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64" r:id="rId2"/>
    <p:sldId id="304" r:id="rId3"/>
    <p:sldId id="416" r:id="rId4"/>
    <p:sldId id="424" r:id="rId5"/>
    <p:sldId id="415" r:id="rId6"/>
    <p:sldId id="420" r:id="rId7"/>
    <p:sldId id="419" r:id="rId8"/>
    <p:sldId id="421" r:id="rId9"/>
    <p:sldId id="425" r:id="rId10"/>
    <p:sldId id="422" r:id="rId11"/>
    <p:sldId id="417" r:id="rId12"/>
    <p:sldId id="418" r:id="rId13"/>
    <p:sldId id="423" r:id="rId14"/>
    <p:sldId id="399" r:id="rId15"/>
    <p:sldId id="401" r:id="rId16"/>
    <p:sldId id="391" r:id="rId17"/>
    <p:sldId id="414" r:id="rId18"/>
    <p:sldId id="273" r:id="rId19"/>
    <p:sldId id="413" r:id="rId20"/>
    <p:sldId id="402" r:id="rId21"/>
    <p:sldId id="403" r:id="rId22"/>
    <p:sldId id="357" r:id="rId23"/>
    <p:sldId id="345" r:id="rId24"/>
    <p:sldId id="384" r:id="rId25"/>
    <p:sldId id="405" r:id="rId26"/>
    <p:sldId id="346" r:id="rId27"/>
    <p:sldId id="382" r:id="rId28"/>
    <p:sldId id="34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59">
          <p15:clr>
            <a:srgbClr val="A4A3A4"/>
          </p15:clr>
        </p15:guide>
        <p15:guide id="4" pos="381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A6E5"/>
    <a:srgbClr val="F0918E"/>
    <a:srgbClr val="00205F"/>
    <a:srgbClr val="003A9D"/>
    <a:srgbClr val="EEBAF5"/>
    <a:srgbClr val="C1FFED"/>
    <a:srgbClr val="F9B3B9"/>
    <a:srgbClr val="BD7262"/>
    <a:srgbClr val="8ADEF5"/>
    <a:srgbClr val="F29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3675"/>
  </p:normalViewPr>
  <p:slideViewPr>
    <p:cSldViewPr snapToGrid="0" snapToObjects="1">
      <p:cViewPr varScale="1">
        <p:scale>
          <a:sx n="174" d="100"/>
          <a:sy n="174" d="100"/>
        </p:scale>
        <p:origin x="132" y="852"/>
      </p:cViewPr>
      <p:guideLst>
        <p:guide orient="horz" pos="218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1104" y="168"/>
      </p:cViewPr>
      <p:guideLst>
        <p:guide orient="horz" pos="2880"/>
        <p:guide pos="2160"/>
        <p:guide orient="horz" pos="2159"/>
        <p:guide pos="38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 친구들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우리는 졸작팀 편돌이에요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게임 타이틀은 노루막이에요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18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2016-12-19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4.wdp"/><Relationship Id="rId4" Type="http://schemas.microsoft.com/office/2007/relationships/hdphoto" Target="../media/hdphoto13.wdp"/><Relationship Id="rId9" Type="http://schemas.microsoft.com/office/2007/relationships/hdphoto" Target="../media/hdphoto1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microsoft.com/office/2007/relationships/hdphoto" Target="../media/hdphoto8.wdp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microsoft.com/office/2007/relationships/hdphoto" Target="../media/hdphoto7.wdp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2696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4649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3606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3606920"/>
            <a:ext cx="67945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4231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4231473"/>
            <a:ext cx="658996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prstClr val="black"/>
                </a:solidFill>
              </a:rPr>
              <a:t>홍승필</a:t>
            </a:r>
            <a:r>
              <a:rPr lang="ko-KR" altLang="en-US" sz="24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</a:rPr>
              <a:t>게임공학과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2013180056</a:t>
            </a:r>
            <a:endParaRPr lang="is-IS" altLang="ko-KR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4845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6" y="4845141"/>
            <a:ext cx="6447854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6" y="5472512"/>
            <a:ext cx="6439480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엔터테인먼트 컴퓨팅학과                 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5472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/>
              <a:t>기획 </a:t>
            </a:r>
            <a:r>
              <a:rPr kumimoji="1" lang="en-US" altLang="ko-KR" sz="2800" dirty="0"/>
              <a:t>/</a:t>
            </a:r>
          </a:p>
          <a:p>
            <a:pPr algn="ctr"/>
            <a:r>
              <a:rPr kumimoji="1" lang="ko-KR" altLang="en-US" sz="2800" dirty="0"/>
              <a:t>그래픽</a:t>
            </a:r>
            <a:endParaRPr kumimoji="1" lang="en-US" altLang="ko-KR" sz="2800" dirty="0"/>
          </a:p>
        </p:txBody>
      </p:sp>
      <p:sp>
        <p:nvSpPr>
          <p:cNvPr id="22" name="평행 사변형[P] 21"/>
          <p:cNvSpPr/>
          <p:nvPr/>
        </p:nvSpPr>
        <p:spPr>
          <a:xfrm>
            <a:off x="8634614" y="3593963"/>
            <a:ext cx="2965687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지도교수 서명</a:t>
            </a:r>
          </a:p>
        </p:txBody>
      </p:sp>
      <p:sp>
        <p:nvSpPr>
          <p:cNvPr id="23" name="평행 사변형[P] 22"/>
          <p:cNvSpPr/>
          <p:nvPr/>
        </p:nvSpPr>
        <p:spPr>
          <a:xfrm>
            <a:off x="8048731" y="4215988"/>
            <a:ext cx="3386294" cy="2342000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3185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7412551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926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541492" y="2947899"/>
            <a:ext cx="1008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HLSL(</a:t>
            </a:r>
            <a:r>
              <a:rPr lang="en-US" altLang="ko-KR" sz="2800" dirty="0"/>
              <a:t>High Level </a:t>
            </a:r>
            <a:r>
              <a:rPr lang="en-US" altLang="ko-KR" sz="2800" dirty="0" err="1"/>
              <a:t>Shader</a:t>
            </a:r>
            <a:r>
              <a:rPr lang="en-US" altLang="ko-KR" sz="2800" dirty="0"/>
              <a:t> Language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를 사용해 자연스러운 물</a:t>
            </a:r>
          </a:p>
        </p:txBody>
      </p:sp>
      <p:sp>
        <p:nvSpPr>
          <p:cNvPr id="8" name="텍스트 상자 7"/>
          <p:cNvSpPr txBox="1"/>
          <p:nvPr/>
        </p:nvSpPr>
        <p:spPr>
          <a:xfrm>
            <a:off x="541492" y="2263651"/>
            <a:ext cx="10753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800" dirty="0" err="1"/>
              <a:t>Non-Photorealistic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비실사렌더링</a:t>
            </a:r>
            <a:r>
              <a:rPr kumimoji="1" lang="en-US" altLang="ko-KR" sz="2800" dirty="0"/>
              <a:t>)</a:t>
            </a:r>
            <a:r>
              <a:rPr kumimoji="1" lang="ko-KR" altLang="en-US" sz="2800" dirty="0"/>
              <a:t>을 기반으로 </a:t>
            </a:r>
            <a:r>
              <a:rPr kumimoji="1" lang="ko-KR" altLang="en-US" sz="2800"/>
              <a:t>한 동화적인 그래픽</a:t>
            </a:r>
            <a:endParaRPr kumimoji="1" lang="mr-IN" altLang="ko-KR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92" y="3471119"/>
            <a:ext cx="4265744" cy="319930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상자 91"/>
          <p:cNvSpPr txBox="1"/>
          <p:nvPr/>
        </p:nvSpPr>
        <p:spPr>
          <a:xfrm>
            <a:off x="314132" y="323165"/>
            <a:ext cx="6705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i="1" dirty="0"/>
              <a:t>NPR </a:t>
            </a:r>
            <a:r>
              <a:rPr kumimoji="1" lang="ko-KR" altLang="en-US" sz="9600" i="1" dirty="0"/>
              <a:t>렌더링</a:t>
            </a:r>
          </a:p>
        </p:txBody>
      </p:sp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bg1"/>
                </a:solidFill>
              </a:rPr>
              <a:t>기본 조작</a:t>
            </a:r>
            <a:r>
              <a:rPr lang="en-US" altLang="ko-KR" sz="4000">
                <a:solidFill>
                  <a:schemeClr val="bg1"/>
                </a:solidFill>
              </a:rPr>
              <a:t>(</a:t>
            </a:r>
            <a:r>
              <a:rPr lang="ko-KR" altLang="en-US" sz="4000">
                <a:solidFill>
                  <a:schemeClr val="bg1"/>
                </a:solidFill>
              </a:rPr>
              <a:t>예상도</a:t>
            </a:r>
            <a:r>
              <a:rPr lang="en-US" altLang="ko-KR" sz="400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이동 조작부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840595" y="3358694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궁극기 조작부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42282" y="5598041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회피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기본공격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조작부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05362" y="4335971"/>
            <a:ext cx="1467091" cy="513183"/>
          </a:xfrm>
          <a:prstGeom prst="rect">
            <a:avLst/>
          </a:prstGeom>
          <a:solidFill>
            <a:schemeClr val="bg1">
              <a:lumMod val="5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951602" y="5598041"/>
            <a:ext cx="1914525" cy="75844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카메라 조작부</a:t>
            </a:r>
          </a:p>
        </p:txBody>
      </p:sp>
      <p:cxnSp>
        <p:nvCxnSpPr>
          <p:cNvPr id="11" name="직선 연결선[R] 10"/>
          <p:cNvCxnSpPr>
            <a:stCxn id="10" idx="3"/>
            <a:endCxn id="21" idx="1"/>
          </p:cNvCxnSpPr>
          <p:nvPr/>
        </p:nvCxnSpPr>
        <p:spPr>
          <a:xfrm>
            <a:off x="2741612" y="3615286"/>
            <a:ext cx="1098983" cy="5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/>
          <p:cNvCxnSpPr>
            <a:stCxn id="9" idx="1"/>
            <a:endCxn id="20" idx="2"/>
          </p:cNvCxnSpPr>
          <p:nvPr/>
        </p:nvCxnSpPr>
        <p:spPr>
          <a:xfrm flipH="1" flipV="1">
            <a:off x="957263" y="3306373"/>
            <a:ext cx="328774" cy="3089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/>
          <p:cNvCxnSpPr>
            <a:stCxn id="7" idx="1"/>
            <a:endCxn id="22" idx="0"/>
          </p:cNvCxnSpPr>
          <p:nvPr/>
        </p:nvCxnSpPr>
        <p:spPr>
          <a:xfrm flipH="1">
            <a:off x="1099545" y="4128469"/>
            <a:ext cx="279798" cy="14695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/>
          <p:cNvCxnSpPr>
            <a:stCxn id="14" idx="0"/>
            <a:endCxn id="13" idx="3"/>
          </p:cNvCxnSpPr>
          <p:nvPr/>
        </p:nvCxnSpPr>
        <p:spPr>
          <a:xfrm flipH="1" flipV="1">
            <a:off x="3072453" y="4592563"/>
            <a:ext cx="1836412" cy="100547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/>
          <p:cNvCxnSpPr>
            <a:stCxn id="6" idx="0"/>
            <a:endCxn id="3" idx="2"/>
          </p:cNvCxnSpPr>
          <p:nvPr/>
        </p:nvCxnSpPr>
        <p:spPr>
          <a:xfrm flipH="1" flipV="1">
            <a:off x="8661885" y="4277544"/>
            <a:ext cx="1" cy="10751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430117" y="2230437"/>
            <a:ext cx="1914525" cy="51435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아이템 사용부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099546" y="2886426"/>
            <a:ext cx="2360828" cy="513183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0" y="2792023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스킬 조작부</a:t>
            </a:r>
          </a:p>
        </p:txBody>
      </p:sp>
      <p:cxnSp>
        <p:nvCxnSpPr>
          <p:cNvPr id="28" name="직선 연결선[R] 27"/>
          <p:cNvCxnSpPr>
            <a:stCxn id="26" idx="0"/>
            <a:endCxn id="23" idx="1"/>
          </p:cNvCxnSpPr>
          <p:nvPr/>
        </p:nvCxnSpPr>
        <p:spPr>
          <a:xfrm flipV="1">
            <a:off x="2279960" y="2487612"/>
            <a:ext cx="1150157" cy="39881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/>
              <a:t>마을에서 출발해서 특정 던전의 보스를</a:t>
            </a:r>
            <a:endParaRPr kumimoji="1" lang="en-US" altLang="ko-KR" sz="4000" dirty="0"/>
          </a:p>
          <a:p>
            <a:pPr algn="ctr"/>
            <a:r>
              <a:rPr kumimoji="1" lang="ko-KR" altLang="en-US" sz="4000" dirty="0"/>
              <a:t>잡는 것까지의 제작 과정</a:t>
            </a:r>
            <a:endParaRPr kumimoji="1" lang="en-US" altLang="ko-KR" sz="4000" dirty="0"/>
          </a:p>
          <a:p>
            <a:pPr algn="ctr"/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dirty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dirty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>
                <a:solidFill>
                  <a:schemeClr val="bg1">
                    <a:lumMod val="75000"/>
                  </a:schemeClr>
                </a:solidFill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타 게임과의 비교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1846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마영전</a:t>
            </a:r>
            <a:endParaRPr kumimoji="1" lang="en-US" altLang="ko-KR" sz="2000" dirty="0"/>
          </a:p>
        </p:txBody>
      </p:sp>
      <p:sp>
        <p:nvSpPr>
          <p:cNvPr id="14" name="직사각형 13"/>
          <p:cNvSpPr/>
          <p:nvPr/>
        </p:nvSpPr>
        <p:spPr>
          <a:xfrm>
            <a:off x="1599108" y="1718321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3D</a:t>
            </a:r>
            <a:r>
              <a:rPr kumimoji="1" lang="ko-KR" altLang="en-US" sz="1600" dirty="0">
                <a:solidFill>
                  <a:schemeClr val="tx1"/>
                </a:solidFill>
              </a:rPr>
              <a:t> 자유시점 게임 진행방식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키보드 조작 기반 논타겟 게임 진행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제자리 칼춤을 벗어난 동적인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보스와의 정교한 패턴 전투</a:t>
            </a:r>
            <a:endParaRPr kumimoji="1" lang="en-US" altLang="ko-KR" sz="1600" b="1" dirty="0">
              <a:solidFill>
                <a:srgbClr val="00B0F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7900" y="1714294"/>
            <a:ext cx="1337263" cy="1525299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/>
              <a:t>트리 오브</a:t>
            </a:r>
            <a:endParaRPr kumimoji="1" lang="en-US" altLang="ko-KR" sz="2000" dirty="0"/>
          </a:p>
          <a:p>
            <a:pPr algn="ctr"/>
            <a:r>
              <a:rPr kumimoji="1" lang="ko-KR" altLang="en-US" sz="2000" dirty="0"/>
              <a:t>세이비어</a:t>
            </a:r>
            <a:endParaRPr kumimoji="1" lang="en-US" altLang="ko-KR" sz="2000" dirty="0"/>
          </a:p>
        </p:txBody>
      </p:sp>
      <p:sp>
        <p:nvSpPr>
          <p:cNvPr id="17" name="직사각형 16"/>
          <p:cNvSpPr/>
          <p:nvPr/>
        </p:nvSpPr>
        <p:spPr>
          <a:xfrm>
            <a:off x="7395162" y="1717434"/>
            <a:ext cx="4267019" cy="1525299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00B0F0"/>
                </a:solidFill>
              </a:rPr>
              <a:t>3D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 고정 쿼터뷰 게임 진행방식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tx1"/>
                </a:solidFill>
              </a:rPr>
              <a:t>키보드 조작 기반 논타겟 게임 진행</a:t>
            </a:r>
            <a:endParaRPr kumimoji="1"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00B0F0"/>
                </a:solidFill>
              </a:rPr>
              <a:t>다수의 적을 휩쓰는 전투방식</a:t>
            </a:r>
            <a:endParaRPr kumimoji="1" lang="en-US" altLang="ko-KR" sz="1600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olidFill>
                  <a:schemeClr val="tx1"/>
                </a:solidFill>
              </a:rPr>
              <a:t>2D</a:t>
            </a:r>
            <a:r>
              <a:rPr kumimoji="1" lang="ko-KR" altLang="en-US" sz="1600" dirty="0">
                <a:solidFill>
                  <a:schemeClr val="tx1"/>
                </a:solidFill>
              </a:rPr>
              <a:t> 그래픽에 </a:t>
            </a:r>
            <a:r>
              <a:rPr kumimoji="1" lang="en-US" altLang="ko-KR" sz="1600" dirty="0">
                <a:solidFill>
                  <a:schemeClr val="tx1"/>
                </a:solidFill>
              </a:rPr>
              <a:t>3D </a:t>
            </a:r>
            <a:r>
              <a:rPr kumimoji="1" lang="ko-KR" altLang="en-US" sz="1600" dirty="0">
                <a:solidFill>
                  <a:schemeClr val="tx1"/>
                </a:solidFill>
              </a:rPr>
              <a:t>월드를 구현</a:t>
            </a:r>
            <a:endParaRPr kumimoji="1"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1846" y="3429000"/>
            <a:ext cx="1337261" cy="2751667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/>
              <a:t>노루막이</a:t>
            </a:r>
            <a:endParaRPr kumimoji="1" lang="en-US" altLang="ko-KR" sz="2000" dirty="0"/>
          </a:p>
        </p:txBody>
      </p:sp>
      <p:sp>
        <p:nvSpPr>
          <p:cNvPr id="19" name="직사각형 18"/>
          <p:cNvSpPr/>
          <p:nvPr/>
        </p:nvSpPr>
        <p:spPr>
          <a:xfrm>
            <a:off x="1599109" y="3424973"/>
            <a:ext cx="4458792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회전 가능한 </a:t>
            </a:r>
            <a:r>
              <a:rPr kumimoji="1" lang="en-US" altLang="ko-KR" sz="2000" dirty="0">
                <a:solidFill>
                  <a:schemeClr val="tx1"/>
                </a:solidFill>
              </a:rPr>
              <a:t>3D</a:t>
            </a:r>
            <a:r>
              <a:rPr kumimoji="1" lang="ko-KR" altLang="en-US" sz="2000" dirty="0">
                <a:solidFill>
                  <a:schemeClr val="tx1"/>
                </a:solidFill>
              </a:rPr>
              <a:t> 쿼터뷰 카메라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논타겟 키보드 조작방식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발열 시스템과 궁극기 시스템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활용해 유저가 만들어가는 전투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상위 난이도로 진행될수록 발열을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    활용한 능숙한 컨트롤 요구로 하드유저 만족</a:t>
            </a:r>
            <a:endParaRPr kumimoji="1" lang="en-US" altLang="ko-K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57899" y="3424973"/>
            <a:ext cx="5604281" cy="27516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ko-KR" sz="2000" dirty="0">
                <a:solidFill>
                  <a:schemeClr val="tx1"/>
                </a:solidFill>
              </a:rPr>
              <a:t>NPR</a:t>
            </a:r>
            <a:r>
              <a:rPr kumimoji="1" lang="ko-KR" altLang="en-US" sz="2000" dirty="0">
                <a:solidFill>
                  <a:schemeClr val="tx1"/>
                </a:solidFill>
              </a:rPr>
              <a:t> 기법을 사용하여 누구나 쉽게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solidFill>
                  <a:schemeClr val="tx1"/>
                </a:solidFill>
              </a:rPr>
              <a:t>  접근할 수 있는 액션 </a:t>
            </a:r>
            <a:r>
              <a:rPr kumimoji="1" lang="en-US" altLang="ko-KR" sz="2000" dirty="0">
                <a:solidFill>
                  <a:schemeClr val="tx1"/>
                </a:solidFill>
              </a:rPr>
              <a:t>RPG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다대일의 전투에 궁극기로 시원한 플레이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chemeClr val="tx1"/>
                </a:solidFill>
              </a:rPr>
              <a:t>-</a:t>
            </a:r>
            <a:r>
              <a:rPr kumimoji="1" lang="ko-KR" altLang="en-US" sz="2000" dirty="0">
                <a:solidFill>
                  <a:schemeClr val="tx1"/>
                </a:solidFill>
              </a:rPr>
              <a:t> 보스의 정교한 패턴을 파티와 협동하여 극복</a:t>
            </a:r>
            <a:endParaRPr kumimoji="1"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6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1600" dirty="0">
                <a:solidFill>
                  <a:schemeClr val="bg1">
                    <a:lumMod val="50000"/>
                  </a:schemeClr>
                </a:solidFill>
              </a:rPr>
              <a:t> 각 역할플레이시 발열시스템 활용에 보너스 부여</a:t>
            </a:r>
            <a:endParaRPr kumimoji="1"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9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을 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>
              <a:solidFill>
                <a:schemeClr val="bg1"/>
              </a:solidFill>
            </a:endParaRPr>
          </a:p>
          <a:p>
            <a:r>
              <a:rPr kumimoji="1" lang="ko-KR" altLang="en-US" sz="5400" b="1" dirty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노루막이</a:t>
            </a:r>
          </a:p>
        </p:txBody>
      </p:sp>
      <p:sp>
        <p:nvSpPr>
          <p:cNvPr id="12" name="평행 사변형[P] 11"/>
          <p:cNvSpPr/>
          <p:nvPr/>
        </p:nvSpPr>
        <p:spPr>
          <a:xfrm>
            <a:off x="531746" y="368761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68994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ko-KR" altLang="en-US" sz="2800" dirty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>
                <a:solidFill>
                  <a:schemeClr val="tx1"/>
                </a:solidFill>
              </a:rPr>
              <a:t>으로 경험하는 연속타격 액션 </a:t>
            </a:r>
            <a:r>
              <a:rPr kumimoji="1" lang="en-US" altLang="ko-KR" sz="2800" dirty="0">
                <a:solidFill>
                  <a:schemeClr val="tx1"/>
                </a:solidFill>
              </a:rPr>
              <a:t>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69226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>
                <a:solidFill>
                  <a:schemeClr val="tx1"/>
                </a:solidFill>
              </a:rPr>
              <a:t> </a:t>
            </a:r>
            <a:r>
              <a:rPr kumimoji="1" lang="en-US" altLang="ko-KR" sz="2800" dirty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패킷 최적화를 통한 동시 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5000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명 접속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프레임 당 패킷 통신횟수를 체크하여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최고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5000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명 까지 동시 접속 가능한 서버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48854" y="2982723"/>
            <a:ext cx="29546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개발환경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812899"/>
            <a:ext cx="5207692" cy="526297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Window 10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>
                <a:solidFill>
                  <a:schemeClr val="bg1"/>
                </a:solidFill>
              </a:rPr>
              <a:t>Asio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Library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2016</a:t>
            </a: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3315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 </a:t>
            </a:r>
            <a:r>
              <a:rPr kumimoji="1" lang="en-US" altLang="ko-KR" sz="4000">
                <a:solidFill>
                  <a:schemeClr val="bg1"/>
                </a:solidFill>
              </a:rPr>
              <a:t>/</a:t>
            </a:r>
            <a:r>
              <a:rPr kumimoji="1" lang="ko-KR" altLang="en-US" sz="4000">
                <a:solidFill>
                  <a:schemeClr val="bg1"/>
                </a:solidFill>
              </a:rPr>
              <a:t> 그래픽</a:t>
            </a:r>
            <a:endParaRPr kumimoji="1"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rgbClr val="002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3703549"/>
            <a:ext cx="198146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1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시스템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컨텐츠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리소스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퀘스트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작성완료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rgbClr val="00B0F0"/>
                </a:solidFill>
              </a:rPr>
              <a:t>시스템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bg1"/>
                </a:solidFill>
              </a:rPr>
              <a:t>AI</a:t>
            </a: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>
                <a:solidFill>
                  <a:schemeClr val="bg1"/>
                </a:solidFill>
              </a:rPr>
              <a:t>몬스터</a:t>
            </a:r>
            <a:endParaRPr kumimoji="1"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드랍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설계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2</a:t>
            </a:r>
            <a:r>
              <a:rPr kumimoji="1" lang="ko-KR" altLang="en-US" sz="1400" dirty="0">
                <a:solidFill>
                  <a:schemeClr val="bg1"/>
                </a:solidFill>
              </a:rPr>
              <a:t>종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사운드 삽입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956833" y="4224999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5110647" y="4883873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패킷 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956834" y="290725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클라이언트</a:t>
            </a:r>
            <a:endParaRPr kumimoji="1" lang="en-US" altLang="ko-KR" sz="20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동기화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10647" y="3566125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충돌처리</a:t>
            </a: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080"/>
            <a:ext cx="12192000" cy="686308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635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9240" y="333375"/>
            <a:ext cx="443738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>
                <a:solidFill>
                  <a:schemeClr val="bg1">
                    <a:lumMod val="50000"/>
                  </a:schemeClr>
                </a:solidFill>
              </a:rPr>
              <a:t> 허지훈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68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48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27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186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66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802890" y="2112645"/>
            <a:ext cx="20015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070" y="1369695"/>
            <a:ext cx="831215" cy="5632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455" y="1369695"/>
            <a:ext cx="831215" cy="5632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0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095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2890" y="1369695"/>
            <a:ext cx="831215" cy="563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0200" y="5518150"/>
            <a:ext cx="387731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환경매핑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660" y="6104255"/>
            <a:ext cx="1985010" cy="45593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787900" y="2698750"/>
            <a:ext cx="102235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bg1"/>
                </a:solidFill>
              </a:rPr>
              <a:t>라이팅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87900" y="3284855"/>
            <a:ext cx="1022985" cy="9302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디퓨즈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스펙큘러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6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매핑</a:t>
            </a:r>
            <a:endParaRPr lang="ko-KR" altLang="en-US" sz="16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36920" y="4345305"/>
            <a:ext cx="84328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NPR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200" y="4931410"/>
            <a:ext cx="1569720" cy="45593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쉐도우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매핑</a:t>
            </a: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>
      <p:transition spd="slow">
        <p:push dir="l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홍승필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803021" y="2819084"/>
            <a:ext cx="13050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>
                <a:solidFill>
                  <a:schemeClr val="bg1"/>
                </a:solidFill>
              </a:rPr>
              <a:t>툴 작업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167837" y="3378067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메인 캐릭터 </a:t>
            </a:r>
            <a:endParaRPr kumimoji="1"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572085" y="2119719"/>
            <a:ext cx="313900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211972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제작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30520" y="5055016"/>
            <a:ext cx="216446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아이템</a:t>
            </a:r>
            <a:r>
              <a:rPr kumimoji="1" lang="en-US" altLang="ko-KR" sz="1600" dirty="0">
                <a:solidFill>
                  <a:schemeClr val="bg1"/>
                </a:solidFill>
              </a:rPr>
              <a:t>,</a:t>
            </a:r>
            <a:r>
              <a:rPr kumimoji="1" lang="ko-KR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</a:rPr>
              <a:t>AI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682" y="2114215"/>
            <a:ext cx="980078" cy="57417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FBX</a:t>
            </a:r>
          </a:p>
          <a:p>
            <a:pPr algn="ctr"/>
            <a:r>
              <a:rPr kumimoji="1" lang="ko-KR" altLang="en-US" sz="1600" dirty="0">
                <a:solidFill>
                  <a:schemeClr val="bg1"/>
                </a:solidFill>
              </a:rPr>
              <a:t>임포트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5589194" y="3937050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>
                <a:solidFill>
                  <a:schemeClr val="bg1"/>
                </a:solidFill>
              </a:rPr>
              <a:t>충돌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459857" y="4496033"/>
            <a:ext cx="8109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bg1"/>
                </a:solidFill>
              </a:rPr>
              <a:t>UI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자유형 184"/>
          <p:cNvSpPr/>
          <p:nvPr/>
        </p:nvSpPr>
        <p:spPr>
          <a:xfrm>
            <a:off x="1766116" y="2758975"/>
            <a:ext cx="4179355" cy="1109317"/>
          </a:xfrm>
          <a:custGeom>
            <a:avLst/>
            <a:gdLst>
              <a:gd name="connsiteX0" fmla="*/ 5647765 w 5647765"/>
              <a:gd name="connsiteY0" fmla="*/ 0 h 1499075"/>
              <a:gd name="connsiteX1" fmla="*/ 4141694 w 5647765"/>
              <a:gd name="connsiteY1" fmla="*/ 363071 h 1499075"/>
              <a:gd name="connsiteX2" fmla="*/ 2729753 w 5647765"/>
              <a:gd name="connsiteY2" fmla="*/ 1492623 h 1499075"/>
              <a:gd name="connsiteX3" fmla="*/ 1411941 w 5647765"/>
              <a:gd name="connsiteY3" fmla="*/ 833718 h 1499075"/>
              <a:gd name="connsiteX4" fmla="*/ 0 w 5647765"/>
              <a:gd name="connsiteY4" fmla="*/ 1035423 h 149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7765" h="1499075">
                <a:moveTo>
                  <a:pt x="5647765" y="0"/>
                </a:moveTo>
                <a:cubicBezTo>
                  <a:pt x="5137897" y="57150"/>
                  <a:pt x="4628029" y="114301"/>
                  <a:pt x="4141694" y="363071"/>
                </a:cubicBezTo>
                <a:cubicBezTo>
                  <a:pt x="3655359" y="611841"/>
                  <a:pt x="3184712" y="1414182"/>
                  <a:pt x="2729753" y="1492623"/>
                </a:cubicBezTo>
                <a:cubicBezTo>
                  <a:pt x="2274794" y="1571064"/>
                  <a:pt x="1866900" y="909918"/>
                  <a:pt x="1411941" y="833718"/>
                </a:cubicBezTo>
                <a:cubicBezTo>
                  <a:pt x="956982" y="757518"/>
                  <a:pt x="478491" y="896470"/>
                  <a:pt x="0" y="1035423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6" name="직사각형 185"/>
          <p:cNvSpPr/>
          <p:nvPr/>
        </p:nvSpPr>
        <p:spPr>
          <a:xfrm>
            <a:off x="1746938" y="1713956"/>
            <a:ext cx="8698123" cy="484732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7" name="타원 186"/>
          <p:cNvSpPr/>
          <p:nvPr/>
        </p:nvSpPr>
        <p:spPr>
          <a:xfrm>
            <a:off x="5704945" y="5122726"/>
            <a:ext cx="782989" cy="782989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70000">
                <a:srgbClr val="FFC000"/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188" name="타원 187"/>
          <p:cNvSpPr/>
          <p:nvPr/>
        </p:nvSpPr>
        <p:spPr>
          <a:xfrm>
            <a:off x="5917168" y="5335389"/>
            <a:ext cx="357662" cy="35766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544394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ultra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510562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4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475279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3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439996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Skill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2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7531918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7193590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6840761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487933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grpSp>
        <p:nvGrpSpPr>
          <p:cNvPr id="197" name="그룹 196"/>
          <p:cNvGrpSpPr/>
          <p:nvPr/>
        </p:nvGrpSpPr>
        <p:grpSpPr>
          <a:xfrm>
            <a:off x="1910977" y="1843137"/>
            <a:ext cx="2205772" cy="689084"/>
            <a:chOff x="437805" y="349136"/>
            <a:chExt cx="3485805" cy="1088967"/>
          </a:xfrm>
        </p:grpSpPr>
        <p:sp>
          <p:nvSpPr>
            <p:cNvPr id="255" name="직사각형 254"/>
            <p:cNvSpPr/>
            <p:nvPr/>
          </p:nvSpPr>
          <p:spPr>
            <a:xfrm>
              <a:off x="437805" y="349136"/>
              <a:ext cx="892232" cy="1088966"/>
            </a:xfrm>
            <a:prstGeom prst="rect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1468586" y="349136"/>
              <a:ext cx="2455024" cy="324195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1867990" y="1113907"/>
              <a:ext cx="2055620" cy="324196"/>
            </a:xfrm>
            <a:prstGeom prst="rect">
              <a:avLst/>
            </a:prstGeom>
            <a:gradFill flip="none" rotWithShape="1">
              <a:gsLst>
                <a:gs pos="75000">
                  <a:srgbClr val="FFC000"/>
                </a:gs>
                <a:gs pos="76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58" name="타원 257"/>
            <p:cNvSpPr/>
            <p:nvPr/>
          </p:nvSpPr>
          <p:spPr>
            <a:xfrm>
              <a:off x="1461355" y="1113906"/>
              <a:ext cx="324196" cy="32419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100" dirty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1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457127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720060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468623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3217186" y="769211"/>
              <a:ext cx="201386" cy="24881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2965749" y="769211"/>
              <a:ext cx="201386" cy="248815"/>
            </a:xfrm>
            <a:prstGeom prst="rect">
              <a:avLst/>
            </a:prstGeom>
            <a:gradFill flip="none" rotWithShape="1">
              <a:gsLst>
                <a:gs pos="0">
                  <a:srgbClr val="00B0F0"/>
                </a:gs>
                <a:gs pos="61000">
                  <a:schemeClr val="bg1"/>
                </a:gs>
              </a:gsLst>
              <a:lin ang="0" scaled="1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2714312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462875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211438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1960001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1708564" y="769211"/>
              <a:ext cx="201386" cy="2488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</p:grpSp>
      <p:sp>
        <p:nvSpPr>
          <p:cNvPr id="198" name="직사각형 197"/>
          <p:cNvSpPr/>
          <p:nvPr/>
        </p:nvSpPr>
        <p:spPr>
          <a:xfrm>
            <a:off x="1863612" y="4965939"/>
            <a:ext cx="2104112" cy="145422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신창섭 </a:t>
            </a:r>
            <a:r>
              <a:rPr kumimoji="1" lang="en-US" altLang="ko-KR" sz="9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900" dirty="0">
                <a:solidFill>
                  <a:sysClr val="windowText" lastClr="000000"/>
                </a:solidFill>
              </a:rPr>
              <a:t> 너때문에 파티를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           망쳤으니 책임져</a:t>
            </a:r>
          </a:p>
        </p:txBody>
      </p:sp>
      <p:sp>
        <p:nvSpPr>
          <p:cNvPr id="199" name="직사각형 198"/>
          <p:cNvSpPr/>
          <p:nvPr/>
        </p:nvSpPr>
        <p:spPr>
          <a:xfrm>
            <a:off x="4061634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Skill</a:t>
            </a:r>
          </a:p>
          <a:p>
            <a:pPr algn="ctr"/>
            <a:r>
              <a:rPr kumimoji="1" lang="en-US" altLang="ko-KR" sz="600" dirty="0">
                <a:solidFill>
                  <a:schemeClr val="tx1"/>
                </a:solidFill>
              </a:rPr>
              <a:t>1</a:t>
            </a:r>
            <a:endParaRPr kumimoji="1"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870247" y="5775217"/>
            <a:ext cx="260997" cy="26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item</a:t>
            </a:r>
          </a:p>
          <a:p>
            <a:pPr lvl="0" algn="ctr"/>
            <a:r>
              <a:rPr kumimoji="1" lang="en-US" altLang="ko-KR" sz="600" dirty="0">
                <a:solidFill>
                  <a:prstClr val="black"/>
                </a:solidFill>
              </a:rPr>
              <a:t>1</a:t>
            </a:r>
            <a:endParaRPr kumimoji="1" lang="ko-KR" altLang="en-US" sz="600" dirty="0">
              <a:solidFill>
                <a:prstClr val="black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1982999" y="6113174"/>
            <a:ext cx="1761623" cy="2040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000" dirty="0" err="1">
                <a:solidFill>
                  <a:sysClr val="windowText" lastClr="000000"/>
                </a:solidFill>
              </a:rPr>
              <a:t>홍승필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: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,</a:t>
            </a:r>
            <a:r>
              <a:rPr kumimoji="1" lang="ko-KR" altLang="en-US" sz="1000" dirty="0">
                <a:solidFill>
                  <a:sysClr val="windowText" lastClr="000000"/>
                </a:solidFill>
              </a:rPr>
              <a:t> 알겠습니다</a:t>
            </a:r>
            <a:r>
              <a:rPr kumimoji="1" lang="en-US" altLang="ko-KR" sz="10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1863612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ysClr val="windowText" lastClr="000000"/>
                </a:solidFill>
              </a:rPr>
              <a:t>일반</a:t>
            </a:r>
          </a:p>
        </p:txBody>
      </p:sp>
      <p:sp>
        <p:nvSpPr>
          <p:cNvPr id="203" name="직사각형 202"/>
          <p:cNvSpPr/>
          <p:nvPr/>
        </p:nvSpPr>
        <p:spPr>
          <a:xfrm>
            <a:off x="2360796" y="4739039"/>
            <a:ext cx="420866" cy="1742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ysClr val="windowText" lastClr="000000"/>
                </a:solidFill>
              </a:rPr>
              <a:t>시스템</a:t>
            </a:r>
          </a:p>
        </p:txBody>
      </p:sp>
      <p:cxnSp>
        <p:nvCxnSpPr>
          <p:cNvPr id="204" name="직선 연결선[R] 203"/>
          <p:cNvCxnSpPr/>
          <p:nvPr/>
        </p:nvCxnSpPr>
        <p:spPr>
          <a:xfrm flipV="1">
            <a:off x="7193590" y="1713956"/>
            <a:ext cx="0" cy="1613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[R] 204"/>
          <p:cNvCxnSpPr/>
          <p:nvPr/>
        </p:nvCxnSpPr>
        <p:spPr>
          <a:xfrm flipH="1" flipV="1">
            <a:off x="7193590" y="3327168"/>
            <a:ext cx="3251471" cy="1411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그림 20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565" y="3424379"/>
            <a:ext cx="793231" cy="894692"/>
          </a:xfrm>
          <a:prstGeom prst="rect">
            <a:avLst/>
          </a:prstGeom>
        </p:spPr>
      </p:pic>
      <p:cxnSp>
        <p:nvCxnSpPr>
          <p:cNvPr id="207" name="직선 연결선[R] 206"/>
          <p:cNvCxnSpPr/>
          <p:nvPr/>
        </p:nvCxnSpPr>
        <p:spPr>
          <a:xfrm flipH="1" flipV="1">
            <a:off x="4488877" y="2083042"/>
            <a:ext cx="1477064" cy="6775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[R] 207"/>
          <p:cNvCxnSpPr/>
          <p:nvPr/>
        </p:nvCxnSpPr>
        <p:spPr>
          <a:xfrm flipV="1">
            <a:off x="5965940" y="1713956"/>
            <a:ext cx="0" cy="1046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/>
          <p:cNvCxnSpPr/>
          <p:nvPr/>
        </p:nvCxnSpPr>
        <p:spPr>
          <a:xfrm flipV="1">
            <a:off x="5965940" y="1963089"/>
            <a:ext cx="1227649" cy="7974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그림 209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3132487" y="3084795"/>
            <a:ext cx="757011" cy="757011"/>
          </a:xfrm>
          <a:prstGeom prst="rect">
            <a:avLst/>
          </a:prstGeom>
        </p:spPr>
      </p:pic>
      <p:pic>
        <p:nvPicPr>
          <p:cNvPr id="211" name="그림 2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765262">
            <a:off x="3457880" y="3459076"/>
            <a:ext cx="757011" cy="757011"/>
          </a:xfrm>
          <a:prstGeom prst="rect">
            <a:avLst/>
          </a:prstGeom>
        </p:spPr>
      </p:pic>
      <p:pic>
        <p:nvPicPr>
          <p:cNvPr id="212" name="그림 211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686868">
            <a:off x="3293153" y="3839344"/>
            <a:ext cx="757011" cy="757011"/>
          </a:xfrm>
          <a:prstGeom prst="rect">
            <a:avLst/>
          </a:prstGeom>
        </p:spPr>
      </p:pic>
      <p:pic>
        <p:nvPicPr>
          <p:cNvPr id="213" name="그림 212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2902866" y="4046899"/>
            <a:ext cx="757011" cy="757011"/>
          </a:xfrm>
          <a:prstGeom prst="rect">
            <a:avLst/>
          </a:prstGeom>
        </p:spPr>
      </p:pic>
      <p:sp>
        <p:nvSpPr>
          <p:cNvPr id="214" name="호 213"/>
          <p:cNvSpPr/>
          <p:nvPr/>
        </p:nvSpPr>
        <p:spPr>
          <a:xfrm rot="4829520">
            <a:off x="1893523" y="3055591"/>
            <a:ext cx="2078164" cy="1099061"/>
          </a:xfrm>
          <a:prstGeom prst="arc">
            <a:avLst/>
          </a:prstGeom>
          <a:solidFill>
            <a:srgbClr val="FFFF00">
              <a:alpha val="78000"/>
            </a:srgbClr>
          </a:solidFill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grpSp>
        <p:nvGrpSpPr>
          <p:cNvPr id="215" name="그룹 214"/>
          <p:cNvGrpSpPr/>
          <p:nvPr/>
        </p:nvGrpSpPr>
        <p:grpSpPr>
          <a:xfrm>
            <a:off x="2687465" y="2743182"/>
            <a:ext cx="577295" cy="627771"/>
            <a:chOff x="5283447" y="2363113"/>
            <a:chExt cx="1443924" cy="1570175"/>
          </a:xfrm>
        </p:grpSpPr>
        <p:sp>
          <p:nvSpPr>
            <p:cNvPr id="252" name="타원 251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3" name="그림 252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4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5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6" name="그림 215"/>
          <p:cNvPicPr>
            <a:picLocks noChangeAspect="1"/>
          </p:cNvPicPr>
          <p:nvPr/>
        </p:nvPicPr>
        <p:blipFill>
          <a:blip r:embed="rId9" cstate="email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47" b="98519" l="1341" r="98902">
                        <a14:foregroundMark x1="36585" y1="60988" x2="54146" y2="78272"/>
                        <a14:foregroundMark x1="60610" y1="93580" x2="59634" y2="83333"/>
                        <a14:foregroundMark x1="59146" y1="95802" x2="62927" y2="95062"/>
                        <a14:foregroundMark x1="32195" y1="85309" x2="32195" y2="77407"/>
                        <a14:foregroundMark x1="4878" y1="89753" x2="23293" y2="82346"/>
                        <a14:foregroundMark x1="20976" y1="74815" x2="35122" y2="68395"/>
                        <a14:foregroundMark x1="21585" y1="61728" x2="26220" y2="65185"/>
                        <a14:foregroundMark x1="22195" y1="53704" x2="18902" y2="32099"/>
                        <a14:foregroundMark x1="37439" y1="56420" x2="33415" y2="56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153" y="3040878"/>
            <a:ext cx="1009669" cy="997356"/>
          </a:xfrm>
          <a:prstGeom prst="rect">
            <a:avLst/>
          </a:prstGeom>
        </p:spPr>
      </p:pic>
      <p:grpSp>
        <p:nvGrpSpPr>
          <p:cNvPr id="217" name="그룹 216"/>
          <p:cNvGrpSpPr/>
          <p:nvPr/>
        </p:nvGrpSpPr>
        <p:grpSpPr>
          <a:xfrm>
            <a:off x="5528512" y="2543238"/>
            <a:ext cx="577295" cy="627771"/>
            <a:chOff x="5283447" y="2363113"/>
            <a:chExt cx="1443924" cy="1570175"/>
          </a:xfrm>
        </p:grpSpPr>
        <p:sp>
          <p:nvSpPr>
            <p:cNvPr id="249" name="타원 248"/>
            <p:cNvSpPr/>
            <p:nvPr/>
          </p:nvSpPr>
          <p:spPr>
            <a:xfrm>
              <a:off x="5283447" y="3133188"/>
              <a:ext cx="800100" cy="8001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>
                  <a:solidFill>
                    <a:srgbClr val="FF0000"/>
                  </a:solidFill>
                </a:rPr>
                <a:t>Fever</a:t>
              </a:r>
              <a:endParaRPr kumimoji="1" lang="ko-KR" altLang="en-US" sz="500" dirty="0">
                <a:solidFill>
                  <a:srgbClr val="FF0000"/>
                </a:solidFill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38606" y="2363113"/>
              <a:ext cx="1288765" cy="1286465"/>
            </a:xfrm>
            <a:prstGeom prst="rect">
              <a:avLst/>
            </a:prstGeom>
          </p:spPr>
        </p:pic>
        <p:sp>
          <p:nvSpPr>
            <p:cNvPr id="251" name="TextBox 8"/>
            <p:cNvSpPr txBox="1"/>
            <p:nvPr/>
          </p:nvSpPr>
          <p:spPr>
            <a:xfrm>
              <a:off x="5439948" y="2415959"/>
              <a:ext cx="521817" cy="536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FF0000"/>
                  </a:solidFill>
                </a:rPr>
                <a:t>2</a:t>
              </a:r>
              <a:endParaRPr kumimoji="1" lang="ko-KR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18" name="그림 217"/>
          <p:cNvPicPr>
            <a:picLocks noChangeAspect="1"/>
          </p:cNvPicPr>
          <p:nvPr/>
        </p:nvPicPr>
        <p:blipFill>
          <a:blip r:embed="rId11" cstate="email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930" b="98481" l="1792" r="89932">
                        <a14:backgroundMark x1="22270" y1="62033" x2="27304" y2="51402"/>
                        <a14:backgroundMark x1="57765" y1="65537" x2="85751" y2="66238"/>
                        <a14:backgroundMark x1="39078" y1="66005" x2="42833" y2="747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0908" y="4215912"/>
            <a:ext cx="1909678" cy="1394781"/>
          </a:xfrm>
          <a:prstGeom prst="rect">
            <a:avLst/>
          </a:prstGeom>
        </p:spPr>
      </p:pic>
      <p:pic>
        <p:nvPicPr>
          <p:cNvPr id="219" name="그림 218"/>
          <p:cNvPicPr>
            <a:picLocks noChangeAspect="1"/>
          </p:cNvPicPr>
          <p:nvPr/>
        </p:nvPicPr>
        <p:blipFill>
          <a:blip r:embed="rId13" cstate="email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941" b="99908" l="1985" r="98321">
                        <a14:backgroundMark x1="69847" y1="76987" x2="88931" y2="91682"/>
                        <a14:backgroundMark x1="73969" y1="60074" x2="94198" y2="76617"/>
                        <a14:backgroundMark x1="49008" y1="73013" x2="49160" y2="84843"/>
                        <a14:backgroundMark x1="17863" y1="89372" x2="55115" y2="86229"/>
                        <a14:backgroundMark x1="64046" y1="88262" x2="64733" y2="95564"/>
                        <a14:backgroundMark x1="64198" y1="86414" x2="64198" y2="89187"/>
                        <a14:backgroundMark x1="56641" y1="85860" x2="44656" y2="86044"/>
                        <a14:backgroundMark x1="54122" y1="83734" x2="54122" y2="83734"/>
                        <a14:backgroundMark x1="62977" y1="21257" x2="62977" y2="212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7476" y="2068022"/>
            <a:ext cx="2354068" cy="1944353"/>
          </a:xfrm>
          <a:prstGeom prst="rect">
            <a:avLst/>
          </a:prstGeom>
        </p:spPr>
      </p:pic>
      <p:sp>
        <p:nvSpPr>
          <p:cNvPr id="220" name="번개[L] 219"/>
          <p:cNvSpPr/>
          <p:nvPr/>
        </p:nvSpPr>
        <p:spPr>
          <a:xfrm rot="20700000">
            <a:off x="6896433" y="3282528"/>
            <a:ext cx="1950760" cy="1820178"/>
          </a:xfrm>
          <a:prstGeom prst="lightningBolt">
            <a:avLst/>
          </a:prstGeom>
          <a:gradFill flip="none" rotWithShape="1">
            <a:gsLst>
              <a:gs pos="0">
                <a:srgbClr val="00B0F0"/>
              </a:gs>
              <a:gs pos="91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100"/>
          </a:p>
        </p:txBody>
      </p:sp>
      <p:sp>
        <p:nvSpPr>
          <p:cNvPr id="221" name="직사각형 220"/>
          <p:cNvSpPr/>
          <p:nvPr/>
        </p:nvSpPr>
        <p:spPr>
          <a:xfrm>
            <a:off x="8851971" y="4254586"/>
            <a:ext cx="604300" cy="23814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궁극기</a:t>
            </a:r>
            <a:r>
              <a: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</a:p>
        </p:txBody>
      </p:sp>
      <p:sp>
        <p:nvSpPr>
          <p:cNvPr id="222" name="타원 221"/>
          <p:cNvSpPr/>
          <p:nvPr/>
        </p:nvSpPr>
        <p:spPr>
          <a:xfrm>
            <a:off x="41167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3" name="타원 222"/>
          <p:cNvSpPr/>
          <p:nvPr/>
        </p:nvSpPr>
        <p:spPr>
          <a:xfrm>
            <a:off x="4458582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4" name="타원 223"/>
          <p:cNvSpPr/>
          <p:nvPr/>
        </p:nvSpPr>
        <p:spPr>
          <a:xfrm>
            <a:off x="4808076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5" name="타원 224"/>
          <p:cNvSpPr/>
          <p:nvPr/>
        </p:nvSpPr>
        <p:spPr>
          <a:xfrm>
            <a:off x="5163945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6" name="타원 225"/>
          <p:cNvSpPr/>
          <p:nvPr/>
        </p:nvSpPr>
        <p:spPr>
          <a:xfrm>
            <a:off x="5495098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7" name="타원 226"/>
          <p:cNvSpPr/>
          <p:nvPr/>
        </p:nvSpPr>
        <p:spPr>
          <a:xfrm>
            <a:off x="41167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D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8" name="타원 227"/>
          <p:cNvSpPr/>
          <p:nvPr/>
        </p:nvSpPr>
        <p:spPr>
          <a:xfrm>
            <a:off x="4458582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F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4808076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Q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5163945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W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1" name="타원 230"/>
          <p:cNvSpPr/>
          <p:nvPr/>
        </p:nvSpPr>
        <p:spPr>
          <a:xfrm>
            <a:off x="5495098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E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6546601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3" name="타원 232"/>
          <p:cNvSpPr/>
          <p:nvPr/>
        </p:nvSpPr>
        <p:spPr>
          <a:xfrm>
            <a:off x="6888434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723792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5" name="타원 234"/>
          <p:cNvSpPr/>
          <p:nvPr/>
        </p:nvSpPr>
        <p:spPr>
          <a:xfrm>
            <a:off x="7593797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6" name="타원 235"/>
          <p:cNvSpPr/>
          <p:nvPr/>
        </p:nvSpPr>
        <p:spPr>
          <a:xfrm>
            <a:off x="7924949" y="5653074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ysClr val="windowText" lastClr="000000"/>
                </a:solidFill>
              </a:rPr>
              <a:t>12</a:t>
            </a:r>
            <a:endParaRPr kumimoji="1"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7" name="타원 236"/>
          <p:cNvSpPr/>
          <p:nvPr/>
        </p:nvSpPr>
        <p:spPr>
          <a:xfrm>
            <a:off x="6546601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1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8" name="타원 237"/>
          <p:cNvSpPr/>
          <p:nvPr/>
        </p:nvSpPr>
        <p:spPr>
          <a:xfrm>
            <a:off x="6888434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2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39" name="타원 238"/>
          <p:cNvSpPr/>
          <p:nvPr/>
        </p:nvSpPr>
        <p:spPr>
          <a:xfrm>
            <a:off x="723792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3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0" name="타원 239"/>
          <p:cNvSpPr/>
          <p:nvPr/>
        </p:nvSpPr>
        <p:spPr>
          <a:xfrm>
            <a:off x="7593797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4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1" name="타원 240"/>
          <p:cNvSpPr/>
          <p:nvPr/>
        </p:nvSpPr>
        <p:spPr>
          <a:xfrm>
            <a:off x="7924949" y="6009261"/>
            <a:ext cx="151591" cy="151591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ysClr val="windowText" lastClr="000000"/>
                </a:solidFill>
              </a:rPr>
              <a:t>5</a:t>
            </a:r>
            <a:endParaRPr kumimoji="1"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8908929" y="2519146"/>
            <a:ext cx="1454223" cy="50460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dirty="0">
                <a:solidFill>
                  <a:sysClr val="windowText" lastClr="000000"/>
                </a:solidFill>
              </a:rPr>
              <a:t>무덤 훼손</a:t>
            </a:r>
            <a:endParaRPr kumimoji="1" lang="en-US" altLang="ko-KR" sz="900" dirty="0">
              <a:solidFill>
                <a:sysClr val="windowText" lastClr="000000"/>
              </a:solidFill>
            </a:endParaRPr>
          </a:p>
          <a:p>
            <a:r>
              <a:rPr kumimoji="1" lang="ko-KR" altLang="en-US" sz="400" dirty="0">
                <a:solidFill>
                  <a:sysClr val="windowText" lastClr="000000"/>
                </a:solidFill>
              </a:rPr>
              <a:t>마을의 무덤을 훼손시키고 있는 마물을 잡아라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(0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/</a:t>
            </a:r>
            <a:r>
              <a:rPr kumimoji="1" lang="ko-KR" altLang="en-US" sz="4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ko-KR" sz="400" dirty="0">
                <a:solidFill>
                  <a:sysClr val="windowText" lastClr="000000"/>
                </a:solidFill>
              </a:rPr>
              <a:t>1)</a:t>
            </a:r>
            <a:endParaRPr kumimoji="1"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3" name="설명선 1[L] 242"/>
          <p:cNvSpPr/>
          <p:nvPr/>
        </p:nvSpPr>
        <p:spPr>
          <a:xfrm>
            <a:off x="7284510" y="5590220"/>
            <a:ext cx="3078640" cy="622667"/>
          </a:xfrm>
          <a:prstGeom prst="borderCallout1">
            <a:avLst>
              <a:gd name="adj1" fmla="val -13516"/>
              <a:gd name="adj2" fmla="val 81547"/>
              <a:gd name="adj3" fmla="val -55672"/>
              <a:gd name="adj4" fmla="val 708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>
                <a:solidFill>
                  <a:sysClr val="windowText" lastClr="000000"/>
                </a:solidFill>
              </a:rPr>
              <a:t>다른 유저가 </a:t>
            </a:r>
            <a:r>
              <a:rPr kumimoji="1" lang="ko-KR" altLang="en-US" sz="1100" b="1" dirty="0">
                <a:solidFill>
                  <a:sysClr val="windowText" lastClr="000000"/>
                </a:solidFill>
              </a:rPr>
              <a:t>시선을 끄는 동안 쌓인 발열을 모두 소모하여 </a:t>
            </a:r>
            <a:r>
              <a:rPr kumimoji="1" lang="ko-KR" altLang="en-US" sz="1100" b="1">
                <a:solidFill>
                  <a:sysClr val="windowText" lastClr="000000"/>
                </a:solidFill>
              </a:rPr>
              <a:t>강력한 공격 실행</a:t>
            </a:r>
            <a:endParaRPr kumimoji="1" lang="ko-KR" altLang="en-US" sz="1100" b="1" dirty="0">
              <a:solidFill>
                <a:sysClr val="windowText" lastClr="000000"/>
              </a:solidFill>
            </a:endParaRPr>
          </a:p>
        </p:txBody>
      </p:sp>
      <p:pic>
        <p:nvPicPr>
          <p:cNvPr id="244" name="그림 243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744" b="89776" l="0" r="100000">
                        <a14:foregroundMark x1="89457" y1="64377" x2="88978" y2="717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034458">
            <a:off x="4077641" y="4568270"/>
            <a:ext cx="757011" cy="757011"/>
          </a:xfrm>
          <a:prstGeom prst="rect">
            <a:avLst/>
          </a:prstGeom>
        </p:spPr>
      </p:pic>
      <p:pic>
        <p:nvPicPr>
          <p:cNvPr id="245" name="그림 244"/>
          <p:cNvPicPr>
            <a:picLocks noChangeAspect="1"/>
          </p:cNvPicPr>
          <p:nvPr/>
        </p:nvPicPr>
        <p:blipFill>
          <a:blip r:embed="rId16" cstate="email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292" b="99096" l="1546" r="97423">
                        <a14:foregroundMark x1="64605" y1="17571" x2="65120" y2="25452"/>
                        <a14:foregroundMark x1="34536" y1="81525" x2="38832" y2="92636"/>
                        <a14:backgroundMark x1="28351" y1="88372" x2="31271" y2="91602"/>
                        <a14:backgroundMark x1="42612" y1="69121" x2="42268" y2="74806"/>
                        <a14:backgroundMark x1="66495" y1="85917" x2="66495" y2="94444"/>
                        <a14:backgroundMark x1="49313" y1="74806" x2="51718" y2="68734"/>
                        <a14:backgroundMark x1="44158" y1="86951" x2="44158" y2="8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6585" y="3088649"/>
            <a:ext cx="880136" cy="1170489"/>
          </a:xfrm>
          <a:prstGeom prst="rect">
            <a:avLst/>
          </a:prstGeom>
        </p:spPr>
      </p:pic>
      <p:pic>
        <p:nvPicPr>
          <p:cNvPr id="246" name="그림 245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7503451">
            <a:off x="4472514" y="4416074"/>
            <a:ext cx="1819293" cy="404243"/>
          </a:xfrm>
          <a:prstGeom prst="rect">
            <a:avLst/>
          </a:prstGeom>
        </p:spPr>
      </p:pic>
      <p:sp>
        <p:nvSpPr>
          <p:cNvPr id="247" name="설명선 1[L] 246"/>
          <p:cNvSpPr/>
          <p:nvPr/>
        </p:nvSpPr>
        <p:spPr>
          <a:xfrm>
            <a:off x="1954148" y="2774282"/>
            <a:ext cx="2900065" cy="507852"/>
          </a:xfrm>
          <a:prstGeom prst="borderCallout1">
            <a:avLst>
              <a:gd name="adj1" fmla="val 118487"/>
              <a:gd name="adj2" fmla="val 90728"/>
              <a:gd name="adj3" fmla="val 138029"/>
              <a:gd name="adj4" fmla="val 12924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아군이 위험에 처하자 빠르게 달려와</a:t>
            </a:r>
            <a:endParaRPr kumimoji="1" lang="en-US" altLang="ko-KR" sz="105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050" b="1" dirty="0">
                <a:solidFill>
                  <a:sysClr val="windowText" lastClr="000000"/>
                </a:solidFill>
              </a:rPr>
              <a:t>적의 공격을 방어하고 발열을 획득</a:t>
            </a:r>
          </a:p>
        </p:txBody>
      </p:sp>
      <p:sp>
        <p:nvSpPr>
          <p:cNvPr id="248" name="설명선 1[L] 247"/>
          <p:cNvSpPr/>
          <p:nvPr/>
        </p:nvSpPr>
        <p:spPr>
          <a:xfrm>
            <a:off x="7294074" y="1863426"/>
            <a:ext cx="3055265" cy="559142"/>
          </a:xfrm>
          <a:prstGeom prst="borderCallout1">
            <a:avLst>
              <a:gd name="adj1" fmla="val 121371"/>
              <a:gd name="adj2" fmla="val 25145"/>
              <a:gd name="adj3" fmla="val 177025"/>
              <a:gd name="adj4" fmla="val 391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보스의 높은 방어력으로 일정 발열</a:t>
            </a:r>
            <a:endParaRPr kumimoji="1" lang="en-US" altLang="ko-K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ko-KR" altLang="en-US" sz="1100" b="1" dirty="0">
                <a:solidFill>
                  <a:sysClr val="windowText" lastClr="000000"/>
                </a:solidFill>
              </a:rPr>
              <a:t>이하의 공격은 효과를 발휘하지 못함</a:t>
            </a:r>
          </a:p>
        </p:txBody>
      </p: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월드설정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1982313" y="455378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96" name="텍스트 상자 95"/>
          <p:cNvSpPr txBox="1"/>
          <p:nvPr/>
        </p:nvSpPr>
        <p:spPr>
          <a:xfrm>
            <a:off x="1141872" y="5261668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500m x 500m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마을과 던전 제작</a:t>
            </a:r>
          </a:p>
        </p:txBody>
      </p:sp>
      <p:sp>
        <p:nvSpPr>
          <p:cNvPr id="97" name="텍스트 상자 96"/>
          <p:cNvSpPr txBox="1"/>
          <p:nvPr/>
        </p:nvSpPr>
        <p:spPr>
          <a:xfrm>
            <a:off x="7413259" y="4553782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98" name="텍스트 상자 97"/>
          <p:cNvSpPr txBox="1"/>
          <p:nvPr/>
        </p:nvSpPr>
        <p:spPr>
          <a:xfrm>
            <a:off x="6829298" y="528842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1.5m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키 설정</a:t>
            </a:r>
            <a:endParaRPr kumimoji="1" lang="en-US" altLang="ko-KR" sz="28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2800" dirty="0">
                <a:solidFill>
                  <a:schemeClr val="bg1">
                    <a:lumMod val="50000"/>
                  </a:schemeClr>
                </a:solidFill>
              </a:rPr>
              <a:t>2m/s</a:t>
            </a:r>
            <a:r>
              <a:rPr kumimoji="1" lang="ko-KR" altLang="en-US" sz="2800" dirty="0">
                <a:solidFill>
                  <a:schemeClr val="bg1">
                    <a:lumMod val="50000"/>
                  </a:schemeClr>
                </a:solidFill>
              </a:rPr>
              <a:t>의 이동속도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6" b="96667" l="3810" r="96984">
                        <a14:foregroundMark x1="69841" y1="54127" x2="77937" y2="57619"/>
                        <a14:foregroundMark x1="79365" y1="52381" x2="80952" y2="58413"/>
                        <a14:foregroundMark x1="82381" y1="61111" x2="86190" y2="62381"/>
                        <a14:foregroundMark x1="79048" y1="49841" x2="81111" y2="54127"/>
                        <a14:foregroundMark x1="71905" y1="52857" x2="66667" y2="51270"/>
                        <a14:foregroundMark x1="66190" y1="49841" x2="68730" y2="512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96" y="807571"/>
            <a:ext cx="4427687" cy="442768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98" y="1293669"/>
            <a:ext cx="3495479" cy="34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/>
              <a:t>노루막이</a:t>
            </a:r>
            <a:endParaRPr kumimoji="1" lang="en-US" altLang="ko-KR" sz="8800" dirty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/>
              <a:t>신비한 종족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/>
              <a:t>가 되어</a:t>
            </a:r>
            <a:endParaRPr kumimoji="1" lang="en-US" altLang="ko-KR" sz="3600" dirty="0"/>
          </a:p>
          <a:p>
            <a:pPr algn="ctr"/>
            <a:r>
              <a:rPr kumimoji="1" lang="ko-KR" altLang="en-US" sz="3600" dirty="0"/>
              <a:t>위기에 빠진 행성 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미리내</a:t>
            </a:r>
            <a:r>
              <a:rPr kumimoji="1" lang="en-US" altLang="ko-KR" sz="3600" dirty="0"/>
              <a:t>’</a:t>
            </a:r>
            <a:r>
              <a:rPr kumimoji="1" lang="ko-KR" altLang="en-US" sz="3600" dirty="0"/>
              <a:t>를 구할 </a:t>
            </a:r>
            <a:r>
              <a:rPr kumimoji="1" lang="ko-KR" altLang="en-US" sz="3600" b="1" dirty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/>
              <a:t>가 되자</a:t>
            </a:r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9458674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2148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2295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0021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458673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379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발열 시스템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규모 동접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189146" y="4998187"/>
            <a:ext cx="3002854" cy="687909"/>
          </a:xfrm>
          <a:prstGeom prst="roundRect">
            <a:avLst>
              <a:gd name="adj" fmla="val 18485"/>
            </a:avLst>
          </a:prstGeom>
          <a:noFill/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>
                <a:solidFill>
                  <a:prstClr val="black"/>
                </a:solidFill>
                <a:latin typeface="+mj-lt"/>
              </a:rPr>
              <a:t>NPR</a:t>
            </a:r>
            <a:r>
              <a:rPr kumimoji="1" lang="ko-KR" altLang="en-US" sz="2800" b="1" dirty="0">
                <a:solidFill>
                  <a:prstClr val="black"/>
                </a:solidFill>
                <a:latin typeface="+mj-lt"/>
              </a:rPr>
              <a:t> 렌더링</a:t>
            </a: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발열 시스템</a:t>
            </a:r>
          </a:p>
        </p:txBody>
      </p:sp>
      <p:sp>
        <p:nvSpPr>
          <p:cNvPr id="94" name="텍스트 상자 93"/>
          <p:cNvSpPr txBox="1"/>
          <p:nvPr/>
        </p:nvSpPr>
        <p:spPr>
          <a:xfrm>
            <a:off x="615893" y="2273838"/>
            <a:ext cx="70984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부여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615893" y="4671492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5414589" y="4671492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3853" y="4728226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550" y="4290787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2144395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4740239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6844566" y="5132188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7414018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7412550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67216" y="3386677"/>
            <a:ext cx="5989140" cy="6553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구축</a:t>
            </a:r>
            <a:endParaRPr kumimoji="1" lang="en-US" altLang="ko-KR" sz="2800" dirty="0"/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  <p:sp>
        <p:nvSpPr>
          <p:cNvPr id="11" name="텍스트 상자 10"/>
          <p:cNvSpPr txBox="1"/>
          <p:nvPr/>
        </p:nvSpPr>
        <p:spPr>
          <a:xfrm>
            <a:off x="614644" y="3097759"/>
            <a:ext cx="992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/>
              <a:t>최신 개발 트렌드에 맞춰 어떤 </a:t>
            </a:r>
            <a:r>
              <a:rPr kumimoji="1" lang="en-US" altLang="ko-KR" sz="2800" dirty="0"/>
              <a:t>OS</a:t>
            </a:r>
            <a:r>
              <a:rPr kumimoji="1" lang="ko-KR" altLang="en-US" sz="2800" dirty="0"/>
              <a:t>에서도 구동하는 서버 제작</a:t>
            </a:r>
            <a:endParaRPr kumimoji="1" lang="en-US" altLang="ko-KR" sz="2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60" y="3739883"/>
            <a:ext cx="6983984" cy="272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5" name="텍스트 상자 4"/>
          <p:cNvSpPr txBox="1"/>
          <p:nvPr/>
        </p:nvSpPr>
        <p:spPr>
          <a:xfrm>
            <a:off x="614644" y="2317494"/>
            <a:ext cx="840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대규모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12550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4644" y="3061994"/>
            <a:ext cx="10930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ko-KR" altLang="en-US" sz="2800" dirty="0">
                <a:solidFill>
                  <a:prstClr val="black"/>
                </a:solidFill>
              </a:rPr>
              <a:t>패킷 최적화를 하여 플레이어 </a:t>
            </a:r>
            <a:r>
              <a:rPr kumimoji="1" lang="ko-KR" altLang="en-US" sz="2800" dirty="0" err="1">
                <a:solidFill>
                  <a:prstClr val="black"/>
                </a:solidFill>
              </a:rPr>
              <a:t>핫스팟</a:t>
            </a:r>
            <a:r>
              <a:rPr kumimoji="1" lang="en-US" altLang="ko-KR" sz="2800" dirty="0">
                <a:solidFill>
                  <a:prstClr val="black"/>
                </a:solidFill>
              </a:rPr>
              <a:t>(hot-spot)</a:t>
            </a:r>
            <a:r>
              <a:rPr kumimoji="1" lang="ko-KR" altLang="en-US" sz="2800" dirty="0">
                <a:solidFill>
                  <a:prstClr val="black"/>
                </a:solidFill>
              </a:rPr>
              <a:t>에도 끊김 없는 서버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4" y="3752838"/>
            <a:ext cx="3871161" cy="27313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19" y="3752838"/>
            <a:ext cx="4337394" cy="2731319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0" y="2060448"/>
            <a:ext cx="121920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상자 91"/>
          <p:cNvSpPr txBox="1"/>
          <p:nvPr/>
        </p:nvSpPr>
        <p:spPr>
          <a:xfrm>
            <a:off x="314132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/>
              <a:t>대규모 </a:t>
            </a:r>
            <a:r>
              <a:rPr kumimoji="1" lang="ko-KR" altLang="en-US" sz="9600" i="1" dirty="0" err="1"/>
              <a:t>동접</a:t>
            </a:r>
            <a:endParaRPr kumimoji="1" lang="ko-KR" altLang="en-US" sz="9600" i="1" dirty="0"/>
          </a:p>
        </p:txBody>
      </p:sp>
    </p:spTree>
    <p:extLst>
      <p:ext uri="{BB962C8B-B14F-4D97-AF65-F5344CB8AC3E}">
        <p14:creationId xmlns:p14="http://schemas.microsoft.com/office/powerpoint/2010/main" val="18567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Pages>27</Pages>
  <Words>926</Words>
  <Characters>0</Characters>
  <Application>Microsoft Office PowerPoint</Application>
  <DocSecurity>0</DocSecurity>
  <PresentationFormat>와이드스크린</PresentationFormat>
  <Lines>0</Lines>
  <Paragraphs>382</Paragraphs>
  <Slides>28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AppleGothic</vt:lpstr>
      <vt:lpstr>Mangal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Hyeong_Jun Kim</cp:lastModifiedBy>
  <cp:revision>25</cp:revision>
  <dcterms:modified xsi:type="dcterms:W3CDTF">2016-12-19T12:50:20Z</dcterms:modified>
</cp:coreProperties>
</file>