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64" r:id="rId2"/>
    <p:sldId id="304" r:id="rId3"/>
    <p:sldId id="416" r:id="rId4"/>
    <p:sldId id="424" r:id="rId5"/>
    <p:sldId id="415" r:id="rId6"/>
    <p:sldId id="429" r:id="rId7"/>
    <p:sldId id="430" r:id="rId8"/>
    <p:sldId id="417" r:id="rId9"/>
    <p:sldId id="423" r:id="rId10"/>
    <p:sldId id="399" r:id="rId11"/>
    <p:sldId id="401" r:id="rId12"/>
    <p:sldId id="391" r:id="rId13"/>
    <p:sldId id="414" r:id="rId14"/>
    <p:sldId id="273" r:id="rId15"/>
    <p:sldId id="413" r:id="rId16"/>
    <p:sldId id="402" r:id="rId17"/>
    <p:sldId id="426" r:id="rId18"/>
    <p:sldId id="357" r:id="rId19"/>
    <p:sldId id="418" r:id="rId20"/>
    <p:sldId id="345" r:id="rId21"/>
    <p:sldId id="384" r:id="rId22"/>
    <p:sldId id="427" r:id="rId23"/>
    <p:sldId id="346" r:id="rId24"/>
    <p:sldId id="382" r:id="rId25"/>
    <p:sldId id="34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>
        <p:scale>
          <a:sx n="94" d="100"/>
          <a:sy n="94" d="100"/>
        </p:scale>
        <p:origin x="144" y="3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3185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을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최적화를 통한 동시 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5000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명 접속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프레임 당 패킷 통신횟수를 체크하여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최고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5000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명 까지 동시 접속 가능한 서버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66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>
                <a:solidFill>
                  <a:schemeClr val="bg1"/>
                </a:solidFill>
              </a:rPr>
              <a:t>Asio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Library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2016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42" y="2397948"/>
            <a:ext cx="93506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마을</a:t>
            </a:r>
            <a:r>
              <a:rPr kumimoji="1" lang="ko-KR" altLang="en-US" sz="3600" dirty="0"/>
              <a:t>에서 출발해서 특정 </a:t>
            </a:r>
            <a:r>
              <a:rPr kumimoji="1" lang="ko-KR" altLang="en-US" sz="4800" b="1" dirty="0">
                <a:solidFill>
                  <a:srgbClr val="00B0F0"/>
                </a:solidFill>
              </a:rPr>
              <a:t>던전의 보스</a:t>
            </a:r>
            <a:r>
              <a:rPr kumimoji="1" lang="ko-KR" altLang="en-US" sz="3600" dirty="0"/>
              <a:t>를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잡는 것까지의 제작 </a:t>
            </a:r>
            <a:r>
              <a:rPr kumimoji="1" lang="ko-KR" altLang="en-US" sz="3600" dirty="0" smtClean="0"/>
              <a:t>과정</a:t>
            </a:r>
            <a:endParaRPr kumimoji="1" lang="en-US" altLang="ko-KR" sz="3600" dirty="0"/>
          </a:p>
        </p:txBody>
      </p:sp>
      <p:sp>
        <p:nvSpPr>
          <p:cNvPr id="26" name="직사각형 25"/>
          <p:cNvSpPr/>
          <p:nvPr/>
        </p:nvSpPr>
        <p:spPr>
          <a:xfrm>
            <a:off x="3498975" y="3782943"/>
            <a:ext cx="5194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</a:p>
        </p:txBody>
      </p:sp>
      <p:cxnSp>
        <p:nvCxnSpPr>
          <p:cNvPr id="27" name="직선 연결선 12"/>
          <p:cNvCxnSpPr/>
          <p:nvPr/>
        </p:nvCxnSpPr>
        <p:spPr>
          <a:xfrm>
            <a:off x="0" y="3782943"/>
            <a:ext cx="12192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6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06853" y="3494230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110647" y="2819083"/>
            <a:ext cx="13492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5418106" y="3496311"/>
            <a:ext cx="119859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911837" y="4120377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7394023" y="349422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253153" y="3499309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679851" y="3499309"/>
            <a:ext cx="6589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525453" y="2869600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569956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25899" y="2869599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최종 컨텐츠  합성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40844" y="4120377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경험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982313" y="455378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96" name="텍스트 상자 95"/>
          <p:cNvSpPr txBox="1"/>
          <p:nvPr/>
        </p:nvSpPr>
        <p:spPr>
          <a:xfrm>
            <a:off x="1141872" y="488323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500m x </a:t>
            </a:r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500m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개 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</a:p>
        </p:txBody>
      </p:sp>
      <p:sp>
        <p:nvSpPr>
          <p:cNvPr id="97" name="텍스트 상자 96"/>
          <p:cNvSpPr txBox="1"/>
          <p:nvPr/>
        </p:nvSpPr>
        <p:spPr>
          <a:xfrm>
            <a:off x="7413259" y="455378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98" name="텍스트 상자 97"/>
          <p:cNvSpPr txBox="1"/>
          <p:nvPr/>
        </p:nvSpPr>
        <p:spPr>
          <a:xfrm>
            <a:off x="6829298" y="4909982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2m/s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8676" y="1968650"/>
            <a:ext cx="2764924" cy="27649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4904" y="1974770"/>
            <a:ext cx="2987320" cy="29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746629" y="1923181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 smtClean="0">
                <a:solidFill>
                  <a:schemeClr val="accent2"/>
                </a:solidFill>
              </a:rPr>
              <a:t>노루막이</a:t>
            </a:r>
            <a:endParaRPr kumimoji="1"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1823033" y="4796182"/>
            <a:ext cx="8545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/>
              <a:t>신비한 종족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노루막이</a:t>
            </a:r>
            <a:r>
              <a:rPr kumimoji="1" lang="ko-KR" altLang="en-US" sz="2400" dirty="0"/>
              <a:t>가 되어</a:t>
            </a:r>
            <a:endParaRPr kumimoji="1" lang="en-US" altLang="ko-KR" sz="2400" dirty="0"/>
          </a:p>
          <a:p>
            <a:pPr algn="ctr"/>
            <a:r>
              <a:rPr kumimoji="1" lang="ko-KR" altLang="en-US" sz="2400" dirty="0"/>
              <a:t>위기에 빠진 행성 </a:t>
            </a:r>
            <a:r>
              <a:rPr kumimoji="1" lang="en-US" altLang="ko-KR" sz="2400" dirty="0"/>
              <a:t>’</a:t>
            </a:r>
            <a:r>
              <a:rPr kumimoji="1" lang="ko-KR" altLang="en-US" sz="2400" dirty="0"/>
              <a:t>미리내</a:t>
            </a:r>
            <a:r>
              <a:rPr kumimoji="1" lang="en-US" altLang="ko-KR" sz="2400" dirty="0"/>
              <a:t>’</a:t>
            </a:r>
            <a:r>
              <a:rPr kumimoji="1" lang="ko-KR" altLang="en-US" sz="2400" dirty="0"/>
              <a:t>를 구할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2400" dirty="0"/>
              <a:t>가 되자</a:t>
            </a:r>
          </a:p>
        </p:txBody>
      </p:sp>
      <p:cxnSp>
        <p:nvCxnSpPr>
          <p:cNvPr id="5" name="직선 연결선 12"/>
          <p:cNvCxnSpPr/>
          <p:nvPr/>
        </p:nvCxnSpPr>
        <p:spPr>
          <a:xfrm>
            <a:off x="0" y="3287380"/>
            <a:ext cx="12192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3708165" y="3287380"/>
            <a:ext cx="4775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‘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갈 데 없는 산의 막다른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꼭대기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 </a:t>
            </a:r>
            <a:r>
              <a:rPr lang="en-US" altLang="ko-KR" sz="40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’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10740" y="3317718"/>
            <a:ext cx="1027426" cy="1027426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tx1"/>
                </a:solidFill>
              </a:rPr>
              <a:t>5000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10739" y="5266927"/>
            <a:ext cx="1027426" cy="1027426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6" name="타원 5"/>
          <p:cNvSpPr/>
          <p:nvPr/>
        </p:nvSpPr>
        <p:spPr>
          <a:xfrm>
            <a:off x="632003" y="1468384"/>
            <a:ext cx="1027426" cy="1027426"/>
          </a:xfrm>
          <a:prstGeom prst="ellips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4" name="타원 13"/>
          <p:cNvSpPr/>
          <p:nvPr/>
        </p:nvSpPr>
        <p:spPr>
          <a:xfrm>
            <a:off x="632003" y="1468384"/>
            <a:ext cx="1027426" cy="10274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5" name="타원 14"/>
          <p:cNvSpPr/>
          <p:nvPr/>
        </p:nvSpPr>
        <p:spPr>
          <a:xfrm>
            <a:off x="633471" y="1468384"/>
            <a:ext cx="1027426" cy="10274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610738" y="1468384"/>
            <a:ext cx="1027426" cy="10274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610739" y="3317718"/>
            <a:ext cx="1027426" cy="102742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10738" y="5266927"/>
            <a:ext cx="1027426" cy="1027426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42596" y="1568259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3944305" cy="63985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/>
                </a:solidFill>
              </a:rPr>
              <a:t>중점 연구분야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42595" y="3417593"/>
            <a:ext cx="4390133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 smtClean="0">
                <a:solidFill>
                  <a:prstClr val="black"/>
                </a:solidFill>
                <a:latin typeface="+mj-lt"/>
              </a:rPr>
              <a:t>대규모 동접</a:t>
            </a:r>
            <a:endParaRPr kumimoji="1" lang="ko-KR" altLang="en-US" sz="32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42596" y="5366802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ko-KR" sz="3200" b="1" dirty="0" smtClean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3200" b="1" dirty="0" smtClean="0">
                <a:solidFill>
                  <a:prstClr val="black"/>
                </a:solidFill>
                <a:latin typeface="+mj-lt"/>
              </a:rPr>
              <a:t> 렌더링</a:t>
            </a:r>
            <a:endParaRPr kumimoji="1" lang="ko-KR" altLang="en-US" sz="32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25" name="직선 연결선 12"/>
          <p:cNvCxnSpPr/>
          <p:nvPr/>
        </p:nvCxnSpPr>
        <p:spPr>
          <a:xfrm>
            <a:off x="1106906" y="2495810"/>
            <a:ext cx="110850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2"/>
          <p:cNvCxnSpPr/>
          <p:nvPr/>
        </p:nvCxnSpPr>
        <p:spPr>
          <a:xfrm>
            <a:off x="1106906" y="4350419"/>
            <a:ext cx="1108509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2"/>
          <p:cNvCxnSpPr/>
          <p:nvPr/>
        </p:nvCxnSpPr>
        <p:spPr>
          <a:xfrm>
            <a:off x="1106906" y="6294353"/>
            <a:ext cx="1108509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/>
          <p:nvPr/>
        </p:nvSpPr>
        <p:spPr>
          <a:xfrm>
            <a:off x="5096089" y="1197654"/>
            <a:ext cx="46265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latin typeface="맑은 고딕" charset="-127"/>
                <a:cs typeface="Times New Roman" charset="0"/>
              </a:rPr>
              <a:t>연속 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스킬공격을 하면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ko-KR" altLang="en-US" sz="2000" dirty="0" smtClean="0">
                <a:latin typeface="맑은 고딕" charset="-127"/>
                <a:cs typeface="Times New Roman" charset="0"/>
              </a:rPr>
              <a:t>을 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획득 </a:t>
            </a:r>
            <a:endParaRPr lang="ko-KR" altLang="ko-KR" sz="20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부여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000" dirty="0" smtClean="0">
                <a:latin typeface="맑은 고딕" charset="-127"/>
                <a:cs typeface="Times New Roman" charset="0"/>
              </a:rPr>
              <a:t>!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sp>
        <p:nvSpPr>
          <p:cNvPr id="31" name="텍스트 상자 30"/>
          <p:cNvSpPr txBox="1"/>
          <p:nvPr/>
        </p:nvSpPr>
        <p:spPr>
          <a:xfrm>
            <a:off x="5097557" y="3139539"/>
            <a:ext cx="7094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Boost </a:t>
            </a:r>
            <a:r>
              <a:rPr kumimoji="1" lang="en-US" altLang="ko-KR" dirty="0" err="1"/>
              <a:t>Asio</a:t>
            </a:r>
            <a:r>
              <a:rPr kumimoji="1" lang="ko-KR" altLang="en-US" dirty="0"/>
              <a:t> 라이브러리를 활용한 서버 </a:t>
            </a:r>
            <a:r>
              <a:rPr kumimoji="1" lang="ko-KR" altLang="en-US" dirty="0" smtClean="0"/>
              <a:t>구축</a:t>
            </a:r>
            <a:endParaRPr kumimoji="1" lang="en-US" altLang="ko-KR" dirty="0" smtClean="0"/>
          </a:p>
          <a:p>
            <a:r>
              <a:rPr kumimoji="1" lang="ko-KR" altLang="en-US" dirty="0"/>
              <a:t>최신 개발 트렌드에 맞춰 어떤 </a:t>
            </a:r>
            <a:r>
              <a:rPr kumimoji="1" lang="en-US" altLang="ko-KR" dirty="0"/>
              <a:t>OS</a:t>
            </a:r>
            <a:r>
              <a:rPr kumimoji="1" lang="ko-KR" altLang="en-US" dirty="0"/>
              <a:t>에서도 구동하는 서버 제작</a:t>
            </a:r>
            <a:endParaRPr kumimoji="1" lang="en-US" altLang="ko-KR" dirty="0"/>
          </a:p>
          <a:p>
            <a:pPr lvl="0"/>
            <a:r>
              <a:rPr kumimoji="1" lang="en-US" altLang="ko-KR" dirty="0">
                <a:solidFill>
                  <a:prstClr val="black"/>
                </a:solidFill>
              </a:rPr>
              <a:t>5,000</a:t>
            </a:r>
            <a:r>
              <a:rPr kumimoji="1" lang="ko-KR" altLang="en-US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dirty="0">
              <a:solidFill>
                <a:prstClr val="black"/>
              </a:solidFill>
            </a:endParaRPr>
          </a:p>
          <a:p>
            <a:pPr lvl="0"/>
            <a:r>
              <a:rPr kumimoji="1" lang="ko-KR" altLang="en-US" dirty="0">
                <a:solidFill>
                  <a:prstClr val="black"/>
                </a:solidFill>
              </a:rPr>
              <a:t>패킷 최적화를 하여 플레이어 핫스팟</a:t>
            </a:r>
            <a:r>
              <a:rPr kumimoji="1" lang="en-US" altLang="ko-KR" dirty="0">
                <a:solidFill>
                  <a:prstClr val="black"/>
                </a:solidFill>
              </a:rPr>
              <a:t>(hot-spot)</a:t>
            </a:r>
            <a:r>
              <a:rPr kumimoji="1" lang="ko-KR" altLang="en-US" dirty="0">
                <a:solidFill>
                  <a:prstClr val="black"/>
                </a:solidFill>
              </a:rPr>
              <a:t>에도 끊김 없는 </a:t>
            </a:r>
            <a:r>
              <a:rPr kumimoji="1" lang="ko-KR" altLang="en-US" dirty="0" smtClean="0">
                <a:solidFill>
                  <a:prstClr val="black"/>
                </a:solidFill>
              </a:rPr>
              <a:t>서버</a:t>
            </a:r>
            <a:endParaRPr kumimoji="1" lang="en-US" altLang="ko-KR" dirty="0">
              <a:solidFill>
                <a:prstClr val="black"/>
              </a:solidFill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5096089" y="5343039"/>
            <a:ext cx="7143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 err="1"/>
              <a:t>Non-Photorealistic</a:t>
            </a:r>
            <a:r>
              <a:rPr kumimoji="1" lang="en-US" altLang="ko-KR" dirty="0"/>
              <a:t>(</a:t>
            </a:r>
            <a:r>
              <a:rPr kumimoji="1" lang="ko-KR" altLang="en-US" dirty="0"/>
              <a:t>비실사렌더링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기반으로 한 동화적인 </a:t>
            </a:r>
            <a:r>
              <a:rPr kumimoji="1" lang="ko-KR" altLang="en-US" dirty="0" smtClean="0"/>
              <a:t>그래픽</a:t>
            </a:r>
            <a:endParaRPr kumimoji="1" lang="en-US" altLang="ko-KR" dirty="0" smtClean="0"/>
          </a:p>
          <a:p>
            <a:r>
              <a:rPr kumimoji="1" lang="en-US" altLang="ko-KR" dirty="0"/>
              <a:t>HLSL(</a:t>
            </a:r>
            <a:r>
              <a:rPr lang="en-US" altLang="ko-KR" dirty="0"/>
              <a:t>High Level </a:t>
            </a:r>
            <a:r>
              <a:rPr lang="en-US" altLang="ko-KR" dirty="0" err="1"/>
              <a:t>Shader</a:t>
            </a:r>
            <a:r>
              <a:rPr lang="en-US" altLang="ko-KR" dirty="0"/>
              <a:t> Language</a:t>
            </a:r>
            <a:r>
              <a:rPr kumimoji="1" lang="en-US" altLang="ko-KR" dirty="0"/>
              <a:t>)</a:t>
            </a:r>
            <a:r>
              <a:rPr kumimoji="1" lang="ko-KR" altLang="en-US" dirty="0"/>
              <a:t>를 사용해 자연스러운 물</a:t>
            </a:r>
          </a:p>
          <a:p>
            <a:r>
              <a:rPr kumimoji="1" lang="ko-KR" altLang="en-US" dirty="0" smtClean="0"/>
              <a:t>포워드 라이팅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디퍼드 셰이딩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셰도우 매핑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프로스트프로세싱 활용</a:t>
            </a:r>
            <a:endParaRPr kumimoji="1" lang="mr-IN" altLang="ko-KR" dirty="0"/>
          </a:p>
        </p:txBody>
      </p:sp>
    </p:spTree>
    <p:extLst>
      <p:ext uri="{BB962C8B-B14F-4D97-AF65-F5344CB8AC3E}">
        <p14:creationId xmlns:p14="http://schemas.microsoft.com/office/powerpoint/2010/main" val="9704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76" y="1997125"/>
            <a:ext cx="5036025" cy="31841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87" y="1997125"/>
            <a:ext cx="5677705" cy="3189838"/>
          </a:xfrm>
          <a:prstGeom prst="rect">
            <a:avLst/>
          </a:prstGeom>
        </p:spPr>
      </p:pic>
      <p:cxnSp>
        <p:nvCxnSpPr>
          <p:cNvPr id="24" name="직선 연결선 12"/>
          <p:cNvCxnSpPr/>
          <p:nvPr/>
        </p:nvCxnSpPr>
        <p:spPr>
          <a:xfrm>
            <a:off x="0" y="5402783"/>
            <a:ext cx="12192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/>
          <p:nvPr/>
        </p:nvSpPr>
        <p:spPr>
          <a:xfrm>
            <a:off x="2914674" y="5460901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b="1" dirty="0" smtClean="0">
                <a:solidFill>
                  <a:schemeClr val="accent2"/>
                </a:solidFill>
              </a:rPr>
              <a:t>로우폴리의 동화적인 그래픽 연출</a:t>
            </a:r>
            <a:endParaRPr kumimoji="1" lang="ko-KR" altLang="en-US" sz="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평행 사변형[P] 32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그래픽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텍스트 상자 33"/>
          <p:cNvSpPr txBox="1"/>
          <p:nvPr/>
        </p:nvSpPr>
        <p:spPr>
          <a:xfrm>
            <a:off x="6986452" y="4502452"/>
            <a:ext cx="41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클라 작업용 샘플</a:t>
            </a:r>
            <a:endParaRPr kumimoji="1"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0595" y="335869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cxnSp>
        <p:nvCxnSpPr>
          <p:cNvPr id="11" name="직선 연결선[R] 10"/>
          <p:cNvCxnSpPr>
            <a:stCxn id="10" idx="3"/>
            <a:endCxn id="21" idx="1"/>
          </p:cNvCxnSpPr>
          <p:nvPr/>
        </p:nvCxnSpPr>
        <p:spPr>
          <a:xfrm>
            <a:off x="2741612" y="3615286"/>
            <a:ext cx="1098983" cy="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8" idx="2"/>
            <a:endCxn id="20" idx="2"/>
          </p:cNvCxnSpPr>
          <p:nvPr/>
        </p:nvCxnSpPr>
        <p:spPr>
          <a:xfrm>
            <a:off x="2890903" y="4385060"/>
            <a:ext cx="1305410" cy="107389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430117" y="2230437"/>
            <a:ext cx="1914525" cy="51435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아이템 사용부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9546" y="2886426"/>
            <a:ext cx="2360828" cy="51318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9050" y="4944607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cxnSp>
        <p:nvCxnSpPr>
          <p:cNvPr id="28" name="직선 연결선[R] 27"/>
          <p:cNvCxnSpPr>
            <a:stCxn id="26" idx="0"/>
            <a:endCxn id="23" idx="1"/>
          </p:cNvCxnSpPr>
          <p:nvPr/>
        </p:nvCxnSpPr>
        <p:spPr>
          <a:xfrm flipV="1">
            <a:off x="2279960" y="2487612"/>
            <a:ext cx="1150157" cy="398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마영전</a:t>
            </a:r>
            <a:endParaRPr kumimoji="1"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496892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3D</a:t>
            </a:r>
            <a:r>
              <a:rPr kumimoji="1" lang="ko-KR" altLang="en-US" sz="1600" dirty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키보드 조작 기반 논타겟 게임 진행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제자리 칼춤을 벗어난 동적인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보스와의 정교한 패턴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7900" y="1722348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트리 오브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세이비어</a:t>
            </a:r>
            <a:endParaRPr kumimoji="1"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7395162" y="1725488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00B0F0"/>
                </a:solidFill>
              </a:rPr>
              <a:t>3D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 고정 쿼터뷰 게임 진행방식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</a:rPr>
              <a:t>키보드 조작 기반 논타겟 게임 진행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다수의 적을 휩쓰는 전투방식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2D</a:t>
            </a:r>
            <a:r>
              <a:rPr kumimoji="1" lang="ko-KR" altLang="en-US" sz="1600" dirty="0">
                <a:solidFill>
                  <a:schemeClr val="tx1"/>
                </a:solidFill>
              </a:rPr>
              <a:t> 그래픽에 </a:t>
            </a:r>
            <a:r>
              <a:rPr kumimoji="1" lang="en-US" altLang="ko-KR" sz="1600" dirty="0">
                <a:solidFill>
                  <a:schemeClr val="tx1"/>
                </a:solidFill>
              </a:rPr>
              <a:t>3D </a:t>
            </a:r>
            <a:r>
              <a:rPr kumimoji="1" lang="ko-KR" altLang="en-US" sz="1600" dirty="0">
                <a:solidFill>
                  <a:schemeClr val="tx1"/>
                </a:solidFill>
              </a:rPr>
              <a:t>월드를 구현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846" y="3429000"/>
            <a:ext cx="1337261" cy="275166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/>
              <a:t>노루막이</a:t>
            </a:r>
            <a:endParaRPr kumimoji="1"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599109" y="3424973"/>
            <a:ext cx="4458792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고정 쿼터뷰 카메라 진행방식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논타겟 키보드 조작방식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발열 시스템과 궁극기 시스템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활용해 유저가 만들어가는 전투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상위 난이도로 진행될수록 발열을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  활용한 능숙한 컨트롤 요구로 하드유저 만족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899" y="3424973"/>
            <a:ext cx="5604281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</a:rPr>
              <a:t>NPR</a:t>
            </a:r>
            <a:r>
              <a:rPr kumimoji="1" lang="ko-KR" altLang="en-US" sz="2000" dirty="0">
                <a:solidFill>
                  <a:schemeClr val="tx1"/>
                </a:solidFill>
              </a:rPr>
              <a:t> 기법을 사용하여 누구나 쉽게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접근할 수 있는 액션 </a:t>
            </a:r>
            <a:r>
              <a:rPr kumimoji="1" lang="en-US" altLang="ko-KR" sz="2000" dirty="0">
                <a:solidFill>
                  <a:schemeClr val="tx1"/>
                </a:solidFill>
              </a:rPr>
              <a:t>RPG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다대일의 전투에 궁극기로 시원한 플레이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보스의 정교한 패턴을 파티와 협동하여 극복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6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각 역할플레이시 발열시스템 활용에 보너스 부여</a:t>
            </a:r>
            <a:endParaRPr kumimoji="1"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Pages>27</Pages>
  <Words>920</Words>
  <Characters>0</Characters>
  <Application>Microsoft Macintosh PowerPoint</Application>
  <DocSecurity>0</DocSecurity>
  <PresentationFormat>와이드스크린</PresentationFormat>
  <Lines>0</Lines>
  <Paragraphs>381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AppleGothic</vt:lpstr>
      <vt:lpstr>Arial</vt:lpstr>
      <vt:lpstr>Mangal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103</cp:revision>
  <dcterms:modified xsi:type="dcterms:W3CDTF">2016-12-21T07:29:07Z</dcterms:modified>
</cp:coreProperties>
</file>