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304" r:id="rId3"/>
    <p:sldId id="416" r:id="rId4"/>
    <p:sldId id="415" r:id="rId5"/>
    <p:sldId id="406" r:id="rId6"/>
    <p:sldId id="412" r:id="rId7"/>
    <p:sldId id="417" r:id="rId8"/>
    <p:sldId id="359" r:id="rId9"/>
    <p:sldId id="418" r:id="rId10"/>
    <p:sldId id="399" r:id="rId11"/>
    <p:sldId id="401" r:id="rId12"/>
    <p:sldId id="391" r:id="rId13"/>
    <p:sldId id="414" r:id="rId14"/>
    <p:sldId id="273" r:id="rId15"/>
    <p:sldId id="413" r:id="rId16"/>
    <p:sldId id="402" r:id="rId17"/>
    <p:sldId id="403" r:id="rId18"/>
    <p:sldId id="357" r:id="rId19"/>
    <p:sldId id="345" r:id="rId20"/>
    <p:sldId id="384" r:id="rId21"/>
    <p:sldId id="405" r:id="rId22"/>
    <p:sldId id="346" r:id="rId23"/>
    <p:sldId id="382" r:id="rId24"/>
    <p:sldId id="34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/>
    <p:restoredTop sz="93808"/>
  </p:normalViewPr>
  <p:slideViewPr>
    <p:cSldViewPr snapToGrid="0" snapToObjects="1" showGuides="1">
      <p:cViewPr varScale="1">
        <p:scale>
          <a:sx n="100" d="100"/>
          <a:sy n="100" d="100"/>
        </p:scale>
        <p:origin x="86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2.wdp"/><Relationship Id="rId4" Type="http://schemas.microsoft.com/office/2007/relationships/hdphoto" Target="../media/hdphoto11.wdp"/><Relationship Id="rId9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5877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프로젝트 명</a:t>
            </a:r>
          </a:p>
        </p:txBody>
      </p:sp>
      <p:sp>
        <p:nvSpPr>
          <p:cNvPr id="8" name="평행 사변형[P] 7"/>
          <p:cNvSpPr/>
          <p:nvPr/>
        </p:nvSpPr>
        <p:spPr>
          <a:xfrm>
            <a:off x="2018370" y="1258779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530759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/>
              <a:t>특징</a:t>
            </a:r>
          </a:p>
        </p:txBody>
      </p:sp>
      <p:sp>
        <p:nvSpPr>
          <p:cNvPr id="10" name="평행 사변형[P] 9"/>
          <p:cNvSpPr/>
          <p:nvPr/>
        </p:nvSpPr>
        <p:spPr>
          <a:xfrm>
            <a:off x="1739590" y="2530759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반응하는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연속타격 키보드 액션 </a:t>
            </a:r>
            <a:r>
              <a:rPr lang="en-US" altLang="ko-KR" sz="2400" b="1" dirty="0">
                <a:solidFill>
                  <a:schemeClr val="tx1"/>
                </a:solidFill>
              </a:rPr>
              <a:t>RPG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49745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549746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742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174299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787967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4787967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5415338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평행 사변형[P] 44"/>
          <p:cNvSpPr/>
          <p:nvPr/>
        </p:nvSpPr>
        <p:spPr>
          <a:xfrm>
            <a:off x="278780" y="1885406"/>
            <a:ext cx="1918010" cy="64535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장르  </a:t>
            </a:r>
            <a:endParaRPr kumimoji="1" lang="ko-KR" altLang="en-US" dirty="0"/>
          </a:p>
        </p:txBody>
      </p:sp>
      <p:sp>
        <p:nvSpPr>
          <p:cNvPr id="46" name="평행 사변형[P] 45"/>
          <p:cNvSpPr/>
          <p:nvPr/>
        </p:nvSpPr>
        <p:spPr>
          <a:xfrm>
            <a:off x="2018370" y="1897656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15338"/>
            <a:ext cx="1918010" cy="1085475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7493620" y="1260258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7073451" y="1906644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5" grpId="0" animBg="1"/>
      <p:bldP spid="46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통신 최적화를 위한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데드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레커닝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프레임 당 매 번 전송하던 패킷 전송을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데드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레커닝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기법을 사용하여 통신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부하량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감소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 툴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2015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연구목적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193" y="2921760"/>
            <a:ext cx="108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solidFill>
                  <a:srgbClr val="00B0F0"/>
                </a:solidFill>
              </a:rPr>
              <a:t>MMORPG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규모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의 키보드 조작 기반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액션 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게임</a:t>
            </a:r>
            <a:r>
              <a:rPr kumimoji="1" lang="ko-KR" altLang="en-US" sz="3200" b="1" dirty="0">
                <a:solidFill>
                  <a:schemeClr val="bg1"/>
                </a:solidFill>
              </a:rPr>
              <a:t> 제작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726" y="383886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게임공학부에서 배운 지식을 활용해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Direct X 11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기반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의 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3D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게임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726" y="554995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각 파트에 대한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확실한 역할 분담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을 통해 제대로 된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‘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팀 프로젝트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’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경험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726" y="4694405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00B0F0"/>
                </a:solidFill>
              </a:rPr>
              <a:t>5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천명 이상이 동시에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플레이 할 수 있는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Boost </a:t>
            </a:r>
            <a:r>
              <a:rPr kumimoji="1" lang="en-US" altLang="ko-KR" sz="2800" b="1" dirty="0" err="1" smtClean="0">
                <a:solidFill>
                  <a:srgbClr val="00B0F0"/>
                </a:solidFill>
              </a:rPr>
              <a:t>Asio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서버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0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8855" y="224124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9407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몬스터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22582" y="296573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2254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70" y="3697826"/>
            <a:ext cx="7707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14278" y="3700243"/>
            <a:ext cx="111032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6287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3310" y="3702659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65469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78916" y="3690575"/>
            <a:ext cx="147836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18018" y="3692992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992454" y="3688158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 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07794" y="2955293"/>
            <a:ext cx="220329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05388" y="2969214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338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96484" y="2958774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81517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75414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09533" y="297269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09246" y="3702659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845275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30582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5996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181094"/>
            <a:ext cx="155343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2000" dirty="0" smtClean="0">
                <a:solidFill>
                  <a:schemeClr val="bg1"/>
                </a:solidFill>
              </a:rPr>
              <a:t> 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25114" y="2673878"/>
            <a:ext cx="2001794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81900" y="5611454"/>
            <a:ext cx="297538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>
                <a:solidFill>
                  <a:schemeClr val="bg1"/>
                </a:solidFill>
              </a:rPr>
              <a:t>쉐이더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추가 작업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104239"/>
            <a:ext cx="1985192" cy="4558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26909" y="3166662"/>
            <a:ext cx="58334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Lighting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05475" y="3622554"/>
            <a:ext cx="974675" cy="9295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Diffuse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Specular</a:t>
            </a:r>
          </a:p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Mapping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77693" y="4552102"/>
            <a:ext cx="204916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Toon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150" y="5007994"/>
            <a:ext cx="106367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>
                <a:solidFill>
                  <a:schemeClr val="bg1"/>
                </a:solidFill>
              </a:rPr>
              <a:t>Swhado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Mapping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68579"/>
            <a:ext cx="429282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834" y="3769381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이동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18273" y="6020584"/>
            <a:ext cx="429282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3018980"/>
            <a:ext cx="390882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프레임워크 제작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8449" y="4519782"/>
            <a:ext cx="408501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아이템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03468" y="5270183"/>
            <a:ext cx="22871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기타 컨텐츠 작업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74" y="1650802"/>
            <a:ext cx="5972175" cy="33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5752829" y="807571"/>
            <a:ext cx="103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656239" y="2785495"/>
            <a:ext cx="4285413" cy="1137468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7" name="직사각형 96"/>
          <p:cNvSpPr/>
          <p:nvPr/>
        </p:nvSpPr>
        <p:spPr>
          <a:xfrm>
            <a:off x="1636574" y="1713957"/>
            <a:ext cx="8918853" cy="49703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8" name="타원 97"/>
          <p:cNvSpPr/>
          <p:nvPr/>
        </p:nvSpPr>
        <p:spPr>
          <a:xfrm>
            <a:off x="5695022" y="5209230"/>
            <a:ext cx="802859" cy="80285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9" name="타원 98"/>
          <p:cNvSpPr/>
          <p:nvPr/>
        </p:nvSpPr>
        <p:spPr>
          <a:xfrm>
            <a:off x="5912631" y="5427290"/>
            <a:ext cx="366738" cy="3667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42740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ultra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8048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4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18706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3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5692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2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6835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2144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5966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497880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804776" y="1846416"/>
            <a:ext cx="2261747" cy="706571"/>
            <a:chOff x="437805" y="349136"/>
            <a:chExt cx="3485805" cy="1088967"/>
          </a:xfrm>
        </p:grpSpPr>
        <p:sp>
          <p:nvSpPr>
            <p:cNvPr id="109" name="직사각형 108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56209" y="5048465"/>
            <a:ext cx="2157507" cy="1491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100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          망쳤으니 책임져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010009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1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915273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78625" y="6224813"/>
            <a:ext cx="1806327" cy="209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kumimoji="1"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56209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smtClean="0">
                <a:solidFill>
                  <a:sysClr val="windowText" lastClr="000000"/>
                </a:solidFill>
              </a:rPr>
              <a:t>일반</a:t>
            </a:r>
            <a:endParaRPr kumimoji="1"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266010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직선 연결선[R] 128"/>
          <p:cNvCxnSpPr/>
          <p:nvPr/>
        </p:nvCxnSpPr>
        <p:spPr>
          <a:xfrm flipV="1">
            <a:off x="7221444" y="1713957"/>
            <a:ext cx="0" cy="16541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[R] 129"/>
          <p:cNvCxnSpPr/>
          <p:nvPr/>
        </p:nvCxnSpPr>
        <p:spPr>
          <a:xfrm flipH="1" flipV="1">
            <a:off x="7221444" y="3368107"/>
            <a:ext cx="3333983" cy="1447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321" y="3467785"/>
            <a:ext cx="813361" cy="917396"/>
          </a:xfrm>
          <a:prstGeom prst="rect">
            <a:avLst/>
          </a:prstGeom>
        </p:spPr>
      </p:pic>
      <p:cxnSp>
        <p:nvCxnSpPr>
          <p:cNvPr id="132" name="직선 연결선[R] 131"/>
          <p:cNvCxnSpPr/>
          <p:nvPr/>
        </p:nvCxnSpPr>
        <p:spPr>
          <a:xfrm flipH="1" flipV="1">
            <a:off x="4448094" y="2092409"/>
            <a:ext cx="1514547" cy="694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[R] 132"/>
          <p:cNvCxnSpPr/>
          <p:nvPr/>
        </p:nvCxnSpPr>
        <p:spPr>
          <a:xfrm flipV="1">
            <a:off x="5962641" y="1713957"/>
            <a:ext cx="0" cy="10731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/>
          <p:cNvCxnSpPr/>
          <p:nvPr/>
        </p:nvCxnSpPr>
        <p:spPr>
          <a:xfrm flipV="1">
            <a:off x="5962641" y="1969412"/>
            <a:ext cx="1258803" cy="817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3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057284" y="3119583"/>
            <a:ext cx="776221" cy="776221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390934" y="3503362"/>
            <a:ext cx="776221" cy="776221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22027" y="3893280"/>
            <a:ext cx="776221" cy="776221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821836" y="4106102"/>
            <a:ext cx="776221" cy="776221"/>
          </a:xfrm>
          <a:prstGeom prst="rect">
            <a:avLst/>
          </a:prstGeom>
        </p:spPr>
      </p:pic>
      <p:sp>
        <p:nvSpPr>
          <p:cNvPr id="139" name="호 138"/>
          <p:cNvSpPr/>
          <p:nvPr/>
        </p:nvSpPr>
        <p:spPr>
          <a:xfrm rot="4829520">
            <a:off x="1786879" y="3089638"/>
            <a:ext cx="2130901" cy="1126952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grpSp>
        <p:nvGrpSpPr>
          <p:cNvPr id="140" name="그룹 139"/>
          <p:cNvGrpSpPr/>
          <p:nvPr/>
        </p:nvGrpSpPr>
        <p:grpSpPr>
          <a:xfrm>
            <a:off x="2600969" y="2769301"/>
            <a:ext cx="591945" cy="643702"/>
            <a:chOff x="5283447" y="2363113"/>
            <a:chExt cx="1443924" cy="1570175"/>
          </a:xfrm>
        </p:grpSpPr>
        <p:sp>
          <p:nvSpPr>
            <p:cNvPr id="141" name="타원 140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3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5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5054" y="3074552"/>
            <a:ext cx="1035291" cy="1022666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5514112" y="2564283"/>
            <a:ext cx="591945" cy="643702"/>
            <a:chOff x="5283447" y="2363113"/>
            <a:chExt cx="1443924" cy="1570175"/>
          </a:xfrm>
        </p:grpSpPr>
        <p:sp>
          <p:nvSpPr>
            <p:cNvPr id="146" name="타원 145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8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2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7624" y="4279404"/>
            <a:ext cx="1958139" cy="1430176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917" y="2077008"/>
            <a:ext cx="2413807" cy="1993694"/>
          </a:xfrm>
          <a:prstGeom prst="rect">
            <a:avLst/>
          </a:prstGeom>
        </p:spPr>
      </p:pic>
      <p:sp>
        <p:nvSpPr>
          <p:cNvPr id="151" name="번개[L] 150"/>
          <p:cNvSpPr/>
          <p:nvPr/>
        </p:nvSpPr>
        <p:spPr>
          <a:xfrm rot="20700000">
            <a:off x="6916746" y="3322334"/>
            <a:ext cx="2000264" cy="186636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52" name="직사각형 151"/>
          <p:cNvSpPr/>
          <p:nvPr/>
        </p:nvSpPr>
        <p:spPr>
          <a:xfrm>
            <a:off x="8755460" y="4319060"/>
            <a:ext cx="9525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  <a:endParaRPr lang="en-US" altLang="ko-KR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06652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417031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77539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14029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479850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06652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417031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F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77539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Q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14029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W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479850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E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5803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90854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266908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763180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797136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 smtClean="0">
                <a:solidFill>
                  <a:sysClr val="windowText" lastClr="000000"/>
                </a:solidFill>
              </a:rPr>
              <a:t>12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655803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690854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7266908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63180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4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97136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8980313" y="2539580"/>
            <a:ext cx="1491126" cy="5174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1)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4" name="설명선 1[L] 173"/>
          <p:cNvSpPr/>
          <p:nvPr/>
        </p:nvSpPr>
        <p:spPr>
          <a:xfrm>
            <a:off x="7314672" y="5688588"/>
            <a:ext cx="3156766" cy="638468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26423" y="4640704"/>
            <a:ext cx="776221" cy="77622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267" y="3123535"/>
            <a:ext cx="902471" cy="1200192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31316" y="4484646"/>
            <a:ext cx="1865461" cy="414501"/>
          </a:xfrm>
          <a:prstGeom prst="rect">
            <a:avLst/>
          </a:prstGeom>
        </p:spPr>
      </p:pic>
      <p:sp>
        <p:nvSpPr>
          <p:cNvPr id="178" name="설명선 1[L] 177"/>
          <p:cNvSpPr/>
          <p:nvPr/>
        </p:nvSpPr>
        <p:spPr>
          <a:xfrm>
            <a:off x="1849042" y="2801191"/>
            <a:ext cx="2973659" cy="520740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적의 공격을 방어하고 발열을 획득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79" name="설명선 1[L] 178"/>
          <p:cNvSpPr/>
          <p:nvPr/>
        </p:nvSpPr>
        <p:spPr>
          <a:xfrm>
            <a:off x="7324478" y="1867220"/>
            <a:ext cx="3132798" cy="573331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이하의 공격은 효과를 발휘하지 못함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노루막이가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위대한 용사가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발열 시스템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20763" y="1304790"/>
            <a:ext cx="11792474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8816" tIns="4572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연속해서 스킬공격을 하면 자원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(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)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을 획득 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획득한 발열 단계에 따라서 스킬이 강화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 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-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끊임없이 공격을 하는 즐거움 부여</a:t>
            </a:r>
            <a:endParaRPr lang="ko-KR" altLang="ko-KR" sz="28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1250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8" name="직선 연결선[R] 7"/>
          <p:cNvCxnSpPr/>
          <p:nvPr/>
        </p:nvCxnSpPr>
        <p:spPr>
          <a:xfrm>
            <a:off x="1421845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H="1">
            <a:off x="761250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20092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898" y="4641779"/>
            <a:ext cx="2123964" cy="121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50" y="4384395"/>
            <a:ext cx="1494806" cy="18090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738" y="4384395"/>
            <a:ext cx="1494806" cy="180909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90345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15" name="직선 연결선[R] 14"/>
          <p:cNvCxnSpPr/>
          <p:nvPr/>
        </p:nvCxnSpPr>
        <p:spPr>
          <a:xfrm>
            <a:off x="365093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 flipH="1">
            <a:off x="2990345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34918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[R] 17"/>
          <p:cNvCxnSpPr>
            <a:stCxn id="32" idx="4"/>
          </p:cNvCxnSpPr>
          <p:nvPr/>
        </p:nvCxnSpPr>
        <p:spPr>
          <a:xfrm>
            <a:off x="6076333" y="3849562"/>
            <a:ext cx="0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 flipH="1">
            <a:off x="5415738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774580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87553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415738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315" y="4641779"/>
            <a:ext cx="2123964" cy="1210431"/>
          </a:xfrm>
          <a:prstGeom prst="rect">
            <a:avLst/>
          </a:prstGeom>
        </p:spPr>
      </p:pic>
      <p:cxnSp>
        <p:nvCxnSpPr>
          <p:cNvPr id="24" name="직선 연결선[R] 23"/>
          <p:cNvCxnSpPr/>
          <p:nvPr/>
        </p:nvCxnSpPr>
        <p:spPr>
          <a:xfrm flipH="1">
            <a:off x="7794584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15342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8466399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7" name="타원 26"/>
          <p:cNvSpPr/>
          <p:nvPr/>
        </p:nvSpPr>
        <p:spPr>
          <a:xfrm>
            <a:off x="779458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64" y="4384395"/>
            <a:ext cx="1494806" cy="1809098"/>
          </a:xfrm>
          <a:prstGeom prst="rect">
            <a:avLst/>
          </a:prstGeom>
        </p:spPr>
      </p:pic>
      <p:cxnSp>
        <p:nvCxnSpPr>
          <p:cNvPr id="29" name="직선 연결선[R] 28"/>
          <p:cNvCxnSpPr/>
          <p:nvPr/>
        </p:nvCxnSpPr>
        <p:spPr>
          <a:xfrm>
            <a:off x="1076995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 flipH="1" flipV="1">
            <a:off x="10109364" y="3547809"/>
            <a:ext cx="35884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0781179" y="2894368"/>
            <a:ext cx="639923" cy="647154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493910 w 904510"/>
              <a:gd name="connsiteY5" fmla="*/ 140164 h 902994"/>
              <a:gd name="connsiteX6" fmla="*/ 300351 w 904510"/>
              <a:gd name="connsiteY6" fmla="*/ 60070 h 902994"/>
              <a:gd name="connsiteX7" fmla="*/ 166862 w 904510"/>
              <a:gd name="connsiteY7" fmla="*/ 13349 h 902994"/>
              <a:gd name="connsiteX8" fmla="*/ 0 w 904510"/>
              <a:gd name="connsiteY8" fmla="*/ 0 h 902994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705402 w 904510"/>
              <a:gd name="connsiteY5" fmla="*/ 357094 h 902994"/>
              <a:gd name="connsiteX6" fmla="*/ 493910 w 904510"/>
              <a:gd name="connsiteY6" fmla="*/ 140164 h 902994"/>
              <a:gd name="connsiteX7" fmla="*/ 300351 w 904510"/>
              <a:gd name="connsiteY7" fmla="*/ 60070 h 902994"/>
              <a:gd name="connsiteX8" fmla="*/ 166862 w 904510"/>
              <a:gd name="connsiteY8" fmla="*/ 13349 h 902994"/>
              <a:gd name="connsiteX9" fmla="*/ 0 w 904510"/>
              <a:gd name="connsiteY9" fmla="*/ 0 h 902994"/>
              <a:gd name="connsiteX0" fmla="*/ 0 w 940367"/>
              <a:gd name="connsiteY0" fmla="*/ 0 h 903153"/>
              <a:gd name="connsiteX1" fmla="*/ 0 w 940367"/>
              <a:gd name="connsiteY1" fmla="*/ 473886 h 903153"/>
              <a:gd name="connsiteX2" fmla="*/ 126815 w 940367"/>
              <a:gd name="connsiteY2" fmla="*/ 500584 h 903153"/>
              <a:gd name="connsiteX3" fmla="*/ 240281 w 940367"/>
              <a:gd name="connsiteY3" fmla="*/ 567328 h 903153"/>
              <a:gd name="connsiteX4" fmla="*/ 904510 w 940367"/>
              <a:gd name="connsiteY4" fmla="*/ 902994 h 903153"/>
              <a:gd name="connsiteX5" fmla="*/ 855639 w 940367"/>
              <a:gd name="connsiteY5" fmla="*/ 612499 h 903153"/>
              <a:gd name="connsiteX6" fmla="*/ 705402 w 940367"/>
              <a:gd name="connsiteY6" fmla="*/ 357094 h 903153"/>
              <a:gd name="connsiteX7" fmla="*/ 493910 w 940367"/>
              <a:gd name="connsiteY7" fmla="*/ 140164 h 903153"/>
              <a:gd name="connsiteX8" fmla="*/ 300351 w 940367"/>
              <a:gd name="connsiteY8" fmla="*/ 60070 h 903153"/>
              <a:gd name="connsiteX9" fmla="*/ 166862 w 940367"/>
              <a:gd name="connsiteY9" fmla="*/ 13349 h 903153"/>
              <a:gd name="connsiteX10" fmla="*/ 0 w 940367"/>
              <a:gd name="connsiteY10" fmla="*/ 0 h 903153"/>
              <a:gd name="connsiteX0" fmla="*/ 0 w 953957"/>
              <a:gd name="connsiteY0" fmla="*/ 0 h 914637"/>
              <a:gd name="connsiteX1" fmla="*/ 0 w 953957"/>
              <a:gd name="connsiteY1" fmla="*/ 473886 h 914637"/>
              <a:gd name="connsiteX2" fmla="*/ 126815 w 953957"/>
              <a:gd name="connsiteY2" fmla="*/ 500584 h 914637"/>
              <a:gd name="connsiteX3" fmla="*/ 240281 w 953957"/>
              <a:gd name="connsiteY3" fmla="*/ 567328 h 914637"/>
              <a:gd name="connsiteX4" fmla="*/ 904510 w 953957"/>
              <a:gd name="connsiteY4" fmla="*/ 902994 h 914637"/>
              <a:gd name="connsiteX5" fmla="*/ 890694 w 953957"/>
              <a:gd name="connsiteY5" fmla="*/ 812817 h 914637"/>
              <a:gd name="connsiteX6" fmla="*/ 855639 w 953957"/>
              <a:gd name="connsiteY6" fmla="*/ 612499 h 914637"/>
              <a:gd name="connsiteX7" fmla="*/ 705402 w 953957"/>
              <a:gd name="connsiteY7" fmla="*/ 357094 h 914637"/>
              <a:gd name="connsiteX8" fmla="*/ 493910 w 953957"/>
              <a:gd name="connsiteY8" fmla="*/ 140164 h 914637"/>
              <a:gd name="connsiteX9" fmla="*/ 300351 w 953957"/>
              <a:gd name="connsiteY9" fmla="*/ 60070 h 914637"/>
              <a:gd name="connsiteX10" fmla="*/ 166862 w 953957"/>
              <a:gd name="connsiteY10" fmla="*/ 13349 h 914637"/>
              <a:gd name="connsiteX11" fmla="*/ 0 w 953957"/>
              <a:gd name="connsiteY11" fmla="*/ 0 h 914637"/>
              <a:gd name="connsiteX0" fmla="*/ 0 w 890831"/>
              <a:gd name="connsiteY0" fmla="*/ 0 h 910129"/>
              <a:gd name="connsiteX1" fmla="*/ 0 w 890831"/>
              <a:gd name="connsiteY1" fmla="*/ 473886 h 910129"/>
              <a:gd name="connsiteX2" fmla="*/ 126815 w 890831"/>
              <a:gd name="connsiteY2" fmla="*/ 500584 h 910129"/>
              <a:gd name="connsiteX3" fmla="*/ 240281 w 890831"/>
              <a:gd name="connsiteY3" fmla="*/ 567328 h 910129"/>
              <a:gd name="connsiteX4" fmla="*/ 428756 w 890831"/>
              <a:gd name="connsiteY4" fmla="*/ 897986 h 910129"/>
              <a:gd name="connsiteX5" fmla="*/ 890694 w 890831"/>
              <a:gd name="connsiteY5" fmla="*/ 812817 h 910129"/>
              <a:gd name="connsiteX6" fmla="*/ 855639 w 890831"/>
              <a:gd name="connsiteY6" fmla="*/ 612499 h 910129"/>
              <a:gd name="connsiteX7" fmla="*/ 705402 w 890831"/>
              <a:gd name="connsiteY7" fmla="*/ 357094 h 910129"/>
              <a:gd name="connsiteX8" fmla="*/ 493910 w 890831"/>
              <a:gd name="connsiteY8" fmla="*/ 140164 h 910129"/>
              <a:gd name="connsiteX9" fmla="*/ 300351 w 890831"/>
              <a:gd name="connsiteY9" fmla="*/ 60070 h 910129"/>
              <a:gd name="connsiteX10" fmla="*/ 166862 w 890831"/>
              <a:gd name="connsiteY10" fmla="*/ 13349 h 910129"/>
              <a:gd name="connsiteX11" fmla="*/ 0 w 890831"/>
              <a:gd name="connsiteY11" fmla="*/ 0 h 910129"/>
              <a:gd name="connsiteX0" fmla="*/ 0 w 890854"/>
              <a:gd name="connsiteY0" fmla="*/ 0 h 899962"/>
              <a:gd name="connsiteX1" fmla="*/ 0 w 890854"/>
              <a:gd name="connsiteY1" fmla="*/ 473886 h 899962"/>
              <a:gd name="connsiteX2" fmla="*/ 126815 w 890854"/>
              <a:gd name="connsiteY2" fmla="*/ 500584 h 899962"/>
              <a:gd name="connsiteX3" fmla="*/ 240281 w 890854"/>
              <a:gd name="connsiteY3" fmla="*/ 567328 h 899962"/>
              <a:gd name="connsiteX4" fmla="*/ 428756 w 890854"/>
              <a:gd name="connsiteY4" fmla="*/ 897986 h 899962"/>
              <a:gd name="connsiteX5" fmla="*/ 890694 w 890854"/>
              <a:gd name="connsiteY5" fmla="*/ 812817 h 899962"/>
              <a:gd name="connsiteX6" fmla="*/ 855639 w 890854"/>
              <a:gd name="connsiteY6" fmla="*/ 612499 h 899962"/>
              <a:gd name="connsiteX7" fmla="*/ 705402 w 890854"/>
              <a:gd name="connsiteY7" fmla="*/ 357094 h 899962"/>
              <a:gd name="connsiteX8" fmla="*/ 493910 w 890854"/>
              <a:gd name="connsiteY8" fmla="*/ 140164 h 899962"/>
              <a:gd name="connsiteX9" fmla="*/ 300351 w 890854"/>
              <a:gd name="connsiteY9" fmla="*/ 60070 h 899962"/>
              <a:gd name="connsiteX10" fmla="*/ 166862 w 890854"/>
              <a:gd name="connsiteY10" fmla="*/ 13349 h 899962"/>
              <a:gd name="connsiteX11" fmla="*/ 0 w 890854"/>
              <a:gd name="connsiteY11" fmla="*/ 0 h 899962"/>
              <a:gd name="connsiteX0" fmla="*/ 0 w 900863"/>
              <a:gd name="connsiteY0" fmla="*/ 0 h 919252"/>
              <a:gd name="connsiteX1" fmla="*/ 0 w 900863"/>
              <a:gd name="connsiteY1" fmla="*/ 473886 h 919252"/>
              <a:gd name="connsiteX2" fmla="*/ 126815 w 900863"/>
              <a:gd name="connsiteY2" fmla="*/ 500584 h 919252"/>
              <a:gd name="connsiteX3" fmla="*/ 240281 w 900863"/>
              <a:gd name="connsiteY3" fmla="*/ 567328 h 919252"/>
              <a:gd name="connsiteX4" fmla="*/ 428756 w 900863"/>
              <a:gd name="connsiteY4" fmla="*/ 897986 h 919252"/>
              <a:gd name="connsiteX5" fmla="*/ 900709 w 900863"/>
              <a:gd name="connsiteY5" fmla="*/ 892944 h 919252"/>
              <a:gd name="connsiteX6" fmla="*/ 855639 w 900863"/>
              <a:gd name="connsiteY6" fmla="*/ 612499 h 919252"/>
              <a:gd name="connsiteX7" fmla="*/ 705402 w 900863"/>
              <a:gd name="connsiteY7" fmla="*/ 357094 h 919252"/>
              <a:gd name="connsiteX8" fmla="*/ 493910 w 900863"/>
              <a:gd name="connsiteY8" fmla="*/ 140164 h 919252"/>
              <a:gd name="connsiteX9" fmla="*/ 300351 w 900863"/>
              <a:gd name="connsiteY9" fmla="*/ 60070 h 919252"/>
              <a:gd name="connsiteX10" fmla="*/ 166862 w 900863"/>
              <a:gd name="connsiteY10" fmla="*/ 13349 h 919252"/>
              <a:gd name="connsiteX11" fmla="*/ 0 w 900863"/>
              <a:gd name="connsiteY11" fmla="*/ 0 h 919252"/>
              <a:gd name="connsiteX0" fmla="*/ 0 w 900710"/>
              <a:gd name="connsiteY0" fmla="*/ 0 h 910884"/>
              <a:gd name="connsiteX1" fmla="*/ 0 w 900710"/>
              <a:gd name="connsiteY1" fmla="*/ 473886 h 910884"/>
              <a:gd name="connsiteX2" fmla="*/ 126815 w 900710"/>
              <a:gd name="connsiteY2" fmla="*/ 500584 h 910884"/>
              <a:gd name="connsiteX3" fmla="*/ 240281 w 900710"/>
              <a:gd name="connsiteY3" fmla="*/ 567328 h 910884"/>
              <a:gd name="connsiteX4" fmla="*/ 428756 w 900710"/>
              <a:gd name="connsiteY4" fmla="*/ 897986 h 910884"/>
              <a:gd name="connsiteX5" fmla="*/ 900709 w 900710"/>
              <a:gd name="connsiteY5" fmla="*/ 892944 h 910884"/>
              <a:gd name="connsiteX6" fmla="*/ 855639 w 900710"/>
              <a:gd name="connsiteY6" fmla="*/ 612499 h 910884"/>
              <a:gd name="connsiteX7" fmla="*/ 705402 w 900710"/>
              <a:gd name="connsiteY7" fmla="*/ 357094 h 910884"/>
              <a:gd name="connsiteX8" fmla="*/ 493910 w 900710"/>
              <a:gd name="connsiteY8" fmla="*/ 140164 h 910884"/>
              <a:gd name="connsiteX9" fmla="*/ 300351 w 900710"/>
              <a:gd name="connsiteY9" fmla="*/ 60070 h 910884"/>
              <a:gd name="connsiteX10" fmla="*/ 166862 w 900710"/>
              <a:gd name="connsiteY10" fmla="*/ 13349 h 910884"/>
              <a:gd name="connsiteX11" fmla="*/ 0 w 900710"/>
              <a:gd name="connsiteY11" fmla="*/ 0 h 910884"/>
              <a:gd name="connsiteX0" fmla="*/ 0 w 900709"/>
              <a:gd name="connsiteY0" fmla="*/ 0 h 910884"/>
              <a:gd name="connsiteX1" fmla="*/ 0 w 900709"/>
              <a:gd name="connsiteY1" fmla="*/ 473886 h 910884"/>
              <a:gd name="connsiteX2" fmla="*/ 126815 w 900709"/>
              <a:gd name="connsiteY2" fmla="*/ 500584 h 910884"/>
              <a:gd name="connsiteX3" fmla="*/ 240281 w 900709"/>
              <a:gd name="connsiteY3" fmla="*/ 567328 h 910884"/>
              <a:gd name="connsiteX4" fmla="*/ 389900 w 900709"/>
              <a:gd name="connsiteY4" fmla="*/ 747714 h 910884"/>
              <a:gd name="connsiteX5" fmla="*/ 428756 w 900709"/>
              <a:gd name="connsiteY5" fmla="*/ 897986 h 910884"/>
              <a:gd name="connsiteX6" fmla="*/ 900709 w 900709"/>
              <a:gd name="connsiteY6" fmla="*/ 892944 h 910884"/>
              <a:gd name="connsiteX7" fmla="*/ 855639 w 900709"/>
              <a:gd name="connsiteY7" fmla="*/ 612499 h 910884"/>
              <a:gd name="connsiteX8" fmla="*/ 705402 w 900709"/>
              <a:gd name="connsiteY8" fmla="*/ 357094 h 910884"/>
              <a:gd name="connsiteX9" fmla="*/ 493910 w 900709"/>
              <a:gd name="connsiteY9" fmla="*/ 140164 h 910884"/>
              <a:gd name="connsiteX10" fmla="*/ 300351 w 900709"/>
              <a:gd name="connsiteY10" fmla="*/ 60070 h 910884"/>
              <a:gd name="connsiteX11" fmla="*/ 166862 w 900709"/>
              <a:gd name="connsiteY11" fmla="*/ 13349 h 910884"/>
              <a:gd name="connsiteX12" fmla="*/ 0 w 900709"/>
              <a:gd name="connsiteY12" fmla="*/ 0 h 91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709" h="910884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cubicBezTo>
                  <a:pt x="271792" y="624118"/>
                  <a:pt x="358389" y="690924"/>
                  <a:pt x="389900" y="747714"/>
                </a:cubicBezTo>
                <a:lnTo>
                  <a:pt x="428756" y="897986"/>
                </a:lnTo>
                <a:cubicBezTo>
                  <a:pt x="593914" y="910522"/>
                  <a:pt x="743592" y="921328"/>
                  <a:pt x="900709" y="892944"/>
                </a:cubicBezTo>
                <a:cubicBezTo>
                  <a:pt x="892564" y="844528"/>
                  <a:pt x="893198" y="690122"/>
                  <a:pt x="855639" y="612499"/>
                </a:cubicBezTo>
                <a:cubicBezTo>
                  <a:pt x="818080" y="534876"/>
                  <a:pt x="754005" y="434982"/>
                  <a:pt x="705402" y="357094"/>
                </a:cubicBez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1010936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33" name="타원 32"/>
          <p:cNvSpPr/>
          <p:nvPr/>
        </p:nvSpPr>
        <p:spPr>
          <a:xfrm>
            <a:off x="1046820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34" name="오른쪽 화살표[R] 33"/>
          <p:cNvSpPr/>
          <p:nvPr/>
        </p:nvSpPr>
        <p:spPr>
          <a:xfrm>
            <a:off x="2179611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/>
          <p:cNvSpPr/>
          <p:nvPr/>
        </p:nvSpPr>
        <p:spPr>
          <a:xfrm>
            <a:off x="4883278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/>
          <p:cNvSpPr/>
          <p:nvPr/>
        </p:nvSpPr>
        <p:spPr>
          <a:xfrm>
            <a:off x="6910544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오른쪽 화살표[R] 36"/>
          <p:cNvSpPr/>
          <p:nvPr/>
        </p:nvSpPr>
        <p:spPr>
          <a:xfrm>
            <a:off x="9641820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37"/>
          <p:cNvCxnSpPr/>
          <p:nvPr/>
        </p:nvCxnSpPr>
        <p:spPr>
          <a:xfrm flipH="1">
            <a:off x="11071711" y="3547809"/>
            <a:ext cx="358841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34" idx="0"/>
            <a:endCxn id="32" idx="0"/>
          </p:cNvCxnSpPr>
          <p:nvPr/>
        </p:nvCxnSpPr>
        <p:spPr>
          <a:xfrm>
            <a:off x="6076332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>
            <a:stCxn id="39" idx="4"/>
            <a:endCxn id="41" idx="4"/>
          </p:cNvCxnSpPr>
          <p:nvPr/>
        </p:nvCxnSpPr>
        <p:spPr>
          <a:xfrm flipH="1">
            <a:off x="845517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41" idx="0"/>
            <a:endCxn id="39" idx="0"/>
          </p:cNvCxnSpPr>
          <p:nvPr/>
        </p:nvCxnSpPr>
        <p:spPr>
          <a:xfrm>
            <a:off x="8455178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설명선 1[L] 1"/>
          <p:cNvSpPr/>
          <p:nvPr/>
        </p:nvSpPr>
        <p:spPr>
          <a:xfrm>
            <a:off x="3457486" y="4244818"/>
            <a:ext cx="1853648" cy="666881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ysClr val="windowText" lastClr="000000"/>
                </a:solidFill>
              </a:rPr>
              <a:t>발열 획득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설명선 1[L] 41"/>
          <p:cNvSpPr/>
          <p:nvPr/>
        </p:nvSpPr>
        <p:spPr>
          <a:xfrm>
            <a:off x="8292837" y="4244818"/>
            <a:ext cx="1853648" cy="842873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발열 </a:t>
            </a:r>
            <a:r>
              <a:rPr kumimoji="1" lang="en-US" altLang="ko-KR" sz="2400" dirty="0" smtClean="0">
                <a:solidFill>
                  <a:sysClr val="windowText" lastClr="000000"/>
                </a:solidFill>
              </a:rPr>
              <a:t>1</a:t>
            </a:r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단계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달성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867846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4" name="텍스트 상자 43"/>
          <p:cNvSpPr txBox="1"/>
          <p:nvPr/>
        </p:nvSpPr>
        <p:spPr>
          <a:xfrm>
            <a:off x="3072453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5540105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6" name="텍스트 상자 45"/>
          <p:cNvSpPr txBox="1"/>
          <p:nvPr/>
        </p:nvSpPr>
        <p:spPr>
          <a:xfrm>
            <a:off x="7912400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0122970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cxnSp>
        <p:nvCxnSpPr>
          <p:cNvPr id="48" name="직선 연결선[R] 47"/>
          <p:cNvCxnSpPr/>
          <p:nvPr/>
        </p:nvCxnSpPr>
        <p:spPr>
          <a:xfrm flipH="1">
            <a:off x="1076995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4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 animBg="1"/>
      <p:bldP spid="42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궁극기 시스템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55176" y="1452972"/>
            <a:ext cx="1142177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22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생성된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발열을 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소모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해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발동하는 직업 고유의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필살기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5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0552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3" name="원형 2"/>
          <p:cNvSpPr/>
          <p:nvPr/>
        </p:nvSpPr>
        <p:spPr>
          <a:xfrm rot="16200000">
            <a:off x="158540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[R] 12"/>
          <p:cNvCxnSpPr>
            <a:stCxn id="7" idx="0"/>
            <a:endCxn id="7" idx="4"/>
          </p:cNvCxnSpPr>
          <p:nvPr/>
        </p:nvCxnSpPr>
        <p:spPr>
          <a:xfrm>
            <a:off x="243533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>
            <a:stCxn id="7" idx="6"/>
            <a:endCxn id="7" idx="2"/>
          </p:cNvCxnSpPr>
          <p:nvPr/>
        </p:nvCxnSpPr>
        <p:spPr>
          <a:xfrm flipH="1">
            <a:off x="150552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01060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234" y="3176336"/>
            <a:ext cx="2989532" cy="1703711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5143212" y="492829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궁극기 사용</a:t>
            </a:r>
            <a:endParaRPr kumimoji="1" lang="ko-KR" altLang="en-US" sz="2400" dirty="0"/>
          </a:p>
        </p:txBody>
      </p:sp>
      <p:sp>
        <p:nvSpPr>
          <p:cNvPr id="20" name="타원 19"/>
          <p:cNvSpPr/>
          <p:nvPr/>
        </p:nvSpPr>
        <p:spPr>
          <a:xfrm>
            <a:off x="909504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21" name="원형 20"/>
          <p:cNvSpPr/>
          <p:nvPr/>
        </p:nvSpPr>
        <p:spPr>
          <a:xfrm rot="16200000">
            <a:off x="917492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[R] 21"/>
          <p:cNvCxnSpPr>
            <a:stCxn id="20" idx="0"/>
            <a:endCxn id="20" idx="4"/>
          </p:cNvCxnSpPr>
          <p:nvPr/>
        </p:nvCxnSpPr>
        <p:spPr>
          <a:xfrm>
            <a:off x="1002485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20" idx="6"/>
            <a:endCxn id="20" idx="2"/>
          </p:cNvCxnSpPr>
          <p:nvPr/>
        </p:nvCxnSpPr>
        <p:spPr>
          <a:xfrm flipH="1">
            <a:off x="909504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지연 18"/>
          <p:cNvSpPr/>
          <p:nvPr/>
        </p:nvSpPr>
        <p:spPr>
          <a:xfrm flipH="1">
            <a:off x="9516378" y="3968042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지연 25"/>
          <p:cNvSpPr/>
          <p:nvPr/>
        </p:nvSpPr>
        <p:spPr>
          <a:xfrm rot="16200000" flipH="1">
            <a:off x="9342702" y="3800269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지연 26"/>
          <p:cNvSpPr/>
          <p:nvPr/>
        </p:nvSpPr>
        <p:spPr>
          <a:xfrm rot="18759469" flipH="1">
            <a:off x="9321549" y="4022462"/>
            <a:ext cx="499326" cy="75897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0545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오른쪽 화살표[R] 24"/>
          <p:cNvSpPr/>
          <p:nvPr/>
        </p:nvSpPr>
        <p:spPr>
          <a:xfrm>
            <a:off x="3959995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화살표[R] 28"/>
          <p:cNvSpPr/>
          <p:nvPr/>
        </p:nvSpPr>
        <p:spPr>
          <a:xfrm>
            <a:off x="7902277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1725040" y="49744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생성된 발열</a:t>
            </a:r>
            <a:endParaRPr kumimoji="1" lang="ko-KR" altLang="en-US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9454192" y="49744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발열 소모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7117" y="1260764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3029" y="3313497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80931" y="2800314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9307" y="2800314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7625" y="2287131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347" y="2287131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9878" y="4526479"/>
            <a:ext cx="867747" cy="439670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1287625" y="45616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이동조작부</a:t>
            </a:r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878" y="5113175"/>
            <a:ext cx="867747" cy="43967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1287625" y="5148344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전투 조작부</a:t>
            </a:r>
            <a:r>
              <a:rPr kumimoji="1" lang="en-US" altLang="ko-KR" sz="1600" smtClean="0"/>
              <a:t>(</a:t>
            </a:r>
            <a:r>
              <a:rPr kumimoji="1" lang="ko-KR" altLang="en-US" sz="1600" smtClean="0"/>
              <a:t>회피</a:t>
            </a:r>
            <a:r>
              <a:rPr kumimoji="1" lang="en-US" altLang="ko-KR" sz="1600" smtClean="0"/>
              <a:t>,</a:t>
            </a:r>
            <a:r>
              <a:rPr kumimoji="1" lang="ko-KR" altLang="en-US" sz="1600" smtClean="0"/>
              <a:t> 기본공격</a:t>
            </a:r>
            <a:r>
              <a:rPr kumimoji="1" lang="en-US" altLang="ko-KR" sz="1600" smtClean="0"/>
              <a:t>)</a:t>
            </a:r>
            <a:endParaRPr kumimoji="1"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5191741" y="5136437"/>
            <a:ext cx="867747" cy="439670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텍스트 상자 16"/>
          <p:cNvSpPr txBox="1"/>
          <p:nvPr/>
        </p:nvSpPr>
        <p:spPr>
          <a:xfrm>
            <a:off x="6059488" y="51716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스킬 조작부</a:t>
            </a:r>
            <a:endParaRPr kumimoji="1"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5191741" y="4526479"/>
            <a:ext cx="867747" cy="43967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텍스트 상자 18"/>
          <p:cNvSpPr txBox="1"/>
          <p:nvPr/>
        </p:nvSpPr>
        <p:spPr>
          <a:xfrm>
            <a:off x="6059488" y="4561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궁극기 조작부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34" y="2061162"/>
            <a:ext cx="5884148" cy="33098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9306" y="2081040"/>
            <a:ext cx="5884151" cy="33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mtClean="0"/>
              <a:t>마을에서 출발해서 특정 던전의 보스를</a:t>
            </a:r>
            <a:endParaRPr kumimoji="1" lang="en-US" altLang="ko-KR" sz="4000" smtClean="0"/>
          </a:p>
          <a:p>
            <a:pPr algn="ctr"/>
            <a:r>
              <a:rPr kumimoji="1" lang="ko-KR" altLang="en-US" sz="4000" smtClean="0"/>
              <a:t>잡는 것까지의 제작 과정</a:t>
            </a:r>
            <a:endParaRPr kumimoji="1" lang="en-US" altLang="ko-KR" sz="4000" smtClean="0"/>
          </a:p>
          <a:p>
            <a:pPr algn="ctr"/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8243</TotalTime>
  <Words>757</Words>
  <Application>Microsoft Office PowerPoint</Application>
  <PresentationFormat>와이드스크린</PresentationFormat>
  <Paragraphs>339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AppleGothic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nhjung</cp:lastModifiedBy>
  <cp:revision>1851</cp:revision>
  <cp:lastPrinted>2016-05-19T07:43:09Z</cp:lastPrinted>
  <dcterms:created xsi:type="dcterms:W3CDTF">2016-04-26T05:01:04Z</dcterms:created>
  <dcterms:modified xsi:type="dcterms:W3CDTF">2016-12-12T08:12:30Z</dcterms:modified>
</cp:coreProperties>
</file>