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37" r:id="rId2"/>
    <p:sldId id="304" r:id="rId3"/>
    <p:sldId id="416" r:id="rId4"/>
    <p:sldId id="417" r:id="rId5"/>
    <p:sldId id="429" r:id="rId6"/>
    <p:sldId id="430" r:id="rId7"/>
    <p:sldId id="432" r:id="rId8"/>
    <p:sldId id="433" r:id="rId9"/>
    <p:sldId id="436" r:id="rId10"/>
    <p:sldId id="434" r:id="rId11"/>
    <p:sldId id="435" r:id="rId12"/>
    <p:sldId id="438" r:id="rId13"/>
    <p:sldId id="431" r:id="rId14"/>
    <p:sldId id="345" r:id="rId15"/>
    <p:sldId id="384" r:id="rId16"/>
    <p:sldId id="427" r:id="rId17"/>
    <p:sldId id="382" r:id="rId18"/>
    <p:sldId id="346" r:id="rId19"/>
    <p:sldId id="34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97C3"/>
    <a:srgbClr val="61A6E5"/>
    <a:srgbClr val="F0918E"/>
    <a:srgbClr val="00205F"/>
    <a:srgbClr val="003A9D"/>
    <a:srgbClr val="EEBAF5"/>
    <a:srgbClr val="C1FFED"/>
    <a:srgbClr val="F9B3B9"/>
    <a:srgbClr val="BD7262"/>
    <a:srgbClr val="8ADE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7"/>
    <p:restoredTop sz="93701"/>
  </p:normalViewPr>
  <p:slideViewPr>
    <p:cSldViewPr snapToGrid="0" snapToObjects="1">
      <p:cViewPr>
        <p:scale>
          <a:sx n="66" d="100"/>
          <a:sy n="66" d="100"/>
        </p:scale>
        <p:origin x="-996" y="-8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orient="horz" pos="2159"/>
        <p:guide pos="2160"/>
        <p:guide pos="381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9827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048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pPr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10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pPr/>
              <a:t>2017-05-05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1404" y="4598685"/>
            <a:ext cx="521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팀 </a:t>
            </a:r>
            <a:r>
              <a:rPr lang="ko-KR" altLang="en-US" sz="8800" dirty="0" err="1"/>
              <a:t>편돌이</a:t>
            </a:r>
            <a:endParaRPr lang="ko-KR" altLang="en-US" sz="88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6667" t="4558" r="16667" b="29146"/>
          <a:stretch/>
        </p:blipFill>
        <p:spPr>
          <a:xfrm>
            <a:off x="3048000" y="0"/>
            <a:ext cx="6096000" cy="4546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89708" y="6057309"/>
            <a:ext cx="1135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팀장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김형준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/>
                </a:solidFill>
              </a:rPr>
              <a:t>서버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게임공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신창섭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/>
                </a:solidFill>
              </a:rPr>
              <a:t>기획 </a:t>
            </a:r>
            <a:r>
              <a:rPr lang="en-US" altLang="ko-KR" dirty="0">
                <a:solidFill>
                  <a:schemeClr val="accent5"/>
                </a:solidFill>
              </a:rPr>
              <a:t>&amp; </a:t>
            </a:r>
            <a:r>
              <a:rPr lang="ko-KR" altLang="en-US" dirty="0">
                <a:solidFill>
                  <a:schemeClr val="accent5"/>
                </a:solidFill>
              </a:rPr>
              <a:t>그래픽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엔컴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허지훈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클라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홍승필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5"/>
                </a:solidFill>
              </a:rPr>
              <a:t>클라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겜공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90308" y="4662405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</a:rPr>
              <a:t>지도교수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  <a:p>
            <a:pPr algn="dist"/>
            <a:r>
              <a:rPr lang="ko-KR" altLang="en-US" sz="4000" dirty="0" err="1">
                <a:solidFill>
                  <a:schemeClr val="bg1">
                    <a:lumMod val="50000"/>
                  </a:schemeClr>
                </a:solidFill>
              </a:rPr>
              <a:t>정내훈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60812" y="4662405"/>
            <a:ext cx="2857500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998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클라이언트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28" y="2533656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xmlns="" val="333152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오른쪽 5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 err="1">
                <a:solidFill>
                  <a:schemeClr val="bg1"/>
                </a:solidFill>
              </a:rPr>
              <a:t>셰이더</a:t>
            </a:r>
            <a:endParaRPr lang="ko-KR" altLang="en-US" sz="5400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628" y="2519142"/>
            <a:ext cx="1001485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디퍼드</a:t>
            </a:r>
            <a:r>
              <a:rPr lang="ko-KR" altLang="en-US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셰이딩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</a:rPr>
              <a:t>툰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명암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윤곽선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smtClean="0">
                <a:solidFill>
                  <a:schemeClr val="bg1"/>
                </a:solidFill>
              </a:rPr>
              <a:t>그 밖의 모든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랜더링</a:t>
            </a:r>
            <a:endParaRPr lang="en-US" altLang="ko-K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05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138" y="1471335"/>
            <a:ext cx="3393635" cy="24637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38" y="4164667"/>
            <a:ext cx="3425338" cy="24637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392" y="1471334"/>
            <a:ext cx="3439025" cy="24637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392" y="4164666"/>
            <a:ext cx="3430838" cy="24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7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3142" y="1291771"/>
            <a:ext cx="1127215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프로그래밍적 오류 이름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해결책</a:t>
            </a:r>
          </a:p>
          <a:p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문제점 및 보완책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5195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1654389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-11792603" y="1369837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6724650" y="139572"/>
            <a:ext cx="3001249" cy="831978"/>
          </a:xfrm>
          <a:prstGeom prst="wedgeRoundRectCallout">
            <a:avLst>
              <a:gd name="adj1" fmla="val -14486"/>
              <a:gd name="adj2" fmla="val 8539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ysClr val="windowText" lastClr="000000"/>
                </a:solidFill>
              </a:rPr>
              <a:t>벌써 </a:t>
            </a:r>
            <a:r>
              <a:rPr lang="ko-KR" altLang="en-US" sz="2800" dirty="0" err="1">
                <a:solidFill>
                  <a:sysClr val="windowText" lastClr="000000"/>
                </a:solidFill>
              </a:rPr>
              <a:t>여기라니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3306" y="2943290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수정된 개발일정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0" y="3958953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769600" y="3596096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999149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717567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717568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717568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717567"/>
            <a:ext cx="831382" cy="56316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592807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769402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4043140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590893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588978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581318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3319520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4051280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4053697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4043140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579403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4047417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587063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772708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4047417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405128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3303024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3323903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332158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81366" y="6109261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852966" y="6109261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4566" y="6109261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3305086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3315396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583233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585148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3309210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9766" y="6109261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4043141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3307148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3311272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331333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4051280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502275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581318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개발일정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00862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xmlns="" val="144359220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41545" y="3496313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메인 캐릭터 </a:t>
            </a:r>
            <a:endParaRPr kumimoji="1"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206853" y="3494230"/>
            <a:ext cx="83138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02634" y="3496312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충돌</a:t>
            </a:r>
          </a:p>
        </p:txBody>
      </p:sp>
      <p:sp>
        <p:nvSpPr>
          <p:cNvPr id="29" name="모서리가 둥근 직사각형 24"/>
          <p:cNvSpPr/>
          <p:nvPr/>
        </p:nvSpPr>
        <p:spPr>
          <a:xfrm>
            <a:off x="4569402" y="349930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36" name="모서리가 둥근 직사각형 24"/>
          <p:cNvSpPr/>
          <p:nvPr/>
        </p:nvSpPr>
        <p:spPr>
          <a:xfrm>
            <a:off x="5110647" y="2819083"/>
            <a:ext cx="13492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9" name="모서리가 둥근 직사각형 24"/>
          <p:cNvSpPr/>
          <p:nvPr/>
        </p:nvSpPr>
        <p:spPr>
          <a:xfrm>
            <a:off x="5418106" y="3496311"/>
            <a:ext cx="119859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24"/>
          <p:cNvSpPr/>
          <p:nvPr/>
        </p:nvSpPr>
        <p:spPr>
          <a:xfrm>
            <a:off x="7911837" y="4120377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NPC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24"/>
          <p:cNvSpPr/>
          <p:nvPr/>
        </p:nvSpPr>
        <p:spPr>
          <a:xfrm>
            <a:off x="7394023" y="3494229"/>
            <a:ext cx="79285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3" name="모서리가 둥근 직사각형 24"/>
          <p:cNvSpPr/>
          <p:nvPr/>
        </p:nvSpPr>
        <p:spPr>
          <a:xfrm>
            <a:off x="8253153" y="3499309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44" name="모서리가 둥근 직사각형 24"/>
          <p:cNvSpPr/>
          <p:nvPr/>
        </p:nvSpPr>
        <p:spPr>
          <a:xfrm>
            <a:off x="6679851" y="3499309"/>
            <a:ext cx="65896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24"/>
          <p:cNvSpPr/>
          <p:nvPr/>
        </p:nvSpPr>
        <p:spPr>
          <a:xfrm>
            <a:off x="8525453" y="2869600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보스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레이드</a:t>
            </a:r>
          </a:p>
        </p:txBody>
      </p:sp>
      <p:sp>
        <p:nvSpPr>
          <p:cNvPr id="46" name="모서리가 둥근 직사각형 24"/>
          <p:cNvSpPr/>
          <p:nvPr/>
        </p:nvSpPr>
        <p:spPr>
          <a:xfrm>
            <a:off x="6569956" y="2819082"/>
            <a:ext cx="10373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마을</a:t>
            </a:r>
            <a:r>
              <a:rPr kumimoji="1" lang="en-US" altLang="ko-KR" sz="1200" dirty="0">
                <a:solidFill>
                  <a:schemeClr val="bg1"/>
                </a:solidFill>
              </a:rPr>
              <a:t>, </a:t>
            </a:r>
            <a:r>
              <a:rPr kumimoji="1" lang="ko-KR" altLang="en-US" sz="1200" dirty="0" err="1">
                <a:solidFill>
                  <a:schemeClr val="bg1"/>
                </a:solidFill>
              </a:rPr>
              <a:t>던젼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24"/>
          <p:cNvSpPr/>
          <p:nvPr/>
        </p:nvSpPr>
        <p:spPr>
          <a:xfrm>
            <a:off x="9725899" y="2869599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최종 컨텐츠  합성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24"/>
          <p:cNvSpPr/>
          <p:nvPr/>
        </p:nvSpPr>
        <p:spPr>
          <a:xfrm>
            <a:off x="6240844" y="4120377"/>
            <a:ext cx="87801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xmlns="" val="51677145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셰이더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20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push/>
      </p:transition>
    </mc:Choice>
    <mc:Fallback>
      <p:transition spd="slow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상자 3"/>
          <p:cNvSpPr txBox="1"/>
          <p:nvPr/>
        </p:nvSpPr>
        <p:spPr>
          <a:xfrm>
            <a:off x="2758744" y="2473650"/>
            <a:ext cx="66014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500" i="1" dirty="0">
                <a:solidFill>
                  <a:schemeClr val="bg1"/>
                </a:solidFill>
              </a:rPr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xmlns="" val="5274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1818" y="1982450"/>
            <a:ext cx="6428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b="1" dirty="0">
                <a:solidFill>
                  <a:schemeClr val="bg1"/>
                </a:solidFill>
              </a:rPr>
              <a:t>노루막이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더는 갈 데 없는 산의 막다른 꼭대기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kumimoji="1"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노루는 내리막길을 잘 못 달리기 때문에 꼭대기가 막다른 곳이 된다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프로젝트 개요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5820" y="4345116"/>
            <a:ext cx="10779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온라인 액션 </a:t>
            </a:r>
            <a:r>
              <a:rPr lang="en-US" altLang="ko-KR" sz="3200" dirty="0">
                <a:solidFill>
                  <a:schemeClr val="bg1"/>
                </a:solidFill>
              </a:rPr>
              <a:t>MMORPG</a:t>
            </a: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키보드 조작으로 경험하는 </a:t>
            </a:r>
            <a:r>
              <a:rPr lang="ko-KR" altLang="en-US" sz="3200" dirty="0">
                <a:solidFill>
                  <a:srgbClr val="FFFF00"/>
                </a:solidFill>
              </a:rPr>
              <a:t>고속 액션</a:t>
            </a:r>
            <a:endParaRPr lang="en-US" altLang="ko-KR" sz="3200" dirty="0">
              <a:solidFill>
                <a:srgbClr val="FFFF00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>
                <a:solidFill>
                  <a:schemeClr val="bg1"/>
                </a:solidFill>
              </a:rPr>
              <a:t>인칭 </a:t>
            </a:r>
            <a:r>
              <a:rPr lang="ko-KR" altLang="en-US" sz="3200" dirty="0" err="1">
                <a:solidFill>
                  <a:schemeClr val="bg1"/>
                </a:solidFill>
              </a:rPr>
              <a:t>쿼터뷰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기획 발표</a:t>
            </a:r>
            <a:r>
              <a:rPr lang="en-US" altLang="ko-KR" sz="6000" dirty="0">
                <a:solidFill>
                  <a:schemeClr val="bg1"/>
                </a:solidFill>
              </a:rPr>
              <a:t>, </a:t>
            </a:r>
            <a:r>
              <a:rPr lang="ko-KR" altLang="en-US" sz="6000" dirty="0">
                <a:solidFill>
                  <a:schemeClr val="bg1"/>
                </a:solidFill>
              </a:rPr>
              <a:t>비전 제시</a:t>
            </a:r>
          </a:p>
        </p:txBody>
      </p:sp>
      <p:cxnSp>
        <p:nvCxnSpPr>
          <p:cNvPr id="91" name="직선 연결선 90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기본 조작 방식</a:t>
            </a:r>
            <a:r>
              <a:rPr lang="en-US" altLang="ko-KR" sz="3600" dirty="0">
                <a:solidFill>
                  <a:schemeClr val="bg1"/>
                </a:solidFill>
              </a:rPr>
              <a:t>(</a:t>
            </a:r>
            <a:r>
              <a:rPr lang="ko-KR" altLang="en-US" sz="3600" dirty="0">
                <a:solidFill>
                  <a:schemeClr val="bg1"/>
                </a:solidFill>
              </a:rPr>
              <a:t>예정</a:t>
            </a:r>
            <a:r>
              <a:rPr lang="en-US" altLang="ko-KR" sz="3600" dirty="0">
                <a:solidFill>
                  <a:schemeClr val="bg1"/>
                </a:solidFill>
              </a:rPr>
              <a:t>)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/>
          <p:cNvSpPr/>
          <p:nvPr/>
        </p:nvSpPr>
        <p:spPr>
          <a:xfrm>
            <a:off x="464457" y="187243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54449" y="1875747"/>
            <a:ext cx="17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3149600" y="188951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39592" y="1892826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기본공격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</a:rPr>
              <a:t>3</a:t>
            </a:r>
            <a:r>
              <a:rPr lang="ko-KR" altLang="en-US" sz="2800" dirty="0">
                <a:solidFill>
                  <a:schemeClr val="bg1"/>
                </a:solidFill>
              </a:rPr>
              <a:t>연속 콤보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/>
          <p:cNvSpPr/>
          <p:nvPr/>
        </p:nvSpPr>
        <p:spPr>
          <a:xfrm>
            <a:off x="464457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1354449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2244441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Q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3134433" y="2926482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W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9592" y="2948861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스킬공격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464457" y="4053103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4449" y="4056417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</a:rPr>
              <a:t>궁극기</a:t>
            </a:r>
            <a:r>
              <a:rPr lang="ko-KR" altLang="en-US" sz="4000" dirty="0">
                <a:solidFill>
                  <a:schemeClr val="bg1"/>
                </a:solidFill>
              </a:rPr>
              <a:t> 사용</a:t>
            </a:r>
          </a:p>
        </p:txBody>
      </p:sp>
      <p:sp>
        <p:nvSpPr>
          <p:cNvPr id="47" name="사각형: 둥근 모서리 46"/>
          <p:cNvSpPr/>
          <p:nvPr/>
        </p:nvSpPr>
        <p:spPr>
          <a:xfrm>
            <a:off x="464457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1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354449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2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/>
          <p:cNvSpPr/>
          <p:nvPr/>
        </p:nvSpPr>
        <p:spPr>
          <a:xfrm>
            <a:off x="2244441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3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/>
          <p:cNvSpPr/>
          <p:nvPr/>
        </p:nvSpPr>
        <p:spPr>
          <a:xfrm>
            <a:off x="3134433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4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/>
          <p:cNvSpPr/>
          <p:nvPr/>
        </p:nvSpPr>
        <p:spPr>
          <a:xfrm>
            <a:off x="4024425" y="5110466"/>
            <a:ext cx="711200" cy="711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5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14417" y="5110466"/>
            <a:ext cx="673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아이템 </a:t>
            </a:r>
            <a:r>
              <a:rPr lang="ko-KR" altLang="en-US" sz="4000" dirty="0" err="1">
                <a:solidFill>
                  <a:schemeClr val="bg1"/>
                </a:solidFill>
              </a:rPr>
              <a:t>사용부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6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32561" y="3412999"/>
            <a:ext cx="1205605" cy="120560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1273" y="1471114"/>
            <a:ext cx="1298156" cy="1298156"/>
          </a:xfrm>
          <a:prstGeom prst="ellipse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4" name="타원 13"/>
          <p:cNvSpPr/>
          <p:nvPr/>
        </p:nvSpPr>
        <p:spPr>
          <a:xfrm>
            <a:off x="361273" y="147111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5" name="타원 14"/>
          <p:cNvSpPr/>
          <p:nvPr/>
        </p:nvSpPr>
        <p:spPr>
          <a:xfrm>
            <a:off x="362741" y="147111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17" name="타원 16"/>
          <p:cNvSpPr/>
          <p:nvPr/>
        </p:nvSpPr>
        <p:spPr>
          <a:xfrm>
            <a:off x="340008" y="1471114"/>
            <a:ext cx="1298156" cy="129815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432560" y="3412999"/>
            <a:ext cx="1205605" cy="120560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44348" y="1654761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발열 시스템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44347" y="3595535"/>
            <a:ext cx="4390133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대규모 동접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44348" y="5544744"/>
            <a:ext cx="3801854" cy="827676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ko-KR" altLang="en-US" sz="3200" b="1" dirty="0">
                <a:solidFill>
                  <a:schemeClr val="bg1"/>
                </a:solidFill>
                <a:latin typeface="+mj-lt"/>
              </a:rPr>
              <a:t>수정필요</a:t>
            </a:r>
          </a:p>
        </p:txBody>
      </p:sp>
      <p:cxnSp>
        <p:nvCxnSpPr>
          <p:cNvPr id="25" name="직선 연결선 12"/>
          <p:cNvCxnSpPr/>
          <p:nvPr/>
        </p:nvCxnSpPr>
        <p:spPr>
          <a:xfrm>
            <a:off x="1106906" y="2769270"/>
            <a:ext cx="110850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2"/>
          <p:cNvCxnSpPr/>
          <p:nvPr/>
        </p:nvCxnSpPr>
        <p:spPr>
          <a:xfrm>
            <a:off x="1106906" y="4623879"/>
            <a:ext cx="1108509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2"/>
          <p:cNvCxnSpPr/>
          <p:nvPr/>
        </p:nvCxnSpPr>
        <p:spPr>
          <a:xfrm>
            <a:off x="1106906" y="6567813"/>
            <a:ext cx="1108509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/>
          <p:nvPr/>
        </p:nvSpPr>
        <p:spPr>
          <a:xfrm>
            <a:off x="5096089" y="1471114"/>
            <a:ext cx="53399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연속 스킬공격을 하면 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발열상태</a:t>
            </a:r>
            <a:r>
              <a:rPr lang="ko-KR" altLang="en-US" sz="20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돌입</a:t>
            </a:r>
            <a:r>
              <a:rPr lang="ko-KR" altLang="en-US" sz="20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0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b="1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b="1" dirty="0">
              <a:solidFill>
                <a:srgbClr val="FFFF0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000" dirty="0">
                <a:solidFill>
                  <a:srgbClr val="FFFF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000" dirty="0">
                <a:solidFill>
                  <a:schemeClr val="bg1"/>
                </a:solidFill>
                <a:latin typeface="맑은 고딕" charset="-127"/>
                <a:cs typeface="Times New Roman" charset="0"/>
              </a:rPr>
              <a:t>!</a:t>
            </a:r>
          </a:p>
        </p:txBody>
      </p:sp>
      <p:sp>
        <p:nvSpPr>
          <p:cNvPr id="31" name="텍스트 상자 30"/>
          <p:cNvSpPr txBox="1"/>
          <p:nvPr/>
        </p:nvSpPr>
        <p:spPr>
          <a:xfrm>
            <a:off x="5097557" y="3412999"/>
            <a:ext cx="70944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FF00"/>
                </a:solidFill>
              </a:rPr>
              <a:t>Boost </a:t>
            </a:r>
            <a:r>
              <a:rPr kumimoji="1" lang="en-US" altLang="ko-KR" dirty="0" err="1">
                <a:solidFill>
                  <a:srgbClr val="FFFF00"/>
                </a:solidFill>
              </a:rPr>
              <a:t>Asio</a:t>
            </a:r>
            <a:r>
              <a:rPr kumimoji="1" lang="ko-KR" altLang="en-US" dirty="0">
                <a:solidFill>
                  <a:srgbClr val="FFFF00"/>
                </a:solidFill>
              </a:rPr>
              <a:t> 라이브러리</a:t>
            </a:r>
            <a:r>
              <a:rPr kumimoji="1" lang="ko-KR" altLang="en-US" dirty="0">
                <a:solidFill>
                  <a:schemeClr val="bg1"/>
                </a:solidFill>
              </a:rPr>
              <a:t>를 활용한 서버 구축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최신 개발 트렌드에 맞춰 어떤 </a:t>
            </a:r>
            <a:r>
              <a:rPr kumimoji="1" lang="en-US" altLang="ko-KR" dirty="0">
                <a:solidFill>
                  <a:schemeClr val="bg1"/>
                </a:solidFill>
              </a:rPr>
              <a:t>OS</a:t>
            </a:r>
            <a:r>
              <a:rPr kumimoji="1" lang="ko-KR" altLang="en-US" dirty="0">
                <a:solidFill>
                  <a:schemeClr val="bg1"/>
                </a:solidFill>
              </a:rPr>
              <a:t>에서도 구동하는 서버 제작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en-US" altLang="ko-KR" dirty="0">
                <a:solidFill>
                  <a:schemeClr val="bg1"/>
                </a:solidFill>
              </a:rPr>
              <a:t>5,000</a:t>
            </a:r>
            <a:r>
              <a:rPr kumimoji="1" lang="ko-KR" altLang="en-US" dirty="0">
                <a:solidFill>
                  <a:schemeClr val="bg1"/>
                </a:solidFill>
              </a:rPr>
              <a:t>명 이상이 동시에 접속할 수 있는 대규모 서버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0"/>
            <a:r>
              <a:rPr kumimoji="1" lang="ko-KR" altLang="en-US" dirty="0">
                <a:solidFill>
                  <a:schemeClr val="bg1"/>
                </a:solidFill>
              </a:rPr>
              <a:t>패킷 최적화를 하여 플레이어 핫스팟</a:t>
            </a:r>
            <a:r>
              <a:rPr kumimoji="1" lang="en-US" altLang="ko-KR" dirty="0">
                <a:solidFill>
                  <a:schemeClr val="bg1"/>
                </a:solidFill>
              </a:rPr>
              <a:t>(hot-spot)</a:t>
            </a:r>
            <a:r>
              <a:rPr kumimoji="1" lang="ko-KR" altLang="en-US" dirty="0">
                <a:solidFill>
                  <a:schemeClr val="bg1"/>
                </a:solidFill>
              </a:rPr>
              <a:t>에도 끊김 없는 서버</a:t>
            </a:r>
            <a:endParaRPr kumimoji="1" lang="en-US" altLang="ko-KR" dirty="0">
              <a:solidFill>
                <a:schemeClr val="bg1"/>
              </a:solidFill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5096089" y="5616499"/>
            <a:ext cx="6977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 err="1">
                <a:solidFill>
                  <a:schemeClr val="bg1"/>
                </a:solidFill>
              </a:rPr>
              <a:t>Non-Photorealistic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비실사렌더링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기반으로 한 동화적인 그래픽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en-US" altLang="ko-KR" dirty="0">
                <a:solidFill>
                  <a:schemeClr val="bg1"/>
                </a:solidFill>
              </a:rPr>
              <a:t>HLSL(</a:t>
            </a:r>
            <a:r>
              <a:rPr lang="en-US" altLang="ko-KR" dirty="0">
                <a:solidFill>
                  <a:schemeClr val="bg1"/>
                </a:solidFill>
              </a:rPr>
              <a:t>High Level </a:t>
            </a:r>
            <a:r>
              <a:rPr lang="en-US" altLang="ko-KR" dirty="0" err="1">
                <a:solidFill>
                  <a:schemeClr val="bg1"/>
                </a:solidFill>
              </a:rPr>
              <a:t>Shader</a:t>
            </a:r>
            <a:r>
              <a:rPr lang="en-US" altLang="ko-KR" dirty="0">
                <a:solidFill>
                  <a:schemeClr val="bg1"/>
                </a:solidFill>
              </a:rPr>
              <a:t> Language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를 사용해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디퍼드</a:t>
            </a:r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셰이딩</a:t>
            </a:r>
            <a:r>
              <a:rPr kumimoji="1" lang="en-US" altLang="ko-KR" dirty="0" smtClean="0">
                <a:solidFill>
                  <a:schemeClr val="bg1"/>
                </a:solidFill>
              </a:rPr>
              <a:t>, </a:t>
            </a:r>
            <a:r>
              <a:rPr kumimoji="1" lang="ko-KR" altLang="en-US" dirty="0" smtClean="0">
                <a:solidFill>
                  <a:schemeClr val="bg1"/>
                </a:solidFill>
              </a:rPr>
              <a:t>툰 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r>
              <a:rPr kumimoji="1" lang="ko-KR" altLang="en-US" dirty="0" err="1" smtClean="0">
                <a:solidFill>
                  <a:schemeClr val="bg1"/>
                </a:solidFill>
              </a:rPr>
              <a:t>랜더링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ko-KR" altLang="en-US" dirty="0" smtClean="0">
                <a:solidFill>
                  <a:schemeClr val="bg1"/>
                </a:solidFill>
              </a:rPr>
              <a:t>윤곽선</a:t>
            </a:r>
            <a:r>
              <a:rPr kumimoji="1" lang="en-US" altLang="ko-KR" dirty="0" smtClean="0">
                <a:solidFill>
                  <a:schemeClr val="bg1"/>
                </a:solidFill>
              </a:rPr>
              <a:t>, </a:t>
            </a:r>
            <a:r>
              <a:rPr kumimoji="1" lang="ko-KR" altLang="en-US" dirty="0" smtClean="0">
                <a:solidFill>
                  <a:schemeClr val="bg1"/>
                </a:solidFill>
              </a:rPr>
              <a:t>명암</a:t>
            </a:r>
            <a:r>
              <a:rPr kumimoji="1" lang="en-US" altLang="ko-KR" dirty="0" smtClean="0">
                <a:solidFill>
                  <a:schemeClr val="bg1"/>
                </a:solidFill>
              </a:rPr>
              <a:t>) </a:t>
            </a:r>
            <a:r>
              <a:rPr kumimoji="1" lang="ko-KR" altLang="en-US" dirty="0" smtClean="0">
                <a:solidFill>
                  <a:schemeClr val="bg1"/>
                </a:solidFill>
              </a:rPr>
              <a:t>을 연구</a:t>
            </a:r>
            <a:endParaRPr kumimoji="1" lang="mr-IN" altLang="ko-KR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32561" y="5364100"/>
            <a:ext cx="1205605" cy="1205605"/>
          </a:xfrm>
          <a:prstGeom prst="ellipse">
            <a:avLst/>
          </a:prstGeom>
          <a:noFill/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</a:rPr>
              <a:t>5000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560" y="5364100"/>
            <a:ext cx="1205605" cy="120560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중점 연구분야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04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33" grpId="0" animBg="1"/>
      <p:bldP spid="3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-15270"/>
            <a:ext cx="12192000" cy="687327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V="1">
            <a:off x="0" y="182880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6598" y="1681788"/>
            <a:ext cx="10586066" cy="1170177"/>
            <a:chOff x="926598" y="1253439"/>
            <a:chExt cx="10586066" cy="117017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926598" y="138304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>
                  <a:solidFill>
                    <a:schemeClr val="bg1">
                      <a:lumMod val="50000"/>
                    </a:schemeClr>
                  </a:solidFill>
                </a:rPr>
                <a:t>서버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김형준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4166469" y="125343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팀장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Boost </a:t>
              </a:r>
              <a:r>
                <a:rPr lang="en-US" altLang="ko-KR" sz="2000" dirty="0" err="1">
                  <a:solidFill>
                    <a:schemeClr val="bg1"/>
                  </a:solidFill>
                </a:rPr>
                <a:t>Asio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dirty="0">
                  <a:solidFill>
                    <a:schemeClr val="bg1"/>
                  </a:solidFill>
                </a:rPr>
                <a:t>라이브러리를 활용한 </a:t>
              </a:r>
              <a:r>
                <a:rPr lang="en-US" altLang="ko-KR" sz="2000" dirty="0">
                  <a:solidFill>
                    <a:schemeClr val="bg1"/>
                  </a:solidFill>
                </a:rPr>
                <a:t>MMORPG </a:t>
              </a:r>
              <a:r>
                <a:rPr lang="ko-KR" altLang="en-US" sz="2000" dirty="0">
                  <a:solidFill>
                    <a:schemeClr val="bg1"/>
                  </a:solidFill>
                </a:rPr>
                <a:t>서버 제작</a:t>
              </a:r>
            </a:p>
          </p:txBody>
        </p:sp>
      </p:grpSp>
      <p:cxnSp>
        <p:nvCxnSpPr>
          <p:cNvPr id="37" name="직선 연결선 36"/>
          <p:cNvCxnSpPr>
            <a:cxnSpLocks/>
          </p:cNvCxnSpPr>
          <p:nvPr/>
        </p:nvCxnSpPr>
        <p:spPr>
          <a:xfrm flipV="1">
            <a:off x="0" y="3118854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cxnSpLocks/>
          </p:cNvCxnSpPr>
          <p:nvPr/>
        </p:nvCxnSpPr>
        <p:spPr>
          <a:xfrm flipV="1">
            <a:off x="0" y="4399180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926598" y="4252168"/>
            <a:ext cx="10586066" cy="1170177"/>
            <a:chOff x="926598" y="3823819"/>
            <a:chExt cx="10586066" cy="1170177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926598" y="3953425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>
                  <a:solidFill>
                    <a:schemeClr val="bg1"/>
                  </a:solidFill>
                </a:rPr>
                <a:t>허지훈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166469" y="3823819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게임 내 사용되는 전반적인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셰이더</a:t>
              </a:r>
              <a:r>
                <a:rPr lang="ko-KR" altLang="en-US" sz="2000" dirty="0">
                  <a:solidFill>
                    <a:schemeClr val="bg1"/>
                  </a:solidFill>
                </a:rPr>
                <a:t> 자체제작</a:t>
              </a:r>
            </a:p>
          </p:txBody>
        </p:sp>
      </p:grpSp>
      <p:cxnSp>
        <p:nvCxnSpPr>
          <p:cNvPr id="43" name="직선 연결선 42"/>
          <p:cNvCxnSpPr>
            <a:cxnSpLocks/>
          </p:cNvCxnSpPr>
          <p:nvPr/>
        </p:nvCxnSpPr>
        <p:spPr>
          <a:xfrm flipV="1">
            <a:off x="0" y="5679506"/>
            <a:ext cx="12192000" cy="9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926598" y="5532494"/>
            <a:ext cx="10586066" cy="1170177"/>
            <a:chOff x="926598" y="5104145"/>
            <a:chExt cx="10586066" cy="1170177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926598" y="5233751"/>
              <a:ext cx="2868856" cy="910965"/>
            </a:xfrm>
            <a:prstGeom prst="roundRect">
              <a:avLst/>
            </a:prstGeom>
            <a:solidFill>
              <a:schemeClr val="bg1">
                <a:lumMod val="50000"/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4400" dirty="0" err="1">
                  <a:solidFill>
                    <a:schemeClr val="bg1">
                      <a:lumMod val="50000"/>
                    </a:schemeClr>
                  </a:solidFill>
                </a:rPr>
                <a:t>클라</a:t>
              </a:r>
              <a:r>
                <a:rPr lang="ko-KR" altLang="en-US" sz="3200" dirty="0">
                  <a:solidFill>
                    <a:schemeClr val="bg1"/>
                  </a:solidFill>
                </a:rPr>
                <a:t>  </a:t>
              </a:r>
              <a:r>
                <a:rPr lang="ko-KR" altLang="en-US" sz="2800" dirty="0" err="1">
                  <a:solidFill>
                    <a:schemeClr val="bg1"/>
                  </a:solidFill>
                </a:rPr>
                <a:t>홍승필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45" name="사각형: 둥근 모서리 44"/>
            <p:cNvSpPr/>
            <p:nvPr/>
          </p:nvSpPr>
          <p:spPr>
            <a:xfrm>
              <a:off x="4166469" y="5104145"/>
              <a:ext cx="7346195" cy="1170177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DirectX11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자체개발 프레임워크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MFC </a:t>
              </a:r>
              <a:r>
                <a:rPr lang="ko-KR" altLang="en-US" sz="2000" dirty="0">
                  <a:solidFill>
                    <a:schemeClr val="bg1"/>
                  </a:solidFill>
                </a:rPr>
                <a:t>기반의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맵툴</a:t>
              </a:r>
              <a:r>
                <a:rPr lang="ko-KR" altLang="en-US" sz="2000" dirty="0">
                  <a:solidFill>
                    <a:schemeClr val="bg1"/>
                  </a:solidFill>
                </a:rPr>
                <a:t> 제작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26598" y="2971842"/>
            <a:ext cx="10586066" cy="1170177"/>
            <a:chOff x="926598" y="2543493"/>
            <a:chExt cx="10586066" cy="1170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926598" y="2543493"/>
              <a:ext cx="10586066" cy="1170177"/>
              <a:chOff x="926598" y="2543493"/>
              <a:chExt cx="10586066" cy="1170177"/>
            </a:xfrm>
          </p:grpSpPr>
          <p:sp>
            <p:nvSpPr>
              <p:cNvPr id="38" name="사각형: 둥근 모서리 37"/>
              <p:cNvSpPr/>
              <p:nvPr/>
            </p:nvSpPr>
            <p:spPr>
              <a:xfrm>
                <a:off x="926598" y="2673099"/>
                <a:ext cx="2868856" cy="910965"/>
              </a:xfrm>
              <a:prstGeom prst="roundRect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200" dirty="0">
                    <a:solidFill>
                      <a:schemeClr val="bg1">
                        <a:lumMod val="50000"/>
                      </a:schemeClr>
                    </a:solidFill>
                  </a:rPr>
                  <a:t> 기획</a:t>
                </a:r>
                <a:endParaRPr lang="en-US" altLang="ko-KR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ko-KR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그래픽</a:t>
                </a:r>
                <a:endParaRPr lang="ko-KR" alt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사각형: 둥근 모서리 38"/>
              <p:cNvSpPr/>
              <p:nvPr/>
            </p:nvSpPr>
            <p:spPr>
              <a:xfrm>
                <a:off x="4166469" y="2543493"/>
                <a:ext cx="7346195" cy="1170177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전반적인 시스템 및 컨텐츠 디자인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게임 내 사용될 리소스 자체제작 진행</a:t>
                </a: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en-US" altLang="ko-KR" dirty="0">
                    <a:solidFill>
                      <a:schemeClr val="bg1"/>
                    </a:solidFill>
                  </a:rPr>
                  <a:t>  -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모델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애니메이션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, UI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등 모두 포함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1026" y="2851965"/>
              <a:ext cx="1541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</a:rPr>
                <a:t>신창섭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구성원 역할분담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516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 p14:presetBounceEnd="66667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 p14:presetBounceEnd="66667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 p14:presetBounceEnd="66667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6666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66667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66667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359663"/>
            <a:ext cx="100148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10</a:t>
            </a:r>
            <a:r>
              <a:rPr lang="ko-KR" altLang="en-US" sz="4000" dirty="0">
                <a:solidFill>
                  <a:schemeClr val="bg1"/>
                </a:solidFill>
              </a:rPr>
              <a:t>종류의 시스템 기획서 </a:t>
            </a:r>
            <a:r>
              <a:rPr lang="ko-KR" altLang="en-US" sz="4000" dirty="0"/>
              <a:t>작성</a:t>
            </a:r>
            <a:endParaRPr lang="en-US" altLang="ko-KR" sz="4000" dirty="0"/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23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일 기준 </a:t>
            </a:r>
            <a:r>
              <a:rPr lang="en-US" altLang="ko-KR" sz="3200" dirty="0">
                <a:solidFill>
                  <a:srgbClr val="FFFF00"/>
                </a:solidFill>
              </a:rPr>
              <a:t>157</a:t>
            </a:r>
            <a:r>
              <a:rPr lang="ko-KR" altLang="en-US" sz="3200" dirty="0">
                <a:solidFill>
                  <a:srgbClr val="FFFF00"/>
                </a:solidFill>
              </a:rPr>
              <a:t>장</a:t>
            </a:r>
            <a:endParaRPr lang="en-US" altLang="ko-KR" sz="3200" dirty="0">
              <a:solidFill>
                <a:srgbClr val="FFFF00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4000" dirty="0">
                <a:solidFill>
                  <a:schemeClr val="bg1"/>
                </a:solidFill>
              </a:rPr>
              <a:t>6</a:t>
            </a:r>
            <a:r>
              <a:rPr lang="ko-KR" altLang="en-US" sz="4000" dirty="0">
                <a:solidFill>
                  <a:schemeClr val="bg1"/>
                </a:solidFill>
              </a:rPr>
              <a:t>종의 컨텐츠 기획서</a:t>
            </a:r>
            <a:endParaRPr lang="en-US" altLang="ko-KR" sz="40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4000" dirty="0">
                <a:solidFill>
                  <a:schemeClr val="bg1"/>
                </a:solidFill>
              </a:rPr>
              <a:t>메인 </a:t>
            </a:r>
            <a:r>
              <a:rPr lang="en-US" altLang="ko-KR" sz="4000" dirty="0">
                <a:solidFill>
                  <a:schemeClr val="bg1"/>
                </a:solidFill>
              </a:rPr>
              <a:t>UI </a:t>
            </a:r>
            <a:r>
              <a:rPr lang="ko-KR" altLang="en-US" sz="4000" dirty="0">
                <a:solidFill>
                  <a:schemeClr val="bg1"/>
                </a:solidFill>
              </a:rPr>
              <a:t>기획서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xmlns="" val="3434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화살표: 오른쪽 1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297C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그래픽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8628" y="2522314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26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8628" y="2519142"/>
            <a:ext cx="10014856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총 </a:t>
            </a:r>
            <a:r>
              <a:rPr lang="en-US" altLang="ko-KR" sz="3200" dirty="0">
                <a:solidFill>
                  <a:schemeClr val="bg1"/>
                </a:solidFill>
              </a:rPr>
              <a:t>23</a:t>
            </a:r>
            <a:r>
              <a:rPr lang="ko-KR" altLang="en-US" sz="3200" dirty="0">
                <a:solidFill>
                  <a:schemeClr val="bg1"/>
                </a:solidFill>
              </a:rPr>
              <a:t>종의 모델 제작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플레이어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몬스터 애니메이션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종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</a:rPr>
              <a:t>유니티에서 터레인을 통해 </a:t>
            </a:r>
            <a:r>
              <a:rPr lang="ko-KR" altLang="en-US" sz="3200" dirty="0" err="1">
                <a:solidFill>
                  <a:schemeClr val="bg1"/>
                </a:solidFill>
              </a:rPr>
              <a:t>하이트맵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/>
              <a:t>제작</a:t>
            </a:r>
            <a:endParaRPr lang="en-US" altLang="ko-KR" sz="3200" dirty="0"/>
          </a:p>
          <a:p>
            <a:pPr marL="1028700" lvl="1" indent="-571500">
              <a:lnSpc>
                <a:spcPct val="120000"/>
              </a:lnSpc>
              <a:buFontTx/>
              <a:buChar char="-"/>
            </a:pP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제작 후 용도에 맞게 포토샵을 통해 </a:t>
            </a:r>
            <a:r>
              <a:rPr lang="ko-KR" altLang="en-US" sz="2800" dirty="0" err="1">
                <a:solidFill>
                  <a:schemeClr val="bg1">
                    <a:lumMod val="50000"/>
                  </a:schemeClr>
                </a:solidFill>
              </a:rPr>
              <a:t>텍스쳐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 제작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맵툴을</a:t>
            </a:r>
            <a:r>
              <a:rPr lang="ko-KR" altLang="en-US" sz="3200" dirty="0">
                <a:solidFill>
                  <a:schemeClr val="bg1"/>
                </a:solidFill>
              </a:rPr>
              <a:t> 활용한 제작 리소스 조립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ko-KR" altLang="en-US" sz="3200" dirty="0" err="1">
                <a:solidFill>
                  <a:schemeClr val="bg1"/>
                </a:solidFill>
              </a:rPr>
              <a:t>스테이터스</a:t>
            </a:r>
            <a:r>
              <a:rPr lang="ko-KR" altLang="en-US" sz="3200" dirty="0">
                <a:solidFill>
                  <a:schemeClr val="bg1"/>
                </a:solidFill>
              </a:rPr>
              <a:t> 출력 관련 </a:t>
            </a:r>
            <a:r>
              <a:rPr lang="en-US" altLang="ko-KR" sz="3200" dirty="0">
                <a:solidFill>
                  <a:schemeClr val="bg1"/>
                </a:solidFill>
              </a:rPr>
              <a:t>UI </a:t>
            </a:r>
            <a:r>
              <a:rPr lang="ko-KR" altLang="en-US" sz="3200" dirty="0"/>
              <a:t>제작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3306" y="92815"/>
            <a:ext cx="863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현재 개발내역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167112"/>
            <a:ext cx="10769600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0769600" y="804255"/>
            <a:ext cx="725714" cy="725714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>
            <a:off x="278780" y="1643640"/>
            <a:ext cx="9198596" cy="878674"/>
          </a:xfrm>
          <a:prstGeom prst="right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400" b="1" i="1" dirty="0">
                <a:solidFill>
                  <a:schemeClr val="bg1"/>
                </a:solidFill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xmlns="" val="3812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Pages>27</Pages>
  <Words>760</Words>
  <Characters>0</Characters>
  <Application>Microsoft Office PowerPoint</Application>
  <DocSecurity>0</DocSecurity>
  <PresentationFormat>사용자 지정</PresentationFormat>
  <Lines>0</Lines>
  <Paragraphs>331</Paragraphs>
  <Slides>19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AAA</cp:lastModifiedBy>
  <cp:revision>273</cp:revision>
  <dcterms:modified xsi:type="dcterms:W3CDTF">2017-05-05T10:16:29Z</dcterms:modified>
</cp:coreProperties>
</file>