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4" r:id="rId2"/>
    <p:sldId id="280" r:id="rId3"/>
    <p:sldId id="288" r:id="rId4"/>
    <p:sldId id="269" r:id="rId5"/>
    <p:sldId id="273" r:id="rId6"/>
    <p:sldId id="276" r:id="rId7"/>
    <p:sldId id="272" r:id="rId8"/>
    <p:sldId id="275" r:id="rId9"/>
    <p:sldId id="282" r:id="rId10"/>
    <p:sldId id="291" r:id="rId11"/>
    <p:sldId id="278" r:id="rId12"/>
    <p:sldId id="274" r:id="rId13"/>
    <p:sldId id="281" r:id="rId14"/>
    <p:sldId id="279" r:id="rId15"/>
    <p:sldId id="289" r:id="rId16"/>
    <p:sldId id="290" r:id="rId17"/>
    <p:sldId id="293" r:id="rId18"/>
    <p:sldId id="292" r:id="rId19"/>
    <p:sldId id="294" r:id="rId20"/>
    <p:sldId id="295" r:id="rId21"/>
    <p:sldId id="28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7262"/>
    <a:srgbClr val="F9B3B9"/>
    <a:srgbClr val="8ADEF5"/>
    <a:srgbClr val="003A9D"/>
    <a:srgbClr val="F297C3"/>
    <a:srgbClr val="61A6E5"/>
    <a:srgbClr val="F78091"/>
    <a:srgbClr val="EEBAF5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3"/>
    <p:restoredTop sz="93051"/>
  </p:normalViewPr>
  <p:slideViewPr>
    <p:cSldViewPr snapToGrid="0" snapToObjects="1" showGuides="1">
      <p:cViewPr>
        <p:scale>
          <a:sx n="89" d="100"/>
          <a:sy n="89" d="100"/>
        </p:scale>
        <p:origin x="936" y="176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microsoft.com/office/2007/relationships/hdphoto" Target="../media/hdphoto4.wdp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5.png"/><Relationship Id="rId6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5.png"/><Relationship Id="rId6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microsoft.com/office/2007/relationships/hdphoto" Target="../media/hdphoto5.wdp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hrl1213@naver.com" TargetMode="External"/><Relationship Id="rId4" Type="http://schemas.openxmlformats.org/officeDocument/2006/relationships/hyperlink" Target="mailto:Khjkhj2804@naver.com" TargetMode="External"/><Relationship Id="rId5" Type="http://schemas.openxmlformats.org/officeDocument/2006/relationships/hyperlink" Target="mailto:Hsp0522@naver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Leinster92@me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4" Type="http://schemas.openxmlformats.org/officeDocument/2006/relationships/image" Target="../media/image16.png"/><Relationship Id="rId5" Type="http://schemas.openxmlformats.org/officeDocument/2006/relationships/image" Target="../media/image14.jp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openxmlformats.org/officeDocument/2006/relationships/image" Target="../media/image4.jpg"/><Relationship Id="rId8" Type="http://schemas.openxmlformats.org/officeDocument/2006/relationships/image" Target="../media/image5.png"/><Relationship Id="rId9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870217"/>
              </p:ext>
            </p:extLst>
          </p:nvPr>
        </p:nvGraphicFramePr>
        <p:xfrm>
          <a:off x="4625009" y="297106"/>
          <a:ext cx="7325925" cy="633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703"/>
                <a:gridCol w="5621222"/>
              </a:tblGrid>
              <a:tr h="452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프로젝트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2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장르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MMORPG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153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특징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키보드로 조작해 타격함을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느낄 수 있는 액션게임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1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다양한 공격과 스킬 조합을 통해 쉽고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경쾌한 전투 진행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1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스킬피버 시스템을 사용해 지루해질 수 있는 전투에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탄력적인 긴장감 유지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23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개발툴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Microsoft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visual studio 2015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922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tabLst>
                          <a:tab pos="5462588" algn="l"/>
                        </a:tabLst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Trello(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이슈관리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algn="ctr" latinLnBrk="1">
                        <a:tabLst>
                          <a:tab pos="5462588" algn="l"/>
                        </a:tabLst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Google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spreadsheet(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일정관리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ctr" latinLnBrk="1">
                        <a:tabLst>
                          <a:tab pos="5462588" algn="l"/>
                        </a:tabLst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Microsoft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office(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문서작성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tabLst>
                          <a:tab pos="5462588" algn="l"/>
                        </a:tabLst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Github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US" altLang="ko-KR" baseline="0" dirty="0" err="1" smtClean="0">
                          <a:solidFill>
                            <a:schemeClr val="tx1"/>
                          </a:solidFill>
                        </a:rPr>
                        <a:t>ToitorseGit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(2.1.0.0-64bit)(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리소스 관리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algn="ctr" latinLnBrk="1">
                        <a:tabLst>
                          <a:tab pos="5462588" algn="l"/>
                        </a:tabLst>
                      </a:pP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Dropbox(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자료 공유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15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3ds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Max 2015(3d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 오브젝트 제작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Adobe Photoshop CC 2015.5(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그래픽 리소스 제작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251227" y="297106"/>
            <a:ext cx="3977874" cy="1201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 smtClean="0"/>
              <a:t>Team </a:t>
            </a:r>
            <a:r>
              <a:rPr lang="ko-KR" altLang="en-US" sz="4000" dirty="0" smtClean="0"/>
              <a:t>편돌이</a:t>
            </a:r>
            <a:endParaRPr lang="en-US" altLang="ko-KR" sz="4000" dirty="0" smtClean="0"/>
          </a:p>
          <a:p>
            <a:pPr algn="l"/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</a:rPr>
              <a:t>담당교수 </a:t>
            </a:r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</a:rPr>
              <a:t> 정내훈</a:t>
            </a:r>
            <a:endParaRPr lang="en-US" altLang="ko-KR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7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313" y="1255800"/>
            <a:ext cx="8292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/>
              <a:t>공격의 강도에 따라 다르게 반응하는 몬스터</a:t>
            </a:r>
            <a:endParaRPr kumimoji="1" lang="en-US" altLang="ko-KR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14478" y="261887"/>
            <a:ext cx="62247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dirty="0" smtClean="0"/>
              <a:t>최고의 타격감을 위해서</a:t>
            </a:r>
            <a:endParaRPr kumimoji="1" lang="ko-KR" alt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332686" y="1840575"/>
            <a:ext cx="778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약한 공격에는 아무런 반응도 하지 않다가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경직하기도 하고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때론 밀쳐져 멀리 날아가는 등의 반응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313" y="3031591"/>
            <a:ext cx="5541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/>
              <a:t>모든 모션은 캔슬이 가능하게</a:t>
            </a:r>
            <a:endParaRPr kumimoji="1" lang="en-US" altLang="ko-KR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32686" y="3616366"/>
            <a:ext cx="6917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모든 일반공격 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스킬은 회피를 통해 취소가 가능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빠르게 반응하는 회피를 동해 조작상 상승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313" y="4807382"/>
            <a:ext cx="4576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/>
              <a:t>액션에 반응하는 카메라</a:t>
            </a:r>
            <a:endParaRPr kumimoji="1" lang="en-US" altLang="ko-KR" sz="3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332686" y="5392157"/>
            <a:ext cx="5961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smtClean="0">
                <a:solidFill>
                  <a:schemeClr val="bg1">
                    <a:lumMod val="50000"/>
                  </a:schemeClr>
                </a:solidFill>
              </a:rPr>
              <a:t>각각의 스킬 특색에 따른 카메라의 움직임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35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BA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6700603" y="1424066"/>
            <a:ext cx="3957404" cy="3957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10242" y="2884656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핵심플레이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900354" y="1997839"/>
            <a:ext cx="3533340" cy="286232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rgbClr val="EEBAF5"/>
                </a:solidFill>
              </a:rPr>
              <a:t>간편한</a:t>
            </a:r>
            <a:endParaRPr kumimoji="1" lang="en-US" altLang="ko-KR" sz="6000" b="1" dirty="0" smtClean="0">
              <a:solidFill>
                <a:srgbClr val="EEBAF5"/>
              </a:solidFill>
            </a:endParaRPr>
          </a:p>
          <a:p>
            <a:pPr algn="ctr"/>
            <a:r>
              <a:rPr kumimoji="1" lang="ko-KR" altLang="en-US" sz="6000" b="1" dirty="0" smtClean="0">
                <a:solidFill>
                  <a:srgbClr val="EEBAF5"/>
                </a:solidFill>
              </a:rPr>
              <a:t>조작계와</a:t>
            </a:r>
            <a:endParaRPr kumimoji="1" lang="en-US" altLang="ko-KR" sz="6000" b="1" dirty="0" smtClean="0">
              <a:solidFill>
                <a:srgbClr val="EEBAF5"/>
              </a:solidFill>
            </a:endParaRPr>
          </a:p>
          <a:p>
            <a:pPr algn="ctr"/>
            <a:r>
              <a:rPr kumimoji="1" lang="ko-KR" altLang="en-US" sz="6000" b="1" dirty="0" smtClean="0">
                <a:solidFill>
                  <a:srgbClr val="EEBAF5"/>
                </a:solidFill>
              </a:rPr>
              <a:t>적은 스킬</a:t>
            </a:r>
            <a:endParaRPr kumimoji="1" lang="ko-KR" altLang="en-US" sz="6000" b="1" dirty="0">
              <a:solidFill>
                <a:srgbClr val="EEBA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13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500" y="1326836"/>
            <a:ext cx="2415018" cy="18112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248" y="4184719"/>
            <a:ext cx="3307553" cy="10997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04" b="98039" l="1212" r="98182">
                        <a14:foregroundMark x1="23636" y1="81046" x2="30000" y2="79739"/>
                        <a14:foregroundMark x1="59697" y1="81046" x2="78788" y2="81699"/>
                        <a14:foregroundMark x1="33939" y1="81046" x2="41515" y2="810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495" y="1339723"/>
            <a:ext cx="3851057" cy="178549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286" y="3729867"/>
            <a:ext cx="2009446" cy="200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968" y="-186370"/>
            <a:ext cx="12563061" cy="723074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614776" y="1586947"/>
            <a:ext cx="13278678" cy="36841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87087" y="2113240"/>
            <a:ext cx="56749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000" b="1" dirty="0" smtClean="0"/>
              <a:t>수많은 스킬</a:t>
            </a:r>
            <a:endParaRPr kumimoji="1" lang="ko-KR" altLang="en-US" sz="8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46573" y="3429000"/>
            <a:ext cx="117855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bg1">
                    <a:lumMod val="50000"/>
                  </a:schemeClr>
                </a:solidFill>
              </a:rPr>
              <a:t>1.</a:t>
            </a:r>
            <a:r>
              <a:rPr kumimoji="1" lang="ko-KR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 당장 레벨업 할 때마다 늘어나는 스킬 </a:t>
            </a:r>
            <a:r>
              <a:rPr kumimoji="1" lang="en-US" altLang="ko-KR" sz="2800" b="1" dirty="0" smtClean="0">
                <a:solidFill>
                  <a:schemeClr val="bg1">
                    <a:lumMod val="50000"/>
                  </a:schemeClr>
                </a:solidFill>
              </a:rPr>
              <a:t>-&gt;</a:t>
            </a:r>
            <a:r>
              <a:rPr kumimoji="1" lang="ko-KR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 내가 어떤걸 써야 하는거지</a:t>
            </a:r>
            <a:r>
              <a:rPr kumimoji="1" lang="en-US" altLang="ko-KR" sz="2800" b="1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r>
              <a:rPr kumimoji="1" lang="en-US" altLang="ko-KR" sz="2800" b="1" dirty="0" smtClean="0">
                <a:solidFill>
                  <a:schemeClr val="bg1">
                    <a:lumMod val="50000"/>
                  </a:schemeClr>
                </a:solidFill>
              </a:rPr>
              <a:t>2.</a:t>
            </a:r>
            <a:r>
              <a:rPr kumimoji="1" lang="ko-KR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 결국은 클래스간 겹치는 스킬로 개성 감소</a:t>
            </a:r>
            <a:endParaRPr kumimoji="1" lang="en-US" altLang="ko-KR" sz="28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67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5122" y="6342820"/>
            <a:ext cx="955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/>
              <a:t>적은 스킬로 발생할 수 있는 전투의 지루함을 </a:t>
            </a:r>
            <a:r>
              <a:rPr kumimoji="1" lang="ko-KR" altLang="en-US" b="1" dirty="0" smtClean="0">
                <a:solidFill>
                  <a:schemeClr val="accent1"/>
                </a:solidFill>
              </a:rPr>
              <a:t>언제든 사용하고 취소</a:t>
            </a:r>
            <a:r>
              <a:rPr kumimoji="1" lang="ko-KR" altLang="en-US" b="1" dirty="0" smtClean="0"/>
              <a:t>할 수 있는 스킬로 극복</a:t>
            </a:r>
            <a:endParaRPr kumimoji="1" lang="en-US" altLang="ko-KR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5122" y="329575"/>
            <a:ext cx="1020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smtClean="0"/>
              <a:t>기본 공격과 강한 공격을 통해 기력을 빠르게 모으고 스킬을 활용해 공격</a:t>
            </a:r>
            <a:endParaRPr kumimoji="1" lang="en-US" altLang="ko-KR" sz="2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5122" y="262436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약공격</a:t>
            </a:r>
            <a:r>
              <a:rPr kumimoji="1" lang="en-US" altLang="ko-KR" dirty="0" smtClean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9365" y="262436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약공격</a:t>
            </a:r>
            <a:r>
              <a:rPr kumimoji="1" lang="en-US" altLang="ko-KR" dirty="0"/>
              <a:t>2</a:t>
            </a:r>
            <a:endParaRPr kumimoji="1"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503608" y="262436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약공격</a:t>
            </a:r>
            <a:r>
              <a:rPr kumimoji="1" lang="en-US" altLang="ko-KR" dirty="0" smtClean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87851" y="262436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약공격</a:t>
            </a:r>
            <a:r>
              <a:rPr kumimoji="1" lang="en-US" altLang="ko-KR" dirty="0"/>
              <a:t>4</a:t>
            </a:r>
            <a:endParaRPr kumimoji="1"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472094" y="262436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강공격</a:t>
            </a:r>
            <a:r>
              <a:rPr kumimoji="1" lang="en-US" altLang="ko-KR" dirty="0" smtClean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56337" y="26243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회피</a:t>
            </a:r>
            <a:endParaRPr kumimoji="1"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9706062" y="262436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1486" y="424861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강공격</a:t>
            </a:r>
            <a:r>
              <a:rPr kumimoji="1" lang="en-US" altLang="ko-KR" dirty="0" smtClean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79469" y="42486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회피</a:t>
            </a:r>
            <a:endParaRPr kumimoji="1"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928417" y="423363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2</a:t>
            </a:r>
          </a:p>
        </p:txBody>
      </p:sp>
      <p:cxnSp>
        <p:nvCxnSpPr>
          <p:cNvPr id="17" name="직선 화살표 연결선 16"/>
          <p:cNvCxnSpPr>
            <a:stCxn id="7" idx="3"/>
            <a:endCxn id="8" idx="1"/>
          </p:cNvCxnSpPr>
          <p:nvPr/>
        </p:nvCxnSpPr>
        <p:spPr>
          <a:xfrm>
            <a:off x="1538923" y="2809029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053022" y="2809029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502634" y="2809029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991652" y="2809029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7475895" y="2809029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3" idx="1"/>
          </p:cNvCxnSpPr>
          <p:nvPr/>
        </p:nvCxnSpPr>
        <p:spPr>
          <a:xfrm>
            <a:off x="8602668" y="2809029"/>
            <a:ext cx="1103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765287" y="4433285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6" idx="1"/>
          </p:cNvCxnSpPr>
          <p:nvPr/>
        </p:nvCxnSpPr>
        <p:spPr>
          <a:xfrm flipV="1">
            <a:off x="4825800" y="4418304"/>
            <a:ext cx="1102617" cy="14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14" idx="0"/>
          </p:cNvCxnSpPr>
          <p:nvPr/>
        </p:nvCxnSpPr>
        <p:spPr>
          <a:xfrm>
            <a:off x="3263386" y="2809029"/>
            <a:ext cx="1" cy="14395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91524" y="3429000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chemeClr val="bg1">
                    <a:lumMod val="50000"/>
                  </a:schemeClr>
                </a:solidFill>
              </a:rPr>
              <a:t>예상치 못한 보스의 공격 징후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22" y="1103028"/>
            <a:ext cx="1368000" cy="1368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265" y="1103028"/>
            <a:ext cx="1368000" cy="13680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855" y="1103028"/>
            <a:ext cx="1368000" cy="13680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873" y="1103028"/>
            <a:ext cx="1368000" cy="1368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633" y="1103028"/>
            <a:ext cx="1324722" cy="132472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025" y="4733545"/>
            <a:ext cx="1324722" cy="132472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502" y="1103028"/>
            <a:ext cx="1368000" cy="13680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634" y="4736395"/>
            <a:ext cx="1368000" cy="1368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224" y="1111687"/>
            <a:ext cx="1827724" cy="1419403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371" y="4678351"/>
            <a:ext cx="1827724" cy="141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9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D7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6700603" y="1424066"/>
            <a:ext cx="3957404" cy="3957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10242" y="2884656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핵심플레이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900355" y="2921168"/>
            <a:ext cx="3533340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rgbClr val="BD7262"/>
                </a:solidFill>
              </a:rPr>
              <a:t>스킬 피버</a:t>
            </a:r>
            <a:endParaRPr kumimoji="1" lang="ko-KR" altLang="en-US" sz="6000" b="1" dirty="0">
              <a:solidFill>
                <a:srgbClr val="BD72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9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79294" y="29240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강공격</a:t>
            </a:r>
            <a:r>
              <a:rPr kumimoji="1" lang="en-US" altLang="ko-KR" dirty="0" smtClean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63537" y="29240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회피</a:t>
            </a:r>
            <a:endParaRPr kumimoji="1"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813262" y="292408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1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583095" y="3108754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3" idx="1"/>
          </p:cNvCxnSpPr>
          <p:nvPr/>
        </p:nvCxnSpPr>
        <p:spPr>
          <a:xfrm>
            <a:off x="2709868" y="3108754"/>
            <a:ext cx="1103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33" y="1402753"/>
            <a:ext cx="1324722" cy="132472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02" y="1402753"/>
            <a:ext cx="1368000" cy="1368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424" y="1411412"/>
            <a:ext cx="1827724" cy="14194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15" b="100000" l="9960" r="81943">
                        <a14:foregroundMark x1="53279" y1="15231" x2="49555" y2="24308"/>
                        <a14:foregroundMark x1="60081" y1="53538" x2="54413" y2="62077"/>
                        <a14:backgroundMark x1="61862" y1="46692" x2="61457" y2="48538"/>
                        <a14:backgroundMark x1="38623" y1="48769" x2="38623" y2="50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696" y="1340467"/>
            <a:ext cx="1461691" cy="153862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35122" y="389336"/>
            <a:ext cx="9765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smtClean="0"/>
              <a:t>플레이가 익숙해질수록 지루해질 수 있는 전투</a:t>
            </a:r>
            <a:endParaRPr kumimoji="1" lang="en-US" altLang="ko-KR" sz="36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638078" y="29240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대기</a:t>
            </a:r>
            <a:endParaRPr kumimoji="1" lang="en-US" altLang="ko-KR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559364" y="3108754"/>
            <a:ext cx="1103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사각형 설명선[R] 2"/>
          <p:cNvSpPr/>
          <p:nvPr/>
        </p:nvSpPr>
        <p:spPr>
          <a:xfrm>
            <a:off x="7556500" y="1402753"/>
            <a:ext cx="3200400" cy="954372"/>
          </a:xfrm>
          <a:prstGeom prst="wedgeRoundRectCallout">
            <a:avLst>
              <a:gd name="adj1" fmla="val -75992"/>
              <a:gd name="adj2" fmla="val -629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빡겜 해봤자 어렵기만 하고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그냥 안전하게 가자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97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79294" y="29240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강공격</a:t>
            </a:r>
            <a:r>
              <a:rPr kumimoji="1" lang="en-US" altLang="ko-KR" dirty="0" smtClean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63537" y="29240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회피</a:t>
            </a:r>
            <a:endParaRPr kumimoji="1"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813262" y="292408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1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583095" y="3108754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3" idx="1"/>
          </p:cNvCxnSpPr>
          <p:nvPr/>
        </p:nvCxnSpPr>
        <p:spPr>
          <a:xfrm>
            <a:off x="2709868" y="3108754"/>
            <a:ext cx="1103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33" y="1402753"/>
            <a:ext cx="1324722" cy="132472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02" y="1402753"/>
            <a:ext cx="1368000" cy="1368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424" y="1411412"/>
            <a:ext cx="1827724" cy="14194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15" b="100000" l="9960" r="81943">
                        <a14:foregroundMark x1="53279" y1="15231" x2="49555" y2="24308"/>
                        <a14:foregroundMark x1="60081" y1="53538" x2="54413" y2="62077"/>
                        <a14:backgroundMark x1="61862" y1="46692" x2="61457" y2="48538"/>
                        <a14:backgroundMark x1="38623" y1="48769" x2="38623" y2="50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696" y="1340467"/>
            <a:ext cx="1461691" cy="153862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35122" y="389336"/>
            <a:ext cx="9765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smtClean="0"/>
              <a:t>플레이가 익숙해질수록 지루해질 수 있는 전투</a:t>
            </a:r>
            <a:endParaRPr kumimoji="1" lang="en-US" altLang="ko-KR" sz="36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638078" y="29240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대기</a:t>
            </a:r>
            <a:endParaRPr kumimoji="1" lang="en-US" altLang="ko-KR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559364" y="3108754"/>
            <a:ext cx="1103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사각형 설명선[R] 2"/>
          <p:cNvSpPr/>
          <p:nvPr/>
        </p:nvSpPr>
        <p:spPr>
          <a:xfrm>
            <a:off x="7556500" y="1402753"/>
            <a:ext cx="3200400" cy="954372"/>
          </a:xfrm>
          <a:prstGeom prst="wedgeRoundRectCallout">
            <a:avLst>
              <a:gd name="adj1" fmla="val -75992"/>
              <a:gd name="adj2" fmla="val -629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빡겜 해봤자 어렵기만 하고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그냥 안전하게 가자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5122" y="3843736"/>
            <a:ext cx="7048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 smtClean="0"/>
              <a:t>한번 지나친 던전에 대한 재도전 의욕 감소</a:t>
            </a:r>
            <a:endParaRPr kumimoji="1" lang="en-US" altLang="ko-KR" sz="2800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35122" y="4518421"/>
            <a:ext cx="10376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 smtClean="0"/>
              <a:t>남들과 동일한 전투 패턴으로 </a:t>
            </a:r>
            <a:r>
              <a:rPr kumimoji="1" lang="en-US" altLang="ko-KR" sz="2800" b="1" dirty="0" smtClean="0"/>
              <a:t>’</a:t>
            </a:r>
            <a:r>
              <a:rPr kumimoji="1" lang="ko-KR" altLang="en-US" sz="2800" b="1" dirty="0" smtClean="0"/>
              <a:t>자신만의 플레이</a:t>
            </a:r>
            <a:r>
              <a:rPr kumimoji="1" lang="en-US" altLang="ko-KR" sz="2800" b="1" dirty="0" smtClean="0"/>
              <a:t>’</a:t>
            </a:r>
            <a:r>
              <a:rPr kumimoji="1" lang="ko-KR" altLang="en-US" sz="2800" b="1" dirty="0" smtClean="0"/>
              <a:t> 욕구 해소 불가</a:t>
            </a:r>
            <a:endParaRPr kumimoji="1" lang="en-US" altLang="ko-K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8064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92767" y="465623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1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66" y="2632182"/>
            <a:ext cx="2496172" cy="193851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28681" y="5295775"/>
            <a:ext cx="115917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smtClean="0"/>
              <a:t>스킬 사용 후에 </a:t>
            </a:r>
            <a:r>
              <a:rPr kumimoji="1" lang="en-US" altLang="ko-KR" sz="2400" b="1" dirty="0" smtClean="0"/>
              <a:t>Fever </a:t>
            </a:r>
            <a:r>
              <a:rPr kumimoji="1" lang="ko-KR" altLang="en-US" sz="2400" b="1" dirty="0" smtClean="0"/>
              <a:t>상태에 돌입하고</a:t>
            </a:r>
            <a:r>
              <a:rPr kumimoji="1" lang="en-US" altLang="ko-KR" sz="2400" b="1" dirty="0" smtClean="0"/>
              <a:t>,</a:t>
            </a:r>
            <a:r>
              <a:rPr kumimoji="1" lang="ko-KR" altLang="en-US" sz="2400" b="1" dirty="0" smtClean="0"/>
              <a:t> 일정 시간 내에 재사용시 강화된 스킬 사용</a:t>
            </a:r>
            <a:endParaRPr kumimoji="1" lang="en-US" altLang="ko-KR" sz="2400" b="1" dirty="0" smtClean="0"/>
          </a:p>
          <a:p>
            <a:r>
              <a:rPr kumimoji="1" lang="en-US" altLang="ko-KR" sz="2000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kumimoji="1" lang="ko-KR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끊임없이 공격을 해야 하는 욕구 자극</a:t>
            </a:r>
            <a:endParaRPr kumimoji="1" lang="en-US" altLang="ko-KR" sz="20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kumimoji="1" lang="en-US" altLang="ko-KR" sz="2000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kumimoji="1" lang="ko-KR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활용도에 따라 라이트 유저와 하드 유저를 가르는 방법중 하나가 될 것</a:t>
            </a:r>
            <a:endParaRPr kumimoji="1" lang="en-US" altLang="ko-KR" sz="20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15" b="100000" l="9960" r="81943">
                        <a14:foregroundMark x1="53279" y1="15231" x2="49555" y2="24308"/>
                        <a14:foregroundMark x1="60081" y1="53538" x2="54413" y2="62077"/>
                        <a14:backgroundMark x1="61862" y1="46692" x2="61457" y2="48538"/>
                        <a14:backgroundMark x1="38623" y1="48769" x2="38623" y2="50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338" y="2632182"/>
            <a:ext cx="1922853" cy="202405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997861" y="4656238"/>
            <a:ext cx="128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Fever</a:t>
            </a:r>
            <a:r>
              <a:rPr kumimoji="1" lang="ko-KR" altLang="en-US" dirty="0" smtClean="0"/>
              <a:t> 상태</a:t>
            </a:r>
            <a:endParaRPr kumimoji="1" lang="en-US" altLang="ko-KR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874365" y="4840904"/>
            <a:ext cx="7529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사각형 설명선[R] 2"/>
          <p:cNvSpPr/>
          <p:nvPr/>
        </p:nvSpPr>
        <p:spPr>
          <a:xfrm>
            <a:off x="1874365" y="1025024"/>
            <a:ext cx="890814" cy="734843"/>
          </a:xfrm>
          <a:prstGeom prst="wedgeRoundRectCallout">
            <a:avLst>
              <a:gd name="adj1" fmla="val 77164"/>
              <a:gd name="adj2" fmla="val 18701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400" dirty="0" smtClean="0">
                <a:solidFill>
                  <a:schemeClr val="tx1"/>
                </a:solidFill>
              </a:rPr>
              <a:t>!</a:t>
            </a:r>
            <a:endParaRPr kumimoji="1"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3221907" y="1964870"/>
            <a:ext cx="800100" cy="8001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dirty="0" smtClean="0">
                <a:solidFill>
                  <a:srgbClr val="FF0000"/>
                </a:solidFill>
              </a:rPr>
              <a:t>Fever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88765" y="1763718"/>
            <a:ext cx="621651" cy="39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956" y="1194795"/>
            <a:ext cx="2010102" cy="12864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77066" y="1247644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800" dirty="0" smtClean="0">
                <a:solidFill>
                  <a:srgbClr val="FF0000"/>
                </a:solidFill>
              </a:rPr>
              <a:t>1</a:t>
            </a:r>
            <a:endParaRPr kumimoji="1" lang="ko-KR" altLang="en-US" sz="4800" dirty="0">
              <a:solidFill>
                <a:srgbClr val="FF0000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191" y="2632182"/>
            <a:ext cx="2496172" cy="19385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69" y="2943581"/>
            <a:ext cx="847244" cy="877601"/>
          </a:xfrm>
          <a:prstGeom prst="rect">
            <a:avLst/>
          </a:prstGeom>
        </p:spPr>
      </p:pic>
      <p:cxnSp>
        <p:nvCxnSpPr>
          <p:cNvPr id="24" name="직선 화살표 연결선 23"/>
          <p:cNvCxnSpPr/>
          <p:nvPr/>
        </p:nvCxnSpPr>
        <p:spPr>
          <a:xfrm>
            <a:off x="4532956" y="4840904"/>
            <a:ext cx="7529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38078" y="465623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1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15" b="100000" l="9960" r="81943">
                        <a14:foregroundMark x1="53279" y1="15231" x2="49555" y2="24308"/>
                        <a14:foregroundMark x1="60081" y1="53538" x2="54413" y2="62077"/>
                        <a14:backgroundMark x1="61862" y1="46692" x2="61457" y2="48538"/>
                        <a14:backgroundMark x1="38623" y1="48769" x2="38623" y2="50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83" y="2632182"/>
            <a:ext cx="1922853" cy="202405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768306" y="4656238"/>
            <a:ext cx="128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Fever</a:t>
            </a:r>
            <a:r>
              <a:rPr kumimoji="1" lang="ko-KR" altLang="en-US" dirty="0" smtClean="0"/>
              <a:t> 상태</a:t>
            </a:r>
            <a:endParaRPr kumimoji="1" lang="en-US" altLang="ko-KR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6644810" y="4840904"/>
            <a:ext cx="7529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사각형 설명선[R] 28"/>
          <p:cNvSpPr/>
          <p:nvPr/>
        </p:nvSpPr>
        <p:spPr>
          <a:xfrm>
            <a:off x="6644810" y="1025024"/>
            <a:ext cx="890814" cy="734843"/>
          </a:xfrm>
          <a:prstGeom prst="wedgeRoundRectCallout">
            <a:avLst>
              <a:gd name="adj1" fmla="val 77164"/>
              <a:gd name="adj2" fmla="val 18701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400" smtClean="0">
                <a:solidFill>
                  <a:schemeClr val="tx1"/>
                </a:solidFill>
              </a:rPr>
              <a:t>!!</a:t>
            </a:r>
            <a:endParaRPr kumimoji="1"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992352" y="1964870"/>
            <a:ext cx="800100" cy="8001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dirty="0" smtClean="0">
                <a:solidFill>
                  <a:srgbClr val="FF0000"/>
                </a:solidFill>
              </a:rPr>
              <a:t>Fever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59210" y="1763718"/>
            <a:ext cx="621651" cy="39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147511" y="1247644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800" dirty="0" smtClean="0">
                <a:solidFill>
                  <a:srgbClr val="FF0000"/>
                </a:solidFill>
              </a:rPr>
              <a:t>2</a:t>
            </a:r>
            <a:endParaRPr kumimoji="1" lang="ko-KR" altLang="en-US" sz="4800" dirty="0">
              <a:solidFill>
                <a:srgbClr val="FF0000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194" y="2632182"/>
            <a:ext cx="2496172" cy="1938517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48279">
            <a:off x="8963399" y="2567810"/>
            <a:ext cx="847244" cy="877601"/>
          </a:xfrm>
          <a:prstGeom prst="rect">
            <a:avLst/>
          </a:prstGeom>
        </p:spPr>
      </p:pic>
      <p:cxnSp>
        <p:nvCxnSpPr>
          <p:cNvPr id="37" name="직선 화살표 연결선 36"/>
          <p:cNvCxnSpPr/>
          <p:nvPr/>
        </p:nvCxnSpPr>
        <p:spPr>
          <a:xfrm>
            <a:off x="9230959" y="4840904"/>
            <a:ext cx="7529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336081" y="465623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1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11337">
            <a:off x="8807337" y="3177667"/>
            <a:ext cx="847244" cy="877601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12470">
            <a:off x="9162027" y="3070148"/>
            <a:ext cx="847244" cy="87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6700603" y="1424066"/>
            <a:ext cx="3957404" cy="3957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10242" y="2884656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핵심플레이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035811" y="2921168"/>
            <a:ext cx="3262432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sz="6000" b="1" smtClean="0">
                <a:solidFill>
                  <a:srgbClr val="00B050"/>
                </a:solidFill>
              </a:rPr>
              <a:t>이름미정</a:t>
            </a:r>
            <a:endParaRPr kumimoji="1" lang="ko-KR" altLang="en-US" sz="6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2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육각형[H] 4"/>
          <p:cNvSpPr/>
          <p:nvPr/>
        </p:nvSpPr>
        <p:spPr>
          <a:xfrm rot="5400000">
            <a:off x="486766" y="491363"/>
            <a:ext cx="1483033" cy="1278476"/>
          </a:xfrm>
          <a:prstGeom prst="hexagon">
            <a:avLst/>
          </a:prstGeom>
          <a:solidFill>
            <a:srgbClr val="FFFF00">
              <a:alpha val="40000"/>
            </a:srgbClr>
          </a:solidFill>
          <a:ln w="190500" cap="rnd" cmpd="dbl">
            <a:solidFill>
              <a:srgbClr val="FFC000">
                <a:alpha val="17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b="1" i="1"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6" name="육각형[H] 5"/>
          <p:cNvSpPr/>
          <p:nvPr/>
        </p:nvSpPr>
        <p:spPr>
          <a:xfrm rot="5400000">
            <a:off x="486766" y="2058558"/>
            <a:ext cx="1483033" cy="1278476"/>
          </a:xfrm>
          <a:prstGeom prst="hexagon">
            <a:avLst/>
          </a:prstGeom>
          <a:solidFill>
            <a:srgbClr val="61A6E5">
              <a:alpha val="40000"/>
            </a:srgbClr>
          </a:solidFill>
          <a:ln w="190500" cap="rnd" cmpd="dbl">
            <a:solidFill>
              <a:srgbClr val="61A6E5">
                <a:alpha val="17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b="1" i="1"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7" name="육각형[H] 6"/>
          <p:cNvSpPr/>
          <p:nvPr/>
        </p:nvSpPr>
        <p:spPr>
          <a:xfrm rot="5400000">
            <a:off x="486766" y="3625753"/>
            <a:ext cx="1483033" cy="1278476"/>
          </a:xfrm>
          <a:prstGeom prst="hexagon">
            <a:avLst/>
          </a:prstGeom>
          <a:solidFill>
            <a:srgbClr val="61A6E5">
              <a:alpha val="40000"/>
            </a:srgbClr>
          </a:solidFill>
          <a:ln w="190500" cap="rnd" cmpd="dbl">
            <a:solidFill>
              <a:srgbClr val="61A6E5">
                <a:alpha val="17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b="1" i="1"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8" name="육각형[H] 7"/>
          <p:cNvSpPr/>
          <p:nvPr/>
        </p:nvSpPr>
        <p:spPr>
          <a:xfrm rot="5400000">
            <a:off x="536627" y="5192948"/>
            <a:ext cx="1483033" cy="1278476"/>
          </a:xfrm>
          <a:prstGeom prst="hexagon">
            <a:avLst/>
          </a:prstGeom>
          <a:solidFill>
            <a:srgbClr val="61A6E5">
              <a:alpha val="40000"/>
            </a:srgbClr>
          </a:solidFill>
          <a:ln w="190500" cap="rnd" cmpd="dbl">
            <a:solidFill>
              <a:srgbClr val="61A6E5">
                <a:alpha val="17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b="1" i="1"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6870" y="756900"/>
            <a:ext cx="1988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400" b="1" i="1" dirty="0" smtClean="0">
                <a:solidFill>
                  <a:srgbClr val="003A9D"/>
                </a:solidFill>
                <a:latin typeface="HeadLineA" charset="-127"/>
                <a:ea typeface="HeadLineA" charset="-127"/>
                <a:cs typeface="HeadLineA" charset="-127"/>
              </a:rPr>
              <a:t>김형준</a:t>
            </a:r>
            <a:endParaRPr kumimoji="1" lang="ko-KR" altLang="en-US" sz="4400" b="1" i="1" dirty="0">
              <a:solidFill>
                <a:srgbClr val="003A9D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007" y="805132"/>
            <a:ext cx="1349514" cy="48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서버</a:t>
            </a:r>
            <a:endParaRPr kumimoji="1" lang="ko-KR" altLang="en-US" sz="4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6870" y="2254668"/>
            <a:ext cx="1988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400" b="1" i="1" dirty="0" smtClean="0">
                <a:solidFill>
                  <a:srgbClr val="003A9D"/>
                </a:solidFill>
                <a:latin typeface="HeadLineA" charset="-127"/>
                <a:ea typeface="HeadLineA" charset="-127"/>
                <a:cs typeface="HeadLineA" charset="-127"/>
              </a:rPr>
              <a:t>허지훈</a:t>
            </a:r>
            <a:endParaRPr kumimoji="1" lang="ko-KR" altLang="en-US" sz="4400" b="1" i="1" dirty="0">
              <a:solidFill>
                <a:srgbClr val="003A9D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8007" y="2349674"/>
            <a:ext cx="1349514" cy="48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클라</a:t>
            </a:r>
            <a:endParaRPr kumimoji="1" lang="ko-KR" altLang="en-US" sz="4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76870" y="3856576"/>
            <a:ext cx="1988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400" b="1" i="1" dirty="0" smtClean="0">
                <a:solidFill>
                  <a:srgbClr val="003A9D"/>
                </a:solidFill>
                <a:latin typeface="HeadLineA" charset="-127"/>
                <a:ea typeface="HeadLineA" charset="-127"/>
                <a:cs typeface="HeadLineA" charset="-127"/>
              </a:rPr>
              <a:t>홍승필</a:t>
            </a:r>
            <a:endParaRPr kumimoji="1" lang="ko-KR" altLang="en-US" sz="4400" b="1" i="1" dirty="0">
              <a:solidFill>
                <a:srgbClr val="003A9D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8007" y="3909538"/>
            <a:ext cx="1349514" cy="48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클라</a:t>
            </a:r>
            <a:endParaRPr kumimoji="1" lang="ko-KR" altLang="en-US" sz="4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76870" y="5458484"/>
            <a:ext cx="1988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400" b="1" i="1" dirty="0" smtClean="0">
                <a:solidFill>
                  <a:srgbClr val="003A9D"/>
                </a:solidFill>
                <a:latin typeface="HeadLineA" charset="-127"/>
                <a:ea typeface="HeadLineA" charset="-127"/>
                <a:cs typeface="HeadLineA" charset="-127"/>
              </a:rPr>
              <a:t>신창섭</a:t>
            </a:r>
            <a:endParaRPr kumimoji="1" lang="ko-KR" altLang="en-US" sz="4400" b="1" i="1" dirty="0">
              <a:solidFill>
                <a:srgbClr val="003A9D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3525" y="5488100"/>
            <a:ext cx="1349514" cy="48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기획</a:t>
            </a:r>
            <a:endParaRPr kumimoji="1" lang="ko-KR" altLang="en-US" sz="4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11819" y="692888"/>
            <a:ext cx="320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게임공학과</a:t>
            </a:r>
            <a:endParaRPr kumimoji="1" lang="en-US" altLang="ko-KR" sz="16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en-US" altLang="ko-KR" sz="3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2013184046</a:t>
            </a:r>
            <a:endParaRPr kumimoji="1" lang="ko-KR" altLang="en-US" sz="36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71040" y="2146115"/>
            <a:ext cx="320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게임공학과</a:t>
            </a:r>
            <a:endParaRPr kumimoji="1" lang="en-US" altLang="ko-KR" sz="16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en-US" altLang="ko-KR" sz="3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2013180055</a:t>
            </a:r>
            <a:endParaRPr kumimoji="1" lang="ko-KR" altLang="en-US" sz="36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71041" y="3795878"/>
            <a:ext cx="320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게임공학과</a:t>
            </a:r>
            <a:endParaRPr kumimoji="1" lang="en-US" altLang="ko-KR" sz="16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en-US" altLang="ko-KR" sz="3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2013180056</a:t>
            </a:r>
            <a:endParaRPr kumimoji="1" lang="ko-KR" altLang="en-US" sz="36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1039" y="5385910"/>
            <a:ext cx="320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엔터테인먼트 컴퓨팅학과</a:t>
            </a:r>
            <a:endParaRPr kumimoji="1" lang="en-US" altLang="ko-KR" sz="16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en-US" altLang="ko-KR" sz="3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2013184042</a:t>
            </a:r>
            <a:endParaRPr kumimoji="1" lang="ko-KR" altLang="en-US" sz="36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33998" y="5478243"/>
            <a:ext cx="3754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  <a:hlinkClick r:id="rId2"/>
              </a:rPr>
              <a:t>Leinster92@me.com</a:t>
            </a:r>
            <a:endParaRPr kumimoji="1" lang="en-US" altLang="ko-KR" sz="20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en-US" altLang="ko-KR" sz="2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010-3187-8092</a:t>
            </a:r>
            <a:endParaRPr kumimoji="1" lang="ko-KR" altLang="en-US" sz="2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33997" y="2238448"/>
            <a:ext cx="3754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  <a:hlinkClick r:id="rId3"/>
              </a:rPr>
              <a:t>Ahrl1213@naver.com</a:t>
            </a:r>
            <a:endParaRPr kumimoji="1" lang="en-US" altLang="ko-KR" sz="20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mr-IN" altLang="ko-KR" sz="2000" b="1" i="1" dirty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010-9175-1312</a:t>
            </a:r>
            <a:endParaRPr kumimoji="1" lang="ko-KR" altLang="en-US" sz="2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76239" y="789324"/>
            <a:ext cx="3754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  <a:hlinkClick r:id="rId4"/>
              </a:rPr>
              <a:t>Khjkhj2804@naver.com</a:t>
            </a:r>
            <a:endParaRPr kumimoji="1" lang="en-US" altLang="ko-KR" sz="20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hu-HU" altLang="ko-KR" sz="2000" b="1" i="1" dirty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010-4140-0341</a:t>
            </a:r>
            <a:endParaRPr kumimoji="1" lang="ko-KR" altLang="en-US" sz="2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17019" y="3887353"/>
            <a:ext cx="3754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  <a:hlinkClick r:id="rId5"/>
              </a:rPr>
              <a:t>Hsp0522@naver.com</a:t>
            </a:r>
            <a:endParaRPr kumimoji="1" lang="en-US" altLang="ko-KR" sz="20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is-IS" altLang="ko-KR" sz="2000" b="1" i="1" dirty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01063049382</a:t>
            </a:r>
            <a:endParaRPr kumimoji="1" lang="ko-KR" altLang="en-US" sz="2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3665" y="196483"/>
            <a:ext cx="1349514" cy="35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i="1" dirty="0" smtClean="0">
                <a:solidFill>
                  <a:schemeClr val="accent2">
                    <a:lumMod val="75000"/>
                  </a:schemeClr>
                </a:solidFill>
                <a:latin typeface="HeadLineA" charset="-127"/>
                <a:ea typeface="HeadLineA" charset="-127"/>
                <a:cs typeface="HeadLineA" charset="-127"/>
              </a:rPr>
              <a:t>팀장</a:t>
            </a:r>
            <a:endParaRPr kumimoji="1" lang="ko-KR" altLang="en-US" sz="2800" b="1" i="1" dirty="0">
              <a:solidFill>
                <a:schemeClr val="accent2">
                  <a:lumMod val="75000"/>
                </a:schemeClr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033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42900" y="4221331"/>
            <a:ext cx="7183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 smtClean="0"/>
              <a:t>클래스별로 고유하게 부여된 특수기술</a:t>
            </a:r>
            <a:endParaRPr kumimoji="1" lang="en-US" altLang="ko-KR" sz="3200" b="1" dirty="0" smtClean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15" b="100000" l="9960" r="81943">
                        <a14:foregroundMark x1="53279" y1="15231" x2="49555" y2="24308"/>
                        <a14:foregroundMark x1="60081" y1="53538" x2="54413" y2="62077"/>
                        <a14:backgroundMark x1="61862" y1="46692" x2="61457" y2="48538"/>
                        <a14:backgroundMark x1="38623" y1="48769" x2="38623" y2="50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316" y="1771494"/>
            <a:ext cx="2165850" cy="2279842"/>
          </a:xfrm>
          <a:prstGeom prst="rect">
            <a:avLst/>
          </a:prstGeom>
        </p:spPr>
      </p:pic>
      <p:sp>
        <p:nvSpPr>
          <p:cNvPr id="29" name="모서리가 둥근 사각형 설명선[R] 28"/>
          <p:cNvSpPr/>
          <p:nvPr/>
        </p:nvSpPr>
        <p:spPr>
          <a:xfrm>
            <a:off x="717005" y="1056603"/>
            <a:ext cx="1003389" cy="827707"/>
          </a:xfrm>
          <a:prstGeom prst="wedgeRoundRectCallout">
            <a:avLst>
              <a:gd name="adj1" fmla="val 77164"/>
              <a:gd name="adj2" fmla="val 102430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0" smtClean="0">
                <a:solidFill>
                  <a:schemeClr val="tx1"/>
                </a:solidFill>
              </a:rPr>
              <a:t>!!</a:t>
            </a:r>
            <a:endParaRPr kumimoji="1" lang="ko-KR" altLang="en-US" sz="6000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252023" y="1019852"/>
            <a:ext cx="901211" cy="90121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000" dirty="0" smtClean="0">
                <a:solidFill>
                  <a:srgbClr val="FF0000"/>
                </a:solidFill>
              </a:rPr>
              <a:t>Fever</a:t>
            </a:r>
            <a:endParaRPr kumimoji="1"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59388" y="211988"/>
            <a:ext cx="525587" cy="857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5400" dirty="0" smtClean="0">
                <a:solidFill>
                  <a:srgbClr val="FF0000"/>
                </a:solidFill>
              </a:rPr>
              <a:t>3</a:t>
            </a:r>
            <a:endParaRPr kumimoji="1" lang="ko-KR" altLang="en-US" sz="5400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789" y="152460"/>
            <a:ext cx="2264124" cy="144903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42900" y="4901610"/>
            <a:ext cx="7154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 smtClean="0"/>
              <a:t>3</a:t>
            </a:r>
            <a:r>
              <a:rPr kumimoji="1" lang="ko-KR" altLang="en-US" sz="3200" b="1" dirty="0" smtClean="0"/>
              <a:t>단계 피버에서만 사용 가능한 필살기</a:t>
            </a:r>
            <a:endParaRPr kumimoji="1" lang="en-US" altLang="ko-KR" sz="3200" b="1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342900" y="5564892"/>
            <a:ext cx="6123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 smtClean="0"/>
              <a:t>쌓인 피버와 기력을 모두 소진</a:t>
            </a:r>
            <a:endParaRPr kumimoji="1" lang="en-US" altLang="ko-KR" sz="3200" b="1" dirty="0" smtClean="0"/>
          </a:p>
          <a:p>
            <a:r>
              <a:rPr kumimoji="1" lang="en-US" altLang="ko-KR" sz="2800" b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kumimoji="1" lang="ko-KR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하이리스크</a:t>
            </a:r>
            <a:r>
              <a:rPr kumimoji="1" lang="en-US" altLang="ko-KR" sz="2800" b="1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 하이리턴의 시스템</a:t>
            </a:r>
            <a:endParaRPr kumimoji="1" lang="en-US" altLang="ko-KR" sz="28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67" y="1337031"/>
            <a:ext cx="3648858" cy="2833688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5880013" y="1578555"/>
            <a:ext cx="1201934" cy="1472279"/>
            <a:chOff x="8807337" y="2582989"/>
            <a:chExt cx="1201934" cy="1472279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148279">
              <a:off x="8963399" y="2567810"/>
              <a:ext cx="847244" cy="877601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11337">
              <a:off x="8807337" y="3177667"/>
              <a:ext cx="847244" cy="877601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12470">
              <a:off x="9162027" y="3070148"/>
              <a:ext cx="847244" cy="877601"/>
            </a:xfrm>
            <a:prstGeom prst="rect">
              <a:avLst/>
            </a:prstGeom>
          </p:spPr>
        </p:pic>
      </p:grpSp>
      <p:sp>
        <p:nvSpPr>
          <p:cNvPr id="51" name="모서리가 둥근 사각형 설명선[R] 50"/>
          <p:cNvSpPr/>
          <p:nvPr/>
        </p:nvSpPr>
        <p:spPr>
          <a:xfrm>
            <a:off x="7540565" y="578025"/>
            <a:ext cx="3775136" cy="709742"/>
          </a:xfrm>
          <a:prstGeom prst="wedgeRoundRectCallout">
            <a:avLst>
              <a:gd name="adj1" fmla="val 11943"/>
              <a:gd name="adj2" fmla="val 100699"/>
              <a:gd name="adj3" fmla="val 16667"/>
            </a:avLst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류진노켄오쿠라에</a:t>
            </a:r>
            <a:r>
              <a:rPr kumimoji="1" lang="en-US" altLang="ko-KR" sz="2400" dirty="0" smtClean="0">
                <a:solidFill>
                  <a:schemeClr val="tx1"/>
                </a:solidFill>
              </a:rPr>
              <a:t>!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3748166" y="2554292"/>
            <a:ext cx="18239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5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6700603" y="1424066"/>
            <a:ext cx="3957404" cy="3957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94964" y="28846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방학계획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434957" y="2921168"/>
            <a:ext cx="2464136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ko-KR" sz="6000" b="1" dirty="0" smtClean="0">
                <a:solidFill>
                  <a:srgbClr val="003A9D"/>
                </a:solidFill>
              </a:rPr>
              <a:t>=</a:t>
            </a:r>
            <a:r>
              <a:rPr kumimoji="1" lang="ko-KR" altLang="en-US" sz="6000" b="1" dirty="0" smtClean="0">
                <a:solidFill>
                  <a:srgbClr val="003A9D"/>
                </a:solidFill>
              </a:rPr>
              <a:t>ㅅ</a:t>
            </a:r>
            <a:r>
              <a:rPr kumimoji="1" lang="en-US" altLang="ko-KR" sz="6000" b="1" dirty="0" smtClean="0">
                <a:solidFill>
                  <a:srgbClr val="003A9D"/>
                </a:solidFill>
              </a:rPr>
              <a:t>=..</a:t>
            </a:r>
            <a:endParaRPr kumimoji="1" lang="ko-KR" altLang="en-US" sz="6000" b="1" dirty="0">
              <a:solidFill>
                <a:srgbClr val="003A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0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구름 3"/>
          <p:cNvSpPr/>
          <p:nvPr/>
        </p:nvSpPr>
        <p:spPr>
          <a:xfrm>
            <a:off x="4508584" y="2457826"/>
            <a:ext cx="3031958" cy="1942348"/>
          </a:xfrm>
          <a:prstGeom prst="cloud">
            <a:avLst/>
          </a:prstGeom>
          <a:noFill/>
          <a:ln w="38100">
            <a:solidFill>
              <a:srgbClr val="8AD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800" dirty="0" smtClean="0">
                <a:solidFill>
                  <a:schemeClr val="tx1"/>
                </a:solidFill>
              </a:rPr>
              <a:t>GIT</a:t>
            </a:r>
            <a:endParaRPr kumimoji="1" lang="ko-KR" altLang="en-US" sz="88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029903" y="394636"/>
            <a:ext cx="2376588" cy="9047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Google </a:t>
            </a:r>
            <a:r>
              <a:rPr lang="en-US" altLang="ko-KR" dirty="0" smtClean="0">
                <a:solidFill>
                  <a:schemeClr val="tx1"/>
                </a:solidFill>
              </a:rPr>
              <a:t>spreadsheet</a:t>
            </a:r>
          </a:p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일정관리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36269" y="394636"/>
            <a:ext cx="2376588" cy="9047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Trello</a:t>
            </a:r>
          </a:p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이슈발행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642635" y="394636"/>
            <a:ext cx="2752824" cy="9047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Microsoft Office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기획서 작성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0" name="구름 9"/>
          <p:cNvSpPr/>
          <p:nvPr/>
        </p:nvSpPr>
        <p:spPr>
          <a:xfrm>
            <a:off x="8503068" y="4440630"/>
            <a:ext cx="3031958" cy="1942348"/>
          </a:xfrm>
          <a:prstGeom prst="cloud">
            <a:avLst/>
          </a:prstGeom>
          <a:noFill/>
          <a:ln w="38100">
            <a:solidFill>
              <a:srgbClr val="8AD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 smtClean="0">
                <a:solidFill>
                  <a:schemeClr val="tx1"/>
                </a:solidFill>
              </a:rPr>
              <a:t>Google</a:t>
            </a:r>
          </a:p>
          <a:p>
            <a:pPr algn="ctr"/>
            <a:r>
              <a:rPr kumimoji="1" lang="en-US" altLang="ko-KR" sz="3600" dirty="0" smtClean="0">
                <a:solidFill>
                  <a:schemeClr val="tx1"/>
                </a:solidFill>
              </a:rPr>
              <a:t>Drive</a:t>
            </a:r>
            <a:endParaRPr kumimoji="1"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29903" y="4899259"/>
            <a:ext cx="2868329" cy="136558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tx1"/>
                </a:solidFill>
              </a:rPr>
              <a:t>제작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29904" y="2944428"/>
            <a:ext cx="1732548" cy="9691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smtClean="0">
                <a:solidFill>
                  <a:schemeClr val="tx1"/>
                </a:solidFill>
              </a:rPr>
              <a:t>검수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406491" y="847023"/>
            <a:ext cx="1429778" cy="0"/>
          </a:xfrm>
          <a:prstGeom prst="straightConnector1">
            <a:avLst/>
          </a:prstGeom>
          <a:ln w="63500">
            <a:solidFill>
              <a:srgbClr val="003A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212857" y="847024"/>
            <a:ext cx="1429778" cy="0"/>
          </a:xfrm>
          <a:prstGeom prst="straightConnector1">
            <a:avLst/>
          </a:prstGeom>
          <a:ln w="63500">
            <a:solidFill>
              <a:srgbClr val="003A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9" idx="2"/>
            <a:endCxn id="10" idx="3"/>
          </p:cNvCxnSpPr>
          <p:nvPr/>
        </p:nvCxnSpPr>
        <p:spPr>
          <a:xfrm>
            <a:off x="10019047" y="1299411"/>
            <a:ext cx="0" cy="3252275"/>
          </a:xfrm>
          <a:prstGeom prst="straightConnector1">
            <a:avLst/>
          </a:prstGeom>
          <a:ln w="63500">
            <a:solidFill>
              <a:srgbClr val="003A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0" idx="2"/>
          </p:cNvCxnSpPr>
          <p:nvPr/>
        </p:nvCxnSpPr>
        <p:spPr>
          <a:xfrm flipH="1">
            <a:off x="3898232" y="5411804"/>
            <a:ext cx="4614241" cy="0"/>
          </a:xfrm>
          <a:prstGeom prst="straightConnector1">
            <a:avLst/>
          </a:prstGeom>
          <a:ln w="63500">
            <a:solidFill>
              <a:srgbClr val="003A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3696101" y="3913573"/>
            <a:ext cx="895150" cy="999146"/>
          </a:xfrm>
          <a:prstGeom prst="straightConnector1">
            <a:avLst/>
          </a:prstGeom>
          <a:ln w="63500">
            <a:solidFill>
              <a:srgbClr val="003A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4" idx="2"/>
            <a:endCxn id="13" idx="3"/>
          </p:cNvCxnSpPr>
          <p:nvPr/>
        </p:nvCxnSpPr>
        <p:spPr>
          <a:xfrm flipH="1">
            <a:off x="2762452" y="3429000"/>
            <a:ext cx="1755537" cy="0"/>
          </a:xfrm>
          <a:prstGeom prst="straightConnector1">
            <a:avLst/>
          </a:prstGeom>
          <a:ln w="63500">
            <a:solidFill>
              <a:srgbClr val="003A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3" idx="0"/>
          </p:cNvCxnSpPr>
          <p:nvPr/>
        </p:nvCxnSpPr>
        <p:spPr>
          <a:xfrm flipV="1">
            <a:off x="1896178" y="1298396"/>
            <a:ext cx="0" cy="1646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01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56425" y="28846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개발배경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665843" y="2976989"/>
            <a:ext cx="4545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400" b="1" dirty="0" smtClean="0">
                <a:solidFill>
                  <a:schemeClr val="bg1"/>
                </a:solidFill>
              </a:rPr>
              <a:t>오픈월드형 온라인</a:t>
            </a:r>
            <a:endParaRPr kumimoji="1" lang="en-US" altLang="ko-KR" sz="24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2400" b="1" dirty="0" smtClean="0">
                <a:solidFill>
                  <a:schemeClr val="bg1"/>
                </a:solidFill>
              </a:rPr>
              <a:t>논타겟 액션 </a:t>
            </a:r>
            <a:r>
              <a:rPr kumimoji="1" lang="en-US" altLang="ko-KR" sz="2400" b="1" dirty="0" smtClean="0">
                <a:solidFill>
                  <a:schemeClr val="bg1"/>
                </a:solidFill>
              </a:rPr>
              <a:t>MMORPG</a:t>
            </a:r>
            <a:r>
              <a:rPr kumimoji="1" lang="ko-KR" altLang="en-US" sz="2400" b="1" dirty="0" smtClean="0">
                <a:solidFill>
                  <a:schemeClr val="bg1"/>
                </a:solidFill>
              </a:rPr>
              <a:t>의 제작</a:t>
            </a:r>
            <a:endParaRPr kumimoji="1"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65843" y="4668516"/>
            <a:ext cx="4545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400" b="1" dirty="0" smtClean="0">
                <a:solidFill>
                  <a:schemeClr val="bg1"/>
                </a:solidFill>
              </a:rPr>
              <a:t>초기 진입의 장벽이 되는</a:t>
            </a:r>
            <a:endParaRPr kumimoji="1" lang="en-US" altLang="ko-KR" sz="24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2400" b="1" dirty="0" smtClean="0">
                <a:solidFill>
                  <a:schemeClr val="bg1"/>
                </a:solidFill>
              </a:rPr>
              <a:t>MMORPG</a:t>
            </a:r>
            <a:r>
              <a:rPr kumimoji="1" lang="ko-KR" altLang="en-US" sz="2400" b="1" dirty="0" smtClean="0">
                <a:solidFill>
                  <a:schemeClr val="bg1"/>
                </a:solidFill>
              </a:rPr>
              <a:t>의 조작법 단순화</a:t>
            </a:r>
            <a:endParaRPr kumimoji="1"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09252" y="1070426"/>
            <a:ext cx="56586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400" b="1" dirty="0" smtClean="0">
                <a:solidFill>
                  <a:schemeClr val="bg1"/>
                </a:solidFill>
              </a:rPr>
              <a:t>게임공학부에서 배운 지식을</a:t>
            </a:r>
            <a:endParaRPr kumimoji="1" lang="en-US" altLang="ko-KR" sz="24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2400" b="1" dirty="0" smtClean="0">
                <a:solidFill>
                  <a:schemeClr val="bg1"/>
                </a:solidFill>
              </a:rPr>
              <a:t>활용해 졸업작품 제작 </a:t>
            </a:r>
            <a:endParaRPr kumimoji="1" lang="en-US" altLang="ko-KR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55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BD7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4964" y="2467616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개발목표</a:t>
            </a:r>
            <a:endParaRPr kumimoji="1" lang="en-US" altLang="ko-KR" sz="60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및 내용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06720" y="1346907"/>
            <a:ext cx="4194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게임 데이터의 테이블 구조를 통한</a:t>
            </a:r>
            <a:endParaRPr kumimoji="1"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자유로은 데이터 변경 및 수정</a:t>
            </a:r>
            <a:endParaRPr kumimoji="1"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06720" y="2338538"/>
            <a:ext cx="41946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역동적인 애니메이션 및</a:t>
            </a:r>
            <a:endParaRPr kumimoji="1"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이펙트</a:t>
            </a:r>
            <a:r>
              <a:rPr kumimoji="1" lang="en-US" altLang="ko-KR" b="1" dirty="0" smtClean="0">
                <a:solidFill>
                  <a:schemeClr val="bg1"/>
                </a:solidFill>
              </a:rPr>
              <a:t>,</a:t>
            </a:r>
            <a:r>
              <a:rPr kumimoji="1" lang="ko-KR" altLang="en-US" b="1" dirty="0" smtClean="0">
                <a:solidFill>
                  <a:schemeClr val="bg1"/>
                </a:solidFill>
              </a:rPr>
              <a:t> 카메라 무빙을 통한</a:t>
            </a:r>
            <a:endParaRPr kumimoji="1"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최적의 타격감</a:t>
            </a:r>
            <a:endParaRPr kumimoji="1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06720" y="3605952"/>
            <a:ext cx="41946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b="1" dirty="0" smtClean="0">
                <a:solidFill>
                  <a:schemeClr val="bg1"/>
                </a:solidFill>
              </a:rPr>
              <a:t>IOCP</a:t>
            </a:r>
            <a:r>
              <a:rPr kumimoji="1" lang="ko-KR" altLang="en-US" b="1" dirty="0" smtClean="0">
                <a:solidFill>
                  <a:schemeClr val="bg1"/>
                </a:solidFill>
              </a:rPr>
              <a:t> 서버를 통해 대규모 인원을</a:t>
            </a:r>
            <a:endParaRPr kumimoji="1"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수용하고</a:t>
            </a:r>
            <a:r>
              <a:rPr kumimoji="1" lang="en-US" altLang="ko-KR" b="1" dirty="0" smtClean="0">
                <a:solidFill>
                  <a:schemeClr val="bg1"/>
                </a:solidFill>
              </a:rPr>
              <a:t>,</a:t>
            </a:r>
            <a:r>
              <a:rPr kumimoji="1" lang="ko-KR" altLang="en-US" b="1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b="1" dirty="0" smtClean="0">
                <a:solidFill>
                  <a:schemeClr val="bg1"/>
                </a:solidFill>
              </a:rPr>
              <a:t>DB</a:t>
            </a:r>
            <a:r>
              <a:rPr kumimoji="1" lang="ko-KR" altLang="en-US" b="1" dirty="0" smtClean="0">
                <a:solidFill>
                  <a:schemeClr val="bg1"/>
                </a:solidFill>
              </a:rPr>
              <a:t>를 활용한 로그인과</a:t>
            </a:r>
            <a:endParaRPr kumimoji="1"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아이템 처리</a:t>
            </a:r>
            <a:endParaRPr kumimoji="1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06720" y="4873366"/>
            <a:ext cx="4194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b="1" dirty="0" smtClean="0">
                <a:solidFill>
                  <a:schemeClr val="bg1"/>
                </a:solidFill>
              </a:rPr>
              <a:t>Tool</a:t>
            </a:r>
            <a:r>
              <a:rPr kumimoji="1" lang="ko-KR" altLang="en-US" b="1" dirty="0" smtClean="0">
                <a:solidFill>
                  <a:schemeClr val="bg1"/>
                </a:solidFill>
              </a:rPr>
              <a:t>을 이용한 자연스러운</a:t>
            </a:r>
            <a:endParaRPr kumimoji="1"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환경 오브젝트 배치와 수정</a:t>
            </a:r>
            <a:endParaRPr kumimoji="1"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53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/>
          <p:cNvCxnSpPr/>
          <p:nvPr/>
        </p:nvCxnSpPr>
        <p:spPr>
          <a:xfrm>
            <a:off x="1691114" y="5294878"/>
            <a:ext cx="759866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6263" y="2575047"/>
            <a:ext cx="91165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 smtClean="0"/>
              <a:t>마을에서 출발해서 특정 던전의 보스를</a:t>
            </a:r>
            <a:endParaRPr kumimoji="1" lang="en-US" altLang="ko-KR" sz="4000" dirty="0" smtClean="0"/>
          </a:p>
          <a:p>
            <a:pPr algn="ctr"/>
            <a:r>
              <a:rPr kumimoji="1" lang="ko-KR" altLang="en-US" sz="4000" dirty="0" smtClean="0"/>
              <a:t>잡는 것까지의 제작 과정</a:t>
            </a:r>
            <a:endParaRPr kumimoji="1" lang="en-US" altLang="ko-KR" sz="4000" dirty="0" smtClean="0"/>
          </a:p>
          <a:p>
            <a:pPr algn="ctr"/>
            <a:r>
              <a:rPr kumimoji="1" lang="ko-KR" altLang="en-US" sz="2000" dirty="0" smtClean="0">
                <a:solidFill>
                  <a:schemeClr val="bg1">
                    <a:lumMod val="75000"/>
                  </a:schemeClr>
                </a:solidFill>
              </a:rPr>
              <a:t>기획 기간 동안 재미의 검증</a:t>
            </a:r>
            <a:r>
              <a:rPr kumimoji="1"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kumimoji="1" lang="ko-KR" altLang="en-US" sz="2000" dirty="0" smtClean="0">
                <a:solidFill>
                  <a:schemeClr val="bg1">
                    <a:lumMod val="75000"/>
                  </a:schemeClr>
                </a:solidFill>
              </a:rPr>
              <a:t> 기술적 난이도 확인</a:t>
            </a:r>
            <a:endParaRPr kumimoji="1" lang="ko-KR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삼각형 1"/>
          <p:cNvSpPr/>
          <p:nvPr/>
        </p:nvSpPr>
        <p:spPr>
          <a:xfrm>
            <a:off x="924496" y="4502426"/>
            <a:ext cx="1538515" cy="635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68600" y="5137426"/>
            <a:ext cx="1045029" cy="899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86916" y="5241411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06737" y="5241411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06737" y="5563235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86916" y="5563235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2" t="2427" r="13689" b="15915"/>
          <a:stretch/>
        </p:blipFill>
        <p:spPr>
          <a:xfrm>
            <a:off x="3776870" y="4575313"/>
            <a:ext cx="1311965" cy="14709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49741" l="16915" r="311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3" t="639" r="70026" b="49980"/>
          <a:stretch/>
        </p:blipFill>
        <p:spPr>
          <a:xfrm>
            <a:off x="9460504" y="4819926"/>
            <a:ext cx="655983" cy="90777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49741" l="16915" r="311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3" t="639" r="70026" b="49980"/>
          <a:stretch/>
        </p:blipFill>
        <p:spPr>
          <a:xfrm>
            <a:off x="9717375" y="4449188"/>
            <a:ext cx="655983" cy="9077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49741" l="16915" r="311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3" t="639" r="70026" b="49980"/>
          <a:stretch/>
        </p:blipFill>
        <p:spPr>
          <a:xfrm>
            <a:off x="10742113" y="4490944"/>
            <a:ext cx="655983" cy="90777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49741" l="16915" r="311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3" t="639" r="70026" b="49980"/>
          <a:stretch/>
        </p:blipFill>
        <p:spPr>
          <a:xfrm>
            <a:off x="10428041" y="4987755"/>
            <a:ext cx="655983" cy="9077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49741" l="16915" r="311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3" t="639" r="70026" b="49980"/>
          <a:stretch/>
        </p:blipFill>
        <p:spPr>
          <a:xfrm>
            <a:off x="10153476" y="5379053"/>
            <a:ext cx="655983" cy="9077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49741" l="16915" r="311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3" t="639" r="70026" b="49980"/>
          <a:stretch/>
        </p:blipFill>
        <p:spPr>
          <a:xfrm>
            <a:off x="10177028" y="4103366"/>
            <a:ext cx="655983" cy="907774"/>
          </a:xfrm>
          <a:prstGeom prst="rect">
            <a:avLst/>
          </a:prstGeom>
        </p:spPr>
      </p:pic>
      <p:sp>
        <p:nvSpPr>
          <p:cNvPr id="17" name="자유형 16"/>
          <p:cNvSpPr/>
          <p:nvPr/>
        </p:nvSpPr>
        <p:spPr>
          <a:xfrm>
            <a:off x="9674087" y="4863548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9817604" y="5173044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398" y="4672786"/>
            <a:ext cx="1328563" cy="11372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88" y="0"/>
            <a:ext cx="2112948" cy="222415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97500">
                        <a14:foregroundMark x1="53333" y1="19531" x2="51667" y2="41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19" y="299278"/>
            <a:ext cx="1524000" cy="1625600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2463011" y="1358982"/>
            <a:ext cx="759866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7966" y="1813805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2016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월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228560" y="1813805"/>
            <a:ext cx="2505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2017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12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월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72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6700603" y="1424066"/>
            <a:ext cx="3957404" cy="3957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10242" y="2884656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핵심플레이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420529" y="2172228"/>
            <a:ext cx="2492990" cy="286232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rgbClr val="00B0F0"/>
                </a:solidFill>
              </a:rPr>
              <a:t>손맛이</a:t>
            </a:r>
            <a:endParaRPr kumimoji="1" lang="en-US" altLang="ko-KR" sz="6000" b="1" dirty="0" smtClean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6000" b="1" dirty="0" smtClean="0">
                <a:solidFill>
                  <a:srgbClr val="00B0F0"/>
                </a:solidFill>
              </a:rPr>
              <a:t>짜릿한</a:t>
            </a:r>
            <a:endParaRPr kumimoji="1" lang="en-US" altLang="ko-KR" sz="6000" b="1" dirty="0" smtClean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6000" b="1" dirty="0" smtClean="0">
                <a:solidFill>
                  <a:srgbClr val="00B0F0"/>
                </a:solidFill>
              </a:rPr>
              <a:t>전투</a:t>
            </a:r>
            <a:endParaRPr kumimoji="1" lang="ko-KR" altLang="en-US" sz="6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10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313" y="1255800"/>
            <a:ext cx="8292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/>
              <a:t>공격의 강도에 따라 다르게 반응하는 몬스터</a:t>
            </a:r>
            <a:endParaRPr kumimoji="1" lang="en-US" altLang="ko-KR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14478" y="261887"/>
            <a:ext cx="62247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dirty="0" smtClean="0"/>
              <a:t>최고의 타격감을 위해서</a:t>
            </a:r>
            <a:endParaRPr kumimoji="1" lang="ko-KR" alt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332686" y="1840575"/>
            <a:ext cx="778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약한 공격에는 아무런 반응도 하지 않다가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경직하기도 하고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때론 밀쳐져 멀리 날아가는 등의 반응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6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313" y="1255800"/>
            <a:ext cx="8292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/>
              <a:t>공격의 강도에 따라 다르게 반응하는 몬스터</a:t>
            </a:r>
            <a:endParaRPr kumimoji="1" lang="en-US" altLang="ko-KR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14478" y="261887"/>
            <a:ext cx="62247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dirty="0" smtClean="0"/>
              <a:t>최고의 타격감을 위해서</a:t>
            </a:r>
            <a:endParaRPr kumimoji="1" lang="ko-KR" alt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332686" y="1840575"/>
            <a:ext cx="778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약한 공격에는 아무런 반응도 하지 않다가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경직하기도 하고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때론 밀쳐져 멀리 날아가는 등의 반응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313" y="3031591"/>
            <a:ext cx="5541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/>
              <a:t>모든 모션은 캔슬이 가능하게</a:t>
            </a:r>
            <a:endParaRPr kumimoji="1" lang="en-US" altLang="ko-KR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32686" y="3616366"/>
            <a:ext cx="6917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모든 일반공격 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스킬은 회피를 통해 취소가 가능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빠르게 반응하는 회피를 동해 조작상 상승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5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5667</TotalTime>
  <Words>530</Words>
  <Application>Microsoft Macintosh PowerPoint</Application>
  <PresentationFormat>와이드스크린</PresentationFormat>
  <Paragraphs>170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HeadLineA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신창섭</cp:lastModifiedBy>
  <cp:revision>508</cp:revision>
  <cp:lastPrinted>2016-05-19T07:43:09Z</cp:lastPrinted>
  <dcterms:created xsi:type="dcterms:W3CDTF">2016-04-26T05:01:04Z</dcterms:created>
  <dcterms:modified xsi:type="dcterms:W3CDTF">2016-07-26T10:08:04Z</dcterms:modified>
</cp:coreProperties>
</file>