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37" r:id="rId2"/>
    <p:sldId id="443" r:id="rId3"/>
    <p:sldId id="444" r:id="rId4"/>
    <p:sldId id="445" r:id="rId5"/>
    <p:sldId id="416" r:id="rId6"/>
    <p:sldId id="417" r:id="rId7"/>
    <p:sldId id="429" r:id="rId8"/>
    <p:sldId id="430" r:id="rId9"/>
    <p:sldId id="432" r:id="rId10"/>
    <p:sldId id="433" r:id="rId11"/>
    <p:sldId id="436" r:id="rId12"/>
    <p:sldId id="434" r:id="rId13"/>
    <p:sldId id="435" r:id="rId14"/>
    <p:sldId id="438" r:id="rId15"/>
    <p:sldId id="345" r:id="rId16"/>
    <p:sldId id="384" r:id="rId17"/>
    <p:sldId id="427" r:id="rId18"/>
    <p:sldId id="382" r:id="rId19"/>
    <p:sldId id="346" r:id="rId20"/>
    <p:sldId id="34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7C3"/>
    <a:srgbClr val="61A6E5"/>
    <a:srgbClr val="F0918E"/>
    <a:srgbClr val="00205F"/>
    <a:srgbClr val="003A9D"/>
    <a:srgbClr val="EEBAF5"/>
    <a:srgbClr val="C1FFED"/>
    <a:srgbClr val="F9B3B9"/>
    <a:srgbClr val="BD7262"/>
    <a:srgbClr val="8AD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 varScale="1">
        <p:scale>
          <a:sx n="103" d="100"/>
          <a:sy n="103" d="100"/>
        </p:scale>
        <p:origin x="7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53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pPr/>
              <a:t>2017-05-11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81404" y="4598685"/>
            <a:ext cx="5214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1">
                    <a:lumMod val="75000"/>
                  </a:schemeClr>
                </a:solidFill>
              </a:rPr>
              <a:t>팀</a:t>
            </a:r>
            <a:r>
              <a:rPr lang="ko-KR" altLang="en-US" sz="8800" dirty="0"/>
              <a:t> </a:t>
            </a:r>
            <a:r>
              <a:rPr lang="ko-KR" altLang="en-US" sz="8800" dirty="0" err="1"/>
              <a:t>편돌이</a:t>
            </a:r>
            <a:endParaRPr lang="ko-KR" altLang="en-US" sz="88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0" y="0"/>
            <a:ext cx="6096000" cy="4546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9708" y="6057309"/>
            <a:ext cx="105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rgbClr val="00B0F0"/>
                </a:solidFill>
              </a:rPr>
              <a:t>팀장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김형준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5"/>
                </a:solidFill>
              </a:rPr>
              <a:t>서버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신창섭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5"/>
                </a:solidFill>
              </a:rPr>
              <a:t>기획 </a:t>
            </a:r>
            <a:r>
              <a:rPr lang="en-US" altLang="ko-KR" b="1" dirty="0">
                <a:solidFill>
                  <a:schemeClr val="accent5"/>
                </a:solidFill>
              </a:rPr>
              <a:t>&amp; </a:t>
            </a:r>
            <a:r>
              <a:rPr lang="ko-KR" altLang="en-US" b="1" dirty="0">
                <a:solidFill>
                  <a:schemeClr val="accent5"/>
                </a:solidFill>
              </a:rPr>
              <a:t>그래픽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엔컴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허지훈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 err="1">
                <a:solidFill>
                  <a:schemeClr val="accent5"/>
                </a:solidFill>
              </a:rPr>
              <a:t>클라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홍승필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 err="1">
                <a:solidFill>
                  <a:schemeClr val="accent5"/>
                </a:solidFill>
              </a:rPr>
              <a:t>클라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0308" y="4662405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>
                <a:solidFill>
                  <a:schemeClr val="bg1">
                    <a:lumMod val="75000"/>
                  </a:schemeClr>
                </a:solidFill>
              </a:rPr>
              <a:t>지도교수</a:t>
            </a:r>
            <a:endParaRPr lang="en-US" altLang="ko-KR" sz="4000" dirty="0">
              <a:solidFill>
                <a:schemeClr val="bg1">
                  <a:lumMod val="75000"/>
                </a:schemeClr>
              </a:solidFill>
            </a:endParaRPr>
          </a:p>
          <a:p>
            <a:pPr algn="dist"/>
            <a:r>
              <a:rPr lang="ko-KR" altLang="en-US" sz="4000" b="1" dirty="0" err="1">
                <a:solidFill>
                  <a:schemeClr val="bg1">
                    <a:lumMod val="50000"/>
                  </a:schemeClr>
                </a:solidFill>
              </a:rPr>
              <a:t>정내훈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60811" y="4662405"/>
            <a:ext cx="3058835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8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화살표: 오른쪽 1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297C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그래픽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628" y="2580370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총 </a:t>
            </a:r>
            <a:r>
              <a:rPr lang="en-US" altLang="ko-KR" sz="3200" dirty="0">
                <a:solidFill>
                  <a:schemeClr val="bg1"/>
                </a:solidFill>
              </a:rPr>
              <a:t>33</a:t>
            </a:r>
            <a:r>
              <a:rPr lang="ko-KR" altLang="en-US" sz="3200" dirty="0">
                <a:solidFill>
                  <a:schemeClr val="bg1"/>
                </a:solidFill>
              </a:rPr>
              <a:t>종의 모델</a:t>
            </a:r>
            <a:r>
              <a:rPr lang="en-US" altLang="ko-KR" dirty="0">
                <a:solidFill>
                  <a:schemeClr val="bg1"/>
                </a:solidFill>
              </a:rPr>
              <a:t>(FBX)</a:t>
            </a:r>
            <a:r>
              <a:rPr lang="ko-KR" altLang="en-US" sz="3200" dirty="0">
                <a:solidFill>
                  <a:schemeClr val="bg1"/>
                </a:solidFill>
              </a:rPr>
              <a:t>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유니티에서 터레인을 통해 </a:t>
            </a:r>
            <a:r>
              <a:rPr lang="ko-KR" altLang="en-US" sz="3200" dirty="0" err="1">
                <a:solidFill>
                  <a:schemeClr val="bg1"/>
                </a:solidFill>
              </a:rPr>
              <a:t>하이트맵</a:t>
            </a:r>
            <a:r>
              <a:rPr lang="ko-KR" altLang="en-US" sz="3200" dirty="0">
                <a:solidFill>
                  <a:schemeClr val="bg1"/>
                </a:solidFill>
              </a:rPr>
              <a:t> 추출 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포토샵에서 통해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제작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MFC </a:t>
            </a:r>
            <a:r>
              <a:rPr lang="ko-KR" altLang="en-US" sz="3200" dirty="0" err="1">
                <a:solidFill>
                  <a:schemeClr val="bg1"/>
                </a:solidFill>
              </a:rPr>
              <a:t>맵툴을</a:t>
            </a:r>
            <a:r>
              <a:rPr lang="ko-KR" altLang="en-US" sz="3200" dirty="0">
                <a:solidFill>
                  <a:schemeClr val="bg1"/>
                </a:solidFill>
              </a:rPr>
              <a:t> 활용한 제작 리소스 조립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메인 게임 플레이에 필요한 </a:t>
            </a:r>
            <a:r>
              <a:rPr lang="en-US" altLang="ko-KR" sz="3200" dirty="0">
                <a:solidFill>
                  <a:schemeClr val="bg1"/>
                </a:solidFill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</a:rPr>
              <a:t>제작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2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628" y="2620740"/>
            <a:ext cx="1001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Boost </a:t>
            </a:r>
            <a:r>
              <a:rPr lang="en-US" altLang="ko-KR" sz="3200" dirty="0" err="1">
                <a:solidFill>
                  <a:schemeClr val="bg1"/>
                </a:solidFill>
              </a:rPr>
              <a:t>Asio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서버 모델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</a:rPr>
              <a:t>Write_some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</a:rPr>
              <a:t>Read_some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함수를 통한 비동기 입출력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Callback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루틴을 통한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worker thread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동작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Azure DB SQL </a:t>
            </a:r>
            <a:r>
              <a:rPr lang="ko-KR" altLang="en-US" sz="3200" dirty="0">
                <a:solidFill>
                  <a:schemeClr val="bg1"/>
                </a:solidFill>
              </a:rPr>
              <a:t>서버 연동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로그인 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, DB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저장 내역 확인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간단한 </a:t>
            </a:r>
            <a:r>
              <a:rPr lang="en-US" altLang="ko-KR" sz="3200" dirty="0">
                <a:solidFill>
                  <a:schemeClr val="bg1"/>
                </a:solidFill>
              </a:rPr>
              <a:t>AI </a:t>
            </a:r>
            <a:r>
              <a:rPr lang="ko-KR" altLang="en-US" sz="3200" dirty="0">
                <a:solidFill>
                  <a:schemeClr val="bg1"/>
                </a:solidFill>
              </a:rPr>
              <a:t>행동들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반격 및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리스폰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Timer thread </a:t>
            </a:r>
            <a:r>
              <a:rPr lang="ko-KR" altLang="en-US" sz="3200" dirty="0">
                <a:solidFill>
                  <a:schemeClr val="bg1"/>
                </a:solidFill>
              </a:rPr>
              <a:t>를 통한 이벤트 처리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/>
              <a:t>제작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126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클라이언트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8628" y="2533656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</a:rPr>
              <a:t>DirectX 11</a:t>
            </a:r>
            <a:r>
              <a:rPr lang="ko-KR" altLang="en-US" sz="3200" dirty="0">
                <a:solidFill>
                  <a:schemeClr val="bg1"/>
                </a:solidFill>
              </a:rPr>
              <a:t>을 이용한 클라이언트 프레임워크 제작</a:t>
            </a:r>
          </a:p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</a:rPr>
              <a:t>FBX </a:t>
            </a:r>
            <a:r>
              <a:rPr lang="ko-KR" altLang="en-US" sz="3200" dirty="0">
                <a:solidFill>
                  <a:schemeClr val="bg1"/>
                </a:solidFill>
              </a:rPr>
              <a:t>라이브러리를 이용한 </a:t>
            </a:r>
            <a:r>
              <a:rPr lang="en-US" altLang="ko-KR" sz="3200" dirty="0">
                <a:solidFill>
                  <a:schemeClr val="bg1"/>
                </a:solidFill>
              </a:rPr>
              <a:t>Mesh</a:t>
            </a:r>
            <a:r>
              <a:rPr lang="ko-KR" altLang="en-US" sz="3200" dirty="0">
                <a:solidFill>
                  <a:schemeClr val="bg1"/>
                </a:solidFill>
              </a:rPr>
              <a:t> 출력</a:t>
            </a:r>
          </a:p>
          <a:p>
            <a:pPr marL="1028700" lvl="1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다양한 종류의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Static Mesh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부드럽게 움직이는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Dynamic Mesh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3200" dirty="0">
                <a:solidFill>
                  <a:schemeClr val="bg1"/>
                </a:solidFill>
              </a:rPr>
              <a:t>공격을 통하여 자원을 획득</a:t>
            </a:r>
          </a:p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</a:rPr>
              <a:t>MFC</a:t>
            </a:r>
            <a:r>
              <a:rPr lang="ko-KR" altLang="en-US" sz="3200" dirty="0">
                <a:solidFill>
                  <a:schemeClr val="bg1"/>
                </a:solidFill>
              </a:rPr>
              <a:t>를 사용한 </a:t>
            </a:r>
            <a:r>
              <a:rPr lang="ko-KR" altLang="en-US" sz="3200" dirty="0" err="1">
                <a:solidFill>
                  <a:schemeClr val="bg1"/>
                </a:solidFill>
              </a:rPr>
              <a:t>맵툴</a:t>
            </a:r>
            <a:r>
              <a:rPr lang="ko-KR" altLang="en-US" sz="3200" dirty="0">
                <a:solidFill>
                  <a:schemeClr val="bg1"/>
                </a:solidFill>
              </a:rPr>
              <a:t> 구현</a:t>
            </a:r>
            <a:endParaRPr lang="ko-KR" altLang="en-US" sz="3200" dirty="0"/>
          </a:p>
          <a:p>
            <a:pPr marL="1028700" lvl="1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</a:rPr>
              <a:t>작업의 효율 증진을 위한 오브젝트 툴, </a:t>
            </a:r>
            <a:r>
              <a:rPr lang="en-US" altLang="ko-KR" sz="2700" dirty="0" err="1">
                <a:solidFill>
                  <a:schemeClr val="bg1">
                    <a:lumMod val="50000"/>
                  </a:schemeClr>
                </a:solidFill>
              </a:rPr>
              <a:t>NaviMesh</a:t>
            </a: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</a:rPr>
              <a:t> 툴 구현.</a:t>
            </a:r>
          </a:p>
        </p:txBody>
      </p:sp>
    </p:spTree>
    <p:extLst>
      <p:ext uri="{BB962C8B-B14F-4D97-AF65-F5344CB8AC3E}">
        <p14:creationId xmlns:p14="http://schemas.microsoft.com/office/powerpoint/2010/main" val="333152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 err="1">
                <a:solidFill>
                  <a:schemeClr val="bg1"/>
                </a:solidFill>
              </a:rPr>
              <a:t>셰이더</a:t>
            </a:r>
            <a:endParaRPr lang="ko-KR" altLang="en-US" sz="54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8628" y="2519142"/>
            <a:ext cx="1001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디퍼드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셰이딩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	- Directional, Point Light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툰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셰이딩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명암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윤곽선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그 밖의 모든 렌더링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4005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3075" y="1639517"/>
            <a:ext cx="3161979" cy="22955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3075" y="4332849"/>
            <a:ext cx="3191518" cy="2295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329" y="1639516"/>
            <a:ext cx="3204271" cy="2295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329" y="4332848"/>
            <a:ext cx="3196643" cy="2295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939" y="1640803"/>
            <a:ext cx="3188999" cy="24129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30" y="4345665"/>
            <a:ext cx="3032179" cy="22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말풍선: 모서리가 둥근 사각형 2"/>
          <p:cNvSpPr/>
          <p:nvPr/>
        </p:nvSpPr>
        <p:spPr>
          <a:xfrm>
            <a:off x="6724650" y="139572"/>
            <a:ext cx="3001249" cy="831978"/>
          </a:xfrm>
          <a:prstGeom prst="wedgeRoundRectCallout">
            <a:avLst>
              <a:gd name="adj1" fmla="val -14486"/>
              <a:gd name="adj2" fmla="val 8539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벌써 </a:t>
            </a:r>
            <a:r>
              <a:rPr lang="ko-KR" altLang="en-US" sz="2800" dirty="0" err="1">
                <a:solidFill>
                  <a:sysClr val="windowText" lastClr="000000"/>
                </a:solidFill>
              </a:rPr>
              <a:t>여기라니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306" y="2943290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수정된 개발일정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0" y="3958953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769600" y="3596096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14081" y="591840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185681" y="591840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557281" y="591840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42481" y="591840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기획 </a:t>
            </a:r>
            <a:r>
              <a:rPr lang="en-US" altLang="ko-KR" sz="6000" dirty="0">
                <a:solidFill>
                  <a:schemeClr val="bg1"/>
                </a:solidFill>
              </a:rPr>
              <a:t>/ </a:t>
            </a:r>
            <a:r>
              <a:rPr lang="ko-KR" altLang="en-US" sz="6000" dirty="0">
                <a:solidFill>
                  <a:schemeClr val="bg1"/>
                </a:solidFill>
              </a:rPr>
              <a:t>그래픽</a:t>
            </a:r>
          </a:p>
        </p:txBody>
      </p:sp>
      <p:cxnSp>
        <p:nvCxnSpPr>
          <p:cNvPr id="75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90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91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92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93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94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9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9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46"/>
          <p:cNvSpPr/>
          <p:nvPr/>
        </p:nvSpPr>
        <p:spPr>
          <a:xfrm>
            <a:off x="2944769" y="3705966"/>
            <a:ext cx="187440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98" name="모서리가 둥근 직사각형 47"/>
          <p:cNvSpPr/>
          <p:nvPr/>
        </p:nvSpPr>
        <p:spPr>
          <a:xfrm>
            <a:off x="4921905" y="3695409"/>
            <a:ext cx="188466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9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100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101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</a:rPr>
              <a:t>기타 지형 오브젝트 제작 및 툴상에서 조립</a:t>
            </a:r>
          </a:p>
        </p:txBody>
      </p:sp>
      <p:sp>
        <p:nvSpPr>
          <p:cNvPr id="102" name="모서리가 둥근 직사각형 54"/>
          <p:cNvSpPr/>
          <p:nvPr/>
        </p:nvSpPr>
        <p:spPr>
          <a:xfrm>
            <a:off x="10177695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103" name="모서리가 둥근 직사각형 55"/>
          <p:cNvSpPr/>
          <p:nvPr/>
        </p:nvSpPr>
        <p:spPr>
          <a:xfrm>
            <a:off x="7982856" y="3703549"/>
            <a:ext cx="87299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04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105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106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107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08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109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0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111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112" name="모서리가 둥근 직사각형 70"/>
          <p:cNvSpPr/>
          <p:nvPr/>
        </p:nvSpPr>
        <p:spPr>
          <a:xfrm>
            <a:off x="6909301" y="3695410"/>
            <a:ext cx="9647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3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4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15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6" name="모서리가 둥근 직사각형 71"/>
          <p:cNvSpPr/>
          <p:nvPr/>
        </p:nvSpPr>
        <p:spPr>
          <a:xfrm>
            <a:off x="8964695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17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118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2" name="모서리가 둥근 직사각형 39"/>
          <p:cNvSpPr/>
          <p:nvPr/>
        </p:nvSpPr>
        <p:spPr>
          <a:xfrm>
            <a:off x="10571527" y="701651"/>
            <a:ext cx="1145395" cy="527395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일정 변경</a:t>
            </a:r>
          </a:p>
        </p:txBody>
      </p:sp>
      <p:sp>
        <p:nvSpPr>
          <p:cNvPr id="36" name="모서리가 둥근 직사각형 39"/>
          <p:cNvSpPr/>
          <p:nvPr/>
        </p:nvSpPr>
        <p:spPr>
          <a:xfrm>
            <a:off x="9356837" y="701650"/>
            <a:ext cx="1153815" cy="527396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39" name="모서리가 둥근 직사각형 39"/>
          <p:cNvSpPr/>
          <p:nvPr/>
        </p:nvSpPr>
        <p:spPr>
          <a:xfrm>
            <a:off x="8142147" y="701651"/>
            <a:ext cx="1153815" cy="5273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새 작업</a:t>
            </a:r>
          </a:p>
        </p:txBody>
      </p:sp>
      <p:sp>
        <p:nvSpPr>
          <p:cNvPr id="41" name="모서리가 둥근 직사각형 39"/>
          <p:cNvSpPr/>
          <p:nvPr/>
        </p:nvSpPr>
        <p:spPr>
          <a:xfrm>
            <a:off x="6927457" y="701651"/>
            <a:ext cx="1153815" cy="527396"/>
          </a:xfrm>
          <a:prstGeom prst="roundRect">
            <a:avLst/>
          </a:prstGeom>
          <a:solidFill>
            <a:srgbClr val="00205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작업 완료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필요한 </a:t>
            </a:r>
            <a:r>
              <a:rPr kumimoji="1" lang="en-US" altLang="ko-KR" sz="1600" dirty="0">
                <a:solidFill>
                  <a:schemeClr val="bg1"/>
                </a:solidFill>
              </a:rPr>
              <a:t>AI </a:t>
            </a:r>
            <a:r>
              <a:rPr kumimoji="1" lang="ko-KR" altLang="en-US" sz="1600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5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95395" y="2266682"/>
            <a:ext cx="3100792" cy="536789"/>
            <a:chOff x="495395" y="2266682"/>
            <a:chExt cx="3100792" cy="536789"/>
          </a:xfrm>
        </p:grpSpPr>
        <p:sp>
          <p:nvSpPr>
            <p:cNvPr id="47" name="모서리가 둥근 직사각형 39"/>
            <p:cNvSpPr/>
            <p:nvPr/>
          </p:nvSpPr>
          <p:spPr>
            <a:xfrm>
              <a:off x="705574" y="2273506"/>
              <a:ext cx="2890613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모서리가 둥근 직사각형 39"/>
            <p:cNvSpPr/>
            <p:nvPr/>
          </p:nvSpPr>
          <p:spPr>
            <a:xfrm>
              <a:off x="495395" y="2266682"/>
              <a:ext cx="1985195" cy="536789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</a:rPr>
                <a:t>Boost </a:t>
              </a:r>
              <a:r>
                <a:rPr kumimoji="1" lang="en-US" altLang="ko-KR" sz="1400" dirty="0" err="1">
                  <a:solidFill>
                    <a:schemeClr val="bg1"/>
                  </a:solidFill>
                </a:rPr>
                <a:t>asio</a:t>
              </a:r>
              <a:endParaRPr kumimoji="1"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프레임워크 작성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649208" y="2925287"/>
            <a:ext cx="4292821" cy="545278"/>
            <a:chOff x="1649208" y="2925287"/>
            <a:chExt cx="4292821" cy="545278"/>
          </a:xfrm>
        </p:grpSpPr>
        <p:sp>
          <p:nvSpPr>
            <p:cNvPr id="50" name="모서리가 둥근 직사각형 39"/>
            <p:cNvSpPr/>
            <p:nvPr/>
          </p:nvSpPr>
          <p:spPr>
            <a:xfrm>
              <a:off x="2850789" y="2932111"/>
              <a:ext cx="3091240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모서리가 둥근 직사각형 20"/>
            <p:cNvSpPr/>
            <p:nvPr/>
          </p:nvSpPr>
          <p:spPr>
            <a:xfrm>
              <a:off x="1649208" y="2925287"/>
              <a:ext cx="2035688" cy="545278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클라이언트</a:t>
              </a:r>
              <a:endParaRPr kumimoji="1"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동기화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956833" y="3588290"/>
            <a:ext cx="3139009" cy="554670"/>
            <a:chOff x="3956833" y="3588290"/>
            <a:chExt cx="3139009" cy="554670"/>
          </a:xfrm>
        </p:grpSpPr>
        <p:sp>
          <p:nvSpPr>
            <p:cNvPr id="53" name="모서리가 둥근 직사각형 39"/>
            <p:cNvSpPr/>
            <p:nvPr/>
          </p:nvSpPr>
          <p:spPr>
            <a:xfrm>
              <a:off x="4016678" y="3598258"/>
              <a:ext cx="3079164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모서리가 둥근 직사각형 28"/>
            <p:cNvSpPr/>
            <p:nvPr/>
          </p:nvSpPr>
          <p:spPr>
            <a:xfrm>
              <a:off x="3956833" y="3588290"/>
              <a:ext cx="831384" cy="554670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충돌</a:t>
              </a:r>
              <a:endParaRPr kumimoji="1"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처리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984266" y="4247842"/>
            <a:ext cx="3111576" cy="540814"/>
            <a:chOff x="3984266" y="4247842"/>
            <a:chExt cx="3111576" cy="540814"/>
          </a:xfrm>
        </p:grpSpPr>
        <p:sp>
          <p:nvSpPr>
            <p:cNvPr id="56" name="모서리가 둥근 직사각형 39"/>
            <p:cNvSpPr/>
            <p:nvPr/>
          </p:nvSpPr>
          <p:spPr>
            <a:xfrm>
              <a:off x="3984266" y="4254437"/>
              <a:ext cx="3079164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모서리가 둥근 직사각형 41"/>
            <p:cNvSpPr/>
            <p:nvPr/>
          </p:nvSpPr>
          <p:spPr>
            <a:xfrm>
              <a:off x="5110647" y="4247842"/>
              <a:ext cx="1985195" cy="540814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>
                  <a:solidFill>
                    <a:schemeClr val="bg1"/>
                  </a:solidFill>
                </a:rPr>
                <a:t>코드 </a:t>
              </a:r>
              <a:r>
                <a:rPr kumimoji="1" lang="ko-KR" altLang="en-US" sz="1600" dirty="0" err="1">
                  <a:solidFill>
                    <a:schemeClr val="bg1"/>
                  </a:solidFill>
                </a:rPr>
                <a:t>리팩토링</a:t>
              </a:r>
              <a:endParaRPr kumimoji="1"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956833" y="1866697"/>
            <a:ext cx="2295350" cy="936774"/>
            <a:chOff x="3956833" y="1889617"/>
            <a:chExt cx="2295350" cy="914021"/>
          </a:xfrm>
        </p:grpSpPr>
        <p:sp>
          <p:nvSpPr>
            <p:cNvPr id="59" name="모서리가 둥근 직사각형 20"/>
            <p:cNvSpPr/>
            <p:nvPr/>
          </p:nvSpPr>
          <p:spPr>
            <a:xfrm>
              <a:off x="3956833" y="2286544"/>
              <a:ext cx="1985195" cy="51709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</a:rPr>
                <a:t>Azure SQL DB </a:t>
              </a:r>
              <a:r>
                <a:rPr kumimoji="1" lang="ko-KR" altLang="en-US" sz="1400" dirty="0">
                  <a:solidFill>
                    <a:schemeClr val="bg1"/>
                  </a:solidFill>
                </a:rPr>
                <a:t>연동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66790" y="1889617"/>
              <a:ext cx="485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+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583868" y="1862485"/>
            <a:ext cx="2307626" cy="936774"/>
            <a:chOff x="3906341" y="1889617"/>
            <a:chExt cx="2307626" cy="914021"/>
          </a:xfrm>
        </p:grpSpPr>
        <p:sp>
          <p:nvSpPr>
            <p:cNvPr id="62" name="모서리가 둥근 직사각형 20"/>
            <p:cNvSpPr/>
            <p:nvPr/>
          </p:nvSpPr>
          <p:spPr>
            <a:xfrm>
              <a:off x="3906341" y="2286544"/>
              <a:ext cx="1987659" cy="51709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</a:rPr>
                <a:t>DB </a:t>
              </a:r>
              <a:r>
                <a:rPr kumimoji="1" lang="ko-KR" altLang="en-US" sz="1400" dirty="0">
                  <a:solidFill>
                    <a:schemeClr val="bg1"/>
                  </a:solidFill>
                </a:rPr>
                <a:t>진행 내용 저장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28574" y="1889617"/>
              <a:ext cx="485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+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화살표 연결선 3"/>
          <p:cNvCxnSpPr>
            <a:cxnSpLocks/>
          </p:cNvCxnSpPr>
          <p:nvPr/>
        </p:nvCxnSpPr>
        <p:spPr>
          <a:xfrm flipH="1">
            <a:off x="2505757" y="2543850"/>
            <a:ext cx="101565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</p:cNvCxnSpPr>
          <p:nvPr/>
        </p:nvCxnSpPr>
        <p:spPr>
          <a:xfrm flipH="1">
            <a:off x="3684896" y="3195603"/>
            <a:ext cx="20818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</p:cNvCxnSpPr>
          <p:nvPr/>
        </p:nvCxnSpPr>
        <p:spPr>
          <a:xfrm flipH="1">
            <a:off x="4845563" y="3847357"/>
            <a:ext cx="20818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</p:cNvCxnSpPr>
          <p:nvPr/>
        </p:nvCxnSpPr>
        <p:spPr>
          <a:xfrm>
            <a:off x="4131208" y="4567203"/>
            <a:ext cx="81044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셰이더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26"/>
          <p:cNvSpPr/>
          <p:nvPr/>
        </p:nvSpPr>
        <p:spPr>
          <a:xfrm>
            <a:off x="8571865" y="5615305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기타 등등</a:t>
            </a:r>
          </a:p>
        </p:txBody>
      </p:sp>
      <p:sp>
        <p:nvSpPr>
          <p:cNvPr id="36" name="모서리가 둥근 직사각형 29"/>
          <p:cNvSpPr/>
          <p:nvPr/>
        </p:nvSpPr>
        <p:spPr>
          <a:xfrm>
            <a:off x="8571866" y="6265546"/>
            <a:ext cx="3138804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24"/>
          <p:cNvSpPr/>
          <p:nvPr/>
        </p:nvSpPr>
        <p:spPr>
          <a:xfrm>
            <a:off x="3956685" y="257873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bg1"/>
                </a:solidFill>
              </a:rPr>
              <a:t>디렉셔널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라이트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25"/>
          <p:cNvSpPr/>
          <p:nvPr/>
        </p:nvSpPr>
        <p:spPr>
          <a:xfrm>
            <a:off x="2802890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앰비언트</a:t>
            </a:r>
            <a:r>
              <a:rPr lang="ko-KR" altLang="en-US" sz="1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라이트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모서리가 둥근 직사각형 27"/>
          <p:cNvSpPr/>
          <p:nvPr/>
        </p:nvSpPr>
        <p:spPr>
          <a:xfrm>
            <a:off x="5110480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툰 명암</a:t>
            </a:r>
          </a:p>
        </p:txBody>
      </p:sp>
      <p:sp>
        <p:nvSpPr>
          <p:cNvPr id="42" name="모서리가 둥근 직사각형 28"/>
          <p:cNvSpPr/>
          <p:nvPr/>
        </p:nvSpPr>
        <p:spPr>
          <a:xfrm>
            <a:off x="7418070" y="1984002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그림자</a:t>
            </a:r>
          </a:p>
        </p:txBody>
      </p:sp>
      <p:sp>
        <p:nvSpPr>
          <p:cNvPr id="44" name="모서리가 둥근 직사각형 30"/>
          <p:cNvSpPr/>
          <p:nvPr/>
        </p:nvSpPr>
        <p:spPr>
          <a:xfrm>
            <a:off x="3956684" y="374366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bg1"/>
                </a:solidFill>
              </a:rPr>
              <a:t>디퍼드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셰이더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31"/>
          <p:cNvSpPr/>
          <p:nvPr/>
        </p:nvSpPr>
        <p:spPr>
          <a:xfrm>
            <a:off x="5110480" y="374366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MRT 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46" name="모서리가 둥근 직사각형 35"/>
          <p:cNvSpPr/>
          <p:nvPr/>
        </p:nvSpPr>
        <p:spPr>
          <a:xfrm>
            <a:off x="3956685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bg1"/>
                </a:solidFill>
              </a:rPr>
              <a:t>포인트라이트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39"/>
          <p:cNvSpPr/>
          <p:nvPr/>
        </p:nvSpPr>
        <p:spPr>
          <a:xfrm>
            <a:off x="3956684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chemeClr val="bg1"/>
                </a:solidFill>
              </a:rPr>
              <a:t>Gbuffer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1"/>
          <p:cNvSpPr/>
          <p:nvPr/>
        </p:nvSpPr>
        <p:spPr>
          <a:xfrm>
            <a:off x="2802890" y="257873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모서리가 둥근 직사각형 42"/>
          <p:cNvSpPr/>
          <p:nvPr/>
        </p:nvSpPr>
        <p:spPr>
          <a:xfrm>
            <a:off x="2802891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모서리가 둥근 직사각형 43"/>
          <p:cNvSpPr/>
          <p:nvPr/>
        </p:nvSpPr>
        <p:spPr>
          <a:xfrm>
            <a:off x="495300" y="1984002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뷰어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44"/>
          <p:cNvSpPr/>
          <p:nvPr/>
        </p:nvSpPr>
        <p:spPr>
          <a:xfrm>
            <a:off x="6264275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윤곽선</a:t>
            </a:r>
          </a:p>
        </p:txBody>
      </p:sp>
      <p:sp>
        <p:nvSpPr>
          <p:cNvPr id="52" name="모서리가 둥근 직사각형 45"/>
          <p:cNvSpPr/>
          <p:nvPr/>
        </p:nvSpPr>
        <p:spPr>
          <a:xfrm>
            <a:off x="3956686" y="4351991"/>
            <a:ext cx="1985009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Client </a:t>
            </a:r>
            <a:r>
              <a:rPr kumimoji="1" lang="ko-KR" altLang="en-US" dirty="0">
                <a:solidFill>
                  <a:schemeClr val="bg1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436299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9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상자 3"/>
          <p:cNvSpPr txBox="1"/>
          <p:nvPr/>
        </p:nvSpPr>
        <p:spPr>
          <a:xfrm>
            <a:off x="2758744" y="2473650"/>
            <a:ext cx="66014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500" i="1" dirty="0">
                <a:solidFill>
                  <a:schemeClr val="bg1"/>
                </a:solidFill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436299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24751" y="3687405"/>
            <a:ext cx="1014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위험에 처한 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‘</a:t>
            </a:r>
            <a:r>
              <a:rPr kumimoji="1" lang="ko-KR" altLang="en-US" sz="3600" b="1" dirty="0" err="1">
                <a:solidFill>
                  <a:srgbClr val="FFFF00"/>
                </a:solidFill>
              </a:rPr>
              <a:t>미리내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’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를 구할 </a:t>
            </a:r>
            <a:r>
              <a:rPr kumimoji="1" lang="ko-KR" altLang="en-US" sz="3600" b="1" dirty="0">
                <a:solidFill>
                  <a:srgbClr val="FFFF00"/>
                </a:solidFill>
              </a:rPr>
              <a:t>위대한 용사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가 되자</a:t>
            </a:r>
            <a:endParaRPr kumimoji="1" lang="en-US" altLang="ko-KR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1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436299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5820" y="4645850"/>
            <a:ext cx="10779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온라인 액션 </a:t>
            </a:r>
            <a:r>
              <a:rPr lang="en-US" altLang="ko-KR" sz="3200" dirty="0">
                <a:solidFill>
                  <a:schemeClr val="bg1"/>
                </a:solidFill>
              </a:rPr>
              <a:t>MMORPG</a:t>
            </a:r>
          </a:p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키보드 조작으로 경험하는 액션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인칭 </a:t>
            </a:r>
            <a:r>
              <a:rPr lang="ko-KR" altLang="en-US" sz="3200" dirty="0" err="1">
                <a:solidFill>
                  <a:schemeClr val="bg1"/>
                </a:solidFill>
              </a:rPr>
              <a:t>쿼터뷰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4751" y="3687405"/>
            <a:ext cx="1014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위험에 처한 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‘</a:t>
            </a:r>
            <a:r>
              <a:rPr kumimoji="1" lang="ko-KR" altLang="en-US" sz="3600" b="1" dirty="0" err="1">
                <a:solidFill>
                  <a:srgbClr val="FFFF00"/>
                </a:solidFill>
              </a:rPr>
              <a:t>미리내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’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를 구할 </a:t>
            </a:r>
            <a:r>
              <a:rPr kumimoji="1" lang="ko-KR" altLang="en-US" sz="3600" b="1" dirty="0">
                <a:solidFill>
                  <a:srgbClr val="FFFF00"/>
                </a:solidFill>
              </a:rPr>
              <a:t>위대한 용사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가 되자</a:t>
            </a:r>
            <a:endParaRPr kumimoji="1" lang="en-US" altLang="ko-KR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6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기획 발표</a:t>
            </a:r>
            <a:r>
              <a:rPr lang="en-US" altLang="ko-KR" sz="6000" dirty="0">
                <a:solidFill>
                  <a:schemeClr val="bg1"/>
                </a:solidFill>
              </a:rPr>
              <a:t>, </a:t>
            </a:r>
            <a:r>
              <a:rPr lang="ko-KR" altLang="en-US" sz="6000" dirty="0">
                <a:solidFill>
                  <a:schemeClr val="bg1"/>
                </a:solidFill>
              </a:rPr>
              <a:t>비전 제시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기본 조작 방식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예정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315346" y="253705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5338" y="2540370"/>
            <a:ext cx="179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회피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3000488" y="2554135"/>
            <a:ext cx="1586025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space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16195" y="2557449"/>
            <a:ext cx="2661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기본 공격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315346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1205338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2095330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Q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/>
          <p:cNvSpPr/>
          <p:nvPr/>
        </p:nvSpPr>
        <p:spPr>
          <a:xfrm>
            <a:off x="2985322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W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0481" y="3561725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스킬 공격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315346" y="4562449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5338" y="4565763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궁극기</a:t>
            </a:r>
            <a:r>
              <a:rPr lang="ko-KR" altLang="en-US" sz="4000" dirty="0">
                <a:solidFill>
                  <a:schemeClr val="bg1"/>
                </a:solidFill>
              </a:rPr>
              <a:t> 사용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315346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1205338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2095330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/>
          <p:cNvSpPr/>
          <p:nvPr/>
        </p:nvSpPr>
        <p:spPr>
          <a:xfrm>
            <a:off x="2985322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/>
          <p:cNvSpPr/>
          <p:nvPr/>
        </p:nvSpPr>
        <p:spPr>
          <a:xfrm>
            <a:off x="3875314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65306" y="5568053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아이템 사용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315346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1205338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←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095330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↑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2985322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90481" y="1541439"/>
            <a:ext cx="520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대각선 가능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32561" y="5122843"/>
            <a:ext cx="1205605" cy="120560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bg1"/>
                </a:solidFill>
              </a:rPr>
              <a:t>5000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1273" y="1697116"/>
            <a:ext cx="1298156" cy="1298156"/>
          </a:xfrm>
          <a:prstGeom prst="ellipse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361273" y="1697116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362741" y="1697116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340008" y="1697116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432560" y="5122843"/>
            <a:ext cx="1205605" cy="120560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44348" y="1880763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발열 시스템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44347" y="5305379"/>
            <a:ext cx="4390133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대규모 동접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44348" y="3635756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 err="1">
                <a:solidFill>
                  <a:schemeClr val="bg1"/>
                </a:solidFill>
                <a:latin typeface="+mj-lt"/>
              </a:rPr>
              <a:t>비실사</a:t>
            </a:r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 렌더링</a:t>
            </a:r>
          </a:p>
        </p:txBody>
      </p:sp>
      <p:cxnSp>
        <p:nvCxnSpPr>
          <p:cNvPr id="25" name="직선 연결선 12"/>
          <p:cNvCxnSpPr/>
          <p:nvPr/>
        </p:nvCxnSpPr>
        <p:spPr>
          <a:xfrm>
            <a:off x="1106906" y="2995272"/>
            <a:ext cx="110850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2"/>
          <p:cNvCxnSpPr/>
          <p:nvPr/>
        </p:nvCxnSpPr>
        <p:spPr>
          <a:xfrm>
            <a:off x="1106906" y="6333723"/>
            <a:ext cx="110850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2"/>
          <p:cNvCxnSpPr/>
          <p:nvPr/>
        </p:nvCxnSpPr>
        <p:spPr>
          <a:xfrm>
            <a:off x="1106906" y="4658825"/>
            <a:ext cx="110850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5096089" y="1697116"/>
            <a:ext cx="533992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연속 스킬공격을 하면 </a:t>
            </a:r>
            <a:r>
              <a:rPr lang="ko-KR" altLang="en-US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발열상태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돌입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0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발열 단계에 따라서 스킬이 변형 </a:t>
            </a:r>
            <a:r>
              <a:rPr lang="en-US" altLang="ko-KR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/ </a:t>
            </a:r>
            <a:r>
              <a:rPr lang="ko-KR" altLang="en-US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강화</a:t>
            </a:r>
            <a:endParaRPr lang="en-US" altLang="ko-KR" b="1" dirty="0">
              <a:solidFill>
                <a:srgbClr val="FFFF0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!</a:t>
            </a:r>
          </a:p>
        </p:txBody>
      </p:sp>
      <p:sp>
        <p:nvSpPr>
          <p:cNvPr id="31" name="텍스트 상자 30"/>
          <p:cNvSpPr txBox="1"/>
          <p:nvPr/>
        </p:nvSpPr>
        <p:spPr>
          <a:xfrm>
            <a:off x="5097557" y="5122843"/>
            <a:ext cx="7094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FF00"/>
                </a:solidFill>
              </a:rPr>
              <a:t>Boost </a:t>
            </a:r>
            <a:r>
              <a:rPr kumimoji="1" lang="en-US" altLang="ko-KR" b="1" dirty="0" err="1">
                <a:solidFill>
                  <a:srgbClr val="FFFF00"/>
                </a:solidFill>
              </a:rPr>
              <a:t>Asio</a:t>
            </a:r>
            <a:r>
              <a:rPr kumimoji="1" lang="ko-KR" altLang="en-US" b="1" dirty="0">
                <a:solidFill>
                  <a:srgbClr val="FFFF00"/>
                </a:solidFill>
              </a:rPr>
              <a:t> 라이브러리</a:t>
            </a:r>
            <a:r>
              <a:rPr kumimoji="1" lang="ko-KR" altLang="en-US" dirty="0">
                <a:solidFill>
                  <a:schemeClr val="bg1"/>
                </a:solidFill>
              </a:rPr>
              <a:t>를 활용한 서버 구축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Microsoft </a:t>
            </a:r>
            <a:r>
              <a:rPr kumimoji="1" lang="en-US" altLang="ko-KR" b="1" dirty="0">
                <a:solidFill>
                  <a:srgbClr val="FFFF00"/>
                </a:solidFill>
              </a:rPr>
              <a:t>Azure SQL</a:t>
            </a:r>
            <a:r>
              <a:rPr kumimoji="1" lang="en-US" altLang="ko-KR" dirty="0">
                <a:solidFill>
                  <a:schemeClr val="bg1"/>
                </a:solidFill>
              </a:rPr>
              <a:t> DB </a:t>
            </a:r>
            <a:r>
              <a:rPr kumimoji="1" lang="ko-KR" altLang="en-US" dirty="0">
                <a:solidFill>
                  <a:schemeClr val="bg1"/>
                </a:solidFill>
              </a:rPr>
              <a:t>상용 로그인 서버 구축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kumimoji="1" lang="en-US" altLang="ko-KR" dirty="0">
                <a:solidFill>
                  <a:srgbClr val="FFFF00"/>
                </a:solidFill>
              </a:rPr>
              <a:t>5,000</a:t>
            </a:r>
            <a:r>
              <a:rPr kumimoji="1" lang="ko-KR" altLang="en-US" dirty="0">
                <a:solidFill>
                  <a:srgbClr val="FFFF00"/>
                </a:solidFill>
              </a:rPr>
              <a:t>명 이상</a:t>
            </a:r>
            <a:r>
              <a:rPr kumimoji="1" lang="ko-KR" altLang="en-US" dirty="0">
                <a:solidFill>
                  <a:schemeClr val="bg1"/>
                </a:solidFill>
              </a:rPr>
              <a:t>이 동시에 접속할 수 있는 대규모 서버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lvl="0"/>
            <a:r>
              <a:rPr kumimoji="1" lang="ko-KR" altLang="en-US" dirty="0">
                <a:solidFill>
                  <a:schemeClr val="bg1"/>
                </a:solidFill>
              </a:rPr>
              <a:t>패킷 최적화를 하여 플레이어 핫스팟</a:t>
            </a:r>
            <a:r>
              <a:rPr kumimoji="1" lang="en-US" altLang="ko-KR" dirty="0">
                <a:solidFill>
                  <a:schemeClr val="bg1"/>
                </a:solidFill>
              </a:rPr>
              <a:t>(hot-spot)</a:t>
            </a:r>
            <a:r>
              <a:rPr kumimoji="1" lang="ko-KR" altLang="en-US" dirty="0">
                <a:solidFill>
                  <a:schemeClr val="bg1"/>
                </a:solidFill>
              </a:rPr>
              <a:t>에도 끊김 없는 서버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096089" y="3447367"/>
            <a:ext cx="5198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누구나 쉽게 접근할 수 있는 액션</a:t>
            </a:r>
            <a:r>
              <a:rPr kumimoji="1" lang="en-US" altLang="ko-KR" dirty="0">
                <a:solidFill>
                  <a:schemeClr val="bg1"/>
                </a:solidFill>
              </a:rPr>
              <a:t>RPG </a:t>
            </a:r>
            <a:r>
              <a:rPr kumimoji="1" lang="ko-KR" altLang="en-US" dirty="0">
                <a:solidFill>
                  <a:schemeClr val="bg1"/>
                </a:solidFill>
              </a:rPr>
              <a:t>제작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mr-IN" altLang="ko-KR" dirty="0">
                <a:solidFill>
                  <a:schemeClr val="bg1"/>
                </a:solidFill>
              </a:rPr>
              <a:t>Non-Photorealistic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비실사렌더링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을 기반 그래픽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b="1" dirty="0">
                <a:solidFill>
                  <a:srgbClr val="FFFF00"/>
                </a:solidFill>
              </a:rPr>
              <a:t>HLSL(</a:t>
            </a:r>
            <a:r>
              <a:rPr lang="en-US" altLang="ko-KR" b="1" dirty="0">
                <a:solidFill>
                  <a:srgbClr val="FFFF00"/>
                </a:solidFill>
              </a:rPr>
              <a:t>High Level </a:t>
            </a:r>
            <a:r>
              <a:rPr lang="en-US" altLang="ko-KR" b="1" dirty="0" err="1">
                <a:solidFill>
                  <a:srgbClr val="FFFF00"/>
                </a:solidFill>
              </a:rPr>
              <a:t>Shader</a:t>
            </a:r>
            <a:r>
              <a:rPr lang="en-US" altLang="ko-KR" b="1" dirty="0">
                <a:solidFill>
                  <a:srgbClr val="FFFF00"/>
                </a:solidFill>
              </a:rPr>
              <a:t> Language</a:t>
            </a:r>
            <a:r>
              <a:rPr kumimoji="1" lang="en-US" altLang="ko-KR" b="1" dirty="0">
                <a:solidFill>
                  <a:srgbClr val="FFFF00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를 사용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디퍼드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셰이딩</a:t>
            </a:r>
            <a:r>
              <a:rPr kumimoji="1" lang="en-US" altLang="ko-KR" dirty="0">
                <a:solidFill>
                  <a:schemeClr val="bg1"/>
                </a:solidFill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</a:rPr>
              <a:t>툰 렌더링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윤곽선</a:t>
            </a:r>
            <a:r>
              <a:rPr kumimoji="1" lang="en-US" altLang="ko-KR" dirty="0">
                <a:solidFill>
                  <a:schemeClr val="bg1"/>
                </a:solidFill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</a:rPr>
              <a:t>명암</a:t>
            </a:r>
            <a:r>
              <a:rPr kumimoji="1" lang="en-US" altLang="ko-KR" dirty="0">
                <a:solidFill>
                  <a:schemeClr val="bg1"/>
                </a:solidFill>
              </a:rPr>
              <a:t>) </a:t>
            </a:r>
            <a:r>
              <a:rPr kumimoji="1" lang="ko-KR" altLang="en-US" dirty="0">
                <a:solidFill>
                  <a:schemeClr val="bg1"/>
                </a:solidFill>
              </a:rPr>
              <a:t>을 연구</a:t>
            </a:r>
            <a:endParaRPr kumimoji="1" lang="mr-IN" altLang="ko-KR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32561" y="3455112"/>
            <a:ext cx="1205605" cy="1205605"/>
          </a:xfrm>
          <a:prstGeom prst="ellipse">
            <a:avLst/>
          </a:pr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2560" y="3455112"/>
            <a:ext cx="1205605" cy="120560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중점 연구분야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4" y="3638866"/>
            <a:ext cx="838095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V="1">
            <a:off x="0" y="182880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926598" y="1681788"/>
            <a:ext cx="10586066" cy="1170177"/>
            <a:chOff x="926598" y="1253439"/>
            <a:chExt cx="10586066" cy="117017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926598" y="1383045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>
                  <a:solidFill>
                    <a:schemeClr val="bg1">
                      <a:lumMod val="50000"/>
                    </a:schemeClr>
                  </a:solidFill>
                </a:rPr>
                <a:t>서버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김형준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4166469" y="1253439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solidFill>
                    <a:srgbClr val="FFFF00"/>
                  </a:solidFill>
                </a:rPr>
                <a:t>팀장</a:t>
              </a:r>
              <a:endParaRPr lang="en-US" altLang="ko-KR" sz="4000" b="1" dirty="0">
                <a:solidFill>
                  <a:srgbClr val="FFFF00"/>
                </a:solidFill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Boost </a:t>
              </a:r>
              <a:r>
                <a:rPr lang="en-US" altLang="ko-KR" sz="2000" dirty="0" err="1">
                  <a:solidFill>
                    <a:schemeClr val="bg1"/>
                  </a:solidFill>
                </a:rPr>
                <a:t>Asio</a:t>
              </a:r>
              <a:r>
                <a:rPr lang="en-US" altLang="ko-KR" sz="2000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dirty="0">
                  <a:solidFill>
                    <a:schemeClr val="bg1"/>
                  </a:solidFill>
                </a:rPr>
                <a:t>라이브러리를 활용한 </a:t>
              </a:r>
              <a:r>
                <a:rPr lang="en-US" altLang="ko-KR" sz="2000" dirty="0">
                  <a:solidFill>
                    <a:schemeClr val="bg1"/>
                  </a:solidFill>
                </a:rPr>
                <a:t>MMORPG </a:t>
              </a:r>
              <a:r>
                <a:rPr lang="ko-KR" altLang="en-US" sz="2000" dirty="0">
                  <a:solidFill>
                    <a:schemeClr val="bg1"/>
                  </a:solidFill>
                </a:rPr>
                <a:t>서버 제작</a:t>
              </a:r>
            </a:p>
          </p:txBody>
        </p:sp>
      </p:grpSp>
      <p:cxnSp>
        <p:nvCxnSpPr>
          <p:cNvPr id="37" name="직선 연결선 36"/>
          <p:cNvCxnSpPr>
            <a:cxnSpLocks/>
          </p:cNvCxnSpPr>
          <p:nvPr/>
        </p:nvCxnSpPr>
        <p:spPr>
          <a:xfrm flipV="1">
            <a:off x="0" y="3118854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</p:cNvCxnSpPr>
          <p:nvPr/>
        </p:nvCxnSpPr>
        <p:spPr>
          <a:xfrm flipV="1">
            <a:off x="0" y="439918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26598" y="4252168"/>
            <a:ext cx="10586066" cy="1170177"/>
            <a:chOff x="926598" y="3823819"/>
            <a:chExt cx="10586066" cy="1170177"/>
          </a:xfrm>
        </p:grpSpPr>
        <p:sp>
          <p:nvSpPr>
            <p:cNvPr id="41" name="사각형: 둥근 모서리 40"/>
            <p:cNvSpPr/>
            <p:nvPr/>
          </p:nvSpPr>
          <p:spPr>
            <a:xfrm>
              <a:off x="926598" y="3953425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>
                      <a:lumMod val="50000"/>
                    </a:schemeClr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허지훈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2" name="사각형: 둥근 모서리 41"/>
            <p:cNvSpPr/>
            <p:nvPr/>
          </p:nvSpPr>
          <p:spPr>
            <a:xfrm>
              <a:off x="4166469" y="3823819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게임 내 사용되는 전반적인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셰이더</a:t>
              </a:r>
              <a:r>
                <a:rPr lang="ko-KR" altLang="en-US" sz="2000" dirty="0">
                  <a:solidFill>
                    <a:schemeClr val="bg1"/>
                  </a:solidFill>
                </a:rPr>
                <a:t> 자체제작</a:t>
              </a:r>
            </a:p>
          </p:txBody>
        </p:sp>
      </p:grp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0" y="5679506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26598" y="5532494"/>
            <a:ext cx="10586066" cy="1170177"/>
            <a:chOff x="926598" y="5104145"/>
            <a:chExt cx="10586066" cy="1170177"/>
          </a:xfrm>
        </p:grpSpPr>
        <p:sp>
          <p:nvSpPr>
            <p:cNvPr id="44" name="사각형: 둥근 모서리 43"/>
            <p:cNvSpPr/>
            <p:nvPr/>
          </p:nvSpPr>
          <p:spPr>
            <a:xfrm>
              <a:off x="926598" y="5233751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>
                      <a:lumMod val="50000"/>
                    </a:schemeClr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 err="1">
                  <a:solidFill>
                    <a:schemeClr val="bg1"/>
                  </a:solidFill>
                </a:rPr>
                <a:t>홍승필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/>
            <p:cNvSpPr/>
            <p:nvPr/>
          </p:nvSpPr>
          <p:spPr>
            <a:xfrm>
              <a:off x="4166469" y="5104145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DirectX11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기반의 자체개발 프레임워크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MFC </a:t>
              </a:r>
              <a:r>
                <a:rPr lang="ko-KR" altLang="en-US" sz="2000" dirty="0">
                  <a:solidFill>
                    <a:schemeClr val="bg1"/>
                  </a:solidFill>
                </a:rPr>
                <a:t>기반의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맵툴</a:t>
              </a:r>
              <a:r>
                <a:rPr lang="ko-KR" altLang="en-US" sz="2000" dirty="0">
                  <a:solidFill>
                    <a:schemeClr val="bg1"/>
                  </a:solidFill>
                </a:rPr>
                <a:t> 제작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26598" y="2971842"/>
            <a:ext cx="10586066" cy="1170177"/>
            <a:chOff x="926598" y="2543493"/>
            <a:chExt cx="10586066" cy="1170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926598" y="2543493"/>
              <a:ext cx="10586066" cy="1170177"/>
              <a:chOff x="926598" y="2543493"/>
              <a:chExt cx="10586066" cy="1170177"/>
            </a:xfrm>
          </p:grpSpPr>
          <p:sp>
            <p:nvSpPr>
              <p:cNvPr id="38" name="사각형: 둥근 모서리 37"/>
              <p:cNvSpPr/>
              <p:nvPr/>
            </p:nvSpPr>
            <p:spPr>
              <a:xfrm>
                <a:off x="926598" y="2673099"/>
                <a:ext cx="2868856" cy="910965"/>
              </a:xfrm>
              <a:prstGeom prst="roundRect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 기획</a:t>
                </a:r>
                <a:endParaRPr lang="en-US" altLang="ko-KR" sz="2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그래픽</a:t>
                </a:r>
                <a:endParaRPr lang="ko-KR" alt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4166469" y="2543493"/>
                <a:ext cx="7346195" cy="1170177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전반적인 시스템 및 컨텐츠 디자인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게임 내 사용될 리소스 자체제작 진행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  -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모델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애니메이션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UI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등 모두 포함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61026" y="2851965"/>
              <a:ext cx="1541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신창섭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구성원 역할분담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8628" y="2504803"/>
            <a:ext cx="11263086" cy="36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3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10</a:t>
            </a:r>
            <a:r>
              <a:rPr lang="ko-KR" altLang="en-US" sz="4000" dirty="0">
                <a:solidFill>
                  <a:schemeClr val="bg1"/>
                </a:solidFill>
              </a:rPr>
              <a:t>종류의 시스템 기획서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30000"/>
              </a:lnSpc>
              <a:buFontTx/>
              <a:buChar char="-"/>
            </a:pP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스테이터스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조작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UI,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임무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스킬 등 포함 </a:t>
            </a:r>
            <a:r>
              <a:rPr lang="ko-KR" altLang="en-US" sz="4000" dirty="0"/>
              <a:t>작성</a:t>
            </a:r>
            <a:endParaRPr lang="en-US" altLang="ko-KR" sz="4000" dirty="0"/>
          </a:p>
          <a:p>
            <a:pPr marL="571500" indent="-571500">
              <a:lnSpc>
                <a:spcPct val="13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6</a:t>
            </a:r>
            <a:r>
              <a:rPr lang="ko-KR" altLang="en-US" sz="4000" dirty="0">
                <a:solidFill>
                  <a:schemeClr val="bg1"/>
                </a:solidFill>
              </a:rPr>
              <a:t>종의 컨텐츠 기획서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30000"/>
              </a:lnSpc>
              <a:buFontTx/>
              <a:buChar char="-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레벨 디자인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시나리오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라이팅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아이템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몬스터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퀘스트 등의 디자인 포함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5</a:t>
            </a:r>
            <a:r>
              <a:rPr lang="ko-KR" altLang="en-US" sz="4000" dirty="0">
                <a:solidFill>
                  <a:schemeClr val="bg1"/>
                </a:solidFill>
              </a:rPr>
              <a:t>월 </a:t>
            </a:r>
            <a:r>
              <a:rPr lang="en-US" altLang="ko-KR" sz="4000" dirty="0">
                <a:solidFill>
                  <a:schemeClr val="bg1"/>
                </a:solidFill>
              </a:rPr>
              <a:t>5</a:t>
            </a:r>
            <a:r>
              <a:rPr lang="ko-KR" altLang="en-US" sz="4000" dirty="0">
                <a:solidFill>
                  <a:schemeClr val="bg1"/>
                </a:solidFill>
              </a:rPr>
              <a:t>일 기준 총 </a:t>
            </a:r>
            <a:r>
              <a:rPr lang="ko-KR" altLang="en-US" sz="4000" b="1" dirty="0">
                <a:solidFill>
                  <a:schemeClr val="bg1"/>
                </a:solidFill>
              </a:rPr>
              <a:t>기획서 분량 </a:t>
            </a:r>
            <a:r>
              <a:rPr lang="en-US" altLang="ko-KR" sz="4000" b="1" dirty="0">
                <a:solidFill>
                  <a:srgbClr val="FFFF00"/>
                </a:solidFill>
              </a:rPr>
              <a:t>165</a:t>
            </a:r>
            <a:r>
              <a:rPr lang="ko-KR" altLang="en-US" sz="4000" b="1" dirty="0">
                <a:solidFill>
                  <a:srgbClr val="FFFF00"/>
                </a:solidFill>
              </a:rPr>
              <a:t>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343494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Pages>27</Pages>
  <Words>869</Words>
  <Characters>0</Characters>
  <Application>Microsoft Office PowerPoint</Application>
  <DocSecurity>0</DocSecurity>
  <PresentationFormat>와이드스크린</PresentationFormat>
  <Lines>0</Lines>
  <Paragraphs>350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Mangal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401</cp:revision>
  <dcterms:modified xsi:type="dcterms:W3CDTF">2017-05-11T05:35:58Z</dcterms:modified>
</cp:coreProperties>
</file>