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4" r:id="rId2"/>
    <p:sldId id="304" r:id="rId3"/>
    <p:sldId id="416" r:id="rId4"/>
    <p:sldId id="415" r:id="rId5"/>
    <p:sldId id="420" r:id="rId6"/>
    <p:sldId id="419" r:id="rId7"/>
    <p:sldId id="421" r:id="rId8"/>
    <p:sldId id="422" r:id="rId9"/>
    <p:sldId id="417" r:id="rId10"/>
    <p:sldId id="418" r:id="rId11"/>
    <p:sldId id="399" r:id="rId12"/>
    <p:sldId id="401" r:id="rId13"/>
    <p:sldId id="391" r:id="rId14"/>
    <p:sldId id="414" r:id="rId15"/>
    <p:sldId id="273" r:id="rId16"/>
    <p:sldId id="413" r:id="rId17"/>
    <p:sldId id="402" r:id="rId18"/>
    <p:sldId id="403" r:id="rId19"/>
    <p:sldId id="357" r:id="rId20"/>
    <p:sldId id="345" r:id="rId21"/>
    <p:sldId id="384" r:id="rId22"/>
    <p:sldId id="405" r:id="rId23"/>
    <p:sldId id="346" r:id="rId24"/>
    <p:sldId id="382" r:id="rId25"/>
    <p:sldId id="34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AF5"/>
    <a:srgbClr val="C1FFED"/>
    <a:srgbClr val="F9B3B9"/>
    <a:srgbClr val="F0918E"/>
    <a:srgbClr val="BD7262"/>
    <a:srgbClr val="8ADEF5"/>
    <a:srgbClr val="003A9D"/>
    <a:srgbClr val="F297C3"/>
    <a:srgbClr val="61A6E5"/>
    <a:srgbClr val="F78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/>
    <p:restoredTop sz="93609"/>
  </p:normalViewPr>
  <p:slideViewPr>
    <p:cSldViewPr snapToGrid="0" snapToObjects="1" showGuides="1">
      <p:cViewPr>
        <p:scale>
          <a:sx n="111" d="100"/>
          <a:sy n="111" d="100"/>
        </p:scale>
        <p:origin x="880" y="392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3864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84820-E37F-9245-812A-8C2941EBBF6C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FB26-D7FB-1E45-8948-B5EE06A0347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605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44343-005F-DA4E-8CE2-D84E76ABEFED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C498E-0BA9-4748-85A3-59023D192E9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3702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smtClean="0"/>
              <a:t>안녕 친구들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우리는 졸작팀 편돌이에요</a:t>
            </a:r>
            <a:r>
              <a:rPr kumimoji="1" lang="en-US" altLang="ko-KR" dirty="0" smtClean="0"/>
              <a:t>.</a:t>
            </a:r>
          </a:p>
          <a:p>
            <a:r>
              <a:rPr kumimoji="1" lang="ko-KR" altLang="en-US" dirty="0" smtClean="0"/>
              <a:t>게임 타이틀은 노루막이에요</a:t>
            </a:r>
            <a:r>
              <a:rPr kumimoji="1" lang="en-US" altLang="ko-KR" dirty="0" smtClean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523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3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9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03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85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6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642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8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61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456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0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910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773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90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98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585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A77-FCFD-E34F-8955-12C1E82451E3}" type="datetimeFigureOut">
              <a:rPr kumimoji="1" lang="ko-KR" altLang="en-US" smtClean="0"/>
              <a:t>2016. 12. 13.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4A4D-7F54-BA49-81E9-95E3ECF5AD17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13014" y="6356350"/>
            <a:ext cx="853483" cy="4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microsoft.com/office/2007/relationships/hdphoto" Target="../media/hdphoto11.wdp"/><Relationship Id="rId5" Type="http://schemas.microsoft.com/office/2007/relationships/hdphoto" Target="../media/hdphoto12.wdp"/><Relationship Id="rId6" Type="http://schemas.openxmlformats.org/officeDocument/2006/relationships/image" Target="../media/image21.png"/><Relationship Id="rId7" Type="http://schemas.openxmlformats.org/officeDocument/2006/relationships/image" Target="../media/image22.jpg"/><Relationship Id="rId8" Type="http://schemas.openxmlformats.org/officeDocument/2006/relationships/image" Target="../media/image23.png"/><Relationship Id="rId9" Type="http://schemas.microsoft.com/office/2007/relationships/hdphoto" Target="../media/hdphoto1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7.png"/><Relationship Id="rId12" Type="http://schemas.microsoft.com/office/2007/relationships/hdphoto" Target="../media/hdphoto5.wdp"/><Relationship Id="rId13" Type="http://schemas.openxmlformats.org/officeDocument/2006/relationships/image" Target="../media/image8.png"/><Relationship Id="rId14" Type="http://schemas.microsoft.com/office/2007/relationships/hdphoto" Target="../media/hdphoto6.wdp"/><Relationship Id="rId15" Type="http://schemas.microsoft.com/office/2007/relationships/hdphoto" Target="../media/hdphoto7.wdp"/><Relationship Id="rId16" Type="http://schemas.openxmlformats.org/officeDocument/2006/relationships/image" Target="../media/image9.png"/><Relationship Id="rId17" Type="http://schemas.microsoft.com/office/2007/relationships/hdphoto" Target="../media/hdphoto8.wdp"/><Relationship Id="rId1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microsoft.com/office/2007/relationships/hdphoto" Target="../media/hdphoto3.wdp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4" Type="http://schemas.openxmlformats.org/officeDocument/2006/relationships/image" Target="../media/image14.png"/><Relationship Id="rId5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평행 사변형[P] 12"/>
          <p:cNvSpPr/>
          <p:nvPr/>
        </p:nvSpPr>
        <p:spPr>
          <a:xfrm>
            <a:off x="278779" y="354378"/>
            <a:ext cx="4445622" cy="910542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solidFill>
                  <a:schemeClr val="bg1"/>
                </a:solidFill>
              </a:rPr>
              <a:t>Team </a:t>
            </a:r>
            <a:r>
              <a:rPr lang="ko-KR" altLang="en-US" sz="4000" dirty="0">
                <a:solidFill>
                  <a:schemeClr val="bg1"/>
                </a:solidFill>
              </a:rPr>
              <a:t>편돌이</a:t>
            </a:r>
            <a:endParaRPr lang="en-US" altLang="ko-KR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29" y="-1877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14" name="평행 사변형[P] 13"/>
          <p:cNvSpPr/>
          <p:nvPr/>
        </p:nvSpPr>
        <p:spPr>
          <a:xfrm>
            <a:off x="278780" y="1264919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서버</a:t>
            </a:r>
          </a:p>
        </p:txBody>
      </p:sp>
      <p:sp>
        <p:nvSpPr>
          <p:cNvPr id="15" name="평행 사변형[P] 14"/>
          <p:cNvSpPr/>
          <p:nvPr/>
        </p:nvSpPr>
        <p:spPr>
          <a:xfrm>
            <a:off x="2044700" y="1264920"/>
            <a:ext cx="8648700" cy="620146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3200" dirty="0">
                <a:solidFill>
                  <a:schemeClr val="tx1"/>
                </a:solidFill>
              </a:rPr>
              <a:t>김형준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2013182046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278780" y="1889473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7" name="평행 사변형[P] 16"/>
          <p:cNvSpPr/>
          <p:nvPr/>
        </p:nvSpPr>
        <p:spPr>
          <a:xfrm>
            <a:off x="2043249" y="1889473"/>
            <a:ext cx="8497751" cy="620554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허지훈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2013180055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평행 사변형[P] 17"/>
          <p:cNvSpPr/>
          <p:nvPr/>
        </p:nvSpPr>
        <p:spPr>
          <a:xfrm>
            <a:off x="278780" y="2503141"/>
            <a:ext cx="1918010" cy="633103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200" dirty="0"/>
              <a:t>클라</a:t>
            </a:r>
          </a:p>
        </p:txBody>
      </p:sp>
      <p:sp>
        <p:nvSpPr>
          <p:cNvPr id="19" name="평행 사변형[P] 18"/>
          <p:cNvSpPr/>
          <p:nvPr/>
        </p:nvSpPr>
        <p:spPr>
          <a:xfrm>
            <a:off x="2032955" y="2503141"/>
            <a:ext cx="8355645" cy="627371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홍승필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게임공학과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2013180056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평행 사변형[P] 20"/>
          <p:cNvSpPr/>
          <p:nvPr/>
        </p:nvSpPr>
        <p:spPr>
          <a:xfrm>
            <a:off x="1880555" y="3130512"/>
            <a:ext cx="8355645" cy="1085475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/>
            <a:r>
              <a:rPr lang="ko-KR" altLang="en-US" sz="3200" dirty="0">
                <a:solidFill>
                  <a:schemeClr val="tx1"/>
                </a:solidFill>
              </a:rPr>
              <a:t>신창섭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엔터테인먼트 컴퓨팅학과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2013184042</a:t>
            </a:r>
            <a:endParaRPr lang="is-I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평행 사변형[P] 19"/>
          <p:cNvSpPr/>
          <p:nvPr/>
        </p:nvSpPr>
        <p:spPr>
          <a:xfrm>
            <a:off x="278780" y="3130512"/>
            <a:ext cx="1918010" cy="1085475"/>
          </a:xfrm>
          <a:prstGeom prst="parallelogram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/>
              <a:t>기획</a:t>
            </a:r>
            <a:r>
              <a:rPr kumimoji="1" lang="ko-KR" altLang="en-US" sz="2800" dirty="0"/>
              <a:t> </a:t>
            </a:r>
            <a:r>
              <a:rPr kumimoji="1" lang="en-US" altLang="ko-KR" sz="2800" dirty="0" smtClean="0"/>
              <a:t>/</a:t>
            </a:r>
          </a:p>
          <a:p>
            <a:pPr algn="ctr"/>
            <a:r>
              <a:rPr kumimoji="1" lang="ko-KR" altLang="en-US" sz="2800" dirty="0" smtClean="0"/>
              <a:t>그래픽</a:t>
            </a:r>
            <a:endParaRPr kumimoji="1" lang="en-US" altLang="ko-KR" sz="2800" dirty="0" smtClean="0"/>
          </a:p>
        </p:txBody>
      </p:sp>
      <p:sp>
        <p:nvSpPr>
          <p:cNvPr id="22" name="평행 사변형[P] 21"/>
          <p:cNvSpPr/>
          <p:nvPr/>
        </p:nvSpPr>
        <p:spPr>
          <a:xfrm>
            <a:off x="6200031" y="4215987"/>
            <a:ext cx="3775015" cy="633103"/>
          </a:xfrm>
          <a:prstGeom prst="parallelogram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dirty="0" smtClean="0">
                <a:solidFill>
                  <a:schemeClr val="bg1"/>
                </a:solidFill>
              </a:rPr>
              <a:t>지도교수 서명</a:t>
            </a:r>
            <a:endParaRPr kumimoji="1"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평행 사변형[P] 22"/>
          <p:cNvSpPr/>
          <p:nvPr/>
        </p:nvSpPr>
        <p:spPr>
          <a:xfrm>
            <a:off x="5779862" y="4862373"/>
            <a:ext cx="4033820" cy="1652528"/>
          </a:xfrm>
          <a:prstGeom prst="parallelogram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535015" y="84315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smtClean="0">
                <a:solidFill>
                  <a:schemeClr val="bg1">
                    <a:lumMod val="50000"/>
                  </a:schemeClr>
                </a:solidFill>
              </a:rPr>
              <a:t>애니메이션이 포함된 프리젠테이션입니다</a:t>
            </a:r>
            <a:r>
              <a:rPr kumimoji="1" lang="en-US" altLang="ko-KR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kumimoji="1"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0" grpId="0" animBg="1"/>
      <p:bldP spid="22" grpId="0" animBg="1"/>
      <p:bldP spid="2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화살표 연결선 19"/>
          <p:cNvCxnSpPr/>
          <p:nvPr/>
        </p:nvCxnSpPr>
        <p:spPr>
          <a:xfrm>
            <a:off x="1691114" y="5394891"/>
            <a:ext cx="759866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66263" y="2675060"/>
            <a:ext cx="911659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smtClean="0"/>
              <a:t>마을에서 출발해서 특정 던전의 보스를</a:t>
            </a:r>
            <a:endParaRPr kumimoji="1" lang="en-US" altLang="ko-KR" sz="4000" smtClean="0"/>
          </a:p>
          <a:p>
            <a:pPr algn="ctr"/>
            <a:r>
              <a:rPr kumimoji="1" lang="ko-KR" altLang="en-US" sz="4000" smtClean="0"/>
              <a:t>잡는 것까지의 제작 과정</a:t>
            </a:r>
            <a:endParaRPr kumimoji="1" lang="en-US" altLang="ko-KR" sz="4000" smtClean="0"/>
          </a:p>
          <a:p>
            <a:pPr algn="ctr"/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기획 기간 동안 재미의 검증</a:t>
            </a:r>
            <a:r>
              <a:rPr kumimoji="1" lang="en-US" altLang="ko-KR" sz="2000" smtClean="0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kumimoji="1" lang="ko-KR" altLang="en-US" sz="2000" smtClean="0">
                <a:solidFill>
                  <a:schemeClr val="bg1">
                    <a:lumMod val="75000"/>
                  </a:schemeClr>
                </a:solidFill>
              </a:rPr>
              <a:t> 기술적 난이도 확인</a:t>
            </a:r>
            <a:endParaRPr kumimoji="1" lang="ko-KR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삼각형 1"/>
          <p:cNvSpPr/>
          <p:nvPr/>
        </p:nvSpPr>
        <p:spPr>
          <a:xfrm>
            <a:off x="924496" y="4602439"/>
            <a:ext cx="1538515" cy="635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68600" y="5237439"/>
            <a:ext cx="1045029" cy="899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86916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706737" y="5341424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737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86916" y="5663248"/>
            <a:ext cx="290946" cy="292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870" y="4675326"/>
            <a:ext cx="1311965" cy="14709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60504" y="4919939"/>
            <a:ext cx="655983" cy="90777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7375" y="4549201"/>
            <a:ext cx="655983" cy="9077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42113" y="4590957"/>
            <a:ext cx="655983" cy="90777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8041" y="5087768"/>
            <a:ext cx="655983" cy="90777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3476" y="5479066"/>
            <a:ext cx="655983" cy="90777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47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77028" y="4203379"/>
            <a:ext cx="655983" cy="907774"/>
          </a:xfrm>
          <a:prstGeom prst="rect">
            <a:avLst/>
          </a:prstGeom>
        </p:spPr>
      </p:pic>
      <p:sp>
        <p:nvSpPr>
          <p:cNvPr id="17" name="자유형 16"/>
          <p:cNvSpPr/>
          <p:nvPr/>
        </p:nvSpPr>
        <p:spPr>
          <a:xfrm>
            <a:off x="9674087" y="4963561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9817604" y="5273057"/>
            <a:ext cx="1166191" cy="1086678"/>
          </a:xfrm>
          <a:custGeom>
            <a:avLst/>
            <a:gdLst>
              <a:gd name="connsiteX0" fmla="*/ 0 w 1166191"/>
              <a:gd name="connsiteY0" fmla="*/ 1086678 h 1086678"/>
              <a:gd name="connsiteX1" fmla="*/ 490330 w 1166191"/>
              <a:gd name="connsiteY1" fmla="*/ 636104 h 1086678"/>
              <a:gd name="connsiteX2" fmla="*/ 675861 w 1166191"/>
              <a:gd name="connsiteY2" fmla="*/ 238539 h 1086678"/>
              <a:gd name="connsiteX3" fmla="*/ 1166191 w 1166191"/>
              <a:gd name="connsiteY3" fmla="*/ 0 h 10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6191" h="1086678">
                <a:moveTo>
                  <a:pt x="0" y="1086678"/>
                </a:moveTo>
                <a:cubicBezTo>
                  <a:pt x="188843" y="932069"/>
                  <a:pt x="377687" y="777460"/>
                  <a:pt x="490330" y="636104"/>
                </a:cubicBezTo>
                <a:cubicBezTo>
                  <a:pt x="602974" y="494747"/>
                  <a:pt x="563218" y="344556"/>
                  <a:pt x="675861" y="238539"/>
                </a:cubicBezTo>
                <a:cubicBezTo>
                  <a:pt x="788504" y="132522"/>
                  <a:pt x="1166191" y="0"/>
                  <a:pt x="1166191" y="0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398" y="4772799"/>
            <a:ext cx="1328563" cy="113725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4992" y="100013"/>
            <a:ext cx="2112948" cy="222415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97500">
                        <a14:foregroundMark x1="53333" y1="19531" x2="51667" y2="41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62" y="275422"/>
            <a:ext cx="1524000" cy="16256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2463011" y="1212091"/>
            <a:ext cx="725436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4955" y="1913818"/>
            <a:ext cx="2505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2016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341571" y="1913818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dirty="0" smtClean="0">
                <a:solidFill>
                  <a:schemeClr val="bg1">
                    <a:lumMod val="75000"/>
                  </a:schemeClr>
                </a:solidFill>
              </a:rPr>
              <a:t>2017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년 </a:t>
            </a:r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kumimoji="1" lang="ko-KR" altLang="en-US" sz="3200" dirty="0" smtClean="0">
                <a:solidFill>
                  <a:schemeClr val="bg1">
                    <a:lumMod val="75000"/>
                  </a:schemeClr>
                </a:solidFill>
              </a:rPr>
              <a:t>월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차별화 가능한 액션 전투 시스템 기획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발열 시스템을 메인으로 한 액션성을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살려줄 수 있는 전투시스템 도입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8443831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0" presetID="2" presetClass="entr" presetSubtype="1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1"/>
          <p:bldP spid="10" grpId="0"/>
          <p:bldP spid="12" grpId="1"/>
          <p:bldP spid="9" grpId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>
                <a:solidFill>
                  <a:schemeClr val="bg1"/>
                </a:solidFill>
              </a:rPr>
              <a:t>게임의 컨셉과 어울리는 모델 및 애니메이션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빠르게 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6852830" y="1149348"/>
            <a:ext cx="39661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그래픽</a:t>
            </a:r>
            <a:endParaRPr kumimoji="1" lang="en-US" altLang="ko-KR" sz="4800" b="1" dirty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신창섭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1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DirectX 11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을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이용한 프레임워크 자체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라인을 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95273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MFC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를 이용한 툴 제작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오브젝트와 네비매쉬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 트리거박스를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빠르고 원활하게 제작할 수 있는 툴 제작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00B0F0"/>
                </a:solidFill>
              </a:rPr>
              <a:t>클라이언트</a:t>
            </a:r>
            <a:endParaRPr kumimoji="1" lang="en-US" altLang="ko-KR" sz="4800" b="1" dirty="0">
              <a:solidFill>
                <a:srgbClr val="00B0F0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홍승필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ko-KR" altLang="en-US" sz="3600" b="1" dirty="0">
                <a:solidFill>
                  <a:prstClr val="white"/>
                </a:solidFill>
              </a:rPr>
              <a:t>게임 오브젝트의 스키닝 애니메이션</a:t>
            </a:r>
            <a:endParaRPr kumimoji="1" lang="en-US" altLang="ko-KR" sz="3600" b="1" dirty="0">
              <a:solidFill>
                <a:prstClr val="white"/>
              </a:solidFill>
            </a:endParaRPr>
          </a:p>
          <a:p>
            <a:pPr lvl="0" algn="ctr"/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Mesh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와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bone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으로 이루어진 </a:t>
            </a:r>
            <a:r>
              <a:rPr kumimoji="1" lang="en-US" altLang="ko-KR" sz="3200" b="1" dirty="0">
                <a:solidFill>
                  <a:prstClr val="white">
                    <a:lumMod val="50000"/>
                  </a:prstClr>
                </a:solidFill>
              </a:rPr>
              <a:t>FBX </a:t>
            </a:r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파일을 활용하여</a:t>
            </a:r>
          </a:p>
          <a:p>
            <a:pPr lvl="0" algn="ctr"/>
            <a:r>
              <a:rPr kumimoji="1" lang="ko-KR" altLang="en-US" sz="3200" b="1" dirty="0">
                <a:solidFill>
                  <a:prstClr val="white">
                    <a:lumMod val="50000"/>
                  </a:prstClr>
                </a:solidFill>
              </a:rPr>
              <a:t>움직일 때의 시간에 따른 보간을 하여 애니메이션 출력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53418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3600" b="1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허지훈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95040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>
                <a:solidFill>
                  <a:schemeClr val="bg1"/>
                </a:solidFill>
              </a:rPr>
              <a:t>Boost </a:t>
            </a:r>
            <a:r>
              <a:rPr kumimoji="1" lang="en-US" altLang="ko-KR" sz="3600" b="1" dirty="0" err="1">
                <a:solidFill>
                  <a:schemeClr val="bg1"/>
                </a:solidFill>
              </a:rPr>
              <a:t>Asio</a:t>
            </a:r>
            <a:r>
              <a:rPr kumimoji="1" lang="en-US" altLang="ko-KR" sz="3600" b="1" dirty="0">
                <a:solidFill>
                  <a:schemeClr val="bg1"/>
                </a:solidFill>
              </a:rPr>
              <a:t> </a:t>
            </a:r>
            <a:r>
              <a:rPr kumimoji="1" lang="ko-KR" altLang="en-US" sz="3600" b="1" dirty="0">
                <a:solidFill>
                  <a:schemeClr val="bg1"/>
                </a:solidFill>
              </a:rPr>
              <a:t>라이브러리를 활용한 서버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Boost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의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Asio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최신 개발 트렌드에 맞춰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상관없이 작동하는 서버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algn="ctr"/>
            <a:r>
              <a:rPr kumimoji="1" lang="ko-KR" altLang="en-US" sz="7200" b="1" dirty="0">
                <a:solidFill>
                  <a:schemeClr val="bg1"/>
                </a:solidFill>
              </a:rPr>
              <a:t>김형준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03878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2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49714" y="1271592"/>
            <a:ext cx="29546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개발목표</a:t>
            </a:r>
            <a:endParaRPr kumimoji="1" lang="en-US" altLang="ko-KR" sz="54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및 내용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chemeClr val="bg1"/>
                </a:solidFill>
              </a:rPr>
              <a:t>5,000</a:t>
            </a:r>
            <a:r>
              <a:rPr kumimoji="1" lang="ko-KR" altLang="en-US" sz="3600" b="1" dirty="0" smtClean="0">
                <a:solidFill>
                  <a:schemeClr val="bg1"/>
                </a:solidFill>
              </a:rPr>
              <a:t>명</a:t>
            </a:r>
            <a:endParaRPr kumimoji="1" lang="en-US" altLang="ko-KR" sz="36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이야 짱많이 접속한다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순차접속 말고 한 번에 몇 명까지 동시 입장 가능 어케어케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7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>
                <a:solidFill>
                  <a:srgbClr val="EEBAF5"/>
                </a:solidFill>
              </a:rPr>
              <a:t>서버</a:t>
            </a:r>
            <a:endParaRPr kumimoji="1" lang="en-US" altLang="ko-KR" sz="4800" b="1" dirty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>
                <a:solidFill>
                  <a:prstClr val="white"/>
                </a:solidFill>
              </a:rPr>
              <a:t>김형준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386511" y="732982"/>
            <a:ext cx="14189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20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73273" y="2982723"/>
            <a:ext cx="25058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solidFill>
                  <a:schemeClr val="bg1"/>
                </a:solidFill>
              </a:rPr>
              <a:t>개발 툴</a:t>
            </a:r>
            <a:endParaRPr kumimoji="1" lang="en-US" altLang="ko-KR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96000" y="1136064"/>
            <a:ext cx="5207692" cy="46166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visual studio 2015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DirectX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bg1"/>
                </a:solidFill>
              </a:rPr>
              <a:t>Boost </a:t>
            </a:r>
            <a:r>
              <a:rPr lang="en-US" altLang="ko-KR" sz="2800" b="1" dirty="0" err="1" smtClean="0">
                <a:solidFill>
                  <a:schemeClr val="bg1"/>
                </a:solidFill>
              </a:rPr>
              <a:t>Asio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Library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Trello</a:t>
            </a:r>
            <a:r>
              <a:rPr lang="ko-KR" altLang="en-US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</a:rPr>
              <a:t>( google calendar</a:t>
            </a:r>
            <a:r>
              <a:rPr lang="ko-KR" altLang="en-US" sz="2800" b="1" dirty="0">
                <a:solidFill>
                  <a:schemeClr val="bg1"/>
                </a:solidFill>
              </a:rPr>
              <a:t> 연동</a:t>
            </a:r>
            <a:r>
              <a:rPr lang="en-US" altLang="ko-KR" sz="2800" b="1" dirty="0">
                <a:solidFill>
                  <a:schemeClr val="bg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 err="1">
                <a:solidFill>
                  <a:schemeClr val="bg1"/>
                </a:solidFill>
              </a:rPr>
              <a:t>Github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3dsMax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2015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6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986" y="201301"/>
            <a:ext cx="7719549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800" b="1" dirty="0">
                <a:solidFill>
                  <a:schemeClr val="bg1"/>
                </a:solidFill>
              </a:rPr>
              <a:t>Project </a:t>
            </a:r>
            <a:r>
              <a:rPr kumimoji="1" lang="ko-KR" altLang="en-US" sz="8800" b="1" dirty="0" smtClean="0">
                <a:solidFill>
                  <a:schemeClr val="bg1"/>
                </a:solidFill>
              </a:rPr>
              <a:t>편돌이</a:t>
            </a:r>
            <a:endParaRPr kumimoji="1" lang="en-US" altLang="ko-KR" sz="8800" b="1" dirty="0" smtClean="0">
              <a:solidFill>
                <a:schemeClr val="bg1"/>
              </a:solidFill>
            </a:endParaRPr>
          </a:p>
          <a:p>
            <a:r>
              <a:rPr kumimoji="1" lang="ko-KR" altLang="en-US" sz="5400" b="1" dirty="0" smtClean="0">
                <a:solidFill>
                  <a:srgbClr val="FFFF00"/>
                </a:solidFill>
              </a:rPr>
              <a:t>프로젝트 개요</a:t>
            </a:r>
            <a:endParaRPr kumimoji="1" lang="en-US" altLang="ko-KR" sz="5400" b="1" dirty="0">
              <a:solidFill>
                <a:srgbClr val="FFFF00"/>
              </a:solidFill>
            </a:endParaRPr>
          </a:p>
        </p:txBody>
      </p:sp>
      <p:sp>
        <p:nvSpPr>
          <p:cNvPr id="11" name="평행 사변형[P] 10"/>
          <p:cNvSpPr/>
          <p:nvPr/>
        </p:nvSpPr>
        <p:spPr>
          <a:xfrm>
            <a:off x="531746" y="2685289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제목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노루막이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평행 사변형[P] 11"/>
          <p:cNvSpPr/>
          <p:nvPr/>
        </p:nvSpPr>
        <p:spPr>
          <a:xfrm>
            <a:off x="531746" y="3464686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장르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온라인 액션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MMORPG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평행 사변형[P] 12"/>
          <p:cNvSpPr/>
          <p:nvPr/>
        </p:nvSpPr>
        <p:spPr>
          <a:xfrm>
            <a:off x="531746" y="4244083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특징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키보드 조작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에서 느껴지는 호쾌한 타격감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" name="평행 사변형[P] 13"/>
          <p:cNvSpPr/>
          <p:nvPr/>
        </p:nvSpPr>
        <p:spPr>
          <a:xfrm>
            <a:off x="531746" y="5802877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핵심 컨텐츠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ko-KR" altLang="en-US" sz="2800" dirty="0" smtClean="0">
                <a:solidFill>
                  <a:schemeClr val="tx1"/>
                </a:solidFill>
              </a:rPr>
              <a:t>시나리오 중심의 </a:t>
            </a:r>
            <a:r>
              <a:rPr kumimoji="1" lang="en-US" altLang="ko-KR" sz="2800" dirty="0" smtClean="0">
                <a:solidFill>
                  <a:schemeClr val="tx1"/>
                </a:solidFill>
              </a:rPr>
              <a:t>PVE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평행 사변형[P] 15"/>
          <p:cNvSpPr/>
          <p:nvPr/>
        </p:nvSpPr>
        <p:spPr>
          <a:xfrm>
            <a:off x="531746" y="5023480"/>
            <a:ext cx="13481966" cy="633103"/>
          </a:xfrm>
          <a:prstGeom prst="parallelogram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2800" b="1" dirty="0" smtClean="0">
                <a:solidFill>
                  <a:schemeClr val="tx1"/>
                </a:solidFill>
              </a:rPr>
              <a:t>시점 </a:t>
            </a:r>
            <a:r>
              <a:rPr kumimoji="1" lang="en-US" altLang="ko-KR" sz="2800" b="1" dirty="0" smtClean="0">
                <a:solidFill>
                  <a:schemeClr val="tx1"/>
                </a:solidFill>
              </a:rPr>
              <a:t>:</a:t>
            </a:r>
            <a:r>
              <a:rPr kumimoji="1" lang="ko-KR" altLang="en-US" sz="28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ko-KR" sz="2800" dirty="0" smtClean="0">
                <a:solidFill>
                  <a:srgbClr val="00B0F0"/>
                </a:solidFill>
              </a:rPr>
              <a:t>3</a:t>
            </a:r>
            <a:r>
              <a:rPr kumimoji="1" lang="ko-KR" altLang="en-US" sz="2800" dirty="0" smtClean="0">
                <a:solidFill>
                  <a:srgbClr val="00B0F0"/>
                </a:solidFill>
              </a:rPr>
              <a:t>인칭 쿼터뷰</a:t>
            </a:r>
            <a:endParaRPr kumimoji="1"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4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2" grpId="1" animBg="1"/>
      <p:bldP spid="13" grpId="1" animBg="1"/>
      <p:bldP spid="14" grpId="1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연결선[R] 28"/>
          <p:cNvCxnSpPr/>
          <p:nvPr/>
        </p:nvCxnSpPr>
        <p:spPr>
          <a:xfrm>
            <a:off x="-457200" y="879566"/>
            <a:ext cx="1400563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56430" y="2884656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>
                <a:solidFill>
                  <a:schemeClr val="bg1"/>
                </a:solidFill>
              </a:rPr>
              <a:t>개발일정</a:t>
            </a:r>
            <a:endParaRPr kumimoji="1" lang="en-US" altLang="ko-KR" sz="6000" b="1">
              <a:solidFill>
                <a:schemeClr val="bg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1792603" y="595014"/>
            <a:ext cx="23984603" cy="563163"/>
            <a:chOff x="-11792603" y="595014"/>
            <a:chExt cx="23984603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16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17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년</a:t>
              </a:r>
              <a:endParaRPr kumimoji="1"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595015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595015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-11792603" y="876596"/>
              <a:ext cx="12192000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모서리가 둥근 직사각형 18"/>
            <p:cNvSpPr/>
            <p:nvPr/>
          </p:nvSpPr>
          <p:spPr>
            <a:xfrm>
              <a:off x="-11297208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-10143395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-8989582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-7835769" y="595014"/>
              <a:ext cx="831382" cy="56316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-6681956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-552814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-4374330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-3220517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-2066704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-912893" y="595015"/>
              <a:ext cx="831382" cy="56316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82754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9766" y="2245076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컨셉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9767" y="4421671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스테이터스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9766" y="3695409"/>
            <a:ext cx="597776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816200" y="2243162"/>
            <a:ext cx="1232329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37214" y="2241247"/>
            <a:ext cx="893897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전투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640452" y="2233587"/>
            <a:ext cx="64178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몬스터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905932" y="297178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레벨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16199" y="2969727"/>
            <a:ext cx="1191871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>
                <a:solidFill>
                  <a:schemeClr val="bg1"/>
                </a:solidFill>
              </a:rPr>
              <a:t>세계관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944769" y="3705966"/>
            <a:ext cx="120151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1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261550" y="3695409"/>
            <a:ext cx="158035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마을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78973" y="2231672"/>
            <a:ext cx="67279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9031770" y="3699686"/>
            <a:ext cx="8869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던전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19796" y="2239332"/>
            <a:ext cx="67049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아이템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4261550" y="4424977"/>
            <a:ext cx="744954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지형 오브젝트</a:t>
            </a: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0014419" y="3699686"/>
            <a:ext cx="71369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이펙트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6634670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>
                <a:solidFill>
                  <a:schemeClr val="bg1"/>
                </a:solidFill>
              </a:rPr>
              <a:t>5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8419747" y="2955293"/>
            <a:ext cx="329134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밸런스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10653" y="2976172"/>
            <a:ext cx="596889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dirty="0">
                <a:solidFill>
                  <a:schemeClr val="bg1"/>
                </a:solidFill>
              </a:rPr>
              <a:t>경험치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2097063" y="2973853"/>
            <a:ext cx="71987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캐릭터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>
                <a:solidFill>
                  <a:schemeClr val="bg1"/>
                </a:solidFill>
              </a:rPr>
              <a:t>디자인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871604" y="408805"/>
            <a:ext cx="1096288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시스템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9243204" y="408805"/>
            <a:ext cx="1096288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컨텐츠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0614804" y="408805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리소스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93137" y="2957355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퀘스트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 smtClean="0">
                <a:solidFill>
                  <a:schemeClr val="bg1"/>
                </a:solidFill>
              </a:rPr>
              <a:t>20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3684558" y="2967665"/>
            <a:ext cx="619586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아이템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6665215" y="2235502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2956" y="2237417"/>
            <a:ext cx="783572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6017131" y="2961479"/>
            <a:ext cx="689633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던전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레벨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6500004" y="408805"/>
            <a:ext cx="1096288" cy="56316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bg1"/>
                </a:solidFill>
              </a:rPr>
              <a:t>작성완료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rgbClr val="00B0F0"/>
                </a:solidFill>
              </a:rPr>
              <a:t>시스템</a:t>
            </a:r>
            <a:endParaRPr kumimoji="1"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947679" y="3695410"/>
            <a:ext cx="5812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607754" y="2959417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AI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205134" y="2963541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050" dirty="0" smtClean="0">
                <a:solidFill>
                  <a:schemeClr val="bg1"/>
                </a:solidFill>
              </a:rPr>
              <a:t>몬스터</a:t>
            </a:r>
            <a:endParaRPr kumimoji="1" lang="en-US" altLang="ko-KR" sz="105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050" dirty="0">
                <a:solidFill>
                  <a:schemeClr val="bg1"/>
                </a:solidFill>
              </a:rPr>
              <a:t>5</a:t>
            </a:r>
            <a:r>
              <a:rPr kumimoji="1" lang="ko-KR" altLang="en-US" sz="1050" dirty="0" smtClean="0">
                <a:solidFill>
                  <a:schemeClr val="bg1"/>
                </a:solidFill>
              </a:rPr>
              <a:t>종</a:t>
            </a:r>
            <a:endParaRPr kumimoji="1"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795757" y="2965603"/>
            <a:ext cx="723004" cy="56316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드랍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설계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7839797" y="3703549"/>
            <a:ext cx="10962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캐릭터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</a:rPr>
              <a:t>모델링 </a:t>
            </a:r>
            <a:r>
              <a:rPr kumimoji="1" lang="en-US" altLang="ko-KR" sz="1400" dirty="0" smtClean="0">
                <a:solidFill>
                  <a:schemeClr val="bg1"/>
                </a:solidFill>
              </a:rPr>
              <a:t>2</a:t>
            </a:r>
            <a:r>
              <a:rPr kumimoji="1" lang="ko-KR" altLang="en-US" sz="1400" dirty="0" smtClean="0">
                <a:solidFill>
                  <a:schemeClr val="bg1"/>
                </a:solidFill>
              </a:rPr>
              <a:t>종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725898" y="5154544"/>
            <a:ext cx="19851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400" smtClean="0">
                <a:solidFill>
                  <a:schemeClr val="bg1"/>
                </a:solidFill>
              </a:rPr>
              <a:t>사운드 제작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5370921" y="2233587"/>
            <a:ext cx="33335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400" smtClean="0">
                <a:solidFill>
                  <a:schemeClr val="bg1"/>
                </a:solidFill>
              </a:rPr>
              <a:t>UI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86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>
                <a:solidFill>
                  <a:schemeClr val="bg1"/>
                </a:solidFill>
              </a:rPr>
              <a:t>서버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48377"/>
            <a:ext cx="31390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Boost </a:t>
            </a:r>
            <a:r>
              <a:rPr kumimoji="1" lang="en-US" altLang="ko-KR" dirty="0" err="1">
                <a:solidFill>
                  <a:schemeClr val="bg1"/>
                </a:solidFill>
              </a:rPr>
              <a:t>asio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작성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803021" y="4224999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chemeClr val="bg1"/>
                </a:solidFill>
              </a:rPr>
              <a:t>코드 </a:t>
            </a:r>
            <a:r>
              <a:rPr kumimoji="1" lang="ko-KR" altLang="en-US" sz="2000" dirty="0" err="1">
                <a:solidFill>
                  <a:schemeClr val="bg1"/>
                </a:solidFill>
              </a:rPr>
              <a:t>리팩토링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모서리가 둥근 직사각형 42"/>
          <p:cNvSpPr/>
          <p:nvPr/>
        </p:nvSpPr>
        <p:spPr>
          <a:xfrm>
            <a:off x="3956834" y="4883873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패킷 데드레커닝 </a:t>
            </a:r>
            <a:r>
              <a:rPr kumimoji="1" lang="ko-KR" altLang="en-US" dirty="0">
                <a:solidFill>
                  <a:schemeClr val="bg1"/>
                </a:solidFill>
              </a:rPr>
              <a:t>최적화 작업</a:t>
            </a:r>
          </a:p>
        </p:txBody>
      </p:sp>
      <p:sp>
        <p:nvSpPr>
          <p:cNvPr id="22" name="모서리가 둥근 직사각형 42"/>
          <p:cNvSpPr/>
          <p:nvPr/>
        </p:nvSpPr>
        <p:spPr>
          <a:xfrm>
            <a:off x="6264459" y="5542747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23" name="모서리가 둥근 직사각형 42"/>
          <p:cNvSpPr/>
          <p:nvPr/>
        </p:nvSpPr>
        <p:spPr>
          <a:xfrm>
            <a:off x="9725899" y="620162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03021" y="2907251"/>
            <a:ext cx="313900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smtClean="0">
                <a:solidFill>
                  <a:schemeClr val="bg1"/>
                </a:solidFill>
              </a:rPr>
              <a:t>클라이언트 동기화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8636" y="3566125"/>
            <a:ext cx="2350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충돌처리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943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dirty="0" smtClean="0">
                <a:solidFill>
                  <a:schemeClr val="bg1"/>
                </a:solidFill>
              </a:rPr>
              <a:t>클라이언트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3200" dirty="0" smtClean="0">
                <a:solidFill>
                  <a:schemeClr val="bg1">
                    <a:lumMod val="50000"/>
                  </a:schemeClr>
                </a:solidFill>
              </a:rPr>
              <a:t> 허지훈</a:t>
            </a:r>
            <a:endParaRPr kumimoji="1"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671682" y="2181094"/>
            <a:ext cx="155343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 smtClean="0">
                <a:solidFill>
                  <a:schemeClr val="bg1"/>
                </a:solidFill>
              </a:rPr>
              <a:t>FBX</a:t>
            </a:r>
            <a:r>
              <a:rPr kumimoji="1" lang="ko-KR" altLang="en-US" sz="2000" dirty="0" smtClean="0">
                <a:solidFill>
                  <a:schemeClr val="bg1"/>
                </a:solidFill>
              </a:rPr>
              <a:t> 임포트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225114" y="2673878"/>
            <a:ext cx="2001794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애니메이션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581900" y="5611454"/>
            <a:ext cx="297538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err="1" smtClean="0">
                <a:solidFill>
                  <a:schemeClr val="bg1"/>
                </a:solidFill>
              </a:rPr>
              <a:t>쉐이더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추가 작업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725899" y="6104239"/>
            <a:ext cx="1985192" cy="45589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최적화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26909" y="3166662"/>
            <a:ext cx="583342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Lighting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705475" y="3622554"/>
            <a:ext cx="974675" cy="92954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Diffuse</a:t>
            </a:r>
            <a:r>
              <a:rPr kumimoji="1" lang="ko-KR" altLang="en-US" sz="1600" dirty="0" smtClean="0">
                <a:solidFill>
                  <a:schemeClr val="bg1"/>
                </a:solidFill>
              </a:rPr>
              <a:t>  </a:t>
            </a:r>
            <a:endParaRPr kumimoji="1"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Specular</a:t>
            </a:r>
          </a:p>
          <a:p>
            <a:pPr algn="ctr"/>
            <a:r>
              <a:rPr kumimoji="1" lang="en-US" altLang="ko-KR" sz="16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577693" y="4552102"/>
            <a:ext cx="204916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Toon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80150" y="5007994"/>
            <a:ext cx="1063675" cy="45589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err="1" smtClean="0">
                <a:solidFill>
                  <a:schemeClr val="bg1"/>
                </a:solidFill>
              </a:rPr>
              <a:t>Swhado</a:t>
            </a:r>
            <a:endParaRPr kumimoji="1"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sz="1400" dirty="0" smtClean="0">
                <a:solidFill>
                  <a:schemeClr val="bg1"/>
                </a:solidFill>
              </a:rPr>
              <a:t>Mapping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20178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0" y="-5140"/>
            <a:ext cx="12192000" cy="6863140"/>
          </a:xfrm>
          <a:prstGeom prst="rect">
            <a:avLst/>
          </a:prstGeom>
          <a:solidFill>
            <a:schemeClr val="tx1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/>
          <p:cNvCxnSpPr/>
          <p:nvPr/>
        </p:nvCxnSpPr>
        <p:spPr>
          <a:xfrm>
            <a:off x="0" y="1651418"/>
            <a:ext cx="12192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/>
          <p:nvPr/>
        </p:nvSpPr>
        <p:spPr>
          <a:xfrm>
            <a:off x="268941" y="333127"/>
            <a:ext cx="4437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ko-KR" altLang="en-US" sz="4000" dirty="0">
                <a:solidFill>
                  <a:prstClr val="white"/>
                </a:solidFill>
              </a:rPr>
              <a:t>클라이언트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en-US" altLang="ko-KR" sz="3200" dirty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kumimoji="1" lang="ko-KR" altLang="en-US" sz="3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3200" dirty="0" smtClean="0">
                <a:solidFill>
                  <a:prstClr val="white">
                    <a:lumMod val="50000"/>
                  </a:prstClr>
                </a:solidFill>
              </a:rPr>
              <a:t>홍승필</a:t>
            </a:r>
            <a:endParaRPr kumimoji="1" lang="ko-KR" altLang="en-US" sz="32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956834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5110647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3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64460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4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8572086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6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9725899" y="1369837"/>
            <a:ext cx="831382" cy="56316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7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5394" y="2268579"/>
            <a:ext cx="429282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툴 작업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7418273" y="1369837"/>
            <a:ext cx="831382" cy="56316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5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0879710" y="1369837"/>
            <a:ext cx="831382" cy="5631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bg1"/>
                </a:solidFill>
              </a:rPr>
              <a:t>8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495395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16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49208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>
                <a:solidFill>
                  <a:schemeClr val="tx1"/>
                </a:solidFill>
              </a:rPr>
              <a:t>12</a:t>
            </a:r>
            <a:endParaRPr kumimoji="1"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803021" y="1369836"/>
            <a:ext cx="831382" cy="56316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17</a:t>
            </a:r>
            <a:r>
              <a:rPr kumimoji="1" lang="ko-KR" altLang="en-US" dirty="0">
                <a:solidFill>
                  <a:schemeClr val="tx1"/>
                </a:solidFill>
              </a:rPr>
              <a:t>년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1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956834" y="3769381"/>
            <a:ext cx="136161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smtClean="0">
                <a:solidFill>
                  <a:schemeClr val="bg1"/>
                </a:solidFill>
              </a:rPr>
              <a:t>이동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418273" y="6020584"/>
            <a:ext cx="4292820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smtClean="0">
                <a:solidFill>
                  <a:schemeClr val="bg1"/>
                </a:solidFill>
              </a:rPr>
              <a:t>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803021" y="3018980"/>
            <a:ext cx="390882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프레임워크 제작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318449" y="4519782"/>
            <a:ext cx="408501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dirty="0" smtClean="0">
                <a:solidFill>
                  <a:schemeClr val="bg1"/>
                </a:solidFill>
              </a:rPr>
              <a:t>전투 및 스킬</a:t>
            </a:r>
            <a:r>
              <a:rPr kumimoji="1" lang="en-US" altLang="ko-KR" sz="2400" dirty="0" smtClean="0">
                <a:solidFill>
                  <a:schemeClr val="bg1"/>
                </a:solidFill>
              </a:rPr>
              <a:t>,</a:t>
            </a:r>
            <a:r>
              <a:rPr kumimoji="1" lang="ko-KR" altLang="en-US" sz="2400" dirty="0" smtClean="0">
                <a:solidFill>
                  <a:schemeClr val="bg1"/>
                </a:solidFill>
              </a:rPr>
              <a:t> 아이템</a:t>
            </a:r>
            <a:endParaRPr kumimoji="1"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403468" y="5270183"/>
            <a:ext cx="228717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 smtClean="0">
                <a:solidFill>
                  <a:schemeClr val="bg1"/>
                </a:solidFill>
              </a:rPr>
              <a:t>기타 컨텐츠 작업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71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2889389" y="2680683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52749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4121184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소개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6785248" y="208523"/>
            <a:ext cx="5206233" cy="1198096"/>
          </a:xfrm>
          <a:prstGeom prst="roundRect">
            <a:avLst>
              <a:gd name="adj" fmla="val 18485"/>
            </a:avLst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lvl="0" algn="ctr">
              <a:lnSpc>
                <a:spcPct val="200000"/>
              </a:lnSpc>
            </a:pPr>
            <a:r>
              <a:rPr kumimoji="1" lang="ko-KR" altLang="en-US" sz="2000" b="1" dirty="0">
                <a:solidFill>
                  <a:srgbClr val="00B0F0"/>
                </a:solidFill>
                <a:latin typeface="+mj-lt"/>
              </a:rPr>
              <a:t>키보드 조작</a:t>
            </a:r>
            <a:r>
              <a:rPr kumimoji="1" lang="ko-KR" altLang="en-US" sz="2000" b="1" dirty="0">
                <a:solidFill>
                  <a:prstClr val="black"/>
                </a:solidFill>
                <a:latin typeface="+mj-lt"/>
              </a:rPr>
              <a:t> 기반 액션</a:t>
            </a:r>
            <a:r>
              <a:rPr kumimoji="1" lang="en-US" altLang="ko-KR" sz="2000" b="1" dirty="0">
                <a:solidFill>
                  <a:prstClr val="black"/>
                </a:solidFill>
                <a:latin typeface="+mj-lt"/>
              </a:rPr>
              <a:t> </a:t>
            </a:r>
            <a:r>
              <a:rPr kumimoji="1" lang="en-US" altLang="ko-KR" sz="2000" b="1" dirty="0" smtClean="0">
                <a:solidFill>
                  <a:prstClr val="black"/>
                </a:solidFill>
                <a:latin typeface="+mj-lt"/>
              </a:rPr>
              <a:t>MMORPG</a:t>
            </a:r>
          </a:p>
          <a:p>
            <a:pPr lvl="0" algn="ctr"/>
            <a:r>
              <a:rPr kumimoji="1" lang="ko-KR" altLang="en-US" sz="2000" b="1" dirty="0">
                <a:solidFill>
                  <a:prstClr val="black"/>
                </a:solidFill>
              </a:rPr>
              <a:t>쉴 틈 없는 공격을 통한 액션의 즐거움</a:t>
            </a:r>
            <a:endParaRPr kumimoji="1" lang="en-US" altLang="ko-KR" sz="2000" b="1" dirty="0">
              <a:solidFill>
                <a:prstClr val="black"/>
              </a:solidFill>
            </a:endParaRPr>
          </a:p>
          <a:p>
            <a:pPr lvl="0" algn="ctr"/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발열</a:t>
            </a:r>
            <a:r>
              <a:rPr kumimoji="1" lang="en-US" altLang="ko-KR" sz="16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궁극기을 통해 </a:t>
            </a:r>
            <a:r>
              <a:rPr kumimoji="1" lang="ko-KR" altLang="en-US" sz="1600" b="1" dirty="0">
                <a:solidFill>
                  <a:srgbClr val="00B0F0"/>
                </a:solidFill>
              </a:rPr>
              <a:t>공격의 즐거움</a:t>
            </a:r>
            <a:r>
              <a:rPr kumimoji="1" lang="ko-KR" altLang="en-US" sz="1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kumimoji="1" lang="ko-KR" altLang="en-US" sz="1600" b="1" dirty="0" smtClean="0">
                <a:solidFill>
                  <a:prstClr val="white">
                    <a:lumMod val="50000"/>
                  </a:prstClr>
                </a:solidFill>
              </a:rPr>
              <a:t>구현</a:t>
            </a:r>
            <a:endParaRPr kumimoji="1" lang="ko-KR" altLang="en-US" sz="1600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38" name="직선 연결선[R] 37"/>
          <p:cNvCxnSpPr>
            <a:stCxn id="95" idx="2"/>
            <a:endCxn id="88" idx="1"/>
          </p:cNvCxnSpPr>
          <p:nvPr/>
        </p:nvCxnSpPr>
        <p:spPr>
          <a:xfrm>
            <a:off x="4286665" y="807571"/>
            <a:ext cx="2498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그룹 183"/>
          <p:cNvGrpSpPr/>
          <p:nvPr/>
        </p:nvGrpSpPr>
        <p:grpSpPr>
          <a:xfrm>
            <a:off x="1746938" y="1713956"/>
            <a:ext cx="8698123" cy="4847327"/>
            <a:chOff x="1636574" y="1713957"/>
            <a:chExt cx="8918853" cy="4970336"/>
          </a:xfrm>
        </p:grpSpPr>
        <p:sp>
          <p:nvSpPr>
            <p:cNvPr id="185" name="자유형 184"/>
            <p:cNvSpPr/>
            <p:nvPr/>
          </p:nvSpPr>
          <p:spPr>
            <a:xfrm>
              <a:off x="1656239" y="2785495"/>
              <a:ext cx="4285413" cy="1137468"/>
            </a:xfrm>
            <a:custGeom>
              <a:avLst/>
              <a:gdLst>
                <a:gd name="connsiteX0" fmla="*/ 5647765 w 5647765"/>
                <a:gd name="connsiteY0" fmla="*/ 0 h 1499075"/>
                <a:gd name="connsiteX1" fmla="*/ 4141694 w 5647765"/>
                <a:gd name="connsiteY1" fmla="*/ 363071 h 1499075"/>
                <a:gd name="connsiteX2" fmla="*/ 2729753 w 5647765"/>
                <a:gd name="connsiteY2" fmla="*/ 1492623 h 1499075"/>
                <a:gd name="connsiteX3" fmla="*/ 1411941 w 5647765"/>
                <a:gd name="connsiteY3" fmla="*/ 833718 h 1499075"/>
                <a:gd name="connsiteX4" fmla="*/ 0 w 5647765"/>
                <a:gd name="connsiteY4" fmla="*/ 1035423 h 149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7765" h="1499075">
                  <a:moveTo>
                    <a:pt x="5647765" y="0"/>
                  </a:moveTo>
                  <a:cubicBezTo>
                    <a:pt x="5137897" y="57150"/>
                    <a:pt x="4628029" y="114301"/>
                    <a:pt x="4141694" y="363071"/>
                  </a:cubicBezTo>
                  <a:cubicBezTo>
                    <a:pt x="3655359" y="611841"/>
                    <a:pt x="3184712" y="1414182"/>
                    <a:pt x="2729753" y="1492623"/>
                  </a:cubicBezTo>
                  <a:cubicBezTo>
                    <a:pt x="2274794" y="1571064"/>
                    <a:pt x="1866900" y="909918"/>
                    <a:pt x="1411941" y="833718"/>
                  </a:cubicBezTo>
                  <a:cubicBezTo>
                    <a:pt x="956982" y="757518"/>
                    <a:pt x="478491" y="896470"/>
                    <a:pt x="0" y="103542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636574" y="1713957"/>
              <a:ext cx="8918853" cy="49703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5695022" y="5209230"/>
              <a:ext cx="802859" cy="802859"/>
            </a:xfrm>
            <a:prstGeom prst="ellipse">
              <a:avLst/>
            </a:prstGeom>
            <a:gradFill flip="none" rotWithShape="1">
              <a:gsLst>
                <a:gs pos="0">
                  <a:srgbClr val="FFC000"/>
                </a:gs>
                <a:gs pos="70000">
                  <a:srgbClr val="FFC000"/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5912631" y="5427290"/>
              <a:ext cx="366738" cy="3667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6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42740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ultra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08048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4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4718706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3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435692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Skill</a:t>
              </a:r>
            </a:p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2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7568358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7221444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6859662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6497880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1804776" y="1846416"/>
              <a:ext cx="2261747" cy="706571"/>
              <a:chOff x="437805" y="349136"/>
              <a:chExt cx="3485805" cy="1088967"/>
            </a:xfrm>
          </p:grpSpPr>
          <p:sp>
            <p:nvSpPr>
              <p:cNvPr id="255" name="직사각형 254"/>
              <p:cNvSpPr/>
              <p:nvPr/>
            </p:nvSpPr>
            <p:spPr>
              <a:xfrm>
                <a:off x="437805" y="349136"/>
                <a:ext cx="892232" cy="1088966"/>
              </a:xfrm>
              <a:prstGeom prst="rect">
                <a:avLst/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6" name="직사각형 255"/>
              <p:cNvSpPr/>
              <p:nvPr/>
            </p:nvSpPr>
            <p:spPr>
              <a:xfrm>
                <a:off x="1468586" y="349136"/>
                <a:ext cx="2455024" cy="324195"/>
              </a:xfrm>
              <a:prstGeom prst="rect">
                <a:avLst/>
              </a:prstGeom>
              <a:solidFill>
                <a:srgbClr val="FF0000">
                  <a:alpha val="4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7" name="직사각형 256"/>
              <p:cNvSpPr/>
              <p:nvPr/>
            </p:nvSpPr>
            <p:spPr>
              <a:xfrm>
                <a:off x="1867990" y="1113907"/>
                <a:ext cx="2055620" cy="324196"/>
              </a:xfrm>
              <a:prstGeom prst="rect">
                <a:avLst/>
              </a:prstGeom>
              <a:gradFill flip="none" rotWithShape="1">
                <a:gsLst>
                  <a:gs pos="75000">
                    <a:srgbClr val="FFC000"/>
                  </a:gs>
                  <a:gs pos="76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58" name="타원 257"/>
              <p:cNvSpPr/>
              <p:nvPr/>
            </p:nvSpPr>
            <p:spPr>
              <a:xfrm>
                <a:off x="1461355" y="1113906"/>
                <a:ext cx="324196" cy="3241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100" dirty="0" smtClean="0">
                    <a:solidFill>
                      <a:sysClr val="windowText" lastClr="000000"/>
                    </a:solidFill>
                  </a:rPr>
                  <a:t>2</a:t>
                </a:r>
                <a:endParaRPr kumimoji="1" lang="ko-KR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457127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720060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3468623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2" name="직사각형 261"/>
              <p:cNvSpPr/>
              <p:nvPr/>
            </p:nvSpPr>
            <p:spPr>
              <a:xfrm>
                <a:off x="3217186" y="769211"/>
                <a:ext cx="201386" cy="24881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3" name="직사각형 262"/>
              <p:cNvSpPr/>
              <p:nvPr/>
            </p:nvSpPr>
            <p:spPr>
              <a:xfrm>
                <a:off x="2965749" y="769211"/>
                <a:ext cx="201386" cy="248815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/>
                  </a:gs>
                  <a:gs pos="61000">
                    <a:schemeClr val="bg1"/>
                  </a:gs>
                </a:gsLst>
                <a:lin ang="0" scaled="1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2714312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5" name="직사각형 264"/>
              <p:cNvSpPr/>
              <p:nvPr/>
            </p:nvSpPr>
            <p:spPr>
              <a:xfrm>
                <a:off x="2462875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6" name="직사각형 265"/>
              <p:cNvSpPr/>
              <p:nvPr/>
            </p:nvSpPr>
            <p:spPr>
              <a:xfrm>
                <a:off x="2211438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7" name="직사각형 266"/>
              <p:cNvSpPr/>
              <p:nvPr/>
            </p:nvSpPr>
            <p:spPr>
              <a:xfrm>
                <a:off x="1960001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  <p:sp>
            <p:nvSpPr>
              <p:cNvPr id="268" name="직사각형 267"/>
              <p:cNvSpPr/>
              <p:nvPr/>
            </p:nvSpPr>
            <p:spPr>
              <a:xfrm>
                <a:off x="1708564" y="769211"/>
                <a:ext cx="201386" cy="24881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/>
              </a:p>
            </p:txBody>
          </p:sp>
        </p:grpSp>
        <p:sp>
          <p:nvSpPr>
            <p:cNvPr id="198" name="직사각형 197"/>
            <p:cNvSpPr/>
            <p:nvPr/>
          </p:nvSpPr>
          <p:spPr>
            <a:xfrm>
              <a:off x="1756209" y="5048465"/>
              <a:ext cx="2157507" cy="149112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신창섭 </a:t>
              </a:r>
              <a:r>
                <a:rPr kumimoji="1" lang="en-US" altLang="ko-KR" sz="9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너때문에 파티를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           망쳤으니 책임져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4010009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Skill</a:t>
              </a:r>
            </a:p>
            <a:p>
              <a:pPr algn="ctr"/>
              <a:r>
                <a:rPr kumimoji="1" lang="en-US" altLang="ko-KR" sz="600" dirty="0" smtClean="0">
                  <a:solidFill>
                    <a:schemeClr val="tx1"/>
                  </a:solidFill>
                </a:rPr>
                <a:t>1</a:t>
              </a:r>
              <a:endParaRPr kumimoji="1"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7915273" y="5878279"/>
              <a:ext cx="267620" cy="2676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lvl="0" algn="ctr"/>
              <a:r>
                <a:rPr kumimoji="1" lang="en-US" altLang="ko-KR" sz="600" dirty="0" smtClean="0">
                  <a:solidFill>
                    <a:prstClr val="black"/>
                  </a:solidFill>
                </a:rPr>
                <a:t>item</a:t>
              </a:r>
              <a:endParaRPr kumimoji="1" lang="en-US" altLang="ko-KR" sz="600" dirty="0">
                <a:solidFill>
                  <a:prstClr val="black"/>
                </a:solidFill>
              </a:endParaRPr>
            </a:p>
            <a:p>
              <a:pPr lvl="0" algn="ctr"/>
              <a:r>
                <a:rPr kumimoji="1" lang="en-US" altLang="ko-KR" sz="600" dirty="0">
                  <a:solidFill>
                    <a:prstClr val="black"/>
                  </a:solidFill>
                </a:rPr>
                <a:t>1</a:t>
              </a:r>
              <a:endParaRPr kumimoji="1" lang="ko-KR" altLang="en-US" sz="600" dirty="0">
                <a:solidFill>
                  <a:prstClr val="black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878625" y="6224813"/>
              <a:ext cx="1806327" cy="20921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김형준 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: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,</a:t>
              </a:r>
              <a:r>
                <a:rPr kumimoji="1" lang="ko-KR" altLang="en-US" sz="1000" dirty="0" smtClean="0">
                  <a:solidFill>
                    <a:sysClr val="windowText" lastClr="000000"/>
                  </a:solidFill>
                </a:rPr>
                <a:t> 알겠습니다</a:t>
              </a:r>
              <a:r>
                <a:rPr kumimoji="1" lang="en-US" altLang="ko-KR" sz="1000" dirty="0" smtClean="0">
                  <a:solidFill>
                    <a:sysClr val="windowText" lastClr="000000"/>
                  </a:solidFill>
                </a:rPr>
                <a:t>.</a:t>
              </a:r>
              <a:endParaRPr kumimoji="1"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756209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 smtClean="0">
                  <a:solidFill>
                    <a:sysClr val="windowText" lastClr="000000"/>
                  </a:solidFill>
                </a:rPr>
                <a:t>일반</a:t>
              </a:r>
              <a:endParaRPr kumimoji="1" lang="ko-KR" altLang="en-US" sz="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2266010" y="4815807"/>
              <a:ext cx="431546" cy="17868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500" dirty="0" smtClean="0">
                  <a:solidFill>
                    <a:sysClr val="windowText" lastClr="000000"/>
                  </a:solidFill>
                </a:rPr>
                <a:t>시스템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04" name="직선 연결선[R] 203"/>
            <p:cNvCxnSpPr/>
            <p:nvPr/>
          </p:nvCxnSpPr>
          <p:spPr>
            <a:xfrm flipV="1">
              <a:off x="7221444" y="1713957"/>
              <a:ext cx="0" cy="16541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[R] 204"/>
            <p:cNvCxnSpPr/>
            <p:nvPr/>
          </p:nvCxnSpPr>
          <p:spPr>
            <a:xfrm flipH="1" flipV="1">
              <a:off x="7221444" y="3368107"/>
              <a:ext cx="3333983" cy="14477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6" name="그림 205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8321" y="3467785"/>
              <a:ext cx="813361" cy="917396"/>
            </a:xfrm>
            <a:prstGeom prst="rect">
              <a:avLst/>
            </a:prstGeom>
          </p:spPr>
        </p:pic>
        <p:cxnSp>
          <p:nvCxnSpPr>
            <p:cNvPr id="207" name="직선 연결선[R] 206"/>
            <p:cNvCxnSpPr/>
            <p:nvPr/>
          </p:nvCxnSpPr>
          <p:spPr>
            <a:xfrm flipH="1" flipV="1">
              <a:off x="4448094" y="2092409"/>
              <a:ext cx="1514547" cy="69472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[R] 207"/>
            <p:cNvCxnSpPr/>
            <p:nvPr/>
          </p:nvCxnSpPr>
          <p:spPr>
            <a:xfrm flipV="1">
              <a:off x="5962641" y="1713957"/>
              <a:ext cx="0" cy="10731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/>
            <p:cNvCxnSpPr/>
            <p:nvPr/>
          </p:nvCxnSpPr>
          <p:spPr>
            <a:xfrm flipV="1">
              <a:off x="5962641" y="1969412"/>
              <a:ext cx="1258803" cy="8177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그림 209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3057284" y="3119583"/>
              <a:ext cx="776221" cy="776221"/>
            </a:xfrm>
            <a:prstGeom prst="rect">
              <a:avLst/>
            </a:prstGeom>
          </p:spPr>
        </p:pic>
        <p:pic>
          <p:nvPicPr>
            <p:cNvPr id="211" name="그림 210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765262">
              <a:off x="3390934" y="3503362"/>
              <a:ext cx="776221" cy="776221"/>
            </a:xfrm>
            <a:prstGeom prst="rect">
              <a:avLst/>
            </a:prstGeom>
          </p:spPr>
        </p:pic>
        <p:pic>
          <p:nvPicPr>
            <p:cNvPr id="212" name="그림 211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2686868">
              <a:off x="3222027" y="3893280"/>
              <a:ext cx="776221" cy="776221"/>
            </a:xfrm>
            <a:prstGeom prst="rect">
              <a:avLst/>
            </a:prstGeom>
          </p:spPr>
        </p:pic>
        <p:pic>
          <p:nvPicPr>
            <p:cNvPr id="213" name="그림 212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2821836" y="4106102"/>
              <a:ext cx="776221" cy="776221"/>
            </a:xfrm>
            <a:prstGeom prst="rect">
              <a:avLst/>
            </a:prstGeom>
          </p:spPr>
        </p:pic>
        <p:sp>
          <p:nvSpPr>
            <p:cNvPr id="214" name="호 213"/>
            <p:cNvSpPr/>
            <p:nvPr/>
          </p:nvSpPr>
          <p:spPr>
            <a:xfrm rot="4829520">
              <a:off x="1786879" y="3089638"/>
              <a:ext cx="2130901" cy="1126952"/>
            </a:xfrm>
            <a:prstGeom prst="arc">
              <a:avLst/>
            </a:prstGeom>
            <a:solidFill>
              <a:srgbClr val="FFFF00">
                <a:alpha val="78000"/>
              </a:srgbClr>
            </a:solidFill>
            <a:ln w="254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grpSp>
          <p:nvGrpSpPr>
            <p:cNvPr id="215" name="그룹 214"/>
            <p:cNvGrpSpPr/>
            <p:nvPr/>
          </p:nvGrpSpPr>
          <p:grpSpPr>
            <a:xfrm>
              <a:off x="2600969" y="2769301"/>
              <a:ext cx="591945" cy="643702"/>
              <a:chOff x="5283447" y="2363113"/>
              <a:chExt cx="1443924" cy="1570175"/>
            </a:xfrm>
          </p:grpSpPr>
          <p:sp>
            <p:nvSpPr>
              <p:cNvPr id="252" name="타원 251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3" name="그림 252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4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5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6" name="그림 215"/>
            <p:cNvPicPr>
              <a:picLocks noChangeAspect="1"/>
            </p:cNvPicPr>
            <p:nvPr/>
          </p:nvPicPr>
          <p:blipFill>
            <a:blip r:embed="rId9" cstate="email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47" b="98519" l="1341" r="98902">
                          <a14:foregroundMark x1="36585" y1="60988" x2="54146" y2="78272"/>
                          <a14:foregroundMark x1="60610" y1="93580" x2="59634" y2="83333"/>
                          <a14:foregroundMark x1="59146" y1="95802" x2="62927" y2="95062"/>
                          <a14:foregroundMark x1="32195" y1="85309" x2="32195" y2="77407"/>
                          <a14:foregroundMark x1="4878" y1="89753" x2="23293" y2="82346"/>
                          <a14:foregroundMark x1="20976" y1="74815" x2="35122" y2="68395"/>
                          <a14:foregroundMark x1="21585" y1="61728" x2="26220" y2="65185"/>
                          <a14:foregroundMark x1="22195" y1="53704" x2="18902" y2="32099"/>
                          <a14:foregroundMark x1="37439" y1="56420" x2="33415" y2="5617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5054" y="3074552"/>
              <a:ext cx="1035291" cy="1022666"/>
            </a:xfrm>
            <a:prstGeom prst="rect">
              <a:avLst/>
            </a:prstGeom>
          </p:spPr>
        </p:pic>
        <p:grpSp>
          <p:nvGrpSpPr>
            <p:cNvPr id="217" name="그룹 216"/>
            <p:cNvGrpSpPr/>
            <p:nvPr/>
          </p:nvGrpSpPr>
          <p:grpSpPr>
            <a:xfrm>
              <a:off x="5514112" y="2564283"/>
              <a:ext cx="591945" cy="643702"/>
              <a:chOff x="5283447" y="2363113"/>
              <a:chExt cx="1443924" cy="1570175"/>
            </a:xfrm>
          </p:grpSpPr>
          <p:sp>
            <p:nvSpPr>
              <p:cNvPr id="249" name="타원 248"/>
              <p:cNvSpPr/>
              <p:nvPr/>
            </p:nvSpPr>
            <p:spPr>
              <a:xfrm>
                <a:off x="5283447" y="3133188"/>
                <a:ext cx="800100" cy="8001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dirty="0" smtClean="0">
                    <a:solidFill>
                      <a:srgbClr val="FF0000"/>
                    </a:solidFill>
                  </a:rPr>
                  <a:t>Fever</a:t>
                </a:r>
                <a:endParaRPr kumimoji="1" lang="ko-KR" altLang="en-US" sz="5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50" name="그림 249"/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438606" y="2363113"/>
                <a:ext cx="1288765" cy="1286465"/>
              </a:xfrm>
              <a:prstGeom prst="rect">
                <a:avLst/>
              </a:prstGeom>
            </p:spPr>
          </p:pic>
          <p:sp>
            <p:nvSpPr>
              <p:cNvPr id="251" name="TextBox 8"/>
              <p:cNvSpPr txBox="1"/>
              <p:nvPr/>
            </p:nvSpPr>
            <p:spPr>
              <a:xfrm>
                <a:off x="5439948" y="2415959"/>
                <a:ext cx="521817" cy="5360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smtClean="0">
                    <a:solidFill>
                      <a:srgbClr val="FF0000"/>
                    </a:solidFill>
                  </a:rPr>
                  <a:t>2</a:t>
                </a:r>
                <a:endParaRPr kumimoji="1" lang="ko-KR" altLang="en-US" sz="12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1" cstate="email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930" b="98481" l="1792" r="89932">
                          <a14:backgroundMark x1="22270" y1="62033" x2="27304" y2="51402"/>
                          <a14:backgroundMark x1="57765" y1="65537" x2="85751" y2="66238"/>
                          <a14:backgroundMark x1="39078" y1="66005" x2="42833" y2="7476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7624" y="4279404"/>
              <a:ext cx="1958139" cy="1430176"/>
            </a:xfrm>
            <a:prstGeom prst="rect">
              <a:avLst/>
            </a:prstGeom>
          </p:spPr>
        </p:pic>
        <p:pic>
          <p:nvPicPr>
            <p:cNvPr id="219" name="그림 218"/>
            <p:cNvPicPr>
              <a:picLocks noChangeAspect="1"/>
            </p:cNvPicPr>
            <p:nvPr/>
          </p:nvPicPr>
          <p:blipFill>
            <a:blip r:embed="rId13" cstate="email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941" b="99908" l="1985" r="98321">
                          <a14:backgroundMark x1="69847" y1="76987" x2="88931" y2="91682"/>
                          <a14:backgroundMark x1="73969" y1="60074" x2="94198" y2="76617"/>
                          <a14:backgroundMark x1="49008" y1="73013" x2="49160" y2="84843"/>
                          <a14:backgroundMark x1="17863" y1="89372" x2="55115" y2="86229"/>
                          <a14:backgroundMark x1="64046" y1="88262" x2="64733" y2="95564"/>
                          <a14:backgroundMark x1="64198" y1="86414" x2="64198" y2="89187"/>
                          <a14:backgroundMark x1="56641" y1="85860" x2="44656" y2="86044"/>
                          <a14:backgroundMark x1="54122" y1="83734" x2="54122" y2="83734"/>
                          <a14:backgroundMark x1="62977" y1="21257" x2="62977" y2="2125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30917" y="2077008"/>
              <a:ext cx="2413807" cy="1993694"/>
            </a:xfrm>
            <a:prstGeom prst="rect">
              <a:avLst/>
            </a:prstGeom>
          </p:spPr>
        </p:pic>
        <p:sp>
          <p:nvSpPr>
            <p:cNvPr id="220" name="번개[L] 219"/>
            <p:cNvSpPr/>
            <p:nvPr/>
          </p:nvSpPr>
          <p:spPr>
            <a:xfrm rot="20700000">
              <a:off x="6916746" y="3322334"/>
              <a:ext cx="2000264" cy="1866368"/>
            </a:xfrm>
            <a:prstGeom prst="lightningBolt">
              <a:avLst/>
            </a:prstGeom>
            <a:gradFill flip="none" rotWithShape="1">
              <a:gsLst>
                <a:gs pos="0">
                  <a:srgbClr val="00B0F0"/>
                </a:gs>
                <a:gs pos="91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8921910" y="4319060"/>
              <a:ext cx="619635" cy="24419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궁극기</a:t>
              </a:r>
              <a:r>
                <a:rPr lang="en-US" altLang="ko-KR" sz="1400" b="1" cap="none" spc="0" dirty="0" smtClean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</a:rPr>
                <a:t>!</a:t>
              </a:r>
              <a:endParaRPr lang="en-US" altLang="ko-KR" sz="1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  <p:sp>
          <p:nvSpPr>
            <p:cNvPr id="222" name="타원 221"/>
            <p:cNvSpPr/>
            <p:nvPr/>
          </p:nvSpPr>
          <p:spPr>
            <a:xfrm>
              <a:off x="406652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3" name="타원 222"/>
            <p:cNvSpPr/>
            <p:nvPr/>
          </p:nvSpPr>
          <p:spPr>
            <a:xfrm>
              <a:off x="4417031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4" name="타원 223"/>
            <p:cNvSpPr/>
            <p:nvPr/>
          </p:nvSpPr>
          <p:spPr>
            <a:xfrm>
              <a:off x="477539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5" name="타원 224"/>
            <p:cNvSpPr/>
            <p:nvPr/>
          </p:nvSpPr>
          <p:spPr>
            <a:xfrm>
              <a:off x="514029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타원 225"/>
            <p:cNvSpPr/>
            <p:nvPr/>
          </p:nvSpPr>
          <p:spPr>
            <a:xfrm>
              <a:off x="5479850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타원 226"/>
            <p:cNvSpPr/>
            <p:nvPr/>
          </p:nvSpPr>
          <p:spPr>
            <a:xfrm>
              <a:off x="406652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>
                  <a:solidFill>
                    <a:sysClr val="windowText" lastClr="000000"/>
                  </a:solidFill>
                </a:rPr>
                <a:t>D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타원 227"/>
            <p:cNvSpPr/>
            <p:nvPr/>
          </p:nvSpPr>
          <p:spPr>
            <a:xfrm>
              <a:off x="4417031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F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타원 228"/>
            <p:cNvSpPr/>
            <p:nvPr/>
          </p:nvSpPr>
          <p:spPr>
            <a:xfrm>
              <a:off x="477539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Q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타원 229"/>
            <p:cNvSpPr/>
            <p:nvPr/>
          </p:nvSpPr>
          <p:spPr>
            <a:xfrm>
              <a:off x="514029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W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5479850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E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655803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6908544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7266908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7631807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7971363" y="5753037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dirty="0" smtClean="0">
                  <a:solidFill>
                    <a:sysClr val="windowText" lastClr="000000"/>
                  </a:solidFill>
                </a:rPr>
                <a:t>12</a:t>
              </a:r>
              <a:endParaRPr kumimoji="1" lang="ko-KR" altLang="en-US" sz="5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655803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6908544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2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7266908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3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7631807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4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7971363" y="6118263"/>
              <a:ext cx="155438" cy="1554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" dirty="0" smtClean="0">
                  <a:solidFill>
                    <a:sysClr val="windowText" lastClr="000000"/>
                  </a:solidFill>
                </a:rPr>
                <a:t>5</a:t>
              </a:r>
              <a:endParaRPr kumimoji="1"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8980313" y="2539580"/>
              <a:ext cx="1491126" cy="5174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900" dirty="0" smtClean="0">
                  <a:solidFill>
                    <a:sysClr val="windowText" lastClr="000000"/>
                  </a:solidFill>
                </a:rPr>
                <a:t>무덤 훼손</a:t>
              </a:r>
              <a:endParaRPr kumimoji="1" lang="en-US" altLang="ko-KR" sz="900" dirty="0" smtClean="0">
                <a:solidFill>
                  <a:sysClr val="windowText" lastClr="000000"/>
                </a:solidFill>
              </a:endParaRPr>
            </a:p>
            <a:p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마을의 무덤을 훼손시키고 있는 마물을 잡아라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(0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/</a:t>
              </a:r>
              <a:r>
                <a:rPr kumimoji="1" lang="ko-KR" altLang="en-US" sz="400" dirty="0" smtClean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ko-KR" sz="400" dirty="0" smtClean="0">
                  <a:solidFill>
                    <a:sysClr val="windowText" lastClr="000000"/>
                  </a:solidFill>
                </a:rPr>
                <a:t>1)</a:t>
              </a:r>
              <a:endParaRPr kumimoji="1" lang="ko-KR" altLang="en-US" sz="9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3" name="설명선 1[L] 242"/>
            <p:cNvSpPr/>
            <p:nvPr/>
          </p:nvSpPr>
          <p:spPr>
            <a:xfrm>
              <a:off x="7314672" y="5688588"/>
              <a:ext cx="3156766" cy="638468"/>
            </a:xfrm>
            <a:prstGeom prst="borderCallout1">
              <a:avLst>
                <a:gd name="adj1" fmla="val -13516"/>
                <a:gd name="adj2" fmla="val 81547"/>
                <a:gd name="adj3" fmla="val -55672"/>
                <a:gd name="adj4" fmla="val 7083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다른 유저가 </a:t>
              </a:r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시선을 끄는 동안 쌓인 발열을 모두 소모하여 </a:t>
              </a:r>
              <a:r>
                <a:rPr kumimoji="1" lang="ko-KR" altLang="en-US" sz="1100" b="1" smtClean="0">
                  <a:solidFill>
                    <a:sysClr val="windowText" lastClr="000000"/>
                  </a:solidFill>
                </a:rPr>
                <a:t>강력한 공격 실행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4" name="그림 243"/>
            <p:cNvPicPr>
              <a:picLocks noChangeAspect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744" b="89776" l="0" r="100000">
                          <a14:foregroundMark x1="89457" y1="64377" x2="88978" y2="717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9034458">
              <a:off x="4026423" y="4640704"/>
              <a:ext cx="776221" cy="776221"/>
            </a:xfrm>
            <a:prstGeom prst="rect">
              <a:avLst/>
            </a:prstGeom>
          </p:spPr>
        </p:pic>
        <p:pic>
          <p:nvPicPr>
            <p:cNvPr id="245" name="그림 244"/>
            <p:cNvPicPr>
              <a:picLocks noChangeAspect="1"/>
            </p:cNvPicPr>
            <p:nvPr/>
          </p:nvPicPr>
          <p:blipFill>
            <a:blip r:embed="rId16" cstate="email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292" b="99096" l="1546" r="97423">
                          <a14:foregroundMark x1="64605" y1="17571" x2="65120" y2="25452"/>
                          <a14:foregroundMark x1="34536" y1="81525" x2="38832" y2="92636"/>
                          <a14:backgroundMark x1="28351" y1="88372" x2="31271" y2="91602"/>
                          <a14:backgroundMark x1="42612" y1="69121" x2="42268" y2="74806"/>
                          <a14:backgroundMark x1="66495" y1="85917" x2="66495" y2="94444"/>
                          <a14:backgroundMark x1="49313" y1="74806" x2="51718" y2="68734"/>
                          <a14:backgroundMark x1="44158" y1="86951" x2="44158" y2="8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07267" y="3123535"/>
              <a:ext cx="902471" cy="1200192"/>
            </a:xfrm>
            <a:prstGeom prst="rect">
              <a:avLst/>
            </a:prstGeom>
          </p:spPr>
        </p:pic>
        <p:pic>
          <p:nvPicPr>
            <p:cNvPr id="246" name="그림 245"/>
            <p:cNvPicPr>
              <a:picLocks noChangeAspect="1"/>
            </p:cNvPicPr>
            <p:nvPr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7503451">
              <a:off x="4431316" y="4484646"/>
              <a:ext cx="1865461" cy="414501"/>
            </a:xfrm>
            <a:prstGeom prst="rect">
              <a:avLst/>
            </a:prstGeom>
          </p:spPr>
        </p:pic>
        <p:sp>
          <p:nvSpPr>
            <p:cNvPr id="247" name="설명선 1[L] 246"/>
            <p:cNvSpPr/>
            <p:nvPr/>
          </p:nvSpPr>
          <p:spPr>
            <a:xfrm>
              <a:off x="1849042" y="2801191"/>
              <a:ext cx="2973659" cy="520740"/>
            </a:xfrm>
            <a:prstGeom prst="borderCallout1">
              <a:avLst>
                <a:gd name="adj1" fmla="val 118487"/>
                <a:gd name="adj2" fmla="val 90728"/>
                <a:gd name="adj3" fmla="val 138029"/>
                <a:gd name="adj4" fmla="val 12924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아군이 위험에 처하자 빠르게 달려와</a:t>
              </a:r>
              <a:endParaRPr kumimoji="1" lang="en-US" altLang="ko-KR" sz="1050" b="1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050" b="1" dirty="0" smtClean="0">
                  <a:solidFill>
                    <a:sysClr val="windowText" lastClr="000000"/>
                  </a:solidFill>
                </a:rPr>
                <a:t>적의 공격을 방어하고 발열을 획득</a:t>
              </a:r>
              <a:endParaRPr kumimoji="1" lang="ko-KR" altLang="en-US" sz="105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8" name="설명선 1[L] 247"/>
            <p:cNvSpPr/>
            <p:nvPr/>
          </p:nvSpPr>
          <p:spPr>
            <a:xfrm>
              <a:off x="7324478" y="1867220"/>
              <a:ext cx="3132798" cy="573331"/>
            </a:xfrm>
            <a:prstGeom prst="borderCallout1">
              <a:avLst>
                <a:gd name="adj1" fmla="val 121371"/>
                <a:gd name="adj2" fmla="val 25145"/>
                <a:gd name="adj3" fmla="val 177025"/>
                <a:gd name="adj4" fmla="val 3917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보스의 높은 방어력으로 일정 발열</a:t>
              </a:r>
              <a:endParaRPr kumimoji="1" lang="en-US" altLang="ko-KR" sz="1100" b="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sz="1100" b="1" dirty="0" smtClean="0">
                  <a:solidFill>
                    <a:sysClr val="windowText" lastClr="000000"/>
                  </a:solidFill>
                </a:rPr>
                <a:t>이하의 공격은 효과를 발휘하지 못함</a:t>
              </a:r>
              <a:endParaRPr kumimoji="1" lang="ko-KR" altLang="en-US" sz="1100" b="1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평행 사변형[P] 94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게임 목표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텍스트 상자 14"/>
          <p:cNvSpPr txBox="1"/>
          <p:nvPr/>
        </p:nvSpPr>
        <p:spPr>
          <a:xfrm>
            <a:off x="2250233" y="1923181"/>
            <a:ext cx="769152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8800" dirty="0" smtClean="0"/>
              <a:t>노루막이</a:t>
            </a:r>
            <a:endParaRPr kumimoji="1" lang="en-US" altLang="ko-KR" sz="8800" dirty="0" smtClean="0"/>
          </a:p>
          <a:p>
            <a:pPr algn="ctr"/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더는 갈 데 없는 산의 막다른 꼭대기</a:t>
            </a:r>
            <a:r>
              <a:rPr lang="en-US" altLang="ko-KR" sz="3600" dirty="0" smtClean="0">
                <a:solidFill>
                  <a:schemeClr val="bg1">
                    <a:lumMod val="50000"/>
                  </a:schemeClr>
                </a:solidFill>
                <a:latin typeface="AppleGothic" charset="-127"/>
              </a:rPr>
              <a:t>.</a:t>
            </a:r>
          </a:p>
          <a:p>
            <a:pPr algn="ctr"/>
            <a:r>
              <a:rPr kumimoji="1" lang="ko-KR" altLang="en-US" sz="1400" dirty="0" smtClean="0">
                <a:solidFill>
                  <a:schemeClr val="bg1">
                    <a:lumMod val="50000"/>
                  </a:schemeClr>
                </a:solidFill>
              </a:rPr>
              <a:t>네이버 국어사전</a:t>
            </a:r>
            <a:endParaRPr kumimoji="1"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482123" y="4801590"/>
            <a:ext cx="1122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dirty="0" smtClean="0"/>
              <a:t>신비한 종족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노루막이</a:t>
            </a:r>
            <a:r>
              <a:rPr kumimoji="1" lang="ko-KR" altLang="en-US" sz="3600" dirty="0" smtClean="0"/>
              <a:t>가 되어</a:t>
            </a:r>
            <a:endParaRPr kumimoji="1" lang="en-US" altLang="ko-KR" sz="3600" dirty="0" smtClean="0"/>
          </a:p>
          <a:p>
            <a:pPr algn="ctr"/>
            <a:r>
              <a:rPr kumimoji="1" lang="ko-KR" altLang="en-US" sz="3600" dirty="0" smtClean="0"/>
              <a:t>위기에 빠진 행성 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미리내</a:t>
            </a:r>
            <a:r>
              <a:rPr kumimoji="1" lang="en-US" altLang="ko-KR" sz="3600" dirty="0" smtClean="0"/>
              <a:t>’</a:t>
            </a:r>
            <a:r>
              <a:rPr kumimoji="1" lang="ko-KR" altLang="en-US" sz="3600" dirty="0" smtClean="0"/>
              <a:t>를 구할 </a:t>
            </a:r>
            <a:r>
              <a:rPr kumimoji="1" lang="ko-KR" altLang="en-US" sz="3600" b="1" dirty="0" smtClean="0">
                <a:solidFill>
                  <a:srgbClr val="00B0F0"/>
                </a:solidFill>
              </a:rPr>
              <a:t>위대한 용사</a:t>
            </a:r>
            <a:r>
              <a:rPr kumimoji="1" lang="ko-KR" altLang="en-US" sz="3600" dirty="0" smtClean="0"/>
              <a:t>가 되자</a:t>
            </a:r>
            <a:endParaRPr kumimoji="1"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64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864100" y="2197100"/>
            <a:ext cx="2463800" cy="2463800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4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5400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8818208" y="2197100"/>
            <a:ext cx="2463800" cy="2463800"/>
          </a:xfrm>
          <a:prstGeom prst="ellipse">
            <a:avLst/>
          </a:prstGeom>
          <a:blipFill dpi="0" rotWithShape="1">
            <a:blip r:embed="rId2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연결선[R] 6"/>
          <p:cNvCxnSpPr/>
          <p:nvPr/>
        </p:nvCxnSpPr>
        <p:spPr>
          <a:xfrm flipV="1">
            <a:off x="2141892" y="4660900"/>
            <a:ext cx="0" cy="33728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/>
          <p:cNvCxnSpPr/>
          <p:nvPr/>
        </p:nvCxnSpPr>
        <p:spPr>
          <a:xfrm flipV="1">
            <a:off x="6096000" y="4660900"/>
            <a:ext cx="0" cy="337287"/>
          </a:xfrm>
          <a:prstGeom prst="line">
            <a:avLst/>
          </a:prstGeom>
          <a:ln w="889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 flipV="1">
            <a:off x="10050107" y="4660900"/>
            <a:ext cx="0" cy="337287"/>
          </a:xfrm>
          <a:prstGeom prst="line">
            <a:avLst/>
          </a:prstGeom>
          <a:ln w="889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909992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11460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888727" y="2197100"/>
            <a:ext cx="2463800" cy="2463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864099" y="2197100"/>
            <a:ext cx="2463800" cy="24638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8818207" y="2197100"/>
            <a:ext cx="2463800" cy="2463800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2307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발열 시스템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706415" y="4998187"/>
            <a:ext cx="2779170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en-US" altLang="ko-KR" sz="2800" b="1" dirty="0" smtClean="0">
                <a:solidFill>
                  <a:prstClr val="black"/>
                </a:solidFill>
                <a:latin typeface="+mj-lt"/>
              </a:rPr>
              <a:t>MMO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규모 동접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548680" y="4998187"/>
            <a:ext cx="3002854" cy="687909"/>
          </a:xfrm>
          <a:prstGeom prst="roundRect">
            <a:avLst>
              <a:gd name="adj" fmla="val 18485"/>
            </a:avLst>
          </a:prstGeom>
          <a:solidFill>
            <a:schemeClr val="bg1"/>
          </a:solid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비사실적인 </a:t>
            </a:r>
            <a:r>
              <a:rPr kumimoji="1" lang="ko-KR" altLang="en-US" sz="2800" b="1" dirty="0" smtClean="0">
                <a:solidFill>
                  <a:prstClr val="black"/>
                </a:solidFill>
                <a:latin typeface="+mj-lt"/>
              </a:rPr>
              <a:t>환경</a:t>
            </a:r>
            <a:endParaRPr kumimoji="1" lang="ko-KR" altLang="en-US" sz="2800" b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30" name="평행 사변형[P] 29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중점 연구분야</a:t>
            </a:r>
            <a:endParaRPr lang="en-US" altLang="ko-KR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3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3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1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92" name="텍스트 상자 91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발열 시스템</a:t>
            </a:r>
            <a:endParaRPr kumimoji="1" lang="ko-KR" altLang="en-US" sz="9600" i="1" dirty="0"/>
          </a:p>
        </p:txBody>
      </p:sp>
      <p:sp>
        <p:nvSpPr>
          <p:cNvPr id="94" name="텍스트 상자 93"/>
          <p:cNvSpPr txBox="1"/>
          <p:nvPr/>
        </p:nvSpPr>
        <p:spPr>
          <a:xfrm>
            <a:off x="1797268" y="1892825"/>
            <a:ext cx="709841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>
                <a:latin typeface="맑은 고딕" charset="-127"/>
                <a:cs typeface="Times New Roman" charset="0"/>
              </a:rPr>
              <a:t>연속해서 스킬공격을 하면 </a:t>
            </a:r>
            <a:r>
              <a:rPr lang="ko-KR" altLang="en-US" sz="28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자원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발열</a:t>
            </a:r>
            <a:r>
              <a:rPr lang="en-US" altLang="ko-KR" sz="1600" dirty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)</a:t>
            </a:r>
            <a:r>
              <a:rPr lang="ko-KR" altLang="en-US" sz="2800" dirty="0">
                <a:latin typeface="맑은 고딕" charset="-127"/>
                <a:cs typeface="Times New Roman" charset="0"/>
              </a:rPr>
              <a:t>을 획득 </a:t>
            </a:r>
            <a:endParaRPr lang="ko-KR" altLang="ko-KR" sz="2800" b="1" dirty="0"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획득한 </a:t>
            </a:r>
            <a:r>
              <a:rPr lang="ko-KR" altLang="en-US" sz="2000" b="1" dirty="0">
                <a:solidFill>
                  <a:srgbClr val="00B0F0"/>
                </a:solidFill>
                <a:latin typeface="맑은 고딕" charset="-127"/>
                <a:cs typeface="Times New Roman" charset="0"/>
              </a:rPr>
              <a:t>발열 단계에 따라서 스킬이 강화</a:t>
            </a:r>
            <a:endParaRPr lang="en-US" altLang="ko-KR" sz="2000" b="1" dirty="0">
              <a:solidFill>
                <a:srgbClr val="00B0F0"/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-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 끊임없이 공격을 하는 즐거움 </a:t>
            </a:r>
            <a:r>
              <a:rPr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맑은 고딕" charset="-127"/>
                <a:cs typeface="Times New Roman" charset="0"/>
              </a:rPr>
              <a:t>부여</a:t>
            </a:r>
            <a:endParaRPr lang="en-US" altLang="ko-KR" sz="2000" dirty="0" smtClean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 smtClean="0">
                <a:latin typeface="맑은 고딕" charset="-127"/>
                <a:cs typeface="Times New Roman" charset="0"/>
              </a:rPr>
              <a:t>획득한 발열을 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‘</a:t>
            </a:r>
            <a:r>
              <a:rPr lang="ko-KR" altLang="en-US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궁극기</a:t>
            </a:r>
            <a:r>
              <a:rPr lang="en-US" altLang="ko-KR" sz="2800" dirty="0" smtClean="0">
                <a:solidFill>
                  <a:srgbClr val="FF0000"/>
                </a:solidFill>
                <a:latin typeface="맑은 고딕" charset="-127"/>
                <a:cs typeface="Times New Roman" charset="0"/>
              </a:rPr>
              <a:t>’</a:t>
            </a:r>
            <a:r>
              <a:rPr lang="ko-KR" altLang="en-US" sz="2800" dirty="0" smtClean="0">
                <a:latin typeface="맑은 고딕" charset="-127"/>
                <a:cs typeface="Times New Roman" charset="0"/>
              </a:rPr>
              <a:t>를 통해 방출</a:t>
            </a:r>
            <a:r>
              <a:rPr lang="en-US" altLang="ko-KR" sz="2800" dirty="0" smtClean="0">
                <a:latin typeface="맑은 고딕" charset="-127"/>
                <a:cs typeface="Times New Roman" charset="0"/>
              </a:rPr>
              <a:t>!</a:t>
            </a:r>
            <a:endParaRPr lang="ko-KR" altLang="ko-KR" sz="2000" dirty="0">
              <a:solidFill>
                <a:schemeClr val="bg1">
                  <a:lumMod val="50000"/>
                </a:schemeClr>
              </a:solidFill>
              <a:latin typeface="맑은 고딕" charset="-127"/>
              <a:cs typeface="Times New Roman" charset="0"/>
            </a:endParaRPr>
          </a:p>
        </p:txBody>
      </p:sp>
      <p:grpSp>
        <p:nvGrpSpPr>
          <p:cNvPr id="110" name="그룹 109"/>
          <p:cNvGrpSpPr/>
          <p:nvPr/>
        </p:nvGrpSpPr>
        <p:grpSpPr>
          <a:xfrm>
            <a:off x="1797268" y="4058634"/>
            <a:ext cx="1321188" cy="1321188"/>
            <a:chOff x="819805" y="4534422"/>
            <a:chExt cx="1321188" cy="1321188"/>
          </a:xfrm>
        </p:grpSpPr>
        <p:sp>
          <p:nvSpPr>
            <p:cNvPr id="95" name="타원 94"/>
            <p:cNvSpPr/>
            <p:nvPr/>
          </p:nvSpPr>
          <p:spPr>
            <a:xfrm>
              <a:off x="819805" y="4534422"/>
              <a:ext cx="1321188" cy="13211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cxnSp>
          <p:nvCxnSpPr>
            <p:cNvPr id="96" name="직선 연결선[R] 95"/>
            <p:cNvCxnSpPr/>
            <p:nvPr/>
          </p:nvCxnSpPr>
          <p:spPr>
            <a:xfrm>
              <a:off x="1480400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[R] 96"/>
            <p:cNvCxnSpPr/>
            <p:nvPr/>
          </p:nvCxnSpPr>
          <p:spPr>
            <a:xfrm flipH="1">
              <a:off x="819805" y="5195016"/>
              <a:ext cx="132118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타원 97"/>
            <p:cNvSpPr/>
            <p:nvPr/>
          </p:nvSpPr>
          <p:spPr>
            <a:xfrm>
              <a:off x="1178647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0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6595964" y="4058634"/>
            <a:ext cx="1321188" cy="1321188"/>
            <a:chOff x="4391736" y="4534422"/>
            <a:chExt cx="1321188" cy="1321188"/>
          </a:xfrm>
        </p:grpSpPr>
        <p:cxnSp>
          <p:nvCxnSpPr>
            <p:cNvPr id="99" name="직선 연결선[R] 98"/>
            <p:cNvCxnSpPr/>
            <p:nvPr/>
          </p:nvCxnSpPr>
          <p:spPr>
            <a:xfrm>
              <a:off x="5052331" y="4534422"/>
              <a:ext cx="0" cy="13211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[R] 99"/>
            <p:cNvCxnSpPr/>
            <p:nvPr/>
          </p:nvCxnSpPr>
          <p:spPr>
            <a:xfrm flipH="1" flipV="1">
              <a:off x="4391736" y="5195016"/>
              <a:ext cx="358842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자유형 100"/>
            <p:cNvSpPr/>
            <p:nvPr/>
          </p:nvSpPr>
          <p:spPr>
            <a:xfrm>
              <a:off x="5063551" y="4541575"/>
              <a:ext cx="639923" cy="647154"/>
            </a:xfrm>
            <a:custGeom>
              <a:avLst/>
              <a:gdLst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166862 w 587352"/>
                <a:gd name="connsiteY6" fmla="*/ 13349 h 567328"/>
                <a:gd name="connsiteX7" fmla="*/ 0 w 587352"/>
                <a:gd name="connsiteY7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27165 w 587352"/>
                <a:gd name="connsiteY5" fmla="*/ 120140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587352"/>
                <a:gd name="connsiteY0" fmla="*/ 0 h 567328"/>
                <a:gd name="connsiteX1" fmla="*/ 0 w 587352"/>
                <a:gd name="connsiteY1" fmla="*/ 473886 h 567328"/>
                <a:gd name="connsiteX2" fmla="*/ 126815 w 587352"/>
                <a:gd name="connsiteY2" fmla="*/ 500584 h 567328"/>
                <a:gd name="connsiteX3" fmla="*/ 240281 w 587352"/>
                <a:gd name="connsiteY3" fmla="*/ 567328 h 567328"/>
                <a:gd name="connsiteX4" fmla="*/ 587352 w 587352"/>
                <a:gd name="connsiteY4" fmla="*/ 240280 h 567328"/>
                <a:gd name="connsiteX5" fmla="*/ 493910 w 587352"/>
                <a:gd name="connsiteY5" fmla="*/ 140164 h 567328"/>
                <a:gd name="connsiteX6" fmla="*/ 300351 w 587352"/>
                <a:gd name="connsiteY6" fmla="*/ 60070 h 567328"/>
                <a:gd name="connsiteX7" fmla="*/ 166862 w 587352"/>
                <a:gd name="connsiteY7" fmla="*/ 13349 h 567328"/>
                <a:gd name="connsiteX8" fmla="*/ 0 w 587352"/>
                <a:gd name="connsiteY8" fmla="*/ 0 h 567328"/>
                <a:gd name="connsiteX0" fmla="*/ 0 w 614049"/>
                <a:gd name="connsiteY0" fmla="*/ 0 h 567328"/>
                <a:gd name="connsiteX1" fmla="*/ 0 w 614049"/>
                <a:gd name="connsiteY1" fmla="*/ 473886 h 567328"/>
                <a:gd name="connsiteX2" fmla="*/ 126815 w 614049"/>
                <a:gd name="connsiteY2" fmla="*/ 500584 h 567328"/>
                <a:gd name="connsiteX3" fmla="*/ 240281 w 614049"/>
                <a:gd name="connsiteY3" fmla="*/ 567328 h 567328"/>
                <a:gd name="connsiteX4" fmla="*/ 614049 w 614049"/>
                <a:gd name="connsiteY4" fmla="*/ 246954 h 567328"/>
                <a:gd name="connsiteX5" fmla="*/ 493910 w 614049"/>
                <a:gd name="connsiteY5" fmla="*/ 140164 h 567328"/>
                <a:gd name="connsiteX6" fmla="*/ 300351 w 614049"/>
                <a:gd name="connsiteY6" fmla="*/ 60070 h 567328"/>
                <a:gd name="connsiteX7" fmla="*/ 166862 w 614049"/>
                <a:gd name="connsiteY7" fmla="*/ 13349 h 567328"/>
                <a:gd name="connsiteX8" fmla="*/ 0 w 614049"/>
                <a:gd name="connsiteY8" fmla="*/ 0 h 567328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493910 w 904510"/>
                <a:gd name="connsiteY5" fmla="*/ 140164 h 902994"/>
                <a:gd name="connsiteX6" fmla="*/ 300351 w 904510"/>
                <a:gd name="connsiteY6" fmla="*/ 60070 h 902994"/>
                <a:gd name="connsiteX7" fmla="*/ 166862 w 904510"/>
                <a:gd name="connsiteY7" fmla="*/ 13349 h 902994"/>
                <a:gd name="connsiteX8" fmla="*/ 0 w 904510"/>
                <a:gd name="connsiteY8" fmla="*/ 0 h 902994"/>
                <a:gd name="connsiteX0" fmla="*/ 0 w 904510"/>
                <a:gd name="connsiteY0" fmla="*/ 0 h 902994"/>
                <a:gd name="connsiteX1" fmla="*/ 0 w 904510"/>
                <a:gd name="connsiteY1" fmla="*/ 473886 h 902994"/>
                <a:gd name="connsiteX2" fmla="*/ 126815 w 904510"/>
                <a:gd name="connsiteY2" fmla="*/ 500584 h 902994"/>
                <a:gd name="connsiteX3" fmla="*/ 240281 w 904510"/>
                <a:gd name="connsiteY3" fmla="*/ 567328 h 902994"/>
                <a:gd name="connsiteX4" fmla="*/ 904510 w 904510"/>
                <a:gd name="connsiteY4" fmla="*/ 902994 h 902994"/>
                <a:gd name="connsiteX5" fmla="*/ 705402 w 904510"/>
                <a:gd name="connsiteY5" fmla="*/ 357094 h 902994"/>
                <a:gd name="connsiteX6" fmla="*/ 493910 w 904510"/>
                <a:gd name="connsiteY6" fmla="*/ 140164 h 902994"/>
                <a:gd name="connsiteX7" fmla="*/ 300351 w 904510"/>
                <a:gd name="connsiteY7" fmla="*/ 60070 h 902994"/>
                <a:gd name="connsiteX8" fmla="*/ 166862 w 904510"/>
                <a:gd name="connsiteY8" fmla="*/ 13349 h 902994"/>
                <a:gd name="connsiteX9" fmla="*/ 0 w 904510"/>
                <a:gd name="connsiteY9" fmla="*/ 0 h 902994"/>
                <a:gd name="connsiteX0" fmla="*/ 0 w 940367"/>
                <a:gd name="connsiteY0" fmla="*/ 0 h 903153"/>
                <a:gd name="connsiteX1" fmla="*/ 0 w 940367"/>
                <a:gd name="connsiteY1" fmla="*/ 473886 h 903153"/>
                <a:gd name="connsiteX2" fmla="*/ 126815 w 940367"/>
                <a:gd name="connsiteY2" fmla="*/ 500584 h 903153"/>
                <a:gd name="connsiteX3" fmla="*/ 240281 w 940367"/>
                <a:gd name="connsiteY3" fmla="*/ 567328 h 903153"/>
                <a:gd name="connsiteX4" fmla="*/ 904510 w 940367"/>
                <a:gd name="connsiteY4" fmla="*/ 902994 h 903153"/>
                <a:gd name="connsiteX5" fmla="*/ 855639 w 940367"/>
                <a:gd name="connsiteY5" fmla="*/ 612499 h 903153"/>
                <a:gd name="connsiteX6" fmla="*/ 705402 w 940367"/>
                <a:gd name="connsiteY6" fmla="*/ 357094 h 903153"/>
                <a:gd name="connsiteX7" fmla="*/ 493910 w 940367"/>
                <a:gd name="connsiteY7" fmla="*/ 140164 h 903153"/>
                <a:gd name="connsiteX8" fmla="*/ 300351 w 940367"/>
                <a:gd name="connsiteY8" fmla="*/ 60070 h 903153"/>
                <a:gd name="connsiteX9" fmla="*/ 166862 w 940367"/>
                <a:gd name="connsiteY9" fmla="*/ 13349 h 903153"/>
                <a:gd name="connsiteX10" fmla="*/ 0 w 940367"/>
                <a:gd name="connsiteY10" fmla="*/ 0 h 903153"/>
                <a:gd name="connsiteX0" fmla="*/ 0 w 953957"/>
                <a:gd name="connsiteY0" fmla="*/ 0 h 914637"/>
                <a:gd name="connsiteX1" fmla="*/ 0 w 953957"/>
                <a:gd name="connsiteY1" fmla="*/ 473886 h 914637"/>
                <a:gd name="connsiteX2" fmla="*/ 126815 w 953957"/>
                <a:gd name="connsiteY2" fmla="*/ 500584 h 914637"/>
                <a:gd name="connsiteX3" fmla="*/ 240281 w 953957"/>
                <a:gd name="connsiteY3" fmla="*/ 567328 h 914637"/>
                <a:gd name="connsiteX4" fmla="*/ 904510 w 953957"/>
                <a:gd name="connsiteY4" fmla="*/ 902994 h 914637"/>
                <a:gd name="connsiteX5" fmla="*/ 890694 w 953957"/>
                <a:gd name="connsiteY5" fmla="*/ 812817 h 914637"/>
                <a:gd name="connsiteX6" fmla="*/ 855639 w 953957"/>
                <a:gd name="connsiteY6" fmla="*/ 612499 h 914637"/>
                <a:gd name="connsiteX7" fmla="*/ 705402 w 953957"/>
                <a:gd name="connsiteY7" fmla="*/ 357094 h 914637"/>
                <a:gd name="connsiteX8" fmla="*/ 493910 w 953957"/>
                <a:gd name="connsiteY8" fmla="*/ 140164 h 914637"/>
                <a:gd name="connsiteX9" fmla="*/ 300351 w 953957"/>
                <a:gd name="connsiteY9" fmla="*/ 60070 h 914637"/>
                <a:gd name="connsiteX10" fmla="*/ 166862 w 953957"/>
                <a:gd name="connsiteY10" fmla="*/ 13349 h 914637"/>
                <a:gd name="connsiteX11" fmla="*/ 0 w 953957"/>
                <a:gd name="connsiteY11" fmla="*/ 0 h 914637"/>
                <a:gd name="connsiteX0" fmla="*/ 0 w 890831"/>
                <a:gd name="connsiteY0" fmla="*/ 0 h 910129"/>
                <a:gd name="connsiteX1" fmla="*/ 0 w 890831"/>
                <a:gd name="connsiteY1" fmla="*/ 473886 h 910129"/>
                <a:gd name="connsiteX2" fmla="*/ 126815 w 890831"/>
                <a:gd name="connsiteY2" fmla="*/ 500584 h 910129"/>
                <a:gd name="connsiteX3" fmla="*/ 240281 w 890831"/>
                <a:gd name="connsiteY3" fmla="*/ 567328 h 910129"/>
                <a:gd name="connsiteX4" fmla="*/ 428756 w 890831"/>
                <a:gd name="connsiteY4" fmla="*/ 897986 h 910129"/>
                <a:gd name="connsiteX5" fmla="*/ 890694 w 890831"/>
                <a:gd name="connsiteY5" fmla="*/ 812817 h 910129"/>
                <a:gd name="connsiteX6" fmla="*/ 855639 w 890831"/>
                <a:gd name="connsiteY6" fmla="*/ 612499 h 910129"/>
                <a:gd name="connsiteX7" fmla="*/ 705402 w 890831"/>
                <a:gd name="connsiteY7" fmla="*/ 357094 h 910129"/>
                <a:gd name="connsiteX8" fmla="*/ 493910 w 890831"/>
                <a:gd name="connsiteY8" fmla="*/ 140164 h 910129"/>
                <a:gd name="connsiteX9" fmla="*/ 300351 w 890831"/>
                <a:gd name="connsiteY9" fmla="*/ 60070 h 910129"/>
                <a:gd name="connsiteX10" fmla="*/ 166862 w 890831"/>
                <a:gd name="connsiteY10" fmla="*/ 13349 h 910129"/>
                <a:gd name="connsiteX11" fmla="*/ 0 w 890831"/>
                <a:gd name="connsiteY11" fmla="*/ 0 h 910129"/>
                <a:gd name="connsiteX0" fmla="*/ 0 w 890854"/>
                <a:gd name="connsiteY0" fmla="*/ 0 h 899962"/>
                <a:gd name="connsiteX1" fmla="*/ 0 w 890854"/>
                <a:gd name="connsiteY1" fmla="*/ 473886 h 899962"/>
                <a:gd name="connsiteX2" fmla="*/ 126815 w 890854"/>
                <a:gd name="connsiteY2" fmla="*/ 500584 h 899962"/>
                <a:gd name="connsiteX3" fmla="*/ 240281 w 890854"/>
                <a:gd name="connsiteY3" fmla="*/ 567328 h 899962"/>
                <a:gd name="connsiteX4" fmla="*/ 428756 w 890854"/>
                <a:gd name="connsiteY4" fmla="*/ 897986 h 899962"/>
                <a:gd name="connsiteX5" fmla="*/ 890694 w 890854"/>
                <a:gd name="connsiteY5" fmla="*/ 812817 h 899962"/>
                <a:gd name="connsiteX6" fmla="*/ 855639 w 890854"/>
                <a:gd name="connsiteY6" fmla="*/ 612499 h 899962"/>
                <a:gd name="connsiteX7" fmla="*/ 705402 w 890854"/>
                <a:gd name="connsiteY7" fmla="*/ 357094 h 899962"/>
                <a:gd name="connsiteX8" fmla="*/ 493910 w 890854"/>
                <a:gd name="connsiteY8" fmla="*/ 140164 h 899962"/>
                <a:gd name="connsiteX9" fmla="*/ 300351 w 890854"/>
                <a:gd name="connsiteY9" fmla="*/ 60070 h 899962"/>
                <a:gd name="connsiteX10" fmla="*/ 166862 w 890854"/>
                <a:gd name="connsiteY10" fmla="*/ 13349 h 899962"/>
                <a:gd name="connsiteX11" fmla="*/ 0 w 890854"/>
                <a:gd name="connsiteY11" fmla="*/ 0 h 899962"/>
                <a:gd name="connsiteX0" fmla="*/ 0 w 900863"/>
                <a:gd name="connsiteY0" fmla="*/ 0 h 919252"/>
                <a:gd name="connsiteX1" fmla="*/ 0 w 900863"/>
                <a:gd name="connsiteY1" fmla="*/ 473886 h 919252"/>
                <a:gd name="connsiteX2" fmla="*/ 126815 w 900863"/>
                <a:gd name="connsiteY2" fmla="*/ 500584 h 919252"/>
                <a:gd name="connsiteX3" fmla="*/ 240281 w 900863"/>
                <a:gd name="connsiteY3" fmla="*/ 567328 h 919252"/>
                <a:gd name="connsiteX4" fmla="*/ 428756 w 900863"/>
                <a:gd name="connsiteY4" fmla="*/ 897986 h 919252"/>
                <a:gd name="connsiteX5" fmla="*/ 900709 w 900863"/>
                <a:gd name="connsiteY5" fmla="*/ 892944 h 919252"/>
                <a:gd name="connsiteX6" fmla="*/ 855639 w 900863"/>
                <a:gd name="connsiteY6" fmla="*/ 612499 h 919252"/>
                <a:gd name="connsiteX7" fmla="*/ 705402 w 900863"/>
                <a:gd name="connsiteY7" fmla="*/ 357094 h 919252"/>
                <a:gd name="connsiteX8" fmla="*/ 493910 w 900863"/>
                <a:gd name="connsiteY8" fmla="*/ 140164 h 919252"/>
                <a:gd name="connsiteX9" fmla="*/ 300351 w 900863"/>
                <a:gd name="connsiteY9" fmla="*/ 60070 h 919252"/>
                <a:gd name="connsiteX10" fmla="*/ 166862 w 900863"/>
                <a:gd name="connsiteY10" fmla="*/ 13349 h 919252"/>
                <a:gd name="connsiteX11" fmla="*/ 0 w 900863"/>
                <a:gd name="connsiteY11" fmla="*/ 0 h 919252"/>
                <a:gd name="connsiteX0" fmla="*/ 0 w 900710"/>
                <a:gd name="connsiteY0" fmla="*/ 0 h 910884"/>
                <a:gd name="connsiteX1" fmla="*/ 0 w 900710"/>
                <a:gd name="connsiteY1" fmla="*/ 473886 h 910884"/>
                <a:gd name="connsiteX2" fmla="*/ 126815 w 900710"/>
                <a:gd name="connsiteY2" fmla="*/ 500584 h 910884"/>
                <a:gd name="connsiteX3" fmla="*/ 240281 w 900710"/>
                <a:gd name="connsiteY3" fmla="*/ 567328 h 910884"/>
                <a:gd name="connsiteX4" fmla="*/ 428756 w 900710"/>
                <a:gd name="connsiteY4" fmla="*/ 897986 h 910884"/>
                <a:gd name="connsiteX5" fmla="*/ 900709 w 900710"/>
                <a:gd name="connsiteY5" fmla="*/ 892944 h 910884"/>
                <a:gd name="connsiteX6" fmla="*/ 855639 w 900710"/>
                <a:gd name="connsiteY6" fmla="*/ 612499 h 910884"/>
                <a:gd name="connsiteX7" fmla="*/ 705402 w 900710"/>
                <a:gd name="connsiteY7" fmla="*/ 357094 h 910884"/>
                <a:gd name="connsiteX8" fmla="*/ 493910 w 900710"/>
                <a:gd name="connsiteY8" fmla="*/ 140164 h 910884"/>
                <a:gd name="connsiteX9" fmla="*/ 300351 w 900710"/>
                <a:gd name="connsiteY9" fmla="*/ 60070 h 910884"/>
                <a:gd name="connsiteX10" fmla="*/ 166862 w 900710"/>
                <a:gd name="connsiteY10" fmla="*/ 13349 h 910884"/>
                <a:gd name="connsiteX11" fmla="*/ 0 w 900710"/>
                <a:gd name="connsiteY11" fmla="*/ 0 h 910884"/>
                <a:gd name="connsiteX0" fmla="*/ 0 w 900709"/>
                <a:gd name="connsiteY0" fmla="*/ 0 h 910884"/>
                <a:gd name="connsiteX1" fmla="*/ 0 w 900709"/>
                <a:gd name="connsiteY1" fmla="*/ 473886 h 910884"/>
                <a:gd name="connsiteX2" fmla="*/ 126815 w 900709"/>
                <a:gd name="connsiteY2" fmla="*/ 500584 h 910884"/>
                <a:gd name="connsiteX3" fmla="*/ 240281 w 900709"/>
                <a:gd name="connsiteY3" fmla="*/ 567328 h 910884"/>
                <a:gd name="connsiteX4" fmla="*/ 389900 w 900709"/>
                <a:gd name="connsiteY4" fmla="*/ 747714 h 910884"/>
                <a:gd name="connsiteX5" fmla="*/ 428756 w 900709"/>
                <a:gd name="connsiteY5" fmla="*/ 897986 h 910884"/>
                <a:gd name="connsiteX6" fmla="*/ 900709 w 900709"/>
                <a:gd name="connsiteY6" fmla="*/ 892944 h 910884"/>
                <a:gd name="connsiteX7" fmla="*/ 855639 w 900709"/>
                <a:gd name="connsiteY7" fmla="*/ 612499 h 910884"/>
                <a:gd name="connsiteX8" fmla="*/ 705402 w 900709"/>
                <a:gd name="connsiteY8" fmla="*/ 357094 h 910884"/>
                <a:gd name="connsiteX9" fmla="*/ 493910 w 900709"/>
                <a:gd name="connsiteY9" fmla="*/ 140164 h 910884"/>
                <a:gd name="connsiteX10" fmla="*/ 300351 w 900709"/>
                <a:gd name="connsiteY10" fmla="*/ 60070 h 910884"/>
                <a:gd name="connsiteX11" fmla="*/ 166862 w 900709"/>
                <a:gd name="connsiteY11" fmla="*/ 13349 h 910884"/>
                <a:gd name="connsiteX12" fmla="*/ 0 w 900709"/>
                <a:gd name="connsiteY12" fmla="*/ 0 h 91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00709" h="910884">
                  <a:moveTo>
                    <a:pt x="0" y="0"/>
                  </a:moveTo>
                  <a:lnTo>
                    <a:pt x="0" y="473886"/>
                  </a:lnTo>
                  <a:lnTo>
                    <a:pt x="126815" y="500584"/>
                  </a:lnTo>
                  <a:lnTo>
                    <a:pt x="240281" y="567328"/>
                  </a:lnTo>
                  <a:cubicBezTo>
                    <a:pt x="271792" y="624118"/>
                    <a:pt x="358389" y="690924"/>
                    <a:pt x="389900" y="747714"/>
                  </a:cubicBezTo>
                  <a:lnTo>
                    <a:pt x="428756" y="897986"/>
                  </a:lnTo>
                  <a:cubicBezTo>
                    <a:pt x="593914" y="910522"/>
                    <a:pt x="743592" y="921328"/>
                    <a:pt x="900709" y="892944"/>
                  </a:cubicBezTo>
                  <a:cubicBezTo>
                    <a:pt x="892564" y="844528"/>
                    <a:pt x="893198" y="690122"/>
                    <a:pt x="855639" y="612499"/>
                  </a:cubicBezTo>
                  <a:cubicBezTo>
                    <a:pt x="818080" y="534876"/>
                    <a:pt x="754005" y="434982"/>
                    <a:pt x="705402" y="357094"/>
                  </a:cubicBezTo>
                  <a:lnTo>
                    <a:pt x="493910" y="140164"/>
                  </a:lnTo>
                  <a:cubicBezTo>
                    <a:pt x="449414" y="124590"/>
                    <a:pt x="344847" y="75644"/>
                    <a:pt x="300351" y="60070"/>
                  </a:cubicBezTo>
                  <a:lnTo>
                    <a:pt x="166862" y="1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4391736" y="4534422"/>
              <a:ext cx="1321188" cy="13211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400"/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50578" y="4893264"/>
              <a:ext cx="603505" cy="60350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3600" dirty="0" smtClean="0">
                  <a:solidFill>
                    <a:sysClr val="windowText" lastClr="000000"/>
                  </a:solidFill>
                </a:rPr>
                <a:t>1</a:t>
              </a:r>
              <a:endParaRPr kumimoji="1" lang="ko-KR" altLang="en-US" sz="3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4" name="직선 연결선[R] 103"/>
            <p:cNvCxnSpPr/>
            <p:nvPr/>
          </p:nvCxnSpPr>
          <p:spPr>
            <a:xfrm flipH="1">
              <a:off x="5354083" y="5195016"/>
              <a:ext cx="358841" cy="1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[R] 104"/>
            <p:cNvCxnSpPr/>
            <p:nvPr/>
          </p:nvCxnSpPr>
          <p:spPr>
            <a:xfrm flipH="1">
              <a:off x="5052330" y="5496769"/>
              <a:ext cx="1" cy="35884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45" l="6022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5228" y="4115368"/>
            <a:ext cx="2123964" cy="1210431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925" y="3677929"/>
            <a:ext cx="3088250" cy="2070023"/>
          </a:xfrm>
          <a:prstGeom prst="rect">
            <a:avLst/>
          </a:prstGeom>
        </p:spPr>
      </p:pic>
      <p:sp>
        <p:nvSpPr>
          <p:cNvPr id="111" name="오른쪽 화살표[R] 110"/>
          <p:cNvSpPr/>
          <p:nvPr/>
        </p:nvSpPr>
        <p:spPr>
          <a:xfrm>
            <a:off x="3325770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2" name="오른쪽 화살표[R] 111"/>
          <p:cNvSpPr/>
          <p:nvPr/>
        </p:nvSpPr>
        <p:spPr>
          <a:xfrm>
            <a:off x="5921614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오른쪽 화살표[R] 112"/>
          <p:cNvSpPr/>
          <p:nvPr/>
        </p:nvSpPr>
        <p:spPr>
          <a:xfrm>
            <a:off x="8025941" y="4519330"/>
            <a:ext cx="532460" cy="40250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4" name="타원 113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5" name="타원 114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8897154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8895686" y="498060"/>
            <a:ext cx="1181375" cy="118137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4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1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2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67730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대규모 동접</a:t>
            </a:r>
            <a:endParaRPr kumimoji="1" lang="ko-KR" altLang="en-US" sz="9600" i="1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1797268" y="2263838"/>
            <a:ext cx="7098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Boost </a:t>
            </a:r>
            <a:r>
              <a:rPr kumimoji="1" lang="en-US" altLang="ko-KR" sz="2800" dirty="0" err="1"/>
              <a:t>Asio</a:t>
            </a:r>
            <a:r>
              <a:rPr kumimoji="1" lang="ko-KR" altLang="en-US" sz="2800" dirty="0"/>
              <a:t> 라이브러리를 활용한 서버 </a:t>
            </a:r>
            <a:r>
              <a:rPr kumimoji="1" lang="ko-KR" altLang="en-US" sz="2800" dirty="0" smtClean="0"/>
              <a:t>제작</a:t>
            </a:r>
            <a:endParaRPr kumimoji="1" lang="en-US" altLang="ko-KR" sz="28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752838"/>
            <a:ext cx="3810000" cy="2857500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889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2800" b="1" dirty="0" smtClean="0">
                <a:solidFill>
                  <a:schemeClr val="tx1"/>
                </a:solidFill>
              </a:rPr>
              <a:t>5000</a:t>
            </a:r>
            <a:endParaRPr kumimoji="1"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895686" y="502490"/>
            <a:ext cx="1176945" cy="1176945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7268" y="3144558"/>
            <a:ext cx="8042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ko-KR" sz="2800" dirty="0">
                <a:solidFill>
                  <a:prstClr val="black"/>
                </a:solidFill>
              </a:rPr>
              <a:t>5,000</a:t>
            </a:r>
            <a:r>
              <a:rPr kumimoji="1" lang="ko-KR" altLang="en-US" sz="2800" dirty="0">
                <a:solidFill>
                  <a:prstClr val="black"/>
                </a:solidFill>
              </a:rPr>
              <a:t>명 이상이 동시에 접속할 수 있는 서버 제작</a:t>
            </a:r>
            <a:endParaRPr kumimoji="1" lang="en-US" altLang="ko-KR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2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타원 13"/>
          <p:cNvSpPr/>
          <p:nvPr/>
        </p:nvSpPr>
        <p:spPr>
          <a:xfrm>
            <a:off x="9850886" y="502490"/>
            <a:ext cx="1176945" cy="1176945"/>
          </a:xfrm>
          <a:prstGeom prst="ellipse">
            <a:avLst/>
          </a:prstGeom>
          <a:blipFill dpi="0" rotWithShape="1">
            <a:blip r:embed="rId3"/>
            <a:srcRect/>
            <a:stretch>
              <a:fillRect l="15000" t="15000" r="15000" b="15000"/>
            </a:stretch>
          </a:blipFill>
          <a:ln w="889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9850885" y="502490"/>
            <a:ext cx="1176945" cy="1176945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삼각형 88"/>
          <p:cNvSpPr/>
          <p:nvPr/>
        </p:nvSpPr>
        <p:spPr>
          <a:xfrm rot="5400000">
            <a:off x="-1013308" y="1013305"/>
            <a:ext cx="4025468" cy="1998852"/>
          </a:xfrm>
          <a:prstGeom prst="triangle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1" name="텍스트 상자 90"/>
          <p:cNvSpPr txBox="1"/>
          <p:nvPr/>
        </p:nvSpPr>
        <p:spPr>
          <a:xfrm>
            <a:off x="0" y="0"/>
            <a:ext cx="115929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3800" dirty="0" smtClean="0">
                <a:solidFill>
                  <a:schemeClr val="bg1"/>
                </a:solidFill>
              </a:rPr>
              <a:t>3</a:t>
            </a:r>
            <a:endParaRPr kumimoji="1" lang="ko-KR" altLang="en-US" sz="13800" dirty="0">
              <a:solidFill>
                <a:schemeClr val="bg1"/>
              </a:solidFill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797268" y="323165"/>
            <a:ext cx="8004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9600" i="1" dirty="0" smtClean="0"/>
              <a:t>비</a:t>
            </a:r>
            <a:r>
              <a:rPr kumimoji="1" lang="ko-KR" altLang="en-US" sz="9600" i="1" dirty="0" smtClean="0"/>
              <a:t>사실적 </a:t>
            </a:r>
            <a:r>
              <a:rPr kumimoji="1" lang="ko-KR" altLang="en-US" sz="9600" i="1" dirty="0" smtClean="0"/>
              <a:t>환경</a:t>
            </a:r>
            <a:endParaRPr kumimoji="1" lang="ko-KR" altLang="en-US" sz="9600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83" y="4010441"/>
            <a:ext cx="4303403" cy="2420664"/>
          </a:xfrm>
          <a:prstGeom prst="rect">
            <a:avLst/>
          </a:prstGeom>
        </p:spPr>
      </p:pic>
      <p:sp>
        <p:nvSpPr>
          <p:cNvPr id="3" name="텍스트 상자 2"/>
          <p:cNvSpPr txBox="1"/>
          <p:nvPr/>
        </p:nvSpPr>
        <p:spPr>
          <a:xfrm>
            <a:off x="1797268" y="3137093"/>
            <a:ext cx="994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 smtClean="0"/>
              <a:t>DirectX 11</a:t>
            </a:r>
            <a:r>
              <a:rPr kumimoji="1" lang="ko-KR" altLang="en-US" sz="2800" dirty="0" smtClean="0"/>
              <a:t>의 성능을 최대한 </a:t>
            </a:r>
            <a:r>
              <a:rPr kumimoji="1" lang="ko-KR" altLang="en-US" sz="2800" smtClean="0"/>
              <a:t>끌어올려 </a:t>
            </a:r>
            <a:r>
              <a:rPr kumimoji="1" lang="ko-KR" altLang="en-US" sz="2800" smtClean="0"/>
              <a:t>자연스러운 </a:t>
            </a:r>
            <a:r>
              <a:rPr kumimoji="1" lang="ko-KR" altLang="en-US" sz="2800" dirty="0" smtClean="0"/>
              <a:t>환경 조성 </a:t>
            </a:r>
            <a:endParaRPr kumimoji="1" lang="ko-KR" altLang="en-US" sz="2800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1851182" y="2263651"/>
            <a:ext cx="728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 smtClean="0"/>
              <a:t>카툰 렌더링을 활용한 만화적인 그래픽 연출</a:t>
            </a:r>
            <a:endParaRPr kumimoji="1"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82" y="4010441"/>
            <a:ext cx="4304931" cy="242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9" presetClass="exit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[P] 3"/>
          <p:cNvSpPr/>
          <p:nvPr/>
        </p:nvSpPr>
        <p:spPr>
          <a:xfrm>
            <a:off x="278779" y="354378"/>
            <a:ext cx="5587348" cy="906386"/>
          </a:xfrm>
          <a:prstGeom prst="parallelogram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smtClean="0">
                <a:solidFill>
                  <a:schemeClr val="bg1"/>
                </a:solidFill>
              </a:rPr>
              <a:t>기본 조작</a:t>
            </a:r>
            <a:r>
              <a:rPr lang="en-US" altLang="ko-KR" sz="4000" smtClean="0">
                <a:solidFill>
                  <a:schemeClr val="bg1"/>
                </a:solidFill>
              </a:rPr>
              <a:t>(</a:t>
            </a:r>
            <a:r>
              <a:rPr lang="ko-KR" altLang="en-US" sz="4000" smtClean="0">
                <a:solidFill>
                  <a:schemeClr val="bg1"/>
                </a:solidFill>
              </a:rPr>
              <a:t>예상도</a:t>
            </a:r>
            <a:r>
              <a:rPr lang="en-US" altLang="ko-KR" sz="4000" smtClean="0">
                <a:solidFill>
                  <a:schemeClr val="bg1"/>
                </a:solidFill>
              </a:rPr>
              <a:t>)</a:t>
            </a:r>
            <a:endParaRPr lang="en-US" altLang="ko-KR" sz="24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60" b="86825" l="0" r="100000">
                        <a14:foregroundMark x1="49833" y1="29048" x2="49750" y2="1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9427" b="16221"/>
          <a:stretch/>
        </p:blipFill>
        <p:spPr>
          <a:xfrm>
            <a:off x="335529" y="2332327"/>
            <a:ext cx="11444741" cy="3265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01441" y="4385060"/>
            <a:ext cx="1520889" cy="1054359"/>
          </a:xfrm>
          <a:prstGeom prst="rect">
            <a:avLst/>
          </a:prstGeom>
          <a:solidFill>
            <a:schemeClr val="accent6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79343" y="3871877"/>
            <a:ext cx="1026367" cy="513183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377719" y="3871877"/>
            <a:ext cx="1026367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86037" y="3358694"/>
            <a:ext cx="951722" cy="513183"/>
          </a:xfrm>
          <a:prstGeom prst="rect">
            <a:avLst/>
          </a:prstGeom>
          <a:solidFill>
            <a:srgbClr val="00B0F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237759" y="3358694"/>
            <a:ext cx="503853" cy="513183"/>
          </a:xfrm>
          <a:prstGeom prst="rect">
            <a:avLst/>
          </a:prstGeom>
          <a:solidFill>
            <a:srgbClr val="FF0000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7704622" y="3763194"/>
            <a:ext cx="1914525" cy="514350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이동 조작부</a:t>
            </a:r>
            <a:endParaRPr kumimoji="1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1573" y="4226438"/>
            <a:ext cx="1914525" cy="514350"/>
          </a:xfrm>
          <a:prstGeom prst="round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스킬 조작부</a:t>
            </a:r>
            <a:endParaRPr kumimoji="1"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637823" y="2934519"/>
            <a:ext cx="1914525" cy="51435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궁극기 조작부</a:t>
            </a:r>
            <a:endParaRPr kumimoji="1"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23234" y="4385060"/>
            <a:ext cx="1914525" cy="75844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회피 </a:t>
            </a:r>
            <a:r>
              <a:rPr kumimoji="1" lang="en-US" altLang="ko-KR" dirty="0" smtClean="0"/>
              <a:t>/</a:t>
            </a:r>
            <a:r>
              <a:rPr kumimoji="1" lang="ko-KR" altLang="en-US" dirty="0" smtClean="0"/>
              <a:t> 기본공격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조작부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5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8327</TotalTime>
  <Words>755</Words>
  <Application>Microsoft Macintosh PowerPoint</Application>
  <PresentationFormat>와이드스크린</PresentationFormat>
  <Paragraphs>339</Paragraphs>
  <Slides>25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AppleGothic</vt:lpstr>
      <vt:lpstr>Times New Roman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신창섭</dc:creator>
  <cp:lastModifiedBy>신창섭</cp:lastModifiedBy>
  <cp:revision>2008</cp:revision>
  <cp:lastPrinted>2016-05-19T07:43:09Z</cp:lastPrinted>
  <dcterms:created xsi:type="dcterms:W3CDTF">2016-04-26T05:01:04Z</dcterms:created>
  <dcterms:modified xsi:type="dcterms:W3CDTF">2016-12-12T18:10:50Z</dcterms:modified>
</cp:coreProperties>
</file>