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4" autoAdjust="0"/>
    <p:restoredTop sz="94660"/>
  </p:normalViewPr>
  <p:slideViewPr>
    <p:cSldViewPr snapToGrid="0">
      <p:cViewPr varScale="1">
        <p:scale>
          <a:sx n="67" d="100"/>
          <a:sy n="67" d="100"/>
        </p:scale>
        <p:origin x="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ZA TRESOR" userId="b1316e0269e7bdbc" providerId="LiveId" clId="{B0CF02AC-9D44-4D1A-9CF8-A37734D1F4F3}"/>
    <pc:docChg chg="undo custSel addSld delSld modSld">
      <pc:chgData name="GANZA TRESOR" userId="b1316e0269e7bdbc" providerId="LiveId" clId="{B0CF02AC-9D44-4D1A-9CF8-A37734D1F4F3}" dt="2023-04-27T06:54:18.671" v="1455" actId="14861"/>
      <pc:docMkLst>
        <pc:docMk/>
      </pc:docMkLst>
      <pc:sldChg chg="addSp modSp mod">
        <pc:chgData name="GANZA TRESOR" userId="b1316e0269e7bdbc" providerId="LiveId" clId="{B0CF02AC-9D44-4D1A-9CF8-A37734D1F4F3}" dt="2023-04-26T20:24:14.271" v="843" actId="14861"/>
        <pc:sldMkLst>
          <pc:docMk/>
          <pc:sldMk cId="3249381949" sldId="256"/>
        </pc:sldMkLst>
        <pc:spChg chg="mod">
          <ac:chgData name="GANZA TRESOR" userId="b1316e0269e7bdbc" providerId="LiveId" clId="{B0CF02AC-9D44-4D1A-9CF8-A37734D1F4F3}" dt="2023-04-26T20:06:08.395" v="38" actId="207"/>
          <ac:spMkLst>
            <pc:docMk/>
            <pc:sldMk cId="3249381949" sldId="256"/>
            <ac:spMk id="12" creationId="{13BB778C-ECC0-97B6-844B-8365C8398FBF}"/>
          </ac:spMkLst>
        </pc:spChg>
        <pc:spChg chg="mod">
          <ac:chgData name="GANZA TRESOR" userId="b1316e0269e7bdbc" providerId="LiveId" clId="{B0CF02AC-9D44-4D1A-9CF8-A37734D1F4F3}" dt="2023-04-26T20:06:33.196" v="40" actId="207"/>
          <ac:spMkLst>
            <pc:docMk/>
            <pc:sldMk cId="3249381949" sldId="256"/>
            <ac:spMk id="13" creationId="{5BA06347-4451-A433-B4E8-D9BC7ED45851}"/>
          </ac:spMkLst>
        </pc:spChg>
        <pc:picChg chg="mod">
          <ac:chgData name="GANZA TRESOR" userId="b1316e0269e7bdbc" providerId="LiveId" clId="{B0CF02AC-9D44-4D1A-9CF8-A37734D1F4F3}" dt="2023-04-26T20:24:14.271" v="843" actId="14861"/>
          <ac:picMkLst>
            <pc:docMk/>
            <pc:sldMk cId="3249381949" sldId="256"/>
            <ac:picMk id="10" creationId="{7E9A677C-773A-7BF3-0385-6FDB68845949}"/>
          </ac:picMkLst>
        </pc:picChg>
        <pc:picChg chg="add mod">
          <ac:chgData name="GANZA TRESOR" userId="b1316e0269e7bdbc" providerId="LiveId" clId="{B0CF02AC-9D44-4D1A-9CF8-A37734D1F4F3}" dt="2023-04-26T20:22:52.135" v="368" actId="14861"/>
          <ac:picMkLst>
            <pc:docMk/>
            <pc:sldMk cId="3249381949" sldId="256"/>
            <ac:picMk id="19" creationId="{4B127835-5ABC-E827-5940-1F5D2464DAA4}"/>
          </ac:picMkLst>
        </pc:picChg>
      </pc:sldChg>
      <pc:sldChg chg="modSp mod">
        <pc:chgData name="GANZA TRESOR" userId="b1316e0269e7bdbc" providerId="LiveId" clId="{B0CF02AC-9D44-4D1A-9CF8-A37734D1F4F3}" dt="2023-04-26T20:25:17.517" v="995" actId="14861"/>
        <pc:sldMkLst>
          <pc:docMk/>
          <pc:sldMk cId="2427501264" sldId="257"/>
        </pc:sldMkLst>
        <pc:spChg chg="mod">
          <ac:chgData name="GANZA TRESOR" userId="b1316e0269e7bdbc" providerId="LiveId" clId="{B0CF02AC-9D44-4D1A-9CF8-A37734D1F4F3}" dt="2023-04-26T20:05:48.049" v="37" actId="207"/>
          <ac:spMkLst>
            <pc:docMk/>
            <pc:sldMk cId="2427501264" sldId="257"/>
            <ac:spMk id="6" creationId="{F70BA1C7-9A08-3098-7688-8D50383A303D}"/>
          </ac:spMkLst>
        </pc:spChg>
        <pc:picChg chg="mod">
          <ac:chgData name="GANZA TRESOR" userId="b1316e0269e7bdbc" providerId="LiveId" clId="{B0CF02AC-9D44-4D1A-9CF8-A37734D1F4F3}" dt="2023-04-26T20:25:17.517" v="995" actId="14861"/>
          <ac:picMkLst>
            <pc:docMk/>
            <pc:sldMk cId="2427501264" sldId="257"/>
            <ac:picMk id="5" creationId="{6EB03124-F26B-F253-1419-01C4825D49A0}"/>
          </ac:picMkLst>
        </pc:picChg>
      </pc:sldChg>
      <pc:sldChg chg="addSp delSp modSp add del mod">
        <pc:chgData name="GANZA TRESOR" userId="b1316e0269e7bdbc" providerId="LiveId" clId="{B0CF02AC-9D44-4D1A-9CF8-A37734D1F4F3}" dt="2023-04-27T06:33:56.406" v="1156" actId="14100"/>
        <pc:sldMkLst>
          <pc:docMk/>
          <pc:sldMk cId="3560347460" sldId="258"/>
        </pc:sldMkLst>
        <pc:spChg chg="mod">
          <ac:chgData name="GANZA TRESOR" userId="b1316e0269e7bdbc" providerId="LiveId" clId="{B0CF02AC-9D44-4D1A-9CF8-A37734D1F4F3}" dt="2023-04-26T20:05:19.589" v="33" actId="207"/>
          <ac:spMkLst>
            <pc:docMk/>
            <pc:sldMk cId="3560347460" sldId="258"/>
            <ac:spMk id="10" creationId="{6D793744-6953-1072-2579-4B71CAB23AFE}"/>
          </ac:spMkLst>
        </pc:spChg>
        <pc:picChg chg="add del mod">
          <ac:chgData name="GANZA TRESOR" userId="b1316e0269e7bdbc" providerId="LiveId" clId="{B0CF02AC-9D44-4D1A-9CF8-A37734D1F4F3}" dt="2023-04-27T06:31:36.925" v="1148" actId="478"/>
          <ac:picMkLst>
            <pc:docMk/>
            <pc:sldMk cId="3560347460" sldId="258"/>
            <ac:picMk id="12" creationId="{C70B8B94-6C14-AA22-26C9-E981E892A48A}"/>
          </ac:picMkLst>
        </pc:picChg>
        <pc:picChg chg="add del mod">
          <ac:chgData name="GANZA TRESOR" userId="b1316e0269e7bdbc" providerId="LiveId" clId="{B0CF02AC-9D44-4D1A-9CF8-A37734D1F4F3}" dt="2023-04-27T06:32:05.716" v="1150" actId="478"/>
          <ac:picMkLst>
            <pc:docMk/>
            <pc:sldMk cId="3560347460" sldId="258"/>
            <ac:picMk id="14" creationId="{A0DB68FF-21F6-0712-3963-8B77BEC67C7F}"/>
          </ac:picMkLst>
        </pc:picChg>
        <pc:picChg chg="add del mod">
          <ac:chgData name="GANZA TRESOR" userId="b1316e0269e7bdbc" providerId="LiveId" clId="{B0CF02AC-9D44-4D1A-9CF8-A37734D1F4F3}" dt="2023-04-27T06:33:25.529" v="1152" actId="478"/>
          <ac:picMkLst>
            <pc:docMk/>
            <pc:sldMk cId="3560347460" sldId="258"/>
            <ac:picMk id="16" creationId="{4574757B-94FE-0CF6-6FE2-C5E724268A54}"/>
          </ac:picMkLst>
        </pc:picChg>
        <pc:picChg chg="add mod">
          <ac:chgData name="GANZA TRESOR" userId="b1316e0269e7bdbc" providerId="LiveId" clId="{B0CF02AC-9D44-4D1A-9CF8-A37734D1F4F3}" dt="2023-04-27T06:33:56.406" v="1156" actId="14100"/>
          <ac:picMkLst>
            <pc:docMk/>
            <pc:sldMk cId="3560347460" sldId="258"/>
            <ac:picMk id="18" creationId="{5E7E3A44-7CC3-6CC0-A2BF-4E5822B2231B}"/>
          </ac:picMkLst>
        </pc:picChg>
      </pc:sldChg>
      <pc:sldChg chg="addSp modSp mod">
        <pc:chgData name="GANZA TRESOR" userId="b1316e0269e7bdbc" providerId="LiveId" clId="{B0CF02AC-9D44-4D1A-9CF8-A37734D1F4F3}" dt="2023-04-27T06:36:29.032" v="1260" actId="14861"/>
        <pc:sldMkLst>
          <pc:docMk/>
          <pc:sldMk cId="2716503901" sldId="259"/>
        </pc:sldMkLst>
        <pc:spChg chg="mod">
          <ac:chgData name="GANZA TRESOR" userId="b1316e0269e7bdbc" providerId="LiveId" clId="{B0CF02AC-9D44-4D1A-9CF8-A37734D1F4F3}" dt="2023-04-26T20:04:37.453" v="28" actId="207"/>
          <ac:spMkLst>
            <pc:docMk/>
            <pc:sldMk cId="2716503901" sldId="259"/>
            <ac:spMk id="2" creationId="{B8092389-945E-06D5-B082-995AFC6F7958}"/>
          </ac:spMkLst>
        </pc:spChg>
        <pc:picChg chg="add mod">
          <ac:chgData name="GANZA TRESOR" userId="b1316e0269e7bdbc" providerId="LiveId" clId="{B0CF02AC-9D44-4D1A-9CF8-A37734D1F4F3}" dt="2023-04-27T06:36:29.032" v="1260" actId="14861"/>
          <ac:picMkLst>
            <pc:docMk/>
            <pc:sldMk cId="2716503901" sldId="259"/>
            <ac:picMk id="10" creationId="{50B3B56E-28C0-9C8D-4546-1210EBBA16F2}"/>
          </ac:picMkLst>
        </pc:picChg>
      </pc:sldChg>
      <pc:sldChg chg="addSp modSp mod">
        <pc:chgData name="GANZA TRESOR" userId="b1316e0269e7bdbc" providerId="LiveId" clId="{B0CF02AC-9D44-4D1A-9CF8-A37734D1F4F3}" dt="2023-04-27T06:38:35.486" v="1329" actId="1076"/>
        <pc:sldMkLst>
          <pc:docMk/>
          <pc:sldMk cId="2845094942" sldId="260"/>
        </pc:sldMkLst>
        <pc:spChg chg="mod">
          <ac:chgData name="GANZA TRESOR" userId="b1316e0269e7bdbc" providerId="LiveId" clId="{B0CF02AC-9D44-4D1A-9CF8-A37734D1F4F3}" dt="2023-04-26T20:04:21.234" v="25" actId="207"/>
          <ac:spMkLst>
            <pc:docMk/>
            <pc:sldMk cId="2845094942" sldId="260"/>
            <ac:spMk id="2" creationId="{E743DB21-A50B-47D6-56AE-FD0C1CFC8C53}"/>
          </ac:spMkLst>
        </pc:spChg>
        <pc:picChg chg="add mod">
          <ac:chgData name="GANZA TRESOR" userId="b1316e0269e7bdbc" providerId="LiveId" clId="{B0CF02AC-9D44-4D1A-9CF8-A37734D1F4F3}" dt="2023-04-27T06:38:35.486" v="1329" actId="1076"/>
          <ac:picMkLst>
            <pc:docMk/>
            <pc:sldMk cId="2845094942" sldId="260"/>
            <ac:picMk id="4" creationId="{079E6C3B-8C97-83C0-27EA-E07CD2D3FE6B}"/>
          </ac:picMkLst>
        </pc:picChg>
      </pc:sldChg>
      <pc:sldChg chg="modSp mod">
        <pc:chgData name="GANZA TRESOR" userId="b1316e0269e7bdbc" providerId="LiveId" clId="{B0CF02AC-9D44-4D1A-9CF8-A37734D1F4F3}" dt="2023-04-26T20:04:06.954" v="23" actId="207"/>
        <pc:sldMkLst>
          <pc:docMk/>
          <pc:sldMk cId="3823918553" sldId="261"/>
        </pc:sldMkLst>
        <pc:spChg chg="mod">
          <ac:chgData name="GANZA TRESOR" userId="b1316e0269e7bdbc" providerId="LiveId" clId="{B0CF02AC-9D44-4D1A-9CF8-A37734D1F4F3}" dt="2023-04-26T20:04:06.954" v="23" actId="207"/>
          <ac:spMkLst>
            <pc:docMk/>
            <pc:sldMk cId="3823918553" sldId="261"/>
            <ac:spMk id="2" creationId="{986E7B06-A084-86E6-C6BB-428AB895F343}"/>
          </ac:spMkLst>
        </pc:spChg>
      </pc:sldChg>
      <pc:sldChg chg="addSp modSp mod">
        <pc:chgData name="GANZA TRESOR" userId="b1316e0269e7bdbc" providerId="LiveId" clId="{B0CF02AC-9D44-4D1A-9CF8-A37734D1F4F3}" dt="2023-04-27T06:40:47.346" v="1339" actId="2085"/>
        <pc:sldMkLst>
          <pc:docMk/>
          <pc:sldMk cId="3907599413" sldId="262"/>
        </pc:sldMkLst>
        <pc:spChg chg="mod">
          <ac:chgData name="GANZA TRESOR" userId="b1316e0269e7bdbc" providerId="LiveId" clId="{B0CF02AC-9D44-4D1A-9CF8-A37734D1F4F3}" dt="2023-04-26T20:03:59.587" v="22" actId="5793"/>
          <ac:spMkLst>
            <pc:docMk/>
            <pc:sldMk cId="3907599413" sldId="262"/>
            <ac:spMk id="2" creationId="{D9C8C222-BA21-E3AD-B1DB-8AFF62C3A368}"/>
          </ac:spMkLst>
        </pc:spChg>
        <pc:picChg chg="add mod">
          <ac:chgData name="GANZA TRESOR" userId="b1316e0269e7bdbc" providerId="LiveId" clId="{B0CF02AC-9D44-4D1A-9CF8-A37734D1F4F3}" dt="2023-04-27T06:40:47.346" v="1339" actId="2085"/>
          <ac:picMkLst>
            <pc:docMk/>
            <pc:sldMk cId="3907599413" sldId="262"/>
            <ac:picMk id="4" creationId="{EA987272-0176-2950-9D3B-07E61324B398}"/>
          </ac:picMkLst>
        </pc:picChg>
      </pc:sldChg>
      <pc:sldChg chg="addSp modSp mod">
        <pc:chgData name="GANZA TRESOR" userId="b1316e0269e7bdbc" providerId="LiveId" clId="{B0CF02AC-9D44-4D1A-9CF8-A37734D1F4F3}" dt="2023-04-26T20:26:34.247" v="1138" actId="1076"/>
        <pc:sldMkLst>
          <pc:docMk/>
          <pc:sldMk cId="4102714285" sldId="263"/>
        </pc:sldMkLst>
        <pc:spChg chg="mod">
          <ac:chgData name="GANZA TRESOR" userId="b1316e0269e7bdbc" providerId="LiveId" clId="{B0CF02AC-9D44-4D1A-9CF8-A37734D1F4F3}" dt="2023-04-26T20:18:42.946" v="251" actId="1076"/>
          <ac:spMkLst>
            <pc:docMk/>
            <pc:sldMk cId="4102714285" sldId="263"/>
            <ac:spMk id="2" creationId="{79B245B4-1304-8B7E-3201-41B0C5AB67D4}"/>
          </ac:spMkLst>
        </pc:spChg>
        <pc:picChg chg="add mod">
          <ac:chgData name="GANZA TRESOR" userId="b1316e0269e7bdbc" providerId="LiveId" clId="{B0CF02AC-9D44-4D1A-9CF8-A37734D1F4F3}" dt="2023-04-26T20:26:34.247" v="1138" actId="1076"/>
          <ac:picMkLst>
            <pc:docMk/>
            <pc:sldMk cId="4102714285" sldId="263"/>
            <ac:picMk id="4" creationId="{0E5CF090-C9B3-029F-80AF-6ABE60D9C671}"/>
          </ac:picMkLst>
        </pc:picChg>
      </pc:sldChg>
      <pc:sldChg chg="addSp modSp mod">
        <pc:chgData name="GANZA TRESOR" userId="b1316e0269e7bdbc" providerId="LiveId" clId="{B0CF02AC-9D44-4D1A-9CF8-A37734D1F4F3}" dt="2023-04-27T06:43:35.618" v="1353" actId="14861"/>
        <pc:sldMkLst>
          <pc:docMk/>
          <pc:sldMk cId="4149329871" sldId="264"/>
        </pc:sldMkLst>
        <pc:spChg chg="mod">
          <ac:chgData name="GANZA TRESOR" userId="b1316e0269e7bdbc" providerId="LiveId" clId="{B0CF02AC-9D44-4D1A-9CF8-A37734D1F4F3}" dt="2023-04-26T20:03:37.072" v="19" actId="207"/>
          <ac:spMkLst>
            <pc:docMk/>
            <pc:sldMk cId="4149329871" sldId="264"/>
            <ac:spMk id="2" creationId="{6103A86E-AFD9-85E3-7753-49845321FA71}"/>
          </ac:spMkLst>
        </pc:spChg>
        <pc:picChg chg="add mod">
          <ac:chgData name="GANZA TRESOR" userId="b1316e0269e7bdbc" providerId="LiveId" clId="{B0CF02AC-9D44-4D1A-9CF8-A37734D1F4F3}" dt="2023-04-27T06:43:35.618" v="1353" actId="14861"/>
          <ac:picMkLst>
            <pc:docMk/>
            <pc:sldMk cId="4149329871" sldId="264"/>
            <ac:picMk id="4" creationId="{EC8EFBE8-6FF7-91AE-24FB-21B2101C48EE}"/>
          </ac:picMkLst>
        </pc:picChg>
      </pc:sldChg>
      <pc:sldChg chg="addSp modSp mod">
        <pc:chgData name="GANZA TRESOR" userId="b1316e0269e7bdbc" providerId="LiveId" clId="{B0CF02AC-9D44-4D1A-9CF8-A37734D1F4F3}" dt="2023-04-27T06:46:06.467" v="1384" actId="14861"/>
        <pc:sldMkLst>
          <pc:docMk/>
          <pc:sldMk cId="4197786312" sldId="265"/>
        </pc:sldMkLst>
        <pc:spChg chg="mod">
          <ac:chgData name="GANZA TRESOR" userId="b1316e0269e7bdbc" providerId="LiveId" clId="{B0CF02AC-9D44-4D1A-9CF8-A37734D1F4F3}" dt="2023-04-27T06:45:53.653" v="1364" actId="14100"/>
          <ac:spMkLst>
            <pc:docMk/>
            <pc:sldMk cId="4197786312" sldId="265"/>
            <ac:spMk id="2" creationId="{3B45DBCD-4DAD-2285-8972-104846334EE8}"/>
          </ac:spMkLst>
        </pc:spChg>
        <pc:picChg chg="add mod">
          <ac:chgData name="GANZA TRESOR" userId="b1316e0269e7bdbc" providerId="LiveId" clId="{B0CF02AC-9D44-4D1A-9CF8-A37734D1F4F3}" dt="2023-04-27T06:46:06.467" v="1384" actId="14861"/>
          <ac:picMkLst>
            <pc:docMk/>
            <pc:sldMk cId="4197786312" sldId="265"/>
            <ac:picMk id="4" creationId="{0E1C7127-68E4-BE4C-196F-05EB9EBE4501}"/>
          </ac:picMkLst>
        </pc:picChg>
      </pc:sldChg>
      <pc:sldChg chg="addSp modSp mod">
        <pc:chgData name="GANZA TRESOR" userId="b1316e0269e7bdbc" providerId="LiveId" clId="{B0CF02AC-9D44-4D1A-9CF8-A37734D1F4F3}" dt="2023-04-27T06:47:20.663" v="1392" actId="1076"/>
        <pc:sldMkLst>
          <pc:docMk/>
          <pc:sldMk cId="2788755423" sldId="266"/>
        </pc:sldMkLst>
        <pc:spChg chg="mod">
          <ac:chgData name="GANZA TRESOR" userId="b1316e0269e7bdbc" providerId="LiveId" clId="{B0CF02AC-9D44-4D1A-9CF8-A37734D1F4F3}" dt="2023-04-27T06:47:20.663" v="1392" actId="1076"/>
          <ac:spMkLst>
            <pc:docMk/>
            <pc:sldMk cId="2788755423" sldId="266"/>
            <ac:spMk id="2" creationId="{269C97EE-0406-2963-F8BC-4A74279762EF}"/>
          </ac:spMkLst>
        </pc:spChg>
        <pc:picChg chg="add mod">
          <ac:chgData name="GANZA TRESOR" userId="b1316e0269e7bdbc" providerId="LiveId" clId="{B0CF02AC-9D44-4D1A-9CF8-A37734D1F4F3}" dt="2023-04-27T06:47:05.920" v="1390" actId="14100"/>
          <ac:picMkLst>
            <pc:docMk/>
            <pc:sldMk cId="2788755423" sldId="266"/>
            <ac:picMk id="3" creationId="{A68B4080-E000-91FD-5599-D384B9C2ED20}"/>
          </ac:picMkLst>
        </pc:picChg>
      </pc:sldChg>
      <pc:sldChg chg="modSp del mod">
        <pc:chgData name="GANZA TRESOR" userId="b1316e0269e7bdbc" providerId="LiveId" clId="{B0CF02AC-9D44-4D1A-9CF8-A37734D1F4F3}" dt="2023-04-27T06:47:46.284" v="1393" actId="2696"/>
        <pc:sldMkLst>
          <pc:docMk/>
          <pc:sldMk cId="1165612744" sldId="267"/>
        </pc:sldMkLst>
        <pc:spChg chg="mod">
          <ac:chgData name="GANZA TRESOR" userId="b1316e0269e7bdbc" providerId="LiveId" clId="{B0CF02AC-9D44-4D1A-9CF8-A37734D1F4F3}" dt="2023-04-26T20:02:56.337" v="15" actId="207"/>
          <ac:spMkLst>
            <pc:docMk/>
            <pc:sldMk cId="1165612744" sldId="267"/>
            <ac:spMk id="2" creationId="{B5300204-6446-A067-0989-AEBFF9E5D1EC}"/>
          </ac:spMkLst>
        </pc:spChg>
      </pc:sldChg>
      <pc:sldChg chg="addSp modSp mod">
        <pc:chgData name="GANZA TRESOR" userId="b1316e0269e7bdbc" providerId="LiveId" clId="{B0CF02AC-9D44-4D1A-9CF8-A37734D1F4F3}" dt="2023-04-27T06:49:45.489" v="1414" actId="14861"/>
        <pc:sldMkLst>
          <pc:docMk/>
          <pc:sldMk cId="3188370565" sldId="268"/>
        </pc:sldMkLst>
        <pc:spChg chg="mod">
          <ac:chgData name="GANZA TRESOR" userId="b1316e0269e7bdbc" providerId="LiveId" clId="{B0CF02AC-9D44-4D1A-9CF8-A37734D1F4F3}" dt="2023-04-26T20:02:46.202" v="13" actId="207"/>
          <ac:spMkLst>
            <pc:docMk/>
            <pc:sldMk cId="3188370565" sldId="268"/>
            <ac:spMk id="2" creationId="{2FF49B98-A72A-6E77-4867-B1973B9FE8BF}"/>
          </ac:spMkLst>
        </pc:spChg>
        <pc:picChg chg="add mod">
          <ac:chgData name="GANZA TRESOR" userId="b1316e0269e7bdbc" providerId="LiveId" clId="{B0CF02AC-9D44-4D1A-9CF8-A37734D1F4F3}" dt="2023-04-27T06:49:45.489" v="1414" actId="14861"/>
          <ac:picMkLst>
            <pc:docMk/>
            <pc:sldMk cId="3188370565" sldId="268"/>
            <ac:picMk id="4" creationId="{F0727C05-E153-663C-4193-CA770264469B}"/>
          </ac:picMkLst>
        </pc:picChg>
      </pc:sldChg>
      <pc:sldChg chg="addSp modSp mod">
        <pc:chgData name="GANZA TRESOR" userId="b1316e0269e7bdbc" providerId="LiveId" clId="{B0CF02AC-9D44-4D1A-9CF8-A37734D1F4F3}" dt="2023-04-27T06:51:16.769" v="1433" actId="14861"/>
        <pc:sldMkLst>
          <pc:docMk/>
          <pc:sldMk cId="1668249940" sldId="269"/>
        </pc:sldMkLst>
        <pc:spChg chg="mod">
          <ac:chgData name="GANZA TRESOR" userId="b1316e0269e7bdbc" providerId="LiveId" clId="{B0CF02AC-9D44-4D1A-9CF8-A37734D1F4F3}" dt="2023-04-26T20:02:35.990" v="12" actId="207"/>
          <ac:spMkLst>
            <pc:docMk/>
            <pc:sldMk cId="1668249940" sldId="269"/>
            <ac:spMk id="2" creationId="{696F41E3-BEF4-E757-626A-8B7D2AEF9AA7}"/>
          </ac:spMkLst>
        </pc:spChg>
        <pc:picChg chg="add mod">
          <ac:chgData name="GANZA TRESOR" userId="b1316e0269e7bdbc" providerId="LiveId" clId="{B0CF02AC-9D44-4D1A-9CF8-A37734D1F4F3}" dt="2023-04-27T06:51:16.769" v="1433" actId="14861"/>
          <ac:picMkLst>
            <pc:docMk/>
            <pc:sldMk cId="1668249940" sldId="269"/>
            <ac:picMk id="4" creationId="{722D600D-4FBD-F321-CC2F-98DB563199FE}"/>
          </ac:picMkLst>
        </pc:picChg>
      </pc:sldChg>
      <pc:sldChg chg="addSp modSp mod">
        <pc:chgData name="GANZA TRESOR" userId="b1316e0269e7bdbc" providerId="LiveId" clId="{B0CF02AC-9D44-4D1A-9CF8-A37734D1F4F3}" dt="2023-04-27T06:51:39.614" v="1435" actId="1076"/>
        <pc:sldMkLst>
          <pc:docMk/>
          <pc:sldMk cId="3071619077" sldId="270"/>
        </pc:sldMkLst>
        <pc:spChg chg="mod">
          <ac:chgData name="GANZA TRESOR" userId="b1316e0269e7bdbc" providerId="LiveId" clId="{B0CF02AC-9D44-4D1A-9CF8-A37734D1F4F3}" dt="2023-04-26T20:02:04.039" v="7" actId="20577"/>
          <ac:spMkLst>
            <pc:docMk/>
            <pc:sldMk cId="3071619077" sldId="270"/>
            <ac:spMk id="2" creationId="{42B22450-2FEB-E44A-45E2-F9AD0C845098}"/>
          </ac:spMkLst>
        </pc:spChg>
        <pc:picChg chg="add mod">
          <ac:chgData name="GANZA TRESOR" userId="b1316e0269e7bdbc" providerId="LiveId" clId="{B0CF02AC-9D44-4D1A-9CF8-A37734D1F4F3}" dt="2023-04-27T06:51:39.614" v="1435" actId="1076"/>
          <ac:picMkLst>
            <pc:docMk/>
            <pc:sldMk cId="3071619077" sldId="270"/>
            <ac:picMk id="3" creationId="{DC71EB64-C26F-D41D-CC4A-49AAD598E6A5}"/>
          </ac:picMkLst>
        </pc:picChg>
      </pc:sldChg>
      <pc:sldChg chg="addSp delSp modSp mod">
        <pc:chgData name="GANZA TRESOR" userId="b1316e0269e7bdbc" providerId="LiveId" clId="{B0CF02AC-9D44-4D1A-9CF8-A37734D1F4F3}" dt="2023-04-27T06:54:18.671" v="1455" actId="14861"/>
        <pc:sldMkLst>
          <pc:docMk/>
          <pc:sldMk cId="2810282640" sldId="271"/>
        </pc:sldMkLst>
        <pc:spChg chg="add del mod">
          <ac:chgData name="GANZA TRESOR" userId="b1316e0269e7bdbc" providerId="LiveId" clId="{B0CF02AC-9D44-4D1A-9CF8-A37734D1F4F3}" dt="2023-04-26T20:08:21.970" v="45" actId="478"/>
          <ac:spMkLst>
            <pc:docMk/>
            <pc:sldMk cId="2810282640" sldId="271"/>
            <ac:spMk id="3" creationId="{92E9B2BB-BE37-6EC4-69F7-D0F9CA8EB96A}"/>
          </ac:spMkLst>
        </pc:spChg>
        <pc:spChg chg="add del mod">
          <ac:chgData name="GANZA TRESOR" userId="b1316e0269e7bdbc" providerId="LiveId" clId="{B0CF02AC-9D44-4D1A-9CF8-A37734D1F4F3}" dt="2023-04-26T20:09:32.760" v="48" actId="478"/>
          <ac:spMkLst>
            <pc:docMk/>
            <pc:sldMk cId="2810282640" sldId="271"/>
            <ac:spMk id="4" creationId="{966D3C9A-494D-879B-F349-64D18F1A171A}"/>
          </ac:spMkLst>
        </pc:spChg>
        <pc:picChg chg="add mod">
          <ac:chgData name="GANZA TRESOR" userId="b1316e0269e7bdbc" providerId="LiveId" clId="{B0CF02AC-9D44-4D1A-9CF8-A37734D1F4F3}" dt="2023-04-27T06:54:18.671" v="1455" actId="14861"/>
          <ac:picMkLst>
            <pc:docMk/>
            <pc:sldMk cId="2810282640" sldId="271"/>
            <ac:picMk id="6" creationId="{A9C434DC-186B-C08B-8B5A-1D9D5F99D5E4}"/>
          </ac:picMkLst>
        </pc:picChg>
      </pc:sldChg>
      <pc:sldChg chg="addSp delSp modSp new mod">
        <pc:chgData name="GANZA TRESOR" userId="b1316e0269e7bdbc" providerId="LiveId" clId="{B0CF02AC-9D44-4D1A-9CF8-A37734D1F4F3}" dt="2023-04-26T20:16:50.096" v="248"/>
        <pc:sldMkLst>
          <pc:docMk/>
          <pc:sldMk cId="3131340420" sldId="272"/>
        </pc:sldMkLst>
        <pc:spChg chg="add mod">
          <ac:chgData name="GANZA TRESOR" userId="b1316e0269e7bdbc" providerId="LiveId" clId="{B0CF02AC-9D44-4D1A-9CF8-A37734D1F4F3}" dt="2023-04-26T20:13:37.023" v="203" actId="339"/>
          <ac:spMkLst>
            <pc:docMk/>
            <pc:sldMk cId="3131340420" sldId="272"/>
            <ac:spMk id="2" creationId="{9E18F0CD-EE19-B637-9BE5-D365DD72BFDA}"/>
          </ac:spMkLst>
        </pc:spChg>
        <pc:spChg chg="add mod">
          <ac:chgData name="GANZA TRESOR" userId="b1316e0269e7bdbc" providerId="LiveId" clId="{B0CF02AC-9D44-4D1A-9CF8-A37734D1F4F3}" dt="2023-04-26T20:13:54.654" v="205" actId="1076"/>
          <ac:spMkLst>
            <pc:docMk/>
            <pc:sldMk cId="3131340420" sldId="272"/>
            <ac:spMk id="3" creationId="{87DAF3C3-AB29-B0CE-445B-070BE2D4137A}"/>
          </ac:spMkLst>
        </pc:spChg>
        <pc:spChg chg="add mod">
          <ac:chgData name="GANZA TRESOR" userId="b1316e0269e7bdbc" providerId="LiveId" clId="{B0CF02AC-9D44-4D1A-9CF8-A37734D1F4F3}" dt="2023-04-26T20:16:49.350" v="246" actId="1076"/>
          <ac:spMkLst>
            <pc:docMk/>
            <pc:sldMk cId="3131340420" sldId="272"/>
            <ac:spMk id="4" creationId="{F9518A78-9A47-F424-DE1E-0E9A5582109F}"/>
          </ac:spMkLst>
        </pc:spChg>
        <pc:spChg chg="add del mod">
          <ac:chgData name="GANZA TRESOR" userId="b1316e0269e7bdbc" providerId="LiveId" clId="{B0CF02AC-9D44-4D1A-9CF8-A37734D1F4F3}" dt="2023-04-26T20:16:50.096" v="248"/>
          <ac:spMkLst>
            <pc:docMk/>
            <pc:sldMk cId="3131340420" sldId="272"/>
            <ac:spMk id="5" creationId="{34BD6F6D-3450-5126-D836-D5E85DEDE7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E36B5-0A9E-44B7-9DED-8D9EE2CB5EF6}"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0E54E-EA25-48E3-BF68-99C20039C8C8}" type="slidenum">
              <a:rPr lang="en-US" smtClean="0"/>
              <a:t>‹#›</a:t>
            </a:fld>
            <a:endParaRPr lang="en-US"/>
          </a:p>
        </p:txBody>
      </p:sp>
    </p:spTree>
    <p:extLst>
      <p:ext uri="{BB962C8B-B14F-4D97-AF65-F5344CB8AC3E}">
        <p14:creationId xmlns:p14="http://schemas.microsoft.com/office/powerpoint/2010/main" val="9167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61546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388F48-2976-49CC-926D-0FA3C2EA2ED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44267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308057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2979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13349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1231764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09941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1190428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40478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15910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111319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88F48-2976-49CC-926D-0FA3C2EA2ED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67319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88F48-2976-49CC-926D-0FA3C2EA2EDB}"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25164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70281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324547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4388F48-2976-49CC-926D-0FA3C2EA2EDB}" type="datetimeFigureOut">
              <a:rPr lang="en-US" smtClean="0"/>
              <a:t>4/26/2023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99878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388F48-2976-49CC-926D-0FA3C2EA2ED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34D25-E62D-4B99-AC9E-42FF7CB46DDC}" type="slidenum">
              <a:rPr lang="en-US" smtClean="0"/>
              <a:t>‹#›</a:t>
            </a:fld>
            <a:endParaRPr lang="en-US"/>
          </a:p>
        </p:txBody>
      </p:sp>
    </p:spTree>
    <p:extLst>
      <p:ext uri="{BB962C8B-B14F-4D97-AF65-F5344CB8AC3E}">
        <p14:creationId xmlns:p14="http://schemas.microsoft.com/office/powerpoint/2010/main" val="349101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saturation sat="400000"/>
                    </a14:imgEffect>
                  </a14:imgLayer>
                </a14:imgProps>
              </a:ext>
            </a:extLst>
          </a:blip>
          <a:srcRect/>
          <a:tile tx="0" ty="0" sx="100000" sy="100000" flip="xy"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388F48-2976-49CC-926D-0FA3C2EA2EDB}" type="datetimeFigureOut">
              <a:rPr lang="en-US" smtClean="0"/>
              <a:t>4/26/2023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734D25-E62D-4B99-AC9E-42FF7CB46DDC}" type="slidenum">
              <a:rPr lang="en-US" smtClean="0"/>
              <a:t>‹#›</a:t>
            </a:fld>
            <a:endParaRPr lang="en-US"/>
          </a:p>
        </p:txBody>
      </p:sp>
    </p:spTree>
    <p:extLst>
      <p:ext uri="{BB962C8B-B14F-4D97-AF65-F5344CB8AC3E}">
        <p14:creationId xmlns:p14="http://schemas.microsoft.com/office/powerpoint/2010/main" val="13100678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ivateinternetaccess.com/blog/2017/12/once-again-privacy-promises-from-a-company-are-worth-nothing-because-companies-cant-promise-anything/" TargetMode="External"/><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computer-network-firewall-methodologi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9A677C-773A-7BF3-0385-6FDB688459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8523"/>
            <a:ext cx="5950039" cy="4507606"/>
          </a:xfrm>
          <a:prstGeom prst="ellipse">
            <a:avLst/>
          </a:prstGeom>
          <a:ln w="63500" cap="rnd">
            <a:solidFill>
              <a:srgbClr val="333333"/>
            </a:solidFill>
          </a:ln>
          <a:effectLst>
            <a:glow rad="215900">
              <a:schemeClr val="accent2">
                <a:lumMod val="50000"/>
                <a:alpha val="73000"/>
              </a:schemeClr>
            </a:glow>
            <a:outerShdw blurRad="381000" dist="292100" dir="5400000" sx="-80000" sy="-18000" rotWithShape="0">
              <a:srgbClr val="000000">
                <a:alpha val="22000"/>
              </a:srgbClr>
            </a:outerShdw>
            <a:reflection blurRad="330200" stA="0" endPos="65000" dist="1270000" dir="5400000" sy="-100000" algn="bl" rotWithShape="0"/>
            <a:softEdge rad="228600"/>
          </a:effectLst>
          <a:scene3d>
            <a:camera prst="orthographicFront">
              <a:rot lat="21573884" lon="21301155" rev="1080"/>
            </a:camera>
            <a:lightRig rig="contrasting" dir="t">
              <a:rot lat="0" lon="0" rev="3000000"/>
            </a:lightRig>
          </a:scene3d>
          <a:sp3d contourW="7620">
            <a:bevelT w="95250" h="31750"/>
            <a:contourClr>
              <a:srgbClr val="333333"/>
            </a:contourClr>
          </a:sp3d>
        </p:spPr>
      </p:pic>
      <p:sp>
        <p:nvSpPr>
          <p:cNvPr id="12" name="TextBox 11">
            <a:extLst>
              <a:ext uri="{FF2B5EF4-FFF2-40B4-BE49-F238E27FC236}">
                <a16:creationId xmlns:a16="http://schemas.microsoft.com/office/drawing/2014/main" id="{13BB778C-ECC0-97B6-844B-8365C8398FBF}"/>
              </a:ext>
            </a:extLst>
          </p:cNvPr>
          <p:cNvSpPr txBox="1"/>
          <p:nvPr/>
        </p:nvSpPr>
        <p:spPr>
          <a:xfrm>
            <a:off x="5950039" y="1451997"/>
            <a:ext cx="6375041" cy="3139321"/>
          </a:xfrm>
          <a:prstGeom prst="rect">
            <a:avLst/>
          </a:prstGeom>
          <a:noFill/>
        </p:spPr>
        <p:txBody>
          <a:bodyPr wrap="square" rtlCol="0">
            <a:spAutoFit/>
          </a:bodyPr>
          <a:lstStyle/>
          <a:p>
            <a:r>
              <a:rPr lang="en-US" b="0" i="0" dirty="0">
                <a:solidFill>
                  <a:srgbClr val="FFFF00"/>
                </a:solidFill>
                <a:effectLst/>
                <a:latin typeface="Nunito" panose="020B0604020202020204" pitchFamily="2" charset="0"/>
              </a:rPr>
              <a:t>The security of a computer system is a crucial task. It is a process of ensuring the confidentiality and integrity of the OS</a:t>
            </a:r>
            <a:r>
              <a:rPr lang="en-US" b="0" i="0" dirty="0">
                <a:solidFill>
                  <a:schemeClr val="tx1">
                    <a:lumMod val="95000"/>
                    <a:lumOff val="5000"/>
                  </a:schemeClr>
                </a:solidFill>
                <a:effectLst/>
                <a:latin typeface="Nunito" panose="020B0604020202020204" pitchFamily="2" charset="0"/>
              </a:rPr>
              <a:t>. Security is one of most important as well as the major task in order to keep all the threats or other malicious tasks or attacks or program away from the computer’s software system.</a:t>
            </a:r>
            <a:br>
              <a:rPr lang="en-US" dirty="0">
                <a:solidFill>
                  <a:schemeClr val="tx1">
                    <a:lumMod val="95000"/>
                    <a:lumOff val="5000"/>
                  </a:schemeClr>
                </a:solidFill>
              </a:rPr>
            </a:br>
            <a:endParaRPr lang="en-US" dirty="0">
              <a:solidFill>
                <a:schemeClr val="tx1">
                  <a:lumMod val="95000"/>
                  <a:lumOff val="5000"/>
                </a:schemeClr>
              </a:solidFill>
            </a:endParaRPr>
          </a:p>
          <a:p>
            <a:r>
              <a:rPr lang="en-US" b="0" i="0" dirty="0">
                <a:solidFill>
                  <a:schemeClr val="tx1">
                    <a:lumMod val="95000"/>
                    <a:lumOff val="5000"/>
                  </a:schemeClr>
                </a:solidFill>
                <a:effectLst/>
                <a:latin typeface="Nunito" panose="020B0604020202020204" pitchFamily="2" charset="0"/>
              </a:rPr>
              <a:t>A system is said to be secure if its resources are used and accessed as intended under all the circumstances, but no system can guarantee absolute security from several of various malicious threats and unauthorized access. </a:t>
            </a:r>
            <a:endParaRPr lang="en-US" dirty="0">
              <a:solidFill>
                <a:schemeClr val="tx1">
                  <a:lumMod val="95000"/>
                  <a:lumOff val="5000"/>
                </a:schemeClr>
              </a:solidFill>
            </a:endParaRPr>
          </a:p>
        </p:txBody>
      </p:sp>
      <p:sp>
        <p:nvSpPr>
          <p:cNvPr id="13" name="TextBox 12">
            <a:extLst>
              <a:ext uri="{FF2B5EF4-FFF2-40B4-BE49-F238E27FC236}">
                <a16:creationId xmlns:a16="http://schemas.microsoft.com/office/drawing/2014/main" id="{5BA06347-4451-A433-B4E8-D9BC7ED45851}"/>
              </a:ext>
            </a:extLst>
          </p:cNvPr>
          <p:cNvSpPr txBox="1"/>
          <p:nvPr/>
        </p:nvSpPr>
        <p:spPr>
          <a:xfrm>
            <a:off x="0" y="5220939"/>
            <a:ext cx="10676586" cy="1477328"/>
          </a:xfrm>
          <a:prstGeom prst="rect">
            <a:avLst/>
          </a:prstGeom>
          <a:noFill/>
        </p:spPr>
        <p:txBody>
          <a:bodyPr wrap="square" rtlCol="0">
            <a:spAutoFit/>
          </a:bodyPr>
          <a:lstStyle/>
          <a:p>
            <a:pPr algn="l" fontAlgn="base"/>
            <a:r>
              <a:rPr lang="en-US" b="0" i="0" dirty="0">
                <a:solidFill>
                  <a:schemeClr val="tx1">
                    <a:lumMod val="95000"/>
                    <a:lumOff val="5000"/>
                  </a:schemeClr>
                </a:solidFill>
                <a:effectLst/>
                <a:latin typeface="Nunito" pitchFamily="2" charset="0"/>
              </a:rPr>
              <a:t>The security of a system can be threatened via two violations: </a:t>
            </a:r>
          </a:p>
          <a:p>
            <a:pPr algn="l" fontAlgn="base">
              <a:buFont typeface="Arial" panose="020B0604020202020204" pitchFamily="34" charset="0"/>
              <a:buChar char="•"/>
            </a:pPr>
            <a:endParaRPr lang="en-US" b="1" i="0" dirty="0">
              <a:solidFill>
                <a:schemeClr val="tx1">
                  <a:lumMod val="95000"/>
                  <a:lumOff val="5000"/>
                </a:schemeClr>
              </a:solidFill>
              <a:effectLst/>
              <a:latin typeface="Nunito" pitchFamily="2" charset="0"/>
            </a:endParaRPr>
          </a:p>
          <a:p>
            <a:pPr algn="l" fontAlgn="base">
              <a:buFont typeface="Arial" panose="020B0604020202020204" pitchFamily="34" charset="0"/>
              <a:buChar char="•"/>
            </a:pPr>
            <a:r>
              <a:rPr lang="en-US" b="1" i="0" dirty="0">
                <a:solidFill>
                  <a:srgbClr val="00B050"/>
                </a:solidFill>
                <a:effectLst/>
                <a:latin typeface="Nunito" pitchFamily="2" charset="0"/>
              </a:rPr>
              <a:t>Threat</a:t>
            </a:r>
            <a:r>
              <a:rPr lang="en-US" b="1" i="0" dirty="0">
                <a:solidFill>
                  <a:schemeClr val="tx1">
                    <a:lumMod val="95000"/>
                    <a:lumOff val="5000"/>
                  </a:schemeClr>
                </a:solidFill>
                <a:effectLst/>
                <a:latin typeface="Nunito" pitchFamily="2" charset="0"/>
              </a:rPr>
              <a:t>:</a:t>
            </a:r>
            <a:r>
              <a:rPr lang="en-US" b="0" i="0" dirty="0">
                <a:solidFill>
                  <a:schemeClr val="tx1">
                    <a:lumMod val="95000"/>
                    <a:lumOff val="5000"/>
                  </a:schemeClr>
                </a:solidFill>
                <a:effectLst/>
                <a:latin typeface="Nunito" pitchFamily="2" charset="0"/>
              </a:rPr>
              <a:t> A program that has the potential to cause serious damage to the system.</a:t>
            </a:r>
          </a:p>
          <a:p>
            <a:pPr algn="l" fontAlgn="base">
              <a:buFont typeface="Arial" panose="020B0604020202020204" pitchFamily="34" charset="0"/>
              <a:buChar char="•"/>
            </a:pPr>
            <a:r>
              <a:rPr lang="en-US" b="1" i="0" dirty="0">
                <a:solidFill>
                  <a:srgbClr val="00B050"/>
                </a:solidFill>
                <a:effectLst/>
                <a:latin typeface="Nunito" pitchFamily="2" charset="0"/>
              </a:rPr>
              <a:t>Attack</a:t>
            </a:r>
            <a:r>
              <a:rPr lang="en-US" b="1" i="0" dirty="0">
                <a:solidFill>
                  <a:schemeClr val="tx1">
                    <a:lumMod val="95000"/>
                    <a:lumOff val="5000"/>
                  </a:schemeClr>
                </a:solidFill>
                <a:effectLst/>
                <a:latin typeface="Nunito" pitchFamily="2" charset="0"/>
              </a:rPr>
              <a:t>:</a:t>
            </a:r>
            <a:r>
              <a:rPr lang="en-US" b="0" i="0" dirty="0">
                <a:solidFill>
                  <a:schemeClr val="tx1">
                    <a:lumMod val="95000"/>
                    <a:lumOff val="5000"/>
                  </a:schemeClr>
                </a:solidFill>
                <a:effectLst/>
                <a:latin typeface="Nunito" pitchFamily="2" charset="0"/>
              </a:rPr>
              <a:t> An attempt to break security and make unauthorized use of an asset.</a:t>
            </a:r>
          </a:p>
          <a:p>
            <a:endParaRPr lang="en-US" dirty="0">
              <a:solidFill>
                <a:schemeClr val="tx1">
                  <a:lumMod val="95000"/>
                  <a:lumOff val="5000"/>
                </a:schemeClr>
              </a:solidFill>
            </a:endParaRPr>
          </a:p>
        </p:txBody>
      </p:sp>
      <p:pic>
        <p:nvPicPr>
          <p:cNvPr id="19" name="Picture 18">
            <a:extLst>
              <a:ext uri="{FF2B5EF4-FFF2-40B4-BE49-F238E27FC236}">
                <a16:creationId xmlns:a16="http://schemas.microsoft.com/office/drawing/2014/main" id="{4B127835-5ABC-E827-5940-1F5D2464D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547" y="4602592"/>
            <a:ext cx="3759011" cy="2255407"/>
          </a:xfrm>
          <a:prstGeom prst="rect">
            <a:avLst/>
          </a:prstGeom>
          <a:effectLst>
            <a:softEdge rad="266700"/>
          </a:effectLst>
        </p:spPr>
      </p:pic>
    </p:spTree>
    <p:extLst>
      <p:ext uri="{BB962C8B-B14F-4D97-AF65-F5344CB8AC3E}">
        <p14:creationId xmlns:p14="http://schemas.microsoft.com/office/powerpoint/2010/main" val="32493819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5DBCD-4DAD-2285-8972-104846334EE8}"/>
              </a:ext>
            </a:extLst>
          </p:cNvPr>
          <p:cNvSpPr txBox="1"/>
          <p:nvPr/>
        </p:nvSpPr>
        <p:spPr>
          <a:xfrm>
            <a:off x="3176593" y="2505468"/>
            <a:ext cx="9015407" cy="2585323"/>
          </a:xfrm>
          <a:prstGeom prst="rect">
            <a:avLst/>
          </a:prstGeom>
          <a:noFill/>
        </p:spPr>
        <p:txBody>
          <a:bodyPr wrap="square" rtlCol="0">
            <a:spAutoFit/>
          </a:bodyPr>
          <a:lstStyle/>
          <a:p>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Worm:                                                                                                     </a:t>
            </a:r>
          </a:p>
          <a:p>
            <a:endParaRPr lang="en-US" b="1"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 computer worm is a type of malware that replicates itself and infects other computers while remaining active on affected systems. A computer worm replicates itself in order to infect machines that aren’t already infested. It frequently accomplishes this by taking advantage of components of an operating system that are automatic and unnoticed by the user. Worms are frequently overlooked until their uncontrolled replication depletes system resources, slowing or stopping other activities</a:t>
            </a:r>
            <a:endParaRPr lang="en-US" dirty="0"/>
          </a:p>
        </p:txBody>
      </p:sp>
      <p:pic>
        <p:nvPicPr>
          <p:cNvPr id="4" name="Picture 3">
            <a:extLst>
              <a:ext uri="{FF2B5EF4-FFF2-40B4-BE49-F238E27FC236}">
                <a16:creationId xmlns:a16="http://schemas.microsoft.com/office/drawing/2014/main" id="{0E1C7127-68E4-BE4C-196F-05EB9EBE4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3968"/>
            <a:ext cx="3176593" cy="2308324"/>
          </a:xfrm>
          <a:prstGeom prst="rect">
            <a:avLst/>
          </a:prstGeom>
          <a:effectLst>
            <a:softEdge rad="152400"/>
          </a:effectLst>
        </p:spPr>
      </p:pic>
    </p:spTree>
    <p:extLst>
      <p:ext uri="{BB962C8B-B14F-4D97-AF65-F5344CB8AC3E}">
        <p14:creationId xmlns:p14="http://schemas.microsoft.com/office/powerpoint/2010/main" val="4197786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C97EE-0406-2963-F8BC-4A74279762EF}"/>
              </a:ext>
            </a:extLst>
          </p:cNvPr>
          <p:cNvSpPr txBox="1"/>
          <p:nvPr/>
        </p:nvSpPr>
        <p:spPr>
          <a:xfrm>
            <a:off x="2956566" y="1914726"/>
            <a:ext cx="9564047" cy="4233467"/>
          </a:xfrm>
          <a:prstGeom prst="rect">
            <a:avLst/>
          </a:prstGeom>
          <a:noFill/>
        </p:spPr>
        <p:txBody>
          <a:bodyPr wrap="square" rtlCol="0">
            <a:spAutoFit/>
          </a:bodyPr>
          <a:lstStyle/>
          <a:p>
            <a:pPr marL="0" marR="0" fontAlgn="base">
              <a:lnSpc>
                <a:spcPct val="107000"/>
              </a:lnSpc>
              <a:spcBef>
                <a:spcPts val="0"/>
              </a:spcBef>
              <a:spcAft>
                <a:spcPts val="0"/>
              </a:spcAf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Types of System Threats </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Aside from the program threats, various system threats are also endangering the security of our system: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R="0">
              <a:lnSpc>
                <a:spcPct val="107000"/>
              </a:lnSpc>
              <a:spcBef>
                <a:spcPts val="0"/>
              </a:spcBef>
              <a:spcAft>
                <a:spcPts val="800"/>
              </a:spcAft>
            </a:pPr>
            <a:r>
              <a:rPr lang="en-US" sz="1800" b="1" kern="100" spc="10" dirty="0">
                <a:solidFill>
                  <a:srgbClr val="FFFFFF"/>
                </a:solidFill>
                <a:effectLst/>
                <a:latin typeface="Nunito" pitchFamily="2" charset="0"/>
                <a:ea typeface="Calibri" panose="020F0502020204030204" pitchFamily="34" charset="0"/>
                <a:cs typeface="Times New Roman" panose="02020603050405020304" pitchFamily="18" charset="0"/>
              </a:rPr>
              <a:t> </a:t>
            </a:r>
            <a:r>
              <a:rPr lang="en-US" sz="1800" b="1" kern="100" spc="10" dirty="0">
                <a:solidFill>
                  <a:srgbClr val="00B050"/>
                </a:solidFill>
                <a:effectLst/>
                <a:latin typeface="Nunito" pitchFamily="2" charset="0"/>
                <a:ea typeface="Calibri" panose="020F0502020204030204" pitchFamily="34" charset="0"/>
                <a:cs typeface="Times New Roman" panose="02020603050405020304" pitchFamily="18" charset="0"/>
              </a:rPr>
              <a:t>Worm:</a:t>
            </a:r>
            <a:r>
              <a:rPr lang="en-US" sz="1800" kern="100" spc="10" dirty="0">
                <a:solidFill>
                  <a:srgbClr val="00B050"/>
                </a:solidFill>
                <a:effectLst/>
                <a:latin typeface="Nunito" pitchFamily="2" charset="0"/>
                <a:ea typeface="Calibri" panose="020F0502020204030204" pitchFamily="34" charset="0"/>
                <a:cs typeface="Times New Roman" panose="02020603050405020304" pitchFamily="18" charset="0"/>
              </a:rPr>
              <a:t> </a:t>
            </a:r>
            <a:br>
              <a:rPr lang="en-US" sz="1800" kern="100" spc="10" dirty="0">
                <a:solidFill>
                  <a:srgbClr val="FFFFFF"/>
                </a:solidFill>
                <a:effectLst/>
                <a:latin typeface="Nunito" pitchFamily="2" charset="0"/>
                <a:ea typeface="Calibri" panose="020F0502020204030204" pitchFamily="34" charset="0"/>
                <a:cs typeface="Times New Roman" panose="02020603050405020304" pitchFamily="18" charset="0"/>
              </a:rPr>
            </a:br>
            <a:endParaRPr lang="en-US" sz="1800" kern="100" spc="10" dirty="0">
              <a:solidFill>
                <a:srgbClr val="FFFFFF"/>
              </a:solidFill>
              <a:effectLst/>
              <a:latin typeface="Nunito" pitchFamily="2"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800" kern="100" spc="10" dirty="0">
                <a:solidFill>
                  <a:srgbClr val="FFFFFF"/>
                </a:solidFill>
                <a:effectLst/>
                <a:latin typeface="Nunito" pitchFamily="2" charset="0"/>
                <a:ea typeface="Calibri" panose="020F0502020204030204" pitchFamily="34" charset="0"/>
                <a:cs typeface="Times New Roman" panose="02020603050405020304" pitchFamily="18" charset="0"/>
              </a:rPr>
              <a:t>An infection program that spreads through networks. Unlike a virus, they target mainly LANs. A computer affected by a worm attacks the target system and writes a small program “hook” on it. This hook is further used to copy the worm to the target computer. This process repeats recursively, and soon enough all the systems of the LAN are affected. It uses the spawn mechanism to duplicate itself. The worm spawns copies of itself, using up a majority of system resources and also locking out all other processes.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68B4080-E000-91FD-5599-D384B9C2E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503"/>
            <a:ext cx="2956566" cy="2308324"/>
          </a:xfrm>
          <a:prstGeom prst="rect">
            <a:avLst/>
          </a:prstGeom>
          <a:effectLst>
            <a:softEdge rad="152400"/>
          </a:effectLst>
        </p:spPr>
      </p:pic>
    </p:spTree>
    <p:extLst>
      <p:ext uri="{BB962C8B-B14F-4D97-AF65-F5344CB8AC3E}">
        <p14:creationId xmlns:p14="http://schemas.microsoft.com/office/powerpoint/2010/main" val="27887554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49B98-A72A-6E77-4867-B1973B9FE8BF}"/>
              </a:ext>
            </a:extLst>
          </p:cNvPr>
          <p:cNvSpPr txBox="1"/>
          <p:nvPr/>
        </p:nvSpPr>
        <p:spPr>
          <a:xfrm>
            <a:off x="3837904" y="2021982"/>
            <a:ext cx="8457127" cy="4729500"/>
          </a:xfrm>
          <a:prstGeom prst="rect">
            <a:avLst/>
          </a:prstGeom>
          <a:noFill/>
        </p:spPr>
        <p:txBody>
          <a:bodyPr wrap="square" rtlCol="0">
            <a:spAutoFit/>
          </a:bodyPr>
          <a:lstStyle/>
          <a:p>
            <a:pPr marL="0" marR="0" fontAlgn="base">
              <a:spcBef>
                <a:spcPts val="0"/>
              </a:spcBef>
              <a:spcAft>
                <a:spcPts val="0"/>
              </a:spcAft>
            </a:pPr>
            <a:r>
              <a:rPr lang="en-US" sz="1800" b="1" spc="10" dirty="0">
                <a:solidFill>
                  <a:srgbClr val="00B050"/>
                </a:solidFill>
                <a:effectLst/>
                <a:latin typeface="Nunito" pitchFamily="2" charset="0"/>
                <a:ea typeface="Times New Roman" panose="02020603050405020304" pitchFamily="18" charset="0"/>
              </a:rPr>
              <a:t>Denial of Service:</a:t>
            </a:r>
            <a:r>
              <a:rPr lang="en-US" sz="1800" spc="10" dirty="0">
                <a:solidFill>
                  <a:srgbClr val="00B050"/>
                </a:solidFill>
                <a:effectLst/>
                <a:latin typeface="Nunito" pitchFamily="2" charset="0"/>
                <a:ea typeface="Times New Roman" panose="02020603050405020304" pitchFamily="18" charset="0"/>
              </a:rPr>
              <a:t> </a:t>
            </a:r>
            <a:br>
              <a:rPr lang="en-US" sz="1800" spc="10" dirty="0">
                <a:solidFill>
                  <a:srgbClr val="00B050"/>
                </a:solidFill>
                <a:effectLst/>
                <a:latin typeface="Nunito" pitchFamily="2" charset="0"/>
                <a:ea typeface="Times New Roman" panose="02020603050405020304" pitchFamily="18" charset="0"/>
              </a:rPr>
            </a:br>
            <a:endParaRPr lang="en-US" sz="1800" spc="10" dirty="0">
              <a:solidFill>
                <a:srgbClr val="00B050"/>
              </a:solidFill>
              <a:effectLst/>
              <a:latin typeface="Nunito" pitchFamily="2" charset="0"/>
              <a:ea typeface="Times New Roman" panose="02020603050405020304" pitchFamily="18" charset="0"/>
            </a:endParaRPr>
          </a:p>
          <a:p>
            <a:pPr marL="0" marR="0" fontAlgn="base">
              <a:spcBef>
                <a:spcPts val="0"/>
              </a:spcBef>
              <a:spcAft>
                <a:spcPts val="0"/>
              </a:spcAft>
            </a:pPr>
            <a:r>
              <a:rPr lang="en-US" sz="1800" spc="10" dirty="0">
                <a:solidFill>
                  <a:srgbClr val="FFFFFF"/>
                </a:solidFill>
                <a:effectLst/>
                <a:latin typeface="Nunito" pitchFamily="2" charset="0"/>
                <a:ea typeface="Times New Roman" panose="02020603050405020304" pitchFamily="18" charset="0"/>
              </a:rPr>
              <a:t>Such attacks aren’t aimed for the purpose of collecting information or destroying system files. Rather, they are used for disrupting the legitimate use of a system or facility. </a:t>
            </a:r>
            <a:br>
              <a:rPr lang="en-US" sz="1800" spc="10" dirty="0">
                <a:solidFill>
                  <a:srgbClr val="FFFFFF"/>
                </a:solidFill>
                <a:effectLst/>
                <a:latin typeface="Nunito" pitchFamily="2" charset="0"/>
                <a:ea typeface="Times New Roman" panose="02020603050405020304" pitchFamily="18" charset="0"/>
              </a:rPr>
            </a:br>
            <a:r>
              <a:rPr lang="en-US" sz="1800" spc="10" dirty="0">
                <a:solidFill>
                  <a:srgbClr val="FFFFFF"/>
                </a:solidFill>
                <a:effectLst/>
                <a:latin typeface="Nunito" pitchFamily="2" charset="0"/>
                <a:ea typeface="Times New Roman" panose="02020603050405020304" pitchFamily="18" charset="0"/>
              </a:rPr>
              <a:t>These attacks are generally network-based. They fall into two categories: </a:t>
            </a:r>
            <a:br>
              <a:rPr lang="en-US" sz="1800" spc="10" dirty="0">
                <a:solidFill>
                  <a:srgbClr val="FFFFFF"/>
                </a:solidFill>
                <a:effectLst/>
                <a:latin typeface="Nunito" pitchFamily="2" charset="0"/>
                <a:ea typeface="Times New Roman" panose="02020603050405020304" pitchFamily="18" charset="0"/>
              </a:rPr>
            </a:br>
            <a:endParaRPr lang="en-US" sz="1800" spc="10" dirty="0">
              <a:solidFill>
                <a:srgbClr val="FFFFFF"/>
              </a:solidFill>
              <a:effectLst/>
              <a:latin typeface="Nunito" pitchFamily="2" charset="0"/>
              <a:ea typeface="Times New Roman" panose="02020603050405020304" pitchFamily="18" charset="0"/>
            </a:endParaRPr>
          </a:p>
          <a:p>
            <a:pPr marL="0" marR="0" fontAlgn="base">
              <a:spcBef>
                <a:spcPts val="0"/>
              </a:spcBef>
              <a:spcAft>
                <a:spcPts val="0"/>
              </a:spcAft>
            </a:pPr>
            <a:r>
              <a:rPr lang="en-US" sz="1800" spc="10" dirty="0">
                <a:solidFill>
                  <a:srgbClr val="FFFFFF"/>
                </a:solidFill>
                <a:effectLst/>
                <a:latin typeface="Nunito" pitchFamily="2" charset="0"/>
                <a:ea typeface="Times New Roman" panose="02020603050405020304" pitchFamily="18" charset="0"/>
              </a:rPr>
              <a:t>– Attacks in this first category use so many system resources that no useful work can be performed.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750"/>
              </a:spcAft>
            </a:pPr>
            <a:r>
              <a:rPr lang="en-US" sz="1800" spc="10" dirty="0">
                <a:solidFill>
                  <a:srgbClr val="FFFFFF"/>
                </a:solidFill>
                <a:effectLst/>
                <a:latin typeface="Nunito" pitchFamily="2" charset="0"/>
                <a:ea typeface="Times New Roman" panose="02020603050405020304" pitchFamily="18" charset="0"/>
              </a:rPr>
              <a:t>For example, downloading a file from a website that proceeds to use all available CPU time. </a:t>
            </a:r>
            <a:br>
              <a:rPr lang="en-US" sz="1800" spc="10" dirty="0">
                <a:solidFill>
                  <a:srgbClr val="FFFFFF"/>
                </a:solidFill>
                <a:effectLst/>
                <a:latin typeface="Nunito" pitchFamily="2" charset="0"/>
                <a:ea typeface="Times New Roman" panose="02020603050405020304" pitchFamily="18" charset="0"/>
              </a:rPr>
            </a:br>
            <a:endParaRPr lang="en-US" sz="1800" spc="10" dirty="0">
              <a:solidFill>
                <a:srgbClr val="FFFFFF"/>
              </a:solidFill>
              <a:effectLst/>
              <a:latin typeface="Nunito" pitchFamily="2" charset="0"/>
              <a:ea typeface="Times New Roman" panose="02020603050405020304" pitchFamily="18" charset="0"/>
            </a:endParaRPr>
          </a:p>
          <a:p>
            <a:pPr marL="0" marR="0" fontAlgn="base">
              <a:spcBef>
                <a:spcPts val="0"/>
              </a:spcBef>
              <a:spcAft>
                <a:spcPts val="750"/>
              </a:spcAft>
            </a:pPr>
            <a:r>
              <a:rPr lang="en-US" sz="1800" spc="10" dirty="0">
                <a:solidFill>
                  <a:srgbClr val="FFFFFF"/>
                </a:solidFill>
                <a:effectLst/>
                <a:latin typeface="Nunito" pitchFamily="2" charset="0"/>
                <a:ea typeface="Times New Roman" panose="02020603050405020304" pitchFamily="18" charset="0"/>
              </a:rPr>
              <a:t>– Attacks in the second category involve disrupting the network of the facility. These attacks are a result of the abuse of some fundamental TCP/IP principles. </a:t>
            </a:r>
            <a:br>
              <a:rPr lang="en-US" sz="1800" spc="10" dirty="0">
                <a:solidFill>
                  <a:srgbClr val="FFFFFF"/>
                </a:solidFill>
                <a:effectLst/>
                <a:latin typeface="Nunito" pitchFamily="2" charset="0"/>
                <a:ea typeface="Times New Roman" panose="02020603050405020304" pitchFamily="18" charset="0"/>
              </a:rPr>
            </a:br>
            <a:r>
              <a:rPr lang="en-US" sz="1800" spc="10" dirty="0">
                <a:solidFill>
                  <a:srgbClr val="FFFFFF"/>
                </a:solidFill>
                <a:effectLst/>
                <a:latin typeface="Nunito" pitchFamily="2" charset="0"/>
                <a:ea typeface="Times New Roman" panose="02020603050405020304" pitchFamily="18" charset="0"/>
              </a:rPr>
              <a:t>the fundamental functionality of TCP/IP.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0727C05-E153-663C-4193-CA7702644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8363"/>
            <a:ext cx="3686175" cy="2276475"/>
          </a:xfrm>
          <a:prstGeom prst="rect">
            <a:avLst/>
          </a:prstGeom>
          <a:effectLst>
            <a:softEdge rad="177800"/>
          </a:effectLst>
        </p:spPr>
      </p:pic>
    </p:spTree>
    <p:extLst>
      <p:ext uri="{BB962C8B-B14F-4D97-AF65-F5344CB8AC3E}">
        <p14:creationId xmlns:p14="http://schemas.microsoft.com/office/powerpoint/2010/main" val="318837056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F41E3-BEF4-E757-626A-8B7D2AEF9AA7}"/>
              </a:ext>
            </a:extLst>
          </p:cNvPr>
          <p:cNvSpPr txBox="1"/>
          <p:nvPr/>
        </p:nvSpPr>
        <p:spPr>
          <a:xfrm>
            <a:off x="3837904" y="1584102"/>
            <a:ext cx="8354096" cy="4518416"/>
          </a:xfrm>
          <a:prstGeom prst="rect">
            <a:avLst/>
          </a:prstGeom>
          <a:noFill/>
        </p:spPr>
        <p:txBody>
          <a:bodyPr wrap="square" rtlCol="0">
            <a:spAutoFit/>
          </a:bodyPr>
          <a:lstStyle/>
          <a:p>
            <a:pPr marL="0" marR="0" fontAlgn="base">
              <a:lnSpc>
                <a:spcPct val="107000"/>
              </a:lnSpc>
              <a:spcBef>
                <a:spcPts val="0"/>
              </a:spcBef>
              <a:spcAft>
                <a:spcPts val="0"/>
              </a:spcAf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Security Measures Taken </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To protect the system, Security measures can be taken at the following levels: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Physical:</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 sites containing computer systems must be physically secured against armed and malicious intruders. The workstations must be carefully protected.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Human:</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Only appropriate users must have the authorization to access the system. Phishing(collecting confidential information) and Dumpster Diving(collecting basic information so as to gain unauthorized access) must be avoided.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22D600D-4FBD-F321-CC2F-98DB5631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 y="2743199"/>
            <a:ext cx="2619375" cy="1743075"/>
          </a:xfrm>
          <a:prstGeom prst="rect">
            <a:avLst/>
          </a:prstGeom>
          <a:effectLst>
            <a:softEdge rad="139700"/>
          </a:effectLst>
        </p:spPr>
      </p:pic>
    </p:spTree>
    <p:extLst>
      <p:ext uri="{BB962C8B-B14F-4D97-AF65-F5344CB8AC3E}">
        <p14:creationId xmlns:p14="http://schemas.microsoft.com/office/powerpoint/2010/main" val="166824994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22450-2FEB-E44A-45E2-F9AD0C845098}"/>
              </a:ext>
            </a:extLst>
          </p:cNvPr>
          <p:cNvSpPr txBox="1"/>
          <p:nvPr/>
        </p:nvSpPr>
        <p:spPr>
          <a:xfrm>
            <a:off x="5215944" y="1777285"/>
            <a:ext cx="6976056" cy="4584332"/>
          </a:xfrm>
          <a:prstGeom prst="rect">
            <a:avLst/>
          </a:prstGeom>
          <a:noFill/>
        </p:spPr>
        <p:txBody>
          <a:bodyPr wrap="square" rtlCol="0">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kern="0" dirty="0">
                <a:solidFill>
                  <a:srgbClr val="00B050"/>
                </a:solidFill>
                <a:effectLst/>
                <a:latin typeface="Nunito" pitchFamily="2" charset="0"/>
                <a:ea typeface="Times New Roman" panose="02020603050405020304" pitchFamily="18" charset="0"/>
                <a:cs typeface="Times New Roman" panose="02020603050405020304" pitchFamily="18" charset="0"/>
              </a:rPr>
              <a:t>Operating system</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 system must protect itself from accidental or purposeful security breaches.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b="1"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Networking System</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Almost all of the information is shared between different systems via a network. Intercepting these data could be just as harmful as breaking into a computer. Henceforth, Network should be properly secured against such attacks.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DC71EB64-C26F-D41D-CC4A-49AAD598E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2914649"/>
            <a:ext cx="2619375" cy="1743075"/>
          </a:xfrm>
          <a:prstGeom prst="rect">
            <a:avLst/>
          </a:prstGeom>
          <a:effectLst>
            <a:softEdge rad="139700"/>
          </a:effectLst>
        </p:spPr>
      </p:pic>
    </p:spTree>
    <p:extLst>
      <p:ext uri="{BB962C8B-B14F-4D97-AF65-F5344CB8AC3E}">
        <p14:creationId xmlns:p14="http://schemas.microsoft.com/office/powerpoint/2010/main" val="30716190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678CD-B032-A5E4-96A5-DD61DC8FB901}"/>
              </a:ext>
            </a:extLst>
          </p:cNvPr>
          <p:cNvSpPr txBox="1"/>
          <p:nvPr/>
        </p:nvSpPr>
        <p:spPr>
          <a:xfrm>
            <a:off x="4584878" y="3176565"/>
            <a:ext cx="7250806" cy="1200329"/>
          </a:xfrm>
          <a:prstGeom prst="rect">
            <a:avLst/>
          </a:prstGeom>
          <a:noFill/>
        </p:spPr>
        <p:txBody>
          <a:bodyPr wrap="square" rtlCol="0">
            <a:spAutoFit/>
          </a:bodyPr>
          <a:lstStyle/>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Usually, Anti Malware programs are used to periodically detect and remove such viruses and threats. Additionally, to protect the system from Network Threats, a </a:t>
            </a:r>
            <a:r>
              <a:rPr lang="en-US" sz="1800" u="sng" kern="0" spc="10" dirty="0">
                <a:solidFill>
                  <a:srgbClr val="0000FF"/>
                </a:solidFill>
                <a:effectLst/>
                <a:latin typeface="Nunito" pitchFamily="2" charset="0"/>
                <a:ea typeface="Times New Roman" panose="02020603050405020304" pitchFamily="18" charset="0"/>
                <a:cs typeface="Times New Roman" panose="02020603050405020304" pitchFamily="18" charset="0"/>
                <a:hlinkClick r:id="rId2"/>
              </a:rPr>
              <a:t>Firewall</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is also be used.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A9C434DC-186B-C08B-8B5A-1D9D5F99D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64" y="2686050"/>
            <a:ext cx="3856214" cy="2328863"/>
          </a:xfrm>
          <a:prstGeom prst="rect">
            <a:avLst/>
          </a:prstGeom>
          <a:effectLst>
            <a:softEdge rad="165100"/>
          </a:effectLst>
        </p:spPr>
      </p:pic>
    </p:spTree>
    <p:extLst>
      <p:ext uri="{BB962C8B-B14F-4D97-AF65-F5344CB8AC3E}">
        <p14:creationId xmlns:p14="http://schemas.microsoft.com/office/powerpoint/2010/main" val="28102826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tial Circle 1">
            <a:extLst>
              <a:ext uri="{FF2B5EF4-FFF2-40B4-BE49-F238E27FC236}">
                <a16:creationId xmlns:a16="http://schemas.microsoft.com/office/drawing/2014/main" id="{9E18F0CD-EE19-B637-9BE5-D365DD72BFDA}"/>
              </a:ext>
            </a:extLst>
          </p:cNvPr>
          <p:cNvSpPr/>
          <p:nvPr/>
        </p:nvSpPr>
        <p:spPr>
          <a:xfrm>
            <a:off x="3151162" y="1311812"/>
            <a:ext cx="4529797" cy="4234375"/>
          </a:xfrm>
          <a:prstGeom prst="pie">
            <a:avLst>
              <a:gd name="adj1" fmla="val 48875"/>
              <a:gd name="adj2" fmla="val 16200000"/>
            </a:avLst>
          </a:prstGeom>
          <a:solidFill>
            <a:schemeClr val="accent2">
              <a:lumMod val="50000"/>
              <a:alpha val="74000"/>
            </a:schemeClr>
          </a:solidFill>
          <a:scene3d>
            <a:camera prst="orthographicFront"/>
            <a:lightRig rig="threePt" dir="t"/>
          </a:scene3d>
          <a:sp3d>
            <a:bevelT w="139700" h="139700" prst="divot"/>
            <a:bevelB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 name="TextBox 2">
            <a:extLst>
              <a:ext uri="{FF2B5EF4-FFF2-40B4-BE49-F238E27FC236}">
                <a16:creationId xmlns:a16="http://schemas.microsoft.com/office/drawing/2014/main" id="{87DAF3C3-AB29-B0CE-445B-070BE2D4137A}"/>
              </a:ext>
            </a:extLst>
          </p:cNvPr>
          <p:cNvSpPr txBox="1"/>
          <p:nvPr/>
        </p:nvSpPr>
        <p:spPr>
          <a:xfrm>
            <a:off x="5416060" y="2782668"/>
            <a:ext cx="2293034" cy="646331"/>
          </a:xfrm>
          <a:prstGeom prst="rect">
            <a:avLst/>
          </a:prstGeom>
          <a:noFill/>
        </p:spPr>
        <p:txBody>
          <a:bodyPr wrap="square" rtlCol="0">
            <a:spAutoFit/>
          </a:bodyPr>
          <a:lstStyle/>
          <a:p>
            <a:r>
              <a:rPr lang="en-US" dirty="0"/>
              <a:t>Thank you for your</a:t>
            </a:r>
          </a:p>
          <a:p>
            <a:r>
              <a:rPr lang="en-US" dirty="0"/>
              <a:t>Attention…</a:t>
            </a:r>
          </a:p>
        </p:txBody>
      </p:sp>
      <p:sp>
        <p:nvSpPr>
          <p:cNvPr id="4" name="TextBox 3">
            <a:extLst>
              <a:ext uri="{FF2B5EF4-FFF2-40B4-BE49-F238E27FC236}">
                <a16:creationId xmlns:a16="http://schemas.microsoft.com/office/drawing/2014/main" id="{F9518A78-9A47-F424-DE1E-0E9A5582109F}"/>
              </a:ext>
            </a:extLst>
          </p:cNvPr>
          <p:cNvSpPr txBox="1"/>
          <p:nvPr/>
        </p:nvSpPr>
        <p:spPr>
          <a:xfrm>
            <a:off x="4821701" y="3876405"/>
            <a:ext cx="3235569" cy="646331"/>
          </a:xfrm>
          <a:prstGeom prst="rect">
            <a:avLst/>
          </a:prstGeom>
          <a:noFill/>
        </p:spPr>
        <p:txBody>
          <a:bodyPr wrap="square" rtlCol="0">
            <a:spAutoFit/>
          </a:bodyPr>
          <a:lstStyle/>
          <a:p>
            <a:endParaRPr lang="en-US" dirty="0"/>
          </a:p>
          <a:p>
            <a:r>
              <a:rPr lang="en-US" dirty="0">
                <a:solidFill>
                  <a:srgbClr val="FFC000"/>
                </a:solidFill>
              </a:rPr>
              <a:t>GROUP: 5</a:t>
            </a:r>
          </a:p>
        </p:txBody>
      </p:sp>
    </p:spTree>
    <p:extLst>
      <p:ext uri="{BB962C8B-B14F-4D97-AF65-F5344CB8AC3E}">
        <p14:creationId xmlns:p14="http://schemas.microsoft.com/office/powerpoint/2010/main" val="31313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03124-F26B-F253-1419-01C4825D4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77" y="814589"/>
            <a:ext cx="6478073" cy="5228821"/>
          </a:xfrm>
          <a:prstGeom prst="rect">
            <a:avLst/>
          </a:prstGeom>
          <a:ln>
            <a:noFill/>
          </a:ln>
          <a:effectLst>
            <a:glow rad="850900">
              <a:schemeClr val="accent2">
                <a:lumMod val="50000"/>
                <a:alpha val="66000"/>
              </a:schemeClr>
            </a:glow>
            <a:reflection blurRad="12700" stA="30000" endPos="30000" dist="5000" dir="5400000" sy="-100000" algn="bl" rotWithShape="0"/>
            <a:softEdge rad="0"/>
          </a:effectLst>
          <a:scene3d>
            <a:camera prst="isometricRightUp"/>
            <a:lightRig rig="threePt" dir="t">
              <a:rot lat="0" lon="0" rev="2700000"/>
            </a:lightRig>
          </a:scene3d>
          <a:sp3d>
            <a:bevelT w="63500" h="50800"/>
          </a:sp3d>
        </p:spPr>
      </p:pic>
      <p:sp>
        <p:nvSpPr>
          <p:cNvPr id="6" name="TextBox 5">
            <a:extLst>
              <a:ext uri="{FF2B5EF4-FFF2-40B4-BE49-F238E27FC236}">
                <a16:creationId xmlns:a16="http://schemas.microsoft.com/office/drawing/2014/main" id="{F70BA1C7-9A08-3098-7688-8D50383A303D}"/>
              </a:ext>
            </a:extLst>
          </p:cNvPr>
          <p:cNvSpPr txBox="1"/>
          <p:nvPr/>
        </p:nvSpPr>
        <p:spPr>
          <a:xfrm>
            <a:off x="6581105" y="1300766"/>
            <a:ext cx="5610896" cy="5748369"/>
          </a:xfrm>
          <a:prstGeom prst="rect">
            <a:avLst/>
          </a:prstGeom>
          <a:noFill/>
        </p:spPr>
        <p:txBody>
          <a:bodyPr wrap="square" rtlCol="0">
            <a:spAutoFit/>
          </a:bodyPr>
          <a:lstStyle/>
          <a:p>
            <a:pPr marL="0" marR="0" fontAlgn="base">
              <a:spcBef>
                <a:spcPts val="0"/>
              </a:spcBef>
              <a:spcAft>
                <a:spcPts val="750"/>
              </a:spcAft>
            </a:pPr>
            <a:r>
              <a:rPr lang="en-US" sz="1800" spc="10" dirty="0">
                <a:solidFill>
                  <a:srgbClr val="FFFFFF"/>
                </a:solidFill>
                <a:effectLst/>
                <a:latin typeface="Nunito" pitchFamily="2" charset="0"/>
                <a:ea typeface="Times New Roman" panose="02020603050405020304" pitchFamily="18" charset="0"/>
              </a:rPr>
              <a:t>Security can be compromised via any of the breaches mentioned:  </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Breach of confidentiality</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This type of violation involves the unauthorized reading of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Breach of integrity:</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This violation involves unauthorized modification of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Breach of availability</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It involves unauthorized destruction of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Theft of service</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It involves the unauthorized use of resources.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Denial of service</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It involves preventing legitimate use of the system. As mentioned before, such attacks can be accidental in nature.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42750126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793744-6953-1072-2579-4B71CAB23AFE}"/>
              </a:ext>
            </a:extLst>
          </p:cNvPr>
          <p:cNvSpPr txBox="1"/>
          <p:nvPr/>
        </p:nvSpPr>
        <p:spPr>
          <a:xfrm>
            <a:off x="3751320" y="721218"/>
            <a:ext cx="8637430" cy="6296596"/>
          </a:xfrm>
          <a:prstGeom prst="rect">
            <a:avLst/>
          </a:prstGeom>
          <a:noFill/>
        </p:spPr>
        <p:txBody>
          <a:bodyPr wrap="square" rtlCol="0">
            <a:spAutoFit/>
          </a:bodyPr>
          <a:lstStyle/>
          <a:p>
            <a:pPr marL="0" marR="0" fontAlgn="base">
              <a:lnSpc>
                <a:spcPct val="107000"/>
              </a:lnSpc>
              <a:spcBef>
                <a:spcPts val="0"/>
              </a:spcBef>
              <a:spcAft>
                <a:spcPts val="0"/>
              </a:spcAf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Security System Goal:</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Henceforth, based on the above breaches, the following security goals are      aimed: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Integrity</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 objects in the system mustn’t be accessed by any unauthorized user &amp; any user not having sufficient rights should not be allowed to modify the important system files and resources.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endPar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Secrecy</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 objects of the system must be accessible only to a limited number of authorized users. Not everyone should be able to view the system files.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endParaRPr lang="en-US" b="1"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Availability</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All the resources of the system must be accessible to all the authorized users i.e. only one user/process should not have the right to hog all the system resources. If such kind of situation occurs, denial of service could happen. In this kind of situation, malware might hog the resources for itself &amp; thus preventing the legitimate processes from accessing the system resources.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8" name="Picture 17">
            <a:extLst>
              <a:ext uri="{FF2B5EF4-FFF2-40B4-BE49-F238E27FC236}">
                <a16:creationId xmlns:a16="http://schemas.microsoft.com/office/drawing/2014/main" id="{5E7E3A44-7CC3-6CC0-A2BF-4E5822B22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94" y="2082898"/>
            <a:ext cx="4660440" cy="2812659"/>
          </a:xfrm>
          <a:prstGeom prst="rect">
            <a:avLst/>
          </a:prstGeom>
        </p:spPr>
      </p:pic>
    </p:spTree>
    <p:extLst>
      <p:ext uri="{BB962C8B-B14F-4D97-AF65-F5344CB8AC3E}">
        <p14:creationId xmlns:p14="http://schemas.microsoft.com/office/powerpoint/2010/main" val="35603474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92389-945E-06D5-B082-995AFC6F7958}"/>
              </a:ext>
            </a:extLst>
          </p:cNvPr>
          <p:cNvSpPr txBox="1"/>
          <p:nvPr/>
        </p:nvSpPr>
        <p:spPr>
          <a:xfrm>
            <a:off x="4327301" y="1648496"/>
            <a:ext cx="7864699" cy="4826193"/>
          </a:xfrm>
          <a:prstGeom prst="rect">
            <a:avLst/>
          </a:prstGeom>
          <a:noFill/>
        </p:spPr>
        <p:txBody>
          <a:bodyPr wrap="square" rtlCol="0">
            <a:spAutoFit/>
          </a:bodyPr>
          <a:lstStyle/>
          <a:p>
            <a:pPr marL="0" marR="0" fontAlgn="base">
              <a:lnSpc>
                <a:spcPct val="107000"/>
              </a:lnSpc>
              <a:spcBef>
                <a:spcPts val="0"/>
              </a:spcBef>
              <a:spcAft>
                <a:spcPts val="750"/>
              </a:spcAf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Threats can be classified into the following two categories: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a:lnSpc>
                <a:spcPct val="107000"/>
              </a:lnSpc>
              <a:tabLst>
                <a:tab pos="457200" algn="l"/>
              </a:tabLst>
            </a:pPr>
            <a:r>
              <a:rPr lang="en-US" b="1" kern="0" spc="10" dirty="0">
                <a:solidFill>
                  <a:srgbClr val="00B050"/>
                </a:solidFill>
                <a:latin typeface="Nunito" pitchFamily="2" charset="0"/>
                <a:ea typeface="Times New Roman" panose="02020603050405020304" pitchFamily="18" charset="0"/>
                <a:cs typeface="Times New Roman" panose="02020603050405020304" pitchFamily="18" charset="0"/>
              </a:rPr>
              <a:t>Program Threats:</a:t>
            </a:r>
            <a:r>
              <a:rPr lang="en-US" kern="0" spc="10" dirty="0">
                <a:solidFill>
                  <a:srgbClr val="00B050"/>
                </a:solidFill>
                <a:latin typeface="Nunito" pitchFamily="2" charset="0"/>
                <a:ea typeface="Times New Roman" panose="02020603050405020304" pitchFamily="18" charset="0"/>
                <a:cs typeface="Times New Roman" panose="02020603050405020304" pitchFamily="18" charset="0"/>
              </a:rPr>
              <a:t> </a:t>
            </a:r>
            <a:br>
              <a:rPr lang="en-US" kern="0" spc="10" dirty="0">
                <a:solidFill>
                  <a:srgbClr val="FFFFFF"/>
                </a:solidFill>
                <a:latin typeface="Nunito" pitchFamily="2" charset="0"/>
                <a:ea typeface="Times New Roman" panose="02020603050405020304" pitchFamily="18" charset="0"/>
                <a:cs typeface="Times New Roman" panose="02020603050405020304" pitchFamily="18" charset="0"/>
              </a:rPr>
            </a:br>
            <a:r>
              <a:rPr lang="en-US" kern="0" spc="10" dirty="0">
                <a:solidFill>
                  <a:srgbClr val="FFFFFF"/>
                </a:solidFill>
                <a:latin typeface="Nunito" pitchFamily="2" charset="0"/>
                <a:ea typeface="Times New Roman" panose="02020603050405020304" pitchFamily="18" charset="0"/>
                <a:cs typeface="Times New Roman" panose="02020603050405020304" pitchFamily="18" charset="0"/>
              </a:rPr>
              <a:t>A program was written by a cracker to hijack the security or to change the behavior of a normal process. In other words, if a user program is altered and further made to perform some malicious unwanted tasks, then it is known as Program Threats.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endParaRPr lang="en-US" b="1"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fontAlgn="base">
              <a:lnSpc>
                <a:spcPct val="107000"/>
              </a:lnSpc>
              <a:spcBef>
                <a:spcPts val="0"/>
              </a:spcBef>
              <a:spcAft>
                <a:spcPts val="0"/>
              </a:spcAft>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System Threats:</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These threats involve the abuse of system services. They strive to create a situation in which operating-system resources and user files are misused. They are also used as a medium to launch program threats.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50B3B56E-28C0-9C8D-4546-1210EBBA1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8496"/>
            <a:ext cx="3962400" cy="4236720"/>
          </a:xfrm>
          <a:prstGeom prst="rect">
            <a:avLst/>
          </a:prstGeom>
          <a:effectLst>
            <a:glow rad="368300">
              <a:schemeClr val="accent2">
                <a:lumMod val="50000"/>
                <a:alpha val="40000"/>
              </a:schemeClr>
            </a:glow>
            <a:softEdge rad="266700"/>
          </a:effectLst>
        </p:spPr>
      </p:pic>
    </p:spTree>
    <p:extLst>
      <p:ext uri="{BB962C8B-B14F-4D97-AF65-F5344CB8AC3E}">
        <p14:creationId xmlns:p14="http://schemas.microsoft.com/office/powerpoint/2010/main" val="27165039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3DB21-A50B-47D6-56AE-FD0C1CFC8C53}"/>
              </a:ext>
            </a:extLst>
          </p:cNvPr>
          <p:cNvSpPr txBox="1"/>
          <p:nvPr/>
        </p:nvSpPr>
        <p:spPr>
          <a:xfrm>
            <a:off x="1545465" y="2640170"/>
            <a:ext cx="11024315" cy="2701509"/>
          </a:xfrm>
          <a:prstGeom prst="rect">
            <a:avLst/>
          </a:prstGeom>
          <a:noFill/>
        </p:spPr>
        <p:txBody>
          <a:bodyPr wrap="square" rtlCol="0">
            <a:spAutoFit/>
          </a:bodyPr>
          <a:lstStyle/>
          <a:p>
            <a:pPr marL="0" marR="0" fontAlgn="base">
              <a:lnSpc>
                <a:spcPct val="107000"/>
              </a:lnSpc>
              <a:spcBef>
                <a:spcPts val="0"/>
              </a:spcBef>
              <a:spcAft>
                <a:spcPts val="0"/>
              </a:spcAf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Types of Program Threats:</a:t>
            </a:r>
            <a:b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endParaRPr lang="en-US"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Virus</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An infamous threat, known most widely. It is a self-replicating and malicious thread that attaches itself to a system file and then rapidly replicates itself, modifying and destroying essential files leading to a system breakdown.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endParaRPr lang="en-US"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9E6C3B-8C97-83C0-27EA-E07CD2D3F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47990"/>
            <a:ext cx="2447925" cy="1866900"/>
          </a:xfrm>
          <a:prstGeom prst="rect">
            <a:avLst/>
          </a:prstGeom>
          <a:effectLst>
            <a:glow rad="25400">
              <a:schemeClr val="accent2">
                <a:lumMod val="50000"/>
                <a:alpha val="40000"/>
              </a:schemeClr>
            </a:glow>
            <a:softEdge rad="177800"/>
          </a:effectLst>
        </p:spPr>
      </p:pic>
    </p:spTree>
    <p:extLst>
      <p:ext uri="{BB962C8B-B14F-4D97-AF65-F5344CB8AC3E}">
        <p14:creationId xmlns:p14="http://schemas.microsoft.com/office/powerpoint/2010/main" val="2845094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E7B06-A084-86E6-C6BB-428AB895F343}"/>
              </a:ext>
            </a:extLst>
          </p:cNvPr>
          <p:cNvSpPr txBox="1"/>
          <p:nvPr/>
        </p:nvSpPr>
        <p:spPr>
          <a:xfrm>
            <a:off x="347730" y="671691"/>
            <a:ext cx="12724326" cy="6463308"/>
          </a:xfrm>
          <a:prstGeom prst="rect">
            <a:avLst/>
          </a:prstGeom>
          <a:noFill/>
        </p:spPr>
        <p:txBody>
          <a:bodyPr wrap="square" rtlCol="0">
            <a:spAutoFit/>
          </a:bodyPr>
          <a:lstStyle/>
          <a:p>
            <a:r>
              <a:rPr lang="en-US" sz="1800" u="sng" kern="0" spc="10" dirty="0">
                <a:solidFill>
                  <a:srgbClr val="00B050"/>
                </a:solidFill>
                <a:effectLst>
                  <a:outerShdw blurRad="38100" dist="38100" dir="2700000" algn="tl">
                    <a:srgbClr val="000000">
                      <a:alpha val="43137"/>
                    </a:srgbClr>
                  </a:outerShdw>
                </a:effectLst>
                <a:latin typeface="Nunito" pitchFamily="2" charset="0"/>
                <a:ea typeface="Times New Roman" panose="02020603050405020304" pitchFamily="18" charset="0"/>
                <a:cs typeface="Times New Roman" panose="02020603050405020304" pitchFamily="18" charset="0"/>
              </a:rPr>
              <a:t>Further, Types of computer viruses can be described briefly as follows: </a:t>
            </a:r>
            <a:br>
              <a:rPr lang="en-US" sz="1800" u="sng" kern="0" spc="10" dirty="0">
                <a:solidFill>
                  <a:srgbClr val="00B050"/>
                </a:solidFill>
                <a:effectLst>
                  <a:outerShdw blurRad="38100" dist="38100" dir="2700000" algn="tl">
                    <a:srgbClr val="000000">
                      <a:alpha val="43137"/>
                    </a:srgbClr>
                  </a:outerShdw>
                </a:effectLst>
                <a:latin typeface="Nunito" pitchFamily="2" charset="0"/>
                <a:ea typeface="Times New Roman" panose="02020603050405020304" pitchFamily="18" charset="0"/>
                <a:cs typeface="Times New Roman" panose="02020603050405020304" pitchFamily="18" charset="0"/>
              </a:rPr>
            </a:br>
            <a:endParaRPr lang="en-US" sz="1800" u="sng" kern="0" spc="10" dirty="0">
              <a:solidFill>
                <a:srgbClr val="00B050"/>
              </a:solidFill>
              <a:effectLst>
                <a:outerShdw blurRad="38100" dist="38100" dir="2700000" algn="tl">
                  <a:srgbClr val="000000">
                    <a:alpha val="43137"/>
                  </a:srgbClr>
                </a:outerShdw>
              </a:effectLst>
              <a:latin typeface="Nunito" pitchFamily="2" charset="0"/>
              <a:ea typeface="Times New Roman" panose="02020603050405020304" pitchFamily="18" charset="0"/>
              <a:cs typeface="Times New Roman" panose="02020603050405020304" pitchFamily="18" charset="0"/>
            </a:endParaRPr>
          </a:p>
          <a:p>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file/parasitic – appends itself to a file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boot/memory – infects the boot sector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macro – written in a high-level language like VB and affects MS Office files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source code – searches and modifies source codes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polymorphic – changes in copying each time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encrypted – encrypted virus + decrypting code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stealth – avoids detection by modifying parts of the system that can be used to detect it, like the read system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call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tunneling – installs itself in the interrupt service routines and device drivers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multipartite – infects multiple parts of the system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dirty="0"/>
          </a:p>
          <a:p>
            <a:endParaRPr lang="en-US" dirty="0"/>
          </a:p>
        </p:txBody>
      </p:sp>
    </p:spTree>
    <p:extLst>
      <p:ext uri="{BB962C8B-B14F-4D97-AF65-F5344CB8AC3E}">
        <p14:creationId xmlns:p14="http://schemas.microsoft.com/office/powerpoint/2010/main" val="38239185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8C222-BA21-E3AD-B1DB-8AFF62C3A368}"/>
              </a:ext>
            </a:extLst>
          </p:cNvPr>
          <p:cNvSpPr txBox="1"/>
          <p:nvPr/>
        </p:nvSpPr>
        <p:spPr>
          <a:xfrm>
            <a:off x="0" y="605307"/>
            <a:ext cx="12054625" cy="5014321"/>
          </a:xfrm>
          <a:prstGeom prst="rect">
            <a:avLst/>
          </a:prstGeom>
          <a:noFill/>
        </p:spPr>
        <p:txBody>
          <a:bodyPr wrap="square" rtlCol="0">
            <a:spAutoFit/>
          </a:bodyPr>
          <a:lstStyle/>
          <a:p>
            <a:pPr marL="342900" marR="0" lvl="0" indent="-342900" fontAlgn="base">
              <a:lnSpc>
                <a:spcPct val="107000"/>
              </a:lnSpc>
              <a:spcBef>
                <a:spcPts val="0"/>
              </a:spcBef>
              <a:spcAft>
                <a:spcPts val="0"/>
              </a:spcAft>
              <a:buFont typeface="+mj-lt"/>
              <a:buAutoNum type="arabicPeriod"/>
              <a:tabLst>
                <a:tab pos="685800" algn="l"/>
              </a:tabLst>
            </a:pPr>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Trojan Horse:</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tabLst>
                <a:tab pos="685800" algn="l"/>
              </a:tabLst>
            </a:pPr>
            <a:endParaRPr lang="en-US" kern="0" spc="10" dirty="0">
              <a:solidFill>
                <a:srgbClr val="FFFFFF"/>
              </a:solidFill>
              <a:latin typeface="Nunito" pitchFamily="2"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tabLst>
                <a:tab pos="685800" algn="l"/>
              </a:tabLst>
            </a:pPr>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tabLst>
                <a:tab pos="685800" algn="l"/>
              </a:tabLst>
            </a:pP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 code segment that misuses its environment is called a Trojan Horse. They seem to be attractive and harmless cover programs but are really harmful hidden programs that can be used as the virus carrier. In one of the versions of Trojan, the User is fooled to enter confidential login details on an application. Those details are stolen by a login emulator and can be further used as a way of information breaches. One of the major as well as a serious threat or consequences of the Trojan horse is that it will actually perform proper damage once installed or run on the computer’s system but at first, a glance will appear to be useful software and later turns out to be maliciously unwanted one.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Another variance is Spyware, Spyware accompanies a program that the user has chosen to install and download ads to display on the user’s system, thereby creating pop-up browser windows and when certain sites are visited by the user, it captures essential information and sends it over to the remote server. Such attacks are also known as </a:t>
            </a:r>
            <a:r>
              <a:rPr lang="en-US" sz="1800" b="1" kern="0" spc="10" dirty="0">
                <a:solidFill>
                  <a:srgbClr val="FFFFFF"/>
                </a:solidFill>
                <a:effectLst/>
                <a:latin typeface="Nunito" pitchFamily="2" charset="0"/>
                <a:ea typeface="Times New Roman" panose="02020603050405020304" pitchFamily="18" charset="0"/>
                <a:cs typeface="Times New Roman" panose="02020603050405020304" pitchFamily="18" charset="0"/>
              </a:rPr>
              <a:t>Convert Channels</a:t>
            </a:r>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EA987272-0176-2950-9D3B-07E61324B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458" y="0"/>
            <a:ext cx="2262203" cy="1599986"/>
          </a:xfrm>
          <a:prstGeom prst="rect">
            <a:avLst/>
          </a:prstGeom>
          <a:ln>
            <a:noFill/>
          </a:ln>
          <a:effectLst>
            <a:softEdge rad="76200"/>
          </a:effectLst>
        </p:spPr>
      </p:pic>
    </p:spTree>
    <p:extLst>
      <p:ext uri="{BB962C8B-B14F-4D97-AF65-F5344CB8AC3E}">
        <p14:creationId xmlns:p14="http://schemas.microsoft.com/office/powerpoint/2010/main" val="39075994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245B4-1304-8B7E-3201-41B0C5AB67D4}"/>
              </a:ext>
            </a:extLst>
          </p:cNvPr>
          <p:cNvSpPr txBox="1"/>
          <p:nvPr/>
        </p:nvSpPr>
        <p:spPr>
          <a:xfrm>
            <a:off x="2764665" y="2825655"/>
            <a:ext cx="9427335" cy="2585323"/>
          </a:xfrm>
          <a:prstGeom prst="rect">
            <a:avLst/>
          </a:prstGeom>
          <a:noFill/>
        </p:spPr>
        <p:txBody>
          <a:bodyPr wrap="square" rtlCol="0">
            <a:spAutoFit/>
          </a:bodyPr>
          <a:lstStyle/>
          <a:p>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Trap Door:</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The designer of a program or system might leave a hole in the software that only he is capable of using, the Trap Door works on similar principles. Trap Doors are quite difficult to detect as to analyze them, one needs to go through the source code of all the components of the system. In other words, if we may have to define a trap door then it would be like, a trap door is actually a kind of a secret entry point into a running or static program that actually allows anyone to gain access to any system without going through the usual security access procedures.</a:t>
            </a:r>
            <a:endParaRPr lang="en-US" dirty="0"/>
          </a:p>
        </p:txBody>
      </p:sp>
      <p:pic>
        <p:nvPicPr>
          <p:cNvPr id="4" name="Picture 3">
            <a:extLst>
              <a:ext uri="{FF2B5EF4-FFF2-40B4-BE49-F238E27FC236}">
                <a16:creationId xmlns:a16="http://schemas.microsoft.com/office/drawing/2014/main" id="{0E5CF090-C9B3-029F-80AF-6ABE60D9C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182880"/>
            <a:ext cx="3962400" cy="3246120"/>
          </a:xfrm>
          <a:prstGeom prst="rect">
            <a:avLst/>
          </a:prstGeom>
          <a:effectLst>
            <a:glow rad="50800">
              <a:schemeClr val="accent2">
                <a:lumMod val="50000"/>
                <a:alpha val="40000"/>
              </a:schemeClr>
            </a:glow>
            <a:softEdge rad="393700"/>
          </a:effectLst>
        </p:spPr>
      </p:pic>
    </p:spTree>
    <p:extLst>
      <p:ext uri="{BB962C8B-B14F-4D97-AF65-F5344CB8AC3E}">
        <p14:creationId xmlns:p14="http://schemas.microsoft.com/office/powerpoint/2010/main" val="4102714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3A86E-AFD9-85E3-7753-49845321FA71}"/>
              </a:ext>
            </a:extLst>
          </p:cNvPr>
          <p:cNvSpPr txBox="1"/>
          <p:nvPr/>
        </p:nvSpPr>
        <p:spPr>
          <a:xfrm>
            <a:off x="4868215" y="2459865"/>
            <a:ext cx="7478332" cy="2308324"/>
          </a:xfrm>
          <a:prstGeom prst="rect">
            <a:avLst/>
          </a:prstGeom>
          <a:noFill/>
        </p:spPr>
        <p:txBody>
          <a:bodyPr wrap="square" rtlCol="0">
            <a:spAutoFit/>
          </a:bodyPr>
          <a:lstStyle/>
          <a:p>
            <a:r>
              <a:rPr lang="en-US" sz="1800" b="1" kern="0" spc="10" dirty="0">
                <a:solidFill>
                  <a:srgbClr val="00B050"/>
                </a:solidFill>
                <a:effectLst/>
                <a:latin typeface="Nunito" pitchFamily="2" charset="0"/>
                <a:ea typeface="Times New Roman" panose="02020603050405020304" pitchFamily="18" charset="0"/>
                <a:cs typeface="Times New Roman" panose="02020603050405020304" pitchFamily="18" charset="0"/>
              </a:rPr>
              <a:t>Logic Bomb:</a:t>
            </a:r>
            <a: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t> </a:t>
            </a:r>
            <a:br>
              <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rPr>
            </a:br>
            <a:endParaRPr lang="en-US" sz="1800" kern="0" spc="10" dirty="0">
              <a:solidFill>
                <a:srgbClr val="00B050"/>
              </a:solidFill>
              <a:effectLst/>
              <a:latin typeface="Nunito" pitchFamily="2" charset="0"/>
              <a:ea typeface="Times New Roman" panose="02020603050405020304" pitchFamily="18" charset="0"/>
              <a:cs typeface="Times New Roman" panose="02020603050405020304" pitchFamily="18" charset="0"/>
            </a:endParaRPr>
          </a:p>
          <a:p>
            <a:r>
              <a:rPr lang="en-US" sz="1800" kern="0" spc="10" dirty="0">
                <a:solidFill>
                  <a:srgbClr val="FFFFFF"/>
                </a:solidFill>
                <a:effectLst/>
                <a:latin typeface="Nunito" pitchFamily="2" charset="0"/>
                <a:ea typeface="Times New Roman" panose="02020603050405020304" pitchFamily="18" charset="0"/>
                <a:cs typeface="Times New Roman" panose="02020603050405020304" pitchFamily="18" charset="0"/>
              </a:rPr>
              <a:t>A program that initiates a security attack only under a specific situation. To be very precise, a logic bomb is actually the most malicious program which is inserted intentionally into the computer system and that is triggered or functions when specific conditions have been met for it to work.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C8EFBE8-6FF7-91AE-24FB-21B2101C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704" y="2709152"/>
            <a:ext cx="2533650" cy="1809750"/>
          </a:xfrm>
          <a:prstGeom prst="rect">
            <a:avLst/>
          </a:prstGeom>
          <a:effectLst>
            <a:softEdge rad="152400"/>
          </a:effectLst>
        </p:spPr>
      </p:pic>
    </p:spTree>
    <p:extLst>
      <p:ext uri="{BB962C8B-B14F-4D97-AF65-F5344CB8AC3E}">
        <p14:creationId xmlns:p14="http://schemas.microsoft.com/office/powerpoint/2010/main" val="4149329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783</TotalTime>
  <Words>1568</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Gothic</vt:lpstr>
      <vt:lpstr>Nunito</vt:lpstr>
      <vt:lpstr>Symbol</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GANZA TRESOR</dc:creator>
  <cp:lastModifiedBy>GANZA TRESOR</cp:lastModifiedBy>
  <cp:revision>1</cp:revision>
  <dcterms:created xsi:type="dcterms:W3CDTF">2023-04-26T17:51:28Z</dcterms:created>
  <dcterms:modified xsi:type="dcterms:W3CDTF">2023-04-27T06:54:32Z</dcterms:modified>
</cp:coreProperties>
</file>