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0"/>
  </p:notesMasterIdLst>
  <p:sldIdLst>
    <p:sldId id="256" r:id="rId3"/>
    <p:sldId id="258" r:id="rId4"/>
    <p:sldId id="25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3" r:id="rId18"/>
    <p:sldId id="284" r:id="rId19"/>
    <p:sldId id="285" r:id="rId20"/>
    <p:sldId id="286" r:id="rId21"/>
    <p:sldId id="291" r:id="rId22"/>
    <p:sldId id="292" r:id="rId23"/>
    <p:sldId id="293" r:id="rId24"/>
    <p:sldId id="294" r:id="rId25"/>
    <p:sldId id="295" r:id="rId26"/>
    <p:sldId id="296" r:id="rId27"/>
    <p:sldId id="297" r:id="rId28"/>
    <p:sldId id="300"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C1A22A-F3BD-4D2B-B30F-CC19E15BA7D1}">
  <a:tblStyle styleId="{BEC1A22A-F3BD-4D2B-B30F-CC19E15BA7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615E42-0D58-4330-8A6D-D52CD6FDC2D3}"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5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a8bed7ddf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31a8bed7ddf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1a9d6729e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31a9d6729e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a9d6729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31a9d6729e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1a9d6729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31a9d6729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1b11e71fe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31b11e71fe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1a9d6729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31a9d6729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1a8bed7dd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g31a8bed7dd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2ef604360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g32ef604360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1a8bed7dd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g31a8bed7dd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1a8bed7ddf_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g31a8bed7ddf_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1a8bed7dd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31a8bed7dd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a8bed7dd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31a8bed7dd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1a8bed7dd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g31a8bed7dd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1a8bed7dd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31a8bed7dd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2ee7cc70fd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32ee7cc70f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2ee7cc70f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g32ee7cc70f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2ee7cc70f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32ee7cc70fd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2ee7cc70fd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g32ee7cc70fd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2ee7cc70fd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g32ee7cc70fd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1a8bed7dd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g31a8bed7dd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a8bed7dd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1a8bed7dd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a9d6729e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1a9d6729e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1a9d6729e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g31a9d6729e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1a9d6729e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31a9d6729e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1a9d6729e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31a9d6729e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a9d6729e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31a9d6729e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1a9d6729e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31a9d6729e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1143000" y="896483"/>
            <a:ext cx="6858000" cy="179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2800"/>
              <a:buNone/>
              <a:defRPr sz="4500">
                <a:solidFill>
                  <a:srgbClr val="002060"/>
                </a:solidFill>
                <a:latin typeface="Bookman Old Style"/>
                <a:ea typeface="Bookman Old Style"/>
                <a:cs typeface="Bookman Old Style"/>
                <a:sym typeface="Bookman Old Styl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7" name="Google Shape;57;p14"/>
          <p:cNvSpPr txBox="1">
            <a:spLocks noGrp="1"/>
          </p:cNvSpPr>
          <p:nvPr>
            <p:ph type="subTitle" idx="1"/>
          </p:nvPr>
        </p:nvSpPr>
        <p:spPr>
          <a:xfrm>
            <a:off x="1143000" y="2701528"/>
            <a:ext cx="6858000" cy="1241822"/>
          </a:xfrm>
          <a:prstGeom prst="rect">
            <a:avLst/>
          </a:prstGeom>
          <a:noFill/>
          <a:ln>
            <a:noFill/>
          </a:ln>
        </p:spPr>
        <p:txBody>
          <a:bodyPr spcFirstLastPara="1" wrap="square" lIns="91425" tIns="91425" rIns="91425" bIns="91425" anchor="t" anchorCtr="0">
            <a:normAutofit/>
          </a:bodyPr>
          <a:lstStyle>
            <a:lvl1pPr lvl="0" algn="ctr">
              <a:lnSpc>
                <a:spcPct val="115000"/>
              </a:lnSpc>
              <a:spcBef>
                <a:spcPts val="0"/>
              </a:spcBef>
              <a:spcAft>
                <a:spcPts val="0"/>
              </a:spcAft>
              <a:buSzPts val="1800"/>
              <a:buNone/>
              <a:defRPr sz="1800">
                <a:solidFill>
                  <a:srgbClr val="C00000"/>
                </a:solidFill>
              </a:defRPr>
            </a:lvl1pPr>
            <a:lvl2pPr lvl="1" algn="ctr">
              <a:lnSpc>
                <a:spcPct val="115000"/>
              </a:lnSpc>
              <a:spcBef>
                <a:spcPts val="0"/>
              </a:spcBef>
              <a:spcAft>
                <a:spcPts val="0"/>
              </a:spcAft>
              <a:buSzPts val="1400"/>
              <a:buNone/>
              <a:defRPr sz="1500"/>
            </a:lvl2pPr>
            <a:lvl3pPr lvl="2" algn="ctr">
              <a:lnSpc>
                <a:spcPct val="115000"/>
              </a:lnSpc>
              <a:spcBef>
                <a:spcPts val="0"/>
              </a:spcBef>
              <a:spcAft>
                <a:spcPts val="0"/>
              </a:spcAft>
              <a:buSzPts val="1400"/>
              <a:buNone/>
              <a:defRPr sz="1350"/>
            </a:lvl3pPr>
            <a:lvl4pPr lvl="3" algn="ctr">
              <a:lnSpc>
                <a:spcPct val="115000"/>
              </a:lnSpc>
              <a:spcBef>
                <a:spcPts val="0"/>
              </a:spcBef>
              <a:spcAft>
                <a:spcPts val="0"/>
              </a:spcAft>
              <a:buSzPts val="1400"/>
              <a:buNone/>
              <a:defRPr sz="1200"/>
            </a:lvl4pPr>
            <a:lvl5pPr lvl="4" algn="ctr">
              <a:lnSpc>
                <a:spcPct val="115000"/>
              </a:lnSpc>
              <a:spcBef>
                <a:spcPts val="0"/>
              </a:spcBef>
              <a:spcAft>
                <a:spcPts val="0"/>
              </a:spcAft>
              <a:buSzPts val="1400"/>
              <a:buNone/>
              <a:defRPr sz="1200"/>
            </a:lvl5pPr>
            <a:lvl6pPr lvl="5" algn="ctr">
              <a:lnSpc>
                <a:spcPct val="115000"/>
              </a:lnSpc>
              <a:spcBef>
                <a:spcPts val="0"/>
              </a:spcBef>
              <a:spcAft>
                <a:spcPts val="0"/>
              </a:spcAft>
              <a:buSzPts val="1400"/>
              <a:buNone/>
              <a:defRPr sz="1200"/>
            </a:lvl6pPr>
            <a:lvl7pPr lvl="6" algn="ctr">
              <a:lnSpc>
                <a:spcPct val="115000"/>
              </a:lnSpc>
              <a:spcBef>
                <a:spcPts val="0"/>
              </a:spcBef>
              <a:spcAft>
                <a:spcPts val="0"/>
              </a:spcAft>
              <a:buSzPts val="1400"/>
              <a:buNone/>
              <a:defRPr sz="1200"/>
            </a:lvl7pPr>
            <a:lvl8pPr lvl="7" algn="ctr">
              <a:lnSpc>
                <a:spcPct val="115000"/>
              </a:lnSpc>
              <a:spcBef>
                <a:spcPts val="0"/>
              </a:spcBef>
              <a:spcAft>
                <a:spcPts val="0"/>
              </a:spcAft>
              <a:buSzPts val="1400"/>
              <a:buNone/>
              <a:defRPr sz="1200"/>
            </a:lvl8pPr>
            <a:lvl9pPr lvl="8" algn="ctr">
              <a:lnSpc>
                <a:spcPct val="115000"/>
              </a:lnSpc>
              <a:spcBef>
                <a:spcPts val="0"/>
              </a:spcBef>
              <a:spcAft>
                <a:spcPts val="0"/>
              </a:spcAft>
              <a:buSzPts val="1400"/>
              <a:buNone/>
              <a:defRPr sz="1200"/>
            </a:lvl9pPr>
          </a:lstStyle>
          <a:p>
            <a:endParaRPr/>
          </a:p>
        </p:txBody>
      </p:sp>
      <p:sp>
        <p:nvSpPr>
          <p:cNvPr id="58" name="Google Shape;58;p1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p:nvPr/>
        </p:nvSpPr>
        <p:spPr>
          <a:xfrm>
            <a:off x="5848258" y="4773986"/>
            <a:ext cx="2624200" cy="282831"/>
          </a:xfrm>
          <a:prstGeom prst="rect">
            <a:avLst/>
          </a:prstGeom>
          <a:noFill/>
          <a:ln>
            <a:noFill/>
          </a:ln>
        </p:spPr>
        <p:txBody>
          <a:bodyPr spcFirstLastPara="1" wrap="square" lIns="0" tIns="5775" rIns="0" bIns="0" anchor="t" anchorCtr="0">
            <a:spAutoFit/>
          </a:bodyPr>
          <a:lstStyle/>
          <a:p>
            <a:pPr marL="5776" marR="0" lvl="0" indent="0" algn="ctr" rtl="0">
              <a:lnSpc>
                <a:spcPct val="100000"/>
              </a:lnSpc>
              <a:spcBef>
                <a:spcPts val="0"/>
              </a:spcBef>
              <a:spcAft>
                <a:spcPts val="0"/>
              </a:spcAft>
              <a:buNone/>
            </a:pPr>
            <a:r>
              <a:rPr lang="en" sz="1800" b="1" i="1" u="none" strike="noStrike" cap="none">
                <a:solidFill>
                  <a:srgbClr val="422C75"/>
                </a:solidFill>
                <a:latin typeface="Bookman Old Style"/>
                <a:ea typeface="Bookman Old Style"/>
                <a:cs typeface="Bookman Old Style"/>
                <a:sym typeface="Bookman Old Style"/>
              </a:rPr>
              <a:t>Go, change the world</a:t>
            </a:r>
            <a:endParaRPr sz="1800" b="1" i="0" u="none" strike="noStrike" cap="none">
              <a:solidFill>
                <a:srgbClr val="000000"/>
              </a:solidFill>
              <a:latin typeface="Bookman Old Style"/>
              <a:ea typeface="Bookman Old Style"/>
              <a:cs typeface="Bookman Old Style"/>
              <a:sym typeface="Bookman Old Style"/>
            </a:endParaRPr>
          </a:p>
        </p:txBody>
      </p:sp>
      <p:pic>
        <p:nvPicPr>
          <p:cNvPr id="61" name="Google Shape;61;p14"/>
          <p:cNvPicPr preferRelativeResize="0"/>
          <p:nvPr/>
        </p:nvPicPr>
        <p:blipFill rotWithShape="1">
          <a:blip r:embed="rId2">
            <a:alphaModFix/>
          </a:blip>
          <a:srcRect t="13833"/>
          <a:stretch/>
        </p:blipFill>
        <p:spPr>
          <a:xfrm>
            <a:off x="0" y="0"/>
            <a:ext cx="1655629" cy="74822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body" idx="1"/>
          </p:nvPr>
        </p:nvSpPr>
        <p:spPr>
          <a:xfrm>
            <a:off x="131110" y="943712"/>
            <a:ext cx="8881783" cy="368901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solidFill>
                  <a:srgbClr val="002060"/>
                </a:solidFill>
                <a:latin typeface="Bookman Old Style"/>
                <a:ea typeface="Bookman Old Style"/>
                <a:cs typeface="Bookman Old Style"/>
                <a:sym typeface="Bookman Old Style"/>
              </a:defRPr>
            </a:lvl1pPr>
            <a:lvl2pPr marL="914400" lvl="1" indent="-317500" algn="l">
              <a:lnSpc>
                <a:spcPct val="115000"/>
              </a:lnSpc>
              <a:spcBef>
                <a:spcPts val="0"/>
              </a:spcBef>
              <a:spcAft>
                <a:spcPts val="0"/>
              </a:spcAft>
              <a:buSzPts val="1400"/>
              <a:buChar char="○"/>
              <a:defRPr>
                <a:latin typeface="Bookman Old Style"/>
                <a:ea typeface="Bookman Old Style"/>
                <a:cs typeface="Bookman Old Style"/>
                <a:sym typeface="Bookman Old Style"/>
              </a:defRPr>
            </a:lvl2pPr>
            <a:lvl3pPr marL="1371600" lvl="2" indent="-317500" algn="l">
              <a:lnSpc>
                <a:spcPct val="115000"/>
              </a:lnSpc>
              <a:spcBef>
                <a:spcPts val="0"/>
              </a:spcBef>
              <a:spcAft>
                <a:spcPts val="0"/>
              </a:spcAft>
              <a:buSzPts val="1400"/>
              <a:buChar char="■"/>
              <a:defRPr>
                <a:solidFill>
                  <a:srgbClr val="002060"/>
                </a:solidFill>
                <a:latin typeface="Bookman Old Style"/>
                <a:ea typeface="Bookman Old Style"/>
                <a:cs typeface="Bookman Old Style"/>
                <a:sym typeface="Bookman Old Style"/>
              </a:defRPr>
            </a:lvl3pPr>
            <a:lvl4pPr marL="1828800" lvl="3" indent="-317500" algn="l">
              <a:lnSpc>
                <a:spcPct val="115000"/>
              </a:lnSpc>
              <a:spcBef>
                <a:spcPts val="0"/>
              </a:spcBef>
              <a:spcAft>
                <a:spcPts val="0"/>
              </a:spcAft>
              <a:buSzPts val="1400"/>
              <a:buChar char="●"/>
              <a:defRPr>
                <a:solidFill>
                  <a:srgbClr val="002060"/>
                </a:solidFill>
                <a:latin typeface="Bookman Old Style"/>
                <a:ea typeface="Bookman Old Style"/>
                <a:cs typeface="Bookman Old Style"/>
                <a:sym typeface="Bookman Old Style"/>
              </a:defRPr>
            </a:lvl4pPr>
            <a:lvl5pPr marL="2286000" lvl="4" indent="-317500" algn="l">
              <a:lnSpc>
                <a:spcPct val="115000"/>
              </a:lnSpc>
              <a:spcBef>
                <a:spcPts val="0"/>
              </a:spcBef>
              <a:spcAft>
                <a:spcPts val="0"/>
              </a:spcAft>
              <a:buSzPts val="1400"/>
              <a:buChar char="○"/>
              <a:defRPr>
                <a:solidFill>
                  <a:srgbClr val="002060"/>
                </a:solidFill>
                <a:latin typeface="Bookman Old Style"/>
                <a:ea typeface="Bookman Old Style"/>
                <a:cs typeface="Bookman Old Style"/>
                <a:sym typeface="Bookman Old Style"/>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4" name="Google Shape;64;p15"/>
          <p:cNvSpPr txBox="1"/>
          <p:nvPr/>
        </p:nvSpPr>
        <p:spPr>
          <a:xfrm>
            <a:off x="3791697" y="4803856"/>
            <a:ext cx="1560605" cy="167415"/>
          </a:xfrm>
          <a:prstGeom prst="rect">
            <a:avLst/>
          </a:prstGeom>
          <a:noFill/>
          <a:ln>
            <a:noFill/>
          </a:ln>
        </p:spPr>
        <p:txBody>
          <a:bodyPr spcFirstLastPara="1" wrap="square" lIns="0" tIns="5775" rIns="0" bIns="0" anchor="t" anchorCtr="0">
            <a:spAutoFit/>
          </a:bodyPr>
          <a:lstStyle/>
          <a:p>
            <a:pPr marL="5776" marR="0" lvl="0" indent="0" algn="ctr" rtl="0">
              <a:lnSpc>
                <a:spcPct val="100000"/>
              </a:lnSpc>
              <a:spcBef>
                <a:spcPts val="0"/>
              </a:spcBef>
              <a:spcAft>
                <a:spcPts val="0"/>
              </a:spcAft>
              <a:buNone/>
            </a:pPr>
            <a:r>
              <a:rPr lang="en" sz="1050" b="1" i="1" u="none" strike="noStrike" cap="none">
                <a:solidFill>
                  <a:srgbClr val="422C75"/>
                </a:solidFill>
                <a:latin typeface="Bookman Old Style"/>
                <a:ea typeface="Bookman Old Style"/>
                <a:cs typeface="Bookman Old Style"/>
                <a:sym typeface="Bookman Old Style"/>
              </a:rPr>
              <a:t>Go, change the world</a:t>
            </a:r>
            <a:endParaRPr sz="1050" b="1" i="0" u="none" strike="noStrike" cap="none">
              <a:solidFill>
                <a:srgbClr val="000000"/>
              </a:solidFill>
              <a:latin typeface="Bookman Old Style"/>
              <a:ea typeface="Bookman Old Style"/>
              <a:cs typeface="Bookman Old Style"/>
              <a:sym typeface="Bookman Old Style"/>
            </a:endParaRPr>
          </a:p>
        </p:txBody>
      </p:sp>
      <p:sp>
        <p:nvSpPr>
          <p:cNvPr id="65" name="Google Shape;65;p15"/>
          <p:cNvSpPr txBox="1">
            <a:spLocks noGrp="1"/>
          </p:cNvSpPr>
          <p:nvPr>
            <p:ph type="sldNum" idx="12"/>
          </p:nvPr>
        </p:nvSpPr>
        <p:spPr>
          <a:xfrm>
            <a:off x="6955491" y="4760404"/>
            <a:ext cx="2057400" cy="273844"/>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1000"/>
              <a:buNone/>
              <a:defRPr sz="1000" b="1" i="0" u="none" strike="noStrike" cap="none">
                <a:solidFill>
                  <a:srgbClr val="002060"/>
                </a:solidFill>
                <a:latin typeface="Bookman Old Style"/>
                <a:ea typeface="Bookman Old Style"/>
                <a:cs typeface="Bookman Old Style"/>
                <a:sym typeface="Bookman Old Style"/>
              </a:defRPr>
            </a:lvl1pPr>
            <a:lvl2pPr marL="0" lvl="1" indent="0" algn="r">
              <a:lnSpc>
                <a:spcPct val="100000"/>
              </a:lnSpc>
              <a:spcBef>
                <a:spcPts val="0"/>
              </a:spcBef>
              <a:spcAft>
                <a:spcPts val="0"/>
              </a:spcAft>
              <a:buSzPts val="1000"/>
              <a:buNone/>
              <a:defRPr sz="1000" b="1" i="0" u="none" strike="noStrike" cap="none">
                <a:solidFill>
                  <a:srgbClr val="002060"/>
                </a:solidFill>
                <a:latin typeface="Bookman Old Style"/>
                <a:ea typeface="Bookman Old Style"/>
                <a:cs typeface="Bookman Old Style"/>
                <a:sym typeface="Bookman Old Style"/>
              </a:defRPr>
            </a:lvl2pPr>
            <a:lvl3pPr marL="0" lvl="2" indent="0" algn="r">
              <a:lnSpc>
                <a:spcPct val="100000"/>
              </a:lnSpc>
              <a:spcBef>
                <a:spcPts val="0"/>
              </a:spcBef>
              <a:spcAft>
                <a:spcPts val="0"/>
              </a:spcAft>
              <a:buSzPts val="1000"/>
              <a:buNone/>
              <a:defRPr sz="1000" b="1" i="0" u="none" strike="noStrike" cap="none">
                <a:solidFill>
                  <a:srgbClr val="002060"/>
                </a:solidFill>
                <a:latin typeface="Bookman Old Style"/>
                <a:ea typeface="Bookman Old Style"/>
                <a:cs typeface="Bookman Old Style"/>
                <a:sym typeface="Bookman Old Style"/>
              </a:defRPr>
            </a:lvl3pPr>
            <a:lvl4pPr marL="0" lvl="3" indent="0" algn="r">
              <a:lnSpc>
                <a:spcPct val="100000"/>
              </a:lnSpc>
              <a:spcBef>
                <a:spcPts val="0"/>
              </a:spcBef>
              <a:spcAft>
                <a:spcPts val="0"/>
              </a:spcAft>
              <a:buSzPts val="1000"/>
              <a:buNone/>
              <a:defRPr sz="1000" b="1" i="0" u="none" strike="noStrike" cap="none">
                <a:solidFill>
                  <a:srgbClr val="002060"/>
                </a:solidFill>
                <a:latin typeface="Bookman Old Style"/>
                <a:ea typeface="Bookman Old Style"/>
                <a:cs typeface="Bookman Old Style"/>
                <a:sym typeface="Bookman Old Style"/>
              </a:defRPr>
            </a:lvl4pPr>
            <a:lvl5pPr marL="0" lvl="4" indent="0" algn="r">
              <a:lnSpc>
                <a:spcPct val="100000"/>
              </a:lnSpc>
              <a:spcBef>
                <a:spcPts val="0"/>
              </a:spcBef>
              <a:spcAft>
                <a:spcPts val="0"/>
              </a:spcAft>
              <a:buSzPts val="1000"/>
              <a:buNone/>
              <a:defRPr sz="1000" b="1" i="0" u="none" strike="noStrike" cap="none">
                <a:solidFill>
                  <a:srgbClr val="002060"/>
                </a:solidFill>
                <a:latin typeface="Bookman Old Style"/>
                <a:ea typeface="Bookman Old Style"/>
                <a:cs typeface="Bookman Old Style"/>
                <a:sym typeface="Bookman Old Style"/>
              </a:defRPr>
            </a:lvl5pPr>
            <a:lvl6pPr marL="0" lvl="5" indent="0" algn="r">
              <a:lnSpc>
                <a:spcPct val="100000"/>
              </a:lnSpc>
              <a:spcBef>
                <a:spcPts val="0"/>
              </a:spcBef>
              <a:spcAft>
                <a:spcPts val="0"/>
              </a:spcAft>
              <a:buSzPts val="1000"/>
              <a:buNone/>
              <a:defRPr sz="1000" b="1" i="0" u="none" strike="noStrike" cap="none">
                <a:solidFill>
                  <a:srgbClr val="002060"/>
                </a:solidFill>
                <a:latin typeface="Bookman Old Style"/>
                <a:ea typeface="Bookman Old Style"/>
                <a:cs typeface="Bookman Old Style"/>
                <a:sym typeface="Bookman Old Style"/>
              </a:defRPr>
            </a:lvl6pPr>
            <a:lvl7pPr marL="0" lvl="6" indent="0" algn="r">
              <a:lnSpc>
                <a:spcPct val="100000"/>
              </a:lnSpc>
              <a:spcBef>
                <a:spcPts val="0"/>
              </a:spcBef>
              <a:spcAft>
                <a:spcPts val="0"/>
              </a:spcAft>
              <a:buSzPts val="1000"/>
              <a:buNone/>
              <a:defRPr sz="1000" b="1" i="0" u="none" strike="noStrike" cap="none">
                <a:solidFill>
                  <a:srgbClr val="002060"/>
                </a:solidFill>
                <a:latin typeface="Bookman Old Style"/>
                <a:ea typeface="Bookman Old Style"/>
                <a:cs typeface="Bookman Old Style"/>
                <a:sym typeface="Bookman Old Style"/>
              </a:defRPr>
            </a:lvl7pPr>
            <a:lvl8pPr marL="0" lvl="7" indent="0" algn="r">
              <a:lnSpc>
                <a:spcPct val="100000"/>
              </a:lnSpc>
              <a:spcBef>
                <a:spcPts val="0"/>
              </a:spcBef>
              <a:spcAft>
                <a:spcPts val="0"/>
              </a:spcAft>
              <a:buSzPts val="1000"/>
              <a:buNone/>
              <a:defRPr sz="1000" b="1" i="0" u="none" strike="noStrike" cap="none">
                <a:solidFill>
                  <a:srgbClr val="002060"/>
                </a:solidFill>
                <a:latin typeface="Bookman Old Style"/>
                <a:ea typeface="Bookman Old Style"/>
                <a:cs typeface="Bookman Old Style"/>
                <a:sym typeface="Bookman Old Style"/>
              </a:defRPr>
            </a:lvl8pPr>
            <a:lvl9pPr marL="0" lvl="8" indent="0" algn="r">
              <a:lnSpc>
                <a:spcPct val="100000"/>
              </a:lnSpc>
              <a:spcBef>
                <a:spcPts val="0"/>
              </a:spcBef>
              <a:spcAft>
                <a:spcPts val="0"/>
              </a:spcAft>
              <a:buSzPts val="1000"/>
              <a:buNone/>
              <a:defRPr sz="1000" b="1" i="0" u="none" strike="noStrike" cap="none">
                <a:solidFill>
                  <a:srgbClr val="002060"/>
                </a:solidFill>
                <a:latin typeface="Bookman Old Style"/>
                <a:ea typeface="Bookman Old Style"/>
                <a:cs typeface="Bookman Old Style"/>
                <a:sym typeface="Bookman Old Styl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0" name="Google Shape;7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6" name="Google Shape;76;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7" name="Google Shape;7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0" name="Google Shape;8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4" name="Google Shape;84;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5" name="Google Shape;85;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sp>
        <p:nvSpPr>
          <p:cNvPr id="91" name="Google Shape;91;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3" name="Google Shape;9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8" name="Google Shape;9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1000"/>
              <a:buNone/>
              <a:defRPr/>
            </a:lvl1pPr>
            <a:lvl2pPr marL="0" lvl="1" indent="0" algn="r">
              <a:lnSpc>
                <a:spcPct val="100000"/>
              </a:lnSpc>
              <a:spcBef>
                <a:spcPts val="0"/>
              </a:spcBef>
              <a:spcAft>
                <a:spcPts val="0"/>
              </a:spcAft>
              <a:buSzPts val="1000"/>
              <a:buNone/>
              <a:defRPr/>
            </a:lvl2pPr>
            <a:lvl3pPr marL="0" lvl="2" indent="0" algn="r">
              <a:lnSpc>
                <a:spcPct val="100000"/>
              </a:lnSpc>
              <a:spcBef>
                <a:spcPts val="0"/>
              </a:spcBef>
              <a:spcAft>
                <a:spcPts val="0"/>
              </a:spcAft>
              <a:buSzPts val="1000"/>
              <a:buNone/>
              <a:defRPr/>
            </a:lvl3pPr>
            <a:lvl4pPr marL="0" lvl="3" indent="0" algn="r">
              <a:lnSpc>
                <a:spcPct val="100000"/>
              </a:lnSpc>
              <a:spcBef>
                <a:spcPts val="0"/>
              </a:spcBef>
              <a:spcAft>
                <a:spcPts val="0"/>
              </a:spcAft>
              <a:buSzPts val="1000"/>
              <a:buNone/>
              <a:defRPr/>
            </a:lvl4pPr>
            <a:lvl5pPr marL="0" lvl="4" indent="0" algn="r">
              <a:lnSpc>
                <a:spcPct val="100000"/>
              </a:lnSpc>
              <a:spcBef>
                <a:spcPts val="0"/>
              </a:spcBef>
              <a:spcAft>
                <a:spcPts val="0"/>
              </a:spcAft>
              <a:buSzPts val="1000"/>
              <a:buNone/>
              <a:defRPr/>
            </a:lvl5pPr>
            <a:lvl6pPr marL="0" lvl="5" indent="0" algn="r">
              <a:lnSpc>
                <a:spcPct val="100000"/>
              </a:lnSpc>
              <a:spcBef>
                <a:spcPts val="0"/>
              </a:spcBef>
              <a:spcAft>
                <a:spcPts val="0"/>
              </a:spcAft>
              <a:buSzPts val="1000"/>
              <a:buNone/>
              <a:defRPr/>
            </a:lvl6pPr>
            <a:lvl7pPr marL="0" lvl="6" indent="0" algn="r">
              <a:lnSpc>
                <a:spcPct val="100000"/>
              </a:lnSpc>
              <a:spcBef>
                <a:spcPts val="0"/>
              </a:spcBef>
              <a:spcAft>
                <a:spcPts val="0"/>
              </a:spcAft>
              <a:buSzPts val="1000"/>
              <a:buNone/>
              <a:defRPr/>
            </a:lvl7pPr>
            <a:lvl8pPr marL="0" lvl="7" indent="0" algn="r">
              <a:lnSpc>
                <a:spcPct val="100000"/>
              </a:lnSpc>
              <a:spcBef>
                <a:spcPts val="0"/>
              </a:spcBef>
              <a:spcAft>
                <a:spcPts val="0"/>
              </a:spcAft>
              <a:buSzPts val="1000"/>
              <a:buNone/>
              <a:defRPr/>
            </a:lvl8pPr>
            <a:lvl9pPr marL="0" lvl="8" indent="0" algn="r">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4">
            <a:alphaModFix/>
          </a:blip>
          <a:srcRect/>
          <a:stretch/>
        </p:blipFill>
        <p:spPr>
          <a:xfrm>
            <a:off x="82482" y="78435"/>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411.18165"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411.08470"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arxiv.org/abs/2411.0383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410.23831"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5"/>
          <p:cNvSpPr txBox="1">
            <a:spLocks noGrp="1"/>
          </p:cNvSpPr>
          <p:nvPr>
            <p:ph type="ctrTitle"/>
          </p:nvPr>
        </p:nvSpPr>
        <p:spPr>
          <a:xfrm>
            <a:off x="1085850" y="742878"/>
            <a:ext cx="7715250" cy="664144"/>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 sz="2700" b="1"/>
              <a:t>Artificial Neural Networks and Deep Learning - (AI253IA)</a:t>
            </a:r>
            <a:endParaRPr sz="2700" b="1"/>
          </a:p>
        </p:txBody>
      </p:sp>
      <p:sp>
        <p:nvSpPr>
          <p:cNvPr id="104" name="Google Shape;104;p25"/>
          <p:cNvSpPr txBox="1"/>
          <p:nvPr/>
        </p:nvSpPr>
        <p:spPr>
          <a:xfrm>
            <a:off x="283850" y="4400625"/>
            <a:ext cx="2180100" cy="6210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1" i="0" u="none" strike="noStrike" cap="none">
              <a:solidFill>
                <a:srgbClr val="00B0F0"/>
              </a:solidFill>
              <a:latin typeface="Bookman Old Style"/>
              <a:ea typeface="Bookman Old Style"/>
              <a:cs typeface="Bookman Old Style"/>
              <a:sym typeface="Bookman Old Style"/>
            </a:endParaRPr>
          </a:p>
          <a:p>
            <a:pPr marL="0" marR="0" lvl="0" indent="0" algn="ctr" rtl="0">
              <a:lnSpc>
                <a:spcPct val="90000"/>
              </a:lnSpc>
              <a:spcBef>
                <a:spcPts val="0"/>
              </a:spcBef>
              <a:spcAft>
                <a:spcPts val="0"/>
              </a:spcAft>
              <a:buClr>
                <a:srgbClr val="000000"/>
              </a:buClr>
              <a:buSzPts val="1400"/>
              <a:buFont typeface="Arial"/>
              <a:buNone/>
            </a:pPr>
            <a:endParaRPr sz="1400" b="1" i="0" u="none" strike="noStrike" cap="none">
              <a:solidFill>
                <a:srgbClr val="00B0F0"/>
              </a:solidFill>
              <a:latin typeface="Bookman Old Style"/>
              <a:ea typeface="Bookman Old Style"/>
              <a:cs typeface="Bookman Old Style"/>
              <a:sym typeface="Bookman Old Style"/>
            </a:endParaRPr>
          </a:p>
          <a:p>
            <a:pPr marL="0" marR="0" lvl="0" indent="0" algn="ctr" rtl="0">
              <a:lnSpc>
                <a:spcPct val="90000"/>
              </a:lnSpc>
              <a:spcBef>
                <a:spcPts val="0"/>
              </a:spcBef>
              <a:spcAft>
                <a:spcPts val="0"/>
              </a:spcAft>
              <a:buClr>
                <a:srgbClr val="000000"/>
              </a:buClr>
              <a:buSzPts val="1400"/>
              <a:buFont typeface="Arial"/>
              <a:buNone/>
            </a:pPr>
            <a:endParaRPr sz="1400" b="1" i="0" u="none" strike="noStrike" cap="none">
              <a:solidFill>
                <a:srgbClr val="00B0F0"/>
              </a:solidFill>
              <a:latin typeface="Bookman Old Style"/>
              <a:ea typeface="Bookman Old Style"/>
              <a:cs typeface="Bookman Old Style"/>
              <a:sym typeface="Bookman Old Style"/>
            </a:endParaRPr>
          </a:p>
          <a:p>
            <a:pPr marL="0" marR="0" lvl="0" indent="0" algn="ctr" rtl="0">
              <a:lnSpc>
                <a:spcPct val="90000"/>
              </a:lnSpc>
              <a:spcBef>
                <a:spcPts val="0"/>
              </a:spcBef>
              <a:spcAft>
                <a:spcPts val="0"/>
              </a:spcAft>
              <a:buClr>
                <a:srgbClr val="000000"/>
              </a:buClr>
              <a:buSzPts val="1400"/>
              <a:buFont typeface="Arial"/>
              <a:buNone/>
            </a:pPr>
            <a:endParaRPr sz="1400" b="1" i="0" u="none" strike="noStrike" cap="none">
              <a:solidFill>
                <a:srgbClr val="00B0F0"/>
              </a:solidFill>
              <a:latin typeface="Bookman Old Style"/>
              <a:ea typeface="Bookman Old Style"/>
              <a:cs typeface="Bookman Old Style"/>
              <a:sym typeface="Bookman Old Style"/>
            </a:endParaRPr>
          </a:p>
          <a:p>
            <a:pPr marL="0" marR="0" lvl="0" indent="0" algn="ctr" rtl="0">
              <a:lnSpc>
                <a:spcPct val="90000"/>
              </a:lnSpc>
              <a:spcBef>
                <a:spcPts val="0"/>
              </a:spcBef>
              <a:spcAft>
                <a:spcPts val="0"/>
              </a:spcAft>
              <a:buClr>
                <a:srgbClr val="000000"/>
              </a:buClr>
              <a:buSzPts val="2100"/>
              <a:buFont typeface="Arial"/>
              <a:buNone/>
            </a:pPr>
            <a:endParaRPr sz="2100" b="1" i="0" u="none" strike="noStrike" cap="none">
              <a:solidFill>
                <a:srgbClr val="00B0F0"/>
              </a:solidFill>
              <a:latin typeface="Bookman Old Style"/>
              <a:ea typeface="Bookman Old Style"/>
              <a:cs typeface="Bookman Old Style"/>
              <a:sym typeface="Bookman Old Style"/>
            </a:endParaRPr>
          </a:p>
          <a:p>
            <a:pPr marL="0" marR="0" lvl="0" indent="0" algn="ctr" rtl="0">
              <a:lnSpc>
                <a:spcPct val="90000"/>
              </a:lnSpc>
              <a:spcBef>
                <a:spcPts val="0"/>
              </a:spcBef>
              <a:spcAft>
                <a:spcPts val="0"/>
              </a:spcAft>
              <a:buClr>
                <a:srgbClr val="000000"/>
              </a:buClr>
              <a:buSzPts val="2100"/>
              <a:buFont typeface="Arial"/>
              <a:buNone/>
            </a:pPr>
            <a:endParaRPr sz="2100" b="1" i="0" u="none" strike="noStrike" cap="none">
              <a:solidFill>
                <a:srgbClr val="DAF000"/>
              </a:solidFill>
              <a:latin typeface="Bookman Old Style"/>
              <a:ea typeface="Bookman Old Style"/>
              <a:cs typeface="Bookman Old Style"/>
              <a:sym typeface="Bookman Old Style"/>
            </a:endParaRPr>
          </a:p>
          <a:p>
            <a:pPr marL="0" marR="0" lvl="0" indent="0" algn="ctr" rtl="0">
              <a:lnSpc>
                <a:spcPct val="90000"/>
              </a:lnSpc>
              <a:spcBef>
                <a:spcPts val="0"/>
              </a:spcBef>
              <a:spcAft>
                <a:spcPts val="0"/>
              </a:spcAft>
              <a:buClr>
                <a:srgbClr val="000000"/>
              </a:buClr>
              <a:buSzPts val="2100"/>
              <a:buFont typeface="Arial"/>
              <a:buNone/>
            </a:pPr>
            <a:endParaRPr sz="2100" b="1" i="0" u="none" strike="noStrike" cap="none">
              <a:solidFill>
                <a:srgbClr val="DAF000"/>
              </a:solidFill>
              <a:latin typeface="Bookman Old Style"/>
              <a:ea typeface="Bookman Old Style"/>
              <a:cs typeface="Bookman Old Style"/>
              <a:sym typeface="Bookman Old Style"/>
            </a:endParaRPr>
          </a:p>
          <a:p>
            <a:pPr marL="0" marR="0" lvl="0" indent="0" algn="ctr" rtl="0">
              <a:lnSpc>
                <a:spcPct val="90000"/>
              </a:lnSpc>
              <a:spcBef>
                <a:spcPts val="0"/>
              </a:spcBef>
              <a:spcAft>
                <a:spcPts val="0"/>
              </a:spcAft>
              <a:buClr>
                <a:srgbClr val="000000"/>
              </a:buClr>
              <a:buSzPts val="1200"/>
              <a:buFont typeface="Arial"/>
              <a:buNone/>
            </a:pPr>
            <a:r>
              <a:rPr lang="en" sz="1200" b="1" i="0" u="none" strike="noStrike" cap="none">
                <a:solidFill>
                  <a:srgbClr val="FF0000"/>
                </a:solidFill>
                <a:latin typeface="Bookman Old Style"/>
                <a:ea typeface="Bookman Old Style"/>
                <a:cs typeface="Bookman Old Style"/>
                <a:sym typeface="Bookman Old Style"/>
              </a:rPr>
              <a:t>Faculty Mentors</a:t>
            </a:r>
            <a:endParaRPr/>
          </a:p>
          <a:p>
            <a:pPr marL="0" marR="0" lvl="0" indent="0" algn="ctr" rtl="0">
              <a:lnSpc>
                <a:spcPct val="90000"/>
              </a:lnSpc>
              <a:spcBef>
                <a:spcPts val="0"/>
              </a:spcBef>
              <a:spcAft>
                <a:spcPts val="0"/>
              </a:spcAft>
              <a:buClr>
                <a:srgbClr val="000000"/>
              </a:buClr>
              <a:buSzPts val="1200"/>
              <a:buFont typeface="Arial"/>
              <a:buNone/>
            </a:pPr>
            <a:r>
              <a:rPr lang="en" sz="1200" b="1">
                <a:solidFill>
                  <a:schemeClr val="accent1"/>
                </a:solidFill>
                <a:latin typeface="Bookman Old Style"/>
                <a:ea typeface="Bookman Old Style"/>
                <a:cs typeface="Bookman Old Style"/>
                <a:sym typeface="Bookman Old Style"/>
              </a:rPr>
              <a:t>Dr. Somesh Nandi</a:t>
            </a:r>
            <a:endParaRPr sz="1200" b="1">
              <a:solidFill>
                <a:schemeClr val="accent1"/>
              </a:solidFill>
              <a:latin typeface="Bookman Old Style"/>
              <a:ea typeface="Bookman Old Style"/>
              <a:cs typeface="Bookman Old Style"/>
              <a:sym typeface="Bookman Old Style"/>
            </a:endParaRPr>
          </a:p>
          <a:p>
            <a:pPr marL="0" marR="0" lvl="0" indent="0" algn="ctr" rtl="0">
              <a:lnSpc>
                <a:spcPct val="90000"/>
              </a:lnSpc>
              <a:spcBef>
                <a:spcPts val="0"/>
              </a:spcBef>
              <a:spcAft>
                <a:spcPts val="0"/>
              </a:spcAft>
              <a:buClr>
                <a:srgbClr val="000000"/>
              </a:buClr>
              <a:buSzPts val="1200"/>
              <a:buFont typeface="Arial"/>
              <a:buNone/>
            </a:pPr>
            <a:r>
              <a:rPr lang="en" sz="1200" b="1">
                <a:solidFill>
                  <a:schemeClr val="accent1"/>
                </a:solidFill>
                <a:latin typeface="Bookman Old Style"/>
                <a:ea typeface="Bookman Old Style"/>
                <a:cs typeface="Bookman Old Style"/>
                <a:sym typeface="Bookman Old Style"/>
              </a:rPr>
              <a:t>Dr. S Anupama Kumar</a:t>
            </a:r>
            <a:endParaRPr sz="1200" b="1">
              <a:solidFill>
                <a:schemeClr val="accent1"/>
              </a:solidFill>
              <a:latin typeface="Bookman Old Style"/>
              <a:ea typeface="Bookman Old Style"/>
              <a:cs typeface="Bookman Old Style"/>
              <a:sym typeface="Bookman Old Style"/>
            </a:endParaRPr>
          </a:p>
        </p:txBody>
      </p:sp>
      <p:sp>
        <p:nvSpPr>
          <p:cNvPr id="105" name="Google Shape;105;p25"/>
          <p:cNvSpPr txBox="1"/>
          <p:nvPr/>
        </p:nvSpPr>
        <p:spPr>
          <a:xfrm>
            <a:off x="1537690" y="1599746"/>
            <a:ext cx="6711000" cy="6642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rgbClr val="000000"/>
              </a:buClr>
              <a:buSzPts val="2700"/>
              <a:buFont typeface="Arial"/>
              <a:buNone/>
            </a:pPr>
            <a:r>
              <a:rPr lang="en" sz="2700" b="1">
                <a:solidFill>
                  <a:srgbClr val="FF0000"/>
                </a:solidFill>
                <a:latin typeface="Bookman Old Style"/>
                <a:ea typeface="Bookman Old Style"/>
                <a:cs typeface="Bookman Old Style"/>
                <a:sym typeface="Bookman Old Style"/>
              </a:rPr>
              <a:t>Facial Recognition in Airport Management Systems</a:t>
            </a:r>
            <a:endParaRPr sz="2700" b="1">
              <a:solidFill>
                <a:srgbClr val="FF0000"/>
              </a:solidFill>
              <a:latin typeface="Bookman Old Style"/>
              <a:ea typeface="Bookman Old Style"/>
              <a:cs typeface="Bookman Old Style"/>
              <a:sym typeface="Bookman Old Style"/>
            </a:endParaRPr>
          </a:p>
        </p:txBody>
      </p:sp>
      <p:graphicFrame>
        <p:nvGraphicFramePr>
          <p:cNvPr id="106" name="Google Shape;106;p25"/>
          <p:cNvGraphicFramePr/>
          <p:nvPr/>
        </p:nvGraphicFramePr>
        <p:xfrm>
          <a:off x="1216500" y="3072275"/>
          <a:ext cx="7239000" cy="792420"/>
        </p:xfrm>
        <a:graphic>
          <a:graphicData uri="http://schemas.openxmlformats.org/drawingml/2006/table">
            <a:tbl>
              <a:tblPr>
                <a:noFill/>
                <a:tableStyleId>{BEC1A22A-F3BD-4D2B-B30F-CC19E15BA7D1}</a:tableStyleId>
              </a:tblPr>
              <a:tblGrid>
                <a:gridCol w="3369325">
                  <a:extLst>
                    <a:ext uri="{9D8B030D-6E8A-4147-A177-3AD203B41FA5}">
                      <a16:colId xmlns:a16="http://schemas.microsoft.com/office/drawing/2014/main" val="20000"/>
                    </a:ext>
                  </a:extLst>
                </a:gridCol>
                <a:gridCol w="38696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Keerti Patil</a:t>
                      </a:r>
                      <a:endParaRPr/>
                    </a:p>
                  </a:txBody>
                  <a:tcPr marL="91425" marR="91425" marT="91425" marB="91425">
                    <a:lnL w="28575" cap="flat" cmpd="sng">
                      <a:solidFill>
                        <a:srgbClr val="1F1F1F"/>
                      </a:solidFill>
                      <a:prstDash val="solid"/>
                      <a:round/>
                      <a:headEnd type="none" w="sm" len="sm"/>
                      <a:tailEnd type="none" w="sm" len="sm"/>
                    </a:lnL>
                    <a:lnR w="28575" cap="flat" cmpd="sng">
                      <a:solidFill>
                        <a:srgbClr val="1F1F1F"/>
                      </a:solidFill>
                      <a:prstDash val="solid"/>
                      <a:round/>
                      <a:headEnd type="none" w="sm" len="sm"/>
                      <a:tailEnd type="none" w="sm" len="sm"/>
                    </a:lnR>
                    <a:lnT w="28575" cap="flat" cmpd="sng">
                      <a:solidFill>
                        <a:srgbClr val="1F1F1F"/>
                      </a:solidFill>
                      <a:prstDash val="solid"/>
                      <a:round/>
                      <a:headEnd type="none" w="sm" len="sm"/>
                      <a:tailEnd type="none" w="sm" len="sm"/>
                    </a:lnT>
                    <a:lnB w="28575" cap="flat" cmpd="sng">
                      <a:solidFill>
                        <a:srgbClr val="1F1F1F"/>
                      </a:solidFill>
                      <a:prstDash val="solid"/>
                      <a:round/>
                      <a:headEnd type="none" w="sm" len="sm"/>
                      <a:tailEnd type="none" w="sm" len="sm"/>
                    </a:lnB>
                    <a:solidFill>
                      <a:srgbClr val="F9CB9C"/>
                    </a:solidFill>
                  </a:tcPr>
                </a:tc>
                <a:tc>
                  <a:txBody>
                    <a:bodyPr/>
                    <a:lstStyle/>
                    <a:p>
                      <a:pPr marL="0" lvl="0" indent="0" algn="l" rtl="0">
                        <a:spcBef>
                          <a:spcPts val="0"/>
                        </a:spcBef>
                        <a:spcAft>
                          <a:spcPts val="0"/>
                        </a:spcAft>
                        <a:buNone/>
                      </a:pPr>
                      <a:r>
                        <a:rPr lang="en"/>
                        <a:t>1RV22AI022</a:t>
                      </a:r>
                      <a:endParaRPr/>
                    </a:p>
                  </a:txBody>
                  <a:tcPr marL="91425" marR="91425" marT="91425" marB="91425">
                    <a:lnL w="28575" cap="flat" cmpd="sng">
                      <a:solidFill>
                        <a:srgbClr val="1F1F1F"/>
                      </a:solidFill>
                      <a:prstDash val="solid"/>
                      <a:round/>
                      <a:headEnd type="none" w="sm" len="sm"/>
                      <a:tailEnd type="none" w="sm" len="sm"/>
                    </a:lnL>
                    <a:lnR w="28575" cap="flat" cmpd="sng">
                      <a:solidFill>
                        <a:srgbClr val="1F1F1F"/>
                      </a:solidFill>
                      <a:prstDash val="solid"/>
                      <a:round/>
                      <a:headEnd type="none" w="sm" len="sm"/>
                      <a:tailEnd type="none" w="sm" len="sm"/>
                    </a:lnR>
                    <a:lnT w="28575" cap="flat" cmpd="sng">
                      <a:solidFill>
                        <a:srgbClr val="1F1F1F"/>
                      </a:solidFill>
                      <a:prstDash val="solid"/>
                      <a:round/>
                      <a:headEnd type="none" w="sm" len="sm"/>
                      <a:tailEnd type="none" w="sm" len="sm"/>
                    </a:lnT>
                    <a:lnB w="28575" cap="flat" cmpd="sng">
                      <a:solidFill>
                        <a:srgbClr val="1F1F1F"/>
                      </a:solidFill>
                      <a:prstDash val="solid"/>
                      <a:round/>
                      <a:headEnd type="none" w="sm" len="sm"/>
                      <a:tailEnd type="none" w="sm" len="sm"/>
                    </a:lnB>
                    <a:solidFill>
                      <a:srgbClr val="F9CB9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Ashwin Ajoy Dharmavaram</a:t>
                      </a:r>
                      <a:endParaRPr/>
                    </a:p>
                  </a:txBody>
                  <a:tcPr marL="91425" marR="91425" marT="91425" marB="91425">
                    <a:lnL w="28575" cap="flat" cmpd="sng">
                      <a:solidFill>
                        <a:srgbClr val="1F1F1F"/>
                      </a:solidFill>
                      <a:prstDash val="solid"/>
                      <a:round/>
                      <a:headEnd type="none" w="sm" len="sm"/>
                      <a:tailEnd type="none" w="sm" len="sm"/>
                    </a:lnL>
                    <a:lnR w="28575" cap="flat" cmpd="sng">
                      <a:solidFill>
                        <a:srgbClr val="1F1F1F"/>
                      </a:solidFill>
                      <a:prstDash val="solid"/>
                      <a:round/>
                      <a:headEnd type="none" w="sm" len="sm"/>
                      <a:tailEnd type="none" w="sm" len="sm"/>
                    </a:lnR>
                    <a:lnT w="28575" cap="flat" cmpd="sng">
                      <a:solidFill>
                        <a:srgbClr val="1F1F1F"/>
                      </a:solidFill>
                      <a:prstDash val="solid"/>
                      <a:round/>
                      <a:headEnd type="none" w="sm" len="sm"/>
                      <a:tailEnd type="none" w="sm" len="sm"/>
                    </a:lnT>
                    <a:lnB w="28575" cap="flat" cmpd="sng">
                      <a:solidFill>
                        <a:srgbClr val="1F1F1F"/>
                      </a:solidFill>
                      <a:prstDash val="solid"/>
                      <a:round/>
                      <a:headEnd type="none" w="sm" len="sm"/>
                      <a:tailEnd type="none" w="sm" len="sm"/>
                    </a:lnB>
                    <a:solidFill>
                      <a:srgbClr val="F9CB9C"/>
                    </a:solidFill>
                  </a:tcPr>
                </a:tc>
                <a:tc>
                  <a:txBody>
                    <a:bodyPr/>
                    <a:lstStyle/>
                    <a:p>
                      <a:pPr marL="0" lvl="0" indent="0" algn="l" rtl="0">
                        <a:spcBef>
                          <a:spcPts val="0"/>
                        </a:spcBef>
                        <a:spcAft>
                          <a:spcPts val="0"/>
                        </a:spcAft>
                        <a:buNone/>
                      </a:pPr>
                      <a:r>
                        <a:rPr lang="en"/>
                        <a:t>1RV22AI011</a:t>
                      </a:r>
                      <a:endParaRPr/>
                    </a:p>
                  </a:txBody>
                  <a:tcPr marL="91425" marR="91425" marT="91425" marB="91425">
                    <a:lnL w="28575" cap="flat" cmpd="sng">
                      <a:solidFill>
                        <a:srgbClr val="1F1F1F"/>
                      </a:solidFill>
                      <a:prstDash val="solid"/>
                      <a:round/>
                      <a:headEnd type="none" w="sm" len="sm"/>
                      <a:tailEnd type="none" w="sm" len="sm"/>
                    </a:lnL>
                    <a:lnR w="28575" cap="flat" cmpd="sng">
                      <a:solidFill>
                        <a:srgbClr val="1F1F1F"/>
                      </a:solidFill>
                      <a:prstDash val="solid"/>
                      <a:round/>
                      <a:headEnd type="none" w="sm" len="sm"/>
                      <a:tailEnd type="none" w="sm" len="sm"/>
                    </a:lnR>
                    <a:lnT w="28575" cap="flat" cmpd="sng">
                      <a:solidFill>
                        <a:srgbClr val="1F1F1F"/>
                      </a:solidFill>
                      <a:prstDash val="solid"/>
                      <a:round/>
                      <a:headEnd type="none" w="sm" len="sm"/>
                      <a:tailEnd type="none" w="sm" len="sm"/>
                    </a:lnT>
                    <a:lnB w="28575" cap="flat" cmpd="sng">
                      <a:solidFill>
                        <a:srgbClr val="1F1F1F"/>
                      </a:solidFill>
                      <a:prstDash val="solid"/>
                      <a:round/>
                      <a:headEnd type="none" w="sm" len="sm"/>
                      <a:tailEnd type="none" w="sm" len="sm"/>
                    </a:lnB>
                    <a:solidFill>
                      <a:srgbClr val="F9CB9C"/>
                    </a:solidFill>
                  </a:tcPr>
                </a:tc>
                <a:extLst>
                  <a:ext uri="{0D108BD9-81ED-4DB2-BD59-A6C34878D82A}">
                    <a16:rowId xmlns:a16="http://schemas.microsoft.com/office/drawing/2014/main" val="10001"/>
                  </a:ext>
                </a:extLst>
              </a:tr>
            </a:tbl>
          </a:graphicData>
        </a:graphic>
      </p:graphicFrame>
      <p:sp>
        <p:nvSpPr>
          <p:cNvPr id="107" name="Google Shape;107;p25"/>
          <p:cNvSpPr txBox="1"/>
          <p:nvPr/>
        </p:nvSpPr>
        <p:spPr>
          <a:xfrm>
            <a:off x="1085850" y="2340900"/>
            <a:ext cx="195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rPr>
              <a:t>Presented By: </a:t>
            </a:r>
            <a:endParaRPr sz="1800" b="1">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10</a:t>
            </a:fld>
            <a:endParaRPr/>
          </a:p>
        </p:txBody>
      </p:sp>
      <p:sp>
        <p:nvSpPr>
          <p:cNvPr id="266" name="Google Shape;266;p45"/>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67" name="Google Shape;267;p45"/>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68" name="Google Shape;268;p45"/>
          <p:cNvGraphicFramePr/>
          <p:nvPr/>
        </p:nvGraphicFramePr>
        <p:xfrm>
          <a:off x="399738" y="613224"/>
          <a:ext cx="8520475" cy="4510689"/>
        </p:xfrm>
        <a:graphic>
          <a:graphicData uri="http://schemas.openxmlformats.org/drawingml/2006/table">
            <a:tbl>
              <a:tblPr firstRow="1" bandRow="1">
                <a:noFill/>
                <a:tableStyleId>{BC615E42-0D58-4330-8A6D-D52CD6FDC2D3}</a:tableStyleId>
              </a:tblPr>
              <a:tblGrid>
                <a:gridCol w="574800">
                  <a:extLst>
                    <a:ext uri="{9D8B030D-6E8A-4147-A177-3AD203B41FA5}">
                      <a16:colId xmlns:a16="http://schemas.microsoft.com/office/drawing/2014/main" val="20000"/>
                    </a:ext>
                  </a:extLst>
                </a:gridCol>
                <a:gridCol w="2182325">
                  <a:extLst>
                    <a:ext uri="{9D8B030D-6E8A-4147-A177-3AD203B41FA5}">
                      <a16:colId xmlns:a16="http://schemas.microsoft.com/office/drawing/2014/main" val="20001"/>
                    </a:ext>
                  </a:extLst>
                </a:gridCol>
                <a:gridCol w="2020125">
                  <a:extLst>
                    <a:ext uri="{9D8B030D-6E8A-4147-A177-3AD203B41FA5}">
                      <a16:colId xmlns:a16="http://schemas.microsoft.com/office/drawing/2014/main" val="20002"/>
                    </a:ext>
                  </a:extLst>
                </a:gridCol>
                <a:gridCol w="3743225">
                  <a:extLst>
                    <a:ext uri="{9D8B030D-6E8A-4147-A177-3AD203B41FA5}">
                      <a16:colId xmlns:a16="http://schemas.microsoft.com/office/drawing/2014/main" val="20003"/>
                    </a:ext>
                  </a:extLst>
                </a:gridCol>
              </a:tblGrid>
              <a:tr h="494475">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a:t>
                      </a:r>
                      <a:r>
                        <a:rPr lang="en" sz="1400" u="none" strike="noStrike" cap="none"/>
                        <a:t>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1987400">
                <a:tc>
                  <a:txBody>
                    <a:bodyPr/>
                    <a:lstStyle/>
                    <a:p>
                      <a:pPr marL="0" marR="0" lvl="0" indent="0" algn="l" rtl="0">
                        <a:lnSpc>
                          <a:spcPct val="100000"/>
                        </a:lnSpc>
                        <a:spcBef>
                          <a:spcPts val="0"/>
                        </a:spcBef>
                        <a:spcAft>
                          <a:spcPts val="0"/>
                        </a:spcAft>
                        <a:buNone/>
                      </a:pPr>
                      <a:r>
                        <a:rPr lang="en"/>
                        <a:t>13</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 E. M. Onyema, P. K. Shukla, S. Dalal, M. N. Mathur, M. Zakariah, and B. Tiwari, “Enhancement of Patient Facial Recognition through Deep Learning Algorithm: ConvNet,” </a:t>
                      </a:r>
                      <a:endParaRPr sz="160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Journal of Healthcare Engineering, vol. 2021, no. 1, p. 5196000, 2021</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Demonstrates use of neural networks for patient facial expression recognition. </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Reaches an accuracy of 70%, which is close to the state of the art with a lesser number of layers. </a:t>
                      </a:r>
                      <a:endParaRPr sz="1200"/>
                    </a:p>
                    <a:p>
                      <a:pPr marL="0" lvl="0" indent="0" algn="l" rtl="0">
                        <a:lnSpc>
                          <a:spcPct val="115000"/>
                        </a:lnSpc>
                        <a:spcBef>
                          <a:spcPts val="0"/>
                        </a:spcBef>
                        <a:spcAft>
                          <a:spcPts val="0"/>
                        </a:spcAft>
                        <a:buClr>
                          <a:schemeClr val="dk1"/>
                        </a:buClr>
                        <a:buSzPts val="1100"/>
                        <a:buFont typeface="Arial"/>
                        <a:buNone/>
                      </a:pPr>
                      <a:endParaRPr sz="1200"/>
                    </a:p>
                  </a:txBody>
                  <a:tcPr marL="91450" marR="91450" marT="45725" marB="45725"/>
                </a:tc>
                <a:extLst>
                  <a:ext uri="{0D108BD9-81ED-4DB2-BD59-A6C34878D82A}">
                    <a16:rowId xmlns:a16="http://schemas.microsoft.com/office/drawing/2014/main" val="10001"/>
                  </a:ext>
                </a:extLst>
              </a:tr>
              <a:tr h="1798325">
                <a:tc>
                  <a:txBody>
                    <a:bodyPr/>
                    <a:lstStyle/>
                    <a:p>
                      <a:pPr marL="0" marR="0" lvl="0" indent="0" algn="l" rtl="0">
                        <a:lnSpc>
                          <a:spcPct val="100000"/>
                        </a:lnSpc>
                        <a:spcBef>
                          <a:spcPts val="0"/>
                        </a:spcBef>
                        <a:spcAft>
                          <a:spcPts val="0"/>
                        </a:spcAft>
                        <a:buNone/>
                      </a:pPr>
                      <a:r>
                        <a:rPr lang="en"/>
                        <a:t>14</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S. Li, J. Xu, X. Xu, P. Shen, S. Li, and B. Hooi, “Spherical Confidence Learning for Face Recognition”</a:t>
                      </a:r>
                      <a:endParaRPr sz="1200"/>
                    </a:p>
                    <a:p>
                      <a:pPr marL="0" lvl="0" indent="0" algn="l" rtl="0">
                        <a:lnSpc>
                          <a:spcPct val="115000"/>
                        </a:lnSpc>
                        <a:spcBef>
                          <a:spcPts val="1200"/>
                        </a:spcBef>
                        <a:spcAft>
                          <a:spcPts val="1200"/>
                        </a:spcAft>
                        <a:buClr>
                          <a:schemeClr val="dk1"/>
                        </a:buClr>
                        <a:buSzPts val="1100"/>
                        <a:buFont typeface="Arial"/>
                        <a:buNone/>
                      </a:pPr>
                      <a:endParaRPr sz="1200"/>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Proceedings of the IEEE/CVF Conference on Computer Vision and Pattern Recognition (CVPR), Jun. 2021, pp. 15629–15637</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Emerging research has found that spherical spaces better match the underlying geometry of facial images. </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States that due to their dependence on deterministic embeddings, noisy images are mapped into poorly learned regions of space which leads to inaccuracies.</a:t>
                      </a:r>
                      <a:endParaRPr sz="1200"/>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11</a:t>
            </a:fld>
            <a:endParaRPr/>
          </a:p>
        </p:txBody>
      </p:sp>
      <p:sp>
        <p:nvSpPr>
          <p:cNvPr id="274" name="Google Shape;274;p46"/>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75" name="Google Shape;275;p46"/>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76" name="Google Shape;276;p46"/>
          <p:cNvGraphicFramePr/>
          <p:nvPr/>
        </p:nvGraphicFramePr>
        <p:xfrm>
          <a:off x="456263" y="348624"/>
          <a:ext cx="8452350" cy="4789427"/>
        </p:xfrm>
        <a:graphic>
          <a:graphicData uri="http://schemas.openxmlformats.org/drawingml/2006/table">
            <a:tbl>
              <a:tblPr firstRow="1" bandRow="1">
                <a:noFill/>
                <a:tableStyleId>{BC615E42-0D58-4330-8A6D-D52CD6FDC2D3}</a:tableStyleId>
              </a:tblPr>
              <a:tblGrid>
                <a:gridCol w="506675">
                  <a:extLst>
                    <a:ext uri="{9D8B030D-6E8A-4147-A177-3AD203B41FA5}">
                      <a16:colId xmlns:a16="http://schemas.microsoft.com/office/drawing/2014/main" val="20000"/>
                    </a:ext>
                  </a:extLst>
                </a:gridCol>
                <a:gridCol w="1336625">
                  <a:extLst>
                    <a:ext uri="{9D8B030D-6E8A-4147-A177-3AD203B41FA5}">
                      <a16:colId xmlns:a16="http://schemas.microsoft.com/office/drawing/2014/main" val="20001"/>
                    </a:ext>
                  </a:extLst>
                </a:gridCol>
                <a:gridCol w="2226075">
                  <a:extLst>
                    <a:ext uri="{9D8B030D-6E8A-4147-A177-3AD203B41FA5}">
                      <a16:colId xmlns:a16="http://schemas.microsoft.com/office/drawing/2014/main" val="20002"/>
                    </a:ext>
                  </a:extLst>
                </a:gridCol>
                <a:gridCol w="4382975">
                  <a:extLst>
                    <a:ext uri="{9D8B030D-6E8A-4147-A177-3AD203B41FA5}">
                      <a16:colId xmlns:a16="http://schemas.microsoft.com/office/drawing/2014/main" val="20003"/>
                    </a:ext>
                  </a:extLst>
                </a:gridCol>
              </a:tblGrid>
              <a:tr h="647175">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a:t>
                      </a:r>
                      <a:r>
                        <a:rPr lang="en" sz="1400" u="none" strike="noStrike" cap="none"/>
                        <a:t>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2070250">
                <a:tc>
                  <a:txBody>
                    <a:bodyPr/>
                    <a:lstStyle/>
                    <a:p>
                      <a:pPr marL="0" marR="0" lvl="0" indent="0" algn="l" rtl="0">
                        <a:lnSpc>
                          <a:spcPct val="100000"/>
                        </a:lnSpc>
                        <a:spcBef>
                          <a:spcPts val="0"/>
                        </a:spcBef>
                        <a:spcAft>
                          <a:spcPts val="0"/>
                        </a:spcAft>
                        <a:buNone/>
                      </a:pPr>
                      <a:r>
                        <a:rPr lang="en"/>
                        <a:t>15</a:t>
                      </a:r>
                      <a:endParaRPr u="none" strike="noStrike" cap="none"/>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S. Bouyakoub, A. Belkhir, F. M. Bouyakoub, and W. Guebli, “Smart airport: an IoT-based Airport Management System,” </a:t>
                      </a: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Proceedings of the International Conference on Future Networks and Distributed Systems, in ICFNDS '17. Cambridge, United Kingdom: Association for Computing Machinery, 2021</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Describes the scope of smart airports with IoT paradigm and hence, proposes to implement an IoT.</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Integrated with smart airport management system focusing on automating the passengers’ baggage checking, improved flight services, etc.</a:t>
                      </a:r>
                      <a:endParaRPr sz="1200"/>
                    </a:p>
                    <a:p>
                      <a:pPr marL="0" lvl="0" indent="0" algn="l" rtl="0">
                        <a:lnSpc>
                          <a:spcPct val="115000"/>
                        </a:lnSpc>
                        <a:spcBef>
                          <a:spcPts val="0"/>
                        </a:spcBef>
                        <a:spcAft>
                          <a:spcPts val="0"/>
                        </a:spcAft>
                        <a:buClr>
                          <a:schemeClr val="dk1"/>
                        </a:buClr>
                        <a:buSzPts val="1100"/>
                        <a:buFont typeface="Arial"/>
                        <a:buNone/>
                      </a:pPr>
                      <a:endParaRPr sz="1200"/>
                    </a:p>
                  </a:txBody>
                  <a:tcPr marL="91450" marR="91450" marT="45725" marB="45725"/>
                </a:tc>
                <a:extLst>
                  <a:ext uri="{0D108BD9-81ED-4DB2-BD59-A6C34878D82A}">
                    <a16:rowId xmlns:a16="http://schemas.microsoft.com/office/drawing/2014/main" val="10001"/>
                  </a:ext>
                </a:extLst>
              </a:tr>
              <a:tr h="1992725">
                <a:tc>
                  <a:txBody>
                    <a:bodyPr/>
                    <a:lstStyle/>
                    <a:p>
                      <a:pPr marL="0" marR="0" lvl="0" indent="0" algn="l" rtl="0">
                        <a:lnSpc>
                          <a:spcPct val="100000"/>
                        </a:lnSpc>
                        <a:spcBef>
                          <a:spcPts val="0"/>
                        </a:spcBef>
                        <a:spcAft>
                          <a:spcPts val="0"/>
                        </a:spcAft>
                        <a:buNone/>
                      </a:pPr>
                      <a:r>
                        <a:rPr lang="en"/>
                        <a:t>16</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 L. Li, X. Mu, S. Li, and H. Peng, “A review of face recognition technology,” </a:t>
                      </a:r>
                      <a:endParaRPr sz="1000"/>
                    </a:p>
                    <a:p>
                      <a:pPr marL="0" lvl="0" indent="0" algn="l" rtl="0">
                        <a:lnSpc>
                          <a:spcPct val="115000"/>
                        </a:lnSpc>
                        <a:spcBef>
                          <a:spcPts val="1200"/>
                        </a:spcBef>
                        <a:spcAft>
                          <a:spcPts val="1200"/>
                        </a:spcAft>
                        <a:buClr>
                          <a:schemeClr val="dk1"/>
                        </a:buClr>
                        <a:buSzPts val="1100"/>
                        <a:buFont typeface="Arial"/>
                        <a:buNone/>
                      </a:pPr>
                      <a:endParaRPr sz="1200"/>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a:latin typeface="Times New Roman"/>
                          <a:ea typeface="Times New Roman"/>
                          <a:cs typeface="Times New Roman"/>
                          <a:sym typeface="Times New Roman"/>
                        </a:rPr>
                        <a:t>IEEE Access, vol. 8, pp. 139110–139120, 2020.</a:t>
                      </a:r>
                      <a:endParaRPr>
                        <a:latin typeface="Times New Roman"/>
                        <a:ea typeface="Times New Roman"/>
                        <a:cs typeface="Times New Roman"/>
                        <a:sym typeface="Times New Roman"/>
                      </a:endParaRPr>
                    </a:p>
                  </a:txBody>
                  <a:tcPr marL="91450" marR="91450" marT="45725" marB="45725"/>
                </a:tc>
                <a:tc>
                  <a:txBody>
                    <a:bodyPr/>
                    <a:lstStyle/>
                    <a:p>
                      <a:pPr marL="457200" lvl="0" indent="-317500" algn="l" rtl="0">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Survey on historical methods of facial recognition, before deep learning such as using facial geometry for facial recognition purposes,.</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Examines the accuracies of various current models such as FaceNet, Deepface, etc, and it shows that among the 26 selected models.</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FaceNet has the highest accuracy of 99.63%. </a:t>
                      </a:r>
                      <a:endParaRPr sz="1000"/>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12</a:t>
            </a:fld>
            <a:endParaRPr/>
          </a:p>
        </p:txBody>
      </p:sp>
      <p:sp>
        <p:nvSpPr>
          <p:cNvPr id="282" name="Google Shape;282;p47"/>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83" name="Google Shape;283;p47"/>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84" name="Google Shape;284;p47"/>
          <p:cNvGraphicFramePr/>
          <p:nvPr/>
        </p:nvGraphicFramePr>
        <p:xfrm>
          <a:off x="288025" y="381524"/>
          <a:ext cx="8724875" cy="4869338"/>
        </p:xfrm>
        <a:graphic>
          <a:graphicData uri="http://schemas.openxmlformats.org/drawingml/2006/table">
            <a:tbl>
              <a:tblPr firstRow="1" bandRow="1">
                <a:noFill/>
                <a:tableStyleId>{BC615E42-0D58-4330-8A6D-D52CD6FDC2D3}</a:tableStyleId>
              </a:tblPr>
              <a:tblGrid>
                <a:gridCol w="779200">
                  <a:extLst>
                    <a:ext uri="{9D8B030D-6E8A-4147-A177-3AD203B41FA5}">
                      <a16:colId xmlns:a16="http://schemas.microsoft.com/office/drawing/2014/main" val="20000"/>
                    </a:ext>
                  </a:extLst>
                </a:gridCol>
                <a:gridCol w="2657300">
                  <a:extLst>
                    <a:ext uri="{9D8B030D-6E8A-4147-A177-3AD203B41FA5}">
                      <a16:colId xmlns:a16="http://schemas.microsoft.com/office/drawing/2014/main" val="20001"/>
                    </a:ext>
                  </a:extLst>
                </a:gridCol>
                <a:gridCol w="1186050">
                  <a:extLst>
                    <a:ext uri="{9D8B030D-6E8A-4147-A177-3AD203B41FA5}">
                      <a16:colId xmlns:a16="http://schemas.microsoft.com/office/drawing/2014/main" val="20002"/>
                    </a:ext>
                  </a:extLst>
                </a:gridCol>
                <a:gridCol w="4102325">
                  <a:extLst>
                    <a:ext uri="{9D8B030D-6E8A-4147-A177-3AD203B41FA5}">
                      <a16:colId xmlns:a16="http://schemas.microsoft.com/office/drawing/2014/main" val="20003"/>
                    </a:ext>
                  </a:extLst>
                </a:gridCol>
              </a:tblGrid>
              <a:tr h="686100">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a:t>
                      </a:r>
                      <a:r>
                        <a:rPr lang="en" sz="1400" u="none" strike="noStrike" cap="none"/>
                        <a:t>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1966800">
                <a:tc>
                  <a:txBody>
                    <a:bodyPr/>
                    <a:lstStyle/>
                    <a:p>
                      <a:pPr marL="0" marR="0" lvl="0" indent="0" algn="l" rtl="0">
                        <a:lnSpc>
                          <a:spcPct val="100000"/>
                        </a:lnSpc>
                        <a:spcBef>
                          <a:spcPts val="0"/>
                        </a:spcBef>
                        <a:spcAft>
                          <a:spcPts val="0"/>
                        </a:spcAft>
                        <a:buNone/>
                      </a:pPr>
                      <a:r>
                        <a:rPr lang="en"/>
                        <a:t>17</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S. I. Serengil and A. Ozpinar, “LightFace: A Hybrid Deep Face Recognition Framework”</a:t>
                      </a:r>
                      <a:endParaRPr sz="1200"/>
                    </a:p>
                    <a:p>
                      <a:pPr marL="0" lvl="0" indent="0" algn="l" rtl="0">
                        <a:lnSpc>
                          <a:spcPct val="115000"/>
                        </a:lnSpc>
                        <a:spcBef>
                          <a:spcPts val="1200"/>
                        </a:spcBef>
                        <a:spcAft>
                          <a:spcPts val="1200"/>
                        </a:spcAft>
                        <a:buClr>
                          <a:schemeClr val="dk1"/>
                        </a:buClr>
                        <a:buSzPts val="1100"/>
                        <a:buFont typeface="Arial"/>
                        <a:buNone/>
                      </a:pP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2020 Innovations in Intelligent Systems and Applications Conference (ASYU), 2020, pp. 1–5</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Creates a lightweight facial recognition model using facial feature alignment, and creates a framework wrapping the most popular facial recognition models such as DeepFace. </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DL based biometric models that can be deployed on devices with constrained memory and computational resources has proven to be a significant challenge. </a:t>
                      </a:r>
                      <a:endParaRPr sz="1200"/>
                    </a:p>
                    <a:p>
                      <a:pPr marL="0" lvl="0" indent="0" algn="l" rtl="0">
                        <a:lnSpc>
                          <a:spcPct val="115000"/>
                        </a:lnSpc>
                        <a:spcBef>
                          <a:spcPts val="0"/>
                        </a:spcBef>
                        <a:spcAft>
                          <a:spcPts val="0"/>
                        </a:spcAft>
                        <a:buClr>
                          <a:schemeClr val="dk1"/>
                        </a:buClr>
                        <a:buSzPts val="1100"/>
                        <a:buFont typeface="Arial"/>
                        <a:buNone/>
                      </a:pPr>
                      <a:endParaRPr sz="1200"/>
                    </a:p>
                  </a:txBody>
                  <a:tcPr marL="91450" marR="91450" marT="45725" marB="45725"/>
                </a:tc>
                <a:extLst>
                  <a:ext uri="{0D108BD9-81ED-4DB2-BD59-A6C34878D82A}">
                    <a16:rowId xmlns:a16="http://schemas.microsoft.com/office/drawing/2014/main" val="10001"/>
                  </a:ext>
                </a:extLst>
              </a:tr>
              <a:tr h="1896025">
                <a:tc>
                  <a:txBody>
                    <a:bodyPr/>
                    <a:lstStyle/>
                    <a:p>
                      <a:pPr marL="0" marR="0" lvl="0" indent="0" algn="l" rtl="0">
                        <a:lnSpc>
                          <a:spcPct val="100000"/>
                        </a:lnSpc>
                        <a:spcBef>
                          <a:spcPts val="0"/>
                        </a:spcBef>
                        <a:spcAft>
                          <a:spcPts val="0"/>
                        </a:spcAft>
                        <a:buNone/>
                      </a:pPr>
                      <a:r>
                        <a:rPr lang="en"/>
                        <a:t>18</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 D. Almeida, K. Shmarko, and E. Lomas, “The ethics of facial recognition technologies, surveillance, and accountability in an age of artificial intelligence: a comparative analysis of US, EU, and UK regulatory frameworks,” </a:t>
                      </a:r>
                      <a:endParaRPr sz="1200"/>
                    </a:p>
                    <a:p>
                      <a:pPr marL="0" lvl="0" indent="0" algn="l" rtl="0">
                        <a:lnSpc>
                          <a:spcPct val="115000"/>
                        </a:lnSpc>
                        <a:spcBef>
                          <a:spcPts val="1200"/>
                        </a:spcBef>
                        <a:spcAft>
                          <a:spcPts val="1200"/>
                        </a:spcAft>
                        <a:buClr>
                          <a:schemeClr val="dk1"/>
                        </a:buClr>
                        <a:buSzPts val="1100"/>
                        <a:buFont typeface="Arial"/>
                        <a:buNone/>
                      </a:pPr>
                      <a:endParaRPr sz="1200"/>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AI and Ethics, vol. 2, no. 3, pp. 377–387, 2020</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Highlights the importance of facial recognition for the safety of the passengers at airports.</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 Reduces crime and increases surveillance keeping GDPR (General Data Protection Regulations) and data acquisition into consideration.</a:t>
                      </a:r>
                      <a:endParaRPr sz="13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8"/>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13</a:t>
            </a:fld>
            <a:endParaRPr/>
          </a:p>
        </p:txBody>
      </p:sp>
      <p:sp>
        <p:nvSpPr>
          <p:cNvPr id="290" name="Google Shape;290;p48"/>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91" name="Google Shape;291;p48"/>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92" name="Google Shape;292;p48"/>
          <p:cNvGraphicFramePr/>
          <p:nvPr/>
        </p:nvGraphicFramePr>
        <p:xfrm>
          <a:off x="526463" y="1636024"/>
          <a:ext cx="8486400" cy="2186198"/>
        </p:xfrm>
        <a:graphic>
          <a:graphicData uri="http://schemas.openxmlformats.org/drawingml/2006/table">
            <a:tbl>
              <a:tblPr firstRow="1" bandRow="1">
                <a:noFill/>
                <a:tableStyleId>{BC615E42-0D58-4330-8A6D-D52CD6FDC2D3}</a:tableStyleId>
              </a:tblPr>
              <a:tblGrid>
                <a:gridCol w="540725">
                  <a:extLst>
                    <a:ext uri="{9D8B030D-6E8A-4147-A177-3AD203B41FA5}">
                      <a16:colId xmlns:a16="http://schemas.microsoft.com/office/drawing/2014/main" val="20000"/>
                    </a:ext>
                  </a:extLst>
                </a:gridCol>
                <a:gridCol w="2101225">
                  <a:extLst>
                    <a:ext uri="{9D8B030D-6E8A-4147-A177-3AD203B41FA5}">
                      <a16:colId xmlns:a16="http://schemas.microsoft.com/office/drawing/2014/main" val="20001"/>
                    </a:ext>
                  </a:extLst>
                </a:gridCol>
                <a:gridCol w="2101225">
                  <a:extLst>
                    <a:ext uri="{9D8B030D-6E8A-4147-A177-3AD203B41FA5}">
                      <a16:colId xmlns:a16="http://schemas.microsoft.com/office/drawing/2014/main" val="20002"/>
                    </a:ext>
                  </a:extLst>
                </a:gridCol>
                <a:gridCol w="3743225">
                  <a:extLst>
                    <a:ext uri="{9D8B030D-6E8A-4147-A177-3AD203B41FA5}">
                      <a16:colId xmlns:a16="http://schemas.microsoft.com/office/drawing/2014/main" val="20003"/>
                    </a:ext>
                  </a:extLst>
                </a:gridCol>
              </a:tblGrid>
              <a:tr h="516750">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a:t>
                      </a:r>
                      <a:r>
                        <a:rPr lang="en" sz="1400" u="none" strike="noStrike" cap="none"/>
                        <a:t>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1275025">
                <a:tc>
                  <a:txBody>
                    <a:bodyPr/>
                    <a:lstStyle/>
                    <a:p>
                      <a:pPr marL="0" marR="0" lvl="0" indent="0" algn="l" rtl="0">
                        <a:lnSpc>
                          <a:spcPct val="100000"/>
                        </a:lnSpc>
                        <a:spcBef>
                          <a:spcPts val="0"/>
                        </a:spcBef>
                        <a:spcAft>
                          <a:spcPts val="0"/>
                        </a:spcAft>
                        <a:buNone/>
                      </a:pPr>
                      <a:r>
                        <a:rPr lang="en"/>
                        <a:t>19</a:t>
                      </a:r>
                      <a:endParaRPr u="none" strike="noStrike" cap="none"/>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L. Li, X. Mu, S. Li and H. Peng, "A Review of Face Recognition Technology"</a:t>
                      </a:r>
                      <a:endParaRPr sz="1200"/>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IEEE Access, vol. 8, pp. 139110-139120, 2020, doi: 10.1109/ACCESS.2020.3011028.</a:t>
                      </a:r>
                      <a:endParaRPr sz="13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paper reviews face recognition techniques, focusing on challenges like illumination and pose variation, categorizing methods</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Addresses system evaluation and psychophysical studies.</a:t>
                      </a:r>
                      <a:endParaRPr sz="1200"/>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14</a:t>
            </a:fld>
            <a:endParaRPr/>
          </a:p>
        </p:txBody>
      </p:sp>
      <p:sp>
        <p:nvSpPr>
          <p:cNvPr id="298" name="Google Shape;298;p49"/>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99" name="Google Shape;299;p49"/>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300" name="Google Shape;300;p49"/>
          <p:cNvGraphicFramePr/>
          <p:nvPr/>
        </p:nvGraphicFramePr>
        <p:xfrm>
          <a:off x="328788" y="1089999"/>
          <a:ext cx="8486400" cy="2905209"/>
        </p:xfrm>
        <a:graphic>
          <a:graphicData uri="http://schemas.openxmlformats.org/drawingml/2006/table">
            <a:tbl>
              <a:tblPr firstRow="1" bandRow="1">
                <a:noFill/>
                <a:tableStyleId>{BC615E42-0D58-4330-8A6D-D52CD6FDC2D3}</a:tableStyleId>
              </a:tblPr>
              <a:tblGrid>
                <a:gridCol w="540725">
                  <a:extLst>
                    <a:ext uri="{9D8B030D-6E8A-4147-A177-3AD203B41FA5}">
                      <a16:colId xmlns:a16="http://schemas.microsoft.com/office/drawing/2014/main" val="20000"/>
                    </a:ext>
                  </a:extLst>
                </a:gridCol>
                <a:gridCol w="2101225">
                  <a:extLst>
                    <a:ext uri="{9D8B030D-6E8A-4147-A177-3AD203B41FA5}">
                      <a16:colId xmlns:a16="http://schemas.microsoft.com/office/drawing/2014/main" val="20001"/>
                    </a:ext>
                  </a:extLst>
                </a:gridCol>
                <a:gridCol w="2101225">
                  <a:extLst>
                    <a:ext uri="{9D8B030D-6E8A-4147-A177-3AD203B41FA5}">
                      <a16:colId xmlns:a16="http://schemas.microsoft.com/office/drawing/2014/main" val="20002"/>
                    </a:ext>
                  </a:extLst>
                </a:gridCol>
                <a:gridCol w="3743225">
                  <a:extLst>
                    <a:ext uri="{9D8B030D-6E8A-4147-A177-3AD203B41FA5}">
                      <a16:colId xmlns:a16="http://schemas.microsoft.com/office/drawing/2014/main" val="20003"/>
                    </a:ext>
                  </a:extLst>
                </a:gridCol>
              </a:tblGrid>
              <a:tr h="516750">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a:t>
                      </a:r>
                      <a:r>
                        <a:rPr lang="en" sz="1400" u="none" strike="noStrike" cap="none"/>
                        <a:t>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1598650">
                <a:tc>
                  <a:txBody>
                    <a:bodyPr/>
                    <a:lstStyle/>
                    <a:p>
                      <a:pPr marL="0" marR="0" lvl="0" indent="0" algn="l" rtl="0">
                        <a:lnSpc>
                          <a:spcPct val="100000"/>
                        </a:lnSpc>
                        <a:spcBef>
                          <a:spcPts val="0"/>
                        </a:spcBef>
                        <a:spcAft>
                          <a:spcPts val="0"/>
                        </a:spcAft>
                        <a:buNone/>
                      </a:pPr>
                      <a:r>
                        <a:rPr lang="en"/>
                        <a:t>20</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200">
                          <a:latin typeface="Times New Roman"/>
                          <a:ea typeface="Times New Roman"/>
                          <a:cs typeface="Times New Roman"/>
                          <a:sym typeface="Times New Roman"/>
                        </a:rPr>
                        <a:t>Z. Zhang, “Technologies Raise the Effectiveness of Airport Security Control,” </a:t>
                      </a:r>
                      <a:endParaRPr sz="1100"/>
                    </a:p>
                    <a:p>
                      <a:pPr marL="0" lvl="0" indent="0" algn="l" rtl="0">
                        <a:lnSpc>
                          <a:spcPct val="115000"/>
                        </a:lnSpc>
                        <a:spcBef>
                          <a:spcPts val="1200"/>
                        </a:spcBef>
                        <a:spcAft>
                          <a:spcPts val="1200"/>
                        </a:spcAft>
                        <a:buClr>
                          <a:schemeClr val="dk1"/>
                        </a:buClr>
                        <a:buSzPts val="1100"/>
                        <a:buFont typeface="Arial"/>
                        <a:buNone/>
                      </a:pP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200">
                          <a:latin typeface="Times New Roman"/>
                          <a:ea typeface="Times New Roman"/>
                          <a:cs typeface="Times New Roman"/>
                          <a:sym typeface="Times New Roman"/>
                        </a:rPr>
                        <a:t>2019 IEEE 1st International Conference on Civil Aviation Safety and Information Technology (ICCASIT), 2019, pp. 431–434</a:t>
                      </a:r>
                      <a:endParaRPr sz="1200">
                        <a:latin typeface="Times New Roman"/>
                        <a:ea typeface="Times New Roman"/>
                        <a:cs typeface="Times New Roman"/>
                        <a:sym typeface="Times New Roman"/>
                      </a:endParaRPr>
                    </a:p>
                  </a:txBody>
                  <a:tcPr marL="91450" marR="91450" marT="45725" marB="45725"/>
                </a:tc>
                <a:tc>
                  <a:txBody>
                    <a:bodyPr/>
                    <a:lstStyle/>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Describes how to optimize the checking of the customer baggages using the CT technology, the conventional technology that is used in order to carry on document verification, etc. </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behavioral biometric technology is the research domain in which key concepts like facial recognition and retinal scans of the passengers at the airport are focused on, research has been undertaken for the implementation of the respective technologies.</a:t>
                      </a:r>
                      <a:endParaRPr sz="1100"/>
                    </a:p>
                    <a:p>
                      <a:pPr marL="0" lvl="0" indent="0" algn="l" rtl="0">
                        <a:lnSpc>
                          <a:spcPct val="115000"/>
                        </a:lnSpc>
                        <a:spcBef>
                          <a:spcPts val="0"/>
                        </a:spcBef>
                        <a:spcAft>
                          <a:spcPts val="0"/>
                        </a:spcAft>
                        <a:buClr>
                          <a:schemeClr val="dk1"/>
                        </a:buClr>
                        <a:buSzPts val="1100"/>
                        <a:buFont typeface="Arial"/>
                        <a:buNone/>
                      </a:pPr>
                      <a:endParaRPr sz="12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0"/>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15</a:t>
            </a:fld>
            <a:endParaRPr/>
          </a:p>
        </p:txBody>
      </p:sp>
      <p:sp>
        <p:nvSpPr>
          <p:cNvPr id="306" name="Google Shape;306;p50"/>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307" name="Google Shape;307;p50"/>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sp>
        <p:nvSpPr>
          <p:cNvPr id="308" name="Google Shape;308;p50"/>
          <p:cNvSpPr txBox="1">
            <a:spLocks noGrp="1"/>
          </p:cNvSpPr>
          <p:nvPr>
            <p:ph type="body" idx="1"/>
          </p:nvPr>
        </p:nvSpPr>
        <p:spPr>
          <a:xfrm>
            <a:off x="163275" y="943700"/>
            <a:ext cx="8642700" cy="3909900"/>
          </a:xfrm>
          <a:prstGeom prst="rect">
            <a:avLst/>
          </a:prstGeom>
          <a:noFill/>
          <a:ln>
            <a:noFill/>
          </a:ln>
        </p:spPr>
        <p:txBody>
          <a:bodyPr spcFirstLastPara="1" wrap="square" lIns="91425" tIns="91425" rIns="91425" bIns="91425" anchor="t" anchorCtr="0">
            <a:normAutofit/>
          </a:bodyPr>
          <a:lstStyle/>
          <a:p>
            <a:pPr marL="457200" lvl="0" indent="0" algn="l" rtl="0">
              <a:spcBef>
                <a:spcPts val="0"/>
              </a:spcBef>
              <a:spcAft>
                <a:spcPts val="0"/>
              </a:spcAft>
              <a:buClr>
                <a:schemeClr val="dk1"/>
              </a:buClr>
              <a:buSzPts val="1100"/>
              <a:buFont typeface="Arial"/>
              <a:buNone/>
            </a:pPr>
            <a:r>
              <a:rPr lang="en" sz="1504" b="1"/>
              <a:t>Inference from the Literature survey:</a:t>
            </a:r>
            <a:endParaRPr sz="1504" b="1"/>
          </a:p>
          <a:p>
            <a:pPr marL="457200" lvl="0" indent="0" algn="l" rtl="0">
              <a:spcBef>
                <a:spcPts val="0"/>
              </a:spcBef>
              <a:spcAft>
                <a:spcPts val="0"/>
              </a:spcAft>
              <a:buClr>
                <a:schemeClr val="dk1"/>
              </a:buClr>
              <a:buSzPts val="1100"/>
              <a:buFont typeface="Arial"/>
              <a:buNone/>
            </a:pPr>
            <a:endParaRPr sz="1504"/>
          </a:p>
          <a:p>
            <a:pPr marL="457200" lvl="0" indent="-324149" algn="l" rtl="0">
              <a:spcBef>
                <a:spcPts val="1200"/>
              </a:spcBef>
              <a:spcAft>
                <a:spcPts val="0"/>
              </a:spcAft>
              <a:buSzPts val="1505"/>
              <a:buAutoNum type="arabicPeriod"/>
            </a:pPr>
            <a:r>
              <a:rPr lang="en" sz="1504"/>
              <a:t>FaceNet (99.63%), MagFace, and Ghost modules enhance recognition with robust embeddings and attention mechanisms.</a:t>
            </a:r>
            <a:endParaRPr sz="1504"/>
          </a:p>
          <a:p>
            <a:pPr marL="457200" lvl="0" indent="-324149" algn="l" rtl="0">
              <a:spcBef>
                <a:spcPts val="0"/>
              </a:spcBef>
              <a:spcAft>
                <a:spcPts val="0"/>
              </a:spcAft>
              <a:buSzPts val="1505"/>
              <a:buAutoNum type="arabicPeriod"/>
            </a:pPr>
            <a:r>
              <a:rPr lang="en" sz="1504"/>
              <a:t>Synthetic datasets (e.g., HyperFace) and CBAM modules improve data efficiency and masked face recognition.</a:t>
            </a:r>
            <a:endParaRPr sz="1504"/>
          </a:p>
          <a:p>
            <a:pPr marL="457200" lvl="0" indent="-324149" algn="l" rtl="0">
              <a:spcBef>
                <a:spcPts val="0"/>
              </a:spcBef>
              <a:spcAft>
                <a:spcPts val="0"/>
              </a:spcAft>
              <a:buSzPts val="1505"/>
              <a:buAutoNum type="arabicPeriod"/>
            </a:pPr>
            <a:r>
              <a:rPr lang="en" sz="1504"/>
              <a:t>Lightweight models and encryption methods ensure security and efficient deployment.</a:t>
            </a:r>
            <a:endParaRPr sz="1504"/>
          </a:p>
          <a:p>
            <a:pPr marL="457200" lvl="0" indent="-324149" algn="l" rtl="0">
              <a:spcBef>
                <a:spcPts val="0"/>
              </a:spcBef>
              <a:spcAft>
                <a:spcPts val="0"/>
              </a:spcAft>
              <a:buSzPts val="1505"/>
              <a:buAutoNum type="arabicPeriod"/>
            </a:pPr>
            <a:r>
              <a:rPr lang="en" sz="1504"/>
              <a:t>IoT-based systems use facial recognition for contactless boarding and fraud detection, adhering to GDPR.</a:t>
            </a:r>
            <a:endParaRPr sz="1504"/>
          </a:p>
          <a:p>
            <a:pPr marL="457200" lvl="0" indent="0" algn="l" rtl="0">
              <a:spcBef>
                <a:spcPts val="1200"/>
              </a:spcBef>
              <a:spcAft>
                <a:spcPts val="0"/>
              </a:spcAft>
              <a:buClr>
                <a:schemeClr val="dk1"/>
              </a:buClr>
              <a:buSzPts val="1100"/>
              <a:buFont typeface="Arial"/>
              <a:buNone/>
            </a:pP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body" idx="1"/>
          </p:nvPr>
        </p:nvSpPr>
        <p:spPr>
          <a:xfrm>
            <a:off x="163275" y="943700"/>
            <a:ext cx="8642700" cy="3909900"/>
          </a:xfrm>
          <a:prstGeom prst="rect">
            <a:avLst/>
          </a:prstGeom>
          <a:noFill/>
          <a:ln>
            <a:noFill/>
          </a:ln>
        </p:spPr>
        <p:txBody>
          <a:bodyPr spcFirstLastPara="1" wrap="square" lIns="91425" tIns="91425" rIns="91425" bIns="91425" anchor="t" anchorCtr="0">
            <a:normAutofit/>
          </a:bodyPr>
          <a:lstStyle/>
          <a:p>
            <a:pPr marL="457200" lvl="0" indent="-336550" algn="just" rtl="0">
              <a:spcBef>
                <a:spcPts val="0"/>
              </a:spcBef>
              <a:spcAft>
                <a:spcPts val="0"/>
              </a:spcAft>
              <a:buClr>
                <a:schemeClr val="dk1"/>
              </a:buClr>
              <a:buSzPts val="1700"/>
              <a:buAutoNum type="arabicPeriod"/>
            </a:pPr>
            <a:r>
              <a:rPr lang="en" sz="1700">
                <a:solidFill>
                  <a:schemeClr val="dk1"/>
                </a:solidFill>
              </a:rPr>
              <a:t>Enhanced surveillance at the airports.</a:t>
            </a:r>
            <a:endParaRPr sz="1700">
              <a:solidFill>
                <a:schemeClr val="dk1"/>
              </a:solidFill>
            </a:endParaRPr>
          </a:p>
          <a:p>
            <a:pPr marL="457200" lvl="0" indent="0" algn="just" rtl="0">
              <a:spcBef>
                <a:spcPts val="0"/>
              </a:spcBef>
              <a:spcAft>
                <a:spcPts val="0"/>
              </a:spcAft>
              <a:buNone/>
            </a:pPr>
            <a:endParaRPr sz="1700">
              <a:solidFill>
                <a:schemeClr val="dk1"/>
              </a:solidFill>
            </a:endParaRPr>
          </a:p>
          <a:p>
            <a:pPr marL="457200" lvl="0" indent="-336550" algn="just" rtl="0">
              <a:spcBef>
                <a:spcPts val="0"/>
              </a:spcBef>
              <a:spcAft>
                <a:spcPts val="0"/>
              </a:spcAft>
              <a:buClr>
                <a:schemeClr val="dk1"/>
              </a:buClr>
              <a:buSzPts val="1700"/>
              <a:buAutoNum type="arabicPeriod"/>
            </a:pPr>
            <a:r>
              <a:rPr lang="en" sz="1700">
                <a:solidFill>
                  <a:schemeClr val="dk1"/>
                </a:solidFill>
              </a:rPr>
              <a:t>Choose an optimal model to use for the facial recognition system.</a:t>
            </a:r>
            <a:endParaRPr sz="1700">
              <a:solidFill>
                <a:schemeClr val="dk1"/>
              </a:solidFill>
            </a:endParaRPr>
          </a:p>
          <a:p>
            <a:pPr marL="457200" lvl="0" indent="0" algn="just" rtl="0">
              <a:spcBef>
                <a:spcPts val="0"/>
              </a:spcBef>
              <a:spcAft>
                <a:spcPts val="0"/>
              </a:spcAft>
              <a:buNone/>
            </a:pPr>
            <a:endParaRPr sz="1700">
              <a:solidFill>
                <a:schemeClr val="dk1"/>
              </a:solidFill>
            </a:endParaRPr>
          </a:p>
          <a:p>
            <a:pPr marL="457200" lvl="0" indent="-336550" algn="just" rtl="0">
              <a:spcBef>
                <a:spcPts val="0"/>
              </a:spcBef>
              <a:spcAft>
                <a:spcPts val="0"/>
              </a:spcAft>
              <a:buClr>
                <a:schemeClr val="dk1"/>
              </a:buClr>
              <a:buSzPts val="1700"/>
              <a:buAutoNum type="arabicPeriod"/>
            </a:pPr>
            <a:r>
              <a:rPr lang="en" sz="1700">
                <a:solidFill>
                  <a:schemeClr val="dk1"/>
                </a:solidFill>
              </a:rPr>
              <a:t>Design a facial recognition system to uniquely identify passengers by comparing with existing terrorist database.</a:t>
            </a:r>
            <a:endParaRPr sz="1700">
              <a:solidFill>
                <a:schemeClr val="dk1"/>
              </a:solidFill>
            </a:endParaRPr>
          </a:p>
        </p:txBody>
      </p:sp>
      <p:sp>
        <p:nvSpPr>
          <p:cNvPr id="322" name="Google Shape;322;p52"/>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16</a:t>
            </a:fld>
            <a:endParaRPr/>
          </a:p>
        </p:txBody>
      </p:sp>
      <p:sp>
        <p:nvSpPr>
          <p:cNvPr id="323" name="Google Shape;323;p52"/>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324" name="Google Shape;324;p52"/>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Objectives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body" idx="1"/>
          </p:nvPr>
        </p:nvSpPr>
        <p:spPr>
          <a:xfrm>
            <a:off x="147150" y="850500"/>
            <a:ext cx="8849700" cy="3909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40"/>
              <a:buNone/>
            </a:pPr>
            <a:r>
              <a:rPr lang="en" b="1"/>
              <a:t>Hardware Specifications:</a:t>
            </a:r>
            <a:endParaRPr b="1"/>
          </a:p>
          <a:p>
            <a:pPr marL="0" lvl="0" indent="0" algn="l" rtl="0">
              <a:lnSpc>
                <a:spcPct val="80000"/>
              </a:lnSpc>
              <a:spcBef>
                <a:spcPts val="0"/>
              </a:spcBef>
              <a:spcAft>
                <a:spcPts val="0"/>
              </a:spcAft>
              <a:buSzPts val="440"/>
              <a:buNone/>
            </a:pPr>
            <a:endParaRPr/>
          </a:p>
          <a:p>
            <a:pPr marL="457200" lvl="0" indent="-342900" algn="l" rtl="0">
              <a:lnSpc>
                <a:spcPct val="95000"/>
              </a:lnSpc>
              <a:spcBef>
                <a:spcPts val="0"/>
              </a:spcBef>
              <a:spcAft>
                <a:spcPts val="0"/>
              </a:spcAft>
              <a:buClr>
                <a:schemeClr val="dk1"/>
              </a:buClr>
              <a:buSzPts val="1800"/>
              <a:buFont typeface="Bookman Old Style"/>
              <a:buAutoNum type="arabicPeriod"/>
            </a:pPr>
            <a:r>
              <a:rPr lang="en">
                <a:solidFill>
                  <a:schemeClr val="dk1"/>
                </a:solidFill>
              </a:rPr>
              <a:t>Raspberry Pi 4 B</a:t>
            </a:r>
            <a:endParaRPr>
              <a:solidFill>
                <a:schemeClr val="dk1"/>
              </a:solidFill>
            </a:endParaRPr>
          </a:p>
          <a:p>
            <a:pPr marL="457200" lvl="0" indent="0" algn="l" rtl="0">
              <a:lnSpc>
                <a:spcPct val="95000"/>
              </a:lnSpc>
              <a:spcBef>
                <a:spcPts val="0"/>
              </a:spcBef>
              <a:spcAft>
                <a:spcPts val="0"/>
              </a:spcAft>
              <a:buNone/>
            </a:pPr>
            <a:endParaRPr>
              <a:solidFill>
                <a:schemeClr val="dk1"/>
              </a:solidFill>
            </a:endParaRPr>
          </a:p>
          <a:p>
            <a:pPr marL="457200" lvl="0" indent="-342900" algn="l" rtl="0">
              <a:lnSpc>
                <a:spcPct val="95000"/>
              </a:lnSpc>
              <a:spcBef>
                <a:spcPts val="0"/>
              </a:spcBef>
              <a:spcAft>
                <a:spcPts val="0"/>
              </a:spcAft>
              <a:buClr>
                <a:schemeClr val="dk1"/>
              </a:buClr>
              <a:buSzPts val="1800"/>
              <a:buFont typeface="Bookman Old Style"/>
              <a:buAutoNum type="arabicPeriod"/>
            </a:pPr>
            <a:r>
              <a:rPr lang="en">
                <a:solidFill>
                  <a:schemeClr val="dk1"/>
                </a:solidFill>
              </a:rPr>
              <a:t>Raspberry PI 5MP Camera</a:t>
            </a:r>
            <a:endParaRPr>
              <a:solidFill>
                <a:schemeClr val="dk1"/>
              </a:solidFill>
            </a:endParaRPr>
          </a:p>
          <a:p>
            <a:pPr marL="457200" lvl="0" indent="0" algn="l" rtl="0">
              <a:lnSpc>
                <a:spcPct val="95000"/>
              </a:lnSpc>
              <a:spcBef>
                <a:spcPts val="0"/>
              </a:spcBef>
              <a:spcAft>
                <a:spcPts val="0"/>
              </a:spcAft>
              <a:buSzPts val="440"/>
              <a:buNone/>
            </a:pPr>
            <a:endParaRPr>
              <a:solidFill>
                <a:schemeClr val="dk1"/>
              </a:solidFill>
            </a:endParaRPr>
          </a:p>
          <a:p>
            <a:pPr marL="457200" lvl="0" indent="-342900" algn="l" rtl="0">
              <a:lnSpc>
                <a:spcPct val="95000"/>
              </a:lnSpc>
              <a:spcBef>
                <a:spcPts val="0"/>
              </a:spcBef>
              <a:spcAft>
                <a:spcPts val="0"/>
              </a:spcAft>
              <a:buClr>
                <a:schemeClr val="dk1"/>
              </a:buClr>
              <a:buSzPts val="1800"/>
              <a:buFont typeface="Bookman Old Style"/>
              <a:buAutoNum type="arabicPeriod"/>
            </a:pPr>
            <a:r>
              <a:rPr lang="en">
                <a:solidFill>
                  <a:schemeClr val="dk1"/>
                </a:solidFill>
              </a:rPr>
              <a:t>Server (for DBMS, Application, and Web Interface)</a:t>
            </a:r>
            <a:endParaRPr>
              <a:solidFill>
                <a:schemeClr val="dk1"/>
              </a:solidFill>
            </a:endParaRPr>
          </a:p>
          <a:p>
            <a:pPr marL="457200" lvl="0" indent="0" algn="l" rtl="0">
              <a:lnSpc>
                <a:spcPct val="95000"/>
              </a:lnSpc>
              <a:spcBef>
                <a:spcPts val="0"/>
              </a:spcBef>
              <a:spcAft>
                <a:spcPts val="0"/>
              </a:spcAft>
              <a:buClr>
                <a:schemeClr val="dk1"/>
              </a:buClr>
              <a:buSzPts val="440"/>
              <a:buFont typeface="Arial"/>
              <a:buNone/>
            </a:pPr>
            <a:r>
              <a:rPr lang="en">
                <a:solidFill>
                  <a:schemeClr val="dk1"/>
                </a:solidFill>
              </a:rPr>
              <a:t>● CPU: Dual-core processor</a:t>
            </a:r>
            <a:endParaRPr>
              <a:solidFill>
                <a:schemeClr val="dk1"/>
              </a:solidFill>
            </a:endParaRPr>
          </a:p>
          <a:p>
            <a:pPr marL="457200" lvl="0" indent="0" algn="l" rtl="0">
              <a:lnSpc>
                <a:spcPct val="95000"/>
              </a:lnSpc>
              <a:spcBef>
                <a:spcPts val="0"/>
              </a:spcBef>
              <a:spcAft>
                <a:spcPts val="0"/>
              </a:spcAft>
              <a:buClr>
                <a:schemeClr val="dk1"/>
              </a:buClr>
              <a:buSzPts val="440"/>
              <a:buFont typeface="Arial"/>
              <a:buNone/>
            </a:pPr>
            <a:r>
              <a:rPr lang="en">
                <a:solidFill>
                  <a:schemeClr val="dk1"/>
                </a:solidFill>
              </a:rPr>
              <a:t>● RAM: 8 GB</a:t>
            </a:r>
            <a:endParaRPr>
              <a:solidFill>
                <a:schemeClr val="dk1"/>
              </a:solidFill>
            </a:endParaRPr>
          </a:p>
          <a:p>
            <a:pPr marL="457200" lvl="0" indent="0" algn="l" rtl="0">
              <a:lnSpc>
                <a:spcPct val="95000"/>
              </a:lnSpc>
              <a:spcBef>
                <a:spcPts val="0"/>
              </a:spcBef>
              <a:spcAft>
                <a:spcPts val="0"/>
              </a:spcAft>
              <a:buClr>
                <a:schemeClr val="dk1"/>
              </a:buClr>
              <a:buSzPts val="440"/>
              <a:buFont typeface="Arial"/>
              <a:buNone/>
            </a:pPr>
            <a:r>
              <a:rPr lang="en">
                <a:solidFill>
                  <a:schemeClr val="dk1"/>
                </a:solidFill>
              </a:rPr>
              <a:t>● Storage: 50 GB</a:t>
            </a:r>
            <a:endParaRPr>
              <a:solidFill>
                <a:schemeClr val="dk1"/>
              </a:solidFill>
            </a:endParaRPr>
          </a:p>
          <a:p>
            <a:pPr marL="457200" lvl="0" indent="0" algn="l" rtl="0">
              <a:lnSpc>
                <a:spcPct val="95000"/>
              </a:lnSpc>
              <a:spcBef>
                <a:spcPts val="0"/>
              </a:spcBef>
              <a:spcAft>
                <a:spcPts val="0"/>
              </a:spcAft>
              <a:buClr>
                <a:schemeClr val="dk1"/>
              </a:buClr>
              <a:buSzPts val="440"/>
              <a:buFont typeface="Arial"/>
              <a:buNone/>
            </a:pPr>
            <a:r>
              <a:rPr lang="en">
                <a:solidFill>
                  <a:schemeClr val="dk1"/>
                </a:solidFill>
              </a:rPr>
              <a:t>● Network: Standard Ethernet or Wi-Fi connection</a:t>
            </a:r>
            <a:endParaRPr>
              <a:solidFill>
                <a:schemeClr val="dk1"/>
              </a:solidFill>
            </a:endParaRPr>
          </a:p>
          <a:p>
            <a:pPr marL="457200" lvl="0" indent="0" algn="l" rtl="0">
              <a:lnSpc>
                <a:spcPct val="95000"/>
              </a:lnSpc>
              <a:spcBef>
                <a:spcPts val="0"/>
              </a:spcBef>
              <a:spcAft>
                <a:spcPts val="0"/>
              </a:spcAft>
              <a:buClr>
                <a:schemeClr val="dk1"/>
              </a:buClr>
              <a:buSzPts val="440"/>
              <a:buFont typeface="Arial"/>
              <a:buNone/>
            </a:pPr>
            <a:r>
              <a:rPr lang="en">
                <a:solidFill>
                  <a:schemeClr val="dk1"/>
                </a:solidFill>
              </a:rPr>
              <a:t>● Operating System: Linux(Ubuntu 18.04LTS+) or Windows 10+</a:t>
            </a:r>
            <a:endParaRPr/>
          </a:p>
          <a:p>
            <a:pPr marL="0" lvl="0" indent="0" algn="l" rtl="0">
              <a:lnSpc>
                <a:spcPct val="80000"/>
              </a:lnSpc>
              <a:spcBef>
                <a:spcPts val="0"/>
              </a:spcBef>
              <a:spcAft>
                <a:spcPts val="0"/>
              </a:spcAft>
              <a:buSzPts val="440"/>
              <a:buNone/>
            </a:pPr>
            <a:endParaRPr sz="640"/>
          </a:p>
        </p:txBody>
      </p:sp>
      <p:sp>
        <p:nvSpPr>
          <p:cNvPr id="330" name="Google Shape;330;p53"/>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17</a:t>
            </a:fld>
            <a:endParaRPr/>
          </a:p>
        </p:txBody>
      </p:sp>
      <p:sp>
        <p:nvSpPr>
          <p:cNvPr id="331" name="Google Shape;331;p53"/>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332" name="Google Shape;332;p53"/>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Requirement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4"/>
          <p:cNvSpPr txBox="1">
            <a:spLocks noGrp="1"/>
          </p:cNvSpPr>
          <p:nvPr>
            <p:ph type="body" idx="1"/>
          </p:nvPr>
        </p:nvSpPr>
        <p:spPr>
          <a:xfrm>
            <a:off x="163275" y="943700"/>
            <a:ext cx="8642700" cy="3909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600" b="1"/>
              <a:t>Software Specifications:</a:t>
            </a:r>
            <a:endParaRPr sz="1600" b="1"/>
          </a:p>
          <a:p>
            <a:pPr marL="0" lvl="0" indent="0" algn="l" rtl="0">
              <a:lnSpc>
                <a:spcPct val="100000"/>
              </a:lnSpc>
              <a:spcBef>
                <a:spcPts val="0"/>
              </a:spcBef>
              <a:spcAft>
                <a:spcPts val="0"/>
              </a:spcAft>
              <a:buNone/>
            </a:pPr>
            <a:endParaRPr sz="1600"/>
          </a:p>
          <a:p>
            <a:pPr marL="457200" lvl="0" indent="-324365" algn="l" rtl="0">
              <a:spcBef>
                <a:spcPts val="0"/>
              </a:spcBef>
              <a:spcAft>
                <a:spcPts val="0"/>
              </a:spcAft>
              <a:buClr>
                <a:schemeClr val="dk1"/>
              </a:buClr>
              <a:buSzPts val="1508"/>
              <a:buAutoNum type="arabicPeriod"/>
            </a:pPr>
            <a:r>
              <a:rPr lang="en" sz="1508">
                <a:solidFill>
                  <a:schemeClr val="dk1"/>
                </a:solidFill>
              </a:rPr>
              <a:t>Programming Language:</a:t>
            </a:r>
            <a:endParaRPr sz="1508">
              <a:solidFill>
                <a:schemeClr val="dk1"/>
              </a:solidFill>
            </a:endParaRPr>
          </a:p>
          <a:p>
            <a:pPr marL="457200" lvl="0" indent="-324365" algn="l" rtl="0">
              <a:spcBef>
                <a:spcPts val="0"/>
              </a:spcBef>
              <a:spcAft>
                <a:spcPts val="0"/>
              </a:spcAft>
              <a:buClr>
                <a:schemeClr val="dk1"/>
              </a:buClr>
              <a:buSzPts val="1508"/>
              <a:buChar char="●"/>
            </a:pPr>
            <a:r>
              <a:rPr lang="en" sz="1508">
                <a:solidFill>
                  <a:schemeClr val="dk1"/>
                </a:solidFill>
              </a:rPr>
              <a:t>Python: Version 3.12.4</a:t>
            </a:r>
            <a:endParaRPr sz="1508">
              <a:solidFill>
                <a:schemeClr val="dk1"/>
              </a:solidFill>
            </a:endParaRPr>
          </a:p>
          <a:p>
            <a:pPr marL="0" lvl="0" indent="0" algn="l" rtl="0">
              <a:spcBef>
                <a:spcPts val="0"/>
              </a:spcBef>
              <a:spcAft>
                <a:spcPts val="0"/>
              </a:spcAft>
              <a:buClr>
                <a:schemeClr val="dk1"/>
              </a:buClr>
              <a:buSzPts val="1100"/>
              <a:buFont typeface="Arial"/>
              <a:buNone/>
            </a:pPr>
            <a:endParaRPr sz="1508">
              <a:solidFill>
                <a:schemeClr val="dk1"/>
              </a:solidFill>
            </a:endParaRPr>
          </a:p>
          <a:p>
            <a:pPr marL="457200" lvl="0" indent="-324365" algn="l" rtl="0">
              <a:spcBef>
                <a:spcPts val="0"/>
              </a:spcBef>
              <a:spcAft>
                <a:spcPts val="0"/>
              </a:spcAft>
              <a:buClr>
                <a:schemeClr val="dk1"/>
              </a:buClr>
              <a:buSzPts val="1508"/>
              <a:buAutoNum type="arabicPeriod"/>
            </a:pPr>
            <a:r>
              <a:rPr lang="en" sz="1508">
                <a:solidFill>
                  <a:schemeClr val="dk1"/>
                </a:solidFill>
              </a:rPr>
              <a:t>Libraries/Frameworks:</a:t>
            </a:r>
            <a:endParaRPr sz="1508">
              <a:solidFill>
                <a:schemeClr val="dk1"/>
              </a:solidFill>
            </a:endParaRPr>
          </a:p>
          <a:p>
            <a:pPr marL="457200" lvl="0" indent="-324365" algn="l" rtl="0">
              <a:spcBef>
                <a:spcPts val="0"/>
              </a:spcBef>
              <a:spcAft>
                <a:spcPts val="0"/>
              </a:spcAft>
              <a:buClr>
                <a:schemeClr val="dk1"/>
              </a:buClr>
              <a:buSzPts val="1508"/>
              <a:buFont typeface="Bookman Old Style"/>
              <a:buChar char="●"/>
            </a:pPr>
            <a:r>
              <a:rPr lang="en" sz="1508">
                <a:solidFill>
                  <a:schemeClr val="dk1"/>
                </a:solidFill>
              </a:rPr>
              <a:t>Flask: 3.0.3</a:t>
            </a:r>
            <a:endParaRPr sz="1508">
              <a:solidFill>
                <a:schemeClr val="dk1"/>
              </a:solidFill>
            </a:endParaRPr>
          </a:p>
          <a:p>
            <a:pPr marL="457200" lvl="0" indent="-324365" algn="l" rtl="0">
              <a:spcBef>
                <a:spcPts val="0"/>
              </a:spcBef>
              <a:spcAft>
                <a:spcPts val="0"/>
              </a:spcAft>
              <a:buClr>
                <a:schemeClr val="dk1"/>
              </a:buClr>
              <a:buSzPts val="1508"/>
              <a:buFont typeface="Bookman Old Style"/>
              <a:buChar char="●"/>
            </a:pPr>
            <a:r>
              <a:rPr lang="en" sz="1508">
                <a:solidFill>
                  <a:schemeClr val="dk1"/>
                </a:solidFill>
              </a:rPr>
              <a:t>OpenCV: 4.9.0.80</a:t>
            </a:r>
            <a:endParaRPr sz="1508">
              <a:solidFill>
                <a:schemeClr val="dk1"/>
              </a:solidFill>
            </a:endParaRPr>
          </a:p>
          <a:p>
            <a:pPr marL="457200" lvl="0" indent="-324365" algn="l" rtl="0">
              <a:spcBef>
                <a:spcPts val="0"/>
              </a:spcBef>
              <a:spcAft>
                <a:spcPts val="0"/>
              </a:spcAft>
              <a:buClr>
                <a:schemeClr val="dk1"/>
              </a:buClr>
              <a:buSzPts val="1508"/>
              <a:buFont typeface="Bookman Old Style"/>
              <a:buChar char="●"/>
            </a:pPr>
            <a:r>
              <a:rPr lang="en" sz="1508">
                <a:solidFill>
                  <a:schemeClr val="dk1"/>
                </a:solidFill>
              </a:rPr>
              <a:t>Tensorflow: 2.17.0</a:t>
            </a:r>
            <a:endParaRPr sz="1508">
              <a:solidFill>
                <a:schemeClr val="dk1"/>
              </a:solidFill>
            </a:endParaRPr>
          </a:p>
          <a:p>
            <a:pPr marL="457200" lvl="0" indent="-324365" algn="l" rtl="0">
              <a:spcBef>
                <a:spcPts val="0"/>
              </a:spcBef>
              <a:spcAft>
                <a:spcPts val="0"/>
              </a:spcAft>
              <a:buClr>
                <a:schemeClr val="dk1"/>
              </a:buClr>
              <a:buSzPts val="1508"/>
              <a:buFont typeface="Bookman Old Style"/>
              <a:buChar char="●"/>
            </a:pPr>
            <a:r>
              <a:rPr lang="en" sz="1508">
                <a:solidFill>
                  <a:schemeClr val="dk1"/>
                </a:solidFill>
              </a:rPr>
              <a:t>Tensorflow Lite: 2.17.0</a:t>
            </a:r>
            <a:endParaRPr sz="1508">
              <a:solidFill>
                <a:schemeClr val="dk1"/>
              </a:solidFill>
            </a:endParaRPr>
          </a:p>
          <a:p>
            <a:pPr marL="457200" lvl="0" indent="-324365" algn="l" rtl="0">
              <a:spcBef>
                <a:spcPts val="0"/>
              </a:spcBef>
              <a:spcAft>
                <a:spcPts val="0"/>
              </a:spcAft>
              <a:buClr>
                <a:schemeClr val="dk1"/>
              </a:buClr>
              <a:buSzPts val="1508"/>
              <a:buFont typeface="Bookman Old Style"/>
              <a:buChar char="●"/>
            </a:pPr>
            <a:r>
              <a:rPr lang="en" sz="1508">
                <a:solidFill>
                  <a:schemeClr val="dk1"/>
                </a:solidFill>
              </a:rPr>
              <a:t>Psycopg2: 2.9.10</a:t>
            </a:r>
            <a:endParaRPr sz="1508">
              <a:solidFill>
                <a:schemeClr val="dk1"/>
              </a:solidFill>
            </a:endParaRPr>
          </a:p>
          <a:p>
            <a:pPr marL="0" lvl="0" indent="0" algn="l" rtl="0">
              <a:spcBef>
                <a:spcPts val="0"/>
              </a:spcBef>
              <a:spcAft>
                <a:spcPts val="0"/>
              </a:spcAft>
              <a:buClr>
                <a:schemeClr val="dk1"/>
              </a:buClr>
              <a:buSzPts val="1100"/>
              <a:buFont typeface="Arial"/>
              <a:buNone/>
            </a:pPr>
            <a:endParaRPr sz="1508">
              <a:solidFill>
                <a:schemeClr val="dk1"/>
              </a:solidFill>
            </a:endParaRPr>
          </a:p>
          <a:p>
            <a:pPr marL="457200" lvl="0" indent="-324365" algn="l" rtl="0">
              <a:spcBef>
                <a:spcPts val="0"/>
              </a:spcBef>
              <a:spcAft>
                <a:spcPts val="0"/>
              </a:spcAft>
              <a:buClr>
                <a:schemeClr val="dk1"/>
              </a:buClr>
              <a:buSzPts val="1508"/>
              <a:buAutoNum type="arabicPeriod"/>
            </a:pPr>
            <a:r>
              <a:rPr lang="en" sz="1508">
                <a:solidFill>
                  <a:schemeClr val="dk1"/>
                </a:solidFill>
              </a:rPr>
              <a:t>Database Management System:</a:t>
            </a:r>
            <a:endParaRPr sz="1508">
              <a:solidFill>
                <a:schemeClr val="dk1"/>
              </a:solidFill>
            </a:endParaRPr>
          </a:p>
          <a:p>
            <a:pPr marL="457200" lvl="0" indent="-324365" algn="l" rtl="0">
              <a:spcBef>
                <a:spcPts val="0"/>
              </a:spcBef>
              <a:spcAft>
                <a:spcPts val="0"/>
              </a:spcAft>
              <a:buClr>
                <a:schemeClr val="dk1"/>
              </a:buClr>
              <a:buSzPts val="1508"/>
              <a:buFont typeface="Bookman Old Style"/>
              <a:buChar char="●"/>
            </a:pPr>
            <a:r>
              <a:rPr lang="en" sz="1508">
                <a:solidFill>
                  <a:schemeClr val="dk1"/>
                </a:solidFill>
              </a:rPr>
              <a:t>PostgreSQL: Version 16+</a:t>
            </a:r>
            <a:endParaRPr sz="1708"/>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endParaRPr sz="1600"/>
          </a:p>
        </p:txBody>
      </p:sp>
      <p:sp>
        <p:nvSpPr>
          <p:cNvPr id="338" name="Google Shape;338;p54"/>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18</a:t>
            </a:fld>
            <a:endParaRPr/>
          </a:p>
        </p:txBody>
      </p:sp>
      <p:sp>
        <p:nvSpPr>
          <p:cNvPr id="339" name="Google Shape;339;p54"/>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340" name="Google Shape;340;p54"/>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Requirement Analysis</a:t>
            </a:r>
            <a:endParaRPr/>
          </a:p>
        </p:txBody>
      </p:sp>
      <p:pic>
        <p:nvPicPr>
          <p:cNvPr id="341" name="Google Shape;341;p54"/>
          <p:cNvPicPr preferRelativeResize="0"/>
          <p:nvPr/>
        </p:nvPicPr>
        <p:blipFill>
          <a:blip r:embed="rId3">
            <a:alphaModFix/>
          </a:blip>
          <a:stretch>
            <a:fillRect/>
          </a:stretch>
        </p:blipFill>
        <p:spPr>
          <a:xfrm>
            <a:off x="5291175" y="1290995"/>
            <a:ext cx="2615250" cy="2561500"/>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5"/>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19</a:t>
            </a:fld>
            <a:endParaRPr/>
          </a:p>
        </p:txBody>
      </p:sp>
      <p:sp>
        <p:nvSpPr>
          <p:cNvPr id="347" name="Google Shape;347;p55"/>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348" name="Google Shape;348;p55"/>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System Architecture</a:t>
            </a:r>
            <a:endParaRPr/>
          </a:p>
        </p:txBody>
      </p:sp>
      <p:pic>
        <p:nvPicPr>
          <p:cNvPr id="349" name="Google Shape;349;p55"/>
          <p:cNvPicPr preferRelativeResize="0"/>
          <p:nvPr/>
        </p:nvPicPr>
        <p:blipFill>
          <a:blip r:embed="rId3">
            <a:alphaModFix/>
          </a:blip>
          <a:stretch>
            <a:fillRect/>
          </a:stretch>
        </p:blipFill>
        <p:spPr>
          <a:xfrm>
            <a:off x="516738" y="955474"/>
            <a:ext cx="8110526" cy="3321750"/>
          </a:xfrm>
          <a:prstGeom prst="rect">
            <a:avLst/>
          </a:prstGeom>
          <a:noFill/>
          <a:ln w="38100" cap="flat" cmpd="sng">
            <a:solidFill>
              <a:schemeClr val="dk1"/>
            </a:solidFill>
            <a:prstDash val="solid"/>
            <a:round/>
            <a:headEnd type="none" w="sm" len="sm"/>
            <a:tailEnd type="none" w="sm" len="sm"/>
          </a:ln>
        </p:spPr>
      </p:pic>
      <p:sp>
        <p:nvSpPr>
          <p:cNvPr id="350" name="Google Shape;350;p55"/>
          <p:cNvSpPr txBox="1"/>
          <p:nvPr/>
        </p:nvSpPr>
        <p:spPr>
          <a:xfrm>
            <a:off x="516750" y="955475"/>
            <a:ext cx="2015400" cy="41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8" b="1" u="sng">
                <a:solidFill>
                  <a:schemeClr val="dk1"/>
                </a:solidFill>
                <a:latin typeface="Bookman Old Style"/>
                <a:ea typeface="Bookman Old Style"/>
                <a:cs typeface="Bookman Old Style"/>
                <a:sym typeface="Bookman Old Style"/>
              </a:rPr>
              <a:t>Dlib Architecture</a:t>
            </a:r>
            <a:endParaRPr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7"/>
          <p:cNvSpPr txBox="1">
            <a:spLocks noGrp="1"/>
          </p:cNvSpPr>
          <p:nvPr>
            <p:ph type="body" idx="1"/>
          </p:nvPr>
        </p:nvSpPr>
        <p:spPr>
          <a:xfrm>
            <a:off x="163275" y="943700"/>
            <a:ext cx="8642700" cy="3909900"/>
          </a:xfrm>
          <a:prstGeom prst="rect">
            <a:avLst/>
          </a:prstGeom>
          <a:noFill/>
          <a:ln>
            <a:noFill/>
          </a:ln>
        </p:spPr>
        <p:txBody>
          <a:bodyPr spcFirstLastPara="1" wrap="square" lIns="91425" tIns="91425" rIns="91425" bIns="91425" anchor="t" anchorCtr="0">
            <a:normAutofit/>
          </a:bodyPr>
          <a:lstStyle/>
          <a:p>
            <a:pPr marL="457200" lvl="0" indent="-349250" algn="l" rtl="0">
              <a:lnSpc>
                <a:spcPct val="100000"/>
              </a:lnSpc>
              <a:spcBef>
                <a:spcPts val="0"/>
              </a:spcBef>
              <a:spcAft>
                <a:spcPts val="0"/>
              </a:spcAft>
              <a:buSzPts val="1900"/>
              <a:buAutoNum type="arabicPeriod"/>
            </a:pPr>
            <a:r>
              <a:rPr lang="en" sz="1900"/>
              <a:t>Introduction</a:t>
            </a:r>
            <a:endParaRPr sz="1900"/>
          </a:p>
          <a:p>
            <a:pPr marL="457200" lvl="0" indent="0" algn="l" rtl="0">
              <a:lnSpc>
                <a:spcPct val="100000"/>
              </a:lnSpc>
              <a:spcBef>
                <a:spcPts val="0"/>
              </a:spcBef>
              <a:spcAft>
                <a:spcPts val="0"/>
              </a:spcAft>
              <a:buNone/>
            </a:pPr>
            <a:endParaRPr sz="1900"/>
          </a:p>
          <a:p>
            <a:pPr marL="457200" lvl="0" indent="-349250" algn="l" rtl="0">
              <a:lnSpc>
                <a:spcPct val="100000"/>
              </a:lnSpc>
              <a:spcBef>
                <a:spcPts val="0"/>
              </a:spcBef>
              <a:spcAft>
                <a:spcPts val="0"/>
              </a:spcAft>
              <a:buSzPts val="1900"/>
              <a:buAutoNum type="arabicPeriod"/>
            </a:pPr>
            <a:r>
              <a:rPr lang="en" sz="1900"/>
              <a:t>Literature Survey</a:t>
            </a:r>
            <a:endParaRPr sz="1900"/>
          </a:p>
          <a:p>
            <a:pPr marL="457200" lvl="0" indent="0" algn="l" rtl="0">
              <a:lnSpc>
                <a:spcPct val="100000"/>
              </a:lnSpc>
              <a:spcBef>
                <a:spcPts val="0"/>
              </a:spcBef>
              <a:spcAft>
                <a:spcPts val="0"/>
              </a:spcAft>
              <a:buNone/>
            </a:pPr>
            <a:endParaRPr sz="1900"/>
          </a:p>
          <a:p>
            <a:pPr marL="457200" lvl="0" indent="-349250" algn="l" rtl="0">
              <a:lnSpc>
                <a:spcPct val="100000"/>
              </a:lnSpc>
              <a:spcBef>
                <a:spcPts val="0"/>
              </a:spcBef>
              <a:spcAft>
                <a:spcPts val="0"/>
              </a:spcAft>
              <a:buSzPts val="1900"/>
              <a:buAutoNum type="arabicPeriod"/>
            </a:pPr>
            <a:r>
              <a:rPr lang="en" sz="1900"/>
              <a:t>Requirement Analysis</a:t>
            </a:r>
            <a:endParaRPr sz="1900"/>
          </a:p>
          <a:p>
            <a:pPr marL="457200" lvl="0" indent="0" algn="l" rtl="0">
              <a:lnSpc>
                <a:spcPct val="100000"/>
              </a:lnSpc>
              <a:spcBef>
                <a:spcPts val="0"/>
              </a:spcBef>
              <a:spcAft>
                <a:spcPts val="0"/>
              </a:spcAft>
              <a:buNone/>
            </a:pPr>
            <a:endParaRPr sz="1900"/>
          </a:p>
          <a:p>
            <a:pPr marL="457200" lvl="0" indent="-349250" algn="l" rtl="0">
              <a:lnSpc>
                <a:spcPct val="100000"/>
              </a:lnSpc>
              <a:spcBef>
                <a:spcPts val="0"/>
              </a:spcBef>
              <a:spcAft>
                <a:spcPts val="0"/>
              </a:spcAft>
              <a:buSzPts val="1900"/>
              <a:buAutoNum type="arabicPeriod"/>
            </a:pPr>
            <a:r>
              <a:rPr lang="en" sz="1900"/>
              <a:t>System Architecture </a:t>
            </a:r>
            <a:endParaRPr sz="1900"/>
          </a:p>
          <a:p>
            <a:pPr marL="457200" lvl="0" indent="0" algn="l" rtl="0">
              <a:lnSpc>
                <a:spcPct val="100000"/>
              </a:lnSpc>
              <a:spcBef>
                <a:spcPts val="0"/>
              </a:spcBef>
              <a:spcAft>
                <a:spcPts val="0"/>
              </a:spcAft>
              <a:buNone/>
            </a:pPr>
            <a:endParaRPr sz="1900"/>
          </a:p>
          <a:p>
            <a:pPr marL="457200" lvl="0" indent="-349250" algn="l" rtl="0">
              <a:lnSpc>
                <a:spcPct val="100000"/>
              </a:lnSpc>
              <a:spcBef>
                <a:spcPts val="0"/>
              </a:spcBef>
              <a:spcAft>
                <a:spcPts val="0"/>
              </a:spcAft>
              <a:buSzPts val="1900"/>
              <a:buAutoNum type="arabicPeriod"/>
            </a:pPr>
            <a:r>
              <a:rPr lang="en" sz="1900"/>
              <a:t>Methodology</a:t>
            </a:r>
            <a:endParaRPr sz="1900"/>
          </a:p>
          <a:p>
            <a:pPr marL="457200" lvl="0" indent="0" algn="l" rtl="0">
              <a:lnSpc>
                <a:spcPct val="100000"/>
              </a:lnSpc>
              <a:spcBef>
                <a:spcPts val="0"/>
              </a:spcBef>
              <a:spcAft>
                <a:spcPts val="0"/>
              </a:spcAft>
              <a:buNone/>
            </a:pPr>
            <a:endParaRPr sz="1900"/>
          </a:p>
          <a:p>
            <a:pPr marL="457200" lvl="0" indent="-349250" algn="l" rtl="0">
              <a:lnSpc>
                <a:spcPct val="100000"/>
              </a:lnSpc>
              <a:spcBef>
                <a:spcPts val="0"/>
              </a:spcBef>
              <a:spcAft>
                <a:spcPts val="0"/>
              </a:spcAft>
              <a:buSzPts val="1900"/>
              <a:buAutoNum type="arabicPeriod"/>
            </a:pPr>
            <a:r>
              <a:rPr lang="en" sz="1900"/>
              <a:t>Module Specifications</a:t>
            </a:r>
            <a:endParaRPr sz="1900"/>
          </a:p>
        </p:txBody>
      </p:sp>
      <p:sp>
        <p:nvSpPr>
          <p:cNvPr id="121" name="Google Shape;121;p27"/>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2</a:t>
            </a:fld>
            <a:endParaRPr/>
          </a:p>
        </p:txBody>
      </p:sp>
      <p:sp>
        <p:nvSpPr>
          <p:cNvPr id="122" name="Google Shape;122;p27"/>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123" name="Google Shape;123;p27"/>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Agenda</a:t>
            </a:r>
            <a:endParaRPr/>
          </a:p>
        </p:txBody>
      </p:sp>
      <p:pic>
        <p:nvPicPr>
          <p:cNvPr id="124" name="Google Shape;124;p27"/>
          <p:cNvPicPr preferRelativeResize="0"/>
          <p:nvPr/>
        </p:nvPicPr>
        <p:blipFill rotWithShape="1">
          <a:blip r:embed="rId3">
            <a:alphaModFix/>
          </a:blip>
          <a:srcRect l="3372"/>
          <a:stretch/>
        </p:blipFill>
        <p:spPr>
          <a:xfrm>
            <a:off x="4826649" y="1252288"/>
            <a:ext cx="3341376" cy="28294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0"/>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20</a:t>
            </a:fld>
            <a:endParaRPr/>
          </a:p>
        </p:txBody>
      </p:sp>
      <p:sp>
        <p:nvSpPr>
          <p:cNvPr id="394" name="Google Shape;394;p60"/>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395" name="Google Shape;395;p60"/>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Methodology</a:t>
            </a:r>
            <a:endParaRPr/>
          </a:p>
        </p:txBody>
      </p:sp>
      <p:pic>
        <p:nvPicPr>
          <p:cNvPr id="396" name="Google Shape;396;p60"/>
          <p:cNvPicPr preferRelativeResize="0"/>
          <p:nvPr/>
        </p:nvPicPr>
        <p:blipFill>
          <a:blip r:embed="rId3">
            <a:alphaModFix/>
          </a:blip>
          <a:stretch>
            <a:fillRect/>
          </a:stretch>
        </p:blipFill>
        <p:spPr>
          <a:xfrm>
            <a:off x="868850" y="850499"/>
            <a:ext cx="7679957" cy="3909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1"/>
          <p:cNvSpPr txBox="1">
            <a:spLocks noGrp="1"/>
          </p:cNvSpPr>
          <p:nvPr>
            <p:ph type="body" idx="1"/>
          </p:nvPr>
        </p:nvSpPr>
        <p:spPr>
          <a:xfrm>
            <a:off x="163275" y="943700"/>
            <a:ext cx="8642700" cy="3909900"/>
          </a:xfrm>
          <a:prstGeom prst="rect">
            <a:avLst/>
          </a:prstGeom>
          <a:noFill/>
          <a:ln>
            <a:noFill/>
          </a:ln>
        </p:spPr>
        <p:txBody>
          <a:bodyPr spcFirstLastPara="1" wrap="square" lIns="91425" tIns="91425" rIns="91425" bIns="91425" anchor="t" anchorCtr="0">
            <a:normAutofit/>
          </a:bodyPr>
          <a:lstStyle/>
          <a:p>
            <a:pPr marL="457200" lvl="0" indent="-323850" algn="l" rtl="0">
              <a:lnSpc>
                <a:spcPct val="80000"/>
              </a:lnSpc>
              <a:spcBef>
                <a:spcPts val="0"/>
              </a:spcBef>
              <a:spcAft>
                <a:spcPts val="0"/>
              </a:spcAft>
              <a:buClr>
                <a:schemeClr val="dk1"/>
              </a:buClr>
              <a:buSzPts val="1500"/>
              <a:buFont typeface="Bookman Old Style"/>
              <a:buAutoNum type="arabicPeriod"/>
            </a:pPr>
            <a:r>
              <a:rPr lang="en" sz="1500" b="1">
                <a:solidFill>
                  <a:schemeClr val="dk1"/>
                </a:solidFill>
              </a:rPr>
              <a:t>Data collection and Preprocessing :</a:t>
            </a:r>
            <a:endParaRPr sz="1500" b="1">
              <a:solidFill>
                <a:schemeClr val="dk1"/>
              </a:solidFill>
            </a:endParaRPr>
          </a:p>
          <a:p>
            <a:pPr marL="457200" lvl="0" indent="0" algn="l" rtl="0">
              <a:lnSpc>
                <a:spcPct val="80000"/>
              </a:lnSpc>
              <a:spcBef>
                <a:spcPts val="0"/>
              </a:spcBef>
              <a:spcAft>
                <a:spcPts val="0"/>
              </a:spcAft>
              <a:buNone/>
            </a:pPr>
            <a:endParaRPr sz="1500" b="1">
              <a:solidFill>
                <a:schemeClr val="dk1"/>
              </a:solidFill>
            </a:endParaRPr>
          </a:p>
          <a:p>
            <a:pPr marL="457200" lvl="0" indent="-323850" algn="l" rtl="0">
              <a:lnSpc>
                <a:spcPct val="80000"/>
              </a:lnSpc>
              <a:spcBef>
                <a:spcPts val="0"/>
              </a:spcBef>
              <a:spcAft>
                <a:spcPts val="0"/>
              </a:spcAft>
              <a:buClr>
                <a:schemeClr val="dk1"/>
              </a:buClr>
              <a:buSzPts val="1500"/>
              <a:buFont typeface="Bookman Old Style"/>
              <a:buChar char="●"/>
            </a:pPr>
            <a:r>
              <a:rPr lang="en" sz="1500">
                <a:solidFill>
                  <a:schemeClr val="dk1"/>
                </a:solidFill>
              </a:rPr>
              <a:t>Input: Raw Images of People</a:t>
            </a:r>
            <a:endParaRPr sz="1500">
              <a:solidFill>
                <a:schemeClr val="dk1"/>
              </a:solidFill>
            </a:endParaRPr>
          </a:p>
          <a:p>
            <a:pPr marL="457200" lvl="0" indent="-323850" algn="l" rtl="0">
              <a:lnSpc>
                <a:spcPct val="80000"/>
              </a:lnSpc>
              <a:spcBef>
                <a:spcPts val="0"/>
              </a:spcBef>
              <a:spcAft>
                <a:spcPts val="0"/>
              </a:spcAft>
              <a:buClr>
                <a:schemeClr val="dk1"/>
              </a:buClr>
              <a:buSzPts val="1500"/>
              <a:buFont typeface="Bookman Old Style"/>
              <a:buChar char="●"/>
            </a:pPr>
            <a:r>
              <a:rPr lang="en" sz="1500">
                <a:solidFill>
                  <a:schemeClr val="dk1"/>
                </a:solidFill>
              </a:rPr>
              <a:t>Process: Reshaping, Cleaning</a:t>
            </a:r>
            <a:endParaRPr sz="1500">
              <a:solidFill>
                <a:schemeClr val="dk1"/>
              </a:solidFill>
            </a:endParaRPr>
          </a:p>
          <a:p>
            <a:pPr marL="457200" lvl="0" indent="-323850" algn="l" rtl="0">
              <a:lnSpc>
                <a:spcPct val="80000"/>
              </a:lnSpc>
              <a:spcBef>
                <a:spcPts val="0"/>
              </a:spcBef>
              <a:spcAft>
                <a:spcPts val="0"/>
              </a:spcAft>
              <a:buClr>
                <a:schemeClr val="dk1"/>
              </a:buClr>
              <a:buSzPts val="1500"/>
              <a:buFont typeface="Bookman Old Style"/>
              <a:buChar char="●"/>
            </a:pPr>
            <a:r>
              <a:rPr lang="en" sz="1500">
                <a:solidFill>
                  <a:schemeClr val="dk1"/>
                </a:solidFill>
              </a:rPr>
              <a:t>Output: Processed Images</a:t>
            </a:r>
            <a:endParaRPr sz="1500">
              <a:solidFill>
                <a:schemeClr val="dk1"/>
              </a:solidFill>
            </a:endParaRPr>
          </a:p>
          <a:p>
            <a:pPr marL="914400" lvl="0" indent="0" algn="l" rtl="0">
              <a:lnSpc>
                <a:spcPct val="80000"/>
              </a:lnSpc>
              <a:spcBef>
                <a:spcPts val="0"/>
              </a:spcBef>
              <a:spcAft>
                <a:spcPts val="0"/>
              </a:spcAft>
              <a:buNone/>
            </a:pPr>
            <a:endParaRPr sz="1500">
              <a:solidFill>
                <a:schemeClr val="dk1"/>
              </a:solidFill>
            </a:endParaRPr>
          </a:p>
          <a:p>
            <a:pPr marL="457200" lvl="0" indent="-323850" algn="l" rtl="0">
              <a:lnSpc>
                <a:spcPct val="80000"/>
              </a:lnSpc>
              <a:spcBef>
                <a:spcPts val="0"/>
              </a:spcBef>
              <a:spcAft>
                <a:spcPts val="0"/>
              </a:spcAft>
              <a:buClr>
                <a:schemeClr val="dk1"/>
              </a:buClr>
              <a:buSzPts val="1500"/>
              <a:buFont typeface="Bookman Old Style"/>
              <a:buAutoNum type="arabicPeriod"/>
            </a:pPr>
            <a:r>
              <a:rPr lang="en" sz="1500" b="1">
                <a:solidFill>
                  <a:schemeClr val="dk1"/>
                </a:solidFill>
              </a:rPr>
              <a:t>Implementation of ANN / DL algorithm:</a:t>
            </a:r>
            <a:endParaRPr sz="1500" b="1">
              <a:solidFill>
                <a:schemeClr val="dk1"/>
              </a:solidFill>
            </a:endParaRPr>
          </a:p>
          <a:p>
            <a:pPr marL="457200" lvl="0" indent="0" algn="l" rtl="0">
              <a:lnSpc>
                <a:spcPct val="80000"/>
              </a:lnSpc>
              <a:spcBef>
                <a:spcPts val="0"/>
              </a:spcBef>
              <a:spcAft>
                <a:spcPts val="0"/>
              </a:spcAft>
              <a:buNone/>
            </a:pPr>
            <a:endParaRPr sz="1500" b="1">
              <a:solidFill>
                <a:schemeClr val="dk1"/>
              </a:solidFill>
            </a:endParaRPr>
          </a:p>
          <a:p>
            <a:pPr marL="457200" lvl="0" indent="-323850" algn="l" rtl="0">
              <a:lnSpc>
                <a:spcPct val="80000"/>
              </a:lnSpc>
              <a:spcBef>
                <a:spcPts val="0"/>
              </a:spcBef>
              <a:spcAft>
                <a:spcPts val="0"/>
              </a:spcAft>
              <a:buClr>
                <a:schemeClr val="dk1"/>
              </a:buClr>
              <a:buSzPts val="1500"/>
              <a:buFont typeface="Bookman Old Style"/>
              <a:buChar char="●"/>
            </a:pPr>
            <a:r>
              <a:rPr lang="en" sz="1500">
                <a:solidFill>
                  <a:schemeClr val="dk1"/>
                </a:solidFill>
              </a:rPr>
              <a:t>Input: Processed Images </a:t>
            </a:r>
            <a:endParaRPr sz="1500">
              <a:solidFill>
                <a:schemeClr val="dk1"/>
              </a:solidFill>
            </a:endParaRPr>
          </a:p>
          <a:p>
            <a:pPr marL="457200" lvl="0" indent="-323850" algn="l" rtl="0">
              <a:lnSpc>
                <a:spcPct val="80000"/>
              </a:lnSpc>
              <a:spcBef>
                <a:spcPts val="0"/>
              </a:spcBef>
              <a:spcAft>
                <a:spcPts val="0"/>
              </a:spcAft>
              <a:buClr>
                <a:schemeClr val="dk1"/>
              </a:buClr>
              <a:buSzPts val="1500"/>
              <a:buFont typeface="Bookman Old Style"/>
              <a:buChar char="●"/>
            </a:pPr>
            <a:r>
              <a:rPr lang="en" sz="1500">
                <a:solidFill>
                  <a:schemeClr val="dk1"/>
                </a:solidFill>
              </a:rPr>
              <a:t>Process: Model Training</a:t>
            </a:r>
            <a:endParaRPr sz="1500">
              <a:solidFill>
                <a:schemeClr val="dk1"/>
              </a:solidFill>
            </a:endParaRPr>
          </a:p>
          <a:p>
            <a:pPr marL="457200" lvl="0" indent="-323850" algn="l" rtl="0">
              <a:lnSpc>
                <a:spcPct val="80000"/>
              </a:lnSpc>
              <a:spcBef>
                <a:spcPts val="0"/>
              </a:spcBef>
              <a:spcAft>
                <a:spcPts val="0"/>
              </a:spcAft>
              <a:buClr>
                <a:schemeClr val="dk1"/>
              </a:buClr>
              <a:buSzPts val="1500"/>
              <a:buFont typeface="Bookman Old Style"/>
              <a:buChar char="●"/>
            </a:pPr>
            <a:r>
              <a:rPr lang="en" sz="1500">
                <a:solidFill>
                  <a:schemeClr val="dk1"/>
                </a:solidFill>
              </a:rPr>
              <a:t>Output: Images with vector embeddings</a:t>
            </a:r>
            <a:endParaRPr sz="1500">
              <a:solidFill>
                <a:schemeClr val="dk1"/>
              </a:solidFill>
            </a:endParaRPr>
          </a:p>
          <a:p>
            <a:pPr marL="914400" lvl="0" indent="0" algn="l" rtl="0">
              <a:lnSpc>
                <a:spcPct val="80000"/>
              </a:lnSpc>
              <a:spcBef>
                <a:spcPts val="0"/>
              </a:spcBef>
              <a:spcAft>
                <a:spcPts val="0"/>
              </a:spcAft>
              <a:buNone/>
            </a:pPr>
            <a:endParaRPr sz="1500">
              <a:solidFill>
                <a:schemeClr val="dk1"/>
              </a:solidFill>
            </a:endParaRPr>
          </a:p>
          <a:p>
            <a:pPr marL="457200" lvl="0" indent="-323850" algn="l" rtl="0">
              <a:lnSpc>
                <a:spcPct val="80000"/>
              </a:lnSpc>
              <a:spcBef>
                <a:spcPts val="0"/>
              </a:spcBef>
              <a:spcAft>
                <a:spcPts val="0"/>
              </a:spcAft>
              <a:buClr>
                <a:schemeClr val="dk1"/>
              </a:buClr>
              <a:buSzPts val="1500"/>
              <a:buFont typeface="Bookman Old Style"/>
              <a:buAutoNum type="arabicPeriod"/>
            </a:pPr>
            <a:r>
              <a:rPr lang="en" sz="1500" b="1">
                <a:solidFill>
                  <a:schemeClr val="dk1"/>
                </a:solidFill>
              </a:rPr>
              <a:t>Testing and Validation:</a:t>
            </a:r>
            <a:endParaRPr sz="1500" b="1">
              <a:solidFill>
                <a:schemeClr val="dk1"/>
              </a:solidFill>
            </a:endParaRPr>
          </a:p>
          <a:p>
            <a:pPr marL="457200" lvl="0" indent="0" algn="l" rtl="0">
              <a:lnSpc>
                <a:spcPct val="80000"/>
              </a:lnSpc>
              <a:spcBef>
                <a:spcPts val="0"/>
              </a:spcBef>
              <a:spcAft>
                <a:spcPts val="0"/>
              </a:spcAft>
              <a:buNone/>
            </a:pPr>
            <a:endParaRPr sz="1500" b="1">
              <a:solidFill>
                <a:schemeClr val="dk1"/>
              </a:solidFill>
            </a:endParaRPr>
          </a:p>
          <a:p>
            <a:pPr marL="457200" lvl="0" indent="-323850" algn="l" rtl="0">
              <a:lnSpc>
                <a:spcPct val="80000"/>
              </a:lnSpc>
              <a:spcBef>
                <a:spcPts val="0"/>
              </a:spcBef>
              <a:spcAft>
                <a:spcPts val="0"/>
              </a:spcAft>
              <a:buClr>
                <a:schemeClr val="dk1"/>
              </a:buClr>
              <a:buSzPts val="1500"/>
              <a:buFont typeface="Bookman Old Style"/>
              <a:buChar char="●"/>
            </a:pPr>
            <a:r>
              <a:rPr lang="en" sz="1500">
                <a:solidFill>
                  <a:schemeClr val="dk1"/>
                </a:solidFill>
              </a:rPr>
              <a:t>Input: Test Images</a:t>
            </a:r>
            <a:endParaRPr sz="1500">
              <a:solidFill>
                <a:schemeClr val="dk1"/>
              </a:solidFill>
            </a:endParaRPr>
          </a:p>
          <a:p>
            <a:pPr marL="457200" lvl="0" indent="-323850" algn="l" rtl="0">
              <a:lnSpc>
                <a:spcPct val="80000"/>
              </a:lnSpc>
              <a:spcBef>
                <a:spcPts val="0"/>
              </a:spcBef>
              <a:spcAft>
                <a:spcPts val="0"/>
              </a:spcAft>
              <a:buClr>
                <a:schemeClr val="dk1"/>
              </a:buClr>
              <a:buSzPts val="1500"/>
              <a:buFont typeface="Bookman Old Style"/>
              <a:buChar char="●"/>
            </a:pPr>
            <a:r>
              <a:rPr lang="en" sz="1500">
                <a:solidFill>
                  <a:schemeClr val="dk1"/>
                </a:solidFill>
              </a:rPr>
              <a:t>Process: Prediction</a:t>
            </a:r>
            <a:endParaRPr sz="1500">
              <a:solidFill>
                <a:schemeClr val="dk1"/>
              </a:solidFill>
            </a:endParaRPr>
          </a:p>
          <a:p>
            <a:pPr marL="457200" lvl="0" indent="-323850" algn="l" rtl="0">
              <a:lnSpc>
                <a:spcPct val="80000"/>
              </a:lnSpc>
              <a:spcBef>
                <a:spcPts val="0"/>
              </a:spcBef>
              <a:spcAft>
                <a:spcPts val="0"/>
              </a:spcAft>
              <a:buClr>
                <a:schemeClr val="dk1"/>
              </a:buClr>
              <a:buSzPts val="1500"/>
              <a:buFont typeface="Bookman Old Style"/>
              <a:buChar char="●"/>
            </a:pPr>
            <a:r>
              <a:rPr lang="en" sz="1500">
                <a:solidFill>
                  <a:schemeClr val="dk1"/>
                </a:solidFill>
              </a:rPr>
              <a:t>Output: Model Accuracy</a:t>
            </a:r>
            <a:endParaRPr sz="1500">
              <a:solidFill>
                <a:schemeClr val="dk1"/>
              </a:solidFill>
            </a:endParaRPr>
          </a:p>
        </p:txBody>
      </p:sp>
      <p:sp>
        <p:nvSpPr>
          <p:cNvPr id="402" name="Google Shape;402;p61"/>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21</a:t>
            </a:fld>
            <a:endParaRPr/>
          </a:p>
        </p:txBody>
      </p:sp>
      <p:sp>
        <p:nvSpPr>
          <p:cNvPr id="403" name="Google Shape;403;p61"/>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404" name="Google Shape;404;p61"/>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Module Specifications</a:t>
            </a:r>
            <a:endParaRPr/>
          </a:p>
        </p:txBody>
      </p:sp>
      <p:pic>
        <p:nvPicPr>
          <p:cNvPr id="405" name="Google Shape;405;p61"/>
          <p:cNvPicPr preferRelativeResize="0"/>
          <p:nvPr/>
        </p:nvPicPr>
        <p:blipFill>
          <a:blip r:embed="rId3">
            <a:alphaModFix/>
          </a:blip>
          <a:stretch>
            <a:fillRect/>
          </a:stretch>
        </p:blipFill>
        <p:spPr>
          <a:xfrm>
            <a:off x="4908723" y="1144950"/>
            <a:ext cx="3198550" cy="3261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2"/>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22</a:t>
            </a:fld>
            <a:endParaRPr/>
          </a:p>
        </p:txBody>
      </p:sp>
      <p:sp>
        <p:nvSpPr>
          <p:cNvPr id="411" name="Google Shape;411;p62"/>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412" name="Google Shape;412;p62"/>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Data Flow Diagrams </a:t>
            </a:r>
            <a:endParaRPr/>
          </a:p>
        </p:txBody>
      </p:sp>
      <p:pic>
        <p:nvPicPr>
          <p:cNvPr id="413" name="Google Shape;413;p62"/>
          <p:cNvPicPr preferRelativeResize="0"/>
          <p:nvPr/>
        </p:nvPicPr>
        <p:blipFill>
          <a:blip r:embed="rId3">
            <a:alphaModFix/>
          </a:blip>
          <a:stretch>
            <a:fillRect/>
          </a:stretch>
        </p:blipFill>
        <p:spPr>
          <a:xfrm>
            <a:off x="492904" y="1183525"/>
            <a:ext cx="8214997" cy="1694550"/>
          </a:xfrm>
          <a:prstGeom prst="rect">
            <a:avLst/>
          </a:prstGeom>
          <a:noFill/>
          <a:ln w="38100" cap="flat" cmpd="sng">
            <a:solidFill>
              <a:schemeClr val="dk1"/>
            </a:solidFill>
            <a:prstDash val="solid"/>
            <a:round/>
            <a:headEnd type="none" w="sm" len="sm"/>
            <a:tailEnd type="none" w="sm" len="sm"/>
          </a:ln>
        </p:spPr>
      </p:pic>
      <p:sp>
        <p:nvSpPr>
          <p:cNvPr id="414" name="Google Shape;414;p62"/>
          <p:cNvSpPr txBox="1"/>
          <p:nvPr/>
        </p:nvSpPr>
        <p:spPr>
          <a:xfrm>
            <a:off x="2627450" y="3448375"/>
            <a:ext cx="3945900" cy="47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8" b="1">
                <a:solidFill>
                  <a:schemeClr val="dk1"/>
                </a:solidFill>
                <a:latin typeface="Bookman Old Style"/>
                <a:ea typeface="Bookman Old Style"/>
                <a:cs typeface="Bookman Old Style"/>
                <a:sym typeface="Bookman Old Style"/>
              </a:rPr>
              <a:t>Level 0 of Data Flow Diagram</a:t>
            </a:r>
            <a:endParaRPr sz="18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3"/>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23</a:t>
            </a:fld>
            <a:endParaRPr/>
          </a:p>
        </p:txBody>
      </p:sp>
      <p:sp>
        <p:nvSpPr>
          <p:cNvPr id="420" name="Google Shape;420;p63"/>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421" name="Google Shape;421;p63"/>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Data Flow Diagrams </a:t>
            </a:r>
            <a:endParaRPr/>
          </a:p>
        </p:txBody>
      </p:sp>
      <p:sp>
        <p:nvSpPr>
          <p:cNvPr id="422" name="Google Shape;422;p63"/>
          <p:cNvSpPr txBox="1"/>
          <p:nvPr/>
        </p:nvSpPr>
        <p:spPr>
          <a:xfrm>
            <a:off x="2674550" y="4238125"/>
            <a:ext cx="3945900" cy="47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8" b="1">
                <a:solidFill>
                  <a:schemeClr val="dk1"/>
                </a:solidFill>
                <a:latin typeface="Bookman Old Style"/>
                <a:ea typeface="Bookman Old Style"/>
                <a:cs typeface="Bookman Old Style"/>
                <a:sym typeface="Bookman Old Style"/>
              </a:rPr>
              <a:t>Level 1 of Data Flow Diagram</a:t>
            </a:r>
            <a:endParaRPr sz="1800" b="1"/>
          </a:p>
        </p:txBody>
      </p:sp>
      <p:pic>
        <p:nvPicPr>
          <p:cNvPr id="423" name="Google Shape;423;p63"/>
          <p:cNvPicPr preferRelativeResize="0"/>
          <p:nvPr/>
        </p:nvPicPr>
        <p:blipFill>
          <a:blip r:embed="rId3">
            <a:alphaModFix/>
          </a:blip>
          <a:stretch>
            <a:fillRect/>
          </a:stretch>
        </p:blipFill>
        <p:spPr>
          <a:xfrm>
            <a:off x="748575" y="875950"/>
            <a:ext cx="7797849" cy="3362175"/>
          </a:xfrm>
          <a:prstGeom prst="rect">
            <a:avLst/>
          </a:prstGeom>
          <a:noFill/>
          <a:ln w="38100" cap="flat" cmpd="sng">
            <a:solidFill>
              <a:schemeClr val="dk1"/>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4"/>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24</a:t>
            </a:fld>
            <a:endParaRPr/>
          </a:p>
        </p:txBody>
      </p:sp>
      <p:sp>
        <p:nvSpPr>
          <p:cNvPr id="429" name="Google Shape;429;p64"/>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430" name="Google Shape;430;p64"/>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Data Flow Diagrams </a:t>
            </a:r>
            <a:endParaRPr/>
          </a:p>
        </p:txBody>
      </p:sp>
      <p:sp>
        <p:nvSpPr>
          <p:cNvPr id="431" name="Google Shape;431;p64"/>
          <p:cNvSpPr txBox="1"/>
          <p:nvPr/>
        </p:nvSpPr>
        <p:spPr>
          <a:xfrm>
            <a:off x="2674550" y="3924250"/>
            <a:ext cx="39459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chemeClr val="dk1"/>
                </a:solidFill>
                <a:latin typeface="Bookman Old Style"/>
                <a:ea typeface="Bookman Old Style"/>
                <a:cs typeface="Bookman Old Style"/>
                <a:sym typeface="Bookman Old Style"/>
              </a:rPr>
              <a:t>Level 2 of Data Flow Diagram</a:t>
            </a:r>
            <a:endParaRPr sz="1800" b="1"/>
          </a:p>
        </p:txBody>
      </p:sp>
      <p:pic>
        <p:nvPicPr>
          <p:cNvPr id="432" name="Google Shape;432;p64"/>
          <p:cNvPicPr preferRelativeResize="0"/>
          <p:nvPr/>
        </p:nvPicPr>
        <p:blipFill>
          <a:blip r:embed="rId3">
            <a:alphaModFix/>
          </a:blip>
          <a:stretch>
            <a:fillRect/>
          </a:stretch>
        </p:blipFill>
        <p:spPr>
          <a:xfrm>
            <a:off x="152400" y="1456911"/>
            <a:ext cx="8839199" cy="2135839"/>
          </a:xfrm>
          <a:prstGeom prst="rect">
            <a:avLst/>
          </a:prstGeom>
          <a:noFill/>
          <a:ln w="38100" cap="flat" cmpd="sng">
            <a:solidFill>
              <a:schemeClr val="dk1"/>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5"/>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25</a:t>
            </a:fld>
            <a:endParaRPr/>
          </a:p>
        </p:txBody>
      </p:sp>
      <p:sp>
        <p:nvSpPr>
          <p:cNvPr id="438" name="Google Shape;438;p65"/>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439" name="Google Shape;439;p65"/>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Implementation</a:t>
            </a:r>
            <a:endParaRPr/>
          </a:p>
        </p:txBody>
      </p:sp>
      <p:sp>
        <p:nvSpPr>
          <p:cNvPr id="440" name="Google Shape;440;p65"/>
          <p:cNvSpPr txBox="1"/>
          <p:nvPr/>
        </p:nvSpPr>
        <p:spPr>
          <a:xfrm>
            <a:off x="3620088" y="4298700"/>
            <a:ext cx="19038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chemeClr val="dk1"/>
                </a:solidFill>
                <a:latin typeface="Bookman Old Style"/>
                <a:ea typeface="Bookman Old Style"/>
                <a:cs typeface="Bookman Old Style"/>
                <a:sym typeface="Bookman Old Style"/>
              </a:rPr>
              <a:t>Code Snippets</a:t>
            </a:r>
            <a:endParaRPr sz="1800" b="1"/>
          </a:p>
        </p:txBody>
      </p:sp>
      <p:pic>
        <p:nvPicPr>
          <p:cNvPr id="441" name="Google Shape;441;p65"/>
          <p:cNvPicPr preferRelativeResize="0"/>
          <p:nvPr/>
        </p:nvPicPr>
        <p:blipFill>
          <a:blip r:embed="rId3">
            <a:alphaModFix/>
          </a:blip>
          <a:stretch>
            <a:fillRect/>
          </a:stretch>
        </p:blipFill>
        <p:spPr>
          <a:xfrm>
            <a:off x="182725" y="1072924"/>
            <a:ext cx="2369750" cy="2997658"/>
          </a:xfrm>
          <a:prstGeom prst="rect">
            <a:avLst/>
          </a:prstGeom>
          <a:noFill/>
          <a:ln w="38100" cap="flat" cmpd="sng">
            <a:solidFill>
              <a:schemeClr val="lt1"/>
            </a:solidFill>
            <a:prstDash val="solid"/>
            <a:round/>
            <a:headEnd type="none" w="sm" len="sm"/>
            <a:tailEnd type="none" w="sm" len="sm"/>
          </a:ln>
        </p:spPr>
      </p:pic>
      <p:pic>
        <p:nvPicPr>
          <p:cNvPr id="442" name="Google Shape;442;p65"/>
          <p:cNvPicPr preferRelativeResize="0"/>
          <p:nvPr/>
        </p:nvPicPr>
        <p:blipFill rotWithShape="1">
          <a:blip r:embed="rId4">
            <a:alphaModFix/>
          </a:blip>
          <a:srcRect r="4561" b="6331"/>
          <a:stretch/>
        </p:blipFill>
        <p:spPr>
          <a:xfrm>
            <a:off x="2588075" y="1439650"/>
            <a:ext cx="3487976" cy="2264209"/>
          </a:xfrm>
          <a:prstGeom prst="rect">
            <a:avLst/>
          </a:prstGeom>
          <a:noFill/>
          <a:ln w="38100" cap="flat" cmpd="sng">
            <a:solidFill>
              <a:schemeClr val="lt1"/>
            </a:solidFill>
            <a:prstDash val="solid"/>
            <a:round/>
            <a:headEnd type="none" w="sm" len="sm"/>
            <a:tailEnd type="none" w="sm" len="sm"/>
          </a:ln>
        </p:spPr>
      </p:pic>
      <p:pic>
        <p:nvPicPr>
          <p:cNvPr id="443" name="Google Shape;443;p65"/>
          <p:cNvPicPr preferRelativeResize="0"/>
          <p:nvPr/>
        </p:nvPicPr>
        <p:blipFill>
          <a:blip r:embed="rId5">
            <a:alphaModFix/>
          </a:blip>
          <a:stretch>
            <a:fillRect/>
          </a:stretch>
        </p:blipFill>
        <p:spPr>
          <a:xfrm>
            <a:off x="6111650" y="1863225"/>
            <a:ext cx="2901251" cy="141705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6"/>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26</a:t>
            </a:fld>
            <a:endParaRPr/>
          </a:p>
        </p:txBody>
      </p:sp>
      <p:sp>
        <p:nvSpPr>
          <p:cNvPr id="449" name="Google Shape;449;p66"/>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450" name="Google Shape;450;p66"/>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Implementation and Result</a:t>
            </a:r>
            <a:endParaRPr/>
          </a:p>
        </p:txBody>
      </p:sp>
      <p:sp>
        <p:nvSpPr>
          <p:cNvPr id="451" name="Google Shape;451;p66"/>
          <p:cNvSpPr txBox="1"/>
          <p:nvPr/>
        </p:nvSpPr>
        <p:spPr>
          <a:xfrm>
            <a:off x="3528975" y="4298700"/>
            <a:ext cx="24153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chemeClr val="dk1"/>
                </a:solidFill>
                <a:latin typeface="Bookman Old Style"/>
                <a:ea typeface="Bookman Old Style"/>
                <a:cs typeface="Bookman Old Style"/>
                <a:sym typeface="Bookman Old Style"/>
              </a:rPr>
              <a:t>Face Recognition</a:t>
            </a:r>
            <a:endParaRPr sz="1800" b="1"/>
          </a:p>
        </p:txBody>
      </p:sp>
      <p:pic>
        <p:nvPicPr>
          <p:cNvPr id="452" name="Google Shape;452;p66"/>
          <p:cNvPicPr preferRelativeResize="0"/>
          <p:nvPr/>
        </p:nvPicPr>
        <p:blipFill>
          <a:blip r:embed="rId3">
            <a:alphaModFix/>
          </a:blip>
          <a:stretch>
            <a:fillRect/>
          </a:stretch>
        </p:blipFill>
        <p:spPr>
          <a:xfrm>
            <a:off x="344775" y="849411"/>
            <a:ext cx="3678688" cy="3296889"/>
          </a:xfrm>
          <a:prstGeom prst="rect">
            <a:avLst/>
          </a:prstGeom>
          <a:noFill/>
          <a:ln w="38100" cap="flat" cmpd="sng">
            <a:solidFill>
              <a:schemeClr val="dk1"/>
            </a:solidFill>
            <a:prstDash val="solid"/>
            <a:round/>
            <a:headEnd type="none" w="sm" len="sm"/>
            <a:tailEnd type="none" w="sm" len="sm"/>
          </a:ln>
        </p:spPr>
      </p:pic>
      <p:pic>
        <p:nvPicPr>
          <p:cNvPr id="453" name="Google Shape;453;p66"/>
          <p:cNvPicPr preferRelativeResize="0"/>
          <p:nvPr/>
        </p:nvPicPr>
        <p:blipFill rotWithShape="1">
          <a:blip r:embed="rId4">
            <a:alphaModFix/>
          </a:blip>
          <a:srcRect l="3907" t="1971" r="1485" b="7194"/>
          <a:stretch/>
        </p:blipFill>
        <p:spPr>
          <a:xfrm>
            <a:off x="4217259" y="1029975"/>
            <a:ext cx="4795616" cy="1070650"/>
          </a:xfrm>
          <a:prstGeom prst="rect">
            <a:avLst/>
          </a:prstGeom>
          <a:noFill/>
          <a:ln w="38100" cap="flat" cmpd="sng">
            <a:solidFill>
              <a:schemeClr val="dk1"/>
            </a:solidFill>
            <a:prstDash val="solid"/>
            <a:round/>
            <a:headEnd type="none" w="sm" len="sm"/>
            <a:tailEnd type="none" w="sm" len="sm"/>
          </a:ln>
        </p:spPr>
      </p:pic>
      <p:sp>
        <p:nvSpPr>
          <p:cNvPr id="454" name="Google Shape;454;p66"/>
          <p:cNvSpPr txBox="1"/>
          <p:nvPr/>
        </p:nvSpPr>
        <p:spPr>
          <a:xfrm>
            <a:off x="4217250" y="2435600"/>
            <a:ext cx="47955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Bookman Old Style"/>
                <a:ea typeface="Bookman Old Style"/>
                <a:cs typeface="Bookman Old Style"/>
                <a:sym typeface="Bookman Old Style"/>
              </a:rPr>
              <a:t>Based on the above results, we can see that choice of </a:t>
            </a:r>
            <a:r>
              <a:rPr lang="en" sz="1600" b="1">
                <a:latin typeface="Bookman Old Style"/>
                <a:ea typeface="Bookman Old Style"/>
                <a:cs typeface="Bookman Old Style"/>
                <a:sym typeface="Bookman Old Style"/>
              </a:rPr>
              <a:t>0.45</a:t>
            </a:r>
            <a:r>
              <a:rPr lang="en" sz="1600">
                <a:latin typeface="Bookman Old Style"/>
                <a:ea typeface="Bookman Old Style"/>
                <a:cs typeface="Bookman Old Style"/>
                <a:sym typeface="Bookman Old Style"/>
              </a:rPr>
              <a:t> as an </a:t>
            </a:r>
            <a:r>
              <a:rPr lang="en" sz="1600" b="1">
                <a:latin typeface="Bookman Old Style"/>
                <a:ea typeface="Bookman Old Style"/>
                <a:cs typeface="Bookman Old Style"/>
                <a:sym typeface="Bookman Old Style"/>
              </a:rPr>
              <a:t>embedding threshold</a:t>
            </a:r>
            <a:r>
              <a:rPr lang="en" sz="1600">
                <a:latin typeface="Bookman Old Style"/>
                <a:ea typeface="Bookman Old Style"/>
                <a:cs typeface="Bookman Old Style"/>
                <a:sym typeface="Bookman Old Style"/>
              </a:rPr>
              <a:t> is a good estimate, as we achieve an accuracy of </a:t>
            </a:r>
            <a:r>
              <a:rPr lang="en" sz="1600" b="1">
                <a:latin typeface="Bookman Old Style"/>
                <a:ea typeface="Bookman Old Style"/>
                <a:cs typeface="Bookman Old Style"/>
                <a:sym typeface="Bookman Old Style"/>
              </a:rPr>
              <a:t>90.47%</a:t>
            </a:r>
            <a:r>
              <a:rPr lang="en" sz="1600">
                <a:latin typeface="Bookman Old Style"/>
                <a:ea typeface="Bookman Old Style"/>
                <a:cs typeface="Bookman Old Style"/>
                <a:sym typeface="Bookman Old Style"/>
              </a:rPr>
              <a:t> in a constrained system.</a:t>
            </a:r>
            <a:endParaRPr sz="1600">
              <a:latin typeface="Bookman Old Style"/>
              <a:ea typeface="Bookman Old Style"/>
              <a:cs typeface="Bookman Old Style"/>
              <a:sym typeface="Bookman Old Styl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9"/>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476" name="Google Shape;476;p69"/>
          <p:cNvSpPr txBox="1"/>
          <p:nvPr/>
        </p:nvSpPr>
        <p:spPr>
          <a:xfrm>
            <a:off x="1080996" y="23120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 sz="2100" b="1">
                <a:solidFill>
                  <a:srgbClr val="C00000"/>
                </a:solidFill>
                <a:latin typeface="Bookman Old Style"/>
                <a:ea typeface="Bookman Old Style"/>
                <a:cs typeface="Bookman Old Style"/>
                <a:sym typeface="Bookman Old Style"/>
              </a:rPr>
              <a:t>THANK YOU</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body" idx="1"/>
          </p:nvPr>
        </p:nvSpPr>
        <p:spPr>
          <a:xfrm>
            <a:off x="163275" y="943700"/>
            <a:ext cx="8642700" cy="3909900"/>
          </a:xfrm>
          <a:prstGeom prst="rect">
            <a:avLst/>
          </a:prstGeom>
          <a:noFill/>
          <a:ln>
            <a:noFill/>
          </a:ln>
        </p:spPr>
        <p:txBody>
          <a:bodyPr spcFirstLastPara="1" wrap="square" lIns="91425" tIns="91425" rIns="91425" bIns="91425" anchor="t" anchorCtr="0">
            <a:normAutofit/>
          </a:bodyPr>
          <a:lstStyle/>
          <a:p>
            <a:pPr marL="457200" lvl="0" indent="-330200" algn="l" rtl="0">
              <a:lnSpc>
                <a:spcPct val="100000"/>
              </a:lnSpc>
              <a:spcBef>
                <a:spcPts val="0"/>
              </a:spcBef>
              <a:spcAft>
                <a:spcPts val="0"/>
              </a:spcAft>
              <a:buSzPts val="1600"/>
              <a:buChar char="●"/>
            </a:pPr>
            <a:r>
              <a:rPr lang="en" sz="1600"/>
              <a:t>Current airport systems face inefficiencies, delays, and poor coordination, causing confusion and disrupting passenger schedules.</a:t>
            </a:r>
            <a:endParaRPr sz="1600"/>
          </a:p>
          <a:p>
            <a:pPr marL="457200" lvl="0" indent="0" algn="l" rtl="0">
              <a:lnSpc>
                <a:spcPct val="100000"/>
              </a:lnSpc>
              <a:spcBef>
                <a:spcPts val="0"/>
              </a:spcBef>
              <a:spcAft>
                <a:spcPts val="0"/>
              </a:spcAft>
              <a:buNone/>
            </a:pPr>
            <a:endParaRPr sz="1600"/>
          </a:p>
          <a:p>
            <a:pPr marL="457200" lvl="0" indent="0" algn="l" rtl="0">
              <a:lnSpc>
                <a:spcPct val="100000"/>
              </a:lnSpc>
              <a:spcBef>
                <a:spcPts val="0"/>
              </a:spcBef>
              <a:spcAft>
                <a:spcPts val="0"/>
              </a:spcAft>
              <a:buNone/>
            </a:pPr>
            <a:endParaRPr sz="1600"/>
          </a:p>
          <a:p>
            <a:pPr marL="457200" lvl="0" indent="-330200" algn="l" rtl="0">
              <a:lnSpc>
                <a:spcPct val="100000"/>
              </a:lnSpc>
              <a:spcBef>
                <a:spcPts val="0"/>
              </a:spcBef>
              <a:spcAft>
                <a:spcPts val="0"/>
              </a:spcAft>
              <a:buSzPts val="1600"/>
              <a:buChar char="●"/>
            </a:pPr>
            <a:r>
              <a:rPr lang="en" sz="1600"/>
              <a:t>The proposed Face Recognition in Airport Management Systems focuses on the security and surveillance at the airports.</a:t>
            </a:r>
            <a:endParaRPr sz="1600"/>
          </a:p>
          <a:p>
            <a:pPr marL="457200" lvl="0" indent="0" algn="l" rtl="0">
              <a:lnSpc>
                <a:spcPct val="100000"/>
              </a:lnSpc>
              <a:spcBef>
                <a:spcPts val="0"/>
              </a:spcBef>
              <a:spcAft>
                <a:spcPts val="0"/>
              </a:spcAft>
              <a:buNone/>
            </a:pPr>
            <a:endParaRPr sz="1600"/>
          </a:p>
          <a:p>
            <a:pPr marL="457200" lvl="0" indent="0" algn="l" rtl="0">
              <a:lnSpc>
                <a:spcPct val="100000"/>
              </a:lnSpc>
              <a:spcBef>
                <a:spcPts val="0"/>
              </a:spcBef>
              <a:spcAft>
                <a:spcPts val="0"/>
              </a:spcAft>
              <a:buNone/>
            </a:pPr>
            <a:endParaRPr sz="1600"/>
          </a:p>
          <a:p>
            <a:pPr marL="457200" lvl="0" indent="-330200" algn="l" rtl="0">
              <a:lnSpc>
                <a:spcPct val="100000"/>
              </a:lnSpc>
              <a:spcBef>
                <a:spcPts val="0"/>
              </a:spcBef>
              <a:spcAft>
                <a:spcPts val="0"/>
              </a:spcAft>
              <a:buSzPts val="1600"/>
              <a:buChar char="●"/>
            </a:pPr>
            <a:r>
              <a:rPr lang="en" sz="1600"/>
              <a:t>Existing modular systems with features like self-service check-ins and baggage tracking are underutilized due to ineffective implementation and management.</a:t>
            </a:r>
            <a:endParaRPr sz="1600"/>
          </a:p>
        </p:txBody>
      </p:sp>
      <p:sp>
        <p:nvSpPr>
          <p:cNvPr id="130" name="Google Shape;130;p28"/>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3</a:t>
            </a:fld>
            <a:endParaRPr/>
          </a:p>
        </p:txBody>
      </p:sp>
      <p:sp>
        <p:nvSpPr>
          <p:cNvPr id="131" name="Google Shape;131;p28"/>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132" name="Google Shape;132;p28"/>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4</a:t>
            </a:fld>
            <a:endParaRPr/>
          </a:p>
        </p:txBody>
      </p:sp>
      <p:sp>
        <p:nvSpPr>
          <p:cNvPr id="218" name="Google Shape;218;p39"/>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19" name="Google Shape;219;p39"/>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20" name="Google Shape;220;p39"/>
          <p:cNvGraphicFramePr/>
          <p:nvPr/>
        </p:nvGraphicFramePr>
        <p:xfrm>
          <a:off x="997963" y="754074"/>
          <a:ext cx="7849650" cy="4210216"/>
        </p:xfrm>
        <a:graphic>
          <a:graphicData uri="http://schemas.openxmlformats.org/drawingml/2006/table">
            <a:tbl>
              <a:tblPr firstRow="1" bandRow="1">
                <a:noFill/>
                <a:tableStyleId>{BC615E42-0D58-4330-8A6D-D52CD6FDC2D3}</a:tableStyleId>
              </a:tblPr>
              <a:tblGrid>
                <a:gridCol w="516650">
                  <a:extLst>
                    <a:ext uri="{9D8B030D-6E8A-4147-A177-3AD203B41FA5}">
                      <a16:colId xmlns:a16="http://schemas.microsoft.com/office/drawing/2014/main" val="20000"/>
                    </a:ext>
                  </a:extLst>
                </a:gridCol>
                <a:gridCol w="1855700">
                  <a:extLst>
                    <a:ext uri="{9D8B030D-6E8A-4147-A177-3AD203B41FA5}">
                      <a16:colId xmlns:a16="http://schemas.microsoft.com/office/drawing/2014/main" val="20001"/>
                    </a:ext>
                  </a:extLst>
                </a:gridCol>
                <a:gridCol w="1969225">
                  <a:extLst>
                    <a:ext uri="{9D8B030D-6E8A-4147-A177-3AD203B41FA5}">
                      <a16:colId xmlns:a16="http://schemas.microsoft.com/office/drawing/2014/main" val="20002"/>
                    </a:ext>
                  </a:extLst>
                </a:gridCol>
                <a:gridCol w="3508075">
                  <a:extLst>
                    <a:ext uri="{9D8B030D-6E8A-4147-A177-3AD203B41FA5}">
                      <a16:colId xmlns:a16="http://schemas.microsoft.com/office/drawing/2014/main" val="20003"/>
                    </a:ext>
                  </a:extLst>
                </a:gridCol>
              </a:tblGrid>
              <a:tr h="478100">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a:t>
                      </a:r>
                      <a:r>
                        <a:rPr lang="en" sz="1400" u="none" strike="noStrike" cap="none"/>
                        <a:t>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Details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Summary of the Paper</a:t>
                      </a:r>
                      <a:endParaRPr sz="1400" u="none" strike="noStrike" cap="none"/>
                    </a:p>
                  </a:txBody>
                  <a:tcPr marL="91450" marR="91450" marT="45725" marB="45725"/>
                </a:tc>
                <a:extLst>
                  <a:ext uri="{0D108BD9-81ED-4DB2-BD59-A6C34878D82A}">
                    <a16:rowId xmlns:a16="http://schemas.microsoft.com/office/drawing/2014/main" val="10000"/>
                  </a:ext>
                </a:extLst>
              </a:tr>
              <a:tr h="1708550">
                <a:tc>
                  <a:txBody>
                    <a:bodyPr/>
                    <a:lstStyle/>
                    <a:p>
                      <a:pPr marL="0" marR="0" lvl="0" indent="0" algn="l" rtl="0">
                        <a:lnSpc>
                          <a:spcPct val="100000"/>
                        </a:lnSpc>
                        <a:spcBef>
                          <a:spcPts val="0"/>
                        </a:spcBef>
                        <a:spcAft>
                          <a:spcPts val="0"/>
                        </a:spcAft>
                        <a:buNone/>
                      </a:pPr>
                      <a:r>
                        <a:rPr lang="en"/>
                        <a:t>1</a:t>
                      </a:r>
                      <a:endParaRPr u="none" strike="noStrike" cap="none"/>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500">
                          <a:latin typeface="Times New Roman"/>
                          <a:ea typeface="Times New Roman"/>
                          <a:cs typeface="Times New Roman"/>
                          <a:sym typeface="Times New Roman"/>
                        </a:rPr>
                        <a:t> D. Han, Y. Li, and J. Denzler, “KAN See Your Face.” </a:t>
                      </a: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None/>
                      </a:pPr>
                      <a:r>
                        <a:rPr lang="en" sz="1500" u="sng">
                          <a:solidFill>
                            <a:schemeClr val="hlink"/>
                          </a:solidFill>
                          <a:latin typeface="Times New Roman"/>
                          <a:ea typeface="Times New Roman"/>
                          <a:cs typeface="Times New Roman"/>
                          <a:sym typeface="Times New Roman"/>
                          <a:hlinkClick r:id="rId3"/>
                        </a:rPr>
                        <a:t>https://arxiv.org/abs/2411.18165</a:t>
                      </a:r>
                      <a:r>
                        <a:rPr lang="en" sz="1500">
                          <a:latin typeface="Times New Roman"/>
                          <a:ea typeface="Times New Roman"/>
                          <a:cs typeface="Times New Roman"/>
                          <a:sym typeface="Times New Roman"/>
                        </a:rPr>
                        <a:t>, 2024</a:t>
                      </a:r>
                      <a:endParaRPr sz="15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Attempts to generate facial images given the embeddings. </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constant improvements to both generative AI, and computer hacking techniques is seen and that we must improve data security on our system. </a:t>
                      </a:r>
                      <a:endParaRPr sz="900"/>
                    </a:p>
                    <a:p>
                      <a:pPr marL="0" lvl="0" indent="0" algn="l" rtl="0">
                        <a:lnSpc>
                          <a:spcPct val="115000"/>
                        </a:lnSpc>
                        <a:spcBef>
                          <a:spcPts val="0"/>
                        </a:spcBef>
                        <a:spcAft>
                          <a:spcPts val="0"/>
                        </a:spcAft>
                        <a:buClr>
                          <a:schemeClr val="dk1"/>
                        </a:buClr>
                        <a:buSzPts val="1100"/>
                        <a:buFont typeface="Arial"/>
                        <a:buNone/>
                      </a:pPr>
                      <a:endParaRPr sz="1000"/>
                    </a:p>
                  </a:txBody>
                  <a:tcPr marL="91450" marR="91450" marT="45725" marB="45725"/>
                </a:tc>
                <a:extLst>
                  <a:ext uri="{0D108BD9-81ED-4DB2-BD59-A6C34878D82A}">
                    <a16:rowId xmlns:a16="http://schemas.microsoft.com/office/drawing/2014/main" val="10001"/>
                  </a:ext>
                </a:extLst>
              </a:tr>
              <a:tr h="1819650">
                <a:tc>
                  <a:txBody>
                    <a:bodyPr/>
                    <a:lstStyle/>
                    <a:p>
                      <a:pPr marL="0" marR="0" lvl="0" indent="0" algn="l" rtl="0">
                        <a:lnSpc>
                          <a:spcPct val="100000"/>
                        </a:lnSpc>
                        <a:spcBef>
                          <a:spcPts val="0"/>
                        </a:spcBef>
                        <a:spcAft>
                          <a:spcPts val="0"/>
                        </a:spcAft>
                        <a:buNone/>
                      </a:pPr>
                      <a:r>
                        <a:rPr lang="en"/>
                        <a:t>2</a:t>
                      </a:r>
                      <a:endParaRPr u="none" strike="noStrike" cap="none"/>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200">
                          <a:latin typeface="Times New Roman"/>
                          <a:ea typeface="Times New Roman"/>
                          <a:cs typeface="Times New Roman"/>
                          <a:sym typeface="Times New Roman"/>
                        </a:rPr>
                        <a:t>W. Yu and W. Wei, “Local and Global Feature Attention Fusion Network for Face Recognition.”</a:t>
                      </a:r>
                      <a:endParaRPr sz="1200"/>
                    </a:p>
                  </a:txBody>
                  <a:tcPr marL="91450" marR="91450" marT="45725" marB="45725"/>
                </a:tc>
                <a:tc>
                  <a:txBody>
                    <a:bodyPr/>
                    <a:lstStyle/>
                    <a:p>
                      <a:pPr marL="0" lvl="0" indent="0" algn="l" rtl="0">
                        <a:lnSpc>
                          <a:spcPct val="115000"/>
                        </a:lnSpc>
                        <a:spcBef>
                          <a:spcPts val="1200"/>
                        </a:spcBef>
                        <a:spcAft>
                          <a:spcPts val="1200"/>
                        </a:spcAft>
                        <a:buNone/>
                      </a:pPr>
                      <a:r>
                        <a:rPr lang="en" sz="1200">
                          <a:latin typeface="Times New Roman"/>
                          <a:ea typeface="Times New Roman"/>
                          <a:cs typeface="Times New Roman"/>
                          <a:sym typeface="Times New Roman"/>
                        </a:rPr>
                        <a:t>https://arxiv.org/abs/2411.16169, 2024</a:t>
                      </a:r>
                      <a:endParaRPr sz="1200">
                        <a:latin typeface="Times New Roman"/>
                        <a:ea typeface="Times New Roman"/>
                        <a:cs typeface="Times New Roman"/>
                        <a:sym typeface="Times New Roman"/>
                      </a:endParaRPr>
                    </a:p>
                  </a:txBody>
                  <a:tcPr marL="91450" marR="91450" marT="45725" marB="45725"/>
                </a:tc>
                <a:tc>
                  <a:txBody>
                    <a:bodyPr/>
                    <a:lstStyle/>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Aims to improve low resolution image face recognition. The authors created a Local and Global Feature Attention Fusion network that performs facial recognition by adaptively allocating attention between local and global information complementarity. </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Common issues such as poor lighting, facial occlusion, etc, are addressed.</a:t>
                      </a:r>
                      <a:endParaRPr sz="1100"/>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5</a:t>
            </a:fld>
            <a:endParaRPr/>
          </a:p>
        </p:txBody>
      </p:sp>
      <p:sp>
        <p:nvSpPr>
          <p:cNvPr id="226" name="Google Shape;226;p40"/>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27" name="Google Shape;227;p40"/>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28" name="Google Shape;228;p40"/>
          <p:cNvGraphicFramePr/>
          <p:nvPr/>
        </p:nvGraphicFramePr>
        <p:xfrm>
          <a:off x="684288" y="696999"/>
          <a:ext cx="8328575" cy="4566570"/>
        </p:xfrm>
        <a:graphic>
          <a:graphicData uri="http://schemas.openxmlformats.org/drawingml/2006/table">
            <a:tbl>
              <a:tblPr firstRow="1" bandRow="1">
                <a:noFill/>
                <a:tableStyleId>{BC615E42-0D58-4330-8A6D-D52CD6FDC2D3}</a:tableStyleId>
              </a:tblPr>
              <a:tblGrid>
                <a:gridCol w="507800">
                  <a:extLst>
                    <a:ext uri="{9D8B030D-6E8A-4147-A177-3AD203B41FA5}">
                      <a16:colId xmlns:a16="http://schemas.microsoft.com/office/drawing/2014/main" val="20000"/>
                    </a:ext>
                  </a:extLst>
                </a:gridCol>
                <a:gridCol w="1976325">
                  <a:extLst>
                    <a:ext uri="{9D8B030D-6E8A-4147-A177-3AD203B41FA5}">
                      <a16:colId xmlns:a16="http://schemas.microsoft.com/office/drawing/2014/main" val="20001"/>
                    </a:ext>
                  </a:extLst>
                </a:gridCol>
                <a:gridCol w="2101225">
                  <a:extLst>
                    <a:ext uri="{9D8B030D-6E8A-4147-A177-3AD203B41FA5}">
                      <a16:colId xmlns:a16="http://schemas.microsoft.com/office/drawing/2014/main" val="20002"/>
                    </a:ext>
                  </a:extLst>
                </a:gridCol>
                <a:gridCol w="3743225">
                  <a:extLst>
                    <a:ext uri="{9D8B030D-6E8A-4147-A177-3AD203B41FA5}">
                      <a16:colId xmlns:a16="http://schemas.microsoft.com/office/drawing/2014/main" val="20003"/>
                    </a:ext>
                  </a:extLst>
                </a:gridCol>
              </a:tblGrid>
              <a:tr h="492275">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marR="0" lvl="0" indent="0" algn="l" rtl="0">
                        <a:lnSpc>
                          <a:spcPct val="100000"/>
                        </a:lnSpc>
                        <a:spcBef>
                          <a:spcPts val="0"/>
                        </a:spcBef>
                        <a:spcAft>
                          <a:spcPts val="0"/>
                        </a:spcAft>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1688225">
                <a:tc>
                  <a:txBody>
                    <a:bodyPr/>
                    <a:lstStyle/>
                    <a:p>
                      <a:pPr marL="0" marR="0" lvl="0" indent="0" algn="l" rtl="0">
                        <a:lnSpc>
                          <a:spcPct val="100000"/>
                        </a:lnSpc>
                        <a:spcBef>
                          <a:spcPts val="0"/>
                        </a:spcBef>
                        <a:spcAft>
                          <a:spcPts val="0"/>
                        </a:spcAft>
                        <a:buNone/>
                      </a:pPr>
                      <a:r>
                        <a:rPr lang="en"/>
                        <a:t>3</a:t>
                      </a:r>
                      <a:endParaRPr u="none" strike="noStrike" cap="none"/>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a:latin typeface="Times New Roman"/>
                          <a:ea typeface="Times New Roman"/>
                          <a:cs typeface="Times New Roman"/>
                          <a:sym typeface="Times New Roman"/>
                        </a:rPr>
                        <a:t>H. O. Shahreza and S. Marcel, “HyperFace: Generating Synthetic Face Recognition Datasets by Exploring Face Embedding Hyper4sphere.” </a:t>
                      </a: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None/>
                      </a:pPr>
                      <a:r>
                        <a:rPr lang="en" u="sng">
                          <a:solidFill>
                            <a:schemeClr val="hlink"/>
                          </a:solidFill>
                          <a:latin typeface="Times New Roman"/>
                          <a:ea typeface="Times New Roman"/>
                          <a:cs typeface="Times New Roman"/>
                          <a:sym typeface="Times New Roman"/>
                          <a:hlinkClick r:id="rId3"/>
                        </a:rPr>
                        <a:t>https://arxiv.org/abs/2411.08470</a:t>
                      </a:r>
                      <a:r>
                        <a:rPr lang="en">
                          <a:latin typeface="Times New Roman"/>
                          <a:ea typeface="Times New Roman"/>
                          <a:cs typeface="Times New Roman"/>
                          <a:sym typeface="Times New Roman"/>
                        </a:rPr>
                        <a:t>, 2024</a:t>
                      </a:r>
                      <a:endParaRPr>
                        <a:latin typeface="Times New Roman"/>
                        <a:ea typeface="Times New Roman"/>
                        <a:cs typeface="Times New Roman"/>
                        <a:sym typeface="Times New Roman"/>
                      </a:endParaRPr>
                    </a:p>
                  </a:txBody>
                  <a:tcPr marL="91450" marR="91450" marT="45725" marB="45725"/>
                </a:tc>
                <a:tc>
                  <a:txBody>
                    <a:bodyPr/>
                    <a:lstStyle/>
                    <a:p>
                      <a:pPr marL="457200" lvl="0" indent="-317500" algn="l" rtl="0">
                        <a:lnSpc>
                          <a:spcPct val="115000"/>
                        </a:lnSpc>
                        <a:spcBef>
                          <a:spcPts val="1200"/>
                        </a:spcBef>
                        <a:spcAft>
                          <a:spcPts val="0"/>
                        </a:spcAft>
                        <a:buSzPts val="1400"/>
                        <a:buFont typeface="Times New Roman"/>
                        <a:buChar char="●"/>
                      </a:pPr>
                      <a:r>
                        <a:rPr lang="en">
                          <a:latin typeface="Times New Roman"/>
                          <a:ea typeface="Times New Roman"/>
                          <a:cs typeface="Times New Roman"/>
                          <a:sym typeface="Times New Roman"/>
                        </a:rPr>
                        <a:t>Explores the problem of synthetic dataset generation by converting the problem to an optimization problem solved through gradient descent.</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Proposes a new model called “HyperFace”.</a:t>
                      </a:r>
                      <a:endParaRPr>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1200"/>
                    </a:p>
                  </a:txBody>
                  <a:tcPr marL="91450" marR="91450" marT="45725" marB="45725"/>
                </a:tc>
                <a:extLst>
                  <a:ext uri="{0D108BD9-81ED-4DB2-BD59-A6C34878D82A}">
                    <a16:rowId xmlns:a16="http://schemas.microsoft.com/office/drawing/2014/main" val="10001"/>
                  </a:ext>
                </a:extLst>
              </a:tr>
              <a:tr h="2006775">
                <a:tc>
                  <a:txBody>
                    <a:bodyPr/>
                    <a:lstStyle/>
                    <a:p>
                      <a:pPr marL="0" marR="0" lvl="0" indent="0" algn="l" rtl="0">
                        <a:lnSpc>
                          <a:spcPct val="100000"/>
                        </a:lnSpc>
                        <a:spcBef>
                          <a:spcPts val="0"/>
                        </a:spcBef>
                        <a:spcAft>
                          <a:spcPts val="0"/>
                        </a:spcAft>
                        <a:buNone/>
                      </a:pPr>
                      <a:r>
                        <a:rPr lang="en"/>
                        <a:t>4</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C. A. Antipona, R. R. Magsino, R. M. Dioses, and K. E. Mata, “An Enhancement of Haar Cascade Algorithm Applied to Face Recognition for Gate Pass Security.”</a:t>
                      </a:r>
                      <a:endParaRPr sz="1200"/>
                    </a:p>
                    <a:p>
                      <a:pPr marL="0" lvl="0" indent="0" algn="l" rtl="0">
                        <a:lnSpc>
                          <a:spcPct val="115000"/>
                        </a:lnSpc>
                        <a:spcBef>
                          <a:spcPts val="1200"/>
                        </a:spcBef>
                        <a:spcAft>
                          <a:spcPts val="1200"/>
                        </a:spcAft>
                        <a:buClr>
                          <a:schemeClr val="dk1"/>
                        </a:buClr>
                        <a:buSzPts val="1100"/>
                        <a:buFont typeface="Arial"/>
                        <a:buNone/>
                      </a:pPr>
                      <a:endParaRPr sz="1200"/>
                    </a:p>
                  </a:txBody>
                  <a:tcPr marL="91450" marR="91450" marT="45725" marB="45725"/>
                </a:tc>
                <a:tc>
                  <a:txBody>
                    <a:bodyPr/>
                    <a:lstStyle/>
                    <a:p>
                      <a:pPr marL="0" lvl="0" indent="0" algn="l" rtl="0">
                        <a:lnSpc>
                          <a:spcPct val="115000"/>
                        </a:lnSpc>
                        <a:spcBef>
                          <a:spcPts val="1200"/>
                        </a:spcBef>
                        <a:spcAft>
                          <a:spcPts val="1200"/>
                        </a:spcAft>
                        <a:buNone/>
                      </a:pPr>
                      <a:r>
                        <a:rPr lang="en" sz="1300" u="sng">
                          <a:solidFill>
                            <a:schemeClr val="hlink"/>
                          </a:solidFill>
                          <a:latin typeface="Times New Roman"/>
                          <a:ea typeface="Times New Roman"/>
                          <a:cs typeface="Times New Roman"/>
                          <a:sym typeface="Times New Roman"/>
                          <a:hlinkClick r:id="rId4"/>
                        </a:rPr>
                        <a:t>https://arxiv.org/abs/2411.03831</a:t>
                      </a:r>
                      <a:r>
                        <a:rPr lang="en" sz="1300">
                          <a:latin typeface="Times New Roman"/>
                          <a:ea typeface="Times New Roman"/>
                          <a:cs typeface="Times New Roman"/>
                          <a:sym typeface="Times New Roman"/>
                        </a:rPr>
                        <a:t>, 2024</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Used the Haar_Cascade Algorithm’s 128 dimension vector that it uses for facial encoding. </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Instead of converting it to grayscale, it uses a subprocess that converts the grayscale image to RGB. Greatly improved the accuracy to 98.39% (20% increase) along with 63.59% precision and 98.3% recall.</a:t>
                      </a:r>
                      <a:endParaRPr sz="1200"/>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1"/>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6</a:t>
            </a:fld>
            <a:endParaRPr/>
          </a:p>
        </p:txBody>
      </p:sp>
      <p:sp>
        <p:nvSpPr>
          <p:cNvPr id="234" name="Google Shape;234;p41"/>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35" name="Google Shape;235;p41"/>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36" name="Google Shape;236;p41"/>
          <p:cNvGraphicFramePr/>
          <p:nvPr/>
        </p:nvGraphicFramePr>
        <p:xfrm>
          <a:off x="352738" y="696999"/>
          <a:ext cx="8498875" cy="4278343"/>
        </p:xfrm>
        <a:graphic>
          <a:graphicData uri="http://schemas.openxmlformats.org/drawingml/2006/table">
            <a:tbl>
              <a:tblPr firstRow="1" bandRow="1">
                <a:noFill/>
                <a:tableStyleId>{BC615E42-0D58-4330-8A6D-D52CD6FDC2D3}</a:tableStyleId>
              </a:tblPr>
              <a:tblGrid>
                <a:gridCol w="553200">
                  <a:extLst>
                    <a:ext uri="{9D8B030D-6E8A-4147-A177-3AD203B41FA5}">
                      <a16:colId xmlns:a16="http://schemas.microsoft.com/office/drawing/2014/main" val="20000"/>
                    </a:ext>
                  </a:extLst>
                </a:gridCol>
                <a:gridCol w="2680450">
                  <a:extLst>
                    <a:ext uri="{9D8B030D-6E8A-4147-A177-3AD203B41FA5}">
                      <a16:colId xmlns:a16="http://schemas.microsoft.com/office/drawing/2014/main" val="20001"/>
                    </a:ext>
                  </a:extLst>
                </a:gridCol>
                <a:gridCol w="1055125">
                  <a:extLst>
                    <a:ext uri="{9D8B030D-6E8A-4147-A177-3AD203B41FA5}">
                      <a16:colId xmlns:a16="http://schemas.microsoft.com/office/drawing/2014/main" val="20002"/>
                    </a:ext>
                  </a:extLst>
                </a:gridCol>
                <a:gridCol w="4210100">
                  <a:extLst>
                    <a:ext uri="{9D8B030D-6E8A-4147-A177-3AD203B41FA5}">
                      <a16:colId xmlns:a16="http://schemas.microsoft.com/office/drawing/2014/main" val="20003"/>
                    </a:ext>
                  </a:extLst>
                </a:gridCol>
              </a:tblGrid>
              <a:tr h="713200">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sz="1400" u="none" strike="noStrike" cap="none"/>
                    </a:p>
                  </a:txBody>
                  <a:tcPr marL="91450" marR="91450" marT="45725" marB="45725"/>
                </a:tc>
                <a:tc>
                  <a:txBody>
                    <a:bodyPr/>
                    <a:lstStyle/>
                    <a:p>
                      <a:pPr marL="0" lvl="0" indent="0" algn="l" rtl="0">
                        <a:spcBef>
                          <a:spcPts val="0"/>
                        </a:spcBef>
                        <a:spcAft>
                          <a:spcPts val="0"/>
                        </a:spcAft>
                        <a:buClr>
                          <a:schemeClr val="dk1"/>
                        </a:buClr>
                        <a:buFont typeface="Arial"/>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1485400">
                <a:tc>
                  <a:txBody>
                    <a:bodyPr/>
                    <a:lstStyle/>
                    <a:p>
                      <a:pPr marL="0" marR="0" lvl="0" indent="0" algn="l" rtl="0">
                        <a:lnSpc>
                          <a:spcPct val="100000"/>
                        </a:lnSpc>
                        <a:spcBef>
                          <a:spcPts val="0"/>
                        </a:spcBef>
                        <a:spcAft>
                          <a:spcPts val="0"/>
                        </a:spcAft>
                        <a:buNone/>
                      </a:pPr>
                      <a:r>
                        <a:rPr lang="en"/>
                        <a:t>5</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T. Chettaoui, N. Damer, and F. Boutros, “FRoundation: Are Foundation Models Ready for Face Recognition?.”</a:t>
                      </a:r>
                      <a:endParaRPr sz="160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None/>
                      </a:pPr>
                      <a:r>
                        <a:rPr lang="en" sz="1300" u="sng">
                          <a:solidFill>
                            <a:schemeClr val="hlink"/>
                          </a:solidFill>
                          <a:latin typeface="Times New Roman"/>
                          <a:ea typeface="Times New Roman"/>
                          <a:cs typeface="Times New Roman"/>
                          <a:sym typeface="Times New Roman"/>
                          <a:hlinkClick r:id="rId3"/>
                        </a:rPr>
                        <a:t>https://arxiv.org/abs/2410.23831</a:t>
                      </a:r>
                      <a:r>
                        <a:rPr lang="en" sz="1300">
                          <a:latin typeface="Times New Roman"/>
                          <a:ea typeface="Times New Roman"/>
                          <a:cs typeface="Times New Roman"/>
                          <a:sym typeface="Times New Roman"/>
                        </a:rPr>
                        <a:t>, 2024</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Analyses impact of Foundation models, models that are trained on highly diverse, and large scale datasets. Foundation Models are highly versatile and broadly applicable to different tasks.  </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Results found are comparable to the models that are created from scratch using small datasets. </a:t>
                      </a:r>
                      <a:endParaRPr sz="1200"/>
                    </a:p>
                    <a:p>
                      <a:pPr marL="0" lvl="0" indent="0" algn="l" rtl="0">
                        <a:lnSpc>
                          <a:spcPct val="115000"/>
                        </a:lnSpc>
                        <a:spcBef>
                          <a:spcPts val="0"/>
                        </a:spcBef>
                        <a:spcAft>
                          <a:spcPts val="0"/>
                        </a:spcAft>
                        <a:buClr>
                          <a:schemeClr val="dk1"/>
                        </a:buClr>
                        <a:buSzPts val="1100"/>
                        <a:buFont typeface="Arial"/>
                        <a:buNone/>
                      </a:pPr>
                      <a:endParaRPr sz="1200"/>
                    </a:p>
                  </a:txBody>
                  <a:tcPr marL="91450" marR="91450" marT="45725" marB="45725"/>
                </a:tc>
                <a:extLst>
                  <a:ext uri="{0D108BD9-81ED-4DB2-BD59-A6C34878D82A}">
                    <a16:rowId xmlns:a16="http://schemas.microsoft.com/office/drawing/2014/main" val="10001"/>
                  </a:ext>
                </a:extLst>
              </a:tr>
              <a:tr h="1639775">
                <a:tc>
                  <a:txBody>
                    <a:bodyPr/>
                    <a:lstStyle/>
                    <a:p>
                      <a:pPr marL="0" marR="0" lvl="0" indent="0" algn="l" rtl="0">
                        <a:lnSpc>
                          <a:spcPct val="100000"/>
                        </a:lnSpc>
                        <a:spcBef>
                          <a:spcPts val="0"/>
                        </a:spcBef>
                        <a:spcAft>
                          <a:spcPts val="0"/>
                        </a:spcAft>
                        <a:buNone/>
                      </a:pPr>
                      <a:r>
                        <a:rPr lang="en"/>
                        <a:t>6</a:t>
                      </a:r>
                      <a:endParaRPr u="none" strike="noStrike" cap="none"/>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M. Alansari, O. A. Hay, S. Javed, A. Shoufan, Y. Zweiri, and N. Werghi, “GhostFaceNets: Lightweight Face Recognition Model From Cheap Operations,” </a:t>
                      </a:r>
                      <a:endParaRPr sz="1200"/>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IEEE Access, vol. 11, no. , pp. 35429–35446, 2023</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Ghost modules use a series of inexpensive linear transformations to extract additional feature maps from a set of intrinsic features</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Allows for a more comprehensive representation of the underlying information. </a:t>
                      </a:r>
                      <a:endParaRPr sz="13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3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3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7</a:t>
            </a:fld>
            <a:endParaRPr/>
          </a:p>
        </p:txBody>
      </p:sp>
      <p:sp>
        <p:nvSpPr>
          <p:cNvPr id="242" name="Google Shape;242;p42"/>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43" name="Google Shape;243;p42"/>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44" name="Google Shape;244;p42"/>
          <p:cNvGraphicFramePr/>
          <p:nvPr/>
        </p:nvGraphicFramePr>
        <p:xfrm>
          <a:off x="395638" y="835174"/>
          <a:ext cx="8512975" cy="4271358"/>
        </p:xfrm>
        <a:graphic>
          <a:graphicData uri="http://schemas.openxmlformats.org/drawingml/2006/table">
            <a:tbl>
              <a:tblPr firstRow="1" bandRow="1">
                <a:noFill/>
                <a:tableStyleId>{BC615E42-0D58-4330-8A6D-D52CD6FDC2D3}</a:tableStyleId>
              </a:tblPr>
              <a:tblGrid>
                <a:gridCol w="507800">
                  <a:extLst>
                    <a:ext uri="{9D8B030D-6E8A-4147-A177-3AD203B41FA5}">
                      <a16:colId xmlns:a16="http://schemas.microsoft.com/office/drawing/2014/main" val="20000"/>
                    </a:ext>
                  </a:extLst>
                </a:gridCol>
                <a:gridCol w="1669475">
                  <a:extLst>
                    <a:ext uri="{9D8B030D-6E8A-4147-A177-3AD203B41FA5}">
                      <a16:colId xmlns:a16="http://schemas.microsoft.com/office/drawing/2014/main" val="20001"/>
                    </a:ext>
                  </a:extLst>
                </a:gridCol>
                <a:gridCol w="2505625">
                  <a:extLst>
                    <a:ext uri="{9D8B030D-6E8A-4147-A177-3AD203B41FA5}">
                      <a16:colId xmlns:a16="http://schemas.microsoft.com/office/drawing/2014/main" val="20002"/>
                    </a:ext>
                  </a:extLst>
                </a:gridCol>
                <a:gridCol w="3830075">
                  <a:extLst>
                    <a:ext uri="{9D8B030D-6E8A-4147-A177-3AD203B41FA5}">
                      <a16:colId xmlns:a16="http://schemas.microsoft.com/office/drawing/2014/main" val="20003"/>
                    </a:ext>
                  </a:extLst>
                </a:gridCol>
              </a:tblGrid>
              <a:tr h="516750">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a:t>
                      </a:r>
                      <a:r>
                        <a:rPr lang="en" sz="1400" u="none" strike="noStrike" cap="none"/>
                        <a:t>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1598650">
                <a:tc>
                  <a:txBody>
                    <a:bodyPr/>
                    <a:lstStyle/>
                    <a:p>
                      <a:pPr marL="0" marR="0" lvl="0" indent="0" algn="l" rtl="0">
                        <a:lnSpc>
                          <a:spcPct val="100000"/>
                        </a:lnSpc>
                        <a:spcBef>
                          <a:spcPts val="0"/>
                        </a:spcBef>
                        <a:spcAft>
                          <a:spcPts val="0"/>
                        </a:spcAft>
                        <a:buNone/>
                      </a:pPr>
                      <a:r>
                        <a:rPr lang="en"/>
                        <a:t>7</a:t>
                      </a:r>
                      <a:endParaRPr u="none" strike="noStrike" cap="none"/>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500">
                          <a:latin typeface="Times New Roman"/>
                          <a:ea typeface="Times New Roman"/>
                          <a:cs typeface="Times New Roman"/>
                          <a:sym typeface="Times New Roman"/>
                        </a:rPr>
                        <a:t> </a:t>
                      </a:r>
                      <a:r>
                        <a:rPr lang="en" sz="1200">
                          <a:latin typeface="Times New Roman"/>
                          <a:ea typeface="Times New Roman"/>
                          <a:cs typeface="Times New Roman"/>
                          <a:sym typeface="Times New Roman"/>
                        </a:rPr>
                        <a:t>S. Gao, R. Wu, X. Wang, J. Liu, Q. Li, and X. Tang, “EFR4CSTP: Encryption for face recognition based on the chaos and semi 4 tensor product theory,” </a:t>
                      </a: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200">
                          <a:latin typeface="Times New Roman"/>
                          <a:ea typeface="Times New Roman"/>
                          <a:cs typeface="Times New Roman"/>
                          <a:sym typeface="Times New Roman"/>
                        </a:rPr>
                        <a:t>Information Sciences, vol. 621, pp. 766–781, 2023</a:t>
                      </a:r>
                      <a:endParaRPr sz="1500">
                        <a:latin typeface="Times New Roman"/>
                        <a:ea typeface="Times New Roman"/>
                        <a:cs typeface="Times New Roman"/>
                        <a:sym typeface="Times New Roman"/>
                      </a:endParaRPr>
                    </a:p>
                  </a:txBody>
                  <a:tcPr marL="91450" marR="91450" marT="45725" marB="45725"/>
                </a:tc>
                <a:tc>
                  <a:txBody>
                    <a:bodyPr/>
                    <a:lstStyle/>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proposes a system for encryption of facial images.</a:t>
                      </a:r>
                      <a:endParaRPr sz="1100"/>
                    </a:p>
                    <a:p>
                      <a:pPr marL="0" lvl="0" indent="0" algn="l" rtl="0">
                        <a:lnSpc>
                          <a:spcPct val="115000"/>
                        </a:lnSpc>
                        <a:spcBef>
                          <a:spcPts val="0"/>
                        </a:spcBef>
                        <a:spcAft>
                          <a:spcPts val="0"/>
                        </a:spcAft>
                        <a:buClr>
                          <a:schemeClr val="dk1"/>
                        </a:buClr>
                        <a:buSzPts val="1100"/>
                        <a:buFont typeface="Arial"/>
                        <a:buNone/>
                      </a:pPr>
                      <a:endParaRPr sz="1200"/>
                    </a:p>
                  </a:txBody>
                  <a:tcPr marL="91450" marR="91450" marT="45725" marB="45725"/>
                </a:tc>
                <a:extLst>
                  <a:ext uri="{0D108BD9-81ED-4DB2-BD59-A6C34878D82A}">
                    <a16:rowId xmlns:a16="http://schemas.microsoft.com/office/drawing/2014/main" val="10001"/>
                  </a:ext>
                </a:extLst>
              </a:tr>
              <a:tr h="1275025">
                <a:tc>
                  <a:txBody>
                    <a:bodyPr/>
                    <a:lstStyle/>
                    <a:p>
                      <a:pPr marL="0" marR="0" lvl="0" indent="0" algn="l" rtl="0">
                        <a:lnSpc>
                          <a:spcPct val="100000"/>
                        </a:lnSpc>
                        <a:spcBef>
                          <a:spcPts val="0"/>
                        </a:spcBef>
                        <a:spcAft>
                          <a:spcPts val="0"/>
                        </a:spcAft>
                        <a:buNone/>
                      </a:pPr>
                      <a:r>
                        <a:rPr lang="en"/>
                        <a:t>8</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G. Jeevan, G. C. Zacharias, M. S. Nair, and J. Rajan, “An empirical study of the impact of masks on face recognition,” </a:t>
                      </a:r>
                      <a:endParaRPr sz="1300"/>
                    </a:p>
                    <a:p>
                      <a:pPr marL="0" lvl="0" indent="0" algn="l" rtl="0">
                        <a:lnSpc>
                          <a:spcPct val="115000"/>
                        </a:lnSpc>
                        <a:spcBef>
                          <a:spcPts val="1200"/>
                        </a:spcBef>
                        <a:spcAft>
                          <a:spcPts val="1200"/>
                        </a:spcAft>
                        <a:buClr>
                          <a:schemeClr val="dk1"/>
                        </a:buClr>
                        <a:buSzPts val="1100"/>
                        <a:buFont typeface="Arial"/>
                        <a:buNone/>
                      </a:pPr>
                      <a:endParaRPr sz="1200"/>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a:latin typeface="Times New Roman"/>
                          <a:ea typeface="Times New Roman"/>
                          <a:cs typeface="Times New Roman"/>
                          <a:sym typeface="Times New Roman"/>
                        </a:rPr>
                        <a:t>Pattern Recognition, vol. 122, p. 108308, 2022</a:t>
                      </a:r>
                      <a:endParaRPr>
                        <a:latin typeface="Times New Roman"/>
                        <a:ea typeface="Times New Roman"/>
                        <a:cs typeface="Times New Roman"/>
                        <a:sym typeface="Times New Roman"/>
                      </a:endParaRPr>
                    </a:p>
                  </a:txBody>
                  <a:tcPr marL="91450" marR="91450" marT="45725" marB="45725"/>
                </a:tc>
                <a:tc>
                  <a:txBody>
                    <a:bodyPr/>
                    <a:lstStyle/>
                    <a:p>
                      <a:pPr marL="457200" lvl="0" indent="-317500" algn="l" rtl="0">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Analysis on literature on facial recognition on people wearing masks in light of the COVID-19 pandemic. </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Considers the models that their cited papers have used for solving the problem and optimizes their parameters.</a:t>
                      </a:r>
                      <a:endParaRPr sz="1300"/>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8</a:t>
            </a:fld>
            <a:endParaRPr/>
          </a:p>
        </p:txBody>
      </p:sp>
      <p:sp>
        <p:nvSpPr>
          <p:cNvPr id="250" name="Google Shape;250;p43"/>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51" name="Google Shape;251;p43"/>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52" name="Google Shape;252;p43"/>
          <p:cNvGraphicFramePr/>
          <p:nvPr/>
        </p:nvGraphicFramePr>
        <p:xfrm>
          <a:off x="646350" y="696999"/>
          <a:ext cx="8262250" cy="4362925"/>
        </p:xfrm>
        <a:graphic>
          <a:graphicData uri="http://schemas.openxmlformats.org/drawingml/2006/table">
            <a:tbl>
              <a:tblPr firstRow="1" bandRow="1">
                <a:noFill/>
                <a:tableStyleId>{BC615E42-0D58-4330-8A6D-D52CD6FDC2D3}</a:tableStyleId>
              </a:tblPr>
              <a:tblGrid>
                <a:gridCol w="474375">
                  <a:extLst>
                    <a:ext uri="{9D8B030D-6E8A-4147-A177-3AD203B41FA5}">
                      <a16:colId xmlns:a16="http://schemas.microsoft.com/office/drawing/2014/main" val="20000"/>
                    </a:ext>
                  </a:extLst>
                </a:gridCol>
                <a:gridCol w="1966825">
                  <a:extLst>
                    <a:ext uri="{9D8B030D-6E8A-4147-A177-3AD203B41FA5}">
                      <a16:colId xmlns:a16="http://schemas.microsoft.com/office/drawing/2014/main" val="20001"/>
                    </a:ext>
                  </a:extLst>
                </a:gridCol>
                <a:gridCol w="2152175">
                  <a:extLst>
                    <a:ext uri="{9D8B030D-6E8A-4147-A177-3AD203B41FA5}">
                      <a16:colId xmlns:a16="http://schemas.microsoft.com/office/drawing/2014/main" val="20002"/>
                    </a:ext>
                  </a:extLst>
                </a:gridCol>
                <a:gridCol w="3668875">
                  <a:extLst>
                    <a:ext uri="{9D8B030D-6E8A-4147-A177-3AD203B41FA5}">
                      <a16:colId xmlns:a16="http://schemas.microsoft.com/office/drawing/2014/main" val="20003"/>
                    </a:ext>
                  </a:extLst>
                </a:gridCol>
              </a:tblGrid>
              <a:tr h="341575">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a:t>
                      </a:r>
                      <a:r>
                        <a:rPr lang="en" sz="1400" u="none" strike="noStrike" cap="none"/>
                        <a:t>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2109325">
                <a:tc>
                  <a:txBody>
                    <a:bodyPr/>
                    <a:lstStyle/>
                    <a:p>
                      <a:pPr marL="0" marR="0" lvl="0" indent="0" algn="l" rtl="0">
                        <a:lnSpc>
                          <a:spcPct val="100000"/>
                        </a:lnSpc>
                        <a:spcBef>
                          <a:spcPts val="0"/>
                        </a:spcBef>
                        <a:spcAft>
                          <a:spcPts val="0"/>
                        </a:spcAft>
                        <a:buNone/>
                      </a:pPr>
                      <a:r>
                        <a:rPr lang="en"/>
                        <a:t>9</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200">
                          <a:latin typeface="Times New Roman"/>
                          <a:ea typeface="Times New Roman"/>
                          <a:cs typeface="Times New Roman"/>
                          <a:sym typeface="Times New Roman"/>
                        </a:rPr>
                        <a:t>H. Qiu, D. Gong, Z. Li, W. Liu, and D. Tao, “End2End Occluded Face Recognition by Masking Corrupted Features,” </a:t>
                      </a:r>
                      <a:endParaRPr sz="150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200">
                          <a:latin typeface="Times New Roman"/>
                          <a:ea typeface="Times New Roman"/>
                          <a:cs typeface="Times New Roman"/>
                          <a:sym typeface="Times New Roman"/>
                        </a:rPr>
                        <a:t>IEEE Transactions on Pattern Analysis and Machine Intelligence, vol. 44, no. 10, pp. 6939–6952, 2022</a:t>
                      </a:r>
                      <a:endParaRPr sz="1200">
                        <a:latin typeface="Times New Roman"/>
                        <a:ea typeface="Times New Roman"/>
                        <a:cs typeface="Times New Roman"/>
                        <a:sym typeface="Times New Roman"/>
                      </a:endParaRPr>
                    </a:p>
                  </a:txBody>
                  <a:tcPr marL="91450" marR="91450" marT="45725" marB="45725"/>
                </a:tc>
                <a:tc>
                  <a:txBody>
                    <a:bodyPr/>
                    <a:lstStyle/>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States that most facial recognition models only work with clean data, while real world is always occluded, which is a main cause of low validation accuracy. </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To solve this, intentional masking of areas of images to train the model to predict the occluded parts was done.</a:t>
                      </a:r>
                      <a:endParaRPr sz="1200">
                        <a:latin typeface="Times New Roman"/>
                        <a:ea typeface="Times New Roman"/>
                        <a:cs typeface="Times New Roman"/>
                        <a:sym typeface="Times New Roman"/>
                      </a:endParaRPr>
                    </a:p>
                    <a:p>
                      <a:pPr marL="457200" lvl="0" indent="-304800" algn="l"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This helped in better generalization.</a:t>
                      </a: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200"/>
                    </a:p>
                  </a:txBody>
                  <a:tcPr marL="91450" marR="91450" marT="45725" marB="45725"/>
                </a:tc>
                <a:extLst>
                  <a:ext uri="{0D108BD9-81ED-4DB2-BD59-A6C34878D82A}">
                    <a16:rowId xmlns:a16="http://schemas.microsoft.com/office/drawing/2014/main" val="10001"/>
                  </a:ext>
                </a:extLst>
              </a:tr>
              <a:tr h="1612375">
                <a:tc>
                  <a:txBody>
                    <a:bodyPr/>
                    <a:lstStyle/>
                    <a:p>
                      <a:pPr marL="0" marR="0" lvl="0" indent="0" algn="l" rtl="0">
                        <a:lnSpc>
                          <a:spcPct val="100000"/>
                        </a:lnSpc>
                        <a:spcBef>
                          <a:spcPts val="0"/>
                        </a:spcBef>
                        <a:spcAft>
                          <a:spcPts val="0"/>
                        </a:spcAft>
                        <a:buNone/>
                      </a:pPr>
                      <a:r>
                        <a:rPr lang="en"/>
                        <a:t>10</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D. Semedo, D. Carmo, R. Padnevych, and J. Magalhaes, “Contact-free Airport Borders with Biometrics-on-the-Move”</a:t>
                      </a:r>
                      <a:endParaRPr sz="160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200"/>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2021 IEEE International Workshop on Biometrics and Forensics (IWBF), 2021, pp. 1–2</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Focuses on contactless passengers’ boarding without physical barriers ensuring hygiene during COVID 19 pandemic. </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security at the airport was ensured based on contactless scans, fraud detection using the technology.</a:t>
                      </a:r>
                      <a:endParaRPr sz="1200"/>
                    </a:p>
                    <a:p>
                      <a:pPr marL="0" lvl="0" indent="0" algn="l" rtl="0">
                        <a:lnSpc>
                          <a:spcPct val="115000"/>
                        </a:lnSpc>
                        <a:spcBef>
                          <a:spcPts val="0"/>
                        </a:spcBef>
                        <a:spcAft>
                          <a:spcPts val="0"/>
                        </a:spcAft>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a:spLocks noGrp="1"/>
          </p:cNvSpPr>
          <p:nvPr>
            <p:ph type="sldNum" idx="12"/>
          </p:nvPr>
        </p:nvSpPr>
        <p:spPr>
          <a:xfrm>
            <a:off x="6955491" y="4760404"/>
            <a:ext cx="2057400" cy="273900"/>
          </a:xfrm>
          <a:prstGeom prst="rect">
            <a:avLst/>
          </a:prstGeom>
          <a:noFill/>
          <a:ln>
            <a:noFill/>
          </a:ln>
        </p:spPr>
        <p:txBody>
          <a:bodyPr spcFirstLastPara="1" wrap="square" lIns="91425" tIns="91425" rIns="91425" bIns="91425" anchor="ctr" anchorCtr="0">
            <a:normAutofit fontScale="70000" lnSpcReduction="20000"/>
          </a:bodyPr>
          <a:lstStyle/>
          <a:p>
            <a:pPr marL="0" lvl="0" indent="0" algn="r" rtl="0">
              <a:lnSpc>
                <a:spcPct val="100000"/>
              </a:lnSpc>
              <a:spcBef>
                <a:spcPts val="0"/>
              </a:spcBef>
              <a:spcAft>
                <a:spcPts val="0"/>
              </a:spcAft>
              <a:buSzPct val="100000"/>
              <a:buNone/>
            </a:pPr>
            <a:fld id="{00000000-1234-1234-1234-123412341234}" type="slidenum">
              <a:rPr lang="en"/>
              <a:t>9</a:t>
            </a:fld>
            <a:endParaRPr/>
          </a:p>
        </p:txBody>
      </p:sp>
      <p:sp>
        <p:nvSpPr>
          <p:cNvPr id="258" name="Google Shape;258;p44"/>
          <p:cNvSpPr txBox="1"/>
          <p:nvPr/>
        </p:nvSpPr>
        <p:spPr>
          <a:xfrm>
            <a:off x="1754623" y="134125"/>
            <a:ext cx="6413400" cy="479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59" name="Google Shape;259;p44"/>
          <p:cNvSpPr txBox="1"/>
          <p:nvPr/>
        </p:nvSpPr>
        <p:spPr>
          <a:xfrm>
            <a:off x="1637071" y="67311"/>
            <a:ext cx="7375800" cy="629700"/>
          </a:xfrm>
          <a:prstGeom prst="rect">
            <a:avLst/>
          </a:prstGeom>
          <a:solidFill>
            <a:schemeClr val="l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100" b="1">
                <a:solidFill>
                  <a:srgbClr val="C00000"/>
                </a:solidFill>
                <a:latin typeface="Bookman Old Style"/>
                <a:ea typeface="Bookman Old Style"/>
                <a:cs typeface="Bookman Old Style"/>
                <a:sym typeface="Bookman Old Style"/>
              </a:rPr>
              <a:t>Literature Survey</a:t>
            </a:r>
            <a:endParaRPr/>
          </a:p>
        </p:txBody>
      </p:sp>
      <p:graphicFrame>
        <p:nvGraphicFramePr>
          <p:cNvPr id="260" name="Google Shape;260;p44"/>
          <p:cNvGraphicFramePr/>
          <p:nvPr/>
        </p:nvGraphicFramePr>
        <p:xfrm>
          <a:off x="229588" y="758511"/>
          <a:ext cx="8684825" cy="4081874"/>
        </p:xfrm>
        <a:graphic>
          <a:graphicData uri="http://schemas.openxmlformats.org/drawingml/2006/table">
            <a:tbl>
              <a:tblPr firstRow="1" bandRow="1">
                <a:noFill/>
                <a:tableStyleId>{BC615E42-0D58-4330-8A6D-D52CD6FDC2D3}</a:tableStyleId>
              </a:tblPr>
              <a:tblGrid>
                <a:gridCol w="386850">
                  <a:extLst>
                    <a:ext uri="{9D8B030D-6E8A-4147-A177-3AD203B41FA5}">
                      <a16:colId xmlns:a16="http://schemas.microsoft.com/office/drawing/2014/main" val="20000"/>
                    </a:ext>
                  </a:extLst>
                </a:gridCol>
                <a:gridCol w="2287050">
                  <a:extLst>
                    <a:ext uri="{9D8B030D-6E8A-4147-A177-3AD203B41FA5}">
                      <a16:colId xmlns:a16="http://schemas.microsoft.com/office/drawing/2014/main" val="20001"/>
                    </a:ext>
                  </a:extLst>
                </a:gridCol>
                <a:gridCol w="2101700">
                  <a:extLst>
                    <a:ext uri="{9D8B030D-6E8A-4147-A177-3AD203B41FA5}">
                      <a16:colId xmlns:a16="http://schemas.microsoft.com/office/drawing/2014/main" val="20002"/>
                    </a:ext>
                  </a:extLst>
                </a:gridCol>
                <a:gridCol w="3909225">
                  <a:extLst>
                    <a:ext uri="{9D8B030D-6E8A-4147-A177-3AD203B41FA5}">
                      <a16:colId xmlns:a16="http://schemas.microsoft.com/office/drawing/2014/main" val="20003"/>
                    </a:ext>
                  </a:extLst>
                </a:gridCol>
              </a:tblGrid>
              <a:tr h="489700">
                <a:tc>
                  <a:txBody>
                    <a:bodyPr/>
                    <a:lstStyle/>
                    <a:p>
                      <a:pPr marL="0" marR="0" lvl="0" indent="0" algn="l" rtl="0">
                        <a:lnSpc>
                          <a:spcPct val="100000"/>
                        </a:lnSpc>
                        <a:spcBef>
                          <a:spcPts val="0"/>
                        </a:spcBef>
                        <a:spcAft>
                          <a:spcPts val="0"/>
                        </a:spcAft>
                        <a:buNone/>
                      </a:pPr>
                      <a:r>
                        <a:rPr lang="en" sz="1400" u="none" strike="noStrike" cap="none"/>
                        <a:t>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
                        <a:t>Author and </a:t>
                      </a:r>
                      <a:r>
                        <a:rPr lang="en" sz="1400" u="none" strike="noStrike" cap="none"/>
                        <a:t>Title</a:t>
                      </a:r>
                      <a:endParaRPr sz="1400" u="none" strike="noStrike" cap="none"/>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
                        <a:t>Details of Publication</a:t>
                      </a: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
                        <a:t>Summary of the Paper </a:t>
                      </a:r>
                      <a:endParaRPr sz="1400" u="none" strike="noStrike" cap="none"/>
                    </a:p>
                  </a:txBody>
                  <a:tcPr marL="91450" marR="91450" marT="45725" marB="45725"/>
                </a:tc>
                <a:extLst>
                  <a:ext uri="{0D108BD9-81ED-4DB2-BD59-A6C34878D82A}">
                    <a16:rowId xmlns:a16="http://schemas.microsoft.com/office/drawing/2014/main" val="10000"/>
                  </a:ext>
                </a:extLst>
              </a:tr>
              <a:tr h="1565600">
                <a:tc>
                  <a:txBody>
                    <a:bodyPr/>
                    <a:lstStyle/>
                    <a:p>
                      <a:pPr marL="0" marR="0" lvl="0" indent="0" algn="l" rtl="0">
                        <a:lnSpc>
                          <a:spcPct val="100000"/>
                        </a:lnSpc>
                        <a:spcBef>
                          <a:spcPts val="0"/>
                        </a:spcBef>
                        <a:spcAft>
                          <a:spcPts val="0"/>
                        </a:spcAft>
                        <a:buNone/>
                      </a:pPr>
                      <a:r>
                        <a:rPr lang="en"/>
                        <a:t>11</a:t>
                      </a:r>
                      <a:endParaRPr u="none" strike="noStrike" cap="none"/>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Y. Li, K. Guo, Y. Lu, and L. Liu, “Cropping and attention based approach for masked face recognition,” </a:t>
                      </a:r>
                      <a:endParaRPr sz="1300">
                        <a:latin typeface="Times New Roman"/>
                        <a:ea typeface="Times New Roman"/>
                        <a:cs typeface="Times New Roman"/>
                        <a:sym typeface="Times New Roman"/>
                      </a:endParaRPr>
                    </a:p>
                    <a:p>
                      <a:pPr marL="0" lvl="0" indent="0" algn="l" rtl="0">
                        <a:lnSpc>
                          <a:spcPct val="115000"/>
                        </a:lnSpc>
                        <a:spcBef>
                          <a:spcPts val="1200"/>
                        </a:spcBef>
                        <a:spcAft>
                          <a:spcPts val="1200"/>
                        </a:spcAft>
                        <a:buSzPts val="1100"/>
                        <a:buNone/>
                      </a:pPr>
                      <a:endParaRPr sz="1600">
                        <a:latin typeface="Times New Roman"/>
                        <a:ea typeface="Times New Roman"/>
                        <a:cs typeface="Times New Roman"/>
                        <a:sym typeface="Times New Roman"/>
                      </a:endParaRPr>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Applied Intelligence, vol. 51, no. 5, pp. 3012–3025, 2021</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 cropping based approach is used while combining it with a Convolutional Block Attention Module. </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optimal cropping is explored for each case, while the CBAM module is adopted to focus on the regions around the eyes.</a:t>
                      </a:r>
                      <a:endParaRPr sz="1300">
                        <a:latin typeface="Times New Roman"/>
                        <a:ea typeface="Times New Roman"/>
                        <a:cs typeface="Times New Roman"/>
                        <a:sym typeface="Times New Roman"/>
                      </a:endParaRPr>
                    </a:p>
                    <a:p>
                      <a:pPr marL="0" lvl="0" indent="0" algn="l" rtl="0">
                        <a:lnSpc>
                          <a:spcPct val="115000"/>
                        </a:lnSpc>
                        <a:spcBef>
                          <a:spcPts val="0"/>
                        </a:spcBef>
                        <a:spcAft>
                          <a:spcPts val="0"/>
                        </a:spcAft>
                        <a:buSzPts val="1100"/>
                        <a:buNone/>
                      </a:pPr>
                      <a:endParaRPr sz="13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780950">
                <a:tc>
                  <a:txBody>
                    <a:bodyPr/>
                    <a:lstStyle/>
                    <a:p>
                      <a:pPr marL="0" marR="0" lvl="0" indent="0" algn="l" rtl="0">
                        <a:lnSpc>
                          <a:spcPct val="100000"/>
                        </a:lnSpc>
                        <a:spcBef>
                          <a:spcPts val="0"/>
                        </a:spcBef>
                        <a:spcAft>
                          <a:spcPts val="0"/>
                        </a:spcAft>
                        <a:buNone/>
                      </a:pPr>
                      <a:r>
                        <a:rPr lang="en"/>
                        <a:t>12</a:t>
                      </a:r>
                      <a:endParaRPr u="none" strike="noStrike" cap="none"/>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Q. Meng, S. Zhao, Z. Huang, and F. Zhou, “MagFace: A Universal Representation for Face Recognition and Quality Assessment” </a:t>
                      </a:r>
                      <a:endParaRPr sz="1200"/>
                    </a:p>
                  </a:txBody>
                  <a:tcPr marL="91450" marR="91450" marT="45725" marB="45725"/>
                </a:tc>
                <a:tc>
                  <a:txBody>
                    <a:bodyPr/>
                    <a:lstStyle/>
                    <a:p>
                      <a:pPr marL="0" lvl="0" indent="0" algn="l" rtl="0">
                        <a:lnSpc>
                          <a:spcPct val="115000"/>
                        </a:lnSpc>
                        <a:spcBef>
                          <a:spcPts val="1200"/>
                        </a:spcBef>
                        <a:spcAft>
                          <a:spcPts val="1200"/>
                        </a:spcAft>
                        <a:buClr>
                          <a:schemeClr val="dk1"/>
                        </a:buClr>
                        <a:buSzPts val="1100"/>
                        <a:buFont typeface="Arial"/>
                        <a:buNone/>
                      </a:pPr>
                      <a:r>
                        <a:rPr lang="en" sz="1300">
                          <a:latin typeface="Times New Roman"/>
                          <a:ea typeface="Times New Roman"/>
                          <a:cs typeface="Times New Roman"/>
                          <a:sym typeface="Times New Roman"/>
                        </a:rPr>
                        <a:t>Proceedings of the IEEE/CVF Conference on Computer Vision and Pattern Recognition (CVPR), Jun. 2021, pp. 14225–14234.</a:t>
                      </a:r>
                      <a:endParaRPr sz="1300">
                        <a:latin typeface="Times New Roman"/>
                        <a:ea typeface="Times New Roman"/>
                        <a:cs typeface="Times New Roman"/>
                        <a:sym typeface="Times New Roman"/>
                      </a:endParaRPr>
                    </a:p>
                  </a:txBody>
                  <a:tcPr marL="91450" marR="91450" marT="45725" marB="45725"/>
                </a:tc>
                <a:tc>
                  <a:txBody>
                    <a:bodyPr/>
                    <a:lstStyle/>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Proposes MagFace, a category of losses that learn a universal feature embedding whose magnitude can measure the quality of the given face.</a:t>
                      </a:r>
                      <a:endParaRPr sz="1300">
                        <a:latin typeface="Times New Roman"/>
                        <a:ea typeface="Times New Roman"/>
                        <a:cs typeface="Times New Roman"/>
                        <a:sym typeface="Times New Roman"/>
                      </a:endParaRPr>
                    </a:p>
                    <a:p>
                      <a:pPr marL="457200" lvl="0" indent="-311150" algn="l" rtl="0">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 Under the new loss, it can be proven that the magnitude of the feature embedding monotonically increases if the subject is more likely to be recognized.</a:t>
                      </a:r>
                      <a:endParaRPr sz="12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2395</Words>
  <Application>Microsoft Office PowerPoint</Application>
  <PresentationFormat>On-screen Show (16:9)</PresentationFormat>
  <Paragraphs>294</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Bookman Old Style</vt:lpstr>
      <vt:lpstr>Times New Roman</vt:lpstr>
      <vt:lpstr>Simple Light</vt:lpstr>
      <vt:lpstr>Simple Light</vt:lpstr>
      <vt:lpstr>Artificial Neural Networks and Deep Learning - (AI253IA)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Ashwin</dc:creator>
  <cp:lastModifiedBy>ashwin d</cp:lastModifiedBy>
  <cp:revision>2</cp:revision>
  <dcterms:modified xsi:type="dcterms:W3CDTF">2025-01-31T04:59:45Z</dcterms:modified>
</cp:coreProperties>
</file>