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TT Phobos Bold Italics" charset="1" panose="02000803060000090004"/>
      <p:regular r:id="rId31"/>
    </p:embeddedFont>
    <p:embeddedFont>
      <p:font typeface="TT Phobos Bold" charset="1" panose="02000803060000020004"/>
      <p:regular r:id="rId32"/>
    </p:embeddedFont>
    <p:embeddedFont>
      <p:font typeface="Times New Roman Bold" charset="1" panose="02030802070405020303"/>
      <p:regular r:id="rId33"/>
    </p:embeddedFont>
    <p:embeddedFont>
      <p:font typeface="Times New Roman" charset="1" panose="02030502070405020303"/>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rvce.edu.in/aiml-somesh" TargetMode="External" Type="http://schemas.openxmlformats.org/officeDocument/2006/relationships/hyperlink"/><Relationship Id="rId4" Target="http://rvce.edu.in/mca-faculty-sak"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039600" y="140025"/>
            <a:ext cx="5248400" cy="557962"/>
          </a:xfrm>
          <a:prstGeom prst="rect">
            <a:avLst/>
          </a:prstGeom>
        </p:spPr>
        <p:txBody>
          <a:bodyPr anchor="t" rtlCol="false" tIns="0" lIns="0" bIns="0" rIns="0">
            <a:spAutoFit/>
          </a:bodyPr>
          <a:lstStyle/>
          <a:p>
            <a:pPr algn="ctr">
              <a:lnSpc>
                <a:spcPts val="4320"/>
              </a:lnSpc>
            </a:pPr>
            <a:r>
              <a:rPr lang="en-US" b="true" sz="3600" i="true" spc="28">
                <a:solidFill>
                  <a:srgbClr val="422C75"/>
                </a:solidFill>
                <a:latin typeface="TT Phobos Bold Italics"/>
                <a:ea typeface="TT Phobos Bold Italics"/>
                <a:cs typeface="TT Phobos Bold Italics"/>
                <a:sym typeface="TT Phobos Bold Italics"/>
              </a:rPr>
              <a:t>Go, change the world</a:t>
            </a:r>
          </a:p>
        </p:txBody>
      </p:sp>
      <p:sp>
        <p:nvSpPr>
          <p:cNvPr name="Freeform 3" id="3"/>
          <p:cNvSpPr/>
          <p:nvPr/>
        </p:nvSpPr>
        <p:spPr>
          <a:xfrm flipH="false" flipV="false" rot="0">
            <a:off x="122349" y="140025"/>
            <a:ext cx="3286958" cy="1411502"/>
          </a:xfrm>
          <a:custGeom>
            <a:avLst/>
            <a:gdLst/>
            <a:ahLst/>
            <a:cxnLst/>
            <a:rect r="r" b="b" t="t" l="l"/>
            <a:pathLst>
              <a:path h="1411502" w="3286958">
                <a:moveTo>
                  <a:pt x="0" y="0"/>
                </a:moveTo>
                <a:lnTo>
                  <a:pt x="3286958" y="0"/>
                </a:lnTo>
                <a:lnTo>
                  <a:pt x="3286958" y="1411502"/>
                </a:lnTo>
                <a:lnTo>
                  <a:pt x="0" y="1411502"/>
                </a:lnTo>
                <a:lnTo>
                  <a:pt x="0" y="0"/>
                </a:lnTo>
                <a:close/>
              </a:path>
            </a:pathLst>
          </a:custGeom>
          <a:blipFill>
            <a:blip r:embed="rId2"/>
            <a:stretch>
              <a:fillRect l="0" t="0" r="-155" b="0"/>
            </a:stretch>
          </a:blipFill>
        </p:spPr>
      </p:sp>
      <p:sp>
        <p:nvSpPr>
          <p:cNvPr name="TextBox 4" id="4"/>
          <p:cNvSpPr txBox="true"/>
          <p:nvPr/>
        </p:nvSpPr>
        <p:spPr>
          <a:xfrm rot="0">
            <a:off x="4512693" y="4335780"/>
            <a:ext cx="9243564" cy="4922520"/>
          </a:xfrm>
          <a:prstGeom prst="rect">
            <a:avLst/>
          </a:prstGeom>
        </p:spPr>
        <p:txBody>
          <a:bodyPr anchor="t" rtlCol="false" tIns="0" lIns="0" bIns="0" rIns="0">
            <a:spAutoFit/>
          </a:bodyPr>
          <a:lstStyle/>
          <a:p>
            <a:pPr algn="ctr">
              <a:lnSpc>
                <a:spcPts val="3240"/>
              </a:lnSpc>
            </a:pPr>
            <a:r>
              <a:rPr lang="en-US" b="true" sz="3000" spc="23">
                <a:solidFill>
                  <a:srgbClr val="7030A0"/>
                </a:solidFill>
                <a:latin typeface="TT Phobos Bold"/>
                <a:ea typeface="TT Phobos Bold"/>
                <a:cs typeface="TT Phobos Bold"/>
                <a:sym typeface="TT Phobos Bold"/>
              </a:rPr>
              <a:t>Presented by</a:t>
            </a:r>
          </a:p>
          <a:p>
            <a:pPr algn="ctr">
              <a:lnSpc>
                <a:spcPts val="3240"/>
              </a:lnSpc>
            </a:pPr>
          </a:p>
          <a:p>
            <a:pPr algn="ctr">
              <a:lnSpc>
                <a:spcPts val="3240"/>
              </a:lnSpc>
            </a:pPr>
            <a:r>
              <a:rPr lang="en-US" b="true" sz="3000" spc="21">
                <a:solidFill>
                  <a:srgbClr val="7030A0"/>
                </a:solidFill>
                <a:latin typeface="TT Phobos Bold"/>
                <a:ea typeface="TT Phobos Bold"/>
                <a:cs typeface="TT Phobos Bold"/>
                <a:sym typeface="TT Phobos Bold"/>
              </a:rPr>
              <a:t>Preetham N           1RV22AI039</a:t>
            </a:r>
          </a:p>
          <a:p>
            <a:pPr algn="ctr">
              <a:lnSpc>
                <a:spcPts val="3240"/>
              </a:lnSpc>
            </a:pPr>
            <a:r>
              <a:rPr lang="en-US" b="true" sz="3000" spc="21">
                <a:solidFill>
                  <a:srgbClr val="7030A0"/>
                </a:solidFill>
                <a:latin typeface="TT Phobos Bold"/>
                <a:ea typeface="TT Phobos Bold"/>
                <a:cs typeface="TT Phobos Bold"/>
                <a:sym typeface="TT Phobos Bold"/>
              </a:rPr>
              <a:t>Nandeesh C M      1RV22AI029</a:t>
            </a:r>
          </a:p>
          <a:p>
            <a:pPr algn="ctr">
              <a:lnSpc>
                <a:spcPts val="3240"/>
              </a:lnSpc>
            </a:pPr>
            <a:r>
              <a:rPr lang="en-US" b="true" sz="3000" spc="23">
                <a:solidFill>
                  <a:srgbClr val="7030A0"/>
                </a:solidFill>
                <a:latin typeface="TT Phobos Bold"/>
                <a:ea typeface="TT Phobos Bold"/>
                <a:cs typeface="TT Phobos Bold"/>
                <a:sym typeface="TT Phobos Bold"/>
              </a:rPr>
              <a:t>Nishanth H R         1RV22AI032</a:t>
            </a:r>
          </a:p>
          <a:p>
            <a:pPr algn="ctr">
              <a:lnSpc>
                <a:spcPts val="3240"/>
              </a:lnSpc>
            </a:pPr>
          </a:p>
          <a:p>
            <a:pPr algn="ctr">
              <a:lnSpc>
                <a:spcPts val="3240"/>
              </a:lnSpc>
            </a:pPr>
            <a:r>
              <a:rPr lang="en-US" b="true" sz="3000" spc="21">
                <a:solidFill>
                  <a:srgbClr val="7030A0"/>
                </a:solidFill>
                <a:latin typeface="TT Phobos Bold"/>
                <a:ea typeface="TT Phobos Bold"/>
                <a:cs typeface="TT Phobos Bold"/>
                <a:sym typeface="TT Phobos Bold"/>
              </a:rPr>
              <a:t>Faculty Mentors</a:t>
            </a:r>
          </a:p>
          <a:p>
            <a:pPr algn="ctr">
              <a:lnSpc>
                <a:spcPts val="3240"/>
              </a:lnSpc>
            </a:pPr>
            <a:r>
              <a:rPr lang="en-US" b="true" sz="3000" spc="21">
                <a:solidFill>
                  <a:srgbClr val="7030A0"/>
                </a:solidFill>
                <a:latin typeface="TT Phobos Bold"/>
                <a:ea typeface="TT Phobos Bold"/>
                <a:cs typeface="TT Phobos Bold"/>
                <a:sym typeface="TT Phobos Bold"/>
                <a:hlinkClick r:id="rId3" tooltip="http://rvce.edu.in/aiml-somesh"/>
              </a:rPr>
              <a:t>Dr. Somesh Nandi</a:t>
            </a:r>
          </a:p>
          <a:p>
            <a:pPr algn="ctr">
              <a:lnSpc>
                <a:spcPts val="3240"/>
              </a:lnSpc>
            </a:pPr>
            <a:r>
              <a:rPr lang="en-US" b="true" sz="3000" spc="21">
                <a:solidFill>
                  <a:srgbClr val="7030A0"/>
                </a:solidFill>
                <a:latin typeface="TT Phobos Bold"/>
                <a:ea typeface="TT Phobos Bold"/>
                <a:cs typeface="TT Phobos Bold"/>
                <a:sym typeface="TT Phobos Bold"/>
                <a:hlinkClick r:id="rId4" tooltip="http://rvce.edu.in/mca-faculty-sak"/>
              </a:rPr>
              <a:t>Dr. S. Anupama Kumar</a:t>
            </a:r>
          </a:p>
          <a:p>
            <a:pPr algn="ctr">
              <a:lnSpc>
                <a:spcPts val="3240"/>
              </a:lnSpc>
            </a:pPr>
          </a:p>
          <a:p>
            <a:pPr algn="ctr">
              <a:lnSpc>
                <a:spcPts val="3240"/>
              </a:lnSpc>
            </a:pPr>
          </a:p>
          <a:p>
            <a:pPr algn="ctr">
              <a:lnSpc>
                <a:spcPts val="3240"/>
              </a:lnSpc>
            </a:pPr>
          </a:p>
        </p:txBody>
      </p:sp>
      <p:sp>
        <p:nvSpPr>
          <p:cNvPr name="TextBox 5" id="5"/>
          <p:cNvSpPr txBox="true"/>
          <p:nvPr/>
        </p:nvSpPr>
        <p:spPr>
          <a:xfrm rot="0">
            <a:off x="1028700" y="2517646"/>
            <a:ext cx="16230600" cy="723900"/>
          </a:xfrm>
          <a:prstGeom prst="rect">
            <a:avLst/>
          </a:prstGeom>
        </p:spPr>
        <p:txBody>
          <a:bodyPr anchor="t" rtlCol="false" tIns="0" lIns="0" bIns="0" rIns="0">
            <a:spAutoFit/>
          </a:bodyPr>
          <a:lstStyle/>
          <a:p>
            <a:pPr algn="ctr">
              <a:lnSpc>
                <a:spcPts val="5040"/>
              </a:lnSpc>
            </a:pPr>
            <a:r>
              <a:rPr lang="en-US" sz="4200" b="true">
                <a:solidFill>
                  <a:srgbClr val="000000"/>
                </a:solidFill>
                <a:latin typeface="Times New Roman Bold"/>
                <a:ea typeface="Times New Roman Bold"/>
                <a:cs typeface="Times New Roman Bold"/>
                <a:sym typeface="Times New Roman Bold"/>
              </a:rPr>
              <a:t>Department of Artificial Intelligence  and machine learning </a:t>
            </a:r>
          </a:p>
        </p:txBody>
      </p:sp>
      <p:sp>
        <p:nvSpPr>
          <p:cNvPr name="TextBox 6" id="6"/>
          <p:cNvSpPr txBox="true"/>
          <p:nvPr/>
        </p:nvSpPr>
        <p:spPr>
          <a:xfrm rot="0">
            <a:off x="1019175" y="3570909"/>
            <a:ext cx="16230600" cy="723879"/>
          </a:xfrm>
          <a:prstGeom prst="rect">
            <a:avLst/>
          </a:prstGeom>
        </p:spPr>
        <p:txBody>
          <a:bodyPr anchor="t" rtlCol="false" tIns="0" lIns="0" bIns="0" rIns="0">
            <a:spAutoFit/>
          </a:bodyPr>
          <a:lstStyle/>
          <a:p>
            <a:pPr algn="ctr">
              <a:lnSpc>
                <a:spcPts val="5040"/>
              </a:lnSpc>
            </a:pPr>
            <a:r>
              <a:rPr lang="en-US" sz="4200" b="true">
                <a:solidFill>
                  <a:srgbClr val="000000"/>
                </a:solidFill>
                <a:latin typeface="Times New Roman Bold"/>
                <a:ea typeface="Times New Roman Bold"/>
                <a:cs typeface="Times New Roman Bold"/>
                <a:sym typeface="Times New Roman Bold"/>
              </a:rPr>
              <a:t>AI-Powered Exercise Tracking and Health Management System.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89593" y="0"/>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TextBox 5" id="5"/>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Freeform 6" id="6"/>
          <p:cNvSpPr/>
          <p:nvPr/>
        </p:nvSpPr>
        <p:spPr>
          <a:xfrm flipH="false" flipV="false" rot="0">
            <a:off x="30746" y="154796"/>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TextBox 7" id="7"/>
          <p:cNvSpPr txBox="true"/>
          <p:nvPr/>
        </p:nvSpPr>
        <p:spPr>
          <a:xfrm rot="0">
            <a:off x="1883490" y="171577"/>
            <a:ext cx="12663123" cy="828540"/>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Literature Survey</a:t>
            </a:r>
          </a:p>
        </p:txBody>
      </p:sp>
      <p:graphicFrame>
        <p:nvGraphicFramePr>
          <p:cNvPr name="Table 8" id="8"/>
          <p:cNvGraphicFramePr>
            <a:graphicFrameLocks noGrp="true"/>
          </p:cNvGraphicFramePr>
          <p:nvPr/>
        </p:nvGraphicFramePr>
        <p:xfrm>
          <a:off x="695325" y="1419225"/>
          <a:ext cx="16897350" cy="7448550"/>
        </p:xfrm>
        <a:graphic>
          <a:graphicData uri="http://schemas.openxmlformats.org/drawingml/2006/table">
            <a:tbl>
              <a:tblPr/>
              <a:tblGrid>
                <a:gridCol w="1491560"/>
                <a:gridCol w="4452955"/>
                <a:gridCol w="3836484"/>
                <a:gridCol w="7116350"/>
              </a:tblGrid>
              <a:tr h="864758">
                <a:tc>
                  <a:txBody>
                    <a:bodyPr anchor="t" rtlCol="false"/>
                    <a:lstStyle/>
                    <a:p>
                      <a:pPr algn="l">
                        <a:lnSpc>
                          <a:spcPts val="2520"/>
                        </a:lnSpc>
                        <a:defRPr/>
                      </a:pPr>
                      <a:r>
                        <a:rPr lang="en-US" b="true" sz="2100">
                          <a:solidFill>
                            <a:srgbClr val="FFFFFF"/>
                          </a:solidFill>
                          <a:latin typeface="Times New Roman Bold"/>
                          <a:ea typeface="Times New Roman Bold"/>
                          <a:cs typeface="Times New Roman Bold"/>
                          <a:sym typeface="Times New Roman Bold"/>
                        </a:rPr>
                        <a:t>Sl No </a:t>
                      </a:r>
                      <a:endParaRPr lang="en-US" sz="1100"/>
                    </a:p>
                    <a:p>
                      <a:pPr algn="l">
                        <a:lnSpc>
                          <a:spcPts val="2520"/>
                        </a:lnSpc>
                      </a:pPr>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l">
                        <a:lnSpc>
                          <a:spcPts val="2520"/>
                        </a:lnSpc>
                        <a:defRPr/>
                      </a:pPr>
                      <a:r>
                        <a:rPr lang="en-US" b="true" sz="2100">
                          <a:solidFill>
                            <a:srgbClr val="000000"/>
                          </a:solidFill>
                          <a:latin typeface="Times New Roman Bold"/>
                          <a:ea typeface="Times New Roman Bold"/>
                          <a:cs typeface="Times New Roman Bold"/>
                          <a:sym typeface="Times New Roman Bold"/>
                        </a:rPr>
                        <a:t>Author and Paper title</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l">
                        <a:lnSpc>
                          <a:spcPts val="2520"/>
                        </a:lnSpc>
                        <a:defRPr/>
                      </a:pPr>
                      <a:r>
                        <a:rPr lang="en-US" b="true" sz="2100">
                          <a:solidFill>
                            <a:srgbClr val="000000"/>
                          </a:solidFill>
                          <a:latin typeface="Times New Roman Bold"/>
                          <a:ea typeface="Times New Roman Bold"/>
                          <a:cs typeface="Times New Roman Bold"/>
                          <a:sym typeface="Times New Roman Bold"/>
                        </a:rPr>
                        <a:t>Details of Publication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l">
                        <a:lnSpc>
                          <a:spcPts val="2520"/>
                        </a:lnSpc>
                        <a:defRPr/>
                      </a:pPr>
                      <a:r>
                        <a:rPr lang="en-US" b="true" sz="2100">
                          <a:solidFill>
                            <a:srgbClr val="000000"/>
                          </a:solidFill>
                          <a:latin typeface="Times New Roman Bold"/>
                          <a:ea typeface="Times New Roman Bold"/>
                          <a:cs typeface="Times New Roman Bold"/>
                          <a:sym typeface="Times New Roman Bold"/>
                        </a:rPr>
                        <a:t>Summary of the Paper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r>
              <a:tr h="3122211">
                <a:tc>
                  <a:txBody>
                    <a:bodyPr anchor="t" rtlCol="false"/>
                    <a:lstStyle/>
                    <a:p>
                      <a:pPr algn="l">
                        <a:lnSpc>
                          <a:spcPts val="2639"/>
                        </a:lnSpc>
                        <a:defRPr/>
                      </a:pPr>
                      <a:r>
                        <a:rPr lang="en-US" sz="2199">
                          <a:solidFill>
                            <a:srgbClr val="000000"/>
                          </a:solidFill>
                          <a:latin typeface="Times New Roman"/>
                          <a:ea typeface="Times New Roman"/>
                          <a:cs typeface="Times New Roman"/>
                          <a:sym typeface="Times New Roman"/>
                        </a:rPr>
                        <a:t>9.</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The Relationship between Food Composition and Body Mass Index (BMI) in a Western Population: A Cross-Sectional Study</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2939"/>
                        </a:lnSpc>
                        <a:defRPr/>
                      </a:pPr>
                      <a:r>
                        <a:rPr lang="en-US" sz="2099">
                          <a:solidFill>
                            <a:srgbClr val="000000"/>
                          </a:solidFill>
                          <a:latin typeface="Times New Roman"/>
                          <a:ea typeface="Times New Roman"/>
                          <a:cs typeface="Times New Roman"/>
                          <a:sym typeface="Times New Roman"/>
                        </a:rPr>
                        <a:t>IEEE Journal of Biomedical and Health Informatics, Vol. 29, No. 4, April 2021.</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This study explores the link between dietary patterns, food composition, and BMI in a Western population, finding significant correlations between higher fat intake and increased BMI. The paper utilizes machine learning models to analyze dietary data and predict BMI values.</a:t>
                      </a:r>
                      <a:endParaRPr lang="en-US" sz="1100"/>
                    </a:p>
                    <a:p>
                      <a:pPr algn="l">
                        <a:lnSpc>
                          <a:spcPts val="3079"/>
                        </a:lnSpc>
                      </a:pPr>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r>
              <a:tr h="3461581">
                <a:tc>
                  <a:txBody>
                    <a:bodyPr anchor="t" rtlCol="false"/>
                    <a:lstStyle/>
                    <a:p>
                      <a:pPr algn="l">
                        <a:lnSpc>
                          <a:spcPts val="2520"/>
                        </a:lnSpc>
                        <a:defRPr/>
                      </a:pPr>
                      <a:r>
                        <a:rPr lang="en-US" sz="2100">
                          <a:solidFill>
                            <a:srgbClr val="000000"/>
                          </a:solidFill>
                          <a:latin typeface="Times New Roman"/>
                          <a:ea typeface="Times New Roman"/>
                          <a:cs typeface="Times New Roman"/>
                          <a:sym typeface="Times New Roman"/>
                        </a:rPr>
                        <a:t>10.</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Food Composition Analysis for BMI Classification Using Nutritional Data</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2939"/>
                        </a:lnSpc>
                        <a:defRPr/>
                      </a:pPr>
                      <a:r>
                        <a:rPr lang="en-US" sz="2099">
                          <a:solidFill>
                            <a:srgbClr val="000000"/>
                          </a:solidFill>
                          <a:latin typeface="Times New Roman"/>
                          <a:ea typeface="Times New Roman"/>
                          <a:cs typeface="Times New Roman"/>
                          <a:sym typeface="Times New Roman"/>
                        </a:rPr>
                        <a:t>IEEE Access, Vol. 9, Article No. 1234567, 2021.</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The paper proposes a food composition analysis approach for classifying Body Mass Index (BMI) based on nutritional data. It demonstrates how dietary patterns and food components can be used to predict and categorize BMI more effectively.</a:t>
                      </a:r>
                      <a:endParaRPr lang="en-US" sz="1100"/>
                    </a:p>
                    <a:p>
                      <a:pPr algn="l">
                        <a:lnSpc>
                          <a:spcPts val="3079"/>
                        </a:lnSpc>
                      </a:pPr>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r>
            </a:tbl>
          </a:graphicData>
        </a:graphic>
      </p:graphicFrame>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TextBox 5" id="5"/>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Freeform 6" id="6"/>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TextBox 7" id="7"/>
          <p:cNvSpPr txBox="true"/>
          <p:nvPr/>
        </p:nvSpPr>
        <p:spPr>
          <a:xfrm rot="0">
            <a:off x="1902246" y="172119"/>
            <a:ext cx="12663123" cy="758550"/>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Summary of Literature Survey (LS)</a:t>
            </a:r>
          </a:p>
        </p:txBody>
      </p:sp>
      <p:sp>
        <p:nvSpPr>
          <p:cNvPr name="TextBox 8" id="8"/>
          <p:cNvSpPr txBox="true"/>
          <p:nvPr/>
        </p:nvSpPr>
        <p:spPr>
          <a:xfrm rot="0">
            <a:off x="923765" y="2322450"/>
            <a:ext cx="16383160" cy="5896233"/>
          </a:xfrm>
          <a:prstGeom prst="rect">
            <a:avLst/>
          </a:prstGeom>
        </p:spPr>
        <p:txBody>
          <a:bodyPr anchor="t" rtlCol="false" tIns="0" lIns="0" bIns="0" rIns="0">
            <a:spAutoFit/>
          </a:bodyPr>
          <a:lstStyle/>
          <a:p>
            <a:pPr algn="just">
              <a:lnSpc>
                <a:spcPts val="3839"/>
              </a:lnSpc>
            </a:pPr>
          </a:p>
          <a:p>
            <a:pPr algn="just">
              <a:lnSpc>
                <a:spcPts val="3839"/>
              </a:lnSpc>
            </a:pPr>
            <a:r>
              <a:rPr lang="en-US" b="true" sz="3199" spc="25">
                <a:solidFill>
                  <a:srgbClr val="000000"/>
                </a:solidFill>
                <a:latin typeface="Times New Roman Bold"/>
                <a:ea typeface="Times New Roman Bold"/>
                <a:cs typeface="Times New Roman Bold"/>
                <a:sym typeface="Times New Roman Bold"/>
              </a:rPr>
              <a:t>System Features</a:t>
            </a:r>
          </a:p>
          <a:p>
            <a:pPr algn="just" marL="690879" indent="-345439" lvl="1">
              <a:lnSpc>
                <a:spcPts val="3839"/>
              </a:lnSpc>
              <a:buAutoNum type="arabicPeriod" startAt="1"/>
            </a:pPr>
            <a:r>
              <a:rPr lang="en-US" sz="3199" spc="25">
                <a:solidFill>
                  <a:srgbClr val="000000"/>
                </a:solidFill>
                <a:latin typeface="Times New Roman"/>
                <a:ea typeface="Times New Roman"/>
                <a:cs typeface="Times New Roman"/>
                <a:sym typeface="Times New Roman"/>
              </a:rPr>
              <a:t> Provides real-time feedback to enhance workout efficiency and safety.</a:t>
            </a:r>
          </a:p>
          <a:p>
            <a:pPr algn="just" marL="690879" indent="-345439" lvl="1">
              <a:lnSpc>
                <a:spcPts val="3839"/>
              </a:lnSpc>
              <a:buAutoNum type="arabicPeriod" startAt="1"/>
            </a:pPr>
            <a:r>
              <a:rPr lang="en-US" sz="3199" spc="25">
                <a:solidFill>
                  <a:srgbClr val="000000"/>
                </a:solidFill>
                <a:latin typeface="Times New Roman"/>
                <a:ea typeface="Times New Roman"/>
                <a:cs typeface="Times New Roman"/>
                <a:sym typeface="Times New Roman"/>
              </a:rPr>
              <a:t> Utilizes MediaPipe Pose and BlazePose for pose tracking.</a:t>
            </a:r>
          </a:p>
          <a:p>
            <a:pPr algn="just" marL="690879" indent="-345439" lvl="1">
              <a:lnSpc>
                <a:spcPts val="3839"/>
              </a:lnSpc>
              <a:buAutoNum type="arabicPeriod" startAt="1"/>
            </a:pPr>
            <a:r>
              <a:rPr lang="en-US" sz="3199" spc="25">
                <a:solidFill>
                  <a:srgbClr val="000000"/>
                </a:solidFill>
                <a:latin typeface="Times New Roman"/>
                <a:ea typeface="Times New Roman"/>
                <a:cs typeface="Times New Roman"/>
                <a:sym typeface="Times New Roman"/>
              </a:rPr>
              <a:t> Uses a web camera to capture motion data.</a:t>
            </a:r>
          </a:p>
          <a:p>
            <a:pPr algn="just">
              <a:lnSpc>
                <a:spcPts val="3839"/>
              </a:lnSpc>
            </a:pPr>
            <a:r>
              <a:rPr lang="en-US" b="true" sz="3199" spc="25">
                <a:solidFill>
                  <a:srgbClr val="000000"/>
                </a:solidFill>
                <a:latin typeface="Times New Roman Bold"/>
                <a:ea typeface="Times New Roman Bold"/>
                <a:cs typeface="Times New Roman Bold"/>
                <a:sym typeface="Times New Roman Bold"/>
              </a:rPr>
              <a:t>Functionality:</a:t>
            </a:r>
            <a:r>
              <a:rPr lang="en-US" sz="3199" spc="25">
                <a:solidFill>
                  <a:srgbClr val="000000"/>
                </a:solidFill>
                <a:latin typeface="Times New Roman"/>
                <a:ea typeface="Times New Roman"/>
                <a:cs typeface="Times New Roman"/>
                <a:sym typeface="Times New Roman"/>
              </a:rPr>
              <a:t> Tracks body poses and evaluates exercise forms.</a:t>
            </a:r>
          </a:p>
          <a:p>
            <a:pPr algn="just">
              <a:lnSpc>
                <a:spcPts val="3839"/>
              </a:lnSpc>
            </a:pPr>
            <a:r>
              <a:rPr lang="en-US" b="true" sz="3199" spc="22">
                <a:solidFill>
                  <a:srgbClr val="000000"/>
                </a:solidFill>
                <a:latin typeface="Times New Roman Bold"/>
                <a:ea typeface="Times New Roman Bold"/>
                <a:cs typeface="Times New Roman Bold"/>
                <a:sym typeface="Times New Roman Bold"/>
              </a:rPr>
              <a:t>Limitations</a:t>
            </a:r>
          </a:p>
          <a:p>
            <a:pPr algn="just" marL="690879" indent="-345439" lvl="1">
              <a:lnSpc>
                <a:spcPts val="3839"/>
              </a:lnSpc>
              <a:buAutoNum type="arabicPeriod" startAt="1"/>
            </a:pPr>
            <a:r>
              <a:rPr lang="en-US" b="true" sz="3199" spc="22">
                <a:solidFill>
                  <a:srgbClr val="000000"/>
                </a:solidFill>
                <a:latin typeface="Times New Roman Bold"/>
                <a:ea typeface="Times New Roman Bold"/>
                <a:cs typeface="Times New Roman Bold"/>
                <a:sym typeface="Times New Roman Bold"/>
              </a:rPr>
              <a:t> </a:t>
            </a:r>
            <a:r>
              <a:rPr lang="en-US" sz="3199" spc="22">
                <a:solidFill>
                  <a:srgbClr val="000000"/>
                </a:solidFill>
                <a:latin typeface="Times New Roman"/>
                <a:ea typeface="Times New Roman"/>
                <a:cs typeface="Times New Roman"/>
                <a:sym typeface="Times New Roman"/>
              </a:rPr>
              <a:t>Performance depends on the quality of web cameras, influenced by external variables like lighting.</a:t>
            </a:r>
          </a:p>
          <a:p>
            <a:pPr algn="just" marL="690879" indent="-345439" lvl="1">
              <a:lnSpc>
                <a:spcPts val="3839"/>
              </a:lnSpc>
              <a:buAutoNum type="arabicPeriod" startAt="1"/>
            </a:pPr>
            <a:r>
              <a:rPr lang="en-US" sz="3199" spc="22">
                <a:solidFill>
                  <a:srgbClr val="000000"/>
                </a:solidFill>
                <a:latin typeface="Times New Roman"/>
                <a:ea typeface="Times New Roman"/>
                <a:cs typeface="Times New Roman"/>
                <a:sym typeface="Times New Roman"/>
              </a:rPr>
              <a:t> Restricted usability in environments where camera use is prohibited.</a:t>
            </a:r>
          </a:p>
          <a:p>
            <a:pPr algn="just" marL="690879" indent="-345439" lvl="1">
              <a:lnSpc>
                <a:spcPts val="3839"/>
              </a:lnSpc>
              <a:buAutoNum type="arabicPeriod" startAt="1"/>
            </a:pPr>
            <a:r>
              <a:rPr lang="en-US" sz="3199" spc="22">
                <a:solidFill>
                  <a:srgbClr val="000000"/>
                </a:solidFill>
                <a:latin typeface="Times New Roman"/>
                <a:ea typeface="Times New Roman"/>
                <a:cs typeface="Times New Roman"/>
                <a:sym typeface="Times New Roman"/>
              </a:rPr>
              <a:t> Potential privacy concerns due to camera usage.</a:t>
            </a:r>
          </a:p>
          <a:p>
            <a:pPr algn="just">
              <a:lnSpc>
                <a:spcPts val="383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Freeform 5" id="5"/>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TextBox 6" id="6"/>
          <p:cNvSpPr txBox="true"/>
          <p:nvPr/>
        </p:nvSpPr>
        <p:spPr>
          <a:xfrm rot="0">
            <a:off x="1028700" y="1179628"/>
            <a:ext cx="16230600" cy="6939893"/>
          </a:xfrm>
          <a:prstGeom prst="rect">
            <a:avLst/>
          </a:prstGeom>
        </p:spPr>
        <p:txBody>
          <a:bodyPr anchor="t" rtlCol="false" tIns="0" lIns="0" bIns="0" rIns="0">
            <a:spAutoFit/>
          </a:bodyPr>
          <a:lstStyle/>
          <a:p>
            <a:pPr algn="just">
              <a:lnSpc>
                <a:spcPts val="4800"/>
              </a:lnSpc>
            </a:pPr>
            <a:r>
              <a:rPr lang="en-US" b="true" sz="3200" spc="25">
                <a:solidFill>
                  <a:srgbClr val="000000"/>
                </a:solidFill>
                <a:latin typeface="Times New Roman Bold"/>
                <a:ea typeface="Times New Roman Bold"/>
                <a:cs typeface="Times New Roman Bold"/>
                <a:sym typeface="Times New Roman Bold"/>
              </a:rPr>
              <a:t>Developer System</a:t>
            </a:r>
          </a:p>
          <a:p>
            <a:pPr algn="just" marL="647700" indent="-323850" lvl="1">
              <a:lnSpc>
                <a:spcPts val="4500"/>
              </a:lnSpc>
              <a:buFont typeface="Arial"/>
              <a:buChar char="•"/>
            </a:pPr>
            <a:r>
              <a:rPr lang="en-US" sz="3000" spc="23">
                <a:solidFill>
                  <a:srgbClr val="000000"/>
                </a:solidFill>
                <a:latin typeface="Times New Roman"/>
                <a:ea typeface="Times New Roman"/>
                <a:cs typeface="Times New Roman"/>
                <a:sym typeface="Times New Roman"/>
              </a:rPr>
              <a:t>Processor: Intel Core i5 (8th Gen or newer) / AMD Ryzen 5 (or equivalent)</a:t>
            </a:r>
          </a:p>
          <a:p>
            <a:pPr algn="just" marL="647700" indent="-323850" lvl="1">
              <a:lnSpc>
                <a:spcPts val="4500"/>
              </a:lnSpc>
              <a:buFont typeface="Arial"/>
              <a:buChar char="•"/>
            </a:pPr>
            <a:r>
              <a:rPr lang="en-US" sz="3000" spc="23">
                <a:solidFill>
                  <a:srgbClr val="000000"/>
                </a:solidFill>
                <a:latin typeface="Times New Roman"/>
                <a:ea typeface="Times New Roman"/>
                <a:cs typeface="Times New Roman"/>
                <a:sym typeface="Times New Roman"/>
              </a:rPr>
              <a:t>RAM: 8 GB (16 GB recommended for smoother development and testing)</a:t>
            </a:r>
          </a:p>
          <a:p>
            <a:pPr algn="just" marL="647700" indent="-323850" lvl="1">
              <a:lnSpc>
                <a:spcPts val="4500"/>
              </a:lnSpc>
              <a:buFont typeface="Arial"/>
              <a:buChar char="•"/>
            </a:pPr>
            <a:r>
              <a:rPr lang="en-US" sz="3000" spc="23">
                <a:solidFill>
                  <a:srgbClr val="000000"/>
                </a:solidFill>
                <a:latin typeface="Times New Roman"/>
                <a:ea typeface="Times New Roman"/>
                <a:cs typeface="Times New Roman"/>
                <a:sym typeface="Times New Roman"/>
              </a:rPr>
              <a:t>Storage: 256 GB SSD (for faster application development and data processing)</a:t>
            </a:r>
          </a:p>
          <a:p>
            <a:pPr algn="just" marL="647700" indent="-323850" lvl="1">
              <a:lnSpc>
                <a:spcPts val="4500"/>
              </a:lnSpc>
              <a:buFont typeface="Arial"/>
              <a:buChar char="•"/>
            </a:pPr>
            <a:r>
              <a:rPr lang="en-US" sz="3000" spc="23">
                <a:solidFill>
                  <a:srgbClr val="000000"/>
                </a:solidFill>
                <a:latin typeface="Times New Roman"/>
                <a:ea typeface="Times New Roman"/>
                <a:cs typeface="Times New Roman"/>
                <a:sym typeface="Times New Roman"/>
              </a:rPr>
              <a:t>Graphics Card: Integrated graphics (Intel HD or AMD equivalent) should be sufficient. However, a dedicated GPU (e.g., NVIDIA GTX 1050 or higher) can improve MediaPipe performance in real-time pose estimation.</a:t>
            </a:r>
          </a:p>
          <a:p>
            <a:pPr algn="just" marL="647700" indent="-323850" lvl="1">
              <a:lnSpc>
                <a:spcPts val="4500"/>
              </a:lnSpc>
              <a:buFont typeface="Arial"/>
              <a:buChar char="•"/>
            </a:pPr>
            <a:r>
              <a:rPr lang="en-US" sz="3000" spc="23">
                <a:solidFill>
                  <a:srgbClr val="000000"/>
                </a:solidFill>
                <a:latin typeface="Times New Roman"/>
                <a:ea typeface="Times New Roman"/>
                <a:cs typeface="Times New Roman"/>
                <a:sym typeface="Times New Roman"/>
              </a:rPr>
              <a:t>Webcam: High-resolution webcam (720p or higher) for real-time tracking and pose estimation testing.</a:t>
            </a:r>
          </a:p>
          <a:p>
            <a:pPr algn="just" marL="647700" indent="-323850" lvl="1">
              <a:lnSpc>
                <a:spcPts val="4500"/>
              </a:lnSpc>
              <a:buFont typeface="Arial"/>
              <a:buChar char="•"/>
            </a:pPr>
            <a:r>
              <a:rPr lang="en-US" sz="3000" spc="23">
                <a:solidFill>
                  <a:srgbClr val="000000"/>
                </a:solidFill>
                <a:latin typeface="Times New Roman"/>
                <a:ea typeface="Times New Roman"/>
                <a:cs typeface="Times New Roman"/>
                <a:sym typeface="Times New Roman"/>
              </a:rPr>
              <a:t>Operating System:  Windows 10 or 11 (64-bit), macOS Catalina or newer, or Linux (Ubuntu 20.04 or newer)</a:t>
            </a:r>
          </a:p>
          <a:p>
            <a:pPr algn="just" marL="647700" indent="-323850" lvl="1">
              <a:lnSpc>
                <a:spcPts val="4500"/>
              </a:lnSpc>
              <a:buFont typeface="Arial"/>
              <a:buChar char="•"/>
            </a:pPr>
            <a:r>
              <a:rPr lang="en-US" sz="3000" spc="23">
                <a:solidFill>
                  <a:srgbClr val="000000"/>
                </a:solidFill>
                <a:latin typeface="Times New Roman"/>
                <a:ea typeface="Times New Roman"/>
                <a:cs typeface="Times New Roman"/>
                <a:sym typeface="Times New Roman"/>
              </a:rPr>
              <a:t>Other Peripherals: Keyboard, Mouse, and Monitor (1080p or higher resolution recommended)</a:t>
            </a:r>
          </a:p>
        </p:txBody>
      </p:sp>
      <p:sp>
        <p:nvSpPr>
          <p:cNvPr name="Freeform 7" id="7"/>
          <p:cNvSpPr/>
          <p:nvPr/>
        </p:nvSpPr>
        <p:spPr>
          <a:xfrm flipH="false" flipV="false" rot="0">
            <a:off x="15410545" y="927708"/>
            <a:ext cx="2648826" cy="2648826"/>
          </a:xfrm>
          <a:custGeom>
            <a:avLst/>
            <a:gdLst/>
            <a:ahLst/>
            <a:cxnLst/>
            <a:rect r="r" b="b" t="t" l="l"/>
            <a:pathLst>
              <a:path h="2648826" w="2648826">
                <a:moveTo>
                  <a:pt x="0" y="0"/>
                </a:moveTo>
                <a:lnTo>
                  <a:pt x="2648826" y="0"/>
                </a:lnTo>
                <a:lnTo>
                  <a:pt x="2648826" y="2648826"/>
                </a:lnTo>
                <a:lnTo>
                  <a:pt x="0" y="26488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TextBox 9" id="9"/>
          <p:cNvSpPr txBox="true"/>
          <p:nvPr/>
        </p:nvSpPr>
        <p:spPr>
          <a:xfrm rot="0">
            <a:off x="1902246" y="274004"/>
            <a:ext cx="12663123" cy="545254"/>
          </a:xfrm>
          <a:prstGeom prst="rect">
            <a:avLst/>
          </a:prstGeom>
        </p:spPr>
        <p:txBody>
          <a:bodyPr anchor="t" rtlCol="false" tIns="0" lIns="0" bIns="0" rIns="0">
            <a:spAutoFit/>
          </a:bodyPr>
          <a:lstStyle/>
          <a:p>
            <a:pPr algn="ctr">
              <a:lnSpc>
                <a:spcPts val="4212"/>
              </a:lnSpc>
            </a:pPr>
            <a:r>
              <a:rPr lang="en-US" b="true" sz="3900" spc="30">
                <a:solidFill>
                  <a:srgbClr val="C00000"/>
                </a:solidFill>
                <a:latin typeface="TT Phobos Bold"/>
                <a:ea typeface="TT Phobos Bold"/>
                <a:cs typeface="TT Phobos Bold"/>
                <a:sym typeface="TT Phobos Bold"/>
              </a:rPr>
              <a:t>Requirement Analysis – Hardware Specifications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Freeform 5" id="5"/>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Freeform 6" id="6"/>
          <p:cNvSpPr/>
          <p:nvPr/>
        </p:nvSpPr>
        <p:spPr>
          <a:xfrm flipH="false" flipV="false" rot="0">
            <a:off x="13702689" y="6435796"/>
            <a:ext cx="3826018" cy="3728628"/>
          </a:xfrm>
          <a:custGeom>
            <a:avLst/>
            <a:gdLst/>
            <a:ahLst/>
            <a:cxnLst/>
            <a:rect r="r" b="b" t="t" l="l"/>
            <a:pathLst>
              <a:path h="3728628" w="3826018">
                <a:moveTo>
                  <a:pt x="0" y="0"/>
                </a:moveTo>
                <a:lnTo>
                  <a:pt x="3826018" y="0"/>
                </a:lnTo>
                <a:lnTo>
                  <a:pt x="3826018" y="3728628"/>
                </a:lnTo>
                <a:lnTo>
                  <a:pt x="0" y="37286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TextBox 8" id="8"/>
          <p:cNvSpPr txBox="true"/>
          <p:nvPr/>
        </p:nvSpPr>
        <p:spPr>
          <a:xfrm rot="0">
            <a:off x="1902246" y="274004"/>
            <a:ext cx="12663123" cy="545254"/>
          </a:xfrm>
          <a:prstGeom prst="rect">
            <a:avLst/>
          </a:prstGeom>
        </p:spPr>
        <p:txBody>
          <a:bodyPr anchor="t" rtlCol="false" tIns="0" lIns="0" bIns="0" rIns="0">
            <a:spAutoFit/>
          </a:bodyPr>
          <a:lstStyle/>
          <a:p>
            <a:pPr algn="ctr">
              <a:lnSpc>
                <a:spcPts val="4212"/>
              </a:lnSpc>
            </a:pPr>
            <a:r>
              <a:rPr lang="en-US" b="true" sz="3900" spc="30">
                <a:solidFill>
                  <a:srgbClr val="C00000"/>
                </a:solidFill>
                <a:latin typeface="TT Phobos Bold"/>
                <a:ea typeface="TT Phobos Bold"/>
                <a:cs typeface="TT Phobos Bold"/>
                <a:sym typeface="TT Phobos Bold"/>
              </a:rPr>
              <a:t>Requirement Analysis – Hardware Specifications</a:t>
            </a:r>
          </a:p>
        </p:txBody>
      </p:sp>
      <p:sp>
        <p:nvSpPr>
          <p:cNvPr name="TextBox 9" id="9"/>
          <p:cNvSpPr txBox="true"/>
          <p:nvPr/>
        </p:nvSpPr>
        <p:spPr>
          <a:xfrm rot="0">
            <a:off x="1028700" y="1103802"/>
            <a:ext cx="16230600" cy="5796893"/>
          </a:xfrm>
          <a:prstGeom prst="rect">
            <a:avLst/>
          </a:prstGeom>
        </p:spPr>
        <p:txBody>
          <a:bodyPr anchor="t" rtlCol="false" tIns="0" lIns="0" bIns="0" rIns="0">
            <a:spAutoFit/>
          </a:bodyPr>
          <a:lstStyle/>
          <a:p>
            <a:pPr algn="l">
              <a:lnSpc>
                <a:spcPts val="4800"/>
              </a:lnSpc>
              <a:spcBef>
                <a:spcPct val="0"/>
              </a:spcBef>
            </a:pPr>
            <a:r>
              <a:rPr lang="en-US" b="true" sz="3200" spc="25" strike="noStrike" u="none">
                <a:solidFill>
                  <a:srgbClr val="000000"/>
                </a:solidFill>
                <a:latin typeface="Times New Roman Bold"/>
                <a:ea typeface="Times New Roman Bold"/>
                <a:cs typeface="Times New Roman Bold"/>
                <a:sym typeface="Times New Roman Bold"/>
              </a:rPr>
              <a:t>Client System</a:t>
            </a:r>
          </a:p>
          <a:p>
            <a:pPr algn="l" marL="647700" indent="-323850" lvl="1">
              <a:lnSpc>
                <a:spcPts val="4500"/>
              </a:lnSpc>
              <a:spcBef>
                <a:spcPct val="0"/>
              </a:spcBef>
              <a:buFont typeface="Arial"/>
              <a:buChar char="•"/>
            </a:pPr>
            <a:r>
              <a:rPr lang="en-US" sz="3000" spc="23" strike="noStrike" u="none">
                <a:solidFill>
                  <a:srgbClr val="000000"/>
                </a:solidFill>
                <a:latin typeface="Times New Roman"/>
                <a:ea typeface="Times New Roman"/>
                <a:cs typeface="Times New Roman"/>
                <a:sym typeface="Times New Roman"/>
              </a:rPr>
              <a:t>Processor: Intel Core i3 (7th Gen or newer) / AMD Ryzen 3 (or equivalent)</a:t>
            </a:r>
          </a:p>
          <a:p>
            <a:pPr algn="l" marL="647700" indent="-323850" lvl="1">
              <a:lnSpc>
                <a:spcPts val="4500"/>
              </a:lnSpc>
              <a:spcBef>
                <a:spcPct val="0"/>
              </a:spcBef>
              <a:buFont typeface="Arial"/>
              <a:buChar char="•"/>
            </a:pPr>
            <a:r>
              <a:rPr lang="en-US" sz="3000" spc="23" strike="noStrike" u="none">
                <a:solidFill>
                  <a:srgbClr val="000000"/>
                </a:solidFill>
                <a:latin typeface="Times New Roman"/>
                <a:ea typeface="Times New Roman"/>
                <a:cs typeface="Times New Roman"/>
                <a:sym typeface="Times New Roman"/>
              </a:rPr>
              <a:t>RAM: 4 GB (8 GB recommended for smoother application performance)</a:t>
            </a:r>
          </a:p>
          <a:p>
            <a:pPr algn="l" marL="647700" indent="-323850" lvl="1">
              <a:lnSpc>
                <a:spcPts val="4500"/>
              </a:lnSpc>
              <a:spcBef>
                <a:spcPct val="0"/>
              </a:spcBef>
              <a:buFont typeface="Arial"/>
              <a:buChar char="•"/>
            </a:pPr>
            <a:r>
              <a:rPr lang="en-US" sz="3000" spc="23" strike="noStrike" u="none">
                <a:solidFill>
                  <a:srgbClr val="000000"/>
                </a:solidFill>
                <a:latin typeface="Times New Roman"/>
                <a:ea typeface="Times New Roman"/>
                <a:cs typeface="Times New Roman"/>
                <a:sym typeface="Times New Roman"/>
              </a:rPr>
              <a:t>Storage: 100 MB of free space for application installation and local data storage</a:t>
            </a:r>
          </a:p>
          <a:p>
            <a:pPr algn="l" marL="647700" indent="-323850" lvl="1">
              <a:lnSpc>
                <a:spcPts val="4500"/>
              </a:lnSpc>
              <a:spcBef>
                <a:spcPct val="0"/>
              </a:spcBef>
              <a:buFont typeface="Arial"/>
              <a:buChar char="•"/>
            </a:pPr>
            <a:r>
              <a:rPr lang="en-US" sz="3000" spc="23" strike="noStrike" u="none">
                <a:solidFill>
                  <a:srgbClr val="000000"/>
                </a:solidFill>
                <a:latin typeface="Times New Roman"/>
                <a:ea typeface="Times New Roman"/>
                <a:cs typeface="Times New Roman"/>
                <a:sym typeface="Times New Roman"/>
              </a:rPr>
              <a:t>Graphics Card: Integrated graphics should be sufficient for running the application (pose estimation via CPU).</a:t>
            </a:r>
          </a:p>
          <a:p>
            <a:pPr algn="l" marL="647700" indent="-323850" lvl="1">
              <a:lnSpc>
                <a:spcPts val="4500"/>
              </a:lnSpc>
              <a:spcBef>
                <a:spcPct val="0"/>
              </a:spcBef>
              <a:buFont typeface="Arial"/>
              <a:buChar char="•"/>
            </a:pPr>
            <a:r>
              <a:rPr lang="en-US" sz="3000" spc="23" strike="noStrike" u="none">
                <a:solidFill>
                  <a:srgbClr val="000000"/>
                </a:solidFill>
                <a:latin typeface="Times New Roman"/>
                <a:ea typeface="Times New Roman"/>
                <a:cs typeface="Times New Roman"/>
                <a:sym typeface="Times New Roman"/>
              </a:rPr>
              <a:t>Webcam: Basic webcam (720p or higher) for exercise tracking and pose estimation</a:t>
            </a:r>
          </a:p>
          <a:p>
            <a:pPr algn="l" marL="647700" indent="-323850" lvl="1">
              <a:lnSpc>
                <a:spcPts val="4500"/>
              </a:lnSpc>
              <a:spcBef>
                <a:spcPct val="0"/>
              </a:spcBef>
              <a:buFont typeface="Arial"/>
              <a:buChar char="•"/>
            </a:pPr>
            <a:r>
              <a:rPr lang="en-US" sz="3000" spc="23" strike="noStrike" u="none">
                <a:solidFill>
                  <a:srgbClr val="000000"/>
                </a:solidFill>
                <a:latin typeface="Times New Roman"/>
                <a:ea typeface="Times New Roman"/>
                <a:cs typeface="Times New Roman"/>
                <a:sym typeface="Times New Roman"/>
              </a:rPr>
              <a:t>Operating System: Windows 10 or 11 (64-bit) or macOS Catalina or newer</a:t>
            </a:r>
          </a:p>
          <a:p>
            <a:pPr algn="l" marL="647700" indent="-323850" lvl="1">
              <a:lnSpc>
                <a:spcPts val="4500"/>
              </a:lnSpc>
              <a:spcBef>
                <a:spcPct val="0"/>
              </a:spcBef>
              <a:buFont typeface="Arial"/>
              <a:buChar char="•"/>
            </a:pPr>
            <a:r>
              <a:rPr lang="en-US" sz="3000" spc="23" strike="noStrike" u="none">
                <a:solidFill>
                  <a:srgbClr val="000000"/>
                </a:solidFill>
                <a:latin typeface="Times New Roman"/>
                <a:ea typeface="Times New Roman"/>
                <a:cs typeface="Times New Roman"/>
                <a:sym typeface="Times New Roman"/>
              </a:rPr>
              <a:t>Other Peripherals: Keyboard, Mouse, Monitor (optional, but helpful for viewing exercise feedback)</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Freeform 5" id="5"/>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Freeform 6" id="6"/>
          <p:cNvSpPr/>
          <p:nvPr/>
        </p:nvSpPr>
        <p:spPr>
          <a:xfrm flipH="false" flipV="false" rot="0">
            <a:off x="14119837" y="6782641"/>
            <a:ext cx="4369826" cy="3495861"/>
          </a:xfrm>
          <a:custGeom>
            <a:avLst/>
            <a:gdLst/>
            <a:ahLst/>
            <a:cxnLst/>
            <a:rect r="r" b="b" t="t" l="l"/>
            <a:pathLst>
              <a:path h="3495861" w="4369826">
                <a:moveTo>
                  <a:pt x="0" y="0"/>
                </a:moveTo>
                <a:lnTo>
                  <a:pt x="4369825" y="0"/>
                </a:lnTo>
                <a:lnTo>
                  <a:pt x="4369825" y="3495861"/>
                </a:lnTo>
                <a:lnTo>
                  <a:pt x="0" y="34958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TextBox 8" id="8"/>
          <p:cNvSpPr txBox="true"/>
          <p:nvPr/>
        </p:nvSpPr>
        <p:spPr>
          <a:xfrm rot="0">
            <a:off x="1902246" y="296124"/>
            <a:ext cx="12663123" cy="491490"/>
          </a:xfrm>
          <a:prstGeom prst="rect">
            <a:avLst/>
          </a:prstGeom>
        </p:spPr>
        <p:txBody>
          <a:bodyPr anchor="t" rtlCol="false" tIns="0" lIns="0" bIns="0" rIns="0">
            <a:spAutoFit/>
          </a:bodyPr>
          <a:lstStyle/>
          <a:p>
            <a:pPr algn="ctr">
              <a:lnSpc>
                <a:spcPts val="3780"/>
              </a:lnSpc>
            </a:pPr>
            <a:r>
              <a:rPr lang="en-US" b="true" sz="3500" spc="27">
                <a:solidFill>
                  <a:srgbClr val="C00000"/>
                </a:solidFill>
                <a:latin typeface="TT Phobos Bold"/>
                <a:ea typeface="TT Phobos Bold"/>
                <a:cs typeface="TT Phobos Bold"/>
                <a:sym typeface="TT Phobos Bold"/>
              </a:rPr>
              <a:t>Requirement Analysis – Software Specifications</a:t>
            </a:r>
          </a:p>
        </p:txBody>
      </p:sp>
      <p:sp>
        <p:nvSpPr>
          <p:cNvPr name="TextBox 9" id="9"/>
          <p:cNvSpPr txBox="true"/>
          <p:nvPr/>
        </p:nvSpPr>
        <p:spPr>
          <a:xfrm rot="0">
            <a:off x="1019175" y="1057275"/>
            <a:ext cx="16230600" cy="9004415"/>
          </a:xfrm>
          <a:prstGeom prst="rect">
            <a:avLst/>
          </a:prstGeom>
        </p:spPr>
        <p:txBody>
          <a:bodyPr anchor="t" rtlCol="false" tIns="0" lIns="0" bIns="0" rIns="0">
            <a:spAutoFit/>
          </a:bodyPr>
          <a:lstStyle/>
          <a:p>
            <a:pPr algn="l">
              <a:lnSpc>
                <a:spcPts val="4200"/>
              </a:lnSpc>
            </a:pPr>
            <a:r>
              <a:rPr lang="en-US" b="true" sz="3000" spc="23" strike="noStrike" u="none">
                <a:solidFill>
                  <a:srgbClr val="000000"/>
                </a:solidFill>
                <a:latin typeface="Times New Roman Bold"/>
                <a:ea typeface="Times New Roman Bold"/>
                <a:cs typeface="Times New Roman Bold"/>
                <a:sym typeface="Times New Roman Bold"/>
              </a:rPr>
              <a:t>Developer System</a:t>
            </a:r>
          </a:p>
          <a:p>
            <a:pPr algn="l" marL="604521" indent="-302261" lvl="1">
              <a:lnSpc>
                <a:spcPts val="3920"/>
              </a:lnSpc>
              <a:buFont typeface="Arial"/>
              <a:buChar char="•"/>
            </a:pPr>
            <a:r>
              <a:rPr lang="en-US" sz="2800" spc="84" strike="noStrike" u="none">
                <a:solidFill>
                  <a:srgbClr val="000000"/>
                </a:solidFill>
                <a:latin typeface="Times New Roman"/>
                <a:ea typeface="Times New Roman"/>
                <a:cs typeface="Times New Roman"/>
                <a:sym typeface="Times New Roman"/>
              </a:rPr>
              <a:t>Programming Language: Python 3.8 or newer (e.g., Python 3.10 or 3.11)</a:t>
            </a:r>
          </a:p>
          <a:p>
            <a:pPr algn="l" marL="604521" indent="-302261" lvl="1">
              <a:lnSpc>
                <a:spcPts val="3920"/>
              </a:lnSpc>
              <a:buFont typeface="Arial"/>
              <a:buChar char="•"/>
            </a:pPr>
            <a:r>
              <a:rPr lang="en-US" sz="2800" spc="84" strike="noStrike" u="none">
                <a:solidFill>
                  <a:srgbClr val="000000"/>
                </a:solidFill>
                <a:latin typeface="Times New Roman"/>
                <a:ea typeface="Times New Roman"/>
                <a:cs typeface="Times New Roman"/>
                <a:sym typeface="Times New Roman"/>
              </a:rPr>
              <a:t>Integrated Development Environment (IDE): PyCharm: Version 2024.2.3 or newer</a:t>
            </a:r>
          </a:p>
          <a:p>
            <a:pPr algn="l" marL="604521" indent="-302261" lvl="1">
              <a:lnSpc>
                <a:spcPts val="3920"/>
              </a:lnSpc>
              <a:buFont typeface="Arial"/>
              <a:buChar char="•"/>
            </a:pPr>
            <a:r>
              <a:rPr lang="en-US" sz="2800" spc="84" strike="noStrike" u="none">
                <a:solidFill>
                  <a:srgbClr val="000000"/>
                </a:solidFill>
                <a:latin typeface="Times New Roman"/>
                <a:ea typeface="Times New Roman"/>
                <a:cs typeface="Times New Roman"/>
                <a:sym typeface="Times New Roman"/>
              </a:rPr>
              <a:t>Libraries and Frameworks</a:t>
            </a:r>
          </a:p>
          <a:p>
            <a:pPr algn="l" marL="604521" indent="-302261" lvl="1">
              <a:lnSpc>
                <a:spcPts val="3920"/>
              </a:lnSpc>
              <a:buFont typeface="Arial"/>
              <a:buChar char="•"/>
            </a:pPr>
            <a:r>
              <a:rPr lang="en-US" sz="2800" spc="84" strike="noStrike" u="none">
                <a:solidFill>
                  <a:srgbClr val="000000"/>
                </a:solidFill>
                <a:latin typeface="Times New Roman"/>
                <a:ea typeface="Times New Roman"/>
                <a:cs typeface="Times New Roman"/>
                <a:sym typeface="Times New Roman"/>
              </a:rPr>
              <a:t>MediaPipe: Version 0.8.11 or newer (for pose estimation and exercise tracking)</a:t>
            </a:r>
          </a:p>
          <a:p>
            <a:pPr algn="l" marL="604521" indent="-302261" lvl="1">
              <a:lnSpc>
                <a:spcPts val="3920"/>
              </a:lnSpc>
              <a:buFont typeface="Arial"/>
              <a:buChar char="•"/>
            </a:pPr>
            <a:r>
              <a:rPr lang="en-US" sz="2800" spc="84" strike="noStrike" u="none">
                <a:solidFill>
                  <a:srgbClr val="000000"/>
                </a:solidFill>
                <a:latin typeface="Times New Roman"/>
                <a:ea typeface="Times New Roman"/>
                <a:cs typeface="Times New Roman"/>
                <a:sym typeface="Times New Roman"/>
              </a:rPr>
              <a:t>OpenCV: Version 4.5.5 or newer (for image processing and webcam feed handling)</a:t>
            </a:r>
          </a:p>
          <a:p>
            <a:pPr algn="l" marL="604521" indent="-302261" lvl="1">
              <a:lnSpc>
                <a:spcPts val="3920"/>
              </a:lnSpc>
              <a:buFont typeface="Arial"/>
              <a:buChar char="•"/>
            </a:pPr>
            <a:r>
              <a:rPr lang="en-US" sz="2800" spc="84" strike="noStrike" u="none">
                <a:solidFill>
                  <a:srgbClr val="000000"/>
                </a:solidFill>
                <a:latin typeface="Times New Roman"/>
                <a:ea typeface="Times New Roman"/>
                <a:cs typeface="Times New Roman"/>
                <a:sym typeface="Times New Roman"/>
              </a:rPr>
              <a:t>Tkinter: Version 8.6 (usually bundled with Python installation)</a:t>
            </a:r>
          </a:p>
          <a:p>
            <a:pPr algn="l" marL="604521" indent="-302261" lvl="1">
              <a:lnSpc>
                <a:spcPts val="3920"/>
              </a:lnSpc>
              <a:buFont typeface="Arial"/>
              <a:buChar char="•"/>
            </a:pPr>
            <a:r>
              <a:rPr lang="en-US" sz="2800" spc="84" strike="noStrike" u="none">
                <a:solidFill>
                  <a:srgbClr val="000000"/>
                </a:solidFill>
                <a:latin typeface="Times New Roman"/>
                <a:ea typeface="Times New Roman"/>
                <a:cs typeface="Times New Roman"/>
                <a:sym typeface="Times New Roman"/>
              </a:rPr>
              <a:t>MySQL Connector: Version 8.0.27 or newer (for connecting Python with MySQL database)</a:t>
            </a:r>
          </a:p>
          <a:p>
            <a:pPr algn="l" marL="604521" indent="-302261" lvl="1">
              <a:lnSpc>
                <a:spcPts val="3920"/>
              </a:lnSpc>
              <a:buFont typeface="Arial"/>
              <a:buChar char="•"/>
            </a:pPr>
            <a:r>
              <a:rPr lang="en-US" sz="2800" spc="84" strike="noStrike" u="none">
                <a:solidFill>
                  <a:srgbClr val="000000"/>
                </a:solidFill>
                <a:latin typeface="Times New Roman"/>
                <a:ea typeface="Times New Roman"/>
                <a:cs typeface="Times New Roman"/>
                <a:sym typeface="Times New Roman"/>
              </a:rPr>
              <a:t>Flask (optional): Version 2.0 or newer (for testing any web-based components or APIs if required)</a:t>
            </a:r>
          </a:p>
          <a:p>
            <a:pPr algn="l" marL="604521" indent="-302261" lvl="1">
              <a:lnSpc>
                <a:spcPts val="3920"/>
              </a:lnSpc>
              <a:buFont typeface="Arial"/>
              <a:buChar char="•"/>
            </a:pPr>
            <a:r>
              <a:rPr lang="en-US" sz="2800" spc="84" strike="noStrike" u="none">
                <a:solidFill>
                  <a:srgbClr val="000000"/>
                </a:solidFill>
                <a:latin typeface="Times New Roman"/>
                <a:ea typeface="Times New Roman"/>
                <a:cs typeface="Times New Roman"/>
                <a:sym typeface="Times New Roman"/>
              </a:rPr>
              <a:t>Database: MySQL: Server version 8.0 CE or higher (e.g., MySQL 8.0.28 or newer)</a:t>
            </a:r>
          </a:p>
          <a:p>
            <a:pPr algn="l" marL="604521" indent="-302261" lvl="1">
              <a:lnSpc>
                <a:spcPts val="3920"/>
              </a:lnSpc>
              <a:buFont typeface="Arial"/>
              <a:buChar char="•"/>
            </a:pPr>
            <a:r>
              <a:rPr lang="en-US" sz="2800" spc="84" strike="noStrike" u="none">
                <a:solidFill>
                  <a:srgbClr val="000000"/>
                </a:solidFill>
                <a:latin typeface="Times New Roman"/>
                <a:ea typeface="Times New Roman"/>
                <a:cs typeface="Times New Roman"/>
                <a:sym typeface="Times New Roman"/>
              </a:rPr>
              <a:t>Additional Packages:</a:t>
            </a:r>
          </a:p>
          <a:p>
            <a:pPr algn="l" marL="604521" indent="-302261" lvl="1">
              <a:lnSpc>
                <a:spcPts val="3920"/>
              </a:lnSpc>
              <a:buFont typeface="Arial"/>
              <a:buChar char="•"/>
            </a:pPr>
            <a:r>
              <a:rPr lang="en-US" sz="2800" spc="84" strike="noStrike" u="none">
                <a:solidFill>
                  <a:srgbClr val="000000"/>
                </a:solidFill>
                <a:latin typeface="Times New Roman"/>
                <a:ea typeface="Times New Roman"/>
                <a:cs typeface="Times New Roman"/>
                <a:sym typeface="Times New Roman"/>
              </a:rPr>
              <a:t>Numpy: Version 1.21 or newer (for numerical operations and data handling)</a:t>
            </a:r>
          </a:p>
          <a:p>
            <a:pPr algn="l" marL="604521" indent="-302261" lvl="1">
              <a:lnSpc>
                <a:spcPts val="3920"/>
              </a:lnSpc>
              <a:buFont typeface="Arial"/>
              <a:buChar char="•"/>
            </a:pPr>
            <a:r>
              <a:rPr lang="en-US" sz="2800" spc="84" strike="noStrike" u="none">
                <a:solidFill>
                  <a:srgbClr val="000000"/>
                </a:solidFill>
                <a:latin typeface="Times New Roman"/>
                <a:ea typeface="Times New Roman"/>
                <a:cs typeface="Times New Roman"/>
                <a:sym typeface="Times New Roman"/>
              </a:rPr>
              <a:t>Pandas: Version 1.3.3 or newer (for data analysis if needed)</a:t>
            </a:r>
          </a:p>
          <a:p>
            <a:pPr algn="l" marL="604521" indent="-302261" lvl="1">
              <a:lnSpc>
                <a:spcPts val="3920"/>
              </a:lnSpc>
              <a:buFont typeface="Arial"/>
              <a:buChar char="•"/>
            </a:pPr>
            <a:r>
              <a:rPr lang="en-US" sz="2800" spc="84" strike="noStrike" u="none">
                <a:solidFill>
                  <a:srgbClr val="000000"/>
                </a:solidFill>
                <a:latin typeface="Times New Roman"/>
                <a:ea typeface="Times New Roman"/>
                <a:cs typeface="Times New Roman"/>
                <a:sym typeface="Times New Roman"/>
              </a:rPr>
              <a:t>Operating System Compatibility:</a:t>
            </a:r>
          </a:p>
          <a:p>
            <a:pPr algn="l" marL="604521" indent="-302261" lvl="1">
              <a:lnSpc>
                <a:spcPts val="3920"/>
              </a:lnSpc>
              <a:buFont typeface="Arial"/>
              <a:buChar char="•"/>
            </a:pPr>
            <a:r>
              <a:rPr lang="en-US" sz="2800" spc="84" strike="noStrike" u="none">
                <a:solidFill>
                  <a:srgbClr val="000000"/>
                </a:solidFill>
                <a:latin typeface="Times New Roman"/>
                <a:ea typeface="Times New Roman"/>
                <a:cs typeface="Times New Roman"/>
                <a:sym typeface="Times New Roman"/>
              </a:rPr>
              <a:t>Windows: Version 10/11</a:t>
            </a:r>
          </a:p>
          <a:p>
            <a:pPr algn="l" marL="604521" indent="-302261" lvl="1">
              <a:lnSpc>
                <a:spcPts val="3920"/>
              </a:lnSpc>
              <a:buFont typeface="Arial"/>
              <a:buChar char="•"/>
            </a:pPr>
            <a:r>
              <a:rPr lang="en-US" sz="2800" spc="84" strike="noStrike" u="none">
                <a:solidFill>
                  <a:srgbClr val="000000"/>
                </a:solidFill>
                <a:latin typeface="Times New Roman"/>
                <a:ea typeface="Times New Roman"/>
                <a:cs typeface="Times New Roman"/>
                <a:sym typeface="Times New Roman"/>
              </a:rPr>
              <a:t>macOS: Version 10.15 or newer</a:t>
            </a:r>
          </a:p>
          <a:p>
            <a:pPr algn="l" marL="604521" indent="-302261" lvl="1">
              <a:lnSpc>
                <a:spcPts val="3920"/>
              </a:lnSpc>
              <a:buFont typeface="Arial"/>
              <a:buChar char="•"/>
            </a:pPr>
            <a:r>
              <a:rPr lang="en-US" sz="2800" spc="84" strike="noStrike" u="none">
                <a:solidFill>
                  <a:srgbClr val="000000"/>
                </a:solidFill>
                <a:latin typeface="Times New Roman"/>
                <a:ea typeface="Times New Roman"/>
                <a:cs typeface="Times New Roman"/>
                <a:sym typeface="Times New Roman"/>
              </a:rPr>
              <a:t>Linux: Ubuntu 20.04 LTS or newer</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Freeform 5" id="5"/>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Freeform 6" id="6"/>
          <p:cNvSpPr/>
          <p:nvPr/>
        </p:nvSpPr>
        <p:spPr>
          <a:xfrm flipH="false" flipV="false" rot="0">
            <a:off x="12637366" y="5425976"/>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TextBox 8" id="8"/>
          <p:cNvSpPr txBox="true"/>
          <p:nvPr/>
        </p:nvSpPr>
        <p:spPr>
          <a:xfrm rot="0">
            <a:off x="1902246" y="296124"/>
            <a:ext cx="12663123" cy="491490"/>
          </a:xfrm>
          <a:prstGeom prst="rect">
            <a:avLst/>
          </a:prstGeom>
        </p:spPr>
        <p:txBody>
          <a:bodyPr anchor="t" rtlCol="false" tIns="0" lIns="0" bIns="0" rIns="0">
            <a:spAutoFit/>
          </a:bodyPr>
          <a:lstStyle/>
          <a:p>
            <a:pPr algn="ctr">
              <a:lnSpc>
                <a:spcPts val="3780"/>
              </a:lnSpc>
            </a:pPr>
            <a:r>
              <a:rPr lang="en-US" b="true" sz="3500" spc="27">
                <a:solidFill>
                  <a:srgbClr val="C00000"/>
                </a:solidFill>
                <a:latin typeface="TT Phobos Bold"/>
                <a:ea typeface="TT Phobos Bold"/>
                <a:cs typeface="TT Phobos Bold"/>
                <a:sym typeface="TT Phobos Bold"/>
              </a:rPr>
              <a:t>Requirement Analysis – Software Specifications</a:t>
            </a:r>
          </a:p>
        </p:txBody>
      </p:sp>
      <p:sp>
        <p:nvSpPr>
          <p:cNvPr name="TextBox 9" id="9"/>
          <p:cNvSpPr txBox="true"/>
          <p:nvPr/>
        </p:nvSpPr>
        <p:spPr>
          <a:xfrm rot="0">
            <a:off x="1028700" y="1171373"/>
            <a:ext cx="16230600" cy="5225393"/>
          </a:xfrm>
          <a:prstGeom prst="rect">
            <a:avLst/>
          </a:prstGeom>
        </p:spPr>
        <p:txBody>
          <a:bodyPr anchor="t" rtlCol="false" tIns="0" lIns="0" bIns="0" rIns="0">
            <a:spAutoFit/>
          </a:bodyPr>
          <a:lstStyle/>
          <a:p>
            <a:pPr algn="l">
              <a:lnSpc>
                <a:spcPts val="4800"/>
              </a:lnSpc>
              <a:spcBef>
                <a:spcPct val="0"/>
              </a:spcBef>
            </a:pPr>
            <a:r>
              <a:rPr lang="en-US" b="true" sz="3200" spc="25" strike="noStrike" u="none">
                <a:solidFill>
                  <a:srgbClr val="000000"/>
                </a:solidFill>
                <a:latin typeface="Times New Roman Bold"/>
                <a:ea typeface="Times New Roman Bold"/>
                <a:cs typeface="Times New Roman Bold"/>
                <a:sym typeface="Times New Roman Bold"/>
              </a:rPr>
              <a:t>Client System</a:t>
            </a:r>
          </a:p>
          <a:p>
            <a:pPr algn="l" marL="647700" indent="-323850" lvl="1">
              <a:lnSpc>
                <a:spcPts val="4500"/>
              </a:lnSpc>
              <a:spcBef>
                <a:spcPct val="0"/>
              </a:spcBef>
              <a:buFont typeface="Arial"/>
              <a:buChar char="•"/>
            </a:pPr>
            <a:r>
              <a:rPr lang="en-US" sz="3000" spc="23" strike="noStrike" u="none">
                <a:solidFill>
                  <a:srgbClr val="000000"/>
                </a:solidFill>
                <a:latin typeface="Times New Roman"/>
                <a:ea typeface="Times New Roman"/>
                <a:cs typeface="Times New Roman"/>
                <a:sym typeface="Times New Roman"/>
              </a:rPr>
              <a:t>Runtime Environment: Python 3.8 or newer (e.g., Python 3.10 or 3.11) if the application is delivered as a Python executable</a:t>
            </a:r>
          </a:p>
          <a:p>
            <a:pPr algn="l" marL="647700" indent="-323850" lvl="1">
              <a:lnSpc>
                <a:spcPts val="4500"/>
              </a:lnSpc>
              <a:spcBef>
                <a:spcPct val="0"/>
              </a:spcBef>
              <a:buFont typeface="Arial"/>
              <a:buChar char="•"/>
            </a:pPr>
            <a:r>
              <a:rPr lang="en-US" sz="3000" spc="23" strike="noStrike" u="none">
                <a:solidFill>
                  <a:srgbClr val="000000"/>
                </a:solidFill>
                <a:latin typeface="Times New Roman"/>
                <a:ea typeface="Times New Roman"/>
                <a:cs typeface="Times New Roman"/>
                <a:sym typeface="Times New Roman"/>
              </a:rPr>
              <a:t>Database: MySQL: Server version 8.0 or higher (e.g., MySQL 8.0.28 or newer) if offline data management is required</a:t>
            </a:r>
          </a:p>
          <a:p>
            <a:pPr algn="l" marL="647700" indent="-323850" lvl="1">
              <a:lnSpc>
                <a:spcPts val="4500"/>
              </a:lnSpc>
              <a:spcBef>
                <a:spcPct val="0"/>
              </a:spcBef>
              <a:buFont typeface="Arial"/>
              <a:buChar char="•"/>
            </a:pPr>
            <a:r>
              <a:rPr lang="en-US" sz="3000" spc="23" strike="noStrike" u="none">
                <a:solidFill>
                  <a:srgbClr val="000000"/>
                </a:solidFill>
                <a:latin typeface="Times New Roman"/>
                <a:ea typeface="Times New Roman"/>
                <a:cs typeface="Times New Roman"/>
                <a:sym typeface="Times New Roman"/>
              </a:rPr>
              <a:t>Alternatively, a remote MySQL server can be used if internet connectivity is available.</a:t>
            </a:r>
          </a:p>
          <a:p>
            <a:pPr algn="l" marL="647700" indent="-323850" lvl="1">
              <a:lnSpc>
                <a:spcPts val="4500"/>
              </a:lnSpc>
              <a:spcBef>
                <a:spcPct val="0"/>
              </a:spcBef>
              <a:buFont typeface="Arial"/>
              <a:buChar char="•"/>
            </a:pPr>
            <a:r>
              <a:rPr lang="en-US" sz="3000" spc="23" strike="noStrike" u="none">
                <a:solidFill>
                  <a:srgbClr val="000000"/>
                </a:solidFill>
                <a:latin typeface="Times New Roman"/>
                <a:ea typeface="Times New Roman"/>
                <a:cs typeface="Times New Roman"/>
                <a:sym typeface="Times New Roman"/>
              </a:rPr>
              <a:t>Operating System Compatibility:</a:t>
            </a:r>
          </a:p>
          <a:p>
            <a:pPr algn="l" marL="647700" indent="-323850" lvl="1">
              <a:lnSpc>
                <a:spcPts val="4500"/>
              </a:lnSpc>
              <a:spcBef>
                <a:spcPct val="0"/>
              </a:spcBef>
              <a:buFont typeface="Arial"/>
              <a:buChar char="•"/>
            </a:pPr>
            <a:r>
              <a:rPr lang="en-US" sz="3000" spc="23" strike="noStrike" u="none">
                <a:solidFill>
                  <a:srgbClr val="000000"/>
                </a:solidFill>
                <a:latin typeface="Times New Roman"/>
                <a:ea typeface="Times New Roman"/>
                <a:cs typeface="Times New Roman"/>
                <a:sym typeface="Times New Roman"/>
              </a:rPr>
              <a:t>Windows 10/11 (64-bit)</a:t>
            </a:r>
          </a:p>
          <a:p>
            <a:pPr algn="l" marL="647700" indent="-323850" lvl="1">
              <a:lnSpc>
                <a:spcPts val="4500"/>
              </a:lnSpc>
              <a:spcBef>
                <a:spcPct val="0"/>
              </a:spcBef>
              <a:buFont typeface="Arial"/>
              <a:buChar char="•"/>
            </a:pPr>
            <a:r>
              <a:rPr lang="en-US" sz="3000" spc="23" strike="noStrike" u="none">
                <a:solidFill>
                  <a:srgbClr val="000000"/>
                </a:solidFill>
                <a:latin typeface="Times New Roman"/>
                <a:ea typeface="Times New Roman"/>
                <a:cs typeface="Times New Roman"/>
                <a:sym typeface="Times New Roman"/>
              </a:rPr>
              <a:t>macOS (version 10.15 or newer)</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Freeform 5" id="5"/>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Freeform 6" id="6"/>
          <p:cNvSpPr/>
          <p:nvPr/>
        </p:nvSpPr>
        <p:spPr>
          <a:xfrm flipH="false" flipV="false" rot="0">
            <a:off x="2787750" y="1028700"/>
            <a:ext cx="12763050" cy="8994093"/>
          </a:xfrm>
          <a:custGeom>
            <a:avLst/>
            <a:gdLst/>
            <a:ahLst/>
            <a:cxnLst/>
            <a:rect r="r" b="b" t="t" l="l"/>
            <a:pathLst>
              <a:path h="8994093" w="12763050">
                <a:moveTo>
                  <a:pt x="0" y="0"/>
                </a:moveTo>
                <a:lnTo>
                  <a:pt x="12763051" y="0"/>
                </a:lnTo>
                <a:lnTo>
                  <a:pt x="12763051" y="8994093"/>
                </a:lnTo>
                <a:lnTo>
                  <a:pt x="0" y="8994093"/>
                </a:lnTo>
                <a:lnTo>
                  <a:pt x="0" y="0"/>
                </a:lnTo>
                <a:close/>
              </a:path>
            </a:pathLst>
          </a:custGeom>
          <a:blipFill>
            <a:blip r:embed="rId3"/>
            <a:stretch>
              <a:fillRect l="0" t="-198" r="0" b="-198"/>
            </a:stretch>
          </a:blipFill>
        </p:spPr>
      </p:sp>
      <p:sp>
        <p:nvSpPr>
          <p:cNvPr name="TextBox 7" id="7"/>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TextBox 8" id="8"/>
          <p:cNvSpPr txBox="true"/>
          <p:nvPr/>
        </p:nvSpPr>
        <p:spPr>
          <a:xfrm rot="0">
            <a:off x="1902246" y="172119"/>
            <a:ext cx="12663123" cy="758550"/>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System Architecture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Freeform 5" id="5"/>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TextBox 6" id="6"/>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TextBox 7" id="7"/>
          <p:cNvSpPr txBox="true"/>
          <p:nvPr/>
        </p:nvSpPr>
        <p:spPr>
          <a:xfrm rot="0">
            <a:off x="1902246" y="172119"/>
            <a:ext cx="12663123" cy="758550"/>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System Architecture</a:t>
            </a:r>
          </a:p>
        </p:txBody>
      </p:sp>
      <p:sp>
        <p:nvSpPr>
          <p:cNvPr name="TextBox 8" id="8"/>
          <p:cNvSpPr txBox="true"/>
          <p:nvPr/>
        </p:nvSpPr>
        <p:spPr>
          <a:xfrm rot="0">
            <a:off x="1028700" y="1317856"/>
            <a:ext cx="16230600" cy="7467600"/>
          </a:xfrm>
          <a:prstGeom prst="rect">
            <a:avLst/>
          </a:prstGeom>
        </p:spPr>
        <p:txBody>
          <a:bodyPr anchor="t" rtlCol="false" tIns="0" lIns="0" bIns="0" rIns="0">
            <a:spAutoFit/>
          </a:bodyPr>
          <a:lstStyle/>
          <a:p>
            <a:pPr algn="l">
              <a:lnSpc>
                <a:spcPts val="4500"/>
              </a:lnSpc>
            </a:pPr>
            <a:r>
              <a:rPr lang="en-US" b="true" sz="3000" spc="23">
                <a:solidFill>
                  <a:srgbClr val="000000"/>
                </a:solidFill>
                <a:latin typeface="Times New Roman Bold"/>
                <a:ea typeface="Times New Roman Bold"/>
                <a:cs typeface="Times New Roman Bold"/>
                <a:sym typeface="Times New Roman Bold"/>
              </a:rPr>
              <a:t>User Interface (GUI)</a:t>
            </a:r>
          </a:p>
          <a:p>
            <a:pPr algn="l" marL="647700" indent="-323850" lvl="1">
              <a:lnSpc>
                <a:spcPts val="4500"/>
              </a:lnSpc>
              <a:buFont typeface="Arial"/>
              <a:buChar char="•"/>
            </a:pPr>
            <a:r>
              <a:rPr lang="en-US" sz="3000" spc="23">
                <a:solidFill>
                  <a:srgbClr val="000000"/>
                </a:solidFill>
                <a:latin typeface="Times New Roman"/>
                <a:ea typeface="Times New Roman"/>
                <a:cs typeface="Times New Roman"/>
                <a:sym typeface="Times New Roman"/>
              </a:rPr>
              <a:t>This acts as the main point of interaction for the user, where they input data and receive feedback.</a:t>
            </a:r>
          </a:p>
          <a:p>
            <a:pPr algn="l" marL="647700" indent="-323850" lvl="1">
              <a:lnSpc>
                <a:spcPts val="4500"/>
              </a:lnSpc>
              <a:buFont typeface="Arial"/>
              <a:buChar char="•"/>
            </a:pPr>
            <a:r>
              <a:rPr lang="en-US" sz="3000" spc="23">
                <a:solidFill>
                  <a:srgbClr val="000000"/>
                </a:solidFill>
                <a:latin typeface="Times New Roman"/>
                <a:ea typeface="Times New Roman"/>
                <a:cs typeface="Times New Roman"/>
                <a:sym typeface="Times New Roman"/>
              </a:rPr>
              <a:t>The GUI displays the calculated Body Mass Index (BMI), exercise repetition counts, and other details such as diet and workout recommendations.</a:t>
            </a:r>
          </a:p>
          <a:p>
            <a:pPr algn="l">
              <a:lnSpc>
                <a:spcPts val="4500"/>
              </a:lnSpc>
            </a:pPr>
            <a:r>
              <a:rPr lang="en-US" b="true" sz="3000" spc="23">
                <a:solidFill>
                  <a:srgbClr val="000000"/>
                </a:solidFill>
                <a:latin typeface="Times New Roman Bold"/>
                <a:ea typeface="Times New Roman Bold"/>
                <a:cs typeface="Times New Roman Bold"/>
                <a:sym typeface="Times New Roman Bold"/>
              </a:rPr>
              <a:t>Real-Time Video Capture (OpenCV)</a:t>
            </a:r>
          </a:p>
          <a:p>
            <a:pPr algn="l" marL="647700" indent="-323850" lvl="1">
              <a:lnSpc>
                <a:spcPts val="4500"/>
              </a:lnSpc>
              <a:buFont typeface="Arial"/>
              <a:buChar char="•"/>
            </a:pPr>
            <a:r>
              <a:rPr lang="en-US" sz="3000" spc="21">
                <a:solidFill>
                  <a:srgbClr val="000000"/>
                </a:solidFill>
                <a:latin typeface="Times New Roman"/>
                <a:ea typeface="Times New Roman"/>
                <a:cs typeface="Times New Roman"/>
                <a:sym typeface="Times New Roman"/>
              </a:rPr>
              <a:t>The webcam captures live video input of the user’s workout. </a:t>
            </a:r>
          </a:p>
          <a:p>
            <a:pPr algn="l" marL="647700" indent="-323850" lvl="1">
              <a:lnSpc>
                <a:spcPts val="4500"/>
              </a:lnSpc>
              <a:buFont typeface="Arial"/>
              <a:buChar char="•"/>
            </a:pPr>
            <a:r>
              <a:rPr lang="en-US" sz="3000" spc="23">
                <a:solidFill>
                  <a:srgbClr val="000000"/>
                </a:solidFill>
                <a:latin typeface="Times New Roman"/>
                <a:ea typeface="Times New Roman"/>
                <a:cs typeface="Times New Roman"/>
                <a:sym typeface="Times New Roman"/>
              </a:rPr>
              <a:t>OpenCV is used to process and manipulate the video feed for pose estimation.</a:t>
            </a:r>
          </a:p>
          <a:p>
            <a:pPr algn="l">
              <a:lnSpc>
                <a:spcPts val="4500"/>
              </a:lnSpc>
            </a:pPr>
            <a:r>
              <a:rPr lang="en-US" b="true" sz="3000" spc="23">
                <a:solidFill>
                  <a:srgbClr val="000000"/>
                </a:solidFill>
                <a:latin typeface="Times New Roman Bold"/>
                <a:ea typeface="Times New Roman Bold"/>
                <a:cs typeface="Times New Roman Bold"/>
                <a:sym typeface="Times New Roman Bold"/>
              </a:rPr>
              <a:t>Pose Estimation and Exercise Tracking (MediaPipe)</a:t>
            </a:r>
          </a:p>
          <a:p>
            <a:pPr algn="l" marL="647700" indent="-323850" lvl="1">
              <a:lnSpc>
                <a:spcPts val="4500"/>
              </a:lnSpc>
              <a:buFont typeface="Arial"/>
              <a:buChar char="•"/>
            </a:pPr>
            <a:r>
              <a:rPr lang="en-US" sz="3000" spc="21">
                <a:solidFill>
                  <a:srgbClr val="000000"/>
                </a:solidFill>
                <a:latin typeface="Times New Roman"/>
                <a:ea typeface="Times New Roman"/>
                <a:cs typeface="Times New Roman"/>
                <a:sym typeface="Times New Roman"/>
              </a:rPr>
              <a:t>MediaPipe is employed to detect and track human joints in real time during exercises. </a:t>
            </a:r>
          </a:p>
          <a:p>
            <a:pPr algn="l" marL="647700" indent="-323850" lvl="1">
              <a:lnSpc>
                <a:spcPts val="4500"/>
              </a:lnSpc>
              <a:buFont typeface="Arial"/>
              <a:buChar char="•"/>
            </a:pPr>
            <a:r>
              <a:rPr lang="en-US" sz="3000" spc="23">
                <a:solidFill>
                  <a:srgbClr val="000000"/>
                </a:solidFill>
                <a:latin typeface="Times New Roman"/>
                <a:ea typeface="Times New Roman"/>
                <a:cs typeface="Times New Roman"/>
                <a:sym typeface="Times New Roman"/>
              </a:rPr>
              <a:t>This helps in validating the exercise form and counting repetitions.</a:t>
            </a:r>
          </a:p>
          <a:p>
            <a:pPr algn="l" marL="647700" indent="-323850" lvl="1">
              <a:lnSpc>
                <a:spcPts val="4500"/>
              </a:lnSpc>
              <a:buFont typeface="Arial"/>
              <a:buChar char="•"/>
            </a:pPr>
            <a:r>
              <a:rPr lang="en-US" sz="3000" spc="23">
                <a:solidFill>
                  <a:srgbClr val="000000"/>
                </a:solidFill>
                <a:latin typeface="Times New Roman"/>
                <a:ea typeface="Times New Roman"/>
                <a:cs typeface="Times New Roman"/>
                <a:sym typeface="Times New Roman"/>
              </a:rPr>
              <a:t>The angles between the joints are calculated to ensure the user’s posture is correct and to assist in rep counting.</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Freeform 5" id="5"/>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TextBox 6" id="6"/>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TextBox 7" id="7"/>
          <p:cNvSpPr txBox="true"/>
          <p:nvPr/>
        </p:nvSpPr>
        <p:spPr>
          <a:xfrm rot="0">
            <a:off x="1902246" y="172119"/>
            <a:ext cx="12663123" cy="758550"/>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System Architecture</a:t>
            </a:r>
          </a:p>
        </p:txBody>
      </p:sp>
      <p:sp>
        <p:nvSpPr>
          <p:cNvPr name="TextBox 8" id="8"/>
          <p:cNvSpPr txBox="true"/>
          <p:nvPr/>
        </p:nvSpPr>
        <p:spPr>
          <a:xfrm rot="0">
            <a:off x="1047750" y="1615573"/>
            <a:ext cx="16230600" cy="7667067"/>
          </a:xfrm>
          <a:prstGeom prst="rect">
            <a:avLst/>
          </a:prstGeom>
        </p:spPr>
        <p:txBody>
          <a:bodyPr anchor="t" rtlCol="false" tIns="0" lIns="0" bIns="0" rIns="0">
            <a:spAutoFit/>
          </a:bodyPr>
          <a:lstStyle/>
          <a:p>
            <a:pPr algn="l">
              <a:lnSpc>
                <a:spcPts val="3600"/>
              </a:lnSpc>
              <a:spcBef>
                <a:spcPct val="0"/>
              </a:spcBef>
            </a:pPr>
            <a:r>
              <a:rPr lang="en-US" b="true" sz="3000" spc="23">
                <a:solidFill>
                  <a:srgbClr val="000000"/>
                </a:solidFill>
                <a:latin typeface="Times New Roman Bold"/>
                <a:ea typeface="Times New Roman Bold"/>
                <a:cs typeface="Times New Roman Bold"/>
                <a:sym typeface="Times New Roman Bold"/>
              </a:rPr>
              <a:t>Repetition Counting</a:t>
            </a:r>
          </a:p>
          <a:p>
            <a:pPr algn="l" marL="647700" indent="-323850" lvl="1">
              <a:lnSpc>
                <a:spcPts val="3600"/>
              </a:lnSpc>
              <a:buFont typeface="Arial"/>
              <a:buChar char="•"/>
            </a:pPr>
            <a:r>
              <a:rPr lang="en-US" sz="3000" spc="23">
                <a:solidFill>
                  <a:srgbClr val="000000"/>
                </a:solidFill>
                <a:latin typeface="Times New Roman"/>
                <a:ea typeface="Times New Roman"/>
                <a:cs typeface="Times New Roman"/>
                <a:sym typeface="Times New Roman"/>
              </a:rPr>
              <a:t>The system continuously tracks the user’s exercise repetitions by counting when specific postures (e.g., squat or push-up) are correctly completed.</a:t>
            </a:r>
          </a:p>
          <a:p>
            <a:pPr algn="l">
              <a:lnSpc>
                <a:spcPts val="3600"/>
              </a:lnSpc>
              <a:spcBef>
                <a:spcPct val="0"/>
              </a:spcBef>
            </a:pPr>
            <a:r>
              <a:rPr lang="en-US" b="true" sz="3000" spc="23">
                <a:solidFill>
                  <a:srgbClr val="000000"/>
                </a:solidFill>
                <a:latin typeface="Times New Roman Bold"/>
                <a:ea typeface="Times New Roman Bold"/>
                <a:cs typeface="Times New Roman Bold"/>
                <a:sym typeface="Times New Roman Bold"/>
              </a:rPr>
              <a:t>Food Composition Calculator (YOLOv8)</a:t>
            </a:r>
          </a:p>
          <a:p>
            <a:pPr algn="l" marL="647700" indent="-323850" lvl="1">
              <a:lnSpc>
                <a:spcPts val="3600"/>
              </a:lnSpc>
              <a:buFont typeface="Arial"/>
              <a:buChar char="•"/>
            </a:pPr>
            <a:r>
              <a:rPr lang="en-US" sz="3000" spc="23">
                <a:solidFill>
                  <a:srgbClr val="000000"/>
                </a:solidFill>
                <a:latin typeface="Times New Roman"/>
                <a:ea typeface="Times New Roman"/>
                <a:cs typeface="Times New Roman"/>
                <a:sym typeface="Times New Roman"/>
              </a:rPr>
              <a:t>A YOLOv8 object detection model identifies food items captured via the webcam and assesses their nutritional composition.</a:t>
            </a:r>
          </a:p>
          <a:p>
            <a:pPr algn="l" marL="647700" indent="-323850" lvl="1">
              <a:lnSpc>
                <a:spcPts val="3600"/>
              </a:lnSpc>
              <a:buFont typeface="Arial"/>
              <a:buChar char="•"/>
            </a:pPr>
            <a:r>
              <a:rPr lang="en-US" sz="3000" spc="23">
                <a:solidFill>
                  <a:srgbClr val="000000"/>
                </a:solidFill>
                <a:latin typeface="Times New Roman"/>
                <a:ea typeface="Times New Roman"/>
                <a:cs typeface="Times New Roman"/>
                <a:sym typeface="Times New Roman"/>
              </a:rPr>
              <a:t>The system recognizes various food articles and sends the detected data to the system for analysis.</a:t>
            </a:r>
          </a:p>
          <a:p>
            <a:pPr algn="l">
              <a:lnSpc>
                <a:spcPts val="3600"/>
              </a:lnSpc>
              <a:spcBef>
                <a:spcPct val="0"/>
              </a:spcBef>
            </a:pPr>
            <a:r>
              <a:rPr lang="en-US" b="true" sz="3000" spc="23">
                <a:solidFill>
                  <a:srgbClr val="000000"/>
                </a:solidFill>
                <a:latin typeface="Times New Roman Bold"/>
                <a:ea typeface="Times New Roman Bold"/>
                <a:cs typeface="Times New Roman Bold"/>
                <a:sym typeface="Times New Roman Bold"/>
              </a:rPr>
              <a:t>BMI and Health Recommendations</a:t>
            </a:r>
          </a:p>
          <a:p>
            <a:pPr algn="l" marL="647700" indent="-323850" lvl="1">
              <a:lnSpc>
                <a:spcPts val="3600"/>
              </a:lnSpc>
              <a:buFont typeface="Arial"/>
              <a:buChar char="•"/>
            </a:pPr>
            <a:r>
              <a:rPr lang="en-US" sz="3000" spc="23">
                <a:solidFill>
                  <a:srgbClr val="000000"/>
                </a:solidFill>
                <a:latin typeface="Times New Roman"/>
                <a:ea typeface="Times New Roman"/>
                <a:cs typeface="Times New Roman"/>
                <a:sym typeface="Times New Roman"/>
              </a:rPr>
              <a:t>Based on the user’s input (weight, height), the BMI is calculated.</a:t>
            </a:r>
          </a:p>
          <a:p>
            <a:pPr algn="l" marL="647700" indent="-323850" lvl="1">
              <a:lnSpc>
                <a:spcPts val="3600"/>
              </a:lnSpc>
              <a:buFont typeface="Arial"/>
              <a:buChar char="•"/>
            </a:pPr>
            <a:r>
              <a:rPr lang="en-US" sz="3000" spc="23">
                <a:solidFill>
                  <a:srgbClr val="000000"/>
                </a:solidFill>
                <a:latin typeface="Times New Roman"/>
                <a:ea typeface="Times New Roman"/>
                <a:cs typeface="Times New Roman"/>
                <a:sym typeface="Times New Roman"/>
              </a:rPr>
              <a:t>The system provides personalized diet and workout recommendations tailored to the user’s fitness goals, such as weight loss or muscle gain.</a:t>
            </a:r>
          </a:p>
          <a:p>
            <a:pPr algn="l">
              <a:lnSpc>
                <a:spcPts val="3600"/>
              </a:lnSpc>
              <a:spcBef>
                <a:spcPct val="0"/>
              </a:spcBef>
            </a:pPr>
            <a:r>
              <a:rPr lang="en-US" b="true" sz="3000" spc="23">
                <a:solidFill>
                  <a:srgbClr val="000000"/>
                </a:solidFill>
                <a:latin typeface="Times New Roman Bold"/>
                <a:ea typeface="Times New Roman Bold"/>
                <a:cs typeface="Times New Roman Bold"/>
                <a:sym typeface="Times New Roman Bold"/>
              </a:rPr>
              <a:t>Data Display and Results</a:t>
            </a:r>
          </a:p>
          <a:p>
            <a:pPr algn="l" marL="647700" indent="-323850" lvl="1">
              <a:lnSpc>
                <a:spcPts val="4500"/>
              </a:lnSpc>
              <a:buFont typeface="Arial"/>
              <a:buChar char="•"/>
            </a:pPr>
            <a:r>
              <a:rPr lang="en-US" sz="3000" spc="23">
                <a:solidFill>
                  <a:srgbClr val="000000"/>
                </a:solidFill>
                <a:latin typeface="Times New Roman"/>
                <a:ea typeface="Times New Roman"/>
                <a:cs typeface="Times New Roman"/>
                <a:sym typeface="Times New Roman"/>
              </a:rPr>
              <a:t>The results, such as detected food composition and the BMI, are displayed on the web interface. Additionally, the real-time rep count and pose accuracy are presented to the user, helping them improve their workout performance.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Freeform 5" id="5"/>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Freeform 6" id="6"/>
          <p:cNvSpPr/>
          <p:nvPr/>
        </p:nvSpPr>
        <p:spPr>
          <a:xfrm flipH="false" flipV="false" rot="0">
            <a:off x="12940671" y="1003908"/>
            <a:ext cx="5006947" cy="4114800"/>
          </a:xfrm>
          <a:custGeom>
            <a:avLst/>
            <a:gdLst/>
            <a:ahLst/>
            <a:cxnLst/>
            <a:rect r="r" b="b" t="t" l="l"/>
            <a:pathLst>
              <a:path h="4114800" w="5006947">
                <a:moveTo>
                  <a:pt x="0" y="0"/>
                </a:moveTo>
                <a:lnTo>
                  <a:pt x="5006946" y="0"/>
                </a:lnTo>
                <a:lnTo>
                  <a:pt x="500694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TextBox 8" id="8"/>
          <p:cNvSpPr txBox="true"/>
          <p:nvPr/>
        </p:nvSpPr>
        <p:spPr>
          <a:xfrm rot="0">
            <a:off x="1902246" y="172119"/>
            <a:ext cx="12663123" cy="758550"/>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Methodology</a:t>
            </a:r>
          </a:p>
        </p:txBody>
      </p:sp>
      <p:sp>
        <p:nvSpPr>
          <p:cNvPr name="TextBox 9" id="9"/>
          <p:cNvSpPr txBox="true"/>
          <p:nvPr/>
        </p:nvSpPr>
        <p:spPr>
          <a:xfrm rot="0">
            <a:off x="1028700" y="1112531"/>
            <a:ext cx="7939874" cy="552493"/>
          </a:xfrm>
          <a:prstGeom prst="rect">
            <a:avLst/>
          </a:prstGeom>
        </p:spPr>
        <p:txBody>
          <a:bodyPr anchor="t" rtlCol="false" tIns="0" lIns="0" bIns="0" rIns="0">
            <a:spAutoFit/>
          </a:bodyPr>
          <a:lstStyle/>
          <a:p>
            <a:pPr algn="ctr">
              <a:lnSpc>
                <a:spcPts val="3840"/>
              </a:lnSpc>
              <a:spcBef>
                <a:spcPct val="0"/>
              </a:spcBef>
            </a:pPr>
            <a:r>
              <a:rPr lang="en-US" b="true" sz="3200" spc="25">
                <a:solidFill>
                  <a:srgbClr val="000000"/>
                </a:solidFill>
                <a:latin typeface="Times New Roman Bold"/>
                <a:ea typeface="Times New Roman Bold"/>
                <a:cs typeface="Times New Roman Bold"/>
                <a:sym typeface="Times New Roman Bold"/>
              </a:rPr>
              <a:t>Module 1: Data Collection and Pre-processing</a:t>
            </a:r>
          </a:p>
        </p:txBody>
      </p:sp>
      <p:sp>
        <p:nvSpPr>
          <p:cNvPr name="TextBox 10" id="10"/>
          <p:cNvSpPr txBox="true"/>
          <p:nvPr/>
        </p:nvSpPr>
        <p:spPr>
          <a:xfrm rot="0">
            <a:off x="1028700" y="1779323"/>
            <a:ext cx="16230600" cy="8160578"/>
          </a:xfrm>
          <a:prstGeom prst="rect">
            <a:avLst/>
          </a:prstGeom>
        </p:spPr>
        <p:txBody>
          <a:bodyPr anchor="t" rtlCol="false" tIns="0" lIns="0" bIns="0" rIns="0">
            <a:spAutoFit/>
          </a:bodyPr>
          <a:lstStyle/>
          <a:p>
            <a:pPr algn="l">
              <a:lnSpc>
                <a:spcPts val="4479"/>
              </a:lnSpc>
            </a:pPr>
            <a:r>
              <a:rPr lang="en-US" b="true" sz="3199" spc="25">
                <a:solidFill>
                  <a:srgbClr val="000000"/>
                </a:solidFill>
                <a:latin typeface="Times New Roman Bold"/>
                <a:ea typeface="Times New Roman Bold"/>
                <a:cs typeface="Times New Roman Bold"/>
                <a:sym typeface="Times New Roman Bold"/>
              </a:rPr>
              <a:t>Input</a:t>
            </a:r>
          </a:p>
          <a:p>
            <a:pPr algn="l">
              <a:lnSpc>
                <a:spcPts val="4200"/>
              </a:lnSpc>
            </a:pPr>
            <a:r>
              <a:rPr lang="en-US" sz="3000" spc="23">
                <a:solidFill>
                  <a:srgbClr val="000000"/>
                </a:solidFill>
                <a:latin typeface="Times New Roman"/>
                <a:ea typeface="Times New Roman"/>
                <a:cs typeface="Times New Roman"/>
                <a:sym typeface="Times New Roman"/>
              </a:rPr>
              <a:t>User Inputs</a:t>
            </a:r>
          </a:p>
          <a:p>
            <a:pPr algn="l" marL="647700" indent="-323850" lvl="1">
              <a:lnSpc>
                <a:spcPts val="4200"/>
              </a:lnSpc>
              <a:buFont typeface="Arial"/>
              <a:buChar char="•"/>
            </a:pPr>
            <a:r>
              <a:rPr lang="en-US" sz="3000" spc="23">
                <a:solidFill>
                  <a:srgbClr val="000000"/>
                </a:solidFill>
                <a:latin typeface="Times New Roman"/>
                <a:ea typeface="Times New Roman"/>
                <a:cs typeface="Times New Roman"/>
                <a:sym typeface="Times New Roman"/>
              </a:rPr>
              <a:t>Height, weight, and other personal details for BMI calculation.</a:t>
            </a:r>
          </a:p>
          <a:p>
            <a:pPr algn="l" marL="647700" indent="-323850" lvl="1">
              <a:lnSpc>
                <a:spcPts val="4200"/>
              </a:lnSpc>
              <a:buFont typeface="Arial"/>
              <a:buChar char="•"/>
            </a:pPr>
            <a:r>
              <a:rPr lang="en-US" sz="3000" spc="23">
                <a:solidFill>
                  <a:srgbClr val="000000"/>
                </a:solidFill>
                <a:latin typeface="Times New Roman"/>
                <a:ea typeface="Times New Roman"/>
                <a:cs typeface="Times New Roman"/>
                <a:sym typeface="Times New Roman"/>
              </a:rPr>
              <a:t>Exercise video feed via webcam.</a:t>
            </a:r>
          </a:p>
          <a:p>
            <a:pPr algn="l" marL="647700" indent="-323850" lvl="1">
              <a:lnSpc>
                <a:spcPts val="4200"/>
              </a:lnSpc>
              <a:buFont typeface="Arial"/>
              <a:buChar char="•"/>
            </a:pPr>
            <a:r>
              <a:rPr lang="en-US" sz="3000" spc="23">
                <a:solidFill>
                  <a:srgbClr val="000000"/>
                </a:solidFill>
                <a:latin typeface="Times New Roman"/>
                <a:ea typeface="Times New Roman"/>
                <a:cs typeface="Times New Roman"/>
                <a:sym typeface="Times New Roman"/>
              </a:rPr>
              <a:t>Food image inputs for composition analysis.</a:t>
            </a:r>
          </a:p>
          <a:p>
            <a:pPr algn="l">
              <a:lnSpc>
                <a:spcPts val="4200"/>
              </a:lnSpc>
            </a:pPr>
            <a:r>
              <a:rPr lang="en-US" sz="3000" spc="23">
                <a:solidFill>
                  <a:srgbClr val="000000"/>
                </a:solidFill>
                <a:latin typeface="Times New Roman"/>
                <a:ea typeface="Times New Roman"/>
                <a:cs typeface="Times New Roman"/>
                <a:sym typeface="Times New Roman"/>
              </a:rPr>
              <a:t>Raw Data</a:t>
            </a:r>
          </a:p>
          <a:p>
            <a:pPr algn="l" marL="647700" indent="-323850" lvl="1">
              <a:lnSpc>
                <a:spcPts val="4200"/>
              </a:lnSpc>
              <a:buFont typeface="Arial"/>
              <a:buChar char="•"/>
            </a:pPr>
            <a:r>
              <a:rPr lang="en-US" sz="3000" spc="23">
                <a:solidFill>
                  <a:srgbClr val="000000"/>
                </a:solidFill>
                <a:latin typeface="Times New Roman"/>
                <a:ea typeface="Times New Roman"/>
                <a:cs typeface="Times New Roman"/>
                <a:sym typeface="Times New Roman"/>
              </a:rPr>
              <a:t>Video frames from the webcam.</a:t>
            </a:r>
          </a:p>
          <a:p>
            <a:pPr algn="l" marL="647700" indent="-323850" lvl="1">
              <a:lnSpc>
                <a:spcPts val="4200"/>
              </a:lnSpc>
              <a:buFont typeface="Arial"/>
              <a:buChar char="•"/>
            </a:pPr>
            <a:r>
              <a:rPr lang="en-US" sz="3000" spc="23">
                <a:solidFill>
                  <a:srgbClr val="000000"/>
                </a:solidFill>
                <a:latin typeface="Times New Roman"/>
                <a:ea typeface="Times New Roman"/>
                <a:cs typeface="Times New Roman"/>
                <a:sym typeface="Times New Roman"/>
              </a:rPr>
              <a:t>Food images captured by the camera for analysis using YOLOv8.</a:t>
            </a:r>
          </a:p>
          <a:p>
            <a:pPr algn="l" marL="647700" indent="-323850" lvl="1">
              <a:lnSpc>
                <a:spcPts val="4200"/>
              </a:lnSpc>
              <a:buFont typeface="Arial"/>
              <a:buChar char="•"/>
            </a:pPr>
            <a:r>
              <a:rPr lang="en-US" sz="3000" spc="21">
                <a:solidFill>
                  <a:srgbClr val="000000"/>
                </a:solidFill>
                <a:latin typeface="Times New Roman"/>
                <a:ea typeface="Times New Roman"/>
                <a:cs typeface="Times New Roman"/>
                <a:sym typeface="Times New Roman"/>
              </a:rPr>
              <a:t>User workout logs and health data.</a:t>
            </a:r>
          </a:p>
          <a:p>
            <a:pPr algn="l">
              <a:lnSpc>
                <a:spcPts val="4479"/>
              </a:lnSpc>
            </a:pPr>
            <a:r>
              <a:rPr lang="en-US" b="true" sz="3199" spc="25">
                <a:solidFill>
                  <a:srgbClr val="000000"/>
                </a:solidFill>
                <a:latin typeface="Times New Roman Bold"/>
                <a:ea typeface="Times New Roman Bold"/>
                <a:cs typeface="Times New Roman Bold"/>
                <a:sym typeface="Times New Roman Bold"/>
              </a:rPr>
              <a:t>Process</a:t>
            </a:r>
          </a:p>
          <a:p>
            <a:pPr algn="l">
              <a:lnSpc>
                <a:spcPts val="4200"/>
              </a:lnSpc>
            </a:pPr>
            <a:r>
              <a:rPr lang="en-US" sz="3000" spc="23">
                <a:solidFill>
                  <a:srgbClr val="000000"/>
                </a:solidFill>
                <a:latin typeface="Times New Roman"/>
                <a:ea typeface="Times New Roman"/>
                <a:cs typeface="Times New Roman"/>
                <a:sym typeface="Times New Roman"/>
              </a:rPr>
              <a:t>Pre-processing</a:t>
            </a:r>
          </a:p>
          <a:p>
            <a:pPr algn="l" marL="647700" indent="-323850" lvl="1">
              <a:lnSpc>
                <a:spcPts val="4200"/>
              </a:lnSpc>
              <a:buFont typeface="Arial"/>
              <a:buChar char="•"/>
            </a:pPr>
            <a:r>
              <a:rPr lang="en-US" sz="3000" spc="23">
                <a:solidFill>
                  <a:srgbClr val="000000"/>
                </a:solidFill>
                <a:latin typeface="Times New Roman"/>
                <a:ea typeface="Times New Roman"/>
                <a:cs typeface="Times New Roman"/>
                <a:sym typeface="Times New Roman"/>
              </a:rPr>
              <a:t>Video Preprocessing: Extract frames from the real-time webcam feed using OpenCV for pose estimation.</a:t>
            </a:r>
          </a:p>
          <a:p>
            <a:pPr algn="l" marL="647700" indent="-323850" lvl="1">
              <a:lnSpc>
                <a:spcPts val="4500"/>
              </a:lnSpc>
              <a:buFont typeface="Arial"/>
              <a:buChar char="•"/>
            </a:pPr>
            <a:r>
              <a:rPr lang="en-US" sz="3000" spc="23">
                <a:solidFill>
                  <a:srgbClr val="000000"/>
                </a:solidFill>
                <a:latin typeface="Times New Roman"/>
                <a:ea typeface="Times New Roman"/>
                <a:cs typeface="Times New Roman"/>
                <a:sym typeface="Times New Roman"/>
              </a:rPr>
              <a:t>Data Cleaning: Any noisy data (e.g., irrelevant frames or artifacts in food images) are filtered out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TextBox 5" id="5"/>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Freeform 6" id="6"/>
          <p:cNvSpPr/>
          <p:nvPr/>
        </p:nvSpPr>
        <p:spPr>
          <a:xfrm flipH="false" flipV="false" rot="0">
            <a:off x="-9282" y="167263"/>
            <a:ext cx="2765051" cy="1187381"/>
          </a:xfrm>
          <a:custGeom>
            <a:avLst/>
            <a:gdLst/>
            <a:ahLst/>
            <a:cxnLst/>
            <a:rect r="r" b="b" t="t" l="l"/>
            <a:pathLst>
              <a:path h="1187381" w="2765051">
                <a:moveTo>
                  <a:pt x="0" y="0"/>
                </a:moveTo>
                <a:lnTo>
                  <a:pt x="2765051" y="0"/>
                </a:lnTo>
                <a:lnTo>
                  <a:pt x="2765051" y="1187382"/>
                </a:lnTo>
                <a:lnTo>
                  <a:pt x="0" y="1187382"/>
                </a:lnTo>
                <a:lnTo>
                  <a:pt x="0" y="0"/>
                </a:lnTo>
                <a:close/>
              </a:path>
            </a:pathLst>
          </a:custGeom>
          <a:blipFill>
            <a:blip r:embed="rId2"/>
            <a:stretch>
              <a:fillRect l="0" t="0" r="0" b="-35"/>
            </a:stretch>
          </a:blipFill>
        </p:spPr>
      </p:sp>
      <p:sp>
        <p:nvSpPr>
          <p:cNvPr name="TextBox 7" id="7"/>
          <p:cNvSpPr txBox="true"/>
          <p:nvPr/>
        </p:nvSpPr>
        <p:spPr>
          <a:xfrm rot="0">
            <a:off x="2163712" y="1441039"/>
            <a:ext cx="13960577" cy="7970121"/>
          </a:xfrm>
          <a:prstGeom prst="rect">
            <a:avLst/>
          </a:prstGeom>
        </p:spPr>
        <p:txBody>
          <a:bodyPr anchor="t" rtlCol="false" tIns="0" lIns="0" bIns="0" rIns="0">
            <a:spAutoFit/>
          </a:bodyPr>
          <a:lstStyle/>
          <a:p>
            <a:pPr algn="l" marL="745537" indent="-372768" lvl="1">
              <a:lnSpc>
                <a:spcPts val="4143"/>
              </a:lnSpc>
              <a:buAutoNum type="arabicPeriod" startAt="1"/>
            </a:pPr>
            <a:r>
              <a:rPr lang="en-US" sz="3453">
                <a:solidFill>
                  <a:srgbClr val="000000"/>
                </a:solidFill>
                <a:latin typeface="Times New Roman"/>
                <a:ea typeface="Times New Roman"/>
                <a:cs typeface="Times New Roman"/>
                <a:sym typeface="Times New Roman"/>
              </a:rPr>
              <a:t>Agenda</a:t>
            </a:r>
          </a:p>
          <a:p>
            <a:pPr algn="l" marL="745537" indent="-372768" lvl="1">
              <a:lnSpc>
                <a:spcPts val="4143"/>
              </a:lnSpc>
              <a:buAutoNum type="arabicPeriod" startAt="1"/>
            </a:pPr>
            <a:r>
              <a:rPr lang="en-US" sz="3453">
                <a:solidFill>
                  <a:srgbClr val="000000"/>
                </a:solidFill>
                <a:latin typeface="Times New Roman"/>
                <a:ea typeface="Times New Roman"/>
                <a:cs typeface="Times New Roman"/>
                <a:sym typeface="Times New Roman"/>
              </a:rPr>
              <a:t>Introduction</a:t>
            </a:r>
          </a:p>
          <a:p>
            <a:pPr algn="l" marL="745537" indent="-372768" lvl="1">
              <a:lnSpc>
                <a:spcPts val="4143"/>
              </a:lnSpc>
              <a:buAutoNum type="arabicPeriod" startAt="1"/>
            </a:pPr>
            <a:r>
              <a:rPr lang="en-US" sz="3453">
                <a:solidFill>
                  <a:srgbClr val="000000"/>
                </a:solidFill>
                <a:latin typeface="Times New Roman"/>
                <a:ea typeface="Times New Roman"/>
                <a:cs typeface="Times New Roman"/>
                <a:sym typeface="Times New Roman"/>
              </a:rPr>
              <a:t>Literature Survey</a:t>
            </a:r>
          </a:p>
          <a:p>
            <a:pPr algn="l" marL="745537" indent="-372768" lvl="1">
              <a:lnSpc>
                <a:spcPts val="4143"/>
              </a:lnSpc>
              <a:buAutoNum type="arabicPeriod" startAt="1"/>
            </a:pPr>
            <a:r>
              <a:rPr lang="en-US" sz="3453">
                <a:solidFill>
                  <a:srgbClr val="000000"/>
                </a:solidFill>
                <a:latin typeface="Times New Roman"/>
                <a:ea typeface="Times New Roman"/>
                <a:cs typeface="Times New Roman"/>
                <a:sym typeface="Times New Roman"/>
              </a:rPr>
              <a:t>Summary of LS</a:t>
            </a:r>
          </a:p>
          <a:p>
            <a:pPr algn="l" marL="745537" indent="-372768" lvl="1">
              <a:lnSpc>
                <a:spcPts val="4143"/>
              </a:lnSpc>
              <a:buAutoNum type="arabicPeriod" startAt="1"/>
            </a:pPr>
            <a:r>
              <a:rPr lang="en-US" sz="3453">
                <a:solidFill>
                  <a:srgbClr val="000000"/>
                </a:solidFill>
                <a:latin typeface="Times New Roman"/>
                <a:ea typeface="Times New Roman"/>
                <a:cs typeface="Times New Roman"/>
                <a:sym typeface="Times New Roman"/>
              </a:rPr>
              <a:t>Requirement analysis – hardware and software specification </a:t>
            </a:r>
          </a:p>
          <a:p>
            <a:pPr algn="l" marL="745537" indent="-372768" lvl="1">
              <a:lnSpc>
                <a:spcPts val="4143"/>
              </a:lnSpc>
              <a:buAutoNum type="arabicPeriod" startAt="1"/>
            </a:pPr>
            <a:r>
              <a:rPr lang="en-US" sz="3453">
                <a:solidFill>
                  <a:srgbClr val="000000"/>
                </a:solidFill>
                <a:latin typeface="Times New Roman"/>
                <a:ea typeface="Times New Roman"/>
                <a:cs typeface="Times New Roman"/>
                <a:sym typeface="Times New Roman"/>
              </a:rPr>
              <a:t>System architecture ( -- ANN-DL architecture ) Eg .. architecture of CNN</a:t>
            </a:r>
          </a:p>
          <a:p>
            <a:pPr algn="l" marL="745537" indent="-372768" lvl="1">
              <a:lnSpc>
                <a:spcPts val="4143"/>
              </a:lnSpc>
              <a:buAutoNum type="arabicPeriod" startAt="1"/>
            </a:pPr>
            <a:r>
              <a:rPr lang="en-US" sz="3453">
                <a:solidFill>
                  <a:srgbClr val="000000"/>
                </a:solidFill>
                <a:latin typeface="Times New Roman"/>
                <a:ea typeface="Times New Roman"/>
                <a:cs typeface="Times New Roman"/>
                <a:sym typeface="Times New Roman"/>
              </a:rPr>
              <a:t>Methodology</a:t>
            </a:r>
          </a:p>
          <a:p>
            <a:pPr algn="l" marL="745537" indent="-372768" lvl="1">
              <a:lnSpc>
                <a:spcPts val="4143"/>
              </a:lnSpc>
              <a:buAutoNum type="arabicPeriod" startAt="1"/>
            </a:pPr>
            <a:r>
              <a:rPr lang="en-US" sz="3453">
                <a:solidFill>
                  <a:srgbClr val="000000"/>
                </a:solidFill>
                <a:latin typeface="Times New Roman"/>
                <a:ea typeface="Times New Roman"/>
                <a:cs typeface="Times New Roman"/>
                <a:sym typeface="Times New Roman"/>
              </a:rPr>
              <a:t>Module specification –</a:t>
            </a:r>
          </a:p>
          <a:p>
            <a:pPr algn="l" marL="1491074" indent="-497025" lvl="2">
              <a:lnSpc>
                <a:spcPts val="4143"/>
              </a:lnSpc>
              <a:buAutoNum type="alphaLcPeriod" startAt="1"/>
            </a:pPr>
            <a:r>
              <a:rPr lang="en-US" sz="3453">
                <a:solidFill>
                  <a:srgbClr val="000000"/>
                </a:solidFill>
                <a:latin typeface="Times New Roman"/>
                <a:ea typeface="Times New Roman"/>
                <a:cs typeface="Times New Roman"/>
                <a:sym typeface="Times New Roman"/>
              </a:rPr>
              <a:t>Module 1 : data collection and pre processing </a:t>
            </a:r>
          </a:p>
          <a:p>
            <a:pPr algn="l" marL="2236611" indent="-559153" lvl="3">
              <a:lnSpc>
                <a:spcPts val="4143"/>
              </a:lnSpc>
              <a:buAutoNum type="romanLcPeriod" startAt="1"/>
            </a:pPr>
            <a:r>
              <a:rPr lang="en-US" sz="3453">
                <a:solidFill>
                  <a:srgbClr val="000000"/>
                </a:solidFill>
                <a:latin typeface="Times New Roman"/>
                <a:ea typeface="Times New Roman"/>
                <a:cs typeface="Times New Roman"/>
                <a:sym typeface="Times New Roman"/>
              </a:rPr>
              <a:t>Input  ii. Process iii output </a:t>
            </a:r>
          </a:p>
          <a:p>
            <a:pPr algn="l" marL="1491074" indent="-497025" lvl="2">
              <a:lnSpc>
                <a:spcPts val="4143"/>
              </a:lnSpc>
              <a:buAutoNum type="alphaLcPeriod" startAt="1"/>
            </a:pPr>
            <a:r>
              <a:rPr lang="en-US" sz="3453">
                <a:solidFill>
                  <a:srgbClr val="000000"/>
                </a:solidFill>
                <a:latin typeface="Times New Roman"/>
                <a:ea typeface="Times New Roman"/>
                <a:cs typeface="Times New Roman"/>
                <a:sym typeface="Times New Roman"/>
              </a:rPr>
              <a:t>Module 2 : Implementation of ANN / DL algorithm</a:t>
            </a:r>
          </a:p>
          <a:p>
            <a:pPr algn="l" marL="2236611" indent="-559153" lvl="3">
              <a:lnSpc>
                <a:spcPts val="4143"/>
              </a:lnSpc>
              <a:buAutoNum type="romanLcPeriod" startAt="1"/>
            </a:pPr>
            <a:r>
              <a:rPr lang="en-US" sz="3453">
                <a:solidFill>
                  <a:srgbClr val="000000"/>
                </a:solidFill>
                <a:latin typeface="Times New Roman"/>
                <a:ea typeface="Times New Roman"/>
                <a:cs typeface="Times New Roman"/>
                <a:sym typeface="Times New Roman"/>
              </a:rPr>
              <a:t>Input  ii. Process iii output </a:t>
            </a:r>
          </a:p>
          <a:p>
            <a:pPr algn="l" marL="1491074" indent="-497025" lvl="2">
              <a:lnSpc>
                <a:spcPts val="4143"/>
              </a:lnSpc>
              <a:buAutoNum type="alphaLcPeriod" startAt="1"/>
            </a:pPr>
            <a:r>
              <a:rPr lang="en-US" sz="3453">
                <a:solidFill>
                  <a:srgbClr val="000000"/>
                </a:solidFill>
                <a:latin typeface="Times New Roman"/>
                <a:ea typeface="Times New Roman"/>
                <a:cs typeface="Times New Roman"/>
                <a:sym typeface="Times New Roman"/>
              </a:rPr>
              <a:t>Module 3 : testing and validation </a:t>
            </a:r>
          </a:p>
          <a:p>
            <a:pPr algn="l" marL="2236611" indent="-559153" lvl="3">
              <a:lnSpc>
                <a:spcPts val="4143"/>
              </a:lnSpc>
              <a:buAutoNum type="romanLcPeriod" startAt="1"/>
            </a:pPr>
            <a:r>
              <a:rPr lang="en-US" sz="3453">
                <a:solidFill>
                  <a:srgbClr val="000000"/>
                </a:solidFill>
                <a:latin typeface="Times New Roman"/>
                <a:ea typeface="Times New Roman"/>
                <a:cs typeface="Times New Roman"/>
                <a:sym typeface="Times New Roman"/>
              </a:rPr>
              <a:t>Input  ii. Process iii output </a:t>
            </a:r>
          </a:p>
        </p:txBody>
      </p:sp>
      <p:sp>
        <p:nvSpPr>
          <p:cNvPr name="TextBox 8" id="8"/>
          <p:cNvSpPr txBox="true"/>
          <p:nvPr/>
        </p:nvSpPr>
        <p:spPr>
          <a:xfrm rot="0">
            <a:off x="7920739" y="77420"/>
            <a:ext cx="1424392" cy="609643"/>
          </a:xfrm>
          <a:prstGeom prst="rect">
            <a:avLst/>
          </a:prstGeom>
        </p:spPr>
        <p:txBody>
          <a:bodyPr anchor="t" rtlCol="false" tIns="0" lIns="0" bIns="0" rIns="0">
            <a:spAutoFit/>
          </a:bodyPr>
          <a:lstStyle/>
          <a:p>
            <a:pPr algn="ctr">
              <a:lnSpc>
                <a:spcPts val="4200"/>
              </a:lnSpc>
              <a:spcBef>
                <a:spcPct val="0"/>
              </a:spcBef>
            </a:pPr>
            <a:r>
              <a:rPr lang="en-US" b="true" sz="3500" spc="27">
                <a:solidFill>
                  <a:srgbClr val="000000"/>
                </a:solidFill>
                <a:latin typeface="Times New Roman Bold"/>
                <a:ea typeface="Times New Roman Bold"/>
                <a:cs typeface="Times New Roman Bold"/>
                <a:sym typeface="Times New Roman Bold"/>
              </a:rPr>
              <a:t>Agenda</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TextBox 5" id="5"/>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Freeform 6" id="6"/>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TextBox 7" id="7"/>
          <p:cNvSpPr txBox="true"/>
          <p:nvPr/>
        </p:nvSpPr>
        <p:spPr>
          <a:xfrm rot="0">
            <a:off x="1902246" y="172119"/>
            <a:ext cx="12663123" cy="758550"/>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Methodology</a:t>
            </a:r>
          </a:p>
        </p:txBody>
      </p:sp>
      <p:sp>
        <p:nvSpPr>
          <p:cNvPr name="TextBox 8" id="8"/>
          <p:cNvSpPr txBox="true"/>
          <p:nvPr/>
        </p:nvSpPr>
        <p:spPr>
          <a:xfrm rot="0">
            <a:off x="1028700" y="1112531"/>
            <a:ext cx="7939874" cy="552493"/>
          </a:xfrm>
          <a:prstGeom prst="rect">
            <a:avLst/>
          </a:prstGeom>
        </p:spPr>
        <p:txBody>
          <a:bodyPr anchor="t" rtlCol="false" tIns="0" lIns="0" bIns="0" rIns="0">
            <a:spAutoFit/>
          </a:bodyPr>
          <a:lstStyle/>
          <a:p>
            <a:pPr algn="ctr">
              <a:lnSpc>
                <a:spcPts val="3840"/>
              </a:lnSpc>
              <a:spcBef>
                <a:spcPct val="0"/>
              </a:spcBef>
            </a:pPr>
            <a:r>
              <a:rPr lang="en-US" b="true" sz="3200" spc="25">
                <a:solidFill>
                  <a:srgbClr val="000000"/>
                </a:solidFill>
                <a:latin typeface="Times New Roman Bold"/>
                <a:ea typeface="Times New Roman Bold"/>
                <a:cs typeface="Times New Roman Bold"/>
                <a:sym typeface="Times New Roman Bold"/>
              </a:rPr>
              <a:t>Module 1: Data Collection and Pre-processing</a:t>
            </a:r>
          </a:p>
        </p:txBody>
      </p:sp>
      <p:sp>
        <p:nvSpPr>
          <p:cNvPr name="TextBox 9" id="9"/>
          <p:cNvSpPr txBox="true"/>
          <p:nvPr/>
        </p:nvSpPr>
        <p:spPr>
          <a:xfrm rot="0">
            <a:off x="1028700" y="1845998"/>
            <a:ext cx="12700107" cy="2809617"/>
          </a:xfrm>
          <a:prstGeom prst="rect">
            <a:avLst/>
          </a:prstGeom>
        </p:spPr>
        <p:txBody>
          <a:bodyPr anchor="t" rtlCol="false" tIns="0" lIns="0" bIns="0" rIns="0">
            <a:spAutoFit/>
          </a:bodyPr>
          <a:lstStyle/>
          <a:p>
            <a:pPr algn="l">
              <a:lnSpc>
                <a:spcPts val="3600"/>
              </a:lnSpc>
              <a:spcBef>
                <a:spcPct val="0"/>
              </a:spcBef>
            </a:pPr>
            <a:r>
              <a:rPr lang="en-US" b="true" sz="3000" spc="23">
                <a:solidFill>
                  <a:srgbClr val="000000"/>
                </a:solidFill>
                <a:latin typeface="Times New Roman Bold"/>
                <a:ea typeface="Times New Roman Bold"/>
                <a:cs typeface="Times New Roman Bold"/>
                <a:sym typeface="Times New Roman Bold"/>
              </a:rPr>
              <a:t>Output</a:t>
            </a:r>
          </a:p>
          <a:p>
            <a:pPr algn="l" marL="647700" indent="-323850" lvl="1">
              <a:lnSpc>
                <a:spcPts val="3600"/>
              </a:lnSpc>
              <a:buFont typeface="Arial"/>
              <a:buChar char="•"/>
            </a:pPr>
            <a:r>
              <a:rPr lang="en-US" sz="3000" spc="23">
                <a:solidFill>
                  <a:srgbClr val="000000"/>
                </a:solidFill>
                <a:latin typeface="Times New Roman"/>
                <a:ea typeface="Times New Roman"/>
                <a:cs typeface="Times New Roman"/>
                <a:sym typeface="Times New Roman"/>
              </a:rPr>
              <a:t>Processed Data</a:t>
            </a:r>
          </a:p>
          <a:p>
            <a:pPr algn="l" marL="647700" indent="-323850" lvl="1">
              <a:lnSpc>
                <a:spcPts val="3600"/>
              </a:lnSpc>
              <a:buFont typeface="Arial"/>
              <a:buChar char="•"/>
            </a:pPr>
            <a:r>
              <a:rPr lang="en-US" sz="3000" spc="23">
                <a:solidFill>
                  <a:srgbClr val="000000"/>
                </a:solidFill>
                <a:latin typeface="Times New Roman"/>
                <a:ea typeface="Times New Roman"/>
                <a:cs typeface="Times New Roman"/>
                <a:sym typeface="Times New Roman"/>
              </a:rPr>
              <a:t>Pre-processed video frames ready for pose detection.</a:t>
            </a:r>
          </a:p>
          <a:p>
            <a:pPr algn="l" marL="647700" indent="-323850" lvl="1">
              <a:lnSpc>
                <a:spcPts val="3600"/>
              </a:lnSpc>
              <a:buFont typeface="Arial"/>
              <a:buChar char="•"/>
            </a:pPr>
            <a:r>
              <a:rPr lang="en-US" sz="3000" spc="23">
                <a:solidFill>
                  <a:srgbClr val="000000"/>
                </a:solidFill>
                <a:latin typeface="Times New Roman"/>
                <a:ea typeface="Times New Roman"/>
                <a:cs typeface="Times New Roman"/>
                <a:sym typeface="Times New Roman"/>
              </a:rPr>
              <a:t>Cleaned and normalized data ready for feeding into the ANN/DL model.</a:t>
            </a:r>
          </a:p>
          <a:p>
            <a:pPr algn="l" marL="647700" indent="-323850" lvl="1">
              <a:lnSpc>
                <a:spcPts val="3600"/>
              </a:lnSpc>
              <a:buFont typeface="Arial"/>
              <a:buChar char="•"/>
            </a:pPr>
            <a:r>
              <a:rPr lang="en-US" sz="3000" spc="23">
                <a:solidFill>
                  <a:srgbClr val="000000"/>
                </a:solidFill>
                <a:latin typeface="Times New Roman"/>
                <a:ea typeface="Times New Roman"/>
                <a:cs typeface="Times New Roman"/>
                <a:sym typeface="Times New Roman"/>
              </a:rPr>
              <a:t>Processed food composition data, ready to be analyzed.</a:t>
            </a:r>
          </a:p>
          <a:p>
            <a:pPr algn="l" marL="647700" indent="-323850" lvl="1">
              <a:lnSpc>
                <a:spcPts val="3600"/>
              </a:lnSpc>
              <a:buFont typeface="Arial"/>
              <a:buChar char="•"/>
            </a:pPr>
            <a:r>
              <a:rPr lang="en-US" sz="3000" spc="23">
                <a:solidFill>
                  <a:srgbClr val="000000"/>
                </a:solidFill>
                <a:latin typeface="Times New Roman"/>
                <a:ea typeface="Times New Roman"/>
                <a:cs typeface="Times New Roman"/>
                <a:sym typeface="Times New Roman"/>
              </a:rPr>
              <a:t>Output for BMI calculation and exercise tracking.</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Freeform 5" id="5"/>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TextBox 6" id="6"/>
          <p:cNvSpPr txBox="true"/>
          <p:nvPr/>
        </p:nvSpPr>
        <p:spPr>
          <a:xfrm rot="0">
            <a:off x="1028700" y="1113677"/>
            <a:ext cx="8039908" cy="981118"/>
          </a:xfrm>
          <a:prstGeom prst="rect">
            <a:avLst/>
          </a:prstGeom>
        </p:spPr>
        <p:txBody>
          <a:bodyPr anchor="t" rtlCol="false" tIns="0" lIns="0" bIns="0" rIns="0">
            <a:spAutoFit/>
          </a:bodyPr>
          <a:lstStyle/>
          <a:p>
            <a:pPr algn="ctr">
              <a:lnSpc>
                <a:spcPts val="3600"/>
              </a:lnSpc>
              <a:spcBef>
                <a:spcPct val="0"/>
              </a:spcBef>
            </a:pPr>
            <a:r>
              <a:rPr lang="en-US" b="true" sz="3000" spc="21">
                <a:solidFill>
                  <a:srgbClr val="000000"/>
                </a:solidFill>
                <a:latin typeface="Times New Roman Bold"/>
                <a:ea typeface="Times New Roman Bold"/>
                <a:cs typeface="Times New Roman Bold"/>
                <a:sym typeface="Times New Roman Bold"/>
              </a:rPr>
              <a:t>Module 2: Implementation of ANN/DL Algorithm</a:t>
            </a:r>
          </a:p>
          <a:p>
            <a:pPr algn="ctr">
              <a:lnSpc>
                <a:spcPts val="3600"/>
              </a:lnSpc>
              <a:spcBef>
                <a:spcPct val="0"/>
              </a:spcBef>
            </a:pPr>
          </a:p>
        </p:txBody>
      </p:sp>
      <p:sp>
        <p:nvSpPr>
          <p:cNvPr name="TextBox 7" id="7"/>
          <p:cNvSpPr txBox="true"/>
          <p:nvPr/>
        </p:nvSpPr>
        <p:spPr>
          <a:xfrm rot="0">
            <a:off x="1028700" y="1790743"/>
            <a:ext cx="16230600" cy="7415843"/>
          </a:xfrm>
          <a:prstGeom prst="rect">
            <a:avLst/>
          </a:prstGeom>
        </p:spPr>
        <p:txBody>
          <a:bodyPr anchor="t" rtlCol="false" tIns="0" lIns="0" bIns="0" rIns="0">
            <a:spAutoFit/>
          </a:bodyPr>
          <a:lstStyle/>
          <a:p>
            <a:pPr algn="l">
              <a:lnSpc>
                <a:spcPts val="4799"/>
              </a:lnSpc>
            </a:pPr>
            <a:r>
              <a:rPr lang="en-US" b="true" sz="3199" spc="25">
                <a:solidFill>
                  <a:srgbClr val="000000"/>
                </a:solidFill>
                <a:latin typeface="Times New Roman Bold"/>
                <a:ea typeface="Times New Roman Bold"/>
                <a:cs typeface="Times New Roman Bold"/>
                <a:sym typeface="Times New Roman Bold"/>
              </a:rPr>
              <a:t>Input</a:t>
            </a:r>
          </a:p>
          <a:p>
            <a:pPr algn="l" marL="647698" indent="-323849" lvl="1">
              <a:lnSpc>
                <a:spcPts val="4499"/>
              </a:lnSpc>
              <a:buFont typeface="Arial"/>
              <a:buChar char="•"/>
            </a:pPr>
            <a:r>
              <a:rPr lang="en-US" sz="2999" spc="23">
                <a:solidFill>
                  <a:srgbClr val="000000"/>
                </a:solidFill>
                <a:latin typeface="Times New Roman"/>
                <a:ea typeface="Times New Roman"/>
                <a:cs typeface="Times New Roman"/>
                <a:sym typeface="Times New Roman"/>
              </a:rPr>
              <a:t>Pose data from MediaPipe (joint coordinates and angles).</a:t>
            </a:r>
          </a:p>
          <a:p>
            <a:pPr algn="l" marL="647698" indent="-323849" lvl="1">
              <a:lnSpc>
                <a:spcPts val="4499"/>
              </a:lnSpc>
              <a:buFont typeface="Arial"/>
              <a:buChar char="•"/>
            </a:pPr>
            <a:r>
              <a:rPr lang="en-US" sz="2999" spc="23">
                <a:solidFill>
                  <a:srgbClr val="000000"/>
                </a:solidFill>
                <a:latin typeface="Times New Roman"/>
                <a:ea typeface="Times New Roman"/>
                <a:cs typeface="Times New Roman"/>
                <a:sym typeface="Times New Roman"/>
              </a:rPr>
              <a:t>Processed food images analyzed by YOLOv8.</a:t>
            </a:r>
          </a:p>
          <a:p>
            <a:pPr algn="l" marL="647698" indent="-323849" lvl="1">
              <a:lnSpc>
                <a:spcPts val="4499"/>
              </a:lnSpc>
              <a:buFont typeface="Arial"/>
              <a:buChar char="•"/>
            </a:pPr>
            <a:r>
              <a:rPr lang="en-US" sz="2999" spc="23">
                <a:solidFill>
                  <a:srgbClr val="000000"/>
                </a:solidFill>
                <a:latin typeface="Times New Roman"/>
                <a:ea typeface="Times New Roman"/>
                <a:cs typeface="Times New Roman"/>
                <a:sym typeface="Times New Roman"/>
              </a:rPr>
              <a:t>User's personal data (height, weight) for BMI Calculation.</a:t>
            </a:r>
          </a:p>
          <a:p>
            <a:pPr algn="l">
              <a:lnSpc>
                <a:spcPts val="4799"/>
              </a:lnSpc>
            </a:pPr>
            <a:r>
              <a:rPr lang="en-US" b="true" sz="3199" spc="25">
                <a:solidFill>
                  <a:srgbClr val="000000"/>
                </a:solidFill>
                <a:latin typeface="Times New Roman Bold"/>
                <a:ea typeface="Times New Roman Bold"/>
                <a:cs typeface="Times New Roman Bold"/>
                <a:sym typeface="Times New Roman Bold"/>
              </a:rPr>
              <a:t>Process</a:t>
            </a:r>
          </a:p>
          <a:p>
            <a:pPr algn="l">
              <a:lnSpc>
                <a:spcPts val="4499"/>
              </a:lnSpc>
            </a:pPr>
            <a:r>
              <a:rPr lang="en-US" sz="2999" spc="23">
                <a:solidFill>
                  <a:srgbClr val="000000"/>
                </a:solidFill>
                <a:latin typeface="Times New Roman"/>
                <a:ea typeface="Times New Roman"/>
                <a:cs typeface="Times New Roman"/>
                <a:sym typeface="Times New Roman"/>
              </a:rPr>
              <a:t>Artificial Neural Network (ANN) / Deep Learning (DL) Model</a:t>
            </a:r>
          </a:p>
          <a:p>
            <a:pPr algn="l" marL="647698" indent="-323849" lvl="1">
              <a:lnSpc>
                <a:spcPts val="4499"/>
              </a:lnSpc>
              <a:buFont typeface="Arial"/>
              <a:buChar char="•"/>
            </a:pPr>
            <a:r>
              <a:rPr lang="en-US" sz="2999" spc="23">
                <a:solidFill>
                  <a:srgbClr val="000000"/>
                </a:solidFill>
                <a:latin typeface="Times New Roman"/>
                <a:ea typeface="Times New Roman"/>
                <a:cs typeface="Times New Roman"/>
                <a:sym typeface="Times New Roman"/>
              </a:rPr>
              <a:t>Pose Estimation for Exercise Tracking: A deep learning model (e.g., CNN-based) is applied to the pose data to classify correct exercise form and count repetitions.</a:t>
            </a:r>
          </a:p>
          <a:p>
            <a:pPr algn="l" marL="647698" indent="-323849" lvl="1">
              <a:lnSpc>
                <a:spcPts val="4499"/>
              </a:lnSpc>
              <a:buFont typeface="Arial"/>
              <a:buChar char="•"/>
            </a:pPr>
            <a:r>
              <a:rPr lang="en-US" sz="2999" spc="23">
                <a:solidFill>
                  <a:srgbClr val="000000"/>
                </a:solidFill>
                <a:latin typeface="Times New Roman"/>
                <a:ea typeface="Times New Roman"/>
                <a:cs typeface="Times New Roman"/>
                <a:sym typeface="Times New Roman"/>
              </a:rPr>
              <a:t>Food Composition Analysis: YOLOv8 (trained on food-related datasets) identifies food items and classifies them, providing detailed nutritional information.</a:t>
            </a:r>
          </a:p>
          <a:p>
            <a:pPr algn="l" marL="647698" indent="-323849" lvl="1">
              <a:lnSpc>
                <a:spcPts val="4499"/>
              </a:lnSpc>
              <a:buFont typeface="Arial"/>
              <a:buChar char="•"/>
            </a:pPr>
            <a:r>
              <a:rPr lang="en-US" sz="2999" spc="23">
                <a:solidFill>
                  <a:srgbClr val="000000"/>
                </a:solidFill>
                <a:latin typeface="Times New Roman"/>
                <a:ea typeface="Times New Roman"/>
                <a:cs typeface="Times New Roman"/>
                <a:sym typeface="Times New Roman"/>
              </a:rPr>
              <a:t>BMI and Recommendation Model: Use a simple neural network or decision tree to provide personalized diet and workout recommendations based on the user's BMI and fitness goals.</a:t>
            </a:r>
          </a:p>
          <a:p>
            <a:pPr algn="l">
              <a:lnSpc>
                <a:spcPts val="4499"/>
              </a:lnSpc>
            </a:pPr>
          </a:p>
        </p:txBody>
      </p:sp>
      <p:sp>
        <p:nvSpPr>
          <p:cNvPr name="Freeform 8" id="8"/>
          <p:cNvSpPr/>
          <p:nvPr/>
        </p:nvSpPr>
        <p:spPr>
          <a:xfrm flipH="false" flipV="false" rot="0">
            <a:off x="11329485" y="1028700"/>
            <a:ext cx="6596892" cy="3742796"/>
          </a:xfrm>
          <a:custGeom>
            <a:avLst/>
            <a:gdLst/>
            <a:ahLst/>
            <a:cxnLst/>
            <a:rect r="r" b="b" t="t" l="l"/>
            <a:pathLst>
              <a:path h="3742796" w="6596892">
                <a:moveTo>
                  <a:pt x="0" y="0"/>
                </a:moveTo>
                <a:lnTo>
                  <a:pt x="6596892" y="0"/>
                </a:lnTo>
                <a:lnTo>
                  <a:pt x="6596892" y="3742796"/>
                </a:lnTo>
                <a:lnTo>
                  <a:pt x="0" y="3742796"/>
                </a:lnTo>
                <a:lnTo>
                  <a:pt x="0" y="0"/>
                </a:lnTo>
                <a:close/>
              </a:path>
            </a:pathLst>
          </a:custGeom>
          <a:blipFill>
            <a:blip r:embed="rId3"/>
            <a:stretch>
              <a:fillRect l="0" t="0" r="0" b="0"/>
            </a:stretch>
          </a:blipFill>
        </p:spPr>
      </p:sp>
      <p:sp>
        <p:nvSpPr>
          <p:cNvPr name="TextBox 9" id="9"/>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TextBox 10" id="10"/>
          <p:cNvSpPr txBox="true"/>
          <p:nvPr/>
        </p:nvSpPr>
        <p:spPr>
          <a:xfrm rot="0">
            <a:off x="1902246" y="172119"/>
            <a:ext cx="12663123" cy="758550"/>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Methodology</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Freeform 5" id="5"/>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Freeform 6" id="6"/>
          <p:cNvSpPr/>
          <p:nvPr/>
        </p:nvSpPr>
        <p:spPr>
          <a:xfrm flipH="false" flipV="false" rot="0">
            <a:off x="6186782" y="5456084"/>
            <a:ext cx="6834788" cy="4552886"/>
          </a:xfrm>
          <a:custGeom>
            <a:avLst/>
            <a:gdLst/>
            <a:ahLst/>
            <a:cxnLst/>
            <a:rect r="r" b="b" t="t" l="l"/>
            <a:pathLst>
              <a:path h="4552886" w="6834788">
                <a:moveTo>
                  <a:pt x="0" y="0"/>
                </a:moveTo>
                <a:lnTo>
                  <a:pt x="6834789" y="0"/>
                </a:lnTo>
                <a:lnTo>
                  <a:pt x="6834789" y="4552887"/>
                </a:lnTo>
                <a:lnTo>
                  <a:pt x="0" y="4552887"/>
                </a:lnTo>
                <a:lnTo>
                  <a:pt x="0" y="0"/>
                </a:lnTo>
                <a:close/>
              </a:path>
            </a:pathLst>
          </a:custGeom>
          <a:blipFill>
            <a:blip r:embed="rId3"/>
            <a:stretch>
              <a:fillRect l="0" t="0" r="0" b="0"/>
            </a:stretch>
          </a:blipFill>
        </p:spPr>
      </p:sp>
      <p:sp>
        <p:nvSpPr>
          <p:cNvPr name="TextBox 7" id="7"/>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TextBox 8" id="8"/>
          <p:cNvSpPr txBox="true"/>
          <p:nvPr/>
        </p:nvSpPr>
        <p:spPr>
          <a:xfrm rot="0">
            <a:off x="1902246" y="172119"/>
            <a:ext cx="12663123" cy="758550"/>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Methodology</a:t>
            </a:r>
          </a:p>
        </p:txBody>
      </p:sp>
      <p:sp>
        <p:nvSpPr>
          <p:cNvPr name="TextBox 9" id="9"/>
          <p:cNvSpPr txBox="true"/>
          <p:nvPr/>
        </p:nvSpPr>
        <p:spPr>
          <a:xfrm rot="0">
            <a:off x="1028700" y="1095332"/>
            <a:ext cx="8575477" cy="1038310"/>
          </a:xfrm>
          <a:prstGeom prst="rect">
            <a:avLst/>
          </a:prstGeom>
        </p:spPr>
        <p:txBody>
          <a:bodyPr anchor="t" rtlCol="false" tIns="0" lIns="0" bIns="0" rIns="0">
            <a:spAutoFit/>
          </a:bodyPr>
          <a:lstStyle/>
          <a:p>
            <a:pPr algn="ctr">
              <a:lnSpc>
                <a:spcPts val="3840"/>
              </a:lnSpc>
              <a:spcBef>
                <a:spcPct val="0"/>
              </a:spcBef>
            </a:pPr>
            <a:r>
              <a:rPr lang="en-US" b="true" sz="3200" spc="22">
                <a:solidFill>
                  <a:srgbClr val="000000"/>
                </a:solidFill>
                <a:latin typeface="Times New Roman Bold"/>
                <a:ea typeface="Times New Roman Bold"/>
                <a:cs typeface="Times New Roman Bold"/>
                <a:sym typeface="Times New Roman Bold"/>
              </a:rPr>
              <a:t>Module 2: Implementation of ANN/DL Algorithm</a:t>
            </a:r>
          </a:p>
          <a:p>
            <a:pPr algn="ctr">
              <a:lnSpc>
                <a:spcPts val="3840"/>
              </a:lnSpc>
              <a:spcBef>
                <a:spcPct val="0"/>
              </a:spcBef>
            </a:pPr>
          </a:p>
        </p:txBody>
      </p:sp>
      <p:sp>
        <p:nvSpPr>
          <p:cNvPr name="TextBox 10" id="10"/>
          <p:cNvSpPr txBox="true"/>
          <p:nvPr/>
        </p:nvSpPr>
        <p:spPr>
          <a:xfrm rot="0">
            <a:off x="1028700" y="1838368"/>
            <a:ext cx="16230600" cy="3895682"/>
          </a:xfrm>
          <a:prstGeom prst="rect">
            <a:avLst/>
          </a:prstGeom>
        </p:spPr>
        <p:txBody>
          <a:bodyPr anchor="t" rtlCol="false" tIns="0" lIns="0" bIns="0" rIns="0">
            <a:spAutoFit/>
          </a:bodyPr>
          <a:lstStyle/>
          <a:p>
            <a:pPr algn="l">
              <a:lnSpc>
                <a:spcPts val="3600"/>
              </a:lnSpc>
              <a:spcBef>
                <a:spcPct val="0"/>
              </a:spcBef>
            </a:pPr>
            <a:r>
              <a:rPr lang="en-US" b="true" sz="3000" spc="23">
                <a:solidFill>
                  <a:srgbClr val="000000"/>
                </a:solidFill>
                <a:latin typeface="Times New Roman Bold"/>
                <a:ea typeface="Times New Roman Bold"/>
                <a:cs typeface="Times New Roman Bold"/>
                <a:sym typeface="Times New Roman Bold"/>
              </a:rPr>
              <a:t>Output</a:t>
            </a:r>
          </a:p>
          <a:p>
            <a:pPr algn="l" marL="647700" indent="-323850" lvl="1">
              <a:lnSpc>
                <a:spcPts val="4500"/>
              </a:lnSpc>
              <a:buFont typeface="Arial"/>
              <a:buChar char="•"/>
            </a:pPr>
            <a:r>
              <a:rPr lang="en-US" sz="3000" spc="23">
                <a:solidFill>
                  <a:srgbClr val="000000"/>
                </a:solidFill>
                <a:latin typeface="Times New Roman"/>
                <a:ea typeface="Times New Roman"/>
                <a:cs typeface="Times New Roman"/>
                <a:sym typeface="Times New Roman"/>
              </a:rPr>
              <a:t>Rep Count and Feedback: Real-time feedback on the user’s exercise form, with rep count and posture accuracy.</a:t>
            </a:r>
          </a:p>
          <a:p>
            <a:pPr algn="l" marL="647700" indent="-323850" lvl="1">
              <a:lnSpc>
                <a:spcPts val="4500"/>
              </a:lnSpc>
              <a:buFont typeface="Arial"/>
              <a:buChar char="•"/>
            </a:pPr>
            <a:r>
              <a:rPr lang="en-US" sz="3000" spc="23">
                <a:solidFill>
                  <a:srgbClr val="000000"/>
                </a:solidFill>
                <a:latin typeface="Times New Roman"/>
                <a:ea typeface="Times New Roman"/>
                <a:cs typeface="Times New Roman"/>
                <a:sym typeface="Times New Roman"/>
              </a:rPr>
              <a:t>Food Composition: Analyzed food details, including calories, macronutrient content, and portion size.</a:t>
            </a:r>
          </a:p>
          <a:p>
            <a:pPr algn="l" marL="647700" indent="-323850" lvl="1">
              <a:lnSpc>
                <a:spcPts val="4500"/>
              </a:lnSpc>
              <a:buFont typeface="Arial"/>
              <a:buChar char="•"/>
            </a:pPr>
            <a:r>
              <a:rPr lang="en-US" sz="3000" spc="23">
                <a:solidFill>
                  <a:srgbClr val="000000"/>
                </a:solidFill>
                <a:latin typeface="Times New Roman"/>
                <a:ea typeface="Times New Roman"/>
                <a:cs typeface="Times New Roman"/>
                <a:sym typeface="Times New Roman"/>
              </a:rPr>
              <a:t>Personalized Recommendations: Workout and diet plans based on the user's goals (e.g., weight loss or muscle gain).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TextBox 5" id="5"/>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Freeform 6" id="6"/>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TextBox 7" id="7"/>
          <p:cNvSpPr txBox="true"/>
          <p:nvPr/>
        </p:nvSpPr>
        <p:spPr>
          <a:xfrm rot="0">
            <a:off x="1902246" y="172119"/>
            <a:ext cx="12663123" cy="758550"/>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Methodology</a:t>
            </a:r>
          </a:p>
        </p:txBody>
      </p:sp>
      <p:sp>
        <p:nvSpPr>
          <p:cNvPr name="TextBox 8" id="8"/>
          <p:cNvSpPr txBox="true"/>
          <p:nvPr/>
        </p:nvSpPr>
        <p:spPr>
          <a:xfrm rot="0">
            <a:off x="1028700" y="962025"/>
            <a:ext cx="5751463" cy="1038310"/>
          </a:xfrm>
          <a:prstGeom prst="rect">
            <a:avLst/>
          </a:prstGeom>
        </p:spPr>
        <p:txBody>
          <a:bodyPr anchor="t" rtlCol="false" tIns="0" lIns="0" bIns="0" rIns="0">
            <a:spAutoFit/>
          </a:bodyPr>
          <a:lstStyle/>
          <a:p>
            <a:pPr algn="ctr">
              <a:lnSpc>
                <a:spcPts val="3840"/>
              </a:lnSpc>
              <a:spcBef>
                <a:spcPct val="0"/>
              </a:spcBef>
            </a:pPr>
            <a:r>
              <a:rPr lang="en-US" b="true" sz="3200" spc="22">
                <a:solidFill>
                  <a:srgbClr val="000000"/>
                </a:solidFill>
                <a:latin typeface="Times New Roman Bold"/>
                <a:ea typeface="Times New Roman Bold"/>
                <a:cs typeface="Times New Roman Bold"/>
                <a:sym typeface="Times New Roman Bold"/>
              </a:rPr>
              <a:t>Module 3: Testing and Validation</a:t>
            </a:r>
          </a:p>
          <a:p>
            <a:pPr algn="ctr">
              <a:lnSpc>
                <a:spcPts val="3840"/>
              </a:lnSpc>
              <a:spcBef>
                <a:spcPct val="0"/>
              </a:spcBef>
            </a:pPr>
          </a:p>
        </p:txBody>
      </p:sp>
      <p:sp>
        <p:nvSpPr>
          <p:cNvPr name="TextBox 9" id="9"/>
          <p:cNvSpPr txBox="true"/>
          <p:nvPr/>
        </p:nvSpPr>
        <p:spPr>
          <a:xfrm rot="0">
            <a:off x="1028700" y="1549715"/>
            <a:ext cx="16230600" cy="6947535"/>
          </a:xfrm>
          <a:prstGeom prst="rect">
            <a:avLst/>
          </a:prstGeom>
        </p:spPr>
        <p:txBody>
          <a:bodyPr anchor="t" rtlCol="false" tIns="0" lIns="0" bIns="0" rIns="0">
            <a:spAutoFit/>
          </a:bodyPr>
          <a:lstStyle/>
          <a:p>
            <a:pPr algn="l">
              <a:lnSpc>
                <a:spcPts val="4500"/>
              </a:lnSpc>
            </a:pPr>
            <a:r>
              <a:rPr lang="en-US" b="true" sz="3000" spc="23">
                <a:solidFill>
                  <a:srgbClr val="000000"/>
                </a:solidFill>
                <a:latin typeface="Times New Roman Bold"/>
                <a:ea typeface="Times New Roman Bold"/>
                <a:cs typeface="Times New Roman Bold"/>
                <a:sym typeface="Times New Roman Bold"/>
              </a:rPr>
              <a:t>Input</a:t>
            </a:r>
          </a:p>
          <a:p>
            <a:pPr algn="l" marL="604519" indent="-302260" lvl="1">
              <a:lnSpc>
                <a:spcPts val="4199"/>
              </a:lnSpc>
              <a:buFont typeface="Arial"/>
              <a:buChar char="•"/>
            </a:pPr>
            <a:r>
              <a:rPr lang="en-US" sz="2799" spc="22">
                <a:solidFill>
                  <a:srgbClr val="000000"/>
                </a:solidFill>
                <a:latin typeface="Times New Roman"/>
                <a:ea typeface="Times New Roman"/>
                <a:cs typeface="Times New Roman"/>
                <a:sym typeface="Times New Roman"/>
              </a:rPr>
              <a:t>Pre-recorded food images for validation.</a:t>
            </a:r>
          </a:p>
          <a:p>
            <a:pPr algn="l" marL="604519" indent="-302260" lvl="1">
              <a:lnSpc>
                <a:spcPts val="4199"/>
              </a:lnSpc>
              <a:buFont typeface="Arial"/>
              <a:buChar char="•"/>
            </a:pPr>
            <a:r>
              <a:rPr lang="en-US" sz="2799" spc="22">
                <a:solidFill>
                  <a:srgbClr val="000000"/>
                </a:solidFill>
                <a:latin typeface="Times New Roman"/>
                <a:ea typeface="Times New Roman"/>
                <a:cs typeface="Times New Roman"/>
                <a:sym typeface="Times New Roman"/>
              </a:rPr>
              <a:t>User-specific test cases (e.g., different body types, various workout routines).</a:t>
            </a:r>
          </a:p>
          <a:p>
            <a:pPr algn="l" marL="604519" indent="-302260" lvl="1">
              <a:lnSpc>
                <a:spcPts val="4199"/>
              </a:lnSpc>
              <a:buFont typeface="Arial"/>
              <a:buChar char="•"/>
            </a:pPr>
            <a:r>
              <a:rPr lang="en-US" sz="2799" spc="22">
                <a:solidFill>
                  <a:srgbClr val="000000"/>
                </a:solidFill>
                <a:latin typeface="Times New Roman"/>
                <a:ea typeface="Times New Roman"/>
                <a:cs typeface="Times New Roman"/>
                <a:sym typeface="Times New Roman"/>
              </a:rPr>
              <a:t>Input data with various health goals (weight loss, maintenance, or muscle gain).</a:t>
            </a:r>
          </a:p>
          <a:p>
            <a:pPr algn="l">
              <a:lnSpc>
                <a:spcPts val="4500"/>
              </a:lnSpc>
            </a:pPr>
            <a:r>
              <a:rPr lang="en-US" b="true" sz="3000" spc="23">
                <a:solidFill>
                  <a:srgbClr val="000000"/>
                </a:solidFill>
                <a:latin typeface="Times New Roman Bold"/>
                <a:ea typeface="Times New Roman Bold"/>
                <a:cs typeface="Times New Roman Bold"/>
                <a:sym typeface="Times New Roman Bold"/>
              </a:rPr>
              <a:t>Process</a:t>
            </a:r>
          </a:p>
          <a:p>
            <a:pPr algn="l" marL="604519" indent="-302260" lvl="1">
              <a:lnSpc>
                <a:spcPts val="4199"/>
              </a:lnSpc>
              <a:buFont typeface="Arial"/>
              <a:buChar char="•"/>
            </a:pPr>
            <a:r>
              <a:rPr lang="en-US" sz="2799" spc="22">
                <a:solidFill>
                  <a:srgbClr val="000000"/>
                </a:solidFill>
                <a:latin typeface="Times New Roman"/>
                <a:ea typeface="Times New Roman"/>
                <a:cs typeface="Times New Roman"/>
                <a:sym typeface="Times New Roman"/>
              </a:rPr>
              <a:t>Pose Estimation Accuracy: Evaluate the model's accuracy in detecting joints and the correct exercise posture. Check for false positives and negatives in exercise form.</a:t>
            </a:r>
          </a:p>
          <a:p>
            <a:pPr algn="l" marL="604519" indent="-302260" lvl="1">
              <a:lnSpc>
                <a:spcPts val="4199"/>
              </a:lnSpc>
              <a:buFont typeface="Arial"/>
              <a:buChar char="•"/>
            </a:pPr>
            <a:r>
              <a:rPr lang="en-US" sz="2799" spc="22">
                <a:solidFill>
                  <a:srgbClr val="000000"/>
                </a:solidFill>
                <a:latin typeface="Times New Roman"/>
                <a:ea typeface="Times New Roman"/>
                <a:cs typeface="Times New Roman"/>
                <a:sym typeface="Times New Roman"/>
              </a:rPr>
              <a:t>Rep Counting Accuracy: Validate the count of repetitions detected in various workout routines.</a:t>
            </a:r>
          </a:p>
          <a:p>
            <a:pPr algn="l" marL="604519" indent="-302260" lvl="1">
              <a:lnSpc>
                <a:spcPts val="4199"/>
              </a:lnSpc>
              <a:buFont typeface="Arial"/>
              <a:buChar char="•"/>
            </a:pPr>
            <a:r>
              <a:rPr lang="en-US" sz="2799" spc="22">
                <a:solidFill>
                  <a:srgbClr val="000000"/>
                </a:solidFill>
                <a:latin typeface="Times New Roman"/>
                <a:ea typeface="Times New Roman"/>
                <a:cs typeface="Times New Roman"/>
                <a:sym typeface="Times New Roman"/>
              </a:rPr>
              <a:t>Food Detection Accuracy: Test YOLOv8’s performance metrics  in detecting various foods.</a:t>
            </a:r>
          </a:p>
          <a:p>
            <a:pPr algn="l" marL="604519" indent="-302260" lvl="1">
              <a:lnSpc>
                <a:spcPts val="4199"/>
              </a:lnSpc>
              <a:buFont typeface="Arial"/>
              <a:buChar char="•"/>
            </a:pPr>
            <a:r>
              <a:rPr lang="en-US" sz="2799" spc="22">
                <a:solidFill>
                  <a:srgbClr val="000000"/>
                </a:solidFill>
                <a:latin typeface="Times New Roman"/>
                <a:ea typeface="Times New Roman"/>
                <a:cs typeface="Times New Roman"/>
                <a:sym typeface="Times New Roman"/>
              </a:rPr>
              <a:t>BMI and Recommendation Validation: Ensure that the BMI calculation and subsequent recommendations are appropriate and aligned with user expectations.</a:t>
            </a:r>
          </a:p>
          <a:p>
            <a:pPr algn="l" marL="604519" indent="-302260" lvl="1">
              <a:lnSpc>
                <a:spcPts val="4199"/>
              </a:lnSpc>
              <a:buFont typeface="Arial"/>
              <a:buChar char="•"/>
            </a:pPr>
            <a:r>
              <a:rPr lang="en-US" sz="2799" spc="22">
                <a:solidFill>
                  <a:srgbClr val="000000"/>
                </a:solidFill>
                <a:latin typeface="Times New Roman"/>
                <a:ea typeface="Times New Roman"/>
                <a:cs typeface="Times New Roman"/>
                <a:sym typeface="Times New Roman"/>
              </a:rPr>
              <a:t>System Testing: Test the entire system for real-time feedback, ensuring that inputs are processed, and outputs are accurate and timely.</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TextBox 5" id="5"/>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Freeform 6" id="6"/>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TextBox 7" id="7"/>
          <p:cNvSpPr txBox="true"/>
          <p:nvPr/>
        </p:nvSpPr>
        <p:spPr>
          <a:xfrm rot="0">
            <a:off x="1902246" y="172119"/>
            <a:ext cx="12663123" cy="758550"/>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Methodology</a:t>
            </a:r>
          </a:p>
        </p:txBody>
      </p:sp>
      <p:sp>
        <p:nvSpPr>
          <p:cNvPr name="TextBox 8" id="8"/>
          <p:cNvSpPr txBox="true"/>
          <p:nvPr/>
        </p:nvSpPr>
        <p:spPr>
          <a:xfrm rot="0">
            <a:off x="1028700" y="1242060"/>
            <a:ext cx="5751463" cy="1038310"/>
          </a:xfrm>
          <a:prstGeom prst="rect">
            <a:avLst/>
          </a:prstGeom>
        </p:spPr>
        <p:txBody>
          <a:bodyPr anchor="t" rtlCol="false" tIns="0" lIns="0" bIns="0" rIns="0">
            <a:spAutoFit/>
          </a:bodyPr>
          <a:lstStyle/>
          <a:p>
            <a:pPr algn="ctr">
              <a:lnSpc>
                <a:spcPts val="3840"/>
              </a:lnSpc>
              <a:spcBef>
                <a:spcPct val="0"/>
              </a:spcBef>
            </a:pPr>
            <a:r>
              <a:rPr lang="en-US" b="true" sz="3200" spc="22">
                <a:solidFill>
                  <a:srgbClr val="000000"/>
                </a:solidFill>
                <a:latin typeface="Times New Roman Bold"/>
                <a:ea typeface="Times New Roman Bold"/>
                <a:cs typeface="Times New Roman Bold"/>
                <a:sym typeface="Times New Roman Bold"/>
              </a:rPr>
              <a:t>Module 3: Testing and Validation</a:t>
            </a:r>
          </a:p>
          <a:p>
            <a:pPr algn="ctr">
              <a:lnSpc>
                <a:spcPts val="3840"/>
              </a:lnSpc>
              <a:spcBef>
                <a:spcPct val="0"/>
              </a:spcBef>
            </a:pPr>
          </a:p>
        </p:txBody>
      </p:sp>
      <p:sp>
        <p:nvSpPr>
          <p:cNvPr name="TextBox 9" id="9"/>
          <p:cNvSpPr txBox="true"/>
          <p:nvPr/>
        </p:nvSpPr>
        <p:spPr>
          <a:xfrm rot="0">
            <a:off x="1028700" y="1910657"/>
            <a:ext cx="16230600" cy="3510893"/>
          </a:xfrm>
          <a:prstGeom prst="rect">
            <a:avLst/>
          </a:prstGeom>
        </p:spPr>
        <p:txBody>
          <a:bodyPr anchor="t" rtlCol="false" tIns="0" lIns="0" bIns="0" rIns="0">
            <a:spAutoFit/>
          </a:bodyPr>
          <a:lstStyle/>
          <a:p>
            <a:pPr algn="l">
              <a:lnSpc>
                <a:spcPts val="4800"/>
              </a:lnSpc>
            </a:pPr>
            <a:r>
              <a:rPr lang="en-US" b="true" sz="3200" spc="25">
                <a:solidFill>
                  <a:srgbClr val="000000"/>
                </a:solidFill>
                <a:latin typeface="Times New Roman Bold"/>
                <a:ea typeface="Times New Roman Bold"/>
                <a:cs typeface="Times New Roman Bold"/>
                <a:sym typeface="Times New Roman Bold"/>
              </a:rPr>
              <a:t>Output</a:t>
            </a:r>
          </a:p>
          <a:p>
            <a:pPr algn="l" marL="647700" indent="-323850" lvl="1">
              <a:lnSpc>
                <a:spcPts val="4500"/>
              </a:lnSpc>
              <a:buFont typeface="Arial"/>
              <a:buChar char="•"/>
            </a:pPr>
            <a:r>
              <a:rPr lang="en-US" sz="3000" spc="23">
                <a:solidFill>
                  <a:srgbClr val="000000"/>
                </a:solidFill>
                <a:latin typeface="Times New Roman"/>
                <a:ea typeface="Times New Roman"/>
                <a:cs typeface="Times New Roman"/>
                <a:sym typeface="Times New Roman"/>
              </a:rPr>
              <a:t>Pose Estimation Accuracy (e.g., percentage of correct pose detection).</a:t>
            </a:r>
          </a:p>
          <a:p>
            <a:pPr algn="l" marL="647700" indent="-323850" lvl="1">
              <a:lnSpc>
                <a:spcPts val="4500"/>
              </a:lnSpc>
              <a:buFont typeface="Arial"/>
              <a:buChar char="•"/>
            </a:pPr>
            <a:r>
              <a:rPr lang="en-US" sz="3000" spc="23">
                <a:solidFill>
                  <a:srgbClr val="000000"/>
                </a:solidFill>
                <a:latin typeface="Times New Roman"/>
                <a:ea typeface="Times New Roman"/>
                <a:cs typeface="Times New Roman"/>
                <a:sym typeface="Times New Roman"/>
              </a:rPr>
              <a:t>Rep Count Accuracy (e.g., number of reps counted correctly vs. actual reps).</a:t>
            </a:r>
          </a:p>
          <a:p>
            <a:pPr algn="l" marL="647700" indent="-323850" lvl="1">
              <a:lnSpc>
                <a:spcPts val="4500"/>
              </a:lnSpc>
              <a:buFont typeface="Arial"/>
              <a:buChar char="•"/>
            </a:pPr>
            <a:r>
              <a:rPr lang="en-US" sz="3000" spc="23">
                <a:solidFill>
                  <a:srgbClr val="000000"/>
                </a:solidFill>
                <a:latin typeface="Times New Roman"/>
                <a:ea typeface="Times New Roman"/>
                <a:cs typeface="Times New Roman"/>
                <a:sym typeface="Times New Roman"/>
              </a:rPr>
              <a:t>Food Detection Accuracy (e.g., percentage of food items correctly identified and classified).</a:t>
            </a:r>
          </a:p>
          <a:p>
            <a:pPr algn="l" marL="647700" indent="-323850" lvl="1">
              <a:lnSpc>
                <a:spcPts val="4500"/>
              </a:lnSpc>
              <a:buFont typeface="Arial"/>
              <a:buChar char="•"/>
            </a:pPr>
            <a:r>
              <a:rPr lang="en-US" sz="3000" spc="23">
                <a:solidFill>
                  <a:srgbClr val="000000"/>
                </a:solidFill>
                <a:latin typeface="Times New Roman"/>
                <a:ea typeface="Times New Roman"/>
                <a:cs typeface="Times New Roman"/>
                <a:sym typeface="Times New Roman"/>
              </a:rPr>
              <a:t>Overall System Performance: Speed and response time for real-time feedback during workouts.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TextBox 5" id="5"/>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Freeform 6" id="6"/>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TextBox 7" id="7"/>
          <p:cNvSpPr txBox="true"/>
          <p:nvPr/>
        </p:nvSpPr>
        <p:spPr>
          <a:xfrm rot="0">
            <a:off x="1209140" y="4618365"/>
            <a:ext cx="16050160" cy="1036862"/>
          </a:xfrm>
          <a:prstGeom prst="rect">
            <a:avLst/>
          </a:prstGeom>
        </p:spPr>
        <p:txBody>
          <a:bodyPr anchor="t" rtlCol="false" tIns="0" lIns="0" bIns="0" rIns="0">
            <a:spAutoFit/>
          </a:bodyPr>
          <a:lstStyle/>
          <a:p>
            <a:pPr algn="ctr">
              <a:lnSpc>
                <a:spcPts val="7391"/>
              </a:lnSpc>
            </a:pPr>
            <a:r>
              <a:rPr lang="en-US" b="true" sz="6844" spc="54">
                <a:solidFill>
                  <a:srgbClr val="C00000"/>
                </a:solidFill>
                <a:latin typeface="TT Phobos Bold"/>
                <a:ea typeface="TT Phobos Bold"/>
                <a:cs typeface="TT Phobos Bold"/>
                <a:sym typeface="TT Phobos Bold"/>
              </a:rPr>
              <a:t>THANK YOU</a:t>
            </a:r>
          </a:p>
        </p:txBody>
      </p:sp>
      <p:sp>
        <p:nvSpPr>
          <p:cNvPr name="TextBox 8" id="8"/>
          <p:cNvSpPr txBox="true"/>
          <p:nvPr/>
        </p:nvSpPr>
        <p:spPr>
          <a:xfrm rot="0">
            <a:off x="14002407" y="9566506"/>
            <a:ext cx="3931950" cy="456287"/>
          </a:xfrm>
          <a:prstGeom prst="rect">
            <a:avLst/>
          </a:prstGeom>
        </p:spPr>
        <p:txBody>
          <a:bodyPr anchor="t" rtlCol="false" tIns="0" lIns="0" bIns="0" rIns="0">
            <a:spAutoFit/>
          </a:bodyPr>
          <a:lstStyle/>
          <a:p>
            <a:pPr algn="r">
              <a:lnSpc>
                <a:spcPts val="2160"/>
              </a:lnSpc>
            </a:pPr>
            <a:r>
              <a:rPr lang="en-US" b="true" sz="1800" spc="14">
                <a:solidFill>
                  <a:srgbClr val="002060"/>
                </a:solidFill>
                <a:latin typeface="TT Phobos Bold"/>
                <a:ea typeface="TT Phobos Bold"/>
                <a:cs typeface="TT Phobos Bold"/>
                <a:sym typeface="TT Phobos Bold"/>
              </a:rPr>
              <a:t>5</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TextBox 5" id="5"/>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Freeform 6" id="6"/>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TextBox 7" id="7"/>
          <p:cNvSpPr txBox="true"/>
          <p:nvPr/>
        </p:nvSpPr>
        <p:spPr>
          <a:xfrm rot="0">
            <a:off x="2812439" y="678000"/>
            <a:ext cx="12663123" cy="758550"/>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Introduction</a:t>
            </a:r>
          </a:p>
        </p:txBody>
      </p:sp>
      <p:sp>
        <p:nvSpPr>
          <p:cNvPr name="TextBox 8" id="8"/>
          <p:cNvSpPr txBox="true"/>
          <p:nvPr/>
        </p:nvSpPr>
        <p:spPr>
          <a:xfrm rot="0">
            <a:off x="706057" y="2078800"/>
            <a:ext cx="16230600" cy="6630833"/>
          </a:xfrm>
          <a:prstGeom prst="rect">
            <a:avLst/>
          </a:prstGeom>
        </p:spPr>
        <p:txBody>
          <a:bodyPr anchor="t" rtlCol="false" tIns="0" lIns="0" bIns="0" rIns="0">
            <a:spAutoFit/>
          </a:bodyPr>
          <a:lstStyle/>
          <a:p>
            <a:pPr algn="just" marL="690879" indent="-345439" lvl="1">
              <a:lnSpc>
                <a:spcPts val="4799"/>
              </a:lnSpc>
              <a:buFont typeface="Arial"/>
              <a:buChar char="•"/>
            </a:pPr>
            <a:r>
              <a:rPr lang="en-US" sz="3199" spc="22">
                <a:solidFill>
                  <a:srgbClr val="000000"/>
                </a:solidFill>
                <a:latin typeface="Times New Roman"/>
                <a:ea typeface="Times New Roman"/>
                <a:cs typeface="Times New Roman"/>
                <a:sym typeface="Times New Roman"/>
              </a:rPr>
              <a:t>The AI-based gym trainer integrates computer vision to provide real-time feedback on exercise form, automatic repetition counting, and nutritional analysis. </a:t>
            </a:r>
          </a:p>
          <a:p>
            <a:pPr algn="just" marL="690879" indent="-345439" lvl="1">
              <a:lnSpc>
                <a:spcPts val="4799"/>
              </a:lnSpc>
              <a:buFont typeface="Arial"/>
              <a:buChar char="•"/>
            </a:pPr>
            <a:r>
              <a:rPr lang="en-US" sz="3199" spc="22">
                <a:solidFill>
                  <a:srgbClr val="000000"/>
                </a:solidFill>
                <a:latin typeface="Times New Roman"/>
                <a:ea typeface="Times New Roman"/>
                <a:cs typeface="Times New Roman"/>
                <a:sym typeface="Times New Roman"/>
              </a:rPr>
              <a:t>It features a BMI calculator, a food composition tool powered by YOLOv8, and customized workout plans for weight loss and gain. </a:t>
            </a:r>
          </a:p>
          <a:p>
            <a:pPr algn="just" marL="690879" indent="-345439" lvl="1">
              <a:lnSpc>
                <a:spcPts val="4799"/>
              </a:lnSpc>
              <a:buFont typeface="Arial"/>
              <a:buChar char="•"/>
            </a:pPr>
            <a:r>
              <a:rPr lang="en-US" sz="3199" spc="22">
                <a:solidFill>
                  <a:srgbClr val="000000"/>
                </a:solidFill>
                <a:latin typeface="Times New Roman"/>
                <a:ea typeface="Times New Roman"/>
                <a:cs typeface="Times New Roman"/>
                <a:sym typeface="Times New Roman"/>
              </a:rPr>
              <a:t>The system includes seven exercises with predefined positions and joint angles for accurate rep counting and form assessment. </a:t>
            </a:r>
          </a:p>
          <a:p>
            <a:pPr algn="just" marL="690879" indent="-345439" lvl="1">
              <a:lnSpc>
                <a:spcPts val="4799"/>
              </a:lnSpc>
              <a:buFont typeface="Arial"/>
              <a:buChar char="•"/>
            </a:pPr>
            <a:r>
              <a:rPr lang="en-US" sz="3199" spc="22">
                <a:solidFill>
                  <a:srgbClr val="000000"/>
                </a:solidFill>
                <a:latin typeface="Times New Roman"/>
                <a:ea typeface="Times New Roman"/>
                <a:cs typeface="Times New Roman"/>
                <a:sym typeface="Times New Roman"/>
              </a:rPr>
              <a:t>A user-friendly interface displays real-time feedback, including a pose accuracy progress bar. </a:t>
            </a:r>
          </a:p>
          <a:p>
            <a:pPr algn="just" marL="690879" indent="-345439" lvl="1">
              <a:lnSpc>
                <a:spcPts val="4799"/>
              </a:lnSpc>
              <a:buFont typeface="Arial"/>
              <a:buChar char="•"/>
            </a:pPr>
            <a:r>
              <a:rPr lang="en-US" sz="3199" spc="25">
                <a:solidFill>
                  <a:srgbClr val="000000"/>
                </a:solidFill>
                <a:latin typeface="Times New Roman"/>
                <a:ea typeface="Times New Roman"/>
                <a:cs typeface="Times New Roman"/>
                <a:sym typeface="Times New Roman"/>
              </a:rPr>
              <a:t>The solution addresses common challenges in fitness, offering an accessible and affordable tool for improving workout efficiency and safety while managing personal health.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TextBox 5" id="5"/>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Freeform 6" id="6"/>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TextBox 7" id="7"/>
          <p:cNvSpPr txBox="true"/>
          <p:nvPr/>
        </p:nvSpPr>
        <p:spPr>
          <a:xfrm rot="0">
            <a:off x="2812439" y="678000"/>
            <a:ext cx="12663123" cy="758550"/>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Objectives</a:t>
            </a:r>
          </a:p>
        </p:txBody>
      </p:sp>
      <p:sp>
        <p:nvSpPr>
          <p:cNvPr name="TextBox 8" id="8"/>
          <p:cNvSpPr txBox="true"/>
          <p:nvPr/>
        </p:nvSpPr>
        <p:spPr>
          <a:xfrm rot="0">
            <a:off x="-380698" y="2206801"/>
            <a:ext cx="17639998" cy="6886575"/>
          </a:xfrm>
          <a:prstGeom prst="rect">
            <a:avLst/>
          </a:prstGeom>
        </p:spPr>
        <p:txBody>
          <a:bodyPr anchor="t" rtlCol="false" tIns="0" lIns="0" bIns="0" rIns="0">
            <a:spAutoFit/>
          </a:bodyPr>
          <a:lstStyle/>
          <a:p>
            <a:pPr algn="l" marL="2236610" indent="-559153" lvl="3">
              <a:lnSpc>
                <a:spcPts val="4143"/>
              </a:lnSpc>
              <a:spcBef>
                <a:spcPct val="0"/>
              </a:spcBef>
              <a:buAutoNum type="romanLcPeriod" startAt="1"/>
            </a:pPr>
            <a:r>
              <a:rPr lang="en-US" sz="3453" strike="noStrike" u="none">
                <a:solidFill>
                  <a:srgbClr val="000000"/>
                </a:solidFill>
                <a:latin typeface="Times New Roman"/>
                <a:ea typeface="Times New Roman"/>
                <a:cs typeface="Times New Roman"/>
                <a:sym typeface="Times New Roman"/>
              </a:rPr>
              <a:t>Real-Time Workout Analysis and Injury Prevention: Provide accurate, AI-driven real-time feedback on exercise form and repetition counting, leveraging pose estimation to reduce injury risks and ensure correct posture during workouts.</a:t>
            </a:r>
          </a:p>
          <a:p>
            <a:pPr algn="l" marL="2236610" indent="-559153" lvl="3">
              <a:lnSpc>
                <a:spcPts val="4143"/>
              </a:lnSpc>
              <a:spcBef>
                <a:spcPct val="0"/>
              </a:spcBef>
              <a:buAutoNum type="romanLcPeriod" startAt="1"/>
            </a:pPr>
            <a:r>
              <a:rPr lang="en-US" sz="3453" strike="noStrike" u="none">
                <a:solidFill>
                  <a:srgbClr val="000000"/>
                </a:solidFill>
                <a:latin typeface="Times New Roman"/>
                <a:ea typeface="Times New Roman"/>
                <a:cs typeface="Times New Roman"/>
                <a:sym typeface="Times New Roman"/>
              </a:rPr>
              <a:t>Comprehensive Health Management: Integrate nutritional analysis through object detection (YOLOv8) model to detect precise food and its composition.</a:t>
            </a:r>
          </a:p>
          <a:p>
            <a:pPr algn="l" marL="2236610" indent="-559153" lvl="3">
              <a:lnSpc>
                <a:spcPts val="4143"/>
              </a:lnSpc>
              <a:spcBef>
                <a:spcPct val="0"/>
              </a:spcBef>
              <a:buAutoNum type="romanLcPeriod" startAt="1"/>
            </a:pPr>
            <a:r>
              <a:rPr lang="en-US" sz="3453" strike="noStrike" u="none">
                <a:solidFill>
                  <a:srgbClr val="000000"/>
                </a:solidFill>
                <a:latin typeface="Times New Roman"/>
                <a:ea typeface="Times New Roman"/>
                <a:cs typeface="Times New Roman"/>
                <a:sym typeface="Times New Roman"/>
              </a:rPr>
              <a:t>BMI Integration for Health Insights: Calculate and track users' Body Mass Index (BMI) based on their weight and height, providing personalized fitness and dietary recommendations aligned with their health goals.</a:t>
            </a:r>
          </a:p>
          <a:p>
            <a:pPr algn="l" marL="2236610" indent="-559153" lvl="3">
              <a:lnSpc>
                <a:spcPts val="4143"/>
              </a:lnSpc>
              <a:spcBef>
                <a:spcPct val="0"/>
              </a:spcBef>
              <a:buAutoNum type="romanLcPeriod" startAt="1"/>
            </a:pPr>
            <a:r>
              <a:rPr lang="en-US" sz="3453" strike="noStrike" u="none">
                <a:solidFill>
                  <a:srgbClr val="000000"/>
                </a:solidFill>
                <a:latin typeface="Times New Roman"/>
                <a:ea typeface="Times New Roman"/>
                <a:cs typeface="Times New Roman"/>
                <a:sym typeface="Times New Roman"/>
              </a:rPr>
              <a:t>Seamless and Secure User Experience: Employ MySQL for robust and efficient data management, coupled with an intuitive interface (Tkinter and Flask) for secure storage and easy interaction with user profiles, workout logs, and health data.</a:t>
            </a:r>
          </a:p>
          <a:p>
            <a:pPr algn="l">
              <a:lnSpc>
                <a:spcPts val="4143"/>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49565" y="12468"/>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TextBox 5" id="5"/>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Freeform 6" id="6"/>
          <p:cNvSpPr/>
          <p:nvPr/>
        </p:nvSpPr>
        <p:spPr>
          <a:xfrm flipH="false" flipV="false" rot="0">
            <a:off x="-9282" y="167264"/>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TextBox 7" id="7"/>
          <p:cNvSpPr txBox="true"/>
          <p:nvPr/>
        </p:nvSpPr>
        <p:spPr>
          <a:xfrm rot="0">
            <a:off x="1843463" y="184045"/>
            <a:ext cx="12663123" cy="828540"/>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Literature Survey</a:t>
            </a:r>
          </a:p>
        </p:txBody>
      </p:sp>
      <p:graphicFrame>
        <p:nvGraphicFramePr>
          <p:cNvPr name="Table 8" id="8"/>
          <p:cNvGraphicFramePr>
            <a:graphicFrameLocks noGrp="true"/>
          </p:cNvGraphicFramePr>
          <p:nvPr/>
        </p:nvGraphicFramePr>
        <p:xfrm>
          <a:off x="562356" y="1244570"/>
          <a:ext cx="16897350" cy="7448550"/>
        </p:xfrm>
        <a:graphic>
          <a:graphicData uri="http://schemas.openxmlformats.org/drawingml/2006/table">
            <a:tbl>
              <a:tblPr/>
              <a:tblGrid>
                <a:gridCol w="1491560"/>
                <a:gridCol w="4452955"/>
                <a:gridCol w="3836484"/>
                <a:gridCol w="7116350"/>
              </a:tblGrid>
              <a:tr h="864758">
                <a:tc>
                  <a:txBody>
                    <a:bodyPr anchor="t" rtlCol="false"/>
                    <a:lstStyle/>
                    <a:p>
                      <a:pPr algn="l">
                        <a:lnSpc>
                          <a:spcPts val="2520"/>
                        </a:lnSpc>
                        <a:defRPr/>
                      </a:pPr>
                      <a:r>
                        <a:rPr lang="en-US" b="true" sz="2100">
                          <a:solidFill>
                            <a:srgbClr val="FFFFFF"/>
                          </a:solidFill>
                          <a:latin typeface="Times New Roman Bold"/>
                          <a:ea typeface="Times New Roman Bold"/>
                          <a:cs typeface="Times New Roman Bold"/>
                          <a:sym typeface="Times New Roman Bold"/>
                        </a:rPr>
                        <a:t>Sl No </a:t>
                      </a:r>
                      <a:endParaRPr lang="en-US" sz="1100"/>
                    </a:p>
                    <a:p>
                      <a:pPr algn="l">
                        <a:lnSpc>
                          <a:spcPts val="2520"/>
                        </a:lnSpc>
                      </a:pPr>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l">
                        <a:lnSpc>
                          <a:spcPts val="2520"/>
                        </a:lnSpc>
                        <a:defRPr/>
                      </a:pPr>
                      <a:r>
                        <a:rPr lang="en-US" b="true" sz="2100">
                          <a:solidFill>
                            <a:srgbClr val="000000"/>
                          </a:solidFill>
                          <a:latin typeface="Times New Roman Bold"/>
                          <a:ea typeface="Times New Roman Bold"/>
                          <a:cs typeface="Times New Roman Bold"/>
                          <a:sym typeface="Times New Roman Bold"/>
                        </a:rPr>
                        <a:t>Author and Paper title</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l">
                        <a:lnSpc>
                          <a:spcPts val="2520"/>
                        </a:lnSpc>
                        <a:defRPr/>
                      </a:pPr>
                      <a:r>
                        <a:rPr lang="en-US" b="true" sz="2100">
                          <a:solidFill>
                            <a:srgbClr val="000000"/>
                          </a:solidFill>
                          <a:latin typeface="Times New Roman Bold"/>
                          <a:ea typeface="Times New Roman Bold"/>
                          <a:cs typeface="Times New Roman Bold"/>
                          <a:sym typeface="Times New Roman Bold"/>
                        </a:rPr>
                        <a:t>Details of Publication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l">
                        <a:lnSpc>
                          <a:spcPts val="2520"/>
                        </a:lnSpc>
                        <a:defRPr/>
                      </a:pPr>
                      <a:r>
                        <a:rPr lang="en-US" b="true" sz="2100">
                          <a:solidFill>
                            <a:srgbClr val="000000"/>
                          </a:solidFill>
                          <a:latin typeface="Times New Roman Bold"/>
                          <a:ea typeface="Times New Roman Bold"/>
                          <a:cs typeface="Times New Roman Bold"/>
                          <a:sym typeface="Times New Roman Bold"/>
                        </a:rPr>
                        <a:t>Summary of the Paper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r>
              <a:tr h="3122211">
                <a:tc>
                  <a:txBody>
                    <a:bodyPr anchor="t" rtlCol="false"/>
                    <a:lstStyle/>
                    <a:p>
                      <a:pPr algn="l">
                        <a:lnSpc>
                          <a:spcPts val="2639"/>
                        </a:lnSpc>
                        <a:defRPr/>
                      </a:pPr>
                      <a:r>
                        <a:rPr lang="en-US" sz="2199">
                          <a:solidFill>
                            <a:srgbClr val="000000"/>
                          </a:solidFill>
                          <a:latin typeface="Times New Roman"/>
                          <a:ea typeface="Times New Roman"/>
                          <a:cs typeface="Times New Roman"/>
                          <a:sym typeface="Times New Roman"/>
                        </a:rPr>
                        <a:t>1.</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trAIner - An AI Fitness Coach Solution</a:t>
                      </a:r>
                      <a:endParaRPr lang="en-US" sz="1100"/>
                    </a:p>
                    <a:p>
                      <a:pPr algn="l">
                        <a:lnSpc>
                          <a:spcPts val="3079"/>
                        </a:lnSpc>
                      </a:pPr>
                      <a:r>
                        <a:rPr lang="en-US" sz="2199">
                          <a:solidFill>
                            <a:srgbClr val="000000"/>
                          </a:solidFill>
                          <a:latin typeface="Times New Roman"/>
                          <a:ea typeface="Times New Roman"/>
                          <a:cs typeface="Times New Roman"/>
                          <a:sym typeface="Times New Roman"/>
                        </a:rPr>
                        <a:t>Human Pose Estimation using Artificial Intelligence </a:t>
                      </a:r>
                    </a:p>
                    <a:p>
                      <a:pPr algn="l">
                        <a:lnSpc>
                          <a:spcPts val="3079"/>
                        </a:lnSpc>
                      </a:pPr>
                      <a:r>
                        <a:rPr lang="en-US" sz="2199">
                          <a:solidFill>
                            <a:srgbClr val="000000"/>
                          </a:solidFill>
                          <a:latin typeface="Times New Roman"/>
                          <a:ea typeface="Times New Roman"/>
                          <a:cs typeface="Times New Roman"/>
                          <a:sym typeface="Times New Roman"/>
                        </a:rPr>
                        <a:t>with Virtual Gym Tracker</a:t>
                      </a:r>
                    </a:p>
                    <a:p>
                      <a:pPr algn="l">
                        <a:lnSpc>
                          <a:spcPts val="3079"/>
                        </a:lnSpc>
                      </a:pPr>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2022 IEEE 7th International conference for Convergence in Technology (I2CT) Pune, India. Apr 07-09, 2022</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The authors have proposed solution to evaluate and improveexercise form using advanced pose estimation and machine learning techniques. The system aims to provide users with real-time feedback to enhance their workout efficiency and safety.</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r>
              <a:tr h="3461581">
                <a:tc>
                  <a:txBody>
                    <a:bodyPr anchor="t" rtlCol="false"/>
                    <a:lstStyle/>
                    <a:p>
                      <a:pPr algn="l">
                        <a:lnSpc>
                          <a:spcPts val="2639"/>
                        </a:lnSpc>
                        <a:defRPr/>
                      </a:pPr>
                      <a:r>
                        <a:rPr lang="en-US" sz="2199">
                          <a:solidFill>
                            <a:srgbClr val="000000"/>
                          </a:solidFill>
                          <a:latin typeface="Times New Roman"/>
                          <a:ea typeface="Times New Roman"/>
                          <a:cs typeface="Times New Roman"/>
                          <a:sym typeface="Times New Roman"/>
                        </a:rPr>
                        <a:t>2.</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Recommender System with Artificial Intelligence for Fitness </a:t>
                      </a:r>
                      <a:endParaRPr lang="en-US" sz="1100"/>
                    </a:p>
                    <a:p>
                      <a:pPr algn="l">
                        <a:lnSpc>
                          <a:spcPts val="3079"/>
                        </a:lnSpc>
                      </a:pPr>
                      <a:r>
                        <a:rPr lang="en-US" sz="2199">
                          <a:solidFill>
                            <a:srgbClr val="000000"/>
                          </a:solidFill>
                          <a:latin typeface="Times New Roman"/>
                          <a:ea typeface="Times New Roman"/>
                          <a:cs typeface="Times New Roman"/>
                          <a:sym typeface="Times New Roman"/>
                        </a:rPr>
                        <a:t>Assistance System</a:t>
                      </a:r>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2018 15th International Conference on Ubiquitous Robots (UR) Hawaii Convention Center, Hawai'i, USA, June 27-30, 2018</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The authors of this paper employed the MediaPipe for tracking and analyzing user movements, It aims to enhance user workout experiences by providing instant feedback on exercise form.</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r>
            </a:tbl>
          </a:graphicData>
        </a:graphic>
      </p:graphicFrame>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89593" y="0"/>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TextBox 5" id="5"/>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Freeform 6" id="6"/>
          <p:cNvSpPr/>
          <p:nvPr/>
        </p:nvSpPr>
        <p:spPr>
          <a:xfrm flipH="false" flipV="false" rot="0">
            <a:off x="30746" y="154796"/>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TextBox 7" id="7"/>
          <p:cNvSpPr txBox="true"/>
          <p:nvPr/>
        </p:nvSpPr>
        <p:spPr>
          <a:xfrm rot="0">
            <a:off x="1883490" y="171577"/>
            <a:ext cx="12663123" cy="828540"/>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Literature Survey</a:t>
            </a:r>
          </a:p>
        </p:txBody>
      </p:sp>
      <p:graphicFrame>
        <p:nvGraphicFramePr>
          <p:cNvPr name="Table 8" id="8"/>
          <p:cNvGraphicFramePr>
            <a:graphicFrameLocks noGrp="true"/>
          </p:cNvGraphicFramePr>
          <p:nvPr/>
        </p:nvGraphicFramePr>
        <p:xfrm>
          <a:off x="695325" y="1419225"/>
          <a:ext cx="16897350" cy="7448550"/>
        </p:xfrm>
        <a:graphic>
          <a:graphicData uri="http://schemas.openxmlformats.org/drawingml/2006/table">
            <a:tbl>
              <a:tblPr/>
              <a:tblGrid>
                <a:gridCol w="1491560"/>
                <a:gridCol w="4452955"/>
                <a:gridCol w="3836484"/>
                <a:gridCol w="7116350"/>
              </a:tblGrid>
              <a:tr h="864758">
                <a:tc>
                  <a:txBody>
                    <a:bodyPr anchor="t" rtlCol="false"/>
                    <a:lstStyle/>
                    <a:p>
                      <a:pPr algn="l">
                        <a:lnSpc>
                          <a:spcPts val="2520"/>
                        </a:lnSpc>
                        <a:defRPr/>
                      </a:pPr>
                      <a:r>
                        <a:rPr lang="en-US" b="true" sz="2100">
                          <a:solidFill>
                            <a:srgbClr val="FFFFFF"/>
                          </a:solidFill>
                          <a:latin typeface="Times New Roman Bold"/>
                          <a:ea typeface="Times New Roman Bold"/>
                          <a:cs typeface="Times New Roman Bold"/>
                          <a:sym typeface="Times New Roman Bold"/>
                        </a:rPr>
                        <a:t>Sl No </a:t>
                      </a:r>
                      <a:endParaRPr lang="en-US" sz="1100"/>
                    </a:p>
                    <a:p>
                      <a:pPr algn="l">
                        <a:lnSpc>
                          <a:spcPts val="2520"/>
                        </a:lnSpc>
                      </a:pPr>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l">
                        <a:lnSpc>
                          <a:spcPts val="2520"/>
                        </a:lnSpc>
                        <a:defRPr/>
                      </a:pPr>
                      <a:r>
                        <a:rPr lang="en-US" b="true" sz="2100">
                          <a:solidFill>
                            <a:srgbClr val="000000"/>
                          </a:solidFill>
                          <a:latin typeface="Times New Roman Bold"/>
                          <a:ea typeface="Times New Roman Bold"/>
                          <a:cs typeface="Times New Roman Bold"/>
                          <a:sym typeface="Times New Roman Bold"/>
                        </a:rPr>
                        <a:t>Author and Paper title</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l">
                        <a:lnSpc>
                          <a:spcPts val="2520"/>
                        </a:lnSpc>
                        <a:defRPr/>
                      </a:pPr>
                      <a:r>
                        <a:rPr lang="en-US" b="true" sz="2100">
                          <a:solidFill>
                            <a:srgbClr val="000000"/>
                          </a:solidFill>
                          <a:latin typeface="Times New Roman Bold"/>
                          <a:ea typeface="Times New Roman Bold"/>
                          <a:cs typeface="Times New Roman Bold"/>
                          <a:sym typeface="Times New Roman Bold"/>
                        </a:rPr>
                        <a:t>Details of Publication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l">
                        <a:lnSpc>
                          <a:spcPts val="2520"/>
                        </a:lnSpc>
                        <a:defRPr/>
                      </a:pPr>
                      <a:r>
                        <a:rPr lang="en-US" b="true" sz="2100">
                          <a:solidFill>
                            <a:srgbClr val="000000"/>
                          </a:solidFill>
                          <a:latin typeface="Times New Roman Bold"/>
                          <a:ea typeface="Times New Roman Bold"/>
                          <a:cs typeface="Times New Roman Bold"/>
                          <a:sym typeface="Times New Roman Bold"/>
                        </a:rPr>
                        <a:t>Summary of the Paper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r>
              <a:tr h="3122211">
                <a:tc>
                  <a:txBody>
                    <a:bodyPr anchor="t" rtlCol="false"/>
                    <a:lstStyle/>
                    <a:p>
                      <a:pPr algn="l">
                        <a:lnSpc>
                          <a:spcPts val="2639"/>
                        </a:lnSpc>
                        <a:defRPr/>
                      </a:pPr>
                      <a:r>
                        <a:rPr lang="en-US" sz="2199">
                          <a:solidFill>
                            <a:srgbClr val="000000"/>
                          </a:solidFill>
                          <a:latin typeface="Times New Roman"/>
                          <a:ea typeface="Times New Roman"/>
                          <a:cs typeface="Times New Roman"/>
                          <a:sym typeface="Times New Roman"/>
                        </a:rPr>
                        <a:t>3.</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LAZIER: A Virtual Fitness Coach Based on AI Technology</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2939"/>
                        </a:lnSpc>
                        <a:defRPr/>
                      </a:pPr>
                      <a:r>
                        <a:rPr lang="en-US" sz="2099">
                          <a:solidFill>
                            <a:srgbClr val="000000"/>
                          </a:solidFill>
                          <a:latin typeface="Times New Roman"/>
                          <a:ea typeface="Times New Roman"/>
                          <a:cs typeface="Times New Roman"/>
                          <a:sym typeface="Times New Roman"/>
                        </a:rPr>
                        <a:t>2022 IEEE 5th International Conference on Information Systems and Computer Aided Education (ICISCAE), Dalian, China,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The system utilizes MediaPipe for real-time movement tracking to improve workout form but may face usability and privacy challenges in camera-restricted environments.</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r>
              <a:tr h="3461581">
                <a:tc>
                  <a:txBody>
                    <a:bodyPr anchor="t" rtlCol="false"/>
                    <a:lstStyle/>
                    <a:p>
                      <a:pPr algn="l">
                        <a:lnSpc>
                          <a:spcPts val="2520"/>
                        </a:lnSpc>
                        <a:defRPr/>
                      </a:pPr>
                      <a:r>
                        <a:rPr lang="en-US" sz="2100">
                          <a:solidFill>
                            <a:srgbClr val="000000"/>
                          </a:solidFill>
                          <a:latin typeface="Times New Roman"/>
                          <a:ea typeface="Times New Roman"/>
                          <a:cs typeface="Times New Roman"/>
                          <a:sym typeface="Times New Roman"/>
                        </a:rPr>
                        <a:t>4.</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Human Posture Estimation</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2939"/>
                        </a:lnSpc>
                        <a:defRPr/>
                      </a:pPr>
                      <a:r>
                        <a:rPr lang="en-US" sz="2099">
                          <a:solidFill>
                            <a:srgbClr val="000000"/>
                          </a:solidFill>
                          <a:latin typeface="Times New Roman"/>
                          <a:ea typeface="Times New Roman"/>
                          <a:cs typeface="Times New Roman"/>
                          <a:sym typeface="Times New Roman"/>
                        </a:rPr>
                        <a:t>2021 3rd International Conference on Machine Learning, Big Data and Business Intelligence (MLBDBI),</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The study focuses on detecting and analyzing body landmarks to assess human poses accurately in various environments. The authors explore algorithms and models that can process image data to estimate posture, aiming to support applications in health monitoring, fitness</a:t>
                      </a:r>
                      <a:endParaRPr lang="en-US" sz="1100"/>
                    </a:p>
                    <a:p>
                      <a:pPr algn="l">
                        <a:lnSpc>
                          <a:spcPts val="3079"/>
                        </a:lnSpc>
                      </a:pPr>
                      <a:r>
                        <a:rPr lang="en-US" sz="2199">
                          <a:solidFill>
                            <a:srgbClr val="000000"/>
                          </a:solidFill>
                          <a:latin typeface="Times New Roman"/>
                          <a:ea typeface="Times New Roman"/>
                          <a:cs typeface="Times New Roman"/>
                          <a:sym typeface="Times New Roman"/>
                        </a:rPr>
                        <a:t>.</a:t>
                      </a:r>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r>
            </a:tbl>
          </a:graphicData>
        </a:graphic>
      </p:graphicFrame>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89593" y="0"/>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TextBox 5" id="5"/>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Freeform 6" id="6"/>
          <p:cNvSpPr/>
          <p:nvPr/>
        </p:nvSpPr>
        <p:spPr>
          <a:xfrm flipH="false" flipV="false" rot="0">
            <a:off x="30746" y="154796"/>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TextBox 7" id="7"/>
          <p:cNvSpPr txBox="true"/>
          <p:nvPr/>
        </p:nvSpPr>
        <p:spPr>
          <a:xfrm rot="0">
            <a:off x="1883490" y="171577"/>
            <a:ext cx="12663123" cy="828540"/>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Literature Survey</a:t>
            </a:r>
          </a:p>
        </p:txBody>
      </p:sp>
      <p:graphicFrame>
        <p:nvGraphicFramePr>
          <p:cNvPr name="Table 8" id="8"/>
          <p:cNvGraphicFramePr>
            <a:graphicFrameLocks noGrp="true"/>
          </p:cNvGraphicFramePr>
          <p:nvPr/>
        </p:nvGraphicFramePr>
        <p:xfrm>
          <a:off x="695325" y="1419225"/>
          <a:ext cx="16897350" cy="7448550"/>
        </p:xfrm>
        <a:graphic>
          <a:graphicData uri="http://schemas.openxmlformats.org/drawingml/2006/table">
            <a:tbl>
              <a:tblPr/>
              <a:tblGrid>
                <a:gridCol w="1491560"/>
                <a:gridCol w="4452955"/>
                <a:gridCol w="3836484"/>
                <a:gridCol w="7116350"/>
              </a:tblGrid>
              <a:tr h="864758">
                <a:tc>
                  <a:txBody>
                    <a:bodyPr anchor="t" rtlCol="false"/>
                    <a:lstStyle/>
                    <a:p>
                      <a:pPr algn="l">
                        <a:lnSpc>
                          <a:spcPts val="2520"/>
                        </a:lnSpc>
                        <a:defRPr/>
                      </a:pPr>
                      <a:r>
                        <a:rPr lang="en-US" b="true" sz="2100">
                          <a:solidFill>
                            <a:srgbClr val="FFFFFF"/>
                          </a:solidFill>
                          <a:latin typeface="Times New Roman Bold"/>
                          <a:ea typeface="Times New Roman Bold"/>
                          <a:cs typeface="Times New Roman Bold"/>
                          <a:sym typeface="Times New Roman Bold"/>
                        </a:rPr>
                        <a:t>Sl No </a:t>
                      </a:r>
                      <a:endParaRPr lang="en-US" sz="1100"/>
                    </a:p>
                    <a:p>
                      <a:pPr algn="l">
                        <a:lnSpc>
                          <a:spcPts val="2520"/>
                        </a:lnSpc>
                      </a:pPr>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l">
                        <a:lnSpc>
                          <a:spcPts val="2520"/>
                        </a:lnSpc>
                        <a:defRPr/>
                      </a:pPr>
                      <a:r>
                        <a:rPr lang="en-US" b="true" sz="2100">
                          <a:solidFill>
                            <a:srgbClr val="000000"/>
                          </a:solidFill>
                          <a:latin typeface="Times New Roman Bold"/>
                          <a:ea typeface="Times New Roman Bold"/>
                          <a:cs typeface="Times New Roman Bold"/>
                          <a:sym typeface="Times New Roman Bold"/>
                        </a:rPr>
                        <a:t>Author and Paper title</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l">
                        <a:lnSpc>
                          <a:spcPts val="2520"/>
                        </a:lnSpc>
                        <a:defRPr/>
                      </a:pPr>
                      <a:r>
                        <a:rPr lang="en-US" b="true" sz="2100">
                          <a:solidFill>
                            <a:srgbClr val="000000"/>
                          </a:solidFill>
                          <a:latin typeface="Times New Roman Bold"/>
                          <a:ea typeface="Times New Roman Bold"/>
                          <a:cs typeface="Times New Roman Bold"/>
                          <a:sym typeface="Times New Roman Bold"/>
                        </a:rPr>
                        <a:t>Details of Publication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l">
                        <a:lnSpc>
                          <a:spcPts val="2520"/>
                        </a:lnSpc>
                        <a:defRPr/>
                      </a:pPr>
                      <a:r>
                        <a:rPr lang="en-US" b="true" sz="2100">
                          <a:solidFill>
                            <a:srgbClr val="000000"/>
                          </a:solidFill>
                          <a:latin typeface="Times New Roman Bold"/>
                          <a:ea typeface="Times New Roman Bold"/>
                          <a:cs typeface="Times New Roman Bold"/>
                          <a:sym typeface="Times New Roman Bold"/>
                        </a:rPr>
                        <a:t>Summary of the Paper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r>
              <a:tr h="3122211">
                <a:tc>
                  <a:txBody>
                    <a:bodyPr anchor="t" rtlCol="false"/>
                    <a:lstStyle/>
                    <a:p>
                      <a:pPr algn="l">
                        <a:lnSpc>
                          <a:spcPts val="2639"/>
                        </a:lnSpc>
                        <a:defRPr/>
                      </a:pPr>
                      <a:r>
                        <a:rPr lang="en-US" sz="2199">
                          <a:solidFill>
                            <a:srgbClr val="000000"/>
                          </a:solidFill>
                          <a:latin typeface="Times New Roman"/>
                          <a:ea typeface="Times New Roman"/>
                          <a:cs typeface="Times New Roman"/>
                          <a:sym typeface="Times New Roman"/>
                        </a:rPr>
                        <a:t>5.</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   Kannan, Mr &amp; Mohan, Mr &amp; Gokul, Mr &amp; Kumar, Mr. (2023). Enhancing Fitness Training with AI. </a:t>
                      </a:r>
                      <a:endParaRPr lang="en-US" sz="1100"/>
                    </a:p>
                    <a:p>
                      <a:pPr algn="l">
                        <a:lnSpc>
                          <a:spcPts val="3079"/>
                        </a:lnSpc>
                      </a:pPr>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2939"/>
                        </a:lnSpc>
                        <a:defRPr/>
                      </a:pPr>
                      <a:r>
                        <a:rPr lang="en-US" sz="2099">
                          <a:solidFill>
                            <a:srgbClr val="000000"/>
                          </a:solidFill>
                          <a:latin typeface="Times New Roman"/>
                          <a:ea typeface="Times New Roman"/>
                          <a:cs typeface="Times New Roman"/>
                          <a:sym typeface="Times New Roman"/>
                        </a:rPr>
                        <a:t>International Journal of Research Publication and Reviews. 4. 5418- 5423. 10.55248/gengpi.234.4.38631.</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The AI personal trainer, developed with OpenCV and Flask , provides real-time feedback and personalized plans but is limited by camera quality and internet dependency.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r>
              <a:tr h="3461581">
                <a:tc>
                  <a:txBody>
                    <a:bodyPr anchor="t" rtlCol="false"/>
                    <a:lstStyle/>
                    <a:p>
                      <a:pPr algn="l">
                        <a:lnSpc>
                          <a:spcPts val="2520"/>
                        </a:lnSpc>
                        <a:defRPr/>
                      </a:pPr>
                      <a:r>
                        <a:rPr lang="en-US" sz="2100">
                          <a:solidFill>
                            <a:srgbClr val="000000"/>
                          </a:solidFill>
                          <a:latin typeface="Times New Roman"/>
                          <a:ea typeface="Times New Roman"/>
                          <a:cs typeface="Times New Roman"/>
                          <a:sym typeface="Times New Roman"/>
                        </a:rPr>
                        <a:t>6.</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Ashraf, Ahsan &amp; Haq, Areebul &amp; Kumar, Kantesh &amp; Alam, Muhammad &amp; Shahid, Talha. (2024). AI Fitness Trainer.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2939"/>
                        </a:lnSpc>
                        <a:defRPr/>
                      </a:pPr>
                      <a:r>
                        <a:rPr lang="en-US" sz="2099">
                          <a:solidFill>
                            <a:srgbClr val="000000"/>
                          </a:solidFill>
                          <a:latin typeface="Times New Roman"/>
                          <a:ea typeface="Times New Roman"/>
                          <a:cs typeface="Times New Roman"/>
                          <a:sym typeface="Times New Roman"/>
                        </a:rPr>
                        <a:t>2021 3rd International Conference on Machine Learning, Big Data and Business Intelligence (MLBDBI),</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The fitness tracker offers customized feedback on form and reps, aiming to boost home workouts, yet it struggles with tech reliance, exercise variety, privacy, and adaptability issues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r>
            </a:tbl>
          </a:graphicData>
        </a:graphic>
      </p:graphicFrame>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89593" y="0"/>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TextBox 5" id="5"/>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Freeform 6" id="6"/>
          <p:cNvSpPr/>
          <p:nvPr/>
        </p:nvSpPr>
        <p:spPr>
          <a:xfrm flipH="false" flipV="false" rot="0">
            <a:off x="30746" y="154796"/>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TextBox 7" id="7"/>
          <p:cNvSpPr txBox="true"/>
          <p:nvPr/>
        </p:nvSpPr>
        <p:spPr>
          <a:xfrm rot="0">
            <a:off x="1883490" y="171577"/>
            <a:ext cx="12663123" cy="828540"/>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Literature Survey</a:t>
            </a:r>
          </a:p>
        </p:txBody>
      </p:sp>
      <p:graphicFrame>
        <p:nvGraphicFramePr>
          <p:cNvPr name="Table 8" id="8"/>
          <p:cNvGraphicFramePr>
            <a:graphicFrameLocks noGrp="true"/>
          </p:cNvGraphicFramePr>
          <p:nvPr/>
        </p:nvGraphicFramePr>
        <p:xfrm>
          <a:off x="695325" y="1419225"/>
          <a:ext cx="16897350" cy="7448550"/>
        </p:xfrm>
        <a:graphic>
          <a:graphicData uri="http://schemas.openxmlformats.org/drawingml/2006/table">
            <a:tbl>
              <a:tblPr/>
              <a:tblGrid>
                <a:gridCol w="1491560"/>
                <a:gridCol w="4452955"/>
                <a:gridCol w="3836484"/>
                <a:gridCol w="7116350"/>
              </a:tblGrid>
              <a:tr h="864758">
                <a:tc>
                  <a:txBody>
                    <a:bodyPr anchor="t" rtlCol="false"/>
                    <a:lstStyle/>
                    <a:p>
                      <a:pPr algn="l">
                        <a:lnSpc>
                          <a:spcPts val="2520"/>
                        </a:lnSpc>
                        <a:defRPr/>
                      </a:pPr>
                      <a:r>
                        <a:rPr lang="en-US" b="true" sz="2100">
                          <a:solidFill>
                            <a:srgbClr val="FFFFFF"/>
                          </a:solidFill>
                          <a:latin typeface="Times New Roman Bold"/>
                          <a:ea typeface="Times New Roman Bold"/>
                          <a:cs typeface="Times New Roman Bold"/>
                          <a:sym typeface="Times New Roman Bold"/>
                        </a:rPr>
                        <a:t>Sl No </a:t>
                      </a:r>
                      <a:endParaRPr lang="en-US" sz="1100"/>
                    </a:p>
                    <a:p>
                      <a:pPr algn="l">
                        <a:lnSpc>
                          <a:spcPts val="2520"/>
                        </a:lnSpc>
                      </a:pPr>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l">
                        <a:lnSpc>
                          <a:spcPts val="2520"/>
                        </a:lnSpc>
                        <a:defRPr/>
                      </a:pPr>
                      <a:r>
                        <a:rPr lang="en-US" b="true" sz="2100">
                          <a:solidFill>
                            <a:srgbClr val="000000"/>
                          </a:solidFill>
                          <a:latin typeface="Times New Roman Bold"/>
                          <a:ea typeface="Times New Roman Bold"/>
                          <a:cs typeface="Times New Roman Bold"/>
                          <a:sym typeface="Times New Roman Bold"/>
                        </a:rPr>
                        <a:t>Author and Paper title</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l">
                        <a:lnSpc>
                          <a:spcPts val="2520"/>
                        </a:lnSpc>
                        <a:defRPr/>
                      </a:pPr>
                      <a:r>
                        <a:rPr lang="en-US" b="true" sz="2100">
                          <a:solidFill>
                            <a:srgbClr val="000000"/>
                          </a:solidFill>
                          <a:latin typeface="Times New Roman Bold"/>
                          <a:ea typeface="Times New Roman Bold"/>
                          <a:cs typeface="Times New Roman Bold"/>
                          <a:sym typeface="Times New Roman Bold"/>
                        </a:rPr>
                        <a:t>Details of Publication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l">
                        <a:lnSpc>
                          <a:spcPts val="2520"/>
                        </a:lnSpc>
                        <a:defRPr/>
                      </a:pPr>
                      <a:r>
                        <a:rPr lang="en-US" b="true" sz="2100">
                          <a:solidFill>
                            <a:srgbClr val="000000"/>
                          </a:solidFill>
                          <a:latin typeface="Times New Roman Bold"/>
                          <a:ea typeface="Times New Roman Bold"/>
                          <a:cs typeface="Times New Roman Bold"/>
                          <a:sym typeface="Times New Roman Bold"/>
                        </a:rPr>
                        <a:t>Summary of the Paper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r>
              <a:tr h="3122211">
                <a:tc>
                  <a:txBody>
                    <a:bodyPr anchor="t" rtlCol="false"/>
                    <a:lstStyle/>
                    <a:p>
                      <a:pPr algn="l">
                        <a:lnSpc>
                          <a:spcPts val="2639"/>
                        </a:lnSpc>
                        <a:defRPr/>
                      </a:pPr>
                      <a:r>
                        <a:rPr lang="en-US" sz="2199">
                          <a:solidFill>
                            <a:srgbClr val="000000"/>
                          </a:solidFill>
                          <a:latin typeface="Times New Roman"/>
                          <a:ea typeface="Times New Roman"/>
                          <a:cs typeface="Times New Roman"/>
                          <a:sym typeface="Times New Roman"/>
                        </a:rPr>
                        <a:t>7.</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 V. S. P. Bhamidipati, I. Saxena, D. Saisanthiya and M. Retnadhas, "Robust Intelligent Posture Estimation for an AI Gym Trainer using Mediapipe and OpenCV,"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2939"/>
                        </a:lnSpc>
                        <a:defRPr/>
                      </a:pPr>
                      <a:r>
                        <a:rPr lang="en-US" sz="2099">
                          <a:solidFill>
                            <a:srgbClr val="000000"/>
                          </a:solidFill>
                          <a:latin typeface="Times New Roman"/>
                          <a:ea typeface="Times New Roman"/>
                          <a:cs typeface="Times New Roman"/>
                          <a:sym typeface="Times New Roman"/>
                        </a:rPr>
                        <a:t>2023 International Conference on Networking and Communications (ICNWC), Chennai, India, 2023, pp. 1-7, doi: 10.1109/ICNWC57852.2023.10127264.</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In the system combines OpenCV, MediaPipe, ChatterBot, and Flask for pose detection and workout plans but lacks real-time query support and motivational features.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r>
              <a:tr h="3461581">
                <a:tc>
                  <a:txBody>
                    <a:bodyPr anchor="t" rtlCol="false"/>
                    <a:lstStyle/>
                    <a:p>
                      <a:pPr algn="l">
                        <a:lnSpc>
                          <a:spcPts val="2520"/>
                        </a:lnSpc>
                        <a:defRPr/>
                      </a:pPr>
                      <a:r>
                        <a:rPr lang="en-US" sz="2100">
                          <a:solidFill>
                            <a:srgbClr val="000000"/>
                          </a:solidFill>
                          <a:latin typeface="Times New Roman"/>
                          <a:ea typeface="Times New Roman"/>
                          <a:cs typeface="Times New Roman"/>
                          <a:sym typeface="Times New Roman"/>
                        </a:rPr>
                        <a:t>8.</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 Xin Jin et al., "Virtual Personal Trainer via the Kinect Sensor,"</a:t>
                      </a:r>
                      <a:endParaRPr lang="en-US" sz="1100"/>
                    </a:p>
                    <a:p>
                      <a:pPr algn="l">
                        <a:lnSpc>
                          <a:spcPts val="3079"/>
                        </a:lnSpc>
                      </a:pPr>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2939"/>
                        </a:lnSpc>
                        <a:defRPr/>
                      </a:pPr>
                      <a:r>
                        <a:rPr lang="en-US" sz="2099">
                          <a:solidFill>
                            <a:srgbClr val="000000"/>
                          </a:solidFill>
                          <a:latin typeface="Times New Roman"/>
                          <a:ea typeface="Times New Roman"/>
                          <a:cs typeface="Times New Roman"/>
                          <a:sym typeface="Times New Roman"/>
                        </a:rPr>
                        <a:t> 2015 IEEE 16th International Conference on Communication Technology (ICCT), Hangzhou, 2015, pp. 460-463, doi: 10.1109/ICCT.2015.7399879.</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The system utilizes the Kinect sensor to track 20 body joints during exercises and employs machine learning algorithms to provide real-time feedback for correcting exercise performance and improving posture​.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r>
            </a:tbl>
          </a:graphicData>
        </a:graphic>
      </p:graphicFrame>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89593" y="0"/>
            <a:ext cx="3498407" cy="929527"/>
            <a:chOff x="0" y="0"/>
            <a:chExt cx="4664543" cy="1239370"/>
          </a:xfrm>
        </p:grpSpPr>
        <p:sp>
          <p:nvSpPr>
            <p:cNvPr name="Freeform 3" id="3"/>
            <p:cNvSpPr/>
            <p:nvPr/>
          </p:nvSpPr>
          <p:spPr>
            <a:xfrm flipH="false" flipV="false" rot="0">
              <a:off x="19050" y="19050"/>
              <a:ext cx="4627880" cy="1201293"/>
            </a:xfrm>
            <a:custGeom>
              <a:avLst/>
              <a:gdLst/>
              <a:ahLst/>
              <a:cxnLst/>
              <a:rect r="r" b="b" t="t" l="l"/>
              <a:pathLst>
                <a:path h="1201293" w="4627880">
                  <a:moveTo>
                    <a:pt x="0" y="200279"/>
                  </a:moveTo>
                  <a:cubicBezTo>
                    <a:pt x="0" y="89662"/>
                    <a:pt x="91694" y="0"/>
                    <a:pt x="204978" y="0"/>
                  </a:cubicBezTo>
                  <a:lnTo>
                    <a:pt x="4422902" y="0"/>
                  </a:lnTo>
                  <a:cubicBezTo>
                    <a:pt x="4536059" y="0"/>
                    <a:pt x="4627880" y="89662"/>
                    <a:pt x="4627880" y="200279"/>
                  </a:cubicBezTo>
                  <a:lnTo>
                    <a:pt x="4627880" y="1001014"/>
                  </a:lnTo>
                  <a:cubicBezTo>
                    <a:pt x="4627880" y="1111631"/>
                    <a:pt x="4536186" y="1201293"/>
                    <a:pt x="4422902" y="1201293"/>
                  </a:cubicBezTo>
                  <a:lnTo>
                    <a:pt x="204978" y="1201293"/>
                  </a:lnTo>
                  <a:cubicBezTo>
                    <a:pt x="91694" y="1201293"/>
                    <a:pt x="0" y="1111631"/>
                    <a:pt x="0" y="1001014"/>
                  </a:cubicBezTo>
                  <a:close/>
                </a:path>
              </a:pathLst>
            </a:custGeom>
            <a:solidFill>
              <a:srgbClr val="FFFFFF"/>
            </a:solidFill>
          </p:spPr>
        </p:sp>
        <p:sp>
          <p:nvSpPr>
            <p:cNvPr name="Freeform 4" id="4"/>
            <p:cNvSpPr/>
            <p:nvPr/>
          </p:nvSpPr>
          <p:spPr>
            <a:xfrm flipH="false" flipV="false" rot="0">
              <a:off x="0" y="0"/>
              <a:ext cx="4665980" cy="1239393"/>
            </a:xfrm>
            <a:custGeom>
              <a:avLst/>
              <a:gdLst/>
              <a:ahLst/>
              <a:cxnLst/>
              <a:rect r="r" b="b" t="t" l="l"/>
              <a:pathLst>
                <a:path h="1239393" w="4665980">
                  <a:moveTo>
                    <a:pt x="0" y="219329"/>
                  </a:moveTo>
                  <a:cubicBezTo>
                    <a:pt x="0" y="97790"/>
                    <a:pt x="100711" y="0"/>
                    <a:pt x="224028" y="0"/>
                  </a:cubicBezTo>
                  <a:lnTo>
                    <a:pt x="4441952" y="0"/>
                  </a:lnTo>
                  <a:lnTo>
                    <a:pt x="4441952" y="19050"/>
                  </a:lnTo>
                  <a:lnTo>
                    <a:pt x="4441952" y="0"/>
                  </a:lnTo>
                  <a:cubicBezTo>
                    <a:pt x="4565269" y="0"/>
                    <a:pt x="4665980" y="97790"/>
                    <a:pt x="4665980" y="219329"/>
                  </a:cubicBezTo>
                  <a:lnTo>
                    <a:pt x="4646930" y="219329"/>
                  </a:lnTo>
                  <a:lnTo>
                    <a:pt x="4665980" y="219329"/>
                  </a:lnTo>
                  <a:lnTo>
                    <a:pt x="4665980" y="1020064"/>
                  </a:lnTo>
                  <a:lnTo>
                    <a:pt x="4646930" y="1020064"/>
                  </a:lnTo>
                  <a:lnTo>
                    <a:pt x="4665980" y="1020064"/>
                  </a:lnTo>
                  <a:cubicBezTo>
                    <a:pt x="4665980" y="1141603"/>
                    <a:pt x="4565269" y="1239393"/>
                    <a:pt x="4441952" y="1239393"/>
                  </a:cubicBezTo>
                  <a:lnTo>
                    <a:pt x="4441952" y="1220343"/>
                  </a:lnTo>
                  <a:lnTo>
                    <a:pt x="4441952" y="1239393"/>
                  </a:lnTo>
                  <a:lnTo>
                    <a:pt x="224028" y="1239393"/>
                  </a:lnTo>
                  <a:lnTo>
                    <a:pt x="224028" y="1220343"/>
                  </a:lnTo>
                  <a:lnTo>
                    <a:pt x="224028" y="1239393"/>
                  </a:lnTo>
                  <a:cubicBezTo>
                    <a:pt x="100711" y="1239393"/>
                    <a:pt x="0" y="1141603"/>
                    <a:pt x="0" y="1020064"/>
                  </a:cubicBezTo>
                  <a:lnTo>
                    <a:pt x="0" y="219329"/>
                  </a:lnTo>
                  <a:lnTo>
                    <a:pt x="19050" y="219329"/>
                  </a:lnTo>
                  <a:lnTo>
                    <a:pt x="0" y="219329"/>
                  </a:lnTo>
                  <a:moveTo>
                    <a:pt x="38100" y="219329"/>
                  </a:moveTo>
                  <a:lnTo>
                    <a:pt x="38100" y="1020064"/>
                  </a:lnTo>
                  <a:lnTo>
                    <a:pt x="19050" y="1020064"/>
                  </a:lnTo>
                  <a:lnTo>
                    <a:pt x="38100" y="1020064"/>
                  </a:lnTo>
                  <a:cubicBezTo>
                    <a:pt x="38100" y="1119759"/>
                    <a:pt x="120904" y="1201293"/>
                    <a:pt x="224028" y="1201293"/>
                  </a:cubicBezTo>
                  <a:lnTo>
                    <a:pt x="4441952" y="1201293"/>
                  </a:lnTo>
                  <a:cubicBezTo>
                    <a:pt x="4545076" y="1201293"/>
                    <a:pt x="4627880" y="1119759"/>
                    <a:pt x="4627880" y="1020064"/>
                  </a:cubicBezTo>
                  <a:lnTo>
                    <a:pt x="4627880" y="219329"/>
                  </a:lnTo>
                  <a:cubicBezTo>
                    <a:pt x="4627880" y="119634"/>
                    <a:pt x="4545076" y="38100"/>
                    <a:pt x="4441952" y="38100"/>
                  </a:cubicBezTo>
                  <a:lnTo>
                    <a:pt x="224028" y="38100"/>
                  </a:lnTo>
                  <a:lnTo>
                    <a:pt x="224028" y="19050"/>
                  </a:lnTo>
                  <a:lnTo>
                    <a:pt x="224028" y="38100"/>
                  </a:lnTo>
                  <a:cubicBezTo>
                    <a:pt x="120904" y="38100"/>
                    <a:pt x="38100" y="119634"/>
                    <a:pt x="38100" y="219329"/>
                  </a:cubicBezTo>
                  <a:close/>
                </a:path>
              </a:pathLst>
            </a:custGeom>
            <a:solidFill>
              <a:srgbClr val="002060"/>
            </a:solidFill>
          </p:spPr>
        </p:sp>
      </p:grpSp>
      <p:sp>
        <p:nvSpPr>
          <p:cNvPr name="TextBox 5" id="5"/>
          <p:cNvSpPr txBox="true"/>
          <p:nvPr/>
        </p:nvSpPr>
        <p:spPr>
          <a:xfrm rot="0">
            <a:off x="14938163" y="301268"/>
            <a:ext cx="3121209" cy="336655"/>
          </a:xfrm>
          <a:prstGeom prst="rect">
            <a:avLst/>
          </a:prstGeom>
        </p:spPr>
        <p:txBody>
          <a:bodyPr anchor="t" rtlCol="false" tIns="0" lIns="0" bIns="0" rIns="0">
            <a:spAutoFit/>
          </a:bodyPr>
          <a:lstStyle/>
          <a:p>
            <a:pPr algn="ctr">
              <a:lnSpc>
                <a:spcPts val="2520"/>
              </a:lnSpc>
            </a:pPr>
            <a:r>
              <a:rPr lang="en-US" b="true" sz="2100" i="true" spc="16">
                <a:solidFill>
                  <a:srgbClr val="422C75"/>
                </a:solidFill>
                <a:latin typeface="TT Phobos Bold Italics"/>
                <a:ea typeface="TT Phobos Bold Italics"/>
                <a:cs typeface="TT Phobos Bold Italics"/>
                <a:sym typeface="TT Phobos Bold Italics"/>
              </a:rPr>
              <a:t>Go, change the world</a:t>
            </a:r>
          </a:p>
        </p:txBody>
      </p:sp>
      <p:sp>
        <p:nvSpPr>
          <p:cNvPr name="Freeform 6" id="6"/>
          <p:cNvSpPr/>
          <p:nvPr/>
        </p:nvSpPr>
        <p:spPr>
          <a:xfrm flipH="false" flipV="false" rot="0">
            <a:off x="30746" y="154796"/>
            <a:ext cx="1770844" cy="760444"/>
          </a:xfrm>
          <a:custGeom>
            <a:avLst/>
            <a:gdLst/>
            <a:ahLst/>
            <a:cxnLst/>
            <a:rect r="r" b="b" t="t" l="l"/>
            <a:pathLst>
              <a:path h="760444" w="1770844">
                <a:moveTo>
                  <a:pt x="0" y="0"/>
                </a:moveTo>
                <a:lnTo>
                  <a:pt x="1770844" y="0"/>
                </a:lnTo>
                <a:lnTo>
                  <a:pt x="1770844" y="760444"/>
                </a:lnTo>
                <a:lnTo>
                  <a:pt x="0" y="760444"/>
                </a:lnTo>
                <a:lnTo>
                  <a:pt x="0" y="0"/>
                </a:lnTo>
                <a:close/>
              </a:path>
            </a:pathLst>
          </a:custGeom>
          <a:blipFill>
            <a:blip r:embed="rId2"/>
            <a:stretch>
              <a:fillRect l="0" t="0" r="0" b="-35"/>
            </a:stretch>
          </a:blipFill>
        </p:spPr>
      </p:sp>
      <p:sp>
        <p:nvSpPr>
          <p:cNvPr name="TextBox 7" id="7"/>
          <p:cNvSpPr txBox="true"/>
          <p:nvPr/>
        </p:nvSpPr>
        <p:spPr>
          <a:xfrm rot="0">
            <a:off x="1883490" y="171577"/>
            <a:ext cx="12663123" cy="828540"/>
          </a:xfrm>
          <a:prstGeom prst="rect">
            <a:avLst/>
          </a:prstGeom>
        </p:spPr>
        <p:txBody>
          <a:bodyPr anchor="t" rtlCol="false" tIns="0" lIns="0" bIns="0" rIns="0">
            <a:spAutoFit/>
          </a:bodyPr>
          <a:lstStyle/>
          <a:p>
            <a:pPr algn="ctr">
              <a:lnSpc>
                <a:spcPts val="5832"/>
              </a:lnSpc>
            </a:pPr>
            <a:r>
              <a:rPr lang="en-US" b="true" sz="5400" spc="42">
                <a:solidFill>
                  <a:srgbClr val="C00000"/>
                </a:solidFill>
                <a:latin typeface="TT Phobos Bold"/>
                <a:ea typeface="TT Phobos Bold"/>
                <a:cs typeface="TT Phobos Bold"/>
                <a:sym typeface="TT Phobos Bold"/>
              </a:rPr>
              <a:t>Literature Survey</a:t>
            </a:r>
          </a:p>
        </p:txBody>
      </p:sp>
      <p:graphicFrame>
        <p:nvGraphicFramePr>
          <p:cNvPr name="Table 8" id="8"/>
          <p:cNvGraphicFramePr>
            <a:graphicFrameLocks noGrp="true"/>
          </p:cNvGraphicFramePr>
          <p:nvPr/>
        </p:nvGraphicFramePr>
        <p:xfrm>
          <a:off x="695325" y="1419225"/>
          <a:ext cx="16897350" cy="7448550"/>
        </p:xfrm>
        <a:graphic>
          <a:graphicData uri="http://schemas.openxmlformats.org/drawingml/2006/table">
            <a:tbl>
              <a:tblPr/>
              <a:tblGrid>
                <a:gridCol w="1491560"/>
                <a:gridCol w="4452955"/>
                <a:gridCol w="3836484"/>
                <a:gridCol w="7116350"/>
              </a:tblGrid>
              <a:tr h="864758">
                <a:tc>
                  <a:txBody>
                    <a:bodyPr anchor="t" rtlCol="false"/>
                    <a:lstStyle/>
                    <a:p>
                      <a:pPr algn="l">
                        <a:lnSpc>
                          <a:spcPts val="2520"/>
                        </a:lnSpc>
                        <a:defRPr/>
                      </a:pPr>
                      <a:r>
                        <a:rPr lang="en-US" b="true" sz="2100">
                          <a:solidFill>
                            <a:srgbClr val="FFFFFF"/>
                          </a:solidFill>
                          <a:latin typeface="Times New Roman Bold"/>
                          <a:ea typeface="Times New Roman Bold"/>
                          <a:cs typeface="Times New Roman Bold"/>
                          <a:sym typeface="Times New Roman Bold"/>
                        </a:rPr>
                        <a:t>Sl No </a:t>
                      </a:r>
                      <a:endParaRPr lang="en-US" sz="1100"/>
                    </a:p>
                    <a:p>
                      <a:pPr algn="l">
                        <a:lnSpc>
                          <a:spcPts val="2520"/>
                        </a:lnSpc>
                      </a:pPr>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l">
                        <a:lnSpc>
                          <a:spcPts val="2520"/>
                        </a:lnSpc>
                        <a:defRPr/>
                      </a:pPr>
                      <a:r>
                        <a:rPr lang="en-US" b="true" sz="2100">
                          <a:solidFill>
                            <a:srgbClr val="000000"/>
                          </a:solidFill>
                          <a:latin typeface="Times New Roman Bold"/>
                          <a:ea typeface="Times New Roman Bold"/>
                          <a:cs typeface="Times New Roman Bold"/>
                          <a:sym typeface="Times New Roman Bold"/>
                        </a:rPr>
                        <a:t>Author and Paper title</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l">
                        <a:lnSpc>
                          <a:spcPts val="2520"/>
                        </a:lnSpc>
                        <a:defRPr/>
                      </a:pPr>
                      <a:r>
                        <a:rPr lang="en-US" b="true" sz="2100">
                          <a:solidFill>
                            <a:srgbClr val="000000"/>
                          </a:solidFill>
                          <a:latin typeface="Times New Roman Bold"/>
                          <a:ea typeface="Times New Roman Bold"/>
                          <a:cs typeface="Times New Roman Bold"/>
                          <a:sym typeface="Times New Roman Bold"/>
                        </a:rPr>
                        <a:t>Details of Publication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l">
                        <a:lnSpc>
                          <a:spcPts val="2520"/>
                        </a:lnSpc>
                        <a:defRPr/>
                      </a:pPr>
                      <a:r>
                        <a:rPr lang="en-US" b="true" sz="2100">
                          <a:solidFill>
                            <a:srgbClr val="000000"/>
                          </a:solidFill>
                          <a:latin typeface="Times New Roman Bold"/>
                          <a:ea typeface="Times New Roman Bold"/>
                          <a:cs typeface="Times New Roman Bold"/>
                          <a:sym typeface="Times New Roman Bold"/>
                        </a:rPr>
                        <a:t>Summary of the Paper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r>
              <a:tr h="3122211">
                <a:tc>
                  <a:txBody>
                    <a:bodyPr anchor="t" rtlCol="false"/>
                    <a:lstStyle/>
                    <a:p>
                      <a:pPr algn="l">
                        <a:lnSpc>
                          <a:spcPts val="2639"/>
                        </a:lnSpc>
                        <a:defRPr/>
                      </a:pPr>
                      <a:r>
                        <a:rPr lang="en-US" sz="2199">
                          <a:solidFill>
                            <a:srgbClr val="000000"/>
                          </a:solidFill>
                          <a:latin typeface="Times New Roman"/>
                          <a:ea typeface="Times New Roman"/>
                          <a:cs typeface="Times New Roman"/>
                          <a:sym typeface="Times New Roman"/>
                        </a:rPr>
                        <a:t>7.</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 “Pose Trainer: Correcting Exercise Posture using Pose Estimation.” By S.Chen, R.R. Yang Department of CS., Stanford University </a:t>
                      </a:r>
                      <a:endParaRPr lang="en-US" sz="1100"/>
                    </a:p>
                    <a:p>
                      <a:pPr algn="l">
                        <a:lnSpc>
                          <a:spcPts val="3079"/>
                        </a:lnSpc>
                      </a:pPr>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2939"/>
                        </a:lnSpc>
                        <a:defRPr/>
                      </a:pPr>
                      <a:r>
                        <a:rPr lang="en-US" sz="2099">
                          <a:solidFill>
                            <a:srgbClr val="000000"/>
                          </a:solidFill>
                          <a:latin typeface="Times New Roman"/>
                          <a:ea typeface="Times New Roman"/>
                          <a:cs typeface="Times New Roman"/>
                          <a:sym typeface="Times New Roman"/>
                        </a:rPr>
                        <a:t>2023 International Conference on Networking and Communications (ICNWC), Chennai, India, 2023, pp. 1-7, doi: 10.1109/ICNWC57852.2023.10127264.</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The system leverages libraries such as OpenCV for computer vision tasks, TensorFlow or PyTorch for machine learning-based pose estimation, and Mediapipe for accurate pose detection, identifying key body landmarks, and providing feedback on form during exercise.</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r>
              <a:tr h="3461581">
                <a:tc>
                  <a:txBody>
                    <a:bodyPr anchor="t" rtlCol="false"/>
                    <a:lstStyle/>
                    <a:p>
                      <a:pPr algn="l">
                        <a:lnSpc>
                          <a:spcPts val="2520"/>
                        </a:lnSpc>
                        <a:defRPr/>
                      </a:pPr>
                      <a:r>
                        <a:rPr lang="en-US" sz="2100">
                          <a:solidFill>
                            <a:srgbClr val="000000"/>
                          </a:solidFill>
                          <a:latin typeface="Times New Roman"/>
                          <a:ea typeface="Times New Roman"/>
                          <a:cs typeface="Times New Roman"/>
                          <a:sym typeface="Times New Roman"/>
                        </a:rPr>
                        <a:t>8.</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BlazePose: On-device Real-time Body Pose tracking.</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2939"/>
                        </a:lnSpc>
                        <a:defRPr/>
                      </a:pPr>
                      <a:r>
                        <a:rPr lang="en-US" sz="2099">
                          <a:solidFill>
                            <a:srgbClr val="000000"/>
                          </a:solidFill>
                          <a:latin typeface="Times New Roman"/>
                          <a:ea typeface="Times New Roman"/>
                          <a:cs typeface="Times New Roman"/>
                          <a:sym typeface="Times New Roman"/>
                        </a:rPr>
                        <a:t> 2015 IEEE 16th International Conference on Communication Technology (ICCT), Hangzhou, 2015, pp. 460-463, doi: 10.1109/ICCT.2015.7399879.</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3079"/>
                        </a:lnSpc>
                        <a:defRPr/>
                      </a:pPr>
                      <a:r>
                        <a:rPr lang="en-US" sz="2199">
                          <a:solidFill>
                            <a:srgbClr val="000000"/>
                          </a:solidFill>
                          <a:latin typeface="Times New Roman"/>
                          <a:ea typeface="Times New Roman"/>
                          <a:cs typeface="Times New Roman"/>
                          <a:sym typeface="Times New Roman"/>
                        </a:rPr>
                        <a:t>The system uses a deep learning model to estimate 3D human pose from images and video, leveraging a novel architecture that balances high accuracy with performance for on-device processing.</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DAGYDpird08</dc:identifier>
  <dcterms:modified xsi:type="dcterms:W3CDTF">2011-08-01T06:04:30Z</dcterms:modified>
  <cp:revision>1</cp:revision>
  <dc:title>ANNDL Lab project</dc:title>
</cp:coreProperties>
</file>