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T Phobos Bold Italics" charset="1" panose="02000803060000090004"/>
      <p:regular r:id="rId23"/>
    </p:embeddedFont>
    <p:embeddedFont>
      <p:font typeface="TT Phobos Bold" charset="1" panose="02000803060000020004"/>
      <p:regular r:id="rId24"/>
    </p:embeddedFont>
    <p:embeddedFont>
      <p:font typeface="Arial Bold" charset="1" panose="020B0802020202020204"/>
      <p:regular r:id="rId25"/>
    </p:embeddedFont>
    <p:embeddedFont>
      <p:font typeface="Times New Roman Bold Italics" charset="1" panose="02030802070405090303"/>
      <p:regular r:id="rId26"/>
    </p:embeddedFont>
    <p:embeddedFont>
      <p:font typeface="Times New Roman" charset="1" panose="02030502070405020303"/>
      <p:regular r:id="rId28"/>
    </p:embeddedFont>
    <p:embeddedFont>
      <p:font typeface="Times New Roman Bold" charset="1" panose="02030802070405020303"/>
      <p:regular r:id="rId29"/>
    </p:embeddedFont>
    <p:embeddedFont>
      <p:font typeface="Canva Sans Bold" charset="1" panose="020B0803030501040103"/>
      <p:regular r:id="rId31"/>
    </p:embeddedFont>
    <p:embeddedFont>
      <p:font typeface="Lora Bold" charset="1" panose="000008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notesMasters/notesMaster1.xml" Type="http://schemas.openxmlformats.org/officeDocument/2006/relationships/notesMaster"/><Relationship Id="rId21" Target="theme/theme2.xml" Type="http://schemas.openxmlformats.org/officeDocument/2006/relationships/theme"/><Relationship Id="rId22" Target="notesSlides/notesSlide1.xml" Type="http://schemas.openxmlformats.org/officeDocument/2006/relationships/note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notesSlides/notesSlide2.xml" Type="http://schemas.openxmlformats.org/officeDocument/2006/relationships/note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notesSlides/notesSlide3.xml" Type="http://schemas.openxmlformats.org/officeDocument/2006/relationships/notesSlide"/><Relationship Id="rId31" Target="fonts/font31.fntdata" Type="http://schemas.openxmlformats.org/officeDocument/2006/relationships/font"/><Relationship Id="rId32" Target="notesSlides/notesSlide4.xml" Type="http://schemas.openxmlformats.org/officeDocument/2006/relationships/notesSlide"/><Relationship Id="rId33" Target="notesSlides/notesSlide5.xml" Type="http://schemas.openxmlformats.org/officeDocument/2006/relationships/notesSlide"/><Relationship Id="rId34" Target="notesSlides/notesSlide6.xml" Type="http://schemas.openxmlformats.org/officeDocument/2006/relationships/notesSlide"/><Relationship Id="rId35" Target="notesSlides/notesSlide7.xml" Type="http://schemas.openxmlformats.org/officeDocument/2006/relationships/notesSlide"/><Relationship Id="rId36" Target="notesSlides/notesSlide8.xml" Type="http://schemas.openxmlformats.org/officeDocument/2006/relationships/notesSlide"/><Relationship Id="rId37" Target="fonts/font37.fntdata" Type="http://schemas.openxmlformats.org/officeDocument/2006/relationships/font"/><Relationship Id="rId38" Target="notesSlides/notesSlide9.xml" Type="http://schemas.openxmlformats.org/officeDocument/2006/relationships/notesSlide"/><Relationship Id="rId39" Target="notesSlides/notesSlide10.xml" Type="http://schemas.openxmlformats.org/officeDocument/2006/relationships/notesSlide"/><Relationship Id="rId4" Target="theme/theme1.xml" Type="http://schemas.openxmlformats.org/officeDocument/2006/relationships/theme"/><Relationship Id="rId40" Target="notesSlides/notesSlide11.xml" Type="http://schemas.openxmlformats.org/officeDocument/2006/relationships/notesSlide"/><Relationship Id="rId41" Target="notesSlides/notesSlide12.xml" Type="http://schemas.openxmlformats.org/officeDocument/2006/relationships/notesSlide"/><Relationship Id="rId42" Target="notesSlides/notesSlide13.xml" Type="http://schemas.openxmlformats.org/officeDocument/2006/relationships/notesSlide"/><Relationship Id="rId43" Target="notesSlides/notesSlide14.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2.jpe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2.jpe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2.jpe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jpe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2.jpe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559553" y="386026"/>
            <a:ext cx="5248400" cy="557962"/>
          </a:xfrm>
          <a:prstGeom prst="rect">
            <a:avLst/>
          </a:prstGeom>
        </p:spPr>
        <p:txBody>
          <a:bodyPr anchor="t" rtlCol="false" tIns="0" lIns="0" bIns="0" rIns="0">
            <a:spAutoFit/>
          </a:bodyPr>
          <a:lstStyle/>
          <a:p>
            <a:pPr algn="ctr">
              <a:lnSpc>
                <a:spcPts val="4320"/>
              </a:lnSpc>
            </a:pPr>
            <a:r>
              <a:rPr lang="en-US" b="true" sz="3600" i="true" spc="28">
                <a:solidFill>
                  <a:srgbClr val="422C75"/>
                </a:solidFill>
                <a:latin typeface="TT Phobos Bold Italics"/>
                <a:ea typeface="TT Phobos Bold Italics"/>
                <a:cs typeface="TT Phobos Bold Italics"/>
                <a:sym typeface="TT Phobos Bold Italics"/>
              </a:rPr>
              <a:t>Go, change the world</a:t>
            </a:r>
          </a:p>
        </p:txBody>
      </p:sp>
      <p:sp>
        <p:nvSpPr>
          <p:cNvPr name="Freeform 3" id="3"/>
          <p:cNvSpPr/>
          <p:nvPr/>
        </p:nvSpPr>
        <p:spPr>
          <a:xfrm flipH="false" flipV="false" rot="0">
            <a:off x="122349" y="140025"/>
            <a:ext cx="4769103" cy="2047972"/>
          </a:xfrm>
          <a:custGeom>
            <a:avLst/>
            <a:gdLst/>
            <a:ahLst/>
            <a:cxnLst/>
            <a:rect r="r" b="b" t="t" l="l"/>
            <a:pathLst>
              <a:path h="2047972" w="4769103">
                <a:moveTo>
                  <a:pt x="0" y="0"/>
                </a:moveTo>
                <a:lnTo>
                  <a:pt x="4769103" y="0"/>
                </a:lnTo>
                <a:lnTo>
                  <a:pt x="4769103" y="2047973"/>
                </a:lnTo>
                <a:lnTo>
                  <a:pt x="0" y="2047973"/>
                </a:lnTo>
                <a:lnTo>
                  <a:pt x="0" y="0"/>
                </a:lnTo>
                <a:close/>
              </a:path>
            </a:pathLst>
          </a:custGeom>
          <a:blipFill>
            <a:blip r:embed="rId3"/>
            <a:stretch>
              <a:fillRect l="0" t="0" r="-155" b="0"/>
            </a:stretch>
          </a:blipFill>
        </p:spPr>
      </p:sp>
      <p:sp>
        <p:nvSpPr>
          <p:cNvPr name="TextBox 4" id="4"/>
          <p:cNvSpPr txBox="true"/>
          <p:nvPr/>
        </p:nvSpPr>
        <p:spPr>
          <a:xfrm rot="0">
            <a:off x="4891452" y="4738584"/>
            <a:ext cx="9243564" cy="3731895"/>
          </a:xfrm>
          <a:prstGeom prst="rect">
            <a:avLst/>
          </a:prstGeom>
        </p:spPr>
        <p:txBody>
          <a:bodyPr anchor="t" rtlCol="false" tIns="0" lIns="0" bIns="0" rIns="0">
            <a:spAutoFit/>
          </a:bodyPr>
          <a:lstStyle/>
          <a:p>
            <a:pPr algn="ctr">
              <a:lnSpc>
                <a:spcPts val="3240"/>
              </a:lnSpc>
            </a:pPr>
            <a:r>
              <a:rPr lang="en-US" b="true" sz="3000" spc="23">
                <a:solidFill>
                  <a:srgbClr val="7030A0"/>
                </a:solidFill>
                <a:latin typeface="TT Phobos Bold"/>
                <a:ea typeface="TT Phobos Bold"/>
                <a:cs typeface="TT Phobos Bold"/>
                <a:sym typeface="TT Phobos Bold"/>
              </a:rPr>
              <a:t>Presented by</a:t>
            </a:r>
          </a:p>
          <a:p>
            <a:pPr algn="ctr">
              <a:lnSpc>
                <a:spcPts val="2268"/>
              </a:lnSpc>
            </a:pPr>
          </a:p>
          <a:p>
            <a:pPr algn="ctr">
              <a:lnSpc>
                <a:spcPts val="3240"/>
              </a:lnSpc>
            </a:pPr>
            <a:r>
              <a:rPr lang="en-US" b="true" sz="3000" spc="21">
                <a:solidFill>
                  <a:srgbClr val="7030A0"/>
                </a:solidFill>
                <a:latin typeface="TT Phobos Bold"/>
                <a:ea typeface="TT Phobos Bold"/>
                <a:cs typeface="TT Phobos Bold"/>
                <a:sym typeface="TT Phobos Bold"/>
              </a:rPr>
              <a:t>Kushagra Aatre     1RV22AI025</a:t>
            </a:r>
          </a:p>
          <a:p>
            <a:pPr algn="l">
              <a:lnSpc>
                <a:spcPts val="3240"/>
              </a:lnSpc>
            </a:pPr>
            <a:r>
              <a:rPr lang="en-US" b="true" sz="3000" spc="23">
                <a:solidFill>
                  <a:srgbClr val="7030A0"/>
                </a:solidFill>
                <a:latin typeface="TT Phobos Bold"/>
                <a:ea typeface="TT Phobos Bold"/>
                <a:cs typeface="TT Phobos Bold"/>
                <a:sym typeface="TT Phobos Bold"/>
              </a:rPr>
              <a:t>                 </a:t>
            </a:r>
            <a:r>
              <a:rPr lang="en-US" b="true" sz="3000" spc="23">
                <a:solidFill>
                  <a:srgbClr val="7030A0"/>
                </a:solidFill>
                <a:latin typeface="TT Phobos Bold"/>
                <a:ea typeface="TT Phobos Bold"/>
                <a:cs typeface="TT Phobos Bold"/>
                <a:sym typeface="TT Phobos Bold"/>
              </a:rPr>
              <a:t>Kriti Kannan           1RV22AI064</a:t>
            </a:r>
          </a:p>
          <a:p>
            <a:pPr algn="ctr">
              <a:lnSpc>
                <a:spcPts val="2268"/>
              </a:lnSpc>
            </a:pPr>
          </a:p>
          <a:p>
            <a:pPr algn="ctr">
              <a:lnSpc>
                <a:spcPts val="2268"/>
              </a:lnSpc>
            </a:pPr>
          </a:p>
          <a:p>
            <a:pPr algn="ctr">
              <a:lnSpc>
                <a:spcPts val="3240"/>
              </a:lnSpc>
            </a:pPr>
            <a:r>
              <a:rPr lang="en-US" b="true" sz="3000" spc="21">
                <a:solidFill>
                  <a:srgbClr val="7030A0"/>
                </a:solidFill>
                <a:latin typeface="TT Phobos Bold"/>
                <a:ea typeface="TT Phobos Bold"/>
                <a:cs typeface="TT Phobos Bold"/>
                <a:sym typeface="TT Phobos Bold"/>
              </a:rPr>
              <a:t>Faculty Mentors: </a:t>
            </a:r>
          </a:p>
          <a:p>
            <a:pPr algn="ctr">
              <a:lnSpc>
                <a:spcPts val="3240"/>
              </a:lnSpc>
            </a:pPr>
          </a:p>
          <a:p>
            <a:pPr algn="ctr">
              <a:lnSpc>
                <a:spcPts val="3240"/>
              </a:lnSpc>
            </a:pPr>
          </a:p>
          <a:p>
            <a:pPr algn="ctr">
              <a:lnSpc>
                <a:spcPts val="3240"/>
              </a:lnSpc>
            </a:pPr>
          </a:p>
        </p:txBody>
      </p:sp>
      <p:sp>
        <p:nvSpPr>
          <p:cNvPr name="TextBox 5" id="5"/>
          <p:cNvSpPr txBox="true"/>
          <p:nvPr/>
        </p:nvSpPr>
        <p:spPr>
          <a:xfrm rot="0">
            <a:off x="5332194" y="2350748"/>
            <a:ext cx="8605374" cy="847725"/>
          </a:xfrm>
          <a:prstGeom prst="rect">
            <a:avLst/>
          </a:prstGeom>
        </p:spPr>
        <p:txBody>
          <a:bodyPr anchor="t" rtlCol="false" tIns="0" lIns="0" bIns="0" rIns="0">
            <a:spAutoFit/>
          </a:bodyPr>
          <a:lstStyle/>
          <a:p>
            <a:pPr algn="ctr">
              <a:lnSpc>
                <a:spcPts val="5999"/>
              </a:lnSpc>
            </a:pPr>
            <a:r>
              <a:rPr lang="en-US" b="true" sz="4999">
                <a:solidFill>
                  <a:srgbClr val="000000"/>
                </a:solidFill>
                <a:latin typeface="Arial Bold"/>
                <a:ea typeface="Arial Bold"/>
                <a:cs typeface="Arial Bold"/>
                <a:sym typeface="Arial Bold"/>
              </a:rPr>
              <a:t>Department of AIML </a:t>
            </a:r>
          </a:p>
        </p:txBody>
      </p:sp>
      <p:sp>
        <p:nvSpPr>
          <p:cNvPr name="TextBox 6" id="6"/>
          <p:cNvSpPr txBox="true"/>
          <p:nvPr/>
        </p:nvSpPr>
        <p:spPr>
          <a:xfrm rot="0">
            <a:off x="3539050" y="3369923"/>
            <a:ext cx="13996677" cy="723900"/>
          </a:xfrm>
          <a:prstGeom prst="rect">
            <a:avLst/>
          </a:prstGeom>
        </p:spPr>
        <p:txBody>
          <a:bodyPr anchor="t" rtlCol="false" tIns="0" lIns="0" bIns="0" rIns="0">
            <a:spAutoFit/>
          </a:bodyPr>
          <a:lstStyle/>
          <a:p>
            <a:pPr algn="l">
              <a:lnSpc>
                <a:spcPts val="5040"/>
              </a:lnSpc>
            </a:pPr>
            <a:r>
              <a:rPr lang="en-US" b="true" sz="4200" i="true">
                <a:solidFill>
                  <a:srgbClr val="000000"/>
                </a:solidFill>
                <a:latin typeface="Times New Roman Bold Italics"/>
                <a:ea typeface="Times New Roman Bold Italics"/>
                <a:cs typeface="Times New Roman Bold Italics"/>
                <a:sym typeface="Times New Roman Bold Italics"/>
              </a:rPr>
              <a:t>Image segmentation with size detection of rice grains</a:t>
            </a:r>
          </a:p>
        </p:txBody>
      </p:sp>
      <p:sp>
        <p:nvSpPr>
          <p:cNvPr name="TextBox 7" id="7"/>
          <p:cNvSpPr txBox="true"/>
          <p:nvPr/>
        </p:nvSpPr>
        <p:spPr>
          <a:xfrm rot="0">
            <a:off x="1687237" y="7692837"/>
            <a:ext cx="9559481" cy="2055495"/>
          </a:xfrm>
          <a:prstGeom prst="rect">
            <a:avLst/>
          </a:prstGeom>
        </p:spPr>
        <p:txBody>
          <a:bodyPr anchor="t" rtlCol="false" tIns="0" lIns="0" bIns="0" rIns="0">
            <a:spAutoFit/>
          </a:bodyPr>
          <a:lstStyle/>
          <a:p>
            <a:pPr algn="ctr">
              <a:lnSpc>
                <a:spcPts val="3240"/>
              </a:lnSpc>
            </a:pPr>
            <a:r>
              <a:rPr lang="en-US" b="true" sz="3000" spc="21">
                <a:solidFill>
                  <a:srgbClr val="7030A0"/>
                </a:solidFill>
                <a:latin typeface="TT Phobos Bold"/>
                <a:ea typeface="TT Phobos Bold"/>
                <a:cs typeface="TT Phobos Bold"/>
                <a:sym typeface="TT Phobos Bold"/>
              </a:rPr>
              <a:t>Dr S Anupama Kumar,</a:t>
            </a:r>
            <a:r>
              <a:rPr lang="en-US" b="true" sz="3000" spc="21">
                <a:solidFill>
                  <a:srgbClr val="7030A0"/>
                </a:solidFill>
                <a:latin typeface="TT Phobos Bold"/>
                <a:ea typeface="TT Phobos Bold"/>
                <a:cs typeface="TT Phobos Bold"/>
                <a:sym typeface="TT Phobos Bold"/>
              </a:rPr>
              <a:t> </a:t>
            </a:r>
          </a:p>
          <a:p>
            <a:pPr algn="ctr">
              <a:lnSpc>
                <a:spcPts val="3240"/>
              </a:lnSpc>
            </a:pPr>
            <a:r>
              <a:rPr lang="en-US" b="true" sz="3000" spc="21">
                <a:solidFill>
                  <a:srgbClr val="7030A0"/>
                </a:solidFill>
                <a:latin typeface="TT Phobos Bold"/>
                <a:ea typeface="TT Phobos Bold"/>
                <a:cs typeface="TT Phobos Bold"/>
                <a:sym typeface="TT Phobos Bold"/>
              </a:rPr>
              <a:t>Associate Professor, </a:t>
            </a:r>
          </a:p>
          <a:p>
            <a:pPr algn="ctr">
              <a:lnSpc>
                <a:spcPts val="3240"/>
              </a:lnSpc>
            </a:pPr>
            <a:r>
              <a:rPr lang="en-US" b="true" sz="3000" spc="21">
                <a:solidFill>
                  <a:srgbClr val="7030A0"/>
                </a:solidFill>
                <a:latin typeface="TT Phobos Bold"/>
                <a:ea typeface="TT Phobos Bold"/>
                <a:cs typeface="TT Phobos Bold"/>
                <a:sym typeface="TT Phobos Bold"/>
              </a:rPr>
              <a:t>Dept of AIML, RVCE</a:t>
            </a:r>
          </a:p>
          <a:p>
            <a:pPr algn="ctr">
              <a:lnSpc>
                <a:spcPts val="3240"/>
              </a:lnSpc>
            </a:pPr>
          </a:p>
          <a:p>
            <a:pPr algn="ctr">
              <a:lnSpc>
                <a:spcPts val="3240"/>
              </a:lnSpc>
            </a:pPr>
          </a:p>
        </p:txBody>
      </p:sp>
      <p:sp>
        <p:nvSpPr>
          <p:cNvPr name="TextBox 8" id="8"/>
          <p:cNvSpPr txBox="true"/>
          <p:nvPr/>
        </p:nvSpPr>
        <p:spPr>
          <a:xfrm rot="0">
            <a:off x="7937771" y="7692837"/>
            <a:ext cx="9243564" cy="1645920"/>
          </a:xfrm>
          <a:prstGeom prst="rect">
            <a:avLst/>
          </a:prstGeom>
        </p:spPr>
        <p:txBody>
          <a:bodyPr anchor="t" rtlCol="false" tIns="0" lIns="0" bIns="0" rIns="0">
            <a:spAutoFit/>
          </a:bodyPr>
          <a:lstStyle/>
          <a:p>
            <a:pPr algn="ctr">
              <a:lnSpc>
                <a:spcPts val="3240"/>
              </a:lnSpc>
            </a:pPr>
            <a:r>
              <a:rPr lang="en-US" b="true" sz="3000" spc="21">
                <a:solidFill>
                  <a:srgbClr val="7030A0"/>
                </a:solidFill>
                <a:latin typeface="TT Phobos Bold"/>
                <a:ea typeface="TT Phobos Bold"/>
                <a:cs typeface="TT Phobos Bold"/>
                <a:sym typeface="TT Phobos Bold"/>
              </a:rPr>
              <a:t>Somesh Nandi, </a:t>
            </a:r>
          </a:p>
          <a:p>
            <a:pPr algn="ctr">
              <a:lnSpc>
                <a:spcPts val="3240"/>
              </a:lnSpc>
            </a:pPr>
            <a:r>
              <a:rPr lang="en-US" b="true" sz="3000" spc="21">
                <a:solidFill>
                  <a:srgbClr val="7030A0"/>
                </a:solidFill>
                <a:latin typeface="TT Phobos Bold"/>
                <a:ea typeface="TT Phobos Bold"/>
                <a:cs typeface="TT Phobos Bold"/>
                <a:sym typeface="TT Phobos Bold"/>
              </a:rPr>
              <a:t>Assistant Professor, </a:t>
            </a:r>
          </a:p>
          <a:p>
            <a:pPr algn="ctr">
              <a:lnSpc>
                <a:spcPts val="3240"/>
              </a:lnSpc>
            </a:pPr>
            <a:r>
              <a:rPr lang="en-US" b="true" sz="3000" spc="21">
                <a:solidFill>
                  <a:srgbClr val="7030A0"/>
                </a:solidFill>
                <a:latin typeface="TT Phobos Bold"/>
                <a:ea typeface="TT Phobos Bold"/>
                <a:cs typeface="TT Phobos Bold"/>
                <a:sym typeface="TT Phobos Bold"/>
              </a:rPr>
              <a:t>Dept of AIML, RVCE</a:t>
            </a:r>
          </a:p>
          <a:p>
            <a:pPr algn="ctr">
              <a:lnSpc>
                <a:spcPts val="324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3"/>
            <a:stretch>
              <a:fillRect l="0" t="0" r="0" b="-35"/>
            </a:stretch>
          </a:blipFill>
        </p:spPr>
      </p:sp>
      <p:sp>
        <p:nvSpPr>
          <p:cNvPr name="TextBox 6" id="6"/>
          <p:cNvSpPr txBox="true"/>
          <p:nvPr/>
        </p:nvSpPr>
        <p:spPr>
          <a:xfrm rot="0">
            <a:off x="876140" y="2489704"/>
            <a:ext cx="16117006" cy="3429000"/>
          </a:xfrm>
          <a:prstGeom prst="rect">
            <a:avLst/>
          </a:prstGeom>
        </p:spPr>
        <p:txBody>
          <a:bodyPr anchor="t" rtlCol="false" tIns="0" lIns="0" bIns="0" rIns="0">
            <a:spAutoFit/>
          </a:bodyPr>
          <a:lstStyle/>
          <a:p>
            <a:pPr algn="l">
              <a:lnSpc>
                <a:spcPts val="3959"/>
              </a:lnSpc>
            </a:pPr>
            <a:r>
              <a:rPr lang="en-US" sz="3299" b="true">
                <a:solidFill>
                  <a:srgbClr val="000000"/>
                </a:solidFill>
                <a:latin typeface="Times New Roman Bold"/>
                <a:ea typeface="Times New Roman Bold"/>
                <a:cs typeface="Times New Roman Bold"/>
                <a:sym typeface="Times New Roman Bold"/>
              </a:rPr>
              <a:t>Why Use HSV?</a:t>
            </a:r>
          </a:p>
          <a:p>
            <a:pPr algn="l">
              <a:lnSpc>
                <a:spcPts val="3240"/>
              </a:lnSpc>
            </a:pPr>
          </a:p>
          <a:p>
            <a:pPr algn="l" marL="582932" indent="-291466" lvl="1">
              <a:lnSpc>
                <a:spcPts val="3240"/>
              </a:lnSpc>
              <a:buFont typeface="Arial"/>
              <a:buChar char="•"/>
            </a:pPr>
            <a:r>
              <a:rPr lang="en-US" b="true" sz="2700">
                <a:solidFill>
                  <a:srgbClr val="000000"/>
                </a:solidFill>
                <a:latin typeface="Times New Roman Bold"/>
                <a:ea typeface="Times New Roman Bold"/>
                <a:cs typeface="Times New Roman Bold"/>
                <a:sym typeface="Times New Roman Bold"/>
              </a:rPr>
              <a:t>Better color segmentation</a:t>
            </a:r>
            <a:r>
              <a:rPr lang="en-US" sz="2700">
                <a:solidFill>
                  <a:srgbClr val="000000"/>
                </a:solidFill>
                <a:latin typeface="Times New Roman"/>
                <a:ea typeface="Times New Roman"/>
                <a:cs typeface="Times New Roman"/>
                <a:sym typeface="Times New Roman"/>
              </a:rPr>
              <a:t>: HSV separates color (hue) from intensity (value), making it more effective for distinguishing grains.</a:t>
            </a:r>
          </a:p>
          <a:p>
            <a:pPr algn="l" marL="582932" indent="-291466" lvl="1">
              <a:lnSpc>
                <a:spcPts val="3240"/>
              </a:lnSpc>
              <a:buFont typeface="Arial"/>
              <a:buChar char="•"/>
            </a:pPr>
            <a:r>
              <a:rPr lang="en-US" b="true" sz="2700">
                <a:solidFill>
                  <a:srgbClr val="000000"/>
                </a:solidFill>
                <a:latin typeface="Times New Roman Bold"/>
                <a:ea typeface="Times New Roman Bold"/>
                <a:cs typeface="Times New Roman Bold"/>
                <a:sym typeface="Times New Roman Bold"/>
              </a:rPr>
              <a:t>Robust to lighting changes</a:t>
            </a:r>
            <a:r>
              <a:rPr lang="en-US" sz="2700">
                <a:solidFill>
                  <a:srgbClr val="000000"/>
                </a:solidFill>
                <a:latin typeface="Times New Roman"/>
                <a:ea typeface="Times New Roman"/>
                <a:cs typeface="Times New Roman"/>
                <a:sym typeface="Times New Roman"/>
              </a:rPr>
              <a:t>: Variations in illumination affect the value (V) component, but hue (H) remains stable.</a:t>
            </a:r>
          </a:p>
          <a:p>
            <a:pPr algn="l" marL="582932" indent="-291466" lvl="1">
              <a:lnSpc>
                <a:spcPts val="3240"/>
              </a:lnSpc>
              <a:buFont typeface="Arial"/>
              <a:buChar char="•"/>
            </a:pPr>
            <a:r>
              <a:rPr lang="en-US" b="true" sz="2700">
                <a:solidFill>
                  <a:srgbClr val="000000"/>
                </a:solidFill>
                <a:latin typeface="Times New Roman Bold"/>
                <a:ea typeface="Times New Roman Bold"/>
                <a:cs typeface="Times New Roman Bold"/>
                <a:sym typeface="Times New Roman Bold"/>
              </a:rPr>
              <a:t>Easier thresholding</a:t>
            </a:r>
            <a:r>
              <a:rPr lang="en-US" sz="2700">
                <a:solidFill>
                  <a:srgbClr val="000000"/>
                </a:solidFill>
                <a:latin typeface="Times New Roman"/>
                <a:ea typeface="Times New Roman"/>
                <a:cs typeface="Times New Roman"/>
                <a:sym typeface="Times New Roman"/>
              </a:rPr>
              <a:t>: You can set a range of HSV values to segment good and bad grains effectively.</a:t>
            </a:r>
          </a:p>
          <a:p>
            <a:pPr algn="l">
              <a:lnSpc>
                <a:spcPts val="3240"/>
              </a:lnSpc>
            </a:pPr>
          </a:p>
        </p:txBody>
      </p:sp>
      <p:sp>
        <p:nvSpPr>
          <p:cNvPr name="TextBox 7" id="7"/>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8" id="8"/>
          <p:cNvSpPr txBox="true"/>
          <p:nvPr/>
        </p:nvSpPr>
        <p:spPr>
          <a:xfrm rot="0">
            <a:off x="2432998" y="531508"/>
            <a:ext cx="12663123" cy="758571"/>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Colour Detection</a:t>
            </a:r>
          </a:p>
        </p:txBody>
      </p:sp>
      <p:sp>
        <p:nvSpPr>
          <p:cNvPr name="TextBox 9" id="9"/>
          <p:cNvSpPr txBox="true"/>
          <p:nvPr/>
        </p:nvSpPr>
        <p:spPr>
          <a:xfrm rot="0">
            <a:off x="14002407" y="9566506"/>
            <a:ext cx="3931950" cy="456287"/>
          </a:xfrm>
          <a:prstGeom prst="rect">
            <a:avLst/>
          </a:prstGeom>
        </p:spPr>
        <p:txBody>
          <a:bodyPr anchor="t" rtlCol="false" tIns="0" lIns="0" bIns="0" rIns="0">
            <a:spAutoFit/>
          </a:bodyPr>
          <a:lstStyle/>
          <a:p>
            <a:pPr algn="r">
              <a:lnSpc>
                <a:spcPts val="2160"/>
              </a:lnSpc>
            </a:pPr>
            <a:r>
              <a:rPr lang="en-US" b="true" sz="1800" spc="14">
                <a:solidFill>
                  <a:srgbClr val="002060"/>
                </a:solidFill>
                <a:latin typeface="TT Phobos Bold"/>
                <a:ea typeface="TT Phobos Bold"/>
                <a:cs typeface="TT Phobos Bold"/>
                <a:sym typeface="TT Phobos Bold"/>
              </a:rPr>
              <a:t>‹#›</a:t>
            </a:r>
          </a:p>
        </p:txBody>
      </p:sp>
      <p:sp>
        <p:nvSpPr>
          <p:cNvPr name="TextBox 10" id="10"/>
          <p:cNvSpPr txBox="true"/>
          <p:nvPr/>
        </p:nvSpPr>
        <p:spPr>
          <a:xfrm rot="0">
            <a:off x="7976586" y="1462463"/>
            <a:ext cx="1352104" cy="940788"/>
          </a:xfrm>
          <a:prstGeom prst="rect">
            <a:avLst/>
          </a:prstGeom>
        </p:spPr>
        <p:txBody>
          <a:bodyPr anchor="t" rtlCol="false" tIns="0" lIns="0" bIns="0" rIns="0">
            <a:spAutoFit/>
          </a:bodyPr>
          <a:lstStyle/>
          <a:p>
            <a:pPr algn="ctr" marL="0" indent="0" lvl="0">
              <a:lnSpc>
                <a:spcPts val="6945"/>
              </a:lnSpc>
              <a:spcBef>
                <a:spcPct val="0"/>
              </a:spcBef>
            </a:pPr>
            <a:r>
              <a:rPr lang="en-US" b="true" sz="4961">
                <a:solidFill>
                  <a:srgbClr val="000000"/>
                </a:solidFill>
                <a:latin typeface="Times New Roman Bold"/>
                <a:ea typeface="Times New Roman Bold"/>
                <a:cs typeface="Times New Roman Bold"/>
                <a:sym typeface="Times New Roman Bold"/>
              </a:rPr>
              <a:t>HSV</a:t>
            </a:r>
          </a:p>
        </p:txBody>
      </p:sp>
      <p:sp>
        <p:nvSpPr>
          <p:cNvPr name="TextBox 11" id="11"/>
          <p:cNvSpPr txBox="true"/>
          <p:nvPr/>
        </p:nvSpPr>
        <p:spPr>
          <a:xfrm rot="0">
            <a:off x="706056" y="5852029"/>
            <a:ext cx="16117006" cy="4962525"/>
          </a:xfrm>
          <a:prstGeom prst="rect">
            <a:avLst/>
          </a:prstGeom>
        </p:spPr>
        <p:txBody>
          <a:bodyPr anchor="t" rtlCol="false" tIns="0" lIns="0" bIns="0" rIns="0">
            <a:spAutoFit/>
          </a:bodyPr>
          <a:lstStyle/>
          <a:p>
            <a:pPr algn="l">
              <a:lnSpc>
                <a:spcPts val="3959"/>
              </a:lnSpc>
            </a:pPr>
            <a:r>
              <a:rPr lang="en-US" sz="3299" b="true">
                <a:solidFill>
                  <a:srgbClr val="000000"/>
                </a:solidFill>
                <a:latin typeface="Times New Roman Bold"/>
                <a:ea typeface="Times New Roman Bold"/>
                <a:cs typeface="Times New Roman Bold"/>
                <a:sym typeface="Times New Roman Bold"/>
              </a:rPr>
              <a:t>Algorithm </a:t>
            </a:r>
          </a:p>
          <a:p>
            <a:pPr algn="l">
              <a:lnSpc>
                <a:spcPts val="2520"/>
              </a:lnSpc>
            </a:pPr>
          </a:p>
          <a:p>
            <a:pPr algn="l">
              <a:lnSpc>
                <a:spcPts val="2520"/>
              </a:lnSpc>
            </a:pPr>
            <a:r>
              <a:rPr lang="en-US" sz="2100" b="true">
                <a:solidFill>
                  <a:srgbClr val="000000"/>
                </a:solidFill>
                <a:latin typeface="Times New Roman Bold"/>
                <a:ea typeface="Times New Roman Bold"/>
                <a:cs typeface="Times New Roman Bold"/>
                <a:sym typeface="Times New Roman Bold"/>
              </a:rPr>
              <a:t>Convert Image to HSV</a:t>
            </a:r>
          </a:p>
          <a:p>
            <a:pPr algn="l" marL="906780" indent="-302260" lvl="2">
              <a:lnSpc>
                <a:spcPts val="2520"/>
              </a:lnSpc>
              <a:buFont typeface="Arial"/>
              <a:buChar char="⚬"/>
            </a:pPr>
            <a:r>
              <a:rPr lang="en-US" b="true" sz="2100">
                <a:solidFill>
                  <a:srgbClr val="000000"/>
                </a:solidFill>
                <a:latin typeface="Times New Roman Bold"/>
                <a:ea typeface="Times New Roman Bold"/>
                <a:cs typeface="Times New Roman Bold"/>
                <a:sym typeface="Times New Roman Bold"/>
              </a:rPr>
              <a:t>Since OpenCV uses BGR by default, you convert the image from BGR to HSV using:</a:t>
            </a:r>
          </a:p>
          <a:p>
            <a:pPr algn="l" marL="906780" indent="-302260" lvl="2">
              <a:lnSpc>
                <a:spcPts val="2520"/>
              </a:lnSpc>
              <a:buFont typeface="Arial"/>
              <a:buChar char="⚬"/>
            </a:pPr>
            <a:r>
              <a:rPr lang="en-US" b="true" sz="2100">
                <a:solidFill>
                  <a:srgbClr val="000000"/>
                </a:solidFill>
                <a:latin typeface="Times New Roman Bold"/>
                <a:ea typeface="Times New Roman Bold"/>
                <a:cs typeface="Times New Roman Bold"/>
                <a:sym typeface="Times New Roman Bold"/>
              </a:rPr>
              <a:t>python</a:t>
            </a:r>
          </a:p>
          <a:p>
            <a:pPr algn="l" marL="906780" indent="-302260" lvl="2">
              <a:lnSpc>
                <a:spcPts val="2520"/>
              </a:lnSpc>
              <a:buFont typeface="Arial"/>
              <a:buChar char="⚬"/>
            </a:pPr>
            <a:r>
              <a:rPr lang="en-US" b="true" sz="2100">
                <a:solidFill>
                  <a:srgbClr val="000000"/>
                </a:solidFill>
                <a:latin typeface="Times New Roman Bold"/>
                <a:ea typeface="Times New Roman Bold"/>
                <a:cs typeface="Times New Roman Bold"/>
                <a:sym typeface="Times New Roman Bold"/>
              </a:rPr>
              <a:t>CopyEdit</a:t>
            </a:r>
          </a:p>
          <a:p>
            <a:pPr algn="l" marL="906780" indent="-302260" lvl="2">
              <a:lnSpc>
                <a:spcPts val="2520"/>
              </a:lnSpc>
              <a:buFont typeface="Arial"/>
              <a:buChar char="⚬"/>
            </a:pPr>
            <a:r>
              <a:rPr lang="en-US" b="true" sz="2100">
                <a:solidFill>
                  <a:srgbClr val="000000"/>
                </a:solidFill>
                <a:latin typeface="Times New Roman Bold"/>
                <a:ea typeface="Times New Roman Bold"/>
                <a:cs typeface="Times New Roman Bold"/>
                <a:sym typeface="Times New Roman Bold"/>
              </a:rPr>
              <a:t>hsv = cv2.cvtColor(image, cv2.COLOR_BGR2HSV)</a:t>
            </a:r>
          </a:p>
          <a:p>
            <a:pPr algn="l" marL="906780" indent="-302260" lvl="2">
              <a:lnSpc>
                <a:spcPts val="2520"/>
              </a:lnSpc>
              <a:buFont typeface="Arial"/>
              <a:buChar char="⚬"/>
            </a:pPr>
            <a:r>
              <a:rPr lang="en-US" b="true" sz="2100">
                <a:solidFill>
                  <a:srgbClr val="000000"/>
                </a:solidFill>
                <a:latin typeface="Times New Roman Bold"/>
                <a:ea typeface="Times New Roman Bold"/>
                <a:cs typeface="Times New Roman Bold"/>
                <a:sym typeface="Times New Roman Bold"/>
              </a:rPr>
              <a:t>This helps in isolating color-based features for rice grain classification.</a:t>
            </a:r>
          </a:p>
          <a:p>
            <a:pPr algn="l">
              <a:lnSpc>
                <a:spcPts val="2520"/>
              </a:lnSpc>
            </a:pPr>
          </a:p>
          <a:p>
            <a:pPr algn="l">
              <a:lnSpc>
                <a:spcPts val="2520"/>
              </a:lnSpc>
            </a:pPr>
            <a:r>
              <a:rPr lang="en-US" sz="2100" b="true">
                <a:solidFill>
                  <a:srgbClr val="000000"/>
                </a:solidFill>
                <a:latin typeface="Times New Roman Bold"/>
                <a:ea typeface="Times New Roman Bold"/>
                <a:cs typeface="Times New Roman Bold"/>
                <a:sym typeface="Times New Roman Bold"/>
              </a:rPr>
              <a:t>Thresholding Based on Color</a:t>
            </a:r>
          </a:p>
          <a:p>
            <a:pPr algn="l" marL="906780" indent="-302260" lvl="2">
              <a:lnSpc>
                <a:spcPts val="2520"/>
              </a:lnSpc>
              <a:buFont typeface="Arial"/>
              <a:buChar char="⚬"/>
            </a:pPr>
            <a:r>
              <a:rPr lang="en-US" b="true" sz="2100">
                <a:solidFill>
                  <a:srgbClr val="000000"/>
                </a:solidFill>
                <a:latin typeface="Times New Roman Bold"/>
                <a:ea typeface="Times New Roman Bold"/>
                <a:cs typeface="Times New Roman Bold"/>
                <a:sym typeface="Times New Roman Bold"/>
              </a:rPr>
              <a:t>You define HSV ranges to segment the grains based on their color properties. For example:</a:t>
            </a:r>
          </a:p>
          <a:p>
            <a:pPr algn="l" marL="906780" indent="-302260" lvl="2">
              <a:lnSpc>
                <a:spcPts val="2520"/>
              </a:lnSpc>
              <a:buFont typeface="Arial"/>
              <a:buChar char="⚬"/>
            </a:pPr>
            <a:r>
              <a:rPr lang="en-US" b="true" sz="2100">
                <a:solidFill>
                  <a:srgbClr val="000000"/>
                </a:solidFill>
                <a:latin typeface="Times New Roman Bold"/>
                <a:ea typeface="Times New Roman Bold"/>
                <a:cs typeface="Times New Roman Bold"/>
                <a:sym typeface="Times New Roman Bold"/>
              </a:rPr>
              <a:t>lower_bound = np.array([H_min, S_min, V_min])</a:t>
            </a:r>
          </a:p>
          <a:p>
            <a:pPr algn="l" marL="906780" indent="-302260" lvl="2">
              <a:lnSpc>
                <a:spcPts val="2520"/>
              </a:lnSpc>
              <a:buFont typeface="Arial"/>
              <a:buChar char="⚬"/>
            </a:pPr>
            <a:r>
              <a:rPr lang="en-US" b="true" sz="2100">
                <a:solidFill>
                  <a:srgbClr val="000000"/>
                </a:solidFill>
                <a:latin typeface="Times New Roman Bold"/>
                <a:ea typeface="Times New Roman Bold"/>
                <a:cs typeface="Times New Roman Bold"/>
                <a:sym typeface="Times New Roman Bold"/>
              </a:rPr>
              <a:t>upper_bound = np.array([H_max, S_max, V_max])</a:t>
            </a:r>
          </a:p>
          <a:p>
            <a:pPr algn="l">
              <a:lnSpc>
                <a:spcPts val="2520"/>
              </a:lnSpc>
            </a:pPr>
          </a:p>
          <a:p>
            <a:pPr algn="l">
              <a:lnSpc>
                <a:spcPts val="252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3"/>
            <a:stretch>
              <a:fillRect l="0" t="0" r="0" b="-35"/>
            </a:stretch>
          </a:blipFill>
        </p:spPr>
      </p:sp>
      <p:sp>
        <p:nvSpPr>
          <p:cNvPr name="TextBox 6" id="6"/>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7" id="7"/>
          <p:cNvSpPr txBox="true"/>
          <p:nvPr/>
        </p:nvSpPr>
        <p:spPr>
          <a:xfrm rot="0">
            <a:off x="2432998" y="531508"/>
            <a:ext cx="12663123" cy="758571"/>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Methodology</a:t>
            </a:r>
          </a:p>
        </p:txBody>
      </p:sp>
      <p:sp>
        <p:nvSpPr>
          <p:cNvPr name="TextBox 8" id="8"/>
          <p:cNvSpPr txBox="true"/>
          <p:nvPr/>
        </p:nvSpPr>
        <p:spPr>
          <a:xfrm rot="0">
            <a:off x="7976601" y="1462463"/>
            <a:ext cx="1352074" cy="940788"/>
          </a:xfrm>
          <a:prstGeom prst="rect">
            <a:avLst/>
          </a:prstGeom>
        </p:spPr>
        <p:txBody>
          <a:bodyPr anchor="t" rtlCol="false" tIns="0" lIns="0" bIns="0" rIns="0">
            <a:spAutoFit/>
          </a:bodyPr>
          <a:lstStyle/>
          <a:p>
            <a:pPr algn="ctr" marL="0" indent="0" lvl="0">
              <a:lnSpc>
                <a:spcPts val="6945"/>
              </a:lnSpc>
              <a:spcBef>
                <a:spcPct val="0"/>
              </a:spcBef>
            </a:pPr>
            <a:r>
              <a:rPr lang="en-US" b="true" sz="4961">
                <a:solidFill>
                  <a:srgbClr val="000000"/>
                </a:solidFill>
                <a:latin typeface="Times New Roman Bold"/>
                <a:ea typeface="Times New Roman Bold"/>
                <a:cs typeface="Times New Roman Bold"/>
                <a:sym typeface="Times New Roman Bold"/>
              </a:rPr>
              <a:t>HSV</a:t>
            </a:r>
          </a:p>
        </p:txBody>
      </p:sp>
      <p:sp>
        <p:nvSpPr>
          <p:cNvPr name="Freeform 9" id="9"/>
          <p:cNvSpPr/>
          <p:nvPr/>
        </p:nvSpPr>
        <p:spPr>
          <a:xfrm flipH="false" flipV="false" rot="0">
            <a:off x="2997079" y="8885711"/>
            <a:ext cx="11922849" cy="745178"/>
          </a:xfrm>
          <a:custGeom>
            <a:avLst/>
            <a:gdLst/>
            <a:ahLst/>
            <a:cxnLst/>
            <a:rect r="r" b="b" t="t" l="l"/>
            <a:pathLst>
              <a:path h="745178" w="11922849">
                <a:moveTo>
                  <a:pt x="0" y="0"/>
                </a:moveTo>
                <a:lnTo>
                  <a:pt x="11922849" y="0"/>
                </a:lnTo>
                <a:lnTo>
                  <a:pt x="11922849" y="745178"/>
                </a:lnTo>
                <a:lnTo>
                  <a:pt x="0" y="745178"/>
                </a:lnTo>
                <a:lnTo>
                  <a:pt x="0" y="0"/>
                </a:lnTo>
                <a:close/>
              </a:path>
            </a:pathLst>
          </a:custGeom>
          <a:blipFill>
            <a:blip r:embed="rId4"/>
            <a:stretch>
              <a:fillRect l="0" t="0" r="0" b="0"/>
            </a:stretch>
          </a:blipFill>
        </p:spPr>
      </p:sp>
      <p:sp>
        <p:nvSpPr>
          <p:cNvPr name="Freeform 10" id="10"/>
          <p:cNvSpPr/>
          <p:nvPr/>
        </p:nvSpPr>
        <p:spPr>
          <a:xfrm flipH="false" flipV="false" rot="0">
            <a:off x="2978845" y="7607690"/>
            <a:ext cx="11941084" cy="746318"/>
          </a:xfrm>
          <a:custGeom>
            <a:avLst/>
            <a:gdLst/>
            <a:ahLst/>
            <a:cxnLst/>
            <a:rect r="r" b="b" t="t" l="l"/>
            <a:pathLst>
              <a:path h="746318" w="11941084">
                <a:moveTo>
                  <a:pt x="0" y="0"/>
                </a:moveTo>
                <a:lnTo>
                  <a:pt x="11941083" y="0"/>
                </a:lnTo>
                <a:lnTo>
                  <a:pt x="11941083" y="746318"/>
                </a:lnTo>
                <a:lnTo>
                  <a:pt x="0" y="746318"/>
                </a:lnTo>
                <a:lnTo>
                  <a:pt x="0" y="0"/>
                </a:lnTo>
                <a:close/>
              </a:path>
            </a:pathLst>
          </a:custGeom>
          <a:blipFill>
            <a:blip r:embed="rId5"/>
            <a:stretch>
              <a:fillRect l="0" t="0" r="0" b="0"/>
            </a:stretch>
          </a:blipFill>
        </p:spPr>
      </p:sp>
      <p:sp>
        <p:nvSpPr>
          <p:cNvPr name="TextBox 11" id="11"/>
          <p:cNvSpPr txBox="true"/>
          <p:nvPr/>
        </p:nvSpPr>
        <p:spPr>
          <a:xfrm rot="0">
            <a:off x="599905" y="2660426"/>
            <a:ext cx="16132076" cy="4798695"/>
          </a:xfrm>
          <a:prstGeom prst="rect">
            <a:avLst/>
          </a:prstGeom>
        </p:spPr>
        <p:txBody>
          <a:bodyPr anchor="t" rtlCol="false" tIns="0" lIns="0" bIns="0" rIns="0">
            <a:spAutoFit/>
          </a:bodyPr>
          <a:lstStyle/>
          <a:p>
            <a:pPr algn="l" marL="1165860" indent="-388620" lvl="2">
              <a:lnSpc>
                <a:spcPts val="3779"/>
              </a:lnSpc>
              <a:buFont typeface="Arial"/>
              <a:buChar char="⚬"/>
            </a:pPr>
            <a:r>
              <a:rPr lang="en-US" sz="2700">
                <a:solidFill>
                  <a:srgbClr val="000000"/>
                </a:solidFill>
                <a:latin typeface="Times New Roman"/>
                <a:ea typeface="Times New Roman"/>
                <a:cs typeface="Times New Roman"/>
                <a:sym typeface="Times New Roman"/>
              </a:rPr>
              <a:t>This creates a binary mask where pixels within the HSV range are white (255), and others are black (0).</a:t>
            </a:r>
          </a:p>
          <a:p>
            <a:pPr algn="l" marL="1165860" indent="-388620" lvl="2">
              <a:lnSpc>
                <a:spcPts val="3779"/>
              </a:lnSpc>
              <a:buFont typeface="Arial"/>
              <a:buChar char="⚬"/>
            </a:pPr>
            <a:r>
              <a:rPr lang="en-US" sz="2700">
                <a:solidFill>
                  <a:srgbClr val="000000"/>
                </a:solidFill>
                <a:latin typeface="Times New Roman"/>
                <a:ea typeface="Times New Roman"/>
                <a:cs typeface="Times New Roman"/>
                <a:sym typeface="Times New Roman"/>
              </a:rPr>
              <a:t>This helps in separating good grains from bad ones based on color variations.</a:t>
            </a:r>
          </a:p>
          <a:p>
            <a:pPr algn="l">
              <a:lnSpc>
                <a:spcPts val="3779"/>
              </a:lnSpc>
            </a:pPr>
          </a:p>
          <a:p>
            <a:pPr algn="l">
              <a:lnSpc>
                <a:spcPts val="3779"/>
              </a:lnSpc>
            </a:pPr>
            <a:r>
              <a:rPr lang="en-US" sz="2700" b="true">
                <a:solidFill>
                  <a:srgbClr val="000000"/>
                </a:solidFill>
                <a:latin typeface="Times New Roman Bold"/>
                <a:ea typeface="Times New Roman Bold"/>
                <a:cs typeface="Times New Roman Bold"/>
                <a:sym typeface="Times New Roman Bold"/>
              </a:rPr>
              <a:t>Morphological Operations (Optional)</a:t>
            </a:r>
          </a:p>
          <a:p>
            <a:pPr algn="l">
              <a:lnSpc>
                <a:spcPts val="3779"/>
              </a:lnSpc>
            </a:pPr>
            <a:r>
              <a:rPr lang="en-US" sz="2700">
                <a:solidFill>
                  <a:srgbClr val="000000"/>
                </a:solidFill>
                <a:latin typeface="Times New Roman"/>
                <a:ea typeface="Times New Roman"/>
                <a:cs typeface="Times New Roman"/>
                <a:sym typeface="Times New Roman"/>
              </a:rPr>
              <a:t>We</a:t>
            </a:r>
            <a:r>
              <a:rPr lang="en-US" sz="2700">
                <a:solidFill>
                  <a:srgbClr val="000000"/>
                </a:solidFill>
                <a:latin typeface="Times New Roman"/>
                <a:ea typeface="Times New Roman"/>
                <a:cs typeface="Times New Roman"/>
                <a:sym typeface="Times New Roman"/>
              </a:rPr>
              <a:t> apply operations like cv2.morphologyEx() to remove noise and refine the segmented grains.</a:t>
            </a:r>
          </a:p>
          <a:p>
            <a:pPr algn="l">
              <a:lnSpc>
                <a:spcPts val="3779"/>
              </a:lnSpc>
            </a:pPr>
          </a:p>
          <a:p>
            <a:pPr algn="l">
              <a:lnSpc>
                <a:spcPts val="3779"/>
              </a:lnSpc>
            </a:pPr>
            <a:r>
              <a:rPr lang="en-US" sz="2700" b="true">
                <a:solidFill>
                  <a:srgbClr val="000000"/>
                </a:solidFill>
                <a:latin typeface="Times New Roman Bold"/>
                <a:ea typeface="Times New Roman Bold"/>
                <a:cs typeface="Times New Roman Bold"/>
                <a:sym typeface="Times New Roman Bold"/>
              </a:rPr>
              <a:t>Feature Extraction</a:t>
            </a:r>
          </a:p>
          <a:p>
            <a:pPr algn="l">
              <a:lnSpc>
                <a:spcPts val="3779"/>
              </a:lnSpc>
            </a:pPr>
            <a:r>
              <a:rPr lang="en-US" sz="2700">
                <a:solidFill>
                  <a:srgbClr val="000000"/>
                </a:solidFill>
                <a:latin typeface="Times New Roman"/>
                <a:ea typeface="Times New Roman"/>
                <a:cs typeface="Times New Roman"/>
                <a:sym typeface="Times New Roman"/>
              </a:rPr>
              <a:t>After segmentation, you may analyze properties like shape, texture, or size of the grains for classification.</a:t>
            </a:r>
          </a:p>
          <a:p>
            <a:pPr algn="l">
              <a:lnSpc>
                <a:spcPts val="3779"/>
              </a:lnSpc>
            </a:pPr>
            <a:r>
              <a:rPr lang="en-US" sz="2700">
                <a:solidFill>
                  <a:srgbClr val="000000"/>
                </a:solidFill>
                <a:latin typeface="Times New Roman"/>
                <a:ea typeface="Times New Roman"/>
                <a:cs typeface="Times New Roman"/>
                <a:sym typeface="Times New Roman"/>
              </a:rPr>
              <a:t>You can use cv2.findContours() to extract individual grains.</a:t>
            </a:r>
          </a:p>
          <a:p>
            <a:pPr algn="l">
              <a:lnSpc>
                <a:spcPts val="377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3"/>
            <a:stretch>
              <a:fillRect l="0" t="0" r="0" b="-35"/>
            </a:stretch>
          </a:blipFill>
        </p:spPr>
      </p:sp>
      <p:sp>
        <p:nvSpPr>
          <p:cNvPr name="Freeform 6" id="6"/>
          <p:cNvSpPr/>
          <p:nvPr/>
        </p:nvSpPr>
        <p:spPr>
          <a:xfrm flipH="false" flipV="false" rot="0">
            <a:off x="1763404" y="6491000"/>
            <a:ext cx="13778468" cy="861154"/>
          </a:xfrm>
          <a:custGeom>
            <a:avLst/>
            <a:gdLst/>
            <a:ahLst/>
            <a:cxnLst/>
            <a:rect r="r" b="b" t="t" l="l"/>
            <a:pathLst>
              <a:path h="861154" w="13778468">
                <a:moveTo>
                  <a:pt x="0" y="0"/>
                </a:moveTo>
                <a:lnTo>
                  <a:pt x="13778467" y="0"/>
                </a:lnTo>
                <a:lnTo>
                  <a:pt x="13778467" y="861154"/>
                </a:lnTo>
                <a:lnTo>
                  <a:pt x="0" y="861154"/>
                </a:lnTo>
                <a:lnTo>
                  <a:pt x="0" y="0"/>
                </a:lnTo>
                <a:close/>
              </a:path>
            </a:pathLst>
          </a:custGeom>
          <a:blipFill>
            <a:blip r:embed="rId4"/>
            <a:stretch>
              <a:fillRect l="0" t="0" r="0" b="0"/>
            </a:stretch>
          </a:blipFill>
        </p:spPr>
      </p:sp>
      <p:sp>
        <p:nvSpPr>
          <p:cNvPr name="Freeform 7" id="7"/>
          <p:cNvSpPr/>
          <p:nvPr/>
        </p:nvSpPr>
        <p:spPr>
          <a:xfrm flipH="false" flipV="false" rot="0">
            <a:off x="1761562" y="8076054"/>
            <a:ext cx="13780309" cy="861269"/>
          </a:xfrm>
          <a:custGeom>
            <a:avLst/>
            <a:gdLst/>
            <a:ahLst/>
            <a:cxnLst/>
            <a:rect r="r" b="b" t="t" l="l"/>
            <a:pathLst>
              <a:path h="861269" w="13780309">
                <a:moveTo>
                  <a:pt x="0" y="0"/>
                </a:moveTo>
                <a:lnTo>
                  <a:pt x="13780309" y="0"/>
                </a:lnTo>
                <a:lnTo>
                  <a:pt x="13780309" y="861270"/>
                </a:lnTo>
                <a:lnTo>
                  <a:pt x="0" y="861270"/>
                </a:lnTo>
                <a:lnTo>
                  <a:pt x="0" y="0"/>
                </a:lnTo>
                <a:close/>
              </a:path>
            </a:pathLst>
          </a:custGeom>
          <a:blipFill>
            <a:blip r:embed="rId5"/>
            <a:stretch>
              <a:fillRect l="0" t="0" r="0" b="0"/>
            </a:stretch>
          </a:blipFill>
        </p:spPr>
      </p:sp>
      <p:sp>
        <p:nvSpPr>
          <p:cNvPr name="TextBox 8" id="8"/>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9" id="9"/>
          <p:cNvSpPr txBox="true"/>
          <p:nvPr/>
        </p:nvSpPr>
        <p:spPr>
          <a:xfrm rot="0">
            <a:off x="2432998" y="531508"/>
            <a:ext cx="12663123" cy="758571"/>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Methodology</a:t>
            </a:r>
          </a:p>
        </p:txBody>
      </p:sp>
      <p:sp>
        <p:nvSpPr>
          <p:cNvPr name="TextBox 10" id="10"/>
          <p:cNvSpPr txBox="true"/>
          <p:nvPr/>
        </p:nvSpPr>
        <p:spPr>
          <a:xfrm rot="0">
            <a:off x="6253454" y="1462463"/>
            <a:ext cx="4798368" cy="940788"/>
          </a:xfrm>
          <a:prstGeom prst="rect">
            <a:avLst/>
          </a:prstGeom>
        </p:spPr>
        <p:txBody>
          <a:bodyPr anchor="t" rtlCol="false" tIns="0" lIns="0" bIns="0" rIns="0">
            <a:spAutoFit/>
          </a:bodyPr>
          <a:lstStyle/>
          <a:p>
            <a:pPr algn="ctr" marL="0" indent="0" lvl="0">
              <a:lnSpc>
                <a:spcPts val="6945"/>
              </a:lnSpc>
              <a:spcBef>
                <a:spcPct val="0"/>
              </a:spcBef>
            </a:pPr>
            <a:r>
              <a:rPr lang="en-US" b="true" sz="4961">
                <a:solidFill>
                  <a:srgbClr val="000000"/>
                </a:solidFill>
                <a:latin typeface="Times New Roman Bold"/>
                <a:ea typeface="Times New Roman Bold"/>
                <a:cs typeface="Times New Roman Bold"/>
                <a:sym typeface="Times New Roman Bold"/>
              </a:rPr>
              <a:t>Multiscale kernels</a:t>
            </a:r>
          </a:p>
        </p:txBody>
      </p:sp>
      <p:sp>
        <p:nvSpPr>
          <p:cNvPr name="TextBox 11" id="11"/>
          <p:cNvSpPr txBox="true"/>
          <p:nvPr/>
        </p:nvSpPr>
        <p:spPr>
          <a:xfrm rot="0">
            <a:off x="645162" y="2889026"/>
            <a:ext cx="16614138" cy="3240024"/>
          </a:xfrm>
          <a:prstGeom prst="rect">
            <a:avLst/>
          </a:prstGeom>
        </p:spPr>
        <p:txBody>
          <a:bodyPr anchor="t" rtlCol="false" tIns="0" lIns="0" bIns="0" rIns="0">
            <a:spAutoFit/>
          </a:bodyPr>
          <a:lstStyle/>
          <a:p>
            <a:pPr algn="just" marL="582930" indent="-291465" lvl="1">
              <a:lnSpc>
                <a:spcPts val="5102"/>
              </a:lnSpc>
              <a:buFont typeface="Arial"/>
              <a:buChar char="•"/>
            </a:pPr>
            <a:r>
              <a:rPr lang="en-US" sz="2700">
                <a:solidFill>
                  <a:srgbClr val="000000"/>
                </a:solidFill>
                <a:latin typeface="Times New Roman"/>
                <a:ea typeface="Times New Roman"/>
                <a:cs typeface="Times New Roman"/>
                <a:sym typeface="Times New Roman"/>
              </a:rPr>
              <a:t>Multiscale kernels are </a:t>
            </a:r>
            <a:r>
              <a:rPr lang="en-US" b="true" sz="2700">
                <a:solidFill>
                  <a:srgbClr val="000000"/>
                </a:solidFill>
                <a:latin typeface="Times New Roman Bold"/>
                <a:ea typeface="Times New Roman Bold"/>
                <a:cs typeface="Times New Roman Bold"/>
                <a:sym typeface="Times New Roman Bold"/>
              </a:rPr>
              <a:t>convolutional filters </a:t>
            </a:r>
            <a:r>
              <a:rPr lang="en-US" sz="2700">
                <a:solidFill>
                  <a:srgbClr val="000000"/>
                </a:solidFill>
                <a:latin typeface="Times New Roman"/>
                <a:ea typeface="Times New Roman"/>
                <a:cs typeface="Times New Roman"/>
                <a:sym typeface="Times New Roman"/>
              </a:rPr>
              <a:t>that operate at different scales (or sizes) to analyze an image. The idea is to apply multiple kernels of varying sizes to the same image to capture features at different resolutions. </a:t>
            </a:r>
          </a:p>
          <a:p>
            <a:pPr algn="just" marL="582930" indent="-291465" lvl="1">
              <a:lnSpc>
                <a:spcPts val="5102"/>
              </a:lnSpc>
              <a:buFont typeface="Arial"/>
              <a:buChar char="•"/>
            </a:pPr>
            <a:r>
              <a:rPr lang="en-US" sz="2700">
                <a:solidFill>
                  <a:srgbClr val="000000"/>
                </a:solidFill>
                <a:latin typeface="Times New Roman"/>
                <a:ea typeface="Times New Roman"/>
                <a:cs typeface="Times New Roman"/>
                <a:sym typeface="Times New Roman"/>
              </a:rPr>
              <a:t>This size filter is applied to the rice images with bounding boxes to classify them based on their bounding box areas and </a:t>
            </a:r>
            <a:r>
              <a:rPr lang="en-US" b="true" sz="2700">
                <a:solidFill>
                  <a:srgbClr val="000000"/>
                </a:solidFill>
                <a:latin typeface="Times New Roman Bold"/>
                <a:ea typeface="Times New Roman Bold"/>
                <a:cs typeface="Times New Roman Bold"/>
                <a:sym typeface="Times New Roman Bold"/>
              </a:rPr>
              <a:t>threshold kernels</a:t>
            </a:r>
          </a:p>
          <a:p>
            <a:pPr algn="just" marL="582930" indent="-291465" lvl="1">
              <a:lnSpc>
                <a:spcPts val="5102"/>
              </a:lnSpc>
              <a:buFont typeface="Arial"/>
              <a:buChar char="•"/>
            </a:pPr>
            <a:r>
              <a:rPr lang="en-US" sz="2700">
                <a:solidFill>
                  <a:srgbClr val="000000"/>
                </a:solidFill>
                <a:latin typeface="Times New Roman"/>
                <a:ea typeface="Times New Roman"/>
                <a:cs typeface="Times New Roman"/>
                <a:sym typeface="Times New Roman"/>
              </a:rPr>
              <a:t>We have stored these values in json format so that rice can be filtered as </a:t>
            </a:r>
            <a:r>
              <a:rPr lang="en-US" b="true" sz="2700">
                <a:solidFill>
                  <a:srgbClr val="000000"/>
                </a:solidFill>
                <a:latin typeface="Times New Roman Bold"/>
                <a:ea typeface="Times New Roman Bold"/>
                <a:cs typeface="Times New Roman Bold"/>
                <a:sym typeface="Times New Roman Bold"/>
              </a:rPr>
              <a:t>select and reject quality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3"/>
            <a:stretch>
              <a:fillRect l="0" t="0" r="0" b="-35"/>
            </a:stretch>
          </a:blipFill>
        </p:spPr>
      </p:sp>
      <p:sp>
        <p:nvSpPr>
          <p:cNvPr name="TextBox 6" id="6"/>
          <p:cNvSpPr txBox="true"/>
          <p:nvPr/>
        </p:nvSpPr>
        <p:spPr>
          <a:xfrm rot="0">
            <a:off x="645162" y="2889026"/>
            <a:ext cx="16614138" cy="7126224"/>
          </a:xfrm>
          <a:prstGeom prst="rect">
            <a:avLst/>
          </a:prstGeom>
        </p:spPr>
        <p:txBody>
          <a:bodyPr anchor="t" rtlCol="false" tIns="0" lIns="0" bIns="0" rIns="0">
            <a:spAutoFit/>
          </a:bodyPr>
          <a:lstStyle/>
          <a:p>
            <a:pPr algn="just">
              <a:lnSpc>
                <a:spcPts val="5102"/>
              </a:lnSpc>
            </a:pPr>
            <a:r>
              <a:rPr lang="en-US" sz="2700">
                <a:solidFill>
                  <a:srgbClr val="000000"/>
                </a:solidFill>
                <a:latin typeface="Times New Roman"/>
                <a:ea typeface="Times New Roman"/>
                <a:cs typeface="Times New Roman"/>
                <a:sym typeface="Times New Roman"/>
              </a:rPr>
              <a:t>We are detecting white rice particles using autoencoders and DBSCAN clustering to create bounding boxes</a:t>
            </a:r>
          </a:p>
          <a:p>
            <a:pPr algn="just">
              <a:lnSpc>
                <a:spcPts val="5102"/>
              </a:lnSpc>
            </a:pPr>
          </a:p>
          <a:p>
            <a:pPr algn="just">
              <a:lnSpc>
                <a:spcPts val="5102"/>
              </a:lnSpc>
            </a:pPr>
          </a:p>
          <a:p>
            <a:pPr algn="just">
              <a:lnSpc>
                <a:spcPts val="5102"/>
              </a:lnSpc>
            </a:pPr>
          </a:p>
          <a:p>
            <a:pPr algn="just">
              <a:lnSpc>
                <a:spcPts val="5102"/>
              </a:lnSpc>
            </a:pPr>
            <a:r>
              <a:rPr lang="en-US" sz="2700">
                <a:solidFill>
                  <a:srgbClr val="000000"/>
                </a:solidFill>
                <a:latin typeface="Times New Roman"/>
                <a:ea typeface="Times New Roman"/>
                <a:cs typeface="Times New Roman"/>
                <a:sym typeface="Times New Roman"/>
              </a:rPr>
              <a:t>We are detecting black rice particles using a black masking algorithm </a:t>
            </a:r>
          </a:p>
          <a:p>
            <a:pPr algn="just">
              <a:lnSpc>
                <a:spcPts val="5102"/>
              </a:lnSpc>
            </a:pPr>
          </a:p>
          <a:p>
            <a:pPr algn="just">
              <a:lnSpc>
                <a:spcPts val="5102"/>
              </a:lnSpc>
            </a:pPr>
          </a:p>
          <a:p>
            <a:pPr algn="just">
              <a:lnSpc>
                <a:spcPts val="5102"/>
              </a:lnSpc>
            </a:pPr>
          </a:p>
          <a:p>
            <a:pPr algn="just">
              <a:lnSpc>
                <a:spcPts val="5102"/>
              </a:lnSpc>
            </a:pPr>
            <a:r>
              <a:rPr lang="en-US" sz="2700">
                <a:solidFill>
                  <a:srgbClr val="000000"/>
                </a:solidFill>
                <a:latin typeface="Times New Roman"/>
                <a:ea typeface="Times New Roman"/>
                <a:cs typeface="Times New Roman"/>
                <a:sym typeface="Times New Roman"/>
              </a:rPr>
              <a:t>These algorithms are integrated to obtain the final bounding of each rice particles with either red or green depending on the color. </a:t>
            </a:r>
          </a:p>
          <a:p>
            <a:pPr algn="just">
              <a:lnSpc>
                <a:spcPts val="5102"/>
              </a:lnSpc>
            </a:pPr>
            <a:r>
              <a:rPr lang="en-US" sz="2700">
                <a:solidFill>
                  <a:srgbClr val="000000"/>
                </a:solidFill>
                <a:latin typeface="Times New Roman"/>
                <a:ea typeface="Times New Roman"/>
                <a:cs typeface="Times New Roman"/>
                <a:sym typeface="Times New Roman"/>
              </a:rPr>
              <a:t>Further Size filter is applied to reduce noise and remove reject quality rice.</a:t>
            </a:r>
          </a:p>
        </p:txBody>
      </p:sp>
      <p:sp>
        <p:nvSpPr>
          <p:cNvPr name="Freeform 7" id="7"/>
          <p:cNvSpPr/>
          <p:nvPr/>
        </p:nvSpPr>
        <p:spPr>
          <a:xfrm flipH="false" flipV="false" rot="0">
            <a:off x="3493371" y="6776750"/>
            <a:ext cx="11301259" cy="1031240"/>
          </a:xfrm>
          <a:custGeom>
            <a:avLst/>
            <a:gdLst/>
            <a:ahLst/>
            <a:cxnLst/>
            <a:rect r="r" b="b" t="t" l="l"/>
            <a:pathLst>
              <a:path h="1031240" w="11301259">
                <a:moveTo>
                  <a:pt x="0" y="0"/>
                </a:moveTo>
                <a:lnTo>
                  <a:pt x="11301258" y="0"/>
                </a:lnTo>
                <a:lnTo>
                  <a:pt x="11301258" y="1031240"/>
                </a:lnTo>
                <a:lnTo>
                  <a:pt x="0" y="1031240"/>
                </a:lnTo>
                <a:lnTo>
                  <a:pt x="0" y="0"/>
                </a:lnTo>
                <a:close/>
              </a:path>
            </a:pathLst>
          </a:custGeom>
          <a:blipFill>
            <a:blip r:embed="rId4"/>
            <a:stretch>
              <a:fillRect l="0" t="0" r="0" b="0"/>
            </a:stretch>
          </a:blipFill>
        </p:spPr>
      </p:sp>
      <p:sp>
        <p:nvSpPr>
          <p:cNvPr name="Freeform 8" id="8"/>
          <p:cNvSpPr/>
          <p:nvPr/>
        </p:nvSpPr>
        <p:spPr>
          <a:xfrm flipH="false" flipV="false" rot="0">
            <a:off x="3493371" y="4358635"/>
            <a:ext cx="11301259" cy="1186632"/>
          </a:xfrm>
          <a:custGeom>
            <a:avLst/>
            <a:gdLst/>
            <a:ahLst/>
            <a:cxnLst/>
            <a:rect r="r" b="b" t="t" l="l"/>
            <a:pathLst>
              <a:path h="1186632" w="11301259">
                <a:moveTo>
                  <a:pt x="0" y="0"/>
                </a:moveTo>
                <a:lnTo>
                  <a:pt x="11301258" y="0"/>
                </a:lnTo>
                <a:lnTo>
                  <a:pt x="11301258" y="1186632"/>
                </a:lnTo>
                <a:lnTo>
                  <a:pt x="0" y="1186632"/>
                </a:lnTo>
                <a:lnTo>
                  <a:pt x="0" y="0"/>
                </a:lnTo>
                <a:close/>
              </a:path>
            </a:pathLst>
          </a:custGeom>
          <a:blipFill>
            <a:blip r:embed="rId5"/>
            <a:stretch>
              <a:fillRect l="0" t="0" r="0" b="0"/>
            </a:stretch>
          </a:blipFill>
        </p:spPr>
      </p:sp>
      <p:sp>
        <p:nvSpPr>
          <p:cNvPr name="TextBox 9" id="9"/>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10" id="10"/>
          <p:cNvSpPr txBox="true"/>
          <p:nvPr/>
        </p:nvSpPr>
        <p:spPr>
          <a:xfrm rot="0">
            <a:off x="2432998" y="531508"/>
            <a:ext cx="12663123" cy="758571"/>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Methodology</a:t>
            </a:r>
          </a:p>
        </p:txBody>
      </p:sp>
      <p:sp>
        <p:nvSpPr>
          <p:cNvPr name="TextBox 11" id="11"/>
          <p:cNvSpPr txBox="true"/>
          <p:nvPr/>
        </p:nvSpPr>
        <p:spPr>
          <a:xfrm rot="0">
            <a:off x="7189360" y="1462463"/>
            <a:ext cx="2926556" cy="940788"/>
          </a:xfrm>
          <a:prstGeom prst="rect">
            <a:avLst/>
          </a:prstGeom>
        </p:spPr>
        <p:txBody>
          <a:bodyPr anchor="t" rtlCol="false" tIns="0" lIns="0" bIns="0" rIns="0">
            <a:spAutoFit/>
          </a:bodyPr>
          <a:lstStyle/>
          <a:p>
            <a:pPr algn="ctr" marL="0" indent="0" lvl="0">
              <a:lnSpc>
                <a:spcPts val="6945"/>
              </a:lnSpc>
              <a:spcBef>
                <a:spcPct val="0"/>
              </a:spcBef>
            </a:pPr>
            <a:r>
              <a:rPr lang="en-US" b="true" sz="4961">
                <a:solidFill>
                  <a:srgbClr val="000000"/>
                </a:solidFill>
                <a:latin typeface="Times New Roman Bold"/>
                <a:ea typeface="Times New Roman Bold"/>
                <a:cs typeface="Times New Roman Bold"/>
                <a:sym typeface="Times New Roman Bold"/>
              </a:rPr>
              <a:t>Integration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3"/>
            <a:stretch>
              <a:fillRect l="0" t="0" r="0" b="-35"/>
            </a:stretch>
          </a:blipFill>
        </p:spPr>
      </p:sp>
      <p:sp>
        <p:nvSpPr>
          <p:cNvPr name="TextBox 7" id="7"/>
          <p:cNvSpPr txBox="true"/>
          <p:nvPr/>
        </p:nvSpPr>
        <p:spPr>
          <a:xfrm rot="0">
            <a:off x="2401518" y="4589790"/>
            <a:ext cx="12663123" cy="828539"/>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THANK YOU</a:t>
            </a:r>
          </a:p>
        </p:txBody>
      </p:sp>
      <p:sp>
        <p:nvSpPr>
          <p:cNvPr name="TextBox 8" id="8"/>
          <p:cNvSpPr txBox="true"/>
          <p:nvPr/>
        </p:nvSpPr>
        <p:spPr>
          <a:xfrm rot="0">
            <a:off x="14002407" y="9566506"/>
            <a:ext cx="3931950" cy="456287"/>
          </a:xfrm>
          <a:prstGeom prst="rect">
            <a:avLst/>
          </a:prstGeom>
        </p:spPr>
        <p:txBody>
          <a:bodyPr anchor="t" rtlCol="false" tIns="0" lIns="0" bIns="0" rIns="0">
            <a:spAutoFit/>
          </a:bodyPr>
          <a:lstStyle/>
          <a:p>
            <a:pPr algn="r">
              <a:lnSpc>
                <a:spcPts val="2160"/>
              </a:lnSpc>
            </a:pPr>
            <a:r>
              <a:rPr lang="en-US" b="true" sz="1800" spc="14">
                <a:solidFill>
                  <a:srgbClr val="002060"/>
                </a:solidFill>
                <a:latin typeface="TT Phobos Bold"/>
                <a:ea typeface="TT Phobos Bold"/>
                <a:cs typeface="TT Phobos Bold"/>
                <a:sym typeface="TT Phobos Bold"/>
              </a:rPr>
              <a: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143278" y="181551"/>
            <a:ext cx="1770844" cy="760444"/>
          </a:xfrm>
          <a:custGeom>
            <a:avLst/>
            <a:gdLst/>
            <a:ahLst/>
            <a:cxnLst/>
            <a:rect r="r" b="b" t="t" l="l"/>
            <a:pathLst>
              <a:path h="760444" w="1770844">
                <a:moveTo>
                  <a:pt x="0" y="0"/>
                </a:moveTo>
                <a:lnTo>
                  <a:pt x="1770844" y="0"/>
                </a:lnTo>
                <a:lnTo>
                  <a:pt x="1770844" y="760445"/>
                </a:lnTo>
                <a:lnTo>
                  <a:pt x="0" y="760445"/>
                </a:lnTo>
                <a:lnTo>
                  <a:pt x="0" y="0"/>
                </a:lnTo>
                <a:close/>
              </a:path>
            </a:pathLst>
          </a:custGeom>
          <a:blipFill>
            <a:blip r:embed="rId3"/>
            <a:stretch>
              <a:fillRect l="0" t="0" r="0" b="-35"/>
            </a:stretch>
          </a:blipFill>
        </p:spPr>
      </p:sp>
      <p:sp>
        <p:nvSpPr>
          <p:cNvPr name="TextBox 7" id="7"/>
          <p:cNvSpPr txBox="true"/>
          <p:nvPr/>
        </p:nvSpPr>
        <p:spPr>
          <a:xfrm rot="0">
            <a:off x="2650191" y="1756994"/>
            <a:ext cx="12663123" cy="758571"/>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Problem Definition</a:t>
            </a:r>
          </a:p>
        </p:txBody>
      </p:sp>
      <p:sp>
        <p:nvSpPr>
          <p:cNvPr name="TextBox 8" id="8"/>
          <p:cNvSpPr txBox="true"/>
          <p:nvPr/>
        </p:nvSpPr>
        <p:spPr>
          <a:xfrm rot="0">
            <a:off x="14002407" y="9566506"/>
            <a:ext cx="3931950" cy="456287"/>
          </a:xfrm>
          <a:prstGeom prst="rect">
            <a:avLst/>
          </a:prstGeom>
        </p:spPr>
        <p:txBody>
          <a:bodyPr anchor="t" rtlCol="false" tIns="0" lIns="0" bIns="0" rIns="0">
            <a:spAutoFit/>
          </a:bodyPr>
          <a:lstStyle/>
          <a:p>
            <a:pPr algn="r">
              <a:lnSpc>
                <a:spcPts val="2160"/>
              </a:lnSpc>
            </a:pPr>
            <a:r>
              <a:rPr lang="en-US" b="true" sz="1800" spc="14">
                <a:solidFill>
                  <a:srgbClr val="002060"/>
                </a:solidFill>
                <a:latin typeface="TT Phobos Bold"/>
                <a:ea typeface="TT Phobos Bold"/>
                <a:cs typeface="TT Phobos Bold"/>
                <a:sym typeface="TT Phobos Bold"/>
              </a:rPr>
              <a:t>‹#›</a:t>
            </a:r>
          </a:p>
        </p:txBody>
      </p:sp>
      <p:sp>
        <p:nvSpPr>
          <p:cNvPr name="TextBox 9" id="9"/>
          <p:cNvSpPr txBox="true"/>
          <p:nvPr/>
        </p:nvSpPr>
        <p:spPr>
          <a:xfrm rot="0">
            <a:off x="1280507" y="3206739"/>
            <a:ext cx="16117006" cy="3724275"/>
          </a:xfrm>
          <a:prstGeom prst="rect">
            <a:avLst/>
          </a:prstGeom>
        </p:spPr>
        <p:txBody>
          <a:bodyPr anchor="t" rtlCol="false" tIns="0" lIns="0" bIns="0" rIns="0">
            <a:spAutoFit/>
          </a:bodyPr>
          <a:lstStyle/>
          <a:p>
            <a:pPr algn="l">
              <a:lnSpc>
                <a:spcPts val="3600"/>
              </a:lnSpc>
            </a:pPr>
            <a:r>
              <a:rPr lang="en-US" sz="3000">
                <a:solidFill>
                  <a:srgbClr val="000000"/>
                </a:solidFill>
                <a:latin typeface="Times New Roman"/>
                <a:ea typeface="Times New Roman"/>
                <a:cs typeface="Times New Roman"/>
                <a:sym typeface="Times New Roman"/>
              </a:rPr>
              <a:t>Current methods for grain classification are </a:t>
            </a:r>
            <a:r>
              <a:rPr lang="en-US" sz="3000" b="true">
                <a:solidFill>
                  <a:srgbClr val="000000"/>
                </a:solidFill>
                <a:latin typeface="Times New Roman Bold"/>
                <a:ea typeface="Times New Roman Bold"/>
                <a:cs typeface="Times New Roman Bold"/>
                <a:sym typeface="Times New Roman Bold"/>
              </a:rPr>
              <a:t>manual</a:t>
            </a:r>
            <a:r>
              <a:rPr lang="en-US" sz="3000">
                <a:solidFill>
                  <a:srgbClr val="000000"/>
                </a:solidFill>
                <a:latin typeface="Times New Roman"/>
                <a:ea typeface="Times New Roman"/>
                <a:cs typeface="Times New Roman"/>
                <a:sym typeface="Times New Roman"/>
              </a:rPr>
              <a:t> or rely on </a:t>
            </a:r>
            <a:r>
              <a:rPr lang="en-US" sz="3000" b="true">
                <a:solidFill>
                  <a:srgbClr val="000000"/>
                </a:solidFill>
                <a:latin typeface="Times New Roman Bold"/>
                <a:ea typeface="Times New Roman Bold"/>
                <a:cs typeface="Times New Roman Bold"/>
                <a:sym typeface="Times New Roman Bold"/>
              </a:rPr>
              <a:t>basic image processing techniques</a:t>
            </a:r>
            <a:r>
              <a:rPr lang="en-US" sz="3000">
                <a:solidFill>
                  <a:srgbClr val="000000"/>
                </a:solidFill>
                <a:latin typeface="Times New Roman"/>
                <a:ea typeface="Times New Roman"/>
                <a:cs typeface="Times New Roman"/>
                <a:sym typeface="Times New Roman"/>
              </a:rPr>
              <a:t>, which face significant challenges. These include the inability to</a:t>
            </a:r>
            <a:r>
              <a:rPr lang="en-US" sz="3000" b="true">
                <a:solidFill>
                  <a:srgbClr val="000000"/>
                </a:solidFill>
                <a:latin typeface="Times New Roman Bold"/>
                <a:ea typeface="Times New Roman Bold"/>
                <a:cs typeface="Times New Roman Bold"/>
                <a:sym typeface="Times New Roman Bold"/>
              </a:rPr>
              <a:t> handle variations</a:t>
            </a:r>
            <a:r>
              <a:rPr lang="en-US" sz="3000">
                <a:solidFill>
                  <a:srgbClr val="000000"/>
                </a:solidFill>
                <a:latin typeface="Times New Roman"/>
                <a:ea typeface="Times New Roman"/>
                <a:cs typeface="Times New Roman"/>
                <a:sym typeface="Times New Roman"/>
              </a:rPr>
              <a:t> in grain </a:t>
            </a:r>
            <a:r>
              <a:rPr lang="en-US" sz="3000" b="true">
                <a:solidFill>
                  <a:srgbClr val="000000"/>
                </a:solidFill>
                <a:latin typeface="Times New Roman Bold"/>
                <a:ea typeface="Times New Roman Bold"/>
                <a:cs typeface="Times New Roman Bold"/>
                <a:sym typeface="Times New Roman Bold"/>
              </a:rPr>
              <a:t>shape</a:t>
            </a:r>
            <a:r>
              <a:rPr lang="en-US" sz="3000">
                <a:solidFill>
                  <a:srgbClr val="000000"/>
                </a:solidFill>
                <a:latin typeface="Times New Roman"/>
                <a:ea typeface="Times New Roman"/>
                <a:cs typeface="Times New Roman"/>
                <a:sym typeface="Times New Roman"/>
              </a:rPr>
              <a:t> and </a:t>
            </a:r>
            <a:r>
              <a:rPr lang="en-US" sz="3000" b="true">
                <a:solidFill>
                  <a:srgbClr val="000000"/>
                </a:solidFill>
                <a:latin typeface="Times New Roman Bold"/>
                <a:ea typeface="Times New Roman Bold"/>
                <a:cs typeface="Times New Roman Bold"/>
                <a:sym typeface="Times New Roman Bold"/>
              </a:rPr>
              <a:t>size</a:t>
            </a:r>
            <a:r>
              <a:rPr lang="en-US" sz="3000">
                <a:solidFill>
                  <a:srgbClr val="000000"/>
                </a:solidFill>
                <a:latin typeface="Times New Roman"/>
                <a:ea typeface="Times New Roman"/>
                <a:cs typeface="Times New Roman"/>
                <a:sym typeface="Times New Roman"/>
              </a:rPr>
              <a:t>, lack of robust and automated systems for high accuracy, and </a:t>
            </a:r>
            <a:r>
              <a:rPr lang="en-US" sz="3000" b="true">
                <a:solidFill>
                  <a:srgbClr val="000000"/>
                </a:solidFill>
                <a:latin typeface="Times New Roman Bold"/>
                <a:ea typeface="Times New Roman Bold"/>
                <a:cs typeface="Times New Roman Bold"/>
                <a:sym typeface="Times New Roman Bold"/>
              </a:rPr>
              <a:t>sensitivity</a:t>
            </a:r>
            <a:r>
              <a:rPr lang="en-US" sz="3000">
                <a:solidFill>
                  <a:srgbClr val="000000"/>
                </a:solidFill>
                <a:latin typeface="Times New Roman"/>
                <a:ea typeface="Times New Roman"/>
                <a:cs typeface="Times New Roman"/>
                <a:sym typeface="Times New Roman"/>
              </a:rPr>
              <a:t> to environmental factors like </a:t>
            </a:r>
            <a:r>
              <a:rPr lang="en-US" sz="3000" b="true">
                <a:solidFill>
                  <a:srgbClr val="000000"/>
                </a:solidFill>
                <a:latin typeface="Times New Roman Bold"/>
                <a:ea typeface="Times New Roman Bold"/>
                <a:cs typeface="Times New Roman Bold"/>
                <a:sym typeface="Times New Roman Bold"/>
              </a:rPr>
              <a:t>lighting</a:t>
            </a:r>
            <a:r>
              <a:rPr lang="en-US" sz="3000">
                <a:solidFill>
                  <a:srgbClr val="000000"/>
                </a:solidFill>
                <a:latin typeface="Times New Roman"/>
                <a:ea typeface="Times New Roman"/>
                <a:cs typeface="Times New Roman"/>
                <a:sym typeface="Times New Roman"/>
              </a:rPr>
              <a:t> and </a:t>
            </a:r>
            <a:r>
              <a:rPr lang="en-US" sz="3000" b="true">
                <a:solidFill>
                  <a:srgbClr val="000000"/>
                </a:solidFill>
                <a:latin typeface="Times New Roman Bold"/>
                <a:ea typeface="Times New Roman Bold"/>
                <a:cs typeface="Times New Roman Bold"/>
                <a:sym typeface="Times New Roman Bold"/>
              </a:rPr>
              <a:t>background</a:t>
            </a:r>
            <a:r>
              <a:rPr lang="en-US" sz="3000">
                <a:solidFill>
                  <a:srgbClr val="000000"/>
                </a:solidFill>
                <a:latin typeface="Times New Roman"/>
                <a:ea typeface="Times New Roman"/>
                <a:cs typeface="Times New Roman"/>
                <a:sym typeface="Times New Roman"/>
              </a:rPr>
              <a:t> noise. To address these issues, the project aims to design a deep learning-based algorithm for a grain sorter machine that can accurately detect individual rice grains in an image, classify them as "good" or "bad" based on their </a:t>
            </a:r>
            <a:r>
              <a:rPr lang="en-US" sz="3000" b="true">
                <a:solidFill>
                  <a:srgbClr val="000000"/>
                </a:solidFill>
                <a:latin typeface="Times New Roman Bold"/>
                <a:ea typeface="Times New Roman Bold"/>
                <a:cs typeface="Times New Roman Bold"/>
                <a:sym typeface="Times New Roman Bold"/>
              </a:rPr>
              <a:t>shape</a:t>
            </a:r>
            <a:r>
              <a:rPr lang="en-US" sz="3000">
                <a:solidFill>
                  <a:srgbClr val="000000"/>
                </a:solidFill>
                <a:latin typeface="Times New Roman"/>
                <a:ea typeface="Times New Roman"/>
                <a:cs typeface="Times New Roman"/>
                <a:sym typeface="Times New Roman"/>
              </a:rPr>
              <a:t> and </a:t>
            </a:r>
            <a:r>
              <a:rPr lang="en-US" sz="3000" b="true">
                <a:solidFill>
                  <a:srgbClr val="000000"/>
                </a:solidFill>
                <a:latin typeface="Times New Roman Bold"/>
                <a:ea typeface="Times New Roman Bold"/>
                <a:cs typeface="Times New Roman Bold"/>
                <a:sym typeface="Times New Roman Bold"/>
              </a:rPr>
              <a:t>size</a:t>
            </a:r>
            <a:r>
              <a:rPr lang="en-US" sz="3000">
                <a:solidFill>
                  <a:srgbClr val="000000"/>
                </a:solidFill>
                <a:latin typeface="Times New Roman"/>
                <a:ea typeface="Times New Roman"/>
                <a:cs typeface="Times New Roman"/>
                <a:sym typeface="Times New Roman"/>
              </a:rPr>
              <a:t>, and operate efficiently under varied conditions for real-time applications.</a:t>
            </a:r>
          </a:p>
          <a:p>
            <a:pPr algn="l">
              <a:lnSpc>
                <a:spcPts val="36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3"/>
            <a:stretch>
              <a:fillRect l="0" t="0" r="0" b="-35"/>
            </a:stretch>
          </a:blipFill>
        </p:spPr>
      </p:sp>
      <p:sp>
        <p:nvSpPr>
          <p:cNvPr name="TextBox 6" id="6"/>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7" id="7"/>
          <p:cNvSpPr txBox="true"/>
          <p:nvPr/>
        </p:nvSpPr>
        <p:spPr>
          <a:xfrm rot="0">
            <a:off x="2531722" y="531508"/>
            <a:ext cx="12663123" cy="758571"/>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Object Detection</a:t>
            </a:r>
          </a:p>
        </p:txBody>
      </p:sp>
      <p:sp>
        <p:nvSpPr>
          <p:cNvPr name="TextBox 8" id="8"/>
          <p:cNvSpPr txBox="true"/>
          <p:nvPr/>
        </p:nvSpPr>
        <p:spPr>
          <a:xfrm rot="0">
            <a:off x="7497357" y="1557713"/>
            <a:ext cx="1630189" cy="845538"/>
          </a:xfrm>
          <a:prstGeom prst="rect">
            <a:avLst/>
          </a:prstGeom>
        </p:spPr>
        <p:txBody>
          <a:bodyPr anchor="t" rtlCol="false" tIns="0" lIns="0" bIns="0" rIns="0">
            <a:spAutoFit/>
          </a:bodyPr>
          <a:lstStyle/>
          <a:p>
            <a:pPr algn="ctr" marL="0" indent="0" lvl="0">
              <a:lnSpc>
                <a:spcPts val="6945"/>
              </a:lnSpc>
              <a:spcBef>
                <a:spcPct val="0"/>
              </a:spcBef>
            </a:pPr>
            <a:r>
              <a:rPr lang="en-US" b="true" sz="4961">
                <a:solidFill>
                  <a:srgbClr val="000000"/>
                </a:solidFill>
                <a:latin typeface="Canva Sans Bold"/>
                <a:ea typeface="Canva Sans Bold"/>
                <a:cs typeface="Canva Sans Bold"/>
                <a:sym typeface="Canva Sans Bold"/>
              </a:rPr>
              <a:t>GMM</a:t>
            </a:r>
          </a:p>
        </p:txBody>
      </p:sp>
      <p:sp>
        <p:nvSpPr>
          <p:cNvPr name="TextBox 9" id="9"/>
          <p:cNvSpPr txBox="true"/>
          <p:nvPr/>
        </p:nvSpPr>
        <p:spPr>
          <a:xfrm rot="0">
            <a:off x="1028700" y="2536601"/>
            <a:ext cx="15950012" cy="7012310"/>
          </a:xfrm>
          <a:prstGeom prst="rect">
            <a:avLst/>
          </a:prstGeom>
        </p:spPr>
        <p:txBody>
          <a:bodyPr anchor="t" rtlCol="false" tIns="0" lIns="0" bIns="0" rIns="0">
            <a:spAutoFit/>
          </a:bodyPr>
          <a:lstStyle/>
          <a:p>
            <a:pPr algn="just" marL="581978" indent="-290989" lvl="1">
              <a:lnSpc>
                <a:spcPts val="5094"/>
              </a:lnSpc>
              <a:buFont typeface="Arial"/>
              <a:buChar char="•"/>
            </a:pPr>
            <a:r>
              <a:rPr lang="en-US" b="true" sz="2695">
                <a:solidFill>
                  <a:srgbClr val="000000"/>
                </a:solidFill>
                <a:latin typeface="Times New Roman Bold"/>
                <a:ea typeface="Times New Roman Bold"/>
                <a:cs typeface="Times New Roman Bold"/>
                <a:sym typeface="Times New Roman Bold"/>
              </a:rPr>
              <a:t>Image Preprocessing:</a:t>
            </a:r>
          </a:p>
          <a:p>
            <a:pPr algn="just" marL="1163956" indent="-387985" lvl="2">
              <a:lnSpc>
                <a:spcPts val="5094"/>
              </a:lnSpc>
              <a:buFont typeface="Arial"/>
              <a:buChar char="⚬"/>
            </a:pPr>
            <a:r>
              <a:rPr lang="en-US" sz="2695">
                <a:solidFill>
                  <a:srgbClr val="000000"/>
                </a:solidFill>
                <a:latin typeface="Times New Roman"/>
                <a:ea typeface="Times New Roman"/>
                <a:cs typeface="Times New Roman"/>
                <a:sym typeface="Times New Roman"/>
              </a:rPr>
              <a:t>The algorithm first converts the input image to grayscale and applies Gaussian blur to smooth it. Then, it uses adaptive thresholding to create a binary image that separates the foreground (grains) from the background.</a:t>
            </a:r>
          </a:p>
          <a:p>
            <a:pPr algn="just" marL="581978" indent="-290989" lvl="1">
              <a:lnSpc>
                <a:spcPts val="5094"/>
              </a:lnSpc>
              <a:buFont typeface="Arial"/>
              <a:buChar char="•"/>
            </a:pPr>
            <a:r>
              <a:rPr lang="en-US" b="true" sz="2695">
                <a:solidFill>
                  <a:srgbClr val="000000"/>
                </a:solidFill>
                <a:latin typeface="Times New Roman Bold"/>
                <a:ea typeface="Times New Roman Bold"/>
                <a:cs typeface="Times New Roman Bold"/>
                <a:sym typeface="Times New Roman Bold"/>
              </a:rPr>
              <a:t>Gaussian Mixture Model (GMM):</a:t>
            </a:r>
          </a:p>
          <a:p>
            <a:pPr algn="just" marL="1163956" indent="-387985" lvl="2">
              <a:lnSpc>
                <a:spcPts val="5094"/>
              </a:lnSpc>
              <a:buFont typeface="Arial"/>
              <a:buChar char="⚬"/>
            </a:pPr>
            <a:r>
              <a:rPr lang="en-US" sz="2695">
                <a:solidFill>
                  <a:srgbClr val="000000"/>
                </a:solidFill>
                <a:latin typeface="Times New Roman"/>
                <a:ea typeface="Times New Roman"/>
                <a:cs typeface="Times New Roman"/>
                <a:sym typeface="Times New Roman"/>
              </a:rPr>
              <a:t>The preprocessed image is flattened, and a GMM clusters the pixels into two groups: grains and background. This results in a segmented image where grains are highlighted.</a:t>
            </a:r>
          </a:p>
          <a:p>
            <a:pPr algn="just" marL="581978" indent="-290989" lvl="1">
              <a:lnSpc>
                <a:spcPts val="5094"/>
              </a:lnSpc>
              <a:buFont typeface="Arial"/>
              <a:buChar char="•"/>
            </a:pPr>
            <a:r>
              <a:rPr lang="en-US" b="true" sz="2695">
                <a:solidFill>
                  <a:srgbClr val="000000"/>
                </a:solidFill>
                <a:latin typeface="Times New Roman Bold"/>
                <a:ea typeface="Times New Roman Bold"/>
                <a:cs typeface="Times New Roman Bold"/>
                <a:sym typeface="Times New Roman Bold"/>
              </a:rPr>
              <a:t>Grain Mask Creation:</a:t>
            </a:r>
          </a:p>
          <a:p>
            <a:pPr algn="just" marL="1163956" indent="-387985" lvl="2">
              <a:lnSpc>
                <a:spcPts val="5094"/>
              </a:lnSpc>
              <a:buFont typeface="Arial"/>
              <a:buChar char="⚬"/>
            </a:pPr>
            <a:r>
              <a:rPr lang="en-US" sz="2695">
                <a:solidFill>
                  <a:srgbClr val="000000"/>
                </a:solidFill>
                <a:latin typeface="Times New Roman"/>
                <a:ea typeface="Times New Roman"/>
                <a:cs typeface="Times New Roman"/>
                <a:sym typeface="Times New Roman"/>
              </a:rPr>
              <a:t>The GMM output is used to create a binary mask, where grains are marked in white (255) and the background in black (0). This mask represents the regions of interest for the grains.</a:t>
            </a:r>
          </a:p>
          <a:p>
            <a:pPr algn="just">
              <a:lnSpc>
                <a:spcPts val="5094"/>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3"/>
            <a:stretch>
              <a:fillRect l="0" t="0" r="0" b="-35"/>
            </a:stretch>
          </a:blipFill>
        </p:spPr>
      </p:sp>
      <p:sp>
        <p:nvSpPr>
          <p:cNvPr name="TextBox 6" id="6"/>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7" id="7"/>
          <p:cNvSpPr txBox="true"/>
          <p:nvPr/>
        </p:nvSpPr>
        <p:spPr>
          <a:xfrm rot="0">
            <a:off x="2531722" y="531508"/>
            <a:ext cx="12663123" cy="758571"/>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Object Detection</a:t>
            </a:r>
          </a:p>
        </p:txBody>
      </p:sp>
      <p:sp>
        <p:nvSpPr>
          <p:cNvPr name="TextBox 8" id="8"/>
          <p:cNvSpPr txBox="true"/>
          <p:nvPr/>
        </p:nvSpPr>
        <p:spPr>
          <a:xfrm rot="0">
            <a:off x="7497357" y="1557713"/>
            <a:ext cx="1630189" cy="845538"/>
          </a:xfrm>
          <a:prstGeom prst="rect">
            <a:avLst/>
          </a:prstGeom>
        </p:spPr>
        <p:txBody>
          <a:bodyPr anchor="t" rtlCol="false" tIns="0" lIns="0" bIns="0" rIns="0">
            <a:spAutoFit/>
          </a:bodyPr>
          <a:lstStyle/>
          <a:p>
            <a:pPr algn="ctr" marL="0" indent="0" lvl="0">
              <a:lnSpc>
                <a:spcPts val="6945"/>
              </a:lnSpc>
              <a:spcBef>
                <a:spcPct val="0"/>
              </a:spcBef>
            </a:pPr>
            <a:r>
              <a:rPr lang="en-US" b="true" sz="4961">
                <a:solidFill>
                  <a:srgbClr val="000000"/>
                </a:solidFill>
                <a:latin typeface="Canva Sans Bold"/>
                <a:ea typeface="Canva Sans Bold"/>
                <a:cs typeface="Canva Sans Bold"/>
                <a:sym typeface="Canva Sans Bold"/>
              </a:rPr>
              <a:t>GMM</a:t>
            </a:r>
          </a:p>
        </p:txBody>
      </p:sp>
      <p:sp>
        <p:nvSpPr>
          <p:cNvPr name="TextBox 9" id="9"/>
          <p:cNvSpPr txBox="true"/>
          <p:nvPr/>
        </p:nvSpPr>
        <p:spPr>
          <a:xfrm rot="0">
            <a:off x="1028700" y="2536601"/>
            <a:ext cx="15950012" cy="2545085"/>
          </a:xfrm>
          <a:prstGeom prst="rect">
            <a:avLst/>
          </a:prstGeom>
        </p:spPr>
        <p:txBody>
          <a:bodyPr anchor="t" rtlCol="false" tIns="0" lIns="0" bIns="0" rIns="0">
            <a:spAutoFit/>
          </a:bodyPr>
          <a:lstStyle/>
          <a:p>
            <a:pPr algn="just" marL="581978" indent="-290989" lvl="1">
              <a:lnSpc>
                <a:spcPts val="5094"/>
              </a:lnSpc>
              <a:buFont typeface="Arial"/>
              <a:buChar char="•"/>
            </a:pPr>
            <a:r>
              <a:rPr lang="en-US" b="true" sz="2695">
                <a:solidFill>
                  <a:srgbClr val="000000"/>
                </a:solidFill>
                <a:latin typeface="Times New Roman Bold"/>
                <a:ea typeface="Times New Roman Bold"/>
                <a:cs typeface="Times New Roman Bold"/>
                <a:sym typeface="Times New Roman Bold"/>
              </a:rPr>
              <a:t>Bounding Box Detection: </a:t>
            </a:r>
            <a:r>
              <a:rPr lang="en-US" sz="2695">
                <a:solidFill>
                  <a:srgbClr val="000000"/>
                </a:solidFill>
                <a:latin typeface="Times New Roman"/>
                <a:ea typeface="Times New Roman"/>
                <a:cs typeface="Times New Roman"/>
                <a:sym typeface="Times New Roman"/>
              </a:rPr>
              <a:t>Using connected component analysis, the algorithm identifies groups of connected pixels in the binary mask. For each group (representing a grain), it calculates a bounding box to mark its location in the original image. </a:t>
            </a:r>
          </a:p>
          <a:p>
            <a:pPr algn="just">
              <a:lnSpc>
                <a:spcPts val="5094"/>
              </a:lnSpc>
            </a:pPr>
          </a:p>
        </p:txBody>
      </p:sp>
      <p:sp>
        <p:nvSpPr>
          <p:cNvPr name="Freeform 10" id="10"/>
          <p:cNvSpPr/>
          <p:nvPr/>
        </p:nvSpPr>
        <p:spPr>
          <a:xfrm flipH="false" flipV="false" rot="0">
            <a:off x="3893586" y="6712822"/>
            <a:ext cx="11301259" cy="706329"/>
          </a:xfrm>
          <a:custGeom>
            <a:avLst/>
            <a:gdLst/>
            <a:ahLst/>
            <a:cxnLst/>
            <a:rect r="r" b="b" t="t" l="l"/>
            <a:pathLst>
              <a:path h="706329" w="11301259">
                <a:moveTo>
                  <a:pt x="0" y="0"/>
                </a:moveTo>
                <a:lnTo>
                  <a:pt x="11301259" y="0"/>
                </a:lnTo>
                <a:lnTo>
                  <a:pt x="11301259" y="706328"/>
                </a:lnTo>
                <a:lnTo>
                  <a:pt x="0" y="706328"/>
                </a:lnTo>
                <a:lnTo>
                  <a:pt x="0" y="0"/>
                </a:lnTo>
                <a:close/>
              </a:path>
            </a:pathLst>
          </a:custGeom>
          <a:blipFill>
            <a:blip r:embed="rId4"/>
            <a:stretch>
              <a:fillRect l="0" t="0" r="0" b="0"/>
            </a:stretch>
          </a:blipFill>
        </p:spPr>
      </p:sp>
      <p:sp>
        <p:nvSpPr>
          <p:cNvPr name="Freeform 11" id="11"/>
          <p:cNvSpPr/>
          <p:nvPr/>
        </p:nvSpPr>
        <p:spPr>
          <a:xfrm flipH="false" flipV="false" rot="0">
            <a:off x="3893586" y="8104440"/>
            <a:ext cx="11301259" cy="706329"/>
          </a:xfrm>
          <a:custGeom>
            <a:avLst/>
            <a:gdLst/>
            <a:ahLst/>
            <a:cxnLst/>
            <a:rect r="r" b="b" t="t" l="l"/>
            <a:pathLst>
              <a:path h="706329" w="11301259">
                <a:moveTo>
                  <a:pt x="0" y="0"/>
                </a:moveTo>
                <a:lnTo>
                  <a:pt x="11301259" y="0"/>
                </a:lnTo>
                <a:lnTo>
                  <a:pt x="11301259" y="706329"/>
                </a:lnTo>
                <a:lnTo>
                  <a:pt x="0" y="706329"/>
                </a:lnTo>
                <a:lnTo>
                  <a:pt x="0" y="0"/>
                </a:lnTo>
                <a:close/>
              </a:path>
            </a:pathLst>
          </a:custGeom>
          <a:blipFill>
            <a:blip r:embed="rId5"/>
            <a:stretch>
              <a:fillRect l="0" t="0" r="0" b="0"/>
            </a:stretch>
          </a:blipFill>
        </p:spPr>
      </p:sp>
      <p:sp>
        <p:nvSpPr>
          <p:cNvPr name="Freeform 12" id="12"/>
          <p:cNvSpPr/>
          <p:nvPr/>
        </p:nvSpPr>
        <p:spPr>
          <a:xfrm flipH="false" flipV="false" rot="0">
            <a:off x="3893586" y="5321203"/>
            <a:ext cx="11301259" cy="706329"/>
          </a:xfrm>
          <a:custGeom>
            <a:avLst/>
            <a:gdLst/>
            <a:ahLst/>
            <a:cxnLst/>
            <a:rect r="r" b="b" t="t" l="l"/>
            <a:pathLst>
              <a:path h="706329" w="11301259">
                <a:moveTo>
                  <a:pt x="0" y="0"/>
                </a:moveTo>
                <a:lnTo>
                  <a:pt x="11301259" y="0"/>
                </a:lnTo>
                <a:lnTo>
                  <a:pt x="11301259" y="706329"/>
                </a:lnTo>
                <a:lnTo>
                  <a:pt x="0" y="706329"/>
                </a:lnTo>
                <a:lnTo>
                  <a:pt x="0" y="0"/>
                </a:lnTo>
                <a:close/>
              </a:path>
            </a:pathLst>
          </a:custGeom>
          <a:blipFill>
            <a:blip r:embed="rId6"/>
            <a:stretch>
              <a:fillRect l="0" t="0" r="0" b="0"/>
            </a:stretch>
          </a:blipFill>
        </p:spPr>
      </p:sp>
      <p:sp>
        <p:nvSpPr>
          <p:cNvPr name="TextBox 13" id="13"/>
          <p:cNvSpPr txBox="true"/>
          <p:nvPr/>
        </p:nvSpPr>
        <p:spPr>
          <a:xfrm rot="0">
            <a:off x="2548001" y="5404066"/>
            <a:ext cx="1034802" cy="446040"/>
          </a:xfrm>
          <a:prstGeom prst="rect">
            <a:avLst/>
          </a:prstGeom>
        </p:spPr>
        <p:txBody>
          <a:bodyPr anchor="t" rtlCol="false" tIns="0" lIns="0" bIns="0" rIns="0">
            <a:spAutoFit/>
          </a:bodyPr>
          <a:lstStyle/>
          <a:p>
            <a:pPr algn="ctr" marL="0" indent="0" lvl="0">
              <a:lnSpc>
                <a:spcPts val="3240"/>
              </a:lnSpc>
              <a:spcBef>
                <a:spcPct val="0"/>
              </a:spcBef>
            </a:pPr>
            <a:r>
              <a:rPr lang="en-US" b="true" sz="2314">
                <a:solidFill>
                  <a:srgbClr val="000000"/>
                </a:solidFill>
                <a:latin typeface="Times New Roman Bold"/>
                <a:ea typeface="Times New Roman Bold"/>
                <a:cs typeface="Times New Roman Bold"/>
                <a:sym typeface="Times New Roman Bold"/>
              </a:rPr>
              <a:t>Original</a:t>
            </a:r>
          </a:p>
        </p:txBody>
      </p:sp>
      <p:sp>
        <p:nvSpPr>
          <p:cNvPr name="TextBox 14" id="14"/>
          <p:cNvSpPr txBox="true"/>
          <p:nvPr/>
        </p:nvSpPr>
        <p:spPr>
          <a:xfrm rot="0">
            <a:off x="2570921" y="6795685"/>
            <a:ext cx="988963" cy="446040"/>
          </a:xfrm>
          <a:prstGeom prst="rect">
            <a:avLst/>
          </a:prstGeom>
        </p:spPr>
        <p:txBody>
          <a:bodyPr anchor="t" rtlCol="false" tIns="0" lIns="0" bIns="0" rIns="0">
            <a:spAutoFit/>
          </a:bodyPr>
          <a:lstStyle/>
          <a:p>
            <a:pPr algn="ctr" marL="0" indent="0" lvl="0">
              <a:lnSpc>
                <a:spcPts val="3240"/>
              </a:lnSpc>
              <a:spcBef>
                <a:spcPct val="0"/>
              </a:spcBef>
            </a:pPr>
            <a:r>
              <a:rPr lang="en-US" b="true" sz="2314">
                <a:solidFill>
                  <a:srgbClr val="000000"/>
                </a:solidFill>
                <a:latin typeface="Times New Roman Bold"/>
                <a:ea typeface="Times New Roman Bold"/>
                <a:cs typeface="Times New Roman Bold"/>
                <a:sym typeface="Times New Roman Bold"/>
              </a:rPr>
              <a:t>Masked</a:t>
            </a:r>
          </a:p>
        </p:txBody>
      </p:sp>
      <p:sp>
        <p:nvSpPr>
          <p:cNvPr name="TextBox 15" id="15"/>
          <p:cNvSpPr txBox="true"/>
          <p:nvPr/>
        </p:nvSpPr>
        <p:spPr>
          <a:xfrm rot="0">
            <a:off x="2626173" y="8009190"/>
            <a:ext cx="878458" cy="855615"/>
          </a:xfrm>
          <a:prstGeom prst="rect">
            <a:avLst/>
          </a:prstGeom>
        </p:spPr>
        <p:txBody>
          <a:bodyPr anchor="t" rtlCol="false" tIns="0" lIns="0" bIns="0" rIns="0">
            <a:spAutoFit/>
          </a:bodyPr>
          <a:lstStyle/>
          <a:p>
            <a:pPr algn="ctr">
              <a:lnSpc>
                <a:spcPts val="3240"/>
              </a:lnSpc>
            </a:pPr>
            <a:r>
              <a:rPr lang="en-US" sz="2314" b="true">
                <a:solidFill>
                  <a:srgbClr val="000000"/>
                </a:solidFill>
                <a:latin typeface="Times New Roman Bold"/>
                <a:ea typeface="Times New Roman Bold"/>
                <a:cs typeface="Times New Roman Bold"/>
                <a:sym typeface="Times New Roman Bold"/>
              </a:rPr>
              <a:t>Final</a:t>
            </a:r>
          </a:p>
          <a:p>
            <a:pPr algn="ctr" marL="0" indent="0" lvl="0">
              <a:lnSpc>
                <a:spcPts val="3240"/>
              </a:lnSpc>
              <a:spcBef>
                <a:spcPct val="0"/>
              </a:spcBef>
            </a:pPr>
            <a:r>
              <a:rPr lang="en-US" b="true" sz="2314">
                <a:solidFill>
                  <a:srgbClr val="000000"/>
                </a:solidFill>
                <a:latin typeface="Times New Roman Bold"/>
                <a:ea typeface="Times New Roman Bold"/>
                <a:cs typeface="Times New Roman Bold"/>
                <a:sym typeface="Times New Roman Bold"/>
              </a:rPr>
              <a:t>Output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3"/>
            <a:stretch>
              <a:fillRect l="0" t="0" r="0" b="-35"/>
            </a:stretch>
          </a:blipFill>
        </p:spPr>
      </p:sp>
      <p:sp>
        <p:nvSpPr>
          <p:cNvPr name="TextBox 6" id="6"/>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7" id="7"/>
          <p:cNvSpPr txBox="true"/>
          <p:nvPr/>
        </p:nvSpPr>
        <p:spPr>
          <a:xfrm rot="0">
            <a:off x="2531722" y="531508"/>
            <a:ext cx="12663123" cy="758571"/>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Object Detection</a:t>
            </a:r>
          </a:p>
        </p:txBody>
      </p:sp>
      <p:sp>
        <p:nvSpPr>
          <p:cNvPr name="TextBox 8" id="8"/>
          <p:cNvSpPr txBox="true"/>
          <p:nvPr/>
        </p:nvSpPr>
        <p:spPr>
          <a:xfrm rot="0">
            <a:off x="7497357" y="1557713"/>
            <a:ext cx="1630189" cy="845538"/>
          </a:xfrm>
          <a:prstGeom prst="rect">
            <a:avLst/>
          </a:prstGeom>
        </p:spPr>
        <p:txBody>
          <a:bodyPr anchor="t" rtlCol="false" tIns="0" lIns="0" bIns="0" rIns="0">
            <a:spAutoFit/>
          </a:bodyPr>
          <a:lstStyle/>
          <a:p>
            <a:pPr algn="ctr" marL="0" indent="0" lvl="0">
              <a:lnSpc>
                <a:spcPts val="6945"/>
              </a:lnSpc>
              <a:spcBef>
                <a:spcPct val="0"/>
              </a:spcBef>
            </a:pPr>
            <a:r>
              <a:rPr lang="en-US" b="true" sz="4961">
                <a:solidFill>
                  <a:srgbClr val="000000"/>
                </a:solidFill>
                <a:latin typeface="Canva Sans Bold"/>
                <a:ea typeface="Canva Sans Bold"/>
                <a:cs typeface="Canva Sans Bold"/>
                <a:sym typeface="Canva Sans Bold"/>
              </a:rPr>
              <a:t>GMM</a:t>
            </a:r>
          </a:p>
        </p:txBody>
      </p:sp>
      <p:sp>
        <p:nvSpPr>
          <p:cNvPr name="TextBox 9" id="9"/>
          <p:cNvSpPr txBox="true"/>
          <p:nvPr/>
        </p:nvSpPr>
        <p:spPr>
          <a:xfrm rot="0">
            <a:off x="888278" y="2408070"/>
            <a:ext cx="15950012" cy="836683"/>
          </a:xfrm>
          <a:prstGeom prst="rect">
            <a:avLst/>
          </a:prstGeom>
        </p:spPr>
        <p:txBody>
          <a:bodyPr anchor="t" rtlCol="false" tIns="0" lIns="0" bIns="0" rIns="0">
            <a:spAutoFit/>
          </a:bodyPr>
          <a:lstStyle/>
          <a:p>
            <a:pPr algn="just">
              <a:lnSpc>
                <a:spcPts val="6606"/>
              </a:lnSpc>
            </a:pPr>
            <a:r>
              <a:rPr lang="en-US" b="true" sz="3495">
                <a:solidFill>
                  <a:srgbClr val="000000"/>
                </a:solidFill>
                <a:latin typeface="Times New Roman Bold"/>
                <a:ea typeface="Times New Roman Bold"/>
                <a:cs typeface="Times New Roman Bold"/>
                <a:sym typeface="Times New Roman Bold"/>
              </a:rPr>
              <a:t>Why was this model not suitable ?</a:t>
            </a:r>
          </a:p>
        </p:txBody>
      </p:sp>
      <p:sp>
        <p:nvSpPr>
          <p:cNvPr name="TextBox 10" id="10"/>
          <p:cNvSpPr txBox="true"/>
          <p:nvPr/>
        </p:nvSpPr>
        <p:spPr>
          <a:xfrm rot="0">
            <a:off x="876140" y="3597380"/>
            <a:ext cx="16614138" cy="3240024"/>
          </a:xfrm>
          <a:prstGeom prst="rect">
            <a:avLst/>
          </a:prstGeom>
        </p:spPr>
        <p:txBody>
          <a:bodyPr anchor="t" rtlCol="false" tIns="0" lIns="0" bIns="0" rIns="0">
            <a:spAutoFit/>
          </a:bodyPr>
          <a:lstStyle/>
          <a:p>
            <a:pPr algn="just" marL="582930" indent="-291465" lvl="1">
              <a:lnSpc>
                <a:spcPts val="5102"/>
              </a:lnSpc>
              <a:buFont typeface="Arial"/>
              <a:buChar char="•"/>
            </a:pPr>
            <a:r>
              <a:rPr lang="en-US" b="true" sz="2700">
                <a:solidFill>
                  <a:srgbClr val="000000"/>
                </a:solidFill>
                <a:latin typeface="Times New Roman Bold"/>
                <a:ea typeface="Times New Roman Bold"/>
                <a:cs typeface="Times New Roman Bold"/>
                <a:sym typeface="Times New Roman Bold"/>
              </a:rPr>
              <a:t>Issue: Close Rice Particles Merging into the Same Bounding Box</a:t>
            </a:r>
          </a:p>
          <a:p>
            <a:pPr algn="just" marL="1165860" indent="-388620" lvl="2">
              <a:lnSpc>
                <a:spcPts val="5102"/>
              </a:lnSpc>
              <a:buFont typeface="Arial"/>
              <a:buChar char="⚬"/>
            </a:pPr>
            <a:r>
              <a:rPr lang="en-US" b="true" sz="2700">
                <a:solidFill>
                  <a:srgbClr val="000000"/>
                </a:solidFill>
                <a:latin typeface="Times New Roman Bold"/>
                <a:ea typeface="Times New Roman Bold"/>
                <a:cs typeface="Times New Roman Bold"/>
                <a:sym typeface="Times New Roman Bold"/>
              </a:rPr>
              <a:t>Merged Bounding Boxes:</a:t>
            </a:r>
            <a:r>
              <a:rPr lang="en-US" sz="2700">
                <a:solidFill>
                  <a:srgbClr val="000000"/>
                </a:solidFill>
                <a:latin typeface="Times New Roman"/>
                <a:ea typeface="Times New Roman"/>
                <a:cs typeface="Times New Roman"/>
                <a:sym typeface="Times New Roman"/>
              </a:rPr>
              <a:t> The algorithm interprets closely placed grains as a single cluster, producing a bounding box that encloses multiple grains instead of separating them.</a:t>
            </a:r>
          </a:p>
          <a:p>
            <a:pPr algn="just">
              <a:lnSpc>
                <a:spcPts val="5102"/>
              </a:lnSpc>
            </a:pPr>
          </a:p>
          <a:p>
            <a:pPr algn="just">
              <a:lnSpc>
                <a:spcPts val="5102"/>
              </a:lnSpc>
            </a:pPr>
          </a:p>
        </p:txBody>
      </p:sp>
      <p:sp>
        <p:nvSpPr>
          <p:cNvPr name="TextBox 11" id="11"/>
          <p:cNvSpPr txBox="true"/>
          <p:nvPr/>
        </p:nvSpPr>
        <p:spPr>
          <a:xfrm rot="0">
            <a:off x="876140" y="5751576"/>
            <a:ext cx="16614138" cy="4535424"/>
          </a:xfrm>
          <a:prstGeom prst="rect">
            <a:avLst/>
          </a:prstGeom>
        </p:spPr>
        <p:txBody>
          <a:bodyPr anchor="t" rtlCol="false" tIns="0" lIns="0" bIns="0" rIns="0">
            <a:spAutoFit/>
          </a:bodyPr>
          <a:lstStyle/>
          <a:p>
            <a:pPr algn="just" marL="582930" indent="-291465" lvl="1">
              <a:lnSpc>
                <a:spcPts val="5102"/>
              </a:lnSpc>
              <a:buFont typeface="Arial"/>
              <a:buChar char="•"/>
            </a:pPr>
            <a:r>
              <a:rPr lang="en-US" b="true" sz="2700">
                <a:solidFill>
                  <a:srgbClr val="000000"/>
                </a:solidFill>
                <a:latin typeface="Times New Roman Bold"/>
                <a:ea typeface="Times New Roman Bold"/>
                <a:cs typeface="Times New Roman Bold"/>
                <a:sym typeface="Times New Roman Bold"/>
              </a:rPr>
              <a:t>Underlying Cause</a:t>
            </a:r>
          </a:p>
          <a:p>
            <a:pPr algn="just" marL="1165860" indent="-388620" lvl="2">
              <a:lnSpc>
                <a:spcPts val="5102"/>
              </a:lnSpc>
              <a:buFont typeface="Arial"/>
              <a:buChar char="⚬"/>
            </a:pPr>
            <a:r>
              <a:rPr lang="en-US" b="true" sz="2700">
                <a:solidFill>
                  <a:srgbClr val="000000"/>
                </a:solidFill>
                <a:latin typeface="Times New Roman Bold"/>
                <a:ea typeface="Times New Roman Bold"/>
                <a:cs typeface="Times New Roman Bold"/>
                <a:sym typeface="Times New Roman Bold"/>
              </a:rPr>
              <a:t>Assumption of Gaussian Shape: </a:t>
            </a:r>
            <a:r>
              <a:rPr lang="en-US" sz="2700">
                <a:solidFill>
                  <a:srgbClr val="000000"/>
                </a:solidFill>
                <a:latin typeface="Times New Roman"/>
                <a:ea typeface="Times New Roman"/>
                <a:cs typeface="Times New Roman"/>
                <a:sym typeface="Times New Roman"/>
              </a:rPr>
              <a:t>GMM assumes that clusters are elliptical (Gaussian in shape). Real-world rice grains, especially when overlapping or touching, do not conform to this assumption. As a result, GMM cannot effectively model the true boundaries of individual grains.</a:t>
            </a:r>
          </a:p>
          <a:p>
            <a:pPr algn="just" marL="1165860" indent="-388620" lvl="2">
              <a:lnSpc>
                <a:spcPts val="5102"/>
              </a:lnSpc>
              <a:buFont typeface="Arial"/>
              <a:buChar char="⚬"/>
            </a:pPr>
            <a:r>
              <a:rPr lang="en-US" b="true" sz="2700">
                <a:solidFill>
                  <a:srgbClr val="000000"/>
                </a:solidFill>
                <a:latin typeface="Times New Roman Bold"/>
                <a:ea typeface="Times New Roman Bold"/>
                <a:cs typeface="Times New Roman Bold"/>
                <a:sym typeface="Times New Roman Bold"/>
              </a:rPr>
              <a:t>Overlapping Distributions: </a:t>
            </a:r>
            <a:r>
              <a:rPr lang="en-US" sz="2700">
                <a:solidFill>
                  <a:srgbClr val="000000"/>
                </a:solidFill>
                <a:latin typeface="Times New Roman"/>
                <a:ea typeface="Times New Roman"/>
                <a:cs typeface="Times New Roman"/>
                <a:sym typeface="Times New Roman"/>
              </a:rPr>
              <a:t>Close grains lead to overlapping Gaussian components, making it difficult for GMM to separate them based on probabilities.</a:t>
            </a:r>
          </a:p>
          <a:p>
            <a:pPr algn="just">
              <a:lnSpc>
                <a:spcPts val="510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3"/>
            <a:stretch>
              <a:fillRect l="0" t="0" r="0" b="-35"/>
            </a:stretch>
          </a:blipFill>
        </p:spPr>
      </p:sp>
      <p:sp>
        <p:nvSpPr>
          <p:cNvPr name="TextBox 6" id="6"/>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7" id="7"/>
          <p:cNvSpPr txBox="true"/>
          <p:nvPr/>
        </p:nvSpPr>
        <p:spPr>
          <a:xfrm rot="0">
            <a:off x="2531722" y="531508"/>
            <a:ext cx="12663123" cy="758571"/>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Object Detection</a:t>
            </a:r>
          </a:p>
        </p:txBody>
      </p:sp>
      <p:sp>
        <p:nvSpPr>
          <p:cNvPr name="TextBox 8" id="8"/>
          <p:cNvSpPr txBox="true"/>
          <p:nvPr/>
        </p:nvSpPr>
        <p:spPr>
          <a:xfrm rot="0">
            <a:off x="4888179" y="1462463"/>
            <a:ext cx="7528917" cy="940788"/>
          </a:xfrm>
          <a:prstGeom prst="rect">
            <a:avLst/>
          </a:prstGeom>
        </p:spPr>
        <p:txBody>
          <a:bodyPr anchor="t" rtlCol="false" tIns="0" lIns="0" bIns="0" rIns="0">
            <a:spAutoFit/>
          </a:bodyPr>
          <a:lstStyle/>
          <a:p>
            <a:pPr algn="ctr" marL="0" indent="0" lvl="0">
              <a:lnSpc>
                <a:spcPts val="6945"/>
              </a:lnSpc>
              <a:spcBef>
                <a:spcPct val="0"/>
              </a:spcBef>
            </a:pPr>
            <a:r>
              <a:rPr lang="en-US" b="true" sz="4961">
                <a:solidFill>
                  <a:srgbClr val="000000"/>
                </a:solidFill>
                <a:latin typeface="Times New Roman Bold"/>
                <a:ea typeface="Times New Roman Bold"/>
                <a:cs typeface="Times New Roman Bold"/>
                <a:sym typeface="Times New Roman Bold"/>
              </a:rPr>
              <a:t>Autoencoding and DBSCAN</a:t>
            </a:r>
          </a:p>
        </p:txBody>
      </p:sp>
      <p:sp>
        <p:nvSpPr>
          <p:cNvPr name="TextBox 9" id="9"/>
          <p:cNvSpPr txBox="true"/>
          <p:nvPr/>
        </p:nvSpPr>
        <p:spPr>
          <a:xfrm rot="0">
            <a:off x="645162" y="2779776"/>
            <a:ext cx="16614138" cy="6478524"/>
          </a:xfrm>
          <a:prstGeom prst="rect">
            <a:avLst/>
          </a:prstGeom>
        </p:spPr>
        <p:txBody>
          <a:bodyPr anchor="t" rtlCol="false" tIns="0" lIns="0" bIns="0" rIns="0">
            <a:spAutoFit/>
          </a:bodyPr>
          <a:lstStyle/>
          <a:p>
            <a:pPr algn="just" marL="582930" indent="-291465" lvl="1">
              <a:lnSpc>
                <a:spcPts val="5102"/>
              </a:lnSpc>
              <a:buFont typeface="Arial"/>
              <a:buChar char="•"/>
            </a:pPr>
            <a:r>
              <a:rPr lang="en-US" b="true" sz="2700">
                <a:solidFill>
                  <a:srgbClr val="000000"/>
                </a:solidFill>
                <a:latin typeface="Times New Roman Bold"/>
                <a:ea typeface="Times New Roman Bold"/>
                <a:cs typeface="Times New Roman Bold"/>
                <a:sym typeface="Times New Roman Bold"/>
              </a:rPr>
              <a:t>Autoencoder Design and Training -</a:t>
            </a:r>
            <a:r>
              <a:rPr lang="en-US" sz="2700">
                <a:solidFill>
                  <a:srgbClr val="000000"/>
                </a:solidFill>
                <a:latin typeface="Times New Roman"/>
                <a:ea typeface="Times New Roman"/>
                <a:cs typeface="Times New Roman"/>
                <a:sym typeface="Times New Roman"/>
              </a:rPr>
              <a:t>Two convolutional layers with ReLU activation and a kernel size of 3×3, followed by max-pooling to downsample the input dimensions are used for encoder and decoder. The final layer uses a sigmoid activation to output reconstructed images with pixel values normalized between 0 and 1. The autoencoder is compiled using the adam optimizer and binary_crossentropy as the loss function.</a:t>
            </a:r>
          </a:p>
          <a:p>
            <a:pPr algn="just" marL="582930" indent="-291465" lvl="1">
              <a:lnSpc>
                <a:spcPts val="5102"/>
              </a:lnSpc>
              <a:buFont typeface="Arial"/>
              <a:buChar char="•"/>
            </a:pPr>
            <a:r>
              <a:rPr lang="en-US" b="true" sz="2700">
                <a:solidFill>
                  <a:srgbClr val="000000"/>
                </a:solidFill>
                <a:latin typeface="Times New Roman Bold"/>
                <a:ea typeface="Times New Roman Bold"/>
                <a:cs typeface="Times New Roman Bold"/>
                <a:sym typeface="Times New Roman Bold"/>
              </a:rPr>
              <a:t>Reconstruction Error Calculation -</a:t>
            </a:r>
            <a:r>
              <a:rPr lang="en-US" sz="2700">
                <a:solidFill>
                  <a:srgbClr val="000000"/>
                </a:solidFill>
                <a:latin typeface="Times New Roman"/>
                <a:ea typeface="Times New Roman"/>
                <a:cs typeface="Times New Roman"/>
                <a:sym typeface="Times New Roman"/>
              </a:rPr>
              <a:t>The absolute difference between the original and reconstructed images is computed for each pixel, forming an error map.</a:t>
            </a:r>
          </a:p>
          <a:p>
            <a:pPr algn="just" marL="582930" indent="-291465" lvl="1">
              <a:lnSpc>
                <a:spcPts val="5102"/>
              </a:lnSpc>
              <a:buFont typeface="Arial"/>
              <a:buChar char="•"/>
            </a:pPr>
            <a:r>
              <a:rPr lang="en-US" b="true" sz="2700">
                <a:solidFill>
                  <a:srgbClr val="000000"/>
                </a:solidFill>
                <a:latin typeface="Times New Roman Bold"/>
                <a:ea typeface="Times New Roman Bold"/>
                <a:cs typeface="Times New Roman Bold"/>
                <a:sym typeface="Times New Roman Bold"/>
              </a:rPr>
              <a:t>Error Analysis and Thresholding -</a:t>
            </a:r>
            <a:r>
              <a:rPr lang="en-US" sz="2700">
                <a:solidFill>
                  <a:srgbClr val="000000"/>
                </a:solidFill>
                <a:latin typeface="Times New Roman"/>
                <a:ea typeface="Times New Roman"/>
                <a:cs typeface="Times New Roman"/>
                <a:sym typeface="Times New Roman"/>
              </a:rPr>
              <a:t>A threshold is determined based on the 95th percentile of the error values. Pixels with errors above this threshold are considered significant. A binary mask is generated to isolate high-error regions.</a:t>
            </a:r>
          </a:p>
          <a:p>
            <a:pPr algn="just">
              <a:lnSpc>
                <a:spcPts val="510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3"/>
            <a:stretch>
              <a:fillRect l="0" t="0" r="0" b="-35"/>
            </a:stretch>
          </a:blipFill>
        </p:spPr>
      </p:sp>
      <p:sp>
        <p:nvSpPr>
          <p:cNvPr name="TextBox 6" id="6"/>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7" id="7"/>
          <p:cNvSpPr txBox="true"/>
          <p:nvPr/>
        </p:nvSpPr>
        <p:spPr>
          <a:xfrm rot="0">
            <a:off x="2531722" y="531508"/>
            <a:ext cx="12663123" cy="758571"/>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Object Detection</a:t>
            </a:r>
          </a:p>
        </p:txBody>
      </p:sp>
      <p:sp>
        <p:nvSpPr>
          <p:cNvPr name="TextBox 8" id="8"/>
          <p:cNvSpPr txBox="true"/>
          <p:nvPr/>
        </p:nvSpPr>
        <p:spPr>
          <a:xfrm rot="0">
            <a:off x="4888179" y="1462463"/>
            <a:ext cx="7528917" cy="940788"/>
          </a:xfrm>
          <a:prstGeom prst="rect">
            <a:avLst/>
          </a:prstGeom>
        </p:spPr>
        <p:txBody>
          <a:bodyPr anchor="t" rtlCol="false" tIns="0" lIns="0" bIns="0" rIns="0">
            <a:spAutoFit/>
          </a:bodyPr>
          <a:lstStyle/>
          <a:p>
            <a:pPr algn="ctr" marL="0" indent="0" lvl="0">
              <a:lnSpc>
                <a:spcPts val="6945"/>
              </a:lnSpc>
              <a:spcBef>
                <a:spcPct val="0"/>
              </a:spcBef>
            </a:pPr>
            <a:r>
              <a:rPr lang="en-US" b="true" sz="4961">
                <a:solidFill>
                  <a:srgbClr val="000000"/>
                </a:solidFill>
                <a:latin typeface="Times New Roman Bold"/>
                <a:ea typeface="Times New Roman Bold"/>
                <a:cs typeface="Times New Roman Bold"/>
                <a:sym typeface="Times New Roman Bold"/>
              </a:rPr>
              <a:t>Autoencoding and DBSCAN</a:t>
            </a:r>
          </a:p>
        </p:txBody>
      </p:sp>
      <p:sp>
        <p:nvSpPr>
          <p:cNvPr name="TextBox 9" id="9"/>
          <p:cNvSpPr txBox="true"/>
          <p:nvPr/>
        </p:nvSpPr>
        <p:spPr>
          <a:xfrm rot="0">
            <a:off x="645162" y="2889026"/>
            <a:ext cx="16614138" cy="6478524"/>
          </a:xfrm>
          <a:prstGeom prst="rect">
            <a:avLst/>
          </a:prstGeom>
        </p:spPr>
        <p:txBody>
          <a:bodyPr anchor="t" rtlCol="false" tIns="0" lIns="0" bIns="0" rIns="0">
            <a:spAutoFit/>
          </a:bodyPr>
          <a:lstStyle/>
          <a:p>
            <a:pPr algn="just" marL="582930" indent="-291465" lvl="1">
              <a:lnSpc>
                <a:spcPts val="5102"/>
              </a:lnSpc>
              <a:buFont typeface="Arial"/>
              <a:buChar char="•"/>
            </a:pPr>
            <a:r>
              <a:rPr lang="en-US" b="true" sz="2700">
                <a:solidFill>
                  <a:srgbClr val="000000"/>
                </a:solidFill>
                <a:latin typeface="Times New Roman Bold"/>
                <a:ea typeface="Times New Roman Bold"/>
                <a:cs typeface="Times New Roman Bold"/>
                <a:sym typeface="Times New Roman Bold"/>
              </a:rPr>
              <a:t>Clustering High-Error Regions -</a:t>
            </a:r>
            <a:r>
              <a:rPr lang="en-US" sz="2700">
                <a:solidFill>
                  <a:srgbClr val="000000"/>
                </a:solidFill>
                <a:latin typeface="Times New Roman"/>
                <a:ea typeface="Times New Roman"/>
                <a:cs typeface="Times New Roman"/>
                <a:sym typeface="Times New Roman"/>
              </a:rPr>
              <a:t>The coordinates of high-error pixels are extracted from the binary mask and Density-Based Spatial Clustering of Applications with Noise (DBSCAN) is applied on that.</a:t>
            </a:r>
          </a:p>
          <a:p>
            <a:pPr algn="just" marL="582930" indent="-291465" lvl="1">
              <a:lnSpc>
                <a:spcPts val="5102"/>
              </a:lnSpc>
              <a:buFont typeface="Arial"/>
              <a:buChar char="•"/>
            </a:pPr>
            <a:r>
              <a:rPr lang="en-US" b="true" sz="2700">
                <a:solidFill>
                  <a:srgbClr val="000000"/>
                </a:solidFill>
                <a:latin typeface="Times New Roman Bold"/>
                <a:ea typeface="Times New Roman Bold"/>
                <a:cs typeface="Times New Roman Bold"/>
                <a:sym typeface="Times New Roman Bold"/>
              </a:rPr>
              <a:t>Hyperparameters tuned:</a:t>
            </a:r>
          </a:p>
          <a:p>
            <a:pPr algn="just" marL="1165860" indent="-388620" lvl="2">
              <a:lnSpc>
                <a:spcPts val="5102"/>
              </a:lnSpc>
              <a:buFont typeface="Arial"/>
              <a:buChar char="⚬"/>
            </a:pPr>
            <a:r>
              <a:rPr lang="en-US" b="true" sz="2700">
                <a:solidFill>
                  <a:srgbClr val="000000"/>
                </a:solidFill>
                <a:latin typeface="Times New Roman Bold"/>
                <a:ea typeface="Times New Roman Bold"/>
                <a:cs typeface="Times New Roman Bold"/>
                <a:sym typeface="Times New Roman Bold"/>
              </a:rPr>
              <a:t>eps: Defines the maximum distance for two points to be considered neighbors.</a:t>
            </a:r>
          </a:p>
          <a:p>
            <a:pPr algn="just" marL="1165860" indent="-388620" lvl="2">
              <a:lnSpc>
                <a:spcPts val="5102"/>
              </a:lnSpc>
              <a:buFont typeface="Arial"/>
              <a:buChar char="⚬"/>
            </a:pPr>
            <a:r>
              <a:rPr lang="en-US" b="true" sz="2700">
                <a:solidFill>
                  <a:srgbClr val="000000"/>
                </a:solidFill>
                <a:latin typeface="Times New Roman Bold"/>
                <a:ea typeface="Times New Roman Bold"/>
                <a:cs typeface="Times New Roman Bold"/>
                <a:sym typeface="Times New Roman Bold"/>
              </a:rPr>
              <a:t>min_samples: Minimum number of points required to form a cluster.</a:t>
            </a:r>
          </a:p>
          <a:p>
            <a:pPr algn="just" marL="582930" indent="-291465" lvl="1">
              <a:lnSpc>
                <a:spcPts val="5102"/>
              </a:lnSpc>
              <a:buFont typeface="Arial"/>
              <a:buChar char="•"/>
            </a:pPr>
            <a:r>
              <a:rPr lang="en-US" b="true" sz="2700">
                <a:solidFill>
                  <a:srgbClr val="000000"/>
                </a:solidFill>
                <a:latin typeface="Times New Roman Bold"/>
                <a:ea typeface="Times New Roman Bold"/>
                <a:cs typeface="Times New Roman Bold"/>
                <a:sym typeface="Times New Roman Bold"/>
              </a:rPr>
              <a:t>Bounding Box Generation</a:t>
            </a:r>
          </a:p>
          <a:p>
            <a:pPr algn="just" marL="1165860" indent="-388620" lvl="2">
              <a:lnSpc>
                <a:spcPts val="5102"/>
              </a:lnSpc>
              <a:buFont typeface="Arial"/>
              <a:buChar char="⚬"/>
            </a:pPr>
            <a:r>
              <a:rPr lang="en-US" sz="2700">
                <a:solidFill>
                  <a:srgbClr val="000000"/>
                </a:solidFill>
                <a:latin typeface="Times New Roman"/>
                <a:ea typeface="Times New Roman"/>
                <a:cs typeface="Times New Roman"/>
                <a:sym typeface="Times New Roman"/>
              </a:rPr>
              <a:t>Each cluster (ignoring noise) is analyzed to compute bounding boxes.</a:t>
            </a:r>
          </a:p>
          <a:p>
            <a:pPr algn="just" marL="1165860" indent="-388620" lvl="2">
              <a:lnSpc>
                <a:spcPts val="5102"/>
              </a:lnSpc>
              <a:buFont typeface="Arial"/>
              <a:buChar char="⚬"/>
            </a:pPr>
            <a:r>
              <a:rPr lang="en-US" sz="2700">
                <a:solidFill>
                  <a:srgbClr val="000000"/>
                </a:solidFill>
                <a:latin typeface="Times New Roman"/>
                <a:ea typeface="Times New Roman"/>
                <a:cs typeface="Times New Roman"/>
                <a:sym typeface="Times New Roman"/>
              </a:rPr>
              <a:t>Bounding box coordinates are determined using the minimum and maximum x and y values of the points in the cluster.</a:t>
            </a:r>
          </a:p>
          <a:p>
            <a:pPr algn="just">
              <a:lnSpc>
                <a:spcPts val="510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3"/>
            <a:stretch>
              <a:fillRect l="0" t="0" r="0" b="-35"/>
            </a:stretch>
          </a:blipFill>
        </p:spPr>
      </p:sp>
      <p:sp>
        <p:nvSpPr>
          <p:cNvPr name="TextBox 6" id="6"/>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7" id="7"/>
          <p:cNvSpPr txBox="true"/>
          <p:nvPr/>
        </p:nvSpPr>
        <p:spPr>
          <a:xfrm rot="0">
            <a:off x="2531722" y="531508"/>
            <a:ext cx="12663123" cy="758571"/>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Object Detection</a:t>
            </a:r>
          </a:p>
        </p:txBody>
      </p:sp>
      <p:sp>
        <p:nvSpPr>
          <p:cNvPr name="Freeform 8" id="8"/>
          <p:cNvSpPr/>
          <p:nvPr/>
        </p:nvSpPr>
        <p:spPr>
          <a:xfrm flipH="false" flipV="false" rot="0">
            <a:off x="3487712" y="1865847"/>
            <a:ext cx="9768519" cy="1102897"/>
          </a:xfrm>
          <a:custGeom>
            <a:avLst/>
            <a:gdLst/>
            <a:ahLst/>
            <a:cxnLst/>
            <a:rect r="r" b="b" t="t" l="l"/>
            <a:pathLst>
              <a:path h="1102897" w="9768519">
                <a:moveTo>
                  <a:pt x="0" y="0"/>
                </a:moveTo>
                <a:lnTo>
                  <a:pt x="9768520" y="0"/>
                </a:lnTo>
                <a:lnTo>
                  <a:pt x="9768520" y="1102898"/>
                </a:lnTo>
                <a:lnTo>
                  <a:pt x="0" y="1102898"/>
                </a:lnTo>
                <a:lnTo>
                  <a:pt x="0" y="0"/>
                </a:lnTo>
                <a:close/>
              </a:path>
            </a:pathLst>
          </a:custGeom>
          <a:blipFill>
            <a:blip r:embed="rId4"/>
            <a:stretch>
              <a:fillRect l="0" t="0" r="0" b="0"/>
            </a:stretch>
          </a:blipFill>
        </p:spPr>
      </p:sp>
      <p:sp>
        <p:nvSpPr>
          <p:cNvPr name="Freeform 9" id="9"/>
          <p:cNvSpPr/>
          <p:nvPr/>
        </p:nvSpPr>
        <p:spPr>
          <a:xfrm flipH="false" flipV="false" rot="0">
            <a:off x="4302034" y="3416556"/>
            <a:ext cx="7171236" cy="5123811"/>
          </a:xfrm>
          <a:custGeom>
            <a:avLst/>
            <a:gdLst/>
            <a:ahLst/>
            <a:cxnLst/>
            <a:rect r="r" b="b" t="t" l="l"/>
            <a:pathLst>
              <a:path h="5123811" w="7171236">
                <a:moveTo>
                  <a:pt x="0" y="0"/>
                </a:moveTo>
                <a:lnTo>
                  <a:pt x="7171236" y="0"/>
                </a:lnTo>
                <a:lnTo>
                  <a:pt x="7171236" y="5123811"/>
                </a:lnTo>
                <a:lnTo>
                  <a:pt x="0" y="5123811"/>
                </a:lnTo>
                <a:lnTo>
                  <a:pt x="0" y="0"/>
                </a:lnTo>
                <a:close/>
              </a:path>
            </a:pathLst>
          </a:custGeom>
          <a:blipFill>
            <a:blip r:embed="rId5"/>
            <a:stretch>
              <a:fillRect l="0" t="0" r="0" b="0"/>
            </a:stretch>
          </a:blipFill>
        </p:spPr>
      </p:sp>
      <p:sp>
        <p:nvSpPr>
          <p:cNvPr name="Freeform 10" id="10"/>
          <p:cNvSpPr/>
          <p:nvPr/>
        </p:nvSpPr>
        <p:spPr>
          <a:xfrm flipH="false" flipV="false" rot="0">
            <a:off x="3616398" y="8984167"/>
            <a:ext cx="10118292" cy="935942"/>
          </a:xfrm>
          <a:custGeom>
            <a:avLst/>
            <a:gdLst/>
            <a:ahLst/>
            <a:cxnLst/>
            <a:rect r="r" b="b" t="t" l="l"/>
            <a:pathLst>
              <a:path h="935942" w="10118292">
                <a:moveTo>
                  <a:pt x="0" y="0"/>
                </a:moveTo>
                <a:lnTo>
                  <a:pt x="10118292" y="0"/>
                </a:lnTo>
                <a:lnTo>
                  <a:pt x="10118292" y="935942"/>
                </a:lnTo>
                <a:lnTo>
                  <a:pt x="0" y="935942"/>
                </a:lnTo>
                <a:lnTo>
                  <a:pt x="0" y="0"/>
                </a:lnTo>
                <a:close/>
              </a:path>
            </a:pathLst>
          </a:custGeom>
          <a:blipFill>
            <a:blip r:embed="rId6"/>
            <a:stretch>
              <a:fillRect l="0" t="0" r="0" b="0"/>
            </a:stretch>
          </a:blipFill>
        </p:spPr>
      </p:sp>
      <p:sp>
        <p:nvSpPr>
          <p:cNvPr name="TextBox 11" id="11"/>
          <p:cNvSpPr txBox="true"/>
          <p:nvPr/>
        </p:nvSpPr>
        <p:spPr>
          <a:xfrm rot="0">
            <a:off x="3487712" y="1390036"/>
            <a:ext cx="11321765" cy="475811"/>
          </a:xfrm>
          <a:prstGeom prst="rect">
            <a:avLst/>
          </a:prstGeom>
        </p:spPr>
        <p:txBody>
          <a:bodyPr anchor="t" rtlCol="false" tIns="0" lIns="0" bIns="0" rIns="0">
            <a:spAutoFit/>
          </a:bodyPr>
          <a:lstStyle/>
          <a:p>
            <a:pPr algn="just" marL="482400" indent="-241200" lvl="1">
              <a:lnSpc>
                <a:spcPts val="4222"/>
              </a:lnSpc>
              <a:buFont typeface="Arial"/>
              <a:buChar char="•"/>
            </a:pPr>
            <a:r>
              <a:rPr lang="en-US" b="true" sz="2234">
                <a:solidFill>
                  <a:srgbClr val="000000"/>
                </a:solidFill>
                <a:latin typeface="Lora Bold"/>
                <a:ea typeface="Lora Bold"/>
                <a:cs typeface="Lora Bold"/>
                <a:sym typeface="Lora Bold"/>
              </a:rPr>
              <a:t>Grains isolated</a:t>
            </a:r>
          </a:p>
        </p:txBody>
      </p:sp>
      <p:sp>
        <p:nvSpPr>
          <p:cNvPr name="TextBox 12" id="12"/>
          <p:cNvSpPr txBox="true"/>
          <p:nvPr/>
        </p:nvSpPr>
        <p:spPr>
          <a:xfrm rot="0">
            <a:off x="3487712" y="2940745"/>
            <a:ext cx="11321765" cy="475811"/>
          </a:xfrm>
          <a:prstGeom prst="rect">
            <a:avLst/>
          </a:prstGeom>
        </p:spPr>
        <p:txBody>
          <a:bodyPr anchor="t" rtlCol="false" tIns="0" lIns="0" bIns="0" rIns="0">
            <a:spAutoFit/>
          </a:bodyPr>
          <a:lstStyle/>
          <a:p>
            <a:pPr algn="just" marL="482400" indent="-241200" lvl="1">
              <a:lnSpc>
                <a:spcPts val="4222"/>
              </a:lnSpc>
              <a:buFont typeface="Arial"/>
              <a:buChar char="•"/>
            </a:pPr>
            <a:r>
              <a:rPr lang="en-US" b="true" sz="2234">
                <a:solidFill>
                  <a:srgbClr val="000000"/>
                </a:solidFill>
                <a:latin typeface="Lora Bold"/>
                <a:ea typeface="Lora Bold"/>
                <a:cs typeface="Lora Bold"/>
                <a:sym typeface="Lora Bold"/>
              </a:rPr>
              <a:t>After autoencoding</a:t>
            </a:r>
          </a:p>
        </p:txBody>
      </p:sp>
      <p:sp>
        <p:nvSpPr>
          <p:cNvPr name="TextBox 13" id="13"/>
          <p:cNvSpPr txBox="true"/>
          <p:nvPr/>
        </p:nvSpPr>
        <p:spPr>
          <a:xfrm rot="0">
            <a:off x="3616398" y="8397492"/>
            <a:ext cx="11321765" cy="475811"/>
          </a:xfrm>
          <a:prstGeom prst="rect">
            <a:avLst/>
          </a:prstGeom>
        </p:spPr>
        <p:txBody>
          <a:bodyPr anchor="t" rtlCol="false" tIns="0" lIns="0" bIns="0" rIns="0">
            <a:spAutoFit/>
          </a:bodyPr>
          <a:lstStyle/>
          <a:p>
            <a:pPr algn="just" marL="482400" indent="-241200" lvl="1">
              <a:lnSpc>
                <a:spcPts val="4222"/>
              </a:lnSpc>
              <a:buFont typeface="Arial"/>
              <a:buChar char="•"/>
            </a:pPr>
            <a:r>
              <a:rPr lang="en-US" b="true" sz="2234">
                <a:solidFill>
                  <a:srgbClr val="000000"/>
                </a:solidFill>
                <a:latin typeface="Lora Bold"/>
                <a:ea typeface="Lora Bold"/>
                <a:cs typeface="Lora Bold"/>
                <a:sym typeface="Lora Bold"/>
              </a:rPr>
              <a:t>Bounding boxes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3"/>
            <a:stretch>
              <a:fillRect l="0" t="0" r="0" b="-35"/>
            </a:stretch>
          </a:blipFill>
        </p:spPr>
      </p:sp>
      <p:sp>
        <p:nvSpPr>
          <p:cNvPr name="TextBox 6" id="6"/>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7" id="7"/>
          <p:cNvSpPr txBox="true"/>
          <p:nvPr/>
        </p:nvSpPr>
        <p:spPr>
          <a:xfrm rot="0">
            <a:off x="2531722" y="531508"/>
            <a:ext cx="12663123" cy="758571"/>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Object Detection</a:t>
            </a:r>
          </a:p>
        </p:txBody>
      </p:sp>
      <p:sp>
        <p:nvSpPr>
          <p:cNvPr name="TextBox 8" id="8"/>
          <p:cNvSpPr txBox="true"/>
          <p:nvPr/>
        </p:nvSpPr>
        <p:spPr>
          <a:xfrm rot="0">
            <a:off x="4073417" y="1557713"/>
            <a:ext cx="8478069" cy="845538"/>
          </a:xfrm>
          <a:prstGeom prst="rect">
            <a:avLst/>
          </a:prstGeom>
        </p:spPr>
        <p:txBody>
          <a:bodyPr anchor="t" rtlCol="false" tIns="0" lIns="0" bIns="0" rIns="0">
            <a:spAutoFit/>
          </a:bodyPr>
          <a:lstStyle/>
          <a:p>
            <a:pPr algn="ctr" marL="0" indent="0" lvl="0">
              <a:lnSpc>
                <a:spcPts val="6945"/>
              </a:lnSpc>
              <a:spcBef>
                <a:spcPct val="0"/>
              </a:spcBef>
            </a:pPr>
            <a:r>
              <a:rPr lang="en-US" b="true" sz="4961">
                <a:solidFill>
                  <a:srgbClr val="000000"/>
                </a:solidFill>
                <a:latin typeface="Canva Sans Bold"/>
                <a:ea typeface="Canva Sans Bold"/>
                <a:cs typeface="Canva Sans Bold"/>
                <a:sym typeface="Canva Sans Bold"/>
              </a:rPr>
              <a:t>Autoencoding and DBSCAN</a:t>
            </a:r>
          </a:p>
        </p:txBody>
      </p:sp>
      <p:sp>
        <p:nvSpPr>
          <p:cNvPr name="TextBox 9" id="9"/>
          <p:cNvSpPr txBox="true"/>
          <p:nvPr/>
        </p:nvSpPr>
        <p:spPr>
          <a:xfrm rot="0">
            <a:off x="888278" y="2408070"/>
            <a:ext cx="15950012" cy="836683"/>
          </a:xfrm>
          <a:prstGeom prst="rect">
            <a:avLst/>
          </a:prstGeom>
        </p:spPr>
        <p:txBody>
          <a:bodyPr anchor="t" rtlCol="false" tIns="0" lIns="0" bIns="0" rIns="0">
            <a:spAutoFit/>
          </a:bodyPr>
          <a:lstStyle/>
          <a:p>
            <a:pPr algn="just">
              <a:lnSpc>
                <a:spcPts val="6606"/>
              </a:lnSpc>
            </a:pPr>
            <a:r>
              <a:rPr lang="en-US" b="true" sz="3495">
                <a:solidFill>
                  <a:srgbClr val="000000"/>
                </a:solidFill>
                <a:latin typeface="Times New Roman Bold"/>
                <a:ea typeface="Times New Roman Bold"/>
                <a:cs typeface="Times New Roman Bold"/>
                <a:sym typeface="Times New Roman Bold"/>
              </a:rPr>
              <a:t>Why this model suitable ?</a:t>
            </a:r>
          </a:p>
        </p:txBody>
      </p:sp>
      <p:sp>
        <p:nvSpPr>
          <p:cNvPr name="TextBox 10" id="10"/>
          <p:cNvSpPr txBox="true"/>
          <p:nvPr/>
        </p:nvSpPr>
        <p:spPr>
          <a:xfrm rot="0">
            <a:off x="876140" y="3501928"/>
            <a:ext cx="16757162" cy="6315075"/>
          </a:xfrm>
          <a:prstGeom prst="rect">
            <a:avLst/>
          </a:prstGeom>
        </p:spPr>
        <p:txBody>
          <a:bodyPr anchor="t" rtlCol="false" tIns="0" lIns="0" bIns="0" rIns="0">
            <a:spAutoFit/>
          </a:bodyPr>
          <a:lstStyle/>
          <a:p>
            <a:pPr algn="l">
              <a:lnSpc>
                <a:spcPts val="3240"/>
              </a:lnSpc>
              <a:spcBef>
                <a:spcPct val="0"/>
              </a:spcBef>
            </a:pPr>
            <a:r>
              <a:rPr lang="en-US" b="true" sz="2700" spc="21">
                <a:solidFill>
                  <a:srgbClr val="000000"/>
                </a:solidFill>
                <a:latin typeface="Times New Roman Bold"/>
                <a:ea typeface="Times New Roman Bold"/>
                <a:cs typeface="Times New Roman Bold"/>
                <a:sym typeface="Times New Roman Bold"/>
              </a:rPr>
              <a:t>Localized Error Detection</a:t>
            </a:r>
            <a:r>
              <a:rPr lang="en-US" sz="2700" spc="21">
                <a:solidFill>
                  <a:srgbClr val="000000"/>
                </a:solidFill>
                <a:latin typeface="Times New Roman"/>
                <a:ea typeface="Times New Roman"/>
                <a:cs typeface="Times New Roman"/>
                <a:sym typeface="Times New Roman"/>
              </a:rPr>
              <a:t>: Reconstruction error maps highlight specific regions with significant differences, enabling precise anomaly identification.</a:t>
            </a:r>
          </a:p>
          <a:p>
            <a:pPr algn="l">
              <a:lnSpc>
                <a:spcPts val="3240"/>
              </a:lnSpc>
              <a:spcBef>
                <a:spcPct val="0"/>
              </a:spcBef>
            </a:pPr>
            <a:r>
              <a:rPr lang="en-US" b="true" sz="2700" spc="21">
                <a:solidFill>
                  <a:srgbClr val="000000"/>
                </a:solidFill>
                <a:latin typeface="Times New Roman Bold"/>
                <a:ea typeface="Times New Roman Bold"/>
                <a:cs typeface="Times New Roman Bold"/>
                <a:sym typeface="Times New Roman Bold"/>
              </a:rPr>
              <a:t>Robust Clustering</a:t>
            </a:r>
            <a:r>
              <a:rPr lang="en-US" sz="2700" spc="21">
                <a:solidFill>
                  <a:srgbClr val="000000"/>
                </a:solidFill>
                <a:latin typeface="Times New Roman"/>
                <a:ea typeface="Times New Roman"/>
                <a:cs typeface="Times New Roman"/>
                <a:sym typeface="Times New Roman"/>
              </a:rPr>
              <a:t>: DBSCAN effectively identifies clusters of anomalies while filtering noise, making it suitable for irregular or scattered patterns.</a:t>
            </a:r>
          </a:p>
          <a:p>
            <a:pPr algn="l">
              <a:lnSpc>
                <a:spcPts val="3240"/>
              </a:lnSpc>
              <a:spcBef>
                <a:spcPct val="0"/>
              </a:spcBef>
            </a:pPr>
            <a:r>
              <a:rPr lang="en-US" b="true" sz="2700" spc="21">
                <a:solidFill>
                  <a:srgbClr val="000000"/>
                </a:solidFill>
                <a:latin typeface="Times New Roman Bold"/>
                <a:ea typeface="Times New Roman Bold"/>
                <a:cs typeface="Times New Roman Bold"/>
                <a:sym typeface="Times New Roman Bold"/>
              </a:rPr>
              <a:t>Scalability</a:t>
            </a:r>
            <a:r>
              <a:rPr lang="en-US" sz="2700" spc="21">
                <a:solidFill>
                  <a:srgbClr val="000000"/>
                </a:solidFill>
                <a:latin typeface="Times New Roman"/>
                <a:ea typeface="Times New Roman"/>
                <a:cs typeface="Times New Roman"/>
                <a:sym typeface="Times New Roman"/>
              </a:rPr>
              <a:t>: Autoencoder generalizes better to unseen datasets after training, as it captures a broad distribution of the data's characteristics.</a:t>
            </a:r>
          </a:p>
          <a:p>
            <a:pPr algn="l">
              <a:lnSpc>
                <a:spcPts val="3240"/>
              </a:lnSpc>
              <a:spcBef>
                <a:spcPct val="0"/>
              </a:spcBef>
            </a:pPr>
          </a:p>
          <a:p>
            <a:pPr algn="l">
              <a:lnSpc>
                <a:spcPts val="4199"/>
              </a:lnSpc>
              <a:spcBef>
                <a:spcPct val="0"/>
              </a:spcBef>
            </a:pPr>
            <a:r>
              <a:rPr lang="en-US" b="true" sz="3499" spc="24">
                <a:solidFill>
                  <a:srgbClr val="000000"/>
                </a:solidFill>
                <a:latin typeface="Times New Roman Bold"/>
                <a:ea typeface="Times New Roman Bold"/>
                <a:cs typeface="Times New Roman Bold"/>
                <a:sym typeface="Times New Roman Bold"/>
              </a:rPr>
              <a:t>Challenge </a:t>
            </a:r>
          </a:p>
          <a:p>
            <a:pPr algn="l">
              <a:lnSpc>
                <a:spcPts val="3240"/>
              </a:lnSpc>
              <a:spcBef>
                <a:spcPct val="0"/>
              </a:spcBef>
            </a:pPr>
          </a:p>
          <a:p>
            <a:pPr algn="l" marL="582930" indent="-291465" lvl="1">
              <a:lnSpc>
                <a:spcPts val="3240"/>
              </a:lnSpc>
              <a:buFont typeface="Arial"/>
              <a:buChar char="•"/>
            </a:pPr>
            <a:r>
              <a:rPr lang="en-US" sz="2700" spc="18">
                <a:solidFill>
                  <a:srgbClr val="000000"/>
                </a:solidFill>
                <a:latin typeface="Times New Roman"/>
                <a:ea typeface="Times New Roman"/>
                <a:cs typeface="Times New Roman"/>
                <a:sym typeface="Times New Roman"/>
              </a:rPr>
              <a:t>Latency may arise during clustering and error map generation in FPGA as autoencoders are computationally intensive</a:t>
            </a:r>
          </a:p>
          <a:p>
            <a:pPr algn="l" marL="582930" indent="-291465" lvl="1">
              <a:lnSpc>
                <a:spcPts val="3240"/>
              </a:lnSpc>
              <a:buFont typeface="Arial"/>
              <a:buChar char="•"/>
            </a:pPr>
            <a:r>
              <a:rPr lang="en-US" sz="2700" spc="21">
                <a:solidFill>
                  <a:srgbClr val="000000"/>
                </a:solidFill>
                <a:latin typeface="Times New Roman"/>
                <a:ea typeface="Times New Roman"/>
                <a:cs typeface="Times New Roman"/>
                <a:sym typeface="Times New Roman"/>
              </a:rPr>
              <a:t>The algorithm can be optimized using quantization for FPGA deployment on low-power edge devices, enabling real-time detection in industrial settings. This can be done reducing numerical precision (e.g., to INT8 or fixed-point) to minimize computational complexity, memory usage, and power consumption while maintaining acceptable accuracy.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DAGdrR3PmDg</dc:identifier>
  <dcterms:modified xsi:type="dcterms:W3CDTF">2011-08-01T06:04:30Z</dcterms:modified>
  <cp:revision>1</cp:revision>
  <dc:title>Phase2_ANN_DL</dc:title>
</cp:coreProperties>
</file>