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embeddedFontLst>
    <p:embeddedFont>
      <p:font typeface="IBM Plex Sans"/>
      <p:bold r:id="rId26"/>
      <p:boldItalic r:id="rId27"/>
    </p:embeddedFont>
    <p:embeddedFont>
      <p:font typeface="IBM Plex Sans Condensed"/>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6" roundtripDataSignature="AMtx7mjQ4q9NAKjxA4hMuFbHVWZway64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D27E34-ACA0-4E53-8752-D4BD5C85C99E}">
  <a:tblStyle styleId="{3ED27E34-ACA0-4E53-8752-D4BD5C85C99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IBMPlexSans-bold.fntdata"/><Relationship Id="rId25" Type="http://schemas.openxmlformats.org/officeDocument/2006/relationships/slide" Target="slides/slide19.xml"/><Relationship Id="rId28" Type="http://schemas.openxmlformats.org/officeDocument/2006/relationships/font" Target="fonts/IBMPlexSansCondensed-regular.fntdata"/><Relationship Id="rId27" Type="http://schemas.openxmlformats.org/officeDocument/2006/relationships/font" Target="fonts/IBMPlex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IBMPlexSansCondense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BMPlexSansCondensed-boldItalic.fntdata"/><Relationship Id="rId30" Type="http://schemas.openxmlformats.org/officeDocument/2006/relationships/font" Target="fonts/IBMPlexSansCondensed-italic.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9"/>
          <p:cNvSpPr/>
          <p:nvPr>
            <p:ph idx="2" type="pic"/>
          </p:nvPr>
        </p:nvSpPr>
        <p:spPr>
          <a:xfrm>
            <a:off x="1792288" y="612775"/>
            <a:ext cx="5486400" cy="4114800"/>
          </a:xfrm>
          <a:prstGeom prst="rect">
            <a:avLst/>
          </a:prstGeom>
          <a:noFill/>
          <a:ln>
            <a:noFill/>
          </a:ln>
        </p:spPr>
      </p:sp>
      <p:sp>
        <p:nvSpPr>
          <p:cNvPr id="64" name="Google Shape;64;p2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hyperlink" Target="http://rvce.edu.in/mca-faculty-sak" TargetMode="External"/><Relationship Id="rId5" Type="http://schemas.openxmlformats.org/officeDocument/2006/relationships/image" Target="../media/image17.jp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hyperlink" Target="http://rvce.edu.in/aiml-somesh"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3.jpg"/><Relationship Id="rId6" Type="http://schemas.openxmlformats.org/officeDocument/2006/relationships/image" Target="../media/image4.png"/><Relationship Id="rId7"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3.jpg"/><Relationship Id="rId6" Type="http://schemas.openxmlformats.org/officeDocument/2006/relationships/image" Target="../media/image4.png"/><Relationship Id="rId7"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3.jpg"/><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3.jpg"/><Relationship Id="rId6" Type="http://schemas.openxmlformats.org/officeDocument/2006/relationships/image" Target="../media/image4.png"/><Relationship Id="rId7"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3.jpg"/><Relationship Id="rId6" Type="http://schemas.openxmlformats.org/officeDocument/2006/relationships/image" Target="../media/image4.png"/><Relationship Id="rId7" Type="http://schemas.openxmlformats.org/officeDocument/2006/relationships/image" Target="../media/image24.jpg"/><Relationship Id="rId8" Type="http://schemas.openxmlformats.org/officeDocument/2006/relationships/image" Target="../media/image2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3.jpg"/><Relationship Id="rId6" Type="http://schemas.openxmlformats.org/officeDocument/2006/relationships/image" Target="../media/image23.png"/><Relationship Id="rId7"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3.jpg"/><Relationship Id="rId6" Type="http://schemas.openxmlformats.org/officeDocument/2006/relationships/image" Target="../media/image2.png"/><Relationship Id="rId7"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3.jp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3.jpg"/><Relationship Id="rId6"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3.jpg"/><Relationship Id="rId6" Type="http://schemas.openxmlformats.org/officeDocument/2006/relationships/image" Target="../media/image4.png"/><Relationship Id="rId7"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3.jpg"/><Relationship Id="rId6" Type="http://schemas.openxmlformats.org/officeDocument/2006/relationships/image" Target="../media/image4.png"/><Relationship Id="rId7"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3.jpg"/><Relationship Id="rId6" Type="http://schemas.openxmlformats.org/officeDocument/2006/relationships/image" Target="../media/image4.png"/><Relationship Id="rId7"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3.jpg"/><Relationship Id="rId6" Type="http://schemas.openxmlformats.org/officeDocument/2006/relationships/image" Target="../media/image4.png"/><Relationship Id="rId7"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81563" y="93355"/>
            <a:ext cx="3179397" cy="1365314"/>
          </a:xfrm>
          <a:custGeom>
            <a:rect b="b" l="l" r="r" t="t"/>
            <a:pathLst>
              <a:path extrusionOk="0" h="1365314" w="3179397">
                <a:moveTo>
                  <a:pt x="0" y="0"/>
                </a:moveTo>
                <a:lnTo>
                  <a:pt x="3179397" y="0"/>
                </a:lnTo>
                <a:lnTo>
                  <a:pt x="3179397" y="1365313"/>
                </a:lnTo>
                <a:lnTo>
                  <a:pt x="0" y="1365313"/>
                </a:lnTo>
                <a:lnTo>
                  <a:pt x="0" y="0"/>
                </a:lnTo>
                <a:close/>
              </a:path>
            </a:pathLst>
          </a:custGeom>
          <a:blipFill rotWithShape="1">
            <a:blip r:embed="rId3">
              <a:alphaModFix/>
            </a:blip>
            <a:stretch>
              <a:fillRect b="0" l="0" r="0" t="0"/>
            </a:stretch>
          </a:blipFill>
          <a:ln>
            <a:noFill/>
          </a:ln>
        </p:spPr>
      </p:sp>
      <p:sp>
        <p:nvSpPr>
          <p:cNvPr id="85" name="Google Shape;85;p1"/>
          <p:cNvSpPr/>
          <p:nvPr/>
        </p:nvSpPr>
        <p:spPr>
          <a:xfrm>
            <a:off x="8373037" y="252212"/>
            <a:ext cx="3498933" cy="377104"/>
          </a:xfrm>
          <a:custGeom>
            <a:rect b="b" l="l" r="r" t="t"/>
            <a:pathLst>
              <a:path extrusionOk="0" h="377104" w="3498933">
                <a:moveTo>
                  <a:pt x="0" y="0"/>
                </a:moveTo>
                <a:lnTo>
                  <a:pt x="3498933" y="0"/>
                </a:lnTo>
                <a:lnTo>
                  <a:pt x="3498933" y="377105"/>
                </a:lnTo>
                <a:lnTo>
                  <a:pt x="0" y="377105"/>
                </a:lnTo>
                <a:lnTo>
                  <a:pt x="0" y="0"/>
                </a:lnTo>
                <a:close/>
              </a:path>
            </a:pathLst>
          </a:custGeom>
          <a:blipFill rotWithShape="1">
            <a:blip r:embed="rId4">
              <a:alphaModFix/>
            </a:blip>
            <a:stretch>
              <a:fillRect b="0" l="0" r="0" t="0"/>
            </a:stretch>
          </a:blipFill>
          <a:ln>
            <a:noFill/>
          </a:ln>
        </p:spPr>
      </p:sp>
      <p:sp>
        <p:nvSpPr>
          <p:cNvPr id="86" name="Google Shape;86;p1"/>
          <p:cNvSpPr/>
          <p:nvPr/>
        </p:nvSpPr>
        <p:spPr>
          <a:xfrm>
            <a:off x="81563" y="93355"/>
            <a:ext cx="3179397" cy="1365314"/>
          </a:xfrm>
          <a:custGeom>
            <a:rect b="b" l="l" r="r" t="t"/>
            <a:pathLst>
              <a:path extrusionOk="0" h="1365314" w="3179397">
                <a:moveTo>
                  <a:pt x="0" y="0"/>
                </a:moveTo>
                <a:lnTo>
                  <a:pt x="3179397" y="0"/>
                </a:lnTo>
                <a:lnTo>
                  <a:pt x="3179397" y="1365313"/>
                </a:lnTo>
                <a:lnTo>
                  <a:pt x="0" y="1365313"/>
                </a:lnTo>
                <a:lnTo>
                  <a:pt x="0" y="0"/>
                </a:lnTo>
                <a:close/>
              </a:path>
            </a:pathLst>
          </a:custGeom>
          <a:blipFill rotWithShape="1">
            <a:blip r:embed="rId5">
              <a:alphaModFix/>
            </a:blip>
            <a:stretch>
              <a:fillRect b="0" l="0" r="0" t="0"/>
            </a:stretch>
          </a:blipFill>
          <a:ln>
            <a:noFill/>
          </a:ln>
        </p:spPr>
      </p:sp>
      <p:sp>
        <p:nvSpPr>
          <p:cNvPr id="87" name="Google Shape;87;p1"/>
          <p:cNvSpPr/>
          <p:nvPr/>
        </p:nvSpPr>
        <p:spPr>
          <a:xfrm>
            <a:off x="4062289" y="3054839"/>
            <a:ext cx="3919661" cy="523218"/>
          </a:xfrm>
          <a:custGeom>
            <a:rect b="b" l="l" r="r" t="t"/>
            <a:pathLst>
              <a:path extrusionOk="0" h="523218" w="3919661">
                <a:moveTo>
                  <a:pt x="0" y="0"/>
                </a:moveTo>
                <a:lnTo>
                  <a:pt x="3919661" y="0"/>
                </a:lnTo>
                <a:lnTo>
                  <a:pt x="3919661" y="523218"/>
                </a:lnTo>
                <a:lnTo>
                  <a:pt x="0" y="523218"/>
                </a:lnTo>
                <a:lnTo>
                  <a:pt x="0" y="0"/>
                </a:lnTo>
                <a:close/>
              </a:path>
            </a:pathLst>
          </a:custGeom>
          <a:blipFill rotWithShape="1">
            <a:blip r:embed="rId6">
              <a:alphaModFix/>
            </a:blip>
            <a:stretch>
              <a:fillRect b="0" l="0" r="0" t="0"/>
            </a:stretch>
          </a:blipFill>
          <a:ln>
            <a:noFill/>
          </a:ln>
        </p:spPr>
      </p:sp>
      <p:sp>
        <p:nvSpPr>
          <p:cNvPr id="88" name="Google Shape;88;p1"/>
          <p:cNvSpPr/>
          <p:nvPr/>
        </p:nvSpPr>
        <p:spPr>
          <a:xfrm>
            <a:off x="4905261" y="1747180"/>
            <a:ext cx="3700053" cy="523218"/>
          </a:xfrm>
          <a:custGeom>
            <a:rect b="b" l="l" r="r" t="t"/>
            <a:pathLst>
              <a:path extrusionOk="0" h="523218" w="3700053">
                <a:moveTo>
                  <a:pt x="0" y="0"/>
                </a:moveTo>
                <a:lnTo>
                  <a:pt x="3700053" y="0"/>
                </a:lnTo>
                <a:lnTo>
                  <a:pt x="3700053" y="523218"/>
                </a:lnTo>
                <a:lnTo>
                  <a:pt x="0" y="523218"/>
                </a:lnTo>
                <a:lnTo>
                  <a:pt x="0" y="0"/>
                </a:lnTo>
                <a:close/>
              </a:path>
            </a:pathLst>
          </a:custGeom>
          <a:blipFill rotWithShape="1">
            <a:blip r:embed="rId7">
              <a:alphaModFix/>
            </a:blip>
            <a:stretch>
              <a:fillRect b="0" l="0" r="0" t="0"/>
            </a:stretch>
          </a:blipFill>
          <a:ln>
            <a:noFill/>
          </a:ln>
        </p:spPr>
      </p:sp>
      <p:sp>
        <p:nvSpPr>
          <p:cNvPr id="89" name="Google Shape;89;p1"/>
          <p:cNvSpPr txBox="1"/>
          <p:nvPr/>
        </p:nvSpPr>
        <p:spPr>
          <a:xfrm>
            <a:off x="8780050" y="242345"/>
            <a:ext cx="2744591" cy="406327"/>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1" lang="en-US" sz="2400" u="none" cap="none" strike="noStrike">
                <a:solidFill>
                  <a:srgbClr val="422C75"/>
                </a:solidFill>
                <a:latin typeface="IBM Plex Sans Condensed"/>
                <a:ea typeface="IBM Plex Sans Condensed"/>
                <a:cs typeface="IBM Plex Sans Condensed"/>
                <a:sym typeface="IBM Plex Sans Condensed"/>
              </a:rPr>
              <a:t>Go, change the world</a:t>
            </a:r>
            <a:endParaRPr/>
          </a:p>
        </p:txBody>
      </p:sp>
      <p:sp>
        <p:nvSpPr>
          <p:cNvPr id="90" name="Google Shape;90;p1"/>
          <p:cNvSpPr txBox="1"/>
          <p:nvPr/>
        </p:nvSpPr>
        <p:spPr>
          <a:xfrm>
            <a:off x="5949125" y="3632574"/>
            <a:ext cx="5421600" cy="2241600"/>
          </a:xfrm>
          <a:prstGeom prst="rect">
            <a:avLst/>
          </a:prstGeom>
          <a:noFill/>
          <a:ln>
            <a:noFill/>
          </a:ln>
        </p:spPr>
        <p:txBody>
          <a:bodyPr anchorCtr="0" anchor="t" bIns="0" lIns="0" spcFirstLastPara="1" rIns="0" wrap="square" tIns="0">
            <a:spAutoFit/>
          </a:bodyPr>
          <a:lstStyle/>
          <a:p>
            <a:pPr indent="0" lvl="0" marL="0" marR="0" rtl="0" algn="l">
              <a:lnSpc>
                <a:spcPct val="216050"/>
              </a:lnSpc>
              <a:spcBef>
                <a:spcPts val="0"/>
              </a:spcBef>
              <a:spcAft>
                <a:spcPts val="0"/>
              </a:spcAft>
              <a:buNone/>
            </a:pPr>
            <a:r>
              <a:rPr b="1" i="0" lang="en-US" sz="2299" u="none" cap="none" strike="noStrike">
                <a:solidFill>
                  <a:srgbClr val="C00000"/>
                </a:solidFill>
                <a:latin typeface="Arial"/>
                <a:ea typeface="Arial"/>
                <a:cs typeface="Arial"/>
                <a:sym typeface="Arial"/>
              </a:rPr>
              <a:t>Presented by,</a:t>
            </a:r>
            <a:endParaRPr/>
          </a:p>
          <a:p>
            <a:pPr indent="0" lvl="0" marL="0" marR="0" rtl="0" algn="just">
              <a:lnSpc>
                <a:spcPct val="141000"/>
              </a:lnSpc>
              <a:spcBef>
                <a:spcPts val="0"/>
              </a:spcBef>
              <a:spcAft>
                <a:spcPts val="0"/>
              </a:spcAft>
              <a:buNone/>
            </a:pPr>
            <a:r>
              <a:rPr b="1" i="0" lang="en-US" sz="2100" u="none" cap="none" strike="noStrike">
                <a:solidFill>
                  <a:srgbClr val="7030A0"/>
                </a:solidFill>
                <a:latin typeface="Arial"/>
                <a:ea typeface="Arial"/>
                <a:cs typeface="Arial"/>
                <a:sym typeface="Arial"/>
              </a:rPr>
              <a:t>Rachith S                               1RV22AI040</a:t>
            </a:r>
            <a:endParaRPr b="1" i="0" sz="2100" u="none" cap="none" strike="noStrike">
              <a:solidFill>
                <a:srgbClr val="7030A0"/>
              </a:solidFill>
              <a:latin typeface="Arial"/>
              <a:ea typeface="Arial"/>
              <a:cs typeface="Arial"/>
              <a:sym typeface="Arial"/>
            </a:endParaRPr>
          </a:p>
          <a:p>
            <a:pPr indent="0" lvl="0" marL="0" rtl="0" algn="just">
              <a:lnSpc>
                <a:spcPct val="216000"/>
              </a:lnSpc>
              <a:spcBef>
                <a:spcPts val="0"/>
              </a:spcBef>
              <a:spcAft>
                <a:spcPts val="0"/>
              </a:spcAft>
              <a:buNone/>
            </a:pPr>
            <a:r>
              <a:rPr b="1" lang="en-US" sz="2100">
                <a:solidFill>
                  <a:srgbClr val="7030A0"/>
                </a:solidFill>
              </a:rPr>
              <a:t>Gagan Gowda V S                 1RV23AI400</a:t>
            </a:r>
            <a:endParaRPr b="1" sz="2100">
              <a:solidFill>
                <a:srgbClr val="7030A0"/>
              </a:solidFill>
            </a:endParaRPr>
          </a:p>
          <a:p>
            <a:pPr indent="0" lvl="0" marL="0" marR="0" rtl="0" algn="just">
              <a:lnSpc>
                <a:spcPct val="216000"/>
              </a:lnSpc>
              <a:spcBef>
                <a:spcPts val="0"/>
              </a:spcBef>
              <a:spcAft>
                <a:spcPts val="0"/>
              </a:spcAft>
              <a:buNone/>
            </a:pPr>
            <a:r>
              <a:rPr b="1" i="0" lang="en-US" sz="2100" u="none" cap="none" strike="noStrike">
                <a:solidFill>
                  <a:srgbClr val="7030A0"/>
                </a:solidFill>
                <a:latin typeface="Arial"/>
                <a:ea typeface="Arial"/>
                <a:cs typeface="Arial"/>
                <a:sym typeface="Arial"/>
              </a:rPr>
              <a:t>Shivukumar M. H                  1RV22AI053</a:t>
            </a:r>
            <a:endParaRPr/>
          </a:p>
        </p:txBody>
      </p:sp>
      <p:sp>
        <p:nvSpPr>
          <p:cNvPr id="91" name="Google Shape;91;p1"/>
          <p:cNvSpPr txBox="1"/>
          <p:nvPr/>
        </p:nvSpPr>
        <p:spPr>
          <a:xfrm>
            <a:off x="519226" y="4941788"/>
            <a:ext cx="4923300" cy="738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000" u="none" cap="none" strike="noStrike">
                <a:solidFill>
                  <a:srgbClr val="7030A0"/>
                </a:solidFill>
                <a:latin typeface="IBM Plex Sans"/>
                <a:ea typeface="IBM Plex Sans"/>
                <a:cs typeface="IBM Plex Sans"/>
                <a:sym typeface="IBM Plex Sans"/>
              </a:rPr>
              <a:t>Faculty Mentors: </a:t>
            </a:r>
            <a:r>
              <a:rPr b="1" i="0" lang="en-US" sz="2000" u="sng" cap="none" strike="noStrike">
                <a:solidFill>
                  <a:srgbClr val="7030A0"/>
                </a:solidFill>
                <a:latin typeface="IBM Plex Sans"/>
                <a:ea typeface="IBM Plex Sans"/>
                <a:cs typeface="IBM Plex Sans"/>
                <a:sym typeface="IBM Plex Sans"/>
                <a:hlinkClick r:id="rId8">
                  <a:extLst>
                    <a:ext uri="{A12FA001-AC4F-418D-AE19-62706E023703}">
                      <ahyp:hlinkClr val="tx"/>
                    </a:ext>
                  </a:extLst>
                </a:hlinkClick>
              </a:rPr>
              <a:t>Dr. Somesh Nandi</a:t>
            </a:r>
            <a:endParaRPr/>
          </a:p>
          <a:p>
            <a:pPr indent="0" lvl="0" marL="0" marR="0" rtl="0" algn="l">
              <a:lnSpc>
                <a:spcPct val="140000"/>
              </a:lnSpc>
              <a:spcBef>
                <a:spcPts val="0"/>
              </a:spcBef>
              <a:spcAft>
                <a:spcPts val="0"/>
              </a:spcAft>
              <a:buNone/>
            </a:pPr>
            <a:r>
              <a:rPr b="1" i="0" lang="en-US" sz="2000" u="none" cap="none" strike="noStrike">
                <a:solidFill>
                  <a:srgbClr val="7030A0"/>
                </a:solidFill>
                <a:latin typeface="IBM Plex Sans"/>
                <a:ea typeface="IBM Plex Sans"/>
                <a:cs typeface="IBM Plex Sans"/>
                <a:sym typeface="IBM Plex Sans"/>
              </a:rPr>
              <a:t>                                  </a:t>
            </a:r>
            <a:r>
              <a:rPr b="1" i="0" lang="en-US" sz="2000" u="sng" cap="none" strike="noStrike">
                <a:solidFill>
                  <a:srgbClr val="7030A0"/>
                </a:solidFill>
                <a:latin typeface="IBM Plex Sans"/>
                <a:ea typeface="IBM Plex Sans"/>
                <a:cs typeface="IBM Plex Sans"/>
                <a:sym typeface="IBM Plex Sans"/>
                <a:hlinkClick r:id="rId9">
                  <a:extLst>
                    <a:ext uri="{A12FA001-AC4F-418D-AE19-62706E023703}">
                      <ahyp:hlinkClr val="tx"/>
                    </a:ext>
                  </a:extLst>
                </a:hlinkClick>
              </a:rPr>
              <a:t>Dr. S. Anupama Kumar</a:t>
            </a:r>
            <a:endParaRPr/>
          </a:p>
        </p:txBody>
      </p:sp>
      <p:sp>
        <p:nvSpPr>
          <p:cNvPr id="92" name="Google Shape;92;p1"/>
          <p:cNvSpPr txBox="1"/>
          <p:nvPr/>
        </p:nvSpPr>
        <p:spPr>
          <a:xfrm>
            <a:off x="1470907" y="1160465"/>
            <a:ext cx="8955000" cy="997200"/>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1" i="0" lang="en-US" sz="2699" u="none" cap="none" strike="noStrike">
                <a:solidFill>
                  <a:srgbClr val="000000"/>
                </a:solidFill>
                <a:latin typeface="Arial"/>
                <a:ea typeface="Arial"/>
                <a:cs typeface="Arial"/>
                <a:sym typeface="Arial"/>
              </a:rPr>
              <a:t>Department of Artificial Intelligence and </a:t>
            </a:r>
            <a:endParaRPr sz="1100"/>
          </a:p>
          <a:p>
            <a:pPr indent="0" lvl="0" marL="0" marR="0" rtl="0" algn="ctr">
              <a:lnSpc>
                <a:spcPct val="140000"/>
              </a:lnSpc>
              <a:spcBef>
                <a:spcPts val="0"/>
              </a:spcBef>
              <a:spcAft>
                <a:spcPts val="0"/>
              </a:spcAft>
              <a:buNone/>
            </a:pPr>
            <a:r>
              <a:rPr b="1" i="0" lang="en-US" sz="2700" u="none" cap="none" strike="noStrike">
                <a:solidFill>
                  <a:srgbClr val="000000"/>
                </a:solidFill>
                <a:latin typeface="Arial"/>
                <a:ea typeface="Arial"/>
                <a:cs typeface="Arial"/>
                <a:sym typeface="Arial"/>
              </a:rPr>
              <a:t>Machine Learning</a:t>
            </a:r>
            <a:endParaRPr sz="1100"/>
          </a:p>
        </p:txBody>
      </p:sp>
      <p:sp>
        <p:nvSpPr>
          <p:cNvPr id="93" name="Google Shape;93;p1"/>
          <p:cNvSpPr txBox="1"/>
          <p:nvPr/>
        </p:nvSpPr>
        <p:spPr>
          <a:xfrm>
            <a:off x="2423125" y="2157675"/>
            <a:ext cx="7655400" cy="11817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US" sz="3199" u="none" cap="none" strike="noStrike">
                <a:solidFill>
                  <a:srgbClr val="7030A0"/>
                </a:solidFill>
                <a:latin typeface="Arial"/>
                <a:ea typeface="Arial"/>
                <a:cs typeface="Arial"/>
                <a:sym typeface="Arial"/>
              </a:rPr>
              <a:t>Title - Offline Text Summarisation    using AI Model</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0"/>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3">
              <a:alphaModFix/>
            </a:blip>
            <a:stretch>
              <a:fillRect b="0" l="0" r="0" t="0"/>
            </a:stretch>
          </a:blipFill>
          <a:ln>
            <a:noFill/>
          </a:ln>
        </p:spPr>
      </p:sp>
      <p:sp>
        <p:nvSpPr>
          <p:cNvPr id="219" name="Google Shape;219;p10"/>
          <p:cNvSpPr/>
          <p:nvPr/>
        </p:nvSpPr>
        <p:spPr>
          <a:xfrm>
            <a:off x="9769192" y="-55188"/>
            <a:ext cx="2459974" cy="746684"/>
          </a:xfrm>
          <a:custGeom>
            <a:rect b="b" l="l" r="r" t="t"/>
            <a:pathLst>
              <a:path extrusionOk="0" h="746684" w="2459974">
                <a:moveTo>
                  <a:pt x="0" y="0"/>
                </a:moveTo>
                <a:lnTo>
                  <a:pt x="2459975" y="0"/>
                </a:lnTo>
                <a:lnTo>
                  <a:pt x="2459975" y="746684"/>
                </a:lnTo>
                <a:lnTo>
                  <a:pt x="0" y="746684"/>
                </a:lnTo>
                <a:lnTo>
                  <a:pt x="0" y="0"/>
                </a:lnTo>
                <a:close/>
              </a:path>
            </a:pathLst>
          </a:custGeom>
          <a:blipFill rotWithShape="1">
            <a:blip r:embed="rId4">
              <a:alphaModFix/>
            </a:blip>
            <a:stretch>
              <a:fillRect b="0" l="0" r="0" t="0"/>
            </a:stretch>
          </a:blipFill>
          <a:ln>
            <a:noFill/>
          </a:ln>
        </p:spPr>
      </p:sp>
      <p:sp>
        <p:nvSpPr>
          <p:cNvPr id="220" name="Google Shape;220;p10"/>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5">
              <a:alphaModFix/>
            </a:blip>
            <a:stretch>
              <a:fillRect b="0" l="-526" r="0" t="0"/>
            </a:stretch>
          </a:blipFill>
          <a:ln>
            <a:noFill/>
          </a:ln>
        </p:spPr>
      </p:sp>
      <p:sp>
        <p:nvSpPr>
          <p:cNvPr id="221" name="Google Shape;221;p10"/>
          <p:cNvSpPr/>
          <p:nvPr/>
        </p:nvSpPr>
        <p:spPr>
          <a:xfrm>
            <a:off x="9273988" y="6347203"/>
            <a:ext cx="2743200" cy="365122"/>
          </a:xfrm>
          <a:custGeom>
            <a:rect b="b" l="l" r="r" t="t"/>
            <a:pathLst>
              <a:path extrusionOk="0" h="365122" w="2743200">
                <a:moveTo>
                  <a:pt x="0" y="0"/>
                </a:moveTo>
                <a:lnTo>
                  <a:pt x="2743200" y="0"/>
                </a:lnTo>
                <a:lnTo>
                  <a:pt x="2743200" y="365122"/>
                </a:lnTo>
                <a:lnTo>
                  <a:pt x="0" y="365122"/>
                </a:lnTo>
                <a:lnTo>
                  <a:pt x="0" y="0"/>
                </a:lnTo>
                <a:close/>
              </a:path>
            </a:pathLst>
          </a:custGeom>
          <a:blipFill rotWithShape="1">
            <a:blip r:embed="rId6">
              <a:alphaModFix/>
            </a:blip>
            <a:stretch>
              <a:fillRect b="0" l="0" r="0" t="0"/>
            </a:stretch>
          </a:blipFill>
          <a:ln>
            <a:noFill/>
          </a:ln>
        </p:spPr>
      </p:sp>
      <p:grpSp>
        <p:nvGrpSpPr>
          <p:cNvPr id="222" name="Google Shape;222;p10"/>
          <p:cNvGrpSpPr/>
          <p:nvPr/>
        </p:nvGrpSpPr>
        <p:grpSpPr>
          <a:xfrm>
            <a:off x="1613391" y="13649"/>
            <a:ext cx="8165718" cy="791143"/>
            <a:chOff x="0" y="-19050"/>
            <a:chExt cx="3225963" cy="312550"/>
          </a:xfrm>
        </p:grpSpPr>
        <p:sp>
          <p:nvSpPr>
            <p:cNvPr id="223" name="Google Shape;223;p10"/>
            <p:cNvSpPr/>
            <p:nvPr/>
          </p:nvSpPr>
          <p:spPr>
            <a:xfrm>
              <a:off x="0" y="0"/>
              <a:ext cx="3225963" cy="293500"/>
            </a:xfrm>
            <a:custGeom>
              <a:rect b="b" l="l" r="r" t="t"/>
              <a:pathLst>
                <a:path extrusionOk="0" h="293500" w="3225963">
                  <a:moveTo>
                    <a:pt x="0" y="0"/>
                  </a:moveTo>
                  <a:lnTo>
                    <a:pt x="3225963" y="0"/>
                  </a:lnTo>
                  <a:lnTo>
                    <a:pt x="3225963" y="293500"/>
                  </a:lnTo>
                  <a:lnTo>
                    <a:pt x="0" y="293500"/>
                  </a:lnTo>
                  <a:close/>
                </a:path>
              </a:pathLst>
            </a:custGeom>
            <a:solidFill>
              <a:srgbClr val="FFF2CC"/>
            </a:solidFill>
            <a:ln cap="sq" cmpd="sng" w="14275">
              <a:solidFill>
                <a:srgbClr val="000000"/>
              </a:solidFill>
              <a:prstDash val="solid"/>
              <a:miter lim="8000"/>
              <a:headEnd len="sm" w="sm" type="none"/>
              <a:tailEnd len="sm" w="sm" type="none"/>
            </a:ln>
          </p:spPr>
        </p:sp>
        <p:sp>
          <p:nvSpPr>
            <p:cNvPr id="224" name="Google Shape;224;p10"/>
            <p:cNvSpPr txBox="1"/>
            <p:nvPr/>
          </p:nvSpPr>
          <p:spPr>
            <a:xfrm>
              <a:off x="0" y="-19050"/>
              <a:ext cx="3225963" cy="312550"/>
            </a:xfrm>
            <a:prstGeom prst="rect">
              <a:avLst/>
            </a:prstGeom>
            <a:noFill/>
            <a:ln>
              <a:noFill/>
            </a:ln>
          </p:spPr>
          <p:txBody>
            <a:bodyPr anchorCtr="0" anchor="ctr" bIns="50800" lIns="50800" spcFirstLastPara="1" rIns="50800" wrap="square" tIns="50800">
              <a:noAutofit/>
            </a:bodyPr>
            <a:lstStyle/>
            <a:p>
              <a:pPr indent="0" lvl="0" marL="0" marR="0" rtl="0" algn="ctr">
                <a:lnSpc>
                  <a:spcPct val="93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5" name="Google Shape;225;p10"/>
          <p:cNvSpPr/>
          <p:nvPr/>
        </p:nvSpPr>
        <p:spPr>
          <a:xfrm>
            <a:off x="6002106" y="1219531"/>
            <a:ext cx="7534173" cy="4405359"/>
          </a:xfrm>
          <a:custGeom>
            <a:rect b="b" l="l" r="r" t="t"/>
            <a:pathLst>
              <a:path extrusionOk="0" h="4405359" w="7534173">
                <a:moveTo>
                  <a:pt x="0" y="0"/>
                </a:moveTo>
                <a:lnTo>
                  <a:pt x="7534173" y="0"/>
                </a:lnTo>
                <a:lnTo>
                  <a:pt x="7534173" y="4405358"/>
                </a:lnTo>
                <a:lnTo>
                  <a:pt x="0" y="4405358"/>
                </a:lnTo>
                <a:lnTo>
                  <a:pt x="0" y="0"/>
                </a:lnTo>
                <a:close/>
              </a:path>
            </a:pathLst>
          </a:custGeom>
          <a:blipFill rotWithShape="1">
            <a:blip r:embed="rId7">
              <a:alphaModFix/>
            </a:blip>
            <a:stretch>
              <a:fillRect b="0" l="-8469" r="-8469" t="0"/>
            </a:stretch>
          </a:blipFill>
          <a:ln>
            <a:noFill/>
          </a:ln>
        </p:spPr>
      </p:sp>
      <p:sp>
        <p:nvSpPr>
          <p:cNvPr id="226" name="Google Shape;226;p10"/>
          <p:cNvSpPr txBox="1"/>
          <p:nvPr/>
        </p:nvSpPr>
        <p:spPr>
          <a:xfrm>
            <a:off x="441999" y="1423733"/>
            <a:ext cx="7151793" cy="4357382"/>
          </a:xfrm>
          <a:prstGeom prst="rect">
            <a:avLst/>
          </a:prstGeom>
          <a:noFill/>
          <a:ln>
            <a:noFill/>
          </a:ln>
        </p:spPr>
        <p:txBody>
          <a:bodyPr anchorCtr="0" anchor="t" bIns="0" lIns="0" spcFirstLastPara="1" rIns="0" wrap="square" tIns="0">
            <a:spAutoFit/>
          </a:bodyPr>
          <a:lstStyle/>
          <a:p>
            <a:pPr indent="0" lvl="0" marL="0" marR="0" rtl="0" algn="just">
              <a:lnSpc>
                <a:spcPct val="150026"/>
              </a:lnSpc>
              <a:spcBef>
                <a:spcPts val="0"/>
              </a:spcBef>
              <a:spcAft>
                <a:spcPts val="0"/>
              </a:spcAft>
              <a:buNone/>
            </a:pPr>
            <a:r>
              <a:rPr b="1" i="0" lang="en-US" sz="1899" u="none" cap="none" strike="noStrike">
                <a:solidFill>
                  <a:srgbClr val="000000"/>
                </a:solidFill>
                <a:latin typeface="Open Sans"/>
                <a:ea typeface="Open Sans"/>
                <a:cs typeface="Open Sans"/>
                <a:sym typeface="Open Sans"/>
              </a:rPr>
              <a:t>Software Requirements:</a:t>
            </a:r>
            <a:endParaRPr/>
          </a:p>
          <a:p>
            <a:pPr indent="0" lvl="0" marL="0" marR="0" rtl="0" algn="just">
              <a:lnSpc>
                <a:spcPct val="63191"/>
              </a:lnSpc>
              <a:spcBef>
                <a:spcPts val="0"/>
              </a:spcBef>
              <a:spcAft>
                <a:spcPts val="0"/>
              </a:spcAft>
              <a:buNone/>
            </a:pPr>
            <a:r>
              <a:t/>
            </a:r>
            <a:endParaRPr b="1" i="0" sz="1899" u="none" cap="none" strike="noStrike">
              <a:solidFill>
                <a:srgbClr val="000000"/>
              </a:solidFill>
              <a:latin typeface="Open Sans"/>
              <a:ea typeface="Open Sans"/>
              <a:cs typeface="Open Sans"/>
              <a:sym typeface="Open Sans"/>
            </a:endParaRPr>
          </a:p>
          <a:p>
            <a:pPr indent="0" lvl="0" marL="0" marR="0" rtl="0" algn="just">
              <a:lnSpc>
                <a:spcPct val="150000"/>
              </a:lnSpc>
              <a:spcBef>
                <a:spcPts val="0"/>
              </a:spcBef>
              <a:spcAft>
                <a:spcPts val="0"/>
              </a:spcAft>
              <a:buNone/>
            </a:pPr>
            <a:r>
              <a:rPr b="1" i="0" lang="en-US" sz="1700" u="none" cap="none" strike="noStrike">
                <a:solidFill>
                  <a:srgbClr val="000000"/>
                </a:solidFill>
                <a:latin typeface="Open Sans"/>
                <a:ea typeface="Open Sans"/>
                <a:cs typeface="Open Sans"/>
                <a:sym typeface="Open Sans"/>
              </a:rPr>
              <a:t>Operating System: </a:t>
            </a:r>
            <a:r>
              <a:rPr b="0" i="0" lang="en-US" sz="1700" u="none" cap="none" strike="noStrike">
                <a:solidFill>
                  <a:srgbClr val="000000"/>
                </a:solidFill>
                <a:latin typeface="Open Sans"/>
                <a:ea typeface="Open Sans"/>
                <a:cs typeface="Open Sans"/>
                <a:sym typeface="Open Sans"/>
              </a:rPr>
              <a:t>Windows 10/11 (64-bit) or Ubuntu 20.04 LTS (or higher)</a:t>
            </a:r>
            <a:endParaRPr/>
          </a:p>
          <a:p>
            <a:pPr indent="0" lvl="0" marL="0" marR="0" rtl="0" algn="just">
              <a:lnSpc>
                <a:spcPct val="150000"/>
              </a:lnSpc>
              <a:spcBef>
                <a:spcPts val="0"/>
              </a:spcBef>
              <a:spcAft>
                <a:spcPts val="0"/>
              </a:spcAft>
              <a:buNone/>
            </a:pPr>
            <a:r>
              <a:rPr b="1" i="0" lang="en-US" sz="1700" u="none" cap="none" strike="noStrike">
                <a:solidFill>
                  <a:srgbClr val="000000"/>
                </a:solidFill>
                <a:latin typeface="Open Sans"/>
                <a:ea typeface="Open Sans"/>
                <a:cs typeface="Open Sans"/>
                <a:sym typeface="Open Sans"/>
              </a:rPr>
              <a:t>Programming Language: </a:t>
            </a:r>
            <a:r>
              <a:rPr b="0" i="0" lang="en-US" sz="1700" u="none" cap="none" strike="noStrike">
                <a:solidFill>
                  <a:srgbClr val="000000"/>
                </a:solidFill>
                <a:latin typeface="Open Sans"/>
                <a:ea typeface="Open Sans"/>
                <a:cs typeface="Open Sans"/>
                <a:sym typeface="Open Sans"/>
              </a:rPr>
              <a:t>Python 3.9 or higher</a:t>
            </a:r>
            <a:endParaRPr/>
          </a:p>
          <a:p>
            <a:pPr indent="0" lvl="0" marL="0" marR="0" rtl="0" algn="just">
              <a:lnSpc>
                <a:spcPct val="150000"/>
              </a:lnSpc>
              <a:spcBef>
                <a:spcPts val="0"/>
              </a:spcBef>
              <a:spcAft>
                <a:spcPts val="0"/>
              </a:spcAft>
              <a:buNone/>
            </a:pPr>
            <a:r>
              <a:rPr b="1" i="0" lang="en-US" sz="1700" u="none" cap="none" strike="noStrike">
                <a:solidFill>
                  <a:srgbClr val="000000"/>
                </a:solidFill>
                <a:latin typeface="Open Sans"/>
                <a:ea typeface="Open Sans"/>
                <a:cs typeface="Open Sans"/>
                <a:sym typeface="Open Sans"/>
              </a:rPr>
              <a:t>IDE/Code Editor: </a:t>
            </a:r>
            <a:r>
              <a:rPr b="0" i="0" lang="en-US" sz="1700" u="none" cap="none" strike="noStrike">
                <a:solidFill>
                  <a:srgbClr val="000000"/>
                </a:solidFill>
                <a:latin typeface="Open Sans"/>
                <a:ea typeface="Open Sans"/>
                <a:cs typeface="Open Sans"/>
                <a:sym typeface="Open Sans"/>
              </a:rPr>
              <a:t>PyCharm, VS Code, or Jupyter Notebook</a:t>
            </a:r>
            <a:endParaRPr/>
          </a:p>
          <a:p>
            <a:pPr indent="0" lvl="0" marL="0" marR="0" rtl="0" algn="just">
              <a:lnSpc>
                <a:spcPct val="150000"/>
              </a:lnSpc>
              <a:spcBef>
                <a:spcPts val="0"/>
              </a:spcBef>
              <a:spcAft>
                <a:spcPts val="0"/>
              </a:spcAft>
              <a:buNone/>
            </a:pPr>
            <a:r>
              <a:rPr b="1" i="0" lang="en-US" sz="1700" u="none" cap="none" strike="noStrike">
                <a:solidFill>
                  <a:srgbClr val="000000"/>
                </a:solidFill>
                <a:latin typeface="Open Sans"/>
                <a:ea typeface="Open Sans"/>
                <a:cs typeface="Open Sans"/>
                <a:sym typeface="Open Sans"/>
              </a:rPr>
              <a:t>Deep Learning Framework: </a:t>
            </a:r>
            <a:r>
              <a:rPr b="0" i="0" lang="en-US" sz="1700" u="none" cap="none" strike="noStrike">
                <a:solidFill>
                  <a:srgbClr val="000000"/>
                </a:solidFill>
                <a:latin typeface="Open Sans"/>
                <a:ea typeface="Open Sans"/>
                <a:cs typeface="Open Sans"/>
                <a:sym typeface="Open Sans"/>
              </a:rPr>
              <a:t>PyTorch 1.10 or TensorFlow 2.x</a:t>
            </a:r>
            <a:endParaRPr/>
          </a:p>
          <a:p>
            <a:pPr indent="0" lvl="0" marL="0" marR="0" rtl="0" algn="just">
              <a:lnSpc>
                <a:spcPct val="150000"/>
              </a:lnSpc>
              <a:spcBef>
                <a:spcPts val="0"/>
              </a:spcBef>
              <a:spcAft>
                <a:spcPts val="0"/>
              </a:spcAft>
              <a:buNone/>
            </a:pPr>
            <a:r>
              <a:rPr b="1" i="0" lang="en-US" sz="1700" u="none" cap="none" strike="noStrike">
                <a:solidFill>
                  <a:srgbClr val="000000"/>
                </a:solidFill>
                <a:latin typeface="Open Sans"/>
                <a:ea typeface="Open Sans"/>
                <a:cs typeface="Open Sans"/>
                <a:sym typeface="Open Sans"/>
              </a:rPr>
              <a:t>NLP Library: </a:t>
            </a:r>
            <a:r>
              <a:rPr b="0" i="0" lang="en-US" sz="1700" u="none" cap="none" strike="noStrike">
                <a:solidFill>
                  <a:srgbClr val="000000"/>
                </a:solidFill>
                <a:latin typeface="Open Sans"/>
                <a:ea typeface="Open Sans"/>
                <a:cs typeface="Open Sans"/>
                <a:sym typeface="Open Sans"/>
              </a:rPr>
              <a:t>Hugging Face Transformers (e.g., FLAN-T5 Model)</a:t>
            </a:r>
            <a:endParaRPr/>
          </a:p>
          <a:p>
            <a:pPr indent="0" lvl="0" marL="0" marR="0" rtl="0" algn="just">
              <a:lnSpc>
                <a:spcPct val="150000"/>
              </a:lnSpc>
              <a:spcBef>
                <a:spcPts val="0"/>
              </a:spcBef>
              <a:spcAft>
                <a:spcPts val="0"/>
              </a:spcAft>
              <a:buNone/>
            </a:pPr>
            <a:r>
              <a:rPr b="1" i="0" lang="en-US" sz="1700" u="none" cap="none" strike="noStrike">
                <a:solidFill>
                  <a:srgbClr val="000000"/>
                </a:solidFill>
                <a:latin typeface="Open Sans"/>
                <a:ea typeface="Open Sans"/>
                <a:cs typeface="Open Sans"/>
                <a:sym typeface="Open Sans"/>
              </a:rPr>
              <a:t>Text Processing Tools: </a:t>
            </a:r>
            <a:r>
              <a:rPr b="0" i="0" lang="en-US" sz="1700" u="none" cap="none" strike="noStrike">
                <a:solidFill>
                  <a:srgbClr val="000000"/>
                </a:solidFill>
                <a:latin typeface="Open Sans"/>
                <a:ea typeface="Open Sans"/>
                <a:cs typeface="Open Sans"/>
                <a:sym typeface="Open Sans"/>
              </a:rPr>
              <a:t>NLTK, spaCy</a:t>
            </a:r>
            <a:endParaRPr/>
          </a:p>
          <a:p>
            <a:pPr indent="0" lvl="0" marL="0" marR="0" rtl="0" algn="just">
              <a:lnSpc>
                <a:spcPct val="150000"/>
              </a:lnSpc>
              <a:spcBef>
                <a:spcPts val="0"/>
              </a:spcBef>
              <a:spcAft>
                <a:spcPts val="0"/>
              </a:spcAft>
              <a:buNone/>
            </a:pPr>
            <a:r>
              <a:rPr b="1" i="0" lang="en-US" sz="1700" u="none" cap="none" strike="noStrike">
                <a:solidFill>
                  <a:srgbClr val="000000"/>
                </a:solidFill>
                <a:latin typeface="Open Sans"/>
                <a:ea typeface="Open Sans"/>
                <a:cs typeface="Open Sans"/>
                <a:sym typeface="Open Sans"/>
              </a:rPr>
              <a:t>Document Libraries: </a:t>
            </a:r>
            <a:r>
              <a:rPr b="0" i="0" lang="en-US" sz="1700" u="none" cap="none" strike="noStrike">
                <a:solidFill>
                  <a:srgbClr val="000000"/>
                </a:solidFill>
                <a:latin typeface="Open Sans"/>
                <a:ea typeface="Open Sans"/>
                <a:cs typeface="Open Sans"/>
                <a:sym typeface="Open Sans"/>
              </a:rPr>
              <a:t>PyPDF2, python-docx, fpdf</a:t>
            </a:r>
            <a:endParaRPr/>
          </a:p>
          <a:p>
            <a:pPr indent="0" lvl="0" marL="0" marR="0" rtl="0" algn="just">
              <a:lnSpc>
                <a:spcPct val="150000"/>
              </a:lnSpc>
              <a:spcBef>
                <a:spcPts val="0"/>
              </a:spcBef>
              <a:spcAft>
                <a:spcPts val="0"/>
              </a:spcAft>
              <a:buNone/>
            </a:pPr>
            <a:r>
              <a:rPr b="1" i="0" lang="en-US" sz="1700" u="none" cap="none" strike="noStrike">
                <a:solidFill>
                  <a:srgbClr val="000000"/>
                </a:solidFill>
                <a:latin typeface="Open Sans"/>
                <a:ea typeface="Open Sans"/>
                <a:cs typeface="Open Sans"/>
                <a:sym typeface="Open Sans"/>
              </a:rPr>
              <a:t>Parallel Processing: </a:t>
            </a:r>
            <a:r>
              <a:rPr b="0" i="0" lang="en-US" sz="1700" u="none" cap="none" strike="noStrike">
                <a:solidFill>
                  <a:srgbClr val="000000"/>
                </a:solidFill>
                <a:latin typeface="Open Sans"/>
                <a:ea typeface="Open Sans"/>
                <a:cs typeface="Open Sans"/>
                <a:sym typeface="Open Sans"/>
              </a:rPr>
              <a:t>ThreadPoolExecutor (Python built-in)</a:t>
            </a:r>
            <a:endParaRPr/>
          </a:p>
          <a:p>
            <a:pPr indent="0" lvl="0" marL="0" marR="0" rtl="0" algn="just">
              <a:lnSpc>
                <a:spcPct val="150000"/>
              </a:lnSpc>
              <a:spcBef>
                <a:spcPts val="0"/>
              </a:spcBef>
              <a:spcAft>
                <a:spcPts val="0"/>
              </a:spcAft>
              <a:buNone/>
            </a:pPr>
            <a:r>
              <a:rPr b="1" i="0" lang="en-US" sz="1700" u="none" cap="none" strike="noStrike">
                <a:solidFill>
                  <a:srgbClr val="000000"/>
                </a:solidFill>
                <a:latin typeface="Open Sans"/>
                <a:ea typeface="Open Sans"/>
                <a:cs typeface="Open Sans"/>
                <a:sym typeface="Open Sans"/>
              </a:rPr>
              <a:t>GPU Drivers: </a:t>
            </a:r>
            <a:r>
              <a:rPr b="0" i="0" lang="en-US" sz="1700" u="none" cap="none" strike="noStrike">
                <a:solidFill>
                  <a:srgbClr val="000000"/>
                </a:solidFill>
                <a:latin typeface="Open Sans"/>
                <a:ea typeface="Open Sans"/>
                <a:cs typeface="Open Sans"/>
                <a:sym typeface="Open Sans"/>
              </a:rPr>
              <a:t>CUDA Toolkit 11.x (for GPU acceleration) and cuDNN</a:t>
            </a:r>
            <a:endParaRPr/>
          </a:p>
          <a:p>
            <a:pPr indent="0" lvl="0" marL="0" marR="0" rtl="0" algn="just">
              <a:lnSpc>
                <a:spcPct val="150000"/>
              </a:lnSpc>
              <a:spcBef>
                <a:spcPts val="0"/>
              </a:spcBef>
              <a:spcAft>
                <a:spcPts val="0"/>
              </a:spcAft>
              <a:buNone/>
            </a:pPr>
            <a:r>
              <a:rPr b="1" i="0" lang="en-US" sz="1700" u="none" cap="none" strike="noStrike">
                <a:solidFill>
                  <a:srgbClr val="000000"/>
                </a:solidFill>
                <a:latin typeface="Open Sans"/>
                <a:ea typeface="Open Sans"/>
                <a:cs typeface="Open Sans"/>
                <a:sym typeface="Open Sans"/>
              </a:rPr>
              <a:t>Dependencies: </a:t>
            </a:r>
            <a:r>
              <a:rPr b="0" i="0" lang="en-US" sz="1700" u="none" cap="none" strike="noStrike">
                <a:solidFill>
                  <a:srgbClr val="000000"/>
                </a:solidFill>
                <a:latin typeface="Open Sans"/>
                <a:ea typeface="Open Sans"/>
                <a:cs typeface="Open Sans"/>
                <a:sym typeface="Open Sans"/>
              </a:rPr>
              <a:t>NumPy, pandas, re, and tqdm</a:t>
            </a:r>
            <a:endParaRPr/>
          </a:p>
          <a:p>
            <a:pPr indent="0" lvl="0" marL="0" marR="0" rtl="0" algn="just">
              <a:lnSpc>
                <a:spcPct val="150000"/>
              </a:lnSpc>
              <a:spcBef>
                <a:spcPts val="0"/>
              </a:spcBef>
              <a:spcAft>
                <a:spcPts val="0"/>
              </a:spcAft>
              <a:buNone/>
            </a:pPr>
            <a:r>
              <a:t/>
            </a:r>
            <a:endParaRPr b="0" i="0" sz="1700" u="none" cap="none" strike="noStrike">
              <a:solidFill>
                <a:srgbClr val="000000"/>
              </a:solidFill>
              <a:latin typeface="Open Sans"/>
              <a:ea typeface="Open Sans"/>
              <a:cs typeface="Open Sans"/>
              <a:sym typeface="Open Sans"/>
            </a:endParaRPr>
          </a:p>
        </p:txBody>
      </p:sp>
      <p:sp>
        <p:nvSpPr>
          <p:cNvPr id="227" name="Google Shape;227;p10"/>
          <p:cNvSpPr txBox="1"/>
          <p:nvPr/>
        </p:nvSpPr>
        <p:spPr>
          <a:xfrm>
            <a:off x="10218125" y="195510"/>
            <a:ext cx="1601010" cy="237820"/>
          </a:xfrm>
          <a:prstGeom prst="rect">
            <a:avLst/>
          </a:prstGeom>
          <a:noFill/>
          <a:ln>
            <a:noFill/>
          </a:ln>
        </p:spPr>
        <p:txBody>
          <a:bodyPr anchorCtr="0" anchor="t" bIns="0" lIns="0" spcFirstLastPara="1" rIns="0" wrap="square" tIns="0">
            <a:spAutoFit/>
          </a:bodyPr>
          <a:lstStyle/>
          <a:p>
            <a:pPr indent="0" lvl="0" marL="0" marR="0" rtl="0" algn="l">
              <a:lnSpc>
                <a:spcPct val="140028"/>
              </a:lnSpc>
              <a:spcBef>
                <a:spcPts val="0"/>
              </a:spcBef>
              <a:spcAft>
                <a:spcPts val="0"/>
              </a:spcAft>
              <a:buNone/>
            </a:pPr>
            <a:r>
              <a:rPr b="0" i="1" lang="en-US" sz="1399" u="none" cap="none" strike="noStrike">
                <a:solidFill>
                  <a:srgbClr val="422C75"/>
                </a:solidFill>
                <a:latin typeface="IBM Plex Sans Condensed"/>
                <a:ea typeface="IBM Plex Sans Condensed"/>
                <a:cs typeface="IBM Plex Sans Condensed"/>
                <a:sym typeface="IBM Plex Sans Condensed"/>
              </a:rPr>
              <a:t>Go, change the world</a:t>
            </a:r>
            <a:endParaRPr/>
          </a:p>
        </p:txBody>
      </p:sp>
      <p:sp>
        <p:nvSpPr>
          <p:cNvPr id="228" name="Google Shape;228;p10"/>
          <p:cNvSpPr txBox="1"/>
          <p:nvPr/>
        </p:nvSpPr>
        <p:spPr>
          <a:xfrm>
            <a:off x="3040756" y="83763"/>
            <a:ext cx="5430250" cy="622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600" u="none" cap="none" strike="noStrike">
                <a:solidFill>
                  <a:srgbClr val="C00000"/>
                </a:solidFill>
                <a:latin typeface="IBM Plex Sans"/>
                <a:ea typeface="IBM Plex Sans"/>
                <a:cs typeface="IBM Plex Sans"/>
                <a:sym typeface="IBM Plex Sans"/>
              </a:rPr>
              <a:t>Software Requirements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1"/>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3">
              <a:alphaModFix/>
            </a:blip>
            <a:stretch>
              <a:fillRect b="0" l="0" r="0" t="0"/>
            </a:stretch>
          </a:blipFill>
          <a:ln>
            <a:noFill/>
          </a:ln>
        </p:spPr>
      </p:sp>
      <p:sp>
        <p:nvSpPr>
          <p:cNvPr id="234" name="Google Shape;234;p11"/>
          <p:cNvSpPr/>
          <p:nvPr/>
        </p:nvSpPr>
        <p:spPr>
          <a:xfrm>
            <a:off x="9769192" y="-55188"/>
            <a:ext cx="2459974" cy="746684"/>
          </a:xfrm>
          <a:custGeom>
            <a:rect b="b" l="l" r="r" t="t"/>
            <a:pathLst>
              <a:path extrusionOk="0" h="746684" w="2459974">
                <a:moveTo>
                  <a:pt x="0" y="0"/>
                </a:moveTo>
                <a:lnTo>
                  <a:pt x="2459975" y="0"/>
                </a:lnTo>
                <a:lnTo>
                  <a:pt x="2459975" y="746684"/>
                </a:lnTo>
                <a:lnTo>
                  <a:pt x="0" y="746684"/>
                </a:lnTo>
                <a:lnTo>
                  <a:pt x="0" y="0"/>
                </a:lnTo>
                <a:close/>
              </a:path>
            </a:pathLst>
          </a:custGeom>
          <a:blipFill rotWithShape="1">
            <a:blip r:embed="rId4">
              <a:alphaModFix/>
            </a:blip>
            <a:stretch>
              <a:fillRect b="0" l="0" r="0" t="0"/>
            </a:stretch>
          </a:blipFill>
          <a:ln>
            <a:noFill/>
          </a:ln>
        </p:spPr>
      </p:sp>
      <p:sp>
        <p:nvSpPr>
          <p:cNvPr id="235" name="Google Shape;235;p11"/>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5">
              <a:alphaModFix/>
            </a:blip>
            <a:stretch>
              <a:fillRect b="0" l="-526" r="0" t="0"/>
            </a:stretch>
          </a:blipFill>
          <a:ln>
            <a:noFill/>
          </a:ln>
        </p:spPr>
      </p:sp>
      <p:sp>
        <p:nvSpPr>
          <p:cNvPr id="236" name="Google Shape;236;p11"/>
          <p:cNvSpPr/>
          <p:nvPr/>
        </p:nvSpPr>
        <p:spPr>
          <a:xfrm>
            <a:off x="9273988" y="6347203"/>
            <a:ext cx="2743200" cy="365122"/>
          </a:xfrm>
          <a:custGeom>
            <a:rect b="b" l="l" r="r" t="t"/>
            <a:pathLst>
              <a:path extrusionOk="0" h="365122" w="2743200">
                <a:moveTo>
                  <a:pt x="0" y="0"/>
                </a:moveTo>
                <a:lnTo>
                  <a:pt x="2743200" y="0"/>
                </a:lnTo>
                <a:lnTo>
                  <a:pt x="2743200" y="365122"/>
                </a:lnTo>
                <a:lnTo>
                  <a:pt x="0" y="365122"/>
                </a:lnTo>
                <a:lnTo>
                  <a:pt x="0" y="0"/>
                </a:lnTo>
                <a:close/>
              </a:path>
            </a:pathLst>
          </a:custGeom>
          <a:blipFill rotWithShape="1">
            <a:blip r:embed="rId6">
              <a:alphaModFix/>
            </a:blip>
            <a:stretch>
              <a:fillRect b="0" l="0" r="0" t="0"/>
            </a:stretch>
          </a:blipFill>
          <a:ln>
            <a:noFill/>
          </a:ln>
        </p:spPr>
      </p:sp>
      <p:grpSp>
        <p:nvGrpSpPr>
          <p:cNvPr id="237" name="Google Shape;237;p11"/>
          <p:cNvGrpSpPr/>
          <p:nvPr/>
        </p:nvGrpSpPr>
        <p:grpSpPr>
          <a:xfrm>
            <a:off x="1613391" y="13649"/>
            <a:ext cx="8165718" cy="791143"/>
            <a:chOff x="0" y="-19050"/>
            <a:chExt cx="3225963" cy="312550"/>
          </a:xfrm>
        </p:grpSpPr>
        <p:sp>
          <p:nvSpPr>
            <p:cNvPr id="238" name="Google Shape;238;p11"/>
            <p:cNvSpPr/>
            <p:nvPr/>
          </p:nvSpPr>
          <p:spPr>
            <a:xfrm>
              <a:off x="0" y="0"/>
              <a:ext cx="3225963" cy="293500"/>
            </a:xfrm>
            <a:custGeom>
              <a:rect b="b" l="l" r="r" t="t"/>
              <a:pathLst>
                <a:path extrusionOk="0" h="293500" w="3225963">
                  <a:moveTo>
                    <a:pt x="0" y="0"/>
                  </a:moveTo>
                  <a:lnTo>
                    <a:pt x="3225963" y="0"/>
                  </a:lnTo>
                  <a:lnTo>
                    <a:pt x="3225963" y="293500"/>
                  </a:lnTo>
                  <a:lnTo>
                    <a:pt x="0" y="293500"/>
                  </a:lnTo>
                  <a:close/>
                </a:path>
              </a:pathLst>
            </a:custGeom>
            <a:solidFill>
              <a:srgbClr val="FFF2CC"/>
            </a:solidFill>
            <a:ln cap="sq" cmpd="sng" w="14275">
              <a:solidFill>
                <a:srgbClr val="000000"/>
              </a:solidFill>
              <a:prstDash val="solid"/>
              <a:miter lim="8000"/>
              <a:headEnd len="sm" w="sm" type="none"/>
              <a:tailEnd len="sm" w="sm" type="none"/>
            </a:ln>
          </p:spPr>
        </p:sp>
        <p:sp>
          <p:nvSpPr>
            <p:cNvPr id="239" name="Google Shape;239;p11"/>
            <p:cNvSpPr txBox="1"/>
            <p:nvPr/>
          </p:nvSpPr>
          <p:spPr>
            <a:xfrm>
              <a:off x="0" y="-19050"/>
              <a:ext cx="3225963" cy="312550"/>
            </a:xfrm>
            <a:prstGeom prst="rect">
              <a:avLst/>
            </a:prstGeom>
            <a:noFill/>
            <a:ln>
              <a:noFill/>
            </a:ln>
          </p:spPr>
          <p:txBody>
            <a:bodyPr anchorCtr="0" anchor="ctr" bIns="50800" lIns="50800" spcFirstLastPara="1" rIns="50800" wrap="square" tIns="50800">
              <a:noAutofit/>
            </a:bodyPr>
            <a:lstStyle/>
            <a:p>
              <a:pPr indent="0" lvl="0" marL="0" marR="0" rtl="0" algn="ctr">
                <a:lnSpc>
                  <a:spcPct val="93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0" name="Google Shape;240;p11"/>
          <p:cNvSpPr txBox="1"/>
          <p:nvPr/>
        </p:nvSpPr>
        <p:spPr>
          <a:xfrm>
            <a:off x="1507883" y="1058491"/>
            <a:ext cx="5984310" cy="5010250"/>
          </a:xfrm>
          <a:prstGeom prst="rect">
            <a:avLst/>
          </a:prstGeom>
          <a:noFill/>
          <a:ln>
            <a:noFill/>
          </a:ln>
        </p:spPr>
        <p:txBody>
          <a:bodyPr anchorCtr="0" anchor="t" bIns="0" lIns="0" spcFirstLastPara="1" rIns="0" wrap="square" tIns="0">
            <a:spAutoFit/>
          </a:bodyPr>
          <a:lstStyle/>
          <a:p>
            <a:pPr indent="0" lvl="0" marL="0" marR="0" rtl="0" algn="l">
              <a:lnSpc>
                <a:spcPct val="9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39983"/>
              </a:lnSpc>
              <a:spcBef>
                <a:spcPts val="0"/>
              </a:spcBef>
              <a:spcAft>
                <a:spcPts val="0"/>
              </a:spcAft>
              <a:buNone/>
            </a:pPr>
            <a:r>
              <a:rPr b="1" i="0" lang="en-US" sz="1218" u="none" cap="none" strike="noStrike">
                <a:solidFill>
                  <a:srgbClr val="000000"/>
                </a:solidFill>
                <a:latin typeface="IBM Plex Sans"/>
                <a:ea typeface="IBM Plex Sans"/>
                <a:cs typeface="IBM Plex Sans"/>
                <a:sym typeface="IBM Plex Sans"/>
              </a:rPr>
              <a:t>1. Input Layer</a:t>
            </a:r>
            <a:endParaRPr/>
          </a:p>
          <a:p>
            <a:pPr indent="0" lvl="0" marL="0" marR="0" rtl="0" algn="l">
              <a:lnSpc>
                <a:spcPct val="139983"/>
              </a:lnSpc>
              <a:spcBef>
                <a:spcPts val="0"/>
              </a:spcBef>
              <a:spcAft>
                <a:spcPts val="0"/>
              </a:spcAft>
              <a:buNone/>
            </a:pPr>
            <a:r>
              <a:rPr b="0" i="0" lang="en-US" sz="1218" u="none" cap="none" strike="noStrike">
                <a:solidFill>
                  <a:srgbClr val="000000"/>
                </a:solidFill>
                <a:latin typeface="IBM Plex Sans"/>
                <a:ea typeface="IBM Plex Sans"/>
                <a:cs typeface="IBM Plex Sans"/>
                <a:sym typeface="IBM Plex Sans"/>
              </a:rPr>
              <a:t>User Input: Raw text document or paragraph.</a:t>
            </a:r>
            <a:endParaRPr/>
          </a:p>
          <a:p>
            <a:pPr indent="0" lvl="0" marL="0" marR="0" rtl="0" algn="l">
              <a:lnSpc>
                <a:spcPct val="139983"/>
              </a:lnSpc>
              <a:spcBef>
                <a:spcPts val="0"/>
              </a:spcBef>
              <a:spcAft>
                <a:spcPts val="0"/>
              </a:spcAft>
              <a:buNone/>
            </a:pPr>
            <a:r>
              <a:rPr b="0" i="0" lang="en-US" sz="1218" u="none" cap="none" strike="noStrike">
                <a:solidFill>
                  <a:srgbClr val="000000"/>
                </a:solidFill>
                <a:latin typeface="IBM Plex Sans"/>
                <a:ea typeface="IBM Plex Sans"/>
                <a:cs typeface="IBM Plex Sans"/>
                <a:sym typeface="IBM Plex Sans"/>
              </a:rPr>
              <a:t>Tokenization: Splitting text into subwords using SentencePiece.</a:t>
            </a:r>
            <a:endParaRPr/>
          </a:p>
          <a:p>
            <a:pPr indent="0" lvl="0" marL="0" marR="0" rtl="0" algn="l">
              <a:lnSpc>
                <a:spcPct val="139983"/>
              </a:lnSpc>
              <a:spcBef>
                <a:spcPts val="0"/>
              </a:spcBef>
              <a:spcAft>
                <a:spcPts val="0"/>
              </a:spcAft>
              <a:buNone/>
            </a:pPr>
            <a:r>
              <a:rPr b="1" i="0" lang="en-US" sz="1218" u="none" cap="none" strike="noStrike">
                <a:solidFill>
                  <a:srgbClr val="000000"/>
                </a:solidFill>
                <a:latin typeface="IBM Plex Sans"/>
                <a:ea typeface="IBM Plex Sans"/>
                <a:cs typeface="IBM Plex Sans"/>
                <a:sym typeface="IBM Plex Sans"/>
              </a:rPr>
              <a:t>2. Encoder-Decoder Transformer Model</a:t>
            </a:r>
            <a:endParaRPr/>
          </a:p>
          <a:p>
            <a:pPr indent="0" lvl="0" marL="0" marR="0" rtl="0" algn="l">
              <a:lnSpc>
                <a:spcPct val="139983"/>
              </a:lnSpc>
              <a:spcBef>
                <a:spcPts val="0"/>
              </a:spcBef>
              <a:spcAft>
                <a:spcPts val="0"/>
              </a:spcAft>
              <a:buNone/>
            </a:pPr>
            <a:r>
              <a:rPr b="0" i="0" lang="en-US" sz="1218" u="none" cap="none" strike="noStrike">
                <a:solidFill>
                  <a:srgbClr val="000000"/>
                </a:solidFill>
                <a:latin typeface="IBM Plex Sans"/>
                <a:ea typeface="IBM Plex Sans"/>
                <a:cs typeface="IBM Plex Sans"/>
                <a:sym typeface="IBM Plex Sans"/>
              </a:rPr>
              <a:t>Embedding Layer: Converts tokenized input into dense vectors.</a:t>
            </a:r>
            <a:endParaRPr/>
          </a:p>
          <a:p>
            <a:pPr indent="0" lvl="0" marL="0" marR="0" rtl="0" algn="l">
              <a:lnSpc>
                <a:spcPct val="139983"/>
              </a:lnSpc>
              <a:spcBef>
                <a:spcPts val="0"/>
              </a:spcBef>
              <a:spcAft>
                <a:spcPts val="0"/>
              </a:spcAft>
              <a:buNone/>
            </a:pPr>
            <a:r>
              <a:rPr b="0" i="0" lang="en-US" sz="1218" u="none" cap="none" strike="noStrike">
                <a:solidFill>
                  <a:srgbClr val="000000"/>
                </a:solidFill>
                <a:latin typeface="IBM Plex Sans"/>
                <a:ea typeface="IBM Plex Sans"/>
                <a:cs typeface="IBM Plex Sans"/>
                <a:sym typeface="IBM Plex Sans"/>
              </a:rPr>
              <a:t>Positional Encoding: Adds sequential information to token embeddings.</a:t>
            </a:r>
            <a:endParaRPr/>
          </a:p>
          <a:p>
            <a:pPr indent="0" lvl="0" marL="0" marR="0" rtl="0" algn="l">
              <a:lnSpc>
                <a:spcPct val="139983"/>
              </a:lnSpc>
              <a:spcBef>
                <a:spcPts val="0"/>
              </a:spcBef>
              <a:spcAft>
                <a:spcPts val="0"/>
              </a:spcAft>
              <a:buNone/>
            </a:pPr>
            <a:r>
              <a:t/>
            </a:r>
            <a:endParaRPr b="0" i="0" sz="1218" u="none" cap="none" strike="noStrike">
              <a:solidFill>
                <a:srgbClr val="000000"/>
              </a:solidFill>
              <a:latin typeface="IBM Plex Sans"/>
              <a:ea typeface="IBM Plex Sans"/>
              <a:cs typeface="IBM Plex Sans"/>
              <a:sym typeface="IBM Plex Sans"/>
            </a:endParaRPr>
          </a:p>
          <a:p>
            <a:pPr indent="0" lvl="0" marL="0" marR="0" rtl="0" algn="l">
              <a:lnSpc>
                <a:spcPct val="139983"/>
              </a:lnSpc>
              <a:spcBef>
                <a:spcPts val="0"/>
              </a:spcBef>
              <a:spcAft>
                <a:spcPts val="0"/>
              </a:spcAft>
              <a:buNone/>
            </a:pPr>
            <a:r>
              <a:rPr b="1" i="0" lang="en-US" sz="1218" u="none" cap="none" strike="noStrike">
                <a:solidFill>
                  <a:srgbClr val="000000"/>
                </a:solidFill>
                <a:latin typeface="IBM Plex Sans"/>
                <a:ea typeface="IBM Plex Sans"/>
                <a:cs typeface="IBM Plex Sans"/>
                <a:sym typeface="IBM Plex Sans"/>
              </a:rPr>
              <a:t>Decoder Block:</a:t>
            </a:r>
            <a:endParaRPr/>
          </a:p>
          <a:p>
            <a:pPr indent="0" lvl="0" marL="0" marR="0" rtl="0" algn="l">
              <a:lnSpc>
                <a:spcPct val="139983"/>
              </a:lnSpc>
              <a:spcBef>
                <a:spcPts val="0"/>
              </a:spcBef>
              <a:spcAft>
                <a:spcPts val="0"/>
              </a:spcAft>
              <a:buNone/>
            </a:pPr>
            <a:r>
              <a:rPr b="0" i="0" lang="en-US" sz="1218" u="none" cap="none" strike="noStrike">
                <a:solidFill>
                  <a:srgbClr val="000000"/>
                </a:solidFill>
                <a:latin typeface="IBM Plex Sans"/>
                <a:ea typeface="IBM Plex Sans"/>
                <a:cs typeface="IBM Plex Sans"/>
                <a:sym typeface="IBM Plex Sans"/>
              </a:rPr>
              <a:t>Multi-Head Self-Attention (Masked)</a:t>
            </a:r>
            <a:endParaRPr/>
          </a:p>
          <a:p>
            <a:pPr indent="0" lvl="0" marL="0" marR="0" rtl="0" algn="l">
              <a:lnSpc>
                <a:spcPct val="139983"/>
              </a:lnSpc>
              <a:spcBef>
                <a:spcPts val="0"/>
              </a:spcBef>
              <a:spcAft>
                <a:spcPts val="0"/>
              </a:spcAft>
              <a:buNone/>
            </a:pPr>
            <a:r>
              <a:rPr b="0" i="0" lang="en-US" sz="1218" u="none" cap="none" strike="noStrike">
                <a:solidFill>
                  <a:srgbClr val="000000"/>
                </a:solidFill>
                <a:latin typeface="IBM Plex Sans"/>
                <a:ea typeface="IBM Plex Sans"/>
                <a:cs typeface="IBM Plex Sans"/>
                <a:sym typeface="IBM Plex Sans"/>
              </a:rPr>
              <a:t>Cross-Attention with Encoder Output</a:t>
            </a:r>
            <a:endParaRPr/>
          </a:p>
          <a:p>
            <a:pPr indent="0" lvl="0" marL="0" marR="0" rtl="0" algn="l">
              <a:lnSpc>
                <a:spcPct val="139983"/>
              </a:lnSpc>
              <a:spcBef>
                <a:spcPts val="0"/>
              </a:spcBef>
              <a:spcAft>
                <a:spcPts val="0"/>
              </a:spcAft>
              <a:buNone/>
            </a:pPr>
            <a:r>
              <a:rPr b="0" i="0" lang="en-US" sz="1218" u="none" cap="none" strike="noStrike">
                <a:solidFill>
                  <a:srgbClr val="000000"/>
                </a:solidFill>
                <a:latin typeface="IBM Plex Sans"/>
                <a:ea typeface="IBM Plex Sans"/>
                <a:cs typeface="IBM Plex Sans"/>
                <a:sym typeface="IBM Plex Sans"/>
              </a:rPr>
              <a:t>Feed Forward Network (FFN)</a:t>
            </a:r>
            <a:endParaRPr/>
          </a:p>
          <a:p>
            <a:pPr indent="0" lvl="0" marL="0" marR="0" rtl="0" algn="l">
              <a:lnSpc>
                <a:spcPct val="139983"/>
              </a:lnSpc>
              <a:spcBef>
                <a:spcPts val="0"/>
              </a:spcBef>
              <a:spcAft>
                <a:spcPts val="0"/>
              </a:spcAft>
              <a:buNone/>
            </a:pPr>
            <a:r>
              <a:rPr b="0" i="0" lang="en-US" sz="1218" u="none" cap="none" strike="noStrike">
                <a:solidFill>
                  <a:srgbClr val="000000"/>
                </a:solidFill>
                <a:latin typeface="IBM Plex Sans"/>
                <a:ea typeface="IBM Plex Sans"/>
                <a:cs typeface="IBM Plex Sans"/>
                <a:sym typeface="IBM Plex Sans"/>
              </a:rPr>
              <a:t>Gating Mechanism (Optional in Variants)</a:t>
            </a:r>
            <a:endParaRPr/>
          </a:p>
          <a:p>
            <a:pPr indent="0" lvl="0" marL="0" marR="0" rtl="0" algn="l">
              <a:lnSpc>
                <a:spcPct val="139983"/>
              </a:lnSpc>
              <a:spcBef>
                <a:spcPts val="0"/>
              </a:spcBef>
              <a:spcAft>
                <a:spcPts val="0"/>
              </a:spcAft>
              <a:buNone/>
            </a:pPr>
            <a:r>
              <a:rPr b="0" i="0" lang="en-US" sz="1218" u="none" cap="none" strike="noStrike">
                <a:solidFill>
                  <a:srgbClr val="000000"/>
                </a:solidFill>
                <a:latin typeface="IBM Plex Sans"/>
                <a:ea typeface="IBM Plex Sans"/>
                <a:cs typeface="IBM Plex Sans"/>
                <a:sym typeface="IBM Plex Sans"/>
              </a:rPr>
              <a:t>Skip Connections &amp; Layer Normalization</a:t>
            </a:r>
            <a:endParaRPr/>
          </a:p>
          <a:p>
            <a:pPr indent="0" lvl="0" marL="0" marR="0" rtl="0" algn="l">
              <a:lnSpc>
                <a:spcPct val="139983"/>
              </a:lnSpc>
              <a:spcBef>
                <a:spcPts val="0"/>
              </a:spcBef>
              <a:spcAft>
                <a:spcPts val="0"/>
              </a:spcAft>
              <a:buNone/>
            </a:pPr>
            <a:r>
              <a:rPr b="1" i="0" lang="en-US" sz="1218" u="none" cap="none" strike="noStrike">
                <a:solidFill>
                  <a:srgbClr val="000000"/>
                </a:solidFill>
                <a:latin typeface="IBM Plex Sans"/>
                <a:ea typeface="IBM Plex Sans"/>
                <a:cs typeface="IBM Plex Sans"/>
                <a:sym typeface="IBM Plex Sans"/>
              </a:rPr>
              <a:t>3. Output Processing</a:t>
            </a:r>
            <a:endParaRPr/>
          </a:p>
          <a:p>
            <a:pPr indent="0" lvl="0" marL="0" marR="0" rtl="0" algn="l">
              <a:lnSpc>
                <a:spcPct val="139983"/>
              </a:lnSpc>
              <a:spcBef>
                <a:spcPts val="0"/>
              </a:spcBef>
              <a:spcAft>
                <a:spcPts val="0"/>
              </a:spcAft>
              <a:buNone/>
            </a:pPr>
            <a:r>
              <a:rPr b="0" i="0" lang="en-US" sz="1218" u="none" cap="none" strike="noStrike">
                <a:solidFill>
                  <a:srgbClr val="000000"/>
                </a:solidFill>
                <a:latin typeface="IBM Plex Sans"/>
                <a:ea typeface="IBM Plex Sans"/>
                <a:cs typeface="IBM Plex Sans"/>
                <a:sym typeface="IBM Plex Sans"/>
              </a:rPr>
              <a:t>Softmax Layer: Converts logits to probability distribution.</a:t>
            </a:r>
            <a:endParaRPr/>
          </a:p>
          <a:p>
            <a:pPr indent="0" lvl="0" marL="0" marR="0" rtl="0" algn="l">
              <a:lnSpc>
                <a:spcPct val="139983"/>
              </a:lnSpc>
              <a:spcBef>
                <a:spcPts val="0"/>
              </a:spcBef>
              <a:spcAft>
                <a:spcPts val="0"/>
              </a:spcAft>
              <a:buNone/>
            </a:pPr>
            <a:r>
              <a:rPr b="0" i="0" lang="en-US" sz="1218" u="none" cap="none" strike="noStrike">
                <a:solidFill>
                  <a:srgbClr val="000000"/>
                </a:solidFill>
                <a:latin typeface="IBM Plex Sans"/>
                <a:ea typeface="IBM Plex Sans"/>
                <a:cs typeface="IBM Plex Sans"/>
                <a:sym typeface="IBM Plex Sans"/>
              </a:rPr>
              <a:t>Greedy/Beam Search Decoding: Generates text output.</a:t>
            </a:r>
            <a:endParaRPr/>
          </a:p>
          <a:p>
            <a:pPr indent="0" lvl="0" marL="0" marR="0" rtl="0" algn="l">
              <a:lnSpc>
                <a:spcPct val="139983"/>
              </a:lnSpc>
              <a:spcBef>
                <a:spcPts val="0"/>
              </a:spcBef>
              <a:spcAft>
                <a:spcPts val="0"/>
              </a:spcAft>
              <a:buNone/>
            </a:pPr>
            <a:r>
              <a:rPr b="1" i="0" lang="en-US" sz="1218" u="none" cap="none" strike="noStrike">
                <a:solidFill>
                  <a:srgbClr val="000000"/>
                </a:solidFill>
                <a:latin typeface="IBM Plex Sans"/>
                <a:ea typeface="IBM Plex Sans"/>
                <a:cs typeface="IBM Plex Sans"/>
                <a:sym typeface="IBM Plex Sans"/>
              </a:rPr>
              <a:t>4. Post-Processing</a:t>
            </a:r>
            <a:endParaRPr/>
          </a:p>
          <a:p>
            <a:pPr indent="0" lvl="0" marL="0" marR="0" rtl="0" algn="l">
              <a:lnSpc>
                <a:spcPct val="139983"/>
              </a:lnSpc>
              <a:spcBef>
                <a:spcPts val="0"/>
              </a:spcBef>
              <a:spcAft>
                <a:spcPts val="0"/>
              </a:spcAft>
              <a:buNone/>
            </a:pPr>
            <a:r>
              <a:rPr b="0" i="0" lang="en-US" sz="1218" u="none" cap="none" strike="noStrike">
                <a:solidFill>
                  <a:srgbClr val="000000"/>
                </a:solidFill>
                <a:latin typeface="IBM Plex Sans"/>
                <a:ea typeface="IBM Plex Sans"/>
                <a:cs typeface="IBM Plex Sans"/>
                <a:sym typeface="IBM Plex Sans"/>
              </a:rPr>
              <a:t>Detokenization: Converts generated tokens back into text.</a:t>
            </a:r>
            <a:endParaRPr/>
          </a:p>
          <a:p>
            <a:pPr indent="0" lvl="0" marL="0" marR="0" rtl="0" algn="l">
              <a:lnSpc>
                <a:spcPct val="139983"/>
              </a:lnSpc>
              <a:spcBef>
                <a:spcPts val="0"/>
              </a:spcBef>
              <a:spcAft>
                <a:spcPts val="0"/>
              </a:spcAft>
              <a:buNone/>
            </a:pPr>
            <a:r>
              <a:rPr b="0" i="0" lang="en-US" sz="1218" u="none" cap="none" strike="noStrike">
                <a:solidFill>
                  <a:srgbClr val="000000"/>
                </a:solidFill>
                <a:latin typeface="IBM Plex Sans"/>
                <a:ea typeface="IBM Plex Sans"/>
                <a:cs typeface="IBM Plex Sans"/>
                <a:sym typeface="IBM Plex Sans"/>
              </a:rPr>
              <a:t>Refinement (Optional): Removal of redundant information.</a:t>
            </a:r>
            <a:endParaRPr/>
          </a:p>
          <a:p>
            <a:pPr indent="0" lvl="0" marL="0" marR="0" rtl="0" algn="l">
              <a:lnSpc>
                <a:spcPct val="139983"/>
              </a:lnSpc>
              <a:spcBef>
                <a:spcPts val="0"/>
              </a:spcBef>
              <a:spcAft>
                <a:spcPts val="0"/>
              </a:spcAft>
              <a:buNone/>
            </a:pPr>
            <a:r>
              <a:rPr b="1" i="0" lang="en-US" sz="1218" u="none" cap="none" strike="noStrike">
                <a:solidFill>
                  <a:srgbClr val="000000"/>
                </a:solidFill>
                <a:latin typeface="IBM Plex Sans"/>
                <a:ea typeface="IBM Plex Sans"/>
                <a:cs typeface="IBM Plex Sans"/>
                <a:sym typeface="IBM Plex Sans"/>
              </a:rPr>
              <a:t>5. Deployment Pipeline</a:t>
            </a:r>
            <a:endParaRPr/>
          </a:p>
          <a:p>
            <a:pPr indent="0" lvl="0" marL="0" marR="0" rtl="0" algn="l">
              <a:lnSpc>
                <a:spcPct val="139983"/>
              </a:lnSpc>
              <a:spcBef>
                <a:spcPts val="0"/>
              </a:spcBef>
              <a:spcAft>
                <a:spcPts val="0"/>
              </a:spcAft>
              <a:buNone/>
            </a:pPr>
            <a:r>
              <a:rPr b="0" i="0" lang="en-US" sz="1218" u="none" cap="none" strike="noStrike">
                <a:solidFill>
                  <a:srgbClr val="000000"/>
                </a:solidFill>
                <a:latin typeface="IBM Plex Sans"/>
                <a:ea typeface="IBM Plex Sans"/>
                <a:cs typeface="IBM Plex Sans"/>
                <a:sym typeface="IBM Plex Sans"/>
              </a:rPr>
              <a:t>Model Hosting: Hugging Face/TF-Serving/Triton Inference Server.</a:t>
            </a:r>
            <a:endParaRPr/>
          </a:p>
          <a:p>
            <a:pPr indent="0" lvl="0" marL="0" marR="0" rtl="0" algn="l">
              <a:lnSpc>
                <a:spcPct val="139983"/>
              </a:lnSpc>
              <a:spcBef>
                <a:spcPts val="0"/>
              </a:spcBef>
              <a:spcAft>
                <a:spcPts val="0"/>
              </a:spcAft>
              <a:buNone/>
            </a:pPr>
            <a:r>
              <a:rPr b="0" i="0" lang="en-US" sz="1218" u="none" cap="none" strike="noStrike">
                <a:solidFill>
                  <a:srgbClr val="000000"/>
                </a:solidFill>
                <a:latin typeface="IBM Plex Sans"/>
                <a:ea typeface="IBM Plex Sans"/>
                <a:cs typeface="IBM Plex Sans"/>
                <a:sym typeface="IBM Plex Sans"/>
              </a:rPr>
              <a:t>API Layer: Flask/FastAPI serving interface.</a:t>
            </a:r>
            <a:endParaRPr/>
          </a:p>
          <a:p>
            <a:pPr indent="0" lvl="0" marL="0" marR="0" rtl="0" algn="l">
              <a:lnSpc>
                <a:spcPct val="139983"/>
              </a:lnSpc>
              <a:spcBef>
                <a:spcPts val="0"/>
              </a:spcBef>
              <a:spcAft>
                <a:spcPts val="0"/>
              </a:spcAft>
              <a:buNone/>
            </a:pPr>
            <a:r>
              <a:rPr b="0" i="0" lang="en-US" sz="1218" u="none" cap="none" strike="noStrike">
                <a:solidFill>
                  <a:srgbClr val="000000"/>
                </a:solidFill>
                <a:latin typeface="IBM Plex Sans"/>
                <a:ea typeface="IBM Plex Sans"/>
                <a:cs typeface="IBM Plex Sans"/>
                <a:sym typeface="IBM Plex Sans"/>
              </a:rPr>
              <a:t>Frontend UI: Web-based or CLI for user interaction.</a:t>
            </a:r>
            <a:endParaRPr/>
          </a:p>
        </p:txBody>
      </p:sp>
      <p:sp>
        <p:nvSpPr>
          <p:cNvPr id="241" name="Google Shape;241;p11"/>
          <p:cNvSpPr/>
          <p:nvPr/>
        </p:nvSpPr>
        <p:spPr>
          <a:xfrm>
            <a:off x="8057812" y="1087066"/>
            <a:ext cx="3088422" cy="4601472"/>
          </a:xfrm>
          <a:custGeom>
            <a:rect b="b" l="l" r="r" t="t"/>
            <a:pathLst>
              <a:path extrusionOk="0" h="4601472" w="3088422">
                <a:moveTo>
                  <a:pt x="0" y="0"/>
                </a:moveTo>
                <a:lnTo>
                  <a:pt x="3088423" y="0"/>
                </a:lnTo>
                <a:lnTo>
                  <a:pt x="3088423" y="4601472"/>
                </a:lnTo>
                <a:lnTo>
                  <a:pt x="0" y="4601472"/>
                </a:lnTo>
                <a:lnTo>
                  <a:pt x="0" y="0"/>
                </a:lnTo>
                <a:close/>
              </a:path>
            </a:pathLst>
          </a:custGeom>
          <a:blipFill rotWithShape="1">
            <a:blip r:embed="rId7">
              <a:alphaModFix/>
            </a:blip>
            <a:stretch>
              <a:fillRect b="0" l="-4287" r="-4286" t="0"/>
            </a:stretch>
          </a:blipFill>
          <a:ln>
            <a:noFill/>
          </a:ln>
        </p:spPr>
      </p:sp>
      <p:sp>
        <p:nvSpPr>
          <p:cNvPr id="242" name="Google Shape;242;p11"/>
          <p:cNvSpPr txBox="1"/>
          <p:nvPr/>
        </p:nvSpPr>
        <p:spPr>
          <a:xfrm>
            <a:off x="10218125" y="195510"/>
            <a:ext cx="1601010" cy="237820"/>
          </a:xfrm>
          <a:prstGeom prst="rect">
            <a:avLst/>
          </a:prstGeom>
          <a:noFill/>
          <a:ln>
            <a:noFill/>
          </a:ln>
        </p:spPr>
        <p:txBody>
          <a:bodyPr anchorCtr="0" anchor="t" bIns="0" lIns="0" spcFirstLastPara="1" rIns="0" wrap="square" tIns="0">
            <a:spAutoFit/>
          </a:bodyPr>
          <a:lstStyle/>
          <a:p>
            <a:pPr indent="0" lvl="0" marL="0" marR="0" rtl="0" algn="l">
              <a:lnSpc>
                <a:spcPct val="140028"/>
              </a:lnSpc>
              <a:spcBef>
                <a:spcPts val="0"/>
              </a:spcBef>
              <a:spcAft>
                <a:spcPts val="0"/>
              </a:spcAft>
              <a:buNone/>
            </a:pPr>
            <a:r>
              <a:rPr b="0" i="1" lang="en-US" sz="1399" u="none" cap="none" strike="noStrike">
                <a:solidFill>
                  <a:srgbClr val="422C75"/>
                </a:solidFill>
                <a:latin typeface="IBM Plex Sans Condensed"/>
                <a:ea typeface="IBM Plex Sans Condensed"/>
                <a:cs typeface="IBM Plex Sans Condensed"/>
                <a:sym typeface="IBM Plex Sans Condensed"/>
              </a:rPr>
              <a:t>Go, change the world</a:t>
            </a:r>
            <a:endParaRPr/>
          </a:p>
        </p:txBody>
      </p:sp>
      <p:sp>
        <p:nvSpPr>
          <p:cNvPr id="243" name="Google Shape;243;p11"/>
          <p:cNvSpPr txBox="1"/>
          <p:nvPr/>
        </p:nvSpPr>
        <p:spPr>
          <a:xfrm>
            <a:off x="3040756" y="83763"/>
            <a:ext cx="5430250" cy="622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600" u="none" cap="none" strike="noStrike">
                <a:solidFill>
                  <a:srgbClr val="C00000"/>
                </a:solidFill>
                <a:latin typeface="IBM Plex Sans"/>
                <a:ea typeface="IBM Plex Sans"/>
                <a:cs typeface="IBM Plex Sans"/>
                <a:sym typeface="IBM Plex Sans"/>
              </a:rPr>
              <a:t>System architecture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2"/>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3">
              <a:alphaModFix/>
            </a:blip>
            <a:stretch>
              <a:fillRect b="0" l="0" r="0" t="0"/>
            </a:stretch>
          </a:blipFill>
          <a:ln>
            <a:noFill/>
          </a:ln>
        </p:spPr>
      </p:sp>
      <p:sp>
        <p:nvSpPr>
          <p:cNvPr id="249" name="Google Shape;249;p12"/>
          <p:cNvSpPr/>
          <p:nvPr/>
        </p:nvSpPr>
        <p:spPr>
          <a:xfrm>
            <a:off x="9769192" y="-55188"/>
            <a:ext cx="2459974" cy="746684"/>
          </a:xfrm>
          <a:custGeom>
            <a:rect b="b" l="l" r="r" t="t"/>
            <a:pathLst>
              <a:path extrusionOk="0" h="746684" w="2459974">
                <a:moveTo>
                  <a:pt x="0" y="0"/>
                </a:moveTo>
                <a:lnTo>
                  <a:pt x="2459975" y="0"/>
                </a:lnTo>
                <a:lnTo>
                  <a:pt x="2459975" y="746684"/>
                </a:lnTo>
                <a:lnTo>
                  <a:pt x="0" y="746684"/>
                </a:lnTo>
                <a:lnTo>
                  <a:pt x="0" y="0"/>
                </a:lnTo>
                <a:close/>
              </a:path>
            </a:pathLst>
          </a:custGeom>
          <a:blipFill rotWithShape="1">
            <a:blip r:embed="rId4">
              <a:alphaModFix/>
            </a:blip>
            <a:stretch>
              <a:fillRect b="0" l="0" r="0" t="0"/>
            </a:stretch>
          </a:blipFill>
          <a:ln>
            <a:noFill/>
          </a:ln>
        </p:spPr>
      </p:sp>
      <p:sp>
        <p:nvSpPr>
          <p:cNvPr id="250" name="Google Shape;250;p12"/>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5">
              <a:alphaModFix/>
            </a:blip>
            <a:stretch>
              <a:fillRect b="0" l="-526" r="0" t="0"/>
            </a:stretch>
          </a:blipFill>
          <a:ln>
            <a:noFill/>
          </a:ln>
        </p:spPr>
      </p:sp>
      <p:sp>
        <p:nvSpPr>
          <p:cNvPr id="251" name="Google Shape;251;p12"/>
          <p:cNvSpPr/>
          <p:nvPr/>
        </p:nvSpPr>
        <p:spPr>
          <a:xfrm>
            <a:off x="9273988" y="6347203"/>
            <a:ext cx="2743200" cy="365122"/>
          </a:xfrm>
          <a:custGeom>
            <a:rect b="b" l="l" r="r" t="t"/>
            <a:pathLst>
              <a:path extrusionOk="0" h="365122" w="2743200">
                <a:moveTo>
                  <a:pt x="0" y="0"/>
                </a:moveTo>
                <a:lnTo>
                  <a:pt x="2743200" y="0"/>
                </a:lnTo>
                <a:lnTo>
                  <a:pt x="2743200" y="365122"/>
                </a:lnTo>
                <a:lnTo>
                  <a:pt x="0" y="365122"/>
                </a:lnTo>
                <a:lnTo>
                  <a:pt x="0" y="0"/>
                </a:lnTo>
                <a:close/>
              </a:path>
            </a:pathLst>
          </a:custGeom>
          <a:blipFill rotWithShape="1">
            <a:blip r:embed="rId6">
              <a:alphaModFix/>
            </a:blip>
            <a:stretch>
              <a:fillRect b="0" l="0" r="0" t="0"/>
            </a:stretch>
          </a:blipFill>
          <a:ln>
            <a:noFill/>
          </a:ln>
        </p:spPr>
      </p:sp>
      <p:grpSp>
        <p:nvGrpSpPr>
          <p:cNvPr id="252" name="Google Shape;252;p12"/>
          <p:cNvGrpSpPr/>
          <p:nvPr/>
        </p:nvGrpSpPr>
        <p:grpSpPr>
          <a:xfrm>
            <a:off x="1613391" y="13649"/>
            <a:ext cx="8165718" cy="791143"/>
            <a:chOff x="0" y="-19050"/>
            <a:chExt cx="3225963" cy="312550"/>
          </a:xfrm>
        </p:grpSpPr>
        <p:sp>
          <p:nvSpPr>
            <p:cNvPr id="253" name="Google Shape;253;p12"/>
            <p:cNvSpPr/>
            <p:nvPr/>
          </p:nvSpPr>
          <p:spPr>
            <a:xfrm>
              <a:off x="0" y="0"/>
              <a:ext cx="3225963" cy="293500"/>
            </a:xfrm>
            <a:custGeom>
              <a:rect b="b" l="l" r="r" t="t"/>
              <a:pathLst>
                <a:path extrusionOk="0" h="293500" w="3225963">
                  <a:moveTo>
                    <a:pt x="0" y="0"/>
                  </a:moveTo>
                  <a:lnTo>
                    <a:pt x="3225963" y="0"/>
                  </a:lnTo>
                  <a:lnTo>
                    <a:pt x="3225963" y="293500"/>
                  </a:lnTo>
                  <a:lnTo>
                    <a:pt x="0" y="293500"/>
                  </a:lnTo>
                  <a:close/>
                </a:path>
              </a:pathLst>
            </a:custGeom>
            <a:solidFill>
              <a:srgbClr val="FFF2CC"/>
            </a:solidFill>
            <a:ln cap="sq" cmpd="sng" w="14275">
              <a:solidFill>
                <a:srgbClr val="000000"/>
              </a:solidFill>
              <a:prstDash val="solid"/>
              <a:miter lim="8000"/>
              <a:headEnd len="sm" w="sm" type="none"/>
              <a:tailEnd len="sm" w="sm" type="none"/>
            </a:ln>
          </p:spPr>
        </p:sp>
        <p:sp>
          <p:nvSpPr>
            <p:cNvPr id="254" name="Google Shape;254;p12"/>
            <p:cNvSpPr txBox="1"/>
            <p:nvPr/>
          </p:nvSpPr>
          <p:spPr>
            <a:xfrm>
              <a:off x="0" y="-19050"/>
              <a:ext cx="3225963" cy="312550"/>
            </a:xfrm>
            <a:prstGeom prst="rect">
              <a:avLst/>
            </a:prstGeom>
            <a:noFill/>
            <a:ln>
              <a:noFill/>
            </a:ln>
          </p:spPr>
          <p:txBody>
            <a:bodyPr anchorCtr="0" anchor="ctr" bIns="50800" lIns="50800" spcFirstLastPara="1" rIns="50800" wrap="square" tIns="50800">
              <a:noAutofit/>
            </a:bodyPr>
            <a:lstStyle/>
            <a:p>
              <a:pPr indent="0" lvl="0" marL="0" marR="0" rtl="0" algn="ctr">
                <a:lnSpc>
                  <a:spcPct val="93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5" name="Google Shape;255;p12"/>
          <p:cNvSpPr txBox="1"/>
          <p:nvPr/>
        </p:nvSpPr>
        <p:spPr>
          <a:xfrm>
            <a:off x="10218125" y="195510"/>
            <a:ext cx="1601010" cy="237820"/>
          </a:xfrm>
          <a:prstGeom prst="rect">
            <a:avLst/>
          </a:prstGeom>
          <a:noFill/>
          <a:ln>
            <a:noFill/>
          </a:ln>
        </p:spPr>
        <p:txBody>
          <a:bodyPr anchorCtr="0" anchor="t" bIns="0" lIns="0" spcFirstLastPara="1" rIns="0" wrap="square" tIns="0">
            <a:spAutoFit/>
          </a:bodyPr>
          <a:lstStyle/>
          <a:p>
            <a:pPr indent="0" lvl="0" marL="0" marR="0" rtl="0" algn="l">
              <a:lnSpc>
                <a:spcPct val="140028"/>
              </a:lnSpc>
              <a:spcBef>
                <a:spcPts val="0"/>
              </a:spcBef>
              <a:spcAft>
                <a:spcPts val="0"/>
              </a:spcAft>
              <a:buNone/>
            </a:pPr>
            <a:r>
              <a:rPr b="0" i="1" lang="en-US" sz="1399" u="none" cap="none" strike="noStrike">
                <a:solidFill>
                  <a:srgbClr val="422C75"/>
                </a:solidFill>
                <a:latin typeface="IBM Plex Sans Condensed"/>
                <a:ea typeface="IBM Plex Sans Condensed"/>
                <a:cs typeface="IBM Plex Sans Condensed"/>
                <a:sym typeface="IBM Plex Sans Condensed"/>
              </a:rPr>
              <a:t>Go, change the world</a:t>
            </a:r>
            <a:endParaRPr/>
          </a:p>
        </p:txBody>
      </p:sp>
      <p:sp>
        <p:nvSpPr>
          <p:cNvPr id="256" name="Google Shape;256;p12"/>
          <p:cNvSpPr txBox="1"/>
          <p:nvPr/>
        </p:nvSpPr>
        <p:spPr>
          <a:xfrm>
            <a:off x="3040756" y="112338"/>
            <a:ext cx="5430250" cy="40576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400" u="none" cap="none" strike="noStrike">
                <a:solidFill>
                  <a:srgbClr val="C00000"/>
                </a:solidFill>
                <a:latin typeface="IBM Plex Sans"/>
                <a:ea typeface="IBM Plex Sans"/>
                <a:cs typeface="IBM Plex Sans"/>
                <a:sym typeface="IBM Plex Sans"/>
              </a:rPr>
              <a:t>Deep Learning Architecture (FLAN-T5)</a:t>
            </a:r>
            <a:endParaRPr/>
          </a:p>
        </p:txBody>
      </p:sp>
      <p:sp>
        <p:nvSpPr>
          <p:cNvPr id="257" name="Google Shape;257;p12"/>
          <p:cNvSpPr txBox="1"/>
          <p:nvPr/>
        </p:nvSpPr>
        <p:spPr>
          <a:xfrm>
            <a:off x="685800" y="1039441"/>
            <a:ext cx="11092932" cy="5307762"/>
          </a:xfrm>
          <a:prstGeom prst="rect">
            <a:avLst/>
          </a:prstGeom>
          <a:noFill/>
          <a:ln>
            <a:noFill/>
          </a:ln>
        </p:spPr>
        <p:txBody>
          <a:bodyPr anchorCtr="0" anchor="t" bIns="0" lIns="0" spcFirstLastPara="1" rIns="0" wrap="square" tIns="0">
            <a:spAutoFit/>
          </a:bodyPr>
          <a:lstStyle/>
          <a:p>
            <a:pPr indent="-252289" lvl="1" marL="504578" marR="0" rtl="0" algn="l">
              <a:lnSpc>
                <a:spcPct val="139965"/>
              </a:lnSpc>
              <a:spcBef>
                <a:spcPts val="0"/>
              </a:spcBef>
              <a:spcAft>
                <a:spcPts val="0"/>
              </a:spcAft>
              <a:buClr>
                <a:srgbClr val="000000"/>
              </a:buClr>
              <a:buSzPts val="2337"/>
              <a:buFont typeface="IBM Plex Sans"/>
              <a:buAutoNum type="arabicPeriod"/>
            </a:pPr>
            <a:r>
              <a:rPr b="1" i="0" lang="en-US" sz="2337" u="none" cap="none" strike="noStrike">
                <a:solidFill>
                  <a:srgbClr val="000000"/>
                </a:solidFill>
                <a:latin typeface="IBM Plex Sans"/>
                <a:ea typeface="IBM Plex Sans"/>
                <a:cs typeface="IBM Plex Sans"/>
                <a:sym typeface="IBM Plex Sans"/>
              </a:rPr>
              <a:t>Tokenization</a:t>
            </a:r>
            <a:endParaRPr/>
          </a:p>
          <a:p>
            <a:pPr indent="-336386" lvl="2" marL="1009157" marR="0" rtl="0" algn="l">
              <a:lnSpc>
                <a:spcPct val="139965"/>
              </a:lnSpc>
              <a:spcBef>
                <a:spcPts val="0"/>
              </a:spcBef>
              <a:spcAft>
                <a:spcPts val="0"/>
              </a:spcAft>
              <a:buClr>
                <a:srgbClr val="000000"/>
              </a:buClr>
              <a:buSzPts val="2337"/>
              <a:buFont typeface="Arial"/>
              <a:buChar char="⚬"/>
            </a:pPr>
            <a:r>
              <a:rPr b="0" i="0" lang="en-US" sz="2337" u="none" cap="none" strike="noStrike">
                <a:solidFill>
                  <a:srgbClr val="000000"/>
                </a:solidFill>
                <a:latin typeface="IBM Plex Sans"/>
                <a:ea typeface="IBM Plex Sans"/>
                <a:cs typeface="IBM Plex Sans"/>
                <a:sym typeface="IBM Plex Sans"/>
              </a:rPr>
              <a:t>Text input is tokenized using the FLAN-T5 tokenizer.</a:t>
            </a:r>
            <a:endParaRPr/>
          </a:p>
          <a:p>
            <a:pPr indent="-336386" lvl="2" marL="1009157" marR="0" rtl="0" algn="l">
              <a:lnSpc>
                <a:spcPct val="139965"/>
              </a:lnSpc>
              <a:spcBef>
                <a:spcPts val="0"/>
              </a:spcBef>
              <a:spcAft>
                <a:spcPts val="0"/>
              </a:spcAft>
              <a:buClr>
                <a:srgbClr val="000000"/>
              </a:buClr>
              <a:buSzPts val="2337"/>
              <a:buFont typeface="Arial"/>
              <a:buChar char="⚬"/>
            </a:pPr>
            <a:r>
              <a:rPr b="0" i="0" lang="en-US" sz="2337" u="none" cap="none" strike="noStrike">
                <a:solidFill>
                  <a:srgbClr val="000000"/>
                </a:solidFill>
                <a:latin typeface="IBM Plex Sans"/>
                <a:ea typeface="IBM Plex Sans"/>
                <a:cs typeface="IBM Plex Sans"/>
                <a:sym typeface="IBM Plex Sans"/>
              </a:rPr>
              <a:t>Special tokens and truncation handle sequence length constraints.</a:t>
            </a:r>
            <a:endParaRPr/>
          </a:p>
          <a:p>
            <a:pPr indent="-252289" lvl="1" marL="504578" marR="0" rtl="0" algn="l">
              <a:lnSpc>
                <a:spcPct val="139965"/>
              </a:lnSpc>
              <a:spcBef>
                <a:spcPts val="0"/>
              </a:spcBef>
              <a:spcAft>
                <a:spcPts val="0"/>
              </a:spcAft>
              <a:buClr>
                <a:srgbClr val="000000"/>
              </a:buClr>
              <a:buSzPts val="2337"/>
              <a:buFont typeface="IBM Plex Sans"/>
              <a:buAutoNum type="arabicPeriod"/>
            </a:pPr>
            <a:r>
              <a:rPr b="1" i="0" lang="en-US" sz="2337" u="none" cap="none" strike="noStrike">
                <a:solidFill>
                  <a:srgbClr val="000000"/>
                </a:solidFill>
                <a:latin typeface="IBM Plex Sans"/>
                <a:ea typeface="IBM Plex Sans"/>
                <a:cs typeface="IBM Plex Sans"/>
                <a:sym typeface="IBM Plex Sans"/>
              </a:rPr>
              <a:t>Encoder</a:t>
            </a:r>
            <a:endParaRPr/>
          </a:p>
          <a:p>
            <a:pPr indent="-336386" lvl="2" marL="1009157" marR="0" rtl="0" algn="l">
              <a:lnSpc>
                <a:spcPct val="139965"/>
              </a:lnSpc>
              <a:spcBef>
                <a:spcPts val="0"/>
              </a:spcBef>
              <a:spcAft>
                <a:spcPts val="0"/>
              </a:spcAft>
              <a:buClr>
                <a:srgbClr val="000000"/>
              </a:buClr>
              <a:buSzPts val="2337"/>
              <a:buFont typeface="Arial"/>
              <a:buChar char="⚬"/>
            </a:pPr>
            <a:r>
              <a:rPr b="0" i="0" lang="en-US" sz="2337" u="none" cap="none" strike="noStrike">
                <a:solidFill>
                  <a:srgbClr val="000000"/>
                </a:solidFill>
                <a:latin typeface="IBM Plex Sans"/>
                <a:ea typeface="IBM Plex Sans"/>
                <a:cs typeface="IBM Plex Sans"/>
                <a:sym typeface="IBM Plex Sans"/>
              </a:rPr>
              <a:t>Encodes tokenized input into high-dimensional representations.</a:t>
            </a:r>
            <a:endParaRPr/>
          </a:p>
          <a:p>
            <a:pPr indent="-336386" lvl="2" marL="1009157" marR="0" rtl="0" algn="l">
              <a:lnSpc>
                <a:spcPct val="139965"/>
              </a:lnSpc>
              <a:spcBef>
                <a:spcPts val="0"/>
              </a:spcBef>
              <a:spcAft>
                <a:spcPts val="0"/>
              </a:spcAft>
              <a:buClr>
                <a:srgbClr val="000000"/>
              </a:buClr>
              <a:buSzPts val="2337"/>
              <a:buFont typeface="Arial"/>
              <a:buChar char="⚬"/>
            </a:pPr>
            <a:r>
              <a:rPr b="0" i="0" lang="en-US" sz="2337" u="none" cap="none" strike="noStrike">
                <a:solidFill>
                  <a:srgbClr val="000000"/>
                </a:solidFill>
                <a:latin typeface="IBM Plex Sans"/>
                <a:ea typeface="IBM Plex Sans"/>
                <a:cs typeface="IBM Plex Sans"/>
                <a:sym typeface="IBM Plex Sans"/>
              </a:rPr>
              <a:t>Uses Transformer architecture for contextual understanding.</a:t>
            </a:r>
            <a:endParaRPr/>
          </a:p>
          <a:p>
            <a:pPr indent="-252289" lvl="1" marL="504578" marR="0" rtl="0" algn="l">
              <a:lnSpc>
                <a:spcPct val="139965"/>
              </a:lnSpc>
              <a:spcBef>
                <a:spcPts val="0"/>
              </a:spcBef>
              <a:spcAft>
                <a:spcPts val="0"/>
              </a:spcAft>
              <a:buClr>
                <a:srgbClr val="000000"/>
              </a:buClr>
              <a:buSzPts val="2337"/>
              <a:buFont typeface="IBM Plex Sans"/>
              <a:buAutoNum type="arabicPeriod"/>
            </a:pPr>
            <a:r>
              <a:rPr b="1" i="0" lang="en-US" sz="2337" u="none" cap="none" strike="noStrike">
                <a:solidFill>
                  <a:srgbClr val="000000"/>
                </a:solidFill>
                <a:latin typeface="IBM Plex Sans"/>
                <a:ea typeface="IBM Plex Sans"/>
                <a:cs typeface="IBM Plex Sans"/>
                <a:sym typeface="IBM Plex Sans"/>
              </a:rPr>
              <a:t>Decoder</a:t>
            </a:r>
            <a:endParaRPr/>
          </a:p>
          <a:p>
            <a:pPr indent="-336386" lvl="2" marL="1009157" marR="0" rtl="0" algn="l">
              <a:lnSpc>
                <a:spcPct val="139965"/>
              </a:lnSpc>
              <a:spcBef>
                <a:spcPts val="0"/>
              </a:spcBef>
              <a:spcAft>
                <a:spcPts val="0"/>
              </a:spcAft>
              <a:buClr>
                <a:srgbClr val="000000"/>
              </a:buClr>
              <a:buSzPts val="2337"/>
              <a:buFont typeface="Arial"/>
              <a:buChar char="⚬"/>
            </a:pPr>
            <a:r>
              <a:rPr b="0" i="0" lang="en-US" sz="2337" u="none" cap="none" strike="noStrike">
                <a:solidFill>
                  <a:srgbClr val="000000"/>
                </a:solidFill>
                <a:latin typeface="IBM Plex Sans"/>
                <a:ea typeface="IBM Plex Sans"/>
                <a:cs typeface="IBM Plex Sans"/>
                <a:sym typeface="IBM Plex Sans"/>
              </a:rPr>
              <a:t>Generates a concise summary based on encoded representations.</a:t>
            </a:r>
            <a:endParaRPr/>
          </a:p>
          <a:p>
            <a:pPr indent="-336386" lvl="2" marL="1009157" marR="0" rtl="0" algn="l">
              <a:lnSpc>
                <a:spcPct val="139965"/>
              </a:lnSpc>
              <a:spcBef>
                <a:spcPts val="0"/>
              </a:spcBef>
              <a:spcAft>
                <a:spcPts val="0"/>
              </a:spcAft>
              <a:buClr>
                <a:srgbClr val="000000"/>
              </a:buClr>
              <a:buSzPts val="2337"/>
              <a:buFont typeface="Arial"/>
              <a:buChar char="⚬"/>
            </a:pPr>
            <a:r>
              <a:rPr b="0" i="0" lang="en-US" sz="2337" u="none" cap="none" strike="noStrike">
                <a:solidFill>
                  <a:srgbClr val="000000"/>
                </a:solidFill>
                <a:latin typeface="IBM Plex Sans"/>
                <a:ea typeface="IBM Plex Sans"/>
                <a:cs typeface="IBM Plex Sans"/>
                <a:sym typeface="IBM Plex Sans"/>
              </a:rPr>
              <a:t>Implements beam search to optimize generated summaries.</a:t>
            </a:r>
            <a:endParaRPr/>
          </a:p>
          <a:p>
            <a:pPr indent="-252289" lvl="1" marL="504578" marR="0" rtl="0" algn="l">
              <a:lnSpc>
                <a:spcPct val="139965"/>
              </a:lnSpc>
              <a:spcBef>
                <a:spcPts val="0"/>
              </a:spcBef>
              <a:spcAft>
                <a:spcPts val="0"/>
              </a:spcAft>
              <a:buClr>
                <a:srgbClr val="000000"/>
              </a:buClr>
              <a:buSzPts val="2337"/>
              <a:buFont typeface="IBM Plex Sans"/>
              <a:buAutoNum type="arabicPeriod"/>
            </a:pPr>
            <a:r>
              <a:rPr b="1" i="0" lang="en-US" sz="2337" u="none" cap="none" strike="noStrike">
                <a:solidFill>
                  <a:srgbClr val="000000"/>
                </a:solidFill>
                <a:latin typeface="IBM Plex Sans"/>
                <a:ea typeface="IBM Plex Sans"/>
                <a:cs typeface="IBM Plex Sans"/>
                <a:sym typeface="IBM Plex Sans"/>
              </a:rPr>
              <a:t>Output Processing</a:t>
            </a:r>
            <a:endParaRPr/>
          </a:p>
          <a:p>
            <a:pPr indent="-336386" lvl="2" marL="1009157" marR="0" rtl="0" algn="l">
              <a:lnSpc>
                <a:spcPct val="139965"/>
              </a:lnSpc>
              <a:spcBef>
                <a:spcPts val="0"/>
              </a:spcBef>
              <a:spcAft>
                <a:spcPts val="0"/>
              </a:spcAft>
              <a:buClr>
                <a:srgbClr val="000000"/>
              </a:buClr>
              <a:buSzPts val="2337"/>
              <a:buFont typeface="Arial"/>
              <a:buChar char="⚬"/>
            </a:pPr>
            <a:r>
              <a:rPr b="0" i="0" lang="en-US" sz="2337" u="none" cap="none" strike="noStrike">
                <a:solidFill>
                  <a:srgbClr val="000000"/>
                </a:solidFill>
                <a:latin typeface="IBM Plex Sans"/>
                <a:ea typeface="IBM Plex Sans"/>
                <a:cs typeface="IBM Plex Sans"/>
                <a:sym typeface="IBM Plex Sans"/>
              </a:rPr>
              <a:t>Decodes generated tokens into human-readable text.</a:t>
            </a:r>
            <a:endParaRPr/>
          </a:p>
          <a:p>
            <a:pPr indent="-336386" lvl="2" marL="1009157" marR="0" rtl="0" algn="l">
              <a:lnSpc>
                <a:spcPct val="139965"/>
              </a:lnSpc>
              <a:spcBef>
                <a:spcPts val="0"/>
              </a:spcBef>
              <a:spcAft>
                <a:spcPts val="0"/>
              </a:spcAft>
              <a:buClr>
                <a:srgbClr val="000000"/>
              </a:buClr>
              <a:buSzPts val="2337"/>
              <a:buFont typeface="Arial"/>
              <a:buChar char="⚬"/>
            </a:pPr>
            <a:r>
              <a:rPr b="0" i="0" lang="en-US" sz="2337" u="none" cap="none" strike="noStrike">
                <a:solidFill>
                  <a:srgbClr val="000000"/>
                </a:solidFill>
                <a:latin typeface="IBM Plex Sans"/>
                <a:ea typeface="IBM Plex Sans"/>
                <a:cs typeface="IBM Plex Sans"/>
                <a:sym typeface="IBM Plex Sans"/>
              </a:rPr>
              <a:t>Removes special tokens for clean output.</a:t>
            </a:r>
            <a:endParaRPr/>
          </a:p>
          <a:p>
            <a:pPr indent="0" lvl="0" marL="0" marR="0" rtl="0" algn="l">
              <a:lnSpc>
                <a:spcPct val="139965"/>
              </a:lnSpc>
              <a:spcBef>
                <a:spcPts val="0"/>
              </a:spcBef>
              <a:spcAft>
                <a:spcPts val="0"/>
              </a:spcAft>
              <a:buNone/>
            </a:pPr>
            <a:r>
              <a:t/>
            </a:r>
            <a:endParaRPr b="0" i="0" sz="2337" u="none" cap="none" strike="noStrike">
              <a:solidFill>
                <a:srgbClr val="000000"/>
              </a:solidFill>
              <a:latin typeface="IBM Plex Sans"/>
              <a:ea typeface="IBM Plex Sans"/>
              <a:cs typeface="IBM Plex Sans"/>
              <a:sym typeface="IBM Plex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3"/>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3">
              <a:alphaModFix/>
            </a:blip>
            <a:stretch>
              <a:fillRect b="0" l="0" r="0" t="0"/>
            </a:stretch>
          </a:blipFill>
          <a:ln>
            <a:noFill/>
          </a:ln>
        </p:spPr>
      </p:sp>
      <p:sp>
        <p:nvSpPr>
          <p:cNvPr id="263" name="Google Shape;263;p13"/>
          <p:cNvSpPr/>
          <p:nvPr/>
        </p:nvSpPr>
        <p:spPr>
          <a:xfrm>
            <a:off x="9769192" y="-55188"/>
            <a:ext cx="2459974" cy="746684"/>
          </a:xfrm>
          <a:custGeom>
            <a:rect b="b" l="l" r="r" t="t"/>
            <a:pathLst>
              <a:path extrusionOk="0" h="746684" w="2459974">
                <a:moveTo>
                  <a:pt x="0" y="0"/>
                </a:moveTo>
                <a:lnTo>
                  <a:pt x="2459975" y="0"/>
                </a:lnTo>
                <a:lnTo>
                  <a:pt x="2459975" y="746684"/>
                </a:lnTo>
                <a:lnTo>
                  <a:pt x="0" y="746684"/>
                </a:lnTo>
                <a:lnTo>
                  <a:pt x="0" y="0"/>
                </a:lnTo>
                <a:close/>
              </a:path>
            </a:pathLst>
          </a:custGeom>
          <a:blipFill rotWithShape="1">
            <a:blip r:embed="rId4">
              <a:alphaModFix/>
            </a:blip>
            <a:stretch>
              <a:fillRect b="0" l="0" r="0" t="0"/>
            </a:stretch>
          </a:blipFill>
          <a:ln>
            <a:noFill/>
          </a:ln>
        </p:spPr>
      </p:sp>
      <p:sp>
        <p:nvSpPr>
          <p:cNvPr id="264" name="Google Shape;264;p13"/>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5">
              <a:alphaModFix/>
            </a:blip>
            <a:stretch>
              <a:fillRect b="0" l="-526" r="0" t="0"/>
            </a:stretch>
          </a:blipFill>
          <a:ln>
            <a:noFill/>
          </a:ln>
        </p:spPr>
      </p:sp>
      <p:sp>
        <p:nvSpPr>
          <p:cNvPr id="265" name="Google Shape;265;p13"/>
          <p:cNvSpPr/>
          <p:nvPr/>
        </p:nvSpPr>
        <p:spPr>
          <a:xfrm>
            <a:off x="9273988" y="6347203"/>
            <a:ext cx="2743200" cy="365122"/>
          </a:xfrm>
          <a:custGeom>
            <a:rect b="b" l="l" r="r" t="t"/>
            <a:pathLst>
              <a:path extrusionOk="0" h="365122" w="2743200">
                <a:moveTo>
                  <a:pt x="0" y="0"/>
                </a:moveTo>
                <a:lnTo>
                  <a:pt x="2743200" y="0"/>
                </a:lnTo>
                <a:lnTo>
                  <a:pt x="2743200" y="365122"/>
                </a:lnTo>
                <a:lnTo>
                  <a:pt x="0" y="365122"/>
                </a:lnTo>
                <a:lnTo>
                  <a:pt x="0" y="0"/>
                </a:lnTo>
                <a:close/>
              </a:path>
            </a:pathLst>
          </a:custGeom>
          <a:blipFill rotWithShape="1">
            <a:blip r:embed="rId6">
              <a:alphaModFix/>
            </a:blip>
            <a:stretch>
              <a:fillRect b="0" l="0" r="0" t="0"/>
            </a:stretch>
          </a:blipFill>
          <a:ln>
            <a:noFill/>
          </a:ln>
        </p:spPr>
      </p:sp>
      <p:grpSp>
        <p:nvGrpSpPr>
          <p:cNvPr id="266" name="Google Shape;266;p13"/>
          <p:cNvGrpSpPr/>
          <p:nvPr/>
        </p:nvGrpSpPr>
        <p:grpSpPr>
          <a:xfrm>
            <a:off x="1613391" y="13649"/>
            <a:ext cx="8165718" cy="791143"/>
            <a:chOff x="0" y="-19050"/>
            <a:chExt cx="3225963" cy="312550"/>
          </a:xfrm>
        </p:grpSpPr>
        <p:sp>
          <p:nvSpPr>
            <p:cNvPr id="267" name="Google Shape;267;p13"/>
            <p:cNvSpPr/>
            <p:nvPr/>
          </p:nvSpPr>
          <p:spPr>
            <a:xfrm>
              <a:off x="0" y="0"/>
              <a:ext cx="3225963" cy="293500"/>
            </a:xfrm>
            <a:custGeom>
              <a:rect b="b" l="l" r="r" t="t"/>
              <a:pathLst>
                <a:path extrusionOk="0" h="293500" w="3225963">
                  <a:moveTo>
                    <a:pt x="0" y="0"/>
                  </a:moveTo>
                  <a:lnTo>
                    <a:pt x="3225963" y="0"/>
                  </a:lnTo>
                  <a:lnTo>
                    <a:pt x="3225963" y="293500"/>
                  </a:lnTo>
                  <a:lnTo>
                    <a:pt x="0" y="293500"/>
                  </a:lnTo>
                  <a:close/>
                </a:path>
              </a:pathLst>
            </a:custGeom>
            <a:solidFill>
              <a:srgbClr val="FFF2CC"/>
            </a:solidFill>
            <a:ln cap="sq" cmpd="sng" w="14275">
              <a:solidFill>
                <a:srgbClr val="000000"/>
              </a:solidFill>
              <a:prstDash val="solid"/>
              <a:miter lim="8000"/>
              <a:headEnd len="sm" w="sm" type="none"/>
              <a:tailEnd len="sm" w="sm" type="none"/>
            </a:ln>
          </p:spPr>
        </p:sp>
        <p:sp>
          <p:nvSpPr>
            <p:cNvPr id="268" name="Google Shape;268;p13"/>
            <p:cNvSpPr txBox="1"/>
            <p:nvPr/>
          </p:nvSpPr>
          <p:spPr>
            <a:xfrm>
              <a:off x="0" y="-19050"/>
              <a:ext cx="3225963" cy="312550"/>
            </a:xfrm>
            <a:prstGeom prst="rect">
              <a:avLst/>
            </a:prstGeom>
            <a:noFill/>
            <a:ln>
              <a:noFill/>
            </a:ln>
          </p:spPr>
          <p:txBody>
            <a:bodyPr anchorCtr="0" anchor="ctr" bIns="50800" lIns="50800" spcFirstLastPara="1" rIns="50800" wrap="square" tIns="50800">
              <a:noAutofit/>
            </a:bodyPr>
            <a:lstStyle/>
            <a:p>
              <a:pPr indent="0" lvl="0" marL="0" marR="0" rtl="0" algn="ctr">
                <a:lnSpc>
                  <a:spcPct val="93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9" name="Google Shape;269;p13"/>
          <p:cNvSpPr/>
          <p:nvPr/>
        </p:nvSpPr>
        <p:spPr>
          <a:xfrm>
            <a:off x="482515" y="1983528"/>
            <a:ext cx="11226971" cy="2890945"/>
          </a:xfrm>
          <a:custGeom>
            <a:rect b="b" l="l" r="r" t="t"/>
            <a:pathLst>
              <a:path extrusionOk="0" h="2890945" w="11226971">
                <a:moveTo>
                  <a:pt x="0" y="0"/>
                </a:moveTo>
                <a:lnTo>
                  <a:pt x="11226970" y="0"/>
                </a:lnTo>
                <a:lnTo>
                  <a:pt x="11226970" y="2890944"/>
                </a:lnTo>
                <a:lnTo>
                  <a:pt x="0" y="2890944"/>
                </a:lnTo>
                <a:lnTo>
                  <a:pt x="0" y="0"/>
                </a:lnTo>
                <a:close/>
              </a:path>
            </a:pathLst>
          </a:custGeom>
          <a:blipFill rotWithShape="1">
            <a:blip r:embed="rId7">
              <a:alphaModFix/>
            </a:blip>
            <a:stretch>
              <a:fillRect b="0" l="0" r="0" t="0"/>
            </a:stretch>
          </a:blipFill>
          <a:ln>
            <a:noFill/>
          </a:ln>
        </p:spPr>
      </p:sp>
      <p:sp>
        <p:nvSpPr>
          <p:cNvPr id="270" name="Google Shape;270;p13"/>
          <p:cNvSpPr txBox="1"/>
          <p:nvPr/>
        </p:nvSpPr>
        <p:spPr>
          <a:xfrm>
            <a:off x="10218125" y="195510"/>
            <a:ext cx="1601010" cy="237820"/>
          </a:xfrm>
          <a:prstGeom prst="rect">
            <a:avLst/>
          </a:prstGeom>
          <a:noFill/>
          <a:ln>
            <a:noFill/>
          </a:ln>
        </p:spPr>
        <p:txBody>
          <a:bodyPr anchorCtr="0" anchor="t" bIns="0" lIns="0" spcFirstLastPara="1" rIns="0" wrap="square" tIns="0">
            <a:spAutoFit/>
          </a:bodyPr>
          <a:lstStyle/>
          <a:p>
            <a:pPr indent="0" lvl="0" marL="0" marR="0" rtl="0" algn="l">
              <a:lnSpc>
                <a:spcPct val="140028"/>
              </a:lnSpc>
              <a:spcBef>
                <a:spcPts val="0"/>
              </a:spcBef>
              <a:spcAft>
                <a:spcPts val="0"/>
              </a:spcAft>
              <a:buNone/>
            </a:pPr>
            <a:r>
              <a:rPr b="0" i="1" lang="en-US" sz="1399" u="none" cap="none" strike="noStrike">
                <a:solidFill>
                  <a:srgbClr val="422C75"/>
                </a:solidFill>
                <a:latin typeface="IBM Plex Sans Condensed"/>
                <a:ea typeface="IBM Plex Sans Condensed"/>
                <a:cs typeface="IBM Plex Sans Condensed"/>
                <a:sym typeface="IBM Plex Sans Condensed"/>
              </a:rPr>
              <a:t>Go, change the world</a:t>
            </a:r>
            <a:endParaRPr/>
          </a:p>
        </p:txBody>
      </p:sp>
      <p:sp>
        <p:nvSpPr>
          <p:cNvPr id="271" name="Google Shape;271;p13"/>
          <p:cNvSpPr txBox="1"/>
          <p:nvPr/>
        </p:nvSpPr>
        <p:spPr>
          <a:xfrm>
            <a:off x="4062885" y="113529"/>
            <a:ext cx="5430250" cy="45529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700" u="none" cap="none" strike="noStrike">
                <a:solidFill>
                  <a:srgbClr val="C00000"/>
                </a:solidFill>
                <a:latin typeface="IBM Plex Sans"/>
                <a:ea typeface="IBM Plex Sans"/>
                <a:cs typeface="IBM Plex Sans"/>
                <a:sym typeface="IBM Plex Sans"/>
              </a:rPr>
              <a:t>Result and discussion</a:t>
            </a:r>
            <a:endParaRPr/>
          </a:p>
        </p:txBody>
      </p:sp>
      <p:sp>
        <p:nvSpPr>
          <p:cNvPr id="272" name="Google Shape;272;p13"/>
          <p:cNvSpPr txBox="1"/>
          <p:nvPr/>
        </p:nvSpPr>
        <p:spPr>
          <a:xfrm>
            <a:off x="774201" y="1247886"/>
            <a:ext cx="1007626"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Arial"/>
                <a:ea typeface="Arial"/>
                <a:cs typeface="Arial"/>
                <a:sym typeface="Arial"/>
              </a:rPr>
              <a:t>Input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4"/>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3">
              <a:alphaModFix/>
            </a:blip>
            <a:stretch>
              <a:fillRect b="0" l="0" r="0" t="0"/>
            </a:stretch>
          </a:blipFill>
          <a:ln>
            <a:noFill/>
          </a:ln>
        </p:spPr>
      </p:sp>
      <p:sp>
        <p:nvSpPr>
          <p:cNvPr id="278" name="Google Shape;278;p14"/>
          <p:cNvSpPr/>
          <p:nvPr/>
        </p:nvSpPr>
        <p:spPr>
          <a:xfrm>
            <a:off x="9769192" y="-55188"/>
            <a:ext cx="2459974" cy="746684"/>
          </a:xfrm>
          <a:custGeom>
            <a:rect b="b" l="l" r="r" t="t"/>
            <a:pathLst>
              <a:path extrusionOk="0" h="746684" w="2459974">
                <a:moveTo>
                  <a:pt x="0" y="0"/>
                </a:moveTo>
                <a:lnTo>
                  <a:pt x="2459975" y="0"/>
                </a:lnTo>
                <a:lnTo>
                  <a:pt x="2459975" y="746684"/>
                </a:lnTo>
                <a:lnTo>
                  <a:pt x="0" y="746684"/>
                </a:lnTo>
                <a:lnTo>
                  <a:pt x="0" y="0"/>
                </a:lnTo>
                <a:close/>
              </a:path>
            </a:pathLst>
          </a:custGeom>
          <a:blipFill rotWithShape="1">
            <a:blip r:embed="rId4">
              <a:alphaModFix/>
            </a:blip>
            <a:stretch>
              <a:fillRect b="0" l="0" r="0" t="0"/>
            </a:stretch>
          </a:blipFill>
          <a:ln>
            <a:noFill/>
          </a:ln>
        </p:spPr>
      </p:sp>
      <p:sp>
        <p:nvSpPr>
          <p:cNvPr id="279" name="Google Shape;279;p14"/>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5">
              <a:alphaModFix/>
            </a:blip>
            <a:stretch>
              <a:fillRect b="0" l="-526" r="0" t="0"/>
            </a:stretch>
          </a:blipFill>
          <a:ln>
            <a:noFill/>
          </a:ln>
        </p:spPr>
      </p:sp>
      <p:sp>
        <p:nvSpPr>
          <p:cNvPr id="280" name="Google Shape;280;p14"/>
          <p:cNvSpPr/>
          <p:nvPr/>
        </p:nvSpPr>
        <p:spPr>
          <a:xfrm>
            <a:off x="9273988" y="6347203"/>
            <a:ext cx="2743200" cy="365122"/>
          </a:xfrm>
          <a:custGeom>
            <a:rect b="b" l="l" r="r" t="t"/>
            <a:pathLst>
              <a:path extrusionOk="0" h="365122" w="2743200">
                <a:moveTo>
                  <a:pt x="0" y="0"/>
                </a:moveTo>
                <a:lnTo>
                  <a:pt x="2743200" y="0"/>
                </a:lnTo>
                <a:lnTo>
                  <a:pt x="2743200" y="365122"/>
                </a:lnTo>
                <a:lnTo>
                  <a:pt x="0" y="365122"/>
                </a:lnTo>
                <a:lnTo>
                  <a:pt x="0" y="0"/>
                </a:lnTo>
                <a:close/>
              </a:path>
            </a:pathLst>
          </a:custGeom>
          <a:blipFill rotWithShape="1">
            <a:blip r:embed="rId6">
              <a:alphaModFix/>
            </a:blip>
            <a:stretch>
              <a:fillRect b="0" l="0" r="0" t="0"/>
            </a:stretch>
          </a:blipFill>
          <a:ln>
            <a:noFill/>
          </a:ln>
        </p:spPr>
      </p:sp>
      <p:grpSp>
        <p:nvGrpSpPr>
          <p:cNvPr id="281" name="Google Shape;281;p14"/>
          <p:cNvGrpSpPr/>
          <p:nvPr/>
        </p:nvGrpSpPr>
        <p:grpSpPr>
          <a:xfrm>
            <a:off x="1613391" y="13649"/>
            <a:ext cx="8165718" cy="791143"/>
            <a:chOff x="0" y="-19050"/>
            <a:chExt cx="3225963" cy="312550"/>
          </a:xfrm>
        </p:grpSpPr>
        <p:sp>
          <p:nvSpPr>
            <p:cNvPr id="282" name="Google Shape;282;p14"/>
            <p:cNvSpPr/>
            <p:nvPr/>
          </p:nvSpPr>
          <p:spPr>
            <a:xfrm>
              <a:off x="0" y="0"/>
              <a:ext cx="3225963" cy="293500"/>
            </a:xfrm>
            <a:custGeom>
              <a:rect b="b" l="l" r="r" t="t"/>
              <a:pathLst>
                <a:path extrusionOk="0" h="293500" w="3225963">
                  <a:moveTo>
                    <a:pt x="0" y="0"/>
                  </a:moveTo>
                  <a:lnTo>
                    <a:pt x="3225963" y="0"/>
                  </a:lnTo>
                  <a:lnTo>
                    <a:pt x="3225963" y="293500"/>
                  </a:lnTo>
                  <a:lnTo>
                    <a:pt x="0" y="293500"/>
                  </a:lnTo>
                  <a:close/>
                </a:path>
              </a:pathLst>
            </a:custGeom>
            <a:solidFill>
              <a:srgbClr val="FFF2CC"/>
            </a:solidFill>
            <a:ln cap="sq" cmpd="sng" w="14275">
              <a:solidFill>
                <a:srgbClr val="000000"/>
              </a:solidFill>
              <a:prstDash val="solid"/>
              <a:miter lim="8000"/>
              <a:headEnd len="sm" w="sm" type="none"/>
              <a:tailEnd len="sm" w="sm" type="none"/>
            </a:ln>
          </p:spPr>
        </p:sp>
        <p:sp>
          <p:nvSpPr>
            <p:cNvPr id="283" name="Google Shape;283;p14"/>
            <p:cNvSpPr txBox="1"/>
            <p:nvPr/>
          </p:nvSpPr>
          <p:spPr>
            <a:xfrm>
              <a:off x="0" y="-19050"/>
              <a:ext cx="3225963" cy="312550"/>
            </a:xfrm>
            <a:prstGeom prst="rect">
              <a:avLst/>
            </a:prstGeom>
            <a:noFill/>
            <a:ln>
              <a:noFill/>
            </a:ln>
          </p:spPr>
          <p:txBody>
            <a:bodyPr anchorCtr="0" anchor="ctr" bIns="50800" lIns="50800" spcFirstLastPara="1" rIns="50800" wrap="square" tIns="50800">
              <a:noAutofit/>
            </a:bodyPr>
            <a:lstStyle/>
            <a:p>
              <a:pPr indent="0" lvl="0" marL="0" marR="0" rtl="0" algn="ctr">
                <a:lnSpc>
                  <a:spcPct val="93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4" name="Google Shape;284;p14"/>
          <p:cNvSpPr/>
          <p:nvPr/>
        </p:nvSpPr>
        <p:spPr>
          <a:xfrm>
            <a:off x="307442" y="1765951"/>
            <a:ext cx="5946826" cy="3441726"/>
          </a:xfrm>
          <a:custGeom>
            <a:rect b="b" l="l" r="r" t="t"/>
            <a:pathLst>
              <a:path extrusionOk="0" h="3441726" w="5946826">
                <a:moveTo>
                  <a:pt x="0" y="0"/>
                </a:moveTo>
                <a:lnTo>
                  <a:pt x="5946826" y="0"/>
                </a:lnTo>
                <a:lnTo>
                  <a:pt x="5946826" y="3441726"/>
                </a:lnTo>
                <a:lnTo>
                  <a:pt x="0" y="3441726"/>
                </a:lnTo>
                <a:lnTo>
                  <a:pt x="0" y="0"/>
                </a:lnTo>
                <a:close/>
              </a:path>
            </a:pathLst>
          </a:custGeom>
          <a:blipFill rotWithShape="1">
            <a:blip r:embed="rId7">
              <a:alphaModFix/>
            </a:blip>
            <a:stretch>
              <a:fillRect b="0" l="0" r="0" t="0"/>
            </a:stretch>
          </a:blipFill>
          <a:ln>
            <a:noFill/>
          </a:ln>
        </p:spPr>
      </p:sp>
      <p:sp>
        <p:nvSpPr>
          <p:cNvPr id="285" name="Google Shape;285;p14"/>
          <p:cNvSpPr/>
          <p:nvPr/>
        </p:nvSpPr>
        <p:spPr>
          <a:xfrm>
            <a:off x="6462918" y="1252687"/>
            <a:ext cx="5436412" cy="3954990"/>
          </a:xfrm>
          <a:custGeom>
            <a:rect b="b" l="l" r="r" t="t"/>
            <a:pathLst>
              <a:path extrusionOk="0" h="3954990" w="5436412">
                <a:moveTo>
                  <a:pt x="0" y="0"/>
                </a:moveTo>
                <a:lnTo>
                  <a:pt x="5436412" y="0"/>
                </a:lnTo>
                <a:lnTo>
                  <a:pt x="5436412" y="3954990"/>
                </a:lnTo>
                <a:lnTo>
                  <a:pt x="0" y="3954990"/>
                </a:lnTo>
                <a:lnTo>
                  <a:pt x="0" y="0"/>
                </a:lnTo>
                <a:close/>
              </a:path>
            </a:pathLst>
          </a:custGeom>
          <a:blipFill rotWithShape="1">
            <a:blip r:embed="rId8">
              <a:alphaModFix/>
            </a:blip>
            <a:stretch>
              <a:fillRect b="0" l="0" r="0" t="0"/>
            </a:stretch>
          </a:blipFill>
          <a:ln>
            <a:noFill/>
          </a:ln>
        </p:spPr>
      </p:sp>
      <p:sp>
        <p:nvSpPr>
          <p:cNvPr id="286" name="Google Shape;286;p14"/>
          <p:cNvSpPr txBox="1"/>
          <p:nvPr/>
        </p:nvSpPr>
        <p:spPr>
          <a:xfrm>
            <a:off x="10218125" y="195510"/>
            <a:ext cx="1601010" cy="237820"/>
          </a:xfrm>
          <a:prstGeom prst="rect">
            <a:avLst/>
          </a:prstGeom>
          <a:noFill/>
          <a:ln>
            <a:noFill/>
          </a:ln>
        </p:spPr>
        <p:txBody>
          <a:bodyPr anchorCtr="0" anchor="t" bIns="0" lIns="0" spcFirstLastPara="1" rIns="0" wrap="square" tIns="0">
            <a:spAutoFit/>
          </a:bodyPr>
          <a:lstStyle/>
          <a:p>
            <a:pPr indent="0" lvl="0" marL="0" marR="0" rtl="0" algn="l">
              <a:lnSpc>
                <a:spcPct val="140028"/>
              </a:lnSpc>
              <a:spcBef>
                <a:spcPts val="0"/>
              </a:spcBef>
              <a:spcAft>
                <a:spcPts val="0"/>
              </a:spcAft>
              <a:buNone/>
            </a:pPr>
            <a:r>
              <a:rPr b="0" i="1" lang="en-US" sz="1399" u="none" cap="none" strike="noStrike">
                <a:solidFill>
                  <a:srgbClr val="422C75"/>
                </a:solidFill>
                <a:latin typeface="IBM Plex Sans Condensed"/>
                <a:ea typeface="IBM Plex Sans Condensed"/>
                <a:cs typeface="IBM Plex Sans Condensed"/>
                <a:sym typeface="IBM Plex Sans Condensed"/>
              </a:rPr>
              <a:t>Go, change the world</a:t>
            </a:r>
            <a:endParaRPr/>
          </a:p>
        </p:txBody>
      </p:sp>
      <p:sp>
        <p:nvSpPr>
          <p:cNvPr id="287" name="Google Shape;287;p14"/>
          <p:cNvSpPr txBox="1"/>
          <p:nvPr/>
        </p:nvSpPr>
        <p:spPr>
          <a:xfrm>
            <a:off x="4062885" y="113529"/>
            <a:ext cx="5430250" cy="45529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700" u="none" cap="none" strike="noStrike">
                <a:solidFill>
                  <a:srgbClr val="C00000"/>
                </a:solidFill>
                <a:latin typeface="IBM Plex Sans"/>
                <a:ea typeface="IBM Plex Sans"/>
                <a:cs typeface="IBM Plex Sans"/>
                <a:sym typeface="IBM Plex Sans"/>
              </a:rPr>
              <a:t>Result and discussion</a:t>
            </a:r>
            <a:endParaRPr/>
          </a:p>
        </p:txBody>
      </p:sp>
      <p:sp>
        <p:nvSpPr>
          <p:cNvPr id="288" name="Google Shape;288;p14"/>
          <p:cNvSpPr txBox="1"/>
          <p:nvPr/>
        </p:nvSpPr>
        <p:spPr>
          <a:xfrm>
            <a:off x="610133" y="1247886"/>
            <a:ext cx="1335762" cy="5143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Arial"/>
                <a:ea typeface="Arial"/>
                <a:cs typeface="Arial"/>
                <a:sym typeface="Arial"/>
              </a:rPr>
              <a:t>Output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5"/>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3">
              <a:alphaModFix/>
            </a:blip>
            <a:stretch>
              <a:fillRect b="0" l="0" r="0" t="0"/>
            </a:stretch>
          </a:blipFill>
          <a:ln>
            <a:noFill/>
          </a:ln>
        </p:spPr>
      </p:sp>
      <p:sp>
        <p:nvSpPr>
          <p:cNvPr id="294" name="Google Shape;294;p15"/>
          <p:cNvSpPr/>
          <p:nvPr/>
        </p:nvSpPr>
        <p:spPr>
          <a:xfrm>
            <a:off x="9769192" y="-55188"/>
            <a:ext cx="2459974" cy="746684"/>
          </a:xfrm>
          <a:custGeom>
            <a:rect b="b" l="l" r="r" t="t"/>
            <a:pathLst>
              <a:path extrusionOk="0" h="746684" w="2459974">
                <a:moveTo>
                  <a:pt x="0" y="0"/>
                </a:moveTo>
                <a:lnTo>
                  <a:pt x="2459975" y="0"/>
                </a:lnTo>
                <a:lnTo>
                  <a:pt x="2459975" y="746684"/>
                </a:lnTo>
                <a:lnTo>
                  <a:pt x="0" y="746684"/>
                </a:lnTo>
                <a:lnTo>
                  <a:pt x="0" y="0"/>
                </a:lnTo>
                <a:close/>
              </a:path>
            </a:pathLst>
          </a:custGeom>
          <a:blipFill rotWithShape="1">
            <a:blip r:embed="rId4">
              <a:alphaModFix/>
            </a:blip>
            <a:stretch>
              <a:fillRect b="0" l="0" r="0" t="0"/>
            </a:stretch>
          </a:blipFill>
          <a:ln>
            <a:noFill/>
          </a:ln>
        </p:spPr>
      </p:sp>
      <p:sp>
        <p:nvSpPr>
          <p:cNvPr id="295" name="Google Shape;295;p15"/>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5">
              <a:alphaModFix/>
            </a:blip>
            <a:stretch>
              <a:fillRect b="0" l="-526" r="0" t="0"/>
            </a:stretch>
          </a:blipFill>
          <a:ln>
            <a:noFill/>
          </a:ln>
        </p:spPr>
      </p:sp>
      <p:grpSp>
        <p:nvGrpSpPr>
          <p:cNvPr id="296" name="Google Shape;296;p15"/>
          <p:cNvGrpSpPr/>
          <p:nvPr/>
        </p:nvGrpSpPr>
        <p:grpSpPr>
          <a:xfrm>
            <a:off x="1613391" y="13649"/>
            <a:ext cx="8165718" cy="791143"/>
            <a:chOff x="0" y="-19050"/>
            <a:chExt cx="3225963" cy="312550"/>
          </a:xfrm>
        </p:grpSpPr>
        <p:sp>
          <p:nvSpPr>
            <p:cNvPr id="297" name="Google Shape;297;p15"/>
            <p:cNvSpPr/>
            <p:nvPr/>
          </p:nvSpPr>
          <p:spPr>
            <a:xfrm>
              <a:off x="0" y="0"/>
              <a:ext cx="3225963" cy="293500"/>
            </a:xfrm>
            <a:custGeom>
              <a:rect b="b" l="l" r="r" t="t"/>
              <a:pathLst>
                <a:path extrusionOk="0" h="293500" w="3225963">
                  <a:moveTo>
                    <a:pt x="0" y="0"/>
                  </a:moveTo>
                  <a:lnTo>
                    <a:pt x="3225963" y="0"/>
                  </a:lnTo>
                  <a:lnTo>
                    <a:pt x="3225963" y="293500"/>
                  </a:lnTo>
                  <a:lnTo>
                    <a:pt x="0" y="293500"/>
                  </a:lnTo>
                  <a:close/>
                </a:path>
              </a:pathLst>
            </a:custGeom>
            <a:solidFill>
              <a:srgbClr val="FFF2CC"/>
            </a:solidFill>
            <a:ln cap="sq" cmpd="sng" w="14275">
              <a:solidFill>
                <a:srgbClr val="000000"/>
              </a:solidFill>
              <a:prstDash val="solid"/>
              <a:miter lim="8000"/>
              <a:headEnd len="sm" w="sm" type="none"/>
              <a:tailEnd len="sm" w="sm" type="none"/>
            </a:ln>
          </p:spPr>
        </p:sp>
        <p:sp>
          <p:nvSpPr>
            <p:cNvPr id="298" name="Google Shape;298;p15"/>
            <p:cNvSpPr txBox="1"/>
            <p:nvPr/>
          </p:nvSpPr>
          <p:spPr>
            <a:xfrm>
              <a:off x="0" y="-19050"/>
              <a:ext cx="3225963" cy="312550"/>
            </a:xfrm>
            <a:prstGeom prst="rect">
              <a:avLst/>
            </a:prstGeom>
            <a:noFill/>
            <a:ln>
              <a:noFill/>
            </a:ln>
          </p:spPr>
          <p:txBody>
            <a:bodyPr anchorCtr="0" anchor="ctr" bIns="50800" lIns="50800" spcFirstLastPara="1" rIns="50800" wrap="square" tIns="50800">
              <a:noAutofit/>
            </a:bodyPr>
            <a:lstStyle/>
            <a:p>
              <a:pPr indent="0" lvl="0" marL="0" marR="0" rtl="0" algn="ctr">
                <a:lnSpc>
                  <a:spcPct val="93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aphicFrame>
        <p:nvGraphicFramePr>
          <p:cNvPr id="299" name="Google Shape;299;p15"/>
          <p:cNvGraphicFramePr/>
          <p:nvPr/>
        </p:nvGraphicFramePr>
        <p:xfrm>
          <a:off x="429420" y="968945"/>
          <a:ext cx="3000000" cy="3000000"/>
        </p:xfrm>
        <a:graphic>
          <a:graphicData uri="http://schemas.openxmlformats.org/drawingml/2006/table">
            <a:tbl>
              <a:tblPr>
                <a:noFill/>
                <a:tableStyleId>{3ED27E34-ACA0-4E53-8752-D4BD5C85C99E}</a:tableStyleId>
              </a:tblPr>
              <a:tblGrid>
                <a:gridCol w="587400"/>
                <a:gridCol w="2879850"/>
                <a:gridCol w="3447300"/>
                <a:gridCol w="4351325"/>
              </a:tblGrid>
              <a:tr h="716075">
                <a:tc>
                  <a:txBody>
                    <a:bodyPr/>
                    <a:lstStyle/>
                    <a:p>
                      <a:pPr indent="0" lvl="0" marL="0" marR="0" rtl="0" algn="ctr">
                        <a:lnSpc>
                          <a:spcPct val="139916"/>
                        </a:lnSpc>
                        <a:spcBef>
                          <a:spcPts val="0"/>
                        </a:spcBef>
                        <a:spcAft>
                          <a:spcPts val="0"/>
                        </a:spcAft>
                        <a:buNone/>
                      </a:pPr>
                      <a:r>
                        <a:rPr b="1" lang="en-US" sz="1200" u="none" cap="none" strike="noStrike">
                          <a:solidFill>
                            <a:srgbClr val="000000"/>
                          </a:solidFill>
                          <a:latin typeface="IBM Plex Sans"/>
                          <a:ea typeface="IBM Plex Sans"/>
                          <a:cs typeface="IBM Plex Sans"/>
                          <a:sym typeface="IBM Plex Sans"/>
                        </a:rPr>
                        <a:t>SI NO.</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9999"/>
                    </a:solidFill>
                  </a:tcPr>
                </a:tc>
                <a:tc>
                  <a:txBody>
                    <a:bodyPr/>
                    <a:lstStyle/>
                    <a:p>
                      <a:pPr indent="0" lvl="0" marL="0" marR="0" rtl="0" algn="ctr">
                        <a:lnSpc>
                          <a:spcPct val="140025"/>
                        </a:lnSpc>
                        <a:spcBef>
                          <a:spcPts val="0"/>
                        </a:spcBef>
                        <a:spcAft>
                          <a:spcPts val="0"/>
                        </a:spcAft>
                        <a:buNone/>
                      </a:pPr>
                      <a:r>
                        <a:rPr b="1" lang="en-US" sz="1599" u="none" cap="none" strike="noStrike">
                          <a:solidFill>
                            <a:srgbClr val="000000"/>
                          </a:solidFill>
                          <a:latin typeface="IBM Plex Sans"/>
                          <a:ea typeface="IBM Plex Sans"/>
                          <a:cs typeface="IBM Plex Sans"/>
                          <a:sym typeface="IBM Plex Sans"/>
                        </a:rPr>
                        <a:t>Author and Paper title</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9999"/>
                    </a:solidFill>
                  </a:tcPr>
                </a:tc>
                <a:tc>
                  <a:txBody>
                    <a:bodyPr/>
                    <a:lstStyle/>
                    <a:p>
                      <a:pPr indent="0" lvl="0" marL="0" marR="0" rtl="0" algn="ctr">
                        <a:lnSpc>
                          <a:spcPct val="140025"/>
                        </a:lnSpc>
                        <a:spcBef>
                          <a:spcPts val="0"/>
                        </a:spcBef>
                        <a:spcAft>
                          <a:spcPts val="0"/>
                        </a:spcAft>
                        <a:buNone/>
                      </a:pPr>
                      <a:r>
                        <a:rPr b="1" lang="en-US" sz="1599" u="none" cap="none" strike="noStrike">
                          <a:solidFill>
                            <a:srgbClr val="000000"/>
                          </a:solidFill>
                          <a:latin typeface="IBM Plex Sans"/>
                          <a:ea typeface="IBM Plex Sans"/>
                          <a:cs typeface="IBM Plex Sans"/>
                          <a:sym typeface="IBM Plex Sans"/>
                        </a:rPr>
                        <a:t>Details of Publication </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9999"/>
                    </a:solidFill>
                  </a:tcPr>
                </a:tc>
                <a:tc>
                  <a:txBody>
                    <a:bodyPr/>
                    <a:lstStyle/>
                    <a:p>
                      <a:pPr indent="0" lvl="0" marL="0" marR="0" rtl="0" algn="ctr">
                        <a:lnSpc>
                          <a:spcPct val="140023"/>
                        </a:lnSpc>
                        <a:spcBef>
                          <a:spcPts val="0"/>
                        </a:spcBef>
                        <a:spcAft>
                          <a:spcPts val="0"/>
                        </a:spcAft>
                        <a:buNone/>
                      </a:pPr>
                      <a:r>
                        <a:rPr b="1" lang="en-US" sz="1699" u="none" cap="none" strike="noStrike">
                          <a:solidFill>
                            <a:srgbClr val="000000"/>
                          </a:solidFill>
                          <a:latin typeface="IBM Plex Sans"/>
                          <a:ea typeface="IBM Plex Sans"/>
                          <a:cs typeface="IBM Plex Sans"/>
                          <a:sym typeface="IBM Plex Sans"/>
                        </a:rPr>
                        <a:t>Summary of the Paper </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9999"/>
                    </a:solidFill>
                  </a:tcPr>
                </a:tc>
              </a:tr>
              <a:tr h="2273350">
                <a:tc>
                  <a:txBody>
                    <a:bodyPr/>
                    <a:lstStyle/>
                    <a:p>
                      <a:pPr indent="0" lvl="0" marL="0" marR="0" rtl="0" algn="ctr">
                        <a:lnSpc>
                          <a:spcPct val="139916"/>
                        </a:lnSpc>
                        <a:spcBef>
                          <a:spcPts val="0"/>
                        </a:spcBef>
                        <a:spcAft>
                          <a:spcPts val="0"/>
                        </a:spcAft>
                        <a:buNone/>
                      </a:pPr>
                      <a:r>
                        <a:rPr b="1" lang="en-US" sz="1200" u="none" cap="none" strike="noStrike">
                          <a:solidFill>
                            <a:srgbClr val="000000"/>
                          </a:solidFill>
                          <a:latin typeface="IBM Plex Sans"/>
                          <a:ea typeface="IBM Plex Sans"/>
                          <a:cs typeface="IBM Plex Sans"/>
                          <a:sym typeface="IBM Plex Sans"/>
                        </a:rPr>
                        <a:t>1</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CDCD"/>
                    </a:solidFill>
                  </a:tcPr>
                </a:tc>
                <a:tc>
                  <a:txBody>
                    <a:bodyPr/>
                    <a:lstStyle/>
                    <a:p>
                      <a:pPr indent="0" lvl="0" marL="0" marR="0" rtl="0" algn="ctr">
                        <a:lnSpc>
                          <a:spcPct val="140028"/>
                        </a:lnSpc>
                        <a:spcBef>
                          <a:spcPts val="0"/>
                        </a:spcBef>
                        <a:spcAft>
                          <a:spcPts val="0"/>
                        </a:spcAft>
                        <a:buNone/>
                      </a:pPr>
                      <a:r>
                        <a:rPr lang="en-US" sz="1399" u="none" cap="none" strike="noStrike">
                          <a:solidFill>
                            <a:srgbClr val="000000"/>
                          </a:solidFill>
                          <a:latin typeface="IBM Plex Sans"/>
                          <a:ea typeface="IBM Plex Sans"/>
                          <a:cs typeface="IBM Plex Sans"/>
                          <a:sym typeface="IBM Plex Sans"/>
                        </a:rPr>
                        <a:t>Meetkumar Patel , Adwaita Chokshi , Satyadev Vyas , Khushbu Maurya</a:t>
                      </a:r>
                      <a:endParaRPr sz="1100" u="none" cap="none" strike="noStrike"/>
                    </a:p>
                    <a:p>
                      <a:pPr indent="0" lvl="0" marL="0" marR="0" rtl="0" algn="ctr">
                        <a:lnSpc>
                          <a:spcPct val="140028"/>
                        </a:lnSpc>
                        <a:spcBef>
                          <a:spcPts val="0"/>
                        </a:spcBef>
                        <a:spcAft>
                          <a:spcPts val="0"/>
                        </a:spcAft>
                        <a:buNone/>
                      </a:pPr>
                      <a:r>
                        <a:rPr b="1" lang="en-US" sz="1399" u="none" cap="none" strike="noStrike">
                          <a:solidFill>
                            <a:srgbClr val="000000"/>
                          </a:solidFill>
                          <a:latin typeface="IBM Plex Sans"/>
                          <a:ea typeface="IBM Plex Sans"/>
                          <a:cs typeface="IBM Plex Sans"/>
                          <a:sym typeface="IBM Plex Sans"/>
                        </a:rPr>
                        <a:t>Machine Learning Approach for Automatic Text Summarization Using Neural Networks </a:t>
                      </a:r>
                      <a:endParaRPr/>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CDCD"/>
                    </a:solidFill>
                  </a:tcPr>
                </a:tc>
                <a:tc>
                  <a:txBody>
                    <a:bodyPr/>
                    <a:lstStyle/>
                    <a:p>
                      <a:pPr indent="0" lvl="0" marL="0" marR="0" rtl="0" algn="ctr">
                        <a:lnSpc>
                          <a:spcPct val="140028"/>
                        </a:lnSpc>
                        <a:spcBef>
                          <a:spcPts val="0"/>
                        </a:spcBef>
                        <a:spcAft>
                          <a:spcPts val="0"/>
                        </a:spcAft>
                        <a:buNone/>
                      </a:pPr>
                      <a:r>
                        <a:rPr lang="en-US" sz="1399" u="none" cap="none" strike="noStrike">
                          <a:solidFill>
                            <a:srgbClr val="000000"/>
                          </a:solidFill>
                          <a:latin typeface="IBM Plex Sans"/>
                          <a:ea typeface="IBM Plex Sans"/>
                          <a:cs typeface="IBM Plex Sans"/>
                          <a:sym typeface="IBM Plex Sans"/>
                        </a:rPr>
                        <a:t>Published in Journal of Machine Learning, 2020</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c>
                  <a:txBody>
                    <a:bodyPr/>
                    <a:lstStyle/>
                    <a:p>
                      <a:pPr indent="0" lvl="0" marL="0" marR="0" rtl="0" algn="just">
                        <a:lnSpc>
                          <a:spcPct val="140028"/>
                        </a:lnSpc>
                        <a:spcBef>
                          <a:spcPts val="0"/>
                        </a:spcBef>
                        <a:spcAft>
                          <a:spcPts val="0"/>
                        </a:spcAft>
                        <a:buNone/>
                      </a:pPr>
                      <a:r>
                        <a:rPr lang="en-US" sz="1399" u="none" cap="none" strike="noStrike">
                          <a:solidFill>
                            <a:srgbClr val="000000"/>
                          </a:solidFill>
                          <a:latin typeface="IBM Plex Sans"/>
                          <a:ea typeface="IBM Plex Sans"/>
                          <a:cs typeface="IBM Plex Sans"/>
                          <a:sym typeface="IBM Plex Sans"/>
                        </a:rPr>
                        <a:t>The paper discusses the use of neural networks, particularly deep learning models like RNN and LSTM, for abstractive text summarization. It presents a method for automatically summarizing long articles into shorter versions while retaining key information.</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r>
              <a:tr h="2418575">
                <a:tc>
                  <a:txBody>
                    <a:bodyPr/>
                    <a:lstStyle/>
                    <a:p>
                      <a:pPr indent="0" lvl="0" marL="0" marR="0" rtl="0" algn="ctr">
                        <a:lnSpc>
                          <a:spcPct val="139916"/>
                        </a:lnSpc>
                        <a:spcBef>
                          <a:spcPts val="0"/>
                        </a:spcBef>
                        <a:spcAft>
                          <a:spcPts val="0"/>
                        </a:spcAft>
                        <a:buNone/>
                      </a:pPr>
                      <a:r>
                        <a:rPr b="1" lang="en-US" sz="1200" u="none" cap="none" strike="noStrike">
                          <a:solidFill>
                            <a:srgbClr val="000000"/>
                          </a:solidFill>
                          <a:latin typeface="IBM Plex Sans"/>
                          <a:ea typeface="IBM Plex Sans"/>
                          <a:cs typeface="IBM Plex Sans"/>
                          <a:sym typeface="IBM Plex Sans"/>
                        </a:rPr>
                        <a:t>2</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CDCD"/>
                    </a:solidFill>
                  </a:tcPr>
                </a:tc>
                <a:tc>
                  <a:txBody>
                    <a:bodyPr/>
                    <a:lstStyle/>
                    <a:p>
                      <a:pPr indent="0" lvl="0" marL="0" marR="0" rtl="0" algn="ctr">
                        <a:lnSpc>
                          <a:spcPct val="140028"/>
                        </a:lnSpc>
                        <a:spcBef>
                          <a:spcPts val="0"/>
                        </a:spcBef>
                        <a:spcAft>
                          <a:spcPts val="0"/>
                        </a:spcAft>
                        <a:buNone/>
                      </a:pPr>
                      <a:r>
                        <a:rPr lang="en-US" sz="1399" u="none" cap="none" strike="noStrike">
                          <a:solidFill>
                            <a:srgbClr val="000000"/>
                          </a:solidFill>
                          <a:latin typeface="IBM Plex Sans"/>
                          <a:ea typeface="IBM Plex Sans"/>
                          <a:cs typeface="IBM Plex Sans"/>
                          <a:sym typeface="IBM Plex Sans"/>
                        </a:rPr>
                        <a:t>Mahmood Yousefiazar</a:t>
                      </a:r>
                      <a:endParaRPr sz="1100" u="none" cap="none" strike="noStrike"/>
                    </a:p>
                    <a:p>
                      <a:pPr indent="0" lvl="0" marL="0" marR="0" rtl="0" algn="ctr">
                        <a:lnSpc>
                          <a:spcPct val="140028"/>
                        </a:lnSpc>
                        <a:spcBef>
                          <a:spcPts val="0"/>
                        </a:spcBef>
                        <a:spcAft>
                          <a:spcPts val="0"/>
                        </a:spcAft>
                        <a:buNone/>
                      </a:pPr>
                      <a:r>
                        <a:rPr b="1" lang="en-US" sz="1399" u="none" cap="none" strike="noStrike">
                          <a:solidFill>
                            <a:srgbClr val="000000"/>
                          </a:solidFill>
                          <a:latin typeface="IBM Plex Sans"/>
                          <a:ea typeface="IBM Plex Sans"/>
                          <a:cs typeface="IBM Plex Sans"/>
                          <a:sym typeface="IBM Plex Sans"/>
                        </a:rPr>
                        <a:t>Query-oriented Single-document Summarization Using Unsupervised Deep Learning</a:t>
                      </a:r>
                      <a:endParaRPr/>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CDCD"/>
                    </a:solidFill>
                  </a:tcPr>
                </a:tc>
                <a:tc>
                  <a:txBody>
                    <a:bodyPr/>
                    <a:lstStyle/>
                    <a:p>
                      <a:pPr indent="0" lvl="0" marL="0" marR="0" rtl="0" algn="ctr">
                        <a:lnSpc>
                          <a:spcPct val="140028"/>
                        </a:lnSpc>
                        <a:spcBef>
                          <a:spcPts val="0"/>
                        </a:spcBef>
                        <a:spcAft>
                          <a:spcPts val="0"/>
                        </a:spcAft>
                        <a:buNone/>
                      </a:pPr>
                      <a:r>
                        <a:rPr lang="en-US" sz="1399" u="none" cap="none" strike="noStrike">
                          <a:solidFill>
                            <a:srgbClr val="000000"/>
                          </a:solidFill>
                          <a:latin typeface="IBM Plex Sans"/>
                          <a:ea typeface="IBM Plex Sans"/>
                          <a:cs typeface="IBM Plex Sans"/>
                          <a:sym typeface="IBM Plex Sans"/>
                        </a:rPr>
                        <a:t>International Journal of Computational Linguistics, 2019</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c>
                  <a:txBody>
                    <a:bodyPr/>
                    <a:lstStyle/>
                    <a:p>
                      <a:pPr indent="0" lvl="0" marL="0" marR="0" rtl="0" algn="just">
                        <a:lnSpc>
                          <a:spcPct val="140028"/>
                        </a:lnSpc>
                        <a:spcBef>
                          <a:spcPts val="0"/>
                        </a:spcBef>
                        <a:spcAft>
                          <a:spcPts val="0"/>
                        </a:spcAft>
                        <a:buNone/>
                      </a:pPr>
                      <a:r>
                        <a:rPr lang="en-US" sz="1399" u="none" cap="none" strike="noStrike">
                          <a:solidFill>
                            <a:srgbClr val="000000"/>
                          </a:solidFill>
                          <a:latin typeface="IBM Plex Sans"/>
                          <a:ea typeface="IBM Plex Sans"/>
                          <a:cs typeface="IBM Plex Sans"/>
                          <a:sym typeface="IBM Plex Sans"/>
                        </a:rPr>
                        <a:t>This paper reviews both extractive and abstractive text summarization techniques, focusing on deep learning approaches such as Transformers and their applications in various domains like news articles and scientific papers.</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r>
            </a:tbl>
          </a:graphicData>
        </a:graphic>
      </p:graphicFrame>
      <p:sp>
        <p:nvSpPr>
          <p:cNvPr id="300" name="Google Shape;300;p15"/>
          <p:cNvSpPr txBox="1"/>
          <p:nvPr/>
        </p:nvSpPr>
        <p:spPr>
          <a:xfrm>
            <a:off x="10218125" y="195510"/>
            <a:ext cx="1601010" cy="237820"/>
          </a:xfrm>
          <a:prstGeom prst="rect">
            <a:avLst/>
          </a:prstGeom>
          <a:noFill/>
          <a:ln>
            <a:noFill/>
          </a:ln>
        </p:spPr>
        <p:txBody>
          <a:bodyPr anchorCtr="0" anchor="t" bIns="0" lIns="0" spcFirstLastPara="1" rIns="0" wrap="square" tIns="0">
            <a:spAutoFit/>
          </a:bodyPr>
          <a:lstStyle/>
          <a:p>
            <a:pPr indent="0" lvl="0" marL="0" marR="0" rtl="0" algn="l">
              <a:lnSpc>
                <a:spcPct val="140028"/>
              </a:lnSpc>
              <a:spcBef>
                <a:spcPts val="0"/>
              </a:spcBef>
              <a:spcAft>
                <a:spcPts val="0"/>
              </a:spcAft>
              <a:buNone/>
            </a:pPr>
            <a:r>
              <a:rPr b="0" i="1" lang="en-US" sz="1399" u="none" cap="none" strike="noStrike">
                <a:solidFill>
                  <a:srgbClr val="422C75"/>
                </a:solidFill>
                <a:latin typeface="IBM Plex Sans Condensed"/>
                <a:ea typeface="IBM Plex Sans Condensed"/>
                <a:cs typeface="IBM Plex Sans Condensed"/>
                <a:sym typeface="IBM Plex Sans Condensed"/>
              </a:rPr>
              <a:t>Go, change the world</a:t>
            </a:r>
            <a:endParaRPr/>
          </a:p>
        </p:txBody>
      </p:sp>
      <p:sp>
        <p:nvSpPr>
          <p:cNvPr id="301" name="Google Shape;301;p15"/>
          <p:cNvSpPr txBox="1"/>
          <p:nvPr/>
        </p:nvSpPr>
        <p:spPr>
          <a:xfrm>
            <a:off x="3691538" y="69475"/>
            <a:ext cx="3583857" cy="622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600" u="none" cap="none" strike="noStrike">
                <a:solidFill>
                  <a:srgbClr val="C00000"/>
                </a:solidFill>
                <a:latin typeface="IBM Plex Sans"/>
                <a:ea typeface="IBM Plex Sans"/>
                <a:cs typeface="IBM Plex Sans"/>
                <a:sym typeface="IBM Plex Sans"/>
              </a:rPr>
              <a:t>Literature Survey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6"/>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3">
              <a:alphaModFix/>
            </a:blip>
            <a:stretch>
              <a:fillRect b="0" l="0" r="0" t="0"/>
            </a:stretch>
          </a:blipFill>
          <a:ln>
            <a:noFill/>
          </a:ln>
        </p:spPr>
      </p:sp>
      <p:sp>
        <p:nvSpPr>
          <p:cNvPr id="307" name="Google Shape;307;p16"/>
          <p:cNvSpPr/>
          <p:nvPr/>
        </p:nvSpPr>
        <p:spPr>
          <a:xfrm>
            <a:off x="9769192" y="-55188"/>
            <a:ext cx="2459974" cy="746684"/>
          </a:xfrm>
          <a:custGeom>
            <a:rect b="b" l="l" r="r" t="t"/>
            <a:pathLst>
              <a:path extrusionOk="0" h="746684" w="2459974">
                <a:moveTo>
                  <a:pt x="0" y="0"/>
                </a:moveTo>
                <a:lnTo>
                  <a:pt x="2459975" y="0"/>
                </a:lnTo>
                <a:lnTo>
                  <a:pt x="2459975" y="746684"/>
                </a:lnTo>
                <a:lnTo>
                  <a:pt x="0" y="746684"/>
                </a:lnTo>
                <a:lnTo>
                  <a:pt x="0" y="0"/>
                </a:lnTo>
                <a:close/>
              </a:path>
            </a:pathLst>
          </a:custGeom>
          <a:blipFill rotWithShape="1">
            <a:blip r:embed="rId4">
              <a:alphaModFix/>
            </a:blip>
            <a:stretch>
              <a:fillRect b="0" l="0" r="0" t="0"/>
            </a:stretch>
          </a:blipFill>
          <a:ln>
            <a:noFill/>
          </a:ln>
        </p:spPr>
      </p:sp>
      <p:sp>
        <p:nvSpPr>
          <p:cNvPr id="308" name="Google Shape;308;p16"/>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5">
              <a:alphaModFix/>
            </a:blip>
            <a:stretch>
              <a:fillRect b="0" l="-526" r="0" t="0"/>
            </a:stretch>
          </a:blipFill>
          <a:ln>
            <a:noFill/>
          </a:ln>
        </p:spPr>
      </p:sp>
      <p:grpSp>
        <p:nvGrpSpPr>
          <p:cNvPr id="309" name="Google Shape;309;p16"/>
          <p:cNvGrpSpPr/>
          <p:nvPr/>
        </p:nvGrpSpPr>
        <p:grpSpPr>
          <a:xfrm>
            <a:off x="1613391" y="13649"/>
            <a:ext cx="8165718" cy="791143"/>
            <a:chOff x="0" y="-19050"/>
            <a:chExt cx="3225963" cy="312550"/>
          </a:xfrm>
        </p:grpSpPr>
        <p:sp>
          <p:nvSpPr>
            <p:cNvPr id="310" name="Google Shape;310;p16"/>
            <p:cNvSpPr/>
            <p:nvPr/>
          </p:nvSpPr>
          <p:spPr>
            <a:xfrm>
              <a:off x="0" y="0"/>
              <a:ext cx="3225963" cy="293500"/>
            </a:xfrm>
            <a:custGeom>
              <a:rect b="b" l="l" r="r" t="t"/>
              <a:pathLst>
                <a:path extrusionOk="0" h="293500" w="3225963">
                  <a:moveTo>
                    <a:pt x="0" y="0"/>
                  </a:moveTo>
                  <a:lnTo>
                    <a:pt x="3225963" y="0"/>
                  </a:lnTo>
                  <a:lnTo>
                    <a:pt x="3225963" y="293500"/>
                  </a:lnTo>
                  <a:lnTo>
                    <a:pt x="0" y="293500"/>
                  </a:lnTo>
                  <a:close/>
                </a:path>
              </a:pathLst>
            </a:custGeom>
            <a:solidFill>
              <a:srgbClr val="FFF2CC"/>
            </a:solidFill>
            <a:ln cap="sq" cmpd="sng" w="14275">
              <a:solidFill>
                <a:srgbClr val="000000"/>
              </a:solidFill>
              <a:prstDash val="solid"/>
              <a:miter lim="8000"/>
              <a:headEnd len="sm" w="sm" type="none"/>
              <a:tailEnd len="sm" w="sm" type="none"/>
            </a:ln>
          </p:spPr>
        </p:sp>
        <p:sp>
          <p:nvSpPr>
            <p:cNvPr id="311" name="Google Shape;311;p16"/>
            <p:cNvSpPr txBox="1"/>
            <p:nvPr/>
          </p:nvSpPr>
          <p:spPr>
            <a:xfrm>
              <a:off x="0" y="-19050"/>
              <a:ext cx="3225963" cy="312550"/>
            </a:xfrm>
            <a:prstGeom prst="rect">
              <a:avLst/>
            </a:prstGeom>
            <a:noFill/>
            <a:ln>
              <a:noFill/>
            </a:ln>
          </p:spPr>
          <p:txBody>
            <a:bodyPr anchorCtr="0" anchor="ctr" bIns="50800" lIns="50800" spcFirstLastPara="1" rIns="50800" wrap="square" tIns="50800">
              <a:noAutofit/>
            </a:bodyPr>
            <a:lstStyle/>
            <a:p>
              <a:pPr indent="0" lvl="0" marL="0" marR="0" rtl="0" algn="ctr">
                <a:lnSpc>
                  <a:spcPct val="93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aphicFrame>
        <p:nvGraphicFramePr>
          <p:cNvPr id="312" name="Google Shape;312;p16"/>
          <p:cNvGraphicFramePr/>
          <p:nvPr/>
        </p:nvGraphicFramePr>
        <p:xfrm>
          <a:off x="429420" y="968945"/>
          <a:ext cx="3000000" cy="3000000"/>
        </p:xfrm>
        <a:graphic>
          <a:graphicData uri="http://schemas.openxmlformats.org/drawingml/2006/table">
            <a:tbl>
              <a:tblPr>
                <a:noFill/>
                <a:tableStyleId>{3ED27E34-ACA0-4E53-8752-D4BD5C85C99E}</a:tableStyleId>
              </a:tblPr>
              <a:tblGrid>
                <a:gridCol w="587400"/>
                <a:gridCol w="2879850"/>
                <a:gridCol w="3447300"/>
                <a:gridCol w="4351325"/>
              </a:tblGrid>
              <a:tr h="716075">
                <a:tc>
                  <a:txBody>
                    <a:bodyPr/>
                    <a:lstStyle/>
                    <a:p>
                      <a:pPr indent="0" lvl="0" marL="0" marR="0" rtl="0" algn="ctr">
                        <a:lnSpc>
                          <a:spcPct val="139916"/>
                        </a:lnSpc>
                        <a:spcBef>
                          <a:spcPts val="0"/>
                        </a:spcBef>
                        <a:spcAft>
                          <a:spcPts val="0"/>
                        </a:spcAft>
                        <a:buNone/>
                      </a:pPr>
                      <a:r>
                        <a:rPr b="1" lang="en-US" sz="1200" u="none" cap="none" strike="noStrike">
                          <a:solidFill>
                            <a:srgbClr val="000000"/>
                          </a:solidFill>
                          <a:latin typeface="IBM Plex Sans"/>
                          <a:ea typeface="IBM Plex Sans"/>
                          <a:cs typeface="IBM Plex Sans"/>
                          <a:sym typeface="IBM Plex Sans"/>
                        </a:rPr>
                        <a:t>SI NO.</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9999"/>
                    </a:solidFill>
                  </a:tcPr>
                </a:tc>
                <a:tc>
                  <a:txBody>
                    <a:bodyPr/>
                    <a:lstStyle/>
                    <a:p>
                      <a:pPr indent="0" lvl="0" marL="0" marR="0" rtl="0" algn="ctr">
                        <a:lnSpc>
                          <a:spcPct val="140025"/>
                        </a:lnSpc>
                        <a:spcBef>
                          <a:spcPts val="0"/>
                        </a:spcBef>
                        <a:spcAft>
                          <a:spcPts val="0"/>
                        </a:spcAft>
                        <a:buNone/>
                      </a:pPr>
                      <a:r>
                        <a:rPr b="1" lang="en-US" sz="1599" u="none" cap="none" strike="noStrike">
                          <a:solidFill>
                            <a:srgbClr val="000000"/>
                          </a:solidFill>
                          <a:latin typeface="IBM Plex Sans"/>
                          <a:ea typeface="IBM Plex Sans"/>
                          <a:cs typeface="IBM Plex Sans"/>
                          <a:sym typeface="IBM Plex Sans"/>
                        </a:rPr>
                        <a:t>Author and Paper title</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9999"/>
                    </a:solidFill>
                  </a:tcPr>
                </a:tc>
                <a:tc>
                  <a:txBody>
                    <a:bodyPr/>
                    <a:lstStyle/>
                    <a:p>
                      <a:pPr indent="0" lvl="0" marL="0" marR="0" rtl="0" algn="ctr">
                        <a:lnSpc>
                          <a:spcPct val="140025"/>
                        </a:lnSpc>
                        <a:spcBef>
                          <a:spcPts val="0"/>
                        </a:spcBef>
                        <a:spcAft>
                          <a:spcPts val="0"/>
                        </a:spcAft>
                        <a:buNone/>
                      </a:pPr>
                      <a:r>
                        <a:rPr b="1" lang="en-US" sz="1599" u="none" cap="none" strike="noStrike">
                          <a:solidFill>
                            <a:srgbClr val="000000"/>
                          </a:solidFill>
                          <a:latin typeface="IBM Plex Sans"/>
                          <a:ea typeface="IBM Plex Sans"/>
                          <a:cs typeface="IBM Plex Sans"/>
                          <a:sym typeface="IBM Plex Sans"/>
                        </a:rPr>
                        <a:t>Details of Publication </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9999"/>
                    </a:solidFill>
                  </a:tcPr>
                </a:tc>
                <a:tc>
                  <a:txBody>
                    <a:bodyPr/>
                    <a:lstStyle/>
                    <a:p>
                      <a:pPr indent="0" lvl="0" marL="0" marR="0" rtl="0" algn="ctr">
                        <a:lnSpc>
                          <a:spcPct val="140023"/>
                        </a:lnSpc>
                        <a:spcBef>
                          <a:spcPts val="0"/>
                        </a:spcBef>
                        <a:spcAft>
                          <a:spcPts val="0"/>
                        </a:spcAft>
                        <a:buNone/>
                      </a:pPr>
                      <a:r>
                        <a:rPr b="1" lang="en-US" sz="1699" u="none" cap="none" strike="noStrike">
                          <a:solidFill>
                            <a:srgbClr val="000000"/>
                          </a:solidFill>
                          <a:latin typeface="IBM Plex Sans"/>
                          <a:ea typeface="IBM Plex Sans"/>
                          <a:cs typeface="IBM Plex Sans"/>
                          <a:sym typeface="IBM Plex Sans"/>
                        </a:rPr>
                        <a:t>Summary of the Paper </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9999"/>
                    </a:solidFill>
                  </a:tcPr>
                </a:tc>
              </a:tr>
              <a:tr h="2273350">
                <a:tc>
                  <a:txBody>
                    <a:bodyPr/>
                    <a:lstStyle/>
                    <a:p>
                      <a:pPr indent="0" lvl="0" marL="0" marR="0" rtl="0" algn="ctr">
                        <a:lnSpc>
                          <a:spcPct val="139916"/>
                        </a:lnSpc>
                        <a:spcBef>
                          <a:spcPts val="0"/>
                        </a:spcBef>
                        <a:spcAft>
                          <a:spcPts val="0"/>
                        </a:spcAft>
                        <a:buNone/>
                      </a:pPr>
                      <a:r>
                        <a:rPr b="1" lang="en-US" sz="1200" u="none" cap="none" strike="noStrike">
                          <a:solidFill>
                            <a:srgbClr val="000000"/>
                          </a:solidFill>
                          <a:latin typeface="IBM Plex Sans"/>
                          <a:ea typeface="IBM Plex Sans"/>
                          <a:cs typeface="IBM Plex Sans"/>
                          <a:sym typeface="IBM Plex Sans"/>
                        </a:rPr>
                        <a:t>3</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CDCD"/>
                    </a:solidFill>
                  </a:tcPr>
                </a:tc>
                <a:tc>
                  <a:txBody>
                    <a:bodyPr/>
                    <a:lstStyle/>
                    <a:p>
                      <a:pPr indent="0" lvl="0" marL="0" marR="0" rtl="0" algn="ctr">
                        <a:lnSpc>
                          <a:spcPct val="140028"/>
                        </a:lnSpc>
                        <a:spcBef>
                          <a:spcPts val="0"/>
                        </a:spcBef>
                        <a:spcAft>
                          <a:spcPts val="0"/>
                        </a:spcAft>
                        <a:buNone/>
                      </a:pPr>
                      <a:r>
                        <a:rPr b="1" lang="en-US" sz="1399" u="none" cap="none" strike="noStrike">
                          <a:solidFill>
                            <a:srgbClr val="000000"/>
                          </a:solidFill>
                          <a:latin typeface="IBM Plex Sans"/>
                          <a:ea typeface="IBM Plex Sans"/>
                          <a:cs typeface="IBM Plex Sans"/>
                          <a:sym typeface="IBM Plex Sans"/>
                        </a:rPr>
                        <a:t>Meetkumar Patel et al., "Machine Learning Approach for Automatic Text Summarization Using Neural Networks."</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CDCD"/>
                    </a:solidFill>
                  </a:tcPr>
                </a:tc>
                <a:tc>
                  <a:txBody>
                    <a:bodyPr/>
                    <a:lstStyle/>
                    <a:p>
                      <a:pPr indent="0" lvl="0" marL="0" marR="0" rtl="0" algn="ctr">
                        <a:lnSpc>
                          <a:spcPct val="140028"/>
                        </a:lnSpc>
                        <a:spcBef>
                          <a:spcPts val="0"/>
                        </a:spcBef>
                        <a:spcAft>
                          <a:spcPts val="0"/>
                        </a:spcAft>
                        <a:buNone/>
                      </a:pPr>
                      <a:r>
                        <a:rPr lang="en-US" sz="1399" u="none" cap="none" strike="noStrike">
                          <a:solidFill>
                            <a:srgbClr val="000000"/>
                          </a:solidFill>
                          <a:latin typeface="IBM Plex Sans"/>
                          <a:ea typeface="IBM Plex Sans"/>
                          <a:cs typeface="IBM Plex Sans"/>
                          <a:sym typeface="IBM Plex Sans"/>
                        </a:rPr>
                        <a:t>Journal of Machine Learning, 2020</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c>
                  <a:txBody>
                    <a:bodyPr/>
                    <a:lstStyle/>
                    <a:p>
                      <a:pPr indent="0" lvl="0" marL="0" marR="0" rtl="0" algn="just">
                        <a:lnSpc>
                          <a:spcPct val="140028"/>
                        </a:lnSpc>
                        <a:spcBef>
                          <a:spcPts val="0"/>
                        </a:spcBef>
                        <a:spcAft>
                          <a:spcPts val="0"/>
                        </a:spcAft>
                        <a:buNone/>
                      </a:pPr>
                      <a:r>
                        <a:rPr lang="en-US" sz="1399" u="none" cap="none" strike="noStrike">
                          <a:solidFill>
                            <a:srgbClr val="000000"/>
                          </a:solidFill>
                          <a:latin typeface="IBM Plex Sans"/>
                          <a:ea typeface="IBM Plex Sans"/>
                          <a:cs typeface="IBM Plex Sans"/>
                          <a:sym typeface="IBM Plex Sans"/>
                        </a:rPr>
                        <a:t>Discusses the application of RNN and LSTM for abstractive text summarization, focusing on retaining critical information from lengthy articles.</a:t>
                      </a:r>
                      <a:endParaRPr sz="1100" u="none" cap="none" strike="noStrike"/>
                    </a:p>
                    <a:p>
                      <a:pPr indent="0" lvl="0" marL="0" marR="0" rtl="0" algn="just">
                        <a:lnSpc>
                          <a:spcPct val="178090"/>
                        </a:lnSpc>
                        <a:spcBef>
                          <a:spcPts val="0"/>
                        </a:spcBef>
                        <a:spcAft>
                          <a:spcPts val="0"/>
                        </a:spcAft>
                        <a:buNone/>
                      </a:pPr>
                      <a:r>
                        <a:t/>
                      </a:r>
                      <a:endParaRPr sz="1100" u="none" cap="none" strike="noStrike"/>
                    </a:p>
                    <a:p>
                      <a:pPr indent="0" lvl="0" marL="0" marR="0" rtl="0" algn="just">
                        <a:lnSpc>
                          <a:spcPct val="178090"/>
                        </a:lnSpc>
                        <a:spcBef>
                          <a:spcPts val="0"/>
                        </a:spcBef>
                        <a:spcAft>
                          <a:spcPts val="0"/>
                        </a:spcAft>
                        <a:buNone/>
                      </a:pPr>
                      <a:r>
                        <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r>
              <a:tr h="2418575">
                <a:tc>
                  <a:txBody>
                    <a:bodyPr/>
                    <a:lstStyle/>
                    <a:p>
                      <a:pPr indent="0" lvl="0" marL="0" marR="0" rtl="0" algn="ctr">
                        <a:lnSpc>
                          <a:spcPct val="139916"/>
                        </a:lnSpc>
                        <a:spcBef>
                          <a:spcPts val="0"/>
                        </a:spcBef>
                        <a:spcAft>
                          <a:spcPts val="0"/>
                        </a:spcAft>
                        <a:buNone/>
                      </a:pPr>
                      <a:r>
                        <a:rPr b="1" lang="en-US" sz="1200" u="none" cap="none" strike="noStrike">
                          <a:solidFill>
                            <a:srgbClr val="000000"/>
                          </a:solidFill>
                          <a:latin typeface="IBM Plex Sans"/>
                          <a:ea typeface="IBM Plex Sans"/>
                          <a:cs typeface="IBM Plex Sans"/>
                          <a:sym typeface="IBM Plex Sans"/>
                        </a:rPr>
                        <a:t>4</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CDCD"/>
                    </a:solidFill>
                  </a:tcPr>
                </a:tc>
                <a:tc>
                  <a:txBody>
                    <a:bodyPr/>
                    <a:lstStyle/>
                    <a:p>
                      <a:pPr indent="0" lvl="0" marL="0" marR="0" rtl="0" algn="ctr">
                        <a:lnSpc>
                          <a:spcPct val="140028"/>
                        </a:lnSpc>
                        <a:spcBef>
                          <a:spcPts val="0"/>
                        </a:spcBef>
                        <a:spcAft>
                          <a:spcPts val="0"/>
                        </a:spcAft>
                        <a:buNone/>
                      </a:pPr>
                      <a:r>
                        <a:rPr b="1" lang="en-US" sz="1399" u="none" cap="none" strike="noStrike">
                          <a:solidFill>
                            <a:srgbClr val="000000"/>
                          </a:solidFill>
                          <a:latin typeface="IBM Plex Sans"/>
                          <a:ea typeface="IBM Plex Sans"/>
                          <a:cs typeface="IBM Plex Sans"/>
                          <a:sym typeface="IBM Plex Sans"/>
                        </a:rPr>
                        <a:t>Mahmood Yousefiazar, "Query-oriented Single-document Summarization Using Unsupervised Deep Learning."</a:t>
                      </a:r>
                      <a:endParaRPr sz="1100" u="none" cap="none" strike="noStrike"/>
                    </a:p>
                    <a:p>
                      <a:pPr indent="0" lvl="0" marL="0" marR="0" rtl="0" algn="ctr">
                        <a:lnSpc>
                          <a:spcPct val="178090"/>
                        </a:lnSpc>
                        <a:spcBef>
                          <a:spcPts val="0"/>
                        </a:spcBef>
                        <a:spcAft>
                          <a:spcPts val="0"/>
                        </a:spcAft>
                        <a:buNone/>
                      </a:pPr>
                      <a:r>
                        <a:t/>
                      </a:r>
                      <a:endParaRPr sz="1100" u="none" cap="none" strike="noStrike"/>
                    </a:p>
                    <a:p>
                      <a:pPr indent="0" lvl="0" marL="0" marR="0" rtl="0" algn="ctr">
                        <a:lnSpc>
                          <a:spcPct val="178090"/>
                        </a:lnSpc>
                        <a:spcBef>
                          <a:spcPts val="0"/>
                        </a:spcBef>
                        <a:spcAft>
                          <a:spcPts val="0"/>
                        </a:spcAft>
                        <a:buNone/>
                      </a:pPr>
                      <a:r>
                        <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CDCD"/>
                    </a:solidFill>
                  </a:tcPr>
                </a:tc>
                <a:tc>
                  <a:txBody>
                    <a:bodyPr/>
                    <a:lstStyle/>
                    <a:p>
                      <a:pPr indent="0" lvl="0" marL="0" marR="0" rtl="0" algn="ctr">
                        <a:lnSpc>
                          <a:spcPct val="140028"/>
                        </a:lnSpc>
                        <a:spcBef>
                          <a:spcPts val="0"/>
                        </a:spcBef>
                        <a:spcAft>
                          <a:spcPts val="0"/>
                        </a:spcAft>
                        <a:buNone/>
                      </a:pPr>
                      <a:r>
                        <a:rPr lang="en-US" sz="1399" u="none" cap="none" strike="noStrike">
                          <a:solidFill>
                            <a:srgbClr val="000000"/>
                          </a:solidFill>
                          <a:latin typeface="IBM Plex Sans"/>
                          <a:ea typeface="IBM Plex Sans"/>
                          <a:cs typeface="IBM Plex Sans"/>
                          <a:sym typeface="IBM Plex Sans"/>
                        </a:rPr>
                        <a:t>International Journal of Computational Linguistics, 2019</a:t>
                      </a:r>
                      <a:endParaRPr sz="1100" u="none" cap="none" strike="noStrike"/>
                    </a:p>
                    <a:p>
                      <a:pPr indent="0" lvl="0" marL="0" marR="0" rtl="0" algn="ctr">
                        <a:lnSpc>
                          <a:spcPct val="178090"/>
                        </a:lnSpc>
                        <a:spcBef>
                          <a:spcPts val="0"/>
                        </a:spcBef>
                        <a:spcAft>
                          <a:spcPts val="0"/>
                        </a:spcAft>
                        <a:buNone/>
                      </a:pPr>
                      <a:r>
                        <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c>
                  <a:txBody>
                    <a:bodyPr/>
                    <a:lstStyle/>
                    <a:p>
                      <a:pPr indent="0" lvl="0" marL="0" marR="0" rtl="0" algn="just">
                        <a:lnSpc>
                          <a:spcPct val="140028"/>
                        </a:lnSpc>
                        <a:spcBef>
                          <a:spcPts val="0"/>
                        </a:spcBef>
                        <a:spcAft>
                          <a:spcPts val="0"/>
                        </a:spcAft>
                        <a:buNone/>
                      </a:pPr>
                      <a:r>
                        <a:rPr lang="en-US" sz="1399" u="none" cap="none" strike="noStrike">
                          <a:solidFill>
                            <a:srgbClr val="000000"/>
                          </a:solidFill>
                          <a:latin typeface="IBM Plex Sans"/>
                          <a:ea typeface="IBM Plex Sans"/>
                          <a:cs typeface="IBM Plex Sans"/>
                          <a:sym typeface="IBM Plex Sans"/>
                        </a:rPr>
                        <a:t>Explores deep learning techniques such as Transformers for extractive and abstractive summarization of news articles and scientific papers.</a:t>
                      </a:r>
                      <a:endParaRPr sz="1100" u="none" cap="none" strike="noStrike"/>
                    </a:p>
                    <a:p>
                      <a:pPr indent="0" lvl="0" marL="0" marR="0" rtl="0" algn="just">
                        <a:lnSpc>
                          <a:spcPct val="178090"/>
                        </a:lnSpc>
                        <a:spcBef>
                          <a:spcPts val="0"/>
                        </a:spcBef>
                        <a:spcAft>
                          <a:spcPts val="0"/>
                        </a:spcAft>
                        <a:buNone/>
                      </a:pPr>
                      <a:r>
                        <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r>
            </a:tbl>
          </a:graphicData>
        </a:graphic>
      </p:graphicFrame>
      <p:sp>
        <p:nvSpPr>
          <p:cNvPr id="313" name="Google Shape;313;p16"/>
          <p:cNvSpPr txBox="1"/>
          <p:nvPr/>
        </p:nvSpPr>
        <p:spPr>
          <a:xfrm>
            <a:off x="10218125" y="195510"/>
            <a:ext cx="1601010" cy="237820"/>
          </a:xfrm>
          <a:prstGeom prst="rect">
            <a:avLst/>
          </a:prstGeom>
          <a:noFill/>
          <a:ln>
            <a:noFill/>
          </a:ln>
        </p:spPr>
        <p:txBody>
          <a:bodyPr anchorCtr="0" anchor="t" bIns="0" lIns="0" spcFirstLastPara="1" rIns="0" wrap="square" tIns="0">
            <a:spAutoFit/>
          </a:bodyPr>
          <a:lstStyle/>
          <a:p>
            <a:pPr indent="0" lvl="0" marL="0" marR="0" rtl="0" algn="l">
              <a:lnSpc>
                <a:spcPct val="140028"/>
              </a:lnSpc>
              <a:spcBef>
                <a:spcPts val="0"/>
              </a:spcBef>
              <a:spcAft>
                <a:spcPts val="0"/>
              </a:spcAft>
              <a:buNone/>
            </a:pPr>
            <a:r>
              <a:rPr b="0" i="1" lang="en-US" sz="1399" u="none" cap="none" strike="noStrike">
                <a:solidFill>
                  <a:srgbClr val="422C75"/>
                </a:solidFill>
                <a:latin typeface="IBM Plex Sans Condensed"/>
                <a:ea typeface="IBM Plex Sans Condensed"/>
                <a:cs typeface="IBM Plex Sans Condensed"/>
                <a:sym typeface="IBM Plex Sans Condensed"/>
              </a:rPr>
              <a:t>Go, change the world</a:t>
            </a:r>
            <a:endParaRPr/>
          </a:p>
        </p:txBody>
      </p:sp>
      <p:sp>
        <p:nvSpPr>
          <p:cNvPr id="314" name="Google Shape;314;p16"/>
          <p:cNvSpPr txBox="1"/>
          <p:nvPr/>
        </p:nvSpPr>
        <p:spPr>
          <a:xfrm>
            <a:off x="3691538" y="69475"/>
            <a:ext cx="3583857" cy="622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600" u="none" cap="none" strike="noStrike">
                <a:solidFill>
                  <a:srgbClr val="C00000"/>
                </a:solidFill>
                <a:latin typeface="IBM Plex Sans"/>
                <a:ea typeface="IBM Plex Sans"/>
                <a:cs typeface="IBM Plex Sans"/>
                <a:sym typeface="IBM Plex Sans"/>
              </a:rPr>
              <a:t>Literature Survey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7"/>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3">
              <a:alphaModFix/>
            </a:blip>
            <a:stretch>
              <a:fillRect b="0" l="0" r="0" t="0"/>
            </a:stretch>
          </a:blipFill>
          <a:ln>
            <a:noFill/>
          </a:ln>
        </p:spPr>
      </p:sp>
      <p:sp>
        <p:nvSpPr>
          <p:cNvPr id="320" name="Google Shape;320;p17"/>
          <p:cNvSpPr/>
          <p:nvPr/>
        </p:nvSpPr>
        <p:spPr>
          <a:xfrm>
            <a:off x="9769192" y="-55188"/>
            <a:ext cx="2459974" cy="746684"/>
          </a:xfrm>
          <a:custGeom>
            <a:rect b="b" l="l" r="r" t="t"/>
            <a:pathLst>
              <a:path extrusionOk="0" h="746684" w="2459974">
                <a:moveTo>
                  <a:pt x="0" y="0"/>
                </a:moveTo>
                <a:lnTo>
                  <a:pt x="2459975" y="0"/>
                </a:lnTo>
                <a:lnTo>
                  <a:pt x="2459975" y="746684"/>
                </a:lnTo>
                <a:lnTo>
                  <a:pt x="0" y="746684"/>
                </a:lnTo>
                <a:lnTo>
                  <a:pt x="0" y="0"/>
                </a:lnTo>
                <a:close/>
              </a:path>
            </a:pathLst>
          </a:custGeom>
          <a:blipFill rotWithShape="1">
            <a:blip r:embed="rId4">
              <a:alphaModFix/>
            </a:blip>
            <a:stretch>
              <a:fillRect b="0" l="0" r="0" t="0"/>
            </a:stretch>
          </a:blipFill>
          <a:ln>
            <a:noFill/>
          </a:ln>
        </p:spPr>
      </p:sp>
      <p:sp>
        <p:nvSpPr>
          <p:cNvPr id="321" name="Google Shape;321;p17"/>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5">
              <a:alphaModFix/>
            </a:blip>
            <a:stretch>
              <a:fillRect b="0" l="-526" r="0" t="0"/>
            </a:stretch>
          </a:blipFill>
          <a:ln>
            <a:noFill/>
          </a:ln>
        </p:spPr>
      </p:sp>
      <p:grpSp>
        <p:nvGrpSpPr>
          <p:cNvPr id="322" name="Google Shape;322;p17"/>
          <p:cNvGrpSpPr/>
          <p:nvPr/>
        </p:nvGrpSpPr>
        <p:grpSpPr>
          <a:xfrm>
            <a:off x="1613391" y="13649"/>
            <a:ext cx="8165718" cy="791143"/>
            <a:chOff x="0" y="-19050"/>
            <a:chExt cx="3225963" cy="312550"/>
          </a:xfrm>
        </p:grpSpPr>
        <p:sp>
          <p:nvSpPr>
            <p:cNvPr id="323" name="Google Shape;323;p17"/>
            <p:cNvSpPr/>
            <p:nvPr/>
          </p:nvSpPr>
          <p:spPr>
            <a:xfrm>
              <a:off x="0" y="0"/>
              <a:ext cx="3225963" cy="293500"/>
            </a:xfrm>
            <a:custGeom>
              <a:rect b="b" l="l" r="r" t="t"/>
              <a:pathLst>
                <a:path extrusionOk="0" h="293500" w="3225963">
                  <a:moveTo>
                    <a:pt x="0" y="0"/>
                  </a:moveTo>
                  <a:lnTo>
                    <a:pt x="3225963" y="0"/>
                  </a:lnTo>
                  <a:lnTo>
                    <a:pt x="3225963" y="293500"/>
                  </a:lnTo>
                  <a:lnTo>
                    <a:pt x="0" y="293500"/>
                  </a:lnTo>
                  <a:close/>
                </a:path>
              </a:pathLst>
            </a:custGeom>
            <a:solidFill>
              <a:srgbClr val="FFF2CC"/>
            </a:solidFill>
            <a:ln cap="sq" cmpd="sng" w="14275">
              <a:solidFill>
                <a:srgbClr val="000000"/>
              </a:solidFill>
              <a:prstDash val="solid"/>
              <a:miter lim="8000"/>
              <a:headEnd len="sm" w="sm" type="none"/>
              <a:tailEnd len="sm" w="sm" type="none"/>
            </a:ln>
          </p:spPr>
        </p:sp>
        <p:sp>
          <p:nvSpPr>
            <p:cNvPr id="324" name="Google Shape;324;p17"/>
            <p:cNvSpPr txBox="1"/>
            <p:nvPr/>
          </p:nvSpPr>
          <p:spPr>
            <a:xfrm>
              <a:off x="0" y="-19050"/>
              <a:ext cx="3225963" cy="312550"/>
            </a:xfrm>
            <a:prstGeom prst="rect">
              <a:avLst/>
            </a:prstGeom>
            <a:noFill/>
            <a:ln>
              <a:noFill/>
            </a:ln>
          </p:spPr>
          <p:txBody>
            <a:bodyPr anchorCtr="0" anchor="ctr" bIns="50800" lIns="50800" spcFirstLastPara="1" rIns="50800" wrap="square" tIns="50800">
              <a:noAutofit/>
            </a:bodyPr>
            <a:lstStyle/>
            <a:p>
              <a:pPr indent="0" lvl="0" marL="0" marR="0" rtl="0" algn="ctr">
                <a:lnSpc>
                  <a:spcPct val="93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aphicFrame>
        <p:nvGraphicFramePr>
          <p:cNvPr id="325" name="Google Shape;325;p17"/>
          <p:cNvGraphicFramePr/>
          <p:nvPr/>
        </p:nvGraphicFramePr>
        <p:xfrm>
          <a:off x="429420" y="968945"/>
          <a:ext cx="3000000" cy="3000000"/>
        </p:xfrm>
        <a:graphic>
          <a:graphicData uri="http://schemas.openxmlformats.org/drawingml/2006/table">
            <a:tbl>
              <a:tblPr>
                <a:noFill/>
                <a:tableStyleId>{3ED27E34-ACA0-4E53-8752-D4BD5C85C99E}</a:tableStyleId>
              </a:tblPr>
              <a:tblGrid>
                <a:gridCol w="587400"/>
                <a:gridCol w="2879850"/>
                <a:gridCol w="3447300"/>
                <a:gridCol w="4351325"/>
              </a:tblGrid>
              <a:tr h="716075">
                <a:tc>
                  <a:txBody>
                    <a:bodyPr/>
                    <a:lstStyle/>
                    <a:p>
                      <a:pPr indent="0" lvl="0" marL="0" marR="0" rtl="0" algn="ctr">
                        <a:lnSpc>
                          <a:spcPct val="139916"/>
                        </a:lnSpc>
                        <a:spcBef>
                          <a:spcPts val="0"/>
                        </a:spcBef>
                        <a:spcAft>
                          <a:spcPts val="0"/>
                        </a:spcAft>
                        <a:buNone/>
                      </a:pPr>
                      <a:r>
                        <a:rPr b="1" lang="en-US" sz="1200" u="none" cap="none" strike="noStrike">
                          <a:solidFill>
                            <a:srgbClr val="000000"/>
                          </a:solidFill>
                          <a:latin typeface="IBM Plex Sans"/>
                          <a:ea typeface="IBM Plex Sans"/>
                          <a:cs typeface="IBM Plex Sans"/>
                          <a:sym typeface="IBM Plex Sans"/>
                        </a:rPr>
                        <a:t>SI NO.</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9999"/>
                    </a:solidFill>
                  </a:tcPr>
                </a:tc>
                <a:tc>
                  <a:txBody>
                    <a:bodyPr/>
                    <a:lstStyle/>
                    <a:p>
                      <a:pPr indent="0" lvl="0" marL="0" marR="0" rtl="0" algn="ctr">
                        <a:lnSpc>
                          <a:spcPct val="140025"/>
                        </a:lnSpc>
                        <a:spcBef>
                          <a:spcPts val="0"/>
                        </a:spcBef>
                        <a:spcAft>
                          <a:spcPts val="0"/>
                        </a:spcAft>
                        <a:buNone/>
                      </a:pPr>
                      <a:r>
                        <a:rPr b="1" lang="en-US" sz="1599" u="none" cap="none" strike="noStrike">
                          <a:solidFill>
                            <a:srgbClr val="000000"/>
                          </a:solidFill>
                          <a:latin typeface="IBM Plex Sans"/>
                          <a:ea typeface="IBM Plex Sans"/>
                          <a:cs typeface="IBM Plex Sans"/>
                          <a:sym typeface="IBM Plex Sans"/>
                        </a:rPr>
                        <a:t>Author and Paper title</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9999"/>
                    </a:solidFill>
                  </a:tcPr>
                </a:tc>
                <a:tc>
                  <a:txBody>
                    <a:bodyPr/>
                    <a:lstStyle/>
                    <a:p>
                      <a:pPr indent="0" lvl="0" marL="0" marR="0" rtl="0" algn="ctr">
                        <a:lnSpc>
                          <a:spcPct val="140025"/>
                        </a:lnSpc>
                        <a:spcBef>
                          <a:spcPts val="0"/>
                        </a:spcBef>
                        <a:spcAft>
                          <a:spcPts val="0"/>
                        </a:spcAft>
                        <a:buNone/>
                      </a:pPr>
                      <a:r>
                        <a:rPr b="1" lang="en-US" sz="1599" u="none" cap="none" strike="noStrike">
                          <a:solidFill>
                            <a:srgbClr val="000000"/>
                          </a:solidFill>
                          <a:latin typeface="IBM Plex Sans"/>
                          <a:ea typeface="IBM Plex Sans"/>
                          <a:cs typeface="IBM Plex Sans"/>
                          <a:sym typeface="IBM Plex Sans"/>
                        </a:rPr>
                        <a:t>Details of Publication </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9999"/>
                    </a:solidFill>
                  </a:tcPr>
                </a:tc>
                <a:tc>
                  <a:txBody>
                    <a:bodyPr/>
                    <a:lstStyle/>
                    <a:p>
                      <a:pPr indent="0" lvl="0" marL="0" marR="0" rtl="0" algn="ctr">
                        <a:lnSpc>
                          <a:spcPct val="140023"/>
                        </a:lnSpc>
                        <a:spcBef>
                          <a:spcPts val="0"/>
                        </a:spcBef>
                        <a:spcAft>
                          <a:spcPts val="0"/>
                        </a:spcAft>
                        <a:buNone/>
                      </a:pPr>
                      <a:r>
                        <a:rPr b="1" lang="en-US" sz="1699" u="none" cap="none" strike="noStrike">
                          <a:solidFill>
                            <a:srgbClr val="000000"/>
                          </a:solidFill>
                          <a:latin typeface="IBM Plex Sans"/>
                          <a:ea typeface="IBM Plex Sans"/>
                          <a:cs typeface="IBM Plex Sans"/>
                          <a:sym typeface="IBM Plex Sans"/>
                        </a:rPr>
                        <a:t>Summary of the Paper </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9999"/>
                    </a:solidFill>
                  </a:tcPr>
                </a:tc>
              </a:tr>
              <a:tr h="2273350">
                <a:tc>
                  <a:txBody>
                    <a:bodyPr/>
                    <a:lstStyle/>
                    <a:p>
                      <a:pPr indent="0" lvl="0" marL="0" marR="0" rtl="0" algn="ctr">
                        <a:lnSpc>
                          <a:spcPct val="139916"/>
                        </a:lnSpc>
                        <a:spcBef>
                          <a:spcPts val="0"/>
                        </a:spcBef>
                        <a:spcAft>
                          <a:spcPts val="0"/>
                        </a:spcAft>
                        <a:buNone/>
                      </a:pPr>
                      <a:r>
                        <a:rPr b="1" lang="en-US" sz="1200" u="none" cap="none" strike="noStrike">
                          <a:solidFill>
                            <a:srgbClr val="000000"/>
                          </a:solidFill>
                          <a:latin typeface="IBM Plex Sans"/>
                          <a:ea typeface="IBM Plex Sans"/>
                          <a:cs typeface="IBM Plex Sans"/>
                          <a:sym typeface="IBM Plex Sans"/>
                        </a:rPr>
                        <a:t>5</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CDCD"/>
                    </a:solidFill>
                  </a:tcPr>
                </a:tc>
                <a:tc>
                  <a:txBody>
                    <a:bodyPr/>
                    <a:lstStyle/>
                    <a:p>
                      <a:pPr indent="0" lvl="0" marL="0" marR="0" rtl="0" algn="ctr">
                        <a:lnSpc>
                          <a:spcPct val="140028"/>
                        </a:lnSpc>
                        <a:spcBef>
                          <a:spcPts val="0"/>
                        </a:spcBef>
                        <a:spcAft>
                          <a:spcPts val="0"/>
                        </a:spcAft>
                        <a:buNone/>
                      </a:pPr>
                      <a:r>
                        <a:rPr b="1" lang="en-US" sz="1399" u="none" cap="none" strike="noStrike">
                          <a:solidFill>
                            <a:srgbClr val="000000"/>
                          </a:solidFill>
                          <a:latin typeface="IBM Plex Sans"/>
                          <a:ea typeface="IBM Plex Sans"/>
                          <a:cs typeface="IBM Plex Sans"/>
                          <a:sym typeface="IBM Plex Sans"/>
                        </a:rPr>
                        <a:t>Kryštof Göring et al., "Evaluation of Pretrained Transformers for Abstractive Summarization."</a:t>
                      </a:r>
                      <a:endParaRPr sz="1100" u="none" cap="none" strike="noStrike"/>
                    </a:p>
                    <a:p>
                      <a:pPr indent="0" lvl="0" marL="0" marR="0" rtl="0" algn="ctr">
                        <a:lnSpc>
                          <a:spcPct val="178090"/>
                        </a:lnSpc>
                        <a:spcBef>
                          <a:spcPts val="0"/>
                        </a:spcBef>
                        <a:spcAft>
                          <a:spcPts val="0"/>
                        </a:spcAft>
                        <a:buNone/>
                      </a:pPr>
                      <a:r>
                        <a:t/>
                      </a:r>
                      <a:endParaRPr sz="1100" u="none" cap="none" strike="noStrike"/>
                    </a:p>
                    <a:p>
                      <a:pPr indent="0" lvl="0" marL="0" marR="0" rtl="0" algn="ctr">
                        <a:lnSpc>
                          <a:spcPct val="178090"/>
                        </a:lnSpc>
                        <a:spcBef>
                          <a:spcPts val="0"/>
                        </a:spcBef>
                        <a:spcAft>
                          <a:spcPts val="0"/>
                        </a:spcAft>
                        <a:buNone/>
                      </a:pPr>
                      <a:r>
                        <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CDCD"/>
                    </a:solidFill>
                  </a:tcPr>
                </a:tc>
                <a:tc>
                  <a:txBody>
                    <a:bodyPr/>
                    <a:lstStyle/>
                    <a:p>
                      <a:pPr indent="0" lvl="0" marL="0" marR="0" rtl="0" algn="ctr">
                        <a:lnSpc>
                          <a:spcPct val="140028"/>
                        </a:lnSpc>
                        <a:spcBef>
                          <a:spcPts val="0"/>
                        </a:spcBef>
                        <a:spcAft>
                          <a:spcPts val="0"/>
                        </a:spcAft>
                        <a:buNone/>
                      </a:pPr>
                      <a:r>
                        <a:rPr lang="en-US" sz="1399" u="none" cap="none" strike="noStrike">
                          <a:solidFill>
                            <a:srgbClr val="000000"/>
                          </a:solidFill>
                          <a:latin typeface="IBM Plex Sans"/>
                          <a:ea typeface="IBM Plex Sans"/>
                          <a:cs typeface="IBM Plex Sans"/>
                          <a:sym typeface="IBM Plex Sans"/>
                        </a:rPr>
                        <a:t>Official Documentation</a:t>
                      </a:r>
                      <a:endParaRPr sz="1100" u="none" cap="none" strike="noStrike"/>
                    </a:p>
                    <a:p>
                      <a:pPr indent="0" lvl="0" marL="0" marR="0" rtl="0" algn="ctr">
                        <a:lnSpc>
                          <a:spcPct val="178090"/>
                        </a:lnSpc>
                        <a:spcBef>
                          <a:spcPts val="0"/>
                        </a:spcBef>
                        <a:spcAft>
                          <a:spcPts val="0"/>
                        </a:spcAft>
                        <a:buNone/>
                      </a:pPr>
                      <a:r>
                        <a:t/>
                      </a:r>
                      <a:endParaRPr sz="1100" u="none" cap="none" strike="noStrike"/>
                    </a:p>
                    <a:p>
                      <a:pPr indent="0" lvl="0" marL="0" marR="0" rtl="0" algn="ctr">
                        <a:lnSpc>
                          <a:spcPct val="178090"/>
                        </a:lnSpc>
                        <a:spcBef>
                          <a:spcPts val="0"/>
                        </a:spcBef>
                        <a:spcAft>
                          <a:spcPts val="0"/>
                        </a:spcAft>
                        <a:buNone/>
                      </a:pPr>
                      <a:r>
                        <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c>
                  <a:txBody>
                    <a:bodyPr/>
                    <a:lstStyle/>
                    <a:p>
                      <a:pPr indent="0" lvl="0" marL="0" marR="0" rtl="0" algn="just">
                        <a:lnSpc>
                          <a:spcPct val="140028"/>
                        </a:lnSpc>
                        <a:spcBef>
                          <a:spcPts val="0"/>
                        </a:spcBef>
                        <a:spcAft>
                          <a:spcPts val="0"/>
                        </a:spcAft>
                        <a:buNone/>
                      </a:pPr>
                      <a:r>
                        <a:rPr lang="en-US" sz="1399" u="none" cap="none" strike="noStrike">
                          <a:solidFill>
                            <a:srgbClr val="000000"/>
                          </a:solidFill>
                          <a:latin typeface="IBM Plex Sans"/>
                          <a:ea typeface="IBM Plex Sans"/>
                          <a:cs typeface="IBM Plex Sans"/>
                          <a:sym typeface="IBM Plex Sans"/>
                        </a:rPr>
                        <a:t>Evaluates the performance of BERT, GPT, and FLAN-T5 models, emphasizing FLAN-T5 for its superior abstractive summarization capabilities.</a:t>
                      </a:r>
                      <a:endParaRPr sz="1100" u="none" cap="none" strike="noStrike"/>
                    </a:p>
                    <a:p>
                      <a:pPr indent="0" lvl="0" marL="0" marR="0" rtl="0" algn="just">
                        <a:lnSpc>
                          <a:spcPct val="178090"/>
                        </a:lnSpc>
                        <a:spcBef>
                          <a:spcPts val="0"/>
                        </a:spcBef>
                        <a:spcAft>
                          <a:spcPts val="0"/>
                        </a:spcAft>
                        <a:buNone/>
                      </a:pPr>
                      <a:r>
                        <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r>
              <a:tr h="2418575">
                <a:tc>
                  <a:txBody>
                    <a:bodyPr/>
                    <a:lstStyle/>
                    <a:p>
                      <a:pPr indent="0" lvl="0" marL="0" marR="0" rtl="0" algn="ctr">
                        <a:lnSpc>
                          <a:spcPct val="139916"/>
                        </a:lnSpc>
                        <a:spcBef>
                          <a:spcPts val="0"/>
                        </a:spcBef>
                        <a:spcAft>
                          <a:spcPts val="0"/>
                        </a:spcAft>
                        <a:buNone/>
                      </a:pPr>
                      <a:r>
                        <a:rPr b="1" lang="en-US" sz="1200" u="none" cap="none" strike="noStrike">
                          <a:solidFill>
                            <a:srgbClr val="000000"/>
                          </a:solidFill>
                          <a:latin typeface="IBM Plex Sans"/>
                          <a:ea typeface="IBM Plex Sans"/>
                          <a:cs typeface="IBM Plex Sans"/>
                          <a:sym typeface="IBM Plex Sans"/>
                        </a:rPr>
                        <a:t>6</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CDCD"/>
                    </a:solidFill>
                  </a:tcPr>
                </a:tc>
                <a:tc>
                  <a:txBody>
                    <a:bodyPr/>
                    <a:lstStyle/>
                    <a:p>
                      <a:pPr indent="0" lvl="0" marL="0" marR="0" rtl="0" algn="ctr">
                        <a:lnSpc>
                          <a:spcPct val="140028"/>
                        </a:lnSpc>
                        <a:spcBef>
                          <a:spcPts val="0"/>
                        </a:spcBef>
                        <a:spcAft>
                          <a:spcPts val="0"/>
                        </a:spcAft>
                        <a:buNone/>
                      </a:pPr>
                      <a:r>
                        <a:rPr b="1" lang="en-US" sz="1399" u="none" cap="none" strike="noStrike">
                          <a:solidFill>
                            <a:srgbClr val="000000"/>
                          </a:solidFill>
                          <a:latin typeface="IBM Plex Sans"/>
                          <a:ea typeface="IBM Plex Sans"/>
                          <a:cs typeface="IBM Plex Sans"/>
                          <a:sym typeface="IBM Plex Sans"/>
                        </a:rPr>
                        <a:t>Hugging Face Team, "Documentation on FLAN-T5 Model."</a:t>
                      </a:r>
                      <a:endParaRPr sz="1100" u="none" cap="none" strike="noStrike"/>
                    </a:p>
                    <a:p>
                      <a:pPr indent="0" lvl="0" marL="0" marR="0" rtl="0" algn="ctr">
                        <a:lnSpc>
                          <a:spcPct val="178090"/>
                        </a:lnSpc>
                        <a:spcBef>
                          <a:spcPts val="0"/>
                        </a:spcBef>
                        <a:spcAft>
                          <a:spcPts val="0"/>
                        </a:spcAft>
                        <a:buNone/>
                      </a:pPr>
                      <a:r>
                        <a:t/>
                      </a:r>
                      <a:endParaRPr sz="1100" u="none" cap="none" strike="noStrike"/>
                    </a:p>
                    <a:p>
                      <a:pPr indent="0" lvl="0" marL="0" marR="0" rtl="0" algn="ctr">
                        <a:lnSpc>
                          <a:spcPct val="178090"/>
                        </a:lnSpc>
                        <a:spcBef>
                          <a:spcPts val="0"/>
                        </a:spcBef>
                        <a:spcAft>
                          <a:spcPts val="0"/>
                        </a:spcAft>
                        <a:buNone/>
                      </a:pPr>
                      <a:r>
                        <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CDCD"/>
                    </a:solidFill>
                  </a:tcPr>
                </a:tc>
                <a:tc>
                  <a:txBody>
                    <a:bodyPr/>
                    <a:lstStyle/>
                    <a:p>
                      <a:pPr indent="0" lvl="0" marL="0" marR="0" rtl="0" algn="ctr">
                        <a:lnSpc>
                          <a:spcPct val="140028"/>
                        </a:lnSpc>
                        <a:spcBef>
                          <a:spcPts val="0"/>
                        </a:spcBef>
                        <a:spcAft>
                          <a:spcPts val="0"/>
                        </a:spcAft>
                        <a:buNone/>
                      </a:pPr>
                      <a:r>
                        <a:rPr lang="en-US" sz="1399" u="none" cap="none" strike="noStrike">
                          <a:solidFill>
                            <a:srgbClr val="000000"/>
                          </a:solidFill>
                          <a:latin typeface="IBM Plex Sans"/>
                          <a:ea typeface="IBM Plex Sans"/>
                          <a:cs typeface="IBM Plex Sans"/>
                          <a:sym typeface="IBM Plex Sans"/>
                        </a:rPr>
                        <a:t>International Journal of Computational Linguistics, 2019</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c>
                  <a:txBody>
                    <a:bodyPr/>
                    <a:lstStyle/>
                    <a:p>
                      <a:pPr indent="0" lvl="0" marL="0" marR="0" rtl="0" algn="just">
                        <a:lnSpc>
                          <a:spcPct val="140028"/>
                        </a:lnSpc>
                        <a:spcBef>
                          <a:spcPts val="0"/>
                        </a:spcBef>
                        <a:spcAft>
                          <a:spcPts val="0"/>
                        </a:spcAft>
                        <a:buNone/>
                      </a:pPr>
                      <a:r>
                        <a:rPr lang="en-US" sz="1399" u="none" cap="none" strike="noStrike">
                          <a:solidFill>
                            <a:srgbClr val="000000"/>
                          </a:solidFill>
                          <a:latin typeface="IBM Plex Sans"/>
                          <a:ea typeface="IBM Plex Sans"/>
                          <a:cs typeface="IBM Plex Sans"/>
                          <a:sym typeface="IBM Plex Sans"/>
                        </a:rPr>
                        <a:t>Provides insights into FLAN-T5’s architecture and its tokenization methods tailored for summarization tasks.</a:t>
                      </a:r>
                      <a:endParaRPr sz="1100" u="none" cap="none" strike="noStrike"/>
                    </a:p>
                    <a:p>
                      <a:pPr indent="0" lvl="0" marL="0" marR="0" rtl="0" algn="just">
                        <a:lnSpc>
                          <a:spcPct val="178090"/>
                        </a:lnSpc>
                        <a:spcBef>
                          <a:spcPts val="0"/>
                        </a:spcBef>
                        <a:spcAft>
                          <a:spcPts val="0"/>
                        </a:spcAft>
                        <a:buNone/>
                      </a:pPr>
                      <a:r>
                        <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r>
            </a:tbl>
          </a:graphicData>
        </a:graphic>
      </p:graphicFrame>
      <p:sp>
        <p:nvSpPr>
          <p:cNvPr id="326" name="Google Shape;326;p17"/>
          <p:cNvSpPr txBox="1"/>
          <p:nvPr/>
        </p:nvSpPr>
        <p:spPr>
          <a:xfrm>
            <a:off x="10218125" y="195510"/>
            <a:ext cx="1601010" cy="237820"/>
          </a:xfrm>
          <a:prstGeom prst="rect">
            <a:avLst/>
          </a:prstGeom>
          <a:noFill/>
          <a:ln>
            <a:noFill/>
          </a:ln>
        </p:spPr>
        <p:txBody>
          <a:bodyPr anchorCtr="0" anchor="t" bIns="0" lIns="0" spcFirstLastPara="1" rIns="0" wrap="square" tIns="0">
            <a:spAutoFit/>
          </a:bodyPr>
          <a:lstStyle/>
          <a:p>
            <a:pPr indent="0" lvl="0" marL="0" marR="0" rtl="0" algn="l">
              <a:lnSpc>
                <a:spcPct val="140028"/>
              </a:lnSpc>
              <a:spcBef>
                <a:spcPts val="0"/>
              </a:spcBef>
              <a:spcAft>
                <a:spcPts val="0"/>
              </a:spcAft>
              <a:buNone/>
            </a:pPr>
            <a:r>
              <a:rPr b="0" i="1" lang="en-US" sz="1399" u="none" cap="none" strike="noStrike">
                <a:solidFill>
                  <a:srgbClr val="422C75"/>
                </a:solidFill>
                <a:latin typeface="IBM Plex Sans Condensed"/>
                <a:ea typeface="IBM Plex Sans Condensed"/>
                <a:cs typeface="IBM Plex Sans Condensed"/>
                <a:sym typeface="IBM Plex Sans Condensed"/>
              </a:rPr>
              <a:t>Go, change the world</a:t>
            </a:r>
            <a:endParaRPr/>
          </a:p>
        </p:txBody>
      </p:sp>
      <p:sp>
        <p:nvSpPr>
          <p:cNvPr id="327" name="Google Shape;327;p17"/>
          <p:cNvSpPr txBox="1"/>
          <p:nvPr/>
        </p:nvSpPr>
        <p:spPr>
          <a:xfrm>
            <a:off x="3691538" y="69475"/>
            <a:ext cx="3583857" cy="622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600" u="none" cap="none" strike="noStrike">
                <a:solidFill>
                  <a:srgbClr val="C00000"/>
                </a:solidFill>
                <a:latin typeface="IBM Plex Sans"/>
                <a:ea typeface="IBM Plex Sans"/>
                <a:cs typeface="IBM Plex Sans"/>
                <a:sym typeface="IBM Plex Sans"/>
              </a:rPr>
              <a:t>Literature Survey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8"/>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3">
              <a:alphaModFix/>
            </a:blip>
            <a:stretch>
              <a:fillRect b="0" l="0" r="0" t="0"/>
            </a:stretch>
          </a:blipFill>
          <a:ln>
            <a:noFill/>
          </a:ln>
        </p:spPr>
      </p:sp>
      <p:sp>
        <p:nvSpPr>
          <p:cNvPr id="333" name="Google Shape;333;p18"/>
          <p:cNvSpPr/>
          <p:nvPr/>
        </p:nvSpPr>
        <p:spPr>
          <a:xfrm>
            <a:off x="9769192" y="-55188"/>
            <a:ext cx="2459974" cy="746684"/>
          </a:xfrm>
          <a:custGeom>
            <a:rect b="b" l="l" r="r" t="t"/>
            <a:pathLst>
              <a:path extrusionOk="0" h="746684" w="2459974">
                <a:moveTo>
                  <a:pt x="0" y="0"/>
                </a:moveTo>
                <a:lnTo>
                  <a:pt x="2459975" y="0"/>
                </a:lnTo>
                <a:lnTo>
                  <a:pt x="2459975" y="746684"/>
                </a:lnTo>
                <a:lnTo>
                  <a:pt x="0" y="746684"/>
                </a:lnTo>
                <a:lnTo>
                  <a:pt x="0" y="0"/>
                </a:lnTo>
                <a:close/>
              </a:path>
            </a:pathLst>
          </a:custGeom>
          <a:blipFill rotWithShape="1">
            <a:blip r:embed="rId4">
              <a:alphaModFix/>
            </a:blip>
            <a:stretch>
              <a:fillRect b="0" l="0" r="0" t="0"/>
            </a:stretch>
          </a:blipFill>
          <a:ln>
            <a:noFill/>
          </a:ln>
        </p:spPr>
      </p:sp>
      <p:sp>
        <p:nvSpPr>
          <p:cNvPr id="334" name="Google Shape;334;p18"/>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5">
              <a:alphaModFix/>
            </a:blip>
            <a:stretch>
              <a:fillRect b="0" l="-526" r="0" t="0"/>
            </a:stretch>
          </a:blipFill>
          <a:ln>
            <a:noFill/>
          </a:ln>
        </p:spPr>
      </p:sp>
      <p:grpSp>
        <p:nvGrpSpPr>
          <p:cNvPr id="335" name="Google Shape;335;p18"/>
          <p:cNvGrpSpPr/>
          <p:nvPr/>
        </p:nvGrpSpPr>
        <p:grpSpPr>
          <a:xfrm>
            <a:off x="1613391" y="13649"/>
            <a:ext cx="8165718" cy="791143"/>
            <a:chOff x="0" y="-19050"/>
            <a:chExt cx="3225963" cy="312550"/>
          </a:xfrm>
        </p:grpSpPr>
        <p:sp>
          <p:nvSpPr>
            <p:cNvPr id="336" name="Google Shape;336;p18"/>
            <p:cNvSpPr/>
            <p:nvPr/>
          </p:nvSpPr>
          <p:spPr>
            <a:xfrm>
              <a:off x="0" y="0"/>
              <a:ext cx="3225963" cy="293500"/>
            </a:xfrm>
            <a:custGeom>
              <a:rect b="b" l="l" r="r" t="t"/>
              <a:pathLst>
                <a:path extrusionOk="0" h="293500" w="3225963">
                  <a:moveTo>
                    <a:pt x="0" y="0"/>
                  </a:moveTo>
                  <a:lnTo>
                    <a:pt x="3225963" y="0"/>
                  </a:lnTo>
                  <a:lnTo>
                    <a:pt x="3225963" y="293500"/>
                  </a:lnTo>
                  <a:lnTo>
                    <a:pt x="0" y="293500"/>
                  </a:lnTo>
                  <a:close/>
                </a:path>
              </a:pathLst>
            </a:custGeom>
            <a:solidFill>
              <a:srgbClr val="FFF2CC"/>
            </a:solidFill>
            <a:ln cap="sq" cmpd="sng" w="14275">
              <a:solidFill>
                <a:srgbClr val="000000"/>
              </a:solidFill>
              <a:prstDash val="solid"/>
              <a:miter lim="8000"/>
              <a:headEnd len="sm" w="sm" type="none"/>
              <a:tailEnd len="sm" w="sm" type="none"/>
            </a:ln>
          </p:spPr>
        </p:sp>
        <p:sp>
          <p:nvSpPr>
            <p:cNvPr id="337" name="Google Shape;337;p18"/>
            <p:cNvSpPr txBox="1"/>
            <p:nvPr/>
          </p:nvSpPr>
          <p:spPr>
            <a:xfrm>
              <a:off x="0" y="-19050"/>
              <a:ext cx="3225963" cy="312550"/>
            </a:xfrm>
            <a:prstGeom prst="rect">
              <a:avLst/>
            </a:prstGeom>
            <a:noFill/>
            <a:ln>
              <a:noFill/>
            </a:ln>
          </p:spPr>
          <p:txBody>
            <a:bodyPr anchorCtr="0" anchor="ctr" bIns="50800" lIns="50800" spcFirstLastPara="1" rIns="50800" wrap="square" tIns="50800">
              <a:noAutofit/>
            </a:bodyPr>
            <a:lstStyle/>
            <a:p>
              <a:pPr indent="0" lvl="0" marL="0" marR="0" rtl="0" algn="ctr">
                <a:lnSpc>
                  <a:spcPct val="93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aphicFrame>
        <p:nvGraphicFramePr>
          <p:cNvPr id="338" name="Google Shape;338;p18"/>
          <p:cNvGraphicFramePr/>
          <p:nvPr/>
        </p:nvGraphicFramePr>
        <p:xfrm>
          <a:off x="429420" y="968945"/>
          <a:ext cx="3000000" cy="3000000"/>
        </p:xfrm>
        <a:graphic>
          <a:graphicData uri="http://schemas.openxmlformats.org/drawingml/2006/table">
            <a:tbl>
              <a:tblPr>
                <a:noFill/>
                <a:tableStyleId>{3ED27E34-ACA0-4E53-8752-D4BD5C85C99E}</a:tableStyleId>
              </a:tblPr>
              <a:tblGrid>
                <a:gridCol w="587400"/>
                <a:gridCol w="2879850"/>
                <a:gridCol w="3447300"/>
                <a:gridCol w="4351325"/>
              </a:tblGrid>
              <a:tr h="716075">
                <a:tc>
                  <a:txBody>
                    <a:bodyPr/>
                    <a:lstStyle/>
                    <a:p>
                      <a:pPr indent="0" lvl="0" marL="0" marR="0" rtl="0" algn="ctr">
                        <a:lnSpc>
                          <a:spcPct val="139916"/>
                        </a:lnSpc>
                        <a:spcBef>
                          <a:spcPts val="0"/>
                        </a:spcBef>
                        <a:spcAft>
                          <a:spcPts val="0"/>
                        </a:spcAft>
                        <a:buNone/>
                      </a:pPr>
                      <a:r>
                        <a:rPr b="1" lang="en-US" sz="1200" u="none" cap="none" strike="noStrike">
                          <a:solidFill>
                            <a:srgbClr val="000000"/>
                          </a:solidFill>
                          <a:latin typeface="IBM Plex Sans"/>
                          <a:ea typeface="IBM Plex Sans"/>
                          <a:cs typeface="IBM Plex Sans"/>
                          <a:sym typeface="IBM Plex Sans"/>
                        </a:rPr>
                        <a:t>SI NO.</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9999"/>
                    </a:solidFill>
                  </a:tcPr>
                </a:tc>
                <a:tc>
                  <a:txBody>
                    <a:bodyPr/>
                    <a:lstStyle/>
                    <a:p>
                      <a:pPr indent="0" lvl="0" marL="0" marR="0" rtl="0" algn="ctr">
                        <a:lnSpc>
                          <a:spcPct val="140025"/>
                        </a:lnSpc>
                        <a:spcBef>
                          <a:spcPts val="0"/>
                        </a:spcBef>
                        <a:spcAft>
                          <a:spcPts val="0"/>
                        </a:spcAft>
                        <a:buNone/>
                      </a:pPr>
                      <a:r>
                        <a:rPr b="1" lang="en-US" sz="1599" u="none" cap="none" strike="noStrike">
                          <a:solidFill>
                            <a:srgbClr val="000000"/>
                          </a:solidFill>
                          <a:latin typeface="IBM Plex Sans"/>
                          <a:ea typeface="IBM Plex Sans"/>
                          <a:cs typeface="IBM Plex Sans"/>
                          <a:sym typeface="IBM Plex Sans"/>
                        </a:rPr>
                        <a:t>Author and Paper title</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9999"/>
                    </a:solidFill>
                  </a:tcPr>
                </a:tc>
                <a:tc>
                  <a:txBody>
                    <a:bodyPr/>
                    <a:lstStyle/>
                    <a:p>
                      <a:pPr indent="0" lvl="0" marL="0" marR="0" rtl="0" algn="ctr">
                        <a:lnSpc>
                          <a:spcPct val="140025"/>
                        </a:lnSpc>
                        <a:spcBef>
                          <a:spcPts val="0"/>
                        </a:spcBef>
                        <a:spcAft>
                          <a:spcPts val="0"/>
                        </a:spcAft>
                        <a:buNone/>
                      </a:pPr>
                      <a:r>
                        <a:rPr b="1" lang="en-US" sz="1599" u="none" cap="none" strike="noStrike">
                          <a:solidFill>
                            <a:srgbClr val="000000"/>
                          </a:solidFill>
                          <a:latin typeface="IBM Plex Sans"/>
                          <a:ea typeface="IBM Plex Sans"/>
                          <a:cs typeface="IBM Plex Sans"/>
                          <a:sym typeface="IBM Plex Sans"/>
                        </a:rPr>
                        <a:t>Details of Publication </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9999"/>
                    </a:solidFill>
                  </a:tcPr>
                </a:tc>
                <a:tc>
                  <a:txBody>
                    <a:bodyPr/>
                    <a:lstStyle/>
                    <a:p>
                      <a:pPr indent="0" lvl="0" marL="0" marR="0" rtl="0" algn="ctr">
                        <a:lnSpc>
                          <a:spcPct val="140023"/>
                        </a:lnSpc>
                        <a:spcBef>
                          <a:spcPts val="0"/>
                        </a:spcBef>
                        <a:spcAft>
                          <a:spcPts val="0"/>
                        </a:spcAft>
                        <a:buNone/>
                      </a:pPr>
                      <a:r>
                        <a:rPr b="1" lang="en-US" sz="1699" u="none" cap="none" strike="noStrike">
                          <a:solidFill>
                            <a:srgbClr val="000000"/>
                          </a:solidFill>
                          <a:latin typeface="IBM Plex Sans"/>
                          <a:ea typeface="IBM Plex Sans"/>
                          <a:cs typeface="IBM Plex Sans"/>
                          <a:sym typeface="IBM Plex Sans"/>
                        </a:rPr>
                        <a:t>Summary of the Paper </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9999"/>
                    </a:solidFill>
                  </a:tcPr>
                </a:tc>
              </a:tr>
              <a:tr h="2273350">
                <a:tc>
                  <a:txBody>
                    <a:bodyPr/>
                    <a:lstStyle/>
                    <a:p>
                      <a:pPr indent="0" lvl="0" marL="0" marR="0" rtl="0" algn="ctr">
                        <a:lnSpc>
                          <a:spcPct val="139916"/>
                        </a:lnSpc>
                        <a:spcBef>
                          <a:spcPts val="0"/>
                        </a:spcBef>
                        <a:spcAft>
                          <a:spcPts val="0"/>
                        </a:spcAft>
                        <a:buNone/>
                      </a:pPr>
                      <a:r>
                        <a:rPr b="1" lang="en-US" sz="1200" u="none" cap="none" strike="noStrike">
                          <a:solidFill>
                            <a:srgbClr val="000000"/>
                          </a:solidFill>
                          <a:latin typeface="IBM Plex Sans"/>
                          <a:ea typeface="IBM Plex Sans"/>
                          <a:cs typeface="IBM Plex Sans"/>
                          <a:sym typeface="IBM Plex Sans"/>
                        </a:rPr>
                        <a:t>7</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CDCD"/>
                    </a:solidFill>
                  </a:tcPr>
                </a:tc>
                <a:tc>
                  <a:txBody>
                    <a:bodyPr/>
                    <a:lstStyle/>
                    <a:p>
                      <a:pPr indent="0" lvl="0" marL="0" marR="0" rtl="0" algn="ctr">
                        <a:lnSpc>
                          <a:spcPct val="140028"/>
                        </a:lnSpc>
                        <a:spcBef>
                          <a:spcPts val="0"/>
                        </a:spcBef>
                        <a:spcAft>
                          <a:spcPts val="0"/>
                        </a:spcAft>
                        <a:buNone/>
                      </a:pPr>
                      <a:r>
                        <a:rPr b="1" lang="en-US" sz="1399" u="none" cap="none" strike="noStrike">
                          <a:solidFill>
                            <a:srgbClr val="000000"/>
                          </a:solidFill>
                          <a:latin typeface="IBM Plex Sans"/>
                          <a:ea typeface="IBM Plex Sans"/>
                          <a:cs typeface="IBM Plex Sans"/>
                          <a:sym typeface="IBM Plex Sans"/>
                        </a:rPr>
                        <a:t>Chin-Yew Lin, "ROUGE: A Package for Automatic Evaluation of Summaries."</a:t>
                      </a:r>
                      <a:endParaRPr sz="1100" u="none" cap="none" strike="noStrike"/>
                    </a:p>
                    <a:p>
                      <a:pPr indent="0" lvl="0" marL="0" marR="0" rtl="0" algn="ctr">
                        <a:lnSpc>
                          <a:spcPct val="178090"/>
                        </a:lnSpc>
                        <a:spcBef>
                          <a:spcPts val="0"/>
                        </a:spcBef>
                        <a:spcAft>
                          <a:spcPts val="0"/>
                        </a:spcAft>
                        <a:buNone/>
                      </a:pPr>
                      <a:r>
                        <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CDCD"/>
                    </a:solidFill>
                  </a:tcPr>
                </a:tc>
                <a:tc>
                  <a:txBody>
                    <a:bodyPr/>
                    <a:lstStyle/>
                    <a:p>
                      <a:pPr indent="0" lvl="0" marL="0" marR="0" rtl="0" algn="ctr">
                        <a:lnSpc>
                          <a:spcPct val="140028"/>
                        </a:lnSpc>
                        <a:spcBef>
                          <a:spcPts val="0"/>
                        </a:spcBef>
                        <a:spcAft>
                          <a:spcPts val="0"/>
                        </a:spcAft>
                        <a:buNone/>
                      </a:pPr>
                      <a:r>
                        <a:rPr lang="en-US" sz="1399" u="none" cap="none" strike="noStrike">
                          <a:solidFill>
                            <a:srgbClr val="000000"/>
                          </a:solidFill>
                          <a:latin typeface="IBM Plex Sans"/>
                          <a:ea typeface="IBM Plex Sans"/>
                          <a:cs typeface="IBM Plex Sans"/>
                          <a:sym typeface="IBM Plex Sans"/>
                        </a:rPr>
                        <a:t>Proceedings of the ACL Workshop, 2004</a:t>
                      </a:r>
                      <a:endParaRPr sz="1100" u="none" cap="none" strike="noStrike"/>
                    </a:p>
                    <a:p>
                      <a:pPr indent="0" lvl="0" marL="0" marR="0" rtl="0" algn="ctr">
                        <a:lnSpc>
                          <a:spcPct val="178090"/>
                        </a:lnSpc>
                        <a:spcBef>
                          <a:spcPts val="0"/>
                        </a:spcBef>
                        <a:spcAft>
                          <a:spcPts val="0"/>
                        </a:spcAft>
                        <a:buNone/>
                      </a:pPr>
                      <a:r>
                        <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c>
                  <a:txBody>
                    <a:bodyPr/>
                    <a:lstStyle/>
                    <a:p>
                      <a:pPr indent="0" lvl="0" marL="0" marR="0" rtl="0" algn="just">
                        <a:lnSpc>
                          <a:spcPct val="140028"/>
                        </a:lnSpc>
                        <a:spcBef>
                          <a:spcPts val="0"/>
                        </a:spcBef>
                        <a:spcAft>
                          <a:spcPts val="0"/>
                        </a:spcAft>
                        <a:buNone/>
                      </a:pPr>
                      <a:r>
                        <a:rPr lang="en-US" sz="1399" u="none" cap="none" strike="noStrike">
                          <a:solidFill>
                            <a:srgbClr val="000000"/>
                          </a:solidFill>
                          <a:latin typeface="IBM Plex Sans"/>
                          <a:ea typeface="IBM Plex Sans"/>
                          <a:cs typeface="IBM Plex Sans"/>
                          <a:sym typeface="IBM Plex Sans"/>
                        </a:rPr>
                        <a:t>Introduces the ROUGE metric, essential for evaluating summarization models based on n-gram overlaps.</a:t>
                      </a:r>
                      <a:endParaRPr sz="1100" u="none" cap="none" strike="noStrike"/>
                    </a:p>
                    <a:p>
                      <a:pPr indent="0" lvl="0" marL="0" marR="0" rtl="0" algn="just">
                        <a:lnSpc>
                          <a:spcPct val="178090"/>
                        </a:lnSpc>
                        <a:spcBef>
                          <a:spcPts val="0"/>
                        </a:spcBef>
                        <a:spcAft>
                          <a:spcPts val="0"/>
                        </a:spcAft>
                        <a:buNone/>
                      </a:pPr>
                      <a:r>
                        <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r>
              <a:tr h="2418575">
                <a:tc>
                  <a:txBody>
                    <a:bodyPr/>
                    <a:lstStyle/>
                    <a:p>
                      <a:pPr indent="0" lvl="0" marL="0" marR="0" rtl="0" algn="ctr">
                        <a:lnSpc>
                          <a:spcPct val="139916"/>
                        </a:lnSpc>
                        <a:spcBef>
                          <a:spcPts val="0"/>
                        </a:spcBef>
                        <a:spcAft>
                          <a:spcPts val="0"/>
                        </a:spcAft>
                        <a:buNone/>
                      </a:pPr>
                      <a:r>
                        <a:rPr b="1" lang="en-US" sz="1200" u="none" cap="none" strike="noStrike">
                          <a:solidFill>
                            <a:srgbClr val="000000"/>
                          </a:solidFill>
                          <a:latin typeface="IBM Plex Sans"/>
                          <a:ea typeface="IBM Plex Sans"/>
                          <a:cs typeface="IBM Plex Sans"/>
                          <a:sym typeface="IBM Plex Sans"/>
                        </a:rPr>
                        <a:t>8</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CDCD"/>
                    </a:solidFill>
                  </a:tcPr>
                </a:tc>
                <a:tc>
                  <a:txBody>
                    <a:bodyPr/>
                    <a:lstStyle/>
                    <a:p>
                      <a:pPr indent="0" lvl="0" marL="0" marR="0" rtl="0" algn="ctr">
                        <a:lnSpc>
                          <a:spcPct val="140028"/>
                        </a:lnSpc>
                        <a:spcBef>
                          <a:spcPts val="0"/>
                        </a:spcBef>
                        <a:spcAft>
                          <a:spcPts val="0"/>
                        </a:spcAft>
                        <a:buNone/>
                      </a:pPr>
                      <a:r>
                        <a:rPr b="1" lang="en-US" sz="1399" u="none" cap="none" strike="noStrike">
                          <a:solidFill>
                            <a:srgbClr val="000000"/>
                          </a:solidFill>
                          <a:latin typeface="IBM Plex Sans"/>
                          <a:ea typeface="IBM Plex Sans"/>
                          <a:cs typeface="IBM Plex Sans"/>
                          <a:sym typeface="IBM Plex Sans"/>
                        </a:rPr>
                        <a:t>Raffel et al., "Exploring the Limits of Transfer Learning with a Unified Text-to-Text Transformer."</a:t>
                      </a:r>
                      <a:endParaRPr sz="1100" u="none" cap="none" strike="noStrike"/>
                    </a:p>
                    <a:p>
                      <a:pPr indent="0" lvl="0" marL="0" marR="0" rtl="0" algn="ctr">
                        <a:lnSpc>
                          <a:spcPct val="178090"/>
                        </a:lnSpc>
                        <a:spcBef>
                          <a:spcPts val="0"/>
                        </a:spcBef>
                        <a:spcAft>
                          <a:spcPts val="0"/>
                        </a:spcAft>
                        <a:buNone/>
                      </a:pPr>
                      <a:r>
                        <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CDCD"/>
                    </a:solidFill>
                  </a:tcPr>
                </a:tc>
                <a:tc>
                  <a:txBody>
                    <a:bodyPr/>
                    <a:lstStyle/>
                    <a:p>
                      <a:pPr indent="0" lvl="0" marL="0" marR="0" rtl="0" algn="ctr">
                        <a:lnSpc>
                          <a:spcPct val="140028"/>
                        </a:lnSpc>
                        <a:spcBef>
                          <a:spcPts val="0"/>
                        </a:spcBef>
                        <a:spcAft>
                          <a:spcPts val="0"/>
                        </a:spcAft>
                        <a:buNone/>
                      </a:pPr>
                      <a:r>
                        <a:rPr lang="en-US" sz="1399" u="none" cap="none" strike="noStrike">
                          <a:solidFill>
                            <a:srgbClr val="000000"/>
                          </a:solidFill>
                          <a:latin typeface="IBM Plex Sans"/>
                          <a:ea typeface="IBM Plex Sans"/>
                          <a:cs typeface="IBM Plex Sans"/>
                          <a:sym typeface="IBM Plex Sans"/>
                        </a:rPr>
                        <a:t>Journal of Machine Learning Research, 2020</a:t>
                      </a:r>
                      <a:endParaRPr sz="1100" u="none" cap="none" strike="noStrike"/>
                    </a:p>
                    <a:p>
                      <a:pPr indent="0" lvl="0" marL="0" marR="0" rtl="0" algn="ctr">
                        <a:lnSpc>
                          <a:spcPct val="178090"/>
                        </a:lnSpc>
                        <a:spcBef>
                          <a:spcPts val="0"/>
                        </a:spcBef>
                        <a:spcAft>
                          <a:spcPts val="0"/>
                        </a:spcAft>
                        <a:buNone/>
                      </a:pPr>
                      <a:r>
                        <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c>
                  <a:txBody>
                    <a:bodyPr/>
                    <a:lstStyle/>
                    <a:p>
                      <a:pPr indent="0" lvl="0" marL="0" marR="0" rtl="0" algn="just">
                        <a:lnSpc>
                          <a:spcPct val="140028"/>
                        </a:lnSpc>
                        <a:spcBef>
                          <a:spcPts val="0"/>
                        </a:spcBef>
                        <a:spcAft>
                          <a:spcPts val="0"/>
                        </a:spcAft>
                        <a:buNone/>
                      </a:pPr>
                      <a:r>
                        <a:rPr lang="en-US" sz="1399" u="none" cap="none" strike="noStrike">
                          <a:solidFill>
                            <a:srgbClr val="000000"/>
                          </a:solidFill>
                          <a:latin typeface="IBM Plex Sans"/>
                          <a:ea typeface="IBM Plex Sans"/>
                          <a:cs typeface="IBM Plex Sans"/>
                          <a:sym typeface="IBM Plex Sans"/>
                        </a:rPr>
                        <a:t>Discusses how FLAN-T5 leverages the T5 framework for summarization tasks.</a:t>
                      </a:r>
                      <a:endParaRPr sz="1100" u="none" cap="none" strike="noStrike"/>
                    </a:p>
                    <a:p>
                      <a:pPr indent="0" lvl="0" marL="0" marR="0" rtl="0" algn="just">
                        <a:lnSpc>
                          <a:spcPct val="178090"/>
                        </a:lnSpc>
                        <a:spcBef>
                          <a:spcPts val="0"/>
                        </a:spcBef>
                        <a:spcAft>
                          <a:spcPts val="0"/>
                        </a:spcAft>
                        <a:buNone/>
                      </a:pPr>
                      <a:r>
                        <a:t/>
                      </a:r>
                      <a:endParaRPr sz="1100" u="none" cap="none" strike="noStrike"/>
                    </a:p>
                  </a:txBody>
                  <a:tcPr marT="114300" marB="114300" marR="114300" marL="114300" anchor="ctr">
                    <a:lnL cap="flat" cmpd="sng" w="9525">
                      <a:solidFill>
                        <a:srgbClr val="FF9999"/>
                      </a:solidFill>
                      <a:prstDash val="solid"/>
                      <a:round/>
                      <a:headEnd len="sm" w="sm" type="none"/>
                      <a:tailEnd len="sm" w="sm" type="none"/>
                    </a:lnL>
                    <a:lnR cap="flat" cmpd="sng" w="9525">
                      <a:solidFill>
                        <a:srgbClr val="FF9999"/>
                      </a:solidFill>
                      <a:prstDash val="solid"/>
                      <a:round/>
                      <a:headEnd len="sm" w="sm" type="none"/>
                      <a:tailEnd len="sm" w="sm" type="none"/>
                    </a:lnR>
                    <a:lnT cap="flat" cmpd="sng" w="9525">
                      <a:solidFill>
                        <a:srgbClr val="FF9999"/>
                      </a:solidFill>
                      <a:prstDash val="solid"/>
                      <a:round/>
                      <a:headEnd len="sm" w="sm" type="none"/>
                      <a:tailEnd len="sm" w="sm" type="none"/>
                    </a:lnT>
                    <a:lnB cap="flat" cmpd="sng" w="9525">
                      <a:solidFill>
                        <a:srgbClr val="FF9999"/>
                      </a:solidFill>
                      <a:prstDash val="solid"/>
                      <a:round/>
                      <a:headEnd len="sm" w="sm" type="none"/>
                      <a:tailEnd len="sm" w="sm" type="none"/>
                    </a:lnB>
                    <a:solidFill>
                      <a:srgbClr val="FFE3E3"/>
                    </a:solidFill>
                  </a:tcPr>
                </a:tc>
              </a:tr>
            </a:tbl>
          </a:graphicData>
        </a:graphic>
      </p:graphicFrame>
      <p:sp>
        <p:nvSpPr>
          <p:cNvPr id="339" name="Google Shape;339;p18"/>
          <p:cNvSpPr txBox="1"/>
          <p:nvPr/>
        </p:nvSpPr>
        <p:spPr>
          <a:xfrm>
            <a:off x="10218125" y="195510"/>
            <a:ext cx="1601010" cy="237820"/>
          </a:xfrm>
          <a:prstGeom prst="rect">
            <a:avLst/>
          </a:prstGeom>
          <a:noFill/>
          <a:ln>
            <a:noFill/>
          </a:ln>
        </p:spPr>
        <p:txBody>
          <a:bodyPr anchorCtr="0" anchor="t" bIns="0" lIns="0" spcFirstLastPara="1" rIns="0" wrap="square" tIns="0">
            <a:spAutoFit/>
          </a:bodyPr>
          <a:lstStyle/>
          <a:p>
            <a:pPr indent="0" lvl="0" marL="0" marR="0" rtl="0" algn="l">
              <a:lnSpc>
                <a:spcPct val="140028"/>
              </a:lnSpc>
              <a:spcBef>
                <a:spcPts val="0"/>
              </a:spcBef>
              <a:spcAft>
                <a:spcPts val="0"/>
              </a:spcAft>
              <a:buNone/>
            </a:pPr>
            <a:r>
              <a:rPr b="0" i="1" lang="en-US" sz="1399" u="none" cap="none" strike="noStrike">
                <a:solidFill>
                  <a:srgbClr val="422C75"/>
                </a:solidFill>
                <a:latin typeface="IBM Plex Sans Condensed"/>
                <a:ea typeface="IBM Plex Sans Condensed"/>
                <a:cs typeface="IBM Plex Sans Condensed"/>
                <a:sym typeface="IBM Plex Sans Condensed"/>
              </a:rPr>
              <a:t>Go, change the world</a:t>
            </a:r>
            <a:endParaRPr/>
          </a:p>
        </p:txBody>
      </p:sp>
      <p:sp>
        <p:nvSpPr>
          <p:cNvPr id="340" name="Google Shape;340;p18"/>
          <p:cNvSpPr txBox="1"/>
          <p:nvPr/>
        </p:nvSpPr>
        <p:spPr>
          <a:xfrm>
            <a:off x="3691538" y="69475"/>
            <a:ext cx="3583857" cy="622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600" u="none" cap="none" strike="noStrike">
                <a:solidFill>
                  <a:srgbClr val="C00000"/>
                </a:solidFill>
                <a:latin typeface="IBM Plex Sans"/>
                <a:ea typeface="IBM Plex Sans"/>
                <a:cs typeface="IBM Plex Sans"/>
                <a:sym typeface="IBM Plex Sans"/>
              </a:rPr>
              <a:t>Literature Survey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9"/>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3">
              <a:alphaModFix/>
            </a:blip>
            <a:stretch>
              <a:fillRect b="0" l="0" r="0" t="0"/>
            </a:stretch>
          </a:blipFill>
          <a:ln>
            <a:noFill/>
          </a:ln>
        </p:spPr>
      </p:sp>
      <p:sp>
        <p:nvSpPr>
          <p:cNvPr id="346" name="Google Shape;346;p19"/>
          <p:cNvSpPr/>
          <p:nvPr/>
        </p:nvSpPr>
        <p:spPr>
          <a:xfrm>
            <a:off x="9769192" y="-55188"/>
            <a:ext cx="2459974" cy="746684"/>
          </a:xfrm>
          <a:custGeom>
            <a:rect b="b" l="l" r="r" t="t"/>
            <a:pathLst>
              <a:path extrusionOk="0" h="746684" w="2459974">
                <a:moveTo>
                  <a:pt x="0" y="0"/>
                </a:moveTo>
                <a:lnTo>
                  <a:pt x="2459975" y="0"/>
                </a:lnTo>
                <a:lnTo>
                  <a:pt x="2459975" y="746684"/>
                </a:lnTo>
                <a:lnTo>
                  <a:pt x="0" y="746684"/>
                </a:lnTo>
                <a:lnTo>
                  <a:pt x="0" y="0"/>
                </a:lnTo>
                <a:close/>
              </a:path>
            </a:pathLst>
          </a:custGeom>
          <a:blipFill rotWithShape="1">
            <a:blip r:embed="rId4">
              <a:alphaModFix/>
            </a:blip>
            <a:stretch>
              <a:fillRect b="0" l="0" r="0" t="0"/>
            </a:stretch>
          </a:blipFill>
          <a:ln>
            <a:noFill/>
          </a:ln>
        </p:spPr>
      </p:sp>
      <p:sp>
        <p:nvSpPr>
          <p:cNvPr id="347" name="Google Shape;347;p19"/>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5">
              <a:alphaModFix/>
            </a:blip>
            <a:stretch>
              <a:fillRect b="0" l="-526" r="0" t="0"/>
            </a:stretch>
          </a:blipFill>
          <a:ln>
            <a:noFill/>
          </a:ln>
        </p:spPr>
      </p:sp>
      <p:sp>
        <p:nvSpPr>
          <p:cNvPr id="348" name="Google Shape;348;p19"/>
          <p:cNvSpPr/>
          <p:nvPr/>
        </p:nvSpPr>
        <p:spPr>
          <a:xfrm>
            <a:off x="1954606" y="2962675"/>
            <a:ext cx="8690981" cy="778393"/>
          </a:xfrm>
          <a:custGeom>
            <a:rect b="b" l="l" r="r" t="t"/>
            <a:pathLst>
              <a:path extrusionOk="0" h="778393" w="8690981">
                <a:moveTo>
                  <a:pt x="0" y="0"/>
                </a:moveTo>
                <a:lnTo>
                  <a:pt x="8690982" y="0"/>
                </a:lnTo>
                <a:lnTo>
                  <a:pt x="8690982" y="778393"/>
                </a:lnTo>
                <a:lnTo>
                  <a:pt x="0" y="778393"/>
                </a:lnTo>
                <a:lnTo>
                  <a:pt x="0" y="0"/>
                </a:lnTo>
                <a:close/>
              </a:path>
            </a:pathLst>
          </a:custGeom>
          <a:blipFill rotWithShape="1">
            <a:blip r:embed="rId6">
              <a:alphaModFix/>
            </a:blip>
            <a:stretch>
              <a:fillRect b="0" l="0" r="0" t="0"/>
            </a:stretch>
          </a:blipFill>
          <a:ln>
            <a:noFill/>
          </a:ln>
        </p:spPr>
      </p:sp>
      <p:sp>
        <p:nvSpPr>
          <p:cNvPr id="349" name="Google Shape;349;p19"/>
          <p:cNvSpPr/>
          <p:nvPr/>
        </p:nvSpPr>
        <p:spPr>
          <a:xfrm>
            <a:off x="9273988" y="6347203"/>
            <a:ext cx="2743200" cy="365122"/>
          </a:xfrm>
          <a:custGeom>
            <a:rect b="b" l="l" r="r" t="t"/>
            <a:pathLst>
              <a:path extrusionOk="0" h="365122" w="2743200">
                <a:moveTo>
                  <a:pt x="0" y="0"/>
                </a:moveTo>
                <a:lnTo>
                  <a:pt x="2743200" y="0"/>
                </a:lnTo>
                <a:lnTo>
                  <a:pt x="2743200" y="365122"/>
                </a:lnTo>
                <a:lnTo>
                  <a:pt x="0" y="365122"/>
                </a:lnTo>
                <a:lnTo>
                  <a:pt x="0" y="0"/>
                </a:lnTo>
                <a:close/>
              </a:path>
            </a:pathLst>
          </a:custGeom>
          <a:blipFill rotWithShape="1">
            <a:blip r:embed="rId7">
              <a:alphaModFix/>
            </a:blip>
            <a:stretch>
              <a:fillRect b="0" l="0" r="0" t="0"/>
            </a:stretch>
          </a:blipFill>
          <a:ln>
            <a:noFill/>
          </a:ln>
        </p:spPr>
      </p:sp>
      <p:sp>
        <p:nvSpPr>
          <p:cNvPr id="350" name="Google Shape;350;p19"/>
          <p:cNvSpPr txBox="1"/>
          <p:nvPr/>
        </p:nvSpPr>
        <p:spPr>
          <a:xfrm>
            <a:off x="10218125" y="195510"/>
            <a:ext cx="1601010" cy="237820"/>
          </a:xfrm>
          <a:prstGeom prst="rect">
            <a:avLst/>
          </a:prstGeom>
          <a:noFill/>
          <a:ln>
            <a:noFill/>
          </a:ln>
        </p:spPr>
        <p:txBody>
          <a:bodyPr anchorCtr="0" anchor="t" bIns="0" lIns="0" spcFirstLastPara="1" rIns="0" wrap="square" tIns="0">
            <a:spAutoFit/>
          </a:bodyPr>
          <a:lstStyle/>
          <a:p>
            <a:pPr indent="0" lvl="0" marL="0" marR="0" rtl="0" algn="l">
              <a:lnSpc>
                <a:spcPct val="140028"/>
              </a:lnSpc>
              <a:spcBef>
                <a:spcPts val="0"/>
              </a:spcBef>
              <a:spcAft>
                <a:spcPts val="0"/>
              </a:spcAft>
              <a:buNone/>
            </a:pPr>
            <a:r>
              <a:rPr b="0" i="1" lang="en-US" sz="1399" u="none" cap="none" strike="noStrike">
                <a:solidFill>
                  <a:srgbClr val="422C75"/>
                </a:solidFill>
                <a:latin typeface="IBM Plex Sans Condensed"/>
                <a:ea typeface="IBM Plex Sans Condensed"/>
                <a:cs typeface="IBM Plex Sans Condensed"/>
                <a:sym typeface="IBM Plex Sans Condensed"/>
              </a:rPr>
              <a:t>Go, change the world</a:t>
            </a:r>
            <a:endParaRPr/>
          </a:p>
        </p:txBody>
      </p:sp>
      <p:sp>
        <p:nvSpPr>
          <p:cNvPr id="351" name="Google Shape;351;p19"/>
          <p:cNvSpPr txBox="1"/>
          <p:nvPr/>
        </p:nvSpPr>
        <p:spPr>
          <a:xfrm>
            <a:off x="5043330" y="3006642"/>
            <a:ext cx="2861024" cy="61425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none" cap="none" strike="noStrike">
                <a:solidFill>
                  <a:srgbClr val="C00000"/>
                </a:solidFill>
                <a:latin typeface="IBM Plex Sans"/>
                <a:ea typeface="IBM Plex Sans"/>
                <a:cs typeface="IBM Plex Sans"/>
                <a:sym typeface="IBM Plex San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3">
              <a:alphaModFix/>
            </a:blip>
            <a:stretch>
              <a:fillRect b="0" l="0" r="0" t="0"/>
            </a:stretch>
          </a:blipFill>
          <a:ln>
            <a:noFill/>
          </a:ln>
        </p:spPr>
      </p:sp>
      <p:sp>
        <p:nvSpPr>
          <p:cNvPr id="99" name="Google Shape;99;p2"/>
          <p:cNvSpPr/>
          <p:nvPr/>
        </p:nvSpPr>
        <p:spPr>
          <a:xfrm>
            <a:off x="9769192" y="-55188"/>
            <a:ext cx="2459974" cy="746684"/>
          </a:xfrm>
          <a:custGeom>
            <a:rect b="b" l="l" r="r" t="t"/>
            <a:pathLst>
              <a:path extrusionOk="0" h="746684" w="2459974">
                <a:moveTo>
                  <a:pt x="0" y="0"/>
                </a:moveTo>
                <a:lnTo>
                  <a:pt x="2459975" y="0"/>
                </a:lnTo>
                <a:lnTo>
                  <a:pt x="2459975" y="746684"/>
                </a:lnTo>
                <a:lnTo>
                  <a:pt x="0" y="746684"/>
                </a:lnTo>
                <a:lnTo>
                  <a:pt x="0" y="0"/>
                </a:lnTo>
                <a:close/>
              </a:path>
            </a:pathLst>
          </a:custGeom>
          <a:blipFill rotWithShape="1">
            <a:blip r:embed="rId4">
              <a:alphaModFix/>
            </a:blip>
            <a:stretch>
              <a:fillRect b="0" l="0" r="0" t="0"/>
            </a:stretch>
          </a:blipFill>
          <a:ln>
            <a:noFill/>
          </a:ln>
        </p:spPr>
      </p:sp>
      <p:sp>
        <p:nvSpPr>
          <p:cNvPr id="100" name="Google Shape;100;p2"/>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5">
              <a:alphaModFix/>
            </a:blip>
            <a:stretch>
              <a:fillRect b="0" l="-526" r="0" t="0"/>
            </a:stretch>
          </a:blipFill>
          <a:ln>
            <a:noFill/>
          </a:ln>
        </p:spPr>
      </p:sp>
      <p:sp>
        <p:nvSpPr>
          <p:cNvPr id="101" name="Google Shape;101;p2"/>
          <p:cNvSpPr/>
          <p:nvPr/>
        </p:nvSpPr>
        <p:spPr>
          <a:xfrm>
            <a:off x="111309" y="-2096"/>
            <a:ext cx="11969372" cy="6242552"/>
          </a:xfrm>
          <a:custGeom>
            <a:rect b="b" l="l" r="r" t="t"/>
            <a:pathLst>
              <a:path extrusionOk="0" h="6242552" w="11969372">
                <a:moveTo>
                  <a:pt x="0" y="0"/>
                </a:moveTo>
                <a:lnTo>
                  <a:pt x="11969372" y="0"/>
                </a:lnTo>
                <a:lnTo>
                  <a:pt x="11969372" y="6242552"/>
                </a:lnTo>
                <a:lnTo>
                  <a:pt x="0" y="6242552"/>
                </a:lnTo>
                <a:lnTo>
                  <a:pt x="0" y="0"/>
                </a:lnTo>
                <a:close/>
              </a:path>
            </a:pathLst>
          </a:custGeom>
          <a:blipFill rotWithShape="1">
            <a:blip r:embed="rId6">
              <a:alphaModFix/>
            </a:blip>
            <a:stretch>
              <a:fillRect b="0" l="0" r="0" t="0"/>
            </a:stretch>
          </a:blipFill>
          <a:ln>
            <a:noFill/>
          </a:ln>
        </p:spPr>
      </p:sp>
      <p:sp>
        <p:nvSpPr>
          <p:cNvPr id="102" name="Google Shape;102;p2"/>
          <p:cNvSpPr/>
          <p:nvPr/>
        </p:nvSpPr>
        <p:spPr>
          <a:xfrm>
            <a:off x="9273988" y="6347203"/>
            <a:ext cx="2743200" cy="365122"/>
          </a:xfrm>
          <a:custGeom>
            <a:rect b="b" l="l" r="r" t="t"/>
            <a:pathLst>
              <a:path extrusionOk="0" h="365122" w="2743200">
                <a:moveTo>
                  <a:pt x="0" y="0"/>
                </a:moveTo>
                <a:lnTo>
                  <a:pt x="2743200" y="0"/>
                </a:lnTo>
                <a:lnTo>
                  <a:pt x="2743200" y="365122"/>
                </a:lnTo>
                <a:lnTo>
                  <a:pt x="0" y="365122"/>
                </a:lnTo>
                <a:lnTo>
                  <a:pt x="0" y="0"/>
                </a:lnTo>
                <a:close/>
              </a:path>
            </a:pathLst>
          </a:custGeom>
          <a:blipFill rotWithShape="1">
            <a:blip r:embed="rId7">
              <a:alphaModFix/>
            </a:blip>
            <a:stretch>
              <a:fillRect b="0" l="0" r="0" t="0"/>
            </a:stretch>
          </a:blipFill>
          <a:ln>
            <a:noFill/>
          </a:ln>
        </p:spPr>
      </p:sp>
      <p:sp>
        <p:nvSpPr>
          <p:cNvPr id="103" name="Google Shape;103;p2"/>
          <p:cNvSpPr txBox="1"/>
          <p:nvPr/>
        </p:nvSpPr>
        <p:spPr>
          <a:xfrm>
            <a:off x="10218125" y="195510"/>
            <a:ext cx="1601010" cy="237820"/>
          </a:xfrm>
          <a:prstGeom prst="rect">
            <a:avLst/>
          </a:prstGeom>
          <a:noFill/>
          <a:ln>
            <a:noFill/>
          </a:ln>
        </p:spPr>
        <p:txBody>
          <a:bodyPr anchorCtr="0" anchor="t" bIns="0" lIns="0" spcFirstLastPara="1" rIns="0" wrap="square" tIns="0">
            <a:spAutoFit/>
          </a:bodyPr>
          <a:lstStyle/>
          <a:p>
            <a:pPr indent="0" lvl="0" marL="0" marR="0" rtl="0" algn="l">
              <a:lnSpc>
                <a:spcPct val="140028"/>
              </a:lnSpc>
              <a:spcBef>
                <a:spcPts val="0"/>
              </a:spcBef>
              <a:spcAft>
                <a:spcPts val="0"/>
              </a:spcAft>
              <a:buNone/>
            </a:pPr>
            <a:r>
              <a:rPr b="0" i="1" lang="en-US" sz="1399" u="none" cap="none" strike="noStrike">
                <a:solidFill>
                  <a:srgbClr val="422C75"/>
                </a:solidFill>
                <a:latin typeface="IBM Plex Sans Condensed"/>
                <a:ea typeface="IBM Plex Sans Condensed"/>
                <a:cs typeface="IBM Plex Sans Condensed"/>
                <a:sym typeface="IBM Plex Sans Condensed"/>
              </a:rPr>
              <a:t>Go, change the world</a:t>
            </a:r>
            <a:endParaRPr/>
          </a:p>
        </p:txBody>
      </p:sp>
      <p:sp>
        <p:nvSpPr>
          <p:cNvPr id="104" name="Google Shape;104;p2"/>
          <p:cNvSpPr txBox="1"/>
          <p:nvPr/>
        </p:nvSpPr>
        <p:spPr>
          <a:xfrm>
            <a:off x="4309720" y="76752"/>
            <a:ext cx="2537841" cy="61425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none" cap="none" strike="noStrike">
                <a:solidFill>
                  <a:srgbClr val="C00000"/>
                </a:solidFill>
                <a:latin typeface="IBM Plex Sans"/>
                <a:ea typeface="IBM Plex Sans"/>
                <a:cs typeface="IBM Plex Sans"/>
                <a:sym typeface="IBM Plex Sans"/>
              </a:rPr>
              <a:t>Introduction</a:t>
            </a:r>
            <a:endParaRPr/>
          </a:p>
        </p:txBody>
      </p:sp>
      <p:sp>
        <p:nvSpPr>
          <p:cNvPr id="105" name="Google Shape;105;p2"/>
          <p:cNvSpPr txBox="1"/>
          <p:nvPr/>
        </p:nvSpPr>
        <p:spPr>
          <a:xfrm>
            <a:off x="513159" y="1195721"/>
            <a:ext cx="215817" cy="2442667"/>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US" sz="2000" u="none" cap="none" strike="noStrike">
                <a:solidFill>
                  <a:srgbClr val="000000"/>
                </a:solidFill>
                <a:latin typeface="Open Sans"/>
                <a:ea typeface="Open Sans"/>
                <a:cs typeface="Open Sans"/>
                <a:sym typeface="Open Sans"/>
              </a:rPr>
              <a:t>1. 2. 3. 4. 5. 6. 7. 8.</a:t>
            </a:r>
            <a:endParaRPr/>
          </a:p>
        </p:txBody>
      </p:sp>
      <p:sp>
        <p:nvSpPr>
          <p:cNvPr id="106" name="Google Shape;106;p2"/>
          <p:cNvSpPr txBox="1"/>
          <p:nvPr/>
        </p:nvSpPr>
        <p:spPr>
          <a:xfrm>
            <a:off x="940813" y="1202226"/>
            <a:ext cx="7654261" cy="2432523"/>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2000" u="none" cap="none" strike="noStrike">
                <a:solidFill>
                  <a:srgbClr val="000000"/>
                </a:solidFill>
                <a:latin typeface="IBM Plex Sans Condensed"/>
                <a:ea typeface="IBM Plex Sans Condensed"/>
                <a:cs typeface="IBM Plex Sans Condensed"/>
                <a:sym typeface="IBM Plex Sans Condensed"/>
              </a:rPr>
              <a:t>Agenda Introduction Literature Survey Summary of LS Requirement analysis – hardware and software specification System architecture ( -- ANN-DL architecture ) Eg .. architecture of CNN Methodology Module specification –</a:t>
            </a:r>
            <a:endParaRPr/>
          </a:p>
        </p:txBody>
      </p:sp>
      <p:sp>
        <p:nvSpPr>
          <p:cNvPr id="107" name="Google Shape;107;p2"/>
          <p:cNvSpPr txBox="1"/>
          <p:nvPr/>
        </p:nvSpPr>
        <p:spPr>
          <a:xfrm>
            <a:off x="970359" y="3641560"/>
            <a:ext cx="5165446" cy="301638"/>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2000" u="none" cap="none" strike="noStrike">
                <a:solidFill>
                  <a:srgbClr val="000000"/>
                </a:solidFill>
                <a:latin typeface="IBM Plex Sans Condensed"/>
                <a:ea typeface="IBM Plex Sans Condensed"/>
                <a:cs typeface="IBM Plex Sans Condensed"/>
                <a:sym typeface="IBM Plex Sans Condensed"/>
              </a:rPr>
              <a:t>a.Module 1 : data collection and pre processing </a:t>
            </a:r>
            <a:endParaRPr/>
          </a:p>
        </p:txBody>
      </p:sp>
      <p:sp>
        <p:nvSpPr>
          <p:cNvPr id="108" name="Google Shape;108;p2"/>
          <p:cNvSpPr txBox="1"/>
          <p:nvPr/>
        </p:nvSpPr>
        <p:spPr>
          <a:xfrm>
            <a:off x="1512360" y="3946360"/>
            <a:ext cx="3044657" cy="301638"/>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2000" u="none" cap="none" strike="noStrike">
                <a:solidFill>
                  <a:srgbClr val="000000"/>
                </a:solidFill>
                <a:latin typeface="IBM Plex Sans Condensed"/>
                <a:ea typeface="IBM Plex Sans Condensed"/>
                <a:cs typeface="IBM Plex Sans Condensed"/>
                <a:sym typeface="IBM Plex Sans Condensed"/>
              </a:rPr>
              <a:t>i.Input ii. Process iii output </a:t>
            </a:r>
            <a:endParaRPr/>
          </a:p>
        </p:txBody>
      </p:sp>
      <p:sp>
        <p:nvSpPr>
          <p:cNvPr id="109" name="Google Shape;109;p2"/>
          <p:cNvSpPr txBox="1"/>
          <p:nvPr/>
        </p:nvSpPr>
        <p:spPr>
          <a:xfrm>
            <a:off x="970359" y="4251160"/>
            <a:ext cx="5741384" cy="2952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2000" u="none" cap="none" strike="noStrike">
                <a:solidFill>
                  <a:srgbClr val="000000"/>
                </a:solidFill>
                <a:latin typeface="IBM Plex Sans Condensed"/>
                <a:ea typeface="IBM Plex Sans Condensed"/>
                <a:cs typeface="IBM Plex Sans Condensed"/>
                <a:sym typeface="IBM Plex Sans Condensed"/>
              </a:rPr>
              <a:t>b.Module 2 : Implementation of ANN / DL algorithm</a:t>
            </a:r>
            <a:endParaRPr/>
          </a:p>
        </p:txBody>
      </p:sp>
      <p:sp>
        <p:nvSpPr>
          <p:cNvPr id="110" name="Google Shape;110;p2"/>
          <p:cNvSpPr txBox="1"/>
          <p:nvPr/>
        </p:nvSpPr>
        <p:spPr>
          <a:xfrm>
            <a:off x="1512360" y="4555960"/>
            <a:ext cx="3044657" cy="301638"/>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2000" u="none" cap="none" strike="noStrike">
                <a:solidFill>
                  <a:srgbClr val="000000"/>
                </a:solidFill>
                <a:latin typeface="IBM Plex Sans Condensed"/>
                <a:ea typeface="IBM Plex Sans Condensed"/>
                <a:cs typeface="IBM Plex Sans Condensed"/>
                <a:sym typeface="IBM Plex Sans Condensed"/>
              </a:rPr>
              <a:t>i.Input ii. Process iii output </a:t>
            </a:r>
            <a:endParaRPr/>
          </a:p>
        </p:txBody>
      </p:sp>
      <p:sp>
        <p:nvSpPr>
          <p:cNvPr id="111" name="Google Shape;111;p2"/>
          <p:cNvSpPr txBox="1"/>
          <p:nvPr/>
        </p:nvSpPr>
        <p:spPr>
          <a:xfrm>
            <a:off x="984618" y="4860760"/>
            <a:ext cx="3857320" cy="301638"/>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2000" u="none" cap="none" strike="noStrike">
                <a:solidFill>
                  <a:srgbClr val="000000"/>
                </a:solidFill>
                <a:latin typeface="IBM Plex Sans Condensed"/>
                <a:ea typeface="IBM Plex Sans Condensed"/>
                <a:cs typeface="IBM Plex Sans Condensed"/>
                <a:sym typeface="IBM Plex Sans Condensed"/>
              </a:rPr>
              <a:t>c.Module 3 : testing and validation </a:t>
            </a:r>
            <a:endParaRPr/>
          </a:p>
        </p:txBody>
      </p:sp>
      <p:sp>
        <p:nvSpPr>
          <p:cNvPr id="112" name="Google Shape;112;p2"/>
          <p:cNvSpPr txBox="1"/>
          <p:nvPr/>
        </p:nvSpPr>
        <p:spPr>
          <a:xfrm>
            <a:off x="1512360" y="5165560"/>
            <a:ext cx="3044657" cy="301638"/>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2000" u="none" cap="none" strike="noStrike">
                <a:solidFill>
                  <a:srgbClr val="000000"/>
                </a:solidFill>
                <a:latin typeface="IBM Plex Sans Condensed"/>
                <a:ea typeface="IBM Plex Sans Condensed"/>
                <a:cs typeface="IBM Plex Sans Condensed"/>
                <a:sym typeface="IBM Plex Sans Condensed"/>
              </a:rPr>
              <a:t>i.Input ii. Process iii output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3">
              <a:alphaModFix/>
            </a:blip>
            <a:stretch>
              <a:fillRect b="0" l="0" r="0" t="0"/>
            </a:stretch>
          </a:blipFill>
          <a:ln>
            <a:noFill/>
          </a:ln>
        </p:spPr>
      </p:sp>
      <p:sp>
        <p:nvSpPr>
          <p:cNvPr id="118" name="Google Shape;118;p3"/>
          <p:cNvSpPr/>
          <p:nvPr/>
        </p:nvSpPr>
        <p:spPr>
          <a:xfrm>
            <a:off x="9769192" y="-55188"/>
            <a:ext cx="2459974" cy="746684"/>
          </a:xfrm>
          <a:custGeom>
            <a:rect b="b" l="l" r="r" t="t"/>
            <a:pathLst>
              <a:path extrusionOk="0" h="746684" w="2459974">
                <a:moveTo>
                  <a:pt x="0" y="0"/>
                </a:moveTo>
                <a:lnTo>
                  <a:pt x="2459975" y="0"/>
                </a:lnTo>
                <a:lnTo>
                  <a:pt x="2459975" y="746684"/>
                </a:lnTo>
                <a:lnTo>
                  <a:pt x="0" y="746684"/>
                </a:lnTo>
                <a:lnTo>
                  <a:pt x="0" y="0"/>
                </a:lnTo>
                <a:close/>
              </a:path>
            </a:pathLst>
          </a:custGeom>
          <a:blipFill rotWithShape="1">
            <a:blip r:embed="rId4">
              <a:alphaModFix/>
            </a:blip>
            <a:stretch>
              <a:fillRect b="0" l="0" r="0" t="0"/>
            </a:stretch>
          </a:blipFill>
          <a:ln>
            <a:noFill/>
          </a:ln>
        </p:spPr>
      </p:sp>
      <p:sp>
        <p:nvSpPr>
          <p:cNvPr id="119" name="Google Shape;119;p3"/>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5">
              <a:alphaModFix/>
            </a:blip>
            <a:stretch>
              <a:fillRect b="0" l="-526" r="0" t="0"/>
            </a:stretch>
          </a:blipFill>
          <a:ln>
            <a:noFill/>
          </a:ln>
        </p:spPr>
      </p:sp>
      <p:sp>
        <p:nvSpPr>
          <p:cNvPr id="120" name="Google Shape;120;p3"/>
          <p:cNvSpPr/>
          <p:nvPr/>
        </p:nvSpPr>
        <p:spPr>
          <a:xfrm>
            <a:off x="9273988" y="6347203"/>
            <a:ext cx="2743200" cy="365122"/>
          </a:xfrm>
          <a:custGeom>
            <a:rect b="b" l="l" r="r" t="t"/>
            <a:pathLst>
              <a:path extrusionOk="0" h="365122" w="2743200">
                <a:moveTo>
                  <a:pt x="0" y="0"/>
                </a:moveTo>
                <a:lnTo>
                  <a:pt x="2743200" y="0"/>
                </a:lnTo>
                <a:lnTo>
                  <a:pt x="2743200" y="365122"/>
                </a:lnTo>
                <a:lnTo>
                  <a:pt x="0" y="365122"/>
                </a:lnTo>
                <a:lnTo>
                  <a:pt x="0" y="0"/>
                </a:lnTo>
                <a:close/>
              </a:path>
            </a:pathLst>
          </a:custGeom>
          <a:blipFill rotWithShape="1">
            <a:blip r:embed="rId6">
              <a:alphaModFix/>
            </a:blip>
            <a:stretch>
              <a:fillRect b="0" l="0" r="0" t="0"/>
            </a:stretch>
          </a:blipFill>
          <a:ln>
            <a:noFill/>
          </a:ln>
        </p:spPr>
      </p:sp>
      <p:grpSp>
        <p:nvGrpSpPr>
          <p:cNvPr id="121" name="Google Shape;121;p3"/>
          <p:cNvGrpSpPr/>
          <p:nvPr/>
        </p:nvGrpSpPr>
        <p:grpSpPr>
          <a:xfrm>
            <a:off x="1613391" y="13649"/>
            <a:ext cx="8165718" cy="791143"/>
            <a:chOff x="0" y="-19050"/>
            <a:chExt cx="3225963" cy="312550"/>
          </a:xfrm>
        </p:grpSpPr>
        <p:sp>
          <p:nvSpPr>
            <p:cNvPr id="122" name="Google Shape;122;p3"/>
            <p:cNvSpPr/>
            <p:nvPr/>
          </p:nvSpPr>
          <p:spPr>
            <a:xfrm>
              <a:off x="0" y="0"/>
              <a:ext cx="3225963" cy="293500"/>
            </a:xfrm>
            <a:custGeom>
              <a:rect b="b" l="l" r="r" t="t"/>
              <a:pathLst>
                <a:path extrusionOk="0" h="293500" w="3225963">
                  <a:moveTo>
                    <a:pt x="0" y="0"/>
                  </a:moveTo>
                  <a:lnTo>
                    <a:pt x="3225963" y="0"/>
                  </a:lnTo>
                  <a:lnTo>
                    <a:pt x="3225963" y="293500"/>
                  </a:lnTo>
                  <a:lnTo>
                    <a:pt x="0" y="293500"/>
                  </a:lnTo>
                  <a:close/>
                </a:path>
              </a:pathLst>
            </a:custGeom>
            <a:solidFill>
              <a:srgbClr val="FFF2CC"/>
            </a:solidFill>
            <a:ln cap="sq" cmpd="sng" w="14275">
              <a:solidFill>
                <a:srgbClr val="000000"/>
              </a:solidFill>
              <a:prstDash val="solid"/>
              <a:miter lim="8000"/>
              <a:headEnd len="sm" w="sm" type="none"/>
              <a:tailEnd len="sm" w="sm" type="none"/>
            </a:ln>
          </p:spPr>
        </p:sp>
        <p:sp>
          <p:nvSpPr>
            <p:cNvPr id="123" name="Google Shape;123;p3"/>
            <p:cNvSpPr txBox="1"/>
            <p:nvPr/>
          </p:nvSpPr>
          <p:spPr>
            <a:xfrm>
              <a:off x="0" y="-19050"/>
              <a:ext cx="3225963" cy="312550"/>
            </a:xfrm>
            <a:prstGeom prst="rect">
              <a:avLst/>
            </a:prstGeom>
            <a:noFill/>
            <a:ln>
              <a:noFill/>
            </a:ln>
          </p:spPr>
          <p:txBody>
            <a:bodyPr anchorCtr="0" anchor="ctr" bIns="50800" lIns="50800" spcFirstLastPara="1" rIns="50800" wrap="square" tIns="50800">
              <a:noAutofit/>
            </a:bodyPr>
            <a:lstStyle/>
            <a:p>
              <a:pPr indent="0" lvl="0" marL="0" marR="0" rtl="0" algn="ctr">
                <a:lnSpc>
                  <a:spcPct val="93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4" name="Google Shape;124;p3"/>
          <p:cNvSpPr txBox="1"/>
          <p:nvPr/>
        </p:nvSpPr>
        <p:spPr>
          <a:xfrm>
            <a:off x="10218125" y="195510"/>
            <a:ext cx="1601010" cy="237820"/>
          </a:xfrm>
          <a:prstGeom prst="rect">
            <a:avLst/>
          </a:prstGeom>
          <a:noFill/>
          <a:ln>
            <a:noFill/>
          </a:ln>
        </p:spPr>
        <p:txBody>
          <a:bodyPr anchorCtr="0" anchor="t" bIns="0" lIns="0" spcFirstLastPara="1" rIns="0" wrap="square" tIns="0">
            <a:spAutoFit/>
          </a:bodyPr>
          <a:lstStyle/>
          <a:p>
            <a:pPr indent="0" lvl="0" marL="0" marR="0" rtl="0" algn="l">
              <a:lnSpc>
                <a:spcPct val="140028"/>
              </a:lnSpc>
              <a:spcBef>
                <a:spcPts val="0"/>
              </a:spcBef>
              <a:spcAft>
                <a:spcPts val="0"/>
              </a:spcAft>
              <a:buNone/>
            </a:pPr>
            <a:r>
              <a:rPr b="0" i="1" lang="en-US" sz="1399" u="none" cap="none" strike="noStrike">
                <a:solidFill>
                  <a:srgbClr val="422C75"/>
                </a:solidFill>
                <a:latin typeface="IBM Plex Sans Condensed"/>
                <a:ea typeface="IBM Plex Sans Condensed"/>
                <a:cs typeface="IBM Plex Sans Condensed"/>
                <a:sym typeface="IBM Plex Sans Condensed"/>
              </a:rPr>
              <a:t>Go, change the world</a:t>
            </a:r>
            <a:endParaRPr/>
          </a:p>
        </p:txBody>
      </p:sp>
      <p:sp>
        <p:nvSpPr>
          <p:cNvPr id="125" name="Google Shape;125;p3"/>
          <p:cNvSpPr txBox="1"/>
          <p:nvPr/>
        </p:nvSpPr>
        <p:spPr>
          <a:xfrm>
            <a:off x="4676092" y="83763"/>
            <a:ext cx="2839816" cy="622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600" u="none" cap="none" strike="noStrike">
                <a:solidFill>
                  <a:srgbClr val="C00000"/>
                </a:solidFill>
                <a:latin typeface="IBM Plex Sans"/>
                <a:ea typeface="IBM Plex Sans"/>
                <a:cs typeface="IBM Plex Sans"/>
                <a:sym typeface="IBM Plex Sans"/>
              </a:rPr>
              <a:t>Agenda</a:t>
            </a:r>
            <a:endParaRPr/>
          </a:p>
        </p:txBody>
      </p:sp>
      <p:sp>
        <p:nvSpPr>
          <p:cNvPr id="126" name="Google Shape;126;p3"/>
          <p:cNvSpPr txBox="1"/>
          <p:nvPr/>
        </p:nvSpPr>
        <p:spPr>
          <a:xfrm>
            <a:off x="587188" y="1642723"/>
            <a:ext cx="10819387" cy="4168140"/>
          </a:xfrm>
          <a:prstGeom prst="rect">
            <a:avLst/>
          </a:prstGeom>
          <a:noFill/>
          <a:ln>
            <a:noFill/>
          </a:ln>
        </p:spPr>
        <p:txBody>
          <a:bodyPr anchorCtr="0" anchor="t" bIns="0" lIns="0" spcFirstLastPara="1" rIns="0" wrap="square" tIns="0">
            <a:spAutoFit/>
          </a:bodyPr>
          <a:lstStyle/>
          <a:p>
            <a:pPr indent="0" lvl="0" marL="0" marR="0" rtl="0" algn="just">
              <a:lnSpc>
                <a:spcPct val="140016"/>
              </a:lnSpc>
              <a:spcBef>
                <a:spcPts val="0"/>
              </a:spcBef>
              <a:spcAft>
                <a:spcPts val="0"/>
              </a:spcAft>
              <a:buNone/>
            </a:pPr>
            <a:r>
              <a:rPr b="0" i="0" lang="en-US" sz="2399" u="none" cap="none" strike="noStrike">
                <a:solidFill>
                  <a:srgbClr val="000000"/>
                </a:solidFill>
                <a:latin typeface="Arial"/>
                <a:ea typeface="Arial"/>
                <a:cs typeface="Arial"/>
                <a:sym typeface="Arial"/>
              </a:rPr>
              <a:t> The agenda of this project is to:</a:t>
            </a:r>
            <a:endParaRPr/>
          </a:p>
          <a:p>
            <a:pPr indent="-259079" lvl="1" marL="518158" marR="0" rtl="0" algn="just">
              <a:lnSpc>
                <a:spcPct val="140016"/>
              </a:lnSpc>
              <a:spcBef>
                <a:spcPts val="0"/>
              </a:spcBef>
              <a:spcAft>
                <a:spcPts val="0"/>
              </a:spcAft>
              <a:buClr>
                <a:srgbClr val="000000"/>
              </a:buClr>
              <a:buSzPts val="2399"/>
              <a:buFont typeface="Arial"/>
              <a:buChar char="•"/>
            </a:pPr>
            <a:r>
              <a:rPr b="0" i="0" lang="en-US" sz="2399" u="none" cap="none" strike="noStrike">
                <a:solidFill>
                  <a:srgbClr val="000000"/>
                </a:solidFill>
                <a:latin typeface="Arial"/>
                <a:ea typeface="Arial"/>
                <a:cs typeface="Arial"/>
                <a:sym typeface="Arial"/>
              </a:rPr>
              <a:t>Develop an offline text summarization system using Deep Learning (DL) techniques.</a:t>
            </a:r>
            <a:endParaRPr/>
          </a:p>
          <a:p>
            <a:pPr indent="-259079" lvl="1" marL="518158" marR="0" rtl="0" algn="just">
              <a:lnSpc>
                <a:spcPct val="140016"/>
              </a:lnSpc>
              <a:spcBef>
                <a:spcPts val="0"/>
              </a:spcBef>
              <a:spcAft>
                <a:spcPts val="0"/>
              </a:spcAft>
              <a:buClr>
                <a:srgbClr val="000000"/>
              </a:buClr>
              <a:buSzPts val="2399"/>
              <a:buFont typeface="Arial"/>
              <a:buChar char="•"/>
            </a:pPr>
            <a:r>
              <a:rPr b="0" i="0" lang="en-US" sz="2399" u="none" cap="none" strike="noStrike">
                <a:solidFill>
                  <a:srgbClr val="000000"/>
                </a:solidFill>
                <a:latin typeface="Arial"/>
                <a:ea typeface="Arial"/>
                <a:cs typeface="Arial"/>
                <a:sym typeface="Arial"/>
              </a:rPr>
              <a:t>Leverage the FLAN-T5 Transformer model for generating concise summaries from large text documents.</a:t>
            </a:r>
            <a:endParaRPr/>
          </a:p>
          <a:p>
            <a:pPr indent="-259079" lvl="1" marL="518158" marR="0" rtl="0" algn="just">
              <a:lnSpc>
                <a:spcPct val="140016"/>
              </a:lnSpc>
              <a:spcBef>
                <a:spcPts val="0"/>
              </a:spcBef>
              <a:spcAft>
                <a:spcPts val="0"/>
              </a:spcAft>
              <a:buClr>
                <a:srgbClr val="000000"/>
              </a:buClr>
              <a:buSzPts val="2399"/>
              <a:buFont typeface="Arial"/>
              <a:buChar char="•"/>
            </a:pPr>
            <a:r>
              <a:rPr b="0" i="0" lang="en-US" sz="2399" u="none" cap="none" strike="noStrike">
                <a:solidFill>
                  <a:srgbClr val="000000"/>
                </a:solidFill>
                <a:latin typeface="Arial"/>
                <a:ea typeface="Arial"/>
                <a:cs typeface="Arial"/>
                <a:sym typeface="Arial"/>
              </a:rPr>
              <a:t>Automate the summarization process for documents in PDF, DOCX, and TXT formats.</a:t>
            </a:r>
            <a:endParaRPr/>
          </a:p>
          <a:p>
            <a:pPr indent="-259079" lvl="1" marL="518158" marR="0" rtl="0" algn="just">
              <a:lnSpc>
                <a:spcPct val="140016"/>
              </a:lnSpc>
              <a:spcBef>
                <a:spcPts val="0"/>
              </a:spcBef>
              <a:spcAft>
                <a:spcPts val="0"/>
              </a:spcAft>
              <a:buClr>
                <a:srgbClr val="000000"/>
              </a:buClr>
              <a:buSzPts val="2399"/>
              <a:buFont typeface="Arial"/>
              <a:buChar char="•"/>
            </a:pPr>
            <a:r>
              <a:rPr b="0" i="0" lang="en-US" sz="2399" u="none" cap="none" strike="noStrike">
                <a:solidFill>
                  <a:srgbClr val="000000"/>
                </a:solidFill>
                <a:latin typeface="Arial"/>
                <a:ea typeface="Arial"/>
                <a:cs typeface="Arial"/>
                <a:sym typeface="Arial"/>
              </a:rPr>
              <a:t>Provide a robust pre-processing pipeline and multi-format output capabilities.</a:t>
            </a:r>
            <a:endParaRPr/>
          </a:p>
          <a:p>
            <a:pPr indent="0" lvl="0" marL="0" marR="0" rtl="0" algn="just">
              <a:lnSpc>
                <a:spcPct val="140016"/>
              </a:lnSpc>
              <a:spcBef>
                <a:spcPts val="0"/>
              </a:spcBef>
              <a:spcAft>
                <a:spcPts val="0"/>
              </a:spcAft>
              <a:buNone/>
            </a:pPr>
            <a:r>
              <a:t/>
            </a:r>
            <a:endParaRPr b="0" i="0" sz="2399"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3">
              <a:alphaModFix/>
            </a:blip>
            <a:stretch>
              <a:fillRect b="0" l="0" r="0" t="0"/>
            </a:stretch>
          </a:blipFill>
          <a:ln>
            <a:noFill/>
          </a:ln>
        </p:spPr>
      </p:sp>
      <p:sp>
        <p:nvSpPr>
          <p:cNvPr id="132" name="Google Shape;132;p4"/>
          <p:cNvSpPr/>
          <p:nvPr/>
        </p:nvSpPr>
        <p:spPr>
          <a:xfrm>
            <a:off x="9769192" y="-55188"/>
            <a:ext cx="2459974" cy="746684"/>
          </a:xfrm>
          <a:custGeom>
            <a:rect b="b" l="l" r="r" t="t"/>
            <a:pathLst>
              <a:path extrusionOk="0" h="746684" w="2459974">
                <a:moveTo>
                  <a:pt x="0" y="0"/>
                </a:moveTo>
                <a:lnTo>
                  <a:pt x="2459975" y="0"/>
                </a:lnTo>
                <a:lnTo>
                  <a:pt x="2459975" y="746684"/>
                </a:lnTo>
                <a:lnTo>
                  <a:pt x="0" y="746684"/>
                </a:lnTo>
                <a:lnTo>
                  <a:pt x="0" y="0"/>
                </a:lnTo>
                <a:close/>
              </a:path>
            </a:pathLst>
          </a:custGeom>
          <a:blipFill rotWithShape="1">
            <a:blip r:embed="rId4">
              <a:alphaModFix/>
            </a:blip>
            <a:stretch>
              <a:fillRect b="0" l="0" r="0" t="0"/>
            </a:stretch>
          </a:blipFill>
          <a:ln>
            <a:noFill/>
          </a:ln>
        </p:spPr>
      </p:sp>
      <p:sp>
        <p:nvSpPr>
          <p:cNvPr id="133" name="Google Shape;133;p4"/>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5">
              <a:alphaModFix/>
            </a:blip>
            <a:stretch>
              <a:fillRect b="0" l="-526" r="0" t="0"/>
            </a:stretch>
          </a:blipFill>
          <a:ln>
            <a:noFill/>
          </a:ln>
        </p:spPr>
      </p:sp>
      <p:grpSp>
        <p:nvGrpSpPr>
          <p:cNvPr id="134" name="Google Shape;134;p4"/>
          <p:cNvGrpSpPr/>
          <p:nvPr/>
        </p:nvGrpSpPr>
        <p:grpSpPr>
          <a:xfrm>
            <a:off x="1613391" y="13649"/>
            <a:ext cx="8165718" cy="791143"/>
            <a:chOff x="0" y="-19050"/>
            <a:chExt cx="3225963" cy="312550"/>
          </a:xfrm>
        </p:grpSpPr>
        <p:sp>
          <p:nvSpPr>
            <p:cNvPr id="135" name="Google Shape;135;p4"/>
            <p:cNvSpPr/>
            <p:nvPr/>
          </p:nvSpPr>
          <p:spPr>
            <a:xfrm>
              <a:off x="0" y="0"/>
              <a:ext cx="3225963" cy="293500"/>
            </a:xfrm>
            <a:custGeom>
              <a:rect b="b" l="l" r="r" t="t"/>
              <a:pathLst>
                <a:path extrusionOk="0" h="293500" w="3225963">
                  <a:moveTo>
                    <a:pt x="0" y="0"/>
                  </a:moveTo>
                  <a:lnTo>
                    <a:pt x="3225963" y="0"/>
                  </a:lnTo>
                  <a:lnTo>
                    <a:pt x="3225963" y="293500"/>
                  </a:lnTo>
                  <a:lnTo>
                    <a:pt x="0" y="293500"/>
                  </a:lnTo>
                  <a:close/>
                </a:path>
              </a:pathLst>
            </a:custGeom>
            <a:solidFill>
              <a:srgbClr val="FFF2CC"/>
            </a:solidFill>
            <a:ln cap="sq" cmpd="sng" w="14275">
              <a:solidFill>
                <a:srgbClr val="000000"/>
              </a:solidFill>
              <a:prstDash val="solid"/>
              <a:miter lim="8000"/>
              <a:headEnd len="sm" w="sm" type="none"/>
              <a:tailEnd len="sm" w="sm" type="none"/>
            </a:ln>
          </p:spPr>
        </p:sp>
        <p:sp>
          <p:nvSpPr>
            <p:cNvPr id="136" name="Google Shape;136;p4"/>
            <p:cNvSpPr txBox="1"/>
            <p:nvPr/>
          </p:nvSpPr>
          <p:spPr>
            <a:xfrm>
              <a:off x="0" y="-19050"/>
              <a:ext cx="3225963" cy="312550"/>
            </a:xfrm>
            <a:prstGeom prst="rect">
              <a:avLst/>
            </a:prstGeom>
            <a:noFill/>
            <a:ln>
              <a:noFill/>
            </a:ln>
          </p:spPr>
          <p:txBody>
            <a:bodyPr anchorCtr="0" anchor="ctr" bIns="50800" lIns="50800" spcFirstLastPara="1" rIns="50800" wrap="square" tIns="50800">
              <a:noAutofit/>
            </a:bodyPr>
            <a:lstStyle/>
            <a:p>
              <a:pPr indent="0" lvl="0" marL="0" marR="0" rtl="0" algn="ctr">
                <a:lnSpc>
                  <a:spcPct val="93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7" name="Google Shape;137;p4"/>
          <p:cNvSpPr txBox="1"/>
          <p:nvPr/>
        </p:nvSpPr>
        <p:spPr>
          <a:xfrm>
            <a:off x="10218125" y="195510"/>
            <a:ext cx="1601010" cy="237820"/>
          </a:xfrm>
          <a:prstGeom prst="rect">
            <a:avLst/>
          </a:prstGeom>
          <a:noFill/>
          <a:ln>
            <a:noFill/>
          </a:ln>
        </p:spPr>
        <p:txBody>
          <a:bodyPr anchorCtr="0" anchor="t" bIns="0" lIns="0" spcFirstLastPara="1" rIns="0" wrap="square" tIns="0">
            <a:spAutoFit/>
          </a:bodyPr>
          <a:lstStyle/>
          <a:p>
            <a:pPr indent="0" lvl="0" marL="0" marR="0" rtl="0" algn="l">
              <a:lnSpc>
                <a:spcPct val="140028"/>
              </a:lnSpc>
              <a:spcBef>
                <a:spcPts val="0"/>
              </a:spcBef>
              <a:spcAft>
                <a:spcPts val="0"/>
              </a:spcAft>
              <a:buNone/>
            </a:pPr>
            <a:r>
              <a:rPr b="0" i="1" lang="en-US" sz="1399" u="none" cap="none" strike="noStrike">
                <a:solidFill>
                  <a:srgbClr val="422C75"/>
                </a:solidFill>
                <a:latin typeface="IBM Plex Sans Condensed"/>
                <a:ea typeface="IBM Plex Sans Condensed"/>
                <a:cs typeface="IBM Plex Sans Condensed"/>
                <a:sym typeface="IBM Plex Sans Condensed"/>
              </a:rPr>
              <a:t>Go, change the world</a:t>
            </a:r>
            <a:endParaRPr/>
          </a:p>
        </p:txBody>
      </p:sp>
      <p:sp>
        <p:nvSpPr>
          <p:cNvPr id="138" name="Google Shape;138;p4"/>
          <p:cNvSpPr txBox="1"/>
          <p:nvPr/>
        </p:nvSpPr>
        <p:spPr>
          <a:xfrm>
            <a:off x="4309720" y="76752"/>
            <a:ext cx="2839816" cy="622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600" u="none" cap="none" strike="noStrike">
                <a:solidFill>
                  <a:srgbClr val="C00000"/>
                </a:solidFill>
                <a:latin typeface="IBM Plex Sans"/>
                <a:ea typeface="IBM Plex Sans"/>
                <a:cs typeface="IBM Plex Sans"/>
                <a:sym typeface="IBM Plex Sans"/>
              </a:rPr>
              <a:t>Introduction</a:t>
            </a:r>
            <a:endParaRPr/>
          </a:p>
        </p:txBody>
      </p:sp>
      <p:sp>
        <p:nvSpPr>
          <p:cNvPr id="139" name="Google Shape;139;p4"/>
          <p:cNvSpPr txBox="1"/>
          <p:nvPr/>
        </p:nvSpPr>
        <p:spPr>
          <a:xfrm>
            <a:off x="622219" y="1447911"/>
            <a:ext cx="10947562" cy="4998339"/>
          </a:xfrm>
          <a:prstGeom prst="rect">
            <a:avLst/>
          </a:prstGeom>
          <a:noFill/>
          <a:ln>
            <a:noFill/>
          </a:ln>
        </p:spPr>
        <p:txBody>
          <a:bodyPr anchorCtr="0" anchor="t" bIns="0" lIns="0" spcFirstLastPara="1" rIns="0" wrap="square" tIns="0">
            <a:spAutoFit/>
          </a:bodyPr>
          <a:lstStyle/>
          <a:p>
            <a:pPr indent="0" lvl="0" marL="0" marR="0" rtl="0" algn="just">
              <a:lnSpc>
                <a:spcPct val="152021"/>
              </a:lnSpc>
              <a:spcBef>
                <a:spcPts val="0"/>
              </a:spcBef>
              <a:spcAft>
                <a:spcPts val="0"/>
              </a:spcAft>
              <a:buNone/>
            </a:pPr>
            <a:r>
              <a:rPr b="1" i="0" lang="en-US" sz="2399" u="none" cap="none" strike="noStrike">
                <a:solidFill>
                  <a:srgbClr val="000000"/>
                </a:solidFill>
                <a:latin typeface="Arial"/>
                <a:ea typeface="Arial"/>
                <a:cs typeface="Arial"/>
                <a:sym typeface="Arial"/>
              </a:rPr>
              <a:t>Text summarization</a:t>
            </a:r>
            <a:r>
              <a:rPr b="0" i="0" lang="en-US" sz="2399" u="none" cap="none" strike="noStrike">
                <a:solidFill>
                  <a:srgbClr val="000000"/>
                </a:solidFill>
                <a:latin typeface="Arial"/>
                <a:ea typeface="Arial"/>
                <a:cs typeface="Arial"/>
                <a:sym typeface="Arial"/>
              </a:rPr>
              <a:t> is a critical task in Natural Language Processing (NLP), aimed at reducing the length of text documents while retaining essential information. With the increasing volume of data, summarization helps extract meaningful insights efficiently. This project utilizes the FLAN-T5 Transformer model to:</a:t>
            </a:r>
            <a:endParaRPr/>
          </a:p>
          <a:p>
            <a:pPr indent="-259079" lvl="1" marL="518158" marR="0" rtl="0" algn="just">
              <a:lnSpc>
                <a:spcPct val="152021"/>
              </a:lnSpc>
              <a:spcBef>
                <a:spcPts val="0"/>
              </a:spcBef>
              <a:spcAft>
                <a:spcPts val="0"/>
              </a:spcAft>
              <a:buClr>
                <a:srgbClr val="000000"/>
              </a:buClr>
              <a:buSzPts val="2399"/>
              <a:buFont typeface="Arial"/>
              <a:buChar char="•"/>
            </a:pPr>
            <a:r>
              <a:rPr b="0" i="0" lang="en-US" sz="2399" u="none" cap="none" strike="noStrike">
                <a:solidFill>
                  <a:srgbClr val="000000"/>
                </a:solidFill>
                <a:latin typeface="Arial"/>
                <a:ea typeface="Arial"/>
                <a:cs typeface="Arial"/>
                <a:sym typeface="Arial"/>
              </a:rPr>
              <a:t>Process lengthy text documents.</a:t>
            </a:r>
            <a:endParaRPr/>
          </a:p>
          <a:p>
            <a:pPr indent="-259079" lvl="1" marL="518158" marR="0" rtl="0" algn="just">
              <a:lnSpc>
                <a:spcPct val="152021"/>
              </a:lnSpc>
              <a:spcBef>
                <a:spcPts val="0"/>
              </a:spcBef>
              <a:spcAft>
                <a:spcPts val="0"/>
              </a:spcAft>
              <a:buClr>
                <a:srgbClr val="000000"/>
              </a:buClr>
              <a:buSzPts val="2399"/>
              <a:buFont typeface="Arial"/>
              <a:buChar char="•"/>
            </a:pPr>
            <a:r>
              <a:rPr b="0" i="0" lang="en-US" sz="2399" u="none" cap="none" strike="noStrike">
                <a:solidFill>
                  <a:srgbClr val="000000"/>
                </a:solidFill>
                <a:latin typeface="Arial"/>
                <a:ea typeface="Arial"/>
                <a:cs typeface="Arial"/>
                <a:sym typeface="Arial"/>
              </a:rPr>
              <a:t>Generate extractive or abstractive summaries.</a:t>
            </a:r>
            <a:endParaRPr/>
          </a:p>
          <a:p>
            <a:pPr indent="-259079" lvl="1" marL="518158" marR="0" rtl="0" algn="just">
              <a:lnSpc>
                <a:spcPct val="152021"/>
              </a:lnSpc>
              <a:spcBef>
                <a:spcPts val="0"/>
              </a:spcBef>
              <a:spcAft>
                <a:spcPts val="0"/>
              </a:spcAft>
              <a:buClr>
                <a:srgbClr val="000000"/>
              </a:buClr>
              <a:buSzPts val="2399"/>
              <a:buFont typeface="Arial"/>
              <a:buChar char="•"/>
            </a:pPr>
            <a:r>
              <a:rPr b="0" i="0" lang="en-US" sz="2399" u="none" cap="none" strike="noStrike">
                <a:solidFill>
                  <a:srgbClr val="000000"/>
                </a:solidFill>
                <a:latin typeface="Arial"/>
                <a:ea typeface="Arial"/>
                <a:cs typeface="Arial"/>
                <a:sym typeface="Arial"/>
              </a:rPr>
              <a:t>Work offline without requiring constant server connections.</a:t>
            </a:r>
            <a:endParaRPr/>
          </a:p>
          <a:p>
            <a:pPr indent="0" lvl="0" marL="0" marR="0" rtl="0" algn="just">
              <a:lnSpc>
                <a:spcPct val="152021"/>
              </a:lnSpc>
              <a:spcBef>
                <a:spcPts val="0"/>
              </a:spcBef>
              <a:spcAft>
                <a:spcPts val="0"/>
              </a:spcAft>
              <a:buNone/>
            </a:pPr>
            <a:r>
              <a:rPr b="0" i="0" lang="en-US" sz="2399" u="none" cap="none" strike="noStrike">
                <a:solidFill>
                  <a:srgbClr val="000000"/>
                </a:solidFill>
                <a:latin typeface="Arial"/>
                <a:ea typeface="Arial"/>
                <a:cs typeface="Arial"/>
                <a:sym typeface="Arial"/>
              </a:rPr>
              <a:t>This approach ensures high accuracy, efficient processing, and versatility in handling multiple document formats.</a:t>
            </a:r>
            <a:endParaRPr/>
          </a:p>
          <a:p>
            <a:pPr indent="0" lvl="0" marL="0" marR="0" rtl="0" algn="just">
              <a:lnSpc>
                <a:spcPct val="152021"/>
              </a:lnSpc>
              <a:spcBef>
                <a:spcPts val="0"/>
              </a:spcBef>
              <a:spcAft>
                <a:spcPts val="0"/>
              </a:spcAft>
              <a:buNone/>
            </a:pPr>
            <a:r>
              <a:t/>
            </a:r>
            <a:endParaRPr b="0" i="0" sz="2399"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3">
              <a:alphaModFix/>
            </a:blip>
            <a:stretch>
              <a:fillRect b="0" l="0" r="0" t="0"/>
            </a:stretch>
          </a:blipFill>
          <a:ln>
            <a:noFill/>
          </a:ln>
        </p:spPr>
      </p:sp>
      <p:sp>
        <p:nvSpPr>
          <p:cNvPr id="145" name="Google Shape;145;p5"/>
          <p:cNvSpPr/>
          <p:nvPr/>
        </p:nvSpPr>
        <p:spPr>
          <a:xfrm>
            <a:off x="9769192" y="-55188"/>
            <a:ext cx="2459974" cy="746684"/>
          </a:xfrm>
          <a:custGeom>
            <a:rect b="b" l="l" r="r" t="t"/>
            <a:pathLst>
              <a:path extrusionOk="0" h="746684" w="2459974">
                <a:moveTo>
                  <a:pt x="0" y="0"/>
                </a:moveTo>
                <a:lnTo>
                  <a:pt x="2459975" y="0"/>
                </a:lnTo>
                <a:lnTo>
                  <a:pt x="2459975" y="746684"/>
                </a:lnTo>
                <a:lnTo>
                  <a:pt x="0" y="746684"/>
                </a:lnTo>
                <a:lnTo>
                  <a:pt x="0" y="0"/>
                </a:lnTo>
                <a:close/>
              </a:path>
            </a:pathLst>
          </a:custGeom>
          <a:blipFill rotWithShape="1">
            <a:blip r:embed="rId4">
              <a:alphaModFix/>
            </a:blip>
            <a:stretch>
              <a:fillRect b="0" l="0" r="0" t="0"/>
            </a:stretch>
          </a:blipFill>
          <a:ln>
            <a:noFill/>
          </a:ln>
        </p:spPr>
      </p:sp>
      <p:sp>
        <p:nvSpPr>
          <p:cNvPr id="146" name="Google Shape;146;p5"/>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5">
              <a:alphaModFix/>
            </a:blip>
            <a:stretch>
              <a:fillRect b="0" l="-526" r="0" t="0"/>
            </a:stretch>
          </a:blipFill>
          <a:ln>
            <a:noFill/>
          </a:ln>
        </p:spPr>
      </p:sp>
      <p:grpSp>
        <p:nvGrpSpPr>
          <p:cNvPr id="147" name="Google Shape;147;p5"/>
          <p:cNvGrpSpPr/>
          <p:nvPr/>
        </p:nvGrpSpPr>
        <p:grpSpPr>
          <a:xfrm>
            <a:off x="1613391" y="13649"/>
            <a:ext cx="8165718" cy="791143"/>
            <a:chOff x="0" y="-19050"/>
            <a:chExt cx="3225963" cy="312550"/>
          </a:xfrm>
        </p:grpSpPr>
        <p:sp>
          <p:nvSpPr>
            <p:cNvPr id="148" name="Google Shape;148;p5"/>
            <p:cNvSpPr/>
            <p:nvPr/>
          </p:nvSpPr>
          <p:spPr>
            <a:xfrm>
              <a:off x="0" y="0"/>
              <a:ext cx="3225963" cy="293500"/>
            </a:xfrm>
            <a:custGeom>
              <a:rect b="b" l="l" r="r" t="t"/>
              <a:pathLst>
                <a:path extrusionOk="0" h="293500" w="3225963">
                  <a:moveTo>
                    <a:pt x="0" y="0"/>
                  </a:moveTo>
                  <a:lnTo>
                    <a:pt x="3225963" y="0"/>
                  </a:lnTo>
                  <a:lnTo>
                    <a:pt x="3225963" y="293500"/>
                  </a:lnTo>
                  <a:lnTo>
                    <a:pt x="0" y="293500"/>
                  </a:lnTo>
                  <a:close/>
                </a:path>
              </a:pathLst>
            </a:custGeom>
            <a:solidFill>
              <a:srgbClr val="FFF2CC"/>
            </a:solidFill>
            <a:ln cap="sq" cmpd="sng" w="14275">
              <a:solidFill>
                <a:srgbClr val="000000"/>
              </a:solidFill>
              <a:prstDash val="solid"/>
              <a:miter lim="8000"/>
              <a:headEnd len="sm" w="sm" type="none"/>
              <a:tailEnd len="sm" w="sm" type="none"/>
            </a:ln>
          </p:spPr>
        </p:sp>
        <p:sp>
          <p:nvSpPr>
            <p:cNvPr id="149" name="Google Shape;149;p5"/>
            <p:cNvSpPr txBox="1"/>
            <p:nvPr/>
          </p:nvSpPr>
          <p:spPr>
            <a:xfrm>
              <a:off x="0" y="-19050"/>
              <a:ext cx="3225963" cy="312550"/>
            </a:xfrm>
            <a:prstGeom prst="rect">
              <a:avLst/>
            </a:prstGeom>
            <a:noFill/>
            <a:ln>
              <a:noFill/>
            </a:ln>
          </p:spPr>
          <p:txBody>
            <a:bodyPr anchorCtr="0" anchor="ctr" bIns="50800" lIns="50800" spcFirstLastPara="1" rIns="50800" wrap="square" tIns="50800">
              <a:noAutofit/>
            </a:bodyPr>
            <a:lstStyle/>
            <a:p>
              <a:pPr indent="0" lvl="0" marL="0" marR="0" rtl="0" algn="ctr">
                <a:lnSpc>
                  <a:spcPct val="93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0" name="Google Shape;150;p5"/>
          <p:cNvSpPr/>
          <p:nvPr/>
        </p:nvSpPr>
        <p:spPr>
          <a:xfrm>
            <a:off x="9119812" y="1486847"/>
            <a:ext cx="4117373" cy="4142806"/>
          </a:xfrm>
          <a:custGeom>
            <a:rect b="b" l="l" r="r" t="t"/>
            <a:pathLst>
              <a:path extrusionOk="0" h="4142806" w="4117373">
                <a:moveTo>
                  <a:pt x="0" y="0"/>
                </a:moveTo>
                <a:lnTo>
                  <a:pt x="4117373" y="0"/>
                </a:lnTo>
                <a:lnTo>
                  <a:pt x="4117373" y="4142806"/>
                </a:lnTo>
                <a:lnTo>
                  <a:pt x="0" y="4142806"/>
                </a:lnTo>
                <a:lnTo>
                  <a:pt x="0" y="0"/>
                </a:lnTo>
                <a:close/>
              </a:path>
            </a:pathLst>
          </a:custGeom>
          <a:blipFill rotWithShape="1">
            <a:blip r:embed="rId6">
              <a:alphaModFix/>
            </a:blip>
            <a:stretch>
              <a:fillRect b="0" l="-25508" r="-25508" t="0"/>
            </a:stretch>
          </a:blipFill>
          <a:ln>
            <a:noFill/>
          </a:ln>
        </p:spPr>
      </p:sp>
      <p:sp>
        <p:nvSpPr>
          <p:cNvPr id="151" name="Google Shape;151;p5"/>
          <p:cNvSpPr txBox="1"/>
          <p:nvPr/>
        </p:nvSpPr>
        <p:spPr>
          <a:xfrm>
            <a:off x="10218125" y="195510"/>
            <a:ext cx="1601010" cy="237820"/>
          </a:xfrm>
          <a:prstGeom prst="rect">
            <a:avLst/>
          </a:prstGeom>
          <a:noFill/>
          <a:ln>
            <a:noFill/>
          </a:ln>
        </p:spPr>
        <p:txBody>
          <a:bodyPr anchorCtr="0" anchor="t" bIns="0" lIns="0" spcFirstLastPara="1" rIns="0" wrap="square" tIns="0">
            <a:spAutoFit/>
          </a:bodyPr>
          <a:lstStyle/>
          <a:p>
            <a:pPr indent="0" lvl="0" marL="0" marR="0" rtl="0" algn="l">
              <a:lnSpc>
                <a:spcPct val="140028"/>
              </a:lnSpc>
              <a:spcBef>
                <a:spcPts val="0"/>
              </a:spcBef>
              <a:spcAft>
                <a:spcPts val="0"/>
              </a:spcAft>
              <a:buNone/>
            </a:pPr>
            <a:r>
              <a:rPr b="0" i="1" lang="en-US" sz="1399" u="none" cap="none" strike="noStrike">
                <a:solidFill>
                  <a:srgbClr val="422C75"/>
                </a:solidFill>
                <a:latin typeface="IBM Plex Sans Condensed"/>
                <a:ea typeface="IBM Plex Sans Condensed"/>
                <a:cs typeface="IBM Plex Sans Condensed"/>
                <a:sym typeface="IBM Plex Sans Condensed"/>
              </a:rPr>
              <a:t>Go, change the world</a:t>
            </a:r>
            <a:endParaRPr/>
          </a:p>
        </p:txBody>
      </p:sp>
      <p:sp>
        <p:nvSpPr>
          <p:cNvPr id="152" name="Google Shape;152;p5"/>
          <p:cNvSpPr txBox="1"/>
          <p:nvPr/>
        </p:nvSpPr>
        <p:spPr>
          <a:xfrm>
            <a:off x="4309720" y="76752"/>
            <a:ext cx="2839816" cy="622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600" u="none" cap="none" strike="noStrike">
                <a:solidFill>
                  <a:srgbClr val="C00000"/>
                </a:solidFill>
                <a:latin typeface="IBM Plex Sans"/>
                <a:ea typeface="IBM Plex Sans"/>
                <a:cs typeface="IBM Plex Sans"/>
                <a:sym typeface="IBM Plex Sans"/>
              </a:rPr>
              <a:t>Objectives</a:t>
            </a:r>
            <a:endParaRPr/>
          </a:p>
        </p:txBody>
      </p:sp>
      <p:sp>
        <p:nvSpPr>
          <p:cNvPr id="153" name="Google Shape;153;p5"/>
          <p:cNvSpPr txBox="1"/>
          <p:nvPr/>
        </p:nvSpPr>
        <p:spPr>
          <a:xfrm>
            <a:off x="476428" y="1439222"/>
            <a:ext cx="8226972" cy="5189855"/>
          </a:xfrm>
          <a:prstGeom prst="rect">
            <a:avLst/>
          </a:prstGeom>
          <a:noFill/>
          <a:ln>
            <a:noFill/>
          </a:ln>
        </p:spPr>
        <p:txBody>
          <a:bodyPr anchorCtr="0" anchor="t" bIns="0" lIns="0" spcFirstLastPara="1" rIns="0" wrap="square" tIns="0">
            <a:spAutoFit/>
          </a:bodyPr>
          <a:lstStyle/>
          <a:p>
            <a:pPr indent="-248284" lvl="1" marL="496569" marR="0" rtl="0" algn="just">
              <a:lnSpc>
                <a:spcPct val="140017"/>
              </a:lnSpc>
              <a:spcBef>
                <a:spcPts val="0"/>
              </a:spcBef>
              <a:spcAft>
                <a:spcPts val="0"/>
              </a:spcAft>
              <a:buClr>
                <a:srgbClr val="000000"/>
              </a:buClr>
              <a:buSzPts val="2299"/>
              <a:buFont typeface="Arial"/>
              <a:buChar char="•"/>
            </a:pPr>
            <a:r>
              <a:rPr b="0" i="0" lang="en-US" sz="2299" u="none" cap="none" strike="noStrike">
                <a:solidFill>
                  <a:srgbClr val="000000"/>
                </a:solidFill>
                <a:latin typeface="Arial"/>
                <a:ea typeface="Arial"/>
                <a:cs typeface="Arial"/>
                <a:sym typeface="Arial"/>
              </a:rPr>
              <a:t>Creating an offline text summarization tool for various document formats (PDF, DOCX, TXT).</a:t>
            </a:r>
            <a:endParaRPr/>
          </a:p>
          <a:p>
            <a:pPr indent="-248284" lvl="1" marL="496569" marR="0" rtl="0" algn="just">
              <a:lnSpc>
                <a:spcPct val="140017"/>
              </a:lnSpc>
              <a:spcBef>
                <a:spcPts val="0"/>
              </a:spcBef>
              <a:spcAft>
                <a:spcPts val="0"/>
              </a:spcAft>
              <a:buClr>
                <a:srgbClr val="000000"/>
              </a:buClr>
              <a:buSzPts val="2299"/>
              <a:buFont typeface="Arial"/>
              <a:buChar char="•"/>
            </a:pPr>
            <a:r>
              <a:rPr b="0" i="0" lang="en-US" sz="2299" u="none" cap="none" strike="noStrike">
                <a:solidFill>
                  <a:srgbClr val="000000"/>
                </a:solidFill>
                <a:latin typeface="Arial"/>
                <a:ea typeface="Arial"/>
                <a:cs typeface="Arial"/>
                <a:sym typeface="Arial"/>
              </a:rPr>
              <a:t>Generating high-quality abstractive summaries using pretrained FLAN-T5 model.</a:t>
            </a:r>
            <a:endParaRPr/>
          </a:p>
          <a:p>
            <a:pPr indent="-248284" lvl="1" marL="496569" marR="0" rtl="0" algn="just">
              <a:lnSpc>
                <a:spcPct val="140017"/>
              </a:lnSpc>
              <a:spcBef>
                <a:spcPts val="0"/>
              </a:spcBef>
              <a:spcAft>
                <a:spcPts val="0"/>
              </a:spcAft>
              <a:buClr>
                <a:srgbClr val="000000"/>
              </a:buClr>
              <a:buSzPts val="2299"/>
              <a:buFont typeface="Arial"/>
              <a:buChar char="•"/>
            </a:pPr>
            <a:r>
              <a:rPr b="0" i="0" lang="en-US" sz="2299" u="none" cap="none" strike="noStrike">
                <a:solidFill>
                  <a:srgbClr val="000000"/>
                </a:solidFill>
                <a:latin typeface="Arial"/>
                <a:ea typeface="Arial"/>
                <a:cs typeface="Arial"/>
                <a:sym typeface="Arial"/>
              </a:rPr>
              <a:t>Enable saving summaries in TXT, DOCX, and PDF formats.</a:t>
            </a:r>
            <a:endParaRPr/>
          </a:p>
          <a:p>
            <a:pPr indent="-248284" lvl="1" marL="496569" marR="0" rtl="0" algn="just">
              <a:lnSpc>
                <a:spcPct val="140017"/>
              </a:lnSpc>
              <a:spcBef>
                <a:spcPts val="0"/>
              </a:spcBef>
              <a:spcAft>
                <a:spcPts val="0"/>
              </a:spcAft>
              <a:buClr>
                <a:srgbClr val="000000"/>
              </a:buClr>
              <a:buSzPts val="2299"/>
              <a:buFont typeface="Arial"/>
              <a:buChar char="•"/>
            </a:pPr>
            <a:r>
              <a:rPr b="0" i="0" lang="en-US" sz="2299" u="none" cap="none" strike="noStrike">
                <a:solidFill>
                  <a:srgbClr val="000000"/>
                </a:solidFill>
                <a:latin typeface="Arial"/>
                <a:ea typeface="Arial"/>
                <a:cs typeface="Arial"/>
                <a:sym typeface="Arial"/>
              </a:rPr>
              <a:t>Provide a simple interface for users to upload documents and download summaries.</a:t>
            </a:r>
            <a:endParaRPr/>
          </a:p>
          <a:p>
            <a:pPr indent="-248284" lvl="1" marL="496569" marR="0" rtl="0" algn="just">
              <a:lnSpc>
                <a:spcPct val="140017"/>
              </a:lnSpc>
              <a:spcBef>
                <a:spcPts val="0"/>
              </a:spcBef>
              <a:spcAft>
                <a:spcPts val="0"/>
              </a:spcAft>
              <a:buClr>
                <a:srgbClr val="000000"/>
              </a:buClr>
              <a:buSzPts val="2299"/>
              <a:buFont typeface="Arial"/>
              <a:buChar char="•"/>
            </a:pPr>
            <a:r>
              <a:rPr b="0" i="0" lang="en-US" sz="2299" u="none" cap="none" strike="noStrike">
                <a:solidFill>
                  <a:srgbClr val="000000"/>
                </a:solidFill>
                <a:latin typeface="Arial"/>
                <a:ea typeface="Arial"/>
                <a:cs typeface="Arial"/>
                <a:sym typeface="Arial"/>
              </a:rPr>
              <a:t>Optimization of memory and the computation resources to process large texts effectively.</a:t>
            </a:r>
            <a:endParaRPr/>
          </a:p>
          <a:p>
            <a:pPr indent="0" lvl="0" marL="0" marR="0" rtl="0" algn="just">
              <a:lnSpc>
                <a:spcPct val="140017"/>
              </a:lnSpc>
              <a:spcBef>
                <a:spcPts val="0"/>
              </a:spcBef>
              <a:spcAft>
                <a:spcPts val="0"/>
              </a:spcAft>
              <a:buNone/>
            </a:pPr>
            <a:r>
              <a:t/>
            </a:r>
            <a:endParaRPr b="0" i="0" sz="2299" u="none" cap="none" strike="noStrike">
              <a:solidFill>
                <a:srgbClr val="000000"/>
              </a:solidFill>
              <a:latin typeface="Arial"/>
              <a:ea typeface="Arial"/>
              <a:cs typeface="Arial"/>
              <a:sym typeface="Arial"/>
            </a:endParaRPr>
          </a:p>
          <a:p>
            <a:pPr indent="0" lvl="0" marL="0" marR="0" rtl="0" algn="just">
              <a:lnSpc>
                <a:spcPct val="140017"/>
              </a:lnSpc>
              <a:spcBef>
                <a:spcPts val="0"/>
              </a:spcBef>
              <a:spcAft>
                <a:spcPts val="0"/>
              </a:spcAft>
              <a:buNone/>
            </a:pPr>
            <a:r>
              <a:t/>
            </a:r>
            <a:endParaRPr b="0" i="0" sz="2299" u="none" cap="none" strike="noStrike">
              <a:solidFill>
                <a:srgbClr val="000000"/>
              </a:solidFill>
              <a:latin typeface="Arial"/>
              <a:ea typeface="Arial"/>
              <a:cs typeface="Arial"/>
              <a:sym typeface="Arial"/>
            </a:endParaRPr>
          </a:p>
          <a:p>
            <a:pPr indent="0" lvl="0" marL="0" marR="0" rtl="0" algn="just">
              <a:lnSpc>
                <a:spcPct val="140017"/>
              </a:lnSpc>
              <a:spcBef>
                <a:spcPts val="0"/>
              </a:spcBef>
              <a:spcAft>
                <a:spcPts val="0"/>
              </a:spcAft>
              <a:buNone/>
            </a:pPr>
            <a:r>
              <a:t/>
            </a:r>
            <a:endParaRPr b="0" i="0" sz="2299"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6"/>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3">
              <a:alphaModFix/>
            </a:blip>
            <a:stretch>
              <a:fillRect b="0" l="0" r="0" t="0"/>
            </a:stretch>
          </a:blipFill>
          <a:ln>
            <a:noFill/>
          </a:ln>
        </p:spPr>
      </p:sp>
      <p:sp>
        <p:nvSpPr>
          <p:cNvPr id="159" name="Google Shape;159;p6"/>
          <p:cNvSpPr/>
          <p:nvPr/>
        </p:nvSpPr>
        <p:spPr>
          <a:xfrm>
            <a:off x="9769192" y="-55188"/>
            <a:ext cx="2459974" cy="746684"/>
          </a:xfrm>
          <a:custGeom>
            <a:rect b="b" l="l" r="r" t="t"/>
            <a:pathLst>
              <a:path extrusionOk="0" h="746684" w="2459974">
                <a:moveTo>
                  <a:pt x="0" y="0"/>
                </a:moveTo>
                <a:lnTo>
                  <a:pt x="2459975" y="0"/>
                </a:lnTo>
                <a:lnTo>
                  <a:pt x="2459975" y="746684"/>
                </a:lnTo>
                <a:lnTo>
                  <a:pt x="0" y="746684"/>
                </a:lnTo>
                <a:lnTo>
                  <a:pt x="0" y="0"/>
                </a:lnTo>
                <a:close/>
              </a:path>
            </a:pathLst>
          </a:custGeom>
          <a:blipFill rotWithShape="1">
            <a:blip r:embed="rId4">
              <a:alphaModFix/>
            </a:blip>
            <a:stretch>
              <a:fillRect b="0" l="0" r="0" t="0"/>
            </a:stretch>
          </a:blipFill>
          <a:ln>
            <a:noFill/>
          </a:ln>
        </p:spPr>
      </p:sp>
      <p:sp>
        <p:nvSpPr>
          <p:cNvPr id="160" name="Google Shape;160;p6"/>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5">
              <a:alphaModFix/>
            </a:blip>
            <a:stretch>
              <a:fillRect b="0" l="-526" r="0" t="0"/>
            </a:stretch>
          </a:blipFill>
          <a:ln>
            <a:noFill/>
          </a:ln>
        </p:spPr>
      </p:sp>
      <p:sp>
        <p:nvSpPr>
          <p:cNvPr id="161" name="Google Shape;161;p6"/>
          <p:cNvSpPr/>
          <p:nvPr/>
        </p:nvSpPr>
        <p:spPr>
          <a:xfrm>
            <a:off x="9273988" y="6347203"/>
            <a:ext cx="2743200" cy="365122"/>
          </a:xfrm>
          <a:custGeom>
            <a:rect b="b" l="l" r="r" t="t"/>
            <a:pathLst>
              <a:path extrusionOk="0" h="365122" w="2743200">
                <a:moveTo>
                  <a:pt x="0" y="0"/>
                </a:moveTo>
                <a:lnTo>
                  <a:pt x="2743200" y="0"/>
                </a:lnTo>
                <a:lnTo>
                  <a:pt x="2743200" y="365122"/>
                </a:lnTo>
                <a:lnTo>
                  <a:pt x="0" y="365122"/>
                </a:lnTo>
                <a:lnTo>
                  <a:pt x="0" y="0"/>
                </a:lnTo>
                <a:close/>
              </a:path>
            </a:pathLst>
          </a:custGeom>
          <a:blipFill rotWithShape="1">
            <a:blip r:embed="rId6">
              <a:alphaModFix/>
            </a:blip>
            <a:stretch>
              <a:fillRect b="0" l="0" r="0" t="0"/>
            </a:stretch>
          </a:blipFill>
          <a:ln>
            <a:noFill/>
          </a:ln>
        </p:spPr>
      </p:sp>
      <p:sp>
        <p:nvSpPr>
          <p:cNvPr id="162" name="Google Shape;162;p6"/>
          <p:cNvSpPr/>
          <p:nvPr/>
        </p:nvSpPr>
        <p:spPr>
          <a:xfrm>
            <a:off x="1929164" y="961154"/>
            <a:ext cx="7534173" cy="2109568"/>
          </a:xfrm>
          <a:custGeom>
            <a:rect b="b" l="l" r="r" t="t"/>
            <a:pathLst>
              <a:path extrusionOk="0" h="2109568" w="7534173">
                <a:moveTo>
                  <a:pt x="0" y="0"/>
                </a:moveTo>
                <a:lnTo>
                  <a:pt x="7534172" y="0"/>
                </a:lnTo>
                <a:lnTo>
                  <a:pt x="7534172" y="2109568"/>
                </a:lnTo>
                <a:lnTo>
                  <a:pt x="0" y="2109568"/>
                </a:lnTo>
                <a:lnTo>
                  <a:pt x="0" y="0"/>
                </a:lnTo>
                <a:close/>
              </a:path>
            </a:pathLst>
          </a:custGeom>
          <a:blipFill rotWithShape="1">
            <a:blip r:embed="rId7">
              <a:alphaModFix/>
            </a:blip>
            <a:stretch>
              <a:fillRect b="0" l="0" r="0" t="0"/>
            </a:stretch>
          </a:blipFill>
          <a:ln>
            <a:noFill/>
          </a:ln>
        </p:spPr>
      </p:sp>
      <p:sp>
        <p:nvSpPr>
          <p:cNvPr id="163" name="Google Shape;163;p6"/>
          <p:cNvSpPr txBox="1"/>
          <p:nvPr/>
        </p:nvSpPr>
        <p:spPr>
          <a:xfrm>
            <a:off x="10218125" y="195510"/>
            <a:ext cx="1601010" cy="240665"/>
          </a:xfrm>
          <a:prstGeom prst="rect">
            <a:avLst/>
          </a:prstGeom>
          <a:noFill/>
          <a:ln>
            <a:noFill/>
          </a:ln>
        </p:spPr>
        <p:txBody>
          <a:bodyPr anchorCtr="0" anchor="t" bIns="0" lIns="0" spcFirstLastPara="1" rIns="0" wrap="square" tIns="0">
            <a:spAutoFit/>
          </a:bodyPr>
          <a:lstStyle/>
          <a:p>
            <a:pPr indent="0" lvl="0" marL="0" marR="0" rtl="0" algn="l">
              <a:lnSpc>
                <a:spcPct val="140028"/>
              </a:lnSpc>
              <a:spcBef>
                <a:spcPts val="0"/>
              </a:spcBef>
              <a:spcAft>
                <a:spcPts val="0"/>
              </a:spcAft>
              <a:buNone/>
            </a:pPr>
            <a:r>
              <a:rPr b="0" i="1" lang="en-US" sz="1399" u="none" cap="none" strike="noStrike">
                <a:solidFill>
                  <a:srgbClr val="422C75"/>
                </a:solidFill>
                <a:latin typeface="IBM Plex Sans Condensed"/>
                <a:ea typeface="IBM Plex Sans Condensed"/>
                <a:cs typeface="IBM Plex Sans Condensed"/>
                <a:sym typeface="IBM Plex Sans Condensed"/>
              </a:rPr>
              <a:t>Go, change the world</a:t>
            </a:r>
            <a:endParaRPr/>
          </a:p>
        </p:txBody>
      </p:sp>
      <p:sp>
        <p:nvSpPr>
          <p:cNvPr id="164" name="Google Shape;164;p6"/>
          <p:cNvSpPr txBox="1"/>
          <p:nvPr/>
        </p:nvSpPr>
        <p:spPr>
          <a:xfrm>
            <a:off x="326901" y="3310890"/>
            <a:ext cx="11333679" cy="2473960"/>
          </a:xfrm>
          <a:prstGeom prst="rect">
            <a:avLst/>
          </a:prstGeom>
          <a:noFill/>
          <a:ln>
            <a:noFill/>
          </a:ln>
        </p:spPr>
        <p:txBody>
          <a:bodyPr anchorCtr="0" anchor="t" bIns="0" lIns="0" spcFirstLastPara="1" rIns="0" wrap="square" tIns="0">
            <a:spAutoFit/>
          </a:bodyPr>
          <a:lstStyle/>
          <a:p>
            <a:pPr indent="-172719" lvl="1" marL="345438" marR="0" rtl="0" algn="just">
              <a:lnSpc>
                <a:spcPct val="140025"/>
              </a:lnSpc>
              <a:spcBef>
                <a:spcPts val="0"/>
              </a:spcBef>
              <a:spcAft>
                <a:spcPts val="0"/>
              </a:spcAft>
              <a:buClr>
                <a:srgbClr val="000000"/>
              </a:buClr>
              <a:buSzPts val="1599"/>
              <a:buFont typeface="Arial"/>
              <a:buChar char="•"/>
            </a:pPr>
            <a:r>
              <a:rPr b="1" i="0" lang="en-US" sz="1599" u="none" cap="none" strike="noStrike">
                <a:solidFill>
                  <a:srgbClr val="000000"/>
                </a:solidFill>
                <a:latin typeface="IBM Plex Sans"/>
                <a:ea typeface="IBM Plex Sans"/>
                <a:cs typeface="IBM Plex Sans"/>
                <a:sym typeface="IBM Plex Sans"/>
              </a:rPr>
              <a:t>Start</a:t>
            </a:r>
            <a:r>
              <a:rPr b="0" i="0" lang="en-US" sz="1599" u="none" cap="none" strike="noStrike">
                <a:solidFill>
                  <a:srgbClr val="000000"/>
                </a:solidFill>
                <a:latin typeface="IBM Plex Sans"/>
                <a:ea typeface="IBM Plex Sans"/>
                <a:cs typeface="IBM Plex Sans"/>
                <a:sym typeface="IBM Plex Sans"/>
              </a:rPr>
              <a:t>: The process begins.</a:t>
            </a:r>
            <a:endParaRPr/>
          </a:p>
          <a:p>
            <a:pPr indent="-172719" lvl="1" marL="345438" marR="0" rtl="0" algn="just">
              <a:lnSpc>
                <a:spcPct val="140025"/>
              </a:lnSpc>
              <a:spcBef>
                <a:spcPts val="0"/>
              </a:spcBef>
              <a:spcAft>
                <a:spcPts val="0"/>
              </a:spcAft>
              <a:buClr>
                <a:srgbClr val="000000"/>
              </a:buClr>
              <a:buSzPts val="1599"/>
              <a:buFont typeface="Arial"/>
              <a:buChar char="•"/>
            </a:pPr>
            <a:r>
              <a:rPr b="1" i="0" lang="en-US" sz="1599" u="none" cap="none" strike="noStrike">
                <a:solidFill>
                  <a:srgbClr val="000000"/>
                </a:solidFill>
                <a:latin typeface="IBM Plex Sans"/>
                <a:ea typeface="IBM Plex Sans"/>
                <a:cs typeface="IBM Plex Sans"/>
                <a:sym typeface="IBM Plex Sans"/>
              </a:rPr>
              <a:t>Input File</a:t>
            </a:r>
            <a:r>
              <a:rPr b="0" i="0" lang="en-US" sz="1599" u="none" cap="none" strike="noStrike">
                <a:solidFill>
                  <a:srgbClr val="000000"/>
                </a:solidFill>
                <a:latin typeface="IBM Plex Sans"/>
                <a:ea typeface="IBM Plex Sans"/>
                <a:cs typeface="IBM Plex Sans"/>
                <a:sym typeface="IBM Plex Sans"/>
              </a:rPr>
              <a:t>: The user provides an input file to the system.</a:t>
            </a:r>
            <a:endParaRPr/>
          </a:p>
          <a:p>
            <a:pPr indent="-172719" lvl="1" marL="345438" marR="0" rtl="0" algn="just">
              <a:lnSpc>
                <a:spcPct val="140025"/>
              </a:lnSpc>
              <a:spcBef>
                <a:spcPts val="0"/>
              </a:spcBef>
              <a:spcAft>
                <a:spcPts val="0"/>
              </a:spcAft>
              <a:buClr>
                <a:srgbClr val="000000"/>
              </a:buClr>
              <a:buSzPts val="1599"/>
              <a:buFont typeface="Arial"/>
              <a:buChar char="•"/>
            </a:pPr>
            <a:r>
              <a:rPr b="1" i="0" lang="en-US" sz="1599" u="none" cap="none" strike="noStrike">
                <a:solidFill>
                  <a:srgbClr val="000000"/>
                </a:solidFill>
                <a:latin typeface="IBM Plex Sans"/>
                <a:ea typeface="IBM Plex Sans"/>
                <a:cs typeface="IBM Plex Sans"/>
                <a:sym typeface="IBM Plex Sans"/>
              </a:rPr>
              <a:t>Data Processing and Conversion to Embeddings</a:t>
            </a:r>
            <a:r>
              <a:rPr b="0" i="0" lang="en-US" sz="1599" u="none" cap="none" strike="noStrike">
                <a:solidFill>
                  <a:srgbClr val="000000"/>
                </a:solidFill>
                <a:latin typeface="IBM Plex Sans"/>
                <a:ea typeface="IBM Plex Sans"/>
                <a:cs typeface="IBM Plex Sans"/>
                <a:sym typeface="IBM Plex Sans"/>
              </a:rPr>
              <a:t>: The input file undergoes processing, where it is converted into embeddings,</a:t>
            </a:r>
            <a:endParaRPr/>
          </a:p>
          <a:p>
            <a:pPr indent="0" lvl="0" marL="0" marR="0" rtl="0" algn="just">
              <a:lnSpc>
                <a:spcPct val="140025"/>
              </a:lnSpc>
              <a:spcBef>
                <a:spcPts val="0"/>
              </a:spcBef>
              <a:spcAft>
                <a:spcPts val="0"/>
              </a:spcAft>
              <a:buNone/>
            </a:pPr>
            <a:r>
              <a:rPr b="0" i="0" lang="en-US" sz="1599" u="none" cap="none" strike="noStrike">
                <a:solidFill>
                  <a:srgbClr val="000000"/>
                </a:solidFill>
                <a:latin typeface="IBM Plex Sans"/>
                <a:ea typeface="IBM Plex Sans"/>
                <a:cs typeface="IBM Plex Sans"/>
                <a:sym typeface="IBM Plex Sans"/>
              </a:rPr>
              <a:t>        which are numerical representations of the data.</a:t>
            </a:r>
            <a:endParaRPr/>
          </a:p>
          <a:p>
            <a:pPr indent="-172719" lvl="1" marL="345438" marR="0" rtl="0" algn="just">
              <a:lnSpc>
                <a:spcPct val="140025"/>
              </a:lnSpc>
              <a:spcBef>
                <a:spcPts val="0"/>
              </a:spcBef>
              <a:spcAft>
                <a:spcPts val="0"/>
              </a:spcAft>
              <a:buClr>
                <a:srgbClr val="000000"/>
              </a:buClr>
              <a:buSzPts val="1599"/>
              <a:buFont typeface="Arial"/>
              <a:buChar char="•"/>
            </a:pPr>
            <a:r>
              <a:rPr b="1" i="0" lang="en-US" sz="1599" u="none" cap="none" strike="noStrike">
                <a:solidFill>
                  <a:srgbClr val="000000"/>
                </a:solidFill>
                <a:latin typeface="IBM Plex Sans"/>
                <a:ea typeface="IBM Plex Sans"/>
                <a:cs typeface="IBM Plex Sans"/>
                <a:sym typeface="IBM Plex Sans"/>
              </a:rPr>
              <a:t>Error While Processing</a:t>
            </a:r>
            <a:r>
              <a:rPr b="0" i="0" lang="en-US" sz="1599" u="none" cap="none" strike="noStrike">
                <a:solidFill>
                  <a:srgbClr val="000000"/>
                </a:solidFill>
                <a:latin typeface="IBM Plex Sans"/>
                <a:ea typeface="IBM Plex Sans"/>
                <a:cs typeface="IBM Plex Sans"/>
                <a:sym typeface="IBM Plex Sans"/>
              </a:rPr>
              <a:t>: If an error occurs during processing, an error message is displayed.</a:t>
            </a:r>
            <a:endParaRPr/>
          </a:p>
          <a:p>
            <a:pPr indent="0" lvl="0" marL="0" marR="0" rtl="0" algn="just">
              <a:lnSpc>
                <a:spcPct val="140025"/>
              </a:lnSpc>
              <a:spcBef>
                <a:spcPts val="0"/>
              </a:spcBef>
              <a:spcAft>
                <a:spcPts val="0"/>
              </a:spcAft>
              <a:buNone/>
            </a:pPr>
            <a:r>
              <a:rPr b="0" i="0" lang="en-US" sz="1599" u="none" cap="none" strike="noStrike">
                <a:solidFill>
                  <a:srgbClr val="000000"/>
                </a:solidFill>
                <a:latin typeface="IBM Plex Sans"/>
                <a:ea typeface="IBM Plex Sans"/>
                <a:cs typeface="IBM Plex Sans"/>
                <a:sym typeface="IBM Plex Sans"/>
              </a:rPr>
              <a:t>        If no errors occur, the process proceeds to the next step.</a:t>
            </a:r>
            <a:endParaRPr/>
          </a:p>
          <a:p>
            <a:pPr indent="-172719" lvl="1" marL="345438" marR="0" rtl="0" algn="just">
              <a:lnSpc>
                <a:spcPct val="140025"/>
              </a:lnSpc>
              <a:spcBef>
                <a:spcPts val="0"/>
              </a:spcBef>
              <a:spcAft>
                <a:spcPts val="0"/>
              </a:spcAft>
              <a:buClr>
                <a:srgbClr val="000000"/>
              </a:buClr>
              <a:buSzPts val="1599"/>
              <a:buFont typeface="Arial"/>
              <a:buChar char="•"/>
            </a:pPr>
            <a:r>
              <a:rPr b="1" i="0" lang="en-US" sz="1599" u="none" cap="none" strike="noStrike">
                <a:solidFill>
                  <a:srgbClr val="000000"/>
                </a:solidFill>
                <a:latin typeface="IBM Plex Sans"/>
                <a:ea typeface="IBM Plex Sans"/>
                <a:cs typeface="IBM Plex Sans"/>
                <a:sym typeface="IBM Plex Sans"/>
              </a:rPr>
              <a:t>Offline AI Model</a:t>
            </a:r>
            <a:r>
              <a:rPr b="0" i="0" lang="en-US" sz="1599" u="none" cap="none" strike="noStrike">
                <a:solidFill>
                  <a:srgbClr val="000000"/>
                </a:solidFill>
                <a:latin typeface="IBM Plex Sans"/>
                <a:ea typeface="IBM Plex Sans"/>
                <a:cs typeface="IBM Plex Sans"/>
                <a:sym typeface="IBM Plex Sans"/>
              </a:rPr>
              <a:t>: The processed data is fed into an offline AI model.</a:t>
            </a:r>
            <a:endParaRPr/>
          </a:p>
          <a:p>
            <a:pPr indent="-172719" lvl="1" marL="345438" marR="0" rtl="0" algn="just">
              <a:lnSpc>
                <a:spcPct val="140025"/>
              </a:lnSpc>
              <a:spcBef>
                <a:spcPts val="0"/>
              </a:spcBef>
              <a:spcAft>
                <a:spcPts val="0"/>
              </a:spcAft>
              <a:buClr>
                <a:srgbClr val="000000"/>
              </a:buClr>
              <a:buSzPts val="1599"/>
              <a:buFont typeface="Arial"/>
              <a:buChar char="•"/>
            </a:pPr>
            <a:r>
              <a:rPr b="1" i="0" lang="en-US" sz="1599" u="none" cap="none" strike="noStrike">
                <a:solidFill>
                  <a:srgbClr val="000000"/>
                </a:solidFill>
                <a:latin typeface="IBM Plex Sans"/>
                <a:ea typeface="IBM Plex Sans"/>
                <a:cs typeface="IBM Plex Sans"/>
                <a:sym typeface="IBM Plex Sans"/>
              </a:rPr>
              <a:t>Decision Point</a:t>
            </a:r>
            <a:r>
              <a:rPr b="0" i="0" lang="en-US" sz="1599" u="none" cap="none" strike="noStrike">
                <a:solidFill>
                  <a:srgbClr val="000000"/>
                </a:solidFill>
                <a:latin typeface="IBM Plex Sans"/>
                <a:ea typeface="IBM Plex Sans"/>
                <a:cs typeface="IBM Plex Sans"/>
                <a:sym typeface="IBM Plex Sans"/>
              </a:rPr>
              <a:t> - Abstractive Summariser:</a:t>
            </a:r>
            <a:endParaRPr/>
          </a:p>
          <a:p>
            <a:pPr indent="0" lvl="0" marL="0" marR="0" rtl="0" algn="just">
              <a:lnSpc>
                <a:spcPct val="140025"/>
              </a:lnSpc>
              <a:spcBef>
                <a:spcPts val="0"/>
              </a:spcBef>
              <a:spcAft>
                <a:spcPts val="0"/>
              </a:spcAft>
              <a:buNone/>
            </a:pPr>
            <a:r>
              <a:t/>
            </a:r>
            <a:endParaRPr b="0" i="0" sz="1599" u="none" cap="none" strike="noStrike">
              <a:solidFill>
                <a:srgbClr val="000000"/>
              </a:solidFill>
              <a:latin typeface="IBM Plex Sans"/>
              <a:ea typeface="IBM Plex Sans"/>
              <a:cs typeface="IBM Plex Sans"/>
              <a:sym typeface="IBM Plex Sans"/>
            </a:endParaRPr>
          </a:p>
        </p:txBody>
      </p:sp>
      <p:grpSp>
        <p:nvGrpSpPr>
          <p:cNvPr id="165" name="Google Shape;165;p6"/>
          <p:cNvGrpSpPr/>
          <p:nvPr/>
        </p:nvGrpSpPr>
        <p:grpSpPr>
          <a:xfrm>
            <a:off x="1613391" y="13649"/>
            <a:ext cx="8165718" cy="791143"/>
            <a:chOff x="0" y="-19050"/>
            <a:chExt cx="3225963" cy="312550"/>
          </a:xfrm>
        </p:grpSpPr>
        <p:sp>
          <p:nvSpPr>
            <p:cNvPr id="166" name="Google Shape;166;p6"/>
            <p:cNvSpPr/>
            <p:nvPr/>
          </p:nvSpPr>
          <p:spPr>
            <a:xfrm>
              <a:off x="0" y="0"/>
              <a:ext cx="3225963" cy="293500"/>
            </a:xfrm>
            <a:custGeom>
              <a:rect b="b" l="l" r="r" t="t"/>
              <a:pathLst>
                <a:path extrusionOk="0" h="293500" w="3225963">
                  <a:moveTo>
                    <a:pt x="0" y="0"/>
                  </a:moveTo>
                  <a:lnTo>
                    <a:pt x="3225963" y="0"/>
                  </a:lnTo>
                  <a:lnTo>
                    <a:pt x="3225963" y="293500"/>
                  </a:lnTo>
                  <a:lnTo>
                    <a:pt x="0" y="293500"/>
                  </a:lnTo>
                  <a:close/>
                </a:path>
              </a:pathLst>
            </a:custGeom>
            <a:solidFill>
              <a:srgbClr val="FFF2CC"/>
            </a:solidFill>
            <a:ln cap="sq" cmpd="sng" w="14275">
              <a:solidFill>
                <a:srgbClr val="000000"/>
              </a:solidFill>
              <a:prstDash val="solid"/>
              <a:miter lim="8000"/>
              <a:headEnd len="sm" w="sm" type="none"/>
              <a:tailEnd len="sm" w="sm" type="none"/>
            </a:ln>
          </p:spPr>
        </p:sp>
        <p:sp>
          <p:nvSpPr>
            <p:cNvPr id="167" name="Google Shape;167;p6"/>
            <p:cNvSpPr txBox="1"/>
            <p:nvPr/>
          </p:nvSpPr>
          <p:spPr>
            <a:xfrm>
              <a:off x="0" y="-19050"/>
              <a:ext cx="3225963" cy="312550"/>
            </a:xfrm>
            <a:prstGeom prst="rect">
              <a:avLst/>
            </a:prstGeom>
            <a:noFill/>
            <a:ln>
              <a:noFill/>
            </a:ln>
          </p:spPr>
          <p:txBody>
            <a:bodyPr anchorCtr="0" anchor="ctr" bIns="50800" lIns="50800" spcFirstLastPara="1" rIns="50800" wrap="square" tIns="50800">
              <a:noAutofit/>
            </a:bodyPr>
            <a:lstStyle/>
            <a:p>
              <a:pPr indent="0" lvl="0" marL="0" marR="0" rtl="0" algn="ctr">
                <a:lnSpc>
                  <a:spcPct val="93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8" name="Google Shape;168;p6"/>
          <p:cNvSpPr txBox="1"/>
          <p:nvPr/>
        </p:nvSpPr>
        <p:spPr>
          <a:xfrm>
            <a:off x="2096588" y="68561"/>
            <a:ext cx="7672604" cy="622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600" u="none" cap="none" strike="noStrike">
                <a:solidFill>
                  <a:srgbClr val="C00000"/>
                </a:solidFill>
                <a:latin typeface="IBM Plex Sans"/>
                <a:ea typeface="IBM Plex Sans"/>
                <a:cs typeface="IBM Plex Sans"/>
                <a:sym typeface="IBM Plex Sans"/>
              </a:rPr>
              <a:t>Methodolody And Architecture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7"/>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3">
              <a:alphaModFix/>
            </a:blip>
            <a:stretch>
              <a:fillRect b="0" l="0" r="0" t="0"/>
            </a:stretch>
          </a:blipFill>
          <a:ln>
            <a:noFill/>
          </a:ln>
        </p:spPr>
      </p:sp>
      <p:sp>
        <p:nvSpPr>
          <p:cNvPr id="174" name="Google Shape;174;p7"/>
          <p:cNvSpPr/>
          <p:nvPr/>
        </p:nvSpPr>
        <p:spPr>
          <a:xfrm>
            <a:off x="9769192" y="-55188"/>
            <a:ext cx="2459974" cy="746684"/>
          </a:xfrm>
          <a:custGeom>
            <a:rect b="b" l="l" r="r" t="t"/>
            <a:pathLst>
              <a:path extrusionOk="0" h="746684" w="2459974">
                <a:moveTo>
                  <a:pt x="0" y="0"/>
                </a:moveTo>
                <a:lnTo>
                  <a:pt x="2459975" y="0"/>
                </a:lnTo>
                <a:lnTo>
                  <a:pt x="2459975" y="746684"/>
                </a:lnTo>
                <a:lnTo>
                  <a:pt x="0" y="746684"/>
                </a:lnTo>
                <a:lnTo>
                  <a:pt x="0" y="0"/>
                </a:lnTo>
                <a:close/>
              </a:path>
            </a:pathLst>
          </a:custGeom>
          <a:blipFill rotWithShape="1">
            <a:blip r:embed="rId4">
              <a:alphaModFix/>
            </a:blip>
            <a:stretch>
              <a:fillRect b="0" l="0" r="0" t="0"/>
            </a:stretch>
          </a:blipFill>
          <a:ln>
            <a:noFill/>
          </a:ln>
        </p:spPr>
      </p:sp>
      <p:sp>
        <p:nvSpPr>
          <p:cNvPr id="175" name="Google Shape;175;p7"/>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5">
              <a:alphaModFix/>
            </a:blip>
            <a:stretch>
              <a:fillRect b="0" l="-526" r="0" t="0"/>
            </a:stretch>
          </a:blipFill>
          <a:ln>
            <a:noFill/>
          </a:ln>
        </p:spPr>
      </p:sp>
      <p:sp>
        <p:nvSpPr>
          <p:cNvPr id="176" name="Google Shape;176;p7"/>
          <p:cNvSpPr/>
          <p:nvPr/>
        </p:nvSpPr>
        <p:spPr>
          <a:xfrm>
            <a:off x="9273988" y="6347203"/>
            <a:ext cx="2743200" cy="365122"/>
          </a:xfrm>
          <a:custGeom>
            <a:rect b="b" l="l" r="r" t="t"/>
            <a:pathLst>
              <a:path extrusionOk="0" h="365122" w="2743200">
                <a:moveTo>
                  <a:pt x="0" y="0"/>
                </a:moveTo>
                <a:lnTo>
                  <a:pt x="2743200" y="0"/>
                </a:lnTo>
                <a:lnTo>
                  <a:pt x="2743200" y="365122"/>
                </a:lnTo>
                <a:lnTo>
                  <a:pt x="0" y="365122"/>
                </a:lnTo>
                <a:lnTo>
                  <a:pt x="0" y="0"/>
                </a:lnTo>
                <a:close/>
              </a:path>
            </a:pathLst>
          </a:custGeom>
          <a:blipFill rotWithShape="1">
            <a:blip r:embed="rId6">
              <a:alphaModFix/>
            </a:blip>
            <a:stretch>
              <a:fillRect b="0" l="0" r="0" t="0"/>
            </a:stretch>
          </a:blipFill>
          <a:ln>
            <a:noFill/>
          </a:ln>
        </p:spPr>
      </p:sp>
      <p:grpSp>
        <p:nvGrpSpPr>
          <p:cNvPr id="177" name="Google Shape;177;p7"/>
          <p:cNvGrpSpPr/>
          <p:nvPr/>
        </p:nvGrpSpPr>
        <p:grpSpPr>
          <a:xfrm>
            <a:off x="1613391" y="13649"/>
            <a:ext cx="8165718" cy="791143"/>
            <a:chOff x="0" y="-19050"/>
            <a:chExt cx="3225963" cy="312550"/>
          </a:xfrm>
        </p:grpSpPr>
        <p:sp>
          <p:nvSpPr>
            <p:cNvPr id="178" name="Google Shape;178;p7"/>
            <p:cNvSpPr/>
            <p:nvPr/>
          </p:nvSpPr>
          <p:spPr>
            <a:xfrm>
              <a:off x="0" y="0"/>
              <a:ext cx="3225963" cy="293500"/>
            </a:xfrm>
            <a:custGeom>
              <a:rect b="b" l="l" r="r" t="t"/>
              <a:pathLst>
                <a:path extrusionOk="0" h="293500" w="3225963">
                  <a:moveTo>
                    <a:pt x="0" y="0"/>
                  </a:moveTo>
                  <a:lnTo>
                    <a:pt x="3225963" y="0"/>
                  </a:lnTo>
                  <a:lnTo>
                    <a:pt x="3225963" y="293500"/>
                  </a:lnTo>
                  <a:lnTo>
                    <a:pt x="0" y="293500"/>
                  </a:lnTo>
                  <a:close/>
                </a:path>
              </a:pathLst>
            </a:custGeom>
            <a:solidFill>
              <a:srgbClr val="FFF2CC"/>
            </a:solidFill>
            <a:ln cap="sq" cmpd="sng" w="14275">
              <a:solidFill>
                <a:srgbClr val="000000"/>
              </a:solidFill>
              <a:prstDash val="solid"/>
              <a:miter lim="8000"/>
              <a:headEnd len="sm" w="sm" type="none"/>
              <a:tailEnd len="sm" w="sm" type="none"/>
            </a:ln>
          </p:spPr>
        </p:sp>
        <p:sp>
          <p:nvSpPr>
            <p:cNvPr id="179" name="Google Shape;179;p7"/>
            <p:cNvSpPr txBox="1"/>
            <p:nvPr/>
          </p:nvSpPr>
          <p:spPr>
            <a:xfrm>
              <a:off x="0" y="-19050"/>
              <a:ext cx="3225963" cy="312550"/>
            </a:xfrm>
            <a:prstGeom prst="rect">
              <a:avLst/>
            </a:prstGeom>
            <a:noFill/>
            <a:ln>
              <a:noFill/>
            </a:ln>
          </p:spPr>
          <p:txBody>
            <a:bodyPr anchorCtr="0" anchor="ctr" bIns="50800" lIns="50800" spcFirstLastPara="1" rIns="50800" wrap="square" tIns="50800">
              <a:noAutofit/>
            </a:bodyPr>
            <a:lstStyle/>
            <a:p>
              <a:pPr indent="0" lvl="0" marL="0" marR="0" rtl="0" algn="ctr">
                <a:lnSpc>
                  <a:spcPct val="93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0" name="Google Shape;180;p7"/>
          <p:cNvSpPr/>
          <p:nvPr/>
        </p:nvSpPr>
        <p:spPr>
          <a:xfrm>
            <a:off x="8182341" y="1731870"/>
            <a:ext cx="3834846" cy="3688255"/>
          </a:xfrm>
          <a:custGeom>
            <a:rect b="b" l="l" r="r" t="t"/>
            <a:pathLst>
              <a:path extrusionOk="0" h="3688255" w="3834846">
                <a:moveTo>
                  <a:pt x="0" y="0"/>
                </a:moveTo>
                <a:lnTo>
                  <a:pt x="3834847" y="0"/>
                </a:lnTo>
                <a:lnTo>
                  <a:pt x="3834847" y="3688255"/>
                </a:lnTo>
                <a:lnTo>
                  <a:pt x="0" y="3688255"/>
                </a:lnTo>
                <a:lnTo>
                  <a:pt x="0" y="0"/>
                </a:lnTo>
                <a:close/>
              </a:path>
            </a:pathLst>
          </a:custGeom>
          <a:blipFill rotWithShape="1">
            <a:blip r:embed="rId7">
              <a:alphaModFix/>
            </a:blip>
            <a:stretch>
              <a:fillRect b="0" l="-15367" r="-28776" t="0"/>
            </a:stretch>
          </a:blipFill>
          <a:ln>
            <a:noFill/>
          </a:ln>
        </p:spPr>
      </p:sp>
      <p:sp>
        <p:nvSpPr>
          <p:cNvPr id="181" name="Google Shape;181;p7"/>
          <p:cNvSpPr txBox="1"/>
          <p:nvPr/>
        </p:nvSpPr>
        <p:spPr>
          <a:xfrm>
            <a:off x="466960" y="1370364"/>
            <a:ext cx="7505509" cy="4373167"/>
          </a:xfrm>
          <a:prstGeom prst="rect">
            <a:avLst/>
          </a:prstGeom>
          <a:noFill/>
          <a:ln>
            <a:noFill/>
          </a:ln>
        </p:spPr>
        <p:txBody>
          <a:bodyPr anchorCtr="0" anchor="t" bIns="0" lIns="0" spcFirstLastPara="1" rIns="0" wrap="square" tIns="0">
            <a:spAutoFit/>
          </a:bodyPr>
          <a:lstStyle/>
          <a:p>
            <a:pPr indent="0" lvl="0" marL="0" marR="0" rtl="0" algn="just">
              <a:lnSpc>
                <a:spcPct val="139990"/>
              </a:lnSpc>
              <a:spcBef>
                <a:spcPts val="0"/>
              </a:spcBef>
              <a:spcAft>
                <a:spcPts val="0"/>
              </a:spcAft>
              <a:buNone/>
            </a:pPr>
            <a:r>
              <a:rPr b="1" i="0" lang="en-US" sz="2078" u="none" cap="none" strike="noStrike">
                <a:solidFill>
                  <a:srgbClr val="000000"/>
                </a:solidFill>
                <a:latin typeface="Arial"/>
                <a:ea typeface="Arial"/>
                <a:cs typeface="Arial"/>
                <a:sym typeface="Arial"/>
              </a:rPr>
              <a:t>Hardware Requirements:</a:t>
            </a:r>
            <a:endParaRPr/>
          </a:p>
          <a:p>
            <a:pPr indent="0" lvl="0" marL="0" marR="0" rtl="0" algn="just">
              <a:lnSpc>
                <a:spcPct val="40423"/>
              </a:lnSpc>
              <a:spcBef>
                <a:spcPts val="0"/>
              </a:spcBef>
              <a:spcAft>
                <a:spcPts val="0"/>
              </a:spcAft>
              <a:buNone/>
            </a:pPr>
            <a:r>
              <a:t/>
            </a:r>
            <a:endParaRPr b="1" i="0" sz="2078" u="none" cap="none" strike="noStrike">
              <a:solidFill>
                <a:srgbClr val="000000"/>
              </a:solidFill>
              <a:latin typeface="Arial"/>
              <a:ea typeface="Arial"/>
              <a:cs typeface="Arial"/>
              <a:sym typeface="Arial"/>
            </a:endParaRPr>
          </a:p>
          <a:p>
            <a:pPr indent="0" lvl="0" marL="0" marR="0" rtl="0" algn="just">
              <a:lnSpc>
                <a:spcPct val="139987"/>
              </a:lnSpc>
              <a:spcBef>
                <a:spcPts val="0"/>
              </a:spcBef>
              <a:spcAft>
                <a:spcPts val="0"/>
              </a:spcAft>
              <a:buNone/>
            </a:pPr>
            <a:r>
              <a:rPr b="1" i="0" lang="en-US" sz="1578" u="none" cap="none" strike="noStrike">
                <a:solidFill>
                  <a:srgbClr val="000000"/>
                </a:solidFill>
                <a:latin typeface="Arial"/>
                <a:ea typeface="Arial"/>
                <a:cs typeface="Arial"/>
                <a:sym typeface="Arial"/>
              </a:rPr>
              <a:t>Component Specification: </a:t>
            </a:r>
            <a:endParaRPr/>
          </a:p>
          <a:p>
            <a:pPr indent="0" lvl="0" marL="0" marR="0" rtl="0" algn="just">
              <a:lnSpc>
                <a:spcPct val="139987"/>
              </a:lnSpc>
              <a:spcBef>
                <a:spcPts val="0"/>
              </a:spcBef>
              <a:spcAft>
                <a:spcPts val="0"/>
              </a:spcAft>
              <a:buNone/>
            </a:pPr>
            <a:r>
              <a:rPr b="1" i="0" lang="en-US" sz="1578" u="none" cap="none" strike="noStrike">
                <a:solidFill>
                  <a:srgbClr val="000000"/>
                </a:solidFill>
                <a:latin typeface="Arial"/>
                <a:ea typeface="Arial"/>
                <a:cs typeface="Arial"/>
                <a:sym typeface="Arial"/>
              </a:rPr>
              <a:t>Processor:</a:t>
            </a:r>
            <a:endParaRPr/>
          </a:p>
          <a:p>
            <a:pPr indent="-170405" lvl="1" marL="340811" marR="0" rtl="0" algn="just">
              <a:lnSpc>
                <a:spcPct val="139987"/>
              </a:lnSpc>
              <a:spcBef>
                <a:spcPts val="0"/>
              </a:spcBef>
              <a:spcAft>
                <a:spcPts val="0"/>
              </a:spcAft>
              <a:buClr>
                <a:srgbClr val="000000"/>
              </a:buClr>
              <a:buSzPts val="1578"/>
              <a:buFont typeface="Arial"/>
              <a:buChar char="•"/>
            </a:pPr>
            <a:r>
              <a:rPr b="0" i="0" lang="en-US" sz="1578" u="none" cap="none" strike="noStrike">
                <a:solidFill>
                  <a:srgbClr val="000000"/>
                </a:solidFill>
                <a:latin typeface="Arial"/>
                <a:ea typeface="Arial"/>
                <a:cs typeface="Arial"/>
                <a:sym typeface="Arial"/>
              </a:rPr>
              <a:t> Intel Core i7 or higher / AMD Ryzen 7 or higher.</a:t>
            </a:r>
            <a:endParaRPr/>
          </a:p>
          <a:p>
            <a:pPr indent="0" lvl="0" marL="0" marR="0" rtl="0" algn="just">
              <a:lnSpc>
                <a:spcPct val="139987"/>
              </a:lnSpc>
              <a:spcBef>
                <a:spcPts val="0"/>
              </a:spcBef>
              <a:spcAft>
                <a:spcPts val="0"/>
              </a:spcAft>
              <a:buNone/>
            </a:pPr>
            <a:r>
              <a:rPr b="1" i="0" lang="en-US" sz="1578" u="none" cap="none" strike="noStrike">
                <a:solidFill>
                  <a:srgbClr val="000000"/>
                </a:solidFill>
                <a:latin typeface="Arial"/>
                <a:ea typeface="Arial"/>
                <a:cs typeface="Arial"/>
                <a:sym typeface="Arial"/>
              </a:rPr>
              <a:t>RAM:</a:t>
            </a:r>
            <a:r>
              <a:rPr b="0" i="0" lang="en-US" sz="1578" u="none" cap="none" strike="noStrike">
                <a:solidFill>
                  <a:srgbClr val="000000"/>
                </a:solidFill>
                <a:latin typeface="Arial"/>
                <a:ea typeface="Arial"/>
                <a:cs typeface="Arial"/>
                <a:sym typeface="Arial"/>
              </a:rPr>
              <a:t> </a:t>
            </a:r>
            <a:endParaRPr/>
          </a:p>
          <a:p>
            <a:pPr indent="-170405" lvl="1" marL="340811" marR="0" rtl="0" algn="just">
              <a:lnSpc>
                <a:spcPct val="139987"/>
              </a:lnSpc>
              <a:spcBef>
                <a:spcPts val="0"/>
              </a:spcBef>
              <a:spcAft>
                <a:spcPts val="0"/>
              </a:spcAft>
              <a:buClr>
                <a:srgbClr val="000000"/>
              </a:buClr>
              <a:buSzPts val="1578"/>
              <a:buFont typeface="Arial"/>
              <a:buChar char="•"/>
            </a:pPr>
            <a:r>
              <a:rPr b="0" i="0" lang="en-US" sz="1578" u="none" cap="none" strike="noStrike">
                <a:solidFill>
                  <a:srgbClr val="000000"/>
                </a:solidFill>
                <a:latin typeface="Arial"/>
                <a:ea typeface="Arial"/>
                <a:cs typeface="Arial"/>
                <a:sym typeface="Arial"/>
              </a:rPr>
              <a:t>Minimum 16 GB (32 GB recommended for large datasets)</a:t>
            </a:r>
            <a:endParaRPr/>
          </a:p>
          <a:p>
            <a:pPr indent="0" lvl="0" marL="0" marR="0" rtl="0" algn="just">
              <a:lnSpc>
                <a:spcPct val="139987"/>
              </a:lnSpc>
              <a:spcBef>
                <a:spcPts val="0"/>
              </a:spcBef>
              <a:spcAft>
                <a:spcPts val="0"/>
              </a:spcAft>
              <a:buNone/>
            </a:pPr>
            <a:r>
              <a:rPr b="1" i="0" lang="en-US" sz="1578" u="none" cap="none" strike="noStrike">
                <a:solidFill>
                  <a:srgbClr val="000000"/>
                </a:solidFill>
                <a:latin typeface="Arial"/>
                <a:ea typeface="Arial"/>
                <a:cs typeface="Arial"/>
                <a:sym typeface="Arial"/>
              </a:rPr>
              <a:t>Storage:</a:t>
            </a:r>
            <a:r>
              <a:rPr b="0" i="0" lang="en-US" sz="1578" u="none" cap="none" strike="noStrike">
                <a:solidFill>
                  <a:srgbClr val="000000"/>
                </a:solidFill>
                <a:latin typeface="Arial"/>
                <a:ea typeface="Arial"/>
                <a:cs typeface="Arial"/>
                <a:sym typeface="Arial"/>
              </a:rPr>
              <a:t> </a:t>
            </a:r>
            <a:endParaRPr/>
          </a:p>
          <a:p>
            <a:pPr indent="-170405" lvl="1" marL="340811" marR="0" rtl="0" algn="just">
              <a:lnSpc>
                <a:spcPct val="139987"/>
              </a:lnSpc>
              <a:spcBef>
                <a:spcPts val="0"/>
              </a:spcBef>
              <a:spcAft>
                <a:spcPts val="0"/>
              </a:spcAft>
              <a:buClr>
                <a:srgbClr val="000000"/>
              </a:buClr>
              <a:buSzPts val="1578"/>
              <a:buFont typeface="Arial"/>
              <a:buChar char="•"/>
            </a:pPr>
            <a:r>
              <a:rPr b="0" i="0" lang="en-US" sz="1578" u="none" cap="none" strike="noStrike">
                <a:solidFill>
                  <a:srgbClr val="000000"/>
                </a:solidFill>
                <a:latin typeface="Arial"/>
                <a:ea typeface="Arial"/>
                <a:cs typeface="Arial"/>
                <a:sym typeface="Arial"/>
              </a:rPr>
              <a:t>Minimum 512 GB SSD (1 TB recommended)</a:t>
            </a:r>
            <a:endParaRPr/>
          </a:p>
          <a:p>
            <a:pPr indent="0" lvl="0" marL="0" marR="0" rtl="0" algn="just">
              <a:lnSpc>
                <a:spcPct val="139987"/>
              </a:lnSpc>
              <a:spcBef>
                <a:spcPts val="0"/>
              </a:spcBef>
              <a:spcAft>
                <a:spcPts val="0"/>
              </a:spcAft>
              <a:buNone/>
            </a:pPr>
            <a:r>
              <a:rPr b="1" i="0" lang="en-US" sz="1578" u="none" cap="none" strike="noStrike">
                <a:solidFill>
                  <a:srgbClr val="000000"/>
                </a:solidFill>
                <a:latin typeface="Arial"/>
                <a:ea typeface="Arial"/>
                <a:cs typeface="Arial"/>
                <a:sym typeface="Arial"/>
              </a:rPr>
              <a:t>GPU:</a:t>
            </a:r>
            <a:r>
              <a:rPr b="0" i="0" lang="en-US" sz="1578" u="none" cap="none" strike="noStrike">
                <a:solidFill>
                  <a:srgbClr val="000000"/>
                </a:solidFill>
                <a:latin typeface="Arial"/>
                <a:ea typeface="Arial"/>
                <a:cs typeface="Arial"/>
                <a:sym typeface="Arial"/>
              </a:rPr>
              <a:t> </a:t>
            </a:r>
            <a:endParaRPr/>
          </a:p>
          <a:p>
            <a:pPr indent="-170405" lvl="1" marL="340811" marR="0" rtl="0" algn="just">
              <a:lnSpc>
                <a:spcPct val="139987"/>
              </a:lnSpc>
              <a:spcBef>
                <a:spcPts val="0"/>
              </a:spcBef>
              <a:spcAft>
                <a:spcPts val="0"/>
              </a:spcAft>
              <a:buClr>
                <a:srgbClr val="000000"/>
              </a:buClr>
              <a:buSzPts val="1578"/>
              <a:buFont typeface="Arial"/>
              <a:buChar char="•"/>
            </a:pPr>
            <a:r>
              <a:rPr b="0" i="0" lang="en-US" sz="1578" u="none" cap="none" strike="noStrike">
                <a:solidFill>
                  <a:srgbClr val="000000"/>
                </a:solidFill>
                <a:latin typeface="Arial"/>
                <a:ea typeface="Arial"/>
                <a:cs typeface="Arial"/>
                <a:sym typeface="Arial"/>
              </a:rPr>
              <a:t>NVIDIA GTX 1060 (6GB) or higher (e.g., NVIDIA RTX 3060 for better performance)</a:t>
            </a:r>
            <a:endParaRPr/>
          </a:p>
          <a:p>
            <a:pPr indent="0" lvl="0" marL="0" marR="0" rtl="0" algn="just">
              <a:lnSpc>
                <a:spcPct val="139987"/>
              </a:lnSpc>
              <a:spcBef>
                <a:spcPts val="0"/>
              </a:spcBef>
              <a:spcAft>
                <a:spcPts val="0"/>
              </a:spcAft>
              <a:buNone/>
            </a:pPr>
            <a:r>
              <a:rPr b="1" i="0" lang="en-US" sz="1578" u="none" cap="none" strike="noStrike">
                <a:solidFill>
                  <a:srgbClr val="000000"/>
                </a:solidFill>
                <a:latin typeface="Arial"/>
                <a:ea typeface="Arial"/>
                <a:cs typeface="Arial"/>
                <a:sym typeface="Arial"/>
              </a:rPr>
              <a:t>Monitor:</a:t>
            </a:r>
            <a:r>
              <a:rPr b="0" i="0" lang="en-US" sz="1578" u="none" cap="none" strike="noStrike">
                <a:solidFill>
                  <a:srgbClr val="000000"/>
                </a:solidFill>
                <a:latin typeface="Arial"/>
                <a:ea typeface="Arial"/>
                <a:cs typeface="Arial"/>
                <a:sym typeface="Arial"/>
              </a:rPr>
              <a:t> </a:t>
            </a:r>
            <a:endParaRPr/>
          </a:p>
          <a:p>
            <a:pPr indent="-170405" lvl="1" marL="340811" marR="0" rtl="0" algn="just">
              <a:lnSpc>
                <a:spcPct val="139987"/>
              </a:lnSpc>
              <a:spcBef>
                <a:spcPts val="0"/>
              </a:spcBef>
              <a:spcAft>
                <a:spcPts val="0"/>
              </a:spcAft>
              <a:buClr>
                <a:srgbClr val="000000"/>
              </a:buClr>
              <a:buSzPts val="1578"/>
              <a:buFont typeface="Arial"/>
              <a:buChar char="•"/>
            </a:pPr>
            <a:r>
              <a:rPr b="0" i="0" lang="en-US" sz="1578" u="none" cap="none" strike="noStrike">
                <a:solidFill>
                  <a:srgbClr val="000000"/>
                </a:solidFill>
                <a:latin typeface="Arial"/>
                <a:ea typeface="Arial"/>
                <a:cs typeface="Arial"/>
                <a:sym typeface="Arial"/>
              </a:rPr>
              <a:t>Full HD resolution (1920x1080) or higher</a:t>
            </a:r>
            <a:endParaRPr/>
          </a:p>
          <a:p>
            <a:pPr indent="0" lvl="0" marL="0" marR="0" rtl="0" algn="just">
              <a:lnSpc>
                <a:spcPct val="139987"/>
              </a:lnSpc>
              <a:spcBef>
                <a:spcPts val="0"/>
              </a:spcBef>
              <a:spcAft>
                <a:spcPts val="0"/>
              </a:spcAft>
              <a:buNone/>
            </a:pPr>
            <a:r>
              <a:rPr b="1" i="0" lang="en-US" sz="1578" u="none" cap="none" strike="noStrike">
                <a:solidFill>
                  <a:srgbClr val="000000"/>
                </a:solidFill>
                <a:latin typeface="Arial"/>
                <a:ea typeface="Arial"/>
                <a:cs typeface="Arial"/>
                <a:sym typeface="Arial"/>
              </a:rPr>
              <a:t>Peripherals:</a:t>
            </a:r>
            <a:r>
              <a:rPr b="0" i="0" lang="en-US" sz="1578" u="none" cap="none" strike="noStrike">
                <a:solidFill>
                  <a:srgbClr val="000000"/>
                </a:solidFill>
                <a:latin typeface="Arial"/>
                <a:ea typeface="Arial"/>
                <a:cs typeface="Arial"/>
                <a:sym typeface="Arial"/>
              </a:rPr>
              <a:t> </a:t>
            </a:r>
            <a:endParaRPr/>
          </a:p>
          <a:p>
            <a:pPr indent="-170405" lvl="1" marL="340811" marR="0" rtl="0" algn="just">
              <a:lnSpc>
                <a:spcPct val="139987"/>
              </a:lnSpc>
              <a:spcBef>
                <a:spcPts val="0"/>
              </a:spcBef>
              <a:spcAft>
                <a:spcPts val="0"/>
              </a:spcAft>
              <a:buClr>
                <a:srgbClr val="000000"/>
              </a:buClr>
              <a:buSzPts val="1578"/>
              <a:buFont typeface="Arial"/>
              <a:buChar char="•"/>
            </a:pPr>
            <a:r>
              <a:rPr b="0" i="0" lang="en-US" sz="1578" u="none" cap="none" strike="noStrike">
                <a:solidFill>
                  <a:srgbClr val="000000"/>
                </a:solidFill>
                <a:latin typeface="Arial"/>
                <a:ea typeface="Arial"/>
                <a:cs typeface="Arial"/>
                <a:sym typeface="Arial"/>
              </a:rPr>
              <a:t>Keyboard, Mouse, and optional external storage device</a:t>
            </a:r>
            <a:endParaRPr/>
          </a:p>
        </p:txBody>
      </p:sp>
      <p:sp>
        <p:nvSpPr>
          <p:cNvPr id="182" name="Google Shape;182;p7"/>
          <p:cNvSpPr txBox="1"/>
          <p:nvPr/>
        </p:nvSpPr>
        <p:spPr>
          <a:xfrm>
            <a:off x="10218125" y="195510"/>
            <a:ext cx="1601010" cy="237820"/>
          </a:xfrm>
          <a:prstGeom prst="rect">
            <a:avLst/>
          </a:prstGeom>
          <a:noFill/>
          <a:ln>
            <a:noFill/>
          </a:ln>
        </p:spPr>
        <p:txBody>
          <a:bodyPr anchorCtr="0" anchor="t" bIns="0" lIns="0" spcFirstLastPara="1" rIns="0" wrap="square" tIns="0">
            <a:spAutoFit/>
          </a:bodyPr>
          <a:lstStyle/>
          <a:p>
            <a:pPr indent="0" lvl="0" marL="0" marR="0" rtl="0" algn="l">
              <a:lnSpc>
                <a:spcPct val="140028"/>
              </a:lnSpc>
              <a:spcBef>
                <a:spcPts val="0"/>
              </a:spcBef>
              <a:spcAft>
                <a:spcPts val="0"/>
              </a:spcAft>
              <a:buNone/>
            </a:pPr>
            <a:r>
              <a:rPr b="0" i="1" lang="en-US" sz="1399" u="none" cap="none" strike="noStrike">
                <a:solidFill>
                  <a:srgbClr val="422C75"/>
                </a:solidFill>
                <a:latin typeface="IBM Plex Sans Condensed"/>
                <a:ea typeface="IBM Plex Sans Condensed"/>
                <a:cs typeface="IBM Plex Sans Condensed"/>
                <a:sym typeface="IBM Plex Sans Condensed"/>
              </a:rPr>
              <a:t>Go, change the world</a:t>
            </a:r>
            <a:endParaRPr/>
          </a:p>
        </p:txBody>
      </p:sp>
      <p:sp>
        <p:nvSpPr>
          <p:cNvPr id="183" name="Google Shape;183;p7"/>
          <p:cNvSpPr txBox="1"/>
          <p:nvPr/>
        </p:nvSpPr>
        <p:spPr>
          <a:xfrm>
            <a:off x="3040756" y="83763"/>
            <a:ext cx="5430250" cy="622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600" u="none" cap="none" strike="noStrike">
                <a:solidFill>
                  <a:srgbClr val="C00000"/>
                </a:solidFill>
                <a:latin typeface="IBM Plex Sans"/>
                <a:ea typeface="IBM Plex Sans"/>
                <a:cs typeface="IBM Plex Sans"/>
                <a:sym typeface="IBM Plex Sans"/>
              </a:rPr>
              <a:t>Hardware Requirements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3">
              <a:alphaModFix/>
            </a:blip>
            <a:stretch>
              <a:fillRect b="0" l="0" r="0" t="0"/>
            </a:stretch>
          </a:blipFill>
          <a:ln>
            <a:noFill/>
          </a:ln>
        </p:spPr>
      </p:sp>
      <p:sp>
        <p:nvSpPr>
          <p:cNvPr id="189" name="Google Shape;189;p8"/>
          <p:cNvSpPr/>
          <p:nvPr/>
        </p:nvSpPr>
        <p:spPr>
          <a:xfrm>
            <a:off x="9769192" y="-55188"/>
            <a:ext cx="2459974" cy="746684"/>
          </a:xfrm>
          <a:custGeom>
            <a:rect b="b" l="l" r="r" t="t"/>
            <a:pathLst>
              <a:path extrusionOk="0" h="746684" w="2459974">
                <a:moveTo>
                  <a:pt x="0" y="0"/>
                </a:moveTo>
                <a:lnTo>
                  <a:pt x="2459975" y="0"/>
                </a:lnTo>
                <a:lnTo>
                  <a:pt x="2459975" y="746684"/>
                </a:lnTo>
                <a:lnTo>
                  <a:pt x="0" y="746684"/>
                </a:lnTo>
                <a:lnTo>
                  <a:pt x="0" y="0"/>
                </a:lnTo>
                <a:close/>
              </a:path>
            </a:pathLst>
          </a:custGeom>
          <a:blipFill rotWithShape="1">
            <a:blip r:embed="rId4">
              <a:alphaModFix/>
            </a:blip>
            <a:stretch>
              <a:fillRect b="0" l="0" r="0" t="0"/>
            </a:stretch>
          </a:blipFill>
          <a:ln>
            <a:noFill/>
          </a:ln>
        </p:spPr>
      </p:sp>
      <p:sp>
        <p:nvSpPr>
          <p:cNvPr id="190" name="Google Shape;190;p8"/>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5">
              <a:alphaModFix/>
            </a:blip>
            <a:stretch>
              <a:fillRect b="0" l="-526" r="0" t="0"/>
            </a:stretch>
          </a:blipFill>
          <a:ln>
            <a:noFill/>
          </a:ln>
        </p:spPr>
      </p:sp>
      <p:sp>
        <p:nvSpPr>
          <p:cNvPr id="191" name="Google Shape;191;p8"/>
          <p:cNvSpPr/>
          <p:nvPr/>
        </p:nvSpPr>
        <p:spPr>
          <a:xfrm>
            <a:off x="9273988" y="6347203"/>
            <a:ext cx="2743200" cy="365122"/>
          </a:xfrm>
          <a:custGeom>
            <a:rect b="b" l="l" r="r" t="t"/>
            <a:pathLst>
              <a:path extrusionOk="0" h="365122" w="2743200">
                <a:moveTo>
                  <a:pt x="0" y="0"/>
                </a:moveTo>
                <a:lnTo>
                  <a:pt x="2743200" y="0"/>
                </a:lnTo>
                <a:lnTo>
                  <a:pt x="2743200" y="365122"/>
                </a:lnTo>
                <a:lnTo>
                  <a:pt x="0" y="365122"/>
                </a:lnTo>
                <a:lnTo>
                  <a:pt x="0" y="0"/>
                </a:lnTo>
                <a:close/>
              </a:path>
            </a:pathLst>
          </a:custGeom>
          <a:blipFill rotWithShape="1">
            <a:blip r:embed="rId6">
              <a:alphaModFix/>
            </a:blip>
            <a:stretch>
              <a:fillRect b="0" l="0" r="0" t="0"/>
            </a:stretch>
          </a:blipFill>
          <a:ln>
            <a:noFill/>
          </a:ln>
        </p:spPr>
      </p:sp>
      <p:grpSp>
        <p:nvGrpSpPr>
          <p:cNvPr id="192" name="Google Shape;192;p8"/>
          <p:cNvGrpSpPr/>
          <p:nvPr/>
        </p:nvGrpSpPr>
        <p:grpSpPr>
          <a:xfrm>
            <a:off x="1613391" y="13649"/>
            <a:ext cx="8165718" cy="791143"/>
            <a:chOff x="0" y="-19050"/>
            <a:chExt cx="3225963" cy="312550"/>
          </a:xfrm>
        </p:grpSpPr>
        <p:sp>
          <p:nvSpPr>
            <p:cNvPr id="193" name="Google Shape;193;p8"/>
            <p:cNvSpPr/>
            <p:nvPr/>
          </p:nvSpPr>
          <p:spPr>
            <a:xfrm>
              <a:off x="0" y="0"/>
              <a:ext cx="3225963" cy="293500"/>
            </a:xfrm>
            <a:custGeom>
              <a:rect b="b" l="l" r="r" t="t"/>
              <a:pathLst>
                <a:path extrusionOk="0" h="293500" w="3225963">
                  <a:moveTo>
                    <a:pt x="0" y="0"/>
                  </a:moveTo>
                  <a:lnTo>
                    <a:pt x="3225963" y="0"/>
                  </a:lnTo>
                  <a:lnTo>
                    <a:pt x="3225963" y="293500"/>
                  </a:lnTo>
                  <a:lnTo>
                    <a:pt x="0" y="293500"/>
                  </a:lnTo>
                  <a:close/>
                </a:path>
              </a:pathLst>
            </a:custGeom>
            <a:solidFill>
              <a:srgbClr val="FFF2CC"/>
            </a:solidFill>
            <a:ln cap="sq" cmpd="sng" w="14275">
              <a:solidFill>
                <a:srgbClr val="000000"/>
              </a:solidFill>
              <a:prstDash val="solid"/>
              <a:miter lim="8000"/>
              <a:headEnd len="sm" w="sm" type="none"/>
              <a:tailEnd len="sm" w="sm" type="none"/>
            </a:ln>
          </p:spPr>
        </p:sp>
        <p:sp>
          <p:nvSpPr>
            <p:cNvPr id="194" name="Google Shape;194;p8"/>
            <p:cNvSpPr txBox="1"/>
            <p:nvPr/>
          </p:nvSpPr>
          <p:spPr>
            <a:xfrm>
              <a:off x="0" y="-19050"/>
              <a:ext cx="3225963" cy="312550"/>
            </a:xfrm>
            <a:prstGeom prst="rect">
              <a:avLst/>
            </a:prstGeom>
            <a:noFill/>
            <a:ln>
              <a:noFill/>
            </a:ln>
          </p:spPr>
          <p:txBody>
            <a:bodyPr anchorCtr="0" anchor="ctr" bIns="50800" lIns="50800" spcFirstLastPara="1" rIns="50800" wrap="square" tIns="50800">
              <a:noAutofit/>
            </a:bodyPr>
            <a:lstStyle/>
            <a:p>
              <a:pPr indent="0" lvl="0" marL="0" marR="0" rtl="0" algn="ctr">
                <a:lnSpc>
                  <a:spcPct val="93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5" name="Google Shape;195;p8"/>
          <p:cNvSpPr/>
          <p:nvPr/>
        </p:nvSpPr>
        <p:spPr>
          <a:xfrm>
            <a:off x="6018163" y="1621591"/>
            <a:ext cx="5999025" cy="3311962"/>
          </a:xfrm>
          <a:custGeom>
            <a:rect b="b" l="l" r="r" t="t"/>
            <a:pathLst>
              <a:path extrusionOk="0" h="3311962" w="5999025">
                <a:moveTo>
                  <a:pt x="0" y="0"/>
                </a:moveTo>
                <a:lnTo>
                  <a:pt x="5999025" y="0"/>
                </a:lnTo>
                <a:lnTo>
                  <a:pt x="5999025" y="3311962"/>
                </a:lnTo>
                <a:lnTo>
                  <a:pt x="0" y="3311962"/>
                </a:lnTo>
                <a:lnTo>
                  <a:pt x="0" y="0"/>
                </a:lnTo>
                <a:close/>
              </a:path>
            </a:pathLst>
          </a:custGeom>
          <a:blipFill rotWithShape="1">
            <a:blip r:embed="rId7">
              <a:alphaModFix/>
            </a:blip>
            <a:stretch>
              <a:fillRect b="0" l="0" r="0" t="0"/>
            </a:stretch>
          </a:blipFill>
          <a:ln>
            <a:noFill/>
          </a:ln>
        </p:spPr>
      </p:sp>
      <p:sp>
        <p:nvSpPr>
          <p:cNvPr id="196" name="Google Shape;196;p8"/>
          <p:cNvSpPr txBox="1"/>
          <p:nvPr/>
        </p:nvSpPr>
        <p:spPr>
          <a:xfrm>
            <a:off x="466960" y="1370364"/>
            <a:ext cx="7505509" cy="4187462"/>
          </a:xfrm>
          <a:prstGeom prst="rect">
            <a:avLst/>
          </a:prstGeom>
          <a:noFill/>
          <a:ln>
            <a:noFill/>
          </a:ln>
        </p:spPr>
        <p:txBody>
          <a:bodyPr anchorCtr="0" anchor="t" bIns="0" lIns="0" spcFirstLastPara="1" rIns="0" wrap="square" tIns="0">
            <a:spAutoFit/>
          </a:bodyPr>
          <a:lstStyle/>
          <a:p>
            <a:pPr indent="0" lvl="0" marL="0" marR="0" rtl="0" algn="just">
              <a:lnSpc>
                <a:spcPct val="139990"/>
              </a:lnSpc>
              <a:spcBef>
                <a:spcPts val="0"/>
              </a:spcBef>
              <a:spcAft>
                <a:spcPts val="0"/>
              </a:spcAft>
              <a:buNone/>
            </a:pPr>
            <a:r>
              <a:rPr b="1" i="0" lang="en-US" sz="2078" u="none" cap="none" strike="noStrike">
                <a:solidFill>
                  <a:srgbClr val="000000"/>
                </a:solidFill>
                <a:latin typeface="Arial"/>
                <a:ea typeface="Arial"/>
                <a:cs typeface="Arial"/>
                <a:sym typeface="Arial"/>
              </a:rPr>
              <a:t>‬</a:t>
            </a:r>
            <a:endParaRPr/>
          </a:p>
          <a:p>
            <a:pPr indent="0" lvl="0" marL="0" marR="0" rtl="0" algn="just">
              <a:lnSpc>
                <a:spcPct val="139990"/>
              </a:lnSpc>
              <a:spcBef>
                <a:spcPts val="0"/>
              </a:spcBef>
              <a:spcAft>
                <a:spcPts val="0"/>
              </a:spcAft>
              <a:buNone/>
            </a:pPr>
            <a:r>
              <a:rPr b="1" i="0" lang="en-US" sz="2078" u="none" cap="none" strike="noStrike">
                <a:solidFill>
                  <a:srgbClr val="000000"/>
                </a:solidFill>
                <a:latin typeface="Arial"/>
                <a:ea typeface="Arial"/>
                <a:cs typeface="Arial"/>
                <a:sym typeface="Arial"/>
              </a:rPr>
              <a:t>‭ Level 0 DFD‬</a:t>
            </a:r>
            <a:endParaRPr/>
          </a:p>
          <a:p>
            <a:pPr indent="0" lvl="0" marL="0" marR="0" rtl="0" algn="just">
              <a:lnSpc>
                <a:spcPct val="139990"/>
              </a:lnSpc>
              <a:spcBef>
                <a:spcPts val="0"/>
              </a:spcBef>
              <a:spcAft>
                <a:spcPts val="0"/>
              </a:spcAft>
              <a:buNone/>
            </a:pPr>
            <a:r>
              <a:t/>
            </a:r>
            <a:endParaRPr b="1" i="0" sz="2078" u="none" cap="none" strike="noStrike">
              <a:solidFill>
                <a:srgbClr val="000000"/>
              </a:solidFill>
              <a:latin typeface="Arial"/>
              <a:ea typeface="Arial"/>
              <a:cs typeface="Arial"/>
              <a:sym typeface="Arial"/>
            </a:endParaRPr>
          </a:p>
          <a:p>
            <a:pPr indent="0" lvl="0" marL="0" marR="0" rtl="0" algn="just">
              <a:lnSpc>
                <a:spcPct val="139990"/>
              </a:lnSpc>
              <a:spcBef>
                <a:spcPts val="0"/>
              </a:spcBef>
              <a:spcAft>
                <a:spcPts val="0"/>
              </a:spcAft>
              <a:buNone/>
            </a:pPr>
            <a:r>
              <a:rPr b="1" i="0" lang="en-US" sz="2078" u="none" cap="none" strike="noStrike">
                <a:solidFill>
                  <a:srgbClr val="000000"/>
                </a:solidFill>
                <a:latin typeface="Arial"/>
                <a:ea typeface="Arial"/>
                <a:cs typeface="Arial"/>
                <a:sym typeface="Arial"/>
              </a:rPr>
              <a:t>‬‭ Input‬‭ : User provides file path.‬</a:t>
            </a:r>
            <a:endParaRPr/>
          </a:p>
          <a:p>
            <a:pPr indent="0" lvl="0" marL="0" marR="0" rtl="0" algn="just">
              <a:lnSpc>
                <a:spcPct val="139990"/>
              </a:lnSpc>
              <a:spcBef>
                <a:spcPts val="0"/>
              </a:spcBef>
              <a:spcAft>
                <a:spcPts val="0"/>
              </a:spcAft>
              <a:buNone/>
            </a:pPr>
            <a:r>
              <a:t/>
            </a:r>
            <a:endParaRPr b="1" i="0" sz="2078" u="none" cap="none" strike="noStrike">
              <a:solidFill>
                <a:srgbClr val="000000"/>
              </a:solidFill>
              <a:latin typeface="Arial"/>
              <a:ea typeface="Arial"/>
              <a:cs typeface="Arial"/>
              <a:sym typeface="Arial"/>
            </a:endParaRPr>
          </a:p>
          <a:p>
            <a:pPr indent="0" lvl="0" marL="0" marR="0" rtl="0" algn="just">
              <a:lnSpc>
                <a:spcPct val="139990"/>
              </a:lnSpc>
              <a:spcBef>
                <a:spcPts val="0"/>
              </a:spcBef>
              <a:spcAft>
                <a:spcPts val="0"/>
              </a:spcAft>
              <a:buNone/>
            </a:pPr>
            <a:r>
              <a:rPr b="1" i="0" lang="en-US" sz="2078" u="none" cap="none" strike="noStrike">
                <a:solidFill>
                  <a:srgbClr val="000000"/>
                </a:solidFill>
                <a:latin typeface="Arial"/>
                <a:ea typeface="Arial"/>
                <a:cs typeface="Arial"/>
                <a:sym typeface="Arial"/>
              </a:rPr>
              <a:t>‬Process‬‭ :‬‭ </a:t>
            </a:r>
            <a:endParaRPr/>
          </a:p>
          <a:p>
            <a:pPr indent="0" lvl="0" marL="0" marR="0" rtl="0" algn="just">
              <a:lnSpc>
                <a:spcPct val="139990"/>
              </a:lnSpc>
              <a:spcBef>
                <a:spcPts val="0"/>
              </a:spcBef>
              <a:spcAft>
                <a:spcPts val="0"/>
              </a:spcAft>
              <a:buNone/>
            </a:pPr>
            <a:r>
              <a:rPr b="1" i="0" lang="en-US" sz="2078" u="none" cap="none" strike="noStrike">
                <a:solidFill>
                  <a:srgbClr val="000000"/>
                </a:solidFill>
                <a:latin typeface="Arial"/>
                <a:ea typeface="Arial"/>
                <a:cs typeface="Arial"/>
                <a:sym typeface="Arial"/>
              </a:rPr>
              <a:t>The‬‭ system‬‭ extracts,‬‭ preprocesses,‬‭ segments,‬‭ summarizes,‬‭ and‬‭ outputs‬</a:t>
            </a:r>
            <a:endParaRPr/>
          </a:p>
          <a:p>
            <a:pPr indent="0" lvl="0" marL="0" marR="0" rtl="0" algn="just">
              <a:lnSpc>
                <a:spcPct val="139990"/>
              </a:lnSpc>
              <a:spcBef>
                <a:spcPts val="0"/>
              </a:spcBef>
              <a:spcAft>
                <a:spcPts val="0"/>
              </a:spcAft>
              <a:buNone/>
            </a:pPr>
            <a:r>
              <a:rPr b="1" i="0" lang="en-US" sz="2078" u="none" cap="none" strike="noStrike">
                <a:solidFill>
                  <a:srgbClr val="000000"/>
                </a:solidFill>
                <a:latin typeface="Arial"/>
                <a:ea typeface="Arial"/>
                <a:cs typeface="Arial"/>
                <a:sym typeface="Arial"/>
              </a:rPr>
              <a:t>‭ the summarized content.‬</a:t>
            </a:r>
            <a:endParaRPr/>
          </a:p>
          <a:p>
            <a:pPr indent="0" lvl="0" marL="0" marR="0" rtl="0" algn="just">
              <a:lnSpc>
                <a:spcPct val="139990"/>
              </a:lnSpc>
              <a:spcBef>
                <a:spcPts val="0"/>
              </a:spcBef>
              <a:spcAft>
                <a:spcPts val="0"/>
              </a:spcAft>
              <a:buNone/>
            </a:pPr>
            <a:r>
              <a:t/>
            </a:r>
            <a:endParaRPr b="1" i="0" sz="2078" u="none" cap="none" strike="noStrike">
              <a:solidFill>
                <a:srgbClr val="000000"/>
              </a:solidFill>
              <a:latin typeface="Arial"/>
              <a:ea typeface="Arial"/>
              <a:cs typeface="Arial"/>
              <a:sym typeface="Arial"/>
            </a:endParaRPr>
          </a:p>
          <a:p>
            <a:pPr indent="0" lvl="0" marL="0" marR="0" rtl="0" algn="just">
              <a:lnSpc>
                <a:spcPct val="139990"/>
              </a:lnSpc>
              <a:spcBef>
                <a:spcPts val="0"/>
              </a:spcBef>
              <a:spcAft>
                <a:spcPts val="0"/>
              </a:spcAft>
              <a:buNone/>
            </a:pPr>
            <a:r>
              <a:rPr b="1" i="0" lang="en-US" sz="2078" u="none" cap="none" strike="noStrike">
                <a:solidFill>
                  <a:srgbClr val="000000"/>
                </a:solidFill>
                <a:latin typeface="Arial"/>
                <a:ea typeface="Arial"/>
                <a:cs typeface="Arial"/>
                <a:sym typeface="Arial"/>
              </a:rPr>
              <a:t>‬‭ Output‬‭ : Summarized text.‬</a:t>
            </a:r>
            <a:endParaRPr/>
          </a:p>
          <a:p>
            <a:pPr indent="0" lvl="0" marL="0" marR="0" rtl="0" algn="just">
              <a:lnSpc>
                <a:spcPct val="80798"/>
              </a:lnSpc>
              <a:spcBef>
                <a:spcPts val="0"/>
              </a:spcBef>
              <a:spcAft>
                <a:spcPts val="0"/>
              </a:spcAft>
              <a:buNone/>
            </a:pPr>
            <a:r>
              <a:t/>
            </a:r>
            <a:endParaRPr b="1" i="0" sz="2078" u="none" cap="none" strike="noStrike">
              <a:solidFill>
                <a:srgbClr val="000000"/>
              </a:solidFill>
              <a:latin typeface="Arial"/>
              <a:ea typeface="Arial"/>
              <a:cs typeface="Arial"/>
              <a:sym typeface="Arial"/>
            </a:endParaRPr>
          </a:p>
        </p:txBody>
      </p:sp>
      <p:sp>
        <p:nvSpPr>
          <p:cNvPr id="197" name="Google Shape;197;p8"/>
          <p:cNvSpPr txBox="1"/>
          <p:nvPr/>
        </p:nvSpPr>
        <p:spPr>
          <a:xfrm>
            <a:off x="10218125" y="195510"/>
            <a:ext cx="1601010" cy="237820"/>
          </a:xfrm>
          <a:prstGeom prst="rect">
            <a:avLst/>
          </a:prstGeom>
          <a:noFill/>
          <a:ln>
            <a:noFill/>
          </a:ln>
        </p:spPr>
        <p:txBody>
          <a:bodyPr anchorCtr="0" anchor="t" bIns="0" lIns="0" spcFirstLastPara="1" rIns="0" wrap="square" tIns="0">
            <a:spAutoFit/>
          </a:bodyPr>
          <a:lstStyle/>
          <a:p>
            <a:pPr indent="0" lvl="0" marL="0" marR="0" rtl="0" algn="l">
              <a:lnSpc>
                <a:spcPct val="140028"/>
              </a:lnSpc>
              <a:spcBef>
                <a:spcPts val="0"/>
              </a:spcBef>
              <a:spcAft>
                <a:spcPts val="0"/>
              </a:spcAft>
              <a:buNone/>
            </a:pPr>
            <a:r>
              <a:rPr b="0" i="1" lang="en-US" sz="1399" u="none" cap="none" strike="noStrike">
                <a:solidFill>
                  <a:srgbClr val="422C75"/>
                </a:solidFill>
                <a:latin typeface="IBM Plex Sans Condensed"/>
                <a:ea typeface="IBM Plex Sans Condensed"/>
                <a:cs typeface="IBM Plex Sans Condensed"/>
                <a:sym typeface="IBM Plex Sans Condensed"/>
              </a:rPr>
              <a:t>Go, change the world</a:t>
            </a:r>
            <a:endParaRPr/>
          </a:p>
        </p:txBody>
      </p:sp>
      <p:sp>
        <p:nvSpPr>
          <p:cNvPr id="198" name="Google Shape;198;p8"/>
          <p:cNvSpPr txBox="1"/>
          <p:nvPr/>
        </p:nvSpPr>
        <p:spPr>
          <a:xfrm>
            <a:off x="3040756" y="83763"/>
            <a:ext cx="5430250" cy="622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600" u="none" cap="none" strike="noStrike">
                <a:solidFill>
                  <a:srgbClr val="C00000"/>
                </a:solidFill>
                <a:latin typeface="IBM Plex Sans"/>
                <a:ea typeface="IBM Plex Sans"/>
                <a:cs typeface="IBM Plex Sans"/>
                <a:sym typeface="IBM Plex Sans"/>
              </a:rPr>
              <a:t>Data Flow Diagram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9"/>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3">
              <a:alphaModFix/>
            </a:blip>
            <a:stretch>
              <a:fillRect b="0" l="0" r="0" t="0"/>
            </a:stretch>
          </a:blipFill>
          <a:ln>
            <a:noFill/>
          </a:ln>
        </p:spPr>
      </p:sp>
      <p:sp>
        <p:nvSpPr>
          <p:cNvPr id="204" name="Google Shape;204;p9"/>
          <p:cNvSpPr/>
          <p:nvPr/>
        </p:nvSpPr>
        <p:spPr>
          <a:xfrm>
            <a:off x="9769192" y="-55188"/>
            <a:ext cx="2459974" cy="746684"/>
          </a:xfrm>
          <a:custGeom>
            <a:rect b="b" l="l" r="r" t="t"/>
            <a:pathLst>
              <a:path extrusionOk="0" h="746684" w="2459974">
                <a:moveTo>
                  <a:pt x="0" y="0"/>
                </a:moveTo>
                <a:lnTo>
                  <a:pt x="2459975" y="0"/>
                </a:lnTo>
                <a:lnTo>
                  <a:pt x="2459975" y="746684"/>
                </a:lnTo>
                <a:lnTo>
                  <a:pt x="0" y="746684"/>
                </a:lnTo>
                <a:lnTo>
                  <a:pt x="0" y="0"/>
                </a:lnTo>
                <a:close/>
              </a:path>
            </a:pathLst>
          </a:custGeom>
          <a:blipFill rotWithShape="1">
            <a:blip r:embed="rId4">
              <a:alphaModFix/>
            </a:blip>
            <a:stretch>
              <a:fillRect b="0" l="0" r="0" t="0"/>
            </a:stretch>
          </a:blipFill>
          <a:ln>
            <a:noFill/>
          </a:ln>
        </p:spPr>
      </p:sp>
      <p:sp>
        <p:nvSpPr>
          <p:cNvPr id="205" name="Google Shape;205;p9"/>
          <p:cNvSpPr/>
          <p:nvPr/>
        </p:nvSpPr>
        <p:spPr>
          <a:xfrm>
            <a:off x="0" y="111509"/>
            <a:ext cx="1174375" cy="506959"/>
          </a:xfrm>
          <a:custGeom>
            <a:rect b="b" l="l" r="r" t="t"/>
            <a:pathLst>
              <a:path extrusionOk="0" h="506959" w="1174375">
                <a:moveTo>
                  <a:pt x="0" y="0"/>
                </a:moveTo>
                <a:lnTo>
                  <a:pt x="1174375" y="0"/>
                </a:lnTo>
                <a:lnTo>
                  <a:pt x="1174375" y="506959"/>
                </a:lnTo>
                <a:lnTo>
                  <a:pt x="0" y="506959"/>
                </a:lnTo>
                <a:lnTo>
                  <a:pt x="0" y="0"/>
                </a:lnTo>
                <a:close/>
              </a:path>
            </a:pathLst>
          </a:custGeom>
          <a:blipFill rotWithShape="1">
            <a:blip r:embed="rId5">
              <a:alphaModFix/>
            </a:blip>
            <a:stretch>
              <a:fillRect b="0" l="-526" r="0" t="0"/>
            </a:stretch>
          </a:blipFill>
          <a:ln>
            <a:noFill/>
          </a:ln>
        </p:spPr>
      </p:sp>
      <p:sp>
        <p:nvSpPr>
          <p:cNvPr id="206" name="Google Shape;206;p9"/>
          <p:cNvSpPr/>
          <p:nvPr/>
        </p:nvSpPr>
        <p:spPr>
          <a:xfrm>
            <a:off x="9273988" y="6347203"/>
            <a:ext cx="2743200" cy="365122"/>
          </a:xfrm>
          <a:custGeom>
            <a:rect b="b" l="l" r="r" t="t"/>
            <a:pathLst>
              <a:path extrusionOk="0" h="365122" w="2743200">
                <a:moveTo>
                  <a:pt x="0" y="0"/>
                </a:moveTo>
                <a:lnTo>
                  <a:pt x="2743200" y="0"/>
                </a:lnTo>
                <a:lnTo>
                  <a:pt x="2743200" y="365122"/>
                </a:lnTo>
                <a:lnTo>
                  <a:pt x="0" y="365122"/>
                </a:lnTo>
                <a:lnTo>
                  <a:pt x="0" y="0"/>
                </a:lnTo>
                <a:close/>
              </a:path>
            </a:pathLst>
          </a:custGeom>
          <a:blipFill rotWithShape="1">
            <a:blip r:embed="rId6">
              <a:alphaModFix/>
            </a:blip>
            <a:stretch>
              <a:fillRect b="0" l="0" r="0" t="0"/>
            </a:stretch>
          </a:blipFill>
          <a:ln>
            <a:noFill/>
          </a:ln>
        </p:spPr>
      </p:sp>
      <p:grpSp>
        <p:nvGrpSpPr>
          <p:cNvPr id="207" name="Google Shape;207;p9"/>
          <p:cNvGrpSpPr/>
          <p:nvPr/>
        </p:nvGrpSpPr>
        <p:grpSpPr>
          <a:xfrm>
            <a:off x="1613391" y="13649"/>
            <a:ext cx="8165718" cy="791143"/>
            <a:chOff x="0" y="-19050"/>
            <a:chExt cx="3225963" cy="312550"/>
          </a:xfrm>
        </p:grpSpPr>
        <p:sp>
          <p:nvSpPr>
            <p:cNvPr id="208" name="Google Shape;208;p9"/>
            <p:cNvSpPr/>
            <p:nvPr/>
          </p:nvSpPr>
          <p:spPr>
            <a:xfrm>
              <a:off x="0" y="0"/>
              <a:ext cx="3225963" cy="293500"/>
            </a:xfrm>
            <a:custGeom>
              <a:rect b="b" l="l" r="r" t="t"/>
              <a:pathLst>
                <a:path extrusionOk="0" h="293500" w="3225963">
                  <a:moveTo>
                    <a:pt x="0" y="0"/>
                  </a:moveTo>
                  <a:lnTo>
                    <a:pt x="3225963" y="0"/>
                  </a:lnTo>
                  <a:lnTo>
                    <a:pt x="3225963" y="293500"/>
                  </a:lnTo>
                  <a:lnTo>
                    <a:pt x="0" y="293500"/>
                  </a:lnTo>
                  <a:close/>
                </a:path>
              </a:pathLst>
            </a:custGeom>
            <a:solidFill>
              <a:srgbClr val="FFF2CC"/>
            </a:solidFill>
            <a:ln cap="sq" cmpd="sng" w="14275">
              <a:solidFill>
                <a:srgbClr val="000000"/>
              </a:solidFill>
              <a:prstDash val="solid"/>
              <a:miter lim="8000"/>
              <a:headEnd len="sm" w="sm" type="none"/>
              <a:tailEnd len="sm" w="sm" type="none"/>
            </a:ln>
          </p:spPr>
        </p:sp>
        <p:sp>
          <p:nvSpPr>
            <p:cNvPr id="209" name="Google Shape;209;p9"/>
            <p:cNvSpPr txBox="1"/>
            <p:nvPr/>
          </p:nvSpPr>
          <p:spPr>
            <a:xfrm>
              <a:off x="0" y="-19050"/>
              <a:ext cx="3225963" cy="312550"/>
            </a:xfrm>
            <a:prstGeom prst="rect">
              <a:avLst/>
            </a:prstGeom>
            <a:noFill/>
            <a:ln>
              <a:noFill/>
            </a:ln>
          </p:spPr>
          <p:txBody>
            <a:bodyPr anchorCtr="0" anchor="ctr" bIns="50800" lIns="50800" spcFirstLastPara="1" rIns="50800" wrap="square" tIns="50800">
              <a:noAutofit/>
            </a:bodyPr>
            <a:lstStyle/>
            <a:p>
              <a:pPr indent="0" lvl="0" marL="0" marR="0" rtl="0" algn="ctr">
                <a:lnSpc>
                  <a:spcPct val="93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0" name="Google Shape;210;p9"/>
          <p:cNvSpPr/>
          <p:nvPr/>
        </p:nvSpPr>
        <p:spPr>
          <a:xfrm>
            <a:off x="6003827" y="1152326"/>
            <a:ext cx="5931206" cy="2948064"/>
          </a:xfrm>
          <a:custGeom>
            <a:rect b="b" l="l" r="r" t="t"/>
            <a:pathLst>
              <a:path extrusionOk="0" h="2948064" w="5931206">
                <a:moveTo>
                  <a:pt x="0" y="0"/>
                </a:moveTo>
                <a:lnTo>
                  <a:pt x="5931206" y="0"/>
                </a:lnTo>
                <a:lnTo>
                  <a:pt x="5931206" y="2948064"/>
                </a:lnTo>
                <a:lnTo>
                  <a:pt x="0" y="2948064"/>
                </a:lnTo>
                <a:lnTo>
                  <a:pt x="0" y="0"/>
                </a:lnTo>
                <a:close/>
              </a:path>
            </a:pathLst>
          </a:custGeom>
          <a:blipFill rotWithShape="1">
            <a:blip r:embed="rId7">
              <a:alphaModFix/>
            </a:blip>
            <a:stretch>
              <a:fillRect b="0" l="-205" r="-205" t="0"/>
            </a:stretch>
          </a:blipFill>
          <a:ln>
            <a:noFill/>
          </a:ln>
        </p:spPr>
      </p:sp>
      <p:sp>
        <p:nvSpPr>
          <p:cNvPr id="211" name="Google Shape;211;p9"/>
          <p:cNvSpPr txBox="1"/>
          <p:nvPr/>
        </p:nvSpPr>
        <p:spPr>
          <a:xfrm>
            <a:off x="587188" y="1334014"/>
            <a:ext cx="7987960" cy="3736850"/>
          </a:xfrm>
          <a:prstGeom prst="rect">
            <a:avLst/>
          </a:prstGeom>
          <a:noFill/>
          <a:ln>
            <a:noFill/>
          </a:ln>
        </p:spPr>
        <p:txBody>
          <a:bodyPr anchorCtr="0" anchor="t" bIns="0" lIns="0" spcFirstLastPara="1" rIns="0" wrap="square" tIns="0">
            <a:spAutoFit/>
          </a:bodyPr>
          <a:lstStyle/>
          <a:p>
            <a:pPr indent="-206798" lvl="1" marL="413595" marR="0" rtl="0" algn="just">
              <a:lnSpc>
                <a:spcPct val="140000"/>
              </a:lnSpc>
              <a:spcBef>
                <a:spcPts val="0"/>
              </a:spcBef>
              <a:spcAft>
                <a:spcPts val="0"/>
              </a:spcAft>
              <a:buClr>
                <a:srgbClr val="000000"/>
              </a:buClr>
              <a:buSzPts val="1915"/>
              <a:buFont typeface="Arial"/>
              <a:buChar char="•"/>
            </a:pPr>
            <a:r>
              <a:rPr b="1" i="0" lang="en-US" sz="1915" u="none" cap="none" strike="noStrike">
                <a:solidFill>
                  <a:srgbClr val="000000"/>
                </a:solidFill>
                <a:latin typeface="Arial"/>
                <a:ea typeface="Arial"/>
                <a:cs typeface="Arial"/>
                <a:sym typeface="Arial"/>
              </a:rPr>
              <a:t>‭ Level 1 DFD</a:t>
            </a:r>
            <a:r>
              <a:rPr b="0" i="0" lang="en-US" sz="1915" u="none" cap="none" strike="noStrike">
                <a:solidFill>
                  <a:srgbClr val="000000"/>
                </a:solidFill>
                <a:latin typeface="Arial"/>
                <a:ea typeface="Arial"/>
                <a:cs typeface="Arial"/>
                <a:sym typeface="Arial"/>
              </a:rPr>
              <a:t>‬</a:t>
            </a:r>
            <a:endParaRPr/>
          </a:p>
          <a:p>
            <a:pPr indent="-149355" lvl="1" marL="298709" marR="0" rtl="0" algn="just">
              <a:lnSpc>
                <a:spcPct val="139985"/>
              </a:lnSpc>
              <a:spcBef>
                <a:spcPts val="0"/>
              </a:spcBef>
              <a:spcAft>
                <a:spcPts val="0"/>
              </a:spcAft>
              <a:buClr>
                <a:srgbClr val="000000"/>
              </a:buClr>
              <a:buSzPts val="1383"/>
              <a:buFont typeface="Arial"/>
              <a:buChar char="•"/>
            </a:pPr>
            <a:r>
              <a:rPr b="1" i="0" lang="en-US" sz="1383" u="none" cap="none" strike="noStrike">
                <a:solidFill>
                  <a:srgbClr val="000000"/>
                </a:solidFill>
                <a:latin typeface="Arial"/>
                <a:ea typeface="Arial"/>
                <a:cs typeface="Arial"/>
                <a:sym typeface="Arial"/>
              </a:rPr>
              <a:t>‭ 1.‬‭ Input Handling‬‭ :‬</a:t>
            </a:r>
            <a:endParaRPr/>
          </a:p>
          <a:p>
            <a:pPr indent="0" lvl="0" marL="0" marR="0" rtl="0" algn="just">
              <a:lnSpc>
                <a:spcPct val="139985"/>
              </a:lnSpc>
              <a:spcBef>
                <a:spcPts val="0"/>
              </a:spcBef>
              <a:spcAft>
                <a:spcPts val="0"/>
              </a:spcAft>
              <a:buNone/>
            </a:pPr>
            <a:r>
              <a:rPr b="0" i="0" lang="en-US" sz="1383" u="none" cap="none" strike="noStrike">
                <a:solidFill>
                  <a:srgbClr val="000000"/>
                </a:solidFill>
                <a:latin typeface="Arial"/>
                <a:ea typeface="Arial"/>
                <a:cs typeface="Arial"/>
                <a:sym typeface="Arial"/>
              </a:rPr>
              <a:t>             Accepts user file input.‬</a:t>
            </a:r>
            <a:endParaRPr/>
          </a:p>
          <a:p>
            <a:pPr indent="0" lvl="0" marL="0" marR="0" rtl="0" algn="just">
              <a:lnSpc>
                <a:spcPct val="139985"/>
              </a:lnSpc>
              <a:spcBef>
                <a:spcPts val="0"/>
              </a:spcBef>
              <a:spcAft>
                <a:spcPts val="0"/>
              </a:spcAft>
              <a:buNone/>
            </a:pPr>
            <a:r>
              <a:rPr b="0" i="0" lang="en-US" sz="1383" u="none" cap="none" strike="noStrike">
                <a:solidFill>
                  <a:srgbClr val="000000"/>
                </a:solidFill>
                <a:latin typeface="Arial"/>
                <a:ea typeface="Arial"/>
                <a:cs typeface="Arial"/>
                <a:sym typeface="Arial"/>
              </a:rPr>
              <a:t>‬‭             Reads file based on extension.‬</a:t>
            </a:r>
            <a:endParaRPr/>
          </a:p>
          <a:p>
            <a:pPr indent="-149355" lvl="1" marL="298709" marR="0" rtl="0" algn="just">
              <a:lnSpc>
                <a:spcPct val="139985"/>
              </a:lnSpc>
              <a:spcBef>
                <a:spcPts val="0"/>
              </a:spcBef>
              <a:spcAft>
                <a:spcPts val="0"/>
              </a:spcAft>
              <a:buClr>
                <a:srgbClr val="000000"/>
              </a:buClr>
              <a:buSzPts val="1383"/>
              <a:buFont typeface="Arial"/>
              <a:buChar char="•"/>
            </a:pPr>
            <a:r>
              <a:rPr b="1" i="0" lang="en-US" sz="1383" u="none" cap="none" strike="noStrike">
                <a:solidFill>
                  <a:srgbClr val="000000"/>
                </a:solidFill>
                <a:latin typeface="Arial"/>
                <a:ea typeface="Arial"/>
                <a:cs typeface="Arial"/>
                <a:sym typeface="Arial"/>
              </a:rPr>
              <a:t>‭ 2.‬‭ Text Extraction‬‭ :‬</a:t>
            </a:r>
            <a:endParaRPr/>
          </a:p>
          <a:p>
            <a:pPr indent="-199139" lvl="2" marL="597418" marR="0" rtl="0" algn="just">
              <a:lnSpc>
                <a:spcPct val="139985"/>
              </a:lnSpc>
              <a:spcBef>
                <a:spcPts val="0"/>
              </a:spcBef>
              <a:spcAft>
                <a:spcPts val="0"/>
              </a:spcAft>
              <a:buClr>
                <a:srgbClr val="000000"/>
              </a:buClr>
              <a:buSzPts val="1383"/>
              <a:buFont typeface="Arial"/>
              <a:buChar char="⚬"/>
            </a:pPr>
            <a:r>
              <a:rPr b="0" i="0" lang="en-US" sz="1383" u="none" cap="none" strike="noStrike">
                <a:solidFill>
                  <a:srgbClr val="000000"/>
                </a:solidFill>
                <a:latin typeface="Arial"/>
                <a:ea typeface="Arial"/>
                <a:cs typeface="Arial"/>
                <a:sym typeface="Arial"/>
              </a:rPr>
              <a:t>○Extracts raw text from file.‬</a:t>
            </a:r>
            <a:endParaRPr/>
          </a:p>
          <a:p>
            <a:pPr indent="-149355" lvl="1" marL="298709" marR="0" rtl="0" algn="just">
              <a:lnSpc>
                <a:spcPct val="139985"/>
              </a:lnSpc>
              <a:spcBef>
                <a:spcPts val="0"/>
              </a:spcBef>
              <a:spcAft>
                <a:spcPts val="0"/>
              </a:spcAft>
              <a:buClr>
                <a:srgbClr val="000000"/>
              </a:buClr>
              <a:buSzPts val="1383"/>
              <a:buFont typeface="Arial"/>
              <a:buChar char="•"/>
            </a:pPr>
            <a:r>
              <a:rPr b="1" i="0" lang="en-US" sz="1383" u="none" cap="none" strike="noStrike">
                <a:solidFill>
                  <a:srgbClr val="000000"/>
                </a:solidFill>
                <a:latin typeface="Arial"/>
                <a:ea typeface="Arial"/>
                <a:cs typeface="Arial"/>
                <a:sym typeface="Arial"/>
              </a:rPr>
              <a:t>‭ 3.‬‭ Text Preprocessing‬‭ :‬</a:t>
            </a:r>
            <a:endParaRPr/>
          </a:p>
          <a:p>
            <a:pPr indent="-199139" lvl="2" marL="597418" marR="0" rtl="0" algn="just">
              <a:lnSpc>
                <a:spcPct val="139985"/>
              </a:lnSpc>
              <a:spcBef>
                <a:spcPts val="0"/>
              </a:spcBef>
              <a:spcAft>
                <a:spcPts val="0"/>
              </a:spcAft>
              <a:buClr>
                <a:srgbClr val="000000"/>
              </a:buClr>
              <a:buSzPts val="1383"/>
              <a:buFont typeface="Arial"/>
              <a:buChar char="⚬"/>
            </a:pPr>
            <a:r>
              <a:rPr b="0" i="0" lang="en-US" sz="1383" u="none" cap="none" strike="noStrike">
                <a:solidFill>
                  <a:srgbClr val="000000"/>
                </a:solidFill>
                <a:latin typeface="Arial"/>
                <a:ea typeface="Arial"/>
                <a:cs typeface="Arial"/>
                <a:sym typeface="Arial"/>
              </a:rPr>
              <a:t>‬‭ Cleans text and removes extra whitespaces.‬</a:t>
            </a:r>
            <a:endParaRPr/>
          </a:p>
          <a:p>
            <a:pPr indent="-199139" lvl="2" marL="597418" marR="0" rtl="0" algn="just">
              <a:lnSpc>
                <a:spcPct val="139985"/>
              </a:lnSpc>
              <a:spcBef>
                <a:spcPts val="0"/>
              </a:spcBef>
              <a:spcAft>
                <a:spcPts val="0"/>
              </a:spcAft>
              <a:buClr>
                <a:srgbClr val="000000"/>
              </a:buClr>
              <a:buSzPts val="1383"/>
              <a:buFont typeface="Arial"/>
              <a:buChar char="⚬"/>
            </a:pPr>
            <a:r>
              <a:rPr b="0" i="0" lang="en-US" sz="1383" u="none" cap="none" strike="noStrike">
                <a:solidFill>
                  <a:srgbClr val="000000"/>
                </a:solidFill>
                <a:latin typeface="Arial"/>
                <a:ea typeface="Arial"/>
                <a:cs typeface="Arial"/>
                <a:sym typeface="Arial"/>
              </a:rPr>
              <a:t>○‬‭ Converts text to lowercase.‬</a:t>
            </a:r>
            <a:endParaRPr/>
          </a:p>
          <a:p>
            <a:pPr indent="-149355" lvl="1" marL="298709" marR="0" rtl="0" algn="just">
              <a:lnSpc>
                <a:spcPct val="139985"/>
              </a:lnSpc>
              <a:spcBef>
                <a:spcPts val="0"/>
              </a:spcBef>
              <a:spcAft>
                <a:spcPts val="0"/>
              </a:spcAft>
              <a:buClr>
                <a:srgbClr val="000000"/>
              </a:buClr>
              <a:buSzPts val="1383"/>
              <a:buFont typeface="Arial"/>
              <a:buChar char="•"/>
            </a:pPr>
            <a:r>
              <a:rPr b="0" i="0" lang="en-US" sz="1383" u="none" cap="none" strike="noStrike">
                <a:solidFill>
                  <a:srgbClr val="000000"/>
                </a:solidFill>
                <a:latin typeface="Arial"/>
                <a:ea typeface="Arial"/>
                <a:cs typeface="Arial"/>
                <a:sym typeface="Arial"/>
              </a:rPr>
              <a:t>‭ 4.‬‭ </a:t>
            </a:r>
            <a:r>
              <a:rPr b="1" i="0" lang="en-US" sz="1383" u="none" cap="none" strike="noStrike">
                <a:solidFill>
                  <a:srgbClr val="000000"/>
                </a:solidFill>
                <a:latin typeface="Arial"/>
                <a:ea typeface="Arial"/>
                <a:cs typeface="Arial"/>
                <a:sym typeface="Arial"/>
              </a:rPr>
              <a:t>Segmentation‬‭</a:t>
            </a:r>
            <a:r>
              <a:rPr b="0" i="0" lang="en-US" sz="1383" u="none" cap="none" strike="noStrike">
                <a:solidFill>
                  <a:srgbClr val="000000"/>
                </a:solidFill>
                <a:latin typeface="Arial"/>
                <a:ea typeface="Arial"/>
                <a:cs typeface="Arial"/>
                <a:sym typeface="Arial"/>
              </a:rPr>
              <a:t> :‬</a:t>
            </a:r>
            <a:endParaRPr/>
          </a:p>
          <a:p>
            <a:pPr indent="-199139" lvl="2" marL="597418" marR="0" rtl="0" algn="just">
              <a:lnSpc>
                <a:spcPct val="139985"/>
              </a:lnSpc>
              <a:spcBef>
                <a:spcPts val="0"/>
              </a:spcBef>
              <a:spcAft>
                <a:spcPts val="0"/>
              </a:spcAft>
              <a:buClr>
                <a:srgbClr val="000000"/>
              </a:buClr>
              <a:buSzPts val="1383"/>
              <a:buFont typeface="Arial"/>
              <a:buChar char="⚬"/>
            </a:pPr>
            <a:r>
              <a:rPr b="0" i="0" lang="en-US" sz="1383" u="none" cap="none" strike="noStrike">
                <a:solidFill>
                  <a:srgbClr val="000000"/>
                </a:solidFill>
                <a:latin typeface="Arial"/>
                <a:ea typeface="Arial"/>
                <a:cs typeface="Arial"/>
                <a:sym typeface="Arial"/>
              </a:rPr>
              <a:t>‬‭ Segments text with overlap for context preservation.‬</a:t>
            </a:r>
            <a:endParaRPr/>
          </a:p>
          <a:p>
            <a:pPr indent="-149355" lvl="1" marL="298709" marR="0" rtl="0" algn="just">
              <a:lnSpc>
                <a:spcPct val="139985"/>
              </a:lnSpc>
              <a:spcBef>
                <a:spcPts val="0"/>
              </a:spcBef>
              <a:spcAft>
                <a:spcPts val="0"/>
              </a:spcAft>
              <a:buClr>
                <a:srgbClr val="000000"/>
              </a:buClr>
              <a:buSzPts val="1383"/>
              <a:buFont typeface="Arial"/>
              <a:buChar char="•"/>
            </a:pPr>
            <a:r>
              <a:rPr b="0" i="0" lang="en-US" sz="1383" u="none" cap="none" strike="noStrike">
                <a:solidFill>
                  <a:srgbClr val="000000"/>
                </a:solidFill>
                <a:latin typeface="Arial"/>
                <a:ea typeface="Arial"/>
                <a:cs typeface="Arial"/>
                <a:sym typeface="Arial"/>
              </a:rPr>
              <a:t>‭ 5.‬‭ </a:t>
            </a:r>
            <a:r>
              <a:rPr b="1" i="0" lang="en-US" sz="1383" u="none" cap="none" strike="noStrike">
                <a:solidFill>
                  <a:srgbClr val="000000"/>
                </a:solidFill>
                <a:latin typeface="Arial"/>
                <a:ea typeface="Arial"/>
                <a:cs typeface="Arial"/>
                <a:sym typeface="Arial"/>
              </a:rPr>
              <a:t>Summarization‬‭</a:t>
            </a:r>
            <a:r>
              <a:rPr b="0" i="0" lang="en-US" sz="1383" u="none" cap="none" strike="noStrike">
                <a:solidFill>
                  <a:srgbClr val="000000"/>
                </a:solidFill>
                <a:latin typeface="Arial"/>
                <a:ea typeface="Arial"/>
                <a:cs typeface="Arial"/>
                <a:sym typeface="Arial"/>
              </a:rPr>
              <a:t> :‬</a:t>
            </a:r>
            <a:endParaRPr/>
          </a:p>
          <a:p>
            <a:pPr indent="-199139" lvl="2" marL="597418" marR="0" rtl="0" algn="just">
              <a:lnSpc>
                <a:spcPct val="139985"/>
              </a:lnSpc>
              <a:spcBef>
                <a:spcPts val="0"/>
              </a:spcBef>
              <a:spcAft>
                <a:spcPts val="0"/>
              </a:spcAft>
              <a:buClr>
                <a:srgbClr val="000000"/>
              </a:buClr>
              <a:buSzPts val="1383"/>
              <a:buFont typeface="Arial"/>
              <a:buChar char="⚬"/>
            </a:pPr>
            <a:r>
              <a:rPr b="0" i="0" lang="en-US" sz="1383" u="none" cap="none" strike="noStrike">
                <a:solidFill>
                  <a:srgbClr val="000000"/>
                </a:solidFill>
                <a:latin typeface="Arial"/>
                <a:ea typeface="Arial"/>
                <a:cs typeface="Arial"/>
                <a:sym typeface="Arial"/>
              </a:rPr>
              <a:t>‬‭ Feeds segmented text into FLAN-T5 model for summary generation.‬</a:t>
            </a:r>
            <a:endParaRPr/>
          </a:p>
          <a:p>
            <a:pPr indent="-149355" lvl="1" marL="298709" marR="0" rtl="0" algn="just">
              <a:lnSpc>
                <a:spcPct val="139985"/>
              </a:lnSpc>
              <a:spcBef>
                <a:spcPts val="0"/>
              </a:spcBef>
              <a:spcAft>
                <a:spcPts val="0"/>
              </a:spcAft>
              <a:buClr>
                <a:srgbClr val="000000"/>
              </a:buClr>
              <a:buSzPts val="1383"/>
              <a:buFont typeface="Arial"/>
              <a:buChar char="•"/>
            </a:pPr>
            <a:r>
              <a:rPr b="1" i="0" lang="en-US" sz="1383" u="none" cap="none" strike="noStrike">
                <a:solidFill>
                  <a:srgbClr val="000000"/>
                </a:solidFill>
                <a:latin typeface="Arial"/>
                <a:ea typeface="Arial"/>
                <a:cs typeface="Arial"/>
                <a:sym typeface="Arial"/>
              </a:rPr>
              <a:t>‭ 6.‬‭ Output Generation‬‭ :‬</a:t>
            </a:r>
            <a:endParaRPr/>
          </a:p>
          <a:p>
            <a:pPr indent="-199139" lvl="2" marL="597418" marR="0" rtl="0" algn="just">
              <a:lnSpc>
                <a:spcPct val="139985"/>
              </a:lnSpc>
              <a:spcBef>
                <a:spcPts val="0"/>
              </a:spcBef>
              <a:spcAft>
                <a:spcPts val="0"/>
              </a:spcAft>
              <a:buClr>
                <a:srgbClr val="000000"/>
              </a:buClr>
              <a:buSzPts val="1383"/>
              <a:buFont typeface="Arial"/>
              <a:buChar char="⚬"/>
            </a:pPr>
            <a:r>
              <a:rPr b="0" i="0" lang="en-US" sz="1383" u="none" cap="none" strike="noStrike">
                <a:solidFill>
                  <a:srgbClr val="000000"/>
                </a:solidFill>
                <a:latin typeface="Arial"/>
                <a:ea typeface="Arial"/>
                <a:cs typeface="Arial"/>
                <a:sym typeface="Arial"/>
              </a:rPr>
              <a:t>‬‭ Combines segment summaries into a final output.‬</a:t>
            </a:r>
            <a:endParaRPr/>
          </a:p>
        </p:txBody>
      </p:sp>
      <p:sp>
        <p:nvSpPr>
          <p:cNvPr id="212" name="Google Shape;212;p9"/>
          <p:cNvSpPr txBox="1"/>
          <p:nvPr/>
        </p:nvSpPr>
        <p:spPr>
          <a:xfrm>
            <a:off x="10218125" y="195510"/>
            <a:ext cx="1601010" cy="237820"/>
          </a:xfrm>
          <a:prstGeom prst="rect">
            <a:avLst/>
          </a:prstGeom>
          <a:noFill/>
          <a:ln>
            <a:noFill/>
          </a:ln>
        </p:spPr>
        <p:txBody>
          <a:bodyPr anchorCtr="0" anchor="t" bIns="0" lIns="0" spcFirstLastPara="1" rIns="0" wrap="square" tIns="0">
            <a:spAutoFit/>
          </a:bodyPr>
          <a:lstStyle/>
          <a:p>
            <a:pPr indent="0" lvl="0" marL="0" marR="0" rtl="0" algn="l">
              <a:lnSpc>
                <a:spcPct val="140028"/>
              </a:lnSpc>
              <a:spcBef>
                <a:spcPts val="0"/>
              </a:spcBef>
              <a:spcAft>
                <a:spcPts val="0"/>
              </a:spcAft>
              <a:buNone/>
            </a:pPr>
            <a:r>
              <a:rPr b="0" i="1" lang="en-US" sz="1399" u="none" cap="none" strike="noStrike">
                <a:solidFill>
                  <a:srgbClr val="422C75"/>
                </a:solidFill>
                <a:latin typeface="IBM Plex Sans Condensed"/>
                <a:ea typeface="IBM Plex Sans Condensed"/>
                <a:cs typeface="IBM Plex Sans Condensed"/>
                <a:sym typeface="IBM Plex Sans Condensed"/>
              </a:rPr>
              <a:t>Go, change the world</a:t>
            </a:r>
            <a:endParaRPr/>
          </a:p>
        </p:txBody>
      </p:sp>
      <p:sp>
        <p:nvSpPr>
          <p:cNvPr id="213" name="Google Shape;213;p9"/>
          <p:cNvSpPr txBox="1"/>
          <p:nvPr/>
        </p:nvSpPr>
        <p:spPr>
          <a:xfrm>
            <a:off x="3040756" y="83763"/>
            <a:ext cx="5430250" cy="622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600" u="none" cap="none" strike="noStrike">
                <a:solidFill>
                  <a:srgbClr val="C00000"/>
                </a:solidFill>
                <a:latin typeface="IBM Plex Sans"/>
                <a:ea typeface="IBM Plex Sans"/>
                <a:cs typeface="IBM Plex Sans"/>
                <a:sym typeface="IBM Plex Sans"/>
              </a:rPr>
              <a:t>Data Flow Diagram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