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eague Spartan" charset="1" panose="00000800000000000000"/>
      <p:regular r:id="rId17"/>
    </p:embeddedFont>
    <p:embeddedFont>
      <p:font typeface="Kollektif" charset="1" panose="020B0604020101010102"/>
      <p:regular r:id="rId18"/>
    </p:embeddedFont>
    <p:embeddedFont>
      <p:font typeface="Open Sans Bold" charset="1" panose="00000000000000000000"/>
      <p:regular r:id="rId19"/>
    </p:embeddedFont>
    <p:embeddedFont>
      <p:font typeface="Open Sans" charset="1" panose="00000000000000000000"/>
      <p:regular r:id="rId20"/>
    </p:embeddedFont>
    <p:embeddedFont>
      <p:font typeface="Arimo" charset="1" panose="020B0604020202020204"/>
      <p:regular r:id="rId21"/>
    </p:embeddedFont>
    <p:embeddedFont>
      <p:font typeface="Arimo Bold" charset="1" panose="020B0704020202020204"/>
      <p:regular r:id="rId22"/>
    </p:embeddedFont>
    <p:embeddedFont>
      <p:font typeface="Kollektif Bold" charset="1" panose="020B0604020101010102"/>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https://ieeexplore.ieee.org/author/37287407600" TargetMode="External" Type="http://schemas.openxmlformats.org/officeDocument/2006/relationships/hyperlink"/><Relationship Id="rId11" Target="https://ieeexplore.ieee.org/author/37089805707" TargetMode="External" Type="http://schemas.openxmlformats.org/officeDocument/2006/relationships/hyperlink"/><Relationship Id="rId12" Target="https://ieeexplore.ieee.org/author/37287407600" TargetMode="External" Type="http://schemas.openxmlformats.org/officeDocument/2006/relationships/hyperlink"/><Relationship Id="rId13" Target="https://ieeexplore.ieee.org/author/37088474366" TargetMode="External" Type="http://schemas.openxmlformats.org/officeDocument/2006/relationships/hyperlink"/><Relationship Id="rId14" Target="https://ieeexplore.ieee.org/xpl/conhome/10404094/proceeding" TargetMode="External" Type="http://schemas.openxmlformats.org/officeDocument/2006/relationships/hyperlink"/><Relationship Id="rId2" Target="https://ieeexplore.ieee.org/author/38556938900" TargetMode="External" Type="http://schemas.openxmlformats.org/officeDocument/2006/relationships/hyperlink"/><Relationship Id="rId3" Target="https://ieeexplore.ieee.org/author/37300077100" TargetMode="External" Type="http://schemas.openxmlformats.org/officeDocument/2006/relationships/hyperlink"/><Relationship Id="rId4" Target="https://ieeexplore.ieee.org/author/37089121913" TargetMode="External" Type="http://schemas.openxmlformats.org/officeDocument/2006/relationships/hyperlink"/><Relationship Id="rId5" Target="https://ieeexplore.ieee.org/author/37085358886" TargetMode="External" Type="http://schemas.openxmlformats.org/officeDocument/2006/relationships/hyperlink"/><Relationship Id="rId6" Target="https://ieeexplore.ieee.org/xpl/conhome/7293313/proceeding" TargetMode="External" Type="http://schemas.openxmlformats.org/officeDocument/2006/relationships/hyperlink"/><Relationship Id="rId7" Target="https://ieeexplore.ieee.org/author/37089423685" TargetMode="External" Type="http://schemas.openxmlformats.org/officeDocument/2006/relationships/hyperlink"/><Relationship Id="rId8" Target="https://ieeexplore.ieee.org/author/37287407600" TargetMode="External" Type="http://schemas.openxmlformats.org/officeDocument/2006/relationships/hyperlink"/><Relationship Id="rId9" Target="https://ieeexplore.ieee.org/author/37089588220"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ieeexplore.ieee.org/author/37287407600" TargetMode="External" Type="http://schemas.openxmlformats.org/officeDocument/2006/relationships/hyperlink"/><Relationship Id="rId11" Target="https://ieeexplore.ieee.org/author/37090077123" TargetMode="External" Type="http://schemas.openxmlformats.org/officeDocument/2006/relationships/hyperlink"/><Relationship Id="rId12" Target="https://ieeexplore.ieee.org/author/37287407600" TargetMode="External" Type="http://schemas.openxmlformats.org/officeDocument/2006/relationships/hyperlink"/><Relationship Id="rId13" Target="https://ieeexplore.ieee.org/author/37089995107" TargetMode="External" Type="http://schemas.openxmlformats.org/officeDocument/2006/relationships/hyperlink"/><Relationship Id="rId2" Target="https://ieeexplore.ieee.org/author/37089795168" TargetMode="External" Type="http://schemas.openxmlformats.org/officeDocument/2006/relationships/hyperlink"/><Relationship Id="rId3" Target="https://ieeexplore.ieee.org/author/37287407600" TargetMode="External" Type="http://schemas.openxmlformats.org/officeDocument/2006/relationships/hyperlink"/><Relationship Id="rId4" Target="https://ieeexplore.ieee.org/author/430247909525041" TargetMode="External" Type="http://schemas.openxmlformats.org/officeDocument/2006/relationships/hyperlink"/><Relationship Id="rId5" Target="https://ieeexplore.ieee.org/author/37287407600" TargetMode="External" Type="http://schemas.openxmlformats.org/officeDocument/2006/relationships/hyperlink"/><Relationship Id="rId6" Target="https://ieeexplore.ieee.org/author/37086273832" TargetMode="External" Type="http://schemas.openxmlformats.org/officeDocument/2006/relationships/hyperlink"/><Relationship Id="rId7" Target="https://ieeexplore.ieee.org/author/37287407600" TargetMode="External" Type="http://schemas.openxmlformats.org/officeDocument/2006/relationships/hyperlink"/><Relationship Id="rId8" Target="https://ieeexplore.ieee.org/author/276464021399805" TargetMode="External" Type="http://schemas.openxmlformats.org/officeDocument/2006/relationships/hyperlink"/><Relationship Id="rId9" Target="https://ieeexplore.ieee.org/author/276464021399805"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5400000">
            <a:off x="9063599" y="-1810932"/>
            <a:ext cx="11205779" cy="10911627"/>
          </a:xfrm>
          <a:custGeom>
            <a:avLst/>
            <a:gdLst/>
            <a:ahLst/>
            <a:cxnLst/>
            <a:rect r="r" b="b" t="t" l="l"/>
            <a:pathLst>
              <a:path h="10911627" w="11205779">
                <a:moveTo>
                  <a:pt x="0" y="10911627"/>
                </a:moveTo>
                <a:lnTo>
                  <a:pt x="11205779" y="10911627"/>
                </a:lnTo>
                <a:lnTo>
                  <a:pt x="11205779" y="0"/>
                </a:lnTo>
                <a:lnTo>
                  <a:pt x="0" y="0"/>
                </a:lnTo>
                <a:lnTo>
                  <a:pt x="0" y="10911627"/>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803481">
            <a:off x="-1558769" y="-2721739"/>
            <a:ext cx="7821074" cy="19539727"/>
            <a:chOff x="0" y="0"/>
            <a:chExt cx="2059871" cy="5146266"/>
          </a:xfrm>
        </p:grpSpPr>
        <p:sp>
          <p:nvSpPr>
            <p:cNvPr name="Freeform 4" id="4"/>
            <p:cNvSpPr/>
            <p:nvPr/>
          </p:nvSpPr>
          <p:spPr>
            <a:xfrm flipH="false" flipV="false" rot="0">
              <a:off x="0" y="0"/>
              <a:ext cx="2059872" cy="5146266"/>
            </a:xfrm>
            <a:custGeom>
              <a:avLst/>
              <a:gdLst/>
              <a:ahLst/>
              <a:cxnLst/>
              <a:rect r="r" b="b" t="t" l="l"/>
              <a:pathLst>
                <a:path h="5146266" w="2059872">
                  <a:moveTo>
                    <a:pt x="0" y="0"/>
                  </a:moveTo>
                  <a:lnTo>
                    <a:pt x="2059872" y="0"/>
                  </a:lnTo>
                  <a:lnTo>
                    <a:pt x="2059872" y="5146266"/>
                  </a:lnTo>
                  <a:lnTo>
                    <a:pt x="0" y="5146266"/>
                  </a:lnTo>
                  <a:close/>
                </a:path>
              </a:pathLst>
            </a:custGeom>
            <a:solidFill>
              <a:srgbClr val="0B1320"/>
            </a:solidFill>
          </p:spPr>
        </p:sp>
        <p:sp>
          <p:nvSpPr>
            <p:cNvPr name="TextBox 5" id="5"/>
            <p:cNvSpPr txBox="true"/>
            <p:nvPr/>
          </p:nvSpPr>
          <p:spPr>
            <a:xfrm>
              <a:off x="0" y="-47625"/>
              <a:ext cx="2059871" cy="519389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425876">
            <a:off x="7048293" y="8380490"/>
            <a:ext cx="12022786" cy="2391367"/>
            <a:chOff x="0" y="0"/>
            <a:chExt cx="3166495" cy="629825"/>
          </a:xfrm>
        </p:grpSpPr>
        <p:sp>
          <p:nvSpPr>
            <p:cNvPr name="Freeform 7" id="7"/>
            <p:cNvSpPr/>
            <p:nvPr/>
          </p:nvSpPr>
          <p:spPr>
            <a:xfrm flipH="false" flipV="false" rot="0">
              <a:off x="0" y="0"/>
              <a:ext cx="3166495" cy="629825"/>
            </a:xfrm>
            <a:custGeom>
              <a:avLst/>
              <a:gdLst/>
              <a:ahLst/>
              <a:cxnLst/>
              <a:rect r="r" b="b" t="t" l="l"/>
              <a:pathLst>
                <a:path h="629825" w="3166495">
                  <a:moveTo>
                    <a:pt x="0" y="0"/>
                  </a:moveTo>
                  <a:lnTo>
                    <a:pt x="3166495" y="0"/>
                  </a:lnTo>
                  <a:lnTo>
                    <a:pt x="3166495" y="629825"/>
                  </a:lnTo>
                  <a:lnTo>
                    <a:pt x="0" y="629825"/>
                  </a:lnTo>
                  <a:close/>
                </a:path>
              </a:pathLst>
            </a:custGeom>
            <a:solidFill>
              <a:srgbClr val="497183"/>
            </a:solidFill>
          </p:spPr>
        </p:sp>
        <p:sp>
          <p:nvSpPr>
            <p:cNvPr name="TextBox 8" id="8"/>
            <p:cNvSpPr txBox="true"/>
            <p:nvPr/>
          </p:nvSpPr>
          <p:spPr>
            <a:xfrm>
              <a:off x="0" y="-47625"/>
              <a:ext cx="3166495" cy="677450"/>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rot="-7200000">
            <a:off x="5919627" y="8708126"/>
            <a:ext cx="3877602" cy="0"/>
          </a:xfrm>
          <a:prstGeom prst="line">
            <a:avLst/>
          </a:prstGeom>
          <a:ln cap="flat" w="38100">
            <a:solidFill>
              <a:srgbClr val="F3F6FA"/>
            </a:solidFill>
            <a:prstDash val="solid"/>
            <a:headEnd type="none" len="sm" w="sm"/>
            <a:tailEnd type="none" len="sm" w="sm"/>
          </a:ln>
        </p:spPr>
      </p:sp>
      <p:sp>
        <p:nvSpPr>
          <p:cNvPr name="Freeform 10" id="10"/>
          <p:cNvSpPr/>
          <p:nvPr/>
        </p:nvSpPr>
        <p:spPr>
          <a:xfrm flipH="false" flipV="false" rot="0">
            <a:off x="210929" y="177205"/>
            <a:ext cx="1427581" cy="1427581"/>
          </a:xfrm>
          <a:custGeom>
            <a:avLst/>
            <a:gdLst/>
            <a:ahLst/>
            <a:cxnLst/>
            <a:rect r="r" b="b" t="t" l="l"/>
            <a:pathLst>
              <a:path h="1427581" w="1427581">
                <a:moveTo>
                  <a:pt x="0" y="0"/>
                </a:moveTo>
                <a:lnTo>
                  <a:pt x="1427581" y="0"/>
                </a:lnTo>
                <a:lnTo>
                  <a:pt x="1427581" y="1427581"/>
                </a:lnTo>
                <a:lnTo>
                  <a:pt x="0" y="1427581"/>
                </a:lnTo>
                <a:lnTo>
                  <a:pt x="0" y="0"/>
                </a:lnTo>
                <a:close/>
              </a:path>
            </a:pathLst>
          </a:custGeom>
          <a:blipFill>
            <a:blip r:embed="rId4"/>
            <a:stretch>
              <a:fillRect l="0" t="0" r="0" b="0"/>
            </a:stretch>
          </a:blipFill>
          <a:ln cap="sq">
            <a:noFill/>
            <a:prstDash val="solid"/>
            <a:miter/>
          </a:ln>
        </p:spPr>
      </p:sp>
      <p:sp>
        <p:nvSpPr>
          <p:cNvPr name="TextBox 11" id="11"/>
          <p:cNvSpPr txBox="true"/>
          <p:nvPr/>
        </p:nvSpPr>
        <p:spPr>
          <a:xfrm rot="0">
            <a:off x="6031169" y="4133905"/>
            <a:ext cx="10772728" cy="1809640"/>
          </a:xfrm>
          <a:prstGeom prst="rect">
            <a:avLst/>
          </a:prstGeom>
        </p:spPr>
        <p:txBody>
          <a:bodyPr anchor="t" rtlCol="false" tIns="0" lIns="0" bIns="0" rIns="0">
            <a:spAutoFit/>
          </a:bodyPr>
          <a:lstStyle/>
          <a:p>
            <a:pPr algn="r">
              <a:lnSpc>
                <a:spcPts val="14706"/>
              </a:lnSpc>
            </a:pPr>
            <a:r>
              <a:rPr lang="en-US" b="true" sz="10504">
                <a:solidFill>
                  <a:srgbClr val="0B1320"/>
                </a:solidFill>
                <a:latin typeface="League Spartan"/>
                <a:ea typeface="League Spartan"/>
                <a:cs typeface="League Spartan"/>
                <a:sym typeface="League Spartan"/>
              </a:rPr>
              <a:t>ANN &amp; DL</a:t>
            </a:r>
          </a:p>
        </p:txBody>
      </p:sp>
      <p:sp>
        <p:nvSpPr>
          <p:cNvPr name="TextBox 12" id="12"/>
          <p:cNvSpPr txBox="true"/>
          <p:nvPr/>
        </p:nvSpPr>
        <p:spPr>
          <a:xfrm rot="0">
            <a:off x="7756572" y="5595147"/>
            <a:ext cx="9047325" cy="958786"/>
          </a:xfrm>
          <a:prstGeom prst="rect">
            <a:avLst/>
          </a:prstGeom>
        </p:spPr>
        <p:txBody>
          <a:bodyPr anchor="t" rtlCol="false" tIns="0" lIns="0" bIns="0" rIns="0">
            <a:spAutoFit/>
          </a:bodyPr>
          <a:lstStyle/>
          <a:p>
            <a:pPr algn="r">
              <a:lnSpc>
                <a:spcPts val="7003"/>
              </a:lnSpc>
            </a:pPr>
            <a:r>
              <a:rPr lang="en-US" sz="5002" spc="1225">
                <a:solidFill>
                  <a:srgbClr val="1C3F60"/>
                </a:solidFill>
                <a:latin typeface="Kollektif"/>
                <a:ea typeface="Kollektif"/>
                <a:cs typeface="Kollektif"/>
                <a:sym typeface="Kollektif"/>
              </a:rPr>
              <a:t>Lab EL Presentation</a:t>
            </a:r>
          </a:p>
        </p:txBody>
      </p:sp>
      <p:sp>
        <p:nvSpPr>
          <p:cNvPr name="TextBox 13" id="13"/>
          <p:cNvSpPr txBox="true"/>
          <p:nvPr/>
        </p:nvSpPr>
        <p:spPr>
          <a:xfrm rot="0">
            <a:off x="458211" y="7494450"/>
            <a:ext cx="6802541" cy="2870200"/>
          </a:xfrm>
          <a:prstGeom prst="rect">
            <a:avLst/>
          </a:prstGeom>
        </p:spPr>
        <p:txBody>
          <a:bodyPr anchor="t" rtlCol="false" tIns="0" lIns="0" bIns="0" rIns="0">
            <a:spAutoFit/>
          </a:bodyPr>
          <a:lstStyle/>
          <a:p>
            <a:pPr algn="l">
              <a:lnSpc>
                <a:spcPts val="5599"/>
              </a:lnSpc>
            </a:pPr>
            <a:r>
              <a:rPr lang="en-US" sz="3999">
                <a:solidFill>
                  <a:srgbClr val="F3F6FA"/>
                </a:solidFill>
                <a:latin typeface="Kollektif"/>
                <a:ea typeface="Kollektif"/>
                <a:cs typeface="Kollektif"/>
                <a:sym typeface="Kollektif"/>
              </a:rPr>
              <a:t>Name</a:t>
            </a:r>
            <a:r>
              <a:rPr lang="en-US" sz="3999">
                <a:solidFill>
                  <a:srgbClr val="F3F6FA"/>
                </a:solidFill>
                <a:latin typeface="Kollektif"/>
                <a:ea typeface="Kollektif"/>
                <a:cs typeface="Kollektif"/>
                <a:sym typeface="Kollektif"/>
              </a:rPr>
              <a:t> of the Mentor :</a:t>
            </a:r>
          </a:p>
          <a:p>
            <a:pPr algn="l">
              <a:lnSpc>
                <a:spcPts val="5599"/>
              </a:lnSpc>
            </a:pPr>
            <a:r>
              <a:rPr lang="en-US" sz="3999">
                <a:solidFill>
                  <a:srgbClr val="F3F6FA"/>
                </a:solidFill>
                <a:latin typeface="Kollektif"/>
                <a:ea typeface="Kollektif"/>
                <a:cs typeface="Kollektif"/>
                <a:sym typeface="Kollektif"/>
              </a:rPr>
              <a:t>Dr Somesh Nandi</a:t>
            </a:r>
          </a:p>
          <a:p>
            <a:pPr algn="l">
              <a:lnSpc>
                <a:spcPts val="5599"/>
              </a:lnSpc>
            </a:pPr>
            <a:r>
              <a:rPr lang="en-US" sz="3999">
                <a:solidFill>
                  <a:srgbClr val="F3F6FA"/>
                </a:solidFill>
                <a:latin typeface="Kollektif"/>
                <a:ea typeface="Kollektif"/>
                <a:cs typeface="Kollektif"/>
                <a:sym typeface="Kollektif"/>
              </a:rPr>
              <a:t> </a:t>
            </a:r>
          </a:p>
          <a:p>
            <a:pPr algn="l">
              <a:lnSpc>
                <a:spcPts val="5599"/>
              </a:lnSpc>
            </a:pPr>
          </a:p>
        </p:txBody>
      </p:sp>
      <p:sp>
        <p:nvSpPr>
          <p:cNvPr name="TextBox 14" id="14"/>
          <p:cNvSpPr txBox="true"/>
          <p:nvPr/>
        </p:nvSpPr>
        <p:spPr>
          <a:xfrm rot="0">
            <a:off x="5347730" y="767171"/>
            <a:ext cx="11940145" cy="2299205"/>
          </a:xfrm>
          <a:prstGeom prst="rect">
            <a:avLst/>
          </a:prstGeom>
        </p:spPr>
        <p:txBody>
          <a:bodyPr anchor="t" rtlCol="false" tIns="0" lIns="0" bIns="0" rIns="0">
            <a:spAutoFit/>
          </a:bodyPr>
          <a:lstStyle/>
          <a:p>
            <a:pPr algn="l">
              <a:lnSpc>
                <a:spcPts val="9247"/>
              </a:lnSpc>
            </a:pPr>
            <a:r>
              <a:rPr lang="en-US" sz="6605" b="true">
                <a:solidFill>
                  <a:srgbClr val="0B1320"/>
                </a:solidFill>
                <a:latin typeface="League Spartan"/>
                <a:ea typeface="League Spartan"/>
                <a:cs typeface="League Spartan"/>
                <a:sym typeface="League Spartan"/>
              </a:rPr>
              <a:t>Image Caption Generator using Deep Learning</a:t>
            </a:r>
          </a:p>
        </p:txBody>
      </p:sp>
      <p:sp>
        <p:nvSpPr>
          <p:cNvPr name="TextBox 15" id="15"/>
          <p:cNvSpPr txBox="true"/>
          <p:nvPr/>
        </p:nvSpPr>
        <p:spPr>
          <a:xfrm rot="0">
            <a:off x="10257356" y="8350568"/>
            <a:ext cx="4939824" cy="1555124"/>
          </a:xfrm>
          <a:prstGeom prst="rect">
            <a:avLst/>
          </a:prstGeom>
        </p:spPr>
        <p:txBody>
          <a:bodyPr anchor="t" rtlCol="false" tIns="0" lIns="0" bIns="0" rIns="0">
            <a:spAutoFit/>
          </a:bodyPr>
          <a:lstStyle/>
          <a:p>
            <a:pPr algn="l">
              <a:lnSpc>
                <a:spcPts val="3009"/>
              </a:lnSpc>
              <a:spcBef>
                <a:spcPct val="0"/>
              </a:spcBef>
            </a:pPr>
            <a:r>
              <a:rPr lang="en-US" sz="2149">
                <a:solidFill>
                  <a:srgbClr val="E9EFF7"/>
                </a:solidFill>
                <a:latin typeface="Kollektif"/>
                <a:ea typeface="Kollektif"/>
                <a:cs typeface="Kollektif"/>
                <a:sym typeface="Kollektif"/>
              </a:rPr>
              <a:t>Presented by :</a:t>
            </a:r>
          </a:p>
          <a:p>
            <a:pPr algn="l">
              <a:lnSpc>
                <a:spcPts val="3009"/>
              </a:lnSpc>
              <a:spcBef>
                <a:spcPct val="0"/>
              </a:spcBef>
            </a:pPr>
            <a:r>
              <a:rPr lang="en-US" sz="2149">
                <a:solidFill>
                  <a:srgbClr val="E9EFF7"/>
                </a:solidFill>
                <a:latin typeface="Kollektif"/>
                <a:ea typeface="Kollektif"/>
                <a:cs typeface="Kollektif"/>
                <a:sym typeface="Kollektif"/>
              </a:rPr>
              <a:t>SANDEEP S PAWAR 1RV22AI049 </a:t>
            </a:r>
          </a:p>
          <a:p>
            <a:pPr algn="l">
              <a:lnSpc>
                <a:spcPts val="3009"/>
              </a:lnSpc>
              <a:spcBef>
                <a:spcPct val="0"/>
              </a:spcBef>
            </a:pPr>
            <a:r>
              <a:rPr lang="en-US" sz="2149">
                <a:solidFill>
                  <a:srgbClr val="E9EFF7"/>
                </a:solidFill>
                <a:latin typeface="Kollektif"/>
                <a:ea typeface="Kollektif"/>
                <a:cs typeface="Kollektif"/>
                <a:sym typeface="Kollektif"/>
              </a:rPr>
              <a:t>SANJANA KUMARI SINGH 1RV22AI072</a:t>
            </a:r>
          </a:p>
          <a:p>
            <a:pPr algn="l">
              <a:lnSpc>
                <a:spcPts val="3009"/>
              </a:lnSpc>
              <a:spcBef>
                <a:spcPct val="0"/>
              </a:spcBef>
            </a:pPr>
            <a:r>
              <a:rPr lang="en-US" sz="2149">
                <a:solidFill>
                  <a:srgbClr val="E9EFF7"/>
                </a:solidFill>
                <a:latin typeface="Kollektif"/>
                <a:ea typeface="Kollektif"/>
                <a:cs typeface="Kollektif"/>
                <a:sym typeface="Kollektif"/>
              </a:rPr>
              <a:t>TANISHQ REDDY 1RV22AI061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6990377">
            <a:off x="5487405" y="7893914"/>
            <a:ext cx="3580560" cy="7053965"/>
            <a:chOff x="0" y="0"/>
            <a:chExt cx="943028" cy="1857834"/>
          </a:xfrm>
        </p:grpSpPr>
        <p:sp>
          <p:nvSpPr>
            <p:cNvPr name="Freeform 3" id="3"/>
            <p:cNvSpPr/>
            <p:nvPr/>
          </p:nvSpPr>
          <p:spPr>
            <a:xfrm flipH="false" flipV="false" rot="0">
              <a:off x="0" y="0"/>
              <a:ext cx="943028" cy="1857834"/>
            </a:xfrm>
            <a:custGeom>
              <a:avLst/>
              <a:gdLst/>
              <a:ahLst/>
              <a:cxnLst/>
              <a:rect r="r" b="b" t="t" l="l"/>
              <a:pathLst>
                <a:path h="1857834" w="943028">
                  <a:moveTo>
                    <a:pt x="0" y="0"/>
                  </a:moveTo>
                  <a:lnTo>
                    <a:pt x="943028" y="0"/>
                  </a:lnTo>
                  <a:lnTo>
                    <a:pt x="943028" y="1857834"/>
                  </a:lnTo>
                  <a:lnTo>
                    <a:pt x="0" y="1857834"/>
                  </a:lnTo>
                  <a:close/>
                </a:path>
              </a:pathLst>
            </a:custGeom>
            <a:solidFill>
              <a:srgbClr val="497183"/>
            </a:solidFill>
          </p:spPr>
        </p:sp>
        <p:sp>
          <p:nvSpPr>
            <p:cNvPr name="TextBox 4" id="4"/>
            <p:cNvSpPr txBox="true"/>
            <p:nvPr/>
          </p:nvSpPr>
          <p:spPr>
            <a:xfrm>
              <a:off x="0" y="-47625"/>
              <a:ext cx="943028" cy="19054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true" rot="0">
            <a:off x="14453727" y="-2939281"/>
            <a:ext cx="4379678" cy="6903771"/>
          </a:xfrm>
          <a:custGeom>
            <a:avLst/>
            <a:gdLst/>
            <a:ahLst/>
            <a:cxnLst/>
            <a:rect r="r" b="b" t="t" l="l"/>
            <a:pathLst>
              <a:path h="6903771" w="4379678">
                <a:moveTo>
                  <a:pt x="4379678" y="6903771"/>
                </a:moveTo>
                <a:lnTo>
                  <a:pt x="0" y="6903771"/>
                </a:lnTo>
                <a:lnTo>
                  <a:pt x="0" y="0"/>
                </a:lnTo>
                <a:lnTo>
                  <a:pt x="4379678" y="0"/>
                </a:lnTo>
                <a:lnTo>
                  <a:pt x="4379678" y="6903771"/>
                </a:lnTo>
                <a:close/>
              </a:path>
            </a:pathLst>
          </a:custGeom>
          <a:blipFill>
            <a:blip r:embed="rId2">
              <a:alphaModFix amt="85000"/>
              <a:extLst>
                <a:ext uri="{96DAC541-7B7A-43D3-8B79-37D633B846F1}">
                  <asvg:svgBlip xmlns:asvg="http://schemas.microsoft.com/office/drawing/2016/SVG/main" r:embed="rId3"/>
                </a:ext>
              </a:extLst>
            </a:blip>
            <a:stretch>
              <a:fillRect l="0" t="0" r="-61881" b="0"/>
            </a:stretch>
          </a:blipFill>
        </p:spPr>
      </p:sp>
      <p:sp>
        <p:nvSpPr>
          <p:cNvPr name="Freeform 6" id="6"/>
          <p:cNvSpPr/>
          <p:nvPr/>
        </p:nvSpPr>
        <p:spPr>
          <a:xfrm flipH="false" flipV="false" rot="0">
            <a:off x="3738082" y="1869958"/>
            <a:ext cx="8842352" cy="4189064"/>
          </a:xfrm>
          <a:custGeom>
            <a:avLst/>
            <a:gdLst/>
            <a:ahLst/>
            <a:cxnLst/>
            <a:rect r="r" b="b" t="t" l="l"/>
            <a:pathLst>
              <a:path h="4189064" w="8842352">
                <a:moveTo>
                  <a:pt x="0" y="0"/>
                </a:moveTo>
                <a:lnTo>
                  <a:pt x="8842352" y="0"/>
                </a:lnTo>
                <a:lnTo>
                  <a:pt x="8842352" y="4189064"/>
                </a:lnTo>
                <a:lnTo>
                  <a:pt x="0" y="4189064"/>
                </a:lnTo>
                <a:lnTo>
                  <a:pt x="0" y="0"/>
                </a:lnTo>
                <a:close/>
              </a:path>
            </a:pathLst>
          </a:custGeom>
          <a:blipFill>
            <a:blip r:embed="rId4"/>
            <a:stretch>
              <a:fillRect l="0" t="0" r="0" b="0"/>
            </a:stretch>
          </a:blipFill>
        </p:spPr>
      </p:sp>
      <p:sp>
        <p:nvSpPr>
          <p:cNvPr name="Freeform 7" id="7"/>
          <p:cNvSpPr/>
          <p:nvPr/>
        </p:nvSpPr>
        <p:spPr>
          <a:xfrm flipH="false" flipV="false" rot="0">
            <a:off x="2737264" y="6403448"/>
            <a:ext cx="11301259" cy="3178479"/>
          </a:xfrm>
          <a:custGeom>
            <a:avLst/>
            <a:gdLst/>
            <a:ahLst/>
            <a:cxnLst/>
            <a:rect r="r" b="b" t="t" l="l"/>
            <a:pathLst>
              <a:path h="3178479" w="11301259">
                <a:moveTo>
                  <a:pt x="0" y="0"/>
                </a:moveTo>
                <a:lnTo>
                  <a:pt x="11301259" y="0"/>
                </a:lnTo>
                <a:lnTo>
                  <a:pt x="11301259" y="3178479"/>
                </a:lnTo>
                <a:lnTo>
                  <a:pt x="0" y="3178479"/>
                </a:lnTo>
                <a:lnTo>
                  <a:pt x="0" y="0"/>
                </a:lnTo>
                <a:close/>
              </a:path>
            </a:pathLst>
          </a:custGeom>
          <a:blipFill>
            <a:blip r:embed="rId5"/>
            <a:stretch>
              <a:fillRect l="0" t="0" r="0" b="0"/>
            </a:stretch>
          </a:blipFill>
        </p:spPr>
      </p:sp>
      <p:sp>
        <p:nvSpPr>
          <p:cNvPr name="TextBox 8" id="8"/>
          <p:cNvSpPr txBox="true"/>
          <p:nvPr/>
        </p:nvSpPr>
        <p:spPr>
          <a:xfrm rot="0">
            <a:off x="469227" y="536513"/>
            <a:ext cx="10029464" cy="786765"/>
          </a:xfrm>
          <a:prstGeom prst="rect">
            <a:avLst/>
          </a:prstGeom>
        </p:spPr>
        <p:txBody>
          <a:bodyPr anchor="t" rtlCol="false" tIns="0" lIns="0" bIns="0" rIns="0">
            <a:spAutoFit/>
          </a:bodyPr>
          <a:lstStyle/>
          <a:p>
            <a:pPr algn="l">
              <a:lnSpc>
                <a:spcPts val="5880"/>
              </a:lnSpc>
            </a:pPr>
            <a:r>
              <a:rPr lang="en-US" sz="6000" b="true">
                <a:solidFill>
                  <a:srgbClr val="0B1320"/>
                </a:solidFill>
                <a:latin typeface="League Spartan"/>
                <a:ea typeface="League Spartan"/>
                <a:cs typeface="League Spartan"/>
                <a:sym typeface="League Spartan"/>
              </a:rPr>
              <a:t>SYSTEM ARCHITECTURE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6990377">
            <a:off x="5487405" y="7893914"/>
            <a:ext cx="3580560" cy="7053965"/>
            <a:chOff x="0" y="0"/>
            <a:chExt cx="943028" cy="1857834"/>
          </a:xfrm>
        </p:grpSpPr>
        <p:sp>
          <p:nvSpPr>
            <p:cNvPr name="Freeform 3" id="3"/>
            <p:cNvSpPr/>
            <p:nvPr/>
          </p:nvSpPr>
          <p:spPr>
            <a:xfrm flipH="false" flipV="false" rot="0">
              <a:off x="0" y="0"/>
              <a:ext cx="943028" cy="1857834"/>
            </a:xfrm>
            <a:custGeom>
              <a:avLst/>
              <a:gdLst/>
              <a:ahLst/>
              <a:cxnLst/>
              <a:rect r="r" b="b" t="t" l="l"/>
              <a:pathLst>
                <a:path h="1857834" w="943028">
                  <a:moveTo>
                    <a:pt x="0" y="0"/>
                  </a:moveTo>
                  <a:lnTo>
                    <a:pt x="943028" y="0"/>
                  </a:lnTo>
                  <a:lnTo>
                    <a:pt x="943028" y="1857834"/>
                  </a:lnTo>
                  <a:lnTo>
                    <a:pt x="0" y="1857834"/>
                  </a:lnTo>
                  <a:close/>
                </a:path>
              </a:pathLst>
            </a:custGeom>
            <a:solidFill>
              <a:srgbClr val="497183"/>
            </a:solidFill>
          </p:spPr>
        </p:sp>
        <p:sp>
          <p:nvSpPr>
            <p:cNvPr name="TextBox 4" id="4"/>
            <p:cNvSpPr txBox="true"/>
            <p:nvPr/>
          </p:nvSpPr>
          <p:spPr>
            <a:xfrm>
              <a:off x="0" y="-47625"/>
              <a:ext cx="943028" cy="19054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true" rot="0">
            <a:off x="14453727" y="-2939281"/>
            <a:ext cx="4379678" cy="6903771"/>
          </a:xfrm>
          <a:custGeom>
            <a:avLst/>
            <a:gdLst/>
            <a:ahLst/>
            <a:cxnLst/>
            <a:rect r="r" b="b" t="t" l="l"/>
            <a:pathLst>
              <a:path h="6903771" w="4379678">
                <a:moveTo>
                  <a:pt x="4379678" y="6903771"/>
                </a:moveTo>
                <a:lnTo>
                  <a:pt x="0" y="6903771"/>
                </a:lnTo>
                <a:lnTo>
                  <a:pt x="0" y="0"/>
                </a:lnTo>
                <a:lnTo>
                  <a:pt x="4379678" y="0"/>
                </a:lnTo>
                <a:lnTo>
                  <a:pt x="4379678" y="6903771"/>
                </a:lnTo>
                <a:close/>
              </a:path>
            </a:pathLst>
          </a:custGeom>
          <a:blipFill>
            <a:blip r:embed="rId2">
              <a:alphaModFix amt="85000"/>
              <a:extLst>
                <a:ext uri="{96DAC541-7B7A-43D3-8B79-37D633B846F1}">
                  <asvg:svgBlip xmlns:asvg="http://schemas.microsoft.com/office/drawing/2016/SVG/main" r:embed="rId3"/>
                </a:ext>
              </a:extLst>
            </a:blip>
            <a:stretch>
              <a:fillRect l="0" t="0" r="-61881" b="0"/>
            </a:stretch>
          </a:blipFill>
        </p:spPr>
      </p:sp>
      <p:sp>
        <p:nvSpPr>
          <p:cNvPr name="Freeform 6" id="6"/>
          <p:cNvSpPr/>
          <p:nvPr/>
        </p:nvSpPr>
        <p:spPr>
          <a:xfrm flipH="false" flipV="false" rot="0">
            <a:off x="1028700" y="2625445"/>
            <a:ext cx="6258543" cy="6170270"/>
          </a:xfrm>
          <a:custGeom>
            <a:avLst/>
            <a:gdLst/>
            <a:ahLst/>
            <a:cxnLst/>
            <a:rect r="r" b="b" t="t" l="l"/>
            <a:pathLst>
              <a:path h="6170270" w="6258543">
                <a:moveTo>
                  <a:pt x="0" y="0"/>
                </a:moveTo>
                <a:lnTo>
                  <a:pt x="6258543" y="0"/>
                </a:lnTo>
                <a:lnTo>
                  <a:pt x="6258543" y="6170270"/>
                </a:lnTo>
                <a:lnTo>
                  <a:pt x="0" y="6170270"/>
                </a:lnTo>
                <a:lnTo>
                  <a:pt x="0" y="0"/>
                </a:lnTo>
                <a:close/>
              </a:path>
            </a:pathLst>
          </a:custGeom>
          <a:blipFill>
            <a:blip r:embed="rId4"/>
            <a:stretch>
              <a:fillRect l="0" t="0" r="0" b="0"/>
            </a:stretch>
          </a:blipFill>
        </p:spPr>
      </p:sp>
      <p:sp>
        <p:nvSpPr>
          <p:cNvPr name="Freeform 7" id="7"/>
          <p:cNvSpPr/>
          <p:nvPr/>
        </p:nvSpPr>
        <p:spPr>
          <a:xfrm flipH="false" flipV="false" rot="0">
            <a:off x="7753579" y="2625445"/>
            <a:ext cx="9456353" cy="6170270"/>
          </a:xfrm>
          <a:custGeom>
            <a:avLst/>
            <a:gdLst/>
            <a:ahLst/>
            <a:cxnLst/>
            <a:rect r="r" b="b" t="t" l="l"/>
            <a:pathLst>
              <a:path h="6170270" w="9456353">
                <a:moveTo>
                  <a:pt x="0" y="0"/>
                </a:moveTo>
                <a:lnTo>
                  <a:pt x="9456353" y="0"/>
                </a:lnTo>
                <a:lnTo>
                  <a:pt x="9456353" y="6170270"/>
                </a:lnTo>
                <a:lnTo>
                  <a:pt x="0" y="6170270"/>
                </a:lnTo>
                <a:lnTo>
                  <a:pt x="0" y="0"/>
                </a:lnTo>
                <a:close/>
              </a:path>
            </a:pathLst>
          </a:custGeom>
          <a:blipFill>
            <a:blip r:embed="rId5"/>
            <a:stretch>
              <a:fillRect l="0" t="0" r="0" b="0"/>
            </a:stretch>
          </a:blipFill>
        </p:spPr>
      </p:sp>
      <p:sp>
        <p:nvSpPr>
          <p:cNvPr name="TextBox 8" id="8"/>
          <p:cNvSpPr txBox="true"/>
          <p:nvPr/>
        </p:nvSpPr>
        <p:spPr>
          <a:xfrm rot="0">
            <a:off x="626749" y="636430"/>
            <a:ext cx="10029464" cy="786765"/>
          </a:xfrm>
          <a:prstGeom prst="rect">
            <a:avLst/>
          </a:prstGeom>
        </p:spPr>
        <p:txBody>
          <a:bodyPr anchor="t" rtlCol="false" tIns="0" lIns="0" bIns="0" rIns="0">
            <a:spAutoFit/>
          </a:bodyPr>
          <a:lstStyle/>
          <a:p>
            <a:pPr algn="l">
              <a:lnSpc>
                <a:spcPts val="5880"/>
              </a:lnSpc>
            </a:pPr>
            <a:r>
              <a:rPr lang="en-US" sz="6000" b="true">
                <a:solidFill>
                  <a:srgbClr val="0B1320"/>
                </a:solidFill>
                <a:latin typeface="League Spartan"/>
                <a:ea typeface="League Spartan"/>
                <a:cs typeface="League Spartan"/>
                <a:sym typeface="League Spartan"/>
              </a:rPr>
              <a:t>RESULTS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2623119" y="-2629198"/>
            <a:ext cx="6656198" cy="5258396"/>
          </a:xfrm>
          <a:custGeom>
            <a:avLst/>
            <a:gdLst/>
            <a:ahLst/>
            <a:cxnLst/>
            <a:rect r="r" b="b" t="t" l="l"/>
            <a:pathLst>
              <a:path h="5258396" w="6656198">
                <a:moveTo>
                  <a:pt x="6656198" y="0"/>
                </a:moveTo>
                <a:lnTo>
                  <a:pt x="0" y="0"/>
                </a:lnTo>
                <a:lnTo>
                  <a:pt x="0" y="5258396"/>
                </a:lnTo>
                <a:lnTo>
                  <a:pt x="6656198" y="5258396"/>
                </a:lnTo>
                <a:lnTo>
                  <a:pt x="6656198"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8750" y="1901749"/>
            <a:ext cx="17018228" cy="9662923"/>
          </a:xfrm>
          <a:prstGeom prst="rect">
            <a:avLst/>
          </a:prstGeom>
        </p:spPr>
        <p:txBody>
          <a:bodyPr anchor="t" rtlCol="false" tIns="0" lIns="0" bIns="0" rIns="0">
            <a:spAutoFit/>
          </a:bodyPr>
          <a:lstStyle/>
          <a:p>
            <a:pPr algn="just" marL="712468" indent="-356234" lvl="1">
              <a:lnSpc>
                <a:spcPts val="5873"/>
              </a:lnSpc>
              <a:buFont typeface="Arial"/>
              <a:buChar char="•"/>
            </a:pPr>
            <a:r>
              <a:rPr lang="en-US" sz="3299">
                <a:solidFill>
                  <a:srgbClr val="000000"/>
                </a:solidFill>
                <a:latin typeface="Kollektif"/>
                <a:ea typeface="Kollektif"/>
                <a:cs typeface="Kollektif"/>
                <a:sym typeface="Kollektif"/>
              </a:rPr>
              <a:t>Image captioning is a challenging yet important task that combines computer vision and natural language processing (NLP) to generate meaningful textual descriptions of images. It plays a crucial role in automated content generation, assistive technology, and human-AI interaction. </a:t>
            </a:r>
          </a:p>
          <a:p>
            <a:pPr algn="just">
              <a:lnSpc>
                <a:spcPts val="5873"/>
              </a:lnSpc>
            </a:pPr>
          </a:p>
          <a:p>
            <a:pPr algn="just" marL="712468" indent="-356234" lvl="1">
              <a:lnSpc>
                <a:spcPts val="5873"/>
              </a:lnSpc>
              <a:buFont typeface="Arial"/>
              <a:buChar char="•"/>
            </a:pPr>
            <a:r>
              <a:rPr lang="en-US" sz="3299">
                <a:solidFill>
                  <a:srgbClr val="000000"/>
                </a:solidFill>
                <a:latin typeface="Kollektif"/>
                <a:ea typeface="Kollektif"/>
                <a:cs typeface="Kollektif"/>
                <a:sym typeface="Kollektif"/>
              </a:rPr>
              <a:t>This project aims to develop an AI-powered image captioning model that can analyze an image and generate a coherent and contextually accurate sentence describing its contents. The system leverages deep learning techniques, including Convolutional Neural Networks (CNNs) for image feature extraction and Recurrent Neural Networks (RNNs)/Long Short-Term Memory (LSTMs) for sentence generation.</a:t>
            </a:r>
          </a:p>
          <a:p>
            <a:pPr algn="just">
              <a:lnSpc>
                <a:spcPts val="5873"/>
              </a:lnSpc>
            </a:pPr>
          </a:p>
          <a:p>
            <a:pPr algn="just">
              <a:lnSpc>
                <a:spcPts val="5873"/>
              </a:lnSpc>
            </a:pPr>
          </a:p>
          <a:p>
            <a:pPr algn="just">
              <a:lnSpc>
                <a:spcPts val="5873"/>
              </a:lnSpc>
            </a:pPr>
          </a:p>
        </p:txBody>
      </p:sp>
      <p:sp>
        <p:nvSpPr>
          <p:cNvPr name="TextBox 4" id="4"/>
          <p:cNvSpPr txBox="true"/>
          <p:nvPr/>
        </p:nvSpPr>
        <p:spPr>
          <a:xfrm rot="0">
            <a:off x="1028700" y="325469"/>
            <a:ext cx="7733589" cy="1038225"/>
          </a:xfrm>
          <a:prstGeom prst="rect">
            <a:avLst/>
          </a:prstGeom>
        </p:spPr>
        <p:txBody>
          <a:bodyPr anchor="t" rtlCol="false" tIns="0" lIns="0" bIns="0" rIns="0">
            <a:spAutoFit/>
          </a:bodyPr>
          <a:lstStyle/>
          <a:p>
            <a:pPr algn="l">
              <a:lnSpc>
                <a:spcPts val="8400"/>
              </a:lnSpc>
            </a:pPr>
            <a:r>
              <a:rPr lang="en-US" sz="6000" b="true">
                <a:solidFill>
                  <a:srgbClr val="0B1320"/>
                </a:solidFill>
                <a:latin typeface="League Spartan"/>
                <a:ea typeface="League Spartan"/>
                <a:cs typeface="League Spartan"/>
                <a:sym typeface="League Spartan"/>
              </a:rPr>
              <a:t>INTRODUCTION</a:t>
            </a:r>
          </a:p>
        </p:txBody>
      </p:sp>
      <p:sp>
        <p:nvSpPr>
          <p:cNvPr name="AutoShape 5" id="5"/>
          <p:cNvSpPr/>
          <p:nvPr/>
        </p:nvSpPr>
        <p:spPr>
          <a:xfrm rot="-10402021">
            <a:off x="8874479" y="9297528"/>
            <a:ext cx="9975266" cy="0"/>
          </a:xfrm>
          <a:prstGeom prst="line">
            <a:avLst/>
          </a:prstGeom>
          <a:ln cap="flat" w="38100">
            <a:solidFill>
              <a:srgbClr val="F3F6FA"/>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2623119" y="-2629198"/>
            <a:ext cx="6656198" cy="5258396"/>
          </a:xfrm>
          <a:custGeom>
            <a:avLst/>
            <a:gdLst/>
            <a:ahLst/>
            <a:cxnLst/>
            <a:rect r="r" b="b" t="t" l="l"/>
            <a:pathLst>
              <a:path h="5258396" w="6656198">
                <a:moveTo>
                  <a:pt x="6656198" y="0"/>
                </a:moveTo>
                <a:lnTo>
                  <a:pt x="0" y="0"/>
                </a:lnTo>
                <a:lnTo>
                  <a:pt x="0" y="5258396"/>
                </a:lnTo>
                <a:lnTo>
                  <a:pt x="6656198" y="5258396"/>
                </a:lnTo>
                <a:lnTo>
                  <a:pt x="6656198"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8750" y="1901749"/>
            <a:ext cx="17018228" cy="6691123"/>
          </a:xfrm>
          <a:prstGeom prst="rect">
            <a:avLst/>
          </a:prstGeom>
        </p:spPr>
        <p:txBody>
          <a:bodyPr anchor="t" rtlCol="false" tIns="0" lIns="0" bIns="0" rIns="0">
            <a:spAutoFit/>
          </a:bodyPr>
          <a:lstStyle/>
          <a:p>
            <a:pPr algn="just" marL="712468" indent="-356234" lvl="1">
              <a:lnSpc>
                <a:spcPts val="5873"/>
              </a:lnSpc>
              <a:buFont typeface="Arial"/>
              <a:buChar char="•"/>
            </a:pPr>
            <a:r>
              <a:rPr lang="en-US" sz="3299">
                <a:solidFill>
                  <a:srgbClr val="000000"/>
                </a:solidFill>
                <a:latin typeface="Kollektif"/>
                <a:ea typeface="Kollektif"/>
                <a:cs typeface="Kollektif"/>
                <a:sym typeface="Kollektif"/>
              </a:rPr>
              <a:t>The motivation for this project stems from the growing need for automated image understanding and content generation in various domains. One of the primary applications is assistive technology, where image captioning can aid visually impaired individuals by providing verbal descriptions of images, making digital content more accessible. </a:t>
            </a:r>
          </a:p>
          <a:p>
            <a:pPr algn="just">
              <a:lnSpc>
                <a:spcPts val="5873"/>
              </a:lnSpc>
            </a:pPr>
          </a:p>
          <a:p>
            <a:pPr algn="just" marL="712468" indent="-356234" lvl="1">
              <a:lnSpc>
                <a:spcPts val="5873"/>
              </a:lnSpc>
              <a:buFont typeface="Arial"/>
              <a:buChar char="•"/>
            </a:pPr>
            <a:r>
              <a:rPr lang="en-US" sz="3299">
                <a:solidFill>
                  <a:srgbClr val="000000"/>
                </a:solidFill>
                <a:latin typeface="Kollektif"/>
                <a:ea typeface="Kollektif"/>
                <a:cs typeface="Kollektif"/>
                <a:sym typeface="Kollektif"/>
              </a:rPr>
              <a:t>Beyond accessibility and automation, image captioning has significant implications for surveillance and security, where AI-powered models can analyze and describe scenes from security footage, aiding in monitoring and anomaly detection.</a:t>
            </a:r>
          </a:p>
        </p:txBody>
      </p:sp>
      <p:sp>
        <p:nvSpPr>
          <p:cNvPr name="TextBox 4" id="4"/>
          <p:cNvSpPr txBox="true"/>
          <p:nvPr/>
        </p:nvSpPr>
        <p:spPr>
          <a:xfrm rot="0">
            <a:off x="1028700" y="325469"/>
            <a:ext cx="7733589" cy="1038225"/>
          </a:xfrm>
          <a:prstGeom prst="rect">
            <a:avLst/>
          </a:prstGeom>
        </p:spPr>
        <p:txBody>
          <a:bodyPr anchor="t" rtlCol="false" tIns="0" lIns="0" bIns="0" rIns="0">
            <a:spAutoFit/>
          </a:bodyPr>
          <a:lstStyle/>
          <a:p>
            <a:pPr algn="l">
              <a:lnSpc>
                <a:spcPts val="8400"/>
              </a:lnSpc>
            </a:pPr>
            <a:r>
              <a:rPr lang="en-US" sz="6000" b="true">
                <a:solidFill>
                  <a:srgbClr val="0B1320"/>
                </a:solidFill>
                <a:latin typeface="League Spartan"/>
                <a:ea typeface="League Spartan"/>
                <a:cs typeface="League Spartan"/>
                <a:sym typeface="League Spartan"/>
              </a:rPr>
              <a:t>MOTIVATION</a:t>
            </a:r>
          </a:p>
        </p:txBody>
      </p:sp>
      <p:sp>
        <p:nvSpPr>
          <p:cNvPr name="AutoShape 5" id="5"/>
          <p:cNvSpPr/>
          <p:nvPr/>
        </p:nvSpPr>
        <p:spPr>
          <a:xfrm rot="-10402021">
            <a:off x="8874479" y="9297528"/>
            <a:ext cx="9975266" cy="0"/>
          </a:xfrm>
          <a:prstGeom prst="line">
            <a:avLst/>
          </a:prstGeom>
          <a:ln cap="flat" w="38100">
            <a:solidFill>
              <a:srgbClr val="F3F6FA"/>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2623119" y="-2629198"/>
            <a:ext cx="6656198" cy="5258396"/>
          </a:xfrm>
          <a:custGeom>
            <a:avLst/>
            <a:gdLst/>
            <a:ahLst/>
            <a:cxnLst/>
            <a:rect r="r" b="b" t="t" l="l"/>
            <a:pathLst>
              <a:path h="5258396" w="6656198">
                <a:moveTo>
                  <a:pt x="6656198" y="0"/>
                </a:moveTo>
                <a:lnTo>
                  <a:pt x="0" y="0"/>
                </a:lnTo>
                <a:lnTo>
                  <a:pt x="0" y="5258396"/>
                </a:lnTo>
                <a:lnTo>
                  <a:pt x="6656198" y="5258396"/>
                </a:lnTo>
                <a:lnTo>
                  <a:pt x="6656198"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10402021">
            <a:off x="8874479" y="9297528"/>
            <a:ext cx="9975266" cy="0"/>
          </a:xfrm>
          <a:prstGeom prst="line">
            <a:avLst/>
          </a:prstGeom>
          <a:ln cap="flat" w="38100">
            <a:solidFill>
              <a:srgbClr val="F3F6FA"/>
            </a:solidFill>
            <a:prstDash val="solid"/>
            <a:headEnd type="none" len="sm" w="sm"/>
            <a:tailEnd type="none" len="sm" w="sm"/>
          </a:ln>
        </p:spPr>
      </p:sp>
      <p:grpSp>
        <p:nvGrpSpPr>
          <p:cNvPr name="Group 4" id="4"/>
          <p:cNvGrpSpPr/>
          <p:nvPr/>
        </p:nvGrpSpPr>
        <p:grpSpPr>
          <a:xfrm rot="-5023315">
            <a:off x="2571129" y="-5226525"/>
            <a:ext cx="13267636" cy="20336754"/>
            <a:chOff x="0" y="0"/>
            <a:chExt cx="3494357" cy="5356182"/>
          </a:xfrm>
        </p:grpSpPr>
        <p:sp>
          <p:nvSpPr>
            <p:cNvPr name="Freeform 5" id="5"/>
            <p:cNvSpPr/>
            <p:nvPr/>
          </p:nvSpPr>
          <p:spPr>
            <a:xfrm flipH="false" flipV="false" rot="0">
              <a:off x="0" y="0"/>
              <a:ext cx="3494357" cy="5356182"/>
            </a:xfrm>
            <a:custGeom>
              <a:avLst/>
              <a:gdLst/>
              <a:ahLst/>
              <a:cxnLst/>
              <a:rect r="r" b="b" t="t" l="l"/>
              <a:pathLst>
                <a:path h="5356182" w="3494357">
                  <a:moveTo>
                    <a:pt x="0" y="0"/>
                  </a:moveTo>
                  <a:lnTo>
                    <a:pt x="3494357" y="0"/>
                  </a:lnTo>
                  <a:lnTo>
                    <a:pt x="3494357" y="5356182"/>
                  </a:lnTo>
                  <a:lnTo>
                    <a:pt x="0" y="5356182"/>
                  </a:lnTo>
                  <a:close/>
                </a:path>
              </a:pathLst>
            </a:custGeom>
            <a:solidFill>
              <a:srgbClr val="FFFFFF"/>
            </a:solidFill>
          </p:spPr>
        </p:sp>
        <p:sp>
          <p:nvSpPr>
            <p:cNvPr name="TextBox 6" id="6"/>
            <p:cNvSpPr txBox="true"/>
            <p:nvPr/>
          </p:nvSpPr>
          <p:spPr>
            <a:xfrm>
              <a:off x="0" y="-47625"/>
              <a:ext cx="3494357" cy="540380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5023315">
            <a:off x="2723529" y="-5074125"/>
            <a:ext cx="13267636" cy="20336754"/>
            <a:chOff x="0" y="0"/>
            <a:chExt cx="3494357" cy="5356182"/>
          </a:xfrm>
        </p:grpSpPr>
        <p:sp>
          <p:nvSpPr>
            <p:cNvPr name="Freeform 8" id="8"/>
            <p:cNvSpPr/>
            <p:nvPr/>
          </p:nvSpPr>
          <p:spPr>
            <a:xfrm flipH="false" flipV="false" rot="0">
              <a:off x="0" y="0"/>
              <a:ext cx="3494357" cy="5356182"/>
            </a:xfrm>
            <a:custGeom>
              <a:avLst/>
              <a:gdLst/>
              <a:ahLst/>
              <a:cxnLst/>
              <a:rect r="r" b="b" t="t" l="l"/>
              <a:pathLst>
                <a:path h="5356182" w="3494357">
                  <a:moveTo>
                    <a:pt x="0" y="0"/>
                  </a:moveTo>
                  <a:lnTo>
                    <a:pt x="3494357" y="0"/>
                  </a:lnTo>
                  <a:lnTo>
                    <a:pt x="3494357" y="5356182"/>
                  </a:lnTo>
                  <a:lnTo>
                    <a:pt x="0" y="5356182"/>
                  </a:lnTo>
                  <a:close/>
                </a:path>
              </a:pathLst>
            </a:custGeom>
            <a:solidFill>
              <a:srgbClr val="FFFFFF"/>
            </a:solidFill>
          </p:spPr>
        </p:sp>
        <p:sp>
          <p:nvSpPr>
            <p:cNvPr name="TextBox 9" id="9"/>
            <p:cNvSpPr txBox="true"/>
            <p:nvPr/>
          </p:nvSpPr>
          <p:spPr>
            <a:xfrm>
              <a:off x="0" y="-47625"/>
              <a:ext cx="3494357" cy="5403807"/>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6990377">
            <a:off x="5759703" y="7321150"/>
            <a:ext cx="3580560" cy="7053965"/>
            <a:chOff x="0" y="0"/>
            <a:chExt cx="943028" cy="1857834"/>
          </a:xfrm>
        </p:grpSpPr>
        <p:sp>
          <p:nvSpPr>
            <p:cNvPr name="Freeform 11" id="11"/>
            <p:cNvSpPr/>
            <p:nvPr/>
          </p:nvSpPr>
          <p:spPr>
            <a:xfrm flipH="false" flipV="false" rot="0">
              <a:off x="0" y="0"/>
              <a:ext cx="943028" cy="1857834"/>
            </a:xfrm>
            <a:custGeom>
              <a:avLst/>
              <a:gdLst/>
              <a:ahLst/>
              <a:cxnLst/>
              <a:rect r="r" b="b" t="t" l="l"/>
              <a:pathLst>
                <a:path h="1857834" w="943028">
                  <a:moveTo>
                    <a:pt x="0" y="0"/>
                  </a:moveTo>
                  <a:lnTo>
                    <a:pt x="943028" y="0"/>
                  </a:lnTo>
                  <a:lnTo>
                    <a:pt x="943028" y="1857834"/>
                  </a:lnTo>
                  <a:lnTo>
                    <a:pt x="0" y="1857834"/>
                  </a:lnTo>
                  <a:close/>
                </a:path>
              </a:pathLst>
            </a:custGeom>
            <a:solidFill>
              <a:srgbClr val="497183"/>
            </a:solidFill>
          </p:spPr>
        </p:sp>
        <p:sp>
          <p:nvSpPr>
            <p:cNvPr name="TextBox 12" id="12"/>
            <p:cNvSpPr txBox="true"/>
            <p:nvPr/>
          </p:nvSpPr>
          <p:spPr>
            <a:xfrm>
              <a:off x="0" y="-47625"/>
              <a:ext cx="943028" cy="19054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5023315">
            <a:off x="2875929" y="-4921725"/>
            <a:ext cx="13267636" cy="20336754"/>
            <a:chOff x="0" y="0"/>
            <a:chExt cx="3494357" cy="5356182"/>
          </a:xfrm>
        </p:grpSpPr>
        <p:sp>
          <p:nvSpPr>
            <p:cNvPr name="Freeform 14" id="14"/>
            <p:cNvSpPr/>
            <p:nvPr/>
          </p:nvSpPr>
          <p:spPr>
            <a:xfrm flipH="false" flipV="false" rot="0">
              <a:off x="0" y="0"/>
              <a:ext cx="3494357" cy="5356182"/>
            </a:xfrm>
            <a:custGeom>
              <a:avLst/>
              <a:gdLst/>
              <a:ahLst/>
              <a:cxnLst/>
              <a:rect r="r" b="b" t="t" l="l"/>
              <a:pathLst>
                <a:path h="5356182" w="3494357">
                  <a:moveTo>
                    <a:pt x="0" y="0"/>
                  </a:moveTo>
                  <a:lnTo>
                    <a:pt x="3494357" y="0"/>
                  </a:lnTo>
                  <a:lnTo>
                    <a:pt x="3494357" y="5356182"/>
                  </a:lnTo>
                  <a:lnTo>
                    <a:pt x="0" y="5356182"/>
                  </a:lnTo>
                  <a:close/>
                </a:path>
              </a:pathLst>
            </a:custGeom>
            <a:solidFill>
              <a:srgbClr val="FFFFFF"/>
            </a:solidFill>
          </p:spPr>
        </p:sp>
        <p:sp>
          <p:nvSpPr>
            <p:cNvPr name="TextBox 15" id="15"/>
            <p:cNvSpPr txBox="true"/>
            <p:nvPr/>
          </p:nvSpPr>
          <p:spPr>
            <a:xfrm>
              <a:off x="0" y="-47625"/>
              <a:ext cx="3494357" cy="5403807"/>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true" flipV="true" rot="0">
            <a:off x="14921038" y="-1821922"/>
            <a:ext cx="4379678" cy="6903771"/>
          </a:xfrm>
          <a:custGeom>
            <a:avLst/>
            <a:gdLst/>
            <a:ahLst/>
            <a:cxnLst/>
            <a:rect r="r" b="b" t="t" l="l"/>
            <a:pathLst>
              <a:path h="6903771" w="4379678">
                <a:moveTo>
                  <a:pt x="4379679" y="6903771"/>
                </a:moveTo>
                <a:lnTo>
                  <a:pt x="0" y="6903771"/>
                </a:lnTo>
                <a:lnTo>
                  <a:pt x="0" y="0"/>
                </a:lnTo>
                <a:lnTo>
                  <a:pt x="4379679" y="0"/>
                </a:lnTo>
                <a:lnTo>
                  <a:pt x="4379679" y="6903771"/>
                </a:lnTo>
                <a:close/>
              </a:path>
            </a:pathLst>
          </a:custGeom>
          <a:blipFill>
            <a:blip r:embed="rId4">
              <a:alphaModFix amt="85000"/>
              <a:extLst>
                <a:ext uri="{96DAC541-7B7A-43D3-8B79-37D633B846F1}">
                  <asvg:svgBlip xmlns:asvg="http://schemas.microsoft.com/office/drawing/2016/SVG/main" r:embed="rId5"/>
                </a:ext>
              </a:extLst>
            </a:blip>
            <a:stretch>
              <a:fillRect l="0" t="0" r="-61881" b="0"/>
            </a:stretch>
          </a:blipFill>
        </p:spPr>
      </p:sp>
      <p:sp>
        <p:nvSpPr>
          <p:cNvPr name="Freeform 17" id="17"/>
          <p:cNvSpPr/>
          <p:nvPr/>
        </p:nvSpPr>
        <p:spPr>
          <a:xfrm flipH="false" flipV="false" rot="0">
            <a:off x="2224114" y="2911434"/>
            <a:ext cx="14449372" cy="6881514"/>
          </a:xfrm>
          <a:custGeom>
            <a:avLst/>
            <a:gdLst/>
            <a:ahLst/>
            <a:cxnLst/>
            <a:rect r="r" b="b" t="t" l="l"/>
            <a:pathLst>
              <a:path h="6881514" w="14449372">
                <a:moveTo>
                  <a:pt x="0" y="0"/>
                </a:moveTo>
                <a:lnTo>
                  <a:pt x="14449372" y="0"/>
                </a:lnTo>
                <a:lnTo>
                  <a:pt x="14449372" y="6881514"/>
                </a:lnTo>
                <a:lnTo>
                  <a:pt x="0" y="6881514"/>
                </a:lnTo>
                <a:lnTo>
                  <a:pt x="0" y="0"/>
                </a:lnTo>
                <a:close/>
              </a:path>
            </a:pathLst>
          </a:custGeom>
          <a:blipFill>
            <a:blip r:embed="rId6"/>
            <a:stretch>
              <a:fillRect l="0" t="0" r="0" b="0"/>
            </a:stretch>
          </a:blipFill>
        </p:spPr>
      </p:sp>
      <p:sp>
        <p:nvSpPr>
          <p:cNvPr name="TextBox 18" id="18"/>
          <p:cNvSpPr txBox="true"/>
          <p:nvPr/>
        </p:nvSpPr>
        <p:spPr>
          <a:xfrm rot="0">
            <a:off x="7673078" y="1409700"/>
            <a:ext cx="9688377" cy="530860"/>
          </a:xfrm>
          <a:prstGeom prst="rect">
            <a:avLst/>
          </a:prstGeom>
        </p:spPr>
        <p:txBody>
          <a:bodyPr anchor="t" rtlCol="false" tIns="0" lIns="0" bIns="0" rIns="0">
            <a:spAutoFit/>
          </a:bodyPr>
          <a:lstStyle/>
          <a:p>
            <a:pPr algn="l">
              <a:lnSpc>
                <a:spcPts val="3920"/>
              </a:lnSpc>
            </a:pPr>
            <a:r>
              <a:rPr lang="en-US" sz="4000" b="true">
                <a:solidFill>
                  <a:srgbClr val="333333"/>
                </a:solidFill>
                <a:latin typeface="League Spartan"/>
                <a:ea typeface="League Spartan"/>
                <a:cs typeface="League Spartan"/>
                <a:sym typeface="League Spartan"/>
              </a:rPr>
              <a:t>METHODOLOGY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1807369"/>
          <a:ext cx="17739490" cy="7784519"/>
        </p:xfrm>
        <a:graphic>
          <a:graphicData uri="http://schemas.openxmlformats.org/drawingml/2006/table">
            <a:tbl>
              <a:tblPr/>
              <a:tblGrid>
                <a:gridCol w="1491961"/>
                <a:gridCol w="5291753"/>
                <a:gridCol w="3837514"/>
                <a:gridCol w="7118261"/>
              </a:tblGrid>
              <a:tr h="1191354">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Sl No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3943">
                <a:tc>
                  <a:txBody>
                    <a:bodyPr anchor="t" rtlCol="false"/>
                    <a:lstStyle/>
                    <a:p>
                      <a:pPr algn="ctr">
                        <a:lnSpc>
                          <a:spcPts val="2520"/>
                        </a:lnSpc>
                        <a:defRPr/>
                      </a:pPr>
                      <a:r>
                        <a:rPr lang="en-US" b="true" sz="2100">
                          <a:solidFill>
                            <a:srgbClr val="000000"/>
                          </a:solidFill>
                          <a:latin typeface="Open Sans Bold"/>
                          <a:ea typeface="Open Sans Bold"/>
                          <a:cs typeface="Open Sans Bold"/>
                          <a:sym typeface="Open Sans Bold"/>
                        </a:rPr>
                        <a:t>1</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359"/>
                        </a:lnSpc>
                        <a:defRPr/>
                      </a:pPr>
                      <a:r>
                        <a:rPr lang="en-US" sz="2399">
                          <a:solidFill>
                            <a:srgbClr val="000000"/>
                          </a:solidFill>
                          <a:latin typeface="Open Sans"/>
                          <a:ea typeface="Open Sans"/>
                          <a:cs typeface="Open Sans"/>
                          <a:sym typeface="Open Sans"/>
                        </a:rPr>
                        <a:t>Show and tell: A neural image caption generator</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u="sng">
                          <a:solidFill>
                            <a:srgbClr val="000000"/>
                          </a:solidFill>
                          <a:latin typeface="Open Sans"/>
                          <a:ea typeface="Open Sans"/>
                          <a:cs typeface="Open Sans"/>
                          <a:sym typeface="Open Sans"/>
                          <a:hlinkClick r:id="rId2" tooltip="https://ieeexplore.ieee.org/author/38556938900"/>
                        </a:rPr>
                        <a:t>Oriol Vinyals</a:t>
                      </a:r>
                      <a:r>
                        <a:rPr lang="en-US" sz="2199">
                          <a:solidFill>
                            <a:srgbClr val="000000"/>
                          </a:solidFill>
                          <a:latin typeface="Open Sans"/>
                          <a:ea typeface="Open Sans"/>
                          <a:cs typeface="Open Sans"/>
                          <a:sym typeface="Open Sans"/>
                        </a:rPr>
                        <a:t>; </a:t>
                      </a:r>
                      <a:r>
                        <a:rPr lang="en-US" sz="2199" u="sng">
                          <a:solidFill>
                            <a:srgbClr val="000000"/>
                          </a:solidFill>
                          <a:latin typeface="Open Sans"/>
                          <a:ea typeface="Open Sans"/>
                          <a:cs typeface="Open Sans"/>
                          <a:sym typeface="Open Sans"/>
                          <a:hlinkClick r:id="rId3" tooltip="https://ieeexplore.ieee.org/author/37300077100"/>
                        </a:rPr>
                        <a:t>Alexander Toshev</a:t>
                      </a:r>
                      <a:r>
                        <a:rPr lang="en-US" sz="2199">
                          <a:solidFill>
                            <a:srgbClr val="000000"/>
                          </a:solidFill>
                          <a:latin typeface="Open Sans"/>
                          <a:ea typeface="Open Sans"/>
                          <a:cs typeface="Open Sans"/>
                          <a:sym typeface="Open Sans"/>
                        </a:rPr>
                        <a:t>; </a:t>
                      </a:r>
                      <a:r>
                        <a:rPr lang="en-US" sz="2199" u="sng">
                          <a:solidFill>
                            <a:srgbClr val="000000"/>
                          </a:solidFill>
                          <a:latin typeface="Open Sans"/>
                          <a:ea typeface="Open Sans"/>
                          <a:cs typeface="Open Sans"/>
                          <a:sym typeface="Open Sans"/>
                          <a:hlinkClick r:id="rId4" tooltip="https://ieeexplore.ieee.org/author/37089121913"/>
                        </a:rPr>
                        <a:t>Samy Bengio</a:t>
                      </a:r>
                      <a:r>
                        <a:rPr lang="en-US" sz="2199">
                          <a:solidFill>
                            <a:srgbClr val="000000"/>
                          </a:solidFill>
                          <a:latin typeface="Open Sans"/>
                          <a:ea typeface="Open Sans"/>
                          <a:cs typeface="Open Sans"/>
                          <a:sym typeface="Open Sans"/>
                        </a:rPr>
                        <a:t>; </a:t>
                      </a:r>
                      <a:r>
                        <a:rPr lang="en-US" sz="2199" u="sng">
                          <a:solidFill>
                            <a:srgbClr val="000000"/>
                          </a:solidFill>
                          <a:latin typeface="Open Sans"/>
                          <a:ea typeface="Open Sans"/>
                          <a:cs typeface="Open Sans"/>
                          <a:sym typeface="Open Sans"/>
                          <a:hlinkClick r:id="rId5" tooltip="https://ieeexplore.ieee.org/author/37085358886"/>
                        </a:rPr>
                        <a:t>Dumitru Erhan</a:t>
                      </a:r>
                      <a:endParaRPr lang="en-US" sz="1100"/>
                    </a:p>
                    <a:p>
                      <a:pPr algn="l">
                        <a:lnSpc>
                          <a:spcPts val="3079"/>
                        </a:lnSpc>
                      </a:pPr>
                      <a:r>
                        <a:rPr lang="en-US" sz="2199">
                          <a:solidFill>
                            <a:srgbClr val="000000"/>
                          </a:solidFill>
                          <a:latin typeface="Open Sans"/>
                          <a:ea typeface="Open Sans"/>
                          <a:cs typeface="Open Sans"/>
                          <a:sym typeface="Open Sans"/>
                        </a:rPr>
                        <a:t> </a:t>
                      </a:r>
                      <a:r>
                        <a:rPr lang="en-US" sz="2199" u="sng">
                          <a:solidFill>
                            <a:srgbClr val="000000"/>
                          </a:solidFill>
                          <a:latin typeface="Open Sans"/>
                          <a:ea typeface="Open Sans"/>
                          <a:cs typeface="Open Sans"/>
                          <a:sym typeface="Open Sans"/>
                          <a:hlinkClick r:id="rId6" tooltip="https://ieeexplore.ieee.org/xpl/conhome/7293313/proceeding"/>
                        </a:rPr>
                        <a:t>2015 IEEE Conference on Computer Vision and Pattern Recognition (CVPR)</a:t>
                      </a: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2239"/>
                        </a:lnSpc>
                        <a:defRPr/>
                      </a:pPr>
                      <a:r>
                        <a:rPr lang="en-US" sz="1599">
                          <a:solidFill>
                            <a:srgbClr val="000000"/>
                          </a:solidFill>
                          <a:latin typeface="Open Sans"/>
                          <a:ea typeface="Open Sans"/>
                          <a:cs typeface="Open Sans"/>
                          <a:sym typeface="Open Sans"/>
                        </a:rPr>
                        <a:t> This foundational paper introduces a generative model that combines convolutional neural networks (CNNs) for image feature extraction with recurrent neural networks (RNNs) for text generation. The proposed architecture demonstrates significant advances in generating accurate and human-like captions for images.</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9222">
                <a:tc>
                  <a:txBody>
                    <a:bodyPr anchor="t" rtlCol="false"/>
                    <a:lstStyle/>
                    <a:p>
                      <a:pPr algn="ctr">
                        <a:lnSpc>
                          <a:spcPts val="2520"/>
                        </a:lnSpc>
                        <a:defRPr/>
                      </a:pPr>
                      <a:r>
                        <a:rPr lang="en-US" b="true" sz="2100">
                          <a:solidFill>
                            <a:srgbClr val="000000"/>
                          </a:solidFill>
                          <a:latin typeface="Open Sans Bold"/>
                          <a:ea typeface="Open Sans Bold"/>
                          <a:cs typeface="Open Sans Bold"/>
                          <a:sym typeface="Open Sans Bold"/>
                        </a:rPr>
                        <a:t>2</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359"/>
                        </a:lnSpc>
                        <a:defRPr/>
                      </a:pPr>
                      <a:r>
                        <a:rPr lang="en-US" sz="2400">
                          <a:solidFill>
                            <a:srgbClr val="333333"/>
                          </a:solidFill>
                          <a:latin typeface="Open Sans"/>
                          <a:ea typeface="Open Sans"/>
                          <a:cs typeface="Open Sans"/>
                          <a:sym typeface="Open Sans"/>
                        </a:rPr>
                        <a:t>Image Caption Generation using ResNET-50 and LSTM</a:t>
                      </a:r>
                      <a:endParaRPr lang="en-US" sz="1100"/>
                    </a:p>
                    <a:p>
                      <a:pPr algn="l">
                        <a:lnSpc>
                          <a:spcPts val="1574"/>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219"/>
                        </a:lnSpc>
                        <a:defRPr/>
                      </a:pPr>
                      <a:r>
                        <a:rPr lang="en-US" sz="2299" u="sng">
                          <a:solidFill>
                            <a:srgbClr val="000000"/>
                          </a:solidFill>
                          <a:latin typeface="Open Sans"/>
                          <a:ea typeface="Open Sans"/>
                          <a:cs typeface="Open Sans"/>
                          <a:sym typeface="Open Sans"/>
                          <a:hlinkClick r:id="rId7" tooltip="https://ieeexplore.ieee.org/author/37089423685"/>
                        </a:rPr>
                        <a:t>Satish Kumar Satti</a:t>
                      </a:r>
                      <a:r>
                        <a:rPr lang="en-US" sz="2299">
                          <a:solidFill>
                            <a:srgbClr val="000000"/>
                          </a:solidFill>
                          <a:latin typeface="Open Sans"/>
                          <a:ea typeface="Open Sans"/>
                          <a:cs typeface="Open Sans"/>
                          <a:sym typeface="Open Sans"/>
                          <a:hlinkClick r:id="rId8" tooltip="https://ieeexplore.ieee.org/author/37287407600"/>
                        </a:rPr>
                        <a:t>; </a:t>
                      </a:r>
                      <a:r>
                        <a:rPr lang="en-US" sz="2299" u="sng">
                          <a:solidFill>
                            <a:srgbClr val="000000"/>
                          </a:solidFill>
                          <a:latin typeface="Open Sans"/>
                          <a:ea typeface="Open Sans"/>
                          <a:cs typeface="Open Sans"/>
                          <a:sym typeface="Open Sans"/>
                          <a:hlinkClick r:id="rId9" tooltip="https://ieeexplore.ieee.org/author/37089588220"/>
                        </a:rPr>
                        <a:t>Goluguri N V Rajareddy</a:t>
                      </a:r>
                      <a:r>
                        <a:rPr lang="en-US" sz="2299">
                          <a:solidFill>
                            <a:srgbClr val="000000"/>
                          </a:solidFill>
                          <a:latin typeface="Open Sans"/>
                          <a:ea typeface="Open Sans"/>
                          <a:cs typeface="Open Sans"/>
                          <a:sym typeface="Open Sans"/>
                          <a:hlinkClick r:id="rId10" tooltip="https://ieeexplore.ieee.org/author/37287407600"/>
                        </a:rPr>
                        <a:t>; </a:t>
                      </a:r>
                      <a:r>
                        <a:rPr lang="en-US" sz="2299" u="sng">
                          <a:solidFill>
                            <a:srgbClr val="000000"/>
                          </a:solidFill>
                          <a:latin typeface="Open Sans"/>
                          <a:ea typeface="Open Sans"/>
                          <a:cs typeface="Open Sans"/>
                          <a:sym typeface="Open Sans"/>
                          <a:hlinkClick r:id="rId11" tooltip="https://ieeexplore.ieee.org/author/37089805707"/>
                        </a:rPr>
                        <a:t>Prasad Maddula</a:t>
                      </a:r>
                      <a:r>
                        <a:rPr lang="en-US" sz="2299">
                          <a:solidFill>
                            <a:srgbClr val="000000"/>
                          </a:solidFill>
                          <a:latin typeface="Open Sans"/>
                          <a:ea typeface="Open Sans"/>
                          <a:cs typeface="Open Sans"/>
                          <a:sym typeface="Open Sans"/>
                          <a:hlinkClick r:id="rId12" tooltip="https://ieeexplore.ieee.org/author/37287407600"/>
                        </a:rPr>
                        <a:t>; </a:t>
                      </a:r>
                      <a:r>
                        <a:rPr lang="en-US" sz="2299" u="sng">
                          <a:solidFill>
                            <a:srgbClr val="000000"/>
                          </a:solidFill>
                          <a:latin typeface="Open Sans"/>
                          <a:ea typeface="Open Sans"/>
                          <a:cs typeface="Open Sans"/>
                          <a:sym typeface="Open Sans"/>
                          <a:hlinkClick r:id="rId13" tooltip="https://ieeexplore.ieee.org/author/37088474366"/>
                        </a:rPr>
                        <a:t>N V Vishnumurthy </a:t>
                      </a:r>
                      <a:endParaRPr lang="en-US" sz="1100"/>
                    </a:p>
                    <a:p>
                      <a:pPr algn="l">
                        <a:lnSpc>
                          <a:spcPts val="3219"/>
                        </a:lnSpc>
                      </a:pPr>
                      <a:r>
                        <a:rPr lang="en-US" sz="2299" u="sng">
                          <a:solidFill>
                            <a:srgbClr val="000000"/>
                          </a:solidFill>
                          <a:latin typeface="Open Sans"/>
                          <a:ea typeface="Open Sans"/>
                          <a:cs typeface="Open Sans"/>
                          <a:sym typeface="Open Sans"/>
                          <a:hlinkClick r:id="rId14" tooltip="https://ieeexplore.ieee.org/xpl/conhome/10404094/proceeding"/>
                        </a:rPr>
                        <a:t>2023 IEEE Silchar Subsection Conference (SILCON)</a:t>
                      </a:r>
                    </a:p>
                    <a:p>
                      <a:pPr algn="l">
                        <a:lnSpc>
                          <a:spcPts val="3219"/>
                        </a:lnSpc>
                      </a:pP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This paper explores combining ResNet-50 and LSTM for generating image captions. ResNet-50, a convolutional neural network (CNN), is employed for feature extraction from images, while LSTM, a recurrent neural network, generates corresponding textual descriptions. The approach bridges computer vision and natural language processing, enabling detailed and coherent descriptions of image content.</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
        <p:nvSpPr>
          <p:cNvPr name="TextBox 3" id="3"/>
          <p:cNvSpPr txBox="true"/>
          <p:nvPr/>
        </p:nvSpPr>
        <p:spPr>
          <a:xfrm rot="0">
            <a:off x="5056321" y="697230"/>
            <a:ext cx="8674773" cy="786765"/>
          </a:xfrm>
          <a:prstGeom prst="rect">
            <a:avLst/>
          </a:prstGeom>
        </p:spPr>
        <p:txBody>
          <a:bodyPr anchor="t" rtlCol="false" tIns="0" lIns="0" bIns="0" rIns="0">
            <a:spAutoFit/>
          </a:bodyPr>
          <a:lstStyle/>
          <a:p>
            <a:pPr algn="l">
              <a:lnSpc>
                <a:spcPts val="5880"/>
              </a:lnSpc>
            </a:pPr>
            <a:r>
              <a:rPr lang="en-US" sz="6000" b="true">
                <a:solidFill>
                  <a:srgbClr val="0B1320"/>
                </a:solidFill>
                <a:latin typeface="League Spartan"/>
                <a:ea typeface="League Spartan"/>
                <a:cs typeface="League Spartan"/>
                <a:sym typeface="League Spartan"/>
              </a:rPr>
              <a:t>LITERATURE SURVEY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37378" y="1807369"/>
          <a:ext cx="16902112" cy="7779495"/>
        </p:xfrm>
        <a:graphic>
          <a:graphicData uri="http://schemas.openxmlformats.org/drawingml/2006/table">
            <a:tbl>
              <a:tblPr/>
              <a:tblGrid>
                <a:gridCol w="1491981"/>
                <a:gridCol w="4454210"/>
                <a:gridCol w="3837565"/>
                <a:gridCol w="7118356"/>
              </a:tblGrid>
              <a:tr h="1192048">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Sl No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Author and Paper title</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Details of Publication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359"/>
                        </a:lnSpc>
                        <a:defRPr/>
                      </a:pPr>
                      <a:r>
                        <a:rPr lang="en-US" b="true" sz="2799">
                          <a:solidFill>
                            <a:srgbClr val="FFFFFF"/>
                          </a:solidFill>
                          <a:latin typeface="Open Sans Bold"/>
                          <a:ea typeface="Open Sans Bold"/>
                          <a:cs typeface="Open Sans Bold"/>
                          <a:sym typeface="Open Sans Bold"/>
                        </a:rPr>
                        <a:t>Summary of the Paper </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123944">
                <a:tc>
                  <a:txBody>
                    <a:bodyPr anchor="t" rtlCol="false"/>
                    <a:lstStyle/>
                    <a:p>
                      <a:pPr algn="ctr">
                        <a:lnSpc>
                          <a:spcPts val="2520"/>
                        </a:lnSpc>
                        <a:defRPr/>
                      </a:pPr>
                      <a:r>
                        <a:rPr lang="en-US" sz="2100">
                          <a:solidFill>
                            <a:srgbClr val="000000"/>
                          </a:solidFill>
                          <a:latin typeface="Open Sans"/>
                          <a:ea typeface="Open Sans"/>
                          <a:cs typeface="Open Sans"/>
                          <a:sym typeface="Open Sans"/>
                        </a:rPr>
                        <a:t>3</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359"/>
                        </a:lnSpc>
                        <a:defRPr/>
                      </a:pPr>
                      <a:r>
                        <a:rPr lang="en-US" sz="2399">
                          <a:solidFill>
                            <a:srgbClr val="000000"/>
                          </a:solidFill>
                          <a:latin typeface="Open Sans"/>
                          <a:ea typeface="Open Sans"/>
                          <a:cs typeface="Open Sans"/>
                          <a:sym typeface="Open Sans"/>
                        </a:rPr>
                        <a:t>Image Caption Generator Using Deep Learning</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3079"/>
                        </a:lnSpc>
                        <a:defRPr/>
                      </a:pPr>
                      <a:r>
                        <a:rPr lang="en-US" sz="2199">
                          <a:solidFill>
                            <a:srgbClr val="000000"/>
                          </a:solidFill>
                          <a:latin typeface="Open Sans"/>
                          <a:ea typeface="Open Sans"/>
                          <a:cs typeface="Open Sans"/>
                          <a:sym typeface="Open Sans"/>
                        </a:rPr>
                        <a:t>Prof.S. Sankareswari, Miss.Bibi Zainab Dongarkar, Miss.Heena Dongarkar, Miss.Simran Sarang,</a:t>
                      </a:r>
                      <a:endParaRPr lang="en-US" sz="1100"/>
                    </a:p>
                    <a:p>
                      <a:pPr algn="l">
                        <a:lnSpc>
                          <a:spcPts val="3079"/>
                        </a:lnSpc>
                      </a:pPr>
                      <a:r>
                        <a:rPr lang="en-US" sz="2199">
                          <a:solidFill>
                            <a:srgbClr val="000000"/>
                          </a:solidFill>
                          <a:latin typeface="Open Sans"/>
                          <a:ea typeface="Open Sans"/>
                          <a:cs typeface="Open Sans"/>
                          <a:sym typeface="Open Sans"/>
                        </a:rPr>
                        <a:t>Miss.Madhura Valke</a:t>
                      </a:r>
                      <a:r>
                        <a:rPr lang="en-US" sz="2199">
                          <a:solidFill>
                            <a:srgbClr val="000000"/>
                          </a:solidFill>
                          <a:latin typeface="Open Sans"/>
                          <a:ea typeface="Open Sans"/>
                          <a:cs typeface="Open Sans"/>
                          <a:sym typeface="Open Sans"/>
                        </a:rPr>
                        <a:t> </a:t>
                      </a:r>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c>
                  <a:txBody>
                    <a:bodyPr anchor="t" rtlCol="false"/>
                    <a:lstStyle/>
                    <a:p>
                      <a:pPr algn="l">
                        <a:lnSpc>
                          <a:spcPts val="2379"/>
                        </a:lnSpc>
                        <a:defRPr/>
                      </a:pPr>
                      <a:r>
                        <a:rPr lang="en-US" sz="1699">
                          <a:solidFill>
                            <a:srgbClr val="000000"/>
                          </a:solidFill>
                          <a:latin typeface="Arimo"/>
                          <a:ea typeface="Arimo"/>
                          <a:cs typeface="Arimo"/>
                          <a:sym typeface="Arimo"/>
                        </a:rPr>
                        <a:t>The paper titled </a:t>
                      </a:r>
                      <a:r>
                        <a:rPr lang="en-US" sz="1699" b="true">
                          <a:solidFill>
                            <a:srgbClr val="000000"/>
                          </a:solidFill>
                          <a:latin typeface="Arimo Bold"/>
                          <a:ea typeface="Arimo Bold"/>
                          <a:cs typeface="Arimo Bold"/>
                          <a:sym typeface="Arimo Bold"/>
                        </a:rPr>
                        <a:t>"</a:t>
                      </a:r>
                      <a:r>
                        <a:rPr lang="en-US" sz="1699">
                          <a:solidFill>
                            <a:srgbClr val="000000"/>
                          </a:solidFill>
                          <a:latin typeface="Arimo"/>
                          <a:ea typeface="Arimo"/>
                          <a:cs typeface="Arimo"/>
                          <a:sym typeface="Arimo"/>
                        </a:rPr>
                        <a:t>Image Caption Generator Using Deep Learning" discusses a system that generates textual descriptions of images using deep learning. The authors employ Convolutional Neural Networks (CNNs) for feature extraction and Long Short-Term Memory (LSTM) networks for generating sequential text descriptions. This interdisciplinary approach combines computer vision and natural language processing to create meaningful captions for images, potentially useful in accessibility tools and automated systems.</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0DEEF"/>
                    </a:solidFill>
                  </a:tcPr>
                </a:tc>
              </a:tr>
              <a:tr h="3463503">
                <a:tc>
                  <a:txBody>
                    <a:bodyPr anchor="t" rtlCol="false"/>
                    <a:lstStyle/>
                    <a:p>
                      <a:pPr algn="ctr">
                        <a:lnSpc>
                          <a:spcPts val="2520"/>
                        </a:lnSpc>
                        <a:defRPr/>
                      </a:pPr>
                      <a:r>
                        <a:rPr lang="en-US" b="true" sz="2100">
                          <a:solidFill>
                            <a:srgbClr val="000000"/>
                          </a:solidFill>
                          <a:latin typeface="Open Sans Bold"/>
                          <a:ea typeface="Open Sans Bold"/>
                          <a:cs typeface="Open Sans Bold"/>
                          <a:sym typeface="Open Sans Bold"/>
                        </a:rPr>
                        <a:t>4</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114"/>
                        </a:lnSpc>
                        <a:defRPr/>
                      </a:pPr>
                      <a:r>
                        <a:rPr lang="en-US" sz="2224">
                          <a:solidFill>
                            <a:srgbClr val="333333"/>
                          </a:solidFill>
                          <a:latin typeface="Open Sans"/>
                          <a:ea typeface="Open Sans"/>
                          <a:cs typeface="Open Sans"/>
                          <a:sym typeface="Open Sans"/>
                        </a:rPr>
                        <a:t>Deep Fusion: A CNN-LSTM Image Caption Generator for Enhanced Visual Understanding</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3219"/>
                        </a:lnSpc>
                        <a:defRPr/>
                      </a:pPr>
                      <a:r>
                        <a:rPr lang="en-US" sz="2299" u="sng">
                          <a:solidFill>
                            <a:srgbClr val="000000"/>
                          </a:solidFill>
                          <a:latin typeface="Open Sans"/>
                          <a:ea typeface="Open Sans"/>
                          <a:cs typeface="Open Sans"/>
                          <a:sym typeface="Open Sans"/>
                          <a:hlinkClick r:id="rId2" tooltip="https://ieeexplore.ieee.org/author/37089795168"/>
                        </a:rPr>
                        <a:t>Chandradeep Bhatt</a:t>
                      </a:r>
                      <a:r>
                        <a:rPr lang="en-US" sz="2299">
                          <a:solidFill>
                            <a:srgbClr val="000000"/>
                          </a:solidFill>
                          <a:latin typeface="Open Sans"/>
                          <a:ea typeface="Open Sans"/>
                          <a:cs typeface="Open Sans"/>
                          <a:sym typeface="Open Sans"/>
                          <a:hlinkClick r:id="rId3" tooltip="https://ieeexplore.ieee.org/author/37287407600"/>
                        </a:rPr>
                        <a:t>; </a:t>
                      </a:r>
                      <a:r>
                        <a:rPr lang="en-US" sz="2299" u="sng">
                          <a:solidFill>
                            <a:srgbClr val="000000"/>
                          </a:solidFill>
                          <a:latin typeface="Open Sans"/>
                          <a:ea typeface="Open Sans"/>
                          <a:cs typeface="Open Sans"/>
                          <a:sym typeface="Open Sans"/>
                          <a:hlinkClick r:id="rId4" tooltip="https://ieeexplore.ieee.org/author/430247909525041"/>
                        </a:rPr>
                        <a:t>Sumit Rai</a:t>
                      </a:r>
                      <a:r>
                        <a:rPr lang="en-US" sz="2299">
                          <a:solidFill>
                            <a:srgbClr val="000000"/>
                          </a:solidFill>
                          <a:latin typeface="Open Sans"/>
                          <a:ea typeface="Open Sans"/>
                          <a:cs typeface="Open Sans"/>
                          <a:sym typeface="Open Sans"/>
                          <a:hlinkClick r:id="rId5" tooltip="https://ieeexplore.ieee.org/author/37287407600"/>
                        </a:rPr>
                        <a:t>; </a:t>
                      </a:r>
                      <a:r>
                        <a:rPr lang="en-US" sz="2299" u="sng">
                          <a:solidFill>
                            <a:srgbClr val="000000"/>
                          </a:solidFill>
                          <a:latin typeface="Open Sans"/>
                          <a:ea typeface="Open Sans"/>
                          <a:cs typeface="Open Sans"/>
                          <a:sym typeface="Open Sans"/>
                          <a:hlinkClick r:id="rId6" tooltip="https://ieeexplore.ieee.org/author/37086273832"/>
                        </a:rPr>
                        <a:t>Rahul Chauhan</a:t>
                      </a:r>
                      <a:r>
                        <a:rPr lang="en-US" sz="2299">
                          <a:solidFill>
                            <a:srgbClr val="000000"/>
                          </a:solidFill>
                          <a:latin typeface="Open Sans"/>
                          <a:ea typeface="Open Sans"/>
                          <a:cs typeface="Open Sans"/>
                          <a:sym typeface="Open Sans"/>
                          <a:hlinkClick r:id="rId7" tooltip="https://ieeexplore.ieee.org/author/37287407600"/>
                        </a:rPr>
                        <a:t>; </a:t>
                      </a:r>
                      <a:r>
                        <a:rPr lang="en-US" sz="2299" u="sng">
                          <a:solidFill>
                            <a:srgbClr val="000000"/>
                          </a:solidFill>
                          <a:latin typeface="Open Sans"/>
                          <a:ea typeface="Open Sans"/>
                          <a:cs typeface="Open Sans"/>
                          <a:sym typeface="Open Sans"/>
                          <a:hlinkClick r:id="rId8" tooltip="https://ieeexplore.ieee.org/author/276464021399805"/>
                        </a:rPr>
                        <a:t>Deep</a:t>
                      </a:r>
                      <a:r>
                        <a:rPr lang="en-US" sz="2299" u="sng">
                          <a:solidFill>
                            <a:srgbClr val="000000"/>
                          </a:solidFill>
                          <a:latin typeface="Open Sans"/>
                          <a:ea typeface="Open Sans"/>
                          <a:cs typeface="Open Sans"/>
                          <a:sym typeface="Open Sans"/>
                          <a:hlinkClick r:id="rId9" tooltip="https://ieeexplore.ieee.org/author/276464021399805"/>
                        </a:rPr>
                        <a:t>ika Dua</a:t>
                      </a:r>
                      <a:r>
                        <a:rPr lang="en-US" sz="2299">
                          <a:solidFill>
                            <a:srgbClr val="000000"/>
                          </a:solidFill>
                          <a:latin typeface="Open Sans"/>
                          <a:ea typeface="Open Sans"/>
                          <a:cs typeface="Open Sans"/>
                          <a:sym typeface="Open Sans"/>
                          <a:hlinkClick r:id="rId10" tooltip="https://ieeexplore.ieee.org/author/37287407600"/>
                        </a:rPr>
                        <a:t>; </a:t>
                      </a:r>
                      <a:r>
                        <a:rPr lang="en-US" sz="2299" u="sng">
                          <a:solidFill>
                            <a:srgbClr val="000000"/>
                          </a:solidFill>
                          <a:latin typeface="Open Sans"/>
                          <a:ea typeface="Open Sans"/>
                          <a:cs typeface="Open Sans"/>
                          <a:sym typeface="Open Sans"/>
                          <a:hlinkClick r:id="rId11" tooltip="https://ieeexplore.ieee.org/author/37090077123"/>
                        </a:rPr>
                        <a:t>Mukesh Kumar</a:t>
                      </a:r>
                      <a:r>
                        <a:rPr lang="en-US" sz="2299">
                          <a:solidFill>
                            <a:srgbClr val="000000"/>
                          </a:solidFill>
                          <a:latin typeface="Open Sans"/>
                          <a:ea typeface="Open Sans"/>
                          <a:cs typeface="Open Sans"/>
                          <a:sym typeface="Open Sans"/>
                          <a:hlinkClick r:id="rId12" tooltip="https://ieeexplore.ieee.org/author/37287407600"/>
                        </a:rPr>
                        <a:t>; </a:t>
                      </a:r>
                      <a:r>
                        <a:rPr lang="en-US" sz="2299" u="sng">
                          <a:solidFill>
                            <a:srgbClr val="000000"/>
                          </a:solidFill>
                          <a:latin typeface="Open Sans"/>
                          <a:ea typeface="Open Sans"/>
                          <a:cs typeface="Open Sans"/>
                          <a:sym typeface="Open Sans"/>
                          <a:hlinkClick r:id="rId13" tooltip="https://ieeexplore.ieee.org/author/37089995107"/>
                        </a:rPr>
                        <a:t>Sanjay Sharma</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The research focuses on the development of a CNN-LSTM-based image caption generator, combining natural language processing (NLP) and computer vision to create descriptive captions for images. Using a large dataset of image-caption pairs, the system preprocesses images to extract visual features via a pre-trained CNN. These features, along with tokenized captions, are fed into an LSTM decoder trained with beam search and maximum likelihood estimation to enhance caption generation.</a:t>
                      </a:r>
                      <a:endParaRPr lang="en-US" sz="1100"/>
                    </a:p>
                  </a:txBody>
                  <a:tcPr marL="91431" marR="91431" marT="91431" marB="91431"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FF7"/>
                    </a:solidFill>
                  </a:tcPr>
                </a:tc>
              </a:tr>
            </a:tbl>
          </a:graphicData>
        </a:graphic>
      </p:graphicFrame>
      <p:sp>
        <p:nvSpPr>
          <p:cNvPr name="TextBox 3" id="3"/>
          <p:cNvSpPr txBox="true"/>
          <p:nvPr/>
        </p:nvSpPr>
        <p:spPr>
          <a:xfrm rot="0">
            <a:off x="5056321" y="697230"/>
            <a:ext cx="8674773" cy="786765"/>
          </a:xfrm>
          <a:prstGeom prst="rect">
            <a:avLst/>
          </a:prstGeom>
        </p:spPr>
        <p:txBody>
          <a:bodyPr anchor="t" rtlCol="false" tIns="0" lIns="0" bIns="0" rIns="0">
            <a:spAutoFit/>
          </a:bodyPr>
          <a:lstStyle/>
          <a:p>
            <a:pPr algn="l">
              <a:lnSpc>
                <a:spcPts val="5880"/>
              </a:lnSpc>
            </a:pPr>
            <a:r>
              <a:rPr lang="en-US" sz="6000" b="true">
                <a:solidFill>
                  <a:srgbClr val="0B1320"/>
                </a:solidFill>
                <a:latin typeface="League Spartan"/>
                <a:ea typeface="League Spartan"/>
                <a:cs typeface="League Spartan"/>
                <a:sym typeface="League Spartan"/>
              </a:rPr>
              <a:t>LITERATURE SURVEY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6990377">
            <a:off x="5487405" y="7893914"/>
            <a:ext cx="3580560" cy="7053965"/>
            <a:chOff x="0" y="0"/>
            <a:chExt cx="943028" cy="1857834"/>
          </a:xfrm>
        </p:grpSpPr>
        <p:sp>
          <p:nvSpPr>
            <p:cNvPr name="Freeform 3" id="3"/>
            <p:cNvSpPr/>
            <p:nvPr/>
          </p:nvSpPr>
          <p:spPr>
            <a:xfrm flipH="false" flipV="false" rot="0">
              <a:off x="0" y="0"/>
              <a:ext cx="943028" cy="1857834"/>
            </a:xfrm>
            <a:custGeom>
              <a:avLst/>
              <a:gdLst/>
              <a:ahLst/>
              <a:cxnLst/>
              <a:rect r="r" b="b" t="t" l="l"/>
              <a:pathLst>
                <a:path h="1857834" w="943028">
                  <a:moveTo>
                    <a:pt x="0" y="0"/>
                  </a:moveTo>
                  <a:lnTo>
                    <a:pt x="943028" y="0"/>
                  </a:lnTo>
                  <a:lnTo>
                    <a:pt x="943028" y="1857834"/>
                  </a:lnTo>
                  <a:lnTo>
                    <a:pt x="0" y="1857834"/>
                  </a:lnTo>
                  <a:close/>
                </a:path>
              </a:pathLst>
            </a:custGeom>
            <a:solidFill>
              <a:srgbClr val="497183"/>
            </a:solidFill>
          </p:spPr>
        </p:sp>
        <p:sp>
          <p:nvSpPr>
            <p:cNvPr name="TextBox 4" id="4"/>
            <p:cNvSpPr txBox="true"/>
            <p:nvPr/>
          </p:nvSpPr>
          <p:spPr>
            <a:xfrm>
              <a:off x="0" y="-47625"/>
              <a:ext cx="943028" cy="19054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true" rot="0">
            <a:off x="14453727" y="-2939281"/>
            <a:ext cx="4379678" cy="6903771"/>
          </a:xfrm>
          <a:custGeom>
            <a:avLst/>
            <a:gdLst/>
            <a:ahLst/>
            <a:cxnLst/>
            <a:rect r="r" b="b" t="t" l="l"/>
            <a:pathLst>
              <a:path h="6903771" w="4379678">
                <a:moveTo>
                  <a:pt x="4379678" y="6903771"/>
                </a:moveTo>
                <a:lnTo>
                  <a:pt x="0" y="6903771"/>
                </a:lnTo>
                <a:lnTo>
                  <a:pt x="0" y="0"/>
                </a:lnTo>
                <a:lnTo>
                  <a:pt x="4379678" y="0"/>
                </a:lnTo>
                <a:lnTo>
                  <a:pt x="4379678" y="6903771"/>
                </a:lnTo>
                <a:close/>
              </a:path>
            </a:pathLst>
          </a:custGeom>
          <a:blipFill>
            <a:blip r:embed="rId2">
              <a:alphaModFix amt="85000"/>
              <a:extLst>
                <a:ext uri="{96DAC541-7B7A-43D3-8B79-37D633B846F1}">
                  <asvg:svgBlip xmlns:asvg="http://schemas.microsoft.com/office/drawing/2016/SVG/main" r:embed="rId3"/>
                </a:ext>
              </a:extLst>
            </a:blip>
            <a:stretch>
              <a:fillRect l="0" t="0" r="-61881" b="0"/>
            </a:stretch>
          </a:blipFill>
        </p:spPr>
      </p:sp>
      <p:sp>
        <p:nvSpPr>
          <p:cNvPr name="TextBox 6" id="6"/>
          <p:cNvSpPr txBox="true"/>
          <p:nvPr/>
        </p:nvSpPr>
        <p:spPr>
          <a:xfrm rot="0">
            <a:off x="3674971" y="527686"/>
            <a:ext cx="12171559" cy="656012"/>
          </a:xfrm>
          <a:prstGeom prst="rect">
            <a:avLst/>
          </a:prstGeom>
        </p:spPr>
        <p:txBody>
          <a:bodyPr anchor="t" rtlCol="false" tIns="0" lIns="0" bIns="0" rIns="0">
            <a:spAutoFit/>
          </a:bodyPr>
          <a:lstStyle/>
          <a:p>
            <a:pPr algn="l">
              <a:lnSpc>
                <a:spcPts val="4906"/>
              </a:lnSpc>
            </a:pPr>
            <a:r>
              <a:rPr lang="en-US" sz="5007" b="true">
                <a:solidFill>
                  <a:srgbClr val="0B1320"/>
                </a:solidFill>
                <a:latin typeface="League Spartan"/>
                <a:ea typeface="League Spartan"/>
                <a:cs typeface="League Spartan"/>
                <a:sym typeface="League Spartan"/>
              </a:rPr>
              <a:t>Summary of Literature Survey</a:t>
            </a:r>
          </a:p>
        </p:txBody>
      </p:sp>
      <p:sp>
        <p:nvSpPr>
          <p:cNvPr name="TextBox 7" id="7"/>
          <p:cNvSpPr txBox="true"/>
          <p:nvPr/>
        </p:nvSpPr>
        <p:spPr>
          <a:xfrm rot="0">
            <a:off x="479278" y="2120423"/>
            <a:ext cx="16139998" cy="5717313"/>
          </a:xfrm>
          <a:prstGeom prst="rect">
            <a:avLst/>
          </a:prstGeom>
        </p:spPr>
        <p:txBody>
          <a:bodyPr anchor="t" rtlCol="false" tIns="0" lIns="0" bIns="0" rIns="0">
            <a:spAutoFit/>
          </a:bodyPr>
          <a:lstStyle/>
          <a:p>
            <a:pPr algn="l" marL="1325512" indent="-441837" lvl="2">
              <a:lnSpc>
                <a:spcPts val="4297"/>
              </a:lnSpc>
              <a:buFont typeface="Arial"/>
              <a:buChar char="⚬"/>
            </a:pPr>
            <a:r>
              <a:rPr lang="en-US" sz="3069">
                <a:solidFill>
                  <a:srgbClr val="0B1320"/>
                </a:solidFill>
                <a:latin typeface="Kollektif"/>
                <a:ea typeface="Kollektif"/>
                <a:cs typeface="Kollektif"/>
                <a:sym typeface="Kollektif"/>
              </a:rPr>
              <a:t>Combines CNNs for feature extraction and RNNs for text generation.</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Significant advancements in generating human-like image captions.</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Uses ResNet-50 (CNN) for feature extraction and LSTM for textual descriptions.</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Bridges computer vision and natural language processing for coherent captions.</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Employs CNNs and LSTMs to generate sequential text descriptions from images.</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Highlights interdisciplinary applications like accessibility tools and automation.</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Develops a CNN-LSTM model for image captioning using a large dataset.</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Preprocesses images via a pre-trained CNN, with features fed into an LSTM decoder.</a:t>
            </a:r>
          </a:p>
          <a:p>
            <a:pPr algn="l" marL="1325512" indent="-441837" lvl="2">
              <a:lnSpc>
                <a:spcPts val="4297"/>
              </a:lnSpc>
              <a:buFont typeface="Arial"/>
              <a:buChar char="⚬"/>
            </a:pPr>
            <a:r>
              <a:rPr lang="en-US" sz="3069">
                <a:solidFill>
                  <a:srgbClr val="0B1320"/>
                </a:solidFill>
                <a:latin typeface="Kollektif"/>
                <a:ea typeface="Kollektif"/>
                <a:cs typeface="Kollektif"/>
                <a:sym typeface="Kollektif"/>
              </a:rPr>
              <a:t>Uses beam search and maximum likelihood estimation for enhanced captions.</a:t>
            </a:r>
          </a:p>
          <a:p>
            <a:pPr algn="l">
              <a:lnSpc>
                <a:spcPts val="429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6990377">
            <a:off x="5487405" y="7893914"/>
            <a:ext cx="3580560" cy="7053965"/>
            <a:chOff x="0" y="0"/>
            <a:chExt cx="943028" cy="1857834"/>
          </a:xfrm>
        </p:grpSpPr>
        <p:sp>
          <p:nvSpPr>
            <p:cNvPr name="Freeform 3" id="3"/>
            <p:cNvSpPr/>
            <p:nvPr/>
          </p:nvSpPr>
          <p:spPr>
            <a:xfrm flipH="false" flipV="false" rot="0">
              <a:off x="0" y="0"/>
              <a:ext cx="943028" cy="1857834"/>
            </a:xfrm>
            <a:custGeom>
              <a:avLst/>
              <a:gdLst/>
              <a:ahLst/>
              <a:cxnLst/>
              <a:rect r="r" b="b" t="t" l="l"/>
              <a:pathLst>
                <a:path h="1857834" w="943028">
                  <a:moveTo>
                    <a:pt x="0" y="0"/>
                  </a:moveTo>
                  <a:lnTo>
                    <a:pt x="943028" y="0"/>
                  </a:lnTo>
                  <a:lnTo>
                    <a:pt x="943028" y="1857834"/>
                  </a:lnTo>
                  <a:lnTo>
                    <a:pt x="0" y="1857834"/>
                  </a:lnTo>
                  <a:close/>
                </a:path>
              </a:pathLst>
            </a:custGeom>
            <a:solidFill>
              <a:srgbClr val="497183"/>
            </a:solidFill>
          </p:spPr>
        </p:sp>
        <p:sp>
          <p:nvSpPr>
            <p:cNvPr name="TextBox 4" id="4"/>
            <p:cNvSpPr txBox="true"/>
            <p:nvPr/>
          </p:nvSpPr>
          <p:spPr>
            <a:xfrm>
              <a:off x="0" y="-47625"/>
              <a:ext cx="943028" cy="19054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true" rot="0">
            <a:off x="14453727" y="-2939281"/>
            <a:ext cx="4379678" cy="6903771"/>
          </a:xfrm>
          <a:custGeom>
            <a:avLst/>
            <a:gdLst/>
            <a:ahLst/>
            <a:cxnLst/>
            <a:rect r="r" b="b" t="t" l="l"/>
            <a:pathLst>
              <a:path h="6903771" w="4379678">
                <a:moveTo>
                  <a:pt x="4379678" y="6903771"/>
                </a:moveTo>
                <a:lnTo>
                  <a:pt x="0" y="6903771"/>
                </a:lnTo>
                <a:lnTo>
                  <a:pt x="0" y="0"/>
                </a:lnTo>
                <a:lnTo>
                  <a:pt x="4379678" y="0"/>
                </a:lnTo>
                <a:lnTo>
                  <a:pt x="4379678" y="6903771"/>
                </a:lnTo>
                <a:close/>
              </a:path>
            </a:pathLst>
          </a:custGeom>
          <a:blipFill>
            <a:blip r:embed="rId2">
              <a:alphaModFix amt="85000"/>
              <a:extLst>
                <a:ext uri="{96DAC541-7B7A-43D3-8B79-37D633B846F1}">
                  <asvg:svgBlip xmlns:asvg="http://schemas.microsoft.com/office/drawing/2016/SVG/main" r:embed="rId3"/>
                </a:ext>
              </a:extLst>
            </a:blip>
            <a:stretch>
              <a:fillRect l="0" t="0" r="-61881" b="0"/>
            </a:stretch>
          </a:blipFill>
        </p:spPr>
      </p:sp>
      <p:sp>
        <p:nvSpPr>
          <p:cNvPr name="TextBox 6" id="6"/>
          <p:cNvSpPr txBox="true"/>
          <p:nvPr/>
        </p:nvSpPr>
        <p:spPr>
          <a:xfrm rot="0">
            <a:off x="469227" y="536513"/>
            <a:ext cx="10029464" cy="786765"/>
          </a:xfrm>
          <a:prstGeom prst="rect">
            <a:avLst/>
          </a:prstGeom>
        </p:spPr>
        <p:txBody>
          <a:bodyPr anchor="t" rtlCol="false" tIns="0" lIns="0" bIns="0" rIns="0">
            <a:spAutoFit/>
          </a:bodyPr>
          <a:lstStyle/>
          <a:p>
            <a:pPr algn="l">
              <a:lnSpc>
                <a:spcPts val="5880"/>
              </a:lnSpc>
            </a:pPr>
            <a:r>
              <a:rPr lang="en-US" sz="6000" b="true">
                <a:solidFill>
                  <a:srgbClr val="0B1320"/>
                </a:solidFill>
                <a:latin typeface="League Spartan"/>
                <a:ea typeface="League Spartan"/>
                <a:cs typeface="League Spartan"/>
                <a:sym typeface="League Spartan"/>
              </a:rPr>
              <a:t>SYSTEM ARCHITECTURE</a:t>
            </a:r>
          </a:p>
        </p:txBody>
      </p:sp>
      <p:sp>
        <p:nvSpPr>
          <p:cNvPr name="TextBox 7" id="7"/>
          <p:cNvSpPr txBox="true"/>
          <p:nvPr/>
        </p:nvSpPr>
        <p:spPr>
          <a:xfrm rot="0">
            <a:off x="521443" y="1650367"/>
            <a:ext cx="17245113" cy="8636633"/>
          </a:xfrm>
          <a:prstGeom prst="rect">
            <a:avLst/>
          </a:prstGeom>
        </p:spPr>
        <p:txBody>
          <a:bodyPr anchor="t" rtlCol="false" tIns="0" lIns="0" bIns="0" rIns="0">
            <a:spAutoFit/>
          </a:bodyPr>
          <a:lstStyle/>
          <a:p>
            <a:pPr algn="l">
              <a:lnSpc>
                <a:spcPts val="4480"/>
              </a:lnSpc>
            </a:pPr>
            <a:r>
              <a:rPr lang="en-US" b="true" sz="3200">
                <a:solidFill>
                  <a:srgbClr val="0B1320"/>
                </a:solidFill>
                <a:latin typeface="Kollektif Bold"/>
                <a:ea typeface="Kollektif Bold"/>
                <a:cs typeface="Kollektif Bold"/>
                <a:sym typeface="Kollektif Bold"/>
              </a:rPr>
              <a:t> Input Processing (Image &amp; Text Preprocessing)</a:t>
            </a:r>
          </a:p>
          <a:p>
            <a:pPr algn="l" marL="647716" indent="-323858" lvl="1">
              <a:lnSpc>
                <a:spcPts val="4200"/>
              </a:lnSpc>
              <a:buFont typeface="Arial"/>
              <a:buChar char="•"/>
            </a:pPr>
            <a:r>
              <a:rPr lang="en-US" sz="3000">
                <a:solidFill>
                  <a:srgbClr val="0B1320"/>
                </a:solidFill>
                <a:latin typeface="Kollektif"/>
                <a:ea typeface="Kollektif"/>
                <a:cs typeface="Kollektif"/>
                <a:sym typeface="Kollektif"/>
              </a:rPr>
              <a:t>The system takes an input image that needs to be described.</a:t>
            </a:r>
          </a:p>
          <a:p>
            <a:pPr algn="l" marL="647716" indent="-323858" lvl="1">
              <a:lnSpc>
                <a:spcPts val="4200"/>
              </a:lnSpc>
              <a:buFont typeface="Arial"/>
              <a:buChar char="•"/>
            </a:pPr>
            <a:r>
              <a:rPr lang="en-US" sz="3000">
                <a:solidFill>
                  <a:srgbClr val="0B1320"/>
                </a:solidFill>
                <a:latin typeface="Kollektif"/>
                <a:ea typeface="Kollektif"/>
                <a:cs typeface="Kollektif"/>
                <a:sym typeface="Kollektif"/>
              </a:rPr>
              <a:t>The image is resized and normalized before being fed into a deep learning model.</a:t>
            </a:r>
          </a:p>
          <a:p>
            <a:pPr algn="l" marL="647716" indent="-323858" lvl="1">
              <a:lnSpc>
                <a:spcPts val="4200"/>
              </a:lnSpc>
              <a:buFont typeface="Arial"/>
              <a:buChar char="•"/>
            </a:pPr>
            <a:r>
              <a:rPr lang="en-US" sz="3000">
                <a:solidFill>
                  <a:srgbClr val="0B1320"/>
                </a:solidFill>
                <a:latin typeface="Kollektif"/>
                <a:ea typeface="Kollektif"/>
                <a:cs typeface="Kollektif"/>
                <a:sym typeface="Kollektif"/>
              </a:rPr>
              <a:t>The corresponding captions from the dataset are preprocessed by:</a:t>
            </a:r>
          </a:p>
          <a:p>
            <a:pPr algn="l">
              <a:lnSpc>
                <a:spcPts val="4200"/>
              </a:lnSpc>
            </a:pPr>
            <a:r>
              <a:rPr lang="en-US" sz="3000">
                <a:solidFill>
                  <a:srgbClr val="0B1320"/>
                </a:solidFill>
                <a:latin typeface="Kollektif"/>
                <a:ea typeface="Kollektif"/>
                <a:cs typeface="Kollektif"/>
                <a:sym typeface="Kollektif"/>
              </a:rPr>
              <a:t>           Converting text to lowercase.</a:t>
            </a:r>
          </a:p>
          <a:p>
            <a:pPr algn="l">
              <a:lnSpc>
                <a:spcPts val="4200"/>
              </a:lnSpc>
            </a:pPr>
            <a:r>
              <a:rPr lang="en-US" sz="3000">
                <a:solidFill>
                  <a:srgbClr val="0B1320"/>
                </a:solidFill>
                <a:latin typeface="Kollektif"/>
                <a:ea typeface="Kollektif"/>
                <a:cs typeface="Kollektif"/>
                <a:sym typeface="Kollektif"/>
              </a:rPr>
              <a:t>           Removing special characters and punctuation.</a:t>
            </a:r>
          </a:p>
          <a:p>
            <a:pPr algn="l">
              <a:lnSpc>
                <a:spcPts val="4200"/>
              </a:lnSpc>
            </a:pPr>
            <a:r>
              <a:rPr lang="en-US" sz="3000">
                <a:solidFill>
                  <a:srgbClr val="0B1320"/>
                </a:solidFill>
                <a:latin typeface="Kollektif"/>
                <a:ea typeface="Kollektif"/>
                <a:cs typeface="Kollektif"/>
                <a:sym typeface="Kollektif"/>
              </a:rPr>
              <a:t>           Tokenizing words and creating a vocabulary.</a:t>
            </a:r>
          </a:p>
          <a:p>
            <a:pPr algn="l">
              <a:lnSpc>
                <a:spcPts val="4200"/>
              </a:lnSpc>
            </a:pPr>
            <a:r>
              <a:rPr lang="en-US" sz="3000">
                <a:solidFill>
                  <a:srgbClr val="0B1320"/>
                </a:solidFill>
                <a:latin typeface="Kollektif"/>
                <a:ea typeface="Kollektif"/>
                <a:cs typeface="Kollektif"/>
                <a:sym typeface="Kollektif"/>
              </a:rPr>
              <a:t>           Adding startseq and endseq tokens to mark the beginning and end of sentences.</a:t>
            </a:r>
          </a:p>
          <a:p>
            <a:pPr algn="l">
              <a:lnSpc>
                <a:spcPts val="4200"/>
              </a:lnSpc>
            </a:pPr>
          </a:p>
          <a:p>
            <a:pPr algn="l">
              <a:lnSpc>
                <a:spcPts val="4480"/>
              </a:lnSpc>
            </a:pPr>
            <a:r>
              <a:rPr lang="en-US" b="true" sz="3200">
                <a:solidFill>
                  <a:srgbClr val="0B1320"/>
                </a:solidFill>
                <a:latin typeface="Kollektif Bold"/>
                <a:ea typeface="Kollektif Bold"/>
                <a:cs typeface="Kollektif Bold"/>
                <a:sym typeface="Kollektif Bold"/>
              </a:rPr>
              <a:t>Feature Extraction (CNN-Based Encoder)</a:t>
            </a:r>
          </a:p>
          <a:p>
            <a:pPr algn="l" marL="647716" indent="-323858" lvl="1">
              <a:lnSpc>
                <a:spcPts val="4200"/>
              </a:lnSpc>
              <a:buFont typeface="Arial"/>
              <a:buChar char="•"/>
            </a:pPr>
            <a:r>
              <a:rPr lang="en-US" sz="3000">
                <a:solidFill>
                  <a:srgbClr val="0B1320"/>
                </a:solidFill>
                <a:latin typeface="Kollektif"/>
                <a:ea typeface="Kollektif"/>
                <a:cs typeface="Kollektif"/>
                <a:sym typeface="Kollektif"/>
              </a:rPr>
              <a:t>A pretrained Convolutional Neural Network (CNN)  VGG16,  is used to extract high-level features from the image.</a:t>
            </a:r>
          </a:p>
          <a:p>
            <a:pPr algn="l" marL="647716" indent="-323858" lvl="1">
              <a:lnSpc>
                <a:spcPts val="4200"/>
              </a:lnSpc>
              <a:buFont typeface="Arial"/>
              <a:buChar char="•"/>
            </a:pPr>
            <a:r>
              <a:rPr lang="en-US" sz="3000">
                <a:solidFill>
                  <a:srgbClr val="0B1320"/>
                </a:solidFill>
                <a:latin typeface="Kollektif"/>
                <a:ea typeface="Kollektif"/>
                <a:cs typeface="Kollektif"/>
                <a:sym typeface="Kollektif"/>
              </a:rPr>
              <a:t>The CNN removes the final classification layer and outputs a feature vector representing the image’s key attributes.</a:t>
            </a:r>
          </a:p>
          <a:p>
            <a:pPr algn="l" marL="647716" indent="-323858" lvl="1">
              <a:lnSpc>
                <a:spcPts val="4200"/>
              </a:lnSpc>
              <a:buFont typeface="Arial"/>
              <a:buChar char="•"/>
            </a:pPr>
            <a:r>
              <a:rPr lang="en-US" sz="3000">
                <a:solidFill>
                  <a:srgbClr val="0B1320"/>
                </a:solidFill>
                <a:latin typeface="Kollektif"/>
                <a:ea typeface="Kollektif"/>
                <a:cs typeface="Kollektif"/>
                <a:sym typeface="Kollektif"/>
              </a:rPr>
              <a:t>These extracted features serve as inputs to the language model for caption generation.</a:t>
            </a:r>
          </a:p>
          <a:p>
            <a:pPr algn="l">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6990377">
            <a:off x="5487405" y="7893914"/>
            <a:ext cx="3580560" cy="7053965"/>
            <a:chOff x="0" y="0"/>
            <a:chExt cx="943028" cy="1857834"/>
          </a:xfrm>
        </p:grpSpPr>
        <p:sp>
          <p:nvSpPr>
            <p:cNvPr name="Freeform 3" id="3"/>
            <p:cNvSpPr/>
            <p:nvPr/>
          </p:nvSpPr>
          <p:spPr>
            <a:xfrm flipH="false" flipV="false" rot="0">
              <a:off x="0" y="0"/>
              <a:ext cx="943028" cy="1857834"/>
            </a:xfrm>
            <a:custGeom>
              <a:avLst/>
              <a:gdLst/>
              <a:ahLst/>
              <a:cxnLst/>
              <a:rect r="r" b="b" t="t" l="l"/>
              <a:pathLst>
                <a:path h="1857834" w="943028">
                  <a:moveTo>
                    <a:pt x="0" y="0"/>
                  </a:moveTo>
                  <a:lnTo>
                    <a:pt x="943028" y="0"/>
                  </a:lnTo>
                  <a:lnTo>
                    <a:pt x="943028" y="1857834"/>
                  </a:lnTo>
                  <a:lnTo>
                    <a:pt x="0" y="1857834"/>
                  </a:lnTo>
                  <a:close/>
                </a:path>
              </a:pathLst>
            </a:custGeom>
            <a:solidFill>
              <a:srgbClr val="497183"/>
            </a:solidFill>
          </p:spPr>
        </p:sp>
        <p:sp>
          <p:nvSpPr>
            <p:cNvPr name="TextBox 4" id="4"/>
            <p:cNvSpPr txBox="true"/>
            <p:nvPr/>
          </p:nvSpPr>
          <p:spPr>
            <a:xfrm>
              <a:off x="0" y="-47625"/>
              <a:ext cx="943028" cy="19054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true" rot="0">
            <a:off x="14453727" y="-2939281"/>
            <a:ext cx="4379678" cy="6903771"/>
          </a:xfrm>
          <a:custGeom>
            <a:avLst/>
            <a:gdLst/>
            <a:ahLst/>
            <a:cxnLst/>
            <a:rect r="r" b="b" t="t" l="l"/>
            <a:pathLst>
              <a:path h="6903771" w="4379678">
                <a:moveTo>
                  <a:pt x="4379678" y="6903771"/>
                </a:moveTo>
                <a:lnTo>
                  <a:pt x="0" y="6903771"/>
                </a:lnTo>
                <a:lnTo>
                  <a:pt x="0" y="0"/>
                </a:lnTo>
                <a:lnTo>
                  <a:pt x="4379678" y="0"/>
                </a:lnTo>
                <a:lnTo>
                  <a:pt x="4379678" y="6903771"/>
                </a:lnTo>
                <a:close/>
              </a:path>
            </a:pathLst>
          </a:custGeom>
          <a:blipFill>
            <a:blip r:embed="rId2">
              <a:alphaModFix amt="85000"/>
              <a:extLst>
                <a:ext uri="{96DAC541-7B7A-43D3-8B79-37D633B846F1}">
                  <asvg:svgBlip xmlns:asvg="http://schemas.microsoft.com/office/drawing/2016/SVG/main" r:embed="rId3"/>
                </a:ext>
              </a:extLst>
            </a:blip>
            <a:stretch>
              <a:fillRect l="0" t="0" r="-61881" b="0"/>
            </a:stretch>
          </a:blipFill>
        </p:spPr>
      </p:sp>
      <p:sp>
        <p:nvSpPr>
          <p:cNvPr name="TextBox 6" id="6"/>
          <p:cNvSpPr txBox="true"/>
          <p:nvPr/>
        </p:nvSpPr>
        <p:spPr>
          <a:xfrm rot="0">
            <a:off x="469227" y="536513"/>
            <a:ext cx="10029464" cy="786765"/>
          </a:xfrm>
          <a:prstGeom prst="rect">
            <a:avLst/>
          </a:prstGeom>
        </p:spPr>
        <p:txBody>
          <a:bodyPr anchor="t" rtlCol="false" tIns="0" lIns="0" bIns="0" rIns="0">
            <a:spAutoFit/>
          </a:bodyPr>
          <a:lstStyle/>
          <a:p>
            <a:pPr algn="l">
              <a:lnSpc>
                <a:spcPts val="5880"/>
              </a:lnSpc>
            </a:pPr>
            <a:r>
              <a:rPr lang="en-US" sz="6000" b="true">
                <a:solidFill>
                  <a:srgbClr val="0B1320"/>
                </a:solidFill>
                <a:latin typeface="League Spartan"/>
                <a:ea typeface="League Spartan"/>
                <a:cs typeface="League Spartan"/>
                <a:sym typeface="League Spartan"/>
              </a:rPr>
              <a:t>SYSTEM ARCHITECTURE</a:t>
            </a:r>
          </a:p>
        </p:txBody>
      </p:sp>
      <p:sp>
        <p:nvSpPr>
          <p:cNvPr name="TextBox 7" id="7"/>
          <p:cNvSpPr txBox="true"/>
          <p:nvPr/>
        </p:nvSpPr>
        <p:spPr>
          <a:xfrm rot="0">
            <a:off x="469227" y="1338400"/>
            <a:ext cx="14877575" cy="7758265"/>
          </a:xfrm>
          <a:prstGeom prst="rect">
            <a:avLst/>
          </a:prstGeom>
        </p:spPr>
        <p:txBody>
          <a:bodyPr anchor="t" rtlCol="false" tIns="0" lIns="0" bIns="0" rIns="0">
            <a:spAutoFit/>
          </a:bodyPr>
          <a:lstStyle/>
          <a:p>
            <a:pPr algn="l">
              <a:lnSpc>
                <a:spcPts val="4326"/>
              </a:lnSpc>
            </a:pPr>
            <a:r>
              <a:rPr lang="en-US" b="true" sz="3090">
                <a:solidFill>
                  <a:srgbClr val="0B1320"/>
                </a:solidFill>
                <a:latin typeface="Kollektif Bold"/>
                <a:ea typeface="Kollektif Bold"/>
                <a:cs typeface="Kollektif Bold"/>
                <a:sym typeface="Kollektif Bold"/>
              </a:rPr>
              <a:t> </a:t>
            </a:r>
            <a:r>
              <a:rPr lang="en-US" b="true" sz="3090">
                <a:solidFill>
                  <a:srgbClr val="0B1320"/>
                </a:solidFill>
                <a:latin typeface="Kollektif Bold"/>
                <a:ea typeface="Kollektif Bold"/>
                <a:cs typeface="Kollektif Bold"/>
                <a:sym typeface="Kollektif Bold"/>
              </a:rPr>
              <a:t>Caption Generation (RNN-Based Decoder)</a:t>
            </a:r>
          </a:p>
          <a:p>
            <a:pPr algn="l" marL="580898" indent="-290449" lvl="1">
              <a:lnSpc>
                <a:spcPts val="3766"/>
              </a:lnSpc>
              <a:buFont typeface="Arial"/>
              <a:buChar char="•"/>
            </a:pPr>
            <a:r>
              <a:rPr lang="en-US" sz="2690">
                <a:solidFill>
                  <a:srgbClr val="0B1320"/>
                </a:solidFill>
                <a:latin typeface="Kollektif"/>
                <a:ea typeface="Kollektif"/>
                <a:cs typeface="Kollektif"/>
                <a:sym typeface="Kollektif"/>
              </a:rPr>
              <a:t>A Recurrent Neural Network (RNN) with Long Short-Term Memory (LSTM) units is used to generate captions.</a:t>
            </a:r>
          </a:p>
          <a:p>
            <a:pPr algn="l" marL="580898" indent="-290449" lvl="1">
              <a:lnSpc>
                <a:spcPts val="3766"/>
              </a:lnSpc>
              <a:buFont typeface="Arial"/>
              <a:buChar char="•"/>
            </a:pPr>
            <a:r>
              <a:rPr lang="en-US" sz="2690">
                <a:solidFill>
                  <a:srgbClr val="0B1320"/>
                </a:solidFill>
                <a:latin typeface="Kollektif"/>
                <a:ea typeface="Kollektif"/>
                <a:cs typeface="Kollektif"/>
                <a:sym typeface="Kollektif"/>
              </a:rPr>
              <a:t>The LSTM takes the processed caption sequences and the extracted image features as inputs.</a:t>
            </a:r>
          </a:p>
          <a:p>
            <a:pPr algn="l" marL="580898" indent="-290449" lvl="1">
              <a:lnSpc>
                <a:spcPts val="3766"/>
              </a:lnSpc>
              <a:buFont typeface="Arial"/>
              <a:buChar char="•"/>
            </a:pPr>
            <a:r>
              <a:rPr lang="en-US" sz="2690">
                <a:solidFill>
                  <a:srgbClr val="0B1320"/>
                </a:solidFill>
                <a:latin typeface="Kollektif"/>
                <a:ea typeface="Kollektif"/>
                <a:cs typeface="Kollektif"/>
                <a:sym typeface="Kollektif"/>
              </a:rPr>
              <a:t>It predicts the next word in the sequence based on the previous words and the visual features.</a:t>
            </a:r>
          </a:p>
          <a:p>
            <a:pPr algn="l" marL="580898" indent="-290449" lvl="1">
              <a:lnSpc>
                <a:spcPts val="3766"/>
              </a:lnSpc>
              <a:buFont typeface="Arial"/>
              <a:buChar char="•"/>
            </a:pPr>
            <a:r>
              <a:rPr lang="en-US" sz="2690">
                <a:solidFill>
                  <a:srgbClr val="0B1320"/>
                </a:solidFill>
                <a:latin typeface="Kollektif"/>
                <a:ea typeface="Kollektif"/>
                <a:cs typeface="Kollektif"/>
                <a:sym typeface="Kollektif"/>
              </a:rPr>
              <a:t>The process continues iteratively until the model generates the endseq token, marking the end of the caption.</a:t>
            </a:r>
          </a:p>
          <a:p>
            <a:pPr algn="l">
              <a:lnSpc>
                <a:spcPts val="3766"/>
              </a:lnSpc>
            </a:pPr>
          </a:p>
          <a:p>
            <a:pPr algn="l">
              <a:lnSpc>
                <a:spcPts val="4326"/>
              </a:lnSpc>
            </a:pPr>
            <a:r>
              <a:rPr lang="en-US" b="true" sz="3090">
                <a:solidFill>
                  <a:srgbClr val="0B1320"/>
                </a:solidFill>
                <a:latin typeface="Kollektif Bold"/>
                <a:ea typeface="Kollektif Bold"/>
                <a:cs typeface="Kollektif Bold"/>
                <a:sym typeface="Kollektif Bold"/>
              </a:rPr>
              <a:t>Training and Caption Generation</a:t>
            </a:r>
          </a:p>
          <a:p>
            <a:pPr algn="l">
              <a:lnSpc>
                <a:spcPts val="3766"/>
              </a:lnSpc>
            </a:pPr>
            <a:r>
              <a:rPr lang="en-US" sz="2690">
                <a:solidFill>
                  <a:srgbClr val="0B1320"/>
                </a:solidFill>
                <a:latin typeface="Kollektif"/>
                <a:ea typeface="Kollektif"/>
                <a:cs typeface="Kollektif"/>
                <a:sym typeface="Kollektif"/>
              </a:rPr>
              <a:t>The model is trained using paired image-caption data, where Categorical Crossentropy is used as the loss function to measure the difference between predicted and actual captions. The Adam optimizer is employed to enhance training efficiency. A technique called Teacher Forcing is applied, where actual words from captions are fed into the model to help it learn patterns effectively.</a:t>
            </a:r>
          </a:p>
          <a:p>
            <a:pPr algn="l">
              <a:lnSpc>
                <a:spcPts val="3766"/>
              </a:lnSpc>
            </a:pPr>
          </a:p>
          <a:p>
            <a:pPr algn="l">
              <a:lnSpc>
                <a:spcPts val="3531"/>
              </a:lnSpc>
            </a:pPr>
          </a:p>
          <a:p>
            <a:pPr algn="l">
              <a:lnSpc>
                <a:spcPts val="353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DAGdubG3Gew</dc:identifier>
  <dcterms:modified xsi:type="dcterms:W3CDTF">2011-08-01T06:04:30Z</dcterms:modified>
  <cp:revision>1</cp:revision>
  <dc:title>ann dl phase 2</dc:title>
</cp:coreProperties>
</file>