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741" r:id="rId2"/>
  </p:sldMasterIdLst>
  <p:sldIdLst>
    <p:sldId id="256" r:id="rId3"/>
    <p:sldId id="287" r:id="rId4"/>
    <p:sldId id="257" r:id="rId5"/>
    <p:sldId id="289" r:id="rId6"/>
    <p:sldId id="290" r:id="rId7"/>
    <p:sldId id="258" r:id="rId8"/>
    <p:sldId id="259" r:id="rId9"/>
    <p:sldId id="260" r:id="rId10"/>
    <p:sldId id="286" r:id="rId11"/>
    <p:sldId id="262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91" r:id="rId25"/>
    <p:sldId id="274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8D3"/>
    <a:srgbClr val="3333FF"/>
    <a:srgbClr val="BCF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08" autoAdjust="0"/>
  </p:normalViewPr>
  <p:slideViewPr>
    <p:cSldViewPr snapToGrid="0">
      <p:cViewPr varScale="1">
        <p:scale>
          <a:sx n="87" d="100"/>
          <a:sy n="87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E8E6-B6EB-498A-BC29-48D81AAAA5B6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43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1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85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82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96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97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473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997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620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245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683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2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933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F71F-1A43-41B7-B605-0710A83174B7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38481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F71F-1A43-41B7-B605-0710A83174B7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38359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081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0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EAF71F-1A43-41B7-B605-0710A83174B7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8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9169">
            <a:off x="67013" y="359047"/>
            <a:ext cx="4543829" cy="153030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 rot="21420000">
            <a:off x="1085498" y="1661074"/>
            <a:ext cx="9971475" cy="76625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E648D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visualization </a:t>
            </a:r>
            <a:endParaRPr lang="en-US" sz="4400" b="1" dirty="0">
              <a:solidFill>
                <a:srgbClr val="E648D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 rot="21420000">
            <a:off x="1431057" y="2504454"/>
            <a:ext cx="9755187" cy="625309"/>
          </a:xfrm>
        </p:spPr>
        <p:txBody>
          <a:bodyPr/>
          <a:lstStyle/>
          <a:p>
            <a:r>
              <a:rPr lang="en-US" sz="36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Rajasekaran </a:t>
            </a:r>
            <a:r>
              <a:rPr lang="en-US" sz="3600" b="1" dirty="0" smtClean="0">
                <a:solidFill>
                  <a:srgbClr val="E648D3"/>
                </a:solidFill>
                <a:latin typeface="Comic Sans MS" panose="030F0702030302020204" pitchFamily="66" charset="0"/>
              </a:rPr>
              <a:t>&amp;</a:t>
            </a:r>
            <a:r>
              <a:rPr lang="en-US" sz="36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 shaik Mastan</a:t>
            </a:r>
          </a:p>
        </p:txBody>
      </p:sp>
      <p:sp>
        <p:nvSpPr>
          <p:cNvPr id="7" name="TextBox 6"/>
          <p:cNvSpPr txBox="1"/>
          <p:nvPr/>
        </p:nvSpPr>
        <p:spPr>
          <a:xfrm rot="21401125">
            <a:off x="107626" y="3444813"/>
            <a:ext cx="6815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Information Technology Department</a:t>
            </a:r>
          </a:p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Ibri College of Technology</a:t>
            </a:r>
          </a:p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Sultanate of Oman.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32695">
            <a:off x="3779278" y="4500452"/>
            <a:ext cx="7477125" cy="9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7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557" y="373597"/>
            <a:ext cx="9899451" cy="1113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465" y="1553378"/>
            <a:ext cx="6591300" cy="488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808" y="3767769"/>
            <a:ext cx="4571411" cy="309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480" y="201059"/>
            <a:ext cx="8618157" cy="68029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Using </a:t>
            </a:r>
            <a:r>
              <a:rPr lang="en-US" b="1" dirty="0" smtClean="0">
                <a:solidFill>
                  <a:srgbClr val="E648D3"/>
                </a:solidFill>
                <a:latin typeface="Comic Sans MS" panose="030F0702030302020204" pitchFamily="66" charset="0"/>
              </a:rPr>
              <a:t>head() </a:t>
            </a:r>
            <a:r>
              <a:rPr lang="en-US" b="1" dirty="0" smtClean="0">
                <a:latin typeface="Comic Sans MS" panose="030F0702030302020204" pitchFamily="66" charset="0"/>
              </a:rPr>
              <a:t>and </a:t>
            </a:r>
            <a:r>
              <a:rPr lang="en-US" b="1" dirty="0" smtClean="0">
                <a:solidFill>
                  <a:srgbClr val="E648D3"/>
                </a:solidFill>
                <a:latin typeface="Comic Sans MS" panose="030F0702030302020204" pitchFamily="66" charset="0"/>
              </a:rPr>
              <a:t>tail()</a:t>
            </a:r>
            <a:endParaRPr lang="en-US" b="1" dirty="0">
              <a:solidFill>
                <a:srgbClr val="E648D3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93880" y="1057964"/>
            <a:ext cx="10477103" cy="1610700"/>
            <a:chOff x="1493880" y="1057964"/>
            <a:chExt cx="10477103" cy="16107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3880" y="1057964"/>
              <a:ext cx="4267200" cy="10572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3558" y="1754264"/>
              <a:ext cx="6067425" cy="914400"/>
            </a:xfrm>
            <a:prstGeom prst="rect">
              <a:avLst/>
            </a:prstGeom>
          </p:spPr>
        </p:pic>
        <p:sp>
          <p:nvSpPr>
            <p:cNvPr id="6" name="Left-Up Arrow 5"/>
            <p:cNvSpPr/>
            <p:nvPr/>
          </p:nvSpPr>
          <p:spPr>
            <a:xfrm rot="16200000">
              <a:off x="6355993" y="552683"/>
              <a:ext cx="429657" cy="1973504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81985" y="3739423"/>
            <a:ext cx="10427470" cy="2076450"/>
            <a:chOff x="1381985" y="3739423"/>
            <a:chExt cx="10427470" cy="20764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1985" y="3739423"/>
              <a:ext cx="3743325" cy="10096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1080" y="4501423"/>
              <a:ext cx="6048375" cy="1314450"/>
            </a:xfrm>
            <a:prstGeom prst="rect">
              <a:avLst/>
            </a:prstGeom>
          </p:spPr>
        </p:pic>
        <p:sp>
          <p:nvSpPr>
            <p:cNvPr id="12" name="Left-Up Arrow 11"/>
            <p:cNvSpPr/>
            <p:nvPr/>
          </p:nvSpPr>
          <p:spPr>
            <a:xfrm rot="10800000" flipH="1">
              <a:off x="5125310" y="3947998"/>
              <a:ext cx="2520396" cy="385590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9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63" y="166802"/>
            <a:ext cx="6153698" cy="2014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81" y="2392094"/>
            <a:ext cx="5495925" cy="2867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021" y="5469873"/>
            <a:ext cx="6057900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3104" y="4565657"/>
            <a:ext cx="3058673" cy="7715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921" y="3637517"/>
            <a:ext cx="2729199" cy="7162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69427" y="1333041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mic Sans MS" panose="030F0702030302020204" pitchFamily="66" charset="0"/>
              </a:rPr>
              <a:t>iloc</a:t>
            </a:r>
            <a:endParaRPr lang="en-US" sz="3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205681">
            <a:off x="251782" y="2122813"/>
            <a:ext cx="6622292" cy="65137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440507" y="128816"/>
            <a:ext cx="5524500" cy="6457950"/>
            <a:chOff x="6440507" y="128816"/>
            <a:chExt cx="5524500" cy="64579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0507" y="128816"/>
              <a:ext cx="5524500" cy="4352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132" y="4481741"/>
              <a:ext cx="5476875" cy="2105025"/>
            </a:xfrm>
            <a:prstGeom prst="rect">
              <a:avLst/>
            </a:prstGeom>
          </p:spPr>
        </p:pic>
      </p:grpSp>
      <p:cxnSp>
        <p:nvCxnSpPr>
          <p:cNvPr id="10" name="Straight Arrow Connector 9"/>
          <p:cNvCxnSpPr/>
          <p:nvPr/>
        </p:nvCxnSpPr>
        <p:spPr>
          <a:xfrm>
            <a:off x="7502486" y="539824"/>
            <a:ext cx="22034" cy="5870670"/>
          </a:xfrm>
          <a:prstGeom prst="straightConnector1">
            <a:avLst/>
          </a:prstGeom>
          <a:ln w="28575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</p:cNvCxnSpPr>
          <p:nvPr/>
        </p:nvCxnSpPr>
        <p:spPr>
          <a:xfrm rot="16200000" flipH="1">
            <a:off x="4615536" y="1854662"/>
            <a:ext cx="981299" cy="266864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5409282" y="1090668"/>
            <a:ext cx="1031225" cy="187287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2236424" y="3901795"/>
            <a:ext cx="4177919" cy="2546858"/>
          </a:xfrm>
          <a:prstGeom prst="bentConnector3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60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566" y="545220"/>
            <a:ext cx="5549974" cy="1768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92" y="2840917"/>
            <a:ext cx="5808045" cy="20505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84684" y="1751682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groupby</a:t>
            </a:r>
            <a:endParaRPr lang="en-US" sz="2800" b="1" dirty="0">
              <a:solidFill>
                <a:srgbClr val="3333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rot="19773107">
            <a:off x="770591" y="2041772"/>
            <a:ext cx="7552015" cy="1598064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visualization</a:t>
            </a:r>
            <a:r>
              <a:rPr lang="en-IN" sz="4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IN" sz="4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IN" sz="4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IN" sz="4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Matplotlib  in </a:t>
            </a:r>
            <a:r>
              <a:rPr lang="en-IN" sz="4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Python</a:t>
            </a:r>
            <a:endParaRPr lang="en-IN" sz="4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42735" y="4876591"/>
            <a:ext cx="78045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dirty="0">
                <a:solidFill>
                  <a:srgbClr val="FF00FF"/>
                </a:solidFill>
                <a:latin typeface="Baskerville Old Face" panose="02020602080505020303" pitchFamily="18" charset="0"/>
              </a:rPr>
              <a:t>I believe that visualization is one of the most powerful means of achieving </a:t>
            </a:r>
            <a:r>
              <a:rPr lang="en-IN" sz="3000" dirty="0" smtClean="0">
                <a:solidFill>
                  <a:srgbClr val="FF00FF"/>
                </a:solidFill>
                <a:latin typeface="Baskerville Old Face" panose="02020602080505020303" pitchFamily="18" charset="0"/>
              </a:rPr>
              <a:t>personal goals.</a:t>
            </a:r>
          </a:p>
          <a:p>
            <a:pPr algn="r"/>
            <a:r>
              <a:rPr lang="en-IN" sz="30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Harvey </a:t>
            </a:r>
            <a:r>
              <a:rPr lang="en-IN" sz="3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Mackay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560" y="1057066"/>
            <a:ext cx="36671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237" y="143217"/>
            <a:ext cx="10018713" cy="6488935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Visualizations are the easiest way to analyze and absorb information.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help to easily understand the complex problem.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Matplotlib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one of the most popular Python packages used for data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visualization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Naturally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data scientists want a way to visualize their data.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just 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pyplot from </a:t>
            </a:r>
            <a:r>
              <a:rPr lang="en-US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matplotlib</a:t>
            </a:r>
          </a:p>
          <a:p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matplotlib.pyplot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python package used for 2D graphics.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plots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Histogram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Scatter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Plot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Area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Plot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30314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39" y="187752"/>
            <a:ext cx="10119111" cy="587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05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40234" y="88135"/>
            <a:ext cx="10567304" cy="6680652"/>
            <a:chOff x="1540233" y="0"/>
            <a:chExt cx="10629601" cy="676878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0233" y="0"/>
              <a:ext cx="8209074" cy="352883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3533" y="3231099"/>
              <a:ext cx="4945017" cy="3537688"/>
            </a:xfrm>
            <a:prstGeom prst="rect">
              <a:avLst/>
            </a:prstGeom>
          </p:spPr>
        </p:pic>
        <p:sp>
          <p:nvSpPr>
            <p:cNvPr id="7" name="Bent-Up Arrow 6"/>
            <p:cNvSpPr/>
            <p:nvPr/>
          </p:nvSpPr>
          <p:spPr>
            <a:xfrm flipV="1">
              <a:off x="9633398" y="2717441"/>
              <a:ext cx="1249250" cy="513656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11140225" y="1120462"/>
              <a:ext cx="12879" cy="26659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930310" y="758556"/>
              <a:ext cx="2239524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IN" sz="2000" b="1" dirty="0" smtClean="0">
                  <a:solidFill>
                    <a:srgbClr val="FF0000"/>
                  </a:solidFill>
                </a:rPr>
                <a:t>Marker &amp;  linestyle</a:t>
              </a:r>
              <a:endParaRPr lang="en-IN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489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85" y="2644048"/>
            <a:ext cx="4953575" cy="3564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091" y="1031455"/>
            <a:ext cx="5661636" cy="370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3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5830889" cy="52605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Agenda</a:t>
            </a:r>
            <a:endParaRPr lang="en-US" b="1" dirty="0">
              <a:solidFill>
                <a:srgbClr val="3333FF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87277"/>
            <a:ext cx="10018713" cy="493555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E648D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 IDE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E648D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Essential Libraries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E648D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.CSV File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E648D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Loading data into pandas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E648D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Examples using pandas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E648D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Visualization using matplotlib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E648D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Drawing graphs / charts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E648D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Saving your chart to a .pdf file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E648D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Clarifications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E648D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Vote of Thanks</a:t>
            </a:r>
          </a:p>
        </p:txBody>
      </p:sp>
    </p:spTree>
    <p:extLst>
      <p:ext uri="{BB962C8B-B14F-4D97-AF65-F5344CB8AC3E}">
        <p14:creationId xmlns:p14="http://schemas.microsoft.com/office/powerpoint/2010/main" val="3027182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68" y="345596"/>
            <a:ext cx="6869912" cy="2970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170" y="3316077"/>
            <a:ext cx="4921293" cy="3428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486" y="345596"/>
            <a:ext cx="20288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9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70" y="213222"/>
            <a:ext cx="5572125" cy="3390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865" y="3007605"/>
            <a:ext cx="5191594" cy="3685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20280" y="1366092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 plots</a:t>
            </a:r>
            <a:endParaRPr lang="en-US" sz="3200" b="1" dirty="0">
              <a:solidFill>
                <a:srgbClr val="3333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642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20" y="129964"/>
            <a:ext cx="5562600" cy="2257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945" y="903943"/>
            <a:ext cx="4762500" cy="3286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940" y="4965337"/>
            <a:ext cx="4144171" cy="559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078" y="3012999"/>
            <a:ext cx="4743450" cy="3305175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6048260" y="5068418"/>
            <a:ext cx="1143460" cy="2796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378987" y="1907739"/>
            <a:ext cx="1927953" cy="478632"/>
          </a:xfrm>
          <a:prstGeom prst="rightArrow">
            <a:avLst/>
          </a:prstGeom>
          <a:solidFill>
            <a:srgbClr val="E648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95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267" y="195835"/>
            <a:ext cx="5698007" cy="3406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969" y="1196018"/>
            <a:ext cx="28956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06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273" y="110799"/>
            <a:ext cx="5648325" cy="3419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816" y="3533775"/>
            <a:ext cx="4181475" cy="3324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674" y="2511846"/>
            <a:ext cx="4885258" cy="43105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288625">
            <a:off x="7260114" y="1167790"/>
            <a:ext cx="43406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Saving your chart in .pdf</a:t>
            </a:r>
            <a:endParaRPr lang="en-US" sz="26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405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142" y="1007797"/>
            <a:ext cx="4687688" cy="3124200"/>
          </a:xfrm>
        </p:spPr>
      </p:pic>
    </p:spTree>
    <p:extLst>
      <p:ext uri="{BB962C8B-B14F-4D97-AF65-F5344CB8AC3E}">
        <p14:creationId xmlns:p14="http://schemas.microsoft.com/office/powerpoint/2010/main" val="3886201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491" y="66102"/>
            <a:ext cx="9842079" cy="653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747"/>
            <a:ext cx="10018713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Essential Libraries</a:t>
            </a:r>
            <a:endParaRPr lang="en-IN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874" y="900547"/>
            <a:ext cx="10018713" cy="558338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u="sng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NumPy</a:t>
            </a:r>
            <a:r>
              <a:rPr lang="en-IN" b="1" u="sng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scientific computing.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general-purpose array-processing package. It provides high-performance multidimensional array objects and tools to work with the arrays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r>
              <a:rPr lang="en-IN" b="1" u="sng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Pandas: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Pandas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 data in a CSV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a SQL database and create a Python object with rows and columns called a data frame. </a:t>
            </a:r>
            <a:r>
              <a:rPr lang="en-IN" b="1" dirty="0" smtClean="0">
                <a:solidFill>
                  <a:srgbClr val="524BE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It's </a:t>
            </a:r>
            <a:r>
              <a:rPr lang="en-IN" b="1" dirty="0">
                <a:solidFill>
                  <a:srgbClr val="524BE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two main data structures: "Series" (one-dimensional, like a list of items) and "Data Frames" (two-dimensional, like a table with multiple columns). 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Pandas allows converting data structures to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DataFrame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objects, handling missing data, and adding/deleting columns from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DataFrame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imputing missing files, and plotting data with histogram or plot box. It’s a must-have for data wrangling, manipulation, and visualization.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29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710" y="124691"/>
            <a:ext cx="10018713" cy="6567055"/>
          </a:xfrm>
        </p:spPr>
        <p:txBody>
          <a:bodyPr>
            <a:noAutofit/>
          </a:bodyPr>
          <a:lstStyle/>
          <a:p>
            <a:pPr algn="just"/>
            <a:r>
              <a:rPr lang="en-IN" sz="2800" b="1" u="sng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Matplotlib: </a:t>
            </a:r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helps to generate data visualizations such as two-dimensional diagrams and </a:t>
            </a:r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graphs. </a:t>
            </a:r>
          </a:p>
          <a:p>
            <a:pPr algn="just"/>
            <a:r>
              <a:rPr lang="en-IN" sz="2800" b="1" u="sng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Scikitlearn</a:t>
            </a:r>
            <a:r>
              <a:rPr lang="en-IN" sz="2800" b="1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features ML algorithms like SVMs, random forests, k-means clustering, spectral clustering, mean shift, cross-validation and more</a:t>
            </a:r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</a:p>
          <a:p>
            <a:pPr algn="just"/>
            <a:r>
              <a:rPr lang="en-IN" sz="2800" b="1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TensorFlow: </a:t>
            </a:r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 is an AI library that helps developers to create large-scale neural networks with many layers using data flow graphs. TensorFlow also facilitates the building of Deep Learning models, push the state-of-the-art in ML/AI and allow easy deploy of ML-powered </a:t>
            </a:r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applications.</a:t>
            </a:r>
          </a:p>
          <a:p>
            <a:pPr algn="just"/>
            <a:r>
              <a:rPr lang="en-IN" sz="2800" b="1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Django: </a:t>
            </a:r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High-level </a:t>
            </a:r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 Web framework that encourages rapid </a:t>
            </a:r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development.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I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834" y="86385"/>
            <a:ext cx="5896303" cy="66770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0110952" y="2827283"/>
            <a:ext cx="378372" cy="1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110952" y="4146331"/>
            <a:ext cx="378372" cy="1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110952" y="4776952"/>
            <a:ext cx="378372" cy="1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4719" y="1545021"/>
            <a:ext cx="249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648D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SalemWomen.csv</a:t>
            </a:r>
            <a:endParaRPr lang="en-US" b="1" dirty="0">
              <a:solidFill>
                <a:srgbClr val="E648D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832000">
            <a:off x="-1598109" y="1888382"/>
            <a:ext cx="4165637" cy="443056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E648D3"/>
                </a:solidFill>
                <a:latin typeface="Comic Sans MS" panose="030F0702030302020204" pitchFamily="66" charset="0"/>
              </a:rPr>
              <a:t>Key Features of Pandas </a:t>
            </a:r>
            <a:endParaRPr lang="en-US" sz="3000" dirty="0">
              <a:solidFill>
                <a:srgbClr val="E648D3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021" y="165252"/>
            <a:ext cx="10216055" cy="6198971"/>
          </a:xfrm>
        </p:spPr>
        <p:txBody>
          <a:bodyPr>
            <a:noAutofit/>
          </a:bodyPr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Pandas is an open-source Python Library providing high-performance data manipulation and analysis tool using its powerful data structures. </a:t>
            </a: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name Pandas is derived from the word Panel Data – an Econometrics from Multidimensional data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 and efficient DataFrame object with default and customized indexing.</a:t>
            </a:r>
          </a:p>
          <a:p>
            <a:r>
              <a:rPr lang="en-US" sz="22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Tools for loading data into in-memory data objects from different file formats.</a:t>
            </a: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alignment and integrated handling of missing data.</a:t>
            </a: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Label-based slicing, indexing and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subsetting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large data sets.</a:t>
            </a:r>
          </a:p>
          <a:p>
            <a:r>
              <a:rPr lang="en-US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Columns from a data structure can be deleted or inserted.</a:t>
            </a:r>
          </a:p>
          <a:p>
            <a:r>
              <a:rPr lang="en-US" sz="22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 by data for aggregation and transformations.</a:t>
            </a: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 performance merging and joining of data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648" y="145973"/>
            <a:ext cx="7968161" cy="4709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E648D3"/>
                </a:solidFill>
                <a:latin typeface="Comic Sans MS" panose="030F0702030302020204" pitchFamily="66" charset="0"/>
              </a:rPr>
              <a:t>Loading Data into pandas</a:t>
            </a:r>
            <a:endParaRPr lang="en-US" b="1" dirty="0">
              <a:solidFill>
                <a:srgbClr val="E648D3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16694" y="705079"/>
            <a:ext cx="5543550" cy="6048432"/>
            <a:chOff x="6316694" y="727113"/>
            <a:chExt cx="5543550" cy="60484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6694" y="727113"/>
              <a:ext cx="5543550" cy="317285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8760" y="3899971"/>
              <a:ext cx="5486400" cy="2875574"/>
            </a:xfrm>
            <a:prstGeom prst="rect">
              <a:avLst/>
            </a:prstGeom>
          </p:spPr>
        </p:pic>
      </p:grpSp>
      <p:sp>
        <p:nvSpPr>
          <p:cNvPr id="8" name="Right Arrow 7"/>
          <p:cNvSpPr/>
          <p:nvPr/>
        </p:nvSpPr>
        <p:spPr>
          <a:xfrm>
            <a:off x="4995517" y="1454227"/>
            <a:ext cx="1321177" cy="286438"/>
          </a:xfrm>
          <a:prstGeom prst="rightArrow">
            <a:avLst/>
          </a:prstGeom>
          <a:solidFill>
            <a:srgbClr val="BCF6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532125" y="1553378"/>
            <a:ext cx="1273035" cy="264405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18423" y="3578647"/>
            <a:ext cx="1273035" cy="264405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585372" y="4460000"/>
            <a:ext cx="1273035" cy="264405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56954" y="4019094"/>
            <a:ext cx="3905250" cy="881811"/>
            <a:chOff x="1256954" y="2963536"/>
            <a:chExt cx="3905250" cy="88181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6954" y="3311947"/>
              <a:ext cx="3905250" cy="5334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324488" y="2963536"/>
              <a:ext cx="3793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Read from EXCEL File</a:t>
              </a:r>
              <a:endPara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01608" y="925333"/>
            <a:ext cx="3593909" cy="1324919"/>
            <a:chOff x="1401608" y="925333"/>
            <a:chExt cx="3593909" cy="13249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3642" y="1231077"/>
              <a:ext cx="3571875" cy="101917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401608" y="925333"/>
              <a:ext cx="3142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Read from   </a:t>
              </a:r>
              <a:r>
                <a:rPr lang="en-US" b="1" dirty="0" smtClean="0">
                  <a:solidFill>
                    <a:srgbClr val="E648D3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.CSV </a:t>
              </a:r>
              <a:r>
                <a:rPr lang="en-US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file</a:t>
              </a:r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251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761" y="142117"/>
            <a:ext cx="7876859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E648D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DataFrame</a:t>
            </a:r>
            <a:endParaRPr lang="en-US" b="1" dirty="0">
              <a:solidFill>
                <a:srgbClr val="E648D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5761" y="804230"/>
            <a:ext cx="97658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spc="30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df = pd.read_csv('SalemWomen.CSV')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3104" y="2345645"/>
            <a:ext cx="9875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df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now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Pandas call a </a:t>
            </a:r>
            <a:r>
              <a:rPr lang="en-US" sz="24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DataFrame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object. </a:t>
            </a: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keeps track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both data (numerical as well as text), and column and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row headers.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DataFrame is a container of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Series.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DataFrame is 2D and Series is 1D.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997" y="3953827"/>
            <a:ext cx="5305425" cy="27908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80110" y="4214432"/>
            <a:ext cx="61264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pandas DataFrame is a </a:t>
            </a:r>
            <a:r>
              <a:rPr lang="en-US" sz="2200" dirty="0" smtClean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2D table </a:t>
            </a:r>
            <a:r>
              <a:rPr lang="en-US" sz="220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data with column and row indexes.</a:t>
            </a:r>
          </a:p>
          <a:p>
            <a:pPr algn="just"/>
            <a:r>
              <a:rPr lang="en-US" sz="220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columns are made up of pandas Series objects.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250" y="1336194"/>
            <a:ext cx="4471116" cy="107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504</TotalTime>
  <Words>586</Words>
  <Application>Microsoft Office PowerPoint</Application>
  <PresentationFormat>Widescreen</PresentationFormat>
  <Paragraphs>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Baskerville Old Face</vt:lpstr>
      <vt:lpstr>Comic Sans MS</vt:lpstr>
      <vt:lpstr>Corbel</vt:lpstr>
      <vt:lpstr>Courier New</vt:lpstr>
      <vt:lpstr>Impact</vt:lpstr>
      <vt:lpstr>Verdana</vt:lpstr>
      <vt:lpstr>Wingdings</vt:lpstr>
      <vt:lpstr>Main Event</vt:lpstr>
      <vt:lpstr>Parallax</vt:lpstr>
      <vt:lpstr>Data visualization </vt:lpstr>
      <vt:lpstr>Agenda</vt:lpstr>
      <vt:lpstr>PowerPoint Presentation</vt:lpstr>
      <vt:lpstr>Essential Libraries</vt:lpstr>
      <vt:lpstr>PowerPoint Presentation</vt:lpstr>
      <vt:lpstr>PowerPoint Presentation</vt:lpstr>
      <vt:lpstr>Key Features of Pandas </vt:lpstr>
      <vt:lpstr>Loading Data into pandas</vt:lpstr>
      <vt:lpstr>DataFrame</vt:lpstr>
      <vt:lpstr>PowerPoint Presentation</vt:lpstr>
      <vt:lpstr>Using head() and tail()</vt:lpstr>
      <vt:lpstr>PowerPoint Presentation</vt:lpstr>
      <vt:lpstr>PowerPoint Presentation</vt:lpstr>
      <vt:lpstr>PowerPoint Presentation</vt:lpstr>
      <vt:lpstr>data visualization:  Matplotlib 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Shaik Mastan Vali</dc:creator>
  <cp:lastModifiedBy>Mr. Shaik Mastan Vali</cp:lastModifiedBy>
  <cp:revision>101</cp:revision>
  <dcterms:created xsi:type="dcterms:W3CDTF">2020-08-19T18:08:35Z</dcterms:created>
  <dcterms:modified xsi:type="dcterms:W3CDTF">2020-08-20T23:37:26Z</dcterms:modified>
</cp:coreProperties>
</file>