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21059"/>
            <a:ext cx="12192000" cy="410435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21400"/>
            <a:ext cx="12192000" cy="73152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41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 h="0">
                <a:moveTo>
                  <a:pt x="0" y="0"/>
                </a:moveTo>
                <a:lnTo>
                  <a:pt x="9607521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21059"/>
            <a:ext cx="12192000" cy="410435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21400"/>
            <a:ext cx="12192000" cy="73152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41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 h="0">
                <a:moveTo>
                  <a:pt x="0" y="0"/>
                </a:moveTo>
                <a:lnTo>
                  <a:pt x="9607521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3594" y="1575764"/>
            <a:ext cx="9844810" cy="1818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3594" y="1575764"/>
            <a:ext cx="9844810" cy="1818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4.jp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21059"/>
              <a:ext cx="12192000" cy="41043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1400"/>
              <a:ext cx="12192000" cy="7315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12841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700">
              <a:solidFill>
                <a:srgbClr val="0000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2417779" y="3528541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 h="0">
                <a:moveTo>
                  <a:pt x="0" y="0"/>
                </a:moveTo>
                <a:lnTo>
                  <a:pt x="8637072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4455" rIns="0" bIns="0" rtlCol="0" vert="horz">
            <a:spAutoFit/>
          </a:bodyPr>
          <a:lstStyle/>
          <a:p>
            <a:pPr marL="1003935" marR="5080">
              <a:lnSpc>
                <a:spcPts val="4540"/>
              </a:lnSpc>
              <a:spcBef>
                <a:spcPts val="665"/>
              </a:spcBef>
            </a:pPr>
            <a:r>
              <a:rPr dirty="0" spc="-10"/>
              <a:t>EMAIL SPAM </a:t>
            </a:r>
            <a:r>
              <a:rPr dirty="0" spc="-5"/>
              <a:t>OR NON </a:t>
            </a:r>
            <a:r>
              <a:rPr dirty="0" spc="-10"/>
              <a:t>SPAM </a:t>
            </a:r>
            <a:r>
              <a:rPr dirty="0" spc="-5"/>
              <a:t> CLASSIFICATION USING MACHINE </a:t>
            </a:r>
            <a:r>
              <a:rPr dirty="0" spc="-1155"/>
              <a:t> </a:t>
            </a:r>
            <a:r>
              <a:rPr dirty="0" spc="-5"/>
              <a:t>LEARNING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671627" y="4138572"/>
            <a:ext cx="1473835" cy="1089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566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20000"/>
              </a:lnSpc>
              <a:spcBef>
                <a:spcPts val="103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SHAIK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MASTANVALI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21059"/>
              <a:ext cx="12192000" cy="41043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21400"/>
              <a:ext cx="12192000" cy="7315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12841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700">
              <a:solidFill>
                <a:srgbClr val="0000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 h="0">
                <a:moveTo>
                  <a:pt x="0" y="0"/>
                </a:moveTo>
                <a:lnTo>
                  <a:pt x="9607521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957" y="1147715"/>
            <a:ext cx="58547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000000"/>
                </a:solidFill>
                <a:latin typeface="Arial"/>
                <a:cs typeface="Arial"/>
              </a:rPr>
              <a:t>PROBLEM</a:t>
            </a:r>
            <a:r>
              <a:rPr dirty="0" sz="4000" spc="31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000000"/>
                </a:solidFill>
                <a:latin typeface="Arial"/>
                <a:cs typeface="Arial"/>
              </a:rPr>
              <a:t>STATEMENT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070" y="2512924"/>
            <a:ext cx="3440429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SzPct val="103125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Commonly referred to </a:t>
            </a:r>
            <a:r>
              <a:rPr dirty="0" sz="1600">
                <a:latin typeface="Calibri"/>
                <a:cs typeface="Calibri"/>
              </a:rPr>
              <a:t>as </a:t>
            </a:r>
            <a:r>
              <a:rPr dirty="0" sz="1600" spc="-5">
                <a:latin typeface="Calibri"/>
                <a:cs typeface="Calibri"/>
              </a:rPr>
              <a:t>junk email or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unsolicited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commercial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email.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6070" y="3273908"/>
            <a:ext cx="4458970" cy="169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B71E42"/>
              </a:buClr>
              <a:buSzPct val="103125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Why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need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filter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spam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email?</a:t>
            </a:r>
            <a:endParaRPr sz="1600">
              <a:latin typeface="Calibri"/>
              <a:cs typeface="Calibri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3125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Undesired use of screen space, bandwidth, storage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space.</a:t>
            </a:r>
            <a:endParaRPr sz="1600">
              <a:latin typeface="Calibri"/>
              <a:cs typeface="Calibri"/>
            </a:endParaRPr>
          </a:p>
          <a:p>
            <a:pPr marL="241300" marR="470534" indent="-228600">
              <a:lnSpc>
                <a:spcPct val="120500"/>
              </a:lnSpc>
              <a:spcBef>
                <a:spcPts val="990"/>
              </a:spcBef>
              <a:buClr>
                <a:srgbClr val="B71E42"/>
              </a:buClr>
              <a:buSzPct val="103125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Interferes with efficient delivery of legitimate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messages.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070" y="2075190"/>
            <a:ext cx="85731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81625" algn="l"/>
              </a:tabLst>
            </a:pPr>
            <a:r>
              <a:rPr dirty="0" sz="2000" spc="-5" b="1">
                <a:latin typeface="Calibri"/>
                <a:cs typeface="Calibri"/>
              </a:rPr>
              <a:t>What is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Spam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Email?	How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to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get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rid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of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Spam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Email?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5176" y="2561692"/>
            <a:ext cx="2499995" cy="236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B71E42"/>
              </a:buClr>
              <a:buSzPct val="103125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Block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(Allow)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lr>
                <a:srgbClr val="B71E42"/>
              </a:buClr>
              <a:buSzPct val="103125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too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restrictive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85"/>
              </a:spcBef>
              <a:buClr>
                <a:srgbClr val="B71E42"/>
              </a:buClr>
              <a:buSzPct val="103125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Manual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Deletion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85"/>
              </a:spcBef>
              <a:buClr>
                <a:srgbClr val="B71E42"/>
              </a:buClr>
              <a:buSzPct val="103125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time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consuming,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inefficient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85"/>
              </a:spcBef>
              <a:buClr>
                <a:srgbClr val="B71E42"/>
              </a:buClr>
              <a:buSzPct val="103125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Automatic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Deletion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85"/>
              </a:spcBef>
              <a:buClr>
                <a:srgbClr val="B71E42"/>
              </a:buClr>
              <a:buSzPct val="103125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Calibri"/>
                <a:cs typeface="Calibri"/>
              </a:rPr>
              <a:t>content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based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7430" y="1195389"/>
            <a:ext cx="2864485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5">
                <a:latin typeface="Calibri"/>
                <a:cs typeface="Calibri"/>
              </a:rPr>
              <a:t>OUR</a:t>
            </a:r>
            <a:r>
              <a:rPr dirty="0" sz="3700" spc="-90">
                <a:latin typeface="Calibri"/>
                <a:cs typeface="Calibri"/>
              </a:rPr>
              <a:t> </a:t>
            </a:r>
            <a:r>
              <a:rPr dirty="0" sz="3700" spc="-5">
                <a:latin typeface="Calibri"/>
                <a:cs typeface="Calibri"/>
              </a:rPr>
              <a:t>APPROCH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931" y="1854787"/>
            <a:ext cx="4250690" cy="2134870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2200" spc="-5" b="1">
                <a:latin typeface="Calibri"/>
                <a:cs typeface="Calibri"/>
              </a:rPr>
              <a:t>Pre</a:t>
            </a:r>
            <a:r>
              <a:rPr dirty="0" sz="2200" spc="-4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Process: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50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latin typeface="Calibri"/>
                <a:cs typeface="Calibri"/>
              </a:rPr>
              <a:t>Strip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HTML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XML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15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latin typeface="Calibri"/>
                <a:cs typeface="Calibri"/>
              </a:rPr>
              <a:t>get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meaningful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  <a:p>
            <a:pPr marL="240665" marR="5080" indent="-228600">
              <a:lnSpc>
                <a:spcPct val="106100"/>
              </a:lnSpc>
              <a:spcBef>
                <a:spcPts val="1170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latin typeface="Calibri"/>
                <a:cs typeface="Calibri"/>
              </a:rPr>
              <a:t>Get </a:t>
            </a:r>
            <a:r>
              <a:rPr dirty="0" sz="1800">
                <a:latin typeface="Calibri"/>
                <a:cs typeface="Calibri"/>
              </a:rPr>
              <a:t>all </a:t>
            </a:r>
            <a:r>
              <a:rPr dirty="0" sz="1800" spc="-5">
                <a:latin typeface="Calibri"/>
                <a:cs typeface="Calibri"/>
              </a:rPr>
              <a:t>the tokens in subject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content of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email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potential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attribute.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9292" y="1854787"/>
            <a:ext cx="4246880" cy="3040380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2200" spc="-5" b="1">
                <a:latin typeface="Calibri"/>
                <a:cs typeface="Calibri"/>
              </a:rPr>
              <a:t>Training</a:t>
            </a:r>
            <a:r>
              <a:rPr dirty="0" sz="2200" spc="-3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and</a:t>
            </a:r>
            <a:r>
              <a:rPr dirty="0" sz="2200" spc="-3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Testing:</a:t>
            </a:r>
            <a:endParaRPr sz="2200">
              <a:latin typeface="Calibri"/>
              <a:cs typeface="Calibri"/>
            </a:endParaRPr>
          </a:p>
          <a:p>
            <a:pPr marL="241300" marR="314325" indent="-228600">
              <a:lnSpc>
                <a:spcPct val="110000"/>
              </a:lnSpc>
              <a:spcBef>
                <a:spcPts val="1035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latin typeface="Calibri"/>
                <a:cs typeface="Calibri"/>
              </a:rPr>
              <a:t>About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2000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spam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emails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200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legitimate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emails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training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241300" marR="429895" indent="-228600">
              <a:lnSpc>
                <a:spcPct val="106100"/>
              </a:lnSpc>
              <a:spcBef>
                <a:spcPts val="1165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latin typeface="Calibri"/>
                <a:cs typeface="Calibri"/>
              </a:rPr>
              <a:t>About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100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spam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emails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100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legitimate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emails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testing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110000"/>
              </a:lnSpc>
              <a:spcBef>
                <a:spcPts val="1000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latin typeface="Calibri"/>
                <a:cs typeface="Calibri"/>
              </a:rPr>
              <a:t>Using logistic regression, Decision Tree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random forest to learn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classify </a:t>
            </a:r>
            <a:r>
              <a:rPr dirty="0" sz="1800">
                <a:latin typeface="Calibri"/>
                <a:cs typeface="Calibri"/>
              </a:rPr>
              <a:t>above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21059"/>
              <a:ext cx="12192000" cy="41043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1400"/>
              <a:ext cx="12192000" cy="7315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12841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700">
              <a:solidFill>
                <a:srgbClr val="0000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 h="0">
                <a:moveTo>
                  <a:pt x="0" y="0"/>
                </a:moveTo>
                <a:lnTo>
                  <a:pt x="9607521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7957" y="1172596"/>
            <a:ext cx="46247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1290" algn="l"/>
              </a:tabLst>
            </a:pPr>
            <a:r>
              <a:rPr dirty="0" sz="2800" spc="-5" b="1">
                <a:latin typeface="Arial"/>
                <a:cs typeface="Arial"/>
              </a:rPr>
              <a:t>TOOLS	</a:t>
            </a:r>
            <a:r>
              <a:rPr dirty="0" sz="2800" b="1">
                <a:latin typeface="Arial"/>
                <a:cs typeface="Arial"/>
              </a:rPr>
              <a:t>&amp;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METHODOLOGY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7911" y="2072061"/>
            <a:ext cx="1285875" cy="167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NumPy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Pandas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Scikit-learn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0369" y="1943852"/>
            <a:ext cx="2613025" cy="258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Cleaning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Clr>
                <a:srgbClr val="B71E42"/>
              </a:buClr>
              <a:buSzPct val="102777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74376" y="1963972"/>
            <a:ext cx="2329455" cy="19533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70097" y="4099740"/>
            <a:ext cx="2269705" cy="19533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21059"/>
              <a:ext cx="12192000" cy="41043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21400"/>
              <a:ext cx="12192000" cy="7315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12841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700">
              <a:solidFill>
                <a:srgbClr val="0000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 h="0">
                <a:moveTo>
                  <a:pt x="0" y="0"/>
                </a:moveTo>
                <a:lnTo>
                  <a:pt x="9607521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61812" y="1286255"/>
            <a:ext cx="48393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3200" spc="-8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0000"/>
                </a:solidFill>
                <a:latin typeface="Calibri"/>
                <a:cs typeface="Calibri"/>
              </a:rPr>
              <a:t>EVALUATION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075" y="1926174"/>
            <a:ext cx="9168130" cy="284607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5"/>
              </a:spcBef>
              <a:buClr>
                <a:srgbClr val="B71E42"/>
              </a:buClr>
              <a:buSzPct val="102500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Calibri"/>
                <a:cs typeface="Calibri"/>
              </a:rPr>
              <a:t>Comparing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percentage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emails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correctly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(incorrectly)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classified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122400"/>
              </a:lnSpc>
              <a:spcBef>
                <a:spcPts val="940"/>
              </a:spcBef>
              <a:buClr>
                <a:srgbClr val="B71E42"/>
              </a:buClr>
              <a:buSzPct val="102500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Calibri"/>
                <a:cs typeface="Calibri"/>
              </a:rPr>
              <a:t>Classifying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spam email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legitimate email is more tolerable than classifying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legitimate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email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spam.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assign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different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weights 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different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misclassifying’s.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25"/>
              </a:spcBef>
              <a:buClr>
                <a:srgbClr val="B71E42"/>
              </a:buClr>
              <a:buSzPct val="102500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Calibri"/>
                <a:cs typeface="Calibri"/>
              </a:rPr>
              <a:t>Accuracy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evaluation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matrices.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SzPct val="102500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Calibri"/>
                <a:cs typeface="Calibri"/>
              </a:rPr>
              <a:t>Accuracy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(TP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+TN)/(TP+TN+FP+FN)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SzPct val="102500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Calibri"/>
                <a:cs typeface="Calibri"/>
              </a:rPr>
              <a:t>We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improve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model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parameter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tuning.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688" y="2246999"/>
            <a:ext cx="446214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5">
                <a:solidFill>
                  <a:srgbClr val="000000"/>
                </a:solidFill>
              </a:rPr>
              <a:t>THANK</a:t>
            </a:r>
            <a:r>
              <a:rPr dirty="0" sz="6000" spc="-100">
                <a:solidFill>
                  <a:srgbClr val="000000"/>
                </a:solidFill>
              </a:rPr>
              <a:t> </a:t>
            </a:r>
            <a:r>
              <a:rPr dirty="0" sz="6000" spc="-10">
                <a:solidFill>
                  <a:srgbClr val="000000"/>
                </a:solidFill>
              </a:rPr>
              <a:t>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Syed Hamza</dc:creator>
  <dc:title>Diabetes Prediction System Using Machine Learning</dc:title>
  <dcterms:created xsi:type="dcterms:W3CDTF">2022-04-30T00:48:34Z</dcterms:created>
  <dcterms:modified xsi:type="dcterms:W3CDTF">2022-04-30T00:48:34Z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2022-04-04T00:00:00Z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2022-04-30T00:00:00Z</vt:filetime>
  </property>
</Properties>
</file>