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9" r:id="rId5"/>
    <p:sldId id="270" r:id="rId6"/>
    <p:sldId id="271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CD90"/>
    <a:srgbClr val="57B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021ECB-E5E0-4559-8547-6932920D41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F2C2B-73AD-432B-B1BA-5B137A9119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7279A-3E34-4139-96E8-B748F2CAADEF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522B6-75F6-4142-8CF8-E07CFD9423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3A631-D0FF-49E5-BEA5-A81351C110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DC40A-A0FF-4BB0-B2CF-A3A4D00A30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43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0B447-CB0C-4DAF-89A8-27D8B9E7E434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6E128-7848-41C8-9D17-DA3B35E50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0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89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FF771E-C08F-409D-95E9-1024C4084B56}"/>
              </a:ext>
            </a:extLst>
          </p:cNvPr>
          <p:cNvSpPr/>
          <p:nvPr userDrawn="1"/>
        </p:nvSpPr>
        <p:spPr>
          <a:xfrm>
            <a:off x="0" y="-32004"/>
            <a:ext cx="12192000" cy="692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2FF076-3E45-4FBB-AB10-CB6A07F6B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32004"/>
            <a:ext cx="12192000" cy="69128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3483F35-9564-4CAF-9610-9557CD25DED4}"/>
              </a:ext>
            </a:extLst>
          </p:cNvPr>
          <p:cNvSpPr/>
          <p:nvPr userDrawn="1"/>
        </p:nvSpPr>
        <p:spPr>
          <a:xfrm>
            <a:off x="0" y="-32004"/>
            <a:ext cx="2564804" cy="6922008"/>
          </a:xfrm>
          <a:custGeom>
            <a:avLst/>
            <a:gdLst>
              <a:gd name="connsiteX0" fmla="*/ 0 w 2640648"/>
              <a:gd name="connsiteY0" fmla="*/ 0 h 6859749"/>
              <a:gd name="connsiteX1" fmla="*/ 2640648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640648"/>
              <a:gd name="connsiteY0" fmla="*/ 0 h 6859749"/>
              <a:gd name="connsiteX1" fmla="*/ 1999625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046760"/>
              <a:gd name="connsiteY0" fmla="*/ 0 h 6859749"/>
              <a:gd name="connsiteX1" fmla="*/ 1999625 w 2046760"/>
              <a:gd name="connsiteY1" fmla="*/ 0 h 6859749"/>
              <a:gd name="connsiteX2" fmla="*/ 2046760 w 2046760"/>
              <a:gd name="connsiteY2" fmla="*/ 6859749 h 6859749"/>
              <a:gd name="connsiteX3" fmla="*/ 0 w 2046760"/>
              <a:gd name="connsiteY3" fmla="*/ 6859749 h 6859749"/>
              <a:gd name="connsiteX4" fmla="*/ 0 w 2046760"/>
              <a:gd name="connsiteY4" fmla="*/ 0 h 6859749"/>
              <a:gd name="connsiteX0" fmla="*/ 0 w 2567481"/>
              <a:gd name="connsiteY0" fmla="*/ 0 h 6859749"/>
              <a:gd name="connsiteX1" fmla="*/ 1999625 w 2567481"/>
              <a:gd name="connsiteY1" fmla="*/ 0 h 6859749"/>
              <a:gd name="connsiteX2" fmla="*/ 2046760 w 2567481"/>
              <a:gd name="connsiteY2" fmla="*/ 6859749 h 6859749"/>
              <a:gd name="connsiteX3" fmla="*/ 0 w 2567481"/>
              <a:gd name="connsiteY3" fmla="*/ 6859749 h 6859749"/>
              <a:gd name="connsiteX4" fmla="*/ 0 w 2567481"/>
              <a:gd name="connsiteY4" fmla="*/ 0 h 6859749"/>
              <a:gd name="connsiteX0" fmla="*/ 0 w 2606088"/>
              <a:gd name="connsiteY0" fmla="*/ 0 h 6859749"/>
              <a:gd name="connsiteX1" fmla="*/ 1999625 w 2606088"/>
              <a:gd name="connsiteY1" fmla="*/ 0 h 6859749"/>
              <a:gd name="connsiteX2" fmla="*/ 2046760 w 2606088"/>
              <a:gd name="connsiteY2" fmla="*/ 6859749 h 6859749"/>
              <a:gd name="connsiteX3" fmla="*/ 0 w 2606088"/>
              <a:gd name="connsiteY3" fmla="*/ 6859749 h 6859749"/>
              <a:gd name="connsiteX4" fmla="*/ 0 w 2606088"/>
              <a:gd name="connsiteY4" fmla="*/ 0 h 6859749"/>
              <a:gd name="connsiteX0" fmla="*/ 0 w 2600807"/>
              <a:gd name="connsiteY0" fmla="*/ 0 h 6859749"/>
              <a:gd name="connsiteX1" fmla="*/ 1980771 w 2600807"/>
              <a:gd name="connsiteY1" fmla="*/ 0 h 6859749"/>
              <a:gd name="connsiteX2" fmla="*/ 2046760 w 2600807"/>
              <a:gd name="connsiteY2" fmla="*/ 6859749 h 6859749"/>
              <a:gd name="connsiteX3" fmla="*/ 0 w 2600807"/>
              <a:gd name="connsiteY3" fmla="*/ 6859749 h 6859749"/>
              <a:gd name="connsiteX4" fmla="*/ 0 w 2600807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64804"/>
              <a:gd name="connsiteY0" fmla="*/ 0 h 6859749"/>
              <a:gd name="connsiteX1" fmla="*/ 1980771 w 2564804"/>
              <a:gd name="connsiteY1" fmla="*/ 0 h 6859749"/>
              <a:gd name="connsiteX2" fmla="*/ 2046760 w 2564804"/>
              <a:gd name="connsiteY2" fmla="*/ 6859749 h 6859749"/>
              <a:gd name="connsiteX3" fmla="*/ 0 w 2564804"/>
              <a:gd name="connsiteY3" fmla="*/ 6859749 h 6859749"/>
              <a:gd name="connsiteX4" fmla="*/ 0 w 2564804"/>
              <a:gd name="connsiteY4" fmla="*/ 0 h 685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804" h="6859749">
                <a:moveTo>
                  <a:pt x="0" y="0"/>
                </a:moveTo>
                <a:lnTo>
                  <a:pt x="1980771" y="0"/>
                </a:lnTo>
                <a:cubicBezTo>
                  <a:pt x="2005910" y="174979"/>
                  <a:pt x="3237679" y="2838634"/>
                  <a:pt x="2046760" y="6859749"/>
                </a:cubicBezTo>
                <a:lnTo>
                  <a:pt x="0" y="68597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19C2D0-427E-4EC2-97CA-5894246E3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06594" y="3787548"/>
            <a:ext cx="7148512" cy="1382712"/>
          </a:xfrm>
        </p:spPr>
        <p:txBody>
          <a:bodyPr>
            <a:normAutofit/>
          </a:bodyPr>
          <a:lstStyle>
            <a:lvl1pPr marL="0" indent="0">
              <a:buNone/>
              <a:defRPr sz="4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5FE897E-283F-4CA2-A452-0F26A45C1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1689" y="2349659"/>
            <a:ext cx="8292111" cy="1399667"/>
          </a:xfrm>
        </p:spPr>
        <p:txBody>
          <a:bodyPr anchor="b">
            <a:noAutofit/>
          </a:bodyPr>
          <a:lstStyle>
            <a:lvl1pPr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479B2-DA38-42C0-A896-9F8545DE5EA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3/10/2021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42978-DC75-4938-8243-E29119EF32C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92BE1-E2CB-42E9-8F81-535372A1B4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759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04A050-9749-4EC2-8D99-AE321E2D57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321E31-326D-4ED9-889A-C59FF59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3/10/2021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9F33C1-7794-4F0A-B68F-B8F4EFC0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970A08-AAD4-4503-96CE-6C45F555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51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44F7B3-98E3-40F2-899B-399B0D3281A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D2B3F-018A-4130-B26A-25A2E37D8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1225"/>
            <a:ext cx="10515600" cy="2495550"/>
          </a:xfrm>
        </p:spPr>
        <p:txBody>
          <a:bodyPr>
            <a:noAutofit/>
          </a:bodyPr>
          <a:lstStyle>
            <a:lvl1pPr algn="ctr"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9F85E-2BF1-49AB-948A-9AF1F748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3/10/2021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37F35-7EC2-46E5-84F1-ED2853CA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13ED4-C27F-404D-8C33-413B6338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EAAA90D-EC98-41FE-BED5-F2A0FE399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219"/>
            <a:ext cx="12192000" cy="1123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Picture Placeholder 67">
            <a:extLst>
              <a:ext uri="{FF2B5EF4-FFF2-40B4-BE49-F238E27FC236}">
                <a16:creationId xmlns:a16="http://schemas.microsoft.com/office/drawing/2014/main" id="{316DFE2B-084C-4134-8A27-FD9E0ACA2DC5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549274" y="4358841"/>
            <a:ext cx="444024" cy="707122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69">
            <a:extLst>
              <a:ext uri="{FF2B5EF4-FFF2-40B4-BE49-F238E27FC236}">
                <a16:creationId xmlns:a16="http://schemas.microsoft.com/office/drawing/2014/main" id="{18595927-69A3-44E2-8E8E-B097B8995974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549274" y="5183978"/>
            <a:ext cx="420805" cy="69771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Picture Placeholder 71">
            <a:extLst>
              <a:ext uri="{FF2B5EF4-FFF2-40B4-BE49-F238E27FC236}">
                <a16:creationId xmlns:a16="http://schemas.microsoft.com/office/drawing/2014/main" id="{34E24708-2E70-403A-8C0D-173D52979D2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49274" y="5991225"/>
            <a:ext cx="425520" cy="6699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790644FB-EBB4-4924-A139-5BEE882BFA6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49274" y="3718733"/>
            <a:ext cx="540000" cy="52209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63">
            <a:extLst>
              <a:ext uri="{FF2B5EF4-FFF2-40B4-BE49-F238E27FC236}">
                <a16:creationId xmlns:a16="http://schemas.microsoft.com/office/drawing/2014/main" id="{2C6657F7-A121-49E1-8F18-1256502F4B8D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549274" y="2936656"/>
            <a:ext cx="488553" cy="61047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34DDB24-5473-4E3A-87C2-2C13F43A98D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233488" y="4587081"/>
            <a:ext cx="3078162" cy="3603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95901B5C-B37D-4C6C-BF5D-18BAD4CAB76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49663" y="2019300"/>
            <a:ext cx="6081712" cy="3508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38EC76EE-EB81-47B7-9744-21DFD675789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175250" y="2966268"/>
            <a:ext cx="3457575" cy="60483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0E108696-B9B7-4AE1-8918-CC00E7C868D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728075" y="3084513"/>
            <a:ext cx="3128963" cy="3683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83A41563-E0A5-4C89-8D58-1EAF51C228D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233488" y="5382021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044B8DA3-B7BD-4CEC-B681-434C289EE7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16846" y="1736725"/>
            <a:ext cx="607683" cy="940389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7BCD5F4-57B5-4DD7-8919-828C7DADB2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33488" y="3097213"/>
            <a:ext cx="3078162" cy="369887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6C49F0C-2E93-4964-BC01-9C6907CDE1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33488" y="6162675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FC5A4FB-E027-4D87-88C8-67A1FFE82FB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0258" y="3816350"/>
            <a:ext cx="5691188" cy="36988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B465A32-6CAE-4A19-AAE5-D881D94932F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0258" y="4756150"/>
            <a:ext cx="4471988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B73B60A7-C585-48A1-9EE8-5A9161FE1A2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0258" y="5805488"/>
            <a:ext cx="2870635" cy="365125"/>
          </a:xfrm>
        </p:spPr>
        <p:txBody>
          <a:bodyPr anchor="ctr">
            <a:no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572FF7B0-61BF-4A36-A650-9391F538F97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33488" y="3758803"/>
            <a:ext cx="3052762" cy="42227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Picture Placeholder 79">
            <a:extLst>
              <a:ext uri="{FF2B5EF4-FFF2-40B4-BE49-F238E27FC236}">
                <a16:creationId xmlns:a16="http://schemas.microsoft.com/office/drawing/2014/main" id="{549FE36E-D46D-4D10-B3EF-8CB0D503432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175250" y="3788614"/>
            <a:ext cx="757238" cy="44767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2" name="Picture Placeholder 81">
            <a:extLst>
              <a:ext uri="{FF2B5EF4-FFF2-40B4-BE49-F238E27FC236}">
                <a16:creationId xmlns:a16="http://schemas.microsoft.com/office/drawing/2014/main" id="{EF4A4F86-62F7-4DFE-A835-39FFDCD2E30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175250" y="4453798"/>
            <a:ext cx="469392" cy="909264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62EBABF4-996C-4F70-AD03-2A7809AC3E7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175250" y="5580570"/>
            <a:ext cx="469392" cy="868229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AA789F-0BF8-4E70-899A-C6CEE3FF1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274" y="136525"/>
            <a:ext cx="11232172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5B3C0-D344-440F-8A21-D5E6DA477041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3/10/2021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6C5D2E-1DE8-48AE-9B8C-8DAF5F08FB88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BDFE80-F205-48F7-BE94-FA67D4267E2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5103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E393AE77-BBC0-4DB8-8283-1612D63661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83324" y="1779588"/>
            <a:ext cx="5803899" cy="379412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DF387B53-4C1E-4EBB-B66F-5D815C17F3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5974" y="1806575"/>
            <a:ext cx="2266950" cy="3683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ACFB326B-C27B-40FF-8F7B-BB633B5465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5974" y="4030663"/>
            <a:ext cx="2266950" cy="357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5DDF554F-D397-40BF-98A2-1CD8E3769E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07713" y="1806575"/>
            <a:ext cx="2988287" cy="3317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F2164528-2D61-44A0-864B-415FADC928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07713" y="4027488"/>
            <a:ext cx="2988287" cy="3825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953B0F1-0EC0-4693-AFCE-441B0654C0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3325" y="3422650"/>
            <a:ext cx="5803900" cy="3746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18AE43D2-BDA6-40AB-B941-DC3FB7B566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3324" y="5081588"/>
            <a:ext cx="5803901" cy="36353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36A5CE-D419-4B5F-9D21-AEFF0E9772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974" y="167005"/>
            <a:ext cx="11175026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EF589-52F5-4662-AE2E-B64C5683F01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3/10/2021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FB119-72A8-4BF8-94DB-60F7C833C15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1B0BD-CBF4-4496-B066-4A2C9EE35C8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790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667A1CD4-EB89-4F26-820B-BD6ECCC4CF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46" y="1836109"/>
            <a:ext cx="3557154" cy="638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E06BFBA4-664B-4AEC-8485-79D1DF6673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74837" y="4430713"/>
            <a:ext cx="3020693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804B322E-D1D7-4330-A5EA-165191CF53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55070" y="1853572"/>
            <a:ext cx="3065031" cy="65405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0A1B5CA3-297C-4BE0-A642-D03AF8DC7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48325" y="4455484"/>
            <a:ext cx="3020692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E1ABB05D-FC3B-41FB-AD21-BA2D713AE1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92096" y="1859922"/>
            <a:ext cx="2499879" cy="3333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59C0539A-1527-4F6E-BD30-B366AA4AF8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07575" y="4235838"/>
            <a:ext cx="2184400" cy="892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6D36C-9DA4-4DBC-931C-B7432898F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F18826-28C7-45F7-AB47-EE2C77A2D41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3/10/2021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6001C9-38CB-4769-90F3-F3438C4A1A3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425D4F-BE94-4913-BB60-CDC45E694DB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730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DE47DD52-CC37-47D9-92D2-77DC922FFA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09220" y="4182157"/>
            <a:ext cx="3122612" cy="642938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9519C631-A906-449F-B0D8-91B2CB94C1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734" y="1857603"/>
            <a:ext cx="2679700" cy="3698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CF308EC1-84C0-4AB9-9485-0FA7E78FF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44157" y="1857603"/>
            <a:ext cx="2679700" cy="3952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64FF3C53-7B55-4DAC-A4E2-35AF4A931D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9295" y="1857603"/>
            <a:ext cx="2497137" cy="64611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BE804177-8205-4F88-8B63-79A733730C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2845" y="4182157"/>
            <a:ext cx="2503487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EF5AB05C-6C5F-4C94-94E5-1476D391EAE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41382" y="4182157"/>
            <a:ext cx="2743200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B580198-F921-47BD-A8B8-1AD9054BBD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32182" y="2373089"/>
            <a:ext cx="3122613" cy="163444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1CE6A-4F2B-4CE0-863A-8E136D0CC3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5" y="179161"/>
            <a:ext cx="10826496" cy="141189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572283-1183-4441-955D-CF486C2EB346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3/10/2021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837CC6-DAD6-4051-A89A-40A97680EA4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90D05B-5736-40BF-BD75-FAE61DDF765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23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 Placeholder 307">
            <a:extLst>
              <a:ext uri="{FF2B5EF4-FFF2-40B4-BE49-F238E27FC236}">
                <a16:creationId xmlns:a16="http://schemas.microsoft.com/office/drawing/2014/main" id="{BCE8CDD0-2435-4ABB-838A-6551445A0F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4675" y="2251075"/>
            <a:ext cx="2268538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B3430341-19F1-4394-B54E-41EBC2E9C3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17900" y="2046288"/>
            <a:ext cx="2266950" cy="646112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Text Placeholder 319">
            <a:extLst>
              <a:ext uri="{FF2B5EF4-FFF2-40B4-BE49-F238E27FC236}">
                <a16:creationId xmlns:a16="http://schemas.microsoft.com/office/drawing/2014/main" id="{99F3B2F1-AE92-48F2-8D64-F8777DE311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26189" y="1768475"/>
            <a:ext cx="3113316" cy="42477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0" name="Text Placeholder 309">
            <a:extLst>
              <a:ext uri="{FF2B5EF4-FFF2-40B4-BE49-F238E27FC236}">
                <a16:creationId xmlns:a16="http://schemas.microsoft.com/office/drawing/2014/main" id="{57F473F3-9780-4049-B5FE-83919A44A2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099" y="3708400"/>
            <a:ext cx="2424113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2" name="Text Placeholder 311">
            <a:extLst>
              <a:ext uri="{FF2B5EF4-FFF2-40B4-BE49-F238E27FC236}">
                <a16:creationId xmlns:a16="http://schemas.microsoft.com/office/drawing/2014/main" id="{5DBBC841-865D-427F-884A-18EB83D082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59125" y="3708400"/>
            <a:ext cx="3449754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4" name="Text Placeholder 323">
            <a:extLst>
              <a:ext uri="{FF2B5EF4-FFF2-40B4-BE49-F238E27FC236}">
                <a16:creationId xmlns:a16="http://schemas.microsoft.com/office/drawing/2014/main" id="{6CCC657A-D0DB-4351-9916-323C53335A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48800" y="1817688"/>
            <a:ext cx="2743200" cy="1754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A97CAB-B907-408B-BAE6-7E60EAA1C2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9099" y="6154966"/>
            <a:ext cx="6189780" cy="424771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DCE17A2-1228-4084-B8F2-21E54F25D4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60028" y="5901873"/>
            <a:ext cx="3113315" cy="917575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C0C6A-748C-4BAA-BE25-30757DDB0E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164211"/>
            <a:ext cx="10934701" cy="146252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B3EF9-2E3D-4321-9379-0185BEFA52D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3/10/2021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9B804-6FB4-4858-BE42-E1E374328B4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DD47D-60CA-4DF6-A468-083256A764D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262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ABA620C-C227-4018-A651-18B1946BB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527"/>
            <a:ext cx="12192000" cy="5262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1D68029-3934-4C5C-A241-2F25431012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5113" y="1834926"/>
            <a:ext cx="4184057" cy="369888"/>
          </a:xfrm>
          <a:ln>
            <a:noFill/>
          </a:ln>
        </p:spPr>
        <p:txBody>
          <a:bodyPr>
            <a:no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557A677-3147-4104-8080-FD6CC4440E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0688" y="1834926"/>
            <a:ext cx="4086225" cy="646112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85ED590-F7F6-4E8C-A1D6-12CC4B9FFE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58343" y="6243638"/>
            <a:ext cx="3882345" cy="598487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3F03A-8806-4538-9D7F-CB6E74BC9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33980A-C040-4372-ADFC-0885D2C8C30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3/10/2021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C12AFB-CA39-4800-98DD-B04863CD368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897E52-FD27-46D5-9686-4673859708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652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7363-8886-4B68-BBB9-CE7E6CDC2B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C3B3138-7E6D-43B6-A44C-918E98D9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3/10/2021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77F59F-6724-4659-8FF1-D6926827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914854-BBC9-429B-A35D-5523103E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2503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45BDD-F7D3-4B1A-88BE-8D9EDCCE830B}"/>
              </a:ext>
            </a:extLst>
          </p:cNvPr>
          <p:cNvSpPr/>
          <p:nvPr userDrawn="1"/>
        </p:nvSpPr>
        <p:spPr>
          <a:xfrm>
            <a:off x="0" y="190"/>
            <a:ext cx="12192000" cy="1673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D616B-116A-4DA8-8747-324ECAFB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99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CB574-1063-4B43-B63E-85512CC9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5D32C-0D2C-48EE-A6E0-6675C25A3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3C6BB-94B4-4057-A3BC-13D6F990109B}" type="datetimeFigureOut">
              <a:rPr lang="en-US" noProof="0" smtClean="0"/>
              <a:t>3/10/2021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C77C9-2CF6-404C-92B6-BCEB6C708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5D02-ADE3-4D86-BED1-C12944488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641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1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4BCF1A5-33BD-4AE2-8C11-6798C4221E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61689" y="4369759"/>
            <a:ext cx="7148512" cy="138271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Lenka Martínková P20040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GZAPV</a:t>
            </a:r>
            <a:endParaRPr lang="uk-UA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689" y="1526959"/>
            <a:ext cx="8292111" cy="2666549"/>
          </a:xfrm>
        </p:spPr>
        <p:txBody>
          <a:bodyPr/>
          <a:lstStyle/>
          <a:p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Scale-space Based Feature Point Detection for Digital Ink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7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77D745-1821-4D8C-8009-AA3A0191E46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5974" y="2494625"/>
            <a:ext cx="11175026" cy="2858610"/>
          </a:xfrm>
        </p:spPr>
        <p:txBody>
          <a:bodyPr/>
          <a:lstStyle/>
          <a:p>
            <a:r>
              <a:rPr lang="en-US" sz="2400" dirty="0"/>
              <a:t>Co je to Digital Ink?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Ručně</a:t>
            </a:r>
            <a:r>
              <a:rPr lang="en-US" sz="2400" dirty="0"/>
              <a:t> </a:t>
            </a:r>
            <a:r>
              <a:rPr lang="en-US" sz="2400" dirty="0" err="1"/>
              <a:t>psaný</a:t>
            </a:r>
            <a:r>
              <a:rPr lang="en-US" sz="2400" dirty="0"/>
              <a:t> text a </a:t>
            </a:r>
            <a:r>
              <a:rPr lang="en-US" sz="2400" dirty="0" err="1"/>
              <a:t>kreslené</a:t>
            </a:r>
            <a:r>
              <a:rPr lang="en-US" sz="2400" dirty="0"/>
              <a:t> </a:t>
            </a:r>
            <a:r>
              <a:rPr lang="en-US" sz="2400" dirty="0" err="1"/>
              <a:t>obrázky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Používá</a:t>
            </a:r>
            <a:r>
              <a:rPr lang="en-US" sz="2400" dirty="0"/>
              <a:t> se tablet a stylus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Nejnovější</a:t>
            </a:r>
            <a:r>
              <a:rPr lang="en-US" sz="2400" dirty="0"/>
              <a:t> </a:t>
            </a:r>
            <a:r>
              <a:rPr lang="en-US" sz="2400" dirty="0" err="1"/>
              <a:t>technologie</a:t>
            </a:r>
            <a:r>
              <a:rPr lang="en-US" sz="2400" dirty="0"/>
              <a:t> </a:t>
            </a:r>
            <a:r>
              <a:rPr lang="en-US" sz="2400" dirty="0" err="1"/>
              <a:t>dokáží</a:t>
            </a:r>
            <a:r>
              <a:rPr lang="en-US" sz="2400" dirty="0"/>
              <a:t> </a:t>
            </a:r>
            <a:r>
              <a:rPr lang="en-US" sz="2400" dirty="0" err="1"/>
              <a:t>rozpoznat</a:t>
            </a:r>
            <a:r>
              <a:rPr lang="en-US" sz="2400" dirty="0"/>
              <a:t> </a:t>
            </a:r>
            <a:r>
              <a:rPr lang="en-US" sz="2400" dirty="0" err="1"/>
              <a:t>psaný</a:t>
            </a:r>
            <a:r>
              <a:rPr lang="en-US" sz="2400" dirty="0"/>
              <a:t> text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9A529E2-41C1-4F54-9472-A2AB401A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/>
              <a:t>Úvod</a:t>
            </a:r>
            <a:endParaRPr lang="en-GB" sz="6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B8D5A5-EDF3-410D-BE5B-681AFCC4F4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065" y="1982576"/>
            <a:ext cx="2744474" cy="2752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3A4717-A8FD-4C8C-8307-1E237E98CB1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49138"/>
            <a:ext cx="2532393" cy="1899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REVIEWS: Wacom PL-400 LCD monitor doubles as graphics tablet | Computer  Graphics World">
            <a:extLst>
              <a:ext uri="{FF2B5EF4-FFF2-40B4-BE49-F238E27FC236}">
                <a16:creationId xmlns:a16="http://schemas.microsoft.com/office/drawing/2014/main" id="{DBD4BCF7-E9F2-4DD4-AD47-E0A5B09669A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545" y="4449138"/>
            <a:ext cx="2409993" cy="19903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578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77D745-1821-4D8C-8009-AA3A0191E46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5974" y="2494625"/>
            <a:ext cx="11175026" cy="362209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Rozpoznávání</a:t>
            </a:r>
            <a:r>
              <a:rPr lang="en-US" sz="2400" dirty="0"/>
              <a:t> </a:t>
            </a:r>
            <a:r>
              <a:rPr lang="en-US" sz="2400" dirty="0" err="1"/>
              <a:t>tvarů</a:t>
            </a:r>
            <a:r>
              <a:rPr lang="en-US" sz="2400" dirty="0"/>
              <a:t> v </a:t>
            </a:r>
            <a:r>
              <a:rPr lang="en-US" sz="2400" dirty="0" err="1"/>
              <a:t>kresbě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Bez </a:t>
            </a:r>
            <a:r>
              <a:rPr lang="en-US" sz="2400" dirty="0" err="1"/>
              <a:t>prahových</a:t>
            </a:r>
            <a:r>
              <a:rPr lang="en-US" sz="2400" dirty="0"/>
              <a:t> </a:t>
            </a:r>
            <a:r>
              <a:rPr lang="en-US" sz="2400" dirty="0" err="1"/>
              <a:t>hodnot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Scale-space </a:t>
            </a:r>
            <a:r>
              <a:rPr lang="en-US" sz="2400" dirty="0" err="1"/>
              <a:t>teorie</a:t>
            </a:r>
            <a:endParaRPr lang="en-US" sz="24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9A529E2-41C1-4F54-9472-A2AB401A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/>
              <a:t>Úvod</a:t>
            </a:r>
            <a:endParaRPr lang="en-GB" sz="6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08D5E-0315-4270-9B62-1574EBD0C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102" y="2884075"/>
            <a:ext cx="3513124" cy="30025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A833BD-1D9F-413C-AD7A-F5DDDDCF9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808" y="2884075"/>
            <a:ext cx="3566469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2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77D745-1821-4D8C-8009-AA3A0191E46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5974" y="2494625"/>
            <a:ext cx="11175026" cy="285861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Detekce</a:t>
            </a:r>
            <a:r>
              <a:rPr lang="en-US" sz="2400" dirty="0"/>
              <a:t> </a:t>
            </a:r>
            <a:r>
              <a:rPr lang="en-US" sz="2400" dirty="0" err="1"/>
              <a:t>hlavních</a:t>
            </a:r>
            <a:r>
              <a:rPr lang="en-US" sz="2400" dirty="0"/>
              <a:t> </a:t>
            </a:r>
            <a:r>
              <a:rPr lang="en-US" sz="2400" dirty="0" err="1"/>
              <a:t>bodů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Příliš</a:t>
            </a:r>
            <a:r>
              <a:rPr lang="en-US" sz="2400" dirty="0"/>
              <a:t> </a:t>
            </a:r>
            <a:r>
              <a:rPr lang="en-US" sz="2400" dirty="0" err="1"/>
              <a:t>mnoho</a:t>
            </a:r>
            <a:r>
              <a:rPr lang="en-US" sz="2400" dirty="0"/>
              <a:t> </a:t>
            </a:r>
            <a:r>
              <a:rPr lang="en-US" sz="2400" dirty="0" err="1"/>
              <a:t>falešných</a:t>
            </a:r>
            <a:r>
              <a:rPr lang="en-US" sz="2400" dirty="0"/>
              <a:t> </a:t>
            </a:r>
            <a:r>
              <a:rPr lang="en-US" sz="2400" dirty="0" err="1"/>
              <a:t>pozitiv</a:t>
            </a:r>
            <a:r>
              <a:rPr lang="en-US" sz="2400" dirty="0"/>
              <a:t> </a:t>
            </a:r>
            <a:r>
              <a:rPr lang="en-US" sz="2400" dirty="0" err="1"/>
              <a:t>kvůli</a:t>
            </a:r>
            <a:r>
              <a:rPr lang="en-US" sz="2400" dirty="0"/>
              <a:t> </a:t>
            </a:r>
            <a:r>
              <a:rPr lang="en-US" sz="2400" dirty="0" err="1"/>
              <a:t>šumu</a:t>
            </a:r>
            <a:endParaRPr lang="en-US" sz="3000" dirty="0"/>
          </a:p>
          <a:p>
            <a:pPr marL="1028700" lvl="1" indent="-342900"/>
            <a:r>
              <a:rPr lang="en-US" dirty="0" err="1"/>
              <a:t>Lidský</a:t>
            </a:r>
            <a:r>
              <a:rPr lang="en-US" dirty="0"/>
              <a:t> </a:t>
            </a:r>
            <a:r>
              <a:rPr lang="en-US" dirty="0" err="1"/>
              <a:t>faktor</a:t>
            </a:r>
            <a:endParaRPr lang="en-US" dirty="0"/>
          </a:p>
          <a:p>
            <a:pPr marL="1028700" lvl="1" indent="-342900"/>
            <a:r>
              <a:rPr lang="en-US" dirty="0" err="1"/>
              <a:t>Digitalizace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Gaussův</a:t>
            </a:r>
            <a:r>
              <a:rPr lang="en-US" sz="2400" dirty="0"/>
              <a:t> </a:t>
            </a:r>
            <a:r>
              <a:rPr lang="en-US" sz="2400" dirty="0" err="1"/>
              <a:t>filtr</a:t>
            </a:r>
            <a:endParaRPr lang="en-US" sz="24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9A529E2-41C1-4F54-9472-A2AB401A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/>
              <a:t>Vyvinutá</a:t>
            </a:r>
            <a:r>
              <a:rPr lang="en-US" sz="6000" dirty="0"/>
              <a:t> </a:t>
            </a:r>
            <a:r>
              <a:rPr lang="en-US" sz="6000" dirty="0" err="1"/>
              <a:t>metoda</a:t>
            </a:r>
            <a:endParaRPr lang="en-GB" sz="6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7DC839-17C5-4708-B06B-3C7A58CDB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171" y="3571277"/>
            <a:ext cx="5297449" cy="178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1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77D745-1821-4D8C-8009-AA3A0191E46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5974" y="2494625"/>
            <a:ext cx="11175026" cy="285861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Podle</a:t>
            </a:r>
            <a:r>
              <a:rPr lang="en-US" sz="2400" dirty="0"/>
              <a:t> </a:t>
            </a:r>
            <a:r>
              <a:rPr lang="en-US" sz="2400" dirty="0" err="1"/>
              <a:t>úbytku</a:t>
            </a:r>
            <a:r>
              <a:rPr lang="en-US" sz="2400" dirty="0"/>
              <a:t> </a:t>
            </a:r>
            <a:r>
              <a:rPr lang="en-US" sz="2400" dirty="0" err="1"/>
              <a:t>bodových</a:t>
            </a:r>
            <a:r>
              <a:rPr lang="en-US" sz="2400" dirty="0"/>
              <a:t> </a:t>
            </a:r>
            <a:r>
              <a:rPr lang="en-US" sz="2400" dirty="0" err="1"/>
              <a:t>prvků</a:t>
            </a:r>
            <a:endParaRPr lang="en-US" sz="24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9A529E2-41C1-4F54-9472-A2AB401A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/>
              <a:t>Určení</a:t>
            </a:r>
            <a:r>
              <a:rPr lang="en-US" sz="6000" dirty="0"/>
              <a:t> </a:t>
            </a:r>
            <a:r>
              <a:rPr lang="en-US" sz="6000" dirty="0" err="1"/>
              <a:t>hrubosti</a:t>
            </a:r>
            <a:r>
              <a:rPr lang="en-US" sz="6000" dirty="0"/>
              <a:t> </a:t>
            </a:r>
            <a:r>
              <a:rPr lang="en-US" sz="6000" dirty="0" err="1"/>
              <a:t>filtru</a:t>
            </a:r>
            <a:endParaRPr lang="en-GB" sz="6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212247-A584-4201-8C8D-A3EA45E197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31310" y="3420804"/>
            <a:ext cx="3100587" cy="25613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EF82BE-6404-457B-A592-1D6DBDD0A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315" y="3387948"/>
            <a:ext cx="3515494" cy="26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2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77D745-1821-4D8C-8009-AA3A0191E46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5974" y="2494625"/>
            <a:ext cx="11175026" cy="285861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 data s </a:t>
            </a:r>
            <a:r>
              <a:rPr lang="en-US" sz="2400" dirty="0" err="1"/>
              <a:t>velkým</a:t>
            </a:r>
            <a:r>
              <a:rPr lang="en-US" sz="2400" dirty="0"/>
              <a:t> </a:t>
            </a:r>
            <a:r>
              <a:rPr lang="en-US" sz="2400" dirty="0" err="1"/>
              <a:t>šumem</a:t>
            </a:r>
            <a:r>
              <a:rPr lang="en-US" sz="2400" dirty="0"/>
              <a:t> </a:t>
            </a:r>
            <a:r>
              <a:rPr lang="en-US" sz="2400" dirty="0" err="1"/>
              <a:t>lepší</a:t>
            </a:r>
            <a:r>
              <a:rPr lang="en-US" sz="2400" dirty="0"/>
              <a:t> </a:t>
            </a:r>
            <a:r>
              <a:rPr lang="en-US" sz="2400" dirty="0" err="1"/>
              <a:t>výsledky</a:t>
            </a:r>
            <a:r>
              <a:rPr lang="en-US" sz="2400" dirty="0"/>
              <a:t> </a:t>
            </a:r>
            <a:r>
              <a:rPr lang="en-US" sz="2400" dirty="0" err="1"/>
              <a:t>než</a:t>
            </a:r>
            <a:r>
              <a:rPr lang="en-US" sz="2400" dirty="0"/>
              <a:t> </a:t>
            </a:r>
            <a:r>
              <a:rPr lang="en-US" sz="2400" dirty="0" err="1"/>
              <a:t>jiné</a:t>
            </a:r>
            <a:r>
              <a:rPr lang="en-US" sz="2400" dirty="0"/>
              <a:t> </a:t>
            </a:r>
            <a:r>
              <a:rPr lang="en-US" sz="2400" dirty="0" err="1"/>
              <a:t>metody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Výpočetně</a:t>
            </a:r>
            <a:r>
              <a:rPr lang="en-US" sz="2400" dirty="0"/>
              <a:t> </a:t>
            </a:r>
            <a:r>
              <a:rPr lang="en-US" sz="2400" dirty="0" err="1"/>
              <a:t>složitější</a:t>
            </a:r>
            <a:r>
              <a:rPr lang="en-US" sz="2400" dirty="0"/>
              <a:t> </a:t>
            </a:r>
            <a:r>
              <a:rPr lang="en-US" sz="2400" dirty="0" err="1"/>
              <a:t>než</a:t>
            </a:r>
            <a:r>
              <a:rPr lang="en-US" sz="2400" dirty="0"/>
              <a:t> </a:t>
            </a:r>
            <a:r>
              <a:rPr lang="en-US" sz="2400" dirty="0" err="1"/>
              <a:t>jiné</a:t>
            </a:r>
            <a:r>
              <a:rPr lang="en-US" sz="2400" dirty="0"/>
              <a:t> </a:t>
            </a:r>
            <a:r>
              <a:rPr lang="en-US" sz="2400" dirty="0" err="1"/>
              <a:t>metody</a:t>
            </a:r>
            <a:endParaRPr lang="en-US" sz="24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9A529E2-41C1-4F54-9472-A2AB401A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/>
              <a:t>Zhodnocení</a:t>
            </a:r>
            <a:endParaRPr lang="en-GB"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FB96D3-D59C-4448-ABAE-7535E51B3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79" y="3884185"/>
            <a:ext cx="3214108" cy="20241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8234CB-0B2C-494F-8483-15A1363D5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885" y="2921477"/>
            <a:ext cx="5189670" cy="1722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DE2082-053E-4FDD-83EA-F7D07B961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351" y="4557661"/>
            <a:ext cx="5288738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5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9A529E2-41C1-4F54-9472-A2AB401A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Děkuji</a:t>
            </a: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za </a:t>
            </a:r>
            <a:r>
              <a:rPr lang="en-US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pozornost</a:t>
            </a:r>
            <a:endParaRPr lang="en-GB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6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86CD90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rn to draw_SL_v7" id="{18EE28FA-48F1-4C33-B361-277598860BF8}" vid="{EFF67EC0-D575-4A4E-A32D-216FEF619E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516155-36B8-4FD2-9A80-9B04CC4B52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2F0010-DC45-4AAA-B80E-2477E02D5D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29E4AD-BB87-4F44-9EF1-A6946BA90A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Learn to draw</Template>
  <TotalTime>208</TotalTime>
  <Words>89</Words>
  <Application>Microsoft Office PowerPoint</Application>
  <PresentationFormat>Widescreen</PresentationFormat>
  <Paragraphs>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Scale-space Based Feature Point Detection for Digital Ink</vt:lpstr>
      <vt:lpstr>Úvod</vt:lpstr>
      <vt:lpstr>Úvod</vt:lpstr>
      <vt:lpstr>Vyvinutá metoda</vt:lpstr>
      <vt:lpstr>Určení hrubosti filtru</vt:lpstr>
      <vt:lpstr>Zhodnocení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Scale-space Based Feature Point Detection for Digital Ink</dc:title>
  <dc:creator>Lenka M.</dc:creator>
  <cp:lastModifiedBy>Lenka M.</cp:lastModifiedBy>
  <cp:revision>30</cp:revision>
  <dcterms:created xsi:type="dcterms:W3CDTF">2021-03-10T09:43:20Z</dcterms:created>
  <dcterms:modified xsi:type="dcterms:W3CDTF">2021-03-10T13:11:28Z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