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PWmBvlNd8ELhTlm5BTRRHDId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1bd99f37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1bd99f3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cc1bd99f37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1bd99f37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c1bd99f3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monochromatické barvy =&gt; na barevný za použití GMM místo histogramů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oproti Graph Cut One-shot alg.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odpadá nutnost vybrat potředí</a:t>
            </a:r>
            <a:endParaRPr/>
          </a:p>
        </p:txBody>
      </p:sp>
      <p:sp>
        <p:nvSpPr>
          <p:cNvPr id="107" name="Google Shape;107;gcc1bd99f3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1bd99f3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1bd99f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c1bd99f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1bd99f37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1bd99f3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cc1bd99f3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1bd99f37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1bd99f3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2 experimenty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s-CZ"/>
              <a:t>na 20 složitějších obrazcích se porovnávalo kolik je potřeba zásahů uživatele k dosažení uspokojivého výsledku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s-CZ"/>
              <a:t>na 50 obrázcích GrabCut používal jednu linku označující část pozadí a u Graph Cut byly použity 2 linky (vzorky pozadí i popředí)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s-CZ"/>
              <a:t>chybovost 0.18%  u Graph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s-CZ"/>
              <a:t>chybovost 0.19% u GrabCut</a:t>
            </a:r>
            <a:endParaRPr/>
          </a:p>
        </p:txBody>
      </p:sp>
      <p:sp>
        <p:nvSpPr>
          <p:cNvPr id="132" name="Google Shape;132;gcc1bd99f37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1bd99f37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1bd99f3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cc1bd99f37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3568" y="3501015"/>
            <a:ext cx="7772400" cy="8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31640" y="4365104"/>
            <a:ext cx="6400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19672" y="476672"/>
            <a:ext cx="7067128" cy="1008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6923C"/>
              </a:buClr>
              <a:buSzPts val="32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6923C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 rot="5400000">
            <a:off x="5373413" y="2812778"/>
            <a:ext cx="456937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1182414" y="831579"/>
            <a:ext cx="456937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6923C"/>
              </a:buClr>
              <a:buSzPts val="32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6923C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>
  <p:cSld name="Nadpis a obsah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619672" y="476671"/>
            <a:ext cx="7067128" cy="100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68313" y="1628774"/>
            <a:ext cx="8218487" cy="446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A9C22"/>
              </a:buClr>
              <a:buSzPts val="32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A9C22"/>
              </a:buClr>
              <a:buSzPts val="28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A9C22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>
  <p:cSld name="Obsah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932040" y="980728"/>
            <a:ext cx="3754760" cy="514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6923C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–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6923C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619672" y="476672"/>
            <a:ext cx="7067128" cy="1008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6923C"/>
              </a:buClr>
              <a:buSzPts val="2400"/>
              <a:buChar char="–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800"/>
              <a:buChar char="–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800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6923C"/>
              </a:buClr>
              <a:buSzPts val="2400"/>
              <a:buChar char="–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800"/>
              <a:buChar char="–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800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619672" y="404663"/>
            <a:ext cx="7067128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A9C22"/>
              </a:buClr>
              <a:buSzPts val="24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Char char="–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A9C22"/>
              </a:buClr>
              <a:buSzPts val="180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A9C22"/>
              </a:buClr>
              <a:buSzPts val="1600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A9C22"/>
              </a:buClr>
              <a:buSzPts val="1600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6923C"/>
              </a:buClr>
              <a:buSzPts val="24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2000"/>
              <a:buChar char="–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80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600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600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uze nadpis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619672" y="476671"/>
            <a:ext cx="7067128" cy="100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1792288" y="476672"/>
            <a:ext cx="5486400" cy="4250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7A9C2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A9C2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A9C2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792288" y="5367346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692275" y="476250"/>
            <a:ext cx="6994525" cy="100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7A9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A9C2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A9C2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A9C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A9C2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396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46113" y="3212976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GrabCut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331913" y="4035301"/>
            <a:ext cx="6400800" cy="122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s-CZ"/>
              <a:t>Autor: Jan Pawlas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3409" y="908720"/>
            <a:ext cx="1257807" cy="47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1bd99f37_0_39"/>
          <p:cNvSpPr txBox="1"/>
          <p:nvPr>
            <p:ph type="title"/>
          </p:nvPr>
        </p:nvSpPr>
        <p:spPr>
          <a:xfrm>
            <a:off x="1619672" y="476671"/>
            <a:ext cx="70671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Představení </a:t>
            </a:r>
            <a:r>
              <a:rPr lang="cs-CZ" sz="3200">
                <a:solidFill>
                  <a:srgbClr val="76923C"/>
                </a:solidFill>
              </a:rPr>
              <a:t>GrabCut</a:t>
            </a:r>
            <a:endParaRPr/>
          </a:p>
        </p:txBody>
      </p:sp>
      <p:sp>
        <p:nvSpPr>
          <p:cNvPr id="95" name="Google Shape;95;gcc1bd99f37_0_39"/>
          <p:cNvSpPr txBox="1"/>
          <p:nvPr>
            <p:ph idx="1" type="body"/>
          </p:nvPr>
        </p:nvSpPr>
        <p:spPr>
          <a:xfrm>
            <a:off x="468313" y="1628774"/>
            <a:ext cx="82185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Extrakce popředí od složitého pozadí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Snaha dosáhnout vysokého výkonu a co nejmenší nutnost interakce uživatele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cíle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cs-CZ"/>
              <a:t>přesná segmentace objektu od pozadí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cs-CZ"/>
              <a:t>přesvědčivé odstíny na kraji objektu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cs-CZ"/>
              <a:t>čisté barvy extrahovaného objektu bez odlesku barev pozadí</a:t>
            </a:r>
            <a:endParaRPr/>
          </a:p>
        </p:txBody>
      </p:sp>
      <p:sp>
        <p:nvSpPr>
          <p:cNvPr id="96" name="Google Shape;96;gcc1bd99f37_0_39"/>
          <p:cNvSpPr txBox="1"/>
          <p:nvPr>
            <p:ph idx="12" type="sldNum"/>
          </p:nvPr>
        </p:nvSpPr>
        <p:spPr>
          <a:xfrm>
            <a:off x="6553200" y="396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1619672" y="476671"/>
            <a:ext cx="7067128" cy="100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Porovnání s dalšími přístupy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686"/>
            <a:ext cx="9143999" cy="32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1bd99f37_0_17"/>
          <p:cNvSpPr txBox="1"/>
          <p:nvPr>
            <p:ph type="title"/>
          </p:nvPr>
        </p:nvSpPr>
        <p:spPr>
          <a:xfrm>
            <a:off x="1619672" y="476671"/>
            <a:ext cx="70671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Vylepšení GrabCut oproti Graph Cut</a:t>
            </a:r>
            <a:endParaRPr/>
          </a:p>
        </p:txBody>
      </p:sp>
      <p:sp>
        <p:nvSpPr>
          <p:cNvPr id="110" name="Google Shape;110;gcc1bd99f37_0_17"/>
          <p:cNvSpPr txBox="1"/>
          <p:nvPr>
            <p:ph idx="1" type="body"/>
          </p:nvPr>
        </p:nvSpPr>
        <p:spPr>
          <a:xfrm>
            <a:off x="468313" y="1628774"/>
            <a:ext cx="82185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Využívá Gaussian Mixture Model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Vylepšený iterativní algoritmus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Možnost neúplného popisu (pouze pozadí)</a:t>
            </a:r>
            <a:endParaRPr/>
          </a:p>
        </p:txBody>
      </p:sp>
      <p:sp>
        <p:nvSpPr>
          <p:cNvPr id="111" name="Google Shape;111;gcc1bd99f37_0_17"/>
          <p:cNvSpPr txBox="1"/>
          <p:nvPr>
            <p:ph idx="12" type="sldNum"/>
          </p:nvPr>
        </p:nvSpPr>
        <p:spPr>
          <a:xfrm>
            <a:off x="6553200" y="396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c1bd99f37_0_0"/>
          <p:cNvSpPr txBox="1"/>
          <p:nvPr>
            <p:ph type="title"/>
          </p:nvPr>
        </p:nvSpPr>
        <p:spPr>
          <a:xfrm>
            <a:off x="1619672" y="476671"/>
            <a:ext cx="70671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Postup </a:t>
            </a:r>
            <a:endParaRPr/>
          </a:p>
        </p:txBody>
      </p:sp>
      <p:sp>
        <p:nvSpPr>
          <p:cNvPr id="118" name="Google Shape;118;gcc1bd99f37_0_0"/>
          <p:cNvSpPr txBox="1"/>
          <p:nvPr>
            <p:ph idx="12" type="sldNum"/>
          </p:nvPr>
        </p:nvSpPr>
        <p:spPr>
          <a:xfrm>
            <a:off x="6553200" y="396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pic>
        <p:nvPicPr>
          <p:cNvPr id="119" name="Google Shape;119;gcc1bd99f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93" y="1673600"/>
            <a:ext cx="5691625" cy="44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1bd99f37_0_8"/>
          <p:cNvSpPr txBox="1"/>
          <p:nvPr>
            <p:ph type="title"/>
          </p:nvPr>
        </p:nvSpPr>
        <p:spPr>
          <a:xfrm>
            <a:off x="1619672" y="476671"/>
            <a:ext cx="70671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Porovnání hranice objektů</a:t>
            </a:r>
            <a:endParaRPr/>
          </a:p>
        </p:txBody>
      </p:sp>
      <p:sp>
        <p:nvSpPr>
          <p:cNvPr id="126" name="Google Shape;126;gcc1bd99f37_0_8"/>
          <p:cNvSpPr txBox="1"/>
          <p:nvPr>
            <p:ph idx="12" type="sldNum"/>
          </p:nvPr>
        </p:nvSpPr>
        <p:spPr>
          <a:xfrm>
            <a:off x="6553200" y="396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pic>
        <p:nvPicPr>
          <p:cNvPr id="127" name="Google Shape;127;gcc1bd99f3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" y="2435750"/>
            <a:ext cx="5754976" cy="2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cc1bd99f3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925" y="2773900"/>
            <a:ext cx="1787575" cy="1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1bd99f37_0_46"/>
          <p:cNvSpPr txBox="1"/>
          <p:nvPr>
            <p:ph type="title"/>
          </p:nvPr>
        </p:nvSpPr>
        <p:spPr>
          <a:xfrm>
            <a:off x="1619672" y="476671"/>
            <a:ext cx="70671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Graph Cut / GrabCut</a:t>
            </a:r>
            <a:endParaRPr/>
          </a:p>
        </p:txBody>
      </p:sp>
      <p:sp>
        <p:nvSpPr>
          <p:cNvPr id="135" name="Google Shape;135;gcc1bd99f37_0_46"/>
          <p:cNvSpPr txBox="1"/>
          <p:nvPr>
            <p:ph idx="1" type="body"/>
          </p:nvPr>
        </p:nvSpPr>
        <p:spPr>
          <a:xfrm>
            <a:off x="468313" y="1628774"/>
            <a:ext cx="82185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GrabCut potřebuje méně interakcí uživatele na složitějších příkladech segmentace (15/20)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/>
              <a:t>Při porovnání výsledků, kdy GrabCut měl pouze stanovený vzorek pozadí a Graph Cut měl i vzorek popředí, dosahoval skoro </a:t>
            </a:r>
            <a:r>
              <a:rPr lang="cs-CZ"/>
              <a:t>stejné</a:t>
            </a:r>
            <a:r>
              <a:rPr lang="cs-CZ"/>
              <a:t> přesnosti</a:t>
            </a:r>
            <a:endParaRPr/>
          </a:p>
        </p:txBody>
      </p:sp>
      <p:sp>
        <p:nvSpPr>
          <p:cNvPr id="136" name="Google Shape;136;gcc1bd99f37_0_46"/>
          <p:cNvSpPr txBox="1"/>
          <p:nvPr>
            <p:ph idx="12" type="sldNum"/>
          </p:nvPr>
        </p:nvSpPr>
        <p:spPr>
          <a:xfrm>
            <a:off x="6553200" y="396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c1bd99f37_0_25"/>
          <p:cNvSpPr txBox="1"/>
          <p:nvPr>
            <p:ph type="title"/>
          </p:nvPr>
        </p:nvSpPr>
        <p:spPr>
          <a:xfrm>
            <a:off x="1619672" y="476671"/>
            <a:ext cx="70671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Příklady</a:t>
            </a:r>
            <a:endParaRPr/>
          </a:p>
        </p:txBody>
      </p:sp>
      <p:sp>
        <p:nvSpPr>
          <p:cNvPr id="143" name="Google Shape;143;gcc1bd99f37_0_25"/>
          <p:cNvSpPr txBox="1"/>
          <p:nvPr>
            <p:ph idx="12" type="sldNum"/>
          </p:nvPr>
        </p:nvSpPr>
        <p:spPr>
          <a:xfrm>
            <a:off x="6553200" y="396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pic>
        <p:nvPicPr>
          <p:cNvPr id="144" name="Google Shape;144;gcc1bd99f3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0" y="1641550"/>
            <a:ext cx="7380000" cy="49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1691680" y="2204864"/>
            <a:ext cx="7283152" cy="543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cs-CZ" sz="4800">
                <a:solidFill>
                  <a:srgbClr val="76923C"/>
                </a:solidFill>
              </a:rPr>
              <a:t>Děkuji za pozornost.</a:t>
            </a:r>
            <a:endParaRPr sz="1400">
              <a:solidFill>
                <a:srgbClr val="76923C"/>
              </a:solidFill>
            </a:endParaRPr>
          </a:p>
        </p:txBody>
      </p: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6553200" y="396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_PRF_rozmer 4_3_cz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2020-06-15T19:34:08Z</dcterms:created>
  <dc:creator>Jan Pawlas</dc:creator>
</cp:coreProperties>
</file>