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ED903-6A1E-4710-9F20-63A70EF78A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2EEF3E-7897-4FC8-9B25-A5D5D86C3102}">
      <dgm:prSet/>
      <dgm:spPr/>
      <dgm:t>
        <a:bodyPr/>
        <a:lstStyle/>
        <a:p>
          <a:r>
            <a:rPr lang="cs-CZ"/>
            <a:t>Příklady testovaných obrázků</a:t>
          </a:r>
          <a:endParaRPr lang="en-US"/>
        </a:p>
      </dgm:t>
    </dgm:pt>
    <dgm:pt modelId="{00432AD2-7869-4DBD-8D90-EFA67E0E18D7}" type="parTrans" cxnId="{C81CE470-280B-40C5-9418-F2A4DD29BFD5}">
      <dgm:prSet/>
      <dgm:spPr/>
      <dgm:t>
        <a:bodyPr/>
        <a:lstStyle/>
        <a:p>
          <a:endParaRPr lang="en-US"/>
        </a:p>
      </dgm:t>
    </dgm:pt>
    <dgm:pt modelId="{E001736F-C10F-4C54-A0BD-6AAD9E225077}" type="sibTrans" cxnId="{C81CE470-280B-40C5-9418-F2A4DD29BFD5}">
      <dgm:prSet/>
      <dgm:spPr/>
      <dgm:t>
        <a:bodyPr/>
        <a:lstStyle/>
        <a:p>
          <a:endParaRPr lang="en-US"/>
        </a:p>
      </dgm:t>
    </dgm:pt>
    <dgm:pt modelId="{D44D11D6-5016-45C9-81FA-F014575F3DA5}">
      <dgm:prSet/>
      <dgm:spPr/>
      <dgm:t>
        <a:bodyPr/>
        <a:lstStyle/>
        <a:p>
          <a:r>
            <a:rPr lang="cs-CZ"/>
            <a:t>Saliency map (mapa důležitosti)</a:t>
          </a:r>
          <a:endParaRPr lang="en-US"/>
        </a:p>
      </dgm:t>
    </dgm:pt>
    <dgm:pt modelId="{233BE2BA-9AFE-4C19-A8C4-26AC56B7AC34}" type="parTrans" cxnId="{10BFCA81-00F1-4ED1-9021-E907BE59E465}">
      <dgm:prSet/>
      <dgm:spPr/>
      <dgm:t>
        <a:bodyPr/>
        <a:lstStyle/>
        <a:p>
          <a:endParaRPr lang="en-US"/>
        </a:p>
      </dgm:t>
    </dgm:pt>
    <dgm:pt modelId="{2715F8B3-466D-47AE-9C34-29D36923C01D}" type="sibTrans" cxnId="{10BFCA81-00F1-4ED1-9021-E907BE59E465}">
      <dgm:prSet/>
      <dgm:spPr/>
      <dgm:t>
        <a:bodyPr/>
        <a:lstStyle/>
        <a:p>
          <a:endParaRPr lang="en-US"/>
        </a:p>
      </dgm:t>
    </dgm:pt>
    <dgm:pt modelId="{D9C542DD-A487-43DC-A4FE-E91C6B81DD7B}">
      <dgm:prSet/>
      <dgm:spPr/>
      <dgm:t>
        <a:bodyPr/>
        <a:lstStyle/>
        <a:p>
          <a:r>
            <a:rPr lang="cs-CZ"/>
            <a:t>Metoda SFC (Spatial Frequency Content)</a:t>
          </a:r>
          <a:endParaRPr lang="en-US"/>
        </a:p>
      </dgm:t>
    </dgm:pt>
    <dgm:pt modelId="{8C19E3FA-9FF3-4CC9-9B1A-2B5F469A4230}" type="parTrans" cxnId="{CCEC5C87-12FA-4E4F-B756-F372753C4948}">
      <dgm:prSet/>
      <dgm:spPr/>
      <dgm:t>
        <a:bodyPr/>
        <a:lstStyle/>
        <a:p>
          <a:endParaRPr lang="en-US"/>
        </a:p>
      </dgm:t>
    </dgm:pt>
    <dgm:pt modelId="{C80BC36C-3CC9-43CD-945A-B9A67D27FC56}" type="sibTrans" cxnId="{CCEC5C87-12FA-4E4F-B756-F372753C4948}">
      <dgm:prSet/>
      <dgm:spPr/>
      <dgm:t>
        <a:bodyPr/>
        <a:lstStyle/>
        <a:p>
          <a:endParaRPr lang="en-US"/>
        </a:p>
      </dgm:t>
    </dgm:pt>
    <dgm:pt modelId="{4ECDF814-0C42-4D53-85A4-31B7C47B5F3C}">
      <dgm:prSet/>
      <dgm:spPr/>
      <dgm:t>
        <a:bodyPr/>
        <a:lstStyle/>
        <a:p>
          <a:r>
            <a:rPr lang="cs-CZ"/>
            <a:t>Výsledky</a:t>
          </a:r>
          <a:endParaRPr lang="en-US"/>
        </a:p>
      </dgm:t>
    </dgm:pt>
    <dgm:pt modelId="{EA0D1449-124D-4601-AD48-C159548EDBAC}" type="parTrans" cxnId="{7D8E2D05-BCED-4998-B864-7D918D51440B}">
      <dgm:prSet/>
      <dgm:spPr/>
      <dgm:t>
        <a:bodyPr/>
        <a:lstStyle/>
        <a:p>
          <a:endParaRPr lang="en-US"/>
        </a:p>
      </dgm:t>
    </dgm:pt>
    <dgm:pt modelId="{FC651A01-BF3C-46D9-B91B-8816D79571BB}" type="sibTrans" cxnId="{7D8E2D05-BCED-4998-B864-7D918D51440B}">
      <dgm:prSet/>
      <dgm:spPr/>
      <dgm:t>
        <a:bodyPr/>
        <a:lstStyle/>
        <a:p>
          <a:endParaRPr lang="en-US"/>
        </a:p>
      </dgm:t>
    </dgm:pt>
    <dgm:pt modelId="{7B216B47-1958-4EEA-A9C6-DB7A0C2984D7}" type="pres">
      <dgm:prSet presAssocID="{BD5ED903-6A1E-4710-9F20-63A70EF78AE2}" presName="linearFlow" presStyleCnt="0">
        <dgm:presLayoutVars>
          <dgm:resizeHandles val="exact"/>
        </dgm:presLayoutVars>
      </dgm:prSet>
      <dgm:spPr/>
    </dgm:pt>
    <dgm:pt modelId="{96553324-FD74-4926-B96B-C0A9AB2C6E16}" type="pres">
      <dgm:prSet presAssocID="{112EEF3E-7897-4FC8-9B25-A5D5D86C3102}" presName="node" presStyleLbl="node1" presStyleIdx="0" presStyleCnt="4">
        <dgm:presLayoutVars>
          <dgm:bulletEnabled val="1"/>
        </dgm:presLayoutVars>
      </dgm:prSet>
      <dgm:spPr/>
    </dgm:pt>
    <dgm:pt modelId="{3DA099F9-D1C6-4DC4-B4D1-F4F4C2C3AC58}" type="pres">
      <dgm:prSet presAssocID="{E001736F-C10F-4C54-A0BD-6AAD9E225077}" presName="sibTrans" presStyleLbl="sibTrans2D1" presStyleIdx="0" presStyleCnt="3"/>
      <dgm:spPr/>
    </dgm:pt>
    <dgm:pt modelId="{A51BF558-9BF3-498F-809E-03094BD2E495}" type="pres">
      <dgm:prSet presAssocID="{E001736F-C10F-4C54-A0BD-6AAD9E225077}" presName="connectorText" presStyleLbl="sibTrans2D1" presStyleIdx="0" presStyleCnt="3"/>
      <dgm:spPr/>
    </dgm:pt>
    <dgm:pt modelId="{F870389F-C744-4313-B719-9535235452F3}" type="pres">
      <dgm:prSet presAssocID="{D44D11D6-5016-45C9-81FA-F014575F3DA5}" presName="node" presStyleLbl="node1" presStyleIdx="1" presStyleCnt="4">
        <dgm:presLayoutVars>
          <dgm:bulletEnabled val="1"/>
        </dgm:presLayoutVars>
      </dgm:prSet>
      <dgm:spPr/>
    </dgm:pt>
    <dgm:pt modelId="{88AFE613-F334-455C-9787-DBFE6183EBAC}" type="pres">
      <dgm:prSet presAssocID="{2715F8B3-466D-47AE-9C34-29D36923C01D}" presName="sibTrans" presStyleLbl="sibTrans2D1" presStyleIdx="1" presStyleCnt="3"/>
      <dgm:spPr/>
    </dgm:pt>
    <dgm:pt modelId="{1611C0B8-B91E-4AA7-A707-742B86ED3409}" type="pres">
      <dgm:prSet presAssocID="{2715F8B3-466D-47AE-9C34-29D36923C01D}" presName="connectorText" presStyleLbl="sibTrans2D1" presStyleIdx="1" presStyleCnt="3"/>
      <dgm:spPr/>
    </dgm:pt>
    <dgm:pt modelId="{23FE6A0D-D0BB-4728-9B8A-BD78EFD685BF}" type="pres">
      <dgm:prSet presAssocID="{D9C542DD-A487-43DC-A4FE-E91C6B81DD7B}" presName="node" presStyleLbl="node1" presStyleIdx="2" presStyleCnt="4">
        <dgm:presLayoutVars>
          <dgm:bulletEnabled val="1"/>
        </dgm:presLayoutVars>
      </dgm:prSet>
      <dgm:spPr/>
    </dgm:pt>
    <dgm:pt modelId="{AD37AD23-D8A1-4168-8A50-F5E55CF608D9}" type="pres">
      <dgm:prSet presAssocID="{C80BC36C-3CC9-43CD-945A-B9A67D27FC56}" presName="sibTrans" presStyleLbl="sibTrans2D1" presStyleIdx="2" presStyleCnt="3"/>
      <dgm:spPr/>
    </dgm:pt>
    <dgm:pt modelId="{09C52687-87B9-4A75-85A8-E6398451B486}" type="pres">
      <dgm:prSet presAssocID="{C80BC36C-3CC9-43CD-945A-B9A67D27FC56}" presName="connectorText" presStyleLbl="sibTrans2D1" presStyleIdx="2" presStyleCnt="3"/>
      <dgm:spPr/>
    </dgm:pt>
    <dgm:pt modelId="{329E69D6-BFEE-44F9-9E11-0CC5711265EC}" type="pres">
      <dgm:prSet presAssocID="{4ECDF814-0C42-4D53-85A4-31B7C47B5F3C}" presName="node" presStyleLbl="node1" presStyleIdx="3" presStyleCnt="4">
        <dgm:presLayoutVars>
          <dgm:bulletEnabled val="1"/>
        </dgm:presLayoutVars>
      </dgm:prSet>
      <dgm:spPr/>
    </dgm:pt>
  </dgm:ptLst>
  <dgm:cxnLst>
    <dgm:cxn modelId="{D29E9B01-BCE2-47C0-8A68-D9EFDEA1FBB4}" type="presOf" srcId="{C80BC36C-3CC9-43CD-945A-B9A67D27FC56}" destId="{AD37AD23-D8A1-4168-8A50-F5E55CF608D9}" srcOrd="0" destOrd="0" presId="urn:microsoft.com/office/officeart/2005/8/layout/process2"/>
    <dgm:cxn modelId="{7D8E2D05-BCED-4998-B864-7D918D51440B}" srcId="{BD5ED903-6A1E-4710-9F20-63A70EF78AE2}" destId="{4ECDF814-0C42-4D53-85A4-31B7C47B5F3C}" srcOrd="3" destOrd="0" parTransId="{EA0D1449-124D-4601-AD48-C159548EDBAC}" sibTransId="{FC651A01-BF3C-46D9-B91B-8816D79571BB}"/>
    <dgm:cxn modelId="{88BEBB1A-7A33-4DB3-81E4-8D584F55681C}" type="presOf" srcId="{BD5ED903-6A1E-4710-9F20-63A70EF78AE2}" destId="{7B216B47-1958-4EEA-A9C6-DB7A0C2984D7}" srcOrd="0" destOrd="0" presId="urn:microsoft.com/office/officeart/2005/8/layout/process2"/>
    <dgm:cxn modelId="{0550F139-8646-4B83-94A3-B48AC2585F74}" type="presOf" srcId="{4ECDF814-0C42-4D53-85A4-31B7C47B5F3C}" destId="{329E69D6-BFEE-44F9-9E11-0CC5711265EC}" srcOrd="0" destOrd="0" presId="urn:microsoft.com/office/officeart/2005/8/layout/process2"/>
    <dgm:cxn modelId="{70FBA940-0B0B-4DDC-8688-D0B9A8BF01AE}" type="presOf" srcId="{2715F8B3-466D-47AE-9C34-29D36923C01D}" destId="{88AFE613-F334-455C-9787-DBFE6183EBAC}" srcOrd="0" destOrd="0" presId="urn:microsoft.com/office/officeart/2005/8/layout/process2"/>
    <dgm:cxn modelId="{C81CE470-280B-40C5-9418-F2A4DD29BFD5}" srcId="{BD5ED903-6A1E-4710-9F20-63A70EF78AE2}" destId="{112EEF3E-7897-4FC8-9B25-A5D5D86C3102}" srcOrd="0" destOrd="0" parTransId="{00432AD2-7869-4DBD-8D90-EFA67E0E18D7}" sibTransId="{E001736F-C10F-4C54-A0BD-6AAD9E225077}"/>
    <dgm:cxn modelId="{10BFCA81-00F1-4ED1-9021-E907BE59E465}" srcId="{BD5ED903-6A1E-4710-9F20-63A70EF78AE2}" destId="{D44D11D6-5016-45C9-81FA-F014575F3DA5}" srcOrd="1" destOrd="0" parTransId="{233BE2BA-9AFE-4C19-A8C4-26AC56B7AC34}" sibTransId="{2715F8B3-466D-47AE-9C34-29D36923C01D}"/>
    <dgm:cxn modelId="{CCEC5C87-12FA-4E4F-B756-F372753C4948}" srcId="{BD5ED903-6A1E-4710-9F20-63A70EF78AE2}" destId="{D9C542DD-A487-43DC-A4FE-E91C6B81DD7B}" srcOrd="2" destOrd="0" parTransId="{8C19E3FA-9FF3-4CC9-9B1A-2B5F469A4230}" sibTransId="{C80BC36C-3CC9-43CD-945A-B9A67D27FC56}"/>
    <dgm:cxn modelId="{79FD228B-7634-4B19-90A1-8C8C2202BBD7}" type="presOf" srcId="{E001736F-C10F-4C54-A0BD-6AAD9E225077}" destId="{A51BF558-9BF3-498F-809E-03094BD2E495}" srcOrd="1" destOrd="0" presId="urn:microsoft.com/office/officeart/2005/8/layout/process2"/>
    <dgm:cxn modelId="{631DDF8E-FB86-438B-AD9F-FD8B137522D9}" type="presOf" srcId="{D9C542DD-A487-43DC-A4FE-E91C6B81DD7B}" destId="{23FE6A0D-D0BB-4728-9B8A-BD78EFD685BF}" srcOrd="0" destOrd="0" presId="urn:microsoft.com/office/officeart/2005/8/layout/process2"/>
    <dgm:cxn modelId="{C4F3AB9A-2805-4BAA-834F-1851D7C590C9}" type="presOf" srcId="{2715F8B3-466D-47AE-9C34-29D36923C01D}" destId="{1611C0B8-B91E-4AA7-A707-742B86ED3409}" srcOrd="1" destOrd="0" presId="urn:microsoft.com/office/officeart/2005/8/layout/process2"/>
    <dgm:cxn modelId="{357574A4-6C18-43B5-A2C1-C2B65097AC39}" type="presOf" srcId="{C80BC36C-3CC9-43CD-945A-B9A67D27FC56}" destId="{09C52687-87B9-4A75-85A8-E6398451B486}" srcOrd="1" destOrd="0" presId="urn:microsoft.com/office/officeart/2005/8/layout/process2"/>
    <dgm:cxn modelId="{91C511A6-B7A9-4502-BD6A-95C1A9D114CC}" type="presOf" srcId="{E001736F-C10F-4C54-A0BD-6AAD9E225077}" destId="{3DA099F9-D1C6-4DC4-B4D1-F4F4C2C3AC58}" srcOrd="0" destOrd="0" presId="urn:microsoft.com/office/officeart/2005/8/layout/process2"/>
    <dgm:cxn modelId="{FF334EC8-5C11-46A5-BDB3-BD0549BB31D9}" type="presOf" srcId="{112EEF3E-7897-4FC8-9B25-A5D5D86C3102}" destId="{96553324-FD74-4926-B96B-C0A9AB2C6E16}" srcOrd="0" destOrd="0" presId="urn:microsoft.com/office/officeart/2005/8/layout/process2"/>
    <dgm:cxn modelId="{B8A0BEE4-4AAF-4BC4-B1F0-FAA8FBA639D0}" type="presOf" srcId="{D44D11D6-5016-45C9-81FA-F014575F3DA5}" destId="{F870389F-C744-4313-B719-9535235452F3}" srcOrd="0" destOrd="0" presId="urn:microsoft.com/office/officeart/2005/8/layout/process2"/>
    <dgm:cxn modelId="{5ED25473-87E0-4206-AC26-EE8B54A2077F}" type="presParOf" srcId="{7B216B47-1958-4EEA-A9C6-DB7A0C2984D7}" destId="{96553324-FD74-4926-B96B-C0A9AB2C6E16}" srcOrd="0" destOrd="0" presId="urn:microsoft.com/office/officeart/2005/8/layout/process2"/>
    <dgm:cxn modelId="{DB777C57-5D96-44B9-AC51-7C15318D2EB9}" type="presParOf" srcId="{7B216B47-1958-4EEA-A9C6-DB7A0C2984D7}" destId="{3DA099F9-D1C6-4DC4-B4D1-F4F4C2C3AC58}" srcOrd="1" destOrd="0" presId="urn:microsoft.com/office/officeart/2005/8/layout/process2"/>
    <dgm:cxn modelId="{09A4B3BD-08CC-4569-936D-4E3239D5C0E7}" type="presParOf" srcId="{3DA099F9-D1C6-4DC4-B4D1-F4F4C2C3AC58}" destId="{A51BF558-9BF3-498F-809E-03094BD2E495}" srcOrd="0" destOrd="0" presId="urn:microsoft.com/office/officeart/2005/8/layout/process2"/>
    <dgm:cxn modelId="{915F6B4E-FE49-42C4-B222-F3AF76382A96}" type="presParOf" srcId="{7B216B47-1958-4EEA-A9C6-DB7A0C2984D7}" destId="{F870389F-C744-4313-B719-9535235452F3}" srcOrd="2" destOrd="0" presId="urn:microsoft.com/office/officeart/2005/8/layout/process2"/>
    <dgm:cxn modelId="{3D1B7CEB-D6D2-4C14-8803-216CB0A45394}" type="presParOf" srcId="{7B216B47-1958-4EEA-A9C6-DB7A0C2984D7}" destId="{88AFE613-F334-455C-9787-DBFE6183EBAC}" srcOrd="3" destOrd="0" presId="urn:microsoft.com/office/officeart/2005/8/layout/process2"/>
    <dgm:cxn modelId="{5CFC7CC8-954F-40DF-931E-2DA06E1583D9}" type="presParOf" srcId="{88AFE613-F334-455C-9787-DBFE6183EBAC}" destId="{1611C0B8-B91E-4AA7-A707-742B86ED3409}" srcOrd="0" destOrd="0" presId="urn:microsoft.com/office/officeart/2005/8/layout/process2"/>
    <dgm:cxn modelId="{2CD45DC2-4D26-4EB8-B53B-A9F24B32FE9F}" type="presParOf" srcId="{7B216B47-1958-4EEA-A9C6-DB7A0C2984D7}" destId="{23FE6A0D-D0BB-4728-9B8A-BD78EFD685BF}" srcOrd="4" destOrd="0" presId="urn:microsoft.com/office/officeart/2005/8/layout/process2"/>
    <dgm:cxn modelId="{FF08F1A4-92B9-4EBB-AD4E-4EA4D2B6B808}" type="presParOf" srcId="{7B216B47-1958-4EEA-A9C6-DB7A0C2984D7}" destId="{AD37AD23-D8A1-4168-8A50-F5E55CF608D9}" srcOrd="5" destOrd="0" presId="urn:microsoft.com/office/officeart/2005/8/layout/process2"/>
    <dgm:cxn modelId="{E7282F42-1C4A-46E5-A6D0-E3959A772683}" type="presParOf" srcId="{AD37AD23-D8A1-4168-8A50-F5E55CF608D9}" destId="{09C52687-87B9-4A75-85A8-E6398451B486}" srcOrd="0" destOrd="0" presId="urn:microsoft.com/office/officeart/2005/8/layout/process2"/>
    <dgm:cxn modelId="{15A3A37C-3596-4D73-8093-BA127BBCBB87}" type="presParOf" srcId="{7B216B47-1958-4EEA-A9C6-DB7A0C2984D7}" destId="{329E69D6-BFEE-44F9-9E11-0CC5711265E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53324-FD74-4926-B96B-C0A9AB2C6E16}">
      <dsp:nvSpPr>
        <dsp:cNvPr id="0" name=""/>
        <dsp:cNvSpPr/>
      </dsp:nvSpPr>
      <dsp:spPr>
        <a:xfrm>
          <a:off x="720282" y="2304"/>
          <a:ext cx="2132030" cy="8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Příklady testovaných obrázků</a:t>
          </a:r>
          <a:endParaRPr lang="en-US" sz="1800" kern="1200"/>
        </a:p>
      </dsp:txBody>
      <dsp:txXfrm>
        <a:off x="745386" y="27408"/>
        <a:ext cx="2081822" cy="806889"/>
      </dsp:txXfrm>
    </dsp:sp>
    <dsp:sp modelId="{3DA099F9-D1C6-4DC4-B4D1-F4F4C2C3AC58}">
      <dsp:nvSpPr>
        <dsp:cNvPr id="0" name=""/>
        <dsp:cNvSpPr/>
      </dsp:nvSpPr>
      <dsp:spPr>
        <a:xfrm rot="5400000">
          <a:off x="1625592" y="880829"/>
          <a:ext cx="321411" cy="385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670591" y="912970"/>
        <a:ext cx="231415" cy="224988"/>
      </dsp:txXfrm>
    </dsp:sp>
    <dsp:sp modelId="{F870389F-C744-4313-B719-9535235452F3}">
      <dsp:nvSpPr>
        <dsp:cNvPr id="0" name=""/>
        <dsp:cNvSpPr/>
      </dsp:nvSpPr>
      <dsp:spPr>
        <a:xfrm>
          <a:off x="720282" y="1287950"/>
          <a:ext cx="2132030" cy="8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Saliency map (mapa důležitosti)</a:t>
          </a:r>
          <a:endParaRPr lang="en-US" sz="1800" kern="1200"/>
        </a:p>
      </dsp:txBody>
      <dsp:txXfrm>
        <a:off x="745386" y="1313054"/>
        <a:ext cx="2081822" cy="806889"/>
      </dsp:txXfrm>
    </dsp:sp>
    <dsp:sp modelId="{88AFE613-F334-455C-9787-DBFE6183EBAC}">
      <dsp:nvSpPr>
        <dsp:cNvPr id="0" name=""/>
        <dsp:cNvSpPr/>
      </dsp:nvSpPr>
      <dsp:spPr>
        <a:xfrm rot="5400000">
          <a:off x="1625592" y="2166475"/>
          <a:ext cx="321411" cy="385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670591" y="2198616"/>
        <a:ext cx="231415" cy="224988"/>
      </dsp:txXfrm>
    </dsp:sp>
    <dsp:sp modelId="{23FE6A0D-D0BB-4728-9B8A-BD78EFD685BF}">
      <dsp:nvSpPr>
        <dsp:cNvPr id="0" name=""/>
        <dsp:cNvSpPr/>
      </dsp:nvSpPr>
      <dsp:spPr>
        <a:xfrm>
          <a:off x="720282" y="2573596"/>
          <a:ext cx="2132030" cy="8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Metoda SFC (Spatial Frequency Content)</a:t>
          </a:r>
          <a:endParaRPr lang="en-US" sz="1800" kern="1200"/>
        </a:p>
      </dsp:txBody>
      <dsp:txXfrm>
        <a:off x="745386" y="2598700"/>
        <a:ext cx="2081822" cy="806889"/>
      </dsp:txXfrm>
    </dsp:sp>
    <dsp:sp modelId="{AD37AD23-D8A1-4168-8A50-F5E55CF608D9}">
      <dsp:nvSpPr>
        <dsp:cNvPr id="0" name=""/>
        <dsp:cNvSpPr/>
      </dsp:nvSpPr>
      <dsp:spPr>
        <a:xfrm rot="5400000">
          <a:off x="1625592" y="3452121"/>
          <a:ext cx="321411" cy="385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670591" y="3484262"/>
        <a:ext cx="231415" cy="224988"/>
      </dsp:txXfrm>
    </dsp:sp>
    <dsp:sp modelId="{329E69D6-BFEE-44F9-9E11-0CC5711265EC}">
      <dsp:nvSpPr>
        <dsp:cNvPr id="0" name=""/>
        <dsp:cNvSpPr/>
      </dsp:nvSpPr>
      <dsp:spPr>
        <a:xfrm>
          <a:off x="720282" y="3859243"/>
          <a:ext cx="2132030" cy="857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Výsledky</a:t>
          </a:r>
          <a:endParaRPr lang="en-US" sz="1800" kern="1200"/>
        </a:p>
      </dsp:txBody>
      <dsp:txXfrm>
        <a:off x="745386" y="3884347"/>
        <a:ext cx="2081822" cy="806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169205-E43C-48C0-B516-93EBA526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FE75586-D6ED-44E6-8675-F500F3126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083EC7-E9F2-42B7-9F6E-B075E347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6A8747-DD92-4F0D-950B-6F80C37C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AD9D47-C2CE-4462-A5FF-32F3442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DBD6A9-1011-46C8-9F09-AAAD07F3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163A9C-4A7D-43DA-9536-A5CD4CD27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472E4E-E20A-4A79-AE93-13153B81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204DC-D123-465E-BB8A-ECD3A1D7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FC05E5-91B0-47B6-9CFC-4F7B2E06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3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5BD404F-15CB-4852-999A-91BFD5FC4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A3A154A-B6D7-477C-BE75-85CEC628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A270A4-097C-4050-BE6C-5F6F2504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88EE4A-D0B6-444A-9D87-4EFCF808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A7717D-E267-423C-AE2C-E81FA838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0AA90-4ACA-4A2D-B73C-A4D39231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7895-F579-4D32-84B6-ABAB0C4B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FB2B7-7972-45A9-96DB-CA7E971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B25692-262D-4E7D-B084-51949837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EB8CA5-C92F-46D5-A1CC-D521BD5D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1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4F6A7D-955C-4F85-AF0B-EC956CC7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7E9FCFA-07E4-4FEC-B403-CA99BF7DC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3994A5-9E47-4A84-BCFB-1817CD7A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D957A9-9319-42EF-BD5F-70BB8139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E79FC5-2BD9-41A4-83A1-9A47BD9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4ED1B-DF89-4ED5-A398-43CCAFC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F3DE26-7F75-4490-959E-8EE17F1DD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2299EDE-AEB7-41D3-801B-4FC08B167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60FC352-F9F5-45BD-9520-5977A04B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1E57961-97E3-4B84-82C4-C4BD407D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8BA5403-751E-4B6A-BB74-FF2FAEDC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82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16009A-B307-477C-940F-E4B45A6B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7875F8-7D94-4201-9269-BCAFE5C2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F63752B-C853-42A5-8092-4D0354757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7F7BFB8-995B-4F07-A577-CAE8051A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ADAD944-D827-4A83-B12C-1C29DB221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E59BB9E-2C51-4195-8352-D9E1E83B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904830A-7A00-4793-82CD-B4E7E398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FA4F157-9A79-4170-9B54-435B51B9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2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271757-85C4-4441-BE49-DE928870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E35F723-C85E-4EA2-85CD-597D0E1F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80DC3E9-A586-43E5-9A24-17734C0C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A419A6-A2A7-430B-8098-8716940C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FA5E1CB-5BDD-461F-A70F-AE72F0B7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8A78CD3-E7C1-455B-8B37-9352F9F6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1D63A4B-8321-4B2E-826A-BE627E02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1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2795C-3376-4FE9-ADCB-1C1C83DC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48F636-4C11-4224-AE11-742755A1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0B5BB41-0E09-4A80-9C37-58C8363D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55F64A-603F-4F00-B3A0-340080A6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BFE6C0-40FC-4FA1-A480-18519016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569598-E0C0-4B0B-9D0C-3F7509AC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5BE9-C4E7-4512-B187-91601F38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9576411-921E-4079-BF92-58197ED3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610D8E8-F29C-44EF-B247-CFA32FCA1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851EBC-0F05-4D76-BF13-6A8DF38D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3B8E727-0E8C-454A-8C29-8328BB73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E99E01D-64B5-424B-BC83-A8EABBAC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AAC8F3D-0AD0-4DE4-A38B-50B1F2E2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A43AB01-15DB-4FB1-9889-288B0D06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03574A-A47C-4069-98C0-72770F65D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F92AF-69AF-4BE6-AF90-798A2235F943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54FAF5-E848-4251-8149-41345C26D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DA45CC-428E-48F4-880D-A01273995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C8EA-7CDB-4A3D-84FA-2EDC173E8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9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C8BD8FE-9A7B-4B67-926F-F493CA890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3800" b="0" i="0" dirty="0">
                <a:solidFill>
                  <a:srgbClr val="FFFFFF"/>
                </a:solidFill>
                <a:effectLst/>
                <a:latin typeface="Roboto"/>
              </a:rPr>
              <a:t>A Model of Saliency-based Visual Attention for Rapid Scene Analysis</a:t>
            </a:r>
            <a:endParaRPr lang="en-GB" sz="3800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35E5ED-DF72-4D13-AF1A-53C68FC1C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Gabriela Muchová (P20041)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7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ED9EB2-BBC7-4607-B132-E30FB7E3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cs-CZ" b="1" dirty="0"/>
              <a:t>Důležité pojmy</a:t>
            </a:r>
            <a:endParaRPr lang="en-GB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D42466-73F3-43FC-9AC5-BD6D710E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cs-CZ" sz="2000" dirty="0" err="1"/>
              <a:t>Visual</a:t>
            </a:r>
            <a:r>
              <a:rPr lang="cs-CZ" sz="2000" dirty="0"/>
              <a:t> </a:t>
            </a:r>
            <a:r>
              <a:rPr lang="cs-CZ" sz="2000" dirty="0" err="1"/>
              <a:t>attention</a:t>
            </a:r>
            <a:endParaRPr lang="cs-CZ" sz="2000" dirty="0"/>
          </a:p>
          <a:p>
            <a:r>
              <a:rPr lang="cs-CZ" sz="2000" dirty="0"/>
              <a:t>Mapa důležitosti (</a:t>
            </a:r>
            <a:r>
              <a:rPr lang="cs-CZ" sz="2000" dirty="0" err="1"/>
              <a:t>Saliency</a:t>
            </a:r>
            <a:r>
              <a:rPr lang="cs-CZ" sz="2000" dirty="0"/>
              <a:t> map)</a:t>
            </a:r>
          </a:p>
          <a:p>
            <a:r>
              <a:rPr lang="cs-CZ" sz="2000" dirty="0"/>
              <a:t>Focus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attention</a:t>
            </a:r>
            <a:r>
              <a:rPr lang="cs-CZ" sz="2000" dirty="0"/>
              <a:t> (FOA)</a:t>
            </a: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0B76B7B-004E-45A6-807E-DAE5DC02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09682"/>
            <a:ext cx="6019331" cy="32353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973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AEABEA-D193-4E2F-AA74-E1E215FD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cs-CZ" b="1" dirty="0"/>
              <a:t>Model</a:t>
            </a:r>
            <a:endParaRPr lang="en-GB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30F616-2A10-4C47-A3D7-18CBDBB9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cs-CZ" sz="2000" dirty="0"/>
              <a:t>Inspirováno chováním a nervovou strukturou primátů</a:t>
            </a:r>
          </a:p>
          <a:p>
            <a:r>
              <a:rPr lang="cs-CZ" sz="2000" dirty="0"/>
              <a:t>Vybírají se výrazná místa pro detailnější analýzu a pozdější rozpoznávání objektů</a:t>
            </a:r>
          </a:p>
          <a:p>
            <a:r>
              <a:rPr lang="cs-CZ" sz="2000" dirty="0"/>
              <a:t>Testování na obrázcích v rozlišení 640x480</a:t>
            </a:r>
          </a:p>
          <a:p>
            <a:r>
              <a:rPr lang="cs-CZ" sz="2000" dirty="0"/>
              <a:t>Využití dyadické Gaussovy pyramidy a intenzit v obrázku</a:t>
            </a:r>
          </a:p>
          <a:p>
            <a:r>
              <a:rPr lang="cs-CZ" sz="2000" dirty="0"/>
              <a:t>Mapa důležitosti modelována jako dynamická neuronová síť</a:t>
            </a:r>
          </a:p>
          <a:p>
            <a:endParaRPr lang="cs-CZ" sz="2000" dirty="0"/>
          </a:p>
          <a:p>
            <a:endParaRPr lang="cs-CZ" sz="2000" dirty="0"/>
          </a:p>
          <a:p>
            <a:endParaRPr lang="en-GB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DF] A Model of Saliency-Based Visual Attention for Rapid Scene Analysis |  Semantic Scholar">
            <a:extLst>
              <a:ext uri="{FF2B5EF4-FFF2-40B4-BE49-F238E27FC236}">
                <a16:creationId xmlns:a16="http://schemas.microsoft.com/office/drawing/2014/main" id="{CCEEB9F6-D8EA-449F-A8EE-0114905A5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831540"/>
            <a:ext cx="6019331" cy="51916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56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17D29-E655-4FD4-9607-EA6F8B82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59" y="308496"/>
            <a:ext cx="6612467" cy="1325563"/>
          </a:xfrm>
        </p:spPr>
        <p:txBody>
          <a:bodyPr/>
          <a:lstStyle/>
          <a:p>
            <a:r>
              <a:rPr lang="cs-CZ" b="1" dirty="0"/>
              <a:t>Ukázka funkčnosti mapy důležitosti</a:t>
            </a:r>
            <a:endParaRPr lang="en-GB" b="1" dirty="0"/>
          </a:p>
        </p:txBody>
      </p:sp>
      <p:pic>
        <p:nvPicPr>
          <p:cNvPr id="3074" name="Picture 2" descr="PDF] A Model of Saliency-Based Visual Attention for Rapid Scene Analysis |  Semantic Scholar">
            <a:extLst>
              <a:ext uri="{FF2B5EF4-FFF2-40B4-BE49-F238E27FC236}">
                <a16:creationId xmlns:a16="http://schemas.microsoft.com/office/drawing/2014/main" id="{A56FB64E-897E-46EB-A14C-DEC777072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51"/>
          <a:stretch/>
        </p:blipFill>
        <p:spPr bwMode="auto">
          <a:xfrm>
            <a:off x="1476904" y="1634059"/>
            <a:ext cx="5117975" cy="500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DF] A Model of Saliency-Based Visual Attention for Rapid Scene Analysis |  Semantic Scholar">
            <a:extLst>
              <a:ext uri="{FF2B5EF4-FFF2-40B4-BE49-F238E27FC236}">
                <a16:creationId xmlns:a16="http://schemas.microsoft.com/office/drawing/2014/main" id="{5C8B1E94-BB27-45D1-AFA8-532F24DA4E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7"/>
          <a:stretch/>
        </p:blipFill>
        <p:spPr bwMode="auto">
          <a:xfrm>
            <a:off x="7342125" y="308495"/>
            <a:ext cx="4148909" cy="63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F1E8C3-3BD2-4E5A-ABC7-12654652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1" y="186531"/>
            <a:ext cx="3869604" cy="1325563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Porovnání s jinými metodami</a:t>
            </a:r>
            <a:endParaRPr lang="en-GB" b="1" dirty="0"/>
          </a:p>
        </p:txBody>
      </p:sp>
      <p:graphicFrame>
        <p:nvGraphicFramePr>
          <p:cNvPr id="2052" name="Zástupný obsah 2">
            <a:extLst>
              <a:ext uri="{FF2B5EF4-FFF2-40B4-BE49-F238E27FC236}">
                <a16:creationId xmlns:a16="http://schemas.microsoft.com/office/drawing/2014/main" id="{830212E8-8B32-490C-9137-037A87890C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3671" y="1512094"/>
          <a:ext cx="3572596" cy="4718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Figure 4 from A Model of Saliency-Based Visual Attention for Rapid Scene  Analysis | Semantic Scholar">
            <a:extLst>
              <a:ext uri="{FF2B5EF4-FFF2-40B4-BE49-F238E27FC236}">
                <a16:creationId xmlns:a16="http://schemas.microsoft.com/office/drawing/2014/main" id="{44B9ACE3-BF82-4C90-A9DB-4FDE13E9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99" y="259953"/>
            <a:ext cx="7425267" cy="633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097D-89DA-46B4-AC8E-068038D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Využití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7E63-BD1C-4386-B4E5-93E06009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46"/>
            <a:ext cx="3826958" cy="4601217"/>
          </a:xfrm>
        </p:spPr>
        <p:txBody>
          <a:bodyPr/>
          <a:lstStyle/>
          <a:p>
            <a:r>
              <a:rPr lang="cs-CZ" dirty="0"/>
              <a:t>Testy na obrázcích s objekty, scénami s přírodou, uměleckými díly</a:t>
            </a:r>
          </a:p>
          <a:p>
            <a:r>
              <a:rPr lang="cs-CZ" dirty="0"/>
              <a:t>Rozpoznávání objektů</a:t>
            </a:r>
          </a:p>
          <a:p>
            <a:r>
              <a:rPr lang="cs-CZ" dirty="0"/>
              <a:t>Nejlepší výsledky na rozpoznávání lidí, budovy, vozidla...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5BA27-A8B7-4D5D-8BF3-590937B1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58" y="1353394"/>
            <a:ext cx="723048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571959-78C1-4728-94AE-20B251F2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Děkuji za pozornost </a:t>
            </a:r>
          </a:p>
        </p:txBody>
      </p:sp>
    </p:spTree>
    <p:extLst>
      <p:ext uri="{BB962C8B-B14F-4D97-AF65-F5344CB8AC3E}">
        <p14:creationId xmlns:p14="http://schemas.microsoft.com/office/powerpoint/2010/main" val="22893042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123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Motiv Office</vt:lpstr>
      <vt:lpstr>A Model of Saliency-based Visual Attention for Rapid Scene Analysis</vt:lpstr>
      <vt:lpstr>Důležité pojmy</vt:lpstr>
      <vt:lpstr>Model</vt:lpstr>
      <vt:lpstr>Ukázka funkčnosti mapy důležitosti</vt:lpstr>
      <vt:lpstr>Porovnání s jinými metodami</vt:lpstr>
      <vt:lpstr>Využití</vt:lpstr>
      <vt:lpstr>Děkuji za pozornost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Model of Saliency-based Visual Attention for Rapid Scene Analysis</dc:title>
  <dc:creator>Gabriela Muchová</dc:creator>
  <cp:lastModifiedBy>Gabriela Muchová</cp:lastModifiedBy>
  <cp:revision>21</cp:revision>
  <dcterms:created xsi:type="dcterms:W3CDTF">2021-03-30T11:15:17Z</dcterms:created>
  <dcterms:modified xsi:type="dcterms:W3CDTF">2021-03-30T22:11:45Z</dcterms:modified>
</cp:coreProperties>
</file>