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3" r:id="rId9"/>
    <p:sldId id="265" r:id="rId10"/>
    <p:sldId id="264"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09F44-5CB4-417D-80DC-7B1458D27E33}"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E35E1-9AFA-4BEA-AA42-C15B75033AE5}" type="slidenum">
              <a:rPr lang="en-US" smtClean="0"/>
              <a:t>‹#›</a:t>
            </a:fld>
            <a:endParaRPr lang="en-US"/>
          </a:p>
        </p:txBody>
      </p:sp>
    </p:spTree>
    <p:extLst>
      <p:ext uri="{BB962C8B-B14F-4D97-AF65-F5344CB8AC3E}">
        <p14:creationId xmlns:p14="http://schemas.microsoft.com/office/powerpoint/2010/main" val="111757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F3AA-06C7-F3EF-B0FA-190CD20C0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B4AE3B-32A9-AA8D-1587-C9772727E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DA80EB-43CE-1454-EABF-01CE7730E176}"/>
              </a:ext>
            </a:extLst>
          </p:cNvPr>
          <p:cNvSpPr>
            <a:spLocks noGrp="1"/>
          </p:cNvSpPr>
          <p:nvPr>
            <p:ph type="dt" sz="half" idx="10"/>
          </p:nvPr>
        </p:nvSpPr>
        <p:spPr/>
        <p:txBody>
          <a:bodyPr/>
          <a:lstStyle/>
          <a:p>
            <a:fld id="{AED5629A-6E70-4F0F-B5D7-6AF569C3D6F0}" type="datetime1">
              <a:rPr lang="en-US" smtClean="0"/>
              <a:t>4/24/2023</a:t>
            </a:fld>
            <a:endParaRPr lang="en-US"/>
          </a:p>
        </p:txBody>
      </p:sp>
      <p:sp>
        <p:nvSpPr>
          <p:cNvPr id="5" name="Footer Placeholder 4">
            <a:extLst>
              <a:ext uri="{FF2B5EF4-FFF2-40B4-BE49-F238E27FC236}">
                <a16:creationId xmlns:a16="http://schemas.microsoft.com/office/drawing/2014/main" id="{E9752435-792D-3BBA-691D-025E215E5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04525-024D-B8CB-5904-0EBCF6F9A61F}"/>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151894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AEE9-12F9-4247-15BB-27B3719A0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2D139-5E78-7052-2D30-E13D46069D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4FD16-9C5C-9B63-1268-09F21F736030}"/>
              </a:ext>
            </a:extLst>
          </p:cNvPr>
          <p:cNvSpPr>
            <a:spLocks noGrp="1"/>
          </p:cNvSpPr>
          <p:nvPr>
            <p:ph type="dt" sz="half" idx="10"/>
          </p:nvPr>
        </p:nvSpPr>
        <p:spPr/>
        <p:txBody>
          <a:bodyPr/>
          <a:lstStyle/>
          <a:p>
            <a:fld id="{0BBD375C-96E6-4AF1-BC82-A93190B29833}" type="datetime1">
              <a:rPr lang="en-US" smtClean="0"/>
              <a:t>4/24/2023</a:t>
            </a:fld>
            <a:endParaRPr lang="en-US"/>
          </a:p>
        </p:txBody>
      </p:sp>
      <p:sp>
        <p:nvSpPr>
          <p:cNvPr id="5" name="Footer Placeholder 4">
            <a:extLst>
              <a:ext uri="{FF2B5EF4-FFF2-40B4-BE49-F238E27FC236}">
                <a16:creationId xmlns:a16="http://schemas.microsoft.com/office/drawing/2014/main" id="{B02A8F5E-4A78-C549-CC2B-CD0BD5041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3ACAE-244A-1CD6-B3F4-DF9852E5A4F8}"/>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344694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BCABD-15AC-AD5F-2F26-3404D2913F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36AC7-C84A-4223-9E14-44BEC96E2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DF35B-9BBB-0AF9-8CD7-4694C2E02FA7}"/>
              </a:ext>
            </a:extLst>
          </p:cNvPr>
          <p:cNvSpPr>
            <a:spLocks noGrp="1"/>
          </p:cNvSpPr>
          <p:nvPr>
            <p:ph type="dt" sz="half" idx="10"/>
          </p:nvPr>
        </p:nvSpPr>
        <p:spPr/>
        <p:txBody>
          <a:bodyPr/>
          <a:lstStyle/>
          <a:p>
            <a:fld id="{76A38E7A-A3B2-4498-A3E1-4D98B8E43C8B}" type="datetime1">
              <a:rPr lang="en-US" smtClean="0"/>
              <a:t>4/24/2023</a:t>
            </a:fld>
            <a:endParaRPr lang="en-US"/>
          </a:p>
        </p:txBody>
      </p:sp>
      <p:sp>
        <p:nvSpPr>
          <p:cNvPr id="5" name="Footer Placeholder 4">
            <a:extLst>
              <a:ext uri="{FF2B5EF4-FFF2-40B4-BE49-F238E27FC236}">
                <a16:creationId xmlns:a16="http://schemas.microsoft.com/office/drawing/2014/main" id="{71D2BF9E-BA89-D9BE-EC24-9141C479F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136EF-2196-1C63-E3BE-0E0DAEE8D780}"/>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1895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3E3B-24D8-C75D-E0FF-92E24382A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EB82D-69F4-E124-900E-FD2FB52FD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C4B0C-77B7-ADCF-D65B-4D39179C4397}"/>
              </a:ext>
            </a:extLst>
          </p:cNvPr>
          <p:cNvSpPr>
            <a:spLocks noGrp="1"/>
          </p:cNvSpPr>
          <p:nvPr>
            <p:ph type="dt" sz="half" idx="10"/>
          </p:nvPr>
        </p:nvSpPr>
        <p:spPr/>
        <p:txBody>
          <a:bodyPr/>
          <a:lstStyle/>
          <a:p>
            <a:fld id="{A21D0FDE-08BC-4F4F-A6E4-85E343E6033D}" type="datetime1">
              <a:rPr lang="en-US" smtClean="0"/>
              <a:t>4/24/2023</a:t>
            </a:fld>
            <a:endParaRPr lang="en-US"/>
          </a:p>
        </p:txBody>
      </p:sp>
      <p:sp>
        <p:nvSpPr>
          <p:cNvPr id="5" name="Footer Placeholder 4">
            <a:extLst>
              <a:ext uri="{FF2B5EF4-FFF2-40B4-BE49-F238E27FC236}">
                <a16:creationId xmlns:a16="http://schemas.microsoft.com/office/drawing/2014/main" id="{C777398B-3A34-CE32-3542-E822D5C4F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94DE3-C039-8AE1-F83F-2E8AF3F42FBB}"/>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397111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00D3-7566-A14C-8114-AAC86792A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3B9055-88BD-3798-FE73-02ADF1742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CAFE-02E2-9644-C13C-5799A2503342}"/>
              </a:ext>
            </a:extLst>
          </p:cNvPr>
          <p:cNvSpPr>
            <a:spLocks noGrp="1"/>
          </p:cNvSpPr>
          <p:nvPr>
            <p:ph type="dt" sz="half" idx="10"/>
          </p:nvPr>
        </p:nvSpPr>
        <p:spPr/>
        <p:txBody>
          <a:bodyPr/>
          <a:lstStyle/>
          <a:p>
            <a:fld id="{8C9A8BD6-EFFA-4B18-B1EC-F6AB945C3410}" type="datetime1">
              <a:rPr lang="en-US" smtClean="0"/>
              <a:t>4/24/2023</a:t>
            </a:fld>
            <a:endParaRPr lang="en-US"/>
          </a:p>
        </p:txBody>
      </p:sp>
      <p:sp>
        <p:nvSpPr>
          <p:cNvPr id="5" name="Footer Placeholder 4">
            <a:extLst>
              <a:ext uri="{FF2B5EF4-FFF2-40B4-BE49-F238E27FC236}">
                <a16:creationId xmlns:a16="http://schemas.microsoft.com/office/drawing/2014/main" id="{7FAA24A5-019F-E47C-B5D2-21329036F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8B7E3-3DBC-2F8F-1440-6021C38AA911}"/>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299482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E4E5-C7DC-6B4C-CE1F-478B8ADE35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F8362-C810-1119-F25F-053CD97791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DB29A-6B20-2779-A13E-709328820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32709-92B4-4FCC-055B-1A83D340A87E}"/>
              </a:ext>
            </a:extLst>
          </p:cNvPr>
          <p:cNvSpPr>
            <a:spLocks noGrp="1"/>
          </p:cNvSpPr>
          <p:nvPr>
            <p:ph type="dt" sz="half" idx="10"/>
          </p:nvPr>
        </p:nvSpPr>
        <p:spPr/>
        <p:txBody>
          <a:bodyPr/>
          <a:lstStyle/>
          <a:p>
            <a:fld id="{C600CDA1-72ED-4BBB-808B-DF2AECB5E006}" type="datetime1">
              <a:rPr lang="en-US" smtClean="0"/>
              <a:t>4/24/2023</a:t>
            </a:fld>
            <a:endParaRPr lang="en-US"/>
          </a:p>
        </p:txBody>
      </p:sp>
      <p:sp>
        <p:nvSpPr>
          <p:cNvPr id="6" name="Footer Placeholder 5">
            <a:extLst>
              <a:ext uri="{FF2B5EF4-FFF2-40B4-BE49-F238E27FC236}">
                <a16:creationId xmlns:a16="http://schemas.microsoft.com/office/drawing/2014/main" id="{42BD6536-CB03-837F-0426-A87207660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F0C60-508B-C80B-6868-9FB023ECB004}"/>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325491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D980-946B-1E1F-5522-1C833D9A2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2B30DA-D3A8-34D1-E643-DFB1A6F73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57B46-D2A2-2261-2435-4B905F051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95A598-9E8A-DD5D-31B9-2EF82AD59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964B76-0CFB-23BF-8BBD-B19C4E90DC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22754-7CC7-38BC-EDDE-8F8F937DB2F5}"/>
              </a:ext>
            </a:extLst>
          </p:cNvPr>
          <p:cNvSpPr>
            <a:spLocks noGrp="1"/>
          </p:cNvSpPr>
          <p:nvPr>
            <p:ph type="dt" sz="half" idx="10"/>
          </p:nvPr>
        </p:nvSpPr>
        <p:spPr/>
        <p:txBody>
          <a:bodyPr/>
          <a:lstStyle/>
          <a:p>
            <a:fld id="{9C9AB1FD-8D3E-4BC5-8891-BA3EFA4E9A71}" type="datetime1">
              <a:rPr lang="en-US" smtClean="0"/>
              <a:t>4/24/2023</a:t>
            </a:fld>
            <a:endParaRPr lang="en-US"/>
          </a:p>
        </p:txBody>
      </p:sp>
      <p:sp>
        <p:nvSpPr>
          <p:cNvPr id="8" name="Footer Placeholder 7">
            <a:extLst>
              <a:ext uri="{FF2B5EF4-FFF2-40B4-BE49-F238E27FC236}">
                <a16:creationId xmlns:a16="http://schemas.microsoft.com/office/drawing/2014/main" id="{F9D7FF3A-0D90-8F10-F1C0-3639BFB91F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6B769E-9472-82DF-4A1A-6CDE19582A89}"/>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232964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55C2-F1FD-A4B9-1370-3DB5D3F947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06E44-74F4-81B6-D879-7D7507E3B7B5}"/>
              </a:ext>
            </a:extLst>
          </p:cNvPr>
          <p:cNvSpPr>
            <a:spLocks noGrp="1"/>
          </p:cNvSpPr>
          <p:nvPr>
            <p:ph type="dt" sz="half" idx="10"/>
          </p:nvPr>
        </p:nvSpPr>
        <p:spPr/>
        <p:txBody>
          <a:bodyPr/>
          <a:lstStyle/>
          <a:p>
            <a:fld id="{F6A8EA11-BE99-43EE-949A-9658A0ED2C31}" type="datetime1">
              <a:rPr lang="en-US" smtClean="0"/>
              <a:t>4/24/2023</a:t>
            </a:fld>
            <a:endParaRPr lang="en-US"/>
          </a:p>
        </p:txBody>
      </p:sp>
      <p:sp>
        <p:nvSpPr>
          <p:cNvPr id="4" name="Footer Placeholder 3">
            <a:extLst>
              <a:ext uri="{FF2B5EF4-FFF2-40B4-BE49-F238E27FC236}">
                <a16:creationId xmlns:a16="http://schemas.microsoft.com/office/drawing/2014/main" id="{24D4BD10-F2B6-9558-1E38-3FECDA2B7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1F7CBA-FB0D-72E7-B09B-F5FABFF5F39A}"/>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307320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4AB00-3C1B-BAE9-F7F2-4AE97AB5EA09}"/>
              </a:ext>
            </a:extLst>
          </p:cNvPr>
          <p:cNvSpPr>
            <a:spLocks noGrp="1"/>
          </p:cNvSpPr>
          <p:nvPr>
            <p:ph type="dt" sz="half" idx="10"/>
          </p:nvPr>
        </p:nvSpPr>
        <p:spPr/>
        <p:txBody>
          <a:bodyPr/>
          <a:lstStyle/>
          <a:p>
            <a:fld id="{69DAD2DF-EBC3-43B3-96B7-83C1DEAF5308}" type="datetime1">
              <a:rPr lang="en-US" smtClean="0"/>
              <a:t>4/24/2023</a:t>
            </a:fld>
            <a:endParaRPr lang="en-US"/>
          </a:p>
        </p:txBody>
      </p:sp>
      <p:sp>
        <p:nvSpPr>
          <p:cNvPr id="3" name="Footer Placeholder 2">
            <a:extLst>
              <a:ext uri="{FF2B5EF4-FFF2-40B4-BE49-F238E27FC236}">
                <a16:creationId xmlns:a16="http://schemas.microsoft.com/office/drawing/2014/main" id="{27D9859D-07C6-2D14-738B-2D56D80F43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30296-5326-FBF3-62C9-58C1C90EA05A}"/>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19969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7195-4212-7927-9CDD-F52A70367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ECB717-E6BF-D802-61C0-785AF87B9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80D490-C462-8852-6735-1206BE4B3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1AC54-F10E-A0F9-9C52-DD0DEEF30AA5}"/>
              </a:ext>
            </a:extLst>
          </p:cNvPr>
          <p:cNvSpPr>
            <a:spLocks noGrp="1"/>
          </p:cNvSpPr>
          <p:nvPr>
            <p:ph type="dt" sz="half" idx="10"/>
          </p:nvPr>
        </p:nvSpPr>
        <p:spPr/>
        <p:txBody>
          <a:bodyPr/>
          <a:lstStyle/>
          <a:p>
            <a:fld id="{9DE16390-D230-4DBD-8BF6-22ECF30A08FF}" type="datetime1">
              <a:rPr lang="en-US" smtClean="0"/>
              <a:t>4/24/2023</a:t>
            </a:fld>
            <a:endParaRPr lang="en-US"/>
          </a:p>
        </p:txBody>
      </p:sp>
      <p:sp>
        <p:nvSpPr>
          <p:cNvPr id="6" name="Footer Placeholder 5">
            <a:extLst>
              <a:ext uri="{FF2B5EF4-FFF2-40B4-BE49-F238E27FC236}">
                <a16:creationId xmlns:a16="http://schemas.microsoft.com/office/drawing/2014/main" id="{2E5C5B14-4F73-CC51-2742-852DE68CA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18C4B-F6B3-745B-8711-52BB110851B7}"/>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356602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959-1340-3D55-3015-0F545A1F4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CBA10-83E0-C880-449C-C22C7389A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ACA74-051D-56E1-7F84-3CE6EAF1D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1E01-71B9-F572-5989-F39727511023}"/>
              </a:ext>
            </a:extLst>
          </p:cNvPr>
          <p:cNvSpPr>
            <a:spLocks noGrp="1"/>
          </p:cNvSpPr>
          <p:nvPr>
            <p:ph type="dt" sz="half" idx="10"/>
          </p:nvPr>
        </p:nvSpPr>
        <p:spPr/>
        <p:txBody>
          <a:bodyPr/>
          <a:lstStyle/>
          <a:p>
            <a:fld id="{71651B89-2ECD-495A-8B24-D3C0C3AFB4AC}" type="datetime1">
              <a:rPr lang="en-US" smtClean="0"/>
              <a:t>4/24/2023</a:t>
            </a:fld>
            <a:endParaRPr lang="en-US"/>
          </a:p>
        </p:txBody>
      </p:sp>
      <p:sp>
        <p:nvSpPr>
          <p:cNvPr id="6" name="Footer Placeholder 5">
            <a:extLst>
              <a:ext uri="{FF2B5EF4-FFF2-40B4-BE49-F238E27FC236}">
                <a16:creationId xmlns:a16="http://schemas.microsoft.com/office/drawing/2014/main" id="{BFB0B7EA-CB81-B6D0-66ED-6C7E3E0C3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98028-C2C4-C04F-0D68-B04C73C4E28C}"/>
              </a:ext>
            </a:extLst>
          </p:cNvPr>
          <p:cNvSpPr>
            <a:spLocks noGrp="1"/>
          </p:cNvSpPr>
          <p:nvPr>
            <p:ph type="sldNum" sz="quarter" idx="12"/>
          </p:nvPr>
        </p:nvSpPr>
        <p:spPr/>
        <p:txBody>
          <a:bodyPr/>
          <a:lstStyle/>
          <a:p>
            <a:fld id="{629819A7-968B-45E8-9391-5DEAE6BEE887}" type="slidenum">
              <a:rPr lang="en-US" smtClean="0"/>
              <a:t>‹#›</a:t>
            </a:fld>
            <a:endParaRPr lang="en-US"/>
          </a:p>
        </p:txBody>
      </p:sp>
    </p:spTree>
    <p:extLst>
      <p:ext uri="{BB962C8B-B14F-4D97-AF65-F5344CB8AC3E}">
        <p14:creationId xmlns:p14="http://schemas.microsoft.com/office/powerpoint/2010/main" val="401475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42E9B-7773-CCBD-74EA-46EA641B8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0705E2-4A55-635C-8859-2203760F7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5AB10-D781-BDE1-3E95-22334C308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301ED-4C04-4A62-B4C2-61AF15651516}" type="datetime1">
              <a:rPr lang="en-US" smtClean="0"/>
              <a:t>4/24/2023</a:t>
            </a:fld>
            <a:endParaRPr lang="en-US"/>
          </a:p>
        </p:txBody>
      </p:sp>
      <p:sp>
        <p:nvSpPr>
          <p:cNvPr id="5" name="Footer Placeholder 4">
            <a:extLst>
              <a:ext uri="{FF2B5EF4-FFF2-40B4-BE49-F238E27FC236}">
                <a16:creationId xmlns:a16="http://schemas.microsoft.com/office/drawing/2014/main" id="{720ED733-BC27-646F-5B04-4BF0E8BF40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2EF26-8C22-5612-EA42-7DF4A54B8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819A7-968B-45E8-9391-5DEAE6BEE887}" type="slidenum">
              <a:rPr lang="en-US" smtClean="0"/>
              <a:t>‹#›</a:t>
            </a:fld>
            <a:endParaRPr lang="en-US"/>
          </a:p>
        </p:txBody>
      </p:sp>
    </p:spTree>
    <p:extLst>
      <p:ext uri="{BB962C8B-B14F-4D97-AF65-F5344CB8AC3E}">
        <p14:creationId xmlns:p14="http://schemas.microsoft.com/office/powerpoint/2010/main" val="3601201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F198E-516F-C0ED-241B-9EEAC5D00E72}"/>
              </a:ext>
            </a:extLst>
          </p:cNvPr>
          <p:cNvSpPr>
            <a:spLocks noGrp="1"/>
          </p:cNvSpPr>
          <p:nvPr>
            <p:ph type="ctrTitle"/>
          </p:nvPr>
        </p:nvSpPr>
        <p:spPr>
          <a:xfrm>
            <a:off x="5297762" y="640080"/>
            <a:ext cx="6251110" cy="3566160"/>
          </a:xfrm>
        </p:spPr>
        <p:txBody>
          <a:bodyPr anchor="b">
            <a:normAutofit/>
          </a:bodyPr>
          <a:lstStyle/>
          <a:p>
            <a:pPr algn="l"/>
            <a:r>
              <a:rPr lang="en-US" sz="3800"/>
              <a:t>SpaGCN: Identifying Spatial Domains and Variable Genes through Graph Convolutional Networks with Gene Expression, Spatial Location, and Histology Integration</a:t>
            </a:r>
          </a:p>
        </p:txBody>
      </p:sp>
      <p:sp>
        <p:nvSpPr>
          <p:cNvPr id="3" name="Subtitle 2">
            <a:extLst>
              <a:ext uri="{FF2B5EF4-FFF2-40B4-BE49-F238E27FC236}">
                <a16:creationId xmlns:a16="http://schemas.microsoft.com/office/drawing/2014/main" id="{4B27CD93-C109-B1B7-FD7E-74E00223A2A7}"/>
              </a:ext>
            </a:extLst>
          </p:cNvPr>
          <p:cNvSpPr>
            <a:spLocks noGrp="1"/>
          </p:cNvSpPr>
          <p:nvPr>
            <p:ph type="subTitle" idx="1"/>
          </p:nvPr>
        </p:nvSpPr>
        <p:spPr>
          <a:xfrm>
            <a:off x="5297760" y="4636008"/>
            <a:ext cx="6251111" cy="1572768"/>
          </a:xfrm>
        </p:spPr>
        <p:txBody>
          <a:bodyPr>
            <a:normAutofit fontScale="92500" lnSpcReduction="10000"/>
          </a:bodyPr>
          <a:lstStyle/>
          <a:p>
            <a:pPr algn="l"/>
            <a:r>
              <a:rPr lang="en-US" dirty="0"/>
              <a:t>Computational Genomics – May 2023</a:t>
            </a:r>
          </a:p>
          <a:p>
            <a:pPr algn="l"/>
            <a:r>
              <a:rPr lang="en-US" dirty="0" err="1"/>
              <a:t>Ksenija</a:t>
            </a:r>
            <a:r>
              <a:rPr lang="en-US" dirty="0"/>
              <a:t> Mladenovic (3336/2022)</a:t>
            </a:r>
          </a:p>
          <a:p>
            <a:pPr algn="l"/>
            <a:r>
              <a:rPr lang="en-US" dirty="0" err="1"/>
              <a:t>Emilija</a:t>
            </a:r>
            <a:r>
              <a:rPr lang="en-US" dirty="0"/>
              <a:t> </a:t>
            </a:r>
            <a:r>
              <a:rPr lang="en-US" dirty="0" err="1"/>
              <a:t>Nikic</a:t>
            </a:r>
            <a:r>
              <a:rPr lang="en-US" dirty="0"/>
              <a:t> (3077/2022)</a:t>
            </a:r>
          </a:p>
          <a:p>
            <a:pPr algn="l"/>
            <a:r>
              <a:rPr lang="en-US" dirty="0"/>
              <a:t>Aleksa Bogdanovic (3333/2022)</a:t>
            </a:r>
          </a:p>
        </p:txBody>
      </p:sp>
      <p:pic>
        <p:nvPicPr>
          <p:cNvPr id="5" name="Picture 4" descr="Molecular DNA structure">
            <a:extLst>
              <a:ext uri="{FF2B5EF4-FFF2-40B4-BE49-F238E27FC236}">
                <a16:creationId xmlns:a16="http://schemas.microsoft.com/office/drawing/2014/main" id="{0104072D-480F-228E-F76F-479139FFB0FE}"/>
              </a:ext>
            </a:extLst>
          </p:cNvPr>
          <p:cNvPicPr>
            <a:picLocks noChangeAspect="1"/>
          </p:cNvPicPr>
          <p:nvPr/>
        </p:nvPicPr>
        <p:blipFill rotWithShape="1">
          <a:blip r:embed="rId2"/>
          <a:srcRect l="22205" r="3246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97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49E3-408E-89DF-B05E-CD786F0A45EF}"/>
              </a:ext>
            </a:extLst>
          </p:cNvPr>
          <p:cNvSpPr>
            <a:spLocks noGrp="1"/>
          </p:cNvSpPr>
          <p:nvPr>
            <p:ph type="title"/>
          </p:nvPr>
        </p:nvSpPr>
        <p:spPr/>
        <p:txBody>
          <a:bodyPr/>
          <a:lstStyle/>
          <a:p>
            <a:r>
              <a:rPr lang="en-US" dirty="0"/>
              <a:t>Application to LIBD human dorsolateral prefrontal cortex data</a:t>
            </a:r>
          </a:p>
        </p:txBody>
      </p:sp>
      <p:sp>
        <p:nvSpPr>
          <p:cNvPr id="3" name="Content Placeholder 2">
            <a:extLst>
              <a:ext uri="{FF2B5EF4-FFF2-40B4-BE49-F238E27FC236}">
                <a16:creationId xmlns:a16="http://schemas.microsoft.com/office/drawing/2014/main" id="{6E06DFAA-2374-3041-26B6-A792A95F6A49}"/>
              </a:ext>
            </a:extLst>
          </p:cNvPr>
          <p:cNvSpPr>
            <a:spLocks noGrp="1"/>
          </p:cNvSpPr>
          <p:nvPr>
            <p:ph idx="1"/>
          </p:nvPr>
        </p:nvSpPr>
        <p:spPr>
          <a:xfrm>
            <a:off x="838200" y="1825625"/>
            <a:ext cx="10515600" cy="4584140"/>
          </a:xfrm>
        </p:spPr>
        <p:txBody>
          <a:bodyPr>
            <a:normAutofit fontScale="92500" lnSpcReduction="10000"/>
          </a:bodyPr>
          <a:lstStyle/>
          <a:p>
            <a:r>
              <a:rPr lang="en-US" dirty="0"/>
              <a:t>The </a:t>
            </a:r>
            <a:r>
              <a:rPr lang="en-US" dirty="0" err="1"/>
              <a:t>SpaGCN</a:t>
            </a:r>
            <a:r>
              <a:rPr lang="en-US" dirty="0"/>
              <a:t> method has been shown to be advantageous over other methods when applied to the LIBD human dorsolateral prefrontal cortex (DLPFC) data</a:t>
            </a:r>
          </a:p>
          <a:p>
            <a:r>
              <a:rPr lang="en-US" dirty="0"/>
              <a:t>The DLPFC data was obtained by sequencing 12 slices from DLPFC that span six neuronal layers plus white matter</a:t>
            </a:r>
          </a:p>
          <a:p>
            <a:r>
              <a:rPr lang="en-US" dirty="0" err="1"/>
              <a:t>SpaGCN</a:t>
            </a:r>
            <a:r>
              <a:rPr lang="en-US" dirty="0"/>
              <a:t> successfully identified layer structures with clear boundaries, unlike K-means and Louvain, which failed to do so</a:t>
            </a:r>
          </a:p>
          <a:p>
            <a:r>
              <a:rPr lang="en-US" dirty="0" err="1"/>
              <a:t>SpaGCN</a:t>
            </a:r>
            <a:r>
              <a:rPr lang="en-US" dirty="0"/>
              <a:t> was also able to detect spatially variable genes (SVGs), which showed that gene expression profiles of spots from white matter are distinct from spots in the neuronal layers</a:t>
            </a:r>
          </a:p>
          <a:p>
            <a:r>
              <a:rPr lang="en-US" dirty="0" err="1"/>
              <a:t>SpaGCN</a:t>
            </a:r>
            <a:r>
              <a:rPr lang="en-US" dirty="0"/>
              <a:t> also found layer-specific meta genes, which were useful for downstream analysis</a:t>
            </a:r>
          </a:p>
        </p:txBody>
      </p:sp>
      <p:sp>
        <p:nvSpPr>
          <p:cNvPr id="4" name="Slide Number Placeholder 3">
            <a:extLst>
              <a:ext uri="{FF2B5EF4-FFF2-40B4-BE49-F238E27FC236}">
                <a16:creationId xmlns:a16="http://schemas.microsoft.com/office/drawing/2014/main" id="{8D7E59D5-DB20-2D08-BD61-297991921E43}"/>
              </a:ext>
            </a:extLst>
          </p:cNvPr>
          <p:cNvSpPr>
            <a:spLocks noGrp="1"/>
          </p:cNvSpPr>
          <p:nvPr>
            <p:ph type="sldNum" sz="quarter" idx="12"/>
          </p:nvPr>
        </p:nvSpPr>
        <p:spPr/>
        <p:txBody>
          <a:bodyPr/>
          <a:lstStyle/>
          <a:p>
            <a:fld id="{629819A7-968B-45E8-9391-5DEAE6BEE887}" type="slidenum">
              <a:rPr lang="en-US" smtClean="0"/>
              <a:t>10</a:t>
            </a:fld>
            <a:endParaRPr lang="en-US"/>
          </a:p>
        </p:txBody>
      </p:sp>
    </p:spTree>
    <p:extLst>
      <p:ext uri="{BB962C8B-B14F-4D97-AF65-F5344CB8AC3E}">
        <p14:creationId xmlns:p14="http://schemas.microsoft.com/office/powerpoint/2010/main" val="2183088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a:xfrm>
            <a:off x="5438774" y="365125"/>
            <a:ext cx="6229351" cy="1325563"/>
          </a:xfrm>
        </p:spPr>
        <p:txBody>
          <a:bodyPr>
            <a:noAutofit/>
          </a:bodyPr>
          <a:lstStyle/>
          <a:p>
            <a:r>
              <a:rPr lang="en-US" sz="3200" dirty="0"/>
              <a:t>Spatial domains and SVGs detected in the LIBD human dorsolateral prefrontal cortex dataset</a:t>
            </a:r>
          </a:p>
        </p:txBody>
      </p:sp>
      <p:sp>
        <p:nvSpPr>
          <p:cNvPr id="4" name="TextBox 3">
            <a:extLst>
              <a:ext uri="{FF2B5EF4-FFF2-40B4-BE49-F238E27FC236}">
                <a16:creationId xmlns:a16="http://schemas.microsoft.com/office/drawing/2014/main" id="{C3C05A0B-9C67-21A4-6DF6-A94B9AC436EF}"/>
              </a:ext>
            </a:extLst>
          </p:cNvPr>
          <p:cNvSpPr txBox="1"/>
          <p:nvPr/>
        </p:nvSpPr>
        <p:spPr>
          <a:xfrm>
            <a:off x="5438774" y="1909483"/>
            <a:ext cx="593463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 Manually annotated layer structure for slice 151673 from the original study20, and spatial domains detected by </a:t>
            </a:r>
            <a:r>
              <a:rPr lang="en-US" sz="2000" dirty="0" err="1"/>
              <a:t>SpaGCN</a:t>
            </a:r>
            <a:r>
              <a:rPr lang="en-US" sz="2000" dirty="0"/>
              <a:t>, Louvain’s method, and K-means clustering </a:t>
            </a:r>
          </a:p>
          <a:p>
            <a:pPr marL="285750" indent="-285750">
              <a:buFont typeface="Arial" panose="020B0604020202020204" pitchFamily="34" charset="0"/>
              <a:buChar char="•"/>
            </a:pPr>
            <a:r>
              <a:rPr lang="en-US" sz="2000" dirty="0"/>
              <a:t>b) Boxplot of Moran’s I values for SVGs detected by </a:t>
            </a:r>
            <a:r>
              <a:rPr lang="en-US" sz="2000" dirty="0" err="1"/>
              <a:t>SpaGCN</a:t>
            </a:r>
            <a:r>
              <a:rPr lang="en-US" sz="2000" dirty="0"/>
              <a:t>, SPARK, and </a:t>
            </a:r>
            <a:r>
              <a:rPr lang="en-US" sz="2000" dirty="0" err="1"/>
              <a:t>SpatialDE</a:t>
            </a:r>
            <a:r>
              <a:rPr lang="en-US" sz="2000" dirty="0"/>
              <a:t> for slice 151673</a:t>
            </a:r>
          </a:p>
          <a:p>
            <a:pPr marL="285750" indent="-285750">
              <a:buFont typeface="Arial" panose="020B0604020202020204" pitchFamily="34" charset="0"/>
              <a:buChar char="•"/>
            </a:pPr>
            <a:r>
              <a:rPr lang="en-US" sz="2000" dirty="0"/>
              <a:t>c) Spatial expression patterns of SVGs for domain 0 (NEFM) and domains 1 (PCP4), and a meta genes</a:t>
            </a:r>
          </a:p>
          <a:p>
            <a:pPr marL="285750" indent="-285750">
              <a:buFont typeface="Arial" panose="020B0604020202020204" pitchFamily="34" charset="0"/>
              <a:buChar char="•"/>
            </a:pPr>
            <a:r>
              <a:rPr lang="en-US" sz="2000" dirty="0"/>
              <a:t>d) Manually annotated layer structure for slice 151676 from the original study20, and K-means clustering results for slice 151676 using 18 genes selected by </a:t>
            </a:r>
            <a:r>
              <a:rPr lang="en-US" sz="2000" dirty="0" err="1"/>
              <a:t>SpaGCN</a:t>
            </a:r>
            <a:r>
              <a:rPr lang="en-US" sz="2000" dirty="0"/>
              <a:t>, SPARK, and </a:t>
            </a:r>
            <a:r>
              <a:rPr lang="en-US" sz="2000" dirty="0" err="1"/>
              <a:t>SpatialDE</a:t>
            </a:r>
            <a:r>
              <a:rPr lang="en-US" sz="2000" dirty="0"/>
              <a:t> </a:t>
            </a:r>
          </a:p>
          <a:p>
            <a:pPr marL="285750" indent="-285750">
              <a:buFont typeface="Arial" panose="020B0604020202020204" pitchFamily="34" charset="0"/>
              <a:buChar char="•"/>
            </a:pPr>
            <a:r>
              <a:rPr lang="en-US" sz="2000" dirty="0"/>
              <a:t>e) ARIs between manually annotated layers and K-means’ clustering using SVGs selected by different methods</a:t>
            </a:r>
          </a:p>
        </p:txBody>
      </p:sp>
      <p:pic>
        <p:nvPicPr>
          <p:cNvPr id="4100" name="Picture 4">
            <a:extLst>
              <a:ext uri="{FF2B5EF4-FFF2-40B4-BE49-F238E27FC236}">
                <a16:creationId xmlns:a16="http://schemas.microsoft.com/office/drawing/2014/main" id="{72B044BF-2F32-B984-A07B-83045A9DCC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 y="88423"/>
            <a:ext cx="5059680" cy="667669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4A90F8D-D2C9-5077-DD74-FE017BB6995A}"/>
              </a:ext>
            </a:extLst>
          </p:cNvPr>
          <p:cNvSpPr>
            <a:spLocks noGrp="1"/>
          </p:cNvSpPr>
          <p:nvPr>
            <p:ph type="sldNum" sz="quarter" idx="12"/>
          </p:nvPr>
        </p:nvSpPr>
        <p:spPr/>
        <p:txBody>
          <a:bodyPr/>
          <a:lstStyle/>
          <a:p>
            <a:fld id="{629819A7-968B-45E8-9391-5DEAE6BEE887}" type="slidenum">
              <a:rPr lang="en-US" smtClean="0"/>
              <a:t>11</a:t>
            </a:fld>
            <a:endParaRPr lang="en-US"/>
          </a:p>
        </p:txBody>
      </p:sp>
    </p:spTree>
    <p:extLst>
      <p:ext uri="{BB962C8B-B14F-4D97-AF65-F5344CB8AC3E}">
        <p14:creationId xmlns:p14="http://schemas.microsoft.com/office/powerpoint/2010/main" val="91890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4564-7757-3394-1018-C92EFE62524B}"/>
              </a:ext>
            </a:extLst>
          </p:cNvPr>
          <p:cNvSpPr>
            <a:spLocks noGrp="1"/>
          </p:cNvSpPr>
          <p:nvPr>
            <p:ph type="title"/>
          </p:nvPr>
        </p:nvSpPr>
        <p:spPr/>
        <p:txBody>
          <a:bodyPr/>
          <a:lstStyle/>
          <a:p>
            <a:r>
              <a:rPr lang="en-US" dirty="0"/>
              <a:t>Application to human primary pancreatic cancer tissue</a:t>
            </a:r>
          </a:p>
        </p:txBody>
      </p:sp>
      <p:sp>
        <p:nvSpPr>
          <p:cNvPr id="3" name="Content Placeholder 2">
            <a:extLst>
              <a:ext uri="{FF2B5EF4-FFF2-40B4-BE49-F238E27FC236}">
                <a16:creationId xmlns:a16="http://schemas.microsoft.com/office/drawing/2014/main" id="{1908E69B-049D-6DB1-3A66-AAED42BB6887}"/>
              </a:ext>
            </a:extLst>
          </p:cNvPr>
          <p:cNvSpPr>
            <a:spLocks noGrp="1"/>
          </p:cNvSpPr>
          <p:nvPr>
            <p:ph idx="1"/>
          </p:nvPr>
        </p:nvSpPr>
        <p:spPr/>
        <p:txBody>
          <a:bodyPr>
            <a:normAutofit fontScale="92500"/>
          </a:bodyPr>
          <a:lstStyle/>
          <a:p>
            <a:r>
              <a:rPr lang="en-US" dirty="0"/>
              <a:t>The authors analyzed a human primary pancreatic cancer tissue dataset consisting of 224 spots and 16,448 genes across 3 manually annotated sections to demonstrate </a:t>
            </a:r>
            <a:r>
              <a:rPr lang="en-US" dirty="0" err="1"/>
              <a:t>SpaGCN's</a:t>
            </a:r>
            <a:r>
              <a:rPr lang="en-US" dirty="0"/>
              <a:t> ability to detect tumorous regions</a:t>
            </a:r>
          </a:p>
          <a:p>
            <a:r>
              <a:rPr lang="en-US" dirty="0" err="1"/>
              <a:t>SpaGCN</a:t>
            </a:r>
            <a:r>
              <a:rPr lang="en-US" dirty="0"/>
              <a:t> detected 12 SVGs, with 3, 8, and 1 SVGs for domains 0, 1, and 2, respectively</a:t>
            </a:r>
          </a:p>
          <a:p>
            <a:r>
              <a:rPr lang="en-US" dirty="0"/>
              <a:t>They also identified a meta gene using KRT17, MMP11, and SERPINA1 that marked the cancer region better than the originally identified SVG KRT17</a:t>
            </a:r>
          </a:p>
          <a:p>
            <a:r>
              <a:rPr lang="en-US" dirty="0"/>
              <a:t>KRT17 functions as a tumor promoter and regulates proliferation in pancreatic cancer, and MMP11 has been found to be a prognostic biomarker for pancreatic cancer</a:t>
            </a:r>
          </a:p>
        </p:txBody>
      </p:sp>
      <p:sp>
        <p:nvSpPr>
          <p:cNvPr id="4" name="Slide Number Placeholder 3">
            <a:extLst>
              <a:ext uri="{FF2B5EF4-FFF2-40B4-BE49-F238E27FC236}">
                <a16:creationId xmlns:a16="http://schemas.microsoft.com/office/drawing/2014/main" id="{98BC05B9-08A6-A911-C336-BFB72B6C384F}"/>
              </a:ext>
            </a:extLst>
          </p:cNvPr>
          <p:cNvSpPr>
            <a:spLocks noGrp="1"/>
          </p:cNvSpPr>
          <p:nvPr>
            <p:ph type="sldNum" sz="quarter" idx="12"/>
          </p:nvPr>
        </p:nvSpPr>
        <p:spPr/>
        <p:txBody>
          <a:bodyPr/>
          <a:lstStyle/>
          <a:p>
            <a:fld id="{629819A7-968B-45E8-9391-5DEAE6BEE887}" type="slidenum">
              <a:rPr lang="en-US" smtClean="0"/>
              <a:t>12</a:t>
            </a:fld>
            <a:endParaRPr lang="en-US"/>
          </a:p>
        </p:txBody>
      </p:sp>
    </p:spTree>
    <p:extLst>
      <p:ext uri="{BB962C8B-B14F-4D97-AF65-F5344CB8AC3E}">
        <p14:creationId xmlns:p14="http://schemas.microsoft.com/office/powerpoint/2010/main" val="145189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a:xfrm>
            <a:off x="5438774" y="365125"/>
            <a:ext cx="6229351" cy="1325563"/>
          </a:xfrm>
        </p:spPr>
        <p:txBody>
          <a:bodyPr>
            <a:noAutofit/>
          </a:bodyPr>
          <a:lstStyle/>
          <a:p>
            <a:r>
              <a:rPr lang="en-US" sz="3200" dirty="0"/>
              <a:t>Spatial domains and SVGs detected in the human primary pancreatic cancer tissue dataset</a:t>
            </a:r>
          </a:p>
        </p:txBody>
      </p:sp>
      <p:sp>
        <p:nvSpPr>
          <p:cNvPr id="4" name="TextBox 3">
            <a:extLst>
              <a:ext uri="{FF2B5EF4-FFF2-40B4-BE49-F238E27FC236}">
                <a16:creationId xmlns:a16="http://schemas.microsoft.com/office/drawing/2014/main" id="{C3C05A0B-9C67-21A4-6DF6-A94B9AC436EF}"/>
              </a:ext>
            </a:extLst>
          </p:cNvPr>
          <p:cNvSpPr txBox="1"/>
          <p:nvPr/>
        </p:nvSpPr>
        <p:spPr>
          <a:xfrm>
            <a:off x="5586131" y="1927412"/>
            <a:ext cx="593463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a) Histology image of the tissue section with manually annotated regions from the original study5, spatial domains detected by </a:t>
            </a:r>
            <a:r>
              <a:rPr lang="en-US" sz="2000" dirty="0" err="1"/>
              <a:t>SpaGCN</a:t>
            </a:r>
            <a:r>
              <a:rPr lang="en-US" sz="2000" dirty="0"/>
              <a:t>, and clustering results from the original study. </a:t>
            </a:r>
          </a:p>
          <a:p>
            <a:pPr marL="285750" indent="-285750">
              <a:buFont typeface="Arial" panose="020B0604020202020204" pitchFamily="34" charset="0"/>
              <a:buChar char="•"/>
            </a:pPr>
            <a:r>
              <a:rPr lang="en-US" sz="2000" dirty="0"/>
              <a:t>b) Spatial expression pattern of SVGs detected by </a:t>
            </a:r>
            <a:r>
              <a:rPr lang="en-US" sz="2000" dirty="0" err="1"/>
              <a:t>SpaGCN</a:t>
            </a:r>
            <a:r>
              <a:rPr lang="en-US" sz="2000" dirty="0"/>
              <a:t> for domain 0 (AEBP1) and domain 1 (SERPINA1)</a:t>
            </a:r>
          </a:p>
          <a:p>
            <a:pPr marL="285750" indent="-285750">
              <a:buFont typeface="Arial" panose="020B0604020202020204" pitchFamily="34" charset="0"/>
              <a:buChar char="•"/>
            </a:pPr>
            <a:r>
              <a:rPr lang="en-US" sz="2000" dirty="0"/>
              <a:t>c) Spatial expression patterns of genes KRT17, MMP11, SERPINA1, which form the specific marker meta gene for domain 2 (KRT17 + MMP11 - SERPINA1)</a:t>
            </a:r>
          </a:p>
          <a:p>
            <a:pPr marL="285750" indent="-285750">
              <a:buFont typeface="Arial" panose="020B0604020202020204" pitchFamily="34" charset="0"/>
              <a:buChar char="•"/>
            </a:pPr>
            <a:r>
              <a:rPr lang="en-US" sz="2000" dirty="0"/>
              <a:t>d) Boxplot of Moran’s I values for SVGs detected by </a:t>
            </a:r>
            <a:r>
              <a:rPr lang="en-US" sz="2000" dirty="0" err="1"/>
              <a:t>SpaGCN</a:t>
            </a:r>
            <a:r>
              <a:rPr lang="en-US" sz="2000" dirty="0"/>
              <a:t>, SPARK, and </a:t>
            </a:r>
            <a:r>
              <a:rPr lang="en-US" sz="2000" dirty="0" err="1"/>
              <a:t>SpatialDE</a:t>
            </a:r>
            <a:endParaRPr lang="en-US" sz="2000" dirty="0"/>
          </a:p>
        </p:txBody>
      </p:sp>
      <p:pic>
        <p:nvPicPr>
          <p:cNvPr id="5122" name="Picture 2">
            <a:extLst>
              <a:ext uri="{FF2B5EF4-FFF2-40B4-BE49-F238E27FC236}">
                <a16:creationId xmlns:a16="http://schemas.microsoft.com/office/drawing/2014/main" id="{D8F09650-BF4B-5376-CBBF-D0820317BE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18" y="754384"/>
            <a:ext cx="5294903" cy="534923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9FBACC-984D-8E1F-5794-669E820C80F4}"/>
              </a:ext>
            </a:extLst>
          </p:cNvPr>
          <p:cNvSpPr>
            <a:spLocks noGrp="1"/>
          </p:cNvSpPr>
          <p:nvPr>
            <p:ph type="sldNum" sz="quarter" idx="12"/>
          </p:nvPr>
        </p:nvSpPr>
        <p:spPr/>
        <p:txBody>
          <a:bodyPr/>
          <a:lstStyle/>
          <a:p>
            <a:fld id="{629819A7-968B-45E8-9391-5DEAE6BEE887}" type="slidenum">
              <a:rPr lang="en-US" smtClean="0"/>
              <a:t>13</a:t>
            </a:fld>
            <a:endParaRPr lang="en-US"/>
          </a:p>
        </p:txBody>
      </p:sp>
    </p:spTree>
    <p:extLst>
      <p:ext uri="{BB962C8B-B14F-4D97-AF65-F5344CB8AC3E}">
        <p14:creationId xmlns:p14="http://schemas.microsoft.com/office/powerpoint/2010/main" val="232414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51CA-5B76-3060-F160-A287E3EE709F}"/>
              </a:ext>
            </a:extLst>
          </p:cNvPr>
          <p:cNvSpPr>
            <a:spLocks noGrp="1"/>
          </p:cNvSpPr>
          <p:nvPr>
            <p:ph type="title"/>
          </p:nvPr>
        </p:nvSpPr>
        <p:spPr/>
        <p:txBody>
          <a:bodyPr>
            <a:normAutofit/>
          </a:bodyPr>
          <a:lstStyle/>
          <a:p>
            <a:r>
              <a:rPr lang="en-US" sz="4000" dirty="0"/>
              <a:t>Application to MERFISH mouse hypothalamus data</a:t>
            </a:r>
          </a:p>
        </p:txBody>
      </p:sp>
      <p:sp>
        <p:nvSpPr>
          <p:cNvPr id="3" name="Content Placeholder 2">
            <a:extLst>
              <a:ext uri="{FF2B5EF4-FFF2-40B4-BE49-F238E27FC236}">
                <a16:creationId xmlns:a16="http://schemas.microsoft.com/office/drawing/2014/main" id="{1ED5D73A-B3C2-7174-F891-591FED0DC0CB}"/>
              </a:ext>
            </a:extLst>
          </p:cNvPr>
          <p:cNvSpPr>
            <a:spLocks noGrp="1"/>
          </p:cNvSpPr>
          <p:nvPr>
            <p:ph idx="1"/>
          </p:nvPr>
        </p:nvSpPr>
        <p:spPr>
          <a:xfrm>
            <a:off x="838200" y="1825624"/>
            <a:ext cx="10515600" cy="4476563"/>
          </a:xfrm>
        </p:spPr>
        <p:txBody>
          <a:bodyPr>
            <a:normAutofit fontScale="92500"/>
          </a:bodyPr>
          <a:lstStyle/>
          <a:p>
            <a:r>
              <a:rPr lang="en-US" dirty="0"/>
              <a:t>Unlike sequencing-based spatial transcriptomics data, the captured tissue area is smaller, and fewer genes are measured, making it challenging to detect spatial domains</a:t>
            </a:r>
          </a:p>
          <a:p>
            <a:r>
              <a:rPr lang="en-US" dirty="0"/>
              <a:t>However, </a:t>
            </a:r>
            <a:r>
              <a:rPr lang="en-US" dirty="0" err="1"/>
              <a:t>SpaGCN</a:t>
            </a:r>
            <a:r>
              <a:rPr lang="en-US" dirty="0"/>
              <a:t> detected spatial domains that corresponded well with the annotated hypothalamic nuclei, with domain 2 corresponding to ACA, domain 3 corresponding to PS, and domain 7 corresponding to </a:t>
            </a:r>
            <a:r>
              <a:rPr lang="en-US" dirty="0" err="1"/>
              <a:t>MnPo</a:t>
            </a:r>
            <a:r>
              <a:rPr lang="en-US" dirty="0"/>
              <a:t>. </a:t>
            </a:r>
          </a:p>
          <a:p>
            <a:r>
              <a:rPr lang="en-US" dirty="0"/>
              <a:t>In contrast, the domains identified by the Hidden Markov Random Field (HMRF) approach showed little overlap with the hypothalamic region annotation</a:t>
            </a:r>
          </a:p>
          <a:p>
            <a:r>
              <a:rPr lang="en-US" dirty="0" err="1"/>
              <a:t>SpaGCN</a:t>
            </a:r>
            <a:r>
              <a:rPr lang="en-US" dirty="0"/>
              <a:t> also detected 19 SVGs, including DGKK, ERMN, and SLN, which showed enriched expression patterns for domains 2, 3, and 7.</a:t>
            </a:r>
          </a:p>
        </p:txBody>
      </p:sp>
      <p:sp>
        <p:nvSpPr>
          <p:cNvPr id="4" name="Slide Number Placeholder 3">
            <a:extLst>
              <a:ext uri="{FF2B5EF4-FFF2-40B4-BE49-F238E27FC236}">
                <a16:creationId xmlns:a16="http://schemas.microsoft.com/office/drawing/2014/main" id="{8AB99EE7-4AFF-F236-F031-7E3A5260FBB9}"/>
              </a:ext>
            </a:extLst>
          </p:cNvPr>
          <p:cNvSpPr>
            <a:spLocks noGrp="1"/>
          </p:cNvSpPr>
          <p:nvPr>
            <p:ph type="sldNum" sz="quarter" idx="12"/>
          </p:nvPr>
        </p:nvSpPr>
        <p:spPr/>
        <p:txBody>
          <a:bodyPr/>
          <a:lstStyle/>
          <a:p>
            <a:fld id="{629819A7-968B-45E8-9391-5DEAE6BEE887}" type="slidenum">
              <a:rPr lang="en-US" smtClean="0"/>
              <a:t>14</a:t>
            </a:fld>
            <a:endParaRPr lang="en-US"/>
          </a:p>
        </p:txBody>
      </p:sp>
    </p:spTree>
    <p:extLst>
      <p:ext uri="{BB962C8B-B14F-4D97-AF65-F5344CB8AC3E}">
        <p14:creationId xmlns:p14="http://schemas.microsoft.com/office/powerpoint/2010/main" val="367767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a:xfrm>
            <a:off x="427784" y="235041"/>
            <a:ext cx="11336432" cy="1325563"/>
          </a:xfrm>
        </p:spPr>
        <p:txBody>
          <a:bodyPr>
            <a:noAutofit/>
          </a:bodyPr>
          <a:lstStyle/>
          <a:p>
            <a:r>
              <a:rPr lang="en-US" sz="3600" dirty="0"/>
              <a:t>Spatial domains and SVGs detected in the MERFISH mouse brain hypothalamus dataset</a:t>
            </a:r>
          </a:p>
        </p:txBody>
      </p:sp>
      <p:sp>
        <p:nvSpPr>
          <p:cNvPr id="4" name="TextBox 3">
            <a:extLst>
              <a:ext uri="{FF2B5EF4-FFF2-40B4-BE49-F238E27FC236}">
                <a16:creationId xmlns:a16="http://schemas.microsoft.com/office/drawing/2014/main" id="{C3C05A0B-9C67-21A4-6DF6-A94B9AC436EF}"/>
              </a:ext>
            </a:extLst>
          </p:cNvPr>
          <p:cNvSpPr txBox="1"/>
          <p:nvPr/>
        </p:nvSpPr>
        <p:spPr>
          <a:xfrm>
            <a:off x="7239700" y="2448109"/>
            <a:ext cx="436693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a) Spatial domains detected by </a:t>
            </a:r>
            <a:r>
              <a:rPr lang="en-US" sz="2000" dirty="0" err="1"/>
              <a:t>SpaGCN</a:t>
            </a:r>
            <a:r>
              <a:rPr lang="en-US" sz="2000" dirty="0"/>
              <a:t> and the HMRF method overlayed with annotated hypothalamic nuclei from the original study2, and cell type distribution from the original study</a:t>
            </a:r>
          </a:p>
          <a:p>
            <a:pPr marL="285750" indent="-285750">
              <a:buFont typeface="Arial" panose="020B0604020202020204" pitchFamily="34" charset="0"/>
              <a:buChar char="•"/>
            </a:pPr>
            <a:r>
              <a:rPr lang="en-US" sz="2000" dirty="0"/>
              <a:t>b) Spatial expression patterns of SVGs detected by </a:t>
            </a:r>
            <a:r>
              <a:rPr lang="en-US" sz="2000" dirty="0" err="1"/>
              <a:t>SpaGCN</a:t>
            </a:r>
            <a:r>
              <a:rPr lang="en-US" sz="2000" dirty="0"/>
              <a:t> for domain 2 (ERMN), domain 3 (DGKK), and domain 7 (SLN)</a:t>
            </a:r>
          </a:p>
        </p:txBody>
      </p:sp>
      <p:pic>
        <p:nvPicPr>
          <p:cNvPr id="6146" name="Picture 2">
            <a:extLst>
              <a:ext uri="{FF2B5EF4-FFF2-40B4-BE49-F238E27FC236}">
                <a16:creationId xmlns:a16="http://schemas.microsoft.com/office/drawing/2014/main" id="{0B95BFFD-C5FA-BE9C-3AF4-7B414ACDE5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562" y="1560604"/>
            <a:ext cx="6818555" cy="462383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72AE911-302E-E83C-E93D-DC76ED76B2D2}"/>
              </a:ext>
            </a:extLst>
          </p:cNvPr>
          <p:cNvSpPr>
            <a:spLocks noGrp="1"/>
          </p:cNvSpPr>
          <p:nvPr>
            <p:ph type="sldNum" sz="quarter" idx="12"/>
          </p:nvPr>
        </p:nvSpPr>
        <p:spPr/>
        <p:txBody>
          <a:bodyPr/>
          <a:lstStyle/>
          <a:p>
            <a:fld id="{629819A7-968B-45E8-9391-5DEAE6BEE887}" type="slidenum">
              <a:rPr lang="en-US" smtClean="0"/>
              <a:t>15</a:t>
            </a:fld>
            <a:endParaRPr lang="en-US"/>
          </a:p>
        </p:txBody>
      </p:sp>
    </p:spTree>
    <p:extLst>
      <p:ext uri="{BB962C8B-B14F-4D97-AF65-F5344CB8AC3E}">
        <p14:creationId xmlns:p14="http://schemas.microsoft.com/office/powerpoint/2010/main" val="48191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B499-1F7E-40E9-EBF0-050EA287DBF2}"/>
              </a:ext>
            </a:extLst>
          </p:cNvPr>
          <p:cNvSpPr>
            <a:spLocks noGrp="1"/>
          </p:cNvSpPr>
          <p:nvPr>
            <p:ph type="title"/>
          </p:nvPr>
        </p:nvSpPr>
        <p:spPr/>
        <p:txBody>
          <a:bodyPr/>
          <a:lstStyle/>
          <a:p>
            <a:r>
              <a:rPr lang="en-US" dirty="0"/>
              <a:t>Results discussion</a:t>
            </a:r>
          </a:p>
        </p:txBody>
      </p:sp>
      <p:sp>
        <p:nvSpPr>
          <p:cNvPr id="3" name="Content Placeholder 2">
            <a:extLst>
              <a:ext uri="{FF2B5EF4-FFF2-40B4-BE49-F238E27FC236}">
                <a16:creationId xmlns:a16="http://schemas.microsoft.com/office/drawing/2014/main" id="{7AF90818-AD9F-8E29-0B96-1EB1FF393F1A}"/>
              </a:ext>
            </a:extLst>
          </p:cNvPr>
          <p:cNvSpPr>
            <a:spLocks noGrp="1"/>
          </p:cNvSpPr>
          <p:nvPr>
            <p:ph idx="1"/>
          </p:nvPr>
        </p:nvSpPr>
        <p:spPr/>
        <p:txBody>
          <a:bodyPr>
            <a:normAutofit lnSpcReduction="10000"/>
          </a:bodyPr>
          <a:lstStyle/>
          <a:p>
            <a:r>
              <a:rPr lang="en-US" dirty="0" err="1"/>
              <a:t>SpaGCN</a:t>
            </a:r>
            <a:r>
              <a:rPr lang="en-US" dirty="0"/>
              <a:t> also allows users to customize SVG filtering criteria based on p-value and three additional metrics</a:t>
            </a:r>
          </a:p>
          <a:p>
            <a:r>
              <a:rPr lang="en-US" dirty="0"/>
              <a:t>The authors recorded the run time and memory usage for the mouse posterior brain data, </a:t>
            </a:r>
            <a:r>
              <a:rPr lang="en-US" dirty="0" err="1"/>
              <a:t>SpaGCN</a:t>
            </a:r>
            <a:r>
              <a:rPr lang="en-US" dirty="0"/>
              <a:t> completed spatial domain and SVG detection in less than one minute</a:t>
            </a:r>
          </a:p>
          <a:p>
            <a:r>
              <a:rPr lang="en-US" dirty="0"/>
              <a:t>The authors demonstrated that </a:t>
            </a:r>
            <a:r>
              <a:rPr lang="en-US" dirty="0" err="1"/>
              <a:t>SpaGCN</a:t>
            </a:r>
            <a:r>
              <a:rPr lang="en-US" dirty="0"/>
              <a:t> is a flexible, fast, and memory-efficient approach for analyzing spatial transcriptomics data</a:t>
            </a:r>
          </a:p>
          <a:p>
            <a:r>
              <a:rPr lang="en-US" dirty="0"/>
              <a:t>It enables accurate identification of spatial domains and SVGs in large-scale spatial transcriptomics studies, which can have significant implications in understanding the spatial organization of gene expression and its role in disease pathogenesis</a:t>
            </a:r>
          </a:p>
        </p:txBody>
      </p:sp>
      <p:sp>
        <p:nvSpPr>
          <p:cNvPr id="4" name="Slide Number Placeholder 3">
            <a:extLst>
              <a:ext uri="{FF2B5EF4-FFF2-40B4-BE49-F238E27FC236}">
                <a16:creationId xmlns:a16="http://schemas.microsoft.com/office/drawing/2014/main" id="{6BF59B14-E5FC-0C32-A9A1-1AD5DDE2F40C}"/>
              </a:ext>
            </a:extLst>
          </p:cNvPr>
          <p:cNvSpPr>
            <a:spLocks noGrp="1"/>
          </p:cNvSpPr>
          <p:nvPr>
            <p:ph type="sldNum" sz="quarter" idx="12"/>
          </p:nvPr>
        </p:nvSpPr>
        <p:spPr/>
        <p:txBody>
          <a:bodyPr/>
          <a:lstStyle/>
          <a:p>
            <a:fld id="{629819A7-968B-45E8-9391-5DEAE6BEE887}" type="slidenum">
              <a:rPr lang="en-US" smtClean="0"/>
              <a:t>16</a:t>
            </a:fld>
            <a:endParaRPr lang="en-US"/>
          </a:p>
        </p:txBody>
      </p:sp>
    </p:spTree>
    <p:extLst>
      <p:ext uri="{BB962C8B-B14F-4D97-AF65-F5344CB8AC3E}">
        <p14:creationId xmlns:p14="http://schemas.microsoft.com/office/powerpoint/2010/main" val="377119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B94F-E0B6-EFEE-AF9C-7B4DE40C19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B6B7EB-C647-5A1E-CE64-9CE9456B40BE}"/>
              </a:ext>
            </a:extLst>
          </p:cNvPr>
          <p:cNvSpPr>
            <a:spLocks noGrp="1"/>
          </p:cNvSpPr>
          <p:nvPr>
            <p:ph idx="1"/>
          </p:nvPr>
        </p:nvSpPr>
        <p:spPr/>
        <p:txBody>
          <a:bodyPr>
            <a:normAutofit fontScale="92500" lnSpcReduction="20000"/>
          </a:bodyPr>
          <a:lstStyle/>
          <a:p>
            <a:r>
              <a:rPr lang="en-US" dirty="0"/>
              <a:t>Spatial transcriptomics technologies have made it possible to analyze gene expression with spatial information in tissues</a:t>
            </a:r>
          </a:p>
          <a:p>
            <a:r>
              <a:rPr lang="en-US" dirty="0"/>
              <a:t>Traditional clustering methods cannot account for spatial information and histology, leading to non-contiguous clusters</a:t>
            </a:r>
          </a:p>
          <a:p>
            <a:r>
              <a:rPr lang="en-US" dirty="0"/>
              <a:t>To address this issue, new methods have been developed, such as </a:t>
            </a:r>
            <a:r>
              <a:rPr lang="en-US" dirty="0" err="1"/>
              <a:t>stLearn</a:t>
            </a:r>
            <a:r>
              <a:rPr lang="en-US" dirty="0"/>
              <a:t>, </a:t>
            </a:r>
            <a:r>
              <a:rPr lang="en-US" dirty="0" err="1"/>
              <a:t>BayesSpace</a:t>
            </a:r>
            <a:r>
              <a:rPr lang="en-US" dirty="0"/>
              <a:t>, and Zhu et al</a:t>
            </a:r>
          </a:p>
          <a:p>
            <a:r>
              <a:rPr lang="en-US" dirty="0"/>
              <a:t>To link spatial domains with biological functions at the gene expression level, it is crucial to identify genes that show enriched expression in the identified domains</a:t>
            </a:r>
          </a:p>
          <a:p>
            <a:r>
              <a:rPr lang="en-US" dirty="0"/>
              <a:t>Current methods such as </a:t>
            </a:r>
            <a:r>
              <a:rPr lang="en-US" dirty="0" err="1"/>
              <a:t>Trendsceek</a:t>
            </a:r>
            <a:r>
              <a:rPr lang="en-US" dirty="0"/>
              <a:t>, </a:t>
            </a:r>
            <a:r>
              <a:rPr lang="en-US" dirty="0" err="1"/>
              <a:t>SpatialDE</a:t>
            </a:r>
            <a:r>
              <a:rPr lang="en-US" dirty="0"/>
              <a:t>, and SPARK do not consider tissue taxonomy, making it difficult to utilize these genes for further biological investigations</a:t>
            </a:r>
          </a:p>
        </p:txBody>
      </p:sp>
      <p:sp>
        <p:nvSpPr>
          <p:cNvPr id="4" name="Slide Number Placeholder 3">
            <a:extLst>
              <a:ext uri="{FF2B5EF4-FFF2-40B4-BE49-F238E27FC236}">
                <a16:creationId xmlns:a16="http://schemas.microsoft.com/office/drawing/2014/main" id="{C86DAE97-BFE2-5560-25AA-836712C4E757}"/>
              </a:ext>
            </a:extLst>
          </p:cNvPr>
          <p:cNvSpPr>
            <a:spLocks noGrp="1"/>
          </p:cNvSpPr>
          <p:nvPr>
            <p:ph type="sldNum" sz="quarter" idx="12"/>
          </p:nvPr>
        </p:nvSpPr>
        <p:spPr/>
        <p:txBody>
          <a:bodyPr/>
          <a:lstStyle/>
          <a:p>
            <a:fld id="{629819A7-968B-45E8-9391-5DEAE6BEE887}" type="slidenum">
              <a:rPr lang="en-US" smtClean="0"/>
              <a:t>2</a:t>
            </a:fld>
            <a:endParaRPr lang="en-US"/>
          </a:p>
        </p:txBody>
      </p:sp>
    </p:spTree>
    <p:extLst>
      <p:ext uri="{BB962C8B-B14F-4D97-AF65-F5344CB8AC3E}">
        <p14:creationId xmlns:p14="http://schemas.microsoft.com/office/powerpoint/2010/main" val="323100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02DF-675D-FD88-1E25-DF164D39DF6E}"/>
              </a:ext>
            </a:extLst>
          </p:cNvPr>
          <p:cNvSpPr>
            <a:spLocks noGrp="1"/>
          </p:cNvSpPr>
          <p:nvPr>
            <p:ph type="title"/>
          </p:nvPr>
        </p:nvSpPr>
        <p:spPr/>
        <p:txBody>
          <a:bodyPr/>
          <a:lstStyle/>
          <a:p>
            <a:r>
              <a:rPr lang="en-US" dirty="0" err="1"/>
              <a:t>SpaGCN</a:t>
            </a:r>
            <a:endParaRPr lang="en-US" dirty="0"/>
          </a:p>
        </p:txBody>
      </p:sp>
      <p:sp>
        <p:nvSpPr>
          <p:cNvPr id="3" name="Content Placeholder 2">
            <a:extLst>
              <a:ext uri="{FF2B5EF4-FFF2-40B4-BE49-F238E27FC236}">
                <a16:creationId xmlns:a16="http://schemas.microsoft.com/office/drawing/2014/main" id="{C2046325-1443-552F-13EE-EEA00D6AA896}"/>
              </a:ext>
            </a:extLst>
          </p:cNvPr>
          <p:cNvSpPr>
            <a:spLocks noGrp="1"/>
          </p:cNvSpPr>
          <p:nvPr>
            <p:ph idx="1"/>
          </p:nvPr>
        </p:nvSpPr>
        <p:spPr/>
        <p:txBody>
          <a:bodyPr>
            <a:normAutofit fontScale="92500" lnSpcReduction="10000"/>
          </a:bodyPr>
          <a:lstStyle/>
          <a:p>
            <a:r>
              <a:rPr lang="en-US" dirty="0" err="1"/>
              <a:t>SpaGCN</a:t>
            </a:r>
            <a:r>
              <a:rPr lang="en-US" dirty="0"/>
              <a:t> is a graph convolutional network-based approach that considers the joint identification of spatial domains and spatially variable genes</a:t>
            </a:r>
          </a:p>
          <a:p>
            <a:r>
              <a:rPr lang="en-US" dirty="0" err="1"/>
              <a:t>SpaGCN</a:t>
            </a:r>
            <a:r>
              <a:rPr lang="en-US" dirty="0"/>
              <a:t> first identifies spatial domains using a graph convolutional network with an added iterative clustering layer, which integrates gene expression, spatial location, and histology through the construction of an undirected weighted graph that represents the spatial dependency of the data</a:t>
            </a:r>
          </a:p>
          <a:p>
            <a:r>
              <a:rPr lang="en-US" dirty="0"/>
              <a:t>For each spatial domain, </a:t>
            </a:r>
            <a:r>
              <a:rPr lang="en-US" dirty="0" err="1"/>
              <a:t>SpaGCN</a:t>
            </a:r>
            <a:r>
              <a:rPr lang="en-US" dirty="0"/>
              <a:t> then detects spatially variable genes (SVGs) that are enriched in the domain against its surrounding regions by differential expression analysis guided by domain information</a:t>
            </a:r>
          </a:p>
          <a:p>
            <a:r>
              <a:rPr lang="en-US" dirty="0" err="1"/>
              <a:t>SpaGCN</a:t>
            </a:r>
            <a:r>
              <a:rPr lang="en-US" dirty="0"/>
              <a:t> also has the option to detect meta genes that are uniquely expressed in a given domain</a:t>
            </a:r>
          </a:p>
        </p:txBody>
      </p:sp>
      <p:sp>
        <p:nvSpPr>
          <p:cNvPr id="4" name="Slide Number Placeholder 3">
            <a:extLst>
              <a:ext uri="{FF2B5EF4-FFF2-40B4-BE49-F238E27FC236}">
                <a16:creationId xmlns:a16="http://schemas.microsoft.com/office/drawing/2014/main" id="{C10531A7-5C51-BCE4-E023-D0D8B45CC9F2}"/>
              </a:ext>
            </a:extLst>
          </p:cNvPr>
          <p:cNvSpPr>
            <a:spLocks noGrp="1"/>
          </p:cNvSpPr>
          <p:nvPr>
            <p:ph type="sldNum" sz="quarter" idx="12"/>
          </p:nvPr>
        </p:nvSpPr>
        <p:spPr/>
        <p:txBody>
          <a:bodyPr/>
          <a:lstStyle/>
          <a:p>
            <a:fld id="{629819A7-968B-45E8-9391-5DEAE6BEE887}" type="slidenum">
              <a:rPr lang="en-US" smtClean="0"/>
              <a:t>3</a:t>
            </a:fld>
            <a:endParaRPr lang="en-US"/>
          </a:p>
        </p:txBody>
      </p:sp>
    </p:spTree>
    <p:extLst>
      <p:ext uri="{BB962C8B-B14F-4D97-AF65-F5344CB8AC3E}">
        <p14:creationId xmlns:p14="http://schemas.microsoft.com/office/powerpoint/2010/main" val="50885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F167-4934-ACF3-7EB4-779D3A51446B}"/>
              </a:ext>
            </a:extLst>
          </p:cNvPr>
          <p:cNvSpPr>
            <a:spLocks noGrp="1"/>
          </p:cNvSpPr>
          <p:nvPr>
            <p:ph type="title"/>
          </p:nvPr>
        </p:nvSpPr>
        <p:spPr/>
        <p:txBody>
          <a:bodyPr/>
          <a:lstStyle/>
          <a:p>
            <a:r>
              <a:rPr lang="en-US" dirty="0" err="1"/>
              <a:t>SpaGCN</a:t>
            </a:r>
            <a:endParaRPr lang="en-US" dirty="0"/>
          </a:p>
        </p:txBody>
      </p:sp>
      <p:sp>
        <p:nvSpPr>
          <p:cNvPr id="3" name="Content Placeholder 2">
            <a:extLst>
              <a:ext uri="{FF2B5EF4-FFF2-40B4-BE49-F238E27FC236}">
                <a16:creationId xmlns:a16="http://schemas.microsoft.com/office/drawing/2014/main" id="{04672A95-8D1F-4779-7D5E-7444D90C855C}"/>
              </a:ext>
            </a:extLst>
          </p:cNvPr>
          <p:cNvSpPr>
            <a:spLocks noGrp="1"/>
          </p:cNvSpPr>
          <p:nvPr>
            <p:ph idx="1"/>
          </p:nvPr>
        </p:nvSpPr>
        <p:spPr/>
        <p:txBody>
          <a:bodyPr>
            <a:normAutofit fontScale="92500"/>
          </a:bodyPr>
          <a:lstStyle/>
          <a:p>
            <a:r>
              <a:rPr lang="en-US" dirty="0" err="1"/>
              <a:t>SpaGCN</a:t>
            </a:r>
            <a:r>
              <a:rPr lang="en-US" dirty="0"/>
              <a:t> works with both sequencing-based and </a:t>
            </a:r>
            <a:r>
              <a:rPr lang="en-US" dirty="0" err="1"/>
              <a:t>smFISH</a:t>
            </a:r>
            <a:r>
              <a:rPr lang="en-US" dirty="0"/>
              <a:t>-based data, and uses a graph convolutional layer to aggregate gene expression information from neighboring samples</a:t>
            </a:r>
          </a:p>
          <a:p>
            <a:r>
              <a:rPr lang="en-US" dirty="0"/>
              <a:t>It then clusters the samples into spatial domains, and detects Spatially Variable Genes (SVGs) that are enriched in each domain</a:t>
            </a:r>
          </a:p>
          <a:p>
            <a:r>
              <a:rPr lang="en-US" dirty="0"/>
              <a:t>If a single gene cannot represent the expression pattern of a domain, </a:t>
            </a:r>
            <a:r>
              <a:rPr lang="en-US" dirty="0" err="1"/>
              <a:t>SpaGCN</a:t>
            </a:r>
            <a:r>
              <a:rPr lang="en-US" dirty="0"/>
              <a:t> constructs a meta gene by combining multiple SVGs</a:t>
            </a:r>
          </a:p>
          <a:p>
            <a:r>
              <a:rPr lang="en-US" dirty="0"/>
              <a:t>The method also offers subcluster detection within each spatial domain</a:t>
            </a:r>
          </a:p>
          <a:p>
            <a:r>
              <a:rPr lang="en-US" dirty="0"/>
              <a:t>Compared to other methods, </a:t>
            </a:r>
            <a:r>
              <a:rPr lang="en-US" dirty="0" err="1"/>
              <a:t>SpaGCN</a:t>
            </a:r>
            <a:r>
              <a:rPr lang="en-US" dirty="0"/>
              <a:t> was found to detect SVGs with more coherent expression patterns and better biological interpretability</a:t>
            </a:r>
          </a:p>
        </p:txBody>
      </p:sp>
      <p:sp>
        <p:nvSpPr>
          <p:cNvPr id="4" name="Slide Number Placeholder 3">
            <a:extLst>
              <a:ext uri="{FF2B5EF4-FFF2-40B4-BE49-F238E27FC236}">
                <a16:creationId xmlns:a16="http://schemas.microsoft.com/office/drawing/2014/main" id="{6FF122E6-31E4-FFA0-F1B7-E6059C17773D}"/>
              </a:ext>
            </a:extLst>
          </p:cNvPr>
          <p:cNvSpPr>
            <a:spLocks noGrp="1"/>
          </p:cNvSpPr>
          <p:nvPr>
            <p:ph type="sldNum" sz="quarter" idx="12"/>
          </p:nvPr>
        </p:nvSpPr>
        <p:spPr/>
        <p:txBody>
          <a:bodyPr/>
          <a:lstStyle/>
          <a:p>
            <a:fld id="{629819A7-968B-45E8-9391-5DEAE6BEE887}" type="slidenum">
              <a:rPr lang="en-US" smtClean="0"/>
              <a:t>4</a:t>
            </a:fld>
            <a:endParaRPr lang="en-US"/>
          </a:p>
        </p:txBody>
      </p:sp>
    </p:spTree>
    <p:extLst>
      <p:ext uri="{BB962C8B-B14F-4D97-AF65-F5344CB8AC3E}">
        <p14:creationId xmlns:p14="http://schemas.microsoft.com/office/powerpoint/2010/main" val="379191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91D15-F161-80E1-1F39-91EAB518C565}"/>
              </a:ext>
            </a:extLst>
          </p:cNvPr>
          <p:cNvSpPr>
            <a:spLocks noGrp="1"/>
          </p:cNvSpPr>
          <p:nvPr>
            <p:ph type="title"/>
          </p:nvPr>
        </p:nvSpPr>
        <p:spPr>
          <a:xfrm>
            <a:off x="6553200" y="365125"/>
            <a:ext cx="4800600" cy="1325563"/>
          </a:xfrm>
        </p:spPr>
        <p:txBody>
          <a:bodyPr>
            <a:normAutofit/>
          </a:bodyPr>
          <a:lstStyle/>
          <a:p>
            <a:r>
              <a:rPr lang="en-US" sz="4000" dirty="0"/>
              <a:t>Workflow of </a:t>
            </a:r>
            <a:r>
              <a:rPr lang="en-US" sz="4000" dirty="0" err="1"/>
              <a:t>spaGCN</a:t>
            </a:r>
            <a:endParaRPr lang="en-US" sz="4000" dirty="0"/>
          </a:p>
        </p:txBody>
      </p:sp>
      <p:pic>
        <p:nvPicPr>
          <p:cNvPr id="1026" name="Picture 2">
            <a:extLst>
              <a:ext uri="{FF2B5EF4-FFF2-40B4-BE49-F238E27FC236}">
                <a16:creationId xmlns:a16="http://schemas.microsoft.com/office/drawing/2014/main" id="{9979CDE6-C915-BE03-6A82-1CCBE81A74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891" y="167945"/>
            <a:ext cx="6099191" cy="65221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0DD1AF-EA99-A52E-E6F3-1355A1B792E2}"/>
              </a:ext>
            </a:extLst>
          </p:cNvPr>
          <p:cNvSpPr txBox="1"/>
          <p:nvPr/>
        </p:nvSpPr>
        <p:spPr>
          <a:xfrm>
            <a:off x="6629400" y="2151529"/>
            <a:ext cx="5069542" cy="3016210"/>
          </a:xfrm>
          <a:prstGeom prst="rect">
            <a:avLst/>
          </a:prstGeom>
          <a:noFill/>
        </p:spPr>
        <p:txBody>
          <a:bodyPr wrap="square" rtlCol="0">
            <a:spAutoFit/>
          </a:bodyPr>
          <a:lstStyle/>
          <a:p>
            <a:pPr marL="342900" indent="-342900">
              <a:buFont typeface="Arial" panose="020B0604020202020204" pitchFamily="34" charset="0"/>
              <a:buChar char="•"/>
            </a:pPr>
            <a:r>
              <a:rPr lang="en-US" sz="1900" dirty="0"/>
              <a:t>First picture: </a:t>
            </a:r>
            <a:r>
              <a:rPr lang="en-US" sz="1900" dirty="0" err="1"/>
              <a:t>SpaGCN</a:t>
            </a:r>
            <a:r>
              <a:rPr lang="en-US" sz="1900" dirty="0"/>
              <a:t> starts from integrating gene expression, spatial location and histology information using a graph convolutional network (GCN), then separates spots into different spatial domains using unsupervised iterative clustering</a:t>
            </a:r>
          </a:p>
          <a:p>
            <a:pPr marL="342900" indent="-342900">
              <a:buFont typeface="Arial" panose="020B0604020202020204" pitchFamily="34" charset="0"/>
              <a:buChar char="•"/>
            </a:pPr>
            <a:r>
              <a:rPr lang="en-US" sz="1900" dirty="0"/>
              <a:t>Second picture: For each detected spatial domain, </a:t>
            </a:r>
            <a:r>
              <a:rPr lang="en-US" sz="1900" dirty="0" err="1"/>
              <a:t>SpaGCN</a:t>
            </a:r>
            <a:r>
              <a:rPr lang="en-US" sz="1900" dirty="0"/>
              <a:t> identifies SVGs or meta genes by domain guided differential expression analysis</a:t>
            </a:r>
          </a:p>
        </p:txBody>
      </p:sp>
      <p:sp>
        <p:nvSpPr>
          <p:cNvPr id="5" name="Slide Number Placeholder 4">
            <a:extLst>
              <a:ext uri="{FF2B5EF4-FFF2-40B4-BE49-F238E27FC236}">
                <a16:creationId xmlns:a16="http://schemas.microsoft.com/office/drawing/2014/main" id="{9A9B0BD1-6EF1-6A97-4187-E09A97D05312}"/>
              </a:ext>
            </a:extLst>
          </p:cNvPr>
          <p:cNvSpPr>
            <a:spLocks noGrp="1"/>
          </p:cNvSpPr>
          <p:nvPr>
            <p:ph type="sldNum" sz="quarter" idx="12"/>
          </p:nvPr>
        </p:nvSpPr>
        <p:spPr/>
        <p:txBody>
          <a:bodyPr/>
          <a:lstStyle/>
          <a:p>
            <a:fld id="{629819A7-968B-45E8-9391-5DEAE6BEE887}" type="slidenum">
              <a:rPr lang="en-US" smtClean="0"/>
              <a:t>5</a:t>
            </a:fld>
            <a:endParaRPr lang="en-US"/>
          </a:p>
        </p:txBody>
      </p:sp>
    </p:spTree>
    <p:extLst>
      <p:ext uri="{BB962C8B-B14F-4D97-AF65-F5344CB8AC3E}">
        <p14:creationId xmlns:p14="http://schemas.microsoft.com/office/powerpoint/2010/main" val="179320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p:txBody>
          <a:bodyPr/>
          <a:lstStyle/>
          <a:p>
            <a:r>
              <a:rPr lang="en-US" dirty="0"/>
              <a:t>Application to mouse olfactory bulb data</a:t>
            </a:r>
          </a:p>
        </p:txBody>
      </p:sp>
      <p:sp>
        <p:nvSpPr>
          <p:cNvPr id="3" name="Content Placeholder 2">
            <a:extLst>
              <a:ext uri="{FF2B5EF4-FFF2-40B4-BE49-F238E27FC236}">
                <a16:creationId xmlns:a16="http://schemas.microsoft.com/office/drawing/2014/main" id="{0047BE7C-C063-4886-4FFC-951D55514E5F}"/>
              </a:ext>
            </a:extLst>
          </p:cNvPr>
          <p:cNvSpPr>
            <a:spLocks noGrp="1"/>
          </p:cNvSpPr>
          <p:nvPr>
            <p:ph idx="1"/>
          </p:nvPr>
        </p:nvSpPr>
        <p:spPr/>
        <p:txBody>
          <a:bodyPr>
            <a:normAutofit lnSpcReduction="10000"/>
          </a:bodyPr>
          <a:lstStyle/>
          <a:p>
            <a:r>
              <a:rPr lang="en-US" dirty="0"/>
              <a:t>To assess the effectiveness of </a:t>
            </a:r>
            <a:r>
              <a:rPr lang="en-US" dirty="0" err="1"/>
              <a:t>SpaGCN</a:t>
            </a:r>
            <a:r>
              <a:rPr lang="en-US" dirty="0"/>
              <a:t>, the authors analyzed a dataset of mouse olfactory bulb (MOB), which consists of genes measured in 262 spots across five layers of MOB</a:t>
            </a:r>
          </a:p>
          <a:p>
            <a:r>
              <a:rPr lang="en-US" dirty="0"/>
              <a:t>The authors compared the clustering results of </a:t>
            </a:r>
            <a:r>
              <a:rPr lang="en-US" dirty="0" err="1"/>
              <a:t>SpaGCN</a:t>
            </a:r>
            <a:r>
              <a:rPr lang="en-US" dirty="0"/>
              <a:t> to K-means and Louvain methods, with </a:t>
            </a:r>
            <a:r>
              <a:rPr lang="en-US" dirty="0" err="1"/>
              <a:t>SpaGCN</a:t>
            </a:r>
            <a:r>
              <a:rPr lang="en-US" dirty="0"/>
              <a:t> producing more accurate results in line with the known 5-layer structure of MOB</a:t>
            </a:r>
          </a:p>
          <a:p>
            <a:r>
              <a:rPr lang="en-US" dirty="0"/>
              <a:t>The authors then used </a:t>
            </a:r>
            <a:r>
              <a:rPr lang="en-US" dirty="0" err="1"/>
              <a:t>SpaGCN</a:t>
            </a:r>
            <a:r>
              <a:rPr lang="en-US" dirty="0"/>
              <a:t> to detect 60 SVGs specific to each spatial domain, with genes showing strong specificity for the corresponding domain</a:t>
            </a:r>
          </a:p>
          <a:p>
            <a:r>
              <a:rPr lang="en-US" dirty="0"/>
              <a:t>The study demonstrates the effectiveness of </a:t>
            </a:r>
            <a:r>
              <a:rPr lang="en-US" dirty="0" err="1"/>
              <a:t>SpaGCN</a:t>
            </a:r>
            <a:r>
              <a:rPr lang="en-US" dirty="0"/>
              <a:t> in identifying domain-specific SVGs in single-cell RNA sequencing data.</a:t>
            </a:r>
          </a:p>
        </p:txBody>
      </p:sp>
      <p:sp>
        <p:nvSpPr>
          <p:cNvPr id="4" name="Slide Number Placeholder 3">
            <a:extLst>
              <a:ext uri="{FF2B5EF4-FFF2-40B4-BE49-F238E27FC236}">
                <a16:creationId xmlns:a16="http://schemas.microsoft.com/office/drawing/2014/main" id="{BEE4455D-1519-23E1-2B3A-D9621C31E895}"/>
              </a:ext>
            </a:extLst>
          </p:cNvPr>
          <p:cNvSpPr>
            <a:spLocks noGrp="1"/>
          </p:cNvSpPr>
          <p:nvPr>
            <p:ph type="sldNum" sz="quarter" idx="12"/>
          </p:nvPr>
        </p:nvSpPr>
        <p:spPr/>
        <p:txBody>
          <a:bodyPr/>
          <a:lstStyle/>
          <a:p>
            <a:fld id="{629819A7-968B-45E8-9391-5DEAE6BEE887}" type="slidenum">
              <a:rPr lang="en-US" smtClean="0"/>
              <a:t>6</a:t>
            </a:fld>
            <a:endParaRPr lang="en-US"/>
          </a:p>
        </p:txBody>
      </p:sp>
    </p:spTree>
    <p:extLst>
      <p:ext uri="{BB962C8B-B14F-4D97-AF65-F5344CB8AC3E}">
        <p14:creationId xmlns:p14="http://schemas.microsoft.com/office/powerpoint/2010/main" val="349767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a:xfrm>
            <a:off x="5438774" y="365125"/>
            <a:ext cx="6229351" cy="1325563"/>
          </a:xfrm>
        </p:spPr>
        <p:txBody>
          <a:bodyPr>
            <a:noAutofit/>
          </a:bodyPr>
          <a:lstStyle/>
          <a:p>
            <a:r>
              <a:rPr lang="en-US" sz="3200" dirty="0"/>
              <a:t>Spatial domains and SVGs detected in the mouse olfactory bulb dataset</a:t>
            </a:r>
          </a:p>
        </p:txBody>
      </p:sp>
      <p:pic>
        <p:nvPicPr>
          <p:cNvPr id="2050" name="Picture 2">
            <a:extLst>
              <a:ext uri="{FF2B5EF4-FFF2-40B4-BE49-F238E27FC236}">
                <a16:creationId xmlns:a16="http://schemas.microsoft.com/office/drawing/2014/main" id="{9674F699-9409-0CC5-194E-9E7651612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4" y="80040"/>
            <a:ext cx="5000625" cy="65181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C05A0B-9C67-21A4-6DF6-A94B9AC436EF}"/>
              </a:ext>
            </a:extLst>
          </p:cNvPr>
          <p:cNvSpPr txBox="1"/>
          <p:nvPr/>
        </p:nvSpPr>
        <p:spPr>
          <a:xfrm>
            <a:off x="5586131" y="2259106"/>
            <a:ext cx="5934636"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a) Histology image of the tissue section and spatial domains detected by </a:t>
            </a:r>
            <a:r>
              <a:rPr lang="en-US" sz="2000" dirty="0" err="1"/>
              <a:t>SpaGCN</a:t>
            </a:r>
            <a:r>
              <a:rPr lang="en-US" sz="2000" dirty="0"/>
              <a:t>, Louvain’s method, and K-means clustering </a:t>
            </a:r>
          </a:p>
          <a:p>
            <a:pPr marL="285750" indent="-285750">
              <a:buFont typeface="Arial" panose="020B0604020202020204" pitchFamily="34" charset="0"/>
              <a:buChar char="•"/>
            </a:pPr>
            <a:r>
              <a:rPr lang="en-US" sz="2000" dirty="0"/>
              <a:t>b-f) Spatial expression patterns of SVGs detected by </a:t>
            </a:r>
            <a:r>
              <a:rPr lang="en-US" sz="2000" dirty="0" err="1"/>
              <a:t>SpaGCN</a:t>
            </a:r>
            <a:r>
              <a:rPr lang="en-US" sz="2000" dirty="0"/>
              <a:t> for domains 0 (LCAT), 1 (NR2F2), 2 (CACNB3),3 (SLC17A7), and 4 (NECAB2), and the corresponding in situ hybridization of these SVGs obtained from the Allen Brain Atlas</a:t>
            </a:r>
          </a:p>
          <a:p>
            <a:pPr marL="285750" indent="-285750">
              <a:buFont typeface="Arial" panose="020B0604020202020204" pitchFamily="34" charset="0"/>
              <a:buChar char="•"/>
            </a:pPr>
            <a:r>
              <a:rPr lang="en-US" sz="2000" dirty="0"/>
              <a:t>g) Boxplot of Moran’s I values for SVGs detected by </a:t>
            </a:r>
            <a:r>
              <a:rPr lang="en-US" sz="2000" dirty="0" err="1"/>
              <a:t>SpaGCN</a:t>
            </a:r>
            <a:r>
              <a:rPr lang="en-US" sz="2000" dirty="0"/>
              <a:t>, SPARK, and </a:t>
            </a:r>
            <a:r>
              <a:rPr lang="en-US" sz="2000" dirty="0" err="1"/>
              <a:t>SpatialDE</a:t>
            </a:r>
            <a:r>
              <a:rPr lang="en-US" sz="2000" dirty="0"/>
              <a:t>.</a:t>
            </a:r>
          </a:p>
        </p:txBody>
      </p:sp>
      <p:sp>
        <p:nvSpPr>
          <p:cNvPr id="5" name="Slide Number Placeholder 4">
            <a:extLst>
              <a:ext uri="{FF2B5EF4-FFF2-40B4-BE49-F238E27FC236}">
                <a16:creationId xmlns:a16="http://schemas.microsoft.com/office/drawing/2014/main" id="{7CD7F880-8958-0A5E-B536-267ECFF2C667}"/>
              </a:ext>
            </a:extLst>
          </p:cNvPr>
          <p:cNvSpPr>
            <a:spLocks noGrp="1"/>
          </p:cNvSpPr>
          <p:nvPr>
            <p:ph type="sldNum" sz="quarter" idx="12"/>
          </p:nvPr>
        </p:nvSpPr>
        <p:spPr/>
        <p:txBody>
          <a:bodyPr/>
          <a:lstStyle/>
          <a:p>
            <a:fld id="{629819A7-968B-45E8-9391-5DEAE6BEE887}" type="slidenum">
              <a:rPr lang="en-US" smtClean="0"/>
              <a:t>7</a:t>
            </a:fld>
            <a:endParaRPr lang="en-US"/>
          </a:p>
        </p:txBody>
      </p:sp>
    </p:spTree>
    <p:extLst>
      <p:ext uri="{BB962C8B-B14F-4D97-AF65-F5344CB8AC3E}">
        <p14:creationId xmlns:p14="http://schemas.microsoft.com/office/powerpoint/2010/main" val="28157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F384-5C9A-A606-FA92-D80C926A3E56}"/>
              </a:ext>
            </a:extLst>
          </p:cNvPr>
          <p:cNvSpPr>
            <a:spLocks noGrp="1"/>
          </p:cNvSpPr>
          <p:nvPr>
            <p:ph type="title"/>
          </p:nvPr>
        </p:nvSpPr>
        <p:spPr/>
        <p:txBody>
          <a:bodyPr/>
          <a:lstStyle/>
          <a:p>
            <a:r>
              <a:rPr lang="en-US" dirty="0"/>
              <a:t>Application to mouse posterior brain data</a:t>
            </a:r>
          </a:p>
        </p:txBody>
      </p:sp>
      <p:sp>
        <p:nvSpPr>
          <p:cNvPr id="3" name="Content Placeholder 2">
            <a:extLst>
              <a:ext uri="{FF2B5EF4-FFF2-40B4-BE49-F238E27FC236}">
                <a16:creationId xmlns:a16="http://schemas.microsoft.com/office/drawing/2014/main" id="{11B744AC-071C-D318-2000-77818B065263}"/>
              </a:ext>
            </a:extLst>
          </p:cNvPr>
          <p:cNvSpPr>
            <a:spLocks noGrp="1"/>
          </p:cNvSpPr>
          <p:nvPr>
            <p:ph idx="1"/>
          </p:nvPr>
        </p:nvSpPr>
        <p:spPr/>
        <p:txBody>
          <a:bodyPr/>
          <a:lstStyle/>
          <a:p>
            <a:r>
              <a:rPr lang="en-US" dirty="0"/>
              <a:t>The results show that </a:t>
            </a:r>
            <a:r>
              <a:rPr lang="en-US" dirty="0" err="1"/>
              <a:t>SpaGCN's</a:t>
            </a:r>
            <a:r>
              <a:rPr lang="en-US" dirty="0"/>
              <a:t> spatial domains are more spatially contiguous than Louvain's results. The analysis further explores the number of spatially variable genes (SVGs) detected by </a:t>
            </a:r>
            <a:r>
              <a:rPr lang="en-US" dirty="0" err="1"/>
              <a:t>SpaGCN</a:t>
            </a:r>
            <a:r>
              <a:rPr lang="en-US" dirty="0"/>
              <a:t>, </a:t>
            </a:r>
            <a:r>
              <a:rPr lang="en-US" dirty="0" err="1"/>
              <a:t>SpatialDE</a:t>
            </a:r>
            <a:r>
              <a:rPr lang="en-US" dirty="0"/>
              <a:t>, and SPARK</a:t>
            </a:r>
          </a:p>
          <a:p>
            <a:r>
              <a:rPr lang="en-US" dirty="0"/>
              <a:t>It shows that </a:t>
            </a:r>
            <a:r>
              <a:rPr lang="en-US" dirty="0" err="1"/>
              <a:t>SpaGCN</a:t>
            </a:r>
            <a:r>
              <a:rPr lang="en-US" dirty="0"/>
              <a:t> detected fewer SVGs, but they have clear spatial expression patterns compared to the other methods</a:t>
            </a:r>
          </a:p>
          <a:p>
            <a:r>
              <a:rPr lang="en-US" dirty="0" err="1"/>
              <a:t>SpaGCN's</a:t>
            </a:r>
            <a:r>
              <a:rPr lang="en-US" dirty="0"/>
              <a:t> filtering criteria eliminates false positives and ensures clear spatial expression patterns of all detected SVGs</a:t>
            </a:r>
          </a:p>
          <a:p>
            <a:r>
              <a:rPr lang="en-US" dirty="0"/>
              <a:t> </a:t>
            </a:r>
            <a:r>
              <a:rPr lang="en-US" dirty="0" err="1"/>
              <a:t>SpaGCN</a:t>
            </a:r>
            <a:r>
              <a:rPr lang="en-US" dirty="0"/>
              <a:t> identifies a meta gene by combining multiple genes to accurately mark a spatial domain, where a single gene is not enough</a:t>
            </a:r>
          </a:p>
        </p:txBody>
      </p:sp>
      <p:sp>
        <p:nvSpPr>
          <p:cNvPr id="4" name="Slide Number Placeholder 3">
            <a:extLst>
              <a:ext uri="{FF2B5EF4-FFF2-40B4-BE49-F238E27FC236}">
                <a16:creationId xmlns:a16="http://schemas.microsoft.com/office/drawing/2014/main" id="{E48FFC1E-A14D-EB68-066E-B46439281A54}"/>
              </a:ext>
            </a:extLst>
          </p:cNvPr>
          <p:cNvSpPr>
            <a:spLocks noGrp="1"/>
          </p:cNvSpPr>
          <p:nvPr>
            <p:ph type="sldNum" sz="quarter" idx="12"/>
          </p:nvPr>
        </p:nvSpPr>
        <p:spPr/>
        <p:txBody>
          <a:bodyPr/>
          <a:lstStyle/>
          <a:p>
            <a:fld id="{629819A7-968B-45E8-9391-5DEAE6BEE887}" type="slidenum">
              <a:rPr lang="en-US" smtClean="0"/>
              <a:t>8</a:t>
            </a:fld>
            <a:endParaRPr lang="en-US"/>
          </a:p>
        </p:txBody>
      </p:sp>
    </p:spTree>
    <p:extLst>
      <p:ext uri="{BB962C8B-B14F-4D97-AF65-F5344CB8AC3E}">
        <p14:creationId xmlns:p14="http://schemas.microsoft.com/office/powerpoint/2010/main" val="423148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AC2C-3A87-1615-A506-6E13E36637CE}"/>
              </a:ext>
            </a:extLst>
          </p:cNvPr>
          <p:cNvSpPr>
            <a:spLocks noGrp="1"/>
          </p:cNvSpPr>
          <p:nvPr>
            <p:ph type="title"/>
          </p:nvPr>
        </p:nvSpPr>
        <p:spPr>
          <a:xfrm>
            <a:off x="5438774" y="365125"/>
            <a:ext cx="6229351" cy="1325563"/>
          </a:xfrm>
        </p:spPr>
        <p:txBody>
          <a:bodyPr>
            <a:noAutofit/>
          </a:bodyPr>
          <a:lstStyle/>
          <a:p>
            <a:r>
              <a:rPr lang="en-US" sz="3200" dirty="0"/>
              <a:t>Spatial domains and SVGs detected in the mouse brain posterior brain dataset</a:t>
            </a:r>
          </a:p>
        </p:txBody>
      </p:sp>
      <p:sp>
        <p:nvSpPr>
          <p:cNvPr id="4" name="TextBox 3">
            <a:extLst>
              <a:ext uri="{FF2B5EF4-FFF2-40B4-BE49-F238E27FC236}">
                <a16:creationId xmlns:a16="http://schemas.microsoft.com/office/drawing/2014/main" id="{C3C05A0B-9C67-21A4-6DF6-A94B9AC436EF}"/>
              </a:ext>
            </a:extLst>
          </p:cNvPr>
          <p:cNvSpPr txBox="1"/>
          <p:nvPr/>
        </p:nvSpPr>
        <p:spPr>
          <a:xfrm>
            <a:off x="5586131" y="2259106"/>
            <a:ext cx="593463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a) Histology image of the tissue section and spatial domains detected by </a:t>
            </a:r>
            <a:r>
              <a:rPr lang="en-US" sz="2000" dirty="0" err="1"/>
              <a:t>SpaGCN</a:t>
            </a:r>
            <a:endParaRPr lang="en-US" sz="2000" dirty="0"/>
          </a:p>
          <a:p>
            <a:pPr marL="285750" indent="-285750">
              <a:buFont typeface="Arial" panose="020B0604020202020204" pitchFamily="34" charset="0"/>
              <a:buChar char="•"/>
            </a:pPr>
            <a:r>
              <a:rPr lang="en-US" sz="2000" dirty="0"/>
              <a:t>b) Boxplot of Moran’s I values for SVGs detected by </a:t>
            </a:r>
            <a:r>
              <a:rPr lang="en-US" sz="2000" dirty="0" err="1"/>
              <a:t>SpaGCN</a:t>
            </a:r>
            <a:r>
              <a:rPr lang="en-US" sz="2000" dirty="0"/>
              <a:t>, SPARK, and </a:t>
            </a:r>
            <a:r>
              <a:rPr lang="en-US" sz="2000" dirty="0" err="1"/>
              <a:t>SpatialDE</a:t>
            </a:r>
            <a:endParaRPr lang="en-US" sz="2000" dirty="0"/>
          </a:p>
          <a:p>
            <a:pPr marL="285750" indent="-285750">
              <a:buFont typeface="Arial" panose="020B0604020202020204" pitchFamily="34" charset="0"/>
              <a:buChar char="•"/>
            </a:pPr>
            <a:r>
              <a:rPr lang="en-US" sz="2000" dirty="0"/>
              <a:t>c) Spatial expression patterns of SVGs detected by </a:t>
            </a:r>
            <a:r>
              <a:rPr lang="en-US" sz="2000" dirty="0" err="1"/>
              <a:t>SpaGCN</a:t>
            </a:r>
            <a:r>
              <a:rPr lang="en-US" sz="2000" dirty="0"/>
              <a:t> for domain 1 (PVALB), 8 (TRIM62), and 5 (NRGN) </a:t>
            </a:r>
          </a:p>
          <a:p>
            <a:pPr marL="285750" indent="-285750">
              <a:buFont typeface="Arial" panose="020B0604020202020204" pitchFamily="34" charset="0"/>
              <a:buChar char="•"/>
            </a:pPr>
            <a:r>
              <a:rPr lang="en-US" sz="2000" dirty="0"/>
              <a:t>d) Spatial expression patterns of genes KLK6, MBP, ATP1B1</a:t>
            </a:r>
          </a:p>
          <a:p>
            <a:pPr marL="285750" indent="-285750">
              <a:buFont typeface="Arial" panose="020B0604020202020204" pitchFamily="34" charset="0"/>
              <a:buChar char="•"/>
            </a:pPr>
            <a:r>
              <a:rPr lang="en-US" sz="2000" dirty="0"/>
              <a:t>e) Clustering results for 5 sub-domains detected by </a:t>
            </a:r>
            <a:r>
              <a:rPr lang="en-US" sz="2000" dirty="0" err="1"/>
              <a:t>SpaGCN</a:t>
            </a:r>
            <a:r>
              <a:rPr lang="en-US" sz="2000" dirty="0"/>
              <a:t> for domain 2, and the spatial expression patterns of SVGs for sub-domains 0 (KCNC3), 1 (CAMK2A), and 2 (NRSN2)</a:t>
            </a:r>
          </a:p>
        </p:txBody>
      </p:sp>
      <p:pic>
        <p:nvPicPr>
          <p:cNvPr id="3074" name="Picture 2">
            <a:extLst>
              <a:ext uri="{FF2B5EF4-FFF2-40B4-BE49-F238E27FC236}">
                <a16:creationId xmlns:a16="http://schemas.microsoft.com/office/drawing/2014/main" id="{6BA4BF85-F25D-9624-757A-5130027F4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38" y="0"/>
            <a:ext cx="5119834" cy="66667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694C2B7-C255-63F6-5692-074A03E3B6DC}"/>
              </a:ext>
            </a:extLst>
          </p:cNvPr>
          <p:cNvSpPr>
            <a:spLocks noGrp="1"/>
          </p:cNvSpPr>
          <p:nvPr>
            <p:ph type="sldNum" sz="quarter" idx="12"/>
          </p:nvPr>
        </p:nvSpPr>
        <p:spPr/>
        <p:txBody>
          <a:bodyPr/>
          <a:lstStyle/>
          <a:p>
            <a:fld id="{629819A7-968B-45E8-9391-5DEAE6BEE887}" type="slidenum">
              <a:rPr lang="en-US" smtClean="0"/>
              <a:t>9</a:t>
            </a:fld>
            <a:endParaRPr lang="en-US"/>
          </a:p>
        </p:txBody>
      </p:sp>
    </p:spTree>
    <p:extLst>
      <p:ext uri="{BB962C8B-B14F-4D97-AF65-F5344CB8AC3E}">
        <p14:creationId xmlns:p14="http://schemas.microsoft.com/office/powerpoint/2010/main" val="133029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1614</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SpaGCN: Identifying Spatial Domains and Variable Genes through Graph Convolutional Networks with Gene Expression, Spatial Location, and Histology Integration</vt:lpstr>
      <vt:lpstr>Introduction</vt:lpstr>
      <vt:lpstr>SpaGCN</vt:lpstr>
      <vt:lpstr>SpaGCN</vt:lpstr>
      <vt:lpstr>Workflow of spaGCN</vt:lpstr>
      <vt:lpstr>Application to mouse olfactory bulb data</vt:lpstr>
      <vt:lpstr>Spatial domains and SVGs detected in the mouse olfactory bulb dataset</vt:lpstr>
      <vt:lpstr>Application to mouse posterior brain data</vt:lpstr>
      <vt:lpstr>Spatial domains and SVGs detected in the mouse brain posterior brain dataset</vt:lpstr>
      <vt:lpstr>Application to LIBD human dorsolateral prefrontal cortex data</vt:lpstr>
      <vt:lpstr>Spatial domains and SVGs detected in the LIBD human dorsolateral prefrontal cortex dataset</vt:lpstr>
      <vt:lpstr>Application to human primary pancreatic cancer tissue</vt:lpstr>
      <vt:lpstr>Spatial domains and SVGs detected in the human primary pancreatic cancer tissue dataset</vt:lpstr>
      <vt:lpstr>Application to MERFISH mouse hypothalamus data</vt:lpstr>
      <vt:lpstr>Spatial domains and SVGs detected in the MERFISH mouse brain hypothalamus dataset</vt:lpstr>
      <vt:lpstr>Results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SpaGCN: Identifying Spatial Domains and Variable Genes through Graph Convolutional Networks with Gene Expression, Spatial Location, and Histology Integration</dc:title>
  <dc:creator>Aleksa Bogdanovic</dc:creator>
  <cp:lastModifiedBy>Aleksa Bogdanovic</cp:lastModifiedBy>
  <cp:revision>2</cp:revision>
  <dcterms:created xsi:type="dcterms:W3CDTF">2023-04-24T09:04:30Z</dcterms:created>
  <dcterms:modified xsi:type="dcterms:W3CDTF">2023-04-24T10:10:25Z</dcterms:modified>
</cp:coreProperties>
</file>