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1" r:id="rId6"/>
    <p:sldId id="257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3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63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5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8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5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7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5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01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4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5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669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1696-1080-428D-830A-0AFFEED5173B}" type="datetimeFigureOut">
              <a:rPr lang="de-AT" smtClean="0"/>
              <a:t>01.02.2019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2846-9C78-471B-A59C-CF0C1B75D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1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Erythrozyten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C00000"/>
                </a:solidFill>
              </a:rPr>
              <a:t>Rote Blutkörperchen</a:t>
            </a:r>
            <a:endParaRPr lang="de-AT" dirty="0">
              <a:solidFill>
                <a:srgbClr val="C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17" y="0"/>
            <a:ext cx="2789583" cy="37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Aufgabe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Sauerstofftransport im Blutgefäßsystem - nehmen in den Lungenkapillaren den Sauerstoff auf und transportieren ihn bis in die arteriellen Kapillaren der Gewebe und Organe - Sauerstoff wird an Zellen abgegeben. </a:t>
            </a:r>
          </a:p>
          <a:p>
            <a:r>
              <a:rPr lang="de-DE" dirty="0" smtClean="0">
                <a:effectLst/>
              </a:rPr>
              <a:t>Bindung und den Transport des Sauerstoffs ist das Hämoglobin verantwortlich. Hämoglobin transportiert - Kohlendioxid zurück aus den Geweben.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43" y="0"/>
            <a:ext cx="2173357" cy="21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Fakten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effectLst/>
              </a:rPr>
              <a:t>Durchmesser: im Mittel 7,5 µm</a:t>
            </a:r>
          </a:p>
          <a:p>
            <a:r>
              <a:rPr lang="de-DE" dirty="0" smtClean="0">
                <a:effectLst/>
              </a:rPr>
              <a:t>Dicke: 2 µm am Rand und 1 µm im Zentrum</a:t>
            </a:r>
          </a:p>
          <a:p>
            <a:r>
              <a:rPr lang="de-DE" dirty="0" smtClean="0">
                <a:effectLst/>
              </a:rPr>
              <a:t>Volumen: etwa 90 µm³</a:t>
            </a:r>
          </a:p>
          <a:p>
            <a:r>
              <a:rPr lang="de-DE" dirty="0" smtClean="0">
                <a:effectLst/>
              </a:rPr>
              <a:t>Durchschnittliche Konzentration im Blut: bei Männern 4,6–5,9·10</a:t>
            </a:r>
            <a:r>
              <a:rPr lang="de-DE" baseline="30000" dirty="0" smtClean="0">
                <a:effectLst/>
              </a:rPr>
              <a:t>6</a:t>
            </a:r>
            <a:r>
              <a:rPr lang="de-DE" dirty="0" smtClean="0">
                <a:effectLst/>
              </a:rPr>
              <a:t>/µl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effectLst/>
              </a:rPr>
              <a:t>und bei Frauen 4,0–5,2·10</a:t>
            </a:r>
            <a:r>
              <a:rPr lang="de-DE" baseline="30000" dirty="0" smtClean="0">
                <a:effectLst/>
              </a:rPr>
              <a:t>6</a:t>
            </a:r>
            <a:r>
              <a:rPr lang="de-DE" dirty="0" smtClean="0">
                <a:effectLst/>
              </a:rPr>
              <a:t>/µl. </a:t>
            </a:r>
          </a:p>
          <a:p>
            <a:r>
              <a:rPr lang="de-DE" dirty="0" smtClean="0">
                <a:effectLst/>
              </a:rPr>
              <a:t>Gesamtanzahl im Blut: 24 bis 30 Billionen </a:t>
            </a:r>
          </a:p>
          <a:p>
            <a:r>
              <a:rPr lang="de-DE" dirty="0" smtClean="0">
                <a:effectLst/>
              </a:rPr>
              <a:t>Entwicklungszeit: etwa 7 Tage</a:t>
            </a:r>
          </a:p>
          <a:p>
            <a:r>
              <a:rPr lang="de-DE" dirty="0" smtClean="0">
                <a:effectLst/>
              </a:rPr>
              <a:t>Durchschnittliche Lebensdauer: etwa 120 Tage oder 4 Monate</a:t>
            </a:r>
          </a:p>
          <a:p>
            <a:r>
              <a:rPr lang="de-DE" dirty="0" smtClean="0">
                <a:effectLst/>
              </a:rPr>
              <a:t>Neuproduktion der Erythrozyten: etwa 2 Millionen/Sekunde</a:t>
            </a:r>
          </a:p>
          <a:p>
            <a:r>
              <a:rPr lang="de-DE" dirty="0" smtClean="0">
                <a:effectLst/>
              </a:rPr>
              <a:t>Gesamtoberfläche aller Erythrozyten: 4000–4500 m²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Aufbau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Erythrozyten bestehen zu 90 % aus dem Protein </a:t>
            </a:r>
            <a:r>
              <a:rPr lang="de-DE" dirty="0"/>
              <a:t>Hämoglobin. Dies entspricht ca. 35 % der Masse eines Erythrozyten.</a:t>
            </a:r>
          </a:p>
          <a:p>
            <a:r>
              <a:rPr lang="de-DE" dirty="0"/>
              <a:t>Der Hämoglobin-Anteil dieses Proteins verleiht den Erythrozyten und somit auch dem Blut die rote Farbe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Anders </a:t>
            </a:r>
            <a:r>
              <a:rPr lang="de-DE" dirty="0"/>
              <a:t>a</a:t>
            </a:r>
            <a:r>
              <a:rPr lang="de-DE" dirty="0" smtClean="0"/>
              <a:t>ls die anderen Zellen von </a:t>
            </a:r>
            <a:r>
              <a:rPr lang="de-DE" dirty="0" smtClean="0">
                <a:effectLst/>
              </a:rPr>
              <a:t>Wirbeltiergruppen verlieren </a:t>
            </a:r>
            <a:r>
              <a:rPr lang="de-DE" dirty="0" smtClean="0"/>
              <a:t>Erythrozyten im Lauf ihrer Reifung ihren Zellkern und ihre Organellen.  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96" y="0"/>
            <a:ext cx="2174704" cy="1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043" y="0"/>
            <a:ext cx="2401957" cy="24019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Entwicklung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Erythrozyten entstehen durch </a:t>
            </a:r>
            <a:r>
              <a:rPr lang="de-DE" dirty="0" err="1" smtClean="0"/>
              <a:t>Erythropoese</a:t>
            </a:r>
            <a:r>
              <a:rPr lang="de-DE" dirty="0"/>
              <a:t> </a:t>
            </a:r>
            <a:r>
              <a:rPr lang="de-DE" dirty="0" smtClean="0"/>
              <a:t>- werden                kontinuierlich </a:t>
            </a:r>
            <a:r>
              <a:rPr lang="de-DE" dirty="0"/>
              <a:t>im roten Knochenmark </a:t>
            </a:r>
            <a:r>
              <a:rPr lang="de-DE" dirty="0" smtClean="0"/>
              <a:t>produziert - </a:t>
            </a:r>
            <a:r>
              <a:rPr lang="de-DE" dirty="0"/>
              <a:t>entstehen </a:t>
            </a:r>
            <a:r>
              <a:rPr lang="de-DE" dirty="0" smtClean="0"/>
              <a:t>aus </a:t>
            </a:r>
            <a:r>
              <a:rPr lang="de-DE" dirty="0"/>
              <a:t>teilungsfähigen Stammzellen. Zuerst entstehen kernhaltige </a:t>
            </a:r>
            <a:r>
              <a:rPr lang="de-DE" dirty="0" err="1" smtClean="0"/>
              <a:t>Erythroblasten</a:t>
            </a:r>
            <a:r>
              <a:rPr lang="de-DE" dirty="0" smtClean="0"/>
              <a:t>, </a:t>
            </a:r>
            <a:r>
              <a:rPr lang="de-DE" dirty="0"/>
              <a:t>nach Ausstoßung des Zellkerns entstehen </a:t>
            </a:r>
            <a:r>
              <a:rPr lang="de-DE" dirty="0" err="1"/>
              <a:t>Retikulozyten</a:t>
            </a:r>
            <a:r>
              <a:rPr lang="de-DE" dirty="0"/>
              <a:t>, </a:t>
            </a:r>
            <a:r>
              <a:rPr lang="de-DE" dirty="0" smtClean="0"/>
              <a:t>dann </a:t>
            </a:r>
            <a:r>
              <a:rPr lang="de-DE" dirty="0"/>
              <a:t>entstehen erst Erythrozyten. </a:t>
            </a:r>
          </a:p>
          <a:p>
            <a:r>
              <a:rPr lang="de-DE" dirty="0" smtClean="0"/>
              <a:t>Reifung </a:t>
            </a:r>
            <a:r>
              <a:rPr lang="de-DE" dirty="0"/>
              <a:t>der Erythrozyten wird von Makrophagen </a:t>
            </a:r>
            <a:r>
              <a:rPr lang="de-DE" dirty="0" smtClean="0"/>
              <a:t>unterstützt - unreifen </a:t>
            </a:r>
            <a:r>
              <a:rPr lang="de-DE" dirty="0"/>
              <a:t>Erythrozyten </a:t>
            </a:r>
            <a:r>
              <a:rPr lang="de-DE" dirty="0" smtClean="0"/>
              <a:t>um </a:t>
            </a:r>
            <a:r>
              <a:rPr lang="de-DE" dirty="0"/>
              <a:t>einen einzelnen Makrophagen </a:t>
            </a:r>
            <a:r>
              <a:rPr lang="de-DE" dirty="0" smtClean="0"/>
              <a:t>- versorgt Zellen </a:t>
            </a:r>
            <a:r>
              <a:rPr lang="de-DE" dirty="0"/>
              <a:t>und </a:t>
            </a:r>
            <a:r>
              <a:rPr lang="de-DE" dirty="0" smtClean="0"/>
              <a:t>verdaut die </a:t>
            </a:r>
            <a:r>
              <a:rPr lang="de-DE" dirty="0"/>
              <a:t>ausgeschiedenen </a:t>
            </a:r>
            <a:r>
              <a:rPr lang="de-DE" dirty="0" smtClean="0"/>
              <a:t>Zellorgane. </a:t>
            </a:r>
            <a:endParaRPr lang="de-DE" dirty="0"/>
          </a:p>
          <a:p>
            <a:r>
              <a:rPr lang="de-DE" dirty="0"/>
              <a:t>Die alternden Zellen verlieren nach und nach ihre Verformbarkeit und werden dann von </a:t>
            </a:r>
            <a:r>
              <a:rPr lang="de-DE" dirty="0" err="1" smtClean="0"/>
              <a:t>Phagozyten</a:t>
            </a:r>
            <a:r>
              <a:rPr lang="de-DE" dirty="0" smtClean="0"/>
              <a:t> in </a:t>
            </a:r>
            <a:r>
              <a:rPr lang="de-DE" dirty="0"/>
              <a:t>Leber, Milz </a:t>
            </a:r>
            <a:r>
              <a:rPr lang="de-DE" dirty="0" smtClean="0">
                <a:effectLst/>
              </a:rPr>
              <a:t>und Knochenmark abgebaut.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89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Krankheiten 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Anämie - Anzahl der Erythrozyten vermindert - durch </a:t>
            </a:r>
            <a:r>
              <a:rPr lang="de-DE" dirty="0"/>
              <a:t>E</a:t>
            </a:r>
            <a:r>
              <a:rPr lang="de-DE" dirty="0" smtClean="0">
                <a:effectLst/>
              </a:rPr>
              <a:t>isenmangel</a:t>
            </a:r>
          </a:p>
          <a:p>
            <a:r>
              <a:rPr lang="de-DE" dirty="0" err="1" smtClean="0">
                <a:effectLst/>
              </a:rPr>
              <a:t>Polyglobulie</a:t>
            </a:r>
            <a:r>
              <a:rPr lang="de-DE" dirty="0"/>
              <a:t> </a:t>
            </a:r>
            <a:r>
              <a:rPr lang="de-DE" dirty="0" smtClean="0"/>
              <a:t>-</a:t>
            </a:r>
            <a:r>
              <a:rPr lang="de-DE" dirty="0" smtClean="0">
                <a:effectLst/>
              </a:rPr>
              <a:t> Erythrozyten treten vermehrt auf </a:t>
            </a:r>
          </a:p>
          <a:p>
            <a:r>
              <a:rPr lang="de-DE" dirty="0" smtClean="0">
                <a:effectLst/>
              </a:rPr>
              <a:t>Hämolyse</a:t>
            </a:r>
            <a:r>
              <a:rPr lang="de-DE" dirty="0"/>
              <a:t> </a:t>
            </a:r>
            <a:r>
              <a:rPr lang="de-DE" dirty="0" smtClean="0">
                <a:effectLst/>
              </a:rPr>
              <a:t>- verstärkter Abbau von Erythrozyten - (Gelbsucht)</a:t>
            </a:r>
          </a:p>
          <a:p>
            <a:r>
              <a:rPr lang="de-DE" dirty="0" smtClean="0">
                <a:effectLst/>
              </a:rPr>
              <a:t>Kugelzellenanämie - genetischer Defekt - kugelförmige Erythrozyten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9" y="0"/>
            <a:ext cx="1480931" cy="18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Evolution des Blutes 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1878" y="18939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Anfangs einfache und langsame Organismen (Korallen &amp; Schwämme)</a:t>
            </a:r>
          </a:p>
          <a:p>
            <a:r>
              <a:rPr lang="de-AT" dirty="0" smtClean="0"/>
              <a:t>Problem: Sauerstoff, Nährstoffe und </a:t>
            </a:r>
            <a:r>
              <a:rPr lang="de-AT" dirty="0"/>
              <a:t>W</a:t>
            </a:r>
            <a:r>
              <a:rPr lang="de-AT" dirty="0" smtClean="0"/>
              <a:t>asser nur durch Diffusion transportierbar.</a:t>
            </a:r>
          </a:p>
          <a:p>
            <a:r>
              <a:rPr lang="de-AT" dirty="0" smtClean="0"/>
              <a:t>Lösung: Blut</a:t>
            </a:r>
          </a:p>
          <a:p>
            <a:r>
              <a:rPr lang="de-AT" dirty="0" smtClean="0"/>
              <a:t>Entwicklung verschiedener Blutproteine. (Hämoglobin effizient)</a:t>
            </a:r>
          </a:p>
          <a:p>
            <a:r>
              <a:rPr lang="de-AT" dirty="0" smtClean="0"/>
              <a:t>Andere Blutproteine</a:t>
            </a:r>
            <a:r>
              <a:rPr lang="de-AT" dirty="0" smtClean="0"/>
              <a:t>:	</a:t>
            </a:r>
          </a:p>
          <a:p>
            <a:pPr marL="0" indent="0">
              <a:buNone/>
            </a:pPr>
            <a:r>
              <a:rPr lang="de-AT" dirty="0" err="1" smtClean="0"/>
              <a:t>Hämocyanin</a:t>
            </a:r>
            <a:r>
              <a:rPr lang="de-AT" dirty="0" smtClean="0"/>
              <a:t> (mit </a:t>
            </a:r>
            <a:r>
              <a:rPr lang="de-AT" dirty="0" err="1" smtClean="0"/>
              <a:t>Cu</a:t>
            </a:r>
            <a:r>
              <a:rPr lang="de-AT" dirty="0" smtClean="0"/>
              <a:t> gut bei Kälte),</a:t>
            </a:r>
            <a:r>
              <a:rPr lang="de-AT" dirty="0" smtClean="0"/>
              <a:t> </a:t>
            </a:r>
          </a:p>
          <a:p>
            <a:pPr marL="0" indent="0">
              <a:buNone/>
            </a:pPr>
            <a:r>
              <a:rPr lang="de-AT" dirty="0" err="1" smtClean="0"/>
              <a:t>Hämorythrin</a:t>
            </a:r>
            <a:r>
              <a:rPr lang="de-AT" dirty="0" smtClean="0"/>
              <a:t> (Sehr einfach) und </a:t>
            </a:r>
          </a:p>
          <a:p>
            <a:pPr marL="0" indent="0">
              <a:buNone/>
            </a:pPr>
            <a:r>
              <a:rPr lang="de-AT" dirty="0" smtClean="0"/>
              <a:t>Biliverdin (Abbauprodukt von Hämoglobin)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30" y="0"/>
            <a:ext cx="1338470" cy="189393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893935"/>
            <a:ext cx="6105525" cy="4095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78" y="1893935"/>
            <a:ext cx="5408442" cy="41027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/>
          <a:stretch/>
        </p:blipFill>
        <p:spPr>
          <a:xfrm>
            <a:off x="1895474" y="1893935"/>
            <a:ext cx="8341830" cy="41719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8" y="1865360"/>
            <a:ext cx="4876800" cy="42291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40" y="1750266"/>
            <a:ext cx="5172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</a:rPr>
              <a:t>Magnetische Eigenschaften</a:t>
            </a:r>
            <a:endParaRPr lang="de-AT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5" b="95056" l="10000" r="90000">
                        <a14:foregroundMark x1="47000" y1="4449" x2="47000" y2="4449"/>
                        <a14:foregroundMark x1="58556" y1="36511" x2="58556" y2="36511"/>
                        <a14:foregroundMark x1="44222" y1="36723" x2="44222" y2="36723"/>
                        <a14:foregroundMark x1="55222" y1="60734" x2="55222" y2="60734"/>
                        <a14:foregroundMark x1="59111" y1="64054" x2="42111" y2="59605"/>
                        <a14:foregroundMark x1="56667" y1="54167" x2="62333" y2="62500"/>
                        <a14:foregroundMark x1="49444" y1="77542" x2="49444" y2="77542"/>
                        <a14:foregroundMark x1="41889" y1="91102" x2="41889" y2="91102"/>
                        <a14:foregroundMark x1="43333" y1="95056" x2="43333" y2="95056"/>
                        <a14:foregroundMark x1="55778" y1="93927" x2="55778" y2="93927"/>
                        <a14:foregroundMark x1="57000" y1="91102" x2="57000" y2="91102"/>
                        <a14:foregroundMark x1="61778" y1="76836" x2="61778" y2="76836"/>
                        <a14:foregroundMark x1="55556" y1="49011" x2="55556" y2="49011"/>
                        <a14:foregroundMark x1="50556" y1="51201" x2="50556" y2="51201"/>
                        <a14:foregroundMark x1="59444" y1="35311" x2="59444" y2="35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3470" y="1"/>
            <a:ext cx="1328530" cy="2088696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Mit </a:t>
            </a:r>
            <a:r>
              <a:rPr lang="de-AT" dirty="0"/>
              <a:t>S</a:t>
            </a:r>
            <a:r>
              <a:rPr lang="de-AT" dirty="0" smtClean="0"/>
              <a:t>auerstoff angereichertes Blut: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smtClean="0"/>
              <a:t>Diamagnetisch / Wird von Magnet angezogen</a:t>
            </a:r>
          </a:p>
          <a:p>
            <a:r>
              <a:rPr lang="de-AT" dirty="0" smtClean="0"/>
              <a:t>Mit CO</a:t>
            </a:r>
            <a:r>
              <a:rPr lang="de-AT" sz="2000" dirty="0" smtClean="0"/>
              <a:t>2 </a:t>
            </a:r>
            <a:r>
              <a:rPr lang="de-AT" dirty="0" smtClean="0"/>
              <a:t>angereichertes Blut: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smtClean="0"/>
              <a:t>Paramagnetisch / Wird von </a:t>
            </a:r>
            <a:r>
              <a:rPr lang="de-AT" dirty="0"/>
              <a:t>M</a:t>
            </a:r>
            <a:r>
              <a:rPr lang="de-AT" dirty="0" smtClean="0"/>
              <a:t>agnet abgestoßen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22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8"/>
          <a:stretch/>
        </p:blipFill>
        <p:spPr>
          <a:xfrm>
            <a:off x="3776870" y="1470991"/>
            <a:ext cx="4067435" cy="47059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die Aufmerksamkeit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8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Erythrozyten</vt:lpstr>
      <vt:lpstr>Aufgabe</vt:lpstr>
      <vt:lpstr>Fakten</vt:lpstr>
      <vt:lpstr>Aufbau</vt:lpstr>
      <vt:lpstr>Entwicklung</vt:lpstr>
      <vt:lpstr>Krankheiten </vt:lpstr>
      <vt:lpstr>Evolution des Blutes </vt:lpstr>
      <vt:lpstr>Magnetische Eigenschaften</vt:lpstr>
      <vt:lpstr>Vielen dank für die Aufmerksamkeit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Erythrozyten</dc:title>
  <dc:creator>Master Ethon</dc:creator>
  <cp:lastModifiedBy>Master Ethon</cp:lastModifiedBy>
  <cp:revision>16</cp:revision>
  <dcterms:created xsi:type="dcterms:W3CDTF">2019-01-29T09:53:25Z</dcterms:created>
  <dcterms:modified xsi:type="dcterms:W3CDTF">2019-02-01T13:05:29Z</dcterms:modified>
</cp:coreProperties>
</file>