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Nunito Sans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o Alejandro Herrera Castro" userId="fb86a10781fbbf81" providerId="LiveId" clId="{E8B9E9A7-45C8-4DA5-85A2-F7DE47A9C545}"/>
    <pc:docChg chg="undo custSel modSld">
      <pc:chgData name="Mauro Alejandro Herrera Castro" userId="fb86a10781fbbf81" providerId="LiveId" clId="{E8B9E9A7-45C8-4DA5-85A2-F7DE47A9C545}" dt="2023-06-26T20:55:59.689" v="12" actId="1076"/>
      <pc:docMkLst>
        <pc:docMk/>
      </pc:docMkLst>
      <pc:sldChg chg="delSp modSp mod">
        <pc:chgData name="Mauro Alejandro Herrera Castro" userId="fb86a10781fbbf81" providerId="LiveId" clId="{E8B9E9A7-45C8-4DA5-85A2-F7DE47A9C545}" dt="2023-06-26T20:50:26.473" v="3" actId="478"/>
        <pc:sldMkLst>
          <pc:docMk/>
          <pc:sldMk cId="0" sldId="256"/>
        </pc:sldMkLst>
        <pc:spChg chg="del">
          <ac:chgData name="Mauro Alejandro Herrera Castro" userId="fb86a10781fbbf81" providerId="LiveId" clId="{E8B9E9A7-45C8-4DA5-85A2-F7DE47A9C545}" dt="2023-06-26T20:50:18.911" v="1" actId="478"/>
          <ac:spMkLst>
            <pc:docMk/>
            <pc:sldMk cId="0" sldId="256"/>
            <ac:spMk id="39" creationId="{00000000-0000-0000-0000-000000000000}"/>
          </ac:spMkLst>
        </pc:spChg>
        <pc:spChg chg="del mod">
          <ac:chgData name="Mauro Alejandro Herrera Castro" userId="fb86a10781fbbf81" providerId="LiveId" clId="{E8B9E9A7-45C8-4DA5-85A2-F7DE47A9C545}" dt="2023-06-26T20:50:26.473" v="3" actId="478"/>
          <ac:spMkLst>
            <pc:docMk/>
            <pc:sldMk cId="0" sldId="256"/>
            <ac:spMk id="40" creationId="{00000000-0000-0000-0000-000000000000}"/>
          </ac:spMkLst>
        </pc:spChg>
        <pc:picChg chg="del">
          <ac:chgData name="Mauro Alejandro Herrera Castro" userId="fb86a10781fbbf81" providerId="LiveId" clId="{E8B9E9A7-45C8-4DA5-85A2-F7DE47A9C545}" dt="2023-06-26T20:50:15.249" v="0" actId="478"/>
          <ac:picMkLst>
            <pc:docMk/>
            <pc:sldMk cId="0" sldId="256"/>
            <ac:picMk id="38" creationId="{00000000-0000-0000-0000-000000000000}"/>
          </ac:picMkLst>
        </pc:picChg>
      </pc:sldChg>
      <pc:sldChg chg="delSp modSp mod">
        <pc:chgData name="Mauro Alejandro Herrera Castro" userId="fb86a10781fbbf81" providerId="LiveId" clId="{E8B9E9A7-45C8-4DA5-85A2-F7DE47A9C545}" dt="2023-06-26T20:51:10.189" v="6" actId="478"/>
        <pc:sldMkLst>
          <pc:docMk/>
          <pc:sldMk cId="0" sldId="257"/>
        </pc:sldMkLst>
        <pc:spChg chg="del mod">
          <ac:chgData name="Mauro Alejandro Herrera Castro" userId="fb86a10781fbbf81" providerId="LiveId" clId="{E8B9E9A7-45C8-4DA5-85A2-F7DE47A9C545}" dt="2023-06-26T20:51:10.189" v="6" actId="478"/>
          <ac:spMkLst>
            <pc:docMk/>
            <pc:sldMk cId="0" sldId="257"/>
            <ac:spMk id="48" creationId="{00000000-0000-0000-0000-000000000000}"/>
          </ac:spMkLst>
        </pc:spChg>
        <pc:picChg chg="del">
          <ac:chgData name="Mauro Alejandro Herrera Castro" userId="fb86a10781fbbf81" providerId="LiveId" clId="{E8B9E9A7-45C8-4DA5-85A2-F7DE47A9C545}" dt="2023-06-26T20:51:06.687" v="4" actId="478"/>
          <ac:picMkLst>
            <pc:docMk/>
            <pc:sldMk cId="0" sldId="257"/>
            <ac:picMk id="49" creationId="{00000000-0000-0000-0000-000000000000}"/>
          </ac:picMkLst>
        </pc:picChg>
      </pc:sldChg>
      <pc:sldChg chg="modSp mod">
        <pc:chgData name="Mauro Alejandro Herrera Castro" userId="fb86a10781fbbf81" providerId="LiveId" clId="{E8B9E9A7-45C8-4DA5-85A2-F7DE47A9C545}" dt="2023-06-26T20:55:59.689" v="12" actId="1076"/>
        <pc:sldMkLst>
          <pc:docMk/>
          <pc:sldMk cId="0" sldId="258"/>
        </pc:sldMkLst>
        <pc:picChg chg="mod">
          <ac:chgData name="Mauro Alejandro Herrera Castro" userId="fb86a10781fbbf81" providerId="LiveId" clId="{E8B9E9A7-45C8-4DA5-85A2-F7DE47A9C545}" dt="2023-06-26T20:55:59.303" v="11" actId="1076"/>
          <ac:picMkLst>
            <pc:docMk/>
            <pc:sldMk cId="0" sldId="258"/>
            <ac:picMk id="58" creationId="{00000000-0000-0000-0000-000000000000}"/>
          </ac:picMkLst>
        </pc:picChg>
        <pc:picChg chg="mod">
          <ac:chgData name="Mauro Alejandro Herrera Castro" userId="fb86a10781fbbf81" providerId="LiveId" clId="{E8B9E9A7-45C8-4DA5-85A2-F7DE47A9C545}" dt="2023-06-26T20:55:59.689" v="12" actId="1076"/>
          <ac:picMkLst>
            <pc:docMk/>
            <pc:sldMk cId="0" sldId="258"/>
            <ac:picMk id="6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524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576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73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411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_AND_BODY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E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468925" y="240742"/>
            <a:ext cx="3636600" cy="22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 dirty="0"/>
              <a:t>TANGRAM</a:t>
            </a:r>
            <a:br>
              <a:rPr lang="es-ES" dirty="0"/>
            </a:br>
            <a:r>
              <a:rPr lang="es-ES" sz="1800" dirty="0"/>
              <a:t>Una actividad de </a:t>
            </a:r>
            <a:r>
              <a:rPr lang="es-ES" sz="1800" dirty="0" err="1"/>
              <a:t>team-building</a:t>
            </a:r>
            <a:r>
              <a:rPr lang="es-ES" sz="1800" dirty="0"/>
              <a:t> – equipos ágiles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AF570-E999-4486-9412-77C17556AF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789C2-7903-4B48-BAC6-93B591044AD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95658" y="518059"/>
            <a:ext cx="4276325" cy="3999620"/>
          </a:xfrm>
        </p:spPr>
        <p:txBody>
          <a:bodyPr/>
          <a:lstStyle/>
          <a:p>
            <a:pPr marL="114300" indent="0">
              <a:buNone/>
            </a:pPr>
            <a:r>
              <a:rPr lang="es-GT" dirty="0"/>
              <a:t>Conclusiones del grupo sobre la colaboración y comunicación lograda:</a:t>
            </a:r>
          </a:p>
          <a:p>
            <a:pPr marL="114300" indent="0">
              <a:buNone/>
            </a:pPr>
            <a:endParaRPr lang="es-GT" dirty="0"/>
          </a:p>
          <a:p>
            <a:pPr marL="114300" indent="0">
              <a:buNone/>
            </a:pPr>
            <a:r>
              <a:rPr lang="es-GT" dirty="0"/>
              <a:t>1.</a:t>
            </a:r>
          </a:p>
          <a:p>
            <a:pPr marL="114300" indent="0">
              <a:buNone/>
            </a:pPr>
            <a:endParaRPr lang="es-GT" dirty="0"/>
          </a:p>
          <a:p>
            <a:pPr marL="114300" indent="0">
              <a:buNone/>
            </a:pPr>
            <a:r>
              <a:rPr lang="es-GT" dirty="0"/>
              <a:t>2.</a:t>
            </a:r>
          </a:p>
          <a:p>
            <a:pPr marL="114300" indent="0">
              <a:buNone/>
            </a:pPr>
            <a:endParaRPr lang="es-GT" dirty="0"/>
          </a:p>
          <a:p>
            <a:pPr marL="114300" indent="0">
              <a:buNone/>
            </a:pPr>
            <a:r>
              <a:rPr lang="es-GT" dirty="0"/>
              <a:t>3.</a:t>
            </a:r>
          </a:p>
          <a:p>
            <a:pPr marL="114300" indent="0">
              <a:buNone/>
            </a:pPr>
            <a:endParaRPr lang="es-GT" dirty="0"/>
          </a:p>
          <a:p>
            <a:pPr marL="114300" indent="0">
              <a:buNone/>
            </a:pPr>
            <a:r>
              <a:rPr lang="es-GT" dirty="0"/>
              <a:t>4.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886480-2A8A-4839-B3B3-FD983F5A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662" y="518059"/>
            <a:ext cx="3246900" cy="1428436"/>
          </a:xfrm>
        </p:spPr>
        <p:txBody>
          <a:bodyPr/>
          <a:lstStyle/>
          <a:p>
            <a:r>
              <a:rPr lang="es-GT" dirty="0">
                <a:solidFill>
                  <a:srgbClr val="FF0000"/>
                </a:solidFill>
              </a:rPr>
              <a:t>Comparación de Resultados – Segunda práctica: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55A552-7F85-477C-B0B6-13CF6F2A6BB3}"/>
              </a:ext>
            </a:extLst>
          </p:cNvPr>
          <p:cNvGraphicFramePr>
            <a:graphicFrameLocks noGrp="1"/>
          </p:cNvGraphicFramePr>
          <p:nvPr/>
        </p:nvGraphicFramePr>
        <p:xfrm>
          <a:off x="646550" y="2205587"/>
          <a:ext cx="3174012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335">
                  <a:extLst>
                    <a:ext uri="{9D8B030D-6E8A-4147-A177-3AD203B41FA5}">
                      <a16:colId xmlns:a16="http://schemas.microsoft.com/office/drawing/2014/main" val="4182230845"/>
                    </a:ext>
                  </a:extLst>
                </a:gridCol>
                <a:gridCol w="1638677">
                  <a:extLst>
                    <a:ext uri="{9D8B030D-6E8A-4147-A177-3AD203B41FA5}">
                      <a16:colId xmlns:a16="http://schemas.microsoft.com/office/drawing/2014/main" val="2582479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Figura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Tiempo usado para resolverla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5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7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9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27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60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</a:pPr>
            <a:r>
              <a:rPr lang="es-ES">
                <a:solidFill>
                  <a:srgbClr val="F67031"/>
                </a:solidFill>
              </a:rPr>
              <a:t>Instrucciones</a:t>
            </a:r>
            <a:endParaRPr>
              <a:solidFill>
                <a:srgbClr val="F67031"/>
              </a:solidFill>
            </a:endParaRPr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860032" y="483518"/>
            <a:ext cx="3960440" cy="432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ES" sz="1600" dirty="0">
                <a:latin typeface="Arial"/>
                <a:ea typeface="Arial"/>
                <a:cs typeface="Arial"/>
                <a:sym typeface="Arial"/>
              </a:rPr>
              <a:t>Seleccionar un cronómetro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ES" sz="1600" dirty="0">
                <a:latin typeface="Arial"/>
                <a:ea typeface="Arial"/>
                <a:cs typeface="Arial"/>
                <a:sym typeface="Arial"/>
              </a:rPr>
              <a:t>Resolver en tres iteraciones de forma colaborativa los rompecabezas lo más rápido posible con un tiempo límite de 4 minutos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ES" sz="1600" dirty="0">
                <a:latin typeface="Arial"/>
                <a:ea typeface="Arial"/>
                <a:cs typeface="Arial"/>
                <a:sym typeface="Arial"/>
              </a:rPr>
              <a:t>Después de cada figura hacer una reunión retrospectiva de 4 minutos para discutir el proceso e identificar cómo pueden mejorar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ES" sz="1600" dirty="0">
                <a:latin typeface="Arial"/>
                <a:ea typeface="Arial"/>
                <a:cs typeface="Arial"/>
                <a:sym typeface="Arial"/>
              </a:rPr>
              <a:t>Pasar a la siguiente figura y aplicar las mejoras identificadas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ES" sz="1600" dirty="0">
                <a:latin typeface="Arial"/>
                <a:ea typeface="Arial"/>
                <a:cs typeface="Arial"/>
                <a:sym typeface="Arial"/>
              </a:rPr>
              <a:t>En la retrospectiva final comparar los tiempos de cada iteración y compartir los aprendizajes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El propósito de esta actividad es experimentar cómo funciona un equipo ágil en los aspectos de colaboración y comunicación.</a:t>
            </a:r>
            <a:endParaRPr>
              <a:solidFill>
                <a:srgbClr val="F6703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251520" y="195486"/>
            <a:ext cx="2046300" cy="41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/>
              <a:t>Iteración 1</a:t>
            </a:r>
            <a:endParaRPr dirty="0"/>
          </a:p>
        </p:txBody>
      </p:sp>
      <p:grpSp>
        <p:nvGrpSpPr>
          <p:cNvPr id="55" name="Google Shape;55;p8"/>
          <p:cNvGrpSpPr/>
          <p:nvPr/>
        </p:nvGrpSpPr>
        <p:grpSpPr>
          <a:xfrm>
            <a:off x="3300709" y="607560"/>
            <a:ext cx="5033458" cy="3918604"/>
            <a:chOff x="3346950" y="612452"/>
            <a:chExt cx="5033458" cy="3918604"/>
          </a:xfrm>
        </p:grpSpPr>
        <p:sp>
          <p:nvSpPr>
            <p:cNvPr id="56" name="Google Shape;56;p8"/>
            <p:cNvSpPr/>
            <p:nvPr/>
          </p:nvSpPr>
          <p:spPr>
            <a:xfrm>
              <a:off x="3346950" y="612452"/>
              <a:ext cx="5033458" cy="3918604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67031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" name="Google Shape;57;p8" descr="C:\Users\Alexander Menzinsky\Downloads\TangramCas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72000" y="1131590"/>
              <a:ext cx="2605709" cy="232509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8" name="Google Shape;58;p8" descr="C:\Users\Alexander Menzinsky\Downloads\TangramFucsi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0" y="1131590"/>
            <a:ext cx="1366207" cy="68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 descr="C:\Users\Alexander Menzinsky\Downloads\TangramVerd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4043577">
            <a:off x="1293523" y="3728910"/>
            <a:ext cx="969189" cy="96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 descr="C:\Users\Alexander Menzinsky\Downloads\TangramVerdeClar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0134" y="607099"/>
            <a:ext cx="688942" cy="68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 descr="C:\Users\Alexander Menzinsky\Downloads\TangramNaranja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504" y="4011910"/>
            <a:ext cx="1944216" cy="98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 descr="C:\Users\Alexander Menzinsky\Downloads\TangramAzulCielo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4577239">
            <a:off x="803006" y="2209765"/>
            <a:ext cx="1950054" cy="98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 descr="C:\Users\Alexander Menzinsky\Downloads\TangramAmarillo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395536" y="2067694"/>
            <a:ext cx="478756" cy="9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 descr="C:\Users\Alexander Menzinsky\Downloads\TangramAzul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5536" y="3219822"/>
            <a:ext cx="957512" cy="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/>
          <p:nvPr/>
        </p:nvSpPr>
        <p:spPr>
          <a:xfrm>
            <a:off x="6530846" y="4731990"/>
            <a:ext cx="2520280" cy="3077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Tiempo de resolución: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251520" y="195486"/>
            <a:ext cx="2046300" cy="41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/>
              <a:t>Iteración 2</a:t>
            </a:r>
            <a:endParaRPr dirty="0"/>
          </a:p>
        </p:txBody>
      </p:sp>
      <p:grpSp>
        <p:nvGrpSpPr>
          <p:cNvPr id="71" name="Google Shape;71;p9"/>
          <p:cNvGrpSpPr/>
          <p:nvPr/>
        </p:nvGrpSpPr>
        <p:grpSpPr>
          <a:xfrm>
            <a:off x="3346950" y="612452"/>
            <a:ext cx="5033458" cy="3918604"/>
            <a:chOff x="3346950" y="612452"/>
            <a:chExt cx="5033458" cy="3918604"/>
          </a:xfrm>
        </p:grpSpPr>
        <p:sp>
          <p:nvSpPr>
            <p:cNvPr id="72" name="Google Shape;72;p9"/>
            <p:cNvSpPr/>
            <p:nvPr/>
          </p:nvSpPr>
          <p:spPr>
            <a:xfrm>
              <a:off x="3346950" y="612452"/>
              <a:ext cx="5033458" cy="3918604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67031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3" name="Google Shape;73;p9" descr="C:\Users\Alexander Menzinsky\Downloads\TangramLlave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11960" y="948434"/>
              <a:ext cx="3312368" cy="263142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4" name="Google Shape;74;p9" descr="C:\Users\Alexander Menzinsky\Downloads\TangramFucsi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0" y="1131590"/>
            <a:ext cx="1366207" cy="68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 descr="C:\Users\Alexander Menzinsky\Downloads\TangramVerd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4043577">
            <a:off x="1293523" y="3728910"/>
            <a:ext cx="969189" cy="96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9" descr="C:\Users\Alexander Menzinsky\Downloads\TangramVerdeClar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91680" y="627534"/>
            <a:ext cx="688942" cy="68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 descr="C:\Users\Alexander Menzinsky\Downloads\TangramNaranja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504" y="4011910"/>
            <a:ext cx="1944216" cy="98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9" descr="C:\Users\Alexander Menzinsky\Downloads\TangramAzulCielo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4577239">
            <a:off x="704160" y="2280715"/>
            <a:ext cx="1950054" cy="98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 descr="C:\Users\Alexander Menzinsky\Downloads\TangramAmarillo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395536" y="2067694"/>
            <a:ext cx="478756" cy="9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9" descr="C:\Users\Alexander Menzinsky\Downloads\TangramAzul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5536" y="3219822"/>
            <a:ext cx="957512" cy="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/>
        </p:nvSpPr>
        <p:spPr>
          <a:xfrm>
            <a:off x="6530846" y="4731990"/>
            <a:ext cx="2520280" cy="3077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Tiempo de resolución: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251520" y="195486"/>
            <a:ext cx="2046300" cy="41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/>
              <a:t>Iteración 3</a:t>
            </a:r>
            <a:endParaRPr dirty="0"/>
          </a:p>
        </p:txBody>
      </p:sp>
      <p:grpSp>
        <p:nvGrpSpPr>
          <p:cNvPr id="87" name="Google Shape;87;p10"/>
          <p:cNvGrpSpPr/>
          <p:nvPr/>
        </p:nvGrpSpPr>
        <p:grpSpPr>
          <a:xfrm>
            <a:off x="3346950" y="612452"/>
            <a:ext cx="5033458" cy="3918604"/>
            <a:chOff x="3346950" y="612452"/>
            <a:chExt cx="5033458" cy="3918604"/>
          </a:xfrm>
        </p:grpSpPr>
        <p:sp>
          <p:nvSpPr>
            <p:cNvPr id="88" name="Google Shape;88;p10"/>
            <p:cNvSpPr/>
            <p:nvPr/>
          </p:nvSpPr>
          <p:spPr>
            <a:xfrm>
              <a:off x="3346950" y="612452"/>
              <a:ext cx="5033458" cy="3918604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67031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9" name="Google Shape;89;p10" descr="C:\Users\Alexander Menzinsky\Google Drive\Trabajo\Curriculum\Blog\TangramGato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9911" y="1392413"/>
              <a:ext cx="4176465" cy="189941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0" name="Google Shape;90;p10" descr="C:\Users\Alexander Menzinsky\Downloads\TangramFucsi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0" y="1131590"/>
            <a:ext cx="1366207" cy="68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0" descr="C:\Users\Alexander Menzinsky\Downloads\TangramVerd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4043577">
            <a:off x="1293523" y="3728910"/>
            <a:ext cx="969189" cy="96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0" descr="C:\Users\Alexander Menzinsky\Downloads\TangramVerdeClar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91680" y="627534"/>
            <a:ext cx="688942" cy="68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0" descr="C:\Users\Alexander Menzinsky\Downloads\TangramNaranja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504" y="4011910"/>
            <a:ext cx="1944216" cy="98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0" descr="C:\Users\Alexander Menzinsky\Downloads\TangramAzulCielo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4577239">
            <a:off x="704160" y="2280715"/>
            <a:ext cx="1950054" cy="98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0" descr="C:\Users\Alexander Menzinsky\Downloads\TangramAmarillo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395536" y="2067694"/>
            <a:ext cx="478756" cy="9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0" descr="C:\Users\Alexander Menzinsky\Downloads\TangramAzul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5536" y="3219822"/>
            <a:ext cx="957512" cy="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0"/>
          <p:cNvSpPr txBox="1"/>
          <p:nvPr/>
        </p:nvSpPr>
        <p:spPr>
          <a:xfrm>
            <a:off x="6530846" y="4731990"/>
            <a:ext cx="2520280" cy="3077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Tiempo de resolución: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AF570-E999-4486-9412-77C17556AF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789C2-7903-4B48-BAC6-93B591044AD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95658" y="518059"/>
            <a:ext cx="4276325" cy="3999620"/>
          </a:xfrm>
        </p:spPr>
        <p:txBody>
          <a:bodyPr/>
          <a:lstStyle/>
          <a:p>
            <a:pPr marL="114300" indent="0">
              <a:buNone/>
            </a:pPr>
            <a:r>
              <a:rPr lang="es-GT" dirty="0"/>
              <a:t>Conclusiones del grupo sobre la colaboración y comunicación lograda:</a:t>
            </a:r>
          </a:p>
          <a:p>
            <a:pPr marL="114300" indent="0">
              <a:buNone/>
            </a:pPr>
            <a:endParaRPr lang="es-GT" dirty="0"/>
          </a:p>
          <a:p>
            <a:pPr marL="114300" indent="0">
              <a:buNone/>
            </a:pPr>
            <a:r>
              <a:rPr lang="es-GT" dirty="0"/>
              <a:t>1.</a:t>
            </a:r>
          </a:p>
          <a:p>
            <a:pPr marL="114300" indent="0">
              <a:buNone/>
            </a:pPr>
            <a:endParaRPr lang="es-GT" dirty="0"/>
          </a:p>
          <a:p>
            <a:pPr marL="114300" indent="0">
              <a:buNone/>
            </a:pPr>
            <a:r>
              <a:rPr lang="es-GT" dirty="0"/>
              <a:t>2.</a:t>
            </a:r>
          </a:p>
          <a:p>
            <a:pPr marL="114300" indent="0">
              <a:buNone/>
            </a:pPr>
            <a:endParaRPr lang="es-GT" dirty="0"/>
          </a:p>
          <a:p>
            <a:pPr marL="114300" indent="0">
              <a:buNone/>
            </a:pPr>
            <a:r>
              <a:rPr lang="es-GT" dirty="0"/>
              <a:t>3.</a:t>
            </a:r>
          </a:p>
          <a:p>
            <a:pPr marL="114300" indent="0">
              <a:buNone/>
            </a:pPr>
            <a:endParaRPr lang="es-GT" dirty="0"/>
          </a:p>
          <a:p>
            <a:pPr marL="114300" indent="0">
              <a:buNone/>
            </a:pPr>
            <a:r>
              <a:rPr lang="es-GT" dirty="0"/>
              <a:t>4.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886480-2A8A-4839-B3B3-FD983F5A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662" y="518059"/>
            <a:ext cx="3246900" cy="1428436"/>
          </a:xfrm>
        </p:spPr>
        <p:txBody>
          <a:bodyPr/>
          <a:lstStyle/>
          <a:p>
            <a:r>
              <a:rPr lang="es-GT" dirty="0">
                <a:solidFill>
                  <a:srgbClr val="FF0000"/>
                </a:solidFill>
              </a:rPr>
              <a:t>Comparación de Resultados – Primer práctica: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55A552-7F85-477C-B0B6-13CF6F2A6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33808"/>
              </p:ext>
            </p:extLst>
          </p:nvPr>
        </p:nvGraphicFramePr>
        <p:xfrm>
          <a:off x="646550" y="2205587"/>
          <a:ext cx="3174012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335">
                  <a:extLst>
                    <a:ext uri="{9D8B030D-6E8A-4147-A177-3AD203B41FA5}">
                      <a16:colId xmlns:a16="http://schemas.microsoft.com/office/drawing/2014/main" val="4182230845"/>
                    </a:ext>
                  </a:extLst>
                </a:gridCol>
                <a:gridCol w="1638677">
                  <a:extLst>
                    <a:ext uri="{9D8B030D-6E8A-4147-A177-3AD203B41FA5}">
                      <a16:colId xmlns:a16="http://schemas.microsoft.com/office/drawing/2014/main" val="2582479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Figura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Tiempo usado para resolverla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5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7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9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27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22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251520" y="195486"/>
            <a:ext cx="2046300" cy="41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/>
              <a:t>Iteración 4</a:t>
            </a:r>
            <a:endParaRPr dirty="0"/>
          </a:p>
        </p:txBody>
      </p:sp>
      <p:sp>
        <p:nvSpPr>
          <p:cNvPr id="56" name="Google Shape;56;p8"/>
          <p:cNvSpPr/>
          <p:nvPr/>
        </p:nvSpPr>
        <p:spPr>
          <a:xfrm>
            <a:off x="2646474" y="404120"/>
            <a:ext cx="5033458" cy="391860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8" descr="C:\Users\Alexander Menzinsky\Downloads\TangramFucsi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1131590"/>
            <a:ext cx="1366207" cy="68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 descr="C:\Users\Alexander Menzinsky\Downloads\TangramVerd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043577">
            <a:off x="1293523" y="3728910"/>
            <a:ext cx="969189" cy="96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 descr="C:\Users\Alexander Menzinsky\Downloads\TangramVerdeClar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17727" y="694676"/>
            <a:ext cx="688942" cy="68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 descr="C:\Users\Alexander Menzinsky\Downloads\TangramNaranja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504" y="4011910"/>
            <a:ext cx="1944216" cy="98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 descr="C:\Users\Alexander Menzinsky\Downloads\TangramAzulCiel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4577239">
            <a:off x="722850" y="2136700"/>
            <a:ext cx="1950054" cy="98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 descr="C:\Users\Alexander Menzinsky\Downloads\TangramAmarillo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395536" y="2067694"/>
            <a:ext cx="478756" cy="9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 descr="C:\Users\Alexander Menzinsky\Downloads\TangramAzu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536" y="3219822"/>
            <a:ext cx="957512" cy="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/>
          <p:nvPr/>
        </p:nvSpPr>
        <p:spPr>
          <a:xfrm>
            <a:off x="6530846" y="4731990"/>
            <a:ext cx="2520280" cy="3077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Tiempo de resolución: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A3B58-B5A6-40C1-8D1F-25B4F57B9E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3049" y="1383618"/>
            <a:ext cx="1480951" cy="14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251520" y="195486"/>
            <a:ext cx="2046300" cy="41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/>
              <a:t>Iteración 5</a:t>
            </a:r>
            <a:endParaRPr dirty="0"/>
          </a:p>
        </p:txBody>
      </p:sp>
      <p:sp>
        <p:nvSpPr>
          <p:cNvPr id="72" name="Google Shape;72;p9"/>
          <p:cNvSpPr/>
          <p:nvPr/>
        </p:nvSpPr>
        <p:spPr>
          <a:xfrm>
            <a:off x="2651843" y="583739"/>
            <a:ext cx="5033458" cy="391860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9" descr="C:\Users\Alexander Menzinsky\Downloads\TangramFucsi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1131590"/>
            <a:ext cx="1366207" cy="68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 descr="C:\Users\Alexander Menzinsky\Downloads\TangramVerd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043577">
            <a:off x="1293523" y="3728910"/>
            <a:ext cx="969189" cy="96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9" descr="C:\Users\Alexander Menzinsky\Downloads\TangramVerdeClar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8878" y="695148"/>
            <a:ext cx="688942" cy="68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 descr="C:\Users\Alexander Menzinsky\Downloads\TangramNaranja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504" y="4011910"/>
            <a:ext cx="1944216" cy="98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9" descr="C:\Users\Alexander Menzinsky\Downloads\TangramAzulCiel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4577239">
            <a:off x="704160" y="2280715"/>
            <a:ext cx="1950054" cy="98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 descr="C:\Users\Alexander Menzinsky\Downloads\TangramAmarillo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395536" y="2067694"/>
            <a:ext cx="478756" cy="9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9" descr="C:\Users\Alexander Menzinsky\Downloads\TangramAzu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536" y="3219822"/>
            <a:ext cx="957512" cy="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/>
        </p:nvSpPr>
        <p:spPr>
          <a:xfrm>
            <a:off x="6530846" y="4731990"/>
            <a:ext cx="2520280" cy="3077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Tiempo de resolución: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AACC5-657F-4802-BD76-ECC0B76802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5929" y="1707653"/>
            <a:ext cx="1428072" cy="9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8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E9300A-CDB8-4C36-85FD-1021152DC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986" y="1232344"/>
            <a:ext cx="1148640" cy="2100370"/>
          </a:xfrm>
          <a:prstGeom prst="rect">
            <a:avLst/>
          </a:prstGeom>
        </p:spPr>
      </p:pic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251520" y="195486"/>
            <a:ext cx="2046300" cy="41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/>
              <a:t>Iteración 6</a:t>
            </a:r>
            <a:endParaRPr dirty="0"/>
          </a:p>
        </p:txBody>
      </p:sp>
      <p:sp>
        <p:nvSpPr>
          <p:cNvPr id="88" name="Google Shape;88;p10"/>
          <p:cNvSpPr/>
          <p:nvPr/>
        </p:nvSpPr>
        <p:spPr>
          <a:xfrm>
            <a:off x="2599629" y="607560"/>
            <a:ext cx="5033458" cy="391860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0" descr="C:\Users\Alexander Menzinsky\Downloads\TangramFucsi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4067" y="2605975"/>
            <a:ext cx="1366207" cy="68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0" descr="C:\Users\Alexander Menzinsky\Downloads\TangramVerd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4043577">
            <a:off x="1293523" y="3728910"/>
            <a:ext cx="969189" cy="96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0" descr="C:\Users\Alexander Menzinsky\Downloads\TangramVerdeClar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52788" y="1593587"/>
            <a:ext cx="688942" cy="68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0" descr="C:\Users\Alexander Menzinsky\Downloads\TangramNaranja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504" y="4011910"/>
            <a:ext cx="1944216" cy="98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0" descr="C:\Users\Alexander Menzinsky\Downloads\TangramAzulCielo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7438610">
            <a:off x="223201" y="1562492"/>
            <a:ext cx="1950054" cy="98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0" descr="C:\Users\Alexander Menzinsky\Downloads\TangramAmarillo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1497583" y="485923"/>
            <a:ext cx="478756" cy="9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0" descr="C:\Users\Alexander Menzinsky\Downloads\TangramAzul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5536" y="3219822"/>
            <a:ext cx="957512" cy="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0"/>
          <p:cNvSpPr txBox="1"/>
          <p:nvPr/>
        </p:nvSpPr>
        <p:spPr>
          <a:xfrm>
            <a:off x="6530846" y="4731990"/>
            <a:ext cx="2520280" cy="3077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Tiempo de resolución: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2260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575E5F"/>
      </a:dk2>
      <a:lt2>
        <a:srgbClr val="E7E4DD"/>
      </a:lt2>
      <a:accent1>
        <a:srgbClr val="F67031"/>
      </a:accent1>
      <a:accent2>
        <a:srgbClr val="FFA400"/>
      </a:accent2>
      <a:accent3>
        <a:srgbClr val="7A7AAA"/>
      </a:accent3>
      <a:accent4>
        <a:srgbClr val="00BCD4"/>
      </a:accent4>
      <a:accent5>
        <a:srgbClr val="F2496F"/>
      </a:accent5>
      <a:accent6>
        <a:srgbClr val="A2324B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195</Words>
  <Application>Microsoft Office PowerPoint</Application>
  <PresentationFormat>Presentación en pantalla (16:9)</PresentationFormat>
  <Paragraphs>46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Nunito Sans</vt:lpstr>
      <vt:lpstr>Arial</vt:lpstr>
      <vt:lpstr>Georgia</vt:lpstr>
      <vt:lpstr>Calibri</vt:lpstr>
      <vt:lpstr>Ulysses template</vt:lpstr>
      <vt:lpstr>TANGRAM Una actividad de team-building – equipos ágiles</vt:lpstr>
      <vt:lpstr>Instrucciones</vt:lpstr>
      <vt:lpstr>Iteración 1</vt:lpstr>
      <vt:lpstr>Iteración 2</vt:lpstr>
      <vt:lpstr>Iteración 3</vt:lpstr>
      <vt:lpstr>Comparación de Resultados – Primer práctica:</vt:lpstr>
      <vt:lpstr>Iteración 4</vt:lpstr>
      <vt:lpstr>Iteración 5</vt:lpstr>
      <vt:lpstr>Iteración 6</vt:lpstr>
      <vt:lpstr>Comparación de Resultados – Segunda práctica: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TANGRAM Una actividad de team-building</dc:title>
  <dc:creator>PMO</dc:creator>
  <cp:lastModifiedBy>Mauro Alejandro Herrera Castro</cp:lastModifiedBy>
  <cp:revision>13</cp:revision>
  <dcterms:modified xsi:type="dcterms:W3CDTF">2023-06-26T20:56:10Z</dcterms:modified>
</cp:coreProperties>
</file>