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1.jpeg" ContentType="image/jpeg"/>
  <Override PartName="/ppt/media/image47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41.png" ContentType="image/png"/>
  <Override PartName="/ppt/media/image30.png" ContentType="image/png"/>
  <Override PartName="/ppt/media/image42.png" ContentType="image/png"/>
  <Override PartName="/ppt/media/image31.png" ContentType="image/png"/>
  <Override PartName="/ppt/media/image29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0.png" ContentType="image/png"/>
  <Override PartName="/ppt/media/image52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6.png" ContentType="image/png"/>
  <Override PartName="/ppt/media/image36.png" ContentType="image/png"/>
  <Override PartName="/ppt/media/image34.png" ContentType="image/png"/>
  <Override PartName="/ppt/media/image4.png" ContentType="image/png"/>
  <Override PartName="/ppt/media/image27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G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G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-1440" y="0"/>
            <a:ext cx="457488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574880" y="0"/>
            <a:ext cx="184680" cy="5142960"/>
          </a:xfrm>
          <a:prstGeom prst="rect">
            <a:avLst/>
          </a:prstGeom>
          <a:gradFill rotWithShape="0">
            <a:gsLst>
              <a:gs pos="0">
                <a:srgbClr val="000014">
                  <a:alpha val="49019"/>
                </a:srgbClr>
              </a:gs>
              <a:gs pos="100000">
                <a:srgbClr val="000014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46560" y="1015920"/>
            <a:ext cx="3246120" cy="972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GT" sz="1800" spc="-1" strike="noStrike">
                <a:latin typeface="Arial"/>
              </a:rPr>
              <a:t>Pulse para editar el formato del texto de título</a:t>
            </a:r>
            <a:endParaRPr b="0" lang="es-GT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latin typeface="Arial"/>
              </a:rPr>
              <a:t>Pulse para editar el formato de texto del esquema</a:t>
            </a:r>
            <a:endParaRPr b="0" lang="es-G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latin typeface="Arial"/>
              </a:rPr>
              <a:t>Segundo nivel del esquema</a:t>
            </a:r>
            <a:endParaRPr b="0" lang="es-G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latin typeface="Arial"/>
              </a:rPr>
              <a:t>Tercer nivel del esquema</a:t>
            </a:r>
            <a:endParaRPr b="0" lang="es-G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latin typeface="Arial"/>
              </a:rPr>
              <a:t>Cuarto nivel del esquema</a:t>
            </a:r>
            <a:endParaRPr b="0" lang="es-G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Quinto nivel del esquema</a:t>
            </a:r>
            <a:endParaRPr b="0" lang="es-G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Sexto nivel del esquema</a:t>
            </a:r>
            <a:endParaRPr b="0" lang="es-G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Séptimo nivel del esquema</a:t>
            </a:r>
            <a:endParaRPr b="0" lang="es-G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flipH="1">
            <a:off x="4567680" y="0"/>
            <a:ext cx="457488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 flipH="1">
            <a:off x="4454640" y="0"/>
            <a:ext cx="112320" cy="5142960"/>
          </a:xfrm>
          <a:prstGeom prst="rect">
            <a:avLst/>
          </a:prstGeom>
          <a:gradFill rotWithShape="0"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GT" sz="4400" spc="-1" strike="noStrike">
                <a:latin typeface="Arial"/>
              </a:rPr>
              <a:t>Pulse para editar el formato del texto de título</a:t>
            </a:r>
            <a:endParaRPr b="0" lang="es-GT" sz="44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latin typeface="Arial"/>
              </a:rPr>
              <a:t>Pulse para editar el formato de texto del esquema</a:t>
            </a:r>
            <a:endParaRPr b="0" lang="es-G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latin typeface="Arial"/>
              </a:rPr>
              <a:t>Segundo nivel del esquema</a:t>
            </a:r>
            <a:endParaRPr b="0" lang="es-G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latin typeface="Arial"/>
              </a:rPr>
              <a:t>Tercer nivel del esquema</a:t>
            </a:r>
            <a:endParaRPr b="0" lang="es-G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latin typeface="Arial"/>
              </a:rPr>
              <a:t>Cuarto nivel del esquema</a:t>
            </a:r>
            <a:endParaRPr b="0" lang="es-G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Quinto nivel del esquema</a:t>
            </a:r>
            <a:endParaRPr b="0" lang="es-G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Sexto nivel del esquema</a:t>
            </a:r>
            <a:endParaRPr b="0" lang="es-G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Séptimo nivel del esquema</a:t>
            </a:r>
            <a:endParaRPr b="0" lang="es-G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 flipH="1">
            <a:off x="-7920" y="0"/>
            <a:ext cx="259200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2585520" y="0"/>
            <a:ext cx="112320" cy="5142960"/>
          </a:xfrm>
          <a:prstGeom prst="rect">
            <a:avLst/>
          </a:prstGeom>
          <a:gradFill rotWithShape="0"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GT" sz="4400" spc="-1" strike="noStrike">
                <a:latin typeface="Arial"/>
              </a:rPr>
              <a:t>Pulse para editar el formato del texto de título</a:t>
            </a:r>
            <a:endParaRPr b="0" lang="es-GT" sz="4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3200" spc="-1" strike="noStrike">
                <a:latin typeface="Arial"/>
              </a:rPr>
              <a:t>Pulse para editar el formato de texto del esquema</a:t>
            </a:r>
            <a:endParaRPr b="0" lang="es-G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800" spc="-1" strike="noStrike">
                <a:latin typeface="Arial"/>
              </a:rPr>
              <a:t>Segundo nivel del esquema</a:t>
            </a:r>
            <a:endParaRPr b="0" lang="es-G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400" spc="-1" strike="noStrike">
                <a:latin typeface="Arial"/>
              </a:rPr>
              <a:t>Tercer nivel del esquema</a:t>
            </a:r>
            <a:endParaRPr b="0" lang="es-G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GT" sz="2000" spc="-1" strike="noStrike">
                <a:latin typeface="Arial"/>
              </a:rPr>
              <a:t>Cuarto nivel del esquema</a:t>
            </a:r>
            <a:endParaRPr b="0" lang="es-G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Quinto nivel del esquema</a:t>
            </a:r>
            <a:endParaRPr b="0" lang="es-G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Sexto nivel del esquema</a:t>
            </a:r>
            <a:endParaRPr b="0" lang="es-G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GT" sz="2000" spc="-1" strike="noStrike">
                <a:latin typeface="Arial"/>
              </a:rPr>
              <a:t>Séptimo nivel del esquema</a:t>
            </a:r>
            <a:endParaRPr b="0" lang="es-G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hyperlink" Target="https://pixabay.com/es/vectors/rompecabezas-chino-tangram-juego-28908/" TargetMode="External"/><Relationship Id="rId4" Type="http://schemas.openxmlformats.org/officeDocument/2006/relationships/hyperlink" Target="https://scrum.menzinsky.com/" TargetMode="External"/><Relationship Id="rId5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69080" y="240840"/>
            <a:ext cx="3636000" cy="22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ES" sz="3000" spc="-1" strike="noStrike">
                <a:solidFill>
                  <a:srgbClr val="f67031"/>
                </a:solidFill>
                <a:latin typeface="Nunito Sans"/>
                <a:ea typeface="Nunito Sans"/>
              </a:rPr>
              <a:t>TANGRAM</a:t>
            </a:r>
            <a:br/>
            <a:r>
              <a:rPr b="1" lang="es-ES" sz="1800" spc="-1" strike="noStrike">
                <a:solidFill>
                  <a:srgbClr val="f67031"/>
                </a:solidFill>
                <a:latin typeface="Nunito Sans"/>
                <a:ea typeface="Nunito Sans"/>
              </a:rPr>
              <a:t>Una actividad de team-building – equipos ágiles</a:t>
            </a:r>
            <a:br/>
            <a:br/>
            <a:r>
              <a:rPr b="1" lang="es-ES" sz="1800" spc="-1" strike="noStrike">
                <a:solidFill>
                  <a:srgbClr val="f67031"/>
                </a:solidFill>
                <a:latin typeface="Nunito Sans"/>
                <a:ea typeface="Nunito Sans"/>
              </a:rPr>
              <a:t>Grupo 2</a:t>
            </a:r>
            <a:endParaRPr b="0" lang="es-GT" sz="1800" spc="-1" strike="noStrike">
              <a:latin typeface="Arial"/>
            </a:endParaRPr>
          </a:p>
        </p:txBody>
      </p:sp>
      <p:pic>
        <p:nvPicPr>
          <p:cNvPr id="121" name="Google Shape;38;p6" descr="C:\Users\Alexander Menzinsky\Google Drive\Trabajo\Curriculum\Blog\TangramCasaResuelto.png"/>
          <p:cNvPicPr/>
          <p:nvPr/>
        </p:nvPicPr>
        <p:blipFill>
          <a:blip r:embed="rId2"/>
          <a:stretch/>
        </p:blipFill>
        <p:spPr>
          <a:xfrm>
            <a:off x="827640" y="2401200"/>
            <a:ext cx="2735640" cy="244476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1547640" y="4883400"/>
            <a:ext cx="1272240" cy="2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700" spc="-1" strike="noStrike">
                <a:solidFill>
                  <a:srgbClr val="434343"/>
                </a:solidFill>
                <a:latin typeface="Arial"/>
                <a:ea typeface="Arial"/>
              </a:rPr>
              <a:t>Imagen cortesía de </a:t>
            </a:r>
            <a:r>
              <a:rPr b="0" lang="es-ES" sz="700" spc="-1" strike="noStrike" u="sng">
                <a:solidFill>
                  <a:srgbClr val="1155cc"/>
                </a:solidFill>
                <a:uFillTx/>
                <a:latin typeface="Arial"/>
                <a:ea typeface="Arial"/>
                <a:hlinkClick r:id="rId3"/>
              </a:rPr>
              <a:t>Pixabay</a:t>
            </a:r>
            <a:endParaRPr b="0" lang="es-GT" sz="7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624720" y="4803840"/>
            <a:ext cx="2394360" cy="2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100" spc="-1" strike="noStrike" u="sng">
                <a:solidFill>
                  <a:srgbClr val="1155cc"/>
                </a:solidFill>
                <a:uFillTx/>
                <a:latin typeface="Times New Roman"/>
                <a:ea typeface="Times New Roman"/>
                <a:hlinkClick r:id="rId4"/>
              </a:rPr>
              <a:t>Blog de un apóstol de Scrum y Kanban</a:t>
            </a:r>
            <a:endParaRPr b="0" lang="es-GT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51640" y="195480"/>
            <a:ext cx="20455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f67031"/>
                </a:solidFill>
                <a:latin typeface="Nunito Sans"/>
                <a:ea typeface="Nunito Sans"/>
              </a:rPr>
              <a:t>Iteración 4</a:t>
            </a:r>
            <a:endParaRPr b="0" lang="es-GT" sz="2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2646360" y="404280"/>
            <a:ext cx="5032800" cy="391788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67031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8" name="Google Shape;58;p8" descr="C:\Users\Alexander Menzinsky\Downloads\TangramFucsia.png"/>
          <p:cNvPicPr/>
          <p:nvPr/>
        </p:nvPicPr>
        <p:blipFill>
          <a:blip r:embed="rId1"/>
          <a:stretch/>
        </p:blipFill>
        <p:spPr>
          <a:xfrm rot="5562000">
            <a:off x="5093640" y="2009880"/>
            <a:ext cx="1365480" cy="688320"/>
          </a:xfrm>
          <a:prstGeom prst="rect">
            <a:avLst/>
          </a:prstGeom>
          <a:ln>
            <a:noFill/>
          </a:ln>
        </p:spPr>
      </p:pic>
      <p:pic>
        <p:nvPicPr>
          <p:cNvPr id="179" name="Google Shape;59;p8" descr="C:\Users\Alexander Menzinsky\Downloads\TangramVerde.png"/>
          <p:cNvPicPr/>
          <p:nvPr/>
        </p:nvPicPr>
        <p:blipFill>
          <a:blip r:embed="rId2"/>
          <a:stretch/>
        </p:blipFill>
        <p:spPr>
          <a:xfrm rot="13482600">
            <a:off x="4230360" y="1143360"/>
            <a:ext cx="968400" cy="968400"/>
          </a:xfrm>
          <a:prstGeom prst="rect">
            <a:avLst/>
          </a:prstGeom>
          <a:ln>
            <a:noFill/>
          </a:ln>
        </p:spPr>
      </p:pic>
      <p:pic>
        <p:nvPicPr>
          <p:cNvPr id="180" name="Google Shape;60;p8" descr="C:\Users\Alexander Menzinsky\Downloads\TangramVerdeClaro.png"/>
          <p:cNvPicPr/>
          <p:nvPr/>
        </p:nvPicPr>
        <p:blipFill>
          <a:blip r:embed="rId3"/>
          <a:stretch/>
        </p:blipFill>
        <p:spPr>
          <a:xfrm>
            <a:off x="3055320" y="1844640"/>
            <a:ext cx="688320" cy="688320"/>
          </a:xfrm>
          <a:prstGeom prst="rect">
            <a:avLst/>
          </a:prstGeom>
          <a:ln>
            <a:noFill/>
          </a:ln>
        </p:spPr>
      </p:pic>
      <p:pic>
        <p:nvPicPr>
          <p:cNvPr id="181" name="Google Shape;61;p8" descr="C:\Users\Alexander Menzinsky\Downloads\TangramNaranja.png"/>
          <p:cNvPicPr/>
          <p:nvPr/>
        </p:nvPicPr>
        <p:blipFill>
          <a:blip r:embed="rId4"/>
          <a:stretch/>
        </p:blipFill>
        <p:spPr>
          <a:xfrm rot="2755800">
            <a:off x="4107600" y="1491840"/>
            <a:ext cx="1943640" cy="980280"/>
          </a:xfrm>
          <a:prstGeom prst="rect">
            <a:avLst/>
          </a:prstGeom>
          <a:ln>
            <a:noFill/>
          </a:ln>
        </p:spPr>
      </p:pic>
      <p:pic>
        <p:nvPicPr>
          <p:cNvPr id="182" name="Google Shape;62;p8" descr="C:\Users\Alexander Menzinsky\Downloads\TangramAzulCielo.png"/>
          <p:cNvPicPr/>
          <p:nvPr/>
        </p:nvPicPr>
        <p:blipFill>
          <a:blip r:embed="rId5"/>
          <a:stretch/>
        </p:blipFill>
        <p:spPr>
          <a:xfrm rot="2773800">
            <a:off x="3365280" y="2138040"/>
            <a:ext cx="1949400" cy="980280"/>
          </a:xfrm>
          <a:prstGeom prst="rect">
            <a:avLst/>
          </a:prstGeom>
          <a:ln>
            <a:noFill/>
          </a:ln>
        </p:spPr>
      </p:pic>
      <p:pic>
        <p:nvPicPr>
          <p:cNvPr id="183" name="Google Shape;63;p8" descr="C:\Users\Alexander Menzinsky\Downloads\TangramAmarillo.png"/>
          <p:cNvPicPr/>
          <p:nvPr/>
        </p:nvPicPr>
        <p:blipFill>
          <a:blip r:embed="rId6"/>
          <a:stretch/>
        </p:blipFill>
        <p:spPr>
          <a:xfrm rot="16276200">
            <a:off x="3296520" y="1140480"/>
            <a:ext cx="478080" cy="962640"/>
          </a:xfrm>
          <a:prstGeom prst="rect">
            <a:avLst/>
          </a:prstGeom>
          <a:ln>
            <a:noFill/>
          </a:ln>
        </p:spPr>
      </p:pic>
      <p:pic>
        <p:nvPicPr>
          <p:cNvPr id="184" name="Google Shape;64;p8" descr="C:\Users\Alexander Menzinsky\Downloads\TangramAzul.png"/>
          <p:cNvPicPr/>
          <p:nvPr/>
        </p:nvPicPr>
        <p:blipFill>
          <a:blip r:embed="rId7"/>
          <a:stretch/>
        </p:blipFill>
        <p:spPr>
          <a:xfrm rot="10746600">
            <a:off x="3027240" y="2527200"/>
            <a:ext cx="956880" cy="478080"/>
          </a:xfrm>
          <a:prstGeom prst="rect">
            <a:avLst/>
          </a:prstGeom>
          <a:ln>
            <a:noFill/>
          </a:ln>
        </p:spPr>
      </p:pic>
      <p:sp>
        <p:nvSpPr>
          <p:cNvPr id="185" name="CustomShape 3"/>
          <p:cNvSpPr/>
          <p:nvPr/>
        </p:nvSpPr>
        <p:spPr>
          <a:xfrm>
            <a:off x="6530760" y="4731840"/>
            <a:ext cx="2519640" cy="307080"/>
          </a:xfrm>
          <a:prstGeom prst="rect">
            <a:avLst/>
          </a:prstGeom>
          <a:solidFill>
            <a:schemeClr val="lt1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Arial"/>
              </a:rPr>
              <a:t>Tiempo de resolución: 02:10</a:t>
            </a:r>
            <a:endParaRPr b="0" lang="es-GT" sz="1400" spc="-1" strike="noStrike">
              <a:latin typeface="Arial"/>
            </a:endParaRPr>
          </a:p>
        </p:txBody>
      </p:sp>
      <p:pic>
        <p:nvPicPr>
          <p:cNvPr id="186" name="Picture 2" descr=""/>
          <p:cNvPicPr/>
          <p:nvPr/>
        </p:nvPicPr>
        <p:blipFill>
          <a:blip r:embed="rId8"/>
          <a:stretch/>
        </p:blipFill>
        <p:spPr>
          <a:xfrm>
            <a:off x="7662960" y="1383480"/>
            <a:ext cx="1480320" cy="140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51640" y="195480"/>
            <a:ext cx="20455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f67031"/>
                </a:solidFill>
                <a:latin typeface="Nunito Sans"/>
                <a:ea typeface="Nunito Sans"/>
              </a:rPr>
              <a:t>Iteración 5</a:t>
            </a:r>
            <a:endParaRPr b="0" lang="es-GT" sz="2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2651760" y="583560"/>
            <a:ext cx="5032800" cy="391788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67031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Google Shape;74;p9" descr="C:\Users\Alexander Menzinsky\Downloads\TangramFucsia.png"/>
          <p:cNvPicPr/>
          <p:nvPr/>
        </p:nvPicPr>
        <p:blipFill>
          <a:blip r:embed="rId1"/>
          <a:stretch/>
        </p:blipFill>
        <p:spPr>
          <a:xfrm rot="5815200">
            <a:off x="2996640" y="1670760"/>
            <a:ext cx="1365480" cy="688320"/>
          </a:xfrm>
          <a:prstGeom prst="rect">
            <a:avLst/>
          </a:prstGeom>
          <a:ln>
            <a:noFill/>
          </a:ln>
        </p:spPr>
      </p:pic>
      <p:pic>
        <p:nvPicPr>
          <p:cNvPr id="190" name="Google Shape;75;p9" descr="C:\Users\Alexander Menzinsky\Downloads\TangramVerde.png"/>
          <p:cNvPicPr/>
          <p:nvPr/>
        </p:nvPicPr>
        <p:blipFill>
          <a:blip r:embed="rId2"/>
          <a:stretch/>
        </p:blipFill>
        <p:spPr>
          <a:xfrm rot="17073000">
            <a:off x="6012720" y="1108440"/>
            <a:ext cx="875880" cy="1052280"/>
          </a:xfrm>
          <a:prstGeom prst="rect">
            <a:avLst/>
          </a:prstGeom>
          <a:ln>
            <a:noFill/>
          </a:ln>
        </p:spPr>
      </p:pic>
      <p:pic>
        <p:nvPicPr>
          <p:cNvPr id="191" name="Google Shape;76;p9" descr="C:\Users\Alexander Menzinsky\Downloads\TangramVerdeClaro.png"/>
          <p:cNvPicPr/>
          <p:nvPr/>
        </p:nvPicPr>
        <p:blipFill>
          <a:blip r:embed="rId3"/>
          <a:stretch/>
        </p:blipFill>
        <p:spPr>
          <a:xfrm rot="19610400">
            <a:off x="5658840" y="1212120"/>
            <a:ext cx="688320" cy="688320"/>
          </a:xfrm>
          <a:prstGeom prst="rect">
            <a:avLst/>
          </a:prstGeom>
          <a:ln>
            <a:noFill/>
          </a:ln>
        </p:spPr>
      </p:pic>
      <p:pic>
        <p:nvPicPr>
          <p:cNvPr id="192" name="Google Shape;77;p9" descr="C:\Users\Alexander Menzinsky\Downloads\TangramNaranja.png"/>
          <p:cNvPicPr/>
          <p:nvPr/>
        </p:nvPicPr>
        <p:blipFill>
          <a:blip r:embed="rId4"/>
          <a:stretch/>
        </p:blipFill>
        <p:spPr>
          <a:xfrm rot="712200">
            <a:off x="4455720" y="1422000"/>
            <a:ext cx="1943640" cy="980280"/>
          </a:xfrm>
          <a:prstGeom prst="rect">
            <a:avLst/>
          </a:prstGeom>
          <a:ln>
            <a:noFill/>
          </a:ln>
        </p:spPr>
      </p:pic>
      <p:pic>
        <p:nvPicPr>
          <p:cNvPr id="193" name="Google Shape;78;p9" descr="C:\Users\Alexander Menzinsky\Downloads\TangramAzulCielo.png"/>
          <p:cNvPicPr/>
          <p:nvPr/>
        </p:nvPicPr>
        <p:blipFill>
          <a:blip r:embed="rId5"/>
          <a:stretch/>
        </p:blipFill>
        <p:spPr>
          <a:xfrm rot="8377800">
            <a:off x="3459960" y="1239480"/>
            <a:ext cx="1949400" cy="980280"/>
          </a:xfrm>
          <a:prstGeom prst="rect">
            <a:avLst/>
          </a:prstGeom>
          <a:ln>
            <a:noFill/>
          </a:ln>
        </p:spPr>
      </p:pic>
      <p:pic>
        <p:nvPicPr>
          <p:cNvPr id="194" name="Google Shape;79;p9" descr="C:\Users\Alexander Menzinsky\Downloads\TangramAmarillo.png"/>
          <p:cNvPicPr/>
          <p:nvPr/>
        </p:nvPicPr>
        <p:blipFill>
          <a:blip r:embed="rId6"/>
          <a:stretch/>
        </p:blipFill>
        <p:spPr>
          <a:xfrm rot="10606200">
            <a:off x="3598560" y="2696040"/>
            <a:ext cx="478080" cy="962640"/>
          </a:xfrm>
          <a:prstGeom prst="rect">
            <a:avLst/>
          </a:prstGeom>
          <a:ln>
            <a:noFill/>
          </a:ln>
        </p:spPr>
      </p:pic>
      <p:pic>
        <p:nvPicPr>
          <p:cNvPr id="195" name="Google Shape;80;p9" descr="C:\Users\Alexander Menzinsky\Downloads\TangramAzul.png"/>
          <p:cNvPicPr/>
          <p:nvPr/>
        </p:nvPicPr>
        <p:blipFill>
          <a:blip r:embed="rId7"/>
          <a:stretch/>
        </p:blipFill>
        <p:spPr>
          <a:xfrm rot="14334600">
            <a:off x="5805360" y="2827440"/>
            <a:ext cx="956880" cy="478080"/>
          </a:xfrm>
          <a:prstGeom prst="rect">
            <a:avLst/>
          </a:prstGeom>
          <a:ln>
            <a:noFill/>
          </a:ln>
        </p:spPr>
      </p:pic>
      <p:sp>
        <p:nvSpPr>
          <p:cNvPr id="196" name="CustomShape 3"/>
          <p:cNvSpPr/>
          <p:nvPr/>
        </p:nvSpPr>
        <p:spPr>
          <a:xfrm>
            <a:off x="6530760" y="4731840"/>
            <a:ext cx="2519640" cy="307080"/>
          </a:xfrm>
          <a:prstGeom prst="rect">
            <a:avLst/>
          </a:prstGeom>
          <a:solidFill>
            <a:schemeClr val="lt1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Arial"/>
              </a:rPr>
              <a:t>Tiempo de resolución: 12:00</a:t>
            </a:r>
            <a:endParaRPr b="0" lang="es-GT" sz="1400" spc="-1" strike="noStrike">
              <a:latin typeface="Arial"/>
            </a:endParaRPr>
          </a:p>
        </p:txBody>
      </p:sp>
      <p:pic>
        <p:nvPicPr>
          <p:cNvPr id="197" name="Picture 3" descr=""/>
          <p:cNvPicPr/>
          <p:nvPr/>
        </p:nvPicPr>
        <p:blipFill>
          <a:blip r:embed="rId8"/>
          <a:stretch/>
        </p:blipFill>
        <p:spPr>
          <a:xfrm>
            <a:off x="7715880" y="1707480"/>
            <a:ext cx="1427400" cy="96228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9"/>
          <a:stretch/>
        </p:blipFill>
        <p:spPr>
          <a:xfrm rot="21535200">
            <a:off x="7555680" y="2606760"/>
            <a:ext cx="1648800" cy="11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2" descr=""/>
          <p:cNvPicPr/>
          <p:nvPr/>
        </p:nvPicPr>
        <p:blipFill>
          <a:blip r:embed="rId1"/>
          <a:stretch/>
        </p:blipFill>
        <p:spPr>
          <a:xfrm>
            <a:off x="7791120" y="1232280"/>
            <a:ext cx="1148040" cy="2099520"/>
          </a:xfrm>
          <a:prstGeom prst="rect">
            <a:avLst/>
          </a:prstGeom>
          <a:ln>
            <a:noFill/>
          </a:ln>
        </p:spPr>
      </p:pic>
      <p:sp>
        <p:nvSpPr>
          <p:cNvPr id="200" name="CustomShape 1"/>
          <p:cNvSpPr/>
          <p:nvPr/>
        </p:nvSpPr>
        <p:spPr>
          <a:xfrm>
            <a:off x="251640" y="195480"/>
            <a:ext cx="20455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f67031"/>
                </a:solidFill>
                <a:latin typeface="Nunito Sans"/>
                <a:ea typeface="Nunito Sans"/>
              </a:rPr>
              <a:t>Iteración 6</a:t>
            </a:r>
            <a:endParaRPr b="0" lang="es-GT" sz="2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2599560" y="607680"/>
            <a:ext cx="5032800" cy="391788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67031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Google Shape;90;p10" descr="C:\Users\Alexander Menzinsky\Downloads\TangramFucsia.png"/>
          <p:cNvPicPr/>
          <p:nvPr/>
        </p:nvPicPr>
        <p:blipFill>
          <a:blip r:embed="rId2"/>
          <a:stretch/>
        </p:blipFill>
        <p:spPr>
          <a:xfrm rot="18844200">
            <a:off x="3697920" y="2604960"/>
            <a:ext cx="1365480" cy="688320"/>
          </a:xfrm>
          <a:prstGeom prst="rect">
            <a:avLst/>
          </a:prstGeom>
          <a:ln>
            <a:noFill/>
          </a:ln>
        </p:spPr>
      </p:pic>
      <p:pic>
        <p:nvPicPr>
          <p:cNvPr id="203" name="Google Shape;91;p10" descr="C:\Users\Alexander Menzinsky\Downloads\TangramVerde.png"/>
          <p:cNvPicPr/>
          <p:nvPr/>
        </p:nvPicPr>
        <p:blipFill>
          <a:blip r:embed="rId3"/>
          <a:stretch/>
        </p:blipFill>
        <p:spPr>
          <a:xfrm rot="13525200">
            <a:off x="4302360" y="848520"/>
            <a:ext cx="968400" cy="968400"/>
          </a:xfrm>
          <a:prstGeom prst="rect">
            <a:avLst/>
          </a:prstGeom>
          <a:ln>
            <a:noFill/>
          </a:ln>
        </p:spPr>
      </p:pic>
      <p:pic>
        <p:nvPicPr>
          <p:cNvPr id="204" name="Google Shape;92;p10" descr="C:\Users\Alexander Menzinsky\Downloads\TangramVerdeClaro.png"/>
          <p:cNvPicPr/>
          <p:nvPr/>
        </p:nvPicPr>
        <p:blipFill>
          <a:blip r:embed="rId4"/>
          <a:stretch/>
        </p:blipFill>
        <p:spPr>
          <a:xfrm rot="5368200">
            <a:off x="5186880" y="2689560"/>
            <a:ext cx="547200" cy="547200"/>
          </a:xfrm>
          <a:prstGeom prst="rect">
            <a:avLst/>
          </a:prstGeom>
          <a:ln>
            <a:noFill/>
          </a:ln>
        </p:spPr>
      </p:pic>
      <p:pic>
        <p:nvPicPr>
          <p:cNvPr id="205" name="Google Shape;93;p10" descr="C:\Users\Alexander Menzinsky\Downloads\TangramNaranja.png"/>
          <p:cNvPicPr/>
          <p:nvPr/>
        </p:nvPicPr>
        <p:blipFill>
          <a:blip r:embed="rId5"/>
          <a:stretch/>
        </p:blipFill>
        <p:spPr>
          <a:xfrm rot="2703600">
            <a:off x="4186440" y="1191960"/>
            <a:ext cx="1943640" cy="980280"/>
          </a:xfrm>
          <a:prstGeom prst="rect">
            <a:avLst/>
          </a:prstGeom>
          <a:ln>
            <a:noFill/>
          </a:ln>
        </p:spPr>
      </p:pic>
      <p:pic>
        <p:nvPicPr>
          <p:cNvPr id="206" name="Google Shape;94;p10" descr="C:\Users\Alexander Menzinsky\Downloads\TangramAzulCielo.png"/>
          <p:cNvPicPr/>
          <p:nvPr/>
        </p:nvPicPr>
        <p:blipFill>
          <a:blip r:embed="rId6"/>
          <a:stretch/>
        </p:blipFill>
        <p:spPr>
          <a:xfrm rot="2689800">
            <a:off x="3492720" y="1856880"/>
            <a:ext cx="1949400" cy="980280"/>
          </a:xfrm>
          <a:prstGeom prst="rect">
            <a:avLst/>
          </a:prstGeom>
          <a:ln>
            <a:noFill/>
          </a:ln>
        </p:spPr>
      </p:pic>
      <p:pic>
        <p:nvPicPr>
          <p:cNvPr id="207" name="Google Shape;95;p10" descr="C:\Users\Alexander Menzinsky\Downloads\TangramAmarillo.png"/>
          <p:cNvPicPr/>
          <p:nvPr/>
        </p:nvPicPr>
        <p:blipFill>
          <a:blip r:embed="rId7"/>
          <a:stretch/>
        </p:blipFill>
        <p:spPr>
          <a:xfrm rot="2683200">
            <a:off x="4840560" y="2644560"/>
            <a:ext cx="411120" cy="828360"/>
          </a:xfrm>
          <a:prstGeom prst="rect">
            <a:avLst/>
          </a:prstGeom>
          <a:ln>
            <a:noFill/>
          </a:ln>
        </p:spPr>
      </p:pic>
      <p:pic>
        <p:nvPicPr>
          <p:cNvPr id="208" name="Google Shape;96;p10" descr="C:\Users\Alexander Menzinsky\Downloads\TangramAzul.png"/>
          <p:cNvPicPr/>
          <p:nvPr/>
        </p:nvPicPr>
        <p:blipFill>
          <a:blip r:embed="rId8"/>
          <a:stretch/>
        </p:blipFill>
        <p:spPr>
          <a:xfrm rot="13698600">
            <a:off x="5436000" y="2923200"/>
            <a:ext cx="812160" cy="405720"/>
          </a:xfrm>
          <a:prstGeom prst="rect">
            <a:avLst/>
          </a:prstGeom>
          <a:ln>
            <a:noFill/>
          </a:ln>
        </p:spPr>
      </p:pic>
      <p:sp>
        <p:nvSpPr>
          <p:cNvPr id="209" name="CustomShape 3"/>
          <p:cNvSpPr/>
          <p:nvPr/>
        </p:nvSpPr>
        <p:spPr>
          <a:xfrm>
            <a:off x="6530760" y="4731840"/>
            <a:ext cx="2519640" cy="307080"/>
          </a:xfrm>
          <a:prstGeom prst="rect">
            <a:avLst/>
          </a:prstGeom>
          <a:solidFill>
            <a:schemeClr val="lt1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Arial"/>
              </a:rPr>
              <a:t>Tiempo de resolución: 07:02</a:t>
            </a:r>
            <a:endParaRPr b="0" lang="es-G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740AAB7-A756-4668-A622-59AC972FE6E3}" type="slidenum">
              <a:rPr b="0" lang="es-ES" sz="1000" spc="-1" strike="noStrike">
                <a:solidFill>
                  <a:srgbClr val="cccccc"/>
                </a:solidFill>
                <a:latin typeface="Nunito Sans"/>
                <a:ea typeface="Nunito Sans"/>
              </a:rPr>
              <a:t>&lt;número&gt;</a:t>
            </a:fld>
            <a:endParaRPr b="0" lang="es-GT" sz="10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695480" y="518040"/>
            <a:ext cx="4275720" cy="39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114480">
              <a:lnSpc>
                <a:spcPct val="115000"/>
              </a:lnSpc>
              <a:tabLst>
                <a:tab algn="l" pos="0"/>
              </a:tabLst>
            </a:pPr>
            <a:r>
              <a:rPr b="0" lang="es-GT" sz="1800" spc="-1" strike="noStrike">
                <a:solidFill>
                  <a:srgbClr val="666666"/>
                </a:solidFill>
                <a:latin typeface="Nunito Sans"/>
                <a:ea typeface="Nunito Sans"/>
              </a:rPr>
              <a:t>Conclusiones del grupo sobre la colaboración y comunicación lograda:</a:t>
            </a:r>
            <a:endParaRPr b="0" lang="es-GT" sz="1800" spc="-1" strike="noStrike">
              <a:latin typeface="Arial"/>
            </a:endParaRPr>
          </a:p>
          <a:p>
            <a:pPr marL="114480">
              <a:lnSpc>
                <a:spcPct val="115000"/>
              </a:lnSpc>
              <a:tabLst>
                <a:tab algn="l" pos="0"/>
              </a:tabLst>
            </a:pPr>
            <a:endParaRPr b="0" lang="es-GT" sz="1800" spc="-1" strike="noStrike">
              <a:latin typeface="Arial"/>
            </a:endParaRPr>
          </a:p>
          <a:p>
            <a:pPr marL="114480">
              <a:lnSpc>
                <a:spcPct val="115000"/>
              </a:lnSpc>
              <a:tabLst>
                <a:tab algn="l" pos="0"/>
              </a:tabLst>
            </a:pPr>
            <a:r>
              <a:rPr b="0" lang="es-GT" sz="1800" spc="-1" strike="noStrike">
                <a:solidFill>
                  <a:srgbClr val="666666"/>
                </a:solidFill>
                <a:latin typeface="Nunito Sans"/>
                <a:ea typeface="Nunito Sans"/>
              </a:rPr>
              <a:t>1. Descubrimos una sombra mala.</a:t>
            </a:r>
            <a:endParaRPr b="0" lang="es-GT" sz="1800" spc="-1" strike="noStrike">
              <a:latin typeface="Arial"/>
            </a:endParaRPr>
          </a:p>
          <a:p>
            <a:pPr marL="114480">
              <a:lnSpc>
                <a:spcPct val="115000"/>
              </a:lnSpc>
              <a:tabLst>
                <a:tab algn="l" pos="0"/>
              </a:tabLst>
            </a:pPr>
            <a:endParaRPr b="0" lang="es-GT" sz="1800" spc="-1" strike="noStrike">
              <a:latin typeface="Arial"/>
            </a:endParaRPr>
          </a:p>
          <a:p>
            <a:pPr marL="114480">
              <a:lnSpc>
                <a:spcPct val="115000"/>
              </a:lnSpc>
              <a:tabLst>
                <a:tab algn="l" pos="0"/>
              </a:tabLst>
            </a:pPr>
            <a:r>
              <a:rPr b="0" lang="es-GT" sz="1800" spc="-1" strike="noStrike">
                <a:solidFill>
                  <a:srgbClr val="666666"/>
                </a:solidFill>
                <a:latin typeface="Nunito Sans"/>
                <a:ea typeface="Nunito Sans"/>
              </a:rPr>
              <a:t>2. Sin el uso de sombras se complica más.</a:t>
            </a:r>
            <a:endParaRPr b="0" lang="es-GT" sz="18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573840" y="518040"/>
            <a:ext cx="3246120" cy="14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s-GT" sz="2400" spc="-1" strike="noStrike">
                <a:solidFill>
                  <a:srgbClr val="ff0000"/>
                </a:solidFill>
                <a:latin typeface="Nunito Sans"/>
                <a:ea typeface="Nunito Sans"/>
              </a:rPr>
              <a:t>Comparación de Resultados – Segunda práctica:</a:t>
            </a:r>
            <a:endParaRPr b="0" lang="es-GT" sz="2400" spc="-1" strike="noStrike">
              <a:latin typeface="Arial"/>
            </a:endParaRPr>
          </a:p>
        </p:txBody>
      </p:sp>
      <p:graphicFrame>
        <p:nvGraphicFramePr>
          <p:cNvPr id="213" name="Table 4"/>
          <p:cNvGraphicFramePr/>
          <p:nvPr/>
        </p:nvGraphicFramePr>
        <p:xfrm>
          <a:off x="646560" y="2205720"/>
          <a:ext cx="3173400" cy="1328040"/>
        </p:xfrm>
        <a:graphic>
          <a:graphicData uri="http://schemas.openxmlformats.org/drawingml/2006/table">
            <a:tbl>
              <a:tblPr/>
              <a:tblGrid>
                <a:gridCol w="1535040"/>
                <a:gridCol w="1638720"/>
              </a:tblGrid>
              <a:tr h="4914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GT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Figura</a:t>
                      </a:r>
                      <a:endParaRPr b="0" lang="es-G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6703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GT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Tiempo usado para resolverla</a:t>
                      </a:r>
                      <a:endParaRPr b="0" lang="es-G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67031"/>
                    </a:solidFill>
                  </a:tcPr>
                </a:tc>
              </a:tr>
              <a:tr h="347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G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Figura 1</a:t>
                      </a:r>
                      <a:endParaRPr b="0" lang="es-G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4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GT" sz="1800" spc="-1" strike="noStrike">
                          <a:latin typeface="Arial"/>
                        </a:rPr>
                        <a:t>02:10</a:t>
                      </a:r>
                      <a:endParaRPr b="0" lang="es-G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4cd"/>
                    </a:solidFill>
                  </a:tcPr>
                </a:tc>
              </a:tr>
              <a:tr h="347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G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Figura 2</a:t>
                      </a:r>
                      <a:endParaRPr b="0" lang="es-G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b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GT" sz="1800" spc="-1" strike="noStrike">
                          <a:latin typeface="Arial"/>
                        </a:rPr>
                        <a:t>12:00</a:t>
                      </a:r>
                      <a:endParaRPr b="0" lang="es-G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be7"/>
                    </a:solidFill>
                  </a:tcPr>
                </a:tc>
              </a:tr>
              <a:tr h="347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G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Figura 3</a:t>
                      </a:r>
                      <a:endParaRPr b="0" lang="es-G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4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GT" sz="1800" spc="-1" strike="noStrike">
                          <a:latin typeface="Arial"/>
                        </a:rPr>
                        <a:t>07:02</a:t>
                      </a:r>
                      <a:endParaRPr b="0" lang="es-G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4cd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5360" y="1584000"/>
            <a:ext cx="4148640" cy="190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GT" sz="1000" spc="-1" strike="noStrike">
                <a:latin typeface="Arial"/>
              </a:rPr>
              <a:t>201905711 JUAN SEBASTIAN JULAJUJ ZELADA</a:t>
            </a:r>
            <a:endParaRPr b="0" lang="es-GT" sz="1000" spc="-1" strike="noStrike">
              <a:latin typeface="Arial"/>
            </a:endParaRPr>
          </a:p>
          <a:p>
            <a:r>
              <a:rPr b="0" lang="es-GT" sz="1000" spc="-1" strike="noStrike">
                <a:latin typeface="Arial"/>
              </a:rPr>
              <a:t>202003926 JOSUÉ DANIEL MÍNCHEZ VELÁSQUEZ</a:t>
            </a:r>
            <a:endParaRPr b="0" lang="es-GT" sz="1000" spc="-1" strike="noStrike">
              <a:latin typeface="Arial"/>
            </a:endParaRPr>
          </a:p>
          <a:p>
            <a:r>
              <a:rPr b="0" lang="es-GT" sz="1000" spc="-1" strike="noStrike">
                <a:latin typeface="Arial"/>
              </a:rPr>
              <a:t>201712468 ANGELINA VICTORIA PINTO GARCÍA</a:t>
            </a:r>
            <a:endParaRPr b="0" lang="es-GT" sz="1000" spc="-1" strike="noStrike">
              <a:latin typeface="Arial"/>
            </a:endParaRPr>
          </a:p>
          <a:p>
            <a:r>
              <a:rPr b="0" lang="es-GT" sz="1000" spc="-1" strike="noStrike">
                <a:latin typeface="Arial"/>
              </a:rPr>
              <a:t>201800722 JOSÉ DANIEL VELÁSQUEZ OROZCO</a:t>
            </a:r>
            <a:endParaRPr b="0" lang="es-GT" sz="1000" spc="-1" strike="noStrike">
              <a:latin typeface="Arial"/>
            </a:endParaRPr>
          </a:p>
          <a:p>
            <a:endParaRPr b="0" lang="es-G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46560" y="1015920"/>
            <a:ext cx="3246120" cy="9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f67031"/>
                </a:solidFill>
                <a:latin typeface="Nunito Sans"/>
                <a:ea typeface="Nunito Sans"/>
              </a:rPr>
              <a:t>Instrucciones</a:t>
            </a:r>
            <a:endParaRPr b="0" lang="es-GT" sz="2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860000" y="483480"/>
            <a:ext cx="3959640" cy="43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f67031"/>
              </a:buClr>
              <a:buFont typeface="Nunito Sans"/>
              <a:buAutoNum type="arabicPeriod"/>
            </a:pPr>
            <a:r>
              <a:rPr b="0" lang="es-ES" sz="1600" spc="-1" strike="noStrike">
                <a:solidFill>
                  <a:srgbClr val="666666"/>
                </a:solidFill>
                <a:latin typeface="Arial"/>
                <a:ea typeface="Arial"/>
              </a:rPr>
              <a:t>Seleccionar un cronómetro</a:t>
            </a:r>
            <a:endParaRPr b="0" lang="es-GT" sz="16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67031"/>
              </a:buClr>
              <a:buFont typeface="Nunito Sans"/>
              <a:buAutoNum type="arabicPeriod"/>
            </a:pPr>
            <a:r>
              <a:rPr b="0" lang="es-ES" sz="1600" spc="-1" strike="noStrike">
                <a:solidFill>
                  <a:srgbClr val="666666"/>
                </a:solidFill>
                <a:latin typeface="Arial"/>
                <a:ea typeface="Arial"/>
              </a:rPr>
              <a:t>Resolver de forma colaborativa los rompecabezas que a continuación se presenta lo más rápido posible con un tiempo límite de 5 minutos por rompecabezas</a:t>
            </a:r>
            <a:endParaRPr b="0" lang="es-GT" sz="16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67031"/>
              </a:buClr>
              <a:buFont typeface="Nunito Sans"/>
              <a:buAutoNum type="arabicPeriod"/>
            </a:pPr>
            <a:r>
              <a:rPr b="0" lang="es-ES" sz="1600" spc="-1" strike="noStrike">
                <a:solidFill>
                  <a:srgbClr val="666666"/>
                </a:solidFill>
                <a:latin typeface="Arial"/>
                <a:ea typeface="Arial"/>
              </a:rPr>
              <a:t>Después de cada figura hacer una reunión retrospectiva de máximo 5 minutos para discutir el proceso seguido e identificar cómo pueden mejorarlo</a:t>
            </a:r>
            <a:endParaRPr b="0" lang="es-GT" sz="16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67031"/>
              </a:buClr>
              <a:buFont typeface="Nunito Sans"/>
              <a:buAutoNum type="arabicPeriod"/>
            </a:pPr>
            <a:r>
              <a:rPr b="0" lang="es-ES" sz="1600" spc="-1" strike="noStrike">
                <a:solidFill>
                  <a:srgbClr val="666666"/>
                </a:solidFill>
                <a:latin typeface="Arial"/>
                <a:ea typeface="Arial"/>
              </a:rPr>
              <a:t>Pasar a la siguiente figura y aplicar las mejoras identificadas</a:t>
            </a:r>
            <a:endParaRPr b="0" lang="es-GT" sz="16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67031"/>
              </a:buClr>
              <a:buFont typeface="Nunito Sans"/>
              <a:buAutoNum type="arabicPeriod"/>
            </a:pPr>
            <a:r>
              <a:rPr b="0" lang="es-ES" sz="1600" spc="-1" strike="noStrike">
                <a:solidFill>
                  <a:srgbClr val="666666"/>
                </a:solidFill>
                <a:latin typeface="Arial"/>
                <a:ea typeface="Arial"/>
              </a:rPr>
              <a:t>En la retrospectiva final comparar los tiempos de cada iteración y compartir los aprendizajes</a:t>
            </a:r>
            <a:endParaRPr b="0" lang="es-GT" sz="16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46560" y="1684800"/>
            <a:ext cx="3246120" cy="21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i="1" lang="es-ES" sz="1400" spc="-1" strike="noStrike">
                <a:solidFill>
                  <a:srgbClr val="f67031"/>
                </a:solidFill>
                <a:latin typeface="Georgia"/>
                <a:ea typeface="Georgia"/>
              </a:rPr>
              <a:t>El propósito de esta actividad es experimentar cómo funciona un equipo ágil en los aspectos de colaboración y comunicación.</a:t>
            </a:r>
            <a:endParaRPr b="0" lang="es-GT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GT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i="1" lang="es-ES" sz="1400" spc="-1" strike="noStrike">
                <a:solidFill>
                  <a:srgbClr val="f67031"/>
                </a:solidFill>
                <a:latin typeface="Georgia"/>
                <a:ea typeface="Georgia"/>
              </a:rPr>
              <a:t>Se realizarán los 5 pasos siguientes en dos iteraciones en cada una se deberá de resolver 3 rompecabezas tangram</a:t>
            </a:r>
            <a:endParaRPr b="0" lang="es-GT" sz="14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720000" y="4825800"/>
            <a:ext cx="3130920" cy="1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700" spc="-1" strike="noStrike">
                <a:solidFill>
                  <a:srgbClr val="434343"/>
                </a:solidFill>
                <a:latin typeface="Arial"/>
                <a:ea typeface="Arial"/>
              </a:rPr>
              <a:t>Plantilla basada en free templates for all your presentation needs de</a:t>
            </a:r>
            <a:endParaRPr b="0" lang="es-GT" sz="700" spc="-1" strike="noStrike">
              <a:latin typeface="Arial"/>
            </a:endParaRPr>
          </a:p>
        </p:txBody>
      </p:sp>
      <p:pic>
        <p:nvPicPr>
          <p:cNvPr id="129" name="Google Shape;49;p7" descr=""/>
          <p:cNvPicPr/>
          <p:nvPr/>
        </p:nvPicPr>
        <p:blipFill>
          <a:blip r:embed="rId1"/>
          <a:stretch/>
        </p:blipFill>
        <p:spPr>
          <a:xfrm>
            <a:off x="3420000" y="4803840"/>
            <a:ext cx="647280" cy="15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10CC1BD-1BD6-4C6C-A5B4-A69596504466}" type="slidenum">
              <a:rPr b="0" lang="es-ES" sz="1000" spc="-1" strike="noStrike">
                <a:solidFill>
                  <a:srgbClr val="cccccc"/>
                </a:solidFill>
                <a:latin typeface="Nunito Sans"/>
                <a:ea typeface="Nunito Sans"/>
              </a:rPr>
              <a:t>&lt;número&gt;</a:t>
            </a:fld>
            <a:endParaRPr b="0" lang="es-GT" sz="1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130360" y="1015920"/>
            <a:ext cx="3470040" cy="30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114480" algn="ctr">
              <a:lnSpc>
                <a:spcPct val="115000"/>
              </a:lnSpc>
              <a:tabLst>
                <a:tab algn="l" pos="0"/>
              </a:tabLst>
            </a:pPr>
            <a:endParaRPr b="0" lang="es-GT" sz="1800" spc="-1" strike="noStrike">
              <a:latin typeface="Arial"/>
            </a:endParaRPr>
          </a:p>
          <a:p>
            <a:pPr marL="114480" algn="ctr">
              <a:lnSpc>
                <a:spcPct val="115000"/>
              </a:lnSpc>
              <a:tabLst>
                <a:tab algn="l" pos="0"/>
              </a:tabLst>
            </a:pPr>
            <a:endParaRPr b="0" lang="es-GT" sz="1800" spc="-1" strike="noStrike">
              <a:latin typeface="Arial"/>
            </a:endParaRPr>
          </a:p>
          <a:p>
            <a:pPr marL="114480" algn="ctr">
              <a:lnSpc>
                <a:spcPct val="115000"/>
              </a:lnSpc>
              <a:tabLst>
                <a:tab algn="l" pos="0"/>
              </a:tabLst>
            </a:pPr>
            <a:r>
              <a:rPr b="0" lang="es-GT" sz="1800" spc="-1" strike="noStrike">
                <a:solidFill>
                  <a:srgbClr val="666666"/>
                </a:solidFill>
                <a:latin typeface="Nunito Sans"/>
                <a:ea typeface="Nunito Sans"/>
              </a:rPr>
              <a:t>Realizar los siguientes 3 Rompecabezas Tangram</a:t>
            </a:r>
            <a:endParaRPr b="0" lang="es-GT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73560" y="1912320"/>
            <a:ext cx="3246120" cy="9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s-GT" sz="2400" spc="-1" strike="noStrike">
                <a:solidFill>
                  <a:srgbClr val="ff0000"/>
                </a:solidFill>
                <a:latin typeface="Nunito Sans"/>
                <a:ea typeface="Nunito Sans"/>
              </a:rPr>
              <a:t>Iteración No. 1</a:t>
            </a:r>
            <a:endParaRPr b="0" lang="es-G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51640" y="195480"/>
            <a:ext cx="20455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f67031"/>
                </a:solidFill>
                <a:latin typeface="Nunito Sans"/>
                <a:ea typeface="Nunito Sans"/>
              </a:rPr>
              <a:t>Iteración 1</a:t>
            </a:r>
            <a:endParaRPr b="0" lang="es-GT" sz="2400" spc="-1" strike="noStrike">
              <a:latin typeface="Arial"/>
            </a:endParaRPr>
          </a:p>
        </p:txBody>
      </p:sp>
      <p:grpSp>
        <p:nvGrpSpPr>
          <p:cNvPr id="134" name="Group 2"/>
          <p:cNvGrpSpPr/>
          <p:nvPr/>
        </p:nvGrpSpPr>
        <p:grpSpPr>
          <a:xfrm>
            <a:off x="3300840" y="607680"/>
            <a:ext cx="5032800" cy="3917880"/>
            <a:chOff x="3300840" y="607680"/>
            <a:chExt cx="5032800" cy="3917880"/>
          </a:xfrm>
        </p:grpSpPr>
        <p:sp>
          <p:nvSpPr>
            <p:cNvPr id="135" name="CustomShape 3"/>
            <p:cNvSpPr/>
            <p:nvPr/>
          </p:nvSpPr>
          <p:spPr>
            <a:xfrm>
              <a:off x="3300840" y="607680"/>
              <a:ext cx="5032800" cy="3917880"/>
            </a:xfrm>
            <a:custGeom>
              <a:avLst/>
              <a:gdLst/>
              <a:ahLst/>
              <a:rect l="l" t="t" r="r" b="b"/>
              <a:pathLst>
                <a:path w="143434" h="111665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67031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6" name="Google Shape;57;p8" descr="C:\Users\Alexander Menzinsky\Downloads\TangramCasa.png"/>
            <p:cNvPicPr/>
            <p:nvPr/>
          </p:nvPicPr>
          <p:blipFill>
            <a:blip r:embed="rId1"/>
            <a:stretch/>
          </p:blipFill>
          <p:spPr>
            <a:xfrm>
              <a:off x="4525920" y="1126800"/>
              <a:ext cx="2604960" cy="232452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37" name="Google Shape;58;p8" descr="C:\Users\Alexander Menzinsky\Downloads\TangramFucsia.png"/>
          <p:cNvPicPr/>
          <p:nvPr/>
        </p:nvPicPr>
        <p:blipFill>
          <a:blip r:embed="rId2"/>
          <a:stretch/>
        </p:blipFill>
        <p:spPr>
          <a:xfrm>
            <a:off x="5760000" y="1800000"/>
            <a:ext cx="1365480" cy="688320"/>
          </a:xfrm>
          <a:prstGeom prst="rect">
            <a:avLst/>
          </a:prstGeom>
          <a:ln>
            <a:noFill/>
          </a:ln>
        </p:spPr>
      </p:pic>
      <p:pic>
        <p:nvPicPr>
          <p:cNvPr id="138" name="Google Shape;59;p8" descr="C:\Users\Alexander Menzinsky\Downloads\TangramVerde.png"/>
          <p:cNvPicPr/>
          <p:nvPr/>
        </p:nvPicPr>
        <p:blipFill>
          <a:blip r:embed="rId3"/>
          <a:stretch/>
        </p:blipFill>
        <p:spPr>
          <a:xfrm rot="10727400">
            <a:off x="4838400" y="2529720"/>
            <a:ext cx="968400" cy="968400"/>
          </a:xfrm>
          <a:prstGeom prst="rect">
            <a:avLst/>
          </a:prstGeom>
          <a:ln>
            <a:noFill/>
          </a:ln>
        </p:spPr>
      </p:pic>
      <p:pic>
        <p:nvPicPr>
          <p:cNvPr id="139" name="Google Shape;60;p8" descr="C:\Users\Alexander Menzinsky\Downloads\TangramVerdeClaro.png"/>
          <p:cNvPicPr/>
          <p:nvPr/>
        </p:nvPicPr>
        <p:blipFill>
          <a:blip r:embed="rId4"/>
          <a:stretch/>
        </p:blipFill>
        <p:spPr>
          <a:xfrm>
            <a:off x="5760000" y="1126800"/>
            <a:ext cx="688320" cy="688320"/>
          </a:xfrm>
          <a:prstGeom prst="rect">
            <a:avLst/>
          </a:prstGeom>
          <a:ln>
            <a:noFill/>
          </a:ln>
        </p:spPr>
      </p:pic>
      <p:pic>
        <p:nvPicPr>
          <p:cNvPr id="140" name="Google Shape;61;p8" descr="C:\Users\Alexander Menzinsky\Downloads\TangramNaranja.png"/>
          <p:cNvPicPr/>
          <p:nvPr/>
        </p:nvPicPr>
        <p:blipFill>
          <a:blip r:embed="rId5"/>
          <a:stretch/>
        </p:blipFill>
        <p:spPr>
          <a:xfrm>
            <a:off x="4525920" y="1539360"/>
            <a:ext cx="1943640" cy="980280"/>
          </a:xfrm>
          <a:prstGeom prst="rect">
            <a:avLst/>
          </a:prstGeom>
          <a:ln>
            <a:noFill/>
          </a:ln>
        </p:spPr>
      </p:pic>
      <p:pic>
        <p:nvPicPr>
          <p:cNvPr id="141" name="Google Shape;62;p8" descr="C:\Users\Alexander Menzinsky\Downloads\TangramAzulCielo.png"/>
          <p:cNvPicPr/>
          <p:nvPr/>
        </p:nvPicPr>
        <p:blipFill>
          <a:blip r:embed="rId6"/>
          <a:stretch/>
        </p:blipFill>
        <p:spPr>
          <a:xfrm rot="10816800">
            <a:off x="4977000" y="2541240"/>
            <a:ext cx="1750320" cy="880200"/>
          </a:xfrm>
          <a:prstGeom prst="rect">
            <a:avLst/>
          </a:prstGeom>
          <a:ln>
            <a:noFill/>
          </a:ln>
        </p:spPr>
      </p:pic>
      <p:pic>
        <p:nvPicPr>
          <p:cNvPr id="142" name="Google Shape;63;p8" descr="C:\Users\Alexander Menzinsky\Downloads\TangramAmarillo.png"/>
          <p:cNvPicPr/>
          <p:nvPr/>
        </p:nvPicPr>
        <p:blipFill>
          <a:blip r:embed="rId7"/>
          <a:stretch/>
        </p:blipFill>
        <p:spPr>
          <a:xfrm rot="10800000">
            <a:off x="6264360" y="2463120"/>
            <a:ext cx="478080" cy="962640"/>
          </a:xfrm>
          <a:prstGeom prst="rect">
            <a:avLst/>
          </a:prstGeom>
          <a:ln>
            <a:noFill/>
          </a:ln>
        </p:spPr>
      </p:pic>
      <p:pic>
        <p:nvPicPr>
          <p:cNvPr id="143" name="Google Shape;64;p8" descr="C:\Users\Alexander Menzinsky\Downloads\TangramAzul.png"/>
          <p:cNvPicPr/>
          <p:nvPr/>
        </p:nvPicPr>
        <p:blipFill>
          <a:blip r:embed="rId8"/>
          <a:stretch/>
        </p:blipFill>
        <p:spPr>
          <a:xfrm rot="10741800">
            <a:off x="5763600" y="2496600"/>
            <a:ext cx="956880" cy="478080"/>
          </a:xfrm>
          <a:prstGeom prst="rect">
            <a:avLst/>
          </a:prstGeom>
          <a:ln>
            <a:noFill/>
          </a:ln>
        </p:spPr>
      </p:pic>
      <p:sp>
        <p:nvSpPr>
          <p:cNvPr id="144" name="CustomShape 4"/>
          <p:cNvSpPr/>
          <p:nvPr/>
        </p:nvSpPr>
        <p:spPr>
          <a:xfrm>
            <a:off x="6530760" y="4731840"/>
            <a:ext cx="2519640" cy="307080"/>
          </a:xfrm>
          <a:prstGeom prst="rect">
            <a:avLst/>
          </a:prstGeom>
          <a:solidFill>
            <a:schemeClr val="lt1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Arial"/>
              </a:rPr>
              <a:t>Tiempo de resolución: 03:20</a:t>
            </a:r>
            <a:endParaRPr b="0" lang="es-G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51640" y="195480"/>
            <a:ext cx="20455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f67031"/>
                </a:solidFill>
                <a:latin typeface="Nunito Sans"/>
                <a:ea typeface="Nunito Sans"/>
              </a:rPr>
              <a:t>Iteración 2</a:t>
            </a:r>
            <a:endParaRPr b="0" lang="es-GT" sz="2400" spc="-1" strike="noStrike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3346920" y="612360"/>
            <a:ext cx="5032800" cy="3917880"/>
            <a:chOff x="3346920" y="612360"/>
            <a:chExt cx="5032800" cy="3917880"/>
          </a:xfrm>
        </p:grpSpPr>
        <p:sp>
          <p:nvSpPr>
            <p:cNvPr id="147" name="CustomShape 3"/>
            <p:cNvSpPr/>
            <p:nvPr/>
          </p:nvSpPr>
          <p:spPr>
            <a:xfrm>
              <a:off x="3346920" y="612360"/>
              <a:ext cx="5032800" cy="3917880"/>
            </a:xfrm>
            <a:custGeom>
              <a:avLst/>
              <a:gdLst/>
              <a:ahLst/>
              <a:rect l="l" t="t" r="r" b="b"/>
              <a:pathLst>
                <a:path w="143434" h="111665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67031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8" name="Google Shape;73;p9" descr="C:\Users\Alexander Menzinsky\Downloads\TangramLlave.png"/>
            <p:cNvPicPr/>
            <p:nvPr/>
          </p:nvPicPr>
          <p:blipFill>
            <a:blip r:embed="rId1"/>
            <a:stretch/>
          </p:blipFill>
          <p:spPr>
            <a:xfrm>
              <a:off x="4212000" y="948600"/>
              <a:ext cx="3311640" cy="26308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49" name="Google Shape;74;p9" descr="C:\Users\Alexander Menzinsky\Downloads\TangramFucsia.png"/>
          <p:cNvPicPr/>
          <p:nvPr/>
        </p:nvPicPr>
        <p:blipFill>
          <a:blip r:embed="rId2"/>
          <a:stretch/>
        </p:blipFill>
        <p:spPr>
          <a:xfrm>
            <a:off x="4212000" y="1944000"/>
            <a:ext cx="1365480" cy="688320"/>
          </a:xfrm>
          <a:prstGeom prst="rect">
            <a:avLst/>
          </a:prstGeom>
          <a:ln>
            <a:noFill/>
          </a:ln>
        </p:spPr>
      </p:pic>
      <p:pic>
        <p:nvPicPr>
          <p:cNvPr id="150" name="Google Shape;75;p9" descr="C:\Users\Alexander Menzinsky\Downloads\TangramVerde.png"/>
          <p:cNvPicPr/>
          <p:nvPr/>
        </p:nvPicPr>
        <p:blipFill>
          <a:blip r:embed="rId3"/>
          <a:stretch/>
        </p:blipFill>
        <p:spPr>
          <a:xfrm rot="2742600">
            <a:off x="5096160" y="1463040"/>
            <a:ext cx="968400" cy="968400"/>
          </a:xfrm>
          <a:prstGeom prst="rect">
            <a:avLst/>
          </a:prstGeom>
          <a:ln>
            <a:noFill/>
          </a:ln>
        </p:spPr>
      </p:pic>
      <p:pic>
        <p:nvPicPr>
          <p:cNvPr id="151" name="Google Shape;76;p9" descr="C:\Users\Alexander Menzinsky\Downloads\TangramVerdeClaro.png"/>
          <p:cNvPicPr/>
          <p:nvPr/>
        </p:nvPicPr>
        <p:blipFill>
          <a:blip r:embed="rId4"/>
          <a:stretch/>
        </p:blipFill>
        <p:spPr>
          <a:xfrm>
            <a:off x="6840000" y="1944000"/>
            <a:ext cx="688320" cy="688320"/>
          </a:xfrm>
          <a:prstGeom prst="rect">
            <a:avLst/>
          </a:prstGeom>
          <a:ln>
            <a:noFill/>
          </a:ln>
        </p:spPr>
      </p:pic>
      <p:pic>
        <p:nvPicPr>
          <p:cNvPr id="152" name="Google Shape;77;p9" descr="C:\Users\Alexander Menzinsky\Downloads\TangramNaranja.png"/>
          <p:cNvPicPr/>
          <p:nvPr/>
        </p:nvPicPr>
        <p:blipFill>
          <a:blip r:embed="rId5"/>
          <a:stretch/>
        </p:blipFill>
        <p:spPr>
          <a:xfrm rot="10799400">
            <a:off x="5543640" y="2599200"/>
            <a:ext cx="1943640" cy="980280"/>
          </a:xfrm>
          <a:prstGeom prst="rect">
            <a:avLst/>
          </a:prstGeom>
          <a:ln>
            <a:noFill/>
          </a:ln>
        </p:spPr>
      </p:pic>
      <p:pic>
        <p:nvPicPr>
          <p:cNvPr id="153" name="Google Shape;78;p9" descr="C:\Users\Alexander Menzinsky\Downloads\TangramAzulCielo.png"/>
          <p:cNvPicPr/>
          <p:nvPr/>
        </p:nvPicPr>
        <p:blipFill>
          <a:blip r:embed="rId6"/>
          <a:stretch/>
        </p:blipFill>
        <p:spPr>
          <a:xfrm rot="10782600">
            <a:off x="5576760" y="958320"/>
            <a:ext cx="1949400" cy="980280"/>
          </a:xfrm>
          <a:prstGeom prst="rect">
            <a:avLst/>
          </a:prstGeom>
          <a:ln>
            <a:noFill/>
          </a:ln>
        </p:spPr>
      </p:pic>
      <p:pic>
        <p:nvPicPr>
          <p:cNvPr id="154" name="Google Shape;79;p9" descr="C:\Users\Alexander Menzinsky\Downloads\TangramAmarillo.png"/>
          <p:cNvPicPr/>
          <p:nvPr/>
        </p:nvPicPr>
        <p:blipFill>
          <a:blip r:embed="rId7"/>
          <a:stretch/>
        </p:blipFill>
        <p:spPr>
          <a:xfrm rot="8174400">
            <a:off x="4150800" y="1957320"/>
            <a:ext cx="478080" cy="962640"/>
          </a:xfrm>
          <a:prstGeom prst="rect">
            <a:avLst/>
          </a:prstGeom>
          <a:ln>
            <a:noFill/>
          </a:ln>
        </p:spPr>
      </p:pic>
      <p:pic>
        <p:nvPicPr>
          <p:cNvPr id="155" name="Google Shape;80;p9" descr="C:\Users\Alexander Menzinsky\Downloads\TangramAzul.png"/>
          <p:cNvPicPr/>
          <p:nvPr/>
        </p:nvPicPr>
        <p:blipFill>
          <a:blip r:embed="rId8"/>
          <a:stretch/>
        </p:blipFill>
        <p:spPr>
          <a:xfrm rot="8023200">
            <a:off x="5599080" y="2216160"/>
            <a:ext cx="956880" cy="478080"/>
          </a:xfrm>
          <a:prstGeom prst="rect">
            <a:avLst/>
          </a:prstGeom>
          <a:ln>
            <a:noFill/>
          </a:ln>
        </p:spPr>
      </p:pic>
      <p:sp>
        <p:nvSpPr>
          <p:cNvPr id="156" name="CustomShape 4"/>
          <p:cNvSpPr/>
          <p:nvPr/>
        </p:nvSpPr>
        <p:spPr>
          <a:xfrm>
            <a:off x="6530760" y="4731840"/>
            <a:ext cx="2519640" cy="307080"/>
          </a:xfrm>
          <a:prstGeom prst="rect">
            <a:avLst/>
          </a:prstGeom>
          <a:solidFill>
            <a:schemeClr val="lt1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Arial"/>
              </a:rPr>
              <a:t>Tiempo de resolución: 01:30</a:t>
            </a:r>
            <a:endParaRPr b="0" lang="es-G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51640" y="195480"/>
            <a:ext cx="2045520" cy="4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2400" spc="-1" strike="noStrike">
                <a:solidFill>
                  <a:srgbClr val="f67031"/>
                </a:solidFill>
                <a:latin typeface="Nunito Sans"/>
                <a:ea typeface="Nunito Sans"/>
              </a:rPr>
              <a:t>Iteración 3</a:t>
            </a:r>
            <a:endParaRPr b="0" lang="es-GT" sz="2400" spc="-1" strike="noStrike">
              <a:latin typeface="Arial"/>
            </a:endParaRPr>
          </a:p>
        </p:txBody>
      </p:sp>
      <p:grpSp>
        <p:nvGrpSpPr>
          <p:cNvPr id="158" name="Group 2"/>
          <p:cNvGrpSpPr/>
          <p:nvPr/>
        </p:nvGrpSpPr>
        <p:grpSpPr>
          <a:xfrm>
            <a:off x="3346920" y="612360"/>
            <a:ext cx="5032800" cy="3917880"/>
            <a:chOff x="3346920" y="612360"/>
            <a:chExt cx="5032800" cy="3917880"/>
          </a:xfrm>
        </p:grpSpPr>
        <p:sp>
          <p:nvSpPr>
            <p:cNvPr id="159" name="CustomShape 3"/>
            <p:cNvSpPr/>
            <p:nvPr/>
          </p:nvSpPr>
          <p:spPr>
            <a:xfrm>
              <a:off x="3346920" y="612360"/>
              <a:ext cx="5032800" cy="3917880"/>
            </a:xfrm>
            <a:custGeom>
              <a:avLst/>
              <a:gdLst/>
              <a:ahLst/>
              <a:rect l="l" t="t" r="r" b="b"/>
              <a:pathLst>
                <a:path w="143434" h="111665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67031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0" name="Google Shape;89;p10" descr="C:\Users\Alexander Menzinsky\Google Drive\Trabajo\Curriculum\Blog\TangramGato.png"/>
            <p:cNvPicPr/>
            <p:nvPr/>
          </p:nvPicPr>
          <p:blipFill>
            <a:blip r:embed="rId1"/>
            <a:stretch/>
          </p:blipFill>
          <p:spPr>
            <a:xfrm>
              <a:off x="3780000" y="1392480"/>
              <a:ext cx="4175640" cy="18986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61" name="Google Shape;90;p10" descr="C:\Users\Alexander Menzinsky\Downloads\TangramFucsia.png"/>
          <p:cNvPicPr/>
          <p:nvPr/>
        </p:nvPicPr>
        <p:blipFill>
          <a:blip r:embed="rId2"/>
          <a:stretch/>
        </p:blipFill>
        <p:spPr>
          <a:xfrm>
            <a:off x="3780000" y="2592000"/>
            <a:ext cx="1365480" cy="688320"/>
          </a:xfrm>
          <a:prstGeom prst="rect">
            <a:avLst/>
          </a:prstGeom>
          <a:ln>
            <a:noFill/>
          </a:ln>
        </p:spPr>
      </p:pic>
      <p:pic>
        <p:nvPicPr>
          <p:cNvPr id="162" name="Google Shape;91;p10" descr="C:\Users\Alexander Menzinsky\Downloads\TangramVerde.png"/>
          <p:cNvPicPr/>
          <p:nvPr/>
        </p:nvPicPr>
        <p:blipFill>
          <a:blip r:embed="rId3"/>
          <a:stretch/>
        </p:blipFill>
        <p:spPr>
          <a:xfrm rot="5310000">
            <a:off x="5066640" y="2349720"/>
            <a:ext cx="968400" cy="968400"/>
          </a:xfrm>
          <a:prstGeom prst="rect">
            <a:avLst/>
          </a:prstGeom>
          <a:ln>
            <a:noFill/>
          </a:ln>
        </p:spPr>
      </p:pic>
      <p:pic>
        <p:nvPicPr>
          <p:cNvPr id="163" name="Google Shape;92;p10" descr="C:\Users\Alexander Menzinsky\Downloads\TangramVerdeClaro.png"/>
          <p:cNvPicPr/>
          <p:nvPr/>
        </p:nvPicPr>
        <p:blipFill>
          <a:blip r:embed="rId4"/>
          <a:stretch/>
        </p:blipFill>
        <p:spPr>
          <a:xfrm rot="18934200">
            <a:off x="7124400" y="2048400"/>
            <a:ext cx="688320" cy="688320"/>
          </a:xfrm>
          <a:prstGeom prst="rect">
            <a:avLst/>
          </a:prstGeom>
          <a:ln>
            <a:noFill/>
          </a:ln>
        </p:spPr>
      </p:pic>
      <p:pic>
        <p:nvPicPr>
          <p:cNvPr id="164" name="Google Shape;93;p10" descr="C:\Users\Alexander Menzinsky\Downloads\TangramNaranja.png"/>
          <p:cNvPicPr/>
          <p:nvPr/>
        </p:nvPicPr>
        <p:blipFill>
          <a:blip r:embed="rId5"/>
          <a:stretch/>
        </p:blipFill>
        <p:spPr>
          <a:xfrm rot="10741800">
            <a:off x="5048280" y="2334600"/>
            <a:ext cx="1943640" cy="980280"/>
          </a:xfrm>
          <a:prstGeom prst="rect">
            <a:avLst/>
          </a:prstGeom>
          <a:ln>
            <a:noFill/>
          </a:ln>
        </p:spPr>
      </p:pic>
      <p:pic>
        <p:nvPicPr>
          <p:cNvPr id="165" name="Google Shape;94;p10" descr="C:\Users\Alexander Menzinsky\Downloads\TangramAzulCielo.png"/>
          <p:cNvPicPr/>
          <p:nvPr/>
        </p:nvPicPr>
        <p:blipFill>
          <a:blip r:embed="rId6"/>
          <a:stretch/>
        </p:blipFill>
        <p:spPr>
          <a:xfrm rot="10883400">
            <a:off x="6059160" y="2327400"/>
            <a:ext cx="1949400" cy="980280"/>
          </a:xfrm>
          <a:prstGeom prst="rect">
            <a:avLst/>
          </a:prstGeom>
          <a:ln>
            <a:noFill/>
          </a:ln>
        </p:spPr>
      </p:pic>
      <p:pic>
        <p:nvPicPr>
          <p:cNvPr id="166" name="Google Shape;95;p10" descr="C:\Users\Alexander Menzinsky\Downloads\TangramAmarillo.png"/>
          <p:cNvPicPr/>
          <p:nvPr/>
        </p:nvPicPr>
        <p:blipFill>
          <a:blip r:embed="rId7"/>
          <a:stretch/>
        </p:blipFill>
        <p:spPr>
          <a:xfrm rot="21508800">
            <a:off x="7007040" y="1415880"/>
            <a:ext cx="478080" cy="962640"/>
          </a:xfrm>
          <a:prstGeom prst="rect">
            <a:avLst/>
          </a:prstGeom>
          <a:ln>
            <a:noFill/>
          </a:ln>
        </p:spPr>
      </p:pic>
      <p:pic>
        <p:nvPicPr>
          <p:cNvPr id="167" name="Google Shape;96;p10" descr="C:\Users\Alexander Menzinsky\Downloads\TangramAzul.png"/>
          <p:cNvPicPr/>
          <p:nvPr/>
        </p:nvPicPr>
        <p:blipFill>
          <a:blip r:embed="rId8"/>
          <a:stretch/>
        </p:blipFill>
        <p:spPr>
          <a:xfrm rot="16134600">
            <a:off x="7228440" y="1663200"/>
            <a:ext cx="956880" cy="478080"/>
          </a:xfrm>
          <a:prstGeom prst="rect">
            <a:avLst/>
          </a:prstGeom>
          <a:ln>
            <a:noFill/>
          </a:ln>
        </p:spPr>
      </p:pic>
      <p:sp>
        <p:nvSpPr>
          <p:cNvPr id="168" name="CustomShape 4"/>
          <p:cNvSpPr/>
          <p:nvPr/>
        </p:nvSpPr>
        <p:spPr>
          <a:xfrm>
            <a:off x="6530760" y="4731840"/>
            <a:ext cx="2519640" cy="307080"/>
          </a:xfrm>
          <a:prstGeom prst="rect">
            <a:avLst/>
          </a:prstGeom>
          <a:solidFill>
            <a:schemeClr val="lt1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Arial"/>
              </a:rPr>
              <a:t>Tiempo de resolución: 01:48</a:t>
            </a:r>
            <a:endParaRPr b="0" lang="es-G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C96332E-51B4-4D22-BDD5-FDE9CF6204CF}" type="slidenum">
              <a:rPr b="0" lang="es-ES" sz="1000" spc="-1" strike="noStrike">
                <a:solidFill>
                  <a:srgbClr val="cccccc"/>
                </a:solidFill>
                <a:latin typeface="Nunito Sans"/>
                <a:ea typeface="Nunito Sans"/>
              </a:rPr>
              <a:t>&lt;número&gt;</a:t>
            </a:fld>
            <a:endParaRPr b="0" lang="es-GT" sz="1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695480" y="518040"/>
            <a:ext cx="4275720" cy="39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114480">
              <a:lnSpc>
                <a:spcPct val="115000"/>
              </a:lnSpc>
              <a:tabLst>
                <a:tab algn="l" pos="0"/>
              </a:tabLst>
            </a:pPr>
            <a:r>
              <a:rPr b="0" lang="es-GT" sz="1800" spc="-1" strike="noStrike">
                <a:solidFill>
                  <a:srgbClr val="666666"/>
                </a:solidFill>
                <a:latin typeface="Nunito Sans"/>
                <a:ea typeface="Nunito Sans"/>
              </a:rPr>
              <a:t>Conclusiones del grupo sobre la colaboración y comunicación lograda:</a:t>
            </a:r>
            <a:endParaRPr b="0" lang="es-GT" sz="1800" spc="-1" strike="noStrike">
              <a:latin typeface="Arial"/>
            </a:endParaRPr>
          </a:p>
          <a:p>
            <a:pPr marL="114480">
              <a:lnSpc>
                <a:spcPct val="115000"/>
              </a:lnSpc>
              <a:tabLst>
                <a:tab algn="l" pos="0"/>
              </a:tabLst>
            </a:pPr>
            <a:endParaRPr b="0" lang="es-GT" sz="1800" spc="-1" strike="noStrike">
              <a:latin typeface="Arial"/>
            </a:endParaRPr>
          </a:p>
          <a:p>
            <a:pPr marL="114480">
              <a:lnSpc>
                <a:spcPct val="115000"/>
              </a:lnSpc>
              <a:tabLst>
                <a:tab algn="l" pos="0"/>
              </a:tabLst>
            </a:pPr>
            <a:r>
              <a:rPr b="0" lang="es-GT" sz="1800" spc="-1" strike="noStrike">
                <a:solidFill>
                  <a:srgbClr val="666666"/>
                </a:solidFill>
                <a:latin typeface="Nunito Sans"/>
                <a:ea typeface="Nunito Sans"/>
              </a:rPr>
              <a:t>1. Tener un compañero observando el trabajo ayuda a tener otra perspectiva.</a:t>
            </a:r>
            <a:endParaRPr b="0" lang="es-GT" sz="1800" spc="-1" strike="noStrike">
              <a:latin typeface="Arial"/>
            </a:endParaRPr>
          </a:p>
          <a:p>
            <a:pPr marL="114480">
              <a:lnSpc>
                <a:spcPct val="115000"/>
              </a:lnSpc>
              <a:tabLst>
                <a:tab algn="l" pos="0"/>
              </a:tabLst>
            </a:pPr>
            <a:endParaRPr b="0" lang="es-GT" sz="1800" spc="-1" strike="noStrike">
              <a:latin typeface="Arial"/>
            </a:endParaRPr>
          </a:p>
          <a:p>
            <a:pPr marL="114480">
              <a:lnSpc>
                <a:spcPct val="115000"/>
              </a:lnSpc>
              <a:tabLst>
                <a:tab algn="l" pos="0"/>
              </a:tabLst>
            </a:pPr>
            <a:r>
              <a:rPr b="0" lang="es-GT" sz="1800" spc="-1" strike="noStrike">
                <a:solidFill>
                  <a:srgbClr val="666666"/>
                </a:solidFill>
                <a:latin typeface="Nunito Sans"/>
                <a:ea typeface="Nunito Sans"/>
              </a:rPr>
              <a:t>2. El compañero observador nos ayudó a ver los errores de porque nos demoramos en la primera figura.</a:t>
            </a:r>
            <a:endParaRPr b="0" lang="es-GT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73840" y="518040"/>
            <a:ext cx="3246120" cy="14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s-GT" sz="2400" spc="-1" strike="noStrike">
                <a:solidFill>
                  <a:srgbClr val="ff0000"/>
                </a:solidFill>
                <a:latin typeface="Nunito Sans"/>
                <a:ea typeface="Nunito Sans"/>
              </a:rPr>
              <a:t>Comparación de Resultados – Primer práctica:</a:t>
            </a:r>
            <a:endParaRPr b="0" lang="es-GT" sz="2400" spc="-1" strike="noStrike">
              <a:latin typeface="Arial"/>
            </a:endParaRPr>
          </a:p>
        </p:txBody>
      </p:sp>
      <p:graphicFrame>
        <p:nvGraphicFramePr>
          <p:cNvPr id="172" name="Table 4"/>
          <p:cNvGraphicFramePr/>
          <p:nvPr/>
        </p:nvGraphicFramePr>
        <p:xfrm>
          <a:off x="646560" y="2205720"/>
          <a:ext cx="3173400" cy="1482840"/>
        </p:xfrm>
        <a:graphic>
          <a:graphicData uri="http://schemas.openxmlformats.org/drawingml/2006/table">
            <a:tbl>
              <a:tblPr/>
              <a:tblGrid>
                <a:gridCol w="1535040"/>
                <a:gridCol w="16387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GT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Figura</a:t>
                      </a:r>
                      <a:endParaRPr b="0" lang="es-G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6703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GT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Tiempo usado para resolverla</a:t>
                      </a:r>
                      <a:endParaRPr b="0" lang="es-G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67031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G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Figura 1</a:t>
                      </a:r>
                      <a:endParaRPr b="0" lang="es-G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4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GT" sz="1800" spc="-1" strike="noStrike">
                          <a:latin typeface="Arial"/>
                        </a:rPr>
                        <a:t>03:20</a:t>
                      </a:r>
                      <a:endParaRPr b="0" lang="es-G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4c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G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Figura 2</a:t>
                      </a:r>
                      <a:endParaRPr b="0" lang="es-G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b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GT" sz="1800" spc="-1" strike="noStrike">
                          <a:latin typeface="Arial"/>
                        </a:rPr>
                        <a:t>01:30</a:t>
                      </a:r>
                      <a:endParaRPr b="0" lang="es-G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b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GT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Figura 3</a:t>
                      </a:r>
                      <a:endParaRPr b="0" lang="es-G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4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GT" sz="1800" spc="-1" strike="noStrike">
                          <a:latin typeface="Arial"/>
                        </a:rPr>
                        <a:t>01:48</a:t>
                      </a:r>
                      <a:endParaRPr b="0" lang="es-G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d4cd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5A3B1BD-2CA5-4746-85FE-9E1438E8A858}" type="slidenum">
              <a:rPr b="0" lang="es-ES" sz="1000" spc="-1" strike="noStrike">
                <a:solidFill>
                  <a:srgbClr val="cccccc"/>
                </a:solidFill>
                <a:latin typeface="Nunito Sans"/>
                <a:ea typeface="Nunito Sans"/>
              </a:rPr>
              <a:t>&lt;número&gt;</a:t>
            </a:fld>
            <a:endParaRPr b="0" lang="es-GT" sz="10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130360" y="1015920"/>
            <a:ext cx="3470040" cy="30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114480" algn="ctr">
              <a:lnSpc>
                <a:spcPct val="115000"/>
              </a:lnSpc>
              <a:tabLst>
                <a:tab algn="l" pos="0"/>
              </a:tabLst>
            </a:pPr>
            <a:endParaRPr b="0" lang="es-GT" sz="1800" spc="-1" strike="noStrike">
              <a:latin typeface="Arial"/>
            </a:endParaRPr>
          </a:p>
          <a:p>
            <a:pPr marL="114480" algn="ctr">
              <a:lnSpc>
                <a:spcPct val="115000"/>
              </a:lnSpc>
              <a:tabLst>
                <a:tab algn="l" pos="0"/>
              </a:tabLst>
            </a:pPr>
            <a:endParaRPr b="0" lang="es-GT" sz="1800" spc="-1" strike="noStrike">
              <a:latin typeface="Arial"/>
            </a:endParaRPr>
          </a:p>
          <a:p>
            <a:pPr marL="114480" algn="ctr">
              <a:lnSpc>
                <a:spcPct val="115000"/>
              </a:lnSpc>
              <a:tabLst>
                <a:tab algn="l" pos="0"/>
              </a:tabLst>
            </a:pPr>
            <a:r>
              <a:rPr b="0" lang="es-GT" sz="1800" spc="-1" strike="noStrike">
                <a:solidFill>
                  <a:srgbClr val="666666"/>
                </a:solidFill>
                <a:latin typeface="Nunito Sans"/>
                <a:ea typeface="Nunito Sans"/>
              </a:rPr>
              <a:t>Realizar los siguientes 3 Rompecabezas Tangram</a:t>
            </a:r>
            <a:endParaRPr b="0" lang="es-GT" sz="18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73560" y="1912320"/>
            <a:ext cx="3246120" cy="9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s-GT" sz="2400" spc="-1" strike="noStrike">
                <a:solidFill>
                  <a:srgbClr val="ff0000"/>
                </a:solidFill>
                <a:latin typeface="Nunito Sans"/>
                <a:ea typeface="Nunito Sans"/>
              </a:rPr>
              <a:t>Iteración No. 2</a:t>
            </a:r>
            <a:endParaRPr b="0" lang="es-G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e5f"/>
      </a:dk2>
      <a:lt2>
        <a:srgbClr val="e7e4dd"/>
      </a:lt2>
      <a:accent1>
        <a:srgbClr val="f67031"/>
      </a:accent1>
      <a:accent2>
        <a:srgbClr val="ffa400"/>
      </a:accent2>
      <a:accent3>
        <a:srgbClr val="7a7aaa"/>
      </a:accent3>
      <a:accent4>
        <a:srgbClr val="00bcd4"/>
      </a:accent4>
      <a:accent5>
        <a:srgbClr val="f2496f"/>
      </a:accent5>
      <a:accent6>
        <a:srgbClr val="a2324b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e5f"/>
      </a:dk2>
      <a:lt2>
        <a:srgbClr val="e7e4dd"/>
      </a:lt2>
      <a:accent1>
        <a:srgbClr val="f67031"/>
      </a:accent1>
      <a:accent2>
        <a:srgbClr val="ffa400"/>
      </a:accent2>
      <a:accent3>
        <a:srgbClr val="7a7aaa"/>
      </a:accent3>
      <a:accent4>
        <a:srgbClr val="00bcd4"/>
      </a:accent4>
      <a:accent5>
        <a:srgbClr val="f2496f"/>
      </a:accent5>
      <a:accent6>
        <a:srgbClr val="a2324b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e5f"/>
      </a:dk2>
      <a:lt2>
        <a:srgbClr val="e7e4dd"/>
      </a:lt2>
      <a:accent1>
        <a:srgbClr val="f67031"/>
      </a:accent1>
      <a:accent2>
        <a:srgbClr val="ffa400"/>
      </a:accent2>
      <a:accent3>
        <a:srgbClr val="7a7aaa"/>
      </a:accent3>
      <a:accent4>
        <a:srgbClr val="00bcd4"/>
      </a:accent4>
      <a:accent5>
        <a:srgbClr val="f2496f"/>
      </a:accent5>
      <a:accent6>
        <a:srgbClr val="a2324b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Application>LibreOffice/6.4.7.2$Linux_X86_64 LibreOffice_project/40$Build-2</Application>
  <Words>277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PMO</dc:creator>
  <dc:description/>
  <dc:language>es-GT</dc:language>
  <cp:lastModifiedBy/>
  <dcterms:modified xsi:type="dcterms:W3CDTF">2023-03-21T10:17:41Z</dcterms:modified>
  <cp:revision>25</cp:revision>
  <dc:subject/>
  <dc:title>TANGRAM Una actividad de team-building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