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FF920A8-8C9D-416D-878A-C161A795579E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shit pandey" initials="rp" lastIdx="1" clrIdx="0">
    <p:extLst>
      <p:ext uri="{19B8F6BF-5375-455C-9EA6-DF929625EA0E}">
        <p15:presenceInfo xmlns:p15="http://schemas.microsoft.com/office/powerpoint/2012/main" userId="39a20d4d6741b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09T19:01:56.369" idx="1">
    <p:pos x="5712" y="1087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1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81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2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8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5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4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9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4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5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1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2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5DAE17-4391-4B1C-AB77-01BDB62D468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A8B21D3-F076-4576-AF8D-CB6F4242D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21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-Helix/HelixMart-Vendor-Analysi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82070-296F-389B-D2A9-E7D03CBE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4195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sz="3200" b="1" dirty="0" err="1">
                <a:latin typeface="Arial Rounded MT Bold" panose="020F0704030504030204" pitchFamily="34" charset="0"/>
              </a:rPr>
              <a:t>HelixMart</a:t>
            </a:r>
            <a:r>
              <a:rPr lang="en-IN" sz="3200" b="1" dirty="0">
                <a:latin typeface="Arial Rounded MT Bold" panose="020F0704030504030204" pitchFamily="34" charset="0"/>
              </a:rPr>
              <a:t> Vendor Sales Analysis Project </a:t>
            </a:r>
            <a:br>
              <a:rPr lang="en-IN" sz="3200" b="1" dirty="0">
                <a:latin typeface="Arial Rounded MT Bold" panose="020F0704030504030204" pitchFamily="34" charset="0"/>
              </a:rPr>
            </a:br>
            <a:r>
              <a:rPr lang="en-IN" sz="3200" b="1" dirty="0">
                <a:latin typeface="Arial Rounded MT Bold" panose="020F0704030504030204" pitchFamily="34" charset="0"/>
              </a:rPr>
              <a:t>Summary Report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BCA19C-9CDC-0823-DCEC-8FFD04BF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87" y="1607800"/>
            <a:ext cx="11755223" cy="36423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A Comprehensive Data Analytics project based on a dataset involving information related to various vendors for a specific E-Commerce platform.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The dataset files are loaded into the SQLite database and in-depth analysis is performed by running python scripts created for specific data purposes.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An Exploratory Data Analysis (EDA) notebook is specifically created to execute and collect key insights after in-depth analysis on the modified raw data after ingestion.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Technologies Used – SQL, Python, </a:t>
            </a:r>
            <a:r>
              <a:rPr lang="en-IN" sz="1600" dirty="0" err="1">
                <a:latin typeface="Arial Rounded MT Bold" panose="020F0704030504030204" pitchFamily="34" charset="0"/>
              </a:rPr>
              <a:t>Numpy</a:t>
            </a:r>
            <a:r>
              <a:rPr lang="en-IN" sz="1600" dirty="0">
                <a:latin typeface="Arial Rounded MT Bold" panose="020F0704030504030204" pitchFamily="34" charset="0"/>
              </a:rPr>
              <a:t>, Pandas, </a:t>
            </a:r>
            <a:r>
              <a:rPr lang="en-IN" sz="1600" dirty="0" err="1">
                <a:latin typeface="Arial Rounded MT Bold" panose="020F0704030504030204" pitchFamily="34" charset="0"/>
              </a:rPr>
              <a:t>Matplot</a:t>
            </a:r>
            <a:r>
              <a:rPr lang="en-IN" sz="1600" dirty="0">
                <a:latin typeface="Arial Rounded MT Bold" panose="020F0704030504030204" pitchFamily="34" charset="0"/>
              </a:rPr>
              <a:t>, Seaborn, </a:t>
            </a:r>
            <a:r>
              <a:rPr lang="en-IN" sz="1600" dirty="0" err="1">
                <a:latin typeface="Arial Rounded MT Bold" panose="020F0704030504030204" pitchFamily="34" charset="0"/>
              </a:rPr>
              <a:t>Jupyter</a:t>
            </a:r>
            <a:r>
              <a:rPr lang="en-IN" sz="1600" dirty="0">
                <a:latin typeface="Arial Rounded MT Bold" panose="020F0704030504030204" pitchFamily="34" charset="0"/>
              </a:rPr>
              <a:t>, Excel and Power BI (for creating stakeholder dashboard)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GitHub Repo Link – </a:t>
            </a:r>
            <a:r>
              <a:rPr lang="en-IN" sz="1600" dirty="0">
                <a:latin typeface="Arial Rounded MT Bold" panose="020F0704030504030204" pitchFamily="34" charset="0"/>
                <a:hlinkClick r:id="rId2"/>
              </a:rPr>
              <a:t>https://github.com/Master-Helix/HelixMart-Vendor-Analysis</a:t>
            </a:r>
            <a:endParaRPr lang="en-IN" sz="1600" dirty="0">
              <a:latin typeface="Arial Rounded MT Bold" panose="020F07040305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Created &amp; Analysed by – RAKSHIT PANDEY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Arial Rounded MT Bold" panose="020F0704030504030204" pitchFamily="34" charset="0"/>
              </a:rPr>
              <a:t>Date – 9/7/25</a:t>
            </a:r>
          </a:p>
        </p:txBody>
      </p:sp>
    </p:spTree>
    <p:extLst>
      <p:ext uri="{BB962C8B-B14F-4D97-AF65-F5344CB8AC3E}">
        <p14:creationId xmlns:p14="http://schemas.microsoft.com/office/powerpoint/2010/main" val="139120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2C82-2C35-3D72-F1AE-27DA90CAA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FAD242-D356-BBD0-9900-6A6528AC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</a:t>
            </a:r>
            <a:r>
              <a:rPr lang="en-IN" sz="3600" b="1" dirty="0"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F989-EBD4-BFE4-E130-ED9B57000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951453"/>
            <a:ext cx="11563349" cy="5650429"/>
          </a:xfrm>
        </p:spPr>
        <p:txBody>
          <a:bodyPr/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 3. Impact of Bulk Purchasing on Cost Savings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Vendors buying in large quantities receive 72% lower unit cost ($10.78 per unit vs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higher unit cost in smaller orders.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Bulk pricing strategies encourage larger orders,  increasing total sales while maintaining profit.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FE9FD-DD0F-6379-18E1-887346A8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57" y="3147686"/>
            <a:ext cx="4634093" cy="34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0941-AEC0-E16E-08AB-97057F59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2FFAA-FF34-204F-562C-8C0E6BE6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</a:t>
            </a:r>
            <a:r>
              <a:rPr lang="en-IN" sz="3600" b="1" dirty="0"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4B2356-1742-CF19-C320-E7738170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951454"/>
            <a:ext cx="11563349" cy="5650429"/>
          </a:xfrm>
        </p:spPr>
        <p:txBody>
          <a:bodyPr/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 4. Identifying Top 10 Vendors with Low Inventory Turnover</a:t>
            </a:r>
            <a:endParaRPr lang="en-IN" sz="1800" b="1" dirty="0">
              <a:latin typeface="Arial Rounded MT Bold" panose="020F0704030504030204" pitchFamily="34" charset="0"/>
            </a:endParaRP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   </a:t>
            </a:r>
            <a:r>
              <a:rPr lang="en-US" sz="1800" b="1" dirty="0">
                <a:latin typeface="Arial Rounded MT Bold" panose="020F0704030504030204" pitchFamily="34" charset="0"/>
              </a:rPr>
              <a:t>Total Unsold Inventory Capital: $2.71M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         Slow-moving inventory increases storage costs, reduces cash flow efficiency, and affects overall</a:t>
            </a: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         profitability.</a:t>
            </a: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         Identifying vendors with low inventory turnover enables better stock management, minimizing</a:t>
            </a: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         financial strain.</a:t>
            </a:r>
          </a:p>
          <a:p>
            <a:pPr algn="l"/>
            <a:r>
              <a:rPr lang="en-IN" sz="1800" b="1" dirty="0">
                <a:latin typeface="Arial Rounded MT Bold" panose="020F0704030504030204" pitchFamily="34" charset="0"/>
              </a:rPr>
              <a:t>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4307F-2EF9-44A1-AF64-6441B44E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3429000"/>
            <a:ext cx="3457575" cy="32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7B45-67EE-12AB-C85C-EF62816F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86D427-DECD-C27E-85AD-E221651B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Insights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3D5FF-1C80-CFDF-5F68-5806206F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51" y="1027654"/>
            <a:ext cx="11563349" cy="565042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Arial Rounded MT Bold" panose="020F0704030504030204" pitchFamily="34" charset="0"/>
              </a:rPr>
              <a:t>Final Recommendations:</a:t>
            </a:r>
          </a:p>
          <a:p>
            <a:pPr algn="l"/>
            <a:endParaRPr lang="en-IN" b="1" dirty="0">
              <a:latin typeface="Arial Rounded MT Bold" panose="020F07040305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>
                <a:latin typeface="Arial Rounded MT Bold" panose="020F0704030504030204" pitchFamily="34" charset="0"/>
              </a:rPr>
              <a:t>Re-evaluate pricing for low sales, high-margin brands to boost sales volume without   sacrificing profitability.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Leverage bulk purchasing advantages to maintain competitive pricing while optimizing inventory management.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Optimize slow-moving inventory by adjusting purchase quantities, launching clearance sales, or revising storage strategies.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Enhance marketing and distribution strategies for low-performing vendors to drive higher sales volumes without compromising profit margins.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 Rounded MT Bold" panose="020F0704030504030204" pitchFamily="34" charset="0"/>
              </a:rPr>
              <a:t>By implementing these recommendations, the company can achieve sustainable profitability, mitigate risks, and enhance overall operational efficiency.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78AA-212B-85A6-12A0-E57C48EF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9617C-866E-F858-2533-952F7EA5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9407"/>
            <a:ext cx="10353762" cy="9704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Exploratory Data Analysis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9C9BB3-B3CC-D7D1-A180-9F678503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88" y="1277861"/>
            <a:ext cx="11755223" cy="36423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latin typeface="Arial Rounded MT Bold" panose="020F0704030504030204" pitchFamily="34" charset="0"/>
              </a:rPr>
              <a:t>Summary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3F214-D1D8-266D-4358-E5F8847D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4" y="1776438"/>
            <a:ext cx="8007336" cy="48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6FFB-1DFB-E083-3C7E-B97BF66A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42F657-7276-16EB-F897-A790EC63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9407"/>
            <a:ext cx="10353762" cy="9704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Exploratory Data Analysis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B927B-C06A-B0B9-021F-C5D329F7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7" y="1089857"/>
            <a:ext cx="11117344" cy="54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79DE5-1B43-F830-BA02-EDB307D1A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4D35D-6C72-428E-B2DD-11E4CC63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9" y="-36281"/>
            <a:ext cx="10353762" cy="9704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Exploratory Data Analysis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C8CC3-BF64-120C-A053-85741A9EAE75}"/>
              </a:ext>
            </a:extLst>
          </p:cNvPr>
          <p:cNvSpPr txBox="1"/>
          <p:nvPr/>
        </p:nvSpPr>
        <p:spPr>
          <a:xfrm>
            <a:off x="309409" y="934169"/>
            <a:ext cx="10179868" cy="2695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06"/>
              </a:spcBef>
              <a:spcAft>
                <a:spcPts val="1742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Summary Statistics Insights:</a:t>
            </a:r>
          </a:p>
          <a:p>
            <a:pPr algn="l">
              <a:spcBef>
                <a:spcPts val="1306"/>
              </a:spcBef>
              <a:spcAft>
                <a:spcPts val="1742"/>
              </a:spcAft>
              <a:buNone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Negative &amp; Zero Values: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Gross Profit: Minimum value is -52,002.78, indicating losses. Some products or transactions may be   selling at a loss due to high costs or selling at discounts lower than the purchase price.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Profit Margin: Has a minimum of -∞, which suggests cases where revenue is zero or even lower than costs.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Total Sales Quantity &amp; Sales Dollars: Minimum values are 0, meaning some products were purchased but never sold. These could be slow-moving or obsolete stock.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F9FD6-D270-E589-3571-FA36B5D7F36D}"/>
              </a:ext>
            </a:extLst>
          </p:cNvPr>
          <p:cNvSpPr txBox="1"/>
          <p:nvPr/>
        </p:nvSpPr>
        <p:spPr>
          <a:xfrm>
            <a:off x="309409" y="4004117"/>
            <a:ext cx="10353761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177"/>
              </a:spcBef>
              <a:spcAft>
                <a:spcPts val="1451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Outliers Indicated by High Standard Deviations: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Purchase &amp; Actual Prices: The max values (5,681.81 &amp; 7,499.99) are significantly higher than the mean (24.39 &amp; 35.64), indicating potential premium products.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Freight Cost: Huge variation, from 0.09 to 257,032.07, suggests logistics inefficiencies or bulk shipments.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Stock Turnover: Ranges from 0 to 274.5, implying some products sell extremely fast while others remain in stock indefinitely. Value more than 1 indicates that sold quantity for that product is higher than purchased quantity due to either sales are being fulfilled from older stock.</a:t>
            </a:r>
          </a:p>
        </p:txBody>
      </p:sp>
    </p:spTree>
    <p:extLst>
      <p:ext uri="{BB962C8B-B14F-4D97-AF65-F5344CB8AC3E}">
        <p14:creationId xmlns:p14="http://schemas.microsoft.com/office/powerpoint/2010/main" val="21177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41BF-EFEC-07A2-CBB1-0DAB57AC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0E7A6F-4BD1-3E64-606C-05BB7B2E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9" y="-36281"/>
            <a:ext cx="10353762" cy="9704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Exploratory Data Analysis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287F2-D03B-D08B-983B-7C52A3BD9B8F}"/>
              </a:ext>
            </a:extLst>
          </p:cNvPr>
          <p:cNvSpPr txBox="1"/>
          <p:nvPr/>
        </p:nvSpPr>
        <p:spPr>
          <a:xfrm>
            <a:off x="233209" y="1019894"/>
            <a:ext cx="1017986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06"/>
              </a:spcBef>
              <a:spcAft>
                <a:spcPts val="1742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Filtering: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To enhance the reliability of the insights, we removed inconsistent data points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Gross Profit ≤ 0 (to exclude transactions leading to losses).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Profit Margin ≤ 0 (to ensure analysis focuses on profitable transactions).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Rounded MT Bold" panose="020F0704030504030204" pitchFamily="34" charset="0"/>
              </a:rPr>
              <a:t>Total Sales Quantity = 0 (to eliminate inventory that was never sold).</a:t>
            </a:r>
          </a:p>
          <a:p>
            <a:pPr algn="l">
              <a:spcBef>
                <a:spcPts val="1306"/>
              </a:spcBef>
              <a:spcAft>
                <a:spcPts val="1742"/>
              </a:spcAft>
              <a:buNone/>
            </a:pPr>
            <a:endParaRPr lang="en-US" sz="1600" b="0" i="0" dirty="0">
              <a:solidFill>
                <a:srgbClr val="FFFFFF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5598-A82E-EB2D-FF61-62432066D3B5}"/>
              </a:ext>
            </a:extLst>
          </p:cNvPr>
          <p:cNvSpPr txBox="1"/>
          <p:nvPr/>
        </p:nvSpPr>
        <p:spPr>
          <a:xfrm>
            <a:off x="233208" y="2897177"/>
            <a:ext cx="113110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Correlation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Purchase Price vs. Total Sales Dollars &amp; Gross Profit</a:t>
            </a:r>
            <a:r>
              <a:rPr lang="en-US" sz="1600" dirty="0">
                <a:latin typeface="Arial Rounded MT Bold" panose="020F0704030504030204" pitchFamily="34" charset="0"/>
              </a:rPr>
              <a:t>: Weak correlation (-0.012 and -0.016), indicating that price variations do not significantly impact sales revenue or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Total Purchase Quantity vs. Total Sales Quantity</a:t>
            </a:r>
            <a:r>
              <a:rPr lang="en-US" sz="1600" dirty="0">
                <a:latin typeface="Arial Rounded MT Bold" panose="020F0704030504030204" pitchFamily="34" charset="0"/>
              </a:rPr>
              <a:t>: Strong correlation (0.999), confirming efficient inventory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Profit Margin vs. Total Sales Price</a:t>
            </a:r>
            <a:r>
              <a:rPr lang="en-US" sz="1600" dirty="0">
                <a:latin typeface="Arial Rounded MT Bold" panose="020F0704030504030204" pitchFamily="34" charset="0"/>
              </a:rPr>
              <a:t>: Negative correlation (-0.179), suggesting increasing sales prices may lead to reduced margins, possibly due to competitive pricing pressures.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Rounded MT Bold" panose="020F0704030504030204" pitchFamily="34" charset="0"/>
              </a:rPr>
              <a:t>Stock Turnover vs. Gross Profit &amp; Profit Margin</a:t>
            </a:r>
            <a:r>
              <a:rPr lang="en-US" sz="1600" dirty="0">
                <a:latin typeface="Arial Rounded MT Bold" panose="020F0704030504030204" pitchFamily="34" charset="0"/>
              </a:rPr>
              <a:t>: Weak negative correlation (-0.038 &amp; -0.055), indicating that faster stock turnover does not necessarily equate to higher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4002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39F7-C301-F98F-37C7-225CB172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E08622-1407-6E17-4D52-94088680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69" y="-36281"/>
            <a:ext cx="10353762" cy="97045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Exploratory Data Analysis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60A19-8C37-6793-2EC3-BFADA6B4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529" y="934169"/>
            <a:ext cx="7332939" cy="57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0649-03CE-C7C0-2A2D-EF80EC58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2DD6D2-B8E1-B2BE-4D39-FD7D8F55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</a:t>
            </a:r>
            <a:r>
              <a:rPr lang="en-IN" sz="3600" b="1" dirty="0"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C5C9D3-6DB6-9D27-8EF2-224E01073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951453"/>
            <a:ext cx="11563349" cy="5650429"/>
          </a:xfrm>
        </p:spPr>
        <p:txBody>
          <a:bodyPr/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1.  Brands for Promotional or Pricing Adjustments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EEC2F-F118-14DB-6F81-0ED199E57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9" y="1588434"/>
            <a:ext cx="10817661" cy="47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47AC-41C0-F7BD-FAE1-8D7ECFE7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C1481C-09BF-1B0D-61E5-46C9BE18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</a:t>
            </a:r>
            <a:r>
              <a:rPr lang="en-IN" sz="3600" b="1" dirty="0"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E107F-F3A2-B7B0-A504-4E088ED3B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951453"/>
            <a:ext cx="11563349" cy="5650429"/>
          </a:xfrm>
        </p:spPr>
        <p:txBody>
          <a:bodyPr/>
          <a:lstStyle/>
          <a:p>
            <a:pPr algn="l"/>
            <a:r>
              <a:rPr lang="en-IN" dirty="0">
                <a:latin typeface="Arial Rounded MT Bold" panose="020F0704030504030204" pitchFamily="34" charset="0"/>
              </a:rPr>
              <a:t> 198 Brands exhibit lower sales but higher profit margins, which could be benefitted from</a:t>
            </a:r>
          </a:p>
          <a:p>
            <a:pPr algn="l"/>
            <a:r>
              <a:rPr lang="en-IN" dirty="0">
                <a:latin typeface="Arial Rounded MT Bold" panose="020F0704030504030204" pitchFamily="34" charset="0"/>
              </a:rPr>
              <a:t>  targeted marketing, promotions or price optimisations to increase volume without</a:t>
            </a:r>
          </a:p>
          <a:p>
            <a:pPr algn="l"/>
            <a:r>
              <a:rPr lang="en-IN" dirty="0">
                <a:latin typeface="Arial Rounded MT Bold" panose="020F0704030504030204" pitchFamily="34" charset="0"/>
              </a:rPr>
              <a:t>  compromising profitability.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ED35-19A8-AC16-22CC-BD2E381F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05" y="2419351"/>
            <a:ext cx="6561929" cy="4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0367-7179-2219-1E6B-1DE02C2EA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253F1A-B95B-757D-84DA-71AE3195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1" y="256117"/>
            <a:ext cx="9590550" cy="42968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Key Research </a:t>
            </a:r>
            <a:r>
              <a:rPr lang="en-IN" sz="3600" b="1" dirty="0">
                <a:latin typeface="Arial Rounded MT Bold" panose="020F0704030504030204" pitchFamily="34" charset="0"/>
              </a:rPr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598C66-3FA2-274B-6B96-779C8B12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25" y="951453"/>
            <a:ext cx="11563349" cy="5650429"/>
          </a:xfrm>
        </p:spPr>
        <p:txBody>
          <a:bodyPr/>
          <a:lstStyle/>
          <a:p>
            <a:pPr algn="l"/>
            <a:r>
              <a:rPr lang="en-IN" b="1" dirty="0">
                <a:latin typeface="Arial Rounded MT Bold" panose="020F0704030504030204" pitchFamily="34" charset="0"/>
              </a:rPr>
              <a:t> 2. Top Vendors by Sales and Purchase Contribution</a:t>
            </a:r>
          </a:p>
          <a:p>
            <a:pPr algn="just"/>
            <a:r>
              <a:rPr lang="en-IN" dirty="0">
                <a:latin typeface="Arial Rounded MT Bold" panose="020F0704030504030204" pitchFamily="34" charset="0"/>
              </a:rPr>
              <a:t>    </a:t>
            </a:r>
            <a:r>
              <a:rPr lang="en-US" dirty="0"/>
              <a:t> </a:t>
            </a:r>
            <a:r>
              <a:rPr lang="en-US" sz="1800" dirty="0">
                <a:latin typeface="Arial Rounded MT Bold" panose="020F0704030504030204" pitchFamily="34" charset="0"/>
              </a:rPr>
              <a:t>The top 10 vendors contribute </a:t>
            </a:r>
            <a:r>
              <a:rPr lang="en-US" sz="1800" b="1" dirty="0">
                <a:latin typeface="Arial Rounded MT Bold" panose="020F0704030504030204" pitchFamily="34" charset="0"/>
              </a:rPr>
              <a:t>65.69%</a:t>
            </a:r>
            <a:r>
              <a:rPr lang="en-US" sz="1800" dirty="0">
                <a:latin typeface="Arial Rounded MT Bold" panose="020F0704030504030204" pitchFamily="34" charset="0"/>
              </a:rPr>
              <a:t> of total purchases, while the remaining vendors </a:t>
            </a:r>
          </a:p>
          <a:p>
            <a:pPr algn="just"/>
            <a:r>
              <a:rPr lang="en-US" sz="1800" dirty="0">
                <a:latin typeface="Arial Rounded MT Bold" panose="020F0704030504030204" pitchFamily="34" charset="0"/>
              </a:rPr>
              <a:t>     contribute only </a:t>
            </a:r>
            <a:r>
              <a:rPr lang="en-US" sz="1800" b="1" dirty="0">
                <a:latin typeface="Arial Rounded MT Bold" panose="020F0704030504030204" pitchFamily="34" charset="0"/>
              </a:rPr>
              <a:t>34.31%</a:t>
            </a:r>
            <a:r>
              <a:rPr lang="en-US" sz="1800" dirty="0">
                <a:latin typeface="Arial Rounded MT Bold" panose="020F0704030504030204" pitchFamily="34" charset="0"/>
              </a:rPr>
              <a:t>. This over-reliance on a few vendors may introduce risks such as</a:t>
            </a:r>
          </a:p>
          <a:p>
            <a:pPr algn="just"/>
            <a:r>
              <a:rPr lang="en-US" sz="1800" dirty="0">
                <a:latin typeface="Arial Rounded MT Bold" panose="020F0704030504030204" pitchFamily="34" charset="0"/>
              </a:rPr>
              <a:t>     supply chain disruptions, indicating a need for diversification.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18680-8BB1-C781-3784-C2DCC1C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730598"/>
            <a:ext cx="5872810" cy="39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7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</TotalTime>
  <Words>834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Calisto MT</vt:lpstr>
      <vt:lpstr>Wingdings 2</vt:lpstr>
      <vt:lpstr>Slate</vt:lpstr>
      <vt:lpstr>HelixMart Vendor Sales Analysis Project  Summary Report</vt:lpstr>
      <vt:lpstr>Exploratory Data Analysis Insights</vt:lpstr>
      <vt:lpstr>Exploratory Data Analysis Insights</vt:lpstr>
      <vt:lpstr>Exploratory Data Analysis Insights</vt:lpstr>
      <vt:lpstr>Exploratory Data Analysis Insights</vt:lpstr>
      <vt:lpstr>Exploratory Data Analysis Insights</vt:lpstr>
      <vt:lpstr>Key Research Questions</vt:lpstr>
      <vt:lpstr>Key Research Questions</vt:lpstr>
      <vt:lpstr>Key Research Questions</vt:lpstr>
      <vt:lpstr>Key Research Questions</vt:lpstr>
      <vt:lpstr>Key Research Questions</vt:lpstr>
      <vt:lpstr>Key Research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 pandey</dc:creator>
  <cp:lastModifiedBy>rakshit pandey</cp:lastModifiedBy>
  <cp:revision>4</cp:revision>
  <dcterms:created xsi:type="dcterms:W3CDTF">2025-07-09T13:03:28Z</dcterms:created>
  <dcterms:modified xsi:type="dcterms:W3CDTF">2025-07-09T14:37:09Z</dcterms:modified>
</cp:coreProperties>
</file>