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72" r:id="rId6"/>
  </p:sldMasterIdLst>
  <p:sldIdLst>
    <p:sldId id="277" r:id="rId7"/>
    <p:sldId id="267" r:id="rId8"/>
    <p:sldId id="266" r:id="rId9"/>
    <p:sldId id="256" r:id="rId10"/>
    <p:sldId id="278" r:id="rId11"/>
    <p:sldId id="257" r:id="rId12"/>
    <p:sldId id="258" r:id="rId13"/>
    <p:sldId id="259" r:id="rId14"/>
    <p:sldId id="260" r:id="rId15"/>
    <p:sldId id="261" r:id="rId16"/>
    <p:sldId id="270" r:id="rId17"/>
    <p:sldId id="272" r:id="rId18"/>
    <p:sldId id="271" r:id="rId19"/>
    <p:sldId id="262" r:id="rId20"/>
    <p:sldId id="263" r:id="rId21"/>
    <p:sldId id="264" r:id="rId22"/>
    <p:sldId id="265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8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89B8F-DAB7-4235-8B80-F8EB1A0FDF0F}" v="636" dt="2022-03-16T02:50:16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98ED-790D-4DA2-BFCC-415A3159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C25E4-C74A-4534-8682-A9D4F0AF7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155BB-FD9D-40CC-A739-9D0F030C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68CB-64A6-4FB7-85F0-9A3FBEFA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EAF46-AEA7-406B-9704-EC45F34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9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515F-32A3-4142-9C00-63065CA6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5695B0-2E32-40FA-A0CC-59038D69D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A9163-415F-4E33-B1AD-8CE15152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56118A-CC6F-4463-A6B4-1A1E1926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0E4FB-9499-47F5-B969-E3F35A5C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8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A51BD-C736-4A8D-85CA-28EA9BC5F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BD2FA8-03DD-4DDD-83C0-915CD897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09D05-C177-40B2-A503-E5B78EBE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8B86C-D3A1-4E0A-9CAC-391E84BD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0737B-EDF5-471C-990E-27C3B5DB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2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7F0542-0445-4894-8BED-CBB70A81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09EDD5-EC57-44D0-A6C4-8488D50D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4C969-16DE-442F-B212-06240090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3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F0F9-8373-487F-AFCA-8C32357A8362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9B4E-B72F-4E5C-9CC2-987F3B05D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FD62-48F0-4D25-BD00-572EA423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E4FEE-9702-4084-9915-88EFDD40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CCB58-5118-4780-99B7-145B38A0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D8FE8-730F-4E61-879E-4EE03258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97C6B-C101-4626-B893-BCC802BC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1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AD00A-43F5-4ED9-9400-E53909B3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B186A3-C9CA-46E3-990E-54D1C72B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A9CBD-6D0C-4A8C-9692-AC77DCD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5C230B-EC7F-4170-AC70-7C2B08D0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179E8-6359-40F6-95BD-9AA1DA2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AE185-0E96-4612-BB58-511A878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E4CA8-A409-4E10-B57C-B35427C1B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15061-034E-46FE-BDB1-5B557F4C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D0FD8B-9876-47BC-8696-7BE91794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0C192E-3BFD-4084-AA6E-6F2B1682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7C9B6-8892-426B-8D3D-89A38CAB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36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8068A-D139-44C0-9337-E7A14CE5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5D0404-33A1-444F-88E8-B118409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3BF900-8557-4295-A33C-8D4A0E54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AF5385-9FA2-4CE6-8B1D-2D7903C9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E04070-16A7-4C96-BE18-A1AF1FD4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160754-9988-498B-89CB-F46F9FD5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164802-F47E-48AA-9FF1-D4BBC7C0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EABBCD-229D-4061-9F6E-07B85505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BEB5-1191-4A72-BCAD-A9A88FEB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AC9ADF-E5D7-41C2-8CC5-79184698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2ADECB-CF60-4CCB-B360-F29D79C7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D841D6-FB3D-43B8-B8F5-D59C5364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7F0542-0445-4894-8BED-CBB70A81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09EDD5-EC57-44D0-A6C4-8488D50D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4C969-16DE-442F-B212-06240090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588C-43C4-468C-AC44-CB8F79C9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05C82-E7D1-44B4-B6E7-7E329F53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6C89BD-ABFD-4951-B0B2-024BA5FC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168C53-FBDA-47E9-9886-B2B91ACF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25722-8E3F-4313-AD3F-FADADAA5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2B85B-BFBF-49FE-8A7E-D8FA126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0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EE48-7171-4606-A4B6-8ECA69F3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6D7BE0-0DCE-4F62-90B4-27F62BEEB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5D0CAB-29FC-48F5-90E8-7922B6BC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D9BB4-4099-4836-8D59-81D89384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73BA6-4A2C-4B3F-9D39-13993891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73AB7F-29BD-4B48-8798-6389FDDC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38065E-8896-494D-AD25-9314E68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AB9E0-805F-4754-850C-45DB35AD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CAABB1-266A-46BE-89BC-16006684F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E385C-B684-429E-B93B-C9E81698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87943-D0DB-45C9-B779-E24170D5F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6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38065E-8896-494D-AD25-9314E68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6AB9E0-805F-4754-850C-45DB35ADC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CAABB1-266A-46BE-89BC-16006684F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B543-3741-4C77-B1F0-1C14D2D344C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E385C-B684-429E-B93B-C9E816986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87943-D0DB-45C9-B779-E24170D5F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6CAD-5527-4502-884D-0853BF2BA0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6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F0F9-8373-487F-AFCA-8C32357A8362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9B4E-B72F-4E5C-9CC2-987F3B05D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812">
              <a:srgbClr val="A3C0E2"/>
            </a:gs>
            <a:gs pos="72625">
              <a:srgbClr val="9BBFDF"/>
            </a:gs>
            <a:gs pos="62250">
              <a:srgbClr val="8ABED9"/>
            </a:gs>
            <a:gs pos="41500">
              <a:srgbClr val="69BCCE"/>
            </a:gs>
            <a:gs pos="0">
              <a:srgbClr val="26B8B8"/>
            </a:gs>
            <a:gs pos="100000">
              <a:schemeClr val="accent1">
                <a:alpha val="0"/>
                <a:lumMod val="89000"/>
                <a:lumOff val="11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5578FE9F-B807-4336-BA0A-E59BEE7D5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3" b="9943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26B8B8"/>
            </a:solidFill>
          </a:ln>
          <a:effectLst>
            <a:glow rad="228600">
              <a:srgbClr val="26B8B8">
                <a:alpha val="40000"/>
              </a:srgbClr>
            </a:glow>
            <a:innerShdw blurRad="114300">
              <a:prstClr val="black"/>
            </a:inn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8369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2B7D8F-EDA0-43CD-B01C-7E1C269D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DD9A3EFE-DB1D-4580-854D-4DF48F5B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23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1DDFBFE-8A80-40D0-8EF2-202A3EBC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FC984E69-048A-486C-A4F1-FDBA8067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4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19B79F4-1EE4-483F-BBAC-979154B49A86}"/>
              </a:ext>
            </a:extLst>
          </p:cNvPr>
          <p:cNvSpPr txBox="1">
            <a:spLocks/>
          </p:cNvSpPr>
          <p:nvPr/>
        </p:nvSpPr>
        <p:spPr>
          <a:xfrm>
            <a:off x="314631" y="398206"/>
            <a:ext cx="6499124" cy="1253613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rgbClr val="26B8B8"/>
              </a:solidFill>
            </a:endParaRPr>
          </a:p>
          <a:p>
            <a:r>
              <a:rPr lang="pt-BR" b="1" dirty="0">
                <a:solidFill>
                  <a:srgbClr val="26B8B8"/>
                </a:solidFill>
              </a:rPr>
              <a:t>Simulador Financeiro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5B0145-2269-4C66-A311-8776654A1516}"/>
              </a:ext>
            </a:extLst>
          </p:cNvPr>
          <p:cNvSpPr/>
          <p:nvPr/>
        </p:nvSpPr>
        <p:spPr>
          <a:xfrm>
            <a:off x="-1" y="5255769"/>
            <a:ext cx="2610465" cy="14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EA3E2A-5B36-4EE5-A84C-3623514A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1" y="2047473"/>
            <a:ext cx="8449407" cy="41149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24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309F277-7038-4411-AF55-7888E752E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32" y="1616441"/>
            <a:ext cx="4840344" cy="322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9CD66F6-4109-4AA7-948D-404E5D88A9D1}"/>
              </a:ext>
            </a:extLst>
          </p:cNvPr>
          <p:cNvSpPr txBox="1">
            <a:spLocks/>
          </p:cNvSpPr>
          <p:nvPr/>
        </p:nvSpPr>
        <p:spPr>
          <a:xfrm>
            <a:off x="503458" y="353961"/>
            <a:ext cx="4316259" cy="1080978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6B8B8"/>
                </a:solidFill>
              </a:rPr>
              <a:t>Tabelas de Dados</a:t>
            </a:r>
          </a:p>
        </p:txBody>
      </p:sp>
    </p:spTree>
    <p:extLst>
      <p:ext uri="{BB962C8B-B14F-4D97-AF65-F5344CB8AC3E}">
        <p14:creationId xmlns:p14="http://schemas.microsoft.com/office/powerpoint/2010/main" val="32929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>
            <a:extLst>
              <a:ext uri="{FF2B5EF4-FFF2-40B4-BE49-F238E27FC236}">
                <a16:creationId xmlns:a16="http://schemas.microsoft.com/office/drawing/2014/main" id="{7444FEDA-C9E6-4FEA-8032-8F12CE0B3F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740812" cy="154744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>
              <a:solidFill>
                <a:srgbClr val="26B8B8"/>
              </a:solidFill>
            </a:endParaRP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73BF96C-4AF9-4424-9336-DDE6EFE3F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32" y="2081367"/>
            <a:ext cx="7210425" cy="37147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B64A735-A929-4F69-89B7-60238AE4EC22}"/>
              </a:ext>
            </a:extLst>
          </p:cNvPr>
          <p:cNvSpPr txBox="1">
            <a:spLocks/>
          </p:cNvSpPr>
          <p:nvPr/>
        </p:nvSpPr>
        <p:spPr>
          <a:xfrm>
            <a:off x="241771" y="369453"/>
            <a:ext cx="7073427" cy="1384859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26B8B8"/>
                </a:solidFill>
              </a:rPr>
              <a:t>Demonstração do Arduino </a:t>
            </a:r>
          </a:p>
        </p:txBody>
      </p:sp>
    </p:spTree>
    <p:extLst>
      <p:ext uri="{BB962C8B-B14F-4D97-AF65-F5344CB8AC3E}">
        <p14:creationId xmlns:p14="http://schemas.microsoft.com/office/powerpoint/2010/main" val="157843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ítulo 1">
            <a:extLst>
              <a:ext uri="{FF2B5EF4-FFF2-40B4-BE49-F238E27FC236}">
                <a16:creationId xmlns:a16="http://schemas.microsoft.com/office/drawing/2014/main" id="{4B4283D4-5798-4A1E-BBE6-3AF78B231F50}"/>
              </a:ext>
            </a:extLst>
          </p:cNvPr>
          <p:cNvSpPr txBox="1">
            <a:spLocks/>
          </p:cNvSpPr>
          <p:nvPr/>
        </p:nvSpPr>
        <p:spPr>
          <a:xfrm>
            <a:off x="572058" y="2849230"/>
            <a:ext cx="6846381" cy="190712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Ampliar para outros tipos de servidores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Relacionar tabelas no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site funcional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Alocar o servidor na nuvem (Azure)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integrados no Arduino</a:t>
            </a:r>
          </a:p>
          <a:p>
            <a:endParaRPr lang="pt-BR" sz="2000" dirty="0">
              <a:solidFill>
                <a:srgbClr val="26B8B8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09FDE9-F631-4067-8D0C-24194ED41BC0}"/>
              </a:ext>
            </a:extLst>
          </p:cNvPr>
          <p:cNvSpPr txBox="1">
            <a:spLocks/>
          </p:cNvSpPr>
          <p:nvPr/>
        </p:nvSpPr>
        <p:spPr>
          <a:xfrm>
            <a:off x="572058" y="495466"/>
            <a:ext cx="4322616" cy="1710814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b="1" dirty="0">
              <a:solidFill>
                <a:srgbClr val="26B8B8"/>
              </a:solidFill>
            </a:endParaRPr>
          </a:p>
          <a:p>
            <a:pPr algn="ctr"/>
            <a:r>
              <a:rPr lang="pt-BR" b="1" dirty="0">
                <a:solidFill>
                  <a:srgbClr val="26B8B8"/>
                </a:solidFill>
              </a:rPr>
              <a:t>Próximos passos</a:t>
            </a:r>
          </a:p>
        </p:txBody>
      </p:sp>
      <p:pic>
        <p:nvPicPr>
          <p:cNvPr id="5" name="Imagem 4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398429F4-7160-401A-A4B8-C1A889FD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01" y="296363"/>
            <a:ext cx="2109019" cy="21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72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63" y="428263"/>
            <a:ext cx="7388672" cy="4704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tângulo 2"/>
          <p:cNvSpPr/>
          <p:nvPr/>
        </p:nvSpPr>
        <p:spPr>
          <a:xfrm>
            <a:off x="4020440" y="5278055"/>
            <a:ext cx="419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Equipe IDCM</a:t>
            </a: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CAF2888-5753-4D6D-A431-D0A301CD2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305008"/>
            <a:ext cx="4316259" cy="1563329"/>
          </a:xfr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br>
              <a:rPr lang="pt-BR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b="1" dirty="0">
              <a:solidFill>
                <a:srgbClr val="26B8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25707B-28E7-40A7-A5C6-2D1E835E8E5C}"/>
              </a:ext>
            </a:extLst>
          </p:cNvPr>
          <p:cNvSpPr/>
          <p:nvPr/>
        </p:nvSpPr>
        <p:spPr>
          <a:xfrm>
            <a:off x="9546880" y="284283"/>
            <a:ext cx="1440000" cy="1584053"/>
          </a:xfrm>
          <a:prstGeom prst="rect">
            <a:avLst/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722FDE-5F95-4F3B-81B6-796B0E26F914}"/>
              </a:ext>
            </a:extLst>
          </p:cNvPr>
          <p:cNvSpPr/>
          <p:nvPr/>
        </p:nvSpPr>
        <p:spPr>
          <a:xfrm>
            <a:off x="7372501" y="280219"/>
            <a:ext cx="1440000" cy="1588118"/>
          </a:xfrm>
          <a:prstGeom prst="rect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E72E4C-BF26-461F-B32B-8CFE7E737D01}"/>
              </a:ext>
            </a:extLst>
          </p:cNvPr>
          <p:cNvSpPr/>
          <p:nvPr/>
        </p:nvSpPr>
        <p:spPr>
          <a:xfrm rot="5400000">
            <a:off x="5115271" y="345486"/>
            <a:ext cx="1605702" cy="1440000"/>
          </a:xfrm>
          <a:prstGeom prst="rect">
            <a:avLst/>
          </a:prstGeom>
          <a:blipFill dpi="0"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457A03-2C58-4D2C-ACE9-49547B03876A}"/>
              </a:ext>
            </a:extLst>
          </p:cNvPr>
          <p:cNvSpPr/>
          <p:nvPr/>
        </p:nvSpPr>
        <p:spPr>
          <a:xfrm>
            <a:off x="5926489" y="3035445"/>
            <a:ext cx="1440000" cy="1560194"/>
          </a:xfrm>
          <a:prstGeom prst="rect">
            <a:avLst/>
          </a:prstGeom>
          <a:blipFill dpi="0"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995282B-6861-4F61-84D6-B730F499021F}"/>
              </a:ext>
            </a:extLst>
          </p:cNvPr>
          <p:cNvSpPr/>
          <p:nvPr/>
        </p:nvSpPr>
        <p:spPr>
          <a:xfrm>
            <a:off x="655414" y="3028053"/>
            <a:ext cx="1440000" cy="1567586"/>
          </a:xfrm>
          <a:prstGeom prst="rect">
            <a:avLst/>
          </a:prstGeom>
          <a:blipFill dpi="0"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D13872-A977-473A-892E-F1C28CFB0B7F}"/>
              </a:ext>
            </a:extLst>
          </p:cNvPr>
          <p:cNvSpPr txBox="1"/>
          <p:nvPr/>
        </p:nvSpPr>
        <p:spPr>
          <a:xfrm>
            <a:off x="7372501" y="1806829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Jaqueline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Oliveira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Amorim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0FD118-DE58-4FD2-8FC3-3CA3BC0CC79E}"/>
              </a:ext>
            </a:extLst>
          </p:cNvPr>
          <p:cNvSpPr txBox="1"/>
          <p:nvPr/>
        </p:nvSpPr>
        <p:spPr>
          <a:xfrm>
            <a:off x="5198122" y="1806829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Emille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Groth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Sabrito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D6C93DC-D4F9-4AD3-8D39-4F00CCAD78B1}"/>
              </a:ext>
            </a:extLst>
          </p:cNvPr>
          <p:cNvSpPr txBox="1"/>
          <p:nvPr/>
        </p:nvSpPr>
        <p:spPr>
          <a:xfrm>
            <a:off x="9546880" y="1868337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Mariano Soares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DDA16E-B086-4EE1-9BB9-97360F522EDA}"/>
              </a:ext>
            </a:extLst>
          </p:cNvPr>
          <p:cNvSpPr txBox="1"/>
          <p:nvPr/>
        </p:nvSpPr>
        <p:spPr>
          <a:xfrm>
            <a:off x="832884" y="4595639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Mateus Pereira da Silva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0BF25B1-1FCC-44FE-9709-D36E67D7C12C}"/>
              </a:ext>
            </a:extLst>
          </p:cNvPr>
          <p:cNvSpPr txBox="1"/>
          <p:nvPr/>
        </p:nvSpPr>
        <p:spPr>
          <a:xfrm>
            <a:off x="5928619" y="4482837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Ismael Patrício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0B3862F-97D6-48C2-A1B4-1411A46E8AF4}"/>
              </a:ext>
            </a:extLst>
          </p:cNvPr>
          <p:cNvSpPr/>
          <p:nvPr/>
        </p:nvSpPr>
        <p:spPr>
          <a:xfrm>
            <a:off x="3377557" y="3028053"/>
            <a:ext cx="1440000" cy="1567586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763284E-863D-46CF-A68E-2C93A1BAED95}"/>
              </a:ext>
            </a:extLst>
          </p:cNvPr>
          <p:cNvSpPr txBox="1"/>
          <p:nvPr/>
        </p:nvSpPr>
        <p:spPr>
          <a:xfrm>
            <a:off x="3379687" y="4475445"/>
            <a:ext cx="14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Matheus Ferraz Oliveira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22E4EA2-CF95-4206-8669-153DBED77554}"/>
              </a:ext>
            </a:extLst>
          </p:cNvPr>
          <p:cNvSpPr txBox="1"/>
          <p:nvPr/>
        </p:nvSpPr>
        <p:spPr>
          <a:xfrm>
            <a:off x="8704091" y="4595639"/>
            <a:ext cx="144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Rodney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Vinnícius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 Santos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BC18BD5-E5C2-4B0D-B8CC-E69D60CD8C6F}"/>
              </a:ext>
            </a:extLst>
          </p:cNvPr>
          <p:cNvSpPr/>
          <p:nvPr/>
        </p:nvSpPr>
        <p:spPr>
          <a:xfrm rot="5400000">
            <a:off x="8630452" y="3082000"/>
            <a:ext cx="1587278" cy="1440000"/>
          </a:xfrm>
          <a:prstGeom prst="rect">
            <a:avLst/>
          </a:prstGeom>
          <a:blipFill dpi="0" rotWithShape="1"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808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ítulo 1">
            <a:extLst>
              <a:ext uri="{FF2B5EF4-FFF2-40B4-BE49-F238E27FC236}">
                <a16:creationId xmlns:a16="http://schemas.microsoft.com/office/drawing/2014/main" id="{228430DE-AAD9-4F5B-BA6A-532EDB2FACDB}"/>
              </a:ext>
            </a:extLst>
          </p:cNvPr>
          <p:cNvSpPr txBox="1">
            <a:spLocks/>
          </p:cNvSpPr>
          <p:nvPr/>
        </p:nvSpPr>
        <p:spPr>
          <a:xfrm>
            <a:off x="152400" y="152400"/>
            <a:ext cx="4740812" cy="154744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rgbClr val="26B8B8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F1B5B6-F6CB-4763-8809-F246FD782441}"/>
              </a:ext>
            </a:extLst>
          </p:cNvPr>
          <p:cNvSpPr txBox="1"/>
          <p:nvPr/>
        </p:nvSpPr>
        <p:spPr>
          <a:xfrm>
            <a:off x="1423194" y="1288547"/>
            <a:ext cx="96736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Atuamos no segmento de serviços especializados em monitoramento e controle de umidade e temperatura em </a:t>
            </a:r>
            <a:r>
              <a:rPr lang="pt-B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CD343D6-48C8-48AC-BE47-838BAD809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52400"/>
            <a:ext cx="3431458" cy="892553"/>
          </a:xfr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Segmento</a:t>
            </a:r>
          </a:p>
        </p:txBody>
      </p:sp>
      <p:pic>
        <p:nvPicPr>
          <p:cNvPr id="8" name="Imagem 7" descr="Diagrama, Desenho técnico&#10;&#10;Descrição gerada automaticamente">
            <a:extLst>
              <a:ext uri="{FF2B5EF4-FFF2-40B4-BE49-F238E27FC236}">
                <a16:creationId xmlns:a16="http://schemas.microsoft.com/office/drawing/2014/main" id="{5D40C10E-ECC9-4E99-98F3-16CE9221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14" y="2424693"/>
            <a:ext cx="6301326" cy="42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2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06FF18-93F5-4CA4-9F84-1E675B8DEBCA}"/>
              </a:ext>
            </a:extLst>
          </p:cNvPr>
          <p:cNvSpPr txBox="1"/>
          <p:nvPr/>
        </p:nvSpPr>
        <p:spPr>
          <a:xfrm>
            <a:off x="644949" y="2065322"/>
            <a:ext cx="8432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da tecnologia para comunicação e trabalho;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 sensíveis ao calor;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Depreciação do equipamento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 2011;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de influência;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do ritmo de trabalho;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62AEAF2-D034-4F3E-A8DE-AC64F539A004}"/>
              </a:ext>
            </a:extLst>
          </p:cNvPr>
          <p:cNvSpPr txBox="1">
            <a:spLocks/>
          </p:cNvSpPr>
          <p:nvPr/>
        </p:nvSpPr>
        <p:spPr>
          <a:xfrm>
            <a:off x="193484" y="208016"/>
            <a:ext cx="9335730" cy="1312606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Contexto / Desafio/ Problema</a:t>
            </a:r>
          </a:p>
        </p:txBody>
      </p:sp>
    </p:spTree>
    <p:extLst>
      <p:ext uri="{BB962C8B-B14F-4D97-AF65-F5344CB8AC3E}">
        <p14:creationId xmlns:p14="http://schemas.microsoft.com/office/powerpoint/2010/main" val="31714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35C51AA4-AEB2-4C22-A86B-6E8AD08A4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197000"/>
                    </a14:imgEffect>
                    <a14:imgEffect>
                      <a14:brightnessContrast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28" y="2205672"/>
            <a:ext cx="5636782" cy="4319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A888F7B-ADB6-495F-9FFA-3893996FE6CD}"/>
              </a:ext>
            </a:extLst>
          </p:cNvPr>
          <p:cNvSpPr txBox="1"/>
          <p:nvPr/>
        </p:nvSpPr>
        <p:spPr>
          <a:xfrm>
            <a:off x="306029" y="333140"/>
            <a:ext cx="1087324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a S.L.A, é necessário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99,5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uptime,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apenas 0,5%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Média de 87 horas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ano;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Média de USD$ 42.000,00 de prejuízo financeiro;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Prejuízo médio anual de USD$ 3.654.000,00 com indisponibilidades.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4B63001-2A6D-47B2-BF10-563BC1334997}"/>
              </a:ext>
            </a:extLst>
          </p:cNvPr>
          <p:cNvSpPr txBox="1"/>
          <p:nvPr/>
        </p:nvSpPr>
        <p:spPr>
          <a:xfrm>
            <a:off x="572161" y="2269385"/>
            <a:ext cx="8512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solução trouxemos a ideia de implantação de sensores de umidade e temperatura nos servidores e ambiente, exercendo o controle e monitoramento destes, e levando suporte e assistência em casos de falhas.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ACAAD0-A577-42DF-895D-9B2F9CA3FD1A}"/>
              </a:ext>
            </a:extLst>
          </p:cNvPr>
          <p:cNvSpPr txBox="1">
            <a:spLocks/>
          </p:cNvSpPr>
          <p:nvPr/>
        </p:nvSpPr>
        <p:spPr>
          <a:xfrm>
            <a:off x="235974" y="169525"/>
            <a:ext cx="6061587" cy="1563329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Proposta de solução</a:t>
            </a:r>
          </a:p>
          <a:p>
            <a:endParaRPr lang="pt-BR" sz="4400" b="1" dirty="0">
              <a:solidFill>
                <a:srgbClr val="26B8B8"/>
              </a:solidFill>
            </a:endParaRPr>
          </a:p>
        </p:txBody>
      </p:sp>
      <p:pic>
        <p:nvPicPr>
          <p:cNvPr id="10" name="Imagem 9" descr="Ícone&#10;&#10;Descrição gerada automaticamente com confiança baixa">
            <a:extLst>
              <a:ext uri="{FF2B5EF4-FFF2-40B4-BE49-F238E27FC236}">
                <a16:creationId xmlns:a16="http://schemas.microsoft.com/office/drawing/2014/main" id="{562CE9A2-71A3-44C9-A828-85363DDF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49" y="3480620"/>
            <a:ext cx="3018351" cy="3018351"/>
          </a:xfrm>
          <a:prstGeom prst="rect">
            <a:avLst/>
          </a:prstGeom>
        </p:spPr>
      </p:pic>
      <p:pic>
        <p:nvPicPr>
          <p:cNvPr id="12" name="Imagem 11" descr="Forma&#10;&#10;Descrição gerada automaticamente">
            <a:extLst>
              <a:ext uri="{FF2B5EF4-FFF2-40B4-BE49-F238E27FC236}">
                <a16:creationId xmlns:a16="http://schemas.microsoft.com/office/drawing/2014/main" id="{CFD7EA6F-4502-4234-8D76-8B990DB188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2"/>
          <a:stretch/>
        </p:blipFill>
        <p:spPr>
          <a:xfrm>
            <a:off x="6538453" y="4097337"/>
            <a:ext cx="1830463" cy="17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>
            <a:extLst>
              <a:ext uri="{FF2B5EF4-FFF2-40B4-BE49-F238E27FC236}">
                <a16:creationId xmlns:a16="http://schemas.microsoft.com/office/drawing/2014/main" id="{6B5D521B-BF08-4FCF-B9DB-7F490185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486400" cy="154744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26B8B8"/>
                </a:solidFill>
              </a:rPr>
              <a:t>Diagrama de Visão de Negócio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C5DA1E-0DCE-4D5B-A360-70A03B3F7B1B}"/>
              </a:ext>
            </a:extLst>
          </p:cNvPr>
          <p:cNvSpPr/>
          <p:nvPr/>
        </p:nvSpPr>
        <p:spPr>
          <a:xfrm>
            <a:off x="0" y="4040492"/>
            <a:ext cx="3996813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D3C6287-EE3C-4CE1-9AB4-DFA828B9ED9D}"/>
              </a:ext>
            </a:extLst>
          </p:cNvPr>
          <p:cNvSpPr txBox="1">
            <a:spLocks/>
          </p:cNvSpPr>
          <p:nvPr/>
        </p:nvSpPr>
        <p:spPr>
          <a:xfrm>
            <a:off x="4863712" y="0"/>
            <a:ext cx="4373365" cy="184331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rgbClr val="26B8B8"/>
                </a:solidFill>
              </a:rPr>
              <a:t>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638EA0-DE7D-431A-8D58-B630250852C0}"/>
              </a:ext>
            </a:extLst>
          </p:cNvPr>
          <p:cNvSpPr/>
          <p:nvPr/>
        </p:nvSpPr>
        <p:spPr>
          <a:xfrm>
            <a:off x="10958286" y="6342743"/>
            <a:ext cx="1233714" cy="44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5CA5A2-E940-4101-9189-9DC6F314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08"/>
            <a:ext cx="12192000" cy="67882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4E49F8C-B265-452B-9CCD-BFC71CD30762}"/>
              </a:ext>
            </a:extLst>
          </p:cNvPr>
          <p:cNvSpPr txBox="1">
            <a:spLocks/>
          </p:cNvSpPr>
          <p:nvPr/>
        </p:nvSpPr>
        <p:spPr>
          <a:xfrm>
            <a:off x="5267500" y="188948"/>
            <a:ext cx="3631359" cy="1135392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visão de negócios</a:t>
            </a:r>
          </a:p>
        </p:txBody>
      </p:sp>
    </p:spTree>
    <p:extLst>
      <p:ext uri="{BB962C8B-B14F-4D97-AF65-F5344CB8AC3E}">
        <p14:creationId xmlns:p14="http://schemas.microsoft.com/office/powerpoint/2010/main" val="30569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DB66D7-34C2-4367-AF89-2062A5497DE4}"/>
              </a:ext>
            </a:extLst>
          </p:cNvPr>
          <p:cNvSpPr txBox="1">
            <a:spLocks/>
          </p:cNvSpPr>
          <p:nvPr/>
        </p:nvSpPr>
        <p:spPr>
          <a:xfrm>
            <a:off x="237687" y="265471"/>
            <a:ext cx="6620314" cy="1578077"/>
          </a:xfrm>
          <a:prstGeom prst="rect">
            <a:avLst/>
          </a:prstGeom>
          <a:gradFill flip="none" rotWithShape="1">
            <a:gsLst>
              <a:gs pos="0">
                <a:srgbClr val="26B8B8">
                  <a:tint val="66000"/>
                  <a:satMod val="160000"/>
                  <a:alpha val="0"/>
                  <a:lumMod val="94000"/>
                  <a:lumOff val="600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softEdge rad="635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>
                <a:solidFill>
                  <a:srgbClr val="26B8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de Gestão</a:t>
            </a:r>
          </a:p>
          <a:p>
            <a:endParaRPr lang="pt-BR" sz="4800" b="1" dirty="0">
              <a:solidFill>
                <a:srgbClr val="26B8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25165219-62F9-464A-9687-7FF5B4CFCD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0" y="2290263"/>
            <a:ext cx="5857159" cy="3294652"/>
          </a:xfrm>
          <a:prstGeom prst="roundRect">
            <a:avLst>
              <a:gd name="adj" fmla="val 8594"/>
            </a:avLst>
          </a:prstGeom>
          <a:gradFill>
            <a:gsLst>
              <a:gs pos="0">
                <a:srgbClr val="26B8B8">
                  <a:tint val="66000"/>
                  <a:satMod val="160000"/>
                  <a:lumMod val="94000"/>
                  <a:lumOff val="6000"/>
                  <a:alpha val="0"/>
                </a:srgbClr>
              </a:gs>
              <a:gs pos="50000">
                <a:srgbClr val="26B8B8">
                  <a:tint val="44500"/>
                  <a:satMod val="160000"/>
                </a:srgbClr>
              </a:gs>
              <a:gs pos="100000">
                <a:srgbClr val="26B8B8">
                  <a:tint val="23500"/>
                  <a:satMod val="160000"/>
                </a:srgb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88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33C641C0-773F-471F-B496-16668CD4F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6" y="545690"/>
            <a:ext cx="8007751" cy="4499147"/>
          </a:xfrm>
          <a:prstGeom prst="rect">
            <a:avLst/>
          </a:prstGeom>
          <a:ln w="28575">
            <a:solidFill>
              <a:srgbClr val="26B8B8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65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A8A68E1C8AD4BB8607B0553D331B3" ma:contentTypeVersion="7" ma:contentTypeDescription="Create a new document." ma:contentTypeScope="" ma:versionID="d2f1bf3b1ba28702237e467e8bcbdad4">
  <xsd:schema xmlns:xsd="http://www.w3.org/2001/XMLSchema" xmlns:xs="http://www.w3.org/2001/XMLSchema" xmlns:p="http://schemas.microsoft.com/office/2006/metadata/properties" xmlns:ns3="7a087c55-5f08-466c-910b-e029fd4269fe" xmlns:ns4="e2ca784f-4dc5-42e9-9734-389708ce15cc" targetNamespace="http://schemas.microsoft.com/office/2006/metadata/properties" ma:root="true" ma:fieldsID="81cada9197e751163614025919796d92" ns3:_="" ns4:_="">
    <xsd:import namespace="7a087c55-5f08-466c-910b-e029fd4269fe"/>
    <xsd:import namespace="e2ca784f-4dc5-42e9-9734-389708ce15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87c55-5f08-466c-910b-e029fd42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a784f-4dc5-42e9-9734-389708ce15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5A8F46-0E91-4EE8-9BD7-F4B9685C9D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89EEAA-4FE4-4A7E-86F5-663563EB191C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e2ca784f-4dc5-42e9-9734-389708ce15c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7a087c55-5f08-466c-910b-e029fd4269f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04312A-4FA2-4311-9A30-BF916FF47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87c55-5f08-466c-910b-e029fd4269fe"/>
    <ds:schemaRef ds:uri="e2ca784f-4dc5-42e9-9734-389708ce15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215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do Office</vt:lpstr>
      <vt:lpstr>Tema do Office</vt:lpstr>
      <vt:lpstr>Office Theme</vt:lpstr>
      <vt:lpstr>Apresentação do PowerPoint</vt:lpstr>
      <vt:lpstr>Apresentação </vt:lpstr>
      <vt:lpstr>Segmento</vt:lpstr>
      <vt:lpstr>Apresentação do PowerPoint</vt:lpstr>
      <vt:lpstr>Apresentação do PowerPoint</vt:lpstr>
      <vt:lpstr>Apresentação do PowerPoint</vt:lpstr>
      <vt:lpstr>Diagrama de Visão de Negócio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Sprint 01</dc:title>
  <dc:creator>Matheus Ferraz Oliveira</dc:creator>
  <cp:lastModifiedBy>User</cp:lastModifiedBy>
  <cp:revision>12</cp:revision>
  <dcterms:created xsi:type="dcterms:W3CDTF">2022-03-14T23:47:34Z</dcterms:created>
  <dcterms:modified xsi:type="dcterms:W3CDTF">2022-03-17T16:18:29Z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0x010100892A8A68E1C8AD4BB8607B0553D331B3</vt:lpwstr>
  </property>
</Properties>
</file>