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21396325" cy="3026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048" autoAdjust="0"/>
    <p:restoredTop sz="94660"/>
  </p:normalViewPr>
  <p:slideViewPr>
    <p:cSldViewPr snapToGrid="0">
      <p:cViewPr>
        <p:scale>
          <a:sx n="33" d="100"/>
          <a:sy n="33" d="100"/>
        </p:scale>
        <p:origin x="12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725" y="4953466"/>
            <a:ext cx="18186876" cy="10537496"/>
          </a:xfrm>
        </p:spPr>
        <p:txBody>
          <a:bodyPr anchor="b"/>
          <a:lstStyle>
            <a:lvl1pPr algn="ctr"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4541" y="15897328"/>
            <a:ext cx="16047244" cy="7307583"/>
          </a:xfrm>
        </p:spPr>
        <p:txBody>
          <a:bodyPr/>
          <a:lstStyle>
            <a:lvl1pPr marL="0" indent="0" algn="ctr">
              <a:buNone/>
              <a:defRPr sz="5616"/>
            </a:lvl1pPr>
            <a:lvl2pPr marL="1069802" indent="0" algn="ctr">
              <a:buNone/>
              <a:defRPr sz="4680"/>
            </a:lvl2pPr>
            <a:lvl3pPr marL="2139605" indent="0" algn="ctr">
              <a:buNone/>
              <a:defRPr sz="4212"/>
            </a:lvl3pPr>
            <a:lvl4pPr marL="3209407" indent="0" algn="ctr">
              <a:buNone/>
              <a:defRPr sz="3744"/>
            </a:lvl4pPr>
            <a:lvl5pPr marL="4279209" indent="0" algn="ctr">
              <a:buNone/>
              <a:defRPr sz="3744"/>
            </a:lvl5pPr>
            <a:lvl6pPr marL="5349011" indent="0" algn="ctr">
              <a:buNone/>
              <a:defRPr sz="3744"/>
            </a:lvl6pPr>
            <a:lvl7pPr marL="6418814" indent="0" algn="ctr">
              <a:buNone/>
              <a:defRPr sz="3744"/>
            </a:lvl7pPr>
            <a:lvl8pPr marL="7488616" indent="0" algn="ctr">
              <a:buNone/>
              <a:defRPr sz="3744"/>
            </a:lvl8pPr>
            <a:lvl9pPr marL="8558418" indent="0" algn="ctr">
              <a:buNone/>
              <a:defRPr sz="37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9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2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11746" y="1611452"/>
            <a:ext cx="4613583" cy="25650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998" y="1611452"/>
            <a:ext cx="13573294" cy="25650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0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9855" y="7545809"/>
            <a:ext cx="18454330" cy="12590343"/>
          </a:xfrm>
        </p:spPr>
        <p:txBody>
          <a:bodyPr anchor="b"/>
          <a:lstStyle>
            <a:lvl1pPr>
              <a:defRPr sz="14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9855" y="20255262"/>
            <a:ext cx="18454330" cy="6620964"/>
          </a:xfrm>
        </p:spPr>
        <p:txBody>
          <a:bodyPr/>
          <a:lstStyle>
            <a:lvl1pPr marL="0" indent="0">
              <a:buNone/>
              <a:defRPr sz="5616">
                <a:solidFill>
                  <a:schemeClr val="tx1"/>
                </a:solidFill>
              </a:defRPr>
            </a:lvl1pPr>
            <a:lvl2pPr marL="1069802" indent="0">
              <a:buNone/>
              <a:defRPr sz="4680">
                <a:solidFill>
                  <a:schemeClr val="tx1">
                    <a:tint val="75000"/>
                  </a:schemeClr>
                </a:solidFill>
              </a:defRPr>
            </a:lvl2pPr>
            <a:lvl3pPr marL="2139605" indent="0">
              <a:buNone/>
              <a:defRPr sz="4212">
                <a:solidFill>
                  <a:schemeClr val="tx1">
                    <a:tint val="75000"/>
                  </a:schemeClr>
                </a:solidFill>
              </a:defRPr>
            </a:lvl3pPr>
            <a:lvl4pPr marL="3209407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4pPr>
            <a:lvl5pPr marL="4279209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5pPr>
            <a:lvl6pPr marL="5349011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6pPr>
            <a:lvl7pPr marL="6418814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7pPr>
            <a:lvl8pPr marL="7488616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8pPr>
            <a:lvl9pPr marL="8558418" indent="0">
              <a:buNone/>
              <a:defRPr sz="37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997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31890" y="8057261"/>
            <a:ext cx="9093438" cy="1920430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2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1611459"/>
            <a:ext cx="18454330" cy="58502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87" y="7419688"/>
            <a:ext cx="9051647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87" y="11055963"/>
            <a:ext cx="9051647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31891" y="7419688"/>
            <a:ext cx="9096225" cy="3636275"/>
          </a:xfrm>
        </p:spPr>
        <p:txBody>
          <a:bodyPr anchor="b"/>
          <a:lstStyle>
            <a:lvl1pPr marL="0" indent="0">
              <a:buNone/>
              <a:defRPr sz="5616" b="1"/>
            </a:lvl1pPr>
            <a:lvl2pPr marL="1069802" indent="0">
              <a:buNone/>
              <a:defRPr sz="4680" b="1"/>
            </a:lvl2pPr>
            <a:lvl3pPr marL="2139605" indent="0">
              <a:buNone/>
              <a:defRPr sz="4212" b="1"/>
            </a:lvl3pPr>
            <a:lvl4pPr marL="3209407" indent="0">
              <a:buNone/>
              <a:defRPr sz="3744" b="1"/>
            </a:lvl4pPr>
            <a:lvl5pPr marL="4279209" indent="0">
              <a:buNone/>
              <a:defRPr sz="3744" b="1"/>
            </a:lvl5pPr>
            <a:lvl6pPr marL="5349011" indent="0">
              <a:buNone/>
              <a:defRPr sz="3744" b="1"/>
            </a:lvl6pPr>
            <a:lvl7pPr marL="6418814" indent="0">
              <a:buNone/>
              <a:defRPr sz="3744" b="1"/>
            </a:lvl7pPr>
            <a:lvl8pPr marL="7488616" indent="0">
              <a:buNone/>
              <a:defRPr sz="3744" b="1"/>
            </a:lvl8pPr>
            <a:lvl9pPr marL="8558418" indent="0">
              <a:buNone/>
              <a:defRPr sz="374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31891" y="11055963"/>
            <a:ext cx="9096225" cy="1626165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7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66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6225" y="4357934"/>
            <a:ext cx="10831890" cy="21509383"/>
          </a:xfrm>
        </p:spPr>
        <p:txBody>
          <a:bodyPr/>
          <a:lstStyle>
            <a:lvl1pPr>
              <a:defRPr sz="7488"/>
            </a:lvl1pPr>
            <a:lvl2pPr>
              <a:defRPr sz="6552"/>
            </a:lvl2pPr>
            <a:lvl3pPr>
              <a:defRPr sz="5616"/>
            </a:lvl3pPr>
            <a:lvl4pPr>
              <a:defRPr sz="4680"/>
            </a:lvl4pPr>
            <a:lvl5pPr>
              <a:defRPr sz="4680"/>
            </a:lvl5pPr>
            <a:lvl6pPr>
              <a:defRPr sz="4680"/>
            </a:lvl6pPr>
            <a:lvl7pPr>
              <a:defRPr sz="4680"/>
            </a:lvl7pPr>
            <a:lvl8pPr>
              <a:defRPr sz="4680"/>
            </a:lvl8pPr>
            <a:lvl9pPr>
              <a:defRPr sz="468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6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84" y="2017818"/>
            <a:ext cx="6900872" cy="7062364"/>
          </a:xfrm>
        </p:spPr>
        <p:txBody>
          <a:bodyPr anchor="b"/>
          <a:lstStyle>
            <a:lvl1pPr>
              <a:defRPr sz="74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6225" y="4357934"/>
            <a:ext cx="10831890" cy="21509383"/>
          </a:xfrm>
        </p:spPr>
        <p:txBody>
          <a:bodyPr anchor="t"/>
          <a:lstStyle>
            <a:lvl1pPr marL="0" indent="0">
              <a:buNone/>
              <a:defRPr sz="7488"/>
            </a:lvl1pPr>
            <a:lvl2pPr marL="1069802" indent="0">
              <a:buNone/>
              <a:defRPr sz="6552"/>
            </a:lvl2pPr>
            <a:lvl3pPr marL="2139605" indent="0">
              <a:buNone/>
              <a:defRPr sz="5616"/>
            </a:lvl3pPr>
            <a:lvl4pPr marL="3209407" indent="0">
              <a:buNone/>
              <a:defRPr sz="4680"/>
            </a:lvl4pPr>
            <a:lvl5pPr marL="4279209" indent="0">
              <a:buNone/>
              <a:defRPr sz="4680"/>
            </a:lvl5pPr>
            <a:lvl6pPr marL="5349011" indent="0">
              <a:buNone/>
              <a:defRPr sz="4680"/>
            </a:lvl6pPr>
            <a:lvl7pPr marL="6418814" indent="0">
              <a:buNone/>
              <a:defRPr sz="4680"/>
            </a:lvl7pPr>
            <a:lvl8pPr marL="7488616" indent="0">
              <a:buNone/>
              <a:defRPr sz="4680"/>
            </a:lvl8pPr>
            <a:lvl9pPr marL="8558418" indent="0">
              <a:buNone/>
              <a:defRPr sz="4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784" y="9080183"/>
            <a:ext cx="6900872" cy="16822161"/>
          </a:xfrm>
        </p:spPr>
        <p:txBody>
          <a:bodyPr/>
          <a:lstStyle>
            <a:lvl1pPr marL="0" indent="0">
              <a:buNone/>
              <a:defRPr sz="3744"/>
            </a:lvl1pPr>
            <a:lvl2pPr marL="1069802" indent="0">
              <a:buNone/>
              <a:defRPr sz="3276"/>
            </a:lvl2pPr>
            <a:lvl3pPr marL="2139605" indent="0">
              <a:buNone/>
              <a:defRPr sz="2808"/>
            </a:lvl3pPr>
            <a:lvl4pPr marL="3209407" indent="0">
              <a:buNone/>
              <a:defRPr sz="2340"/>
            </a:lvl4pPr>
            <a:lvl5pPr marL="4279209" indent="0">
              <a:buNone/>
              <a:defRPr sz="2340"/>
            </a:lvl5pPr>
            <a:lvl6pPr marL="5349011" indent="0">
              <a:buNone/>
              <a:defRPr sz="2340"/>
            </a:lvl6pPr>
            <a:lvl7pPr marL="6418814" indent="0">
              <a:buNone/>
              <a:defRPr sz="2340"/>
            </a:lvl7pPr>
            <a:lvl8pPr marL="7488616" indent="0">
              <a:buNone/>
              <a:defRPr sz="2340"/>
            </a:lvl8pPr>
            <a:lvl9pPr marL="8558418" indent="0">
              <a:buNone/>
              <a:defRPr sz="234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998" y="1611459"/>
            <a:ext cx="18454330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998" y="8057261"/>
            <a:ext cx="18454330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997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DC1AB-DFEF-4E69-ADD9-F403144A7515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7533" y="28053287"/>
            <a:ext cx="722126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11155" y="28053287"/>
            <a:ext cx="4814173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1B15A-DE7C-4788-BA75-459772D4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9605" rtl="0" eaLnBrk="1" latinLnBrk="0" hangingPunct="1">
        <a:lnSpc>
          <a:spcPct val="90000"/>
        </a:lnSpc>
        <a:spcBef>
          <a:spcPct val="0"/>
        </a:spcBef>
        <a:buNone/>
        <a:defRPr sz="102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901" indent="-534901" algn="l" defTabSz="2139605" rtl="0" eaLnBrk="1" latinLnBrk="0" hangingPunct="1">
        <a:lnSpc>
          <a:spcPct val="90000"/>
        </a:lnSpc>
        <a:spcBef>
          <a:spcPts val="2340"/>
        </a:spcBef>
        <a:buFont typeface="Arial" panose="020B0604020202020204" pitchFamily="34" charset="0"/>
        <a:buChar char="•"/>
        <a:defRPr sz="6552" kern="1200">
          <a:solidFill>
            <a:schemeClr val="tx1"/>
          </a:solidFill>
          <a:latin typeface="+mn-lt"/>
          <a:ea typeface="+mn-ea"/>
          <a:cs typeface="+mn-cs"/>
        </a:defRPr>
      </a:lvl1pPr>
      <a:lvl2pPr marL="160470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5616" kern="1200">
          <a:solidFill>
            <a:schemeClr val="tx1"/>
          </a:solidFill>
          <a:latin typeface="+mn-lt"/>
          <a:ea typeface="+mn-ea"/>
          <a:cs typeface="+mn-cs"/>
        </a:defRPr>
      </a:lvl2pPr>
      <a:lvl3pPr marL="2674506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680" kern="1200">
          <a:solidFill>
            <a:schemeClr val="tx1"/>
          </a:solidFill>
          <a:latin typeface="+mn-lt"/>
          <a:ea typeface="+mn-ea"/>
          <a:cs typeface="+mn-cs"/>
        </a:defRPr>
      </a:lvl3pPr>
      <a:lvl4pPr marL="3744308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814110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883913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953715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8023517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9093319" indent="-534901" algn="l" defTabSz="2139605" rtl="0" eaLnBrk="1" latinLnBrk="0" hangingPunct="1">
        <a:lnSpc>
          <a:spcPct val="90000"/>
        </a:lnSpc>
        <a:spcBef>
          <a:spcPts val="1170"/>
        </a:spcBef>
        <a:buFont typeface="Arial" panose="020B0604020202020204" pitchFamily="34" charset="0"/>
        <a:buChar char="•"/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1pPr>
      <a:lvl2pPr marL="1069802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2pPr>
      <a:lvl3pPr marL="2139605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3pPr>
      <a:lvl4pPr marL="3209407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4pPr>
      <a:lvl5pPr marL="4279209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5pPr>
      <a:lvl6pPr marL="5349011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6pPr>
      <a:lvl7pPr marL="6418814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7pPr>
      <a:lvl8pPr marL="7488616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8pPr>
      <a:lvl9pPr marL="8558418" algn="l" defTabSz="2139605" rtl="0" eaLnBrk="1" latinLnBrk="0" hangingPunct="1">
        <a:defRPr sz="42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0.jpe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jpeg"/><Relationship Id="rId15" Type="http://schemas.openxmlformats.org/officeDocument/2006/relationships/image" Target="../media/image13.jpe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D14D6-8A0B-4449-9719-B5D69EC0D76B}"/>
              </a:ext>
            </a:extLst>
          </p:cNvPr>
          <p:cNvSpPr/>
          <p:nvPr/>
        </p:nvSpPr>
        <p:spPr>
          <a:xfrm>
            <a:off x="-1" y="-280988"/>
            <a:ext cx="21396325" cy="1792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07E90183-F57D-40AB-B9A0-CD958B03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6700" y="5555"/>
            <a:ext cx="3308880" cy="122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BBE70A-3D4D-EDA7-8FAC-6EF23E651805}"/>
              </a:ext>
            </a:extLst>
          </p:cNvPr>
          <p:cNvSpPr txBox="1"/>
          <p:nvPr/>
        </p:nvSpPr>
        <p:spPr>
          <a:xfrm>
            <a:off x="38475" y="1714387"/>
            <a:ext cx="2075848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zh-CN" sz="40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Bionic Design and Additive Manufacturing of High-Performance Heat Sink </a:t>
            </a:r>
          </a:p>
          <a:p>
            <a:pPr algn="ctr">
              <a:spcAft>
                <a:spcPts val="600"/>
              </a:spcAft>
            </a:pPr>
            <a:r>
              <a:rPr lang="en-US" altLang="zh-CN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Yang Zhang, Junyuan Jiang, Yiwei Wang, Luying Xia</a:t>
            </a:r>
          </a:p>
          <a:p>
            <a:pPr algn="ctr">
              <a:spcAft>
                <a:spcPts val="600"/>
              </a:spcAft>
            </a:pP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Supervisors: Dr. Yi </a:t>
            </a:r>
            <a:r>
              <a:rPr lang="en-US" altLang="zh-CN" sz="32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Nie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Dr. Shanshan Long </a:t>
            </a:r>
            <a:br>
              <a:rPr lang="en-US" altLang="zh-CN" sz="32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i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Aerospace Engineering, Department of Mechanical, Materials and Manufacturing</a:t>
            </a:r>
            <a:endParaRPr lang="zh-CN" altLang="zh-CN" sz="48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17DC6-D8E0-AE46-E82C-60050D5AF075}"/>
              </a:ext>
            </a:extLst>
          </p:cNvPr>
          <p:cNvSpPr txBox="1"/>
          <p:nvPr/>
        </p:nvSpPr>
        <p:spPr>
          <a:xfrm>
            <a:off x="861354" y="8780693"/>
            <a:ext cx="960229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Design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457B0F-803B-4AB3-E566-D689D01A5781}"/>
              </a:ext>
            </a:extLst>
          </p:cNvPr>
          <p:cNvSpPr txBox="1"/>
          <p:nvPr/>
        </p:nvSpPr>
        <p:spPr>
          <a:xfrm>
            <a:off x="878929" y="5133541"/>
            <a:ext cx="95171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Heat sink: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heat exchanger that dissipates the heat generated by an electronic or a mechanical device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Additive Manufacturing </a:t>
            </a:r>
            <a:r>
              <a:rPr lang="en-GB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(AM)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 industrial process that deposits materials layer by layer to create geometric 3D objects</a:t>
            </a:r>
            <a:r>
              <a:rPr lang="en-GB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Motivation: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 generate an innovative heat sink design that maximizes the benefits of additive manufacturing, particularly in terms of intricate geometries and robust materials.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57560B4-6C44-781E-12D5-911F2613E909}"/>
              </a:ext>
            </a:extLst>
          </p:cNvPr>
          <p:cNvSpPr txBox="1"/>
          <p:nvPr/>
        </p:nvSpPr>
        <p:spPr>
          <a:xfrm>
            <a:off x="861354" y="4167763"/>
            <a:ext cx="19789818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122529D-87D3-4CA5-A6CB-E5F08BE66DE5}"/>
              </a:ext>
            </a:extLst>
          </p:cNvPr>
          <p:cNvGrpSpPr/>
          <p:nvPr/>
        </p:nvGrpSpPr>
        <p:grpSpPr>
          <a:xfrm>
            <a:off x="6679569" y="10802848"/>
            <a:ext cx="3125372" cy="3304113"/>
            <a:chOff x="7600261" y="12519874"/>
            <a:chExt cx="3125372" cy="3304113"/>
          </a:xfrm>
        </p:grpSpPr>
        <p:pic>
          <p:nvPicPr>
            <p:cNvPr id="15" name="Picture 1" descr="A close-up of a toy&#10;&#10;Description automatically generated">
              <a:extLst>
                <a:ext uri="{FF2B5EF4-FFF2-40B4-BE49-F238E27FC236}">
                  <a16:creationId xmlns:a16="http://schemas.microsoft.com/office/drawing/2014/main" id="{DA8924A9-2BCE-0325-6109-BEA264856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65" y="12519874"/>
              <a:ext cx="2018964" cy="22951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E376A8D-D30B-0066-1F22-098266F774CB}"/>
                </a:ext>
              </a:extLst>
            </p:cNvPr>
            <p:cNvSpPr txBox="1"/>
            <p:nvPr/>
          </p:nvSpPr>
          <p:spPr>
            <a:xfrm>
              <a:off x="7600261" y="14839102"/>
              <a:ext cx="3125372" cy="984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Honeycomb arrangement of conical pins </a:t>
              </a:r>
              <a:endParaRPr lang="zh-CN" altLang="zh-CN" sz="2000" b="1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E09E66-D725-4145-95DF-D8DDF747747F}"/>
              </a:ext>
            </a:extLst>
          </p:cNvPr>
          <p:cNvGrpSpPr/>
          <p:nvPr/>
        </p:nvGrpSpPr>
        <p:grpSpPr>
          <a:xfrm>
            <a:off x="6503350" y="13823525"/>
            <a:ext cx="3301591" cy="2976974"/>
            <a:chOff x="7439555" y="16832378"/>
            <a:chExt cx="3644626" cy="344925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A87EDC9-BC5B-4B29-0271-C2220FCDC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9555" y="16832378"/>
              <a:ext cx="3644626" cy="32388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E285C85-199C-B4C4-1DC7-68D4E1B40E03}"/>
                </a:ext>
              </a:extLst>
            </p:cNvPr>
            <p:cNvSpPr txBox="1"/>
            <p:nvPr/>
          </p:nvSpPr>
          <p:spPr>
            <a:xfrm>
              <a:off x="7607057" y="19818044"/>
              <a:ext cx="3220224" cy="463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ree branches structure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CD23918-2CDD-0D81-8EC5-D8276D30F964}"/>
              </a:ext>
            </a:extLst>
          </p:cNvPr>
          <p:cNvSpPr txBox="1"/>
          <p:nvPr/>
        </p:nvSpPr>
        <p:spPr>
          <a:xfrm>
            <a:off x="852470" y="9687112"/>
            <a:ext cx="65920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2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Bionic design: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85C0F6-57FD-4E14-A0F0-B9320C5DEFF7}"/>
              </a:ext>
            </a:extLst>
          </p:cNvPr>
          <p:cNvGrpSpPr/>
          <p:nvPr/>
        </p:nvGrpSpPr>
        <p:grpSpPr>
          <a:xfrm>
            <a:off x="852469" y="17784906"/>
            <a:ext cx="4506435" cy="3675289"/>
            <a:chOff x="6997265" y="20918281"/>
            <a:chExt cx="3832405" cy="3157860"/>
          </a:xfrm>
        </p:grpSpPr>
        <p:pic>
          <p:nvPicPr>
            <p:cNvPr id="30" name="Picture 1" descr="A diagram of a graph showing different colored rods&#10;&#10;Description automatically generated with medium confidence">
              <a:extLst>
                <a:ext uri="{FF2B5EF4-FFF2-40B4-BE49-F238E27FC236}">
                  <a16:creationId xmlns:a16="http://schemas.microsoft.com/office/drawing/2014/main" id="{256E56A0-9A6F-6937-8BC1-EB0825E11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7266" y="20918281"/>
              <a:ext cx="3590498" cy="2518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EC7291A-E508-65FD-CDF0-0B5EC9070D85}"/>
                </a:ext>
              </a:extLst>
            </p:cNvPr>
            <p:cNvSpPr txBox="1"/>
            <p:nvPr/>
          </p:nvSpPr>
          <p:spPr>
            <a:xfrm>
              <a:off x="6997265" y="23467915"/>
              <a:ext cx="3832405" cy="6082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Contour of temperature distribution on the surface of the heat sink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ED33E70-C83D-48A2-A924-66574EB08604}"/>
              </a:ext>
            </a:extLst>
          </p:cNvPr>
          <p:cNvGrpSpPr/>
          <p:nvPr/>
        </p:nvGrpSpPr>
        <p:grpSpPr>
          <a:xfrm>
            <a:off x="866283" y="11196642"/>
            <a:ext cx="5928278" cy="5116356"/>
            <a:chOff x="7264444" y="9140851"/>
            <a:chExt cx="3595137" cy="3167080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11C4F21F-1CB7-B2F6-3BA2-2F6821532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58449" y="9140851"/>
              <a:ext cx="3030105" cy="2930939"/>
            </a:xfrm>
            <a:prstGeom prst="rect">
              <a:avLst/>
            </a:prstGeom>
          </p:spPr>
        </p:pic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45533B42-89B1-6BDB-D058-2724E8D5F210}"/>
                </a:ext>
              </a:extLst>
            </p:cNvPr>
            <p:cNvSpPr txBox="1"/>
            <p:nvPr/>
          </p:nvSpPr>
          <p:spPr>
            <a:xfrm>
              <a:off x="7264444" y="12060259"/>
              <a:ext cx="3595137" cy="2476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Conical pins structure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EADB889-144B-8F51-6A8D-D123C1ADF484}"/>
              </a:ext>
            </a:extLst>
          </p:cNvPr>
          <p:cNvSpPr txBox="1"/>
          <p:nvPr/>
        </p:nvSpPr>
        <p:spPr>
          <a:xfrm>
            <a:off x="878929" y="23744194"/>
            <a:ext cx="960229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5BCCBA1-D02E-EE7C-C101-B855343FD0AB}"/>
              </a:ext>
            </a:extLst>
          </p:cNvPr>
          <p:cNvSpPr txBox="1"/>
          <p:nvPr/>
        </p:nvSpPr>
        <p:spPr>
          <a:xfrm>
            <a:off x="9750885" y="11670461"/>
            <a:ext cx="47500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2022B32-BBFB-4517-9839-45BA1E530C4B}"/>
              </a:ext>
            </a:extLst>
          </p:cNvPr>
          <p:cNvSpPr txBox="1"/>
          <p:nvPr/>
        </p:nvSpPr>
        <p:spPr>
          <a:xfrm>
            <a:off x="10940871" y="24547090"/>
            <a:ext cx="9291719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bionic heat sink: conical pins, honeycomb holes, raised branches, a honeycomb pattern, and enhanced aesthetic appeal.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predicted figure of merit (FOM) was calculated to be 0.92264 W /(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kg·K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aspect-ratio, 60-degree rule and minimal feature size were strictly followed to make the designed heat sink suitable for fabrication by binder jet additive manufacturing.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Experimental FOM was measured to be 1.19 W /(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kg·K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), together with convincing error analysis.</a:t>
            </a:r>
          </a:p>
        </p:txBody>
      </p:sp>
      <p:pic>
        <p:nvPicPr>
          <p:cNvPr id="58" name="图片 57" descr="图片包含 游戏机, 站&#10;&#10;已自动生成说明">
            <a:extLst>
              <a:ext uri="{FF2B5EF4-FFF2-40B4-BE49-F238E27FC236}">
                <a16:creationId xmlns:a16="http://schemas.microsoft.com/office/drawing/2014/main" id="{EACC02A5-9DBA-4AF6-987F-D79CDEFBE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2265" y="13905792"/>
            <a:ext cx="2199557" cy="253227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19ECB4-D0C9-488F-8182-9BD6ED09B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76" y="28384030"/>
            <a:ext cx="8775065" cy="1386235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35486178-2FCA-4AF9-A368-3C216AAC3871}"/>
              </a:ext>
            </a:extLst>
          </p:cNvPr>
          <p:cNvSpPr txBox="1"/>
          <p:nvPr/>
        </p:nvSpPr>
        <p:spPr>
          <a:xfrm>
            <a:off x="1151356" y="24853891"/>
            <a:ext cx="764407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breakage of the pins impact on FOM        1.1% error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Chamfer of pins impact on FOM         9.2% error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Surface roughness of the printed model        h coefficient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Heat transfer: Incomplete to heat sink.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48C46F6-6CDF-4E45-9105-1231CD134679}"/>
              </a:ext>
            </a:extLst>
          </p:cNvPr>
          <p:cNvSpPr txBox="1"/>
          <p:nvPr/>
        </p:nvSpPr>
        <p:spPr>
          <a:xfrm>
            <a:off x="10874646" y="8763748"/>
            <a:ext cx="960229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Additive Manufacturing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4EC583D-62D0-4566-88B0-FA7F51A2E8FA}"/>
              </a:ext>
            </a:extLst>
          </p:cNvPr>
          <p:cNvGrpSpPr/>
          <p:nvPr/>
        </p:nvGrpSpPr>
        <p:grpSpPr>
          <a:xfrm>
            <a:off x="11385814" y="13696788"/>
            <a:ext cx="5381643" cy="3108145"/>
            <a:chOff x="1036718" y="26518093"/>
            <a:chExt cx="5381643" cy="3108145"/>
          </a:xfrm>
        </p:grpSpPr>
        <p:pic>
          <p:nvPicPr>
            <p:cNvPr id="64" name="图片 63" descr="The scheme showing Intelligent layering technology developed by 3DEO">
              <a:extLst>
                <a:ext uri="{FF2B5EF4-FFF2-40B4-BE49-F238E27FC236}">
                  <a16:creationId xmlns:a16="http://schemas.microsoft.com/office/drawing/2014/main" id="{5588975F-1107-4D79-BB1F-9ED0F71DD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30383" y="26518093"/>
              <a:ext cx="3753067" cy="2636707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469412C-604F-4318-8364-4475D61CAA6C}"/>
                </a:ext>
              </a:extLst>
            </p:cNvPr>
            <p:cNvSpPr txBox="1"/>
            <p:nvPr/>
          </p:nvSpPr>
          <p:spPr>
            <a:xfrm>
              <a:off x="1036718" y="29226128"/>
              <a:ext cx="538164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Binder jetting metal additive manufacturing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6D9297-44A1-4A9A-B31B-9634B06EE382}"/>
              </a:ext>
            </a:extLst>
          </p:cNvPr>
          <p:cNvGrpSpPr/>
          <p:nvPr/>
        </p:nvGrpSpPr>
        <p:grpSpPr>
          <a:xfrm>
            <a:off x="5182189" y="17861419"/>
            <a:ext cx="5281458" cy="3282608"/>
            <a:chOff x="-11143215" y="4806784"/>
            <a:chExt cx="8345592" cy="5361329"/>
          </a:xfrm>
        </p:grpSpPr>
        <p:pic>
          <p:nvPicPr>
            <p:cNvPr id="66" name="图片 46" descr="表格&#10;&#10;已自动生成说明">
              <a:extLst>
                <a:ext uri="{FF2B5EF4-FFF2-40B4-BE49-F238E27FC236}">
                  <a16:creationId xmlns:a16="http://schemas.microsoft.com/office/drawing/2014/main" id="{80109F47-3890-41EE-9AC0-A6771395D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-11143215" y="5535985"/>
              <a:ext cx="8345592" cy="4632128"/>
            </a:xfrm>
            <a:prstGeom prst="rect">
              <a:avLst/>
            </a:prstGeom>
          </p:spPr>
        </p:pic>
        <p:sp>
          <p:nvSpPr>
            <p:cNvPr id="67" name="文本框 47">
              <a:extLst>
                <a:ext uri="{FF2B5EF4-FFF2-40B4-BE49-F238E27FC236}">
                  <a16:creationId xmlns:a16="http://schemas.microsoft.com/office/drawing/2014/main" id="{23D25C11-E604-466D-833F-FE4BF603ACE7}"/>
                </a:ext>
              </a:extLst>
            </p:cNvPr>
            <p:cNvSpPr txBox="1"/>
            <p:nvPr/>
          </p:nvSpPr>
          <p:spPr>
            <a:xfrm>
              <a:off x="-10015153" y="4806784"/>
              <a:ext cx="6935229" cy="653481"/>
            </a:xfrm>
            <a:prstGeom prst="rect">
              <a:avLst/>
            </a:prstGeom>
            <a:noFill/>
            <a:ln w="12700"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ea typeface="+mn-lt"/>
                  <a:cs typeface="Times New Roman" panose="02020603050405020304" pitchFamily="18" charset="0"/>
                </a:rPr>
                <a:t>Predicted FOM of the design heat sink</a:t>
              </a:r>
              <a:endParaRPr lang="zh-CN" alt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94D3F52-5DDC-4C10-BADF-1CCC2BA1C8D7}"/>
                  </a:ext>
                </a:extLst>
              </p:cNvPr>
              <p:cNvSpPr/>
              <p:nvPr/>
            </p:nvSpPr>
            <p:spPr>
              <a:xfrm>
                <a:off x="942143" y="21613612"/>
                <a:ext cx="9602293" cy="1906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 performance of the designed heat sink is evaluated by the criterion called Figure of Merit (FOM):</a:t>
                </a:r>
                <a:endParaRPr lang="en-US" altLang="zh-CN" i="1" spc="-5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 spc="-5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𝐹𝑂𝑀</m:t>
                    </m:r>
                    <m:r>
                      <a:rPr lang="en-US" altLang="zh-CN" i="1" spc="-5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num>
                      <m:den>
                        <m: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  <m:r>
                          <a:rPr lang="en-US" altLang="zh-CN" i="1" spc="-5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spc="-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h𝑠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      (1)                           </m:t>
                        </m:r>
                        <m: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</m:sub>
                    </m:sSub>
                    <m:r>
                      <a:rPr lang="en-US" altLang="zh-CN" i="1" spc="-5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𝑚𝑒𝑎𝑠</m:t>
                            </m:r>
                          </m:sub>
                        </m:sSub>
                        <m:r>
                          <a:rPr lang="en-US" altLang="zh-CN" i="1" spc="-5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𝑎𝑚𝑏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i="1" spc="-5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𝑚𝑒𝑎𝑠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pc="-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(2)</a:t>
                </a:r>
              </a:p>
              <a:p>
                <a:pPr algn="ctr"/>
                <a:endParaRPr lang="zh-CN" altLang="zh-CN" spc="-5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where</a:t>
                </a:r>
                <a:r>
                  <a:rPr lang="en-US" altLang="zh-CN" spc="7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h𝑠</m:t>
                        </m:r>
                      </m:sub>
                    </m:sSub>
                  </m:oMath>
                </a14:m>
                <a:r>
                  <a:rPr lang="en-US" altLang="zh-CN" spc="7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is</a:t>
                </a:r>
                <a:r>
                  <a:rPr lang="en-US" altLang="zh-CN" spc="7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</a:t>
                </a:r>
                <a:r>
                  <a:rPr lang="en-US" altLang="zh-CN" spc="7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weight</a:t>
                </a:r>
                <a:r>
                  <a:rPr lang="en-US" altLang="zh-CN" spc="7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of</a:t>
                </a:r>
                <a:r>
                  <a:rPr lang="en-US" altLang="zh-CN" spc="7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</a:t>
                </a:r>
                <a:r>
                  <a:rPr lang="en-US" altLang="zh-CN" spc="7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heat</a:t>
                </a:r>
                <a:r>
                  <a:rPr lang="en-US" altLang="zh-CN" spc="11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sink</a:t>
                </a:r>
                <a:r>
                  <a:rPr lang="en-US" altLang="zh-CN" spc="7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pc="7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represent the</a:t>
                </a:r>
                <a:r>
                  <a:rPr lang="en-US" altLang="zh-CN" spc="14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measured</a:t>
                </a:r>
                <a:r>
                  <a:rPr lang="en-US" altLang="zh-CN" spc="1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heat</a:t>
                </a:r>
                <a:r>
                  <a:rPr lang="en-US" altLang="zh-CN" spc="11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resistance</a:t>
                </a:r>
                <a:r>
                  <a:rPr lang="en-US" altLang="zh-CN" spc="14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at</a:t>
                </a:r>
                <a:r>
                  <a:rPr lang="en-US" altLang="zh-CN" spc="2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8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i="1" spc="12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spc="12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i="1" spc="12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i="1" spc="12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and</a:t>
                </a:r>
                <a:r>
                  <a:rPr lang="en-US" altLang="zh-CN" spc="14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8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lang="en-US" altLang="zh-CN" i="1" spc="12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spc="12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i="1" spc="12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altLang="zh-CN" i="1" spc="125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respectively</a:t>
                </a:r>
                <a:r>
                  <a:rPr lang="en-US" altLang="zh-CN" spc="8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𝑚𝑒𝑎𝑠</m:t>
                        </m:r>
                      </m:sub>
                    </m:sSub>
                  </m:oMath>
                </a14:m>
                <a:r>
                  <a:rPr lang="en-US" altLang="zh-CN" spc="13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is the average tempera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ture of the heat sink base,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𝑎𝑚𝑏</m:t>
                        </m:r>
                      </m:sub>
                    </m:sSub>
                  </m:oMath>
                </a14:m>
                <a:r>
                  <a:rPr lang="en-US" altLang="zh-CN" spc="13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is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</a:t>
                </a:r>
                <a:r>
                  <a:rPr lang="en-US" altLang="zh-CN" spc="21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ambient</a:t>
                </a:r>
                <a:r>
                  <a:rPr lang="en-US" altLang="zh-CN" spc="1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temperature,</a:t>
                </a:r>
                <a:r>
                  <a:rPr lang="en-US" altLang="zh-CN" spc="14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and</a:t>
                </a:r>
                <a:r>
                  <a:rPr lang="en-US" altLang="zh-CN" spc="155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𝑚𝑒𝑎𝑠</m:t>
                        </m:r>
                      </m:sub>
                    </m:sSub>
                  </m:oMath>
                </a14:m>
                <a:r>
                  <a:rPr lang="en-US" altLang="zh-CN" spc="20" dirty="0"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is</a:t>
                </a:r>
                <a:r>
                  <a:rPr lang="en-US" altLang="zh-CN" spc="1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</a:t>
                </a:r>
                <a:r>
                  <a:rPr lang="en-US" altLang="zh-CN" spc="1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measured</a:t>
                </a:r>
                <a:r>
                  <a:rPr lang="en-US" altLang="zh-CN" spc="1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thermal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pc="2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power input.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94D3F52-5DDC-4C10-BADF-1CCC2BA1C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43" y="21613612"/>
                <a:ext cx="9602293" cy="1906356"/>
              </a:xfrm>
              <a:prstGeom prst="rect">
                <a:avLst/>
              </a:prstGeom>
              <a:blipFill>
                <a:blip r:embed="rId11"/>
                <a:stretch>
                  <a:fillRect l="-571" t="-1923" r="-508" b="-44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eat sink - Wikipedia">
            <a:extLst>
              <a:ext uri="{FF2B5EF4-FFF2-40B4-BE49-F238E27FC236}">
                <a16:creationId xmlns:a16="http://schemas.microsoft.com/office/drawing/2014/main" id="{68F0081D-551A-45B8-8768-FD167B6EC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0329" y="5184345"/>
            <a:ext cx="4290581" cy="28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EAE37A-7AE6-438B-9600-E6BBEC5AADE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4187" r="22789" b="11254"/>
          <a:stretch/>
        </p:blipFill>
        <p:spPr>
          <a:xfrm>
            <a:off x="15471617" y="5179441"/>
            <a:ext cx="4276945" cy="2863307"/>
          </a:xfrm>
          <a:prstGeom prst="rect">
            <a:avLst/>
          </a:prstGeom>
        </p:spPr>
      </p:pic>
      <p:sp>
        <p:nvSpPr>
          <p:cNvPr id="69" name="文本框 47">
            <a:extLst>
              <a:ext uri="{FF2B5EF4-FFF2-40B4-BE49-F238E27FC236}">
                <a16:creationId xmlns:a16="http://schemas.microsoft.com/office/drawing/2014/main" id="{5BF07D42-78B5-4F9F-A1E4-979D8B92703D}"/>
              </a:ext>
            </a:extLst>
          </p:cNvPr>
          <p:cNvSpPr txBox="1"/>
          <p:nvPr/>
        </p:nvSpPr>
        <p:spPr>
          <a:xfrm>
            <a:off x="15995723" y="8180529"/>
            <a:ext cx="3370068" cy="369332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altLang="zh-CN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AM of intricate geometries</a:t>
            </a:r>
            <a:endParaRPr lang="zh-CN" alt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83" name="文本框 32">
            <a:extLst>
              <a:ext uri="{FF2B5EF4-FFF2-40B4-BE49-F238E27FC236}">
                <a16:creationId xmlns:a16="http://schemas.microsoft.com/office/drawing/2014/main" id="{4EBEB65A-7FD4-46F2-8CDA-6553FC4EE6B9}"/>
              </a:ext>
            </a:extLst>
          </p:cNvPr>
          <p:cNvSpPr txBox="1"/>
          <p:nvPr/>
        </p:nvSpPr>
        <p:spPr>
          <a:xfrm>
            <a:off x="10994338" y="8140031"/>
            <a:ext cx="486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Honeycomb and dendritic structure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6EF109-EB76-454E-B2A2-E2A600133977}"/>
              </a:ext>
            </a:extLst>
          </p:cNvPr>
          <p:cNvSpPr/>
          <p:nvPr/>
        </p:nvSpPr>
        <p:spPr>
          <a:xfrm>
            <a:off x="909543" y="10197114"/>
            <a:ext cx="91756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Excellent heat dispassion ability by enhanced convection and contact area with air</a:t>
            </a:r>
          </a:p>
        </p:txBody>
      </p:sp>
      <p:sp>
        <p:nvSpPr>
          <p:cNvPr id="97" name="文本框 7">
            <a:extLst>
              <a:ext uri="{FF2B5EF4-FFF2-40B4-BE49-F238E27FC236}">
                <a16:creationId xmlns:a16="http://schemas.microsoft.com/office/drawing/2014/main" id="{98DE8DB5-2810-4D5E-A012-12269E38E6BF}"/>
              </a:ext>
            </a:extLst>
          </p:cNvPr>
          <p:cNvSpPr txBox="1"/>
          <p:nvPr/>
        </p:nvSpPr>
        <p:spPr>
          <a:xfrm>
            <a:off x="878929" y="16856151"/>
            <a:ext cx="960229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simulation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文本框 62">
            <a:extLst>
              <a:ext uri="{FF2B5EF4-FFF2-40B4-BE49-F238E27FC236}">
                <a16:creationId xmlns:a16="http://schemas.microsoft.com/office/drawing/2014/main" id="{629BEBF9-2F48-4F2A-9135-A5510F31D5B6}"/>
              </a:ext>
            </a:extLst>
          </p:cNvPr>
          <p:cNvSpPr txBox="1"/>
          <p:nvPr/>
        </p:nvSpPr>
        <p:spPr>
          <a:xfrm>
            <a:off x="10874645" y="16830445"/>
            <a:ext cx="960229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validation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9" name="图片 3" descr="箭头&#10;&#10;已自动生成说明">
            <a:extLst>
              <a:ext uri="{FF2B5EF4-FFF2-40B4-BE49-F238E27FC236}">
                <a16:creationId xmlns:a16="http://schemas.microsoft.com/office/drawing/2014/main" id="{611F281C-60B0-4FBE-82D1-6C3EB0073F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698458" y="9737778"/>
            <a:ext cx="3825720" cy="3767317"/>
          </a:xfrm>
          <a:prstGeom prst="rect">
            <a:avLst/>
          </a:prstGeom>
          <a:ln>
            <a:noFill/>
          </a:ln>
        </p:spPr>
      </p:pic>
      <p:sp>
        <p:nvSpPr>
          <p:cNvPr id="100" name="椭圆 4">
            <a:extLst>
              <a:ext uri="{FF2B5EF4-FFF2-40B4-BE49-F238E27FC236}">
                <a16:creationId xmlns:a16="http://schemas.microsoft.com/office/drawing/2014/main" id="{A87C2E79-4A6E-4A1E-B3BE-38DF243EA0A6}"/>
              </a:ext>
            </a:extLst>
          </p:cNvPr>
          <p:cNvSpPr/>
          <p:nvPr/>
        </p:nvSpPr>
        <p:spPr>
          <a:xfrm>
            <a:off x="13699267" y="10462849"/>
            <a:ext cx="389836" cy="60277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文本框 5">
            <a:extLst>
              <a:ext uri="{FF2B5EF4-FFF2-40B4-BE49-F238E27FC236}">
                <a16:creationId xmlns:a16="http://schemas.microsoft.com/office/drawing/2014/main" id="{29A80BFC-31CF-4CAE-A78C-41AE8CC695DC}"/>
              </a:ext>
            </a:extLst>
          </p:cNvPr>
          <p:cNvSpPr txBox="1"/>
          <p:nvPr/>
        </p:nvSpPr>
        <p:spPr>
          <a:xfrm>
            <a:off x="11450889" y="9745968"/>
            <a:ext cx="2845689" cy="58477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Angle larger than 60 degrees to horizontal 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1">
            <a:extLst>
              <a:ext uri="{FF2B5EF4-FFF2-40B4-BE49-F238E27FC236}">
                <a16:creationId xmlns:a16="http://schemas.microsoft.com/office/drawing/2014/main" id="{8D3FC665-BA38-4054-93ED-10F2BD1F3E5D}"/>
              </a:ext>
            </a:extLst>
          </p:cNvPr>
          <p:cNvCxnSpPr>
            <a:cxnSpLocks/>
          </p:cNvCxnSpPr>
          <p:nvPr/>
        </p:nvCxnSpPr>
        <p:spPr>
          <a:xfrm flipH="1" flipV="1">
            <a:off x="13538569" y="10042795"/>
            <a:ext cx="207661" cy="51381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椭圆 12">
            <a:extLst>
              <a:ext uri="{FF2B5EF4-FFF2-40B4-BE49-F238E27FC236}">
                <a16:creationId xmlns:a16="http://schemas.microsoft.com/office/drawing/2014/main" id="{3F17141D-93A9-432A-A944-46D131A44BC1}"/>
              </a:ext>
            </a:extLst>
          </p:cNvPr>
          <p:cNvSpPr/>
          <p:nvPr/>
        </p:nvSpPr>
        <p:spPr>
          <a:xfrm>
            <a:off x="14701373" y="12299680"/>
            <a:ext cx="313067" cy="415866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" name="文本框 13">
            <a:extLst>
              <a:ext uri="{FF2B5EF4-FFF2-40B4-BE49-F238E27FC236}">
                <a16:creationId xmlns:a16="http://schemas.microsoft.com/office/drawing/2014/main" id="{76E2AA03-413A-4F44-9885-61537AAA1DF8}"/>
              </a:ext>
            </a:extLst>
          </p:cNvPr>
          <p:cNvSpPr txBox="1"/>
          <p:nvPr/>
        </p:nvSpPr>
        <p:spPr>
          <a:xfrm>
            <a:off x="13009389" y="12907238"/>
            <a:ext cx="161294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Change to ellipse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直接箭头连接符 16">
            <a:extLst>
              <a:ext uri="{FF2B5EF4-FFF2-40B4-BE49-F238E27FC236}">
                <a16:creationId xmlns:a16="http://schemas.microsoft.com/office/drawing/2014/main" id="{A2CA0436-8776-42BE-9D66-98FC86B4B8FD}"/>
              </a:ext>
            </a:extLst>
          </p:cNvPr>
          <p:cNvCxnSpPr>
            <a:stCxn id="103" idx="3"/>
          </p:cNvCxnSpPr>
          <p:nvPr/>
        </p:nvCxnSpPr>
        <p:spPr>
          <a:xfrm flipH="1">
            <a:off x="13986458" y="12654644"/>
            <a:ext cx="760762" cy="30387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8">
            <a:extLst>
              <a:ext uri="{FF2B5EF4-FFF2-40B4-BE49-F238E27FC236}">
                <a16:creationId xmlns:a16="http://schemas.microsoft.com/office/drawing/2014/main" id="{AC9E51FA-6E57-4B24-9D76-E30594568CFA}"/>
              </a:ext>
            </a:extLst>
          </p:cNvPr>
          <p:cNvSpPr/>
          <p:nvPr/>
        </p:nvSpPr>
        <p:spPr>
          <a:xfrm>
            <a:off x="15430305" y="11621436"/>
            <a:ext cx="285031" cy="51470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椭圆 19">
            <a:extLst>
              <a:ext uri="{FF2B5EF4-FFF2-40B4-BE49-F238E27FC236}">
                <a16:creationId xmlns:a16="http://schemas.microsoft.com/office/drawing/2014/main" id="{C7FFF695-CC86-4B8F-AFE7-56F1AC94AB69}"/>
              </a:ext>
            </a:extLst>
          </p:cNvPr>
          <p:cNvSpPr/>
          <p:nvPr/>
        </p:nvSpPr>
        <p:spPr>
          <a:xfrm>
            <a:off x="16065785" y="12136138"/>
            <a:ext cx="252323" cy="289704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本框 20">
            <a:extLst>
              <a:ext uri="{FF2B5EF4-FFF2-40B4-BE49-F238E27FC236}">
                <a16:creationId xmlns:a16="http://schemas.microsoft.com/office/drawing/2014/main" id="{C11EDAF8-5614-4E44-88FA-B59042EF6F8B}"/>
              </a:ext>
            </a:extLst>
          </p:cNvPr>
          <p:cNvSpPr txBox="1"/>
          <p:nvPr/>
        </p:nvSpPr>
        <p:spPr>
          <a:xfrm>
            <a:off x="16243345" y="12907237"/>
            <a:ext cx="859531" cy="338554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chamfer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接箭头连接符 22">
            <a:extLst>
              <a:ext uri="{FF2B5EF4-FFF2-40B4-BE49-F238E27FC236}">
                <a16:creationId xmlns:a16="http://schemas.microsoft.com/office/drawing/2014/main" id="{CF10AF6C-7124-4EB1-9D5E-8C8CB509D812}"/>
              </a:ext>
            </a:extLst>
          </p:cNvPr>
          <p:cNvCxnSpPr>
            <a:stCxn id="106" idx="5"/>
          </p:cNvCxnSpPr>
          <p:nvPr/>
        </p:nvCxnSpPr>
        <p:spPr>
          <a:xfrm>
            <a:off x="15673594" y="12060762"/>
            <a:ext cx="644513" cy="89776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24">
            <a:extLst>
              <a:ext uri="{FF2B5EF4-FFF2-40B4-BE49-F238E27FC236}">
                <a16:creationId xmlns:a16="http://schemas.microsoft.com/office/drawing/2014/main" id="{74C7C63A-EA9A-4193-BB37-EA82132315C9}"/>
              </a:ext>
            </a:extLst>
          </p:cNvPr>
          <p:cNvCxnSpPr>
            <a:cxnSpLocks/>
          </p:cNvCxnSpPr>
          <p:nvPr/>
        </p:nvCxnSpPr>
        <p:spPr>
          <a:xfrm>
            <a:off x="16264776" y="12438015"/>
            <a:ext cx="473741" cy="58648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椭圆 26">
            <a:extLst>
              <a:ext uri="{FF2B5EF4-FFF2-40B4-BE49-F238E27FC236}">
                <a16:creationId xmlns:a16="http://schemas.microsoft.com/office/drawing/2014/main" id="{90808C11-282E-4427-BE5C-A3A43171B674}"/>
              </a:ext>
            </a:extLst>
          </p:cNvPr>
          <p:cNvSpPr/>
          <p:nvPr/>
        </p:nvSpPr>
        <p:spPr>
          <a:xfrm>
            <a:off x="16469866" y="11220300"/>
            <a:ext cx="240433" cy="95620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椭圆 27">
            <a:extLst>
              <a:ext uri="{FF2B5EF4-FFF2-40B4-BE49-F238E27FC236}">
                <a16:creationId xmlns:a16="http://schemas.microsoft.com/office/drawing/2014/main" id="{04A111DA-14F3-48FE-B9EC-C0B230D05609}"/>
              </a:ext>
            </a:extLst>
          </p:cNvPr>
          <p:cNvSpPr/>
          <p:nvPr/>
        </p:nvSpPr>
        <p:spPr>
          <a:xfrm>
            <a:off x="16641710" y="10762381"/>
            <a:ext cx="545322" cy="1663461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29">
            <a:extLst>
              <a:ext uri="{FF2B5EF4-FFF2-40B4-BE49-F238E27FC236}">
                <a16:creationId xmlns:a16="http://schemas.microsoft.com/office/drawing/2014/main" id="{105C725C-08C0-4F03-8371-60CB9BD3FE7A}"/>
              </a:ext>
            </a:extLst>
          </p:cNvPr>
          <p:cNvSpPr txBox="1"/>
          <p:nvPr/>
        </p:nvSpPr>
        <p:spPr>
          <a:xfrm>
            <a:off x="16406687" y="9638712"/>
            <a:ext cx="184377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Aspect ratio smaller</a:t>
            </a:r>
          </a:p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than 6.7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" name="直接箭头连接符 38">
            <a:extLst>
              <a:ext uri="{FF2B5EF4-FFF2-40B4-BE49-F238E27FC236}">
                <a16:creationId xmlns:a16="http://schemas.microsoft.com/office/drawing/2014/main" id="{C27933C5-ABD1-42F1-BF7D-DB44557C509C}"/>
              </a:ext>
            </a:extLst>
          </p:cNvPr>
          <p:cNvCxnSpPr>
            <a:stCxn id="111" idx="0"/>
          </p:cNvCxnSpPr>
          <p:nvPr/>
        </p:nvCxnSpPr>
        <p:spPr>
          <a:xfrm flipV="1">
            <a:off x="16590082" y="10136247"/>
            <a:ext cx="51628" cy="108405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41">
            <a:extLst>
              <a:ext uri="{FF2B5EF4-FFF2-40B4-BE49-F238E27FC236}">
                <a16:creationId xmlns:a16="http://schemas.microsoft.com/office/drawing/2014/main" id="{53E22F70-6191-4518-B7F5-BC0724045F03}"/>
              </a:ext>
            </a:extLst>
          </p:cNvPr>
          <p:cNvCxnSpPr>
            <a:stCxn id="112" idx="0"/>
          </p:cNvCxnSpPr>
          <p:nvPr/>
        </p:nvCxnSpPr>
        <p:spPr>
          <a:xfrm flipV="1">
            <a:off x="16914372" y="10136247"/>
            <a:ext cx="53232" cy="62613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43">
            <a:extLst>
              <a:ext uri="{FF2B5EF4-FFF2-40B4-BE49-F238E27FC236}">
                <a16:creationId xmlns:a16="http://schemas.microsoft.com/office/drawing/2014/main" id="{90E026B1-038D-4316-9FAD-2E399CD2B7B9}"/>
              </a:ext>
            </a:extLst>
          </p:cNvPr>
          <p:cNvSpPr txBox="1"/>
          <p:nvPr/>
        </p:nvSpPr>
        <p:spPr>
          <a:xfrm>
            <a:off x="11452080" y="11527038"/>
            <a:ext cx="2086491" cy="1077218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Rebuild the model to ensure all the feature sizes are greater than 1.0 mm.</a:t>
            </a:r>
          </a:p>
        </p:txBody>
      </p:sp>
      <p:sp>
        <p:nvSpPr>
          <p:cNvPr id="117" name="文本框 44">
            <a:extLst>
              <a:ext uri="{FF2B5EF4-FFF2-40B4-BE49-F238E27FC236}">
                <a16:creationId xmlns:a16="http://schemas.microsoft.com/office/drawing/2014/main" id="{A6FF7943-83AB-4B92-8C11-1289D279B4F7}"/>
              </a:ext>
            </a:extLst>
          </p:cNvPr>
          <p:cNvSpPr txBox="1"/>
          <p:nvPr/>
        </p:nvSpPr>
        <p:spPr>
          <a:xfrm>
            <a:off x="17665876" y="11398361"/>
            <a:ext cx="3131083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of the design for binder jetting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椭圆 7">
            <a:extLst>
              <a:ext uri="{FF2B5EF4-FFF2-40B4-BE49-F238E27FC236}">
                <a16:creationId xmlns:a16="http://schemas.microsoft.com/office/drawing/2014/main" id="{5DF516B7-6B75-429D-BDB0-A0129A17A084}"/>
              </a:ext>
            </a:extLst>
          </p:cNvPr>
          <p:cNvSpPr/>
          <p:nvPr/>
        </p:nvSpPr>
        <p:spPr>
          <a:xfrm>
            <a:off x="14490950" y="10932399"/>
            <a:ext cx="231500" cy="20966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9" name="直接箭头连接符 8">
            <a:extLst>
              <a:ext uri="{FF2B5EF4-FFF2-40B4-BE49-F238E27FC236}">
                <a16:creationId xmlns:a16="http://schemas.microsoft.com/office/drawing/2014/main" id="{1E7B28B2-609E-4F37-A2A3-83F86DEEF684}"/>
              </a:ext>
            </a:extLst>
          </p:cNvPr>
          <p:cNvCxnSpPr>
            <a:cxnSpLocks/>
          </p:cNvCxnSpPr>
          <p:nvPr/>
        </p:nvCxnSpPr>
        <p:spPr>
          <a:xfrm flipH="1">
            <a:off x="13540123" y="11053456"/>
            <a:ext cx="965030" cy="626337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89C3E4FC-4250-4EB8-8695-F586476FB2BC}"/>
              </a:ext>
            </a:extLst>
          </p:cNvPr>
          <p:cNvSpPr/>
          <p:nvPr/>
        </p:nvSpPr>
        <p:spPr>
          <a:xfrm>
            <a:off x="15883523" y="14798240"/>
            <a:ext cx="547772" cy="1124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椭圆 19">
            <a:extLst>
              <a:ext uri="{FF2B5EF4-FFF2-40B4-BE49-F238E27FC236}">
                <a16:creationId xmlns:a16="http://schemas.microsoft.com/office/drawing/2014/main" id="{ECEDD84B-B2EE-42AC-A1BE-7E58DCE8B4C9}"/>
              </a:ext>
            </a:extLst>
          </p:cNvPr>
          <p:cNvSpPr/>
          <p:nvPr/>
        </p:nvSpPr>
        <p:spPr>
          <a:xfrm>
            <a:off x="5452256" y="12503756"/>
            <a:ext cx="629792" cy="17962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1" name="直接箭头连接符 29">
            <a:extLst>
              <a:ext uri="{FF2B5EF4-FFF2-40B4-BE49-F238E27FC236}">
                <a16:creationId xmlns:a16="http://schemas.microsoft.com/office/drawing/2014/main" id="{07DD84C9-E93C-4D37-A4B8-6EB8FC740D8A}"/>
              </a:ext>
            </a:extLst>
          </p:cNvPr>
          <p:cNvCxnSpPr>
            <a:cxnSpLocks/>
          </p:cNvCxnSpPr>
          <p:nvPr/>
        </p:nvCxnSpPr>
        <p:spPr>
          <a:xfrm>
            <a:off x="6076149" y="13356686"/>
            <a:ext cx="578938" cy="1293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44">
            <a:extLst>
              <a:ext uri="{FF2B5EF4-FFF2-40B4-BE49-F238E27FC236}">
                <a16:creationId xmlns:a16="http://schemas.microsoft.com/office/drawing/2014/main" id="{A89BED0E-4BDB-46D5-AB1B-B65EB599E3E0}"/>
              </a:ext>
            </a:extLst>
          </p:cNvPr>
          <p:cNvSpPr txBox="1"/>
          <p:nvPr/>
        </p:nvSpPr>
        <p:spPr>
          <a:xfrm>
            <a:off x="15038891" y="23114316"/>
            <a:ext cx="27732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set-up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5229FE70-A30F-4D37-9964-8FFC8FF05472}"/>
              </a:ext>
            </a:extLst>
          </p:cNvPr>
          <p:cNvGrpSpPr/>
          <p:nvPr/>
        </p:nvGrpSpPr>
        <p:grpSpPr>
          <a:xfrm>
            <a:off x="11094750" y="17732749"/>
            <a:ext cx="9449103" cy="5569078"/>
            <a:chOff x="11095060" y="17738750"/>
            <a:chExt cx="8871775" cy="5087705"/>
          </a:xfrm>
        </p:grpSpPr>
        <p:pic>
          <p:nvPicPr>
            <p:cNvPr id="44" name="图片 43" descr="图示&#10;&#10;已自动生成说明">
              <a:extLst>
                <a:ext uri="{FF2B5EF4-FFF2-40B4-BE49-F238E27FC236}">
                  <a16:creationId xmlns:a16="http://schemas.microsoft.com/office/drawing/2014/main" id="{B4F33F7D-4266-40F5-B676-95EF35733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10449" r="52502" b="24937"/>
            <a:stretch/>
          </p:blipFill>
          <p:spPr>
            <a:xfrm>
              <a:off x="11095060" y="17738750"/>
              <a:ext cx="3506897" cy="5087705"/>
            </a:xfrm>
            <a:prstGeom prst="rect">
              <a:avLst/>
            </a:prstGeom>
          </p:spPr>
        </p:pic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3A6DDA0-ACB8-4A11-9D98-7738AF1B16BC}"/>
                </a:ext>
              </a:extLst>
            </p:cNvPr>
            <p:cNvGrpSpPr/>
            <p:nvPr/>
          </p:nvGrpSpPr>
          <p:grpSpPr>
            <a:xfrm>
              <a:off x="14869029" y="17918655"/>
              <a:ext cx="5097806" cy="4594238"/>
              <a:chOff x="11271665" y="17754623"/>
              <a:chExt cx="4302300" cy="3973482"/>
            </a:xfrm>
          </p:grpSpPr>
          <p:pic>
            <p:nvPicPr>
              <p:cNvPr id="126" name="图片 2" descr="图示&#10;&#10;已自动生成说明">
                <a:extLst>
                  <a:ext uri="{FF2B5EF4-FFF2-40B4-BE49-F238E27FC236}">
                    <a16:creationId xmlns:a16="http://schemas.microsoft.com/office/drawing/2014/main" id="{0DA0B4E2-F605-4BF1-B7A5-FE566AECBB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271665" y="17754623"/>
                <a:ext cx="4302300" cy="3973482"/>
              </a:xfrm>
              <a:prstGeom prst="rect">
                <a:avLst/>
              </a:prstGeom>
            </p:spPr>
          </p:pic>
          <p:pic>
            <p:nvPicPr>
              <p:cNvPr id="127" name="图片 4" descr="图片包含 游戏机, 站&#10;&#10;已自动生成说明">
                <a:extLst>
                  <a:ext uri="{FF2B5EF4-FFF2-40B4-BE49-F238E27FC236}">
                    <a16:creationId xmlns:a16="http://schemas.microsoft.com/office/drawing/2014/main" id="{88D4BBD3-D8BF-4EDD-9F7B-81CE7E65A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695828" y="18441817"/>
                <a:ext cx="622057" cy="766571"/>
              </a:xfrm>
              <a:prstGeom prst="rect">
                <a:avLst/>
              </a:prstGeom>
            </p:spPr>
          </p:pic>
        </p:grpSp>
      </p:grp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E88CF35-A938-4948-A4EB-47AE7280A122}"/>
              </a:ext>
            </a:extLst>
          </p:cNvPr>
          <p:cNvSpPr/>
          <p:nvPr/>
        </p:nvSpPr>
        <p:spPr>
          <a:xfrm>
            <a:off x="17328574" y="16482829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Printed heat sink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文本框 47">
            <a:extLst>
              <a:ext uri="{FF2B5EF4-FFF2-40B4-BE49-F238E27FC236}">
                <a16:creationId xmlns:a16="http://schemas.microsoft.com/office/drawing/2014/main" id="{5A4575A4-9533-4A1A-B72D-334454CC11C8}"/>
              </a:ext>
            </a:extLst>
          </p:cNvPr>
          <p:cNvSpPr txBox="1"/>
          <p:nvPr/>
        </p:nvSpPr>
        <p:spPr>
          <a:xfrm>
            <a:off x="2484401" y="27912019"/>
            <a:ext cx="6659556" cy="40011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Experimental and Simulated</a:t>
            </a:r>
            <a:r>
              <a:rPr lang="en-US" sz="20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FOM of the design heat sink</a:t>
            </a:r>
            <a:endParaRPr lang="zh-CN" alt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</p:txBody>
      </p:sp>
      <p:sp>
        <p:nvSpPr>
          <p:cNvPr id="1032" name="Arrow: Right 1031">
            <a:extLst>
              <a:ext uri="{FF2B5EF4-FFF2-40B4-BE49-F238E27FC236}">
                <a16:creationId xmlns:a16="http://schemas.microsoft.com/office/drawing/2014/main" id="{F10D8D0D-01DD-4102-B3F3-1EE672ACBDFA}"/>
              </a:ext>
            </a:extLst>
          </p:cNvPr>
          <p:cNvSpPr/>
          <p:nvPr/>
        </p:nvSpPr>
        <p:spPr>
          <a:xfrm>
            <a:off x="6679568" y="25034740"/>
            <a:ext cx="287557" cy="1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Arrow: Right 138">
            <a:extLst>
              <a:ext uri="{FF2B5EF4-FFF2-40B4-BE49-F238E27FC236}">
                <a16:creationId xmlns:a16="http://schemas.microsoft.com/office/drawing/2014/main" id="{17BAA17B-6998-44A4-8D25-4D76AE67EAC6}"/>
              </a:ext>
            </a:extLst>
          </p:cNvPr>
          <p:cNvSpPr/>
          <p:nvPr/>
        </p:nvSpPr>
        <p:spPr>
          <a:xfrm>
            <a:off x="5680075" y="25762032"/>
            <a:ext cx="287557" cy="1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C23E11E2-D1EE-4C31-B724-48559DDC65AA}"/>
              </a:ext>
            </a:extLst>
          </p:cNvPr>
          <p:cNvSpPr/>
          <p:nvPr/>
        </p:nvSpPr>
        <p:spPr>
          <a:xfrm>
            <a:off x="6535790" y="26494805"/>
            <a:ext cx="287557" cy="126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本框 62">
            <a:extLst>
              <a:ext uri="{FF2B5EF4-FFF2-40B4-BE49-F238E27FC236}">
                <a16:creationId xmlns:a16="http://schemas.microsoft.com/office/drawing/2014/main" id="{2C29BFC4-1155-48F4-ABB6-C511822D21DB}"/>
              </a:ext>
            </a:extLst>
          </p:cNvPr>
          <p:cNvSpPr txBox="1"/>
          <p:nvPr/>
        </p:nvSpPr>
        <p:spPr>
          <a:xfrm>
            <a:off x="10831399" y="23708844"/>
            <a:ext cx="9602293" cy="7078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zh-CN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68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ba57bcb-f582-4dfe-b097-ca0487efe0a8" xsi:nil="true"/>
    <lcf76f155ced4ddcb4097134ff3c332f xmlns="8f359d49-0ea8-407e-9873-8f4dcb0a2f6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542440B3381244913595524F442B95" ma:contentTypeVersion="17" ma:contentTypeDescription="Create a new document." ma:contentTypeScope="" ma:versionID="6ee5fad9225ee4861531c1ddf5c72bfa">
  <xsd:schema xmlns:xsd="http://www.w3.org/2001/XMLSchema" xmlns:xs="http://www.w3.org/2001/XMLSchema" xmlns:p="http://schemas.microsoft.com/office/2006/metadata/properties" xmlns:ns2="5ba57bcb-f582-4dfe-b097-ca0487efe0a8" xmlns:ns3="8f359d49-0ea8-407e-9873-8f4dcb0a2f66" targetNamespace="http://schemas.microsoft.com/office/2006/metadata/properties" ma:root="true" ma:fieldsID="0d90d1f6051f37191be1cc0d6b224652" ns2:_="" ns3:_="">
    <xsd:import namespace="5ba57bcb-f582-4dfe-b097-ca0487efe0a8"/>
    <xsd:import namespace="8f359d49-0ea8-407e-9873-8f4dcb0a2f6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a57bcb-f582-4dfe-b097-ca0487efe0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ec97fc6-704b-4e8b-a60b-3023a21630d3}" ma:internalName="TaxCatchAll" ma:showField="CatchAllData" ma:web="5ba57bcb-f582-4dfe-b097-ca0487efe0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359d49-0ea8-407e-9873-8f4dcb0a2f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D092BC-268B-4DAB-904E-617AC27E3B5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BC5C6-C79F-42CC-B03E-1C7D98C7F351}">
  <ds:schemaRefs>
    <ds:schemaRef ds:uri="http://schemas.openxmlformats.org/package/2006/metadata/core-properties"/>
    <ds:schemaRef ds:uri="http://www.w3.org/XML/1998/namespace"/>
    <ds:schemaRef ds:uri="http://purl.org/dc/elements/1.1/"/>
    <ds:schemaRef ds:uri="5ba57bcb-f582-4dfe-b097-ca0487efe0a8"/>
    <ds:schemaRef ds:uri="http://purl.org/dc/dcmitype/"/>
    <ds:schemaRef ds:uri="http://schemas.microsoft.com/office/infopath/2007/PartnerControls"/>
    <ds:schemaRef ds:uri="http://schemas.microsoft.com/office/2006/documentManagement/types"/>
    <ds:schemaRef ds:uri="8f359d49-0ea8-407e-9873-8f4dcb0a2f66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6FBA1C3-1007-45B2-9991-64F001C1E8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a57bcb-f582-4dfe-b097-ca0487efe0a8"/>
    <ds:schemaRef ds:uri="8f359d49-0ea8-407e-9873-8f4dcb0a2f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1128</TotalTime>
  <Words>449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 Zhang</dc:creator>
  <cp:lastModifiedBy>Yiwei WANG (20320875)</cp:lastModifiedBy>
  <cp:revision>36</cp:revision>
  <dcterms:created xsi:type="dcterms:W3CDTF">2022-05-10T01:47:32Z</dcterms:created>
  <dcterms:modified xsi:type="dcterms:W3CDTF">2025-03-02T17:33:43Z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0x01010004542440B3381244913595524F442B95</vt:lpwstr>
  </property>
  <property fmtid="{D5CDD505-2E9C-101B-9397-08002B2CF9AE}" pid="3" name="Order">
    <vt:r8>32685000</vt:r8>
  </property>
</Properties>
</file>