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87"/>
  </p:notesMasterIdLst>
  <p:handoutMasterIdLst>
    <p:handoutMasterId r:id="rId88"/>
  </p:handoutMasterIdLst>
  <p:sldIdLst>
    <p:sldId id="256" r:id="rId2"/>
    <p:sldId id="379" r:id="rId3"/>
    <p:sldId id="636" r:id="rId4"/>
    <p:sldId id="637" r:id="rId5"/>
    <p:sldId id="638" r:id="rId6"/>
    <p:sldId id="521" r:id="rId7"/>
    <p:sldId id="523" r:id="rId8"/>
    <p:sldId id="623" r:id="rId9"/>
    <p:sldId id="522" r:id="rId10"/>
    <p:sldId id="525" r:id="rId11"/>
    <p:sldId id="526" r:id="rId12"/>
    <p:sldId id="527" r:id="rId13"/>
    <p:sldId id="633" r:id="rId14"/>
    <p:sldId id="529" r:id="rId15"/>
    <p:sldId id="528" r:id="rId16"/>
    <p:sldId id="530" r:id="rId17"/>
    <p:sldId id="536" r:id="rId18"/>
    <p:sldId id="537" r:id="rId19"/>
    <p:sldId id="570" r:id="rId20"/>
    <p:sldId id="538" r:id="rId21"/>
    <p:sldId id="571" r:id="rId22"/>
    <p:sldId id="542" r:id="rId23"/>
    <p:sldId id="573" r:id="rId24"/>
    <p:sldId id="575" r:id="rId25"/>
    <p:sldId id="576" r:id="rId26"/>
    <p:sldId id="577" r:id="rId27"/>
    <p:sldId id="620" r:id="rId28"/>
    <p:sldId id="572" r:id="rId29"/>
    <p:sldId id="635" r:id="rId30"/>
    <p:sldId id="578" r:id="rId31"/>
    <p:sldId id="543" r:id="rId32"/>
    <p:sldId id="545" r:id="rId33"/>
    <p:sldId id="546" r:id="rId34"/>
    <p:sldId id="547" r:id="rId35"/>
    <p:sldId id="579" r:id="rId36"/>
    <p:sldId id="548" r:id="rId37"/>
    <p:sldId id="549" r:id="rId38"/>
    <p:sldId id="550" r:id="rId39"/>
    <p:sldId id="551" r:id="rId40"/>
    <p:sldId id="552" r:id="rId41"/>
    <p:sldId id="583" r:id="rId42"/>
    <p:sldId id="584" r:id="rId43"/>
    <p:sldId id="585" r:id="rId44"/>
    <p:sldId id="582" r:id="rId45"/>
    <p:sldId id="639" r:id="rId46"/>
    <p:sldId id="555" r:id="rId47"/>
    <p:sldId id="624" r:id="rId48"/>
    <p:sldId id="556" r:id="rId49"/>
    <p:sldId id="557" r:id="rId50"/>
    <p:sldId id="561" r:id="rId51"/>
    <p:sldId id="562" r:id="rId52"/>
    <p:sldId id="634" r:id="rId53"/>
    <p:sldId id="563" r:id="rId54"/>
    <p:sldId id="564" r:id="rId55"/>
    <p:sldId id="558" r:id="rId56"/>
    <p:sldId id="621" r:id="rId57"/>
    <p:sldId id="622" r:id="rId58"/>
    <p:sldId id="586" r:id="rId59"/>
    <p:sldId id="619" r:id="rId60"/>
    <p:sldId id="618" r:id="rId61"/>
    <p:sldId id="596" r:id="rId62"/>
    <p:sldId id="598" r:id="rId63"/>
    <p:sldId id="599" r:id="rId64"/>
    <p:sldId id="615" r:id="rId65"/>
    <p:sldId id="616" r:id="rId66"/>
    <p:sldId id="617" r:id="rId67"/>
    <p:sldId id="603" r:id="rId68"/>
    <p:sldId id="604" r:id="rId69"/>
    <p:sldId id="605" r:id="rId70"/>
    <p:sldId id="606" r:id="rId71"/>
    <p:sldId id="607" r:id="rId72"/>
    <p:sldId id="626" r:id="rId73"/>
    <p:sldId id="625" r:id="rId74"/>
    <p:sldId id="611" r:id="rId75"/>
    <p:sldId id="612" r:id="rId76"/>
    <p:sldId id="613" r:id="rId77"/>
    <p:sldId id="629" r:id="rId78"/>
    <p:sldId id="630" r:id="rId79"/>
    <p:sldId id="627" r:id="rId80"/>
    <p:sldId id="628" r:id="rId81"/>
    <p:sldId id="631" r:id="rId82"/>
    <p:sldId id="632" r:id="rId83"/>
    <p:sldId id="640" r:id="rId84"/>
    <p:sldId id="569" r:id="rId85"/>
    <p:sldId id="303" r:id="rId86"/>
  </p:sldIdLst>
  <p:sldSz cx="9144000" cy="6858000" type="screen4x3"/>
  <p:notesSz cx="6858000" cy="9144000"/>
  <p:custShowLst>
    <p:custShow name="Do Thi" id="0">
      <p:sldLst>
        <p:sld r:id="rId2"/>
      </p:sldLst>
    </p:custShow>
  </p:custShowLst>
  <p:defaultTextStyle>
    <a:defPPr>
      <a:defRPr lang="en-US"/>
    </a:defPPr>
    <a:lvl1pPr algn="l" rtl="0" eaLnBrk="0" fontAlgn="base" hangingPunct="0">
      <a:spcBef>
        <a:spcPct val="0"/>
      </a:spcBef>
      <a:spcAft>
        <a:spcPct val="0"/>
      </a:spcAft>
      <a:defRPr sz="4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000" kern="1200">
        <a:solidFill>
          <a:schemeClr val="tx1"/>
        </a:solidFill>
        <a:latin typeface="Times New Roman" pitchFamily="18" charset="0"/>
        <a:ea typeface="+mn-ea"/>
        <a:cs typeface="+mn-cs"/>
      </a:defRPr>
    </a:lvl5pPr>
    <a:lvl6pPr marL="2286000" algn="l" defTabSz="914400" rtl="0" eaLnBrk="1" latinLnBrk="0" hangingPunct="1">
      <a:defRPr sz="4000" kern="1200">
        <a:solidFill>
          <a:schemeClr val="tx1"/>
        </a:solidFill>
        <a:latin typeface="Times New Roman" pitchFamily="18" charset="0"/>
        <a:ea typeface="+mn-ea"/>
        <a:cs typeface="+mn-cs"/>
      </a:defRPr>
    </a:lvl6pPr>
    <a:lvl7pPr marL="2743200" algn="l" defTabSz="914400" rtl="0" eaLnBrk="1" latinLnBrk="0" hangingPunct="1">
      <a:defRPr sz="4000" kern="1200">
        <a:solidFill>
          <a:schemeClr val="tx1"/>
        </a:solidFill>
        <a:latin typeface="Times New Roman" pitchFamily="18" charset="0"/>
        <a:ea typeface="+mn-ea"/>
        <a:cs typeface="+mn-cs"/>
      </a:defRPr>
    </a:lvl7pPr>
    <a:lvl8pPr marL="3200400" algn="l" defTabSz="914400" rtl="0" eaLnBrk="1" latinLnBrk="0" hangingPunct="1">
      <a:defRPr sz="4000" kern="1200">
        <a:solidFill>
          <a:schemeClr val="tx1"/>
        </a:solidFill>
        <a:latin typeface="Times New Roman" pitchFamily="18" charset="0"/>
        <a:ea typeface="+mn-ea"/>
        <a:cs typeface="+mn-cs"/>
      </a:defRPr>
    </a:lvl8pPr>
    <a:lvl9pPr marL="3657600" algn="l" defTabSz="914400" rtl="0" eaLnBrk="1" latinLnBrk="0" hangingPunct="1">
      <a:defRPr sz="4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356E"/>
    <a:srgbClr val="CC3300"/>
    <a:srgbClr val="CCFFCC"/>
    <a:srgbClr val="0000FF"/>
    <a:srgbClr val="990000"/>
    <a:srgbClr val="FFFFCC"/>
    <a:srgbClr val="FF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9" autoAdjust="0"/>
    <p:restoredTop sz="91740" autoAdjust="0"/>
  </p:normalViewPr>
  <p:slideViewPr>
    <p:cSldViewPr>
      <p:cViewPr varScale="1">
        <p:scale>
          <a:sx n="67" d="100"/>
          <a:sy n="67" d="100"/>
        </p:scale>
        <p:origin x="114"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6BC291-ECB7-4B3A-8080-8056C108D4A0}" type="slidenum">
              <a:rPr lang="en-US"/>
              <a:pPr/>
              <a:t>‹#›</a:t>
            </a:fld>
            <a:endParaRPr lang="en-US"/>
          </a:p>
        </p:txBody>
      </p:sp>
    </p:spTree>
    <p:extLst>
      <p:ext uri="{BB962C8B-B14F-4D97-AF65-F5344CB8AC3E}">
        <p14:creationId xmlns:p14="http://schemas.microsoft.com/office/powerpoint/2010/main" val="4166198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227A8AC-5B8C-4091-9AAC-136092704E58}" type="slidenum">
              <a:rPr lang="en-US"/>
              <a:pPr/>
              <a:t>‹#›</a:t>
            </a:fld>
            <a:endParaRPr lang="en-US"/>
          </a:p>
        </p:txBody>
      </p:sp>
    </p:spTree>
    <p:extLst>
      <p:ext uri="{BB962C8B-B14F-4D97-AF65-F5344CB8AC3E}">
        <p14:creationId xmlns:p14="http://schemas.microsoft.com/office/powerpoint/2010/main" val="115847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27A8AC-5B8C-4091-9AAC-136092704E58}" type="slidenum">
              <a:rPr lang="en-US" smtClean="0"/>
              <a:pPr/>
              <a:t>1</a:t>
            </a:fld>
            <a:endParaRPr lang="en-US"/>
          </a:p>
        </p:txBody>
      </p:sp>
    </p:spTree>
    <p:extLst>
      <p:ext uri="{BB962C8B-B14F-4D97-AF65-F5344CB8AC3E}">
        <p14:creationId xmlns:p14="http://schemas.microsoft.com/office/powerpoint/2010/main" val="268679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27A8AC-5B8C-4091-9AAC-136092704E58}" type="slidenum">
              <a:rPr lang="en-US" smtClean="0"/>
              <a:pPr/>
              <a:t>69</a:t>
            </a:fld>
            <a:endParaRPr lang="en-US"/>
          </a:p>
        </p:txBody>
      </p:sp>
    </p:spTree>
    <p:extLst>
      <p:ext uri="{BB962C8B-B14F-4D97-AF65-F5344CB8AC3E}">
        <p14:creationId xmlns:p14="http://schemas.microsoft.com/office/powerpoint/2010/main" val="207070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2438400"/>
            <a:ext cx="9009063" cy="1052513"/>
            <a:chOff x="0" y="1536"/>
            <a:chExt cx="5675" cy="663"/>
          </a:xfrm>
        </p:grpSpPr>
        <p:grpSp>
          <p:nvGrpSpPr>
            <p:cNvPr id="178179" name="Group 3"/>
            <p:cNvGrpSpPr>
              <a:grpSpLocks/>
            </p:cNvGrpSpPr>
            <p:nvPr/>
          </p:nvGrpSpPr>
          <p:grpSpPr bwMode="auto">
            <a:xfrm>
              <a:off x="183" y="1604"/>
              <a:ext cx="448" cy="299"/>
              <a:chOff x="720" y="336"/>
              <a:chExt cx="624" cy="432"/>
            </a:xfrm>
          </p:grpSpPr>
          <p:sp>
            <p:nvSpPr>
              <p:cNvPr id="1781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182" name="Group 6"/>
            <p:cNvGrpSpPr>
              <a:grpSpLocks/>
            </p:cNvGrpSpPr>
            <p:nvPr/>
          </p:nvGrpSpPr>
          <p:grpSpPr bwMode="auto">
            <a:xfrm>
              <a:off x="261" y="1870"/>
              <a:ext cx="465" cy="299"/>
              <a:chOff x="912" y="2640"/>
              <a:chExt cx="672" cy="432"/>
            </a:xfrm>
          </p:grpSpPr>
          <p:sp>
            <p:nvSpPr>
              <p:cNvPr id="1781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178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781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781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Trần Thi Kim Chi</a:t>
            </a:r>
          </a:p>
        </p:txBody>
      </p:sp>
      <p:sp>
        <p:nvSpPr>
          <p:cNvPr id="1781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4A9EC47-95AA-4862-B5B7-FB8029DE69AF}"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7125B021-D9DC-4549-B95A-219B3ABE7BDE}" type="slidenum">
              <a:rPr lang="en-US"/>
              <a:pPr/>
              <a:t>‹#›</a:t>
            </a:fld>
            <a:endParaRPr lang="en-US"/>
          </a:p>
        </p:txBody>
      </p:sp>
    </p:spTree>
    <p:extLst>
      <p:ext uri="{BB962C8B-B14F-4D97-AF65-F5344CB8AC3E}">
        <p14:creationId xmlns:p14="http://schemas.microsoft.com/office/powerpoint/2010/main" val="23775059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4DDF0ABB-74E0-462A-B078-4E37A1A2AE64}" type="slidenum">
              <a:rPr lang="en-US"/>
              <a:pPr/>
              <a:t>‹#›</a:t>
            </a:fld>
            <a:endParaRPr lang="en-US"/>
          </a:p>
        </p:txBody>
      </p:sp>
    </p:spTree>
    <p:extLst>
      <p:ext uri="{BB962C8B-B14F-4D97-AF65-F5344CB8AC3E}">
        <p14:creationId xmlns:p14="http://schemas.microsoft.com/office/powerpoint/2010/main" val="344065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r>
              <a:rPr lang="en-US"/>
              <a:t>Trần Thi Kim Chi</a:t>
            </a: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345F7ED8-D6F0-498A-AF9B-3DFB2D56678C}" type="slidenum">
              <a:rPr lang="en-US"/>
              <a:pPr/>
              <a:t>‹#›</a:t>
            </a:fld>
            <a:endParaRPr lang="en-US"/>
          </a:p>
        </p:txBody>
      </p:sp>
    </p:spTree>
    <p:extLst>
      <p:ext uri="{BB962C8B-B14F-4D97-AF65-F5344CB8AC3E}">
        <p14:creationId xmlns:p14="http://schemas.microsoft.com/office/powerpoint/2010/main" val="777394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r>
              <a:rPr lang="en-US"/>
              <a:t>Trần Thi Kim Chi</a:t>
            </a:r>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64A55861-DA0C-4BDC-ABEF-0E5D5D16F030}" type="slidenum">
              <a:rPr lang="en-US"/>
              <a:pPr/>
              <a:t>‹#›</a:t>
            </a:fld>
            <a:endParaRPr lang="en-US"/>
          </a:p>
        </p:txBody>
      </p:sp>
    </p:spTree>
    <p:extLst>
      <p:ext uri="{BB962C8B-B14F-4D97-AF65-F5344CB8AC3E}">
        <p14:creationId xmlns:p14="http://schemas.microsoft.com/office/powerpoint/2010/main" val="39514940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BEFE851B-2F08-4A68-838A-FD8EBB4995E3}" type="slidenum">
              <a:rPr lang="en-US"/>
              <a:pPr/>
              <a:t>‹#›</a:t>
            </a:fld>
            <a:endParaRPr lang="en-US"/>
          </a:p>
        </p:txBody>
      </p:sp>
    </p:spTree>
    <p:extLst>
      <p:ext uri="{BB962C8B-B14F-4D97-AF65-F5344CB8AC3E}">
        <p14:creationId xmlns:p14="http://schemas.microsoft.com/office/powerpoint/2010/main" val="8691139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51539FCA-A9EA-42EC-85EA-68D076EA2DBA}" type="slidenum">
              <a:rPr lang="en-US"/>
              <a:pPr/>
              <a:t>‹#›</a:t>
            </a:fld>
            <a:endParaRPr lang="en-US"/>
          </a:p>
        </p:txBody>
      </p:sp>
    </p:spTree>
    <p:extLst>
      <p:ext uri="{BB962C8B-B14F-4D97-AF65-F5344CB8AC3E}">
        <p14:creationId xmlns:p14="http://schemas.microsoft.com/office/powerpoint/2010/main" val="4896090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20675195-E1BA-4B16-BB2B-192D96D4F2DD}" type="slidenum">
              <a:rPr lang="en-US"/>
              <a:pPr/>
              <a:t>‹#›</a:t>
            </a:fld>
            <a:endParaRPr lang="en-US"/>
          </a:p>
        </p:txBody>
      </p:sp>
    </p:spTree>
    <p:extLst>
      <p:ext uri="{BB962C8B-B14F-4D97-AF65-F5344CB8AC3E}">
        <p14:creationId xmlns:p14="http://schemas.microsoft.com/office/powerpoint/2010/main" val="34883022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Trần Thi Kim Chi</a:t>
            </a:r>
          </a:p>
        </p:txBody>
      </p:sp>
      <p:sp>
        <p:nvSpPr>
          <p:cNvPr id="9" name="Slide Number Placeholder 8"/>
          <p:cNvSpPr>
            <a:spLocks noGrp="1"/>
          </p:cNvSpPr>
          <p:nvPr>
            <p:ph type="sldNum" sz="quarter" idx="12"/>
          </p:nvPr>
        </p:nvSpPr>
        <p:spPr/>
        <p:txBody>
          <a:bodyPr/>
          <a:lstStyle>
            <a:lvl1pPr>
              <a:defRPr/>
            </a:lvl1pPr>
          </a:lstStyle>
          <a:p>
            <a:fld id="{0BEFD335-6729-4502-927F-2C7007BC8864}" type="slidenum">
              <a:rPr lang="en-US"/>
              <a:pPr/>
              <a:t>‹#›</a:t>
            </a:fld>
            <a:endParaRPr lang="en-US"/>
          </a:p>
        </p:txBody>
      </p:sp>
    </p:spTree>
    <p:extLst>
      <p:ext uri="{BB962C8B-B14F-4D97-AF65-F5344CB8AC3E}">
        <p14:creationId xmlns:p14="http://schemas.microsoft.com/office/powerpoint/2010/main" val="163715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Trần Thi Kim Chi</a:t>
            </a:r>
          </a:p>
        </p:txBody>
      </p:sp>
      <p:sp>
        <p:nvSpPr>
          <p:cNvPr id="5" name="Slide Number Placeholder 4"/>
          <p:cNvSpPr>
            <a:spLocks noGrp="1"/>
          </p:cNvSpPr>
          <p:nvPr>
            <p:ph type="sldNum" sz="quarter" idx="12"/>
          </p:nvPr>
        </p:nvSpPr>
        <p:spPr/>
        <p:txBody>
          <a:bodyPr/>
          <a:lstStyle>
            <a:lvl1pPr>
              <a:defRPr/>
            </a:lvl1pPr>
          </a:lstStyle>
          <a:p>
            <a:fld id="{135FB56C-897D-41C8-BB49-AE9B458BC5AF}" type="slidenum">
              <a:rPr lang="en-US"/>
              <a:pPr/>
              <a:t>‹#›</a:t>
            </a:fld>
            <a:endParaRPr lang="en-US"/>
          </a:p>
        </p:txBody>
      </p:sp>
    </p:spTree>
    <p:extLst>
      <p:ext uri="{BB962C8B-B14F-4D97-AF65-F5344CB8AC3E}">
        <p14:creationId xmlns:p14="http://schemas.microsoft.com/office/powerpoint/2010/main" val="2498057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Trần Thi Kim Chi</a:t>
            </a:r>
          </a:p>
        </p:txBody>
      </p:sp>
      <p:sp>
        <p:nvSpPr>
          <p:cNvPr id="4" name="Slide Number Placeholder 3"/>
          <p:cNvSpPr>
            <a:spLocks noGrp="1"/>
          </p:cNvSpPr>
          <p:nvPr>
            <p:ph type="sldNum" sz="quarter" idx="12"/>
          </p:nvPr>
        </p:nvSpPr>
        <p:spPr/>
        <p:txBody>
          <a:bodyPr/>
          <a:lstStyle>
            <a:lvl1pPr>
              <a:defRPr/>
            </a:lvl1pPr>
          </a:lstStyle>
          <a:p>
            <a:fld id="{692DE680-52CD-4BC4-8022-B6CF41F9F1BF}" type="slidenum">
              <a:rPr lang="en-US"/>
              <a:pPr/>
              <a:t>‹#›</a:t>
            </a:fld>
            <a:endParaRPr lang="en-US"/>
          </a:p>
        </p:txBody>
      </p:sp>
    </p:spTree>
    <p:extLst>
      <p:ext uri="{BB962C8B-B14F-4D97-AF65-F5344CB8AC3E}">
        <p14:creationId xmlns:p14="http://schemas.microsoft.com/office/powerpoint/2010/main" val="8908441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ED337343-FC58-4936-8F4F-B46097A27FCD}" type="slidenum">
              <a:rPr lang="en-US"/>
              <a:pPr/>
              <a:t>‹#›</a:t>
            </a:fld>
            <a:endParaRPr lang="en-US"/>
          </a:p>
        </p:txBody>
      </p:sp>
    </p:spTree>
    <p:extLst>
      <p:ext uri="{BB962C8B-B14F-4D97-AF65-F5344CB8AC3E}">
        <p14:creationId xmlns:p14="http://schemas.microsoft.com/office/powerpoint/2010/main" val="18019225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5B11D111-EFDA-4E69-9057-F2C5AADFD3E8}" type="slidenum">
              <a:rPr lang="en-US"/>
              <a:pPr/>
              <a:t>‹#›</a:t>
            </a:fld>
            <a:endParaRPr lang="en-US"/>
          </a:p>
        </p:txBody>
      </p:sp>
    </p:spTree>
    <p:extLst>
      <p:ext uri="{BB962C8B-B14F-4D97-AF65-F5344CB8AC3E}">
        <p14:creationId xmlns:p14="http://schemas.microsoft.com/office/powerpoint/2010/main" val="39586574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771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177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r>
              <a:rPr lang="en-US"/>
              <a:t>Trần Thi Kim Chi</a:t>
            </a:r>
          </a:p>
        </p:txBody>
      </p:sp>
      <p:sp>
        <p:nvSpPr>
          <p:cNvPr id="177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7C7CF07A-3076-4A95-AAE5-1B58F1A797EC}" type="slidenum">
              <a:rPr lang="en-US"/>
              <a:pPr/>
              <a:t>‹#›</a:t>
            </a:fld>
            <a:endParaRPr lang="en-US"/>
          </a:p>
        </p:txBody>
      </p:sp>
      <p:sp>
        <p:nvSpPr>
          <p:cNvPr id="177166" name="AutoShape 14"/>
          <p:cNvSpPr>
            <a:spLocks noChangeArrowheads="1"/>
          </p:cNvSpPr>
          <p:nvPr/>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7" name="AutoShape 15"/>
          <p:cNvSpPr>
            <a:spLocks noChangeArrowheads="1"/>
          </p:cNvSpPr>
          <p:nvPr/>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AutoShape 16"/>
          <p:cNvSpPr>
            <a:spLocks noChangeArrowheads="1"/>
          </p:cNvSpPr>
          <p:nvPr/>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AutoShape 17"/>
          <p:cNvSpPr>
            <a:spLocks noChangeArrowheads="1"/>
          </p:cNvSpPr>
          <p:nvPr/>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ransition/>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Chuong2_ViDuMinhHoaMoHinhLienKetThucTHe.ppt#-1,3,3. Slide 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Chuong2_ViDuMinhHoaMoHinhLienKetThucTHe.ppt#-1,5,V&#237; d&#7909; v&#7873; m&#7897;t c&#417; s&#7903; d&#7919; li&#7879;u &#7913;ng d&#7909;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Chuong2_ViDuMinhHoaMoHinhLienKetThucTHe.ppt#-1,6,V&#237; d&#7909; v&#7873; m&#7897;t c&#417; s&#7903; d&#7919; li&#7879;u &#7913;ng d&#7909;ng"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Chuong2_ViDuMinhHoaMoHinhLienKetThucTHe.ppt#-1,11,V&#237; d&#7909; v&#7873; m&#7897;t c&#417; s&#7903; d&#7919; li&#7879;u &#7913;ng d&#7909;n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Chuong2_ViDuMinhHoaMoHinhLienKetThucTHe.ppt#-1,13,V&#237; d&#7909; v&#7873; m&#7897;t c&#417; s&#7903; d&#7919; li&#7879;u &#7913;ng d&#7909;ng"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Chuong2_ViDuMinhHoaMoHinhLienKetThucTHe.ppt#-1,13,V&#237; d&#7909; v&#7873; m&#7897;t c&#417; s&#7903; d&#7919; li&#7879;u &#7913;ng d&#7909;ng"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2.bin"/><Relationship Id="rId4" Type="http://schemas.openxmlformats.org/officeDocument/2006/relationships/image" Target="../media/image19.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audio" Target="file:///C:\WINDOWS\MEDIA\Beethoven's%20Fur%20Elise.rm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16"/>
          <p:cNvSpPr>
            <a:spLocks noGrp="1" noChangeArrowheads="1"/>
          </p:cNvSpPr>
          <p:nvPr>
            <p:ph type="sldNum" sz="quarter" idx="4"/>
          </p:nvPr>
        </p:nvSpPr>
        <p:spPr/>
        <p:txBody>
          <a:bodyPr/>
          <a:lstStyle/>
          <a:p>
            <a:fld id="{2E7A7D04-E568-415C-8264-22589D90C79D}" type="slidenum">
              <a:rPr lang="en-US"/>
              <a:pPr/>
              <a:t>1</a:t>
            </a:fld>
            <a:endParaRPr lang="en-US"/>
          </a:p>
        </p:txBody>
      </p:sp>
      <p:sp>
        <p:nvSpPr>
          <p:cNvPr id="4100" name="Rectangle 4"/>
          <p:cNvSpPr>
            <a:spLocks noGrp="1" noChangeArrowheads="1"/>
          </p:cNvSpPr>
          <p:nvPr>
            <p:ph type="ctrTitle"/>
          </p:nvPr>
        </p:nvSpPr>
        <p:spPr>
          <a:xfrm>
            <a:off x="1066800" y="381000"/>
            <a:ext cx="3733800" cy="685800"/>
          </a:xfrm>
        </p:spPr>
        <p:txBody>
          <a:bodyPr/>
          <a:lstStyle/>
          <a:p>
            <a:r>
              <a:rPr lang="en-US" sz="3600">
                <a:solidFill>
                  <a:srgbClr val="0000FF"/>
                </a:solidFill>
                <a:effectLst>
                  <a:outerShdw blurRad="38100" dist="38100" dir="2700000" algn="tl">
                    <a:srgbClr val="C0C0C0"/>
                  </a:outerShdw>
                </a:effectLst>
              </a:rPr>
              <a:t>Chương 2</a:t>
            </a:r>
          </a:p>
        </p:txBody>
      </p:sp>
      <p:sp>
        <p:nvSpPr>
          <p:cNvPr id="4101" name="Rectangle 5"/>
          <p:cNvSpPr>
            <a:spLocks noGrp="1" noChangeArrowheads="1"/>
          </p:cNvSpPr>
          <p:nvPr>
            <p:ph type="subTitle" idx="1"/>
          </p:nvPr>
        </p:nvSpPr>
        <p:spPr>
          <a:xfrm>
            <a:off x="1219200" y="2362200"/>
            <a:ext cx="7229475" cy="914400"/>
          </a:xfrm>
        </p:spPr>
        <p:txBody>
          <a:bodyPr/>
          <a:lstStyle/>
          <a:p>
            <a:r>
              <a:rPr lang="en-US" sz="3600" b="1">
                <a:solidFill>
                  <a:schemeClr val="hlink"/>
                </a:solidFill>
              </a:rPr>
              <a:t>MÔ HÌNH LIÊN KẾT-THỰC THỂ</a:t>
            </a:r>
          </a:p>
        </p:txBody>
      </p:sp>
      <p:sp>
        <p:nvSpPr>
          <p:cNvPr id="4106" name="AutoShape 10"/>
          <p:cNvSpPr>
            <a:spLocks noChangeArrowheads="1"/>
          </p:cNvSpPr>
          <p:nvPr/>
        </p:nvSpPr>
        <p:spPr bwMode="auto">
          <a:xfrm>
            <a:off x="209550" y="6229350"/>
            <a:ext cx="457200" cy="457200"/>
          </a:xfrm>
          <a:prstGeom prst="star5">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utoShape 11"/>
          <p:cNvSpPr>
            <a:spLocks noChangeArrowheads="1"/>
          </p:cNvSpPr>
          <p:nvPr/>
        </p:nvSpPr>
        <p:spPr bwMode="auto">
          <a:xfrm>
            <a:off x="8534400" y="6172200"/>
            <a:ext cx="457200" cy="457200"/>
          </a:xfrm>
          <a:prstGeom prst="star5">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AutoShape 12"/>
          <p:cNvSpPr>
            <a:spLocks noChangeArrowheads="1"/>
          </p:cNvSpPr>
          <p:nvPr/>
        </p:nvSpPr>
        <p:spPr bwMode="auto">
          <a:xfrm>
            <a:off x="8686800" y="58674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AutoShape 13"/>
          <p:cNvSpPr>
            <a:spLocks noChangeArrowheads="1"/>
          </p:cNvSpPr>
          <p:nvPr/>
        </p:nvSpPr>
        <p:spPr bwMode="auto">
          <a:xfrm>
            <a:off x="8210550" y="631190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AutoShape 14"/>
          <p:cNvSpPr>
            <a:spLocks noChangeArrowheads="1"/>
          </p:cNvSpPr>
          <p:nvPr/>
        </p:nvSpPr>
        <p:spPr bwMode="auto">
          <a:xfrm>
            <a:off x="8664575" y="238125"/>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11" name="Picture 15"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515629">
            <a:off x="315912" y="2503488"/>
            <a:ext cx="938213" cy="808038"/>
          </a:xfrm>
          <a:prstGeom prst="rect">
            <a:avLst/>
          </a:prstGeom>
          <a:noFill/>
          <a:extLst>
            <a:ext uri="{909E8E84-426E-40DD-AFC4-6F175D3DCCD1}">
              <a14:hiddenFill xmlns:a14="http://schemas.microsoft.com/office/drawing/2010/main">
                <a:solidFill>
                  <a:srgbClr val="FFFFFF"/>
                </a:solidFill>
              </a14:hiddenFill>
            </a:ext>
          </a:extLst>
        </p:spPr>
      </p:pic>
      <p:sp>
        <p:nvSpPr>
          <p:cNvPr id="4112" name="AutoShape 16"/>
          <p:cNvSpPr>
            <a:spLocks noChangeArrowheads="1"/>
          </p:cNvSpPr>
          <p:nvPr/>
        </p:nvSpPr>
        <p:spPr bwMode="auto">
          <a:xfrm>
            <a:off x="0" y="685800"/>
            <a:ext cx="457200" cy="457200"/>
          </a:xfrm>
          <a:prstGeom prst="star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AutoShape 17"/>
          <p:cNvSpPr>
            <a:spLocks noChangeArrowheads="1"/>
          </p:cNvSpPr>
          <p:nvPr/>
        </p:nvSpPr>
        <p:spPr bwMode="auto">
          <a:xfrm>
            <a:off x="0" y="304800"/>
            <a:ext cx="457200" cy="457200"/>
          </a:xfrm>
          <a:prstGeom prst="star5">
            <a:avLst/>
          </a:prstGeom>
          <a:solidFill>
            <a:srgbClr val="8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AutoShape 18"/>
          <p:cNvSpPr>
            <a:spLocks noChangeArrowheads="1"/>
          </p:cNvSpPr>
          <p:nvPr/>
        </p:nvSpPr>
        <p:spPr bwMode="auto">
          <a:xfrm>
            <a:off x="304800" y="0"/>
            <a:ext cx="457200" cy="457200"/>
          </a:xfrm>
          <a:prstGeom prst="star5">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5"/>
          <p:cNvSpPr txBox="1">
            <a:spLocks noChangeArrowheads="1"/>
          </p:cNvSpPr>
          <p:nvPr/>
        </p:nvSpPr>
        <p:spPr bwMode="auto">
          <a:xfrm>
            <a:off x="1274944" y="3522688"/>
            <a:ext cx="72294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chemeClr val="folHlink"/>
              </a:buClr>
              <a:buSzPct val="60000"/>
              <a:buFont typeface="Wingdings" pitchFamily="2" charset="2"/>
              <a:buNone/>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sz="3600" b="1" kern="0">
                <a:solidFill>
                  <a:schemeClr val="accent1">
                    <a:lumMod val="50000"/>
                  </a:schemeClr>
                </a:solidFill>
              </a:rPr>
              <a:t>Entity Relationship Model</a:t>
            </a:r>
          </a:p>
        </p:txBody>
      </p:sp>
      <p:sp>
        <p:nvSpPr>
          <p:cNvPr id="2" name="Footer Placeholder 1"/>
          <p:cNvSpPr>
            <a:spLocks noGrp="1"/>
          </p:cNvSpPr>
          <p:nvPr>
            <p:ph type="ftr" sz="quarter" idx="3"/>
          </p:nvPr>
        </p:nvSpPr>
        <p:spPr/>
        <p:txBody>
          <a:bodyPr/>
          <a:lstStyle/>
          <a:p>
            <a:r>
              <a:rPr lang="en-US"/>
              <a:t>Trần Thi Kim Chi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661DECC-DCA1-48D7-930A-BB8AA0440258}" type="slidenum">
              <a:rPr lang="en-US"/>
              <a:pPr/>
              <a:t>10</a:t>
            </a:fld>
            <a:endParaRPr lang="en-US"/>
          </a:p>
        </p:txBody>
      </p:sp>
      <p:sp>
        <p:nvSpPr>
          <p:cNvPr id="11266"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Sơ đồ liên kết – thực thể</a:t>
            </a:r>
          </a:p>
        </p:txBody>
      </p:sp>
      <p:sp>
        <p:nvSpPr>
          <p:cNvPr id="367619" name="Rectangle 3"/>
          <p:cNvSpPr>
            <a:spLocks noGrp="1" noChangeArrowheads="1"/>
          </p:cNvSpPr>
          <p:nvPr>
            <p:ph idx="4294967295"/>
          </p:nvPr>
        </p:nvSpPr>
        <p:spPr>
          <a:xfrm>
            <a:off x="609600" y="1981200"/>
            <a:ext cx="8229600" cy="5181600"/>
          </a:xfrm>
        </p:spPr>
        <p:txBody>
          <a:bodyPr lIns="182880" tIns="91440"/>
          <a:lstStyle/>
          <a:p>
            <a:pPr algn="just"/>
            <a:r>
              <a:rPr lang="en-US" sz="2400"/>
              <a:t>Mô hình ER được diễn tả bằng sơ đồ liên kết thực thể (entity relationship diagram - ERD)</a:t>
            </a:r>
          </a:p>
          <a:p>
            <a:r>
              <a:rPr lang="en-US" sz="2400"/>
              <a:t>Ba phần tử cơ bản:</a:t>
            </a:r>
          </a:p>
          <a:p>
            <a:pPr marL="800100" lvl="1" indent="-342900"/>
            <a:r>
              <a:rPr lang="en-US" sz="2400"/>
              <a:t>Kiểu thực thể (entity Type)</a:t>
            </a:r>
          </a:p>
          <a:p>
            <a:pPr marL="800100" lvl="1" indent="-342900"/>
            <a:r>
              <a:rPr lang="en-US" sz="2400"/>
              <a:t>Quan hệ (Relationship)</a:t>
            </a:r>
          </a:p>
          <a:p>
            <a:pPr marL="800100" lvl="1" indent="-342900"/>
            <a:r>
              <a:rPr lang="en-US" sz="2400"/>
              <a:t>Các thuộc tính (Attribute)</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7ADECBC-F64B-4E45-90CE-F82735066CCC}" type="slidenum">
              <a:rPr lang="en-US"/>
              <a:pPr/>
              <a:t>11</a:t>
            </a:fld>
            <a:endParaRPr lang="en-US"/>
          </a:p>
        </p:txBody>
      </p:sp>
      <p:sp>
        <p:nvSpPr>
          <p:cNvPr id="15362"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Thực thể - Entity</a:t>
            </a:r>
          </a:p>
        </p:txBody>
      </p:sp>
      <p:sp>
        <p:nvSpPr>
          <p:cNvPr id="368643" name="Rectangle 3"/>
          <p:cNvSpPr>
            <a:spLocks noGrp="1" noChangeArrowheads="1"/>
          </p:cNvSpPr>
          <p:nvPr>
            <p:ph idx="4294967295"/>
          </p:nvPr>
        </p:nvSpPr>
        <p:spPr>
          <a:xfrm>
            <a:off x="533400" y="1981200"/>
            <a:ext cx="8183563" cy="4187825"/>
          </a:xfrm>
        </p:spPr>
        <p:txBody>
          <a:bodyPr lIns="182880" tIns="91440"/>
          <a:lstStyle/>
          <a:p>
            <a:pPr algn="just"/>
            <a:r>
              <a:rPr lang="vi-VN" sz="2400"/>
              <a:t>Một </a:t>
            </a:r>
            <a:r>
              <a:rPr lang="vi-VN" sz="2400" i="1"/>
              <a:t>thực thể </a:t>
            </a:r>
            <a:r>
              <a:rPr lang="vi-VN" sz="2400"/>
              <a:t>(an entity) là một “sự vật” hoặc “đối tượng” mà nó tồn tại và có thể phân biệt được với các đối tượng khác. Ví dụ như một nhân viên trong một tổ chức là một thực thể. </a:t>
            </a:r>
            <a:endParaRPr lang="en-US" sz="2400"/>
          </a:p>
          <a:p>
            <a:pPr algn="just"/>
            <a:r>
              <a:rPr lang="en-US" sz="2200"/>
              <a:t>Thực thể có thể là</a:t>
            </a:r>
          </a:p>
          <a:p>
            <a:pPr marL="660400" lvl="1" indent="-312738" algn="just">
              <a:lnSpc>
                <a:spcPct val="150000"/>
              </a:lnSpc>
            </a:pPr>
            <a:r>
              <a:rPr lang="en-US" sz="2200"/>
              <a:t>Một người như nhân viên, sinh viên,..</a:t>
            </a:r>
          </a:p>
          <a:p>
            <a:pPr marL="660400" lvl="1" indent="-312738" algn="just">
              <a:lnSpc>
                <a:spcPct val="150000"/>
              </a:lnSpc>
            </a:pPr>
            <a:r>
              <a:rPr lang="en-US" sz="2200"/>
              <a:t>Một nơi chốn như thành phố, đất nước,..</a:t>
            </a:r>
          </a:p>
          <a:p>
            <a:pPr marL="660400" lvl="1" indent="-312738" algn="just">
              <a:lnSpc>
                <a:spcPct val="150000"/>
              </a:lnSpc>
            </a:pPr>
            <a:r>
              <a:rPr lang="en-US" sz="2200"/>
              <a:t>Một sự kiện như mua hàng, trả lương,..</a:t>
            </a:r>
          </a:p>
          <a:p>
            <a:pPr marL="660400" lvl="1" indent="-312738" algn="just">
              <a:lnSpc>
                <a:spcPct val="150000"/>
              </a:lnSpc>
            </a:pPr>
            <a:r>
              <a:rPr lang="en-US" sz="2200"/>
              <a:t>Một khái niệm như môn học, tài khoản,…</a:t>
            </a:r>
          </a:p>
          <a:p>
            <a:pPr marL="265113" indent="-265113" algn="just">
              <a:lnSpc>
                <a:spcPct val="150000"/>
              </a:lnSpc>
            </a:pPr>
            <a:endParaRPr lang="en-US" sz="22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47CD093B-F8E7-49A7-BEE9-3496FE2D42BF}" type="slidenum">
              <a:rPr lang="en-US"/>
              <a:pPr/>
              <a:t>12</a:t>
            </a:fld>
            <a:endParaRPr lang="en-US"/>
          </a:p>
        </p:txBody>
      </p:sp>
      <p:sp>
        <p:nvSpPr>
          <p:cNvPr id="12290"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Kiểu thưc thể - Entity Type</a:t>
            </a:r>
          </a:p>
        </p:txBody>
      </p:sp>
      <p:sp>
        <p:nvSpPr>
          <p:cNvPr id="369667" name="Rectangle 3"/>
          <p:cNvSpPr>
            <a:spLocks noGrp="1" noChangeArrowheads="1"/>
          </p:cNvSpPr>
          <p:nvPr>
            <p:ph idx="4294967295"/>
          </p:nvPr>
        </p:nvSpPr>
        <p:spPr>
          <a:xfrm>
            <a:off x="542925" y="1905000"/>
            <a:ext cx="7991475" cy="5562600"/>
          </a:xfrm>
        </p:spPr>
        <p:txBody>
          <a:bodyPr lIns="182880" tIns="91440"/>
          <a:lstStyle/>
          <a:p>
            <a:pPr marL="265113" indent="-265113" algn="just">
              <a:lnSpc>
                <a:spcPct val="110000"/>
              </a:lnSpc>
            </a:pPr>
            <a:r>
              <a:rPr lang="vi-VN" sz="2400"/>
              <a:t>Một </a:t>
            </a:r>
            <a:r>
              <a:rPr lang="en-US" sz="2400" i="1">
                <a:solidFill>
                  <a:srgbClr val="C00000"/>
                </a:solidFill>
              </a:rPr>
              <a:t>kiểu thực thể hay t</a:t>
            </a:r>
            <a:r>
              <a:rPr lang="vi-VN" sz="2400" i="1">
                <a:solidFill>
                  <a:srgbClr val="C00000"/>
                </a:solidFill>
              </a:rPr>
              <a:t>ập thực thể </a:t>
            </a:r>
            <a:r>
              <a:rPr lang="vi-VN" sz="2400">
                <a:solidFill>
                  <a:srgbClr val="C00000"/>
                </a:solidFill>
              </a:rPr>
              <a:t>(an entity set) </a:t>
            </a:r>
            <a:r>
              <a:rPr lang="vi-VN" sz="2400"/>
              <a:t>là một tập hợp các thực thể </a:t>
            </a:r>
            <a:r>
              <a:rPr lang="en-US" sz="2400"/>
              <a:t>có </a:t>
            </a:r>
            <a:r>
              <a:rPr lang="vi-VN" sz="2400"/>
              <a:t>cùng những tính chất hoặc thuộc tính. </a:t>
            </a:r>
            <a:endParaRPr lang="en-US" sz="2400"/>
          </a:p>
          <a:p>
            <a:pPr marL="665163" lvl="1" indent="-265113" algn="just">
              <a:lnSpc>
                <a:spcPct val="110000"/>
              </a:lnSpc>
            </a:pPr>
            <a:r>
              <a:rPr lang="vi-VN" sz="2000"/>
              <a:t>Ví dụ như tập hợp tất cả những người mà họ là nhân viên của một tổ chức là một tập thực thể </a:t>
            </a:r>
            <a:r>
              <a:rPr lang="en-US" sz="2000" i="1"/>
              <a:t>nhanvien</a:t>
            </a:r>
            <a:r>
              <a:rPr lang="vi-VN" sz="2000"/>
              <a:t>. </a:t>
            </a:r>
            <a:endParaRPr lang="en-US" sz="2000"/>
          </a:p>
          <a:p>
            <a:pPr marL="265113" indent="-265113" algn="just">
              <a:lnSpc>
                <a:spcPct val="110000"/>
              </a:lnSpc>
            </a:pPr>
            <a:r>
              <a:rPr lang="vi-VN" sz="2400"/>
              <a:t>Mỗi tập thực thể được đặt một tên gọi, thông thường là danh từ</a:t>
            </a:r>
            <a:r>
              <a:rPr lang="en-US" sz="2400"/>
              <a:t> số ít và viết chữ in hoa</a:t>
            </a:r>
            <a:r>
              <a:rPr lang="vi-VN" sz="2400"/>
              <a:t>.</a:t>
            </a:r>
            <a:endParaRPr lang="en-US" sz="2400"/>
          </a:p>
          <a:p>
            <a:pPr marL="665163" lvl="1" indent="-265113" algn="just">
              <a:lnSpc>
                <a:spcPct val="110000"/>
              </a:lnSpc>
            </a:pPr>
            <a:r>
              <a:rPr lang="vi-VN" sz="2000"/>
              <a:t>Ví dụ như KHACHHANG, HOADON,… </a:t>
            </a:r>
            <a:endParaRPr lang="en-US" sz="2000"/>
          </a:p>
          <a:p>
            <a:pPr marL="265113" indent="-265113" algn="just">
              <a:lnSpc>
                <a:spcPct val="110000"/>
              </a:lnSpc>
            </a:pPr>
            <a:r>
              <a:rPr lang="en-US" sz="2400"/>
              <a:t>Biểu diễn: bằng hình chữ nhật.</a:t>
            </a:r>
          </a:p>
        </p:txBody>
      </p:sp>
      <p:sp>
        <p:nvSpPr>
          <p:cNvPr id="369669" name="Rectangle 5"/>
          <p:cNvSpPr>
            <a:spLocks noChangeArrowheads="1"/>
          </p:cNvSpPr>
          <p:nvPr/>
        </p:nvSpPr>
        <p:spPr bwMode="auto">
          <a:xfrm>
            <a:off x="2160281" y="5710238"/>
            <a:ext cx="1828800" cy="5334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t>KHACHHANG</a:t>
            </a:r>
          </a:p>
        </p:txBody>
      </p:sp>
      <p:sp>
        <p:nvSpPr>
          <p:cNvPr id="369670" name="Rectangle 6"/>
          <p:cNvSpPr>
            <a:spLocks noChangeArrowheads="1"/>
          </p:cNvSpPr>
          <p:nvPr/>
        </p:nvSpPr>
        <p:spPr bwMode="auto">
          <a:xfrm>
            <a:off x="4693024" y="5710238"/>
            <a:ext cx="1828800" cy="5334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t>SANPHAM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47CD093B-F8E7-49A7-BEE9-3496FE2D42BF}" type="slidenum">
              <a:rPr lang="en-US"/>
              <a:pPr/>
              <a:t>13</a:t>
            </a:fld>
            <a:endParaRPr lang="en-US"/>
          </a:p>
        </p:txBody>
      </p:sp>
      <p:sp>
        <p:nvSpPr>
          <p:cNvPr id="12290"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Kiểu thưc thể - Entity Type</a:t>
            </a:r>
          </a:p>
        </p:txBody>
      </p:sp>
      <p:sp>
        <p:nvSpPr>
          <p:cNvPr id="369667" name="Rectangle 3"/>
          <p:cNvSpPr>
            <a:spLocks noGrp="1" noChangeArrowheads="1"/>
          </p:cNvSpPr>
          <p:nvPr>
            <p:ph idx="4294967295"/>
          </p:nvPr>
        </p:nvSpPr>
        <p:spPr>
          <a:xfrm>
            <a:off x="542925" y="1905000"/>
            <a:ext cx="7991475" cy="5562600"/>
          </a:xfrm>
        </p:spPr>
        <p:txBody>
          <a:bodyPr lIns="182880" tIns="91440"/>
          <a:lstStyle/>
          <a:p>
            <a:pPr marL="265113" indent="-265113" algn="just">
              <a:lnSpc>
                <a:spcPct val="110000"/>
              </a:lnSpc>
            </a:pPr>
            <a:r>
              <a:rPr lang="en-US" sz="2400" b="1"/>
              <a:t>Thể hiện (instance) </a:t>
            </a:r>
            <a:r>
              <a:rPr lang="en-US" sz="2400"/>
              <a:t>của một kiểu thực thể là một trường hợp cụ thể của kiểu thực thể đó. </a:t>
            </a:r>
          </a:p>
          <a:p>
            <a:pPr marL="265113" indent="-265113" algn="just">
              <a:lnSpc>
                <a:spcPct val="110000"/>
              </a:lnSpc>
            </a:pPr>
            <a:r>
              <a:rPr lang="en-US" sz="2400"/>
              <a:t>Ví dụ: kiểu thực thể KhachHang có các điển hình là Lan và Minh. Mỗi KhachHang đều có mã khách khác nhau, và có thể thực hiện các dịch vụ như đặt hàng, thanh toán tiền ….</a:t>
            </a:r>
          </a:p>
          <a:p>
            <a:pPr marL="265113" indent="-265113" algn="just">
              <a:lnSpc>
                <a:spcPct val="110000"/>
              </a:lnSpc>
            </a:pPr>
            <a:r>
              <a:rPr lang="en-US" sz="2400"/>
              <a:t>Loại thực thể là HOCVIEN có các thực thể: </a:t>
            </a:r>
          </a:p>
          <a:p>
            <a:pPr marL="665163" lvl="1" indent="-265113" algn="just">
              <a:lnSpc>
                <a:spcPct val="110000"/>
              </a:lnSpc>
            </a:pPr>
            <a:r>
              <a:rPr lang="en-US" sz="2000"/>
              <a:t>(‘HV001’ , ‘Nguyen Nam’ , ‘1/2/1987’ , ’Nam’) </a:t>
            </a:r>
          </a:p>
          <a:p>
            <a:pPr marL="665163" lvl="1" indent="-265113" algn="just">
              <a:lnSpc>
                <a:spcPct val="110000"/>
              </a:lnSpc>
            </a:pPr>
            <a:r>
              <a:rPr lang="en-US" sz="2000"/>
              <a:t>(‘HV002’ , ‘Trần Nam’ , ‘13/2/1987’ , ‘Nam’) </a:t>
            </a:r>
          </a:p>
          <a:p>
            <a:pPr marL="665163" lvl="1" indent="-265113" algn="just">
              <a:lnSpc>
                <a:spcPct val="110000"/>
              </a:lnSpc>
            </a:pPr>
            <a:r>
              <a:rPr lang="en-US" sz="2000"/>
              <a:t>(‘HV003’ , ‘Huỳnh Mỹ’ , ‘13/2/1987’ , ‘Nữ’)</a:t>
            </a:r>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62194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794CFFB0-54ED-4A6C-B37A-C64EA3A3A084}" type="slidenum">
              <a:rPr lang="en-US"/>
              <a:pPr/>
              <a:t>14</a:t>
            </a:fld>
            <a:endParaRPr lang="en-US"/>
          </a:p>
        </p:txBody>
      </p:sp>
      <p:sp>
        <p:nvSpPr>
          <p:cNvPr id="17410"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Cách đặt tên và ký hiệu </a:t>
            </a:r>
          </a:p>
        </p:txBody>
      </p:sp>
      <p:sp>
        <p:nvSpPr>
          <p:cNvPr id="371715" name="Rectangle 3"/>
          <p:cNvSpPr>
            <a:spLocks noGrp="1" noChangeArrowheads="1"/>
          </p:cNvSpPr>
          <p:nvPr>
            <p:ph idx="4294967295"/>
          </p:nvPr>
        </p:nvSpPr>
        <p:spPr>
          <a:xfrm>
            <a:off x="609600" y="1981200"/>
            <a:ext cx="8183563" cy="4187825"/>
          </a:xfrm>
        </p:spPr>
        <p:txBody>
          <a:bodyPr lIns="182880" tIns="91440"/>
          <a:lstStyle/>
          <a:p>
            <a:pPr marL="265113" indent="-265113"/>
            <a:r>
              <a:rPr lang="en-US" sz="2400"/>
              <a:t>Mỗi kiểu thực thể phải có một tên gọi, nên là danh từ số ít và viết chữ hoa. </a:t>
            </a:r>
          </a:p>
          <a:p>
            <a:pPr marL="265113" indent="-265113"/>
            <a:r>
              <a:rPr lang="en-US" sz="2400"/>
              <a:t>Ký hiệu của các kiểu thực thể</a:t>
            </a:r>
          </a:p>
        </p:txBody>
      </p:sp>
      <p:sp>
        <p:nvSpPr>
          <p:cNvPr id="17412" name="Rectangle 4"/>
          <p:cNvSpPr>
            <a:spLocks noChangeArrowheads="1"/>
          </p:cNvSpPr>
          <p:nvPr/>
        </p:nvSpPr>
        <p:spPr bwMode="auto">
          <a:xfrm>
            <a:off x="1447800" y="4191000"/>
            <a:ext cx="2057400" cy="838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2400" dirty="0"/>
              <a:t>EMPLOYEE</a:t>
            </a:r>
          </a:p>
        </p:txBody>
      </p:sp>
      <p:sp>
        <p:nvSpPr>
          <p:cNvPr id="17413" name="Rectangle 5"/>
          <p:cNvSpPr>
            <a:spLocks noChangeArrowheads="1"/>
          </p:cNvSpPr>
          <p:nvPr/>
        </p:nvSpPr>
        <p:spPr bwMode="auto">
          <a:xfrm>
            <a:off x="5410200" y="4191000"/>
            <a:ext cx="2514600" cy="838200"/>
          </a:xfrm>
          <a:prstGeom prst="rect">
            <a:avLst/>
          </a:prstGeom>
          <a:ln w="63500" cmpd="db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dirty="0"/>
              <a:t>DEPENDENT</a:t>
            </a:r>
          </a:p>
        </p:txBody>
      </p:sp>
      <p:sp>
        <p:nvSpPr>
          <p:cNvPr id="371719" name="Text Box 7"/>
          <p:cNvSpPr txBox="1">
            <a:spLocks noChangeArrowheads="1"/>
          </p:cNvSpPr>
          <p:nvPr/>
        </p:nvSpPr>
        <p:spPr bwMode="auto">
          <a:xfrm>
            <a:off x="1219200" y="5334000"/>
            <a:ext cx="250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a:latin typeface="Verdana" pitchFamily="34" charset="0"/>
              </a:rPr>
              <a:t>Thực thể mạnh</a:t>
            </a:r>
          </a:p>
        </p:txBody>
      </p:sp>
      <p:sp>
        <p:nvSpPr>
          <p:cNvPr id="371720" name="Text Box 9"/>
          <p:cNvSpPr txBox="1">
            <a:spLocks noChangeArrowheads="1"/>
          </p:cNvSpPr>
          <p:nvPr/>
        </p:nvSpPr>
        <p:spPr bwMode="auto">
          <a:xfrm>
            <a:off x="5562600" y="5334000"/>
            <a:ext cx="219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a:latin typeface="Verdana" pitchFamily="34" charset="0"/>
              </a:rPr>
              <a:t>Thực thể yếu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BBCD26A-8E90-49F1-B9A7-03688806324A}" type="slidenum">
              <a:rPr lang="en-US"/>
              <a:pPr/>
              <a:t>15</a:t>
            </a:fld>
            <a:endParaRPr lang="en-US"/>
          </a:p>
        </p:txBody>
      </p:sp>
      <p:sp>
        <p:nvSpPr>
          <p:cNvPr id="16386"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thực thể</a:t>
            </a:r>
          </a:p>
        </p:txBody>
      </p:sp>
      <p:sp>
        <p:nvSpPr>
          <p:cNvPr id="370691" name="Rectangle 3"/>
          <p:cNvSpPr>
            <a:spLocks noGrp="1" noChangeArrowheads="1"/>
          </p:cNvSpPr>
          <p:nvPr>
            <p:ph idx="4294967295"/>
          </p:nvPr>
        </p:nvSpPr>
        <p:spPr>
          <a:xfrm>
            <a:off x="533400" y="1981200"/>
            <a:ext cx="8081963" cy="5029200"/>
          </a:xfrm>
        </p:spPr>
        <p:txBody>
          <a:bodyPr lIns="182880" tIns="91440"/>
          <a:lstStyle/>
          <a:p>
            <a:pPr marL="265113" indent="-265113" algn="just"/>
            <a:r>
              <a:rPr lang="en-US" sz="2400">
                <a:solidFill>
                  <a:srgbClr val="FF0000"/>
                </a:solidFill>
              </a:rPr>
              <a:t>Kiểu thực thể mạnh </a:t>
            </a:r>
            <a:r>
              <a:rPr lang="en-US" sz="2400"/>
              <a:t>(strong entity type): tồn tại độc lập với những kiểu thực thể khác và có khóa chính</a:t>
            </a:r>
          </a:p>
          <a:p>
            <a:pPr marL="265113" indent="-265113" algn="just"/>
            <a:r>
              <a:rPr lang="en-US" sz="2400">
                <a:solidFill>
                  <a:srgbClr val="CC00FF"/>
                </a:solidFill>
              </a:rPr>
              <a:t>Kiểu thực thể yếu</a:t>
            </a:r>
            <a:r>
              <a:rPr lang="en-US" sz="2400"/>
              <a:t> (weak entity type): tồn tại phụ thuộc vào kiểu thực thể khác, </a:t>
            </a:r>
            <a:r>
              <a:rPr lang="vi-VN" sz="2400"/>
              <a:t>có thể không có đủ các thuộc tính để cấu thành một khóa chính </a:t>
            </a:r>
            <a:endParaRPr lang="en-US" sz="2400"/>
          </a:p>
          <a:p>
            <a:pPr marL="265113" indent="-265113" algn="just"/>
            <a:endParaRPr lang="en-US" sz="2400"/>
          </a:p>
          <a:p>
            <a:pPr marL="265113" indent="-265113" algn="just"/>
            <a:endParaRPr lang="en-US" sz="2400"/>
          </a:p>
          <a:p>
            <a:pPr marL="265113" indent="-265113" algn="just"/>
            <a:r>
              <a:rPr lang="en-US" sz="2400"/>
              <a:t>Ví dụ: </a:t>
            </a:r>
          </a:p>
          <a:p>
            <a:pPr marL="547688" lvl="1" indent="-200025" algn="just"/>
            <a:r>
              <a:rPr lang="en-US" sz="2200">
                <a:solidFill>
                  <a:srgbClr val="000000"/>
                </a:solidFill>
              </a:rPr>
              <a:t>LOAN (Mượn) </a:t>
            </a:r>
            <a:r>
              <a:rPr lang="en-US" sz="2200"/>
              <a:t>là kiểu thực thể mạnh. </a:t>
            </a:r>
          </a:p>
          <a:p>
            <a:pPr marL="547688" lvl="1" indent="-200025" algn="just"/>
            <a:r>
              <a:rPr lang="en-US" sz="2200">
                <a:solidFill>
                  <a:srgbClr val="000000"/>
                </a:solidFill>
              </a:rPr>
              <a:t>PAYMENT (Trả) </a:t>
            </a:r>
            <a:r>
              <a:rPr lang="en-US" sz="2200"/>
              <a:t>là kiểu thực thể yếu, lệ thuộc vào LOAN.</a:t>
            </a:r>
          </a:p>
          <a:p>
            <a:pPr marL="547688" lvl="1" indent="-200025" algn="just"/>
            <a:r>
              <a:rPr lang="en-US" sz="2200"/>
              <a:t>Xác định thực thể mạnh và yếu cho 2 thực thể BenhNhan va ThanNhan</a:t>
            </a:r>
          </a:p>
        </p:txBody>
      </p:sp>
      <p:sp>
        <p:nvSpPr>
          <p:cNvPr id="6" name="Rectangle 4"/>
          <p:cNvSpPr>
            <a:spLocks noChangeArrowheads="1"/>
          </p:cNvSpPr>
          <p:nvPr/>
        </p:nvSpPr>
        <p:spPr bwMode="auto">
          <a:xfrm>
            <a:off x="2416288" y="3993726"/>
            <a:ext cx="2057400" cy="533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2400" dirty="0"/>
              <a:t>EMPLOYEE</a:t>
            </a:r>
          </a:p>
        </p:txBody>
      </p:sp>
      <p:sp>
        <p:nvSpPr>
          <p:cNvPr id="7" name="Rectangle 5"/>
          <p:cNvSpPr>
            <a:spLocks noChangeArrowheads="1"/>
          </p:cNvSpPr>
          <p:nvPr/>
        </p:nvSpPr>
        <p:spPr bwMode="auto">
          <a:xfrm>
            <a:off x="5076031" y="3950183"/>
            <a:ext cx="2514600" cy="576943"/>
          </a:xfrm>
          <a:prstGeom prst="rect">
            <a:avLst/>
          </a:prstGeom>
          <a:ln w="63500" cmpd="db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dirty="0"/>
              <a:t>DEPENDENT</a:t>
            </a:r>
          </a:p>
        </p:txBody>
      </p:sp>
      <p:sp>
        <p:nvSpPr>
          <p:cNvPr id="8" name="Text Box 7"/>
          <p:cNvSpPr txBox="1">
            <a:spLocks noChangeArrowheads="1"/>
          </p:cNvSpPr>
          <p:nvPr/>
        </p:nvSpPr>
        <p:spPr bwMode="auto">
          <a:xfrm>
            <a:off x="2387259" y="4527126"/>
            <a:ext cx="21307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a:solidFill>
                  <a:srgbClr val="C00000"/>
                </a:solidFill>
                <a:latin typeface="Verdana" pitchFamily="34" charset="0"/>
              </a:rPr>
              <a:t>Thực thể mạnh</a:t>
            </a:r>
          </a:p>
        </p:txBody>
      </p:sp>
      <p:sp>
        <p:nvSpPr>
          <p:cNvPr id="9" name="Text Box 9"/>
          <p:cNvSpPr txBox="1">
            <a:spLocks noChangeArrowheads="1"/>
          </p:cNvSpPr>
          <p:nvPr/>
        </p:nvSpPr>
        <p:spPr bwMode="auto">
          <a:xfrm>
            <a:off x="5237162" y="4603326"/>
            <a:ext cx="18694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a:solidFill>
                  <a:srgbClr val="C00000"/>
                </a:solidFill>
                <a:latin typeface="Verdana" pitchFamily="34" charset="0"/>
              </a:rPr>
              <a:t>Thực thể yếu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7E8B890D-36B2-4917-807B-58F19FECCD56}" type="slidenum">
              <a:rPr lang="en-US"/>
              <a:pPr/>
              <a:t>16</a:t>
            </a:fld>
            <a:endParaRPr lang="en-US"/>
          </a:p>
        </p:txBody>
      </p:sp>
      <p:sp>
        <p:nvSpPr>
          <p:cNvPr id="46082"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Ví dụ thực thể mạnh/yếu</a:t>
            </a:r>
          </a:p>
        </p:txBody>
      </p:sp>
      <p:sp>
        <p:nvSpPr>
          <p:cNvPr id="372739" name="Rectangle 3"/>
          <p:cNvSpPr>
            <a:spLocks noGrp="1" noChangeArrowheads="1"/>
          </p:cNvSpPr>
          <p:nvPr>
            <p:ph idx="4294967295"/>
          </p:nvPr>
        </p:nvSpPr>
        <p:spPr>
          <a:xfrm>
            <a:off x="457200" y="1676400"/>
            <a:ext cx="8183563" cy="4187825"/>
          </a:xfrm>
        </p:spPr>
        <p:txBody>
          <a:bodyPr lIns="182880" tIns="91440"/>
          <a:lstStyle/>
          <a:p>
            <a:pPr marL="265113" indent="-265113"/>
            <a:endParaRPr lang="en-US"/>
          </a:p>
        </p:txBody>
      </p:sp>
      <p:grpSp>
        <p:nvGrpSpPr>
          <p:cNvPr id="372763" name="Group 27"/>
          <p:cNvGrpSpPr>
            <a:grpSpLocks/>
          </p:cNvGrpSpPr>
          <p:nvPr/>
        </p:nvGrpSpPr>
        <p:grpSpPr bwMode="auto">
          <a:xfrm>
            <a:off x="0" y="2438400"/>
            <a:ext cx="9144000" cy="4038600"/>
            <a:chOff x="0" y="1536"/>
            <a:chExt cx="5760" cy="2544"/>
          </a:xfrm>
        </p:grpSpPr>
        <p:sp>
          <p:nvSpPr>
            <p:cNvPr id="372741" name="Rectangle 4"/>
            <p:cNvSpPr>
              <a:spLocks noChangeArrowheads="1"/>
            </p:cNvSpPr>
            <p:nvPr/>
          </p:nvSpPr>
          <p:spPr bwMode="auto">
            <a:xfrm>
              <a:off x="240" y="2784"/>
              <a:ext cx="1344" cy="576"/>
            </a:xfrm>
            <a:prstGeom prst="rect">
              <a:avLst/>
            </a:prstGeom>
            <a:solidFill>
              <a:srgbClr val="9900CC"/>
            </a:solidFill>
            <a:ln w="9525">
              <a:solidFill>
                <a:schemeClr val="tx1"/>
              </a:solidFill>
              <a:miter lim="800000"/>
              <a:headEnd/>
              <a:tailEnd/>
            </a:ln>
          </p:spPr>
          <p:txBody>
            <a:bodyPr wrap="none" anchor="ctr"/>
            <a:lstStyle/>
            <a:p>
              <a:pPr algn="ctr"/>
              <a:r>
                <a:rPr lang="en-US" sz="2400" b="1">
                  <a:latin typeface="Verdana" pitchFamily="34" charset="0"/>
                </a:rPr>
                <a:t>EMPLOYEE</a:t>
              </a:r>
            </a:p>
          </p:txBody>
        </p:sp>
        <p:sp>
          <p:nvSpPr>
            <p:cNvPr id="46085" name="Rectangle 5"/>
            <p:cNvSpPr>
              <a:spLocks noChangeArrowheads="1"/>
            </p:cNvSpPr>
            <p:nvPr/>
          </p:nvSpPr>
          <p:spPr bwMode="auto">
            <a:xfrm>
              <a:off x="3984" y="2688"/>
              <a:ext cx="1440" cy="576"/>
            </a:xfrm>
            <a:prstGeom prst="rect">
              <a:avLst/>
            </a:prstGeom>
            <a:solidFill>
              <a:srgbClr val="FFFFCC"/>
            </a:solidFill>
            <a:ln w="69850" cmpd="thinThick">
              <a:solidFill>
                <a:schemeClr val="tx1"/>
              </a:solidFill>
              <a:miter lim="800000"/>
              <a:headEnd/>
              <a:tailEnd/>
            </a:ln>
          </p:spPr>
          <p:txBody>
            <a:bodyPr wrap="none" anchor="ctr"/>
            <a:lstStyle/>
            <a:p>
              <a:pPr algn="ctr"/>
              <a:r>
                <a:rPr lang="en-US" sz="2400" b="1">
                  <a:latin typeface="Verdana" pitchFamily="34" charset="0"/>
                </a:rPr>
                <a:t>PAYMENT</a:t>
              </a:r>
            </a:p>
          </p:txBody>
        </p:sp>
        <p:sp>
          <p:nvSpPr>
            <p:cNvPr id="372743" name="AutoShape 6"/>
            <p:cNvSpPr>
              <a:spLocks noChangeArrowheads="1"/>
            </p:cNvSpPr>
            <p:nvPr/>
          </p:nvSpPr>
          <p:spPr bwMode="auto">
            <a:xfrm>
              <a:off x="2064" y="2736"/>
              <a:ext cx="1536" cy="576"/>
            </a:xfrm>
            <a:prstGeom prst="diamond">
              <a:avLst/>
            </a:prstGeom>
            <a:solidFill>
              <a:srgbClr val="FFCCFF"/>
            </a:solidFill>
            <a:ln w="57150" cmpd="thickThin">
              <a:solidFill>
                <a:schemeClr val="tx1"/>
              </a:solidFill>
              <a:miter lim="800000"/>
              <a:headEnd/>
              <a:tailEnd/>
            </a:ln>
          </p:spPr>
          <p:txBody>
            <a:bodyPr wrap="none" anchor="ctr"/>
            <a:lstStyle/>
            <a:p>
              <a:pPr algn="ctr"/>
              <a:r>
                <a:rPr lang="en-US" sz="2400">
                  <a:solidFill>
                    <a:srgbClr val="00152A"/>
                  </a:solidFill>
                  <a:latin typeface="Verdana" pitchFamily="34" charset="0"/>
                </a:rPr>
                <a:t>Loan-Pay</a:t>
              </a:r>
            </a:p>
          </p:txBody>
        </p:sp>
        <p:sp>
          <p:nvSpPr>
            <p:cNvPr id="372744" name="Line 7"/>
            <p:cNvSpPr>
              <a:spLocks noChangeShapeType="1"/>
            </p:cNvSpPr>
            <p:nvPr/>
          </p:nvSpPr>
          <p:spPr bwMode="auto">
            <a:xfrm>
              <a:off x="1584" y="3027"/>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45" name="Line 8"/>
            <p:cNvSpPr>
              <a:spLocks noChangeShapeType="1"/>
            </p:cNvSpPr>
            <p:nvPr/>
          </p:nvSpPr>
          <p:spPr bwMode="auto">
            <a:xfrm>
              <a:off x="3600" y="302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2746" name="Group 9"/>
            <p:cNvGrpSpPr>
              <a:grpSpLocks/>
            </p:cNvGrpSpPr>
            <p:nvPr/>
          </p:nvGrpSpPr>
          <p:grpSpPr bwMode="auto">
            <a:xfrm rot="5400000" flipV="1">
              <a:off x="3787" y="2927"/>
              <a:ext cx="201" cy="192"/>
              <a:chOff x="951" y="3120"/>
              <a:chExt cx="201" cy="192"/>
            </a:xfrm>
          </p:grpSpPr>
          <p:sp>
            <p:nvSpPr>
              <p:cNvPr id="372747" name="Line 10"/>
              <p:cNvSpPr>
                <a:spLocks noChangeShapeType="1"/>
              </p:cNvSpPr>
              <p:nvPr/>
            </p:nvSpPr>
            <p:spPr bwMode="auto">
              <a:xfrm flipH="1">
                <a:off x="951" y="313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48" name="Line 11"/>
              <p:cNvSpPr>
                <a:spLocks noChangeShapeType="1"/>
              </p:cNvSpPr>
              <p:nvPr/>
            </p:nvSpPr>
            <p:spPr bwMode="auto">
              <a:xfrm>
                <a:off x="1056" y="312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2749" name="Oval 12"/>
            <p:cNvSpPr>
              <a:spLocks noChangeArrowheads="1"/>
            </p:cNvSpPr>
            <p:nvPr/>
          </p:nvSpPr>
          <p:spPr bwMode="auto">
            <a:xfrm>
              <a:off x="0" y="1920"/>
              <a:ext cx="1200"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Loan_Number</a:t>
              </a:r>
            </a:p>
          </p:txBody>
        </p:sp>
        <p:sp>
          <p:nvSpPr>
            <p:cNvPr id="372750" name="Oval 13"/>
            <p:cNvSpPr>
              <a:spLocks noChangeArrowheads="1"/>
            </p:cNvSpPr>
            <p:nvPr/>
          </p:nvSpPr>
          <p:spPr bwMode="auto">
            <a:xfrm>
              <a:off x="1296" y="1872"/>
              <a:ext cx="1392" cy="480"/>
            </a:xfrm>
            <a:prstGeom prst="ellipse">
              <a:avLst/>
            </a:prstGeom>
            <a:solidFill>
              <a:srgbClr val="9900CC"/>
            </a:solidFill>
            <a:ln w="9525">
              <a:solidFill>
                <a:schemeClr val="tx1"/>
              </a:solidFill>
              <a:round/>
              <a:headEnd/>
              <a:tailEnd/>
            </a:ln>
          </p:spPr>
          <p:txBody>
            <a:bodyPr wrap="none" anchor="ctr"/>
            <a:lstStyle/>
            <a:p>
              <a:pPr algn="ctr"/>
              <a:r>
                <a:rPr lang="en-US" sz="1800" b="1">
                  <a:latin typeface="Verdana" pitchFamily="34" charset="0"/>
                </a:rPr>
                <a:t>Employee_Name</a:t>
              </a:r>
            </a:p>
          </p:txBody>
        </p:sp>
        <p:sp>
          <p:nvSpPr>
            <p:cNvPr id="372751" name="Line 14"/>
            <p:cNvSpPr>
              <a:spLocks noChangeShapeType="1"/>
            </p:cNvSpPr>
            <p:nvPr/>
          </p:nvSpPr>
          <p:spPr bwMode="auto">
            <a:xfrm>
              <a:off x="624" y="2400"/>
              <a:ext cx="9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52" name="Line 15"/>
            <p:cNvSpPr>
              <a:spLocks noChangeShapeType="1"/>
            </p:cNvSpPr>
            <p:nvPr/>
          </p:nvSpPr>
          <p:spPr bwMode="auto">
            <a:xfrm flipH="1">
              <a:off x="1200" y="2352"/>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53" name="Oval 16"/>
            <p:cNvSpPr>
              <a:spLocks noChangeArrowheads="1"/>
            </p:cNvSpPr>
            <p:nvPr/>
          </p:nvSpPr>
          <p:spPr bwMode="auto">
            <a:xfrm>
              <a:off x="2688" y="1536"/>
              <a:ext cx="1488"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Payment_Number</a:t>
              </a:r>
            </a:p>
          </p:txBody>
        </p:sp>
        <p:sp>
          <p:nvSpPr>
            <p:cNvPr id="372754" name="Oval 17"/>
            <p:cNvSpPr>
              <a:spLocks noChangeArrowheads="1"/>
            </p:cNvSpPr>
            <p:nvPr/>
          </p:nvSpPr>
          <p:spPr bwMode="auto">
            <a:xfrm>
              <a:off x="4176" y="3600"/>
              <a:ext cx="1488"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Amount</a:t>
              </a:r>
            </a:p>
          </p:txBody>
        </p:sp>
        <p:sp>
          <p:nvSpPr>
            <p:cNvPr id="372755" name="Line 18"/>
            <p:cNvSpPr>
              <a:spLocks noChangeShapeType="1"/>
            </p:cNvSpPr>
            <p:nvPr/>
          </p:nvSpPr>
          <p:spPr bwMode="auto">
            <a:xfrm>
              <a:off x="3264" y="2016"/>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56" name="Line 19"/>
            <p:cNvSpPr>
              <a:spLocks noChangeShapeType="1"/>
            </p:cNvSpPr>
            <p:nvPr/>
          </p:nvSpPr>
          <p:spPr bwMode="auto">
            <a:xfrm flipH="1">
              <a:off x="4848" y="2256"/>
              <a:ext cx="9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757" name="Rectangle 4"/>
            <p:cNvSpPr>
              <a:spLocks noChangeArrowheads="1"/>
            </p:cNvSpPr>
            <p:nvPr/>
          </p:nvSpPr>
          <p:spPr bwMode="auto">
            <a:xfrm>
              <a:off x="240" y="2784"/>
              <a:ext cx="1344" cy="576"/>
            </a:xfrm>
            <a:prstGeom prst="rect">
              <a:avLst/>
            </a:prstGeom>
            <a:solidFill>
              <a:srgbClr val="FFFFCC"/>
            </a:solidFill>
            <a:ln w="9525">
              <a:solidFill>
                <a:schemeClr val="tx1"/>
              </a:solidFill>
              <a:miter lim="800000"/>
              <a:headEnd/>
              <a:tailEnd/>
            </a:ln>
          </p:spPr>
          <p:txBody>
            <a:bodyPr wrap="none" anchor="ctr"/>
            <a:lstStyle/>
            <a:p>
              <a:pPr algn="ctr"/>
              <a:r>
                <a:rPr lang="en-US" sz="2400" b="1">
                  <a:latin typeface="Verdana" pitchFamily="34" charset="0"/>
                </a:rPr>
                <a:t>LOAN</a:t>
              </a:r>
            </a:p>
          </p:txBody>
        </p:sp>
        <p:sp>
          <p:nvSpPr>
            <p:cNvPr id="372758" name="Oval 13"/>
            <p:cNvSpPr>
              <a:spLocks noChangeArrowheads="1"/>
            </p:cNvSpPr>
            <p:nvPr/>
          </p:nvSpPr>
          <p:spPr bwMode="auto">
            <a:xfrm>
              <a:off x="1296" y="1872"/>
              <a:ext cx="1392"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Amount</a:t>
              </a:r>
            </a:p>
          </p:txBody>
        </p:sp>
        <p:sp>
          <p:nvSpPr>
            <p:cNvPr id="372759" name="Oval 17"/>
            <p:cNvSpPr>
              <a:spLocks noChangeArrowheads="1"/>
            </p:cNvSpPr>
            <p:nvPr/>
          </p:nvSpPr>
          <p:spPr bwMode="auto">
            <a:xfrm>
              <a:off x="4272" y="1776"/>
              <a:ext cx="1488"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PayDate</a:t>
              </a:r>
            </a:p>
          </p:txBody>
        </p:sp>
        <p:sp>
          <p:nvSpPr>
            <p:cNvPr id="372760" name="Line 24"/>
            <p:cNvSpPr>
              <a:spLocks noChangeShapeType="1"/>
            </p:cNvSpPr>
            <p:nvPr/>
          </p:nvSpPr>
          <p:spPr bwMode="auto">
            <a:xfrm>
              <a:off x="4752" y="3264"/>
              <a:ext cx="33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61" name="Line 25"/>
            <p:cNvSpPr>
              <a:spLocks noChangeShapeType="1"/>
            </p:cNvSpPr>
            <p:nvPr/>
          </p:nvSpPr>
          <p:spPr bwMode="auto">
            <a:xfrm>
              <a:off x="2784" y="1872"/>
              <a:ext cx="1248"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62" name="Line 26"/>
            <p:cNvSpPr>
              <a:spLocks noChangeShapeType="1"/>
            </p:cNvSpPr>
            <p:nvPr/>
          </p:nvSpPr>
          <p:spPr bwMode="auto">
            <a:xfrm>
              <a:off x="0" y="2256"/>
              <a:ext cx="11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2764" name="AutoShape 28">
            <a:hlinkClick r:id="rId2" action="ppaction://hlinkpres?slideindex=3&amp;slidetitle=3. Slide 3" highlightClick="1"/>
          </p:cNvPr>
          <p:cNvSpPr>
            <a:spLocks noChangeArrowheads="1"/>
          </p:cNvSpPr>
          <p:nvPr/>
        </p:nvSpPr>
        <p:spPr bwMode="auto">
          <a:xfrm>
            <a:off x="838200" y="6324600"/>
            <a:ext cx="381000" cy="3048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2236CF4-AF5B-406B-A76D-9A92658DF655}" type="slidenum">
              <a:rPr lang="en-US"/>
              <a:pPr/>
              <a:t>17</a:t>
            </a:fld>
            <a:endParaRPr lang="en-US"/>
          </a:p>
        </p:txBody>
      </p:sp>
      <p:sp>
        <p:nvSpPr>
          <p:cNvPr id="13314"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Thuộc tính - attribute</a:t>
            </a:r>
          </a:p>
        </p:txBody>
      </p:sp>
      <p:sp>
        <p:nvSpPr>
          <p:cNvPr id="378883" name="Rectangle 3"/>
          <p:cNvSpPr>
            <a:spLocks noGrp="1" noChangeArrowheads="1"/>
          </p:cNvSpPr>
          <p:nvPr>
            <p:ph idx="4294967295"/>
          </p:nvPr>
        </p:nvSpPr>
        <p:spPr>
          <a:xfrm>
            <a:off x="528638" y="1905000"/>
            <a:ext cx="8183562" cy="4187825"/>
          </a:xfrm>
        </p:spPr>
        <p:txBody>
          <a:bodyPr lIns="182880" tIns="91440"/>
          <a:lstStyle/>
          <a:p>
            <a:pPr marL="400050" indent="-400050"/>
            <a:r>
              <a:rPr lang="en-US" sz="2400"/>
              <a:t>Mỗi tập thực thể có 1 số thuộc tính.</a:t>
            </a:r>
          </a:p>
          <a:p>
            <a:pPr marL="400050" indent="-400050"/>
            <a:r>
              <a:rPr lang="en-US" sz="2400"/>
              <a:t>Thuộc tính là các đặc trưng (</a:t>
            </a:r>
            <a:r>
              <a:rPr lang="en-US" sz="2400" i="1"/>
              <a:t>properties) </a:t>
            </a:r>
            <a:r>
              <a:rPr lang="en-US" sz="2400"/>
              <a:t>được sử dụng để biểu diễn thực thể hay 1 mối liên kết.</a:t>
            </a:r>
          </a:p>
          <a:p>
            <a:pPr marL="400050" indent="-400050"/>
            <a:r>
              <a:rPr lang="en-US" sz="2400"/>
              <a:t>Được biểu diễn bằng </a:t>
            </a:r>
            <a:r>
              <a:rPr lang="en-US" sz="2400" i="1"/>
              <a:t>hình OVAL</a:t>
            </a:r>
            <a:r>
              <a:rPr lang="en-US" sz="2400"/>
              <a:t>.</a:t>
            </a:r>
            <a:endParaRPr lang="en-US" sz="2400" i="1"/>
          </a:p>
          <a:p>
            <a:pPr marL="400050" indent="-400050"/>
            <a:r>
              <a:rPr lang="en-US" sz="2400"/>
              <a:t>Các loại thuộc tính</a:t>
            </a:r>
          </a:p>
          <a:p>
            <a:pPr marL="800100" lvl="1"/>
            <a:r>
              <a:rPr lang="en-US" sz="2400"/>
              <a:t>Thuộc tính bắt buộc và thuộc tính tùy chọn.</a:t>
            </a:r>
          </a:p>
          <a:p>
            <a:pPr marL="800100" lvl="1"/>
            <a:r>
              <a:rPr lang="en-US" sz="2400"/>
              <a:t>Thuộc tính đơn và thuộc tính phức hợp.</a:t>
            </a:r>
          </a:p>
          <a:p>
            <a:pPr marL="800100" lvl="1"/>
            <a:r>
              <a:rPr lang="en-US" sz="2400"/>
              <a:t>Thuộc tính đơn trị và thuộc tính đa trị.</a:t>
            </a:r>
          </a:p>
          <a:p>
            <a:pPr marL="800100" lvl="1"/>
            <a:r>
              <a:rPr lang="en-US" sz="2400"/>
              <a:t>Thuộc tính chứa và thuộc tính dẫn xuất.</a:t>
            </a:r>
          </a:p>
          <a:p>
            <a:pPr marL="800100" lvl="1"/>
            <a:r>
              <a:rPr lang="en-US" sz="2400"/>
              <a:t>Thuộc tính khóa và thuộc tính không khóa.</a:t>
            </a:r>
          </a:p>
          <a:p>
            <a:pPr marL="800100" lvl="1"/>
            <a:r>
              <a:rPr lang="en-US" sz="2400"/>
              <a:t>Thuộc tính rỗng</a:t>
            </a:r>
          </a:p>
        </p:txBody>
      </p:sp>
      <p:pic>
        <p:nvPicPr>
          <p:cNvPr id="4679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458" t="29762" r="18155" b="52777"/>
          <a:stretch/>
        </p:blipFill>
        <p:spPr bwMode="auto">
          <a:xfrm>
            <a:off x="6553200" y="2895600"/>
            <a:ext cx="1988457" cy="127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3962267-DE64-4EAA-807E-BCDF5C99384B}" type="slidenum">
              <a:rPr lang="en-US"/>
              <a:pPr/>
              <a:t>18</a:t>
            </a:fld>
            <a:endParaRPr lang="en-US"/>
          </a:p>
        </p:txBody>
      </p:sp>
      <p:sp>
        <p:nvSpPr>
          <p:cNvPr id="19458" name="Rectangle 2"/>
          <p:cNvSpPr>
            <a:spLocks noGrp="1" noChangeArrowheads="1"/>
          </p:cNvSpPr>
          <p:nvPr>
            <p:ph type="title" idx="4294967295"/>
          </p:nvPr>
        </p:nvSpPr>
        <p:spPr>
          <a:xfrm>
            <a:off x="1117827" y="381000"/>
            <a:ext cx="7793037" cy="1462087"/>
          </a:xfrm>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sp>
        <p:nvSpPr>
          <p:cNvPr id="379907" name="Rectangle 3"/>
          <p:cNvSpPr>
            <a:spLocks noGrp="1" noChangeArrowheads="1"/>
          </p:cNvSpPr>
          <p:nvPr>
            <p:ph idx="4294967295"/>
          </p:nvPr>
        </p:nvSpPr>
        <p:spPr>
          <a:xfrm>
            <a:off x="695779" y="1923143"/>
            <a:ext cx="8229600" cy="4953000"/>
          </a:xfrm>
        </p:spPr>
        <p:txBody>
          <a:bodyPr lIns="182880" tIns="91440"/>
          <a:lstStyle/>
          <a:p>
            <a:pPr marL="265113" indent="-265113"/>
            <a:r>
              <a:rPr lang="en-US" sz="2200">
                <a:solidFill>
                  <a:srgbClr val="990000"/>
                </a:solidFill>
              </a:rPr>
              <a:t>Thuộc tính đơn (simple attribute):</a:t>
            </a:r>
            <a:r>
              <a:rPr lang="en-US" sz="2200"/>
              <a:t> là thuộc tính không thể phân nhỏ được.</a:t>
            </a:r>
          </a:p>
          <a:p>
            <a:pPr marL="265113" indent="-265113">
              <a:buFont typeface="Wingdings" pitchFamily="2" charset="2"/>
              <a:buNone/>
            </a:pPr>
            <a:r>
              <a:rPr lang="en-US" sz="2200"/>
              <a:t>   Ví dụ: Color, Weight, HorsePower, Masv, CMND, Phai</a:t>
            </a:r>
          </a:p>
          <a:p>
            <a:pPr marL="265113" indent="-265113"/>
            <a:r>
              <a:rPr lang="en-US" sz="2200">
                <a:solidFill>
                  <a:srgbClr val="990000"/>
                </a:solidFill>
              </a:rPr>
              <a:t>Thuộc tính phức hợp (composite attribute):</a:t>
            </a:r>
            <a:r>
              <a:rPr lang="en-US" sz="2200"/>
              <a:t> là thuộc tính được kết hợp của một số thành phần hay có thể chia thành các thuộc tính khác</a:t>
            </a:r>
          </a:p>
          <a:p>
            <a:pPr marL="265113" indent="-265113">
              <a:buFont typeface="Wingdings" pitchFamily="2" charset="2"/>
              <a:buNone/>
            </a:pPr>
            <a:r>
              <a:rPr lang="en-US" sz="2200"/>
              <a:t>   Ví dụ: Thuộc tính Address bao gồm các thành phần Street, District, City</a:t>
            </a:r>
          </a:p>
          <a:p>
            <a:pPr marL="265113" indent="-265113" algn="just">
              <a:buSzTx/>
              <a:buFont typeface="Wingdings" pitchFamily="2" charset="2"/>
              <a:buChar char="§"/>
            </a:pPr>
            <a:r>
              <a:rPr lang="en-US" sz="2200">
                <a:solidFill>
                  <a:srgbClr val="990000"/>
                </a:solidFill>
              </a:rPr>
              <a:t>Thuộc tính chứa (stored attribute):</a:t>
            </a:r>
            <a:r>
              <a:rPr lang="en-US" sz="2200"/>
              <a:t> là thuộc tính mà giá trị của nó không được suy dẫn từ các thuộc tính khác.</a:t>
            </a:r>
          </a:p>
          <a:p>
            <a:pPr marL="265113" indent="-265113" algn="just"/>
            <a:r>
              <a:rPr lang="en-US" sz="2200">
                <a:solidFill>
                  <a:srgbClr val="990000"/>
                </a:solidFill>
              </a:rPr>
              <a:t>Thuộc tính dẫn xuất (derived attribute):</a:t>
            </a:r>
            <a:r>
              <a:rPr lang="en-US" sz="2200"/>
              <a:t> là thuộc tính mà trị của nó có thể tính ra được từ các thuộc tính khác</a:t>
            </a:r>
          </a:p>
          <a:p>
            <a:pPr marL="265113" indent="-265113" algn="just">
              <a:buNone/>
            </a:pPr>
            <a:r>
              <a:rPr lang="en-US" sz="2200"/>
              <a:t>	Ví dụ: Year_Employed là thuộc tính dẫn xuất từ thuộc tính Date_Employed</a:t>
            </a:r>
          </a:p>
          <a:p>
            <a:pPr marL="265113" indent="-265113" algn="just">
              <a:buSzTx/>
              <a:buFont typeface="Wingdings" pitchFamily="2" charset="2"/>
              <a:buChar char="§"/>
            </a:pPr>
            <a:endParaRPr lang="en-US" sz="2200"/>
          </a:p>
          <a:p>
            <a:pPr marL="265113" indent="-265113">
              <a:buFont typeface="Wingdings" pitchFamily="2" charset="2"/>
              <a:buNone/>
            </a:pPr>
            <a:endParaRPr lang="en-US" sz="2200"/>
          </a:p>
        </p:txBody>
      </p:sp>
      <p:sp>
        <p:nvSpPr>
          <p:cNvPr id="7" name="Oval 9"/>
          <p:cNvSpPr>
            <a:spLocks noChangeArrowheads="1"/>
          </p:cNvSpPr>
          <p:nvPr/>
        </p:nvSpPr>
        <p:spPr bwMode="auto">
          <a:xfrm>
            <a:off x="6477000" y="228600"/>
            <a:ext cx="2057400" cy="762000"/>
          </a:xfrm>
          <a:prstGeom prst="ellipse">
            <a:avLst/>
          </a:prstGeom>
          <a:ln>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sz="1800" dirty="0" err="1"/>
              <a:t>Years_Employed</a:t>
            </a:r>
            <a:endParaRPr lang="en-US" sz="1800" dirty="0"/>
          </a:p>
        </p:txBody>
      </p:sp>
      <p:sp>
        <p:nvSpPr>
          <p:cNvPr id="8" name="Text Box 8"/>
          <p:cNvSpPr txBox="1">
            <a:spLocks noChangeArrowheads="1"/>
          </p:cNvSpPr>
          <p:nvPr/>
        </p:nvSpPr>
        <p:spPr bwMode="auto">
          <a:xfrm>
            <a:off x="6261894" y="1143000"/>
            <a:ext cx="2487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Thuộc tính dẫn xuất</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E76E4CBF-26F9-4BB6-818A-1FF911C63A8F}" type="slidenum">
              <a:rPr lang="en-US"/>
              <a:pPr/>
              <a:t>19</a:t>
            </a:fld>
            <a:endParaRPr lang="en-US"/>
          </a:p>
        </p:txBody>
      </p:sp>
      <p:sp>
        <p:nvSpPr>
          <p:cNvPr id="1945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grpSp>
        <p:nvGrpSpPr>
          <p:cNvPr id="413701" name="Group 5"/>
          <p:cNvGrpSpPr>
            <a:grpSpLocks/>
          </p:cNvGrpSpPr>
          <p:nvPr/>
        </p:nvGrpSpPr>
        <p:grpSpPr bwMode="auto">
          <a:xfrm>
            <a:off x="1371600" y="1828800"/>
            <a:ext cx="6534150" cy="4800600"/>
            <a:chOff x="1116" y="768"/>
            <a:chExt cx="4116" cy="3024"/>
          </a:xfrm>
        </p:grpSpPr>
        <p:pic>
          <p:nvPicPr>
            <p:cNvPr id="413702" name="Picture 6"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 y="768"/>
              <a:ext cx="4068" cy="1588"/>
            </a:xfrm>
            <a:prstGeom prst="rect">
              <a:avLst/>
            </a:prstGeom>
            <a:noFill/>
            <a:extLst>
              <a:ext uri="{909E8E84-426E-40DD-AFC4-6F175D3DCCD1}">
                <a14:hiddenFill xmlns:a14="http://schemas.microsoft.com/office/drawing/2010/main">
                  <a:solidFill>
                    <a:srgbClr val="FFFFFF"/>
                  </a:solidFill>
                </a14:hiddenFill>
              </a:ext>
            </a:extLst>
          </p:spPr>
        </p:pic>
        <p:sp>
          <p:nvSpPr>
            <p:cNvPr id="413703" name="Text Box 7"/>
            <p:cNvSpPr txBox="1">
              <a:spLocks noChangeArrowheads="1"/>
            </p:cNvSpPr>
            <p:nvPr/>
          </p:nvSpPr>
          <p:spPr bwMode="auto">
            <a:xfrm>
              <a:off x="4200" y="1718"/>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solidFill>
                    <a:srgbClr val="FF0000"/>
                  </a:solidFill>
                </a:rPr>
                <a:t>Thuộc tính đơn</a:t>
              </a:r>
            </a:p>
          </p:txBody>
        </p:sp>
        <p:sp>
          <p:nvSpPr>
            <p:cNvPr id="413704" name="Line 8"/>
            <p:cNvSpPr>
              <a:spLocks noChangeShapeType="1"/>
            </p:cNvSpPr>
            <p:nvPr/>
          </p:nvSpPr>
          <p:spPr bwMode="auto">
            <a:xfrm flipV="1">
              <a:off x="4632" y="1248"/>
              <a:ext cx="0" cy="432"/>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13705" name="Picture 9"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 y="2304"/>
              <a:ext cx="4068" cy="1488"/>
            </a:xfrm>
            <a:prstGeom prst="rect">
              <a:avLst/>
            </a:prstGeom>
            <a:noFill/>
            <a:extLst>
              <a:ext uri="{909E8E84-426E-40DD-AFC4-6F175D3DCCD1}">
                <a14:hiddenFill xmlns:a14="http://schemas.microsoft.com/office/drawing/2010/main">
                  <a:solidFill>
                    <a:srgbClr val="FFFFFF"/>
                  </a:solidFill>
                </a14:hiddenFill>
              </a:ext>
            </a:extLst>
          </p:spPr>
        </p:pic>
        <p:sp>
          <p:nvSpPr>
            <p:cNvPr id="413706" name="Text Box 10"/>
            <p:cNvSpPr txBox="1">
              <a:spLocks noChangeArrowheads="1"/>
            </p:cNvSpPr>
            <p:nvPr/>
          </p:nvSpPr>
          <p:spPr bwMode="auto">
            <a:xfrm>
              <a:off x="4104" y="2472"/>
              <a:ext cx="1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solidFill>
                    <a:srgbClr val="FF0000"/>
                  </a:solidFill>
                </a:rPr>
                <a:t>Thuộc tính phức </a:t>
              </a:r>
            </a:p>
          </p:txBody>
        </p:sp>
        <p:sp>
          <p:nvSpPr>
            <p:cNvPr id="413707" name="Line 11"/>
            <p:cNvSpPr>
              <a:spLocks noChangeShapeType="1"/>
            </p:cNvSpPr>
            <p:nvPr/>
          </p:nvSpPr>
          <p:spPr bwMode="auto">
            <a:xfrm flipH="1">
              <a:off x="3576" y="2592"/>
              <a:ext cx="552"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13708" name="Picture 12" descr="mcf_3"/>
            <p:cNvPicPr>
              <a:picLocks noChangeAspect="1" noChangeArrowheads="1"/>
            </p:cNvPicPr>
            <p:nvPr/>
          </p:nvPicPr>
          <p:blipFill>
            <a:blip r:embed="rId2">
              <a:extLst>
                <a:ext uri="{28A0092B-C50C-407E-A947-70E740481C1C}">
                  <a14:useLocalDpi xmlns:a14="http://schemas.microsoft.com/office/drawing/2010/main" val="0"/>
                </a:ext>
              </a:extLst>
            </a:blip>
            <a:srcRect l="44403" t="32210" r="42911" b="35580"/>
            <a:stretch>
              <a:fillRect/>
            </a:stretch>
          </p:blipFill>
          <p:spPr bwMode="auto">
            <a:xfrm>
              <a:off x="2940" y="2256"/>
              <a:ext cx="432" cy="14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13701"/>
                                        </p:tgtEl>
                                        <p:attrNameLst>
                                          <p:attrName>style.visibility</p:attrName>
                                        </p:attrNameLst>
                                      </p:cBhvr>
                                      <p:to>
                                        <p:strVal val="visible"/>
                                      </p:to>
                                    </p:set>
                                    <p:animEffect transition="in" filter="blinds(horizontal)">
                                      <p:cBhvr>
                                        <p:cTn id="7" dur="500"/>
                                        <p:tgtEl>
                                          <p:spTgt spid="41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4370FA-348F-47D9-BE8E-5B893C03065C}" type="slidenum">
              <a:rPr lang="en-US"/>
              <a:pPr/>
              <a:t>2</a:t>
            </a:fld>
            <a:endParaRPr lang="en-US"/>
          </a:p>
        </p:txBody>
      </p:sp>
      <p:sp>
        <p:nvSpPr>
          <p:cNvPr id="161794" name="Rectangle 2"/>
          <p:cNvSpPr>
            <a:spLocks noGrp="1" noChangeArrowheads="1"/>
          </p:cNvSpPr>
          <p:nvPr>
            <p:ph type="title"/>
          </p:nvPr>
        </p:nvSpPr>
        <p:spPr>
          <a:xfrm>
            <a:off x="1066800" y="1066800"/>
            <a:ext cx="7793038" cy="623888"/>
          </a:xfrm>
        </p:spPr>
        <p:txBody>
          <a:bodyPr/>
          <a:lstStyle/>
          <a:p>
            <a:r>
              <a:rPr lang="en-US" b="1">
                <a:solidFill>
                  <a:srgbClr val="0000FF"/>
                </a:solidFill>
                <a:effectLst>
                  <a:outerShdw blurRad="38100" dist="38100" dir="2700000" algn="tl">
                    <a:srgbClr val="C0C0C0"/>
                  </a:outerShdw>
                </a:effectLst>
              </a:rPr>
              <a:t>Nội dung</a:t>
            </a:r>
            <a:r>
              <a:rPr lang="en-US">
                <a:solidFill>
                  <a:srgbClr val="0000FF"/>
                </a:solidFill>
                <a:latin typeface="Tahoma" pitchFamily="34" charset="0"/>
              </a:rPr>
              <a:t> </a:t>
            </a:r>
          </a:p>
        </p:txBody>
      </p:sp>
      <p:sp>
        <p:nvSpPr>
          <p:cNvPr id="162404" name="Text Box 612"/>
          <p:cNvSpPr txBox="1">
            <a:spLocks noChangeArrowheads="1"/>
          </p:cNvSpPr>
          <p:nvPr/>
        </p:nvSpPr>
        <p:spPr bwMode="auto">
          <a:xfrm>
            <a:off x="762000" y="1981200"/>
            <a:ext cx="76962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kumimoji="1" sz="2400">
                <a:solidFill>
                  <a:schemeClr val="tx1"/>
                </a:solidFill>
                <a:latin typeface="Times New Roman" pitchFamily="18" charset="0"/>
              </a:defRPr>
            </a:lvl1pPr>
            <a:lvl2pPr marL="971550" indent="-463550">
              <a:defRPr kumimoji="1" sz="2400">
                <a:solidFill>
                  <a:schemeClr val="tx1"/>
                </a:solidFill>
                <a:latin typeface="Times New Roman" pitchFamily="18" charset="0"/>
              </a:defRPr>
            </a:lvl2pPr>
            <a:lvl3pPr marL="1085850">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spcBef>
                <a:spcPct val="30000"/>
              </a:spcBef>
            </a:pPr>
            <a:r>
              <a:rPr kumimoji="0" lang="en-US" sz="2800"/>
              <a:t>2.1. Quá trình thiết kế CSDL.</a:t>
            </a:r>
          </a:p>
          <a:p>
            <a:pPr>
              <a:spcBef>
                <a:spcPct val="30000"/>
              </a:spcBef>
            </a:pPr>
            <a:r>
              <a:rPr kumimoji="0" lang="en-US" sz="2800"/>
              <a:t>2.2. Mô hình liên kết thực thể</a:t>
            </a:r>
          </a:p>
          <a:p>
            <a:pPr>
              <a:spcBef>
                <a:spcPct val="30000"/>
              </a:spcBef>
            </a:pPr>
            <a:r>
              <a:rPr kumimoji="0" lang="en-US" sz="2800"/>
              <a:t>2.3. Các cấu trúc của mô hình liên kết thực thể</a:t>
            </a:r>
          </a:p>
          <a:p>
            <a:pPr>
              <a:spcBef>
                <a:spcPct val="30000"/>
              </a:spcBef>
            </a:pPr>
            <a:r>
              <a:rPr kumimoji="0" lang="en-US" sz="2800"/>
              <a:t>2.4. Mô hình ER</a:t>
            </a:r>
          </a:p>
          <a:p>
            <a:pPr>
              <a:spcBef>
                <a:spcPct val="30000"/>
              </a:spcBef>
            </a:pPr>
            <a:r>
              <a:rPr kumimoji="0" lang="en-US" sz="2800"/>
              <a:t>2.5. Tổng quan về qui tắc nghiệp vụ</a:t>
            </a:r>
          </a:p>
          <a:p>
            <a:pPr>
              <a:spcBef>
                <a:spcPct val="30000"/>
              </a:spcBef>
            </a:pPr>
            <a:r>
              <a:rPr kumimoji="0" lang="en-US" sz="2800"/>
              <a:t>2.6.  Định nghĩa các ràng buộc về cấu trúc</a:t>
            </a:r>
          </a:p>
          <a:p>
            <a:pPr>
              <a:spcBef>
                <a:spcPct val="30000"/>
              </a:spcBef>
            </a:pPr>
            <a:r>
              <a:rPr kumimoji="0" lang="en-US" sz="2800"/>
              <a:t>2.7.  Định nghĩa các ràng buộc về tác vụ</a:t>
            </a:r>
            <a:endParaRPr kumimoji="0" lang="de-DE" sz="2800"/>
          </a:p>
          <a:p>
            <a:pPr>
              <a:spcBef>
                <a:spcPct val="30000"/>
              </a:spcBef>
            </a:pPr>
            <a:r>
              <a:rPr kumimoji="0" lang="de-DE" sz="2800"/>
              <a:t>2.8. Mô hình ER mở rộng</a:t>
            </a:r>
            <a:br>
              <a:rPr kumimoji="0" lang="de-DE" sz="2800"/>
            </a:br>
            <a:br>
              <a:rPr kumimoji="0" lang="de-DE" sz="2800"/>
            </a:br>
            <a:endParaRPr kumimoji="0" lang="en-US" sz="28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 (tt)</a:t>
            </a:r>
          </a:p>
        </p:txBody>
      </p:sp>
      <p:sp>
        <p:nvSpPr>
          <p:cNvPr id="380931" name="Rectangle 3"/>
          <p:cNvSpPr>
            <a:spLocks noGrp="1" noChangeArrowheads="1"/>
          </p:cNvSpPr>
          <p:nvPr>
            <p:ph idx="4294967295"/>
          </p:nvPr>
        </p:nvSpPr>
        <p:spPr>
          <a:xfrm>
            <a:off x="552450" y="1919288"/>
            <a:ext cx="8183563" cy="4187825"/>
          </a:xfrm>
        </p:spPr>
        <p:txBody>
          <a:bodyPr lIns="182880" tIns="91440"/>
          <a:lstStyle/>
          <a:p>
            <a:pPr marL="265113" indent="-265113" algn="just"/>
            <a:r>
              <a:rPr lang="en-US" sz="2400">
                <a:solidFill>
                  <a:srgbClr val="990000"/>
                </a:solidFill>
              </a:rPr>
              <a:t>Thuộc tính đơn trị (single valued attribute):</a:t>
            </a:r>
            <a:r>
              <a:rPr lang="en-US" sz="2400"/>
              <a:t> </a:t>
            </a:r>
            <a:r>
              <a:rPr lang="en-US" sz="2200"/>
              <a:t>có 1 giá trị duy nhất tại một thời điểm.</a:t>
            </a:r>
          </a:p>
          <a:p>
            <a:pPr marL="265113" indent="-265113" algn="just"/>
            <a:r>
              <a:rPr lang="en-US" sz="2400">
                <a:solidFill>
                  <a:srgbClr val="990000"/>
                </a:solidFill>
              </a:rPr>
              <a:t>Thuộc tính đa trị (multivalued attribute):</a:t>
            </a:r>
            <a:r>
              <a:rPr lang="en-US" sz="2400"/>
              <a:t> </a:t>
            </a:r>
            <a:r>
              <a:rPr lang="en-US" sz="2200"/>
              <a:t>có nhiều giá trị tại một thời điểm.</a:t>
            </a:r>
          </a:p>
          <a:p>
            <a:pPr marL="265113" indent="-265113" algn="just">
              <a:buFont typeface="Wingdings" pitchFamily="2" charset="2"/>
              <a:buNone/>
            </a:pPr>
            <a:r>
              <a:rPr lang="en-US" sz="2400"/>
              <a:t>    </a:t>
            </a:r>
            <a:r>
              <a:rPr lang="en-US" sz="2000"/>
              <a:t>Ví dụ: Thực thể COURSE có thuộc tính Teacher đa trị, một môn học có thể được dạy bởi nhiều hơn 1 thầy cô.</a:t>
            </a:r>
          </a:p>
          <a:p>
            <a:pPr algn="just"/>
            <a:r>
              <a:rPr lang="vi-VN" sz="2000" b="1"/>
              <a:t>Thuộc tính rỗng</a:t>
            </a:r>
            <a:r>
              <a:rPr lang="vi-VN" sz="2000"/>
              <a:t>. Một giá rỗng (null value) được dùng đến khi một thực thể không có giá trị đối với một thuộc tính. Ví dụ một nhân viên nào đó không có người trong gia đình thì giá trị của thuộc tính </a:t>
            </a:r>
            <a:r>
              <a:rPr lang="vi-VN" sz="2000" i="1"/>
              <a:t>tên người trong gia đình </a:t>
            </a:r>
            <a:r>
              <a:rPr lang="vi-VN" sz="2000"/>
              <a:t>đối với nhân viên đó phải là rỗng. </a:t>
            </a:r>
            <a:endParaRPr lang="en-US" sz="2000"/>
          </a:p>
          <a:p>
            <a:pPr marL="265113" indent="-265113" algn="just">
              <a:buFont typeface="Wingdings" pitchFamily="2" charset="2"/>
              <a:buNone/>
            </a:pPr>
            <a:endParaRPr lang="en-US" sz="2000"/>
          </a:p>
        </p:txBody>
      </p:sp>
      <p:sp>
        <p:nvSpPr>
          <p:cNvPr id="22532" name="Oval 4"/>
          <p:cNvSpPr>
            <a:spLocks noChangeArrowheads="1"/>
          </p:cNvSpPr>
          <p:nvPr/>
        </p:nvSpPr>
        <p:spPr bwMode="auto">
          <a:xfrm>
            <a:off x="1752600" y="5660571"/>
            <a:ext cx="24384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u="sng" dirty="0" err="1"/>
              <a:t>Student_ID</a:t>
            </a:r>
            <a:endParaRPr lang="en-US" sz="1800" u="sng" dirty="0"/>
          </a:p>
        </p:txBody>
      </p:sp>
      <p:grpSp>
        <p:nvGrpSpPr>
          <p:cNvPr id="380934" name="Group 10"/>
          <p:cNvGrpSpPr>
            <a:grpSpLocks/>
          </p:cNvGrpSpPr>
          <p:nvPr/>
        </p:nvGrpSpPr>
        <p:grpSpPr bwMode="auto">
          <a:xfrm>
            <a:off x="5893934" y="5410200"/>
            <a:ext cx="2743200" cy="914400"/>
            <a:chOff x="3456" y="2400"/>
            <a:chExt cx="1728" cy="576"/>
          </a:xfrm>
        </p:grpSpPr>
        <p:sp>
          <p:nvSpPr>
            <p:cNvPr id="22534" name="Oval 6"/>
            <p:cNvSpPr>
              <a:spLocks noChangeArrowheads="1"/>
            </p:cNvSpPr>
            <p:nvPr/>
          </p:nvSpPr>
          <p:spPr bwMode="auto">
            <a:xfrm>
              <a:off x="3456" y="2400"/>
              <a:ext cx="1728" cy="576"/>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sz="1800"/>
            </a:p>
          </p:txBody>
        </p:sp>
        <p:sp>
          <p:nvSpPr>
            <p:cNvPr id="22533" name="Oval 5"/>
            <p:cNvSpPr>
              <a:spLocks noChangeArrowheads="1"/>
            </p:cNvSpPr>
            <p:nvPr/>
          </p:nvSpPr>
          <p:spPr bwMode="auto">
            <a:xfrm>
              <a:off x="3522" y="2448"/>
              <a:ext cx="1584" cy="48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a:t>Teacher</a:t>
              </a:r>
            </a:p>
          </p:txBody>
        </p:sp>
      </p:grpSp>
      <p:sp>
        <p:nvSpPr>
          <p:cNvPr id="380937" name="Text Box 7"/>
          <p:cNvSpPr txBox="1">
            <a:spLocks noChangeArrowheads="1"/>
          </p:cNvSpPr>
          <p:nvPr/>
        </p:nvSpPr>
        <p:spPr bwMode="auto">
          <a:xfrm>
            <a:off x="1747837" y="6465662"/>
            <a:ext cx="2443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Thuộc tính xác định</a:t>
            </a:r>
          </a:p>
        </p:txBody>
      </p:sp>
      <p:sp>
        <p:nvSpPr>
          <p:cNvPr id="380940" name="Text Box 11"/>
          <p:cNvSpPr txBox="1">
            <a:spLocks noChangeArrowheads="1"/>
          </p:cNvSpPr>
          <p:nvPr/>
        </p:nvSpPr>
        <p:spPr bwMode="auto">
          <a:xfrm>
            <a:off x="6221752" y="6465662"/>
            <a:ext cx="2087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Thuộc tính đa trị</a:t>
            </a:r>
          </a:p>
        </p:txBody>
      </p:sp>
      <p:sp>
        <p:nvSpPr>
          <p:cNvPr id="2" name="Footer Placeholder 1"/>
          <p:cNvSpPr>
            <a:spLocks noGrp="1"/>
          </p:cNvSpPr>
          <p:nvPr>
            <p:ph type="ftr" sz="quarter" idx="11"/>
          </p:nvPr>
        </p:nvSpPr>
        <p:spPr/>
        <p:txBody>
          <a:bodyPr/>
          <a:lstStyle/>
          <a:p>
            <a:r>
              <a:rPr lang="en-US"/>
              <a:t>Trần Thi Kim Chi</a:t>
            </a:r>
          </a:p>
        </p:txBody>
      </p:sp>
      <p:sp>
        <p:nvSpPr>
          <p:cNvPr id="3" name="Slide Number Placeholder 2"/>
          <p:cNvSpPr>
            <a:spLocks noGrp="1"/>
          </p:cNvSpPr>
          <p:nvPr>
            <p:ph type="sldNum" sz="quarter" idx="12"/>
          </p:nvPr>
        </p:nvSpPr>
        <p:spPr/>
        <p:txBody>
          <a:bodyPr/>
          <a:lstStyle/>
          <a:p>
            <a:fld id="{692DE680-52CD-4BC4-8022-B6CF41F9F1B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48EBF85C-41A2-4C6B-A7EF-03206AEDF851}" type="slidenum">
              <a:rPr lang="en-US"/>
              <a:pPr/>
              <a:t>21</a:t>
            </a:fld>
            <a:endParaRPr lang="en-US"/>
          </a:p>
        </p:txBody>
      </p:sp>
      <p:sp>
        <p:nvSpPr>
          <p:cNvPr id="21506" name="Rectangle 2"/>
          <p:cNvSpPr>
            <a:spLocks noGrp="1" noChangeArrowheads="1"/>
          </p:cNvSpPr>
          <p:nvPr>
            <p:ph type="title" idx="4294967295"/>
          </p:nvPr>
        </p:nvSpPr>
        <p:spPr>
          <a:xfrm>
            <a:off x="1208881" y="421049"/>
            <a:ext cx="7793037" cy="1462087"/>
          </a:xfrm>
        </p:spPr>
        <p:txBody>
          <a:bodyPr anchor="ctr">
            <a:normAutofit/>
          </a:bodyPr>
          <a:lstStyle/>
          <a:p>
            <a:r>
              <a:rPr lang="en-US" dirty="0" err="1">
                <a:solidFill>
                  <a:srgbClr val="0000FF"/>
                </a:solidFill>
                <a:effectLst>
                  <a:outerShdw blurRad="38100" dist="38100" dir="2700000" algn="tl">
                    <a:srgbClr val="C0C0C0"/>
                  </a:outerShdw>
                </a:effectLst>
              </a:rPr>
              <a:t>Các</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kiểu</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thuộc</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tính</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tt</a:t>
            </a:r>
            <a:r>
              <a:rPr lang="en-US" dirty="0">
                <a:solidFill>
                  <a:srgbClr val="0000FF"/>
                </a:solidFill>
                <a:effectLst>
                  <a:outerShdw blurRad="38100" dist="38100" dir="2700000" algn="tl">
                    <a:srgbClr val="C0C0C0"/>
                  </a:outerShdw>
                </a:effectLst>
              </a:rPr>
              <a:t>)</a:t>
            </a:r>
          </a:p>
        </p:txBody>
      </p:sp>
      <p:grpSp>
        <p:nvGrpSpPr>
          <p:cNvPr id="414733" name="Group 13"/>
          <p:cNvGrpSpPr>
            <a:grpSpLocks/>
          </p:cNvGrpSpPr>
          <p:nvPr/>
        </p:nvGrpSpPr>
        <p:grpSpPr bwMode="auto">
          <a:xfrm>
            <a:off x="1533081" y="2201976"/>
            <a:ext cx="7642514" cy="4519306"/>
            <a:chOff x="795" y="1308"/>
            <a:chExt cx="4413" cy="2415"/>
          </a:xfrm>
        </p:grpSpPr>
        <p:pic>
          <p:nvPicPr>
            <p:cNvPr id="414734" name="Picture 14"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 y="1402"/>
              <a:ext cx="4224" cy="2321"/>
            </a:xfrm>
            <a:prstGeom prst="rect">
              <a:avLst/>
            </a:prstGeom>
            <a:noFill/>
            <a:extLst>
              <a:ext uri="{909E8E84-426E-40DD-AFC4-6F175D3DCCD1}">
                <a14:hiddenFill xmlns:a14="http://schemas.microsoft.com/office/drawing/2010/main">
                  <a:solidFill>
                    <a:srgbClr val="FFFFFF"/>
                  </a:solidFill>
                </a14:hiddenFill>
              </a:ext>
            </a:extLst>
          </p:spPr>
        </p:pic>
        <p:sp>
          <p:nvSpPr>
            <p:cNvPr id="414735" name="Text Box 15"/>
            <p:cNvSpPr txBox="1">
              <a:spLocks noChangeArrowheads="1"/>
            </p:cNvSpPr>
            <p:nvPr/>
          </p:nvSpPr>
          <p:spPr bwMode="auto">
            <a:xfrm>
              <a:off x="3948" y="1308"/>
              <a:ext cx="1140"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1">
                  <a:solidFill>
                    <a:srgbClr val="FF0000"/>
                  </a:solidFill>
                  <a:latin typeface="Arial" charset="0"/>
                </a:rPr>
                <a:t>Thuộc tính đơn trị</a:t>
              </a:r>
            </a:p>
          </p:txBody>
        </p:sp>
        <p:sp>
          <p:nvSpPr>
            <p:cNvPr id="414736" name="Line 16"/>
            <p:cNvSpPr>
              <a:spLocks noChangeShapeType="1"/>
            </p:cNvSpPr>
            <p:nvPr/>
          </p:nvSpPr>
          <p:spPr bwMode="auto">
            <a:xfrm flipH="1">
              <a:off x="3576" y="1416"/>
              <a:ext cx="336"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4737" name="Text Box 17"/>
            <p:cNvSpPr txBox="1">
              <a:spLocks noChangeArrowheads="1"/>
            </p:cNvSpPr>
            <p:nvPr/>
          </p:nvSpPr>
          <p:spPr bwMode="auto">
            <a:xfrm>
              <a:off x="4044" y="2748"/>
              <a:ext cx="110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Thuộc tính đa trị</a:t>
              </a:r>
            </a:p>
          </p:txBody>
        </p:sp>
        <p:sp>
          <p:nvSpPr>
            <p:cNvPr id="414738" name="Line 18"/>
            <p:cNvSpPr>
              <a:spLocks noChangeShapeType="1"/>
            </p:cNvSpPr>
            <p:nvPr/>
          </p:nvSpPr>
          <p:spPr bwMode="auto">
            <a:xfrm flipV="1">
              <a:off x="4644" y="2520"/>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4739" name="Text Box 19"/>
            <p:cNvSpPr txBox="1">
              <a:spLocks noChangeArrowheads="1"/>
            </p:cNvSpPr>
            <p:nvPr/>
          </p:nvSpPr>
          <p:spPr bwMode="auto">
            <a:xfrm>
              <a:off x="4056" y="3042"/>
              <a:ext cx="1152"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Thuộc tính chứa</a:t>
              </a:r>
            </a:p>
          </p:txBody>
        </p:sp>
        <p:sp>
          <p:nvSpPr>
            <p:cNvPr id="414740" name="Line 20"/>
            <p:cNvSpPr>
              <a:spLocks noChangeShapeType="1"/>
            </p:cNvSpPr>
            <p:nvPr/>
          </p:nvSpPr>
          <p:spPr bwMode="auto">
            <a:xfrm flipH="1">
              <a:off x="3588" y="3132"/>
              <a:ext cx="528" cy="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4741" name="Text Box 21"/>
            <p:cNvSpPr txBox="1">
              <a:spLocks noChangeArrowheads="1"/>
            </p:cNvSpPr>
            <p:nvPr/>
          </p:nvSpPr>
          <p:spPr bwMode="auto">
            <a:xfrm>
              <a:off x="1068" y="2748"/>
              <a:ext cx="1236"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Thuộc tính dẫn xuất</a:t>
              </a:r>
            </a:p>
          </p:txBody>
        </p:sp>
        <p:sp>
          <p:nvSpPr>
            <p:cNvPr id="414742" name="Line 22"/>
            <p:cNvSpPr>
              <a:spLocks noChangeShapeType="1"/>
            </p:cNvSpPr>
            <p:nvPr/>
          </p:nvSpPr>
          <p:spPr bwMode="auto">
            <a:xfrm flipV="1">
              <a:off x="1865" y="1416"/>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4743" name="Line 23"/>
            <p:cNvSpPr>
              <a:spLocks noChangeShapeType="1"/>
            </p:cNvSpPr>
            <p:nvPr/>
          </p:nvSpPr>
          <p:spPr bwMode="auto">
            <a:xfrm>
              <a:off x="2428" y="1839"/>
              <a:ext cx="528"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4744" name="AutoShape 24">
            <a:hlinkClick r:id="rId3" action="ppaction://hlinkpres?slideindex=5&amp;slidetitle=Ví dụ về một cơ sở dữ liệu ứng dụng" highlightClick="1"/>
          </p:cNvPr>
          <p:cNvSpPr>
            <a:spLocks noChangeArrowheads="1"/>
          </p:cNvSpPr>
          <p:nvPr/>
        </p:nvSpPr>
        <p:spPr bwMode="auto">
          <a:xfrm>
            <a:off x="8229600" y="6477000"/>
            <a:ext cx="304800" cy="2286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14733"/>
                                        </p:tgtEl>
                                        <p:attrNameLst>
                                          <p:attrName>style.visibility</p:attrName>
                                        </p:attrNameLst>
                                      </p:cBhvr>
                                      <p:to>
                                        <p:strVal val="visible"/>
                                      </p:to>
                                    </p:set>
                                    <p:animEffect transition="in" filter="blinds(horizontal)">
                                      <p:cBhvr>
                                        <p:cTn id="7" dur="500"/>
                                        <p:tgtEl>
                                          <p:spTgt spid="414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3759276-19C3-411C-AB92-5DD3532B493D}" type="slidenum">
              <a:rPr lang="en-US"/>
              <a:pPr/>
              <a:t>22</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sp>
        <p:nvSpPr>
          <p:cNvPr id="385027" name="Rectangle 3"/>
          <p:cNvSpPr>
            <a:spLocks noGrp="1" noChangeArrowheads="1"/>
          </p:cNvSpPr>
          <p:nvPr>
            <p:ph idx="4294967295"/>
          </p:nvPr>
        </p:nvSpPr>
        <p:spPr>
          <a:xfrm>
            <a:off x="533400" y="1924050"/>
            <a:ext cx="8077200" cy="4876800"/>
          </a:xfrm>
        </p:spPr>
        <p:txBody>
          <a:bodyPr lIns="182880" tIns="91440"/>
          <a:lstStyle/>
          <a:p>
            <a:pPr marL="265113" indent="-265113" algn="just"/>
            <a:r>
              <a:rPr lang="en-US" sz="2400"/>
              <a:t>Khóa /</a:t>
            </a:r>
            <a:r>
              <a:rPr lang="en-US" sz="2400" i="1"/>
              <a:t> </a:t>
            </a:r>
            <a:r>
              <a:rPr lang="en-US" sz="2400"/>
              <a:t>thuộc tính xác định </a:t>
            </a:r>
            <a:r>
              <a:rPr lang="en-US" sz="2400">
                <a:solidFill>
                  <a:srgbClr val="C00000"/>
                </a:solidFill>
              </a:rPr>
              <a:t>(</a:t>
            </a:r>
            <a:r>
              <a:rPr lang="en-US" sz="2600" i="1">
                <a:solidFill>
                  <a:srgbClr val="C00000"/>
                </a:solidFill>
              </a:rPr>
              <a:t>key / identifier)</a:t>
            </a:r>
            <a:endParaRPr lang="en-US" sz="2400">
              <a:solidFill>
                <a:srgbClr val="C00000"/>
              </a:solidFill>
            </a:endParaRPr>
          </a:p>
          <a:p>
            <a:pPr lvl="1" algn="just"/>
            <a:r>
              <a:rPr lang="en-US" sz="2200" i="1">
                <a:solidFill>
                  <a:srgbClr val="C00000"/>
                </a:solidFill>
              </a:rPr>
              <a:t>Khóa</a:t>
            </a:r>
            <a:r>
              <a:rPr lang="en-US" sz="2200"/>
              <a:t> là một thuộc tính hoặc tổ hợp các thuộc tính dùng để xác định duy nhất một thể hiện của một kiểu thực thể.</a:t>
            </a:r>
          </a:p>
          <a:p>
            <a:pPr marL="265113" indent="-265113" algn="just"/>
            <a:r>
              <a:rPr lang="en-US" sz="2400"/>
              <a:t>Thuộc tính khóa và thuộc tính không khóa</a:t>
            </a:r>
          </a:p>
          <a:p>
            <a:pPr lvl="1" algn="just"/>
            <a:r>
              <a:rPr lang="en-US" sz="2200" i="1">
                <a:solidFill>
                  <a:srgbClr val="C00000"/>
                </a:solidFill>
              </a:rPr>
              <a:t>Thuộc tính khóa </a:t>
            </a:r>
            <a:r>
              <a:rPr lang="en-US" sz="2200">
                <a:solidFill>
                  <a:srgbClr val="C00000"/>
                </a:solidFill>
              </a:rPr>
              <a:t>(</a:t>
            </a:r>
            <a:r>
              <a:rPr lang="en-US" sz="2200" i="1">
                <a:solidFill>
                  <a:srgbClr val="C00000"/>
                </a:solidFill>
              </a:rPr>
              <a:t>key attribute</a:t>
            </a:r>
            <a:r>
              <a:rPr lang="en-US" sz="2200">
                <a:solidFill>
                  <a:srgbClr val="C00000"/>
                </a:solidFill>
              </a:rPr>
              <a:t>) </a:t>
            </a:r>
            <a:r>
              <a:rPr lang="en-US" sz="2200"/>
              <a:t>là thuộc tính ở trong khóa.</a:t>
            </a:r>
          </a:p>
          <a:p>
            <a:pPr lvl="2" algn="just"/>
            <a:r>
              <a:rPr lang="en-US" sz="2000"/>
              <a:t>Thuộc tính khóa </a:t>
            </a:r>
            <a:r>
              <a:rPr lang="en-US" sz="2000" i="1"/>
              <a:t>được gạch dưới</a:t>
            </a:r>
            <a:r>
              <a:rPr lang="en-US" sz="2000"/>
              <a:t>.</a:t>
            </a:r>
          </a:p>
          <a:p>
            <a:pPr lvl="1" algn="just"/>
            <a:r>
              <a:rPr lang="en-US" sz="2200" i="1">
                <a:solidFill>
                  <a:srgbClr val="C00000"/>
                </a:solidFill>
              </a:rPr>
              <a:t>Thuộc tính không khóa</a:t>
            </a:r>
            <a:r>
              <a:rPr lang="en-US" sz="2200">
                <a:solidFill>
                  <a:srgbClr val="C00000"/>
                </a:solidFill>
              </a:rPr>
              <a:t> (</a:t>
            </a:r>
            <a:r>
              <a:rPr lang="en-US" sz="2200" i="1">
                <a:solidFill>
                  <a:srgbClr val="C00000"/>
                </a:solidFill>
              </a:rPr>
              <a:t>non-key attribute</a:t>
            </a:r>
            <a:r>
              <a:rPr lang="en-US" sz="2200">
                <a:solidFill>
                  <a:srgbClr val="C00000"/>
                </a:solidFill>
              </a:rPr>
              <a:t>)</a:t>
            </a:r>
            <a:r>
              <a:rPr lang="en-US" sz="2200"/>
              <a:t> là thuộc tính không ở trong khóa.</a:t>
            </a:r>
          </a:p>
          <a:p>
            <a:pPr lvl="2" algn="just"/>
            <a:r>
              <a:rPr lang="en-US" sz="2000"/>
              <a:t>Thuộc tính không khóa còn được gọi là </a:t>
            </a:r>
            <a:r>
              <a:rPr lang="en-US" sz="2000" i="1"/>
              <a:t>thuộc tính mô tả </a:t>
            </a:r>
            <a:r>
              <a:rPr lang="en-US" sz="2000">
                <a:solidFill>
                  <a:srgbClr val="C00000"/>
                </a:solidFill>
              </a:rPr>
              <a:t>(</a:t>
            </a:r>
            <a:r>
              <a:rPr lang="en-US" sz="2000" i="1">
                <a:solidFill>
                  <a:srgbClr val="C00000"/>
                </a:solidFill>
              </a:rPr>
              <a:t>descriptor</a:t>
            </a:r>
            <a:r>
              <a:rPr lang="en-US" sz="2000">
                <a:solidFill>
                  <a:srgbClr val="C00000"/>
                </a:solidFill>
              </a:rPr>
              <a:t>).</a:t>
            </a:r>
          </a:p>
        </p:txBody>
      </p:sp>
      <p:grpSp>
        <p:nvGrpSpPr>
          <p:cNvPr id="6" name="Group 5"/>
          <p:cNvGrpSpPr/>
          <p:nvPr/>
        </p:nvGrpSpPr>
        <p:grpSpPr>
          <a:xfrm>
            <a:off x="3964115" y="5655316"/>
            <a:ext cx="3124200" cy="609600"/>
            <a:chOff x="2402015" y="4490696"/>
            <a:chExt cx="5410200" cy="1757704"/>
          </a:xfrm>
        </p:grpSpPr>
        <p:sp>
          <p:nvSpPr>
            <p:cNvPr id="7" name="Rectangle 6"/>
            <p:cNvSpPr/>
            <p:nvPr/>
          </p:nvSpPr>
          <p:spPr>
            <a:xfrm>
              <a:off x="4345685" y="5638800"/>
              <a:ext cx="1828800" cy="609600"/>
            </a:xfrm>
            <a:prstGeom prst="rect">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Employee</a:t>
              </a:r>
            </a:p>
          </p:txBody>
        </p:sp>
        <p:sp>
          <p:nvSpPr>
            <p:cNvPr id="8" name="Oval 7"/>
            <p:cNvSpPr/>
            <p:nvPr/>
          </p:nvSpPr>
          <p:spPr>
            <a:xfrm>
              <a:off x="5526215" y="4509739"/>
              <a:ext cx="2286000" cy="685800"/>
            </a:xfrm>
            <a:prstGeom prst="ellipse">
              <a:avLst/>
            </a:prstGeom>
            <a:ln>
              <a:solidFill>
                <a:schemeClr val="bg2">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a:t>Age</a:t>
              </a:r>
            </a:p>
          </p:txBody>
        </p:sp>
        <p:cxnSp>
          <p:nvCxnSpPr>
            <p:cNvPr id="9" name="Straight Connector 8"/>
            <p:cNvCxnSpPr/>
            <p:nvPr/>
          </p:nvCxnSpPr>
          <p:spPr>
            <a:xfrm flipV="1">
              <a:off x="5983415" y="5195540"/>
              <a:ext cx="743802" cy="44326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55085" y="5176496"/>
              <a:ext cx="1024720" cy="46230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402015" y="4490696"/>
              <a:ext cx="2858070" cy="685800"/>
            </a:xfrm>
            <a:prstGeom prst="ellipse">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u="sng" dirty="0" err="1"/>
                <a:t>EmployeeID</a:t>
              </a:r>
              <a:endParaRPr lang="en-US" sz="1400" b="1" u="sng" dirty="0"/>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1C72AC4-6E67-4439-A536-7885352E6597}" type="slidenum">
              <a:rPr lang="en-US"/>
              <a:pPr/>
              <a:t>23</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sp>
        <p:nvSpPr>
          <p:cNvPr id="418819" name="Rectangle 3"/>
          <p:cNvSpPr>
            <a:spLocks noGrp="1" noChangeArrowheads="1"/>
          </p:cNvSpPr>
          <p:nvPr>
            <p:ph idx="4294967295"/>
          </p:nvPr>
        </p:nvSpPr>
        <p:spPr>
          <a:xfrm>
            <a:off x="533400" y="1924050"/>
            <a:ext cx="8077200" cy="4876800"/>
          </a:xfrm>
        </p:spPr>
        <p:txBody>
          <a:bodyPr lIns="182880" tIns="91440"/>
          <a:lstStyle/>
          <a:p>
            <a:pPr marL="265113" indent="-265113" algn="just"/>
            <a:r>
              <a:rPr lang="en-US" sz="2400">
                <a:solidFill>
                  <a:srgbClr val="C00000"/>
                </a:solidFill>
              </a:rPr>
              <a:t>Khóa đơn và khóa phức hợp</a:t>
            </a:r>
          </a:p>
          <a:p>
            <a:pPr lvl="1" algn="just"/>
            <a:r>
              <a:rPr lang="en-US" sz="2400" i="1">
                <a:solidFill>
                  <a:srgbClr val="C00000"/>
                </a:solidFill>
              </a:rPr>
              <a:t>Khóa đơn </a:t>
            </a:r>
            <a:r>
              <a:rPr lang="en-US" sz="2400">
                <a:solidFill>
                  <a:srgbClr val="C00000"/>
                </a:solidFill>
              </a:rPr>
              <a:t>(</a:t>
            </a:r>
            <a:r>
              <a:rPr lang="en-US" sz="2400" i="1">
                <a:solidFill>
                  <a:srgbClr val="C00000"/>
                </a:solidFill>
              </a:rPr>
              <a:t>simple key</a:t>
            </a:r>
            <a:r>
              <a:rPr lang="en-US" sz="2400">
                <a:solidFill>
                  <a:srgbClr val="C00000"/>
                </a:solidFill>
              </a:rPr>
              <a:t>) </a:t>
            </a:r>
            <a:r>
              <a:rPr lang="en-US" sz="2400"/>
              <a:t>là khóa chỉ có một thuộc tính.</a:t>
            </a:r>
          </a:p>
          <a:p>
            <a:pPr lvl="1" algn="just"/>
            <a:r>
              <a:rPr lang="en-US" sz="2400" i="1">
                <a:solidFill>
                  <a:srgbClr val="C00000"/>
                </a:solidFill>
              </a:rPr>
              <a:t>Khóa phức hợp</a:t>
            </a:r>
            <a:r>
              <a:rPr lang="en-US" sz="2400">
                <a:solidFill>
                  <a:srgbClr val="C00000"/>
                </a:solidFill>
              </a:rPr>
              <a:t> (</a:t>
            </a:r>
            <a:r>
              <a:rPr lang="en-US" sz="2400" i="1">
                <a:solidFill>
                  <a:srgbClr val="C00000"/>
                </a:solidFill>
              </a:rPr>
              <a:t>composite key</a:t>
            </a:r>
            <a:r>
              <a:rPr lang="en-US" sz="2400">
                <a:solidFill>
                  <a:srgbClr val="C00000"/>
                </a:solidFill>
              </a:rPr>
              <a:t>) </a:t>
            </a:r>
            <a:r>
              <a:rPr lang="en-US" sz="2400"/>
              <a:t>là khóa có nhiều hơn một thuộc tính.</a:t>
            </a:r>
          </a:p>
          <a:p>
            <a:pPr marL="265113" indent="-265113" algn="just"/>
            <a:r>
              <a:rPr lang="en-US" sz="2400">
                <a:solidFill>
                  <a:srgbClr val="C00000"/>
                </a:solidFill>
              </a:rPr>
              <a:t>Khóa dự tuyển (</a:t>
            </a:r>
            <a:r>
              <a:rPr lang="en-US" sz="2800" i="1">
                <a:solidFill>
                  <a:srgbClr val="C00000"/>
                </a:solidFill>
              </a:rPr>
              <a:t>candidate key)</a:t>
            </a:r>
          </a:p>
          <a:p>
            <a:pPr lvl="1" algn="just"/>
            <a:r>
              <a:rPr lang="en-US" sz="2400" i="1"/>
              <a:t>Khóa dự tuyển</a:t>
            </a:r>
            <a:r>
              <a:rPr lang="en-US" sz="2400"/>
              <a:t> là khóa của một tập thực thể.</a:t>
            </a:r>
          </a:p>
          <a:p>
            <a:pPr lvl="1" algn="just"/>
            <a:r>
              <a:rPr lang="en-US" sz="2400"/>
              <a:t>Một tập thực thể có ít nhất một khóa dự tuyển.</a:t>
            </a:r>
          </a:p>
        </p:txBody>
      </p:sp>
      <p:grpSp>
        <p:nvGrpSpPr>
          <p:cNvPr id="6" name="Group 5"/>
          <p:cNvGrpSpPr/>
          <p:nvPr/>
        </p:nvGrpSpPr>
        <p:grpSpPr>
          <a:xfrm>
            <a:off x="3962400" y="5562600"/>
            <a:ext cx="3581400" cy="840752"/>
            <a:chOff x="1737391" y="3055275"/>
            <a:chExt cx="5410200" cy="1757704"/>
          </a:xfrm>
        </p:grpSpPr>
        <p:sp>
          <p:nvSpPr>
            <p:cNvPr id="7" name="Rectangle 6"/>
            <p:cNvSpPr/>
            <p:nvPr/>
          </p:nvSpPr>
          <p:spPr>
            <a:xfrm>
              <a:off x="3681061" y="4203379"/>
              <a:ext cx="1828800" cy="609600"/>
            </a:xfrm>
            <a:prstGeom prst="rect">
              <a:avLst/>
            </a:prstGeom>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a:t>City</a:t>
              </a:r>
            </a:p>
          </p:txBody>
        </p:sp>
        <p:sp>
          <p:nvSpPr>
            <p:cNvPr id="8" name="Oval 7"/>
            <p:cNvSpPr/>
            <p:nvPr/>
          </p:nvSpPr>
          <p:spPr>
            <a:xfrm>
              <a:off x="4861591" y="3074318"/>
              <a:ext cx="2286000" cy="685800"/>
            </a:xfrm>
            <a:prstGeom prst="ellipse">
              <a:avLst/>
            </a:prstGeom>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u="sng"/>
                <a:t>State</a:t>
              </a:r>
            </a:p>
          </p:txBody>
        </p:sp>
        <p:cxnSp>
          <p:nvCxnSpPr>
            <p:cNvPr id="9" name="Straight Connector 8"/>
            <p:cNvCxnSpPr/>
            <p:nvPr/>
          </p:nvCxnSpPr>
          <p:spPr>
            <a:xfrm flipV="1">
              <a:off x="5318791" y="3760119"/>
              <a:ext cx="743802" cy="44326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90461" y="3741075"/>
              <a:ext cx="1024720" cy="4623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37391" y="3055275"/>
              <a:ext cx="2476500" cy="685800"/>
            </a:xfrm>
            <a:prstGeom prst="ellipse">
              <a:avLst/>
            </a:prstGeom>
            <a:ln>
              <a:solidFill>
                <a:schemeClr val="bg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u="sng"/>
                <a:t>Name</a:t>
              </a:r>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E2D801E-A2A9-402C-A3A8-8FB9AA871B44}" type="slidenum">
              <a:rPr lang="en-US"/>
              <a:pPr/>
              <a:t>24</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sp>
        <p:nvSpPr>
          <p:cNvPr id="420867" name="Rectangle 3"/>
          <p:cNvSpPr>
            <a:spLocks noGrp="1" noChangeArrowheads="1"/>
          </p:cNvSpPr>
          <p:nvPr>
            <p:ph idx="4294967295"/>
          </p:nvPr>
        </p:nvSpPr>
        <p:spPr>
          <a:xfrm>
            <a:off x="533400" y="1981200"/>
            <a:ext cx="8077200" cy="4876800"/>
          </a:xfrm>
        </p:spPr>
        <p:txBody>
          <a:bodyPr lIns="182880" tIns="91440"/>
          <a:lstStyle/>
          <a:p>
            <a:pPr marL="265113" indent="-265113"/>
            <a:r>
              <a:rPr lang="en-US" sz="2400">
                <a:solidFill>
                  <a:srgbClr val="C00000"/>
                </a:solidFill>
              </a:rPr>
              <a:t>Khóa chính (</a:t>
            </a:r>
            <a:r>
              <a:rPr lang="en-US" sz="2800" i="1">
                <a:solidFill>
                  <a:srgbClr val="C00000"/>
                </a:solidFill>
              </a:rPr>
              <a:t>primary key)</a:t>
            </a:r>
          </a:p>
          <a:p>
            <a:pPr lvl="1"/>
            <a:r>
              <a:rPr lang="en-US" sz="2400" i="1"/>
              <a:t>Khóa chính</a:t>
            </a:r>
            <a:r>
              <a:rPr lang="en-US" sz="2400"/>
              <a:t> là một khóa tiêu biểu trong các khóa dự tuyển của một kiểu thực thể.</a:t>
            </a:r>
          </a:p>
          <a:p>
            <a:pPr lvl="1"/>
            <a:r>
              <a:rPr lang="en-US" sz="2400"/>
              <a:t>Một kiểu thực thể chỉ có một khóa chính.</a:t>
            </a:r>
          </a:p>
          <a:p>
            <a:pPr lvl="1"/>
            <a:r>
              <a:rPr lang="en-US" sz="2400"/>
              <a:t>Khóa chính dùng để liên kết giữa các thực thể.</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fld id="{CBEE724F-8AC1-4362-9442-772D46107E26}" type="slidenum">
              <a:rPr lang="en-US"/>
              <a:pPr/>
              <a:t>25</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Các kiểu thuộc tính</a:t>
            </a:r>
          </a:p>
        </p:txBody>
      </p:sp>
      <p:grpSp>
        <p:nvGrpSpPr>
          <p:cNvPr id="421893" name="Group 5"/>
          <p:cNvGrpSpPr>
            <a:grpSpLocks/>
          </p:cNvGrpSpPr>
          <p:nvPr/>
        </p:nvGrpSpPr>
        <p:grpSpPr bwMode="auto">
          <a:xfrm>
            <a:off x="1371600" y="1752600"/>
            <a:ext cx="6858000" cy="4914900"/>
            <a:chOff x="1020" y="778"/>
            <a:chExt cx="4320" cy="3096"/>
          </a:xfrm>
        </p:grpSpPr>
        <p:pic>
          <p:nvPicPr>
            <p:cNvPr id="421894" name="Picture 6"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 y="778"/>
              <a:ext cx="2928" cy="1454"/>
            </a:xfrm>
            <a:prstGeom prst="rect">
              <a:avLst/>
            </a:prstGeom>
            <a:noFill/>
            <a:extLst>
              <a:ext uri="{909E8E84-426E-40DD-AFC4-6F175D3DCCD1}">
                <a14:hiddenFill xmlns:a14="http://schemas.microsoft.com/office/drawing/2010/main">
                  <a:solidFill>
                    <a:srgbClr val="FFFFFF"/>
                  </a:solidFill>
                </a14:hiddenFill>
              </a:ext>
            </a:extLst>
          </p:spPr>
        </p:pic>
        <p:sp>
          <p:nvSpPr>
            <p:cNvPr id="421895" name="Text Box 7"/>
            <p:cNvSpPr txBox="1">
              <a:spLocks noChangeArrowheads="1"/>
            </p:cNvSpPr>
            <p:nvPr/>
          </p:nvSpPr>
          <p:spPr bwMode="auto">
            <a:xfrm>
              <a:off x="1728" y="1910"/>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Khóa đơn</a:t>
              </a:r>
            </a:p>
          </p:txBody>
        </p:sp>
        <p:sp>
          <p:nvSpPr>
            <p:cNvPr id="421896" name="Line 8"/>
            <p:cNvSpPr>
              <a:spLocks noChangeShapeType="1"/>
            </p:cNvSpPr>
            <p:nvPr/>
          </p:nvSpPr>
          <p:spPr bwMode="auto">
            <a:xfrm flipV="1">
              <a:off x="2160" y="1680"/>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21897" name="Picture 9"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2196"/>
              <a:ext cx="4224" cy="1678"/>
            </a:xfrm>
            <a:prstGeom prst="rect">
              <a:avLst/>
            </a:prstGeom>
            <a:noFill/>
            <a:extLst>
              <a:ext uri="{909E8E84-426E-40DD-AFC4-6F175D3DCCD1}">
                <a14:hiddenFill xmlns:a14="http://schemas.microsoft.com/office/drawing/2010/main">
                  <a:solidFill>
                    <a:srgbClr val="FFFFFF"/>
                  </a:solidFill>
                </a14:hiddenFill>
              </a:ext>
            </a:extLst>
          </p:spPr>
        </p:pic>
        <p:sp>
          <p:nvSpPr>
            <p:cNvPr id="421898" name="Text Box 10"/>
            <p:cNvSpPr txBox="1">
              <a:spLocks noChangeArrowheads="1"/>
            </p:cNvSpPr>
            <p:nvPr/>
          </p:nvSpPr>
          <p:spPr bwMode="auto">
            <a:xfrm>
              <a:off x="1728" y="3480"/>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Khóa phức hợp</a:t>
              </a:r>
            </a:p>
          </p:txBody>
        </p:sp>
        <p:sp>
          <p:nvSpPr>
            <p:cNvPr id="421899" name="Line 11"/>
            <p:cNvSpPr>
              <a:spLocks noChangeShapeType="1"/>
            </p:cNvSpPr>
            <p:nvPr/>
          </p:nvSpPr>
          <p:spPr bwMode="auto">
            <a:xfrm flipV="1">
              <a:off x="2280" y="3240"/>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1900" name="Text Box 12"/>
            <p:cNvSpPr txBox="1">
              <a:spLocks noChangeArrowheads="1"/>
            </p:cNvSpPr>
            <p:nvPr/>
          </p:nvSpPr>
          <p:spPr bwMode="auto">
            <a:xfrm>
              <a:off x="3888" y="3180"/>
              <a:ext cx="14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Thuộc tính không khóa</a:t>
              </a:r>
            </a:p>
          </p:txBody>
        </p:sp>
        <p:sp>
          <p:nvSpPr>
            <p:cNvPr id="421901" name="Line 13"/>
            <p:cNvSpPr>
              <a:spLocks noChangeShapeType="1"/>
            </p:cNvSpPr>
            <p:nvPr/>
          </p:nvSpPr>
          <p:spPr bwMode="auto">
            <a:xfrm flipV="1">
              <a:off x="4656" y="2700"/>
              <a:ext cx="0" cy="384"/>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21902" name="Group 14"/>
          <p:cNvGrpSpPr>
            <a:grpSpLocks/>
          </p:cNvGrpSpPr>
          <p:nvPr/>
        </p:nvGrpSpPr>
        <p:grpSpPr bwMode="auto">
          <a:xfrm>
            <a:off x="1371600" y="1752600"/>
            <a:ext cx="6858000" cy="4914900"/>
            <a:chOff x="1020" y="778"/>
            <a:chExt cx="4320" cy="3096"/>
          </a:xfrm>
        </p:grpSpPr>
        <p:pic>
          <p:nvPicPr>
            <p:cNvPr id="421903" name="Picture 15"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 y="778"/>
              <a:ext cx="2928" cy="1454"/>
            </a:xfrm>
            <a:prstGeom prst="rect">
              <a:avLst/>
            </a:prstGeom>
            <a:noFill/>
            <a:extLst>
              <a:ext uri="{909E8E84-426E-40DD-AFC4-6F175D3DCCD1}">
                <a14:hiddenFill xmlns:a14="http://schemas.microsoft.com/office/drawing/2010/main">
                  <a:solidFill>
                    <a:srgbClr val="FFFFFF"/>
                  </a:solidFill>
                </a14:hiddenFill>
              </a:ext>
            </a:extLst>
          </p:spPr>
        </p:pic>
        <p:sp>
          <p:nvSpPr>
            <p:cNvPr id="421904" name="Text Box 16"/>
            <p:cNvSpPr txBox="1">
              <a:spLocks noChangeArrowheads="1"/>
            </p:cNvSpPr>
            <p:nvPr/>
          </p:nvSpPr>
          <p:spPr bwMode="auto">
            <a:xfrm>
              <a:off x="1728" y="1910"/>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Khóa đơn</a:t>
              </a:r>
            </a:p>
          </p:txBody>
        </p:sp>
        <p:sp>
          <p:nvSpPr>
            <p:cNvPr id="421905" name="Line 17"/>
            <p:cNvSpPr>
              <a:spLocks noChangeShapeType="1"/>
            </p:cNvSpPr>
            <p:nvPr/>
          </p:nvSpPr>
          <p:spPr bwMode="auto">
            <a:xfrm flipV="1">
              <a:off x="2160" y="1680"/>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21906" name="Picture 18"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2196"/>
              <a:ext cx="4224" cy="1678"/>
            </a:xfrm>
            <a:prstGeom prst="rect">
              <a:avLst/>
            </a:prstGeom>
            <a:noFill/>
            <a:extLst>
              <a:ext uri="{909E8E84-426E-40DD-AFC4-6F175D3DCCD1}">
                <a14:hiddenFill xmlns:a14="http://schemas.microsoft.com/office/drawing/2010/main">
                  <a:solidFill>
                    <a:srgbClr val="FFFFFF"/>
                  </a:solidFill>
                </a14:hiddenFill>
              </a:ext>
            </a:extLst>
          </p:spPr>
        </p:pic>
        <p:sp>
          <p:nvSpPr>
            <p:cNvPr id="421907" name="Text Box 19"/>
            <p:cNvSpPr txBox="1">
              <a:spLocks noChangeArrowheads="1"/>
            </p:cNvSpPr>
            <p:nvPr/>
          </p:nvSpPr>
          <p:spPr bwMode="auto">
            <a:xfrm>
              <a:off x="1728" y="3480"/>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Khóa phức hợp</a:t>
              </a:r>
            </a:p>
          </p:txBody>
        </p:sp>
        <p:sp>
          <p:nvSpPr>
            <p:cNvPr id="421908" name="Line 20"/>
            <p:cNvSpPr>
              <a:spLocks noChangeShapeType="1"/>
            </p:cNvSpPr>
            <p:nvPr/>
          </p:nvSpPr>
          <p:spPr bwMode="auto">
            <a:xfrm flipV="1">
              <a:off x="2280" y="3240"/>
              <a:ext cx="0" cy="240"/>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1909" name="Text Box 21"/>
            <p:cNvSpPr txBox="1">
              <a:spLocks noChangeArrowheads="1"/>
            </p:cNvSpPr>
            <p:nvPr/>
          </p:nvSpPr>
          <p:spPr bwMode="auto">
            <a:xfrm>
              <a:off x="3888" y="3180"/>
              <a:ext cx="14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Thuộc tính không khóa</a:t>
              </a:r>
            </a:p>
          </p:txBody>
        </p:sp>
        <p:sp>
          <p:nvSpPr>
            <p:cNvPr id="421910" name="Line 22"/>
            <p:cNvSpPr>
              <a:spLocks noChangeShapeType="1"/>
            </p:cNvSpPr>
            <p:nvPr/>
          </p:nvSpPr>
          <p:spPr bwMode="auto">
            <a:xfrm flipV="1">
              <a:off x="4656" y="2700"/>
              <a:ext cx="0" cy="384"/>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21911" name="Line 23"/>
          <p:cNvSpPr>
            <a:spLocks noChangeShapeType="1"/>
          </p:cNvSpPr>
          <p:nvPr/>
        </p:nvSpPr>
        <p:spPr bwMode="auto">
          <a:xfrm>
            <a:off x="1219200" y="4495800"/>
            <a:ext cx="381000" cy="0"/>
          </a:xfrm>
          <a:prstGeom prst="line">
            <a:avLst/>
          </a:prstGeom>
          <a:noFill/>
          <a:ln w="28575">
            <a:solidFill>
              <a:srgbClr val="99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12" name="Text Box 24"/>
          <p:cNvSpPr txBox="1">
            <a:spLocks noChangeArrowheads="1"/>
          </p:cNvSpPr>
          <p:nvPr/>
        </p:nvSpPr>
        <p:spPr bwMode="auto">
          <a:xfrm>
            <a:off x="288925" y="4205288"/>
            <a:ext cx="930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990000"/>
                </a:solidFill>
              </a:rPr>
              <a:t>Thuộc tính khóa</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blinds(horizontal)">
                                      <p:cBhvr>
                                        <p:cTn id="7" dur="500"/>
                                        <p:tgtEl>
                                          <p:spTgt spid="421893"/>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21902"/>
                                        </p:tgtEl>
                                        <p:attrNameLst>
                                          <p:attrName>style.visibility</p:attrName>
                                        </p:attrNameLst>
                                      </p:cBhvr>
                                      <p:to>
                                        <p:strVal val="visible"/>
                                      </p:to>
                                    </p:set>
                                    <p:animEffect transition="in" filter="blinds(horizontal)">
                                      <p:cBhvr>
                                        <p:cTn id="11" dur="500"/>
                                        <p:tgtEl>
                                          <p:spTgt spid="421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F95AA206-1FDC-4FFC-BD57-DB21993C78C6}" type="slidenum">
              <a:rPr lang="en-US"/>
              <a:pPr/>
              <a:t>26</a:t>
            </a:fld>
            <a:endParaRPr lang="en-US"/>
          </a:p>
        </p:txBody>
      </p:sp>
      <p:sp>
        <p:nvSpPr>
          <p:cNvPr id="14338" name="Rectangle 2"/>
          <p:cNvSpPr>
            <a:spLocks noGrp="1" noChangeArrowheads="1"/>
          </p:cNvSpPr>
          <p:nvPr>
            <p:ph type="title" idx="4294967295"/>
          </p:nvPr>
        </p:nvSpPr>
        <p:spPr/>
        <p:txBody>
          <a:bodyPr anchor="ctr">
            <a:normAutofit/>
          </a:bodyPr>
          <a:lstStyle/>
          <a:p>
            <a:r>
              <a:rPr lang="en-US" dirty="0" err="1">
                <a:solidFill>
                  <a:srgbClr val="0000FF"/>
                </a:solidFill>
                <a:effectLst>
                  <a:outerShdw blurRad="38100" dist="38100" dir="2700000" algn="tl">
                    <a:srgbClr val="C0C0C0"/>
                  </a:outerShdw>
                </a:effectLst>
              </a:rPr>
              <a:t>Các</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kiểu</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thuộc</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tính</a:t>
            </a:r>
            <a:endParaRPr lang="en-US" dirty="0">
              <a:solidFill>
                <a:srgbClr val="0000FF"/>
              </a:solidFill>
              <a:effectLst>
                <a:outerShdw blurRad="38100" dist="38100" dir="2700000" algn="tl">
                  <a:srgbClr val="C0C0C0"/>
                </a:outerShdw>
              </a:effectLst>
            </a:endParaRPr>
          </a:p>
        </p:txBody>
      </p:sp>
      <p:pic>
        <p:nvPicPr>
          <p:cNvPr id="422924" name="Picture 12"/>
          <p:cNvPicPr>
            <a:picLocks noChangeAspect="1" noChangeArrowheads="1"/>
          </p:cNvPicPr>
          <p:nvPr/>
        </p:nvPicPr>
        <p:blipFill>
          <a:blip r:embed="rId2">
            <a:extLst>
              <a:ext uri="{28A0092B-C50C-407E-A947-70E740481C1C}">
                <a14:useLocalDpi xmlns:a14="http://schemas.microsoft.com/office/drawing/2010/main" val="0"/>
              </a:ext>
            </a:extLst>
          </a:blip>
          <a:srcRect l="948" t="14647" r="1704" b="16919"/>
          <a:stretch>
            <a:fillRect/>
          </a:stretch>
        </p:blipFill>
        <p:spPr bwMode="auto">
          <a:xfrm>
            <a:off x="838200" y="2209800"/>
            <a:ext cx="7612063" cy="4013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2926" name="AutoShape 14"/>
          <p:cNvSpPr>
            <a:spLocks noChangeArrowheads="1"/>
          </p:cNvSpPr>
          <p:nvPr/>
        </p:nvSpPr>
        <p:spPr bwMode="auto">
          <a:xfrm>
            <a:off x="4953000" y="4800600"/>
            <a:ext cx="1676400" cy="381000"/>
          </a:xfrm>
          <a:prstGeom prst="wedgeRectCallout">
            <a:avLst>
              <a:gd name="adj1" fmla="val -84764"/>
              <a:gd name="adj2" fmla="val -4250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Tập thực thể</a:t>
            </a:r>
          </a:p>
        </p:txBody>
      </p:sp>
      <p:sp>
        <p:nvSpPr>
          <p:cNvPr id="422927" name="AutoShape 15"/>
          <p:cNvSpPr>
            <a:spLocks noChangeArrowheads="1"/>
          </p:cNvSpPr>
          <p:nvPr/>
        </p:nvSpPr>
        <p:spPr bwMode="auto">
          <a:xfrm>
            <a:off x="6934200" y="1676400"/>
            <a:ext cx="1524000" cy="609600"/>
          </a:xfrm>
          <a:prstGeom prst="wedgeRectCallout">
            <a:avLst>
              <a:gd name="adj1" fmla="val -81565"/>
              <a:gd name="adj2" fmla="val 57815"/>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Thuộc tính đơn</a:t>
            </a:r>
          </a:p>
        </p:txBody>
      </p:sp>
      <p:sp>
        <p:nvSpPr>
          <p:cNvPr id="422928" name="AutoShape 16"/>
          <p:cNvSpPr>
            <a:spLocks noChangeArrowheads="1"/>
          </p:cNvSpPr>
          <p:nvPr/>
        </p:nvSpPr>
        <p:spPr bwMode="auto">
          <a:xfrm>
            <a:off x="0" y="3733800"/>
            <a:ext cx="1447800" cy="381000"/>
          </a:xfrm>
          <a:prstGeom prst="wedgeRectCallout">
            <a:avLst>
              <a:gd name="adj1" fmla="val 49671"/>
              <a:gd name="adj2" fmla="val 14250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Khóa chính</a:t>
            </a:r>
          </a:p>
        </p:txBody>
      </p:sp>
      <p:sp>
        <p:nvSpPr>
          <p:cNvPr id="422929" name="AutoShape 17"/>
          <p:cNvSpPr>
            <a:spLocks noChangeArrowheads="1"/>
          </p:cNvSpPr>
          <p:nvPr/>
        </p:nvSpPr>
        <p:spPr bwMode="auto">
          <a:xfrm>
            <a:off x="152400" y="6172200"/>
            <a:ext cx="1447800" cy="381000"/>
          </a:xfrm>
          <a:prstGeom prst="wedgeRectCallout">
            <a:avLst>
              <a:gd name="adj1" fmla="val 72370"/>
              <a:gd name="adj2" fmla="val -7875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Đa trị</a:t>
            </a:r>
          </a:p>
        </p:txBody>
      </p:sp>
      <p:sp>
        <p:nvSpPr>
          <p:cNvPr id="422930" name="AutoShape 18"/>
          <p:cNvSpPr>
            <a:spLocks noChangeArrowheads="1"/>
          </p:cNvSpPr>
          <p:nvPr/>
        </p:nvSpPr>
        <p:spPr bwMode="auto">
          <a:xfrm>
            <a:off x="7162800" y="5791200"/>
            <a:ext cx="1524000" cy="685800"/>
          </a:xfrm>
          <a:prstGeom prst="wedgeRectCallout">
            <a:avLst>
              <a:gd name="adj1" fmla="val -115625"/>
              <a:gd name="adj2" fmla="val -228472"/>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Thuộc tính phức</a:t>
            </a:r>
          </a:p>
        </p:txBody>
      </p:sp>
      <p:sp>
        <p:nvSpPr>
          <p:cNvPr id="422931" name="AutoShape 19"/>
          <p:cNvSpPr>
            <a:spLocks noChangeArrowheads="1"/>
          </p:cNvSpPr>
          <p:nvPr/>
        </p:nvSpPr>
        <p:spPr bwMode="auto">
          <a:xfrm>
            <a:off x="5486400" y="6324600"/>
            <a:ext cx="1447800" cy="381000"/>
          </a:xfrm>
          <a:prstGeom prst="wedgeRectCallout">
            <a:avLst>
              <a:gd name="adj1" fmla="val -20394"/>
              <a:gd name="adj2" fmla="val -16500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Dẫn xuất</a:t>
            </a:r>
          </a:p>
        </p:txBody>
      </p:sp>
      <p:sp>
        <p:nvSpPr>
          <p:cNvPr id="422932" name="AutoShape 20"/>
          <p:cNvSpPr>
            <a:spLocks noChangeArrowheads="1"/>
          </p:cNvSpPr>
          <p:nvPr/>
        </p:nvSpPr>
        <p:spPr bwMode="auto">
          <a:xfrm>
            <a:off x="3276600" y="6477000"/>
            <a:ext cx="2057400" cy="381000"/>
          </a:xfrm>
          <a:prstGeom prst="wedgeRectCallout">
            <a:avLst>
              <a:gd name="adj1" fmla="val 463"/>
              <a:gd name="adj2" fmla="val -16500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b="1">
                <a:solidFill>
                  <a:srgbClr val="990000"/>
                </a:solidFill>
              </a:rPr>
              <a:t>Thuộc tính chứa</a:t>
            </a:r>
          </a:p>
        </p:txBody>
      </p:sp>
      <p:sp>
        <p:nvSpPr>
          <p:cNvPr id="422933" name="AutoShape 21"/>
          <p:cNvSpPr>
            <a:spLocks noChangeArrowheads="1"/>
          </p:cNvSpPr>
          <p:nvPr/>
        </p:nvSpPr>
        <p:spPr bwMode="auto">
          <a:xfrm>
            <a:off x="990600" y="2514600"/>
            <a:ext cx="1066800" cy="381000"/>
          </a:xfrm>
          <a:prstGeom prst="wedgeRectCallout">
            <a:avLst>
              <a:gd name="adj1" fmla="val 16519"/>
              <a:gd name="adj2" fmla="val 118750"/>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a:solidFill>
                  <a:srgbClr val="990000"/>
                </a:solidFill>
              </a:rPr>
              <a:t>Đơn trị</a:t>
            </a:r>
          </a:p>
        </p:txBody>
      </p:sp>
      <p:sp>
        <p:nvSpPr>
          <p:cNvPr id="422934" name="AutoShape 22">
            <a:hlinkClick r:id="rId3" action="ppaction://hlinkpres?slideindex=6&amp;slidetitle=Ví dụ về một cơ sở dữ liệu ứng dụng" highlightClick="1"/>
          </p:cNvPr>
          <p:cNvSpPr>
            <a:spLocks noChangeArrowheads="1"/>
          </p:cNvSpPr>
          <p:nvPr/>
        </p:nvSpPr>
        <p:spPr bwMode="auto">
          <a:xfrm>
            <a:off x="8153400" y="6553200"/>
            <a:ext cx="304800" cy="3048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2926"/>
                                        </p:tgtEl>
                                        <p:attrNameLst>
                                          <p:attrName>style.visibility</p:attrName>
                                        </p:attrNameLst>
                                      </p:cBhvr>
                                      <p:to>
                                        <p:strVal val="visible"/>
                                      </p:to>
                                    </p:set>
                                    <p:animEffect transition="in" filter="blinds(horizontal)">
                                      <p:cBhvr>
                                        <p:cTn id="7" dur="500"/>
                                        <p:tgtEl>
                                          <p:spTgt spid="422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2927"/>
                                        </p:tgtEl>
                                        <p:attrNameLst>
                                          <p:attrName>style.visibility</p:attrName>
                                        </p:attrNameLst>
                                      </p:cBhvr>
                                      <p:to>
                                        <p:strVal val="visible"/>
                                      </p:to>
                                    </p:set>
                                    <p:animEffect transition="in" filter="blinds(horizontal)">
                                      <p:cBhvr>
                                        <p:cTn id="12" dur="500"/>
                                        <p:tgtEl>
                                          <p:spTgt spid="422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2930"/>
                                        </p:tgtEl>
                                        <p:attrNameLst>
                                          <p:attrName>style.visibility</p:attrName>
                                        </p:attrNameLst>
                                      </p:cBhvr>
                                      <p:to>
                                        <p:strVal val="visible"/>
                                      </p:to>
                                    </p:set>
                                    <p:animEffect transition="in" filter="blinds(horizontal)">
                                      <p:cBhvr>
                                        <p:cTn id="17" dur="500"/>
                                        <p:tgtEl>
                                          <p:spTgt spid="422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2928"/>
                                        </p:tgtEl>
                                        <p:attrNameLst>
                                          <p:attrName>style.visibility</p:attrName>
                                        </p:attrNameLst>
                                      </p:cBhvr>
                                      <p:to>
                                        <p:strVal val="visible"/>
                                      </p:to>
                                    </p:set>
                                    <p:animEffect transition="in" filter="blinds(horizontal)">
                                      <p:cBhvr>
                                        <p:cTn id="22" dur="500"/>
                                        <p:tgtEl>
                                          <p:spTgt spid="4229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29"/>
                                        </p:tgtEl>
                                        <p:attrNameLst>
                                          <p:attrName>style.visibility</p:attrName>
                                        </p:attrNameLst>
                                      </p:cBhvr>
                                      <p:to>
                                        <p:strVal val="visible"/>
                                      </p:to>
                                    </p:set>
                                    <p:animEffect transition="in" filter="blinds(horizontal)">
                                      <p:cBhvr>
                                        <p:cTn id="27" dur="500"/>
                                        <p:tgtEl>
                                          <p:spTgt spid="4229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31"/>
                                        </p:tgtEl>
                                        <p:attrNameLst>
                                          <p:attrName>style.visibility</p:attrName>
                                        </p:attrNameLst>
                                      </p:cBhvr>
                                      <p:to>
                                        <p:strVal val="visible"/>
                                      </p:to>
                                    </p:set>
                                    <p:animEffect transition="in" filter="blinds(horizontal)">
                                      <p:cBhvr>
                                        <p:cTn id="32" dur="500"/>
                                        <p:tgtEl>
                                          <p:spTgt spid="4229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2932"/>
                                        </p:tgtEl>
                                        <p:attrNameLst>
                                          <p:attrName>style.visibility</p:attrName>
                                        </p:attrNameLst>
                                      </p:cBhvr>
                                      <p:to>
                                        <p:strVal val="visible"/>
                                      </p:to>
                                    </p:set>
                                    <p:animEffect transition="in" filter="blinds(horizontal)">
                                      <p:cBhvr>
                                        <p:cTn id="37" dur="500"/>
                                        <p:tgtEl>
                                          <p:spTgt spid="42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26" grpId="0" animBg="1"/>
      <p:bldP spid="422927" grpId="0" animBg="1"/>
      <p:bldP spid="422928" grpId="0" animBg="1"/>
      <p:bldP spid="422929" grpId="0" animBg="1"/>
      <p:bldP spid="422930" grpId="0" animBg="1"/>
      <p:bldP spid="422931" grpId="0" animBg="1"/>
      <p:bldP spid="4229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57F0A8-90E2-4208-912F-83DC92D2ADBB}" type="slidenum">
              <a:rPr lang="en-US"/>
              <a:pPr/>
              <a:t>27</a:t>
            </a:fld>
            <a:endParaRPr lang="en-US"/>
          </a:p>
        </p:txBody>
      </p:sp>
      <p:sp>
        <p:nvSpPr>
          <p:cNvPr id="470019" name="Rectangle 3"/>
          <p:cNvSpPr>
            <a:spLocks noChangeArrowheads="1"/>
          </p:cNvSpPr>
          <p:nvPr/>
        </p:nvSpPr>
        <p:spPr bwMode="auto">
          <a:xfrm>
            <a:off x="990600" y="1981200"/>
            <a:ext cx="7956550" cy="361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folHlink"/>
              </a:buClr>
              <a:buSzPct val="60000"/>
              <a:buFont typeface="Wingdings" pitchFamily="2" charset="2"/>
              <a:buChar char="n"/>
            </a:pPr>
            <a:r>
              <a:rPr lang="en-US" sz="1600"/>
              <a:t>Để quản lý việc phân công các nhân viên tham gia vào xây dựng các công trình. Công ty xây dựng ABC tổ chức quản lý như sau:</a:t>
            </a:r>
          </a:p>
          <a:p>
            <a:pPr marL="342900" indent="-342900" algn="just" eaLnBrk="1" hangingPunct="1">
              <a:spcBef>
                <a:spcPct val="20000"/>
              </a:spcBef>
              <a:buClr>
                <a:schemeClr val="folHlink"/>
              </a:buClr>
              <a:buSzPct val="60000"/>
              <a:buFont typeface="Wingdings" pitchFamily="2" charset="2"/>
              <a:buChar char="n"/>
            </a:pPr>
            <a:r>
              <a:rPr lang="en-US" sz="1600"/>
              <a:t>Cùng lúc công ty có thể tham gia xây dựng nhiều công trình, mỗi công trình có một mã số công trình duy nhất (MACT), mỗi mã số công trình xác định các thông tin như: Tên gọi công trình (TENCT), địa điểm(ĐIAĐIEM), ngày công trình được cấp giấy phép xây dựng (NGAYCAPGP), ngày khởi công (NGAYKC), ngày hoàn thành (NGAYHT)</a:t>
            </a:r>
          </a:p>
          <a:p>
            <a:pPr marL="342900" indent="-342900" algn="just" eaLnBrk="1" hangingPunct="1">
              <a:spcBef>
                <a:spcPct val="20000"/>
              </a:spcBef>
              <a:buClr>
                <a:schemeClr val="folHlink"/>
              </a:buClr>
              <a:buSzPct val="60000"/>
              <a:buFont typeface="Wingdings" pitchFamily="2" charset="2"/>
              <a:buChar char="n"/>
            </a:pPr>
            <a:r>
              <a:rPr lang="en-US" sz="1600"/>
              <a:t>Mỗi nhân viên của công ty ABC có một mã số nhân viên(MANV) duy nhất, một mã số nhân viên xác định các thông tin như: Họ tên (HOTEN), ngày sinh(NGAYSINH), phái (PHAI), địa chỉ (ĐIACHI),phòng ban, …</a:t>
            </a:r>
          </a:p>
          <a:p>
            <a:pPr marL="342900" indent="-342900" algn="just" eaLnBrk="1" hangingPunct="1">
              <a:spcBef>
                <a:spcPct val="20000"/>
              </a:spcBef>
              <a:buClr>
                <a:schemeClr val="folHlink"/>
              </a:buClr>
              <a:buSzPct val="60000"/>
              <a:buFont typeface="Wingdings" pitchFamily="2" charset="2"/>
              <a:buChar char="n"/>
            </a:pPr>
            <a:r>
              <a:rPr lang="en-US" sz="1600"/>
              <a:t>Công ty phân công các nhân viên tham gia vào các công trình, mỗi công trình có thể được phân cho nhiều nhân viên và mỗi nhân viên cùng lúc cũng có thể tham gia vào nhiều công trình. Với mỗi công trình một nhân viên có một số lượng ngày công (SLNGAYCONG) đã tham gia vào công trình đó.</a:t>
            </a:r>
          </a:p>
          <a:p>
            <a:pPr marL="342900" indent="-342900" algn="just" eaLnBrk="1" hangingPunct="1">
              <a:spcBef>
                <a:spcPct val="20000"/>
              </a:spcBef>
              <a:buClr>
                <a:schemeClr val="folHlink"/>
              </a:buClr>
              <a:buSzPct val="60000"/>
              <a:buFont typeface="Wingdings" pitchFamily="2" charset="2"/>
              <a:buChar char="n"/>
            </a:pPr>
            <a:r>
              <a:rPr lang="en-US" sz="1600"/>
              <a:t>Công ty có nhiều phòng ban(Phòng kế toán, phòng kinh doanh, phòng kỹ thuật, phòng tổ chức, phòng chuyên môn, Phòng phục vụ,…). Mỗi phòng ban có một mã số phòng ban(MAPB) duy nhất, một phòng ban ứng với một tên phòng ban(TENPB)</a:t>
            </a:r>
          </a:p>
          <a:p>
            <a:pPr marL="342900" indent="-342900" algn="just" eaLnBrk="1" hangingPunct="1">
              <a:spcBef>
                <a:spcPct val="20000"/>
              </a:spcBef>
              <a:buClr>
                <a:schemeClr val="folHlink"/>
              </a:buClr>
              <a:buSzPct val="60000"/>
              <a:buFont typeface="Wingdings" pitchFamily="2" charset="2"/>
              <a:buChar char="n"/>
            </a:pPr>
            <a:r>
              <a:rPr lang="en-US" sz="1600"/>
              <a:t>Xác định thực thể và thuộc tính mỗi thực thể </a:t>
            </a:r>
          </a:p>
        </p:txBody>
      </p:sp>
      <p:sp>
        <p:nvSpPr>
          <p:cNvPr id="4" name="Rectangle 2">
            <a:extLst>
              <a:ext uri="{FF2B5EF4-FFF2-40B4-BE49-F238E27FC236}">
                <a16:creationId xmlns:a16="http://schemas.microsoft.com/office/drawing/2014/main" id="{F1CF1985-4282-4072-9BCB-0D8D12F515FE}"/>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kern="0" dirty="0" err="1">
                <a:solidFill>
                  <a:srgbClr val="0000FF"/>
                </a:solidFill>
                <a:effectLst>
                  <a:outerShdw blurRad="38100" dist="38100" dir="2700000" algn="tl">
                    <a:srgbClr val="C0C0C0"/>
                  </a:outerShdw>
                </a:effectLst>
              </a:rPr>
              <a:t>Ví</a:t>
            </a:r>
            <a:r>
              <a:rPr lang="en-US" kern="0" dirty="0">
                <a:solidFill>
                  <a:srgbClr val="0000FF"/>
                </a:solidFill>
                <a:effectLst>
                  <a:outerShdw blurRad="38100" dist="38100" dir="2700000" algn="tl">
                    <a:srgbClr val="C0C0C0"/>
                  </a:outerShdw>
                </a:effectLst>
              </a:rPr>
              <a:t> </a:t>
            </a:r>
            <a:r>
              <a:rPr lang="en-US" kern="0" dirty="0" err="1">
                <a:solidFill>
                  <a:srgbClr val="0000FF"/>
                </a:solidFill>
                <a:effectLst>
                  <a:outerShdw blurRad="38100" dist="38100" dir="2700000" algn="tl">
                    <a:srgbClr val="C0C0C0"/>
                  </a:outerShdw>
                </a:effectLst>
              </a:rPr>
              <a:t>dụ</a:t>
            </a:r>
            <a:endParaRPr lang="en-US" kern="0" dirty="0">
              <a:solidFill>
                <a:srgbClr val="0000FF"/>
              </a:solidFill>
              <a:effectLst>
                <a:outerShdw blurRad="38100" dist="38100" dir="2700000" algn="tl">
                  <a:srgbClr val="C0C0C0"/>
                </a:outerShdw>
              </a:effectLs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43A01C2-B2C3-47F5-B187-749B7782AB61}" type="slidenum">
              <a:rPr lang="en-US"/>
              <a:pPr/>
              <a:t>28</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Mối liên kết - Relationship</a:t>
            </a:r>
          </a:p>
        </p:txBody>
      </p:sp>
      <p:sp>
        <p:nvSpPr>
          <p:cNvPr id="416771" name="Rectangle 3"/>
          <p:cNvSpPr>
            <a:spLocks noGrp="1" noChangeArrowheads="1"/>
          </p:cNvSpPr>
          <p:nvPr>
            <p:ph idx="4294967295"/>
          </p:nvPr>
        </p:nvSpPr>
        <p:spPr>
          <a:xfrm>
            <a:off x="685800" y="1981200"/>
            <a:ext cx="7848600" cy="4876800"/>
          </a:xfrm>
        </p:spPr>
        <p:txBody>
          <a:bodyPr lIns="182880" tIns="91440"/>
          <a:lstStyle/>
          <a:p>
            <a:pPr marL="265113" indent="-265113" algn="just">
              <a:lnSpc>
                <a:spcPct val="105000"/>
              </a:lnSpc>
            </a:pPr>
            <a:r>
              <a:rPr lang="en-US" sz="2400">
                <a:solidFill>
                  <a:srgbClr val="990000"/>
                </a:solidFill>
              </a:rPr>
              <a:t>Mối liên kết (relationship)</a:t>
            </a:r>
            <a:r>
              <a:rPr lang="en-US" sz="2400"/>
              <a:t> diễn tả sự kết hợp giữa một hay nhiều kiểu thực thể với nhau, là sự kết hợp biểu diễn sự tương tác giữa các thể hiện (instance) của một hay nhiều kiểu thực thể (entity type)</a:t>
            </a:r>
          </a:p>
          <a:p>
            <a:pPr marL="265113" indent="-265113" algn="just">
              <a:lnSpc>
                <a:spcPct val="105000"/>
              </a:lnSpc>
            </a:pPr>
            <a:r>
              <a:rPr lang="en-US" sz="2400">
                <a:solidFill>
                  <a:srgbClr val="990000"/>
                </a:solidFill>
              </a:rPr>
              <a:t>Kiểu liên kết (relationship type)</a:t>
            </a:r>
            <a:r>
              <a:rPr lang="en-US" sz="2400"/>
              <a:t> là một sự kết hợp có ý nghĩa giữa các kiểu thực thể. Được biểu diễn bằng hình thoi.</a:t>
            </a:r>
          </a:p>
          <a:p>
            <a:pPr marL="265113" indent="-265113" algn="just">
              <a:lnSpc>
                <a:spcPct val="105000"/>
              </a:lnSpc>
            </a:pPr>
            <a:r>
              <a:rPr lang="en-US" sz="2400">
                <a:solidFill>
                  <a:srgbClr val="990000"/>
                </a:solidFill>
              </a:rPr>
              <a:t>Một điển hình liên kết (relationship instance)</a:t>
            </a:r>
            <a:r>
              <a:rPr lang="en-US" sz="2400"/>
              <a:t> là một sự kết hợp giữa các thể hiện thực thể nơi mà mỗi thể hiện liên kết bao gồm chính xác 1 thực thể từ mỗi kiểu thực thể tham gia vào.</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43A01C2-B2C3-47F5-B187-749B7782AB61}" type="slidenum">
              <a:rPr lang="en-US"/>
              <a:pPr/>
              <a:t>29</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Mối liên kết - Relationship</a:t>
            </a:r>
          </a:p>
        </p:txBody>
      </p:sp>
      <p:pic>
        <p:nvPicPr>
          <p:cNvPr id="6"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66800" y="2031982"/>
            <a:ext cx="6786514" cy="482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92134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thiệu</a:t>
            </a:r>
            <a:endParaRPr lang="en-US" dirty="0">
              <a:solidFill>
                <a:srgbClr val="FF0000"/>
              </a:solidFill>
            </a:endParaRPr>
          </a:p>
        </p:txBody>
      </p:sp>
      <p:sp>
        <p:nvSpPr>
          <p:cNvPr id="3" name="Content Placeholder 2"/>
          <p:cNvSpPr>
            <a:spLocks noGrp="1"/>
          </p:cNvSpPr>
          <p:nvPr>
            <p:ph idx="1"/>
          </p:nvPr>
        </p:nvSpPr>
        <p:spPr>
          <a:xfrm>
            <a:off x="762000" y="1981200"/>
            <a:ext cx="8001000" cy="4114800"/>
          </a:xfrm>
        </p:spPr>
        <p:txBody>
          <a:bodyPr/>
          <a:lstStyle/>
          <a:p>
            <a:pPr algn="just">
              <a:spcBef>
                <a:spcPts val="1200"/>
              </a:spcBef>
            </a:pPr>
            <a:r>
              <a:rPr lang="en-US" sz="2800" dirty="0" err="1"/>
              <a:t>Mô</a:t>
            </a:r>
            <a:r>
              <a:rPr lang="en-US" sz="2800" dirty="0"/>
              <a:t> </a:t>
            </a:r>
            <a:r>
              <a:rPr lang="en-US" sz="2800" dirty="0" err="1"/>
              <a:t>hình</a:t>
            </a:r>
            <a:r>
              <a:rPr lang="en-US" sz="2800" dirty="0"/>
              <a:t> </a:t>
            </a:r>
            <a:r>
              <a:rPr lang="en-US" sz="2800" dirty="0" err="1"/>
              <a:t>hóa</a:t>
            </a:r>
            <a:r>
              <a:rPr lang="en-US" sz="2800" dirty="0"/>
              <a:t> c</a:t>
            </a:r>
            <a:r>
              <a:rPr lang="vi-VN" sz="2800" dirty="0"/>
              <a:t>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bằng</a:t>
            </a:r>
            <a:r>
              <a:rPr lang="en-US" sz="2800" dirty="0"/>
              <a:t> </a:t>
            </a:r>
            <a:r>
              <a:rPr lang="en-US" sz="2800" dirty="0" err="1"/>
              <a:t>cách</a:t>
            </a:r>
            <a:r>
              <a:rPr lang="en-US" sz="2800" dirty="0"/>
              <a:t> </a:t>
            </a:r>
            <a:r>
              <a:rPr lang="en-US" sz="2800" dirty="0" err="1"/>
              <a:t>sử</a:t>
            </a:r>
            <a:r>
              <a:rPr lang="en-US" sz="2800" dirty="0"/>
              <a:t> </a:t>
            </a:r>
            <a:r>
              <a:rPr lang="en-US" sz="2800" dirty="0" err="1"/>
              <a:t>dụng</a:t>
            </a:r>
            <a:r>
              <a:rPr lang="en-US" sz="2800" dirty="0"/>
              <a:t> </a:t>
            </a:r>
            <a:r>
              <a:rPr lang="en-US" sz="2800" dirty="0" err="1"/>
              <a:t>kỹ</a:t>
            </a:r>
            <a:r>
              <a:rPr lang="en-US" sz="2800" dirty="0"/>
              <a:t> </a:t>
            </a:r>
            <a:r>
              <a:rPr lang="en-US" sz="2800" dirty="0" err="1"/>
              <a:t>thuật</a:t>
            </a:r>
            <a:r>
              <a:rPr lang="en-US" sz="2800" dirty="0"/>
              <a:t> </a:t>
            </a:r>
            <a:r>
              <a:rPr lang="vi-VN" sz="2800" dirty="0"/>
              <a:t>đồ</a:t>
            </a:r>
            <a:r>
              <a:rPr lang="en-US" sz="2800" dirty="0"/>
              <a:t> </a:t>
            </a:r>
            <a:r>
              <a:rPr lang="en-US" sz="2800" dirty="0" err="1"/>
              <a:t>họa</a:t>
            </a:r>
            <a:r>
              <a:rPr lang="en-US" sz="2800" dirty="0"/>
              <a:t> </a:t>
            </a:r>
            <a:r>
              <a:rPr lang="vi-VN" sz="2800" dirty="0"/>
              <a:t>để</a:t>
            </a:r>
            <a:r>
              <a:rPr lang="en-US" sz="2800" dirty="0"/>
              <a:t> </a:t>
            </a:r>
            <a:r>
              <a:rPr lang="en-US" sz="2800" dirty="0" err="1"/>
              <a:t>biểu</a:t>
            </a:r>
            <a:r>
              <a:rPr lang="en-US" sz="2800" dirty="0"/>
              <a:t> </a:t>
            </a:r>
            <a:r>
              <a:rPr lang="en-US" sz="2800" dirty="0" err="1"/>
              <a:t>diễn</a:t>
            </a:r>
            <a:r>
              <a:rPr lang="en-US" sz="2800" dirty="0"/>
              <a:t> </a:t>
            </a:r>
            <a:r>
              <a:rPr lang="en-US" sz="2800" dirty="0" err="1"/>
              <a:t>các</a:t>
            </a:r>
            <a:r>
              <a:rPr lang="en-US" sz="2800" dirty="0"/>
              <a:t> </a:t>
            </a:r>
            <a:r>
              <a:rPr lang="vi-VN" sz="2800" dirty="0"/>
              <a:t>đối</a:t>
            </a:r>
            <a:r>
              <a:rPr lang="en-US" sz="2800" dirty="0"/>
              <a:t> t</a:t>
            </a:r>
            <a:r>
              <a:rPr lang="vi-VN" sz="2800" dirty="0"/>
              <a:t>ượ</a:t>
            </a:r>
            <a:r>
              <a:rPr lang="en-US" sz="2800" dirty="0" err="1"/>
              <a:t>ng</a:t>
            </a:r>
            <a:r>
              <a:rPr lang="en-US" sz="2800" dirty="0"/>
              <a:t> </a:t>
            </a:r>
            <a:r>
              <a:rPr lang="en-US" sz="2800" dirty="0" err="1"/>
              <a:t>và</a:t>
            </a:r>
            <a:r>
              <a:rPr lang="en-US" sz="2800" dirty="0"/>
              <a:t> </a:t>
            </a:r>
            <a:r>
              <a:rPr lang="en-US" sz="2800" dirty="0" err="1"/>
              <a:t>quan</a:t>
            </a:r>
            <a:r>
              <a:rPr lang="en-US" sz="2800" dirty="0"/>
              <a:t> </a:t>
            </a:r>
            <a:r>
              <a:rPr lang="en-US" sz="2800" dirty="0" err="1"/>
              <a:t>hệ</a:t>
            </a:r>
            <a:r>
              <a:rPr lang="en-US" sz="2800" dirty="0"/>
              <a:t> </a:t>
            </a:r>
            <a:r>
              <a:rPr lang="en-US" sz="2800" dirty="0" err="1"/>
              <a:t>giữa</a:t>
            </a:r>
            <a:r>
              <a:rPr lang="en-US" sz="2800" dirty="0"/>
              <a:t> </a:t>
            </a:r>
            <a:r>
              <a:rPr lang="en-US" sz="2800" dirty="0" err="1"/>
              <a:t>các</a:t>
            </a:r>
            <a:r>
              <a:rPr lang="en-US" sz="2800" dirty="0"/>
              <a:t> </a:t>
            </a:r>
            <a:r>
              <a:rPr lang="vi-VN" sz="2800" dirty="0"/>
              <a:t>đối</a:t>
            </a:r>
            <a:r>
              <a:rPr lang="en-US" sz="2800" dirty="0"/>
              <a:t> t</a:t>
            </a:r>
            <a:r>
              <a:rPr lang="vi-VN" sz="2800" dirty="0"/>
              <a:t>ượ</a:t>
            </a:r>
            <a:r>
              <a:rPr lang="en-US" sz="2800" dirty="0" err="1"/>
              <a:t>ng</a:t>
            </a:r>
            <a:r>
              <a:rPr lang="en-US" sz="2800" dirty="0"/>
              <a:t> </a:t>
            </a:r>
            <a:r>
              <a:rPr lang="en-US" sz="2800" dirty="0" err="1"/>
              <a:t>trong</a:t>
            </a:r>
            <a:r>
              <a:rPr lang="en-US" sz="2800" dirty="0"/>
              <a:t> </a:t>
            </a:r>
            <a:r>
              <a:rPr lang="en-US" sz="2800" dirty="0" err="1"/>
              <a:t>thế</a:t>
            </a:r>
            <a:r>
              <a:rPr lang="en-US" sz="2800" dirty="0"/>
              <a:t> </a:t>
            </a:r>
            <a:r>
              <a:rPr lang="en-US" sz="2800" dirty="0" err="1"/>
              <a:t>giới</a:t>
            </a:r>
            <a:r>
              <a:rPr lang="en-US" sz="2800" dirty="0"/>
              <a:t> </a:t>
            </a:r>
            <a:r>
              <a:rPr lang="en-US" sz="2800" dirty="0" err="1"/>
              <a:t>thực</a:t>
            </a:r>
            <a:r>
              <a:rPr lang="en-US" sz="2800" dirty="0"/>
              <a:t> </a:t>
            </a:r>
            <a:r>
              <a:rPr lang="en-US" sz="2800" dirty="0" err="1"/>
              <a:t>mà</a:t>
            </a:r>
            <a:r>
              <a:rPr lang="en-US" sz="2800" dirty="0"/>
              <a:t> con </a:t>
            </a:r>
            <a:r>
              <a:rPr lang="en-US" sz="2800" dirty="0" err="1"/>
              <a:t>ng</a:t>
            </a:r>
            <a:r>
              <a:rPr lang="vi-VN" sz="2800" dirty="0"/>
              <a:t>ười</a:t>
            </a:r>
            <a:r>
              <a:rPr lang="en-US" sz="2800" dirty="0"/>
              <a:t> </a:t>
            </a:r>
            <a:r>
              <a:rPr lang="en-US" sz="2800" dirty="0" err="1"/>
              <a:t>có</a:t>
            </a:r>
            <a:r>
              <a:rPr lang="en-US" sz="2800" dirty="0"/>
              <a:t> </a:t>
            </a:r>
            <a:r>
              <a:rPr lang="en-US" sz="2800" dirty="0" err="1"/>
              <a:t>thể</a:t>
            </a:r>
            <a:r>
              <a:rPr lang="en-US" sz="2800" dirty="0"/>
              <a:t> </a:t>
            </a:r>
            <a:r>
              <a:rPr lang="en-US" sz="2800" dirty="0" err="1"/>
              <a:t>hiểu</a:t>
            </a:r>
            <a:r>
              <a:rPr lang="en-US" sz="2800" dirty="0"/>
              <a:t> </a:t>
            </a:r>
            <a:r>
              <a:rPr lang="en-US" sz="2800" dirty="0" err="1"/>
              <a:t>một</a:t>
            </a:r>
            <a:r>
              <a:rPr lang="en-US" sz="2800" dirty="0"/>
              <a:t> </a:t>
            </a:r>
            <a:r>
              <a:rPr lang="en-US" sz="2800" dirty="0" err="1"/>
              <a:t>cách</a:t>
            </a:r>
            <a:r>
              <a:rPr lang="en-US" sz="2800" dirty="0"/>
              <a:t> </a:t>
            </a:r>
            <a:r>
              <a:rPr lang="en-US" sz="2800" dirty="0" err="1"/>
              <a:t>dễ</a:t>
            </a:r>
            <a:r>
              <a:rPr lang="en-US" sz="2800" dirty="0"/>
              <a:t> </a:t>
            </a:r>
            <a:r>
              <a:rPr lang="en-US" sz="2800" dirty="0" err="1"/>
              <a:t>dàng</a:t>
            </a:r>
            <a:endParaRPr lang="en-US" sz="2800" dirty="0"/>
          </a:p>
          <a:p>
            <a:pPr algn="just">
              <a:spcBef>
                <a:spcPts val="1200"/>
              </a:spcBef>
            </a:pP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thể</a:t>
            </a:r>
            <a:r>
              <a:rPr lang="en-US" sz="2800" dirty="0"/>
              <a:t> </a:t>
            </a:r>
            <a:r>
              <a:rPr lang="en-US" sz="2800" dirty="0" err="1"/>
              <a:t>quan</a:t>
            </a:r>
            <a:r>
              <a:rPr lang="en-US" sz="2800" dirty="0"/>
              <a:t> </a:t>
            </a:r>
            <a:r>
              <a:rPr lang="en-US" sz="2800" dirty="0" err="1"/>
              <a:t>hệ</a:t>
            </a:r>
            <a:r>
              <a:rPr lang="en-US" sz="2800" dirty="0"/>
              <a:t> (Entity Relationship) </a:t>
            </a:r>
            <a:r>
              <a:rPr lang="en-US" sz="2800" dirty="0" err="1"/>
              <a:t>dựa</a:t>
            </a:r>
            <a:r>
              <a:rPr lang="en-US" sz="2800" dirty="0"/>
              <a:t> </a:t>
            </a:r>
            <a:r>
              <a:rPr lang="en-US" sz="2800" dirty="0" err="1"/>
              <a:t>trên</a:t>
            </a:r>
            <a:r>
              <a:rPr lang="en-US" sz="2800" dirty="0"/>
              <a:t> </a:t>
            </a:r>
            <a:r>
              <a:rPr lang="en-US" sz="2800" dirty="0" err="1"/>
              <a:t>thế</a:t>
            </a:r>
            <a:r>
              <a:rPr lang="en-US" sz="2800" dirty="0"/>
              <a:t> </a:t>
            </a:r>
            <a:r>
              <a:rPr lang="en-US" sz="2800" dirty="0" err="1"/>
              <a:t>giới</a:t>
            </a:r>
            <a:r>
              <a:rPr lang="en-US" sz="2800" dirty="0"/>
              <a:t> </a:t>
            </a:r>
            <a:r>
              <a:rPr lang="en-US" sz="2800" dirty="0" err="1"/>
              <a:t>thực</a:t>
            </a:r>
            <a:r>
              <a:rPr lang="en-US" sz="2800" dirty="0"/>
              <a:t> </a:t>
            </a:r>
            <a:r>
              <a:rPr lang="en-US" sz="2800" dirty="0" err="1"/>
              <a:t>trong</a:t>
            </a:r>
            <a:r>
              <a:rPr lang="en-US" sz="2800" dirty="0"/>
              <a:t> </a:t>
            </a:r>
            <a:r>
              <a:rPr lang="vi-VN" sz="2800" dirty="0"/>
              <a:t>đó</a:t>
            </a:r>
            <a:r>
              <a:rPr lang="en-US" sz="2800" dirty="0"/>
              <a:t> </a:t>
            </a:r>
            <a:r>
              <a:rPr lang="en-US" sz="2800" dirty="0" err="1"/>
              <a:t>bao</a:t>
            </a:r>
            <a:r>
              <a:rPr lang="en-US" sz="2800" dirty="0"/>
              <a:t> </a:t>
            </a:r>
            <a:r>
              <a:rPr lang="en-US" sz="2800" dirty="0" err="1"/>
              <a:t>gồm</a:t>
            </a:r>
            <a:r>
              <a:rPr lang="en-US" sz="2800" dirty="0"/>
              <a:t> </a:t>
            </a:r>
            <a:r>
              <a:rPr lang="en-US" sz="2800" dirty="0" err="1"/>
              <a:t>một</a:t>
            </a:r>
            <a:r>
              <a:rPr lang="en-US" sz="2800" dirty="0"/>
              <a:t> </a:t>
            </a:r>
            <a:r>
              <a:rPr lang="en-US" sz="2800" dirty="0" err="1"/>
              <a:t>tập</a:t>
            </a:r>
            <a:r>
              <a:rPr lang="en-US" sz="2800" dirty="0"/>
              <a:t> </a:t>
            </a:r>
            <a:r>
              <a:rPr lang="en-US" sz="2800" dirty="0" err="1"/>
              <a:t>các</a:t>
            </a:r>
            <a:r>
              <a:rPr lang="en-US" sz="2800" dirty="0"/>
              <a:t> </a:t>
            </a:r>
            <a:r>
              <a:rPr lang="vi-VN" sz="2800" dirty="0"/>
              <a:t>đối</a:t>
            </a:r>
            <a:r>
              <a:rPr lang="en-US" sz="2800" dirty="0"/>
              <a:t> t</a:t>
            </a:r>
            <a:r>
              <a:rPr lang="vi-VN" sz="2800" dirty="0"/>
              <a:t>ượ</a:t>
            </a:r>
            <a:r>
              <a:rPr lang="en-US" sz="2800" dirty="0" err="1"/>
              <a:t>ng</a:t>
            </a:r>
            <a:r>
              <a:rPr lang="en-US" sz="2800" dirty="0"/>
              <a:t> </a:t>
            </a:r>
            <a:r>
              <a:rPr lang="en-US" sz="2800" dirty="0" err="1"/>
              <a:t>gọi</a:t>
            </a:r>
            <a:r>
              <a:rPr lang="en-US" sz="2800" dirty="0"/>
              <a:t> </a:t>
            </a:r>
            <a:r>
              <a:rPr lang="en-US" sz="2800" dirty="0" err="1"/>
              <a:t>là</a:t>
            </a:r>
            <a:r>
              <a:rPr lang="en-US" sz="2800" dirty="0"/>
              <a:t> </a:t>
            </a:r>
            <a:r>
              <a:rPr lang="en-US" sz="2800" dirty="0" err="1"/>
              <a:t>thực</a:t>
            </a:r>
            <a:r>
              <a:rPr lang="en-US" sz="2800" dirty="0"/>
              <a:t> </a:t>
            </a:r>
            <a:r>
              <a:rPr lang="en-US" sz="2800" dirty="0" err="1"/>
              <a:t>thể</a:t>
            </a:r>
            <a:r>
              <a:rPr lang="en-US" sz="2800" dirty="0"/>
              <a:t> </a:t>
            </a:r>
            <a:r>
              <a:rPr lang="en-US" sz="2800" dirty="0" err="1"/>
              <a:t>và</a:t>
            </a:r>
            <a:r>
              <a:rPr lang="en-US" sz="2800" dirty="0"/>
              <a:t> </a:t>
            </a:r>
            <a:r>
              <a:rPr lang="en-US" sz="2800" dirty="0" err="1"/>
              <a:t>mối</a:t>
            </a:r>
            <a:r>
              <a:rPr lang="en-US" sz="2800" dirty="0"/>
              <a:t> </a:t>
            </a:r>
            <a:r>
              <a:rPr lang="en-US" sz="2800" dirty="0" err="1"/>
              <a:t>quan</a:t>
            </a:r>
            <a:r>
              <a:rPr lang="en-US" sz="2800" dirty="0"/>
              <a:t> </a:t>
            </a:r>
            <a:r>
              <a:rPr lang="en-US" sz="2800" dirty="0" err="1"/>
              <a:t>hệ</a:t>
            </a:r>
            <a:r>
              <a:rPr lang="en-US" sz="2800" dirty="0"/>
              <a:t> </a:t>
            </a:r>
            <a:r>
              <a:rPr lang="en-US" sz="2800" dirty="0" err="1"/>
              <a:t>giữa</a:t>
            </a:r>
            <a:r>
              <a:rPr lang="en-US" sz="2800" dirty="0"/>
              <a:t> </a:t>
            </a:r>
            <a:r>
              <a:rPr lang="en-US" sz="2800" dirty="0" err="1"/>
              <a:t>các</a:t>
            </a:r>
            <a:r>
              <a:rPr lang="en-US" sz="2800" dirty="0"/>
              <a:t> </a:t>
            </a:r>
            <a:r>
              <a:rPr lang="en-US" sz="2800" dirty="0" err="1"/>
              <a:t>thực</a:t>
            </a:r>
            <a:r>
              <a:rPr lang="en-US" sz="2800" dirty="0"/>
              <a:t> </a:t>
            </a:r>
            <a:r>
              <a:rPr lang="en-US" sz="2800" dirty="0" err="1"/>
              <a:t>thực</a:t>
            </a:r>
            <a:r>
              <a:rPr lang="en-US" sz="2800" dirty="0"/>
              <a:t> </a:t>
            </a:r>
            <a:r>
              <a:rPr lang="en-US" sz="2800" dirty="0" err="1"/>
              <a:t>thể</a:t>
            </a:r>
            <a:r>
              <a:rPr lang="en-US" sz="2800" dirty="0"/>
              <a:t>.</a:t>
            </a:r>
          </a:p>
        </p:txBody>
      </p:sp>
      <p:sp>
        <p:nvSpPr>
          <p:cNvPr id="4" name="Footer Placeholder 3"/>
          <p:cNvSpPr>
            <a:spLocks noGrp="1"/>
          </p:cNvSpPr>
          <p:nvPr>
            <p:ph type="ftr" sz="quarter" idx="11"/>
          </p:nvPr>
        </p:nvSpPr>
        <p:spPr/>
        <p:txBody>
          <a:bodyPr/>
          <a:lstStyle/>
          <a:p>
            <a:r>
              <a:rPr lang="en-US"/>
              <a:t>Trần Thi Kim Chi</a:t>
            </a:r>
          </a:p>
        </p:txBody>
      </p:sp>
      <p:sp>
        <p:nvSpPr>
          <p:cNvPr id="5" name="Slide Number Placeholder 4"/>
          <p:cNvSpPr>
            <a:spLocks noGrp="1"/>
          </p:cNvSpPr>
          <p:nvPr>
            <p:ph type="sldNum" sz="quarter" idx="12"/>
          </p:nvPr>
        </p:nvSpPr>
        <p:spPr/>
        <p:txBody>
          <a:bodyPr/>
          <a:lstStyle/>
          <a:p>
            <a:fld id="{BEFE851B-2F08-4A68-838A-FD8EBB4995E3}" type="slidenum">
              <a:rPr lang="en-US" smtClean="0"/>
              <a:pPr/>
              <a:t>3</a:t>
            </a:fld>
            <a:endParaRPr lang="en-US"/>
          </a:p>
        </p:txBody>
      </p:sp>
    </p:spTree>
    <p:extLst>
      <p:ext uri="{BB962C8B-B14F-4D97-AF65-F5344CB8AC3E}">
        <p14:creationId xmlns:p14="http://schemas.microsoft.com/office/powerpoint/2010/main" val="359198045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75EB4DEC-AC27-48CF-9D0B-5E143FD1AFF3}" type="slidenum">
              <a:rPr lang="en-US"/>
              <a:pPr/>
              <a:t>30</a:t>
            </a:fld>
            <a:endParaRPr lang="en-US"/>
          </a:p>
        </p:txBody>
      </p:sp>
      <p:sp>
        <p:nvSpPr>
          <p:cNvPr id="1433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Mối liên kết - Relationship</a:t>
            </a:r>
          </a:p>
        </p:txBody>
      </p:sp>
      <p:grpSp>
        <p:nvGrpSpPr>
          <p:cNvPr id="423940" name="Group 4"/>
          <p:cNvGrpSpPr>
            <a:grpSpLocks/>
          </p:cNvGrpSpPr>
          <p:nvPr/>
        </p:nvGrpSpPr>
        <p:grpSpPr bwMode="auto">
          <a:xfrm>
            <a:off x="1295400" y="2049463"/>
            <a:ext cx="6781800" cy="4808537"/>
            <a:chOff x="1008" y="648"/>
            <a:chExt cx="4272" cy="3465"/>
          </a:xfrm>
        </p:grpSpPr>
        <p:pic>
          <p:nvPicPr>
            <p:cNvPr id="423941" name="Picture 5"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2496"/>
              <a:ext cx="4224" cy="1296"/>
            </a:xfrm>
            <a:prstGeom prst="rect">
              <a:avLst/>
            </a:prstGeom>
            <a:noFill/>
            <a:extLst>
              <a:ext uri="{909E8E84-426E-40DD-AFC4-6F175D3DCCD1}">
                <a14:hiddenFill xmlns:a14="http://schemas.microsoft.com/office/drawing/2010/main">
                  <a:solidFill>
                    <a:srgbClr val="FFFFFF"/>
                  </a:solidFill>
                </a14:hiddenFill>
              </a:ext>
            </a:extLst>
          </p:spPr>
        </p:pic>
        <p:pic>
          <p:nvPicPr>
            <p:cNvPr id="423942" name="Picture 6"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648"/>
              <a:ext cx="4272" cy="1401"/>
            </a:xfrm>
            <a:prstGeom prst="rect">
              <a:avLst/>
            </a:prstGeom>
            <a:noFill/>
            <a:extLst>
              <a:ext uri="{909E8E84-426E-40DD-AFC4-6F175D3DCCD1}">
                <a14:hiddenFill xmlns:a14="http://schemas.microsoft.com/office/drawing/2010/main">
                  <a:solidFill>
                    <a:srgbClr val="FFFFFF"/>
                  </a:solidFill>
                </a14:hiddenFill>
              </a:ext>
            </a:extLst>
          </p:spPr>
        </p:pic>
        <p:sp>
          <p:nvSpPr>
            <p:cNvPr id="423943" name="Text Box 7"/>
            <p:cNvSpPr txBox="1">
              <a:spLocks noChangeArrowheads="1"/>
            </p:cNvSpPr>
            <p:nvPr/>
          </p:nvSpPr>
          <p:spPr bwMode="auto">
            <a:xfrm>
              <a:off x="2064" y="3849"/>
              <a:ext cx="216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0000FF"/>
                  </a:solidFill>
                  <a:latin typeface="Arial" charset="0"/>
                </a:rPr>
                <a:t>Mối liên kết có thuộc tính</a:t>
              </a:r>
            </a:p>
          </p:txBody>
        </p:sp>
        <p:sp>
          <p:nvSpPr>
            <p:cNvPr id="423944" name="Text Box 8"/>
            <p:cNvSpPr txBox="1">
              <a:spLocks noChangeArrowheads="1"/>
            </p:cNvSpPr>
            <p:nvPr/>
          </p:nvSpPr>
          <p:spPr bwMode="auto">
            <a:xfrm>
              <a:off x="1872" y="2150"/>
              <a:ext cx="254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0000FF"/>
                  </a:solidFill>
                  <a:latin typeface="Arial" charset="0"/>
                </a:rPr>
                <a:t>Hai thực thể có nhiều mối liên kết </a:t>
              </a:r>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blinds(horizontal)">
                                      <p:cBhvr>
                                        <p:cTn id="7" dur="500"/>
                                        <p:tgtEl>
                                          <p:spTgt spid="423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CA93EBBD-E0ED-46E8-A116-92380F3AEF82}" type="slidenum">
              <a:rPr lang="en-US"/>
              <a:pPr/>
              <a:t>31</a:t>
            </a:fld>
            <a:endParaRPr lang="en-US"/>
          </a:p>
        </p:txBody>
      </p:sp>
      <p:sp>
        <p:nvSpPr>
          <p:cNvPr id="23554"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Ví dụ</a:t>
            </a:r>
          </a:p>
        </p:txBody>
      </p:sp>
      <p:sp>
        <p:nvSpPr>
          <p:cNvPr id="386051" name="Rectangle 3"/>
          <p:cNvSpPr>
            <a:spLocks noGrp="1" noChangeArrowheads="1"/>
          </p:cNvSpPr>
          <p:nvPr>
            <p:ph idx="4294967295"/>
          </p:nvPr>
        </p:nvSpPr>
        <p:spPr>
          <a:xfrm>
            <a:off x="457200" y="1676400"/>
            <a:ext cx="8183563" cy="4187825"/>
          </a:xfrm>
        </p:spPr>
        <p:txBody>
          <a:bodyPr lIns="182880" tIns="91440"/>
          <a:lstStyle/>
          <a:p>
            <a:pPr marL="265113" indent="-265113"/>
            <a:endParaRPr lang="en-US"/>
          </a:p>
          <a:p>
            <a:pPr marL="265113" indent="-265113"/>
            <a:endParaRPr lang="en-US"/>
          </a:p>
          <a:p>
            <a:pPr marL="265113" indent="-265113"/>
            <a:endParaRPr lang="en-US"/>
          </a:p>
          <a:p>
            <a:pPr marL="265113" indent="-265113"/>
            <a:endParaRPr lang="en-US"/>
          </a:p>
          <a:p>
            <a:pPr marL="265113" indent="-265113"/>
            <a:endParaRPr lang="en-US"/>
          </a:p>
        </p:txBody>
      </p:sp>
      <p:sp>
        <p:nvSpPr>
          <p:cNvPr id="23569" name="Text Box 17"/>
          <p:cNvSpPr txBox="1">
            <a:spLocks noChangeArrowheads="1"/>
          </p:cNvSpPr>
          <p:nvPr/>
        </p:nvSpPr>
        <p:spPr bwMode="auto">
          <a:xfrm>
            <a:off x="762000" y="4495800"/>
            <a:ext cx="77882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buFontTx/>
              <a:buChar char="•"/>
            </a:pPr>
            <a:r>
              <a:rPr kumimoji="0" lang="en-US"/>
              <a:t>Thuộc tính Date_Completed nên đặt ở đâu trong lược đồ trên?</a:t>
            </a:r>
          </a:p>
          <a:p>
            <a:r>
              <a:rPr kumimoji="0" lang="en-US">
                <a:sym typeface="Wingdings" pitchFamily="2" charset="2"/>
              </a:rPr>
              <a:t> Là 1 thuộc tính của mối liên kết </a:t>
            </a:r>
            <a:r>
              <a:rPr kumimoji="0" lang="en-US">
                <a:solidFill>
                  <a:schemeClr val="folHlink"/>
                </a:solidFill>
                <a:sym typeface="Wingdings" pitchFamily="2" charset="2"/>
              </a:rPr>
              <a:t>Completed </a:t>
            </a:r>
            <a:r>
              <a:rPr kumimoji="0" lang="en-US">
                <a:sym typeface="Wingdings" pitchFamily="2" charset="2"/>
              </a:rPr>
              <a:t>(thích hợp hơn là thuộc tính của 2 thực thể STUDENT và COURSE)</a:t>
            </a:r>
            <a:endParaRPr kumimoji="0" lang="en-US"/>
          </a:p>
          <a:p>
            <a:pPr>
              <a:buFontTx/>
              <a:buChar char="•"/>
            </a:pPr>
            <a:endParaRPr kumimoji="0" lang="en-US"/>
          </a:p>
        </p:txBody>
      </p:sp>
      <p:grpSp>
        <p:nvGrpSpPr>
          <p:cNvPr id="386066" name="Group 18"/>
          <p:cNvGrpSpPr>
            <a:grpSpLocks/>
          </p:cNvGrpSpPr>
          <p:nvPr/>
        </p:nvGrpSpPr>
        <p:grpSpPr bwMode="auto">
          <a:xfrm>
            <a:off x="1066800" y="2352675"/>
            <a:ext cx="7315200" cy="1838325"/>
            <a:chOff x="672" y="1482"/>
            <a:chExt cx="4608" cy="1158"/>
          </a:xfrm>
        </p:grpSpPr>
        <p:sp>
          <p:nvSpPr>
            <p:cNvPr id="23559" name="Rectangle 7"/>
            <p:cNvSpPr>
              <a:spLocks noChangeArrowheads="1"/>
            </p:cNvSpPr>
            <p:nvPr/>
          </p:nvSpPr>
          <p:spPr bwMode="auto">
            <a:xfrm>
              <a:off x="672" y="1539"/>
              <a:ext cx="1152" cy="4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b="1" dirty="0"/>
                <a:t>STUDENT</a:t>
              </a:r>
            </a:p>
          </p:txBody>
        </p:sp>
        <p:sp>
          <p:nvSpPr>
            <p:cNvPr id="23560" name="Rectangle 8"/>
            <p:cNvSpPr>
              <a:spLocks noChangeArrowheads="1"/>
            </p:cNvSpPr>
            <p:nvPr/>
          </p:nvSpPr>
          <p:spPr bwMode="auto">
            <a:xfrm>
              <a:off x="4128" y="1536"/>
              <a:ext cx="1152" cy="4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2400" b="1"/>
                <a:t>COURSE</a:t>
              </a:r>
            </a:p>
          </p:txBody>
        </p:sp>
        <p:sp>
          <p:nvSpPr>
            <p:cNvPr id="386055" name="AutoShape 9"/>
            <p:cNvSpPr>
              <a:spLocks noChangeArrowheads="1"/>
            </p:cNvSpPr>
            <p:nvPr/>
          </p:nvSpPr>
          <p:spPr bwMode="auto">
            <a:xfrm>
              <a:off x="2448" y="1482"/>
              <a:ext cx="1248" cy="498"/>
            </a:xfrm>
            <a:prstGeom prst="diamond">
              <a:avLst/>
            </a:prstGeom>
            <a:solidFill>
              <a:srgbClr val="CCFFCC"/>
            </a:solidFill>
            <a:ln w="9525">
              <a:solidFill>
                <a:schemeClr val="tx1"/>
              </a:solidFill>
              <a:miter lim="800000"/>
              <a:headEnd/>
              <a:tailEnd/>
            </a:ln>
          </p:spPr>
          <p:txBody>
            <a:bodyPr wrap="none" anchor="ctr"/>
            <a:lstStyle/>
            <a:p>
              <a:pPr algn="ctr"/>
              <a:r>
                <a:rPr lang="en-US" sz="2000" b="1">
                  <a:latin typeface="Verdana" pitchFamily="34" charset="0"/>
                </a:rPr>
                <a:t>Completes</a:t>
              </a:r>
            </a:p>
          </p:txBody>
        </p:sp>
        <p:sp>
          <p:nvSpPr>
            <p:cNvPr id="386056" name="Line 11"/>
            <p:cNvSpPr>
              <a:spLocks noChangeShapeType="1"/>
            </p:cNvSpPr>
            <p:nvPr/>
          </p:nvSpPr>
          <p:spPr bwMode="auto">
            <a:xfrm>
              <a:off x="1824" y="172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57" name="Line 12"/>
            <p:cNvSpPr>
              <a:spLocks noChangeShapeType="1"/>
            </p:cNvSpPr>
            <p:nvPr/>
          </p:nvSpPr>
          <p:spPr bwMode="auto">
            <a:xfrm>
              <a:off x="3696" y="172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58" name="Line 13"/>
            <p:cNvSpPr>
              <a:spLocks noChangeShapeType="1"/>
            </p:cNvSpPr>
            <p:nvPr/>
          </p:nvSpPr>
          <p:spPr bwMode="auto">
            <a:xfrm>
              <a:off x="1824" y="163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59" name="Line 14"/>
            <p:cNvSpPr>
              <a:spLocks noChangeShapeType="1"/>
            </p:cNvSpPr>
            <p:nvPr/>
          </p:nvSpPr>
          <p:spPr bwMode="auto">
            <a:xfrm flipH="1">
              <a:off x="1824" y="172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60" name="Line 15"/>
            <p:cNvSpPr>
              <a:spLocks noChangeShapeType="1"/>
            </p:cNvSpPr>
            <p:nvPr/>
          </p:nvSpPr>
          <p:spPr bwMode="auto">
            <a:xfrm flipV="1">
              <a:off x="3984" y="163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61" name="Line 16"/>
            <p:cNvSpPr>
              <a:spLocks noChangeShapeType="1"/>
            </p:cNvSpPr>
            <p:nvPr/>
          </p:nvSpPr>
          <p:spPr bwMode="auto">
            <a:xfrm>
              <a:off x="3984" y="172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20"/>
            <p:cNvGrpSpPr>
              <a:grpSpLocks/>
            </p:cNvGrpSpPr>
            <p:nvPr/>
          </p:nvGrpSpPr>
          <p:grpSpPr bwMode="auto">
            <a:xfrm>
              <a:off x="2208" y="1968"/>
              <a:ext cx="1776" cy="672"/>
              <a:chOff x="2160" y="1536"/>
              <a:chExt cx="1776" cy="672"/>
            </a:xfrm>
          </p:grpSpPr>
          <p:sp>
            <p:nvSpPr>
              <p:cNvPr id="386064" name="Oval 18"/>
              <p:cNvSpPr>
                <a:spLocks noChangeArrowheads="1"/>
              </p:cNvSpPr>
              <p:nvPr/>
            </p:nvSpPr>
            <p:spPr bwMode="auto">
              <a:xfrm>
                <a:off x="2160" y="1776"/>
                <a:ext cx="1776" cy="432"/>
              </a:xfrm>
              <a:prstGeom prst="ellipse">
                <a:avLst/>
              </a:prstGeom>
              <a:solidFill>
                <a:srgbClr val="FFCCFF"/>
              </a:solidFill>
              <a:ln w="9525">
                <a:solidFill>
                  <a:schemeClr val="tx1"/>
                </a:solidFill>
                <a:round/>
                <a:headEnd/>
                <a:tailEnd/>
              </a:ln>
            </p:spPr>
            <p:txBody>
              <a:bodyPr wrap="none" anchor="ctr"/>
              <a:lstStyle/>
              <a:p>
                <a:pPr algn="ctr"/>
                <a:r>
                  <a:rPr lang="en-US" sz="2000" b="1">
                    <a:latin typeface="Verdana" pitchFamily="34" charset="0"/>
                  </a:rPr>
                  <a:t>Date_Completed</a:t>
                </a:r>
              </a:p>
            </p:txBody>
          </p:sp>
          <p:sp>
            <p:nvSpPr>
              <p:cNvPr id="386065" name="Line 19"/>
              <p:cNvSpPr>
                <a:spLocks noChangeShapeType="1"/>
              </p:cNvSpPr>
              <p:nvPr/>
            </p:nvSpPr>
            <p:spPr bwMode="auto">
              <a:xfrm flipH="1" flipV="1">
                <a:off x="3024" y="1536"/>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569">
                                            <p:txEl>
                                              <p:pRg st="1" end="1"/>
                                            </p:txEl>
                                          </p:spTgt>
                                        </p:tgtEl>
                                        <p:attrNameLst>
                                          <p:attrName>style.visibility</p:attrName>
                                        </p:attrNameLst>
                                      </p:cBhvr>
                                      <p:to>
                                        <p:strVal val="visible"/>
                                      </p:to>
                                    </p:set>
                                    <p:animEffect transition="in" filter="diamond(in)">
                                      <p:cBhvr>
                                        <p:cTn id="7" dur="2000"/>
                                        <p:tgtEl>
                                          <p:spTgt spid="235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2C93387-318D-408B-A50C-B83A85113B68}" type="slidenum">
              <a:rPr lang="en-US"/>
              <a:pPr/>
              <a:t>32</a:t>
            </a:fld>
            <a:endParaRPr lang="en-US"/>
          </a:p>
        </p:txBody>
      </p:sp>
      <p:sp>
        <p:nvSpPr>
          <p:cNvPr id="25602"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Bậc và các kiểu liên kết</a:t>
            </a:r>
          </a:p>
        </p:txBody>
      </p:sp>
      <p:sp>
        <p:nvSpPr>
          <p:cNvPr id="388099" name="Rectangle 3"/>
          <p:cNvSpPr>
            <a:spLocks noGrp="1" noChangeArrowheads="1"/>
          </p:cNvSpPr>
          <p:nvPr>
            <p:ph idx="4294967295"/>
          </p:nvPr>
        </p:nvSpPr>
        <p:spPr>
          <a:xfrm>
            <a:off x="557213" y="1966913"/>
            <a:ext cx="8053387" cy="4187825"/>
          </a:xfrm>
        </p:spPr>
        <p:txBody>
          <a:bodyPr lIns="182880" tIns="91440"/>
          <a:lstStyle/>
          <a:p>
            <a:pPr algn="just">
              <a:lnSpc>
                <a:spcPct val="115000"/>
              </a:lnSpc>
            </a:pPr>
            <a:r>
              <a:rPr lang="en-US" sz="2400"/>
              <a:t>Bậc của mối liên kết (</a:t>
            </a:r>
            <a:r>
              <a:rPr lang="en-US" sz="2400" i="1">
                <a:cs typeface="Arial" charset="0"/>
              </a:rPr>
              <a:t>degree / arity of relationship)</a:t>
            </a:r>
            <a:r>
              <a:rPr lang="en-US" sz="2400"/>
              <a:t>: là số lượng kiểu thực thể tham gia vào mối liên kết </a:t>
            </a:r>
          </a:p>
          <a:p>
            <a:pPr algn="just">
              <a:lnSpc>
                <a:spcPct val="115000"/>
              </a:lnSpc>
            </a:pPr>
            <a:r>
              <a:rPr lang="en-US" sz="2400"/>
              <a:t>Các kiểu liên kết</a:t>
            </a:r>
          </a:p>
          <a:p>
            <a:pPr marL="800100" lvl="1" indent="-342900" algn="just">
              <a:lnSpc>
                <a:spcPct val="115000"/>
              </a:lnSpc>
            </a:pPr>
            <a:r>
              <a:rPr lang="en-US" sz="2400"/>
              <a:t>Liên kết 1 ngôi </a:t>
            </a:r>
            <a:r>
              <a:rPr lang="en-US" sz="2400">
                <a:cs typeface="Arial" charset="0"/>
              </a:rPr>
              <a:t>(</a:t>
            </a:r>
            <a:r>
              <a:rPr lang="en-US" sz="2400" i="1">
                <a:cs typeface="Arial" charset="0"/>
              </a:rPr>
              <a:t>unary relationship</a:t>
            </a:r>
            <a:r>
              <a:rPr lang="en-US" sz="2400">
                <a:cs typeface="Arial" charset="0"/>
              </a:rPr>
              <a:t>)</a:t>
            </a:r>
          </a:p>
          <a:p>
            <a:pPr marL="800100" lvl="1" indent="-342900" algn="just">
              <a:lnSpc>
                <a:spcPct val="115000"/>
              </a:lnSpc>
            </a:pPr>
            <a:r>
              <a:rPr lang="en-US" sz="2400"/>
              <a:t>Liên kết 2 ngôi </a:t>
            </a:r>
            <a:r>
              <a:rPr lang="en-US" sz="2400" i="1">
                <a:cs typeface="Arial" charset="0"/>
              </a:rPr>
              <a:t>(binary relationship)</a:t>
            </a:r>
          </a:p>
          <a:p>
            <a:pPr marL="800100" lvl="1" indent="-342900" algn="just">
              <a:lnSpc>
                <a:spcPct val="115000"/>
              </a:lnSpc>
            </a:pPr>
            <a:r>
              <a:rPr lang="en-US" sz="2400"/>
              <a:t>Liên kết 3 ngôi </a:t>
            </a:r>
            <a:r>
              <a:rPr lang="en-US" sz="2400" i="1">
                <a:cs typeface="Arial" charset="0"/>
              </a:rPr>
              <a:t>(ternary relationship):</a:t>
            </a:r>
            <a:r>
              <a:rPr lang="en-US" sz="2500">
                <a:latin typeface="Arial" charset="0"/>
                <a:cs typeface="Arial" charset="0"/>
              </a:rPr>
              <a:t> </a:t>
            </a:r>
            <a:r>
              <a:rPr lang="en-US" sz="2400">
                <a:cs typeface="Arial" charset="0"/>
              </a:rPr>
              <a:t>3 kiểu thực thể đồng thời tham gia vào mối liên kết.</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C28B0474-4CBE-49BA-9424-736DB350AB51}" type="slidenum">
              <a:rPr lang="en-US"/>
              <a:pPr/>
              <a:t>33</a:t>
            </a:fld>
            <a:endParaRPr lang="en-US"/>
          </a:p>
        </p:txBody>
      </p:sp>
      <p:sp>
        <p:nvSpPr>
          <p:cNvPr id="26626" name="Rectangle 2"/>
          <p:cNvSpPr>
            <a:spLocks noGrp="1" noChangeArrowheads="1"/>
          </p:cNvSpPr>
          <p:nvPr>
            <p:ph type="title" idx="4294967295"/>
          </p:nvPr>
        </p:nvSpPr>
        <p:spPr>
          <a:xfrm>
            <a:off x="990600" y="304800"/>
            <a:ext cx="9212262" cy="1462087"/>
          </a:xfrm>
        </p:spPr>
        <p:txBody>
          <a:bodyPr anchor="ctr">
            <a:normAutofit/>
          </a:bodyPr>
          <a:lstStyle/>
          <a:p>
            <a:r>
              <a:rPr lang="en-US" sz="4000">
                <a:solidFill>
                  <a:srgbClr val="0000FF"/>
                </a:solidFill>
                <a:effectLst>
                  <a:outerShdw blurRad="38100" dist="38100" dir="2700000" algn="tl">
                    <a:srgbClr val="C0C0C0"/>
                  </a:outerShdw>
                </a:effectLst>
              </a:rPr>
              <a:t>Liên kết một ngôi -  Unary relationship</a:t>
            </a:r>
          </a:p>
        </p:txBody>
      </p:sp>
      <p:sp>
        <p:nvSpPr>
          <p:cNvPr id="389123" name="Rectangle 3"/>
          <p:cNvSpPr>
            <a:spLocks noGrp="1" noChangeArrowheads="1"/>
          </p:cNvSpPr>
          <p:nvPr>
            <p:ph idx="4294967295"/>
          </p:nvPr>
        </p:nvSpPr>
        <p:spPr>
          <a:xfrm>
            <a:off x="609600" y="1981200"/>
            <a:ext cx="8183563" cy="4187825"/>
          </a:xfrm>
        </p:spPr>
        <p:txBody>
          <a:bodyPr lIns="182880" tIns="91440"/>
          <a:lstStyle/>
          <a:p>
            <a:pPr marL="265113" indent="-265113"/>
            <a:r>
              <a:rPr lang="en-US" sz="2400"/>
              <a:t>Là mối quan hệ giữa cùng 1 kiểu thực thể.</a:t>
            </a:r>
          </a:p>
          <a:p>
            <a:pPr marL="265113" indent="-265113"/>
            <a:r>
              <a:rPr lang="en-US" sz="2400"/>
              <a:t>Còn gọi là mối liên kết đệ quy (recursive relationship)</a:t>
            </a:r>
          </a:p>
          <a:p>
            <a:pPr marL="265113" indent="-265113"/>
            <a:r>
              <a:rPr lang="en-US" sz="2400"/>
              <a:t>Ví dụ: </a:t>
            </a:r>
          </a:p>
          <a:p>
            <a:pPr marL="265113" indent="-265113"/>
            <a:endParaRPr lang="en-US" sz="2400"/>
          </a:p>
          <a:p>
            <a:pPr marL="265113" indent="-265113"/>
            <a:endParaRPr lang="en-US" sz="2400"/>
          </a:p>
        </p:txBody>
      </p:sp>
      <p:grpSp>
        <p:nvGrpSpPr>
          <p:cNvPr id="389125" name="Group 14"/>
          <p:cNvGrpSpPr>
            <a:grpSpLocks/>
          </p:cNvGrpSpPr>
          <p:nvPr/>
        </p:nvGrpSpPr>
        <p:grpSpPr bwMode="auto">
          <a:xfrm>
            <a:off x="2286000" y="3581400"/>
            <a:ext cx="5105400" cy="2362200"/>
            <a:chOff x="1872" y="2400"/>
            <a:chExt cx="3216" cy="1488"/>
          </a:xfrm>
        </p:grpSpPr>
        <p:sp>
          <p:nvSpPr>
            <p:cNvPr id="26628" name="Rectangle 4"/>
            <p:cNvSpPr>
              <a:spLocks noChangeArrowheads="1"/>
            </p:cNvSpPr>
            <p:nvPr/>
          </p:nvSpPr>
          <p:spPr bwMode="auto">
            <a:xfrm>
              <a:off x="1872" y="2880"/>
              <a:ext cx="1200" cy="480"/>
            </a:xfrm>
            <a:prstGeom prst="rect">
              <a:avLst/>
            </a:prstGeom>
            <a:solidFill>
              <a:schemeClr val="bg1"/>
            </a:solidFill>
            <a:ln w="42500" algn="ctr">
              <a:solidFill>
                <a:srgbClr val="0000FF"/>
              </a:solidFill>
              <a:miter lim="800000"/>
              <a:headEnd/>
              <a:tailEnd/>
            </a:ln>
          </p:spPr>
          <p:txBody>
            <a:bodyPr wrap="none" anchor="ctr"/>
            <a:lstStyle/>
            <a:p>
              <a:pPr algn="ctr">
                <a:defRPr/>
              </a:pPr>
              <a:r>
                <a:rPr lang="en-US" sz="1800" dirty="0">
                  <a:solidFill>
                    <a:schemeClr val="dk1"/>
                  </a:solidFill>
                  <a:latin typeface="+mn-lt"/>
                </a:rPr>
                <a:t>EMPLOYEE</a:t>
              </a:r>
            </a:p>
          </p:txBody>
        </p:sp>
        <p:sp>
          <p:nvSpPr>
            <p:cNvPr id="26629" name="AutoShape 5"/>
            <p:cNvSpPr>
              <a:spLocks noChangeArrowheads="1"/>
            </p:cNvSpPr>
            <p:nvPr/>
          </p:nvSpPr>
          <p:spPr bwMode="auto">
            <a:xfrm>
              <a:off x="3840" y="2871"/>
              <a:ext cx="1248" cy="672"/>
            </a:xfrm>
            <a:prstGeom prst="diamond">
              <a:avLst/>
            </a:prstGeom>
            <a:solidFill>
              <a:schemeClr val="bg1"/>
            </a:solidFill>
            <a:ln w="42500" algn="ctr">
              <a:solidFill>
                <a:srgbClr val="990000"/>
              </a:solidFill>
              <a:miter lim="800000"/>
              <a:headEnd/>
              <a:tailEnd/>
            </a:ln>
          </p:spPr>
          <p:txBody>
            <a:bodyPr wrap="none" anchor="ctr"/>
            <a:lstStyle/>
            <a:p>
              <a:pPr algn="ctr">
                <a:defRPr/>
              </a:pPr>
              <a:r>
                <a:rPr lang="en-US" sz="1800">
                  <a:solidFill>
                    <a:schemeClr val="dk1"/>
                  </a:solidFill>
                  <a:latin typeface="+mn-lt"/>
                </a:rPr>
                <a:t>Manages</a:t>
              </a:r>
            </a:p>
          </p:txBody>
        </p:sp>
        <p:sp>
          <p:nvSpPr>
            <p:cNvPr id="389128" name="Line 6"/>
            <p:cNvSpPr>
              <a:spLocks noChangeShapeType="1"/>
            </p:cNvSpPr>
            <p:nvPr/>
          </p:nvSpPr>
          <p:spPr bwMode="auto">
            <a:xfrm flipV="1">
              <a:off x="2448" y="240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29" name="Line 7"/>
            <p:cNvSpPr>
              <a:spLocks noChangeShapeType="1"/>
            </p:cNvSpPr>
            <p:nvPr/>
          </p:nvSpPr>
          <p:spPr bwMode="auto">
            <a:xfrm>
              <a:off x="2448" y="2400"/>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0" name="Line 8"/>
            <p:cNvSpPr>
              <a:spLocks noChangeShapeType="1"/>
            </p:cNvSpPr>
            <p:nvPr/>
          </p:nvSpPr>
          <p:spPr bwMode="auto">
            <a:xfrm>
              <a:off x="4464" y="241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1" name="Line 9"/>
            <p:cNvSpPr>
              <a:spLocks noChangeShapeType="1"/>
            </p:cNvSpPr>
            <p:nvPr/>
          </p:nvSpPr>
          <p:spPr bwMode="auto">
            <a:xfrm>
              <a:off x="2448" y="336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2" name="Line 10"/>
            <p:cNvSpPr>
              <a:spLocks noChangeShapeType="1"/>
            </p:cNvSpPr>
            <p:nvPr/>
          </p:nvSpPr>
          <p:spPr bwMode="auto">
            <a:xfrm flipV="1">
              <a:off x="2460" y="3888"/>
              <a:ext cx="20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3" name="Line 11"/>
            <p:cNvSpPr>
              <a:spLocks noChangeShapeType="1"/>
            </p:cNvSpPr>
            <p:nvPr/>
          </p:nvSpPr>
          <p:spPr bwMode="auto">
            <a:xfrm>
              <a:off x="4464" y="35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4" name="Line 12"/>
            <p:cNvSpPr>
              <a:spLocks noChangeShapeType="1"/>
            </p:cNvSpPr>
            <p:nvPr/>
          </p:nvSpPr>
          <p:spPr bwMode="auto">
            <a:xfrm flipH="1">
              <a:off x="2304" y="27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35" name="Line 13"/>
            <p:cNvSpPr>
              <a:spLocks noChangeShapeType="1"/>
            </p:cNvSpPr>
            <p:nvPr/>
          </p:nvSpPr>
          <p:spPr bwMode="auto">
            <a:xfrm>
              <a:off x="2448" y="27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07AF7E34-C169-47CA-8D27-EB7992ADE46B}" type="slidenum">
              <a:rPr lang="en-US"/>
              <a:pPr/>
              <a:t>34</a:t>
            </a:fld>
            <a:endParaRPr lang="en-US"/>
          </a:p>
        </p:txBody>
      </p:sp>
      <p:sp>
        <p:nvSpPr>
          <p:cNvPr id="390148" name="Rectangle 3"/>
          <p:cNvSpPr>
            <a:spLocks noGrp="1" noChangeArrowheads="1"/>
          </p:cNvSpPr>
          <p:nvPr>
            <p:ph type="body" idx="4294967295"/>
          </p:nvPr>
        </p:nvSpPr>
        <p:spPr>
          <a:xfrm>
            <a:off x="571500" y="1885950"/>
            <a:ext cx="7962900" cy="4187825"/>
          </a:xfrm>
        </p:spPr>
        <p:txBody>
          <a:bodyPr lIns="182880" tIns="91440"/>
          <a:lstStyle/>
          <a:p>
            <a:pPr marL="265113" indent="-265113" algn="just">
              <a:lnSpc>
                <a:spcPct val="105000"/>
              </a:lnSpc>
            </a:pPr>
            <a:r>
              <a:rPr lang="en-US" sz="2400"/>
              <a:t>Đôi khi một thực thể xuất hiện nhiều hơn 1 lần trong mối quan hệ. </a:t>
            </a:r>
          </a:p>
          <a:p>
            <a:pPr marL="265113" indent="-265113" algn="just">
              <a:lnSpc>
                <a:spcPct val="105000"/>
              </a:lnSpc>
            </a:pPr>
            <a:r>
              <a:rPr lang="en-US" sz="2400"/>
              <a:t>Để phân biệt, nên tạo role (nhãn) trên các cạnh nối giữa mối quan hệ và thực thể. </a:t>
            </a:r>
          </a:p>
        </p:txBody>
      </p:sp>
      <p:grpSp>
        <p:nvGrpSpPr>
          <p:cNvPr id="4" name="Group 3"/>
          <p:cNvGrpSpPr/>
          <p:nvPr/>
        </p:nvGrpSpPr>
        <p:grpSpPr>
          <a:xfrm>
            <a:off x="2209800" y="3810000"/>
            <a:ext cx="5105400" cy="2362200"/>
            <a:chOff x="2209800" y="3810000"/>
            <a:chExt cx="5105400" cy="2362200"/>
          </a:xfrm>
        </p:grpSpPr>
        <p:grpSp>
          <p:nvGrpSpPr>
            <p:cNvPr id="390149" name="Group 14"/>
            <p:cNvGrpSpPr>
              <a:grpSpLocks/>
            </p:cNvGrpSpPr>
            <p:nvPr/>
          </p:nvGrpSpPr>
          <p:grpSpPr bwMode="auto">
            <a:xfrm>
              <a:off x="2209800" y="3810000"/>
              <a:ext cx="5105400" cy="2362200"/>
              <a:chOff x="1872" y="2400"/>
              <a:chExt cx="3216" cy="1488"/>
            </a:xfrm>
          </p:grpSpPr>
          <p:sp>
            <p:nvSpPr>
              <p:cNvPr id="6" name="Rectangle 4"/>
              <p:cNvSpPr>
                <a:spLocks noChangeArrowheads="1"/>
              </p:cNvSpPr>
              <p:nvPr/>
            </p:nvSpPr>
            <p:spPr bwMode="auto">
              <a:xfrm>
                <a:off x="1872" y="2880"/>
                <a:ext cx="1200" cy="4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dirty="0"/>
                  <a:t>EMPLOYEE</a:t>
                </a:r>
              </a:p>
            </p:txBody>
          </p:sp>
          <p:sp>
            <p:nvSpPr>
              <p:cNvPr id="7" name="AutoShape 5"/>
              <p:cNvSpPr>
                <a:spLocks noChangeArrowheads="1"/>
              </p:cNvSpPr>
              <p:nvPr/>
            </p:nvSpPr>
            <p:spPr bwMode="auto">
              <a:xfrm>
                <a:off x="3840" y="2871"/>
                <a:ext cx="1248" cy="672"/>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a:t>Manages</a:t>
                </a:r>
              </a:p>
            </p:txBody>
          </p:sp>
          <p:sp>
            <p:nvSpPr>
              <p:cNvPr id="390152" name="Line 6"/>
              <p:cNvSpPr>
                <a:spLocks noChangeShapeType="1"/>
              </p:cNvSpPr>
              <p:nvPr/>
            </p:nvSpPr>
            <p:spPr bwMode="auto">
              <a:xfrm flipV="1">
                <a:off x="2448" y="240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3" name="Line 7"/>
              <p:cNvSpPr>
                <a:spLocks noChangeShapeType="1"/>
              </p:cNvSpPr>
              <p:nvPr/>
            </p:nvSpPr>
            <p:spPr bwMode="auto">
              <a:xfrm>
                <a:off x="2448" y="2400"/>
                <a:ext cx="20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4" name="Line 8"/>
              <p:cNvSpPr>
                <a:spLocks noChangeShapeType="1"/>
              </p:cNvSpPr>
              <p:nvPr/>
            </p:nvSpPr>
            <p:spPr bwMode="auto">
              <a:xfrm>
                <a:off x="4464" y="241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5" name="Line 9"/>
              <p:cNvSpPr>
                <a:spLocks noChangeShapeType="1"/>
              </p:cNvSpPr>
              <p:nvPr/>
            </p:nvSpPr>
            <p:spPr bwMode="auto">
              <a:xfrm>
                <a:off x="2448" y="336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6" name="Line 10"/>
              <p:cNvSpPr>
                <a:spLocks noChangeShapeType="1"/>
              </p:cNvSpPr>
              <p:nvPr/>
            </p:nvSpPr>
            <p:spPr bwMode="auto">
              <a:xfrm flipV="1">
                <a:off x="2460" y="3888"/>
                <a:ext cx="20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7" name="Line 11"/>
              <p:cNvSpPr>
                <a:spLocks noChangeShapeType="1"/>
              </p:cNvSpPr>
              <p:nvPr/>
            </p:nvSpPr>
            <p:spPr bwMode="auto">
              <a:xfrm>
                <a:off x="4464" y="35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8" name="Line 12"/>
              <p:cNvSpPr>
                <a:spLocks noChangeShapeType="1"/>
              </p:cNvSpPr>
              <p:nvPr/>
            </p:nvSpPr>
            <p:spPr bwMode="auto">
              <a:xfrm flipH="1">
                <a:off x="2304" y="27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9" name="Line 13"/>
              <p:cNvSpPr>
                <a:spLocks noChangeShapeType="1"/>
              </p:cNvSpPr>
              <p:nvPr/>
            </p:nvSpPr>
            <p:spPr bwMode="auto">
              <a:xfrm>
                <a:off x="2448" y="27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TextBox 15"/>
            <p:cNvSpPr txBox="1"/>
            <p:nvPr/>
          </p:nvSpPr>
          <p:spPr>
            <a:xfrm>
              <a:off x="3962400" y="3962400"/>
              <a:ext cx="1490663" cy="36988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en-US" sz="1800" b="1" dirty="0" err="1">
                  <a:solidFill>
                    <a:srgbClr val="FF0000"/>
                  </a:solidFill>
                </a:rPr>
                <a:t>Nhân</a:t>
              </a:r>
              <a:r>
                <a:rPr lang="en-US" sz="1800" b="1" dirty="0">
                  <a:solidFill>
                    <a:srgbClr val="FF0000"/>
                  </a:solidFill>
                </a:rPr>
                <a:t> </a:t>
              </a:r>
              <a:r>
                <a:rPr lang="en-US" sz="1800" b="1" dirty="0" err="1">
                  <a:solidFill>
                    <a:srgbClr val="FF0000"/>
                  </a:solidFill>
                </a:rPr>
                <a:t>viên</a:t>
              </a:r>
              <a:endParaRPr lang="en-US" sz="1800" b="1" dirty="0">
                <a:solidFill>
                  <a:srgbClr val="FF0000"/>
                </a:solidFill>
              </a:endParaRPr>
            </a:p>
          </p:txBody>
        </p:sp>
        <p:sp>
          <p:nvSpPr>
            <p:cNvPr id="17" name="TextBox 16"/>
            <p:cNvSpPr txBox="1"/>
            <p:nvPr/>
          </p:nvSpPr>
          <p:spPr>
            <a:xfrm>
              <a:off x="3962400" y="5715000"/>
              <a:ext cx="1384300" cy="36988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en-US" sz="1800" b="1" dirty="0" err="1">
                  <a:solidFill>
                    <a:srgbClr val="FF0000"/>
                  </a:solidFill>
                </a:rPr>
                <a:t>Giám</a:t>
              </a:r>
              <a:r>
                <a:rPr lang="en-US" sz="1800" b="1" dirty="0">
                  <a:solidFill>
                    <a:srgbClr val="FF0000"/>
                  </a:solidFill>
                </a:rPr>
                <a:t> </a:t>
              </a:r>
              <a:r>
                <a:rPr lang="en-US" sz="1800" b="1" dirty="0" err="1">
                  <a:solidFill>
                    <a:srgbClr val="FF0000"/>
                  </a:solidFill>
                </a:rPr>
                <a:t>đốc</a:t>
              </a:r>
              <a:endParaRPr lang="en-US" sz="1800" b="1" dirty="0">
                <a:solidFill>
                  <a:srgbClr val="FF0000"/>
                </a:solidFill>
              </a:endParaRPr>
            </a:p>
          </p:txBody>
        </p:sp>
      </p:grpSp>
      <p:sp>
        <p:nvSpPr>
          <p:cNvPr id="26626" name="Rectangle 2"/>
          <p:cNvSpPr>
            <a:spLocks noChangeArrowheads="1"/>
          </p:cNvSpPr>
          <p:nvPr/>
        </p:nvSpPr>
        <p:spPr bwMode="auto">
          <a:xfrm>
            <a:off x="838200" y="609600"/>
            <a:ext cx="83058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solidFill>
                  <a:srgbClr val="0000FF"/>
                </a:solidFill>
                <a:effectLst>
                  <a:outerShdw blurRad="38100" dist="38100" dir="2700000" algn="tl">
                    <a:srgbClr val="C0C0C0"/>
                  </a:outerShdw>
                </a:effectLst>
              </a:rPr>
              <a:t>Liên kết một ngôi -  Unary relationship</a:t>
            </a:r>
          </a:p>
        </p:txBody>
      </p:sp>
      <p:cxnSp>
        <p:nvCxnSpPr>
          <p:cNvPr id="3" name="Straight Connector 2"/>
          <p:cNvCxnSpPr/>
          <p:nvPr/>
        </p:nvCxnSpPr>
        <p:spPr bwMode="auto">
          <a:xfrm>
            <a:off x="3009900" y="5624513"/>
            <a:ext cx="3429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3009900" y="4171950"/>
            <a:ext cx="2286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CB086DBF-7B9A-4119-A32C-385DEE700060}" type="slidenum">
              <a:rPr lang="en-US"/>
              <a:pPr/>
              <a:t>35</a:t>
            </a:fld>
            <a:endParaRPr lang="en-US"/>
          </a:p>
        </p:txBody>
      </p:sp>
      <p:grpSp>
        <p:nvGrpSpPr>
          <p:cNvPr id="424978" name="Group 18"/>
          <p:cNvGrpSpPr>
            <a:grpSpLocks/>
          </p:cNvGrpSpPr>
          <p:nvPr/>
        </p:nvGrpSpPr>
        <p:grpSpPr bwMode="auto">
          <a:xfrm>
            <a:off x="914400" y="1981200"/>
            <a:ext cx="7620000" cy="4552950"/>
            <a:chOff x="1632" y="1251"/>
            <a:chExt cx="3168" cy="2433"/>
          </a:xfrm>
        </p:grpSpPr>
        <p:pic>
          <p:nvPicPr>
            <p:cNvPr id="424979" name="Picture 19"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1251"/>
              <a:ext cx="3168" cy="1021"/>
            </a:xfrm>
            <a:prstGeom prst="rect">
              <a:avLst/>
            </a:prstGeom>
            <a:noFill/>
            <a:extLst>
              <a:ext uri="{909E8E84-426E-40DD-AFC4-6F175D3DCCD1}">
                <a14:hiddenFill xmlns:a14="http://schemas.microsoft.com/office/drawing/2010/main">
                  <a:solidFill>
                    <a:srgbClr val="FFFFFF"/>
                  </a:solidFill>
                </a14:hiddenFill>
              </a:ext>
            </a:extLst>
          </p:spPr>
        </p:pic>
        <p:pic>
          <p:nvPicPr>
            <p:cNvPr id="424980" name="Picture 20"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2268"/>
              <a:ext cx="3168" cy="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6" name="Rectangle 2"/>
          <p:cNvSpPr>
            <a:spLocks noChangeArrowheads="1"/>
          </p:cNvSpPr>
          <p:nvPr/>
        </p:nvSpPr>
        <p:spPr bwMode="auto">
          <a:xfrm>
            <a:off x="838200" y="609600"/>
            <a:ext cx="83058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solidFill>
                  <a:srgbClr val="0000FF"/>
                </a:solidFill>
                <a:effectLst>
                  <a:outerShdw blurRad="38100" dist="38100" dir="2700000" algn="tl">
                    <a:srgbClr val="C0C0C0"/>
                  </a:outerShdw>
                </a:effectLst>
              </a:rPr>
              <a:t>Liên kết một ngôi -  Unary relationship</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24978"/>
                                        </p:tgtEl>
                                        <p:attrNameLst>
                                          <p:attrName>style.visibility</p:attrName>
                                        </p:attrNameLst>
                                      </p:cBhvr>
                                      <p:to>
                                        <p:strVal val="visible"/>
                                      </p:to>
                                    </p:set>
                                    <p:animEffect transition="in" filter="blinds(horizontal)">
                                      <p:cBhvr>
                                        <p:cTn id="7" dur="500"/>
                                        <p:tgtEl>
                                          <p:spTgt spid="4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7C4F3EBF-226D-44CD-AFA2-62D201782019}" type="slidenum">
              <a:rPr lang="en-US"/>
              <a:pPr/>
              <a:t>36</a:t>
            </a:fld>
            <a:endParaRPr lang="en-US"/>
          </a:p>
        </p:txBody>
      </p:sp>
      <p:sp>
        <p:nvSpPr>
          <p:cNvPr id="27650" name="Rectangle 2"/>
          <p:cNvSpPr>
            <a:spLocks noGrp="1" noChangeArrowheads="1"/>
          </p:cNvSpPr>
          <p:nvPr>
            <p:ph type="title" idx="4294967295"/>
          </p:nvPr>
        </p:nvSpPr>
        <p:spPr>
          <a:xfrm>
            <a:off x="880269" y="304800"/>
            <a:ext cx="9669462" cy="1462087"/>
          </a:xfrm>
        </p:spPr>
        <p:txBody>
          <a:bodyPr anchor="ctr">
            <a:normAutofit/>
          </a:bodyPr>
          <a:lstStyle/>
          <a:p>
            <a:r>
              <a:rPr lang="en-US" sz="4000">
                <a:solidFill>
                  <a:srgbClr val="0000FF"/>
                </a:solidFill>
                <a:effectLst>
                  <a:outerShdw blurRad="38100" dist="38100" dir="2700000" algn="tl">
                    <a:srgbClr val="C0C0C0"/>
                  </a:outerShdw>
                </a:effectLst>
              </a:rPr>
              <a:t>Liên kết hai ngôi - Binary relationship</a:t>
            </a:r>
          </a:p>
        </p:txBody>
      </p:sp>
      <p:sp>
        <p:nvSpPr>
          <p:cNvPr id="391171" name="Rectangle 3"/>
          <p:cNvSpPr>
            <a:spLocks noGrp="1" noChangeArrowheads="1"/>
          </p:cNvSpPr>
          <p:nvPr>
            <p:ph idx="4294967295"/>
          </p:nvPr>
        </p:nvSpPr>
        <p:spPr>
          <a:xfrm>
            <a:off x="609600" y="1905000"/>
            <a:ext cx="8183563" cy="4187825"/>
          </a:xfrm>
        </p:spPr>
        <p:txBody>
          <a:bodyPr lIns="182880" tIns="91440"/>
          <a:lstStyle/>
          <a:p>
            <a:pPr marL="265113" indent="-265113"/>
            <a:r>
              <a:rPr lang="en-US" sz="2400"/>
              <a:t>Là mối liên kết giữa hai kiểu thực thể</a:t>
            </a:r>
          </a:p>
          <a:p>
            <a:pPr marL="265113" indent="-265113"/>
            <a:endParaRPr lang="en-US" sz="2400"/>
          </a:p>
        </p:txBody>
      </p:sp>
      <p:sp>
        <p:nvSpPr>
          <p:cNvPr id="27652" name="Rectangle 4"/>
          <p:cNvSpPr>
            <a:spLocks noChangeArrowheads="1"/>
          </p:cNvSpPr>
          <p:nvPr/>
        </p:nvSpPr>
        <p:spPr bwMode="auto">
          <a:xfrm>
            <a:off x="914400" y="3429000"/>
            <a:ext cx="1828800" cy="685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dirty="0"/>
              <a:t>STUDENT</a:t>
            </a:r>
          </a:p>
        </p:txBody>
      </p:sp>
      <p:sp>
        <p:nvSpPr>
          <p:cNvPr id="27653" name="Rectangle 5"/>
          <p:cNvSpPr>
            <a:spLocks noChangeArrowheads="1"/>
          </p:cNvSpPr>
          <p:nvPr/>
        </p:nvSpPr>
        <p:spPr bwMode="auto">
          <a:xfrm>
            <a:off x="6400800" y="3424238"/>
            <a:ext cx="1828800" cy="685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sz="1800"/>
              <a:t>COURSE</a:t>
            </a:r>
          </a:p>
        </p:txBody>
      </p:sp>
      <p:sp>
        <p:nvSpPr>
          <p:cNvPr id="27654" name="AutoShape 6"/>
          <p:cNvSpPr>
            <a:spLocks noChangeArrowheads="1"/>
          </p:cNvSpPr>
          <p:nvPr/>
        </p:nvSpPr>
        <p:spPr bwMode="auto">
          <a:xfrm>
            <a:off x="3733800" y="3200400"/>
            <a:ext cx="1981200" cy="1066800"/>
          </a:xfrm>
          <a:prstGeom prst="diamond">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a:t>Registers for</a:t>
            </a:r>
          </a:p>
        </p:txBody>
      </p:sp>
      <p:sp>
        <p:nvSpPr>
          <p:cNvPr id="391176" name="Line 8"/>
          <p:cNvSpPr>
            <a:spLocks noChangeShapeType="1"/>
          </p:cNvSpPr>
          <p:nvPr/>
        </p:nvSpPr>
        <p:spPr bwMode="auto">
          <a:xfrm>
            <a:off x="2743200" y="3729038"/>
            <a:ext cx="9906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177" name="Line 9"/>
          <p:cNvSpPr>
            <a:spLocks noChangeShapeType="1"/>
          </p:cNvSpPr>
          <p:nvPr/>
        </p:nvSpPr>
        <p:spPr bwMode="auto">
          <a:xfrm flipV="1">
            <a:off x="5715000" y="3729038"/>
            <a:ext cx="6858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178" name="Line 10"/>
          <p:cNvSpPr>
            <a:spLocks noChangeShapeType="1"/>
          </p:cNvSpPr>
          <p:nvPr/>
        </p:nvSpPr>
        <p:spPr bwMode="auto">
          <a:xfrm>
            <a:off x="2743200" y="3576638"/>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179" name="Line 11"/>
          <p:cNvSpPr>
            <a:spLocks noChangeShapeType="1"/>
          </p:cNvSpPr>
          <p:nvPr/>
        </p:nvSpPr>
        <p:spPr bwMode="auto">
          <a:xfrm flipH="1">
            <a:off x="2743200" y="3729038"/>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180" name="Line 12"/>
          <p:cNvSpPr>
            <a:spLocks noChangeShapeType="1"/>
          </p:cNvSpPr>
          <p:nvPr/>
        </p:nvSpPr>
        <p:spPr bwMode="auto">
          <a:xfrm flipV="1">
            <a:off x="6172200" y="3576638"/>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181" name="Line 13"/>
          <p:cNvSpPr>
            <a:spLocks noChangeShapeType="1"/>
          </p:cNvSpPr>
          <p:nvPr/>
        </p:nvSpPr>
        <p:spPr bwMode="auto">
          <a:xfrm>
            <a:off x="6172200" y="3729038"/>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CB12130B-DACF-4B0D-A26F-C072AD749458}" type="slidenum">
              <a:rPr lang="en-US"/>
              <a:pPr/>
              <a:t>37</a:t>
            </a:fld>
            <a:endParaRPr lang="en-US"/>
          </a:p>
        </p:txBody>
      </p:sp>
      <p:sp>
        <p:nvSpPr>
          <p:cNvPr id="28674" name="Rectangle 2"/>
          <p:cNvSpPr>
            <a:spLocks noGrp="1" noChangeArrowheads="1"/>
          </p:cNvSpPr>
          <p:nvPr>
            <p:ph type="title" idx="4294967295"/>
          </p:nvPr>
        </p:nvSpPr>
        <p:spPr>
          <a:xfrm>
            <a:off x="901908" y="228600"/>
            <a:ext cx="9593262" cy="1462087"/>
          </a:xfrm>
        </p:spPr>
        <p:txBody>
          <a:bodyPr anchor="ctr">
            <a:normAutofit/>
          </a:bodyPr>
          <a:lstStyle/>
          <a:p>
            <a:r>
              <a:rPr lang="en-US" sz="4000">
                <a:solidFill>
                  <a:srgbClr val="0000FF"/>
                </a:solidFill>
                <a:effectLst>
                  <a:outerShdw blurRad="38100" dist="38100" dir="2700000" algn="tl">
                    <a:srgbClr val="C0C0C0"/>
                  </a:outerShdw>
                </a:effectLst>
              </a:rPr>
              <a:t>Liên kết ba ngôi - Ternary relationship</a:t>
            </a:r>
          </a:p>
        </p:txBody>
      </p:sp>
      <p:sp>
        <p:nvSpPr>
          <p:cNvPr id="392195" name="Rectangle 3"/>
          <p:cNvSpPr>
            <a:spLocks noGrp="1" noChangeArrowheads="1"/>
          </p:cNvSpPr>
          <p:nvPr>
            <p:ph idx="4294967295"/>
          </p:nvPr>
        </p:nvSpPr>
        <p:spPr>
          <a:xfrm>
            <a:off x="571500" y="1866900"/>
            <a:ext cx="8183563" cy="4187825"/>
          </a:xfrm>
        </p:spPr>
        <p:txBody>
          <a:bodyPr lIns="182880" tIns="91440"/>
          <a:lstStyle/>
          <a:p>
            <a:pPr marL="265113" indent="-265113"/>
            <a:r>
              <a:rPr lang="en-US" sz="2400"/>
              <a:t>Là mối liên kết giữa 3 kiểu thực thể</a:t>
            </a:r>
          </a:p>
          <a:p>
            <a:pPr marL="265113" indent="-265113"/>
            <a:endParaRPr lang="en-US" sz="2400"/>
          </a:p>
        </p:txBody>
      </p:sp>
      <p:grpSp>
        <p:nvGrpSpPr>
          <p:cNvPr id="3" name="Group 2"/>
          <p:cNvGrpSpPr/>
          <p:nvPr/>
        </p:nvGrpSpPr>
        <p:grpSpPr>
          <a:xfrm>
            <a:off x="914400" y="2438400"/>
            <a:ext cx="7467600" cy="3657600"/>
            <a:chOff x="914400" y="2438400"/>
            <a:chExt cx="7467600" cy="3657600"/>
          </a:xfrm>
        </p:grpSpPr>
        <p:sp>
          <p:nvSpPr>
            <p:cNvPr id="28676" name="Rectangle 4"/>
            <p:cNvSpPr>
              <a:spLocks noChangeArrowheads="1"/>
            </p:cNvSpPr>
            <p:nvPr/>
          </p:nvSpPr>
          <p:spPr bwMode="auto">
            <a:xfrm>
              <a:off x="3810000" y="2438400"/>
              <a:ext cx="1752600" cy="762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2000" b="1">
                  <a:solidFill>
                    <a:srgbClr val="000000"/>
                  </a:solidFill>
                  <a:latin typeface="Verdana" pitchFamily="34" charset="0"/>
                </a:rPr>
                <a:t>Sản phẩm</a:t>
              </a:r>
            </a:p>
          </p:txBody>
        </p:sp>
        <p:sp>
          <p:nvSpPr>
            <p:cNvPr id="28677" name="Rectangle 5"/>
            <p:cNvSpPr>
              <a:spLocks noChangeArrowheads="1"/>
            </p:cNvSpPr>
            <p:nvPr/>
          </p:nvSpPr>
          <p:spPr bwMode="auto">
            <a:xfrm>
              <a:off x="914400" y="4114800"/>
              <a:ext cx="1981200" cy="762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800" b="1">
                  <a:solidFill>
                    <a:srgbClr val="000000"/>
                  </a:solidFill>
                  <a:latin typeface="Verdana" pitchFamily="34" charset="0"/>
                </a:rPr>
                <a:t>Nhà Cung Cấp</a:t>
              </a:r>
            </a:p>
          </p:txBody>
        </p:sp>
        <p:sp>
          <p:nvSpPr>
            <p:cNvPr id="28678" name="Rectangle 6"/>
            <p:cNvSpPr>
              <a:spLocks noChangeArrowheads="1"/>
            </p:cNvSpPr>
            <p:nvPr/>
          </p:nvSpPr>
          <p:spPr bwMode="auto">
            <a:xfrm>
              <a:off x="6353175" y="4100513"/>
              <a:ext cx="2028825" cy="762000"/>
            </a:xfrm>
            <a:prstGeom prst="rect">
              <a:avLst/>
            </a:prstGeom>
            <a:ln>
              <a:solidFill>
                <a:srgbClr val="008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000" b="1">
                  <a:solidFill>
                    <a:srgbClr val="000000"/>
                  </a:solidFill>
                  <a:latin typeface="Verdana" pitchFamily="34" charset="0"/>
                </a:rPr>
                <a:t>Kho Hàng</a:t>
              </a:r>
            </a:p>
          </p:txBody>
        </p:sp>
        <p:sp>
          <p:nvSpPr>
            <p:cNvPr id="28679" name="AutoShape 7"/>
            <p:cNvSpPr>
              <a:spLocks noChangeArrowheads="1"/>
            </p:cNvSpPr>
            <p:nvPr/>
          </p:nvSpPr>
          <p:spPr bwMode="auto">
            <a:xfrm>
              <a:off x="3914775" y="4052888"/>
              <a:ext cx="1600200" cy="914400"/>
            </a:xfrm>
            <a:prstGeom prst="diamond">
              <a:avLst/>
            </a:prstGeom>
            <a:ln>
              <a:solidFill>
                <a:schemeClr val="accent6">
                  <a:lumMod val="75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800" b="1">
                  <a:solidFill>
                    <a:srgbClr val="000000"/>
                  </a:solidFill>
                  <a:latin typeface="Verdana" pitchFamily="34" charset="0"/>
                </a:rPr>
                <a:t>Cung cấp</a:t>
              </a:r>
            </a:p>
          </p:txBody>
        </p:sp>
        <p:sp>
          <p:nvSpPr>
            <p:cNvPr id="392201" name="Line 8"/>
            <p:cNvSpPr>
              <a:spLocks noChangeShapeType="1"/>
            </p:cNvSpPr>
            <p:nvPr/>
          </p:nvSpPr>
          <p:spPr bwMode="auto">
            <a:xfrm flipV="1">
              <a:off x="4724400" y="32004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2" name="Line 9"/>
            <p:cNvSpPr>
              <a:spLocks noChangeShapeType="1"/>
            </p:cNvSpPr>
            <p:nvPr/>
          </p:nvSpPr>
          <p:spPr bwMode="auto">
            <a:xfrm flipH="1">
              <a:off x="2895600" y="4495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3" name="Line 10"/>
            <p:cNvSpPr>
              <a:spLocks noChangeShapeType="1"/>
            </p:cNvSpPr>
            <p:nvPr/>
          </p:nvSpPr>
          <p:spPr bwMode="auto">
            <a:xfrm>
              <a:off x="5486400" y="4495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4" name="Oval 11"/>
            <p:cNvSpPr>
              <a:spLocks noChangeArrowheads="1"/>
            </p:cNvSpPr>
            <p:nvPr/>
          </p:nvSpPr>
          <p:spPr bwMode="auto">
            <a:xfrm>
              <a:off x="2133600" y="5334000"/>
              <a:ext cx="2057400" cy="762000"/>
            </a:xfrm>
            <a:prstGeom prst="ellipse">
              <a:avLst/>
            </a:prstGeom>
            <a:solidFill>
              <a:schemeClr val="accent1"/>
            </a:solidFill>
            <a:ln w="9525">
              <a:solidFill>
                <a:schemeClr val="tx1"/>
              </a:solidFill>
              <a:round/>
              <a:headEnd/>
              <a:tailEnd/>
            </a:ln>
          </p:spPr>
          <p:txBody>
            <a:bodyPr wrap="none" anchor="ctr"/>
            <a:lstStyle/>
            <a:p>
              <a:pPr algn="ctr"/>
              <a:r>
                <a:rPr lang="en-US" sz="1600" b="1">
                  <a:solidFill>
                    <a:srgbClr val="00152A"/>
                  </a:solidFill>
                  <a:latin typeface="Verdana" pitchFamily="34" charset="0"/>
                </a:rPr>
                <a:t>Loại vận chuyển</a:t>
              </a:r>
            </a:p>
          </p:txBody>
        </p:sp>
        <p:sp>
          <p:nvSpPr>
            <p:cNvPr id="392205" name="Oval 12"/>
            <p:cNvSpPr>
              <a:spLocks noChangeArrowheads="1"/>
            </p:cNvSpPr>
            <p:nvPr/>
          </p:nvSpPr>
          <p:spPr bwMode="auto">
            <a:xfrm>
              <a:off x="4800600" y="5334000"/>
              <a:ext cx="2286000" cy="762000"/>
            </a:xfrm>
            <a:prstGeom prst="ellipse">
              <a:avLst/>
            </a:prstGeom>
            <a:solidFill>
              <a:schemeClr val="accent1"/>
            </a:solidFill>
            <a:ln w="9525">
              <a:solidFill>
                <a:schemeClr val="tx1"/>
              </a:solidFill>
              <a:round/>
              <a:headEnd/>
              <a:tailEnd/>
            </a:ln>
          </p:spPr>
          <p:txBody>
            <a:bodyPr wrap="none" anchor="ctr"/>
            <a:lstStyle/>
            <a:p>
              <a:pPr algn="ctr"/>
              <a:r>
                <a:rPr lang="en-US" sz="1800" b="1">
                  <a:solidFill>
                    <a:srgbClr val="00152A"/>
                  </a:solidFill>
                  <a:latin typeface="Verdana" pitchFamily="34" charset="0"/>
                </a:rPr>
                <a:t>Giá</a:t>
              </a:r>
            </a:p>
          </p:txBody>
        </p:sp>
        <p:sp>
          <p:nvSpPr>
            <p:cNvPr id="392206" name="Line 14"/>
            <p:cNvSpPr>
              <a:spLocks noChangeShapeType="1"/>
            </p:cNvSpPr>
            <p:nvPr/>
          </p:nvSpPr>
          <p:spPr bwMode="auto">
            <a:xfrm flipH="1">
              <a:off x="3505200" y="47244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7" name="Line 15"/>
            <p:cNvSpPr>
              <a:spLocks noChangeShapeType="1"/>
            </p:cNvSpPr>
            <p:nvPr/>
          </p:nvSpPr>
          <p:spPr bwMode="auto">
            <a:xfrm>
              <a:off x="5181600" y="4724400"/>
              <a:ext cx="762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8" name="Line 16"/>
            <p:cNvSpPr>
              <a:spLocks noChangeShapeType="1"/>
            </p:cNvSpPr>
            <p:nvPr/>
          </p:nvSpPr>
          <p:spPr bwMode="auto">
            <a:xfrm flipH="1" flipV="1">
              <a:off x="2895600" y="43434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09" name="Line 17"/>
            <p:cNvSpPr>
              <a:spLocks noChangeShapeType="1"/>
            </p:cNvSpPr>
            <p:nvPr/>
          </p:nvSpPr>
          <p:spPr bwMode="auto">
            <a:xfrm flipH="1">
              <a:off x="2895600" y="4495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10" name="Line 18"/>
            <p:cNvSpPr>
              <a:spLocks noChangeShapeType="1"/>
            </p:cNvSpPr>
            <p:nvPr/>
          </p:nvSpPr>
          <p:spPr bwMode="auto">
            <a:xfrm flipV="1">
              <a:off x="6096000" y="43434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11" name="Line 19"/>
            <p:cNvSpPr>
              <a:spLocks noChangeShapeType="1"/>
            </p:cNvSpPr>
            <p:nvPr/>
          </p:nvSpPr>
          <p:spPr bwMode="auto">
            <a:xfrm>
              <a:off x="6096000" y="4495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12" name="Line 20"/>
            <p:cNvSpPr>
              <a:spLocks noChangeShapeType="1"/>
            </p:cNvSpPr>
            <p:nvPr/>
          </p:nvSpPr>
          <p:spPr bwMode="auto">
            <a:xfrm>
              <a:off x="4572000" y="3200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213" name="Line 21"/>
            <p:cNvSpPr>
              <a:spLocks noChangeShapeType="1"/>
            </p:cNvSpPr>
            <p:nvPr/>
          </p:nvSpPr>
          <p:spPr bwMode="auto">
            <a:xfrm flipV="1">
              <a:off x="4724400" y="3200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2214" name="AutoShape 22">
            <a:hlinkClick r:id="rId2" action="ppaction://hlinkpres?slideindex=11&amp;slidetitle=Ví dụ về một cơ sở dữ liệu ứng dụng" highlightClick="1"/>
          </p:cNvPr>
          <p:cNvSpPr>
            <a:spLocks noChangeArrowheads="1"/>
          </p:cNvSpPr>
          <p:nvPr/>
        </p:nvSpPr>
        <p:spPr bwMode="auto">
          <a:xfrm>
            <a:off x="7924800" y="6324600"/>
            <a:ext cx="457200" cy="3048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C4D51AE-929F-40C2-A703-64F76E2035EC}" type="slidenum">
              <a:rPr lang="en-US"/>
              <a:pPr/>
              <a:t>38</a:t>
            </a:fld>
            <a:endParaRPr lang="en-US"/>
          </a:p>
        </p:txBody>
      </p:sp>
      <p:sp>
        <p:nvSpPr>
          <p:cNvPr id="29698" name="Rectangle 2"/>
          <p:cNvSpPr>
            <a:spLocks noGrp="1" noChangeArrowheads="1"/>
          </p:cNvSpPr>
          <p:nvPr>
            <p:ph type="title" idx="4294967295"/>
          </p:nvPr>
        </p:nvSpPr>
        <p:spPr>
          <a:xfrm>
            <a:off x="838200" y="381000"/>
            <a:ext cx="9440862" cy="1462087"/>
          </a:xfrm>
        </p:spPr>
        <p:txBody>
          <a:bodyPr anchor="ctr">
            <a:normAutofit/>
          </a:bodyPr>
          <a:lstStyle/>
          <a:p>
            <a:r>
              <a:rPr lang="en-US" sz="4000">
                <a:solidFill>
                  <a:srgbClr val="0000FF"/>
                </a:solidFill>
                <a:effectLst>
                  <a:outerShdw blurRad="38100" dist="38100" dir="2700000" algn="tl">
                    <a:srgbClr val="C0C0C0"/>
                  </a:outerShdw>
                </a:effectLst>
              </a:rPr>
              <a:t>Lượng số của mối liên kết - Cardinality</a:t>
            </a:r>
          </a:p>
        </p:txBody>
      </p:sp>
      <p:sp>
        <p:nvSpPr>
          <p:cNvPr id="29699" name="Rectangle 3"/>
          <p:cNvSpPr>
            <a:spLocks noGrp="1" noChangeArrowheads="1"/>
          </p:cNvSpPr>
          <p:nvPr>
            <p:ph idx="4294967295"/>
          </p:nvPr>
        </p:nvSpPr>
        <p:spPr>
          <a:xfrm>
            <a:off x="571500" y="1981200"/>
            <a:ext cx="8039100" cy="4876800"/>
          </a:xfrm>
        </p:spPr>
        <p:txBody>
          <a:bodyPr lIns="182880" tIns="91440">
            <a:normAutofit/>
          </a:bodyPr>
          <a:lstStyle/>
          <a:p>
            <a:pPr marL="265113" indent="-265113" algn="just">
              <a:lnSpc>
                <a:spcPct val="140000"/>
              </a:lnSpc>
            </a:pPr>
            <a:r>
              <a:rPr lang="en-US" sz="2400"/>
              <a:t>Lượng số là số thể hiện của kiểu thực thể B mà có thể liên kết với mỗi thể hiện của kiểu thực thể A</a:t>
            </a:r>
          </a:p>
          <a:p>
            <a:pPr marL="265113" indent="-265113" algn="just">
              <a:lnSpc>
                <a:spcPct val="140000"/>
              </a:lnSpc>
            </a:pPr>
            <a:r>
              <a:rPr lang="en-US" sz="2400"/>
              <a:t>Lượng số tối thiểu (minimum cardinality): bằng 0 hoặc 1, là số lần tối thiểu mà một thể hiện bất kỳ của một tập thực thể tham gia vào các thể hiện của mối kết hợp. </a:t>
            </a:r>
          </a:p>
          <a:p>
            <a:pPr marL="265113" indent="-265113" algn="just">
              <a:lnSpc>
                <a:spcPct val="140000"/>
              </a:lnSpc>
            </a:pPr>
            <a:r>
              <a:rPr lang="en-US" sz="2400"/>
              <a:t>Lượng số tối đa (maximum cardinality): </a:t>
            </a:r>
            <a:r>
              <a:rPr lang="vi-VN" sz="2400"/>
              <a:t>bằng 1 hoặc n, là số lần tối đa mà một thể hiện bất kỳ của một tập thực thể tham gia vào các thể hiện của mối kết hợp. </a:t>
            </a:r>
            <a:endParaRPr lang="en-US" sz="24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5F65A32D-8237-4454-923A-7E64DAF27C6E}" type="slidenum">
              <a:rPr lang="en-US"/>
              <a:pPr/>
              <a:t>39</a:t>
            </a:fld>
            <a:endParaRPr lang="en-US"/>
          </a:p>
        </p:txBody>
      </p:sp>
      <p:sp>
        <p:nvSpPr>
          <p:cNvPr id="30722" name="Rectangle 2"/>
          <p:cNvSpPr>
            <a:spLocks noGrp="1" noChangeArrowheads="1"/>
          </p:cNvSpPr>
          <p:nvPr>
            <p:ph type="title" idx="4294967295"/>
          </p:nvPr>
        </p:nvSpPr>
        <p:spPr/>
        <p:txBody>
          <a:bodyPr anchor="ctr">
            <a:normAutofit/>
          </a:bodyPr>
          <a:lstStyle/>
          <a:p>
            <a:r>
              <a:rPr lang="en-US" sz="4000">
                <a:solidFill>
                  <a:srgbClr val="0000FF"/>
                </a:solidFill>
                <a:effectLst>
                  <a:outerShdw blurRad="38100" dist="38100" dir="2700000" algn="tl">
                    <a:srgbClr val="C0C0C0"/>
                  </a:outerShdw>
                </a:effectLst>
              </a:rPr>
              <a:t>Lượng số của mối liên kết - Cardinality</a:t>
            </a:r>
          </a:p>
        </p:txBody>
      </p:sp>
      <p:sp>
        <p:nvSpPr>
          <p:cNvPr id="30723" name="Rectangle 3"/>
          <p:cNvSpPr>
            <a:spLocks noGrp="1" noChangeArrowheads="1"/>
          </p:cNvSpPr>
          <p:nvPr>
            <p:ph idx="4294967295"/>
          </p:nvPr>
        </p:nvSpPr>
        <p:spPr>
          <a:xfrm>
            <a:off x="571500" y="1981200"/>
            <a:ext cx="7962900" cy="4495800"/>
          </a:xfrm>
        </p:spPr>
        <p:txBody>
          <a:bodyPr lIns="182880" tIns="91440">
            <a:normAutofit/>
          </a:bodyPr>
          <a:lstStyle/>
          <a:p>
            <a:pPr algn="just">
              <a:lnSpc>
                <a:spcPct val="105000"/>
              </a:lnSpc>
            </a:pPr>
            <a:r>
              <a:rPr lang="en-US" sz="2400"/>
              <a:t>Nếu lượng số tối thiểu là 0, kiểu thực thể B được gọi là nhiệm ý. Ký hiệu là O</a:t>
            </a:r>
          </a:p>
          <a:p>
            <a:pPr algn="just">
              <a:lnSpc>
                <a:spcPct val="105000"/>
              </a:lnSpc>
            </a:pPr>
            <a:r>
              <a:rPr lang="en-US" sz="2400"/>
              <a:t>Nếu lượng số tối thiểu và tối đa đều là 1 thì lượng số này được gọi là bắt buộc (mandatory). Ký hiệu là ||</a:t>
            </a:r>
          </a:p>
          <a:p>
            <a:pPr algn="just">
              <a:lnSpc>
                <a:spcPct val="105000"/>
              </a:lnSpc>
            </a:pPr>
            <a:r>
              <a:rPr lang="en-US" sz="2400"/>
              <a:t>Ba dạng liên kết:</a:t>
            </a:r>
          </a:p>
          <a:p>
            <a:pPr marL="800100" lvl="1" indent="-342900" algn="just">
              <a:lnSpc>
                <a:spcPct val="105000"/>
              </a:lnSpc>
            </a:pPr>
            <a:r>
              <a:rPr lang="en-US" sz="2400"/>
              <a:t>Liên kết 1-1</a:t>
            </a:r>
          </a:p>
          <a:p>
            <a:pPr marL="800100" lvl="1" indent="-342900" algn="just">
              <a:lnSpc>
                <a:spcPct val="105000"/>
              </a:lnSpc>
            </a:pPr>
            <a:r>
              <a:rPr lang="en-US" sz="2400"/>
              <a:t>Liên kết 1-n</a:t>
            </a:r>
          </a:p>
          <a:p>
            <a:pPr marL="800100" lvl="1" indent="-342900" algn="just">
              <a:lnSpc>
                <a:spcPct val="105000"/>
              </a:lnSpc>
            </a:pPr>
            <a:r>
              <a:rPr lang="en-US" sz="2400"/>
              <a:t>Liên kết n-n </a:t>
            </a:r>
          </a:p>
          <a:p>
            <a:pPr>
              <a:lnSpc>
                <a:spcPct val="80000"/>
              </a:lnSpc>
            </a:pPr>
            <a:endParaRPr lang="en-US" sz="2400"/>
          </a:p>
        </p:txBody>
      </p:sp>
      <p:pic>
        <p:nvPicPr>
          <p:cNvPr id="394245" name="Picture 5" descr="part_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733800"/>
            <a:ext cx="51625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94245"/>
                                        </p:tgtEl>
                                        <p:attrNameLst>
                                          <p:attrName>style.visibility</p:attrName>
                                        </p:attrNameLst>
                                      </p:cBhvr>
                                      <p:to>
                                        <p:strVal val="visible"/>
                                      </p:to>
                                    </p:set>
                                    <p:animEffect transition="in" filter="blinds(horizontal)">
                                      <p:cBhvr>
                                        <p:cTn id="7" dur="500"/>
                                        <p:tgtEl>
                                          <p:spTgt spid="39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b</a:t>
            </a:r>
            <a:r>
              <a:rPr lang="vi-VN" dirty="0"/>
              <a:t>ướ</a:t>
            </a:r>
            <a:r>
              <a:rPr lang="en-US" dirty="0"/>
              <a:t>c </a:t>
            </a:r>
            <a:r>
              <a:rPr lang="en-US" dirty="0" err="1"/>
              <a:t>thiết</a:t>
            </a:r>
            <a:r>
              <a:rPr lang="en-US" dirty="0"/>
              <a:t> </a:t>
            </a:r>
            <a:r>
              <a:rPr lang="en-US" dirty="0" err="1"/>
              <a:t>kế</a:t>
            </a:r>
            <a:r>
              <a:rPr lang="en-US" dirty="0"/>
              <a:t> </a:t>
            </a:r>
            <a:r>
              <a:rPr lang="en-US" dirty="0" err="1"/>
              <a:t>một</a:t>
            </a:r>
            <a:r>
              <a:rPr lang="en-US" dirty="0"/>
              <a:t> CSDL</a:t>
            </a:r>
          </a:p>
        </p:txBody>
      </p:sp>
      <p:sp>
        <p:nvSpPr>
          <p:cNvPr id="3" name="Content Placeholder 2"/>
          <p:cNvSpPr>
            <a:spLocks noGrp="1"/>
          </p:cNvSpPr>
          <p:nvPr>
            <p:ph idx="1"/>
          </p:nvPr>
        </p:nvSpPr>
        <p:spPr>
          <a:xfrm>
            <a:off x="685800" y="1981200"/>
            <a:ext cx="7772400" cy="4114800"/>
          </a:xfrm>
        </p:spPr>
        <p:txBody>
          <a:bodyPr/>
          <a:lstStyle/>
          <a:p>
            <a:pPr algn="just"/>
            <a:r>
              <a:rPr lang="en-US" sz="2800" b="1" dirty="0"/>
              <a:t>B</a:t>
            </a:r>
            <a:r>
              <a:rPr lang="vi-VN" sz="2800" b="1" dirty="0"/>
              <a:t>ướ</a:t>
            </a:r>
            <a:r>
              <a:rPr lang="en-US" sz="2800" b="1" dirty="0"/>
              <a:t>c 1: </a:t>
            </a:r>
            <a:r>
              <a:rPr lang="en-US" sz="2800" dirty="0" err="1"/>
              <a:t>Tập</a:t>
            </a:r>
            <a:r>
              <a:rPr lang="en-US" sz="2800" dirty="0"/>
              <a:t> </a:t>
            </a:r>
            <a:r>
              <a:rPr lang="en-US" sz="2800" dirty="0" err="1"/>
              <a:t>trung</a:t>
            </a:r>
            <a:r>
              <a:rPr lang="en-US" sz="2800" dirty="0"/>
              <a:t> </a:t>
            </a:r>
            <a:r>
              <a:rPr lang="en-US" sz="2800" dirty="0" err="1"/>
              <a:t>và</a:t>
            </a:r>
            <a:r>
              <a:rPr lang="en-US" sz="2800" dirty="0"/>
              <a:t> </a:t>
            </a:r>
            <a:r>
              <a:rPr lang="en-US" sz="2800" dirty="0" err="1"/>
              <a:t>phân</a:t>
            </a:r>
            <a:r>
              <a:rPr lang="en-US" sz="2800" dirty="0"/>
              <a:t> </a:t>
            </a:r>
            <a:r>
              <a:rPr lang="en-US" sz="2800" dirty="0" err="1"/>
              <a:t>tích</a:t>
            </a:r>
            <a:r>
              <a:rPr lang="en-US" sz="2800" dirty="0"/>
              <a:t> </a:t>
            </a:r>
            <a:r>
              <a:rPr lang="en-US" sz="2800" dirty="0" err="1"/>
              <a:t>các</a:t>
            </a:r>
            <a:r>
              <a:rPr lang="en-US" sz="2800" dirty="0"/>
              <a:t> </a:t>
            </a:r>
            <a:r>
              <a:rPr lang="en-US" sz="2800" dirty="0" err="1"/>
              <a:t>yêu</a:t>
            </a:r>
            <a:r>
              <a:rPr lang="en-US" sz="2800" dirty="0"/>
              <a:t> </a:t>
            </a:r>
            <a:r>
              <a:rPr lang="en-US" sz="2800" dirty="0" err="1"/>
              <a:t>cầu</a:t>
            </a:r>
            <a:r>
              <a:rPr lang="en-US" sz="2800" dirty="0"/>
              <a:t> </a:t>
            </a:r>
            <a:r>
              <a:rPr lang="en-US" sz="2800" dirty="0" err="1"/>
              <a:t>của</a:t>
            </a:r>
            <a:r>
              <a:rPr lang="en-US" sz="2800" dirty="0"/>
              <a:t> </a:t>
            </a:r>
            <a:r>
              <a:rPr lang="en-US" sz="2800" dirty="0" err="1"/>
              <a:t>ng</a:t>
            </a:r>
            <a:r>
              <a:rPr lang="vi-VN" sz="2800" dirty="0"/>
              <a:t>ười</a:t>
            </a:r>
            <a:r>
              <a:rPr lang="en-US" sz="2800" dirty="0"/>
              <a:t> </a:t>
            </a:r>
            <a:r>
              <a:rPr lang="en-US" sz="2800" dirty="0" err="1"/>
              <a:t>dùng</a:t>
            </a:r>
            <a:endParaRPr lang="en-US" sz="2800" dirty="0"/>
          </a:p>
          <a:p>
            <a:pPr algn="just"/>
            <a:r>
              <a:rPr lang="en-US" sz="2800" b="1" dirty="0"/>
              <a:t>B</a:t>
            </a:r>
            <a:r>
              <a:rPr lang="vi-VN" sz="2800" b="1" dirty="0"/>
              <a:t>ướ</a:t>
            </a:r>
            <a:r>
              <a:rPr lang="en-US" sz="2800" b="1" dirty="0"/>
              <a:t>c 2: </a:t>
            </a:r>
            <a:r>
              <a:rPr lang="en-US" sz="2800" dirty="0" err="1"/>
              <a:t>Tạo</a:t>
            </a:r>
            <a:r>
              <a:rPr lang="en-US" sz="2800" dirty="0"/>
              <a:t> l</a:t>
            </a:r>
            <a:r>
              <a:rPr lang="vi-VN" sz="2800" dirty="0"/>
              <a:t>ượ</a:t>
            </a:r>
            <a:r>
              <a:rPr lang="en-US" sz="2800" dirty="0"/>
              <a:t>c </a:t>
            </a:r>
            <a:r>
              <a:rPr lang="vi-VN" sz="2800" dirty="0"/>
              <a:t>đồ</a:t>
            </a:r>
            <a:r>
              <a:rPr lang="en-US" sz="2800" dirty="0"/>
              <a:t> </a:t>
            </a:r>
            <a:r>
              <a:rPr lang="en-US" sz="2800" dirty="0" err="1"/>
              <a:t>khái</a:t>
            </a:r>
            <a:r>
              <a:rPr lang="en-US" sz="2800" dirty="0"/>
              <a:t> </a:t>
            </a:r>
            <a:r>
              <a:rPr lang="en-US" sz="2800" dirty="0" err="1"/>
              <a:t>niệm</a:t>
            </a:r>
            <a:r>
              <a:rPr lang="en-US" sz="2800" dirty="0"/>
              <a:t> </a:t>
            </a:r>
            <a:r>
              <a:rPr lang="en-US" sz="2800" dirty="0" err="1"/>
              <a:t>cho</a:t>
            </a:r>
            <a:r>
              <a:rPr lang="en-US" sz="2800" dirty="0"/>
              <a:t> CSDL </a:t>
            </a:r>
            <a:r>
              <a:rPr lang="en-US" sz="2800" dirty="0" err="1"/>
              <a:t>bằng</a:t>
            </a:r>
            <a:r>
              <a:rPr lang="en-US" sz="2800" dirty="0"/>
              <a:t> </a:t>
            </a:r>
            <a:r>
              <a:rPr lang="en-US" sz="2800" dirty="0" err="1"/>
              <a:t>cách</a:t>
            </a:r>
            <a:r>
              <a:rPr lang="en-US" sz="2800" dirty="0"/>
              <a:t> </a:t>
            </a:r>
            <a:r>
              <a:rPr lang="en-US" sz="2800" dirty="0" err="1"/>
              <a:t>sử</a:t>
            </a:r>
            <a:r>
              <a:rPr lang="en-US" sz="2800" dirty="0"/>
              <a:t> </a:t>
            </a:r>
            <a:r>
              <a:rPr lang="en-US" sz="2800" dirty="0" err="1"/>
              <a:t>dụng</a:t>
            </a:r>
            <a:r>
              <a:rPr lang="en-US" sz="2800" dirty="0"/>
              <a:t> </a:t>
            </a:r>
            <a:r>
              <a:rPr lang="en-US" sz="2800" dirty="0" err="1"/>
              <a:t>mô</a:t>
            </a:r>
            <a:r>
              <a:rPr lang="en-US" sz="2800" dirty="0"/>
              <a:t> </a:t>
            </a:r>
            <a:r>
              <a:rPr lang="en-US" sz="2800" dirty="0" err="1"/>
              <a:t>hình</a:t>
            </a:r>
            <a:r>
              <a:rPr lang="en-US" sz="2800" dirty="0"/>
              <a:t> </a:t>
            </a:r>
            <a:r>
              <a:rPr lang="en-US" sz="2800" dirty="0" err="1"/>
              <a:t>dữ</a:t>
            </a:r>
            <a:r>
              <a:rPr lang="en-US" sz="2800" dirty="0"/>
              <a:t> </a:t>
            </a:r>
            <a:r>
              <a:rPr lang="en-US" sz="2800" dirty="0" err="1"/>
              <a:t>liệu</a:t>
            </a:r>
            <a:r>
              <a:rPr lang="en-US" sz="2800" dirty="0"/>
              <a:t> </a:t>
            </a:r>
            <a:r>
              <a:rPr lang="en-US" sz="2800" dirty="0" err="1"/>
              <a:t>khái</a:t>
            </a:r>
            <a:r>
              <a:rPr lang="en-US" sz="2800" dirty="0"/>
              <a:t> </a:t>
            </a:r>
            <a:r>
              <a:rPr lang="en-US" sz="2800" dirty="0" err="1"/>
              <a:t>niệm</a:t>
            </a:r>
            <a:r>
              <a:rPr lang="en-US" sz="2800" dirty="0"/>
              <a:t> </a:t>
            </a:r>
            <a:r>
              <a:rPr lang="en-US" sz="2800" dirty="0" err="1"/>
              <a:t>mức</a:t>
            </a:r>
            <a:r>
              <a:rPr lang="en-US" sz="2800" dirty="0"/>
              <a:t> </a:t>
            </a:r>
            <a:r>
              <a:rPr lang="en-US" sz="2800" dirty="0" err="1"/>
              <a:t>cao</a:t>
            </a:r>
            <a:r>
              <a:rPr lang="en-US" sz="2800" dirty="0"/>
              <a:t> (high-level conceptual data model).</a:t>
            </a:r>
          </a:p>
          <a:p>
            <a:pPr lvl="1" algn="just"/>
            <a:r>
              <a:rPr lang="en-US" sz="2400" dirty="0"/>
              <a:t>L</a:t>
            </a:r>
            <a:r>
              <a:rPr lang="vi-VN" sz="2400" dirty="0"/>
              <a:t>ượ</a:t>
            </a:r>
            <a:r>
              <a:rPr lang="en-US" sz="2400" dirty="0"/>
              <a:t>c </a:t>
            </a:r>
            <a:r>
              <a:rPr lang="vi-VN" sz="2400" dirty="0"/>
              <a:t>đồ</a:t>
            </a:r>
            <a:r>
              <a:rPr lang="en-US" sz="2400" dirty="0"/>
              <a:t> </a:t>
            </a:r>
            <a:r>
              <a:rPr lang="en-US" sz="2400" dirty="0" err="1"/>
              <a:t>khái</a:t>
            </a:r>
            <a:r>
              <a:rPr lang="en-US" sz="2400" dirty="0"/>
              <a:t> </a:t>
            </a:r>
            <a:r>
              <a:rPr lang="en-US" sz="2400" dirty="0" err="1"/>
              <a:t>niệm</a:t>
            </a:r>
            <a:r>
              <a:rPr lang="en-US" sz="2400" dirty="0"/>
              <a:t> </a:t>
            </a:r>
            <a:r>
              <a:rPr lang="en-US" sz="2400" dirty="0" err="1"/>
              <a:t>là</a:t>
            </a:r>
            <a:r>
              <a:rPr lang="en-US" sz="2400" dirty="0"/>
              <a:t> </a:t>
            </a:r>
            <a:r>
              <a:rPr lang="en-US" sz="2400" dirty="0" err="1"/>
              <a:t>sự</a:t>
            </a:r>
            <a:r>
              <a:rPr lang="en-US" sz="2400" dirty="0"/>
              <a:t> </a:t>
            </a:r>
            <a:r>
              <a:rPr lang="en-US" sz="2400" dirty="0" err="1"/>
              <a:t>mô</a:t>
            </a:r>
            <a:r>
              <a:rPr lang="en-US" sz="2400" dirty="0"/>
              <a:t> </a:t>
            </a:r>
            <a:r>
              <a:rPr lang="en-US" sz="2400" dirty="0" err="1"/>
              <a:t>tả</a:t>
            </a:r>
            <a:r>
              <a:rPr lang="en-US" sz="2400" dirty="0"/>
              <a:t> </a:t>
            </a:r>
            <a:r>
              <a:rPr lang="en-US" sz="2400" dirty="0" err="1"/>
              <a:t>ngắn</a:t>
            </a:r>
            <a:r>
              <a:rPr lang="en-US" sz="2400" dirty="0"/>
              <a:t> </a:t>
            </a:r>
            <a:r>
              <a:rPr lang="en-US" sz="2400" dirty="0" err="1"/>
              <a:t>gọn</a:t>
            </a:r>
            <a:r>
              <a:rPr lang="en-US" sz="2400" dirty="0"/>
              <a:t> </a:t>
            </a:r>
            <a:r>
              <a:rPr lang="en-US" sz="2400" dirty="0" err="1"/>
              <a:t>về</a:t>
            </a:r>
            <a:r>
              <a:rPr lang="en-US" sz="2400" dirty="0"/>
              <a:t> </a:t>
            </a:r>
            <a:r>
              <a:rPr lang="en-US" sz="2400" dirty="0" err="1"/>
              <a:t>những</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dirty="0" err="1"/>
              <a:t>ng</a:t>
            </a:r>
            <a:r>
              <a:rPr lang="vi-VN" sz="2400" dirty="0"/>
              <a:t>ười</a:t>
            </a:r>
            <a:r>
              <a:rPr lang="en-US" sz="2400" dirty="0"/>
              <a:t> </a:t>
            </a:r>
            <a:r>
              <a:rPr lang="en-US" sz="2400" dirty="0" err="1"/>
              <a:t>dùng</a:t>
            </a:r>
            <a:r>
              <a:rPr lang="en-US" sz="2400" dirty="0"/>
              <a:t> </a:t>
            </a:r>
            <a:r>
              <a:rPr lang="en-US" sz="2400" dirty="0" err="1"/>
              <a:t>và</a:t>
            </a:r>
            <a:r>
              <a:rPr lang="en-US" sz="2400" dirty="0"/>
              <a:t> </a:t>
            </a:r>
            <a:r>
              <a:rPr lang="en-US" sz="2400" dirty="0" err="1"/>
              <a:t>sự</a:t>
            </a:r>
            <a:r>
              <a:rPr lang="en-US" sz="2400" dirty="0"/>
              <a:t> </a:t>
            </a:r>
            <a:r>
              <a:rPr lang="en-US" sz="2400" dirty="0" err="1"/>
              <a:t>mô</a:t>
            </a:r>
            <a:r>
              <a:rPr lang="en-US" sz="2400" dirty="0"/>
              <a:t> </a:t>
            </a:r>
            <a:r>
              <a:rPr lang="en-US" sz="2400" dirty="0" err="1"/>
              <a:t>tả</a:t>
            </a:r>
            <a:r>
              <a:rPr lang="en-US" sz="2400" dirty="0"/>
              <a:t> chi </a:t>
            </a:r>
            <a:r>
              <a:rPr lang="en-US" sz="2400" dirty="0" err="1"/>
              <a:t>tiết</a:t>
            </a:r>
            <a:r>
              <a:rPr lang="en-US" sz="2400" dirty="0"/>
              <a:t> </a:t>
            </a:r>
            <a:r>
              <a:rPr lang="en-US" sz="2400" dirty="0" err="1"/>
              <a:t>về</a:t>
            </a:r>
            <a:r>
              <a:rPr lang="en-US" sz="2400" dirty="0"/>
              <a:t> </a:t>
            </a:r>
            <a:r>
              <a:rPr lang="en-US" sz="2400" dirty="0" err="1"/>
              <a:t>các</a:t>
            </a:r>
            <a:r>
              <a:rPr lang="en-US" sz="2400" dirty="0"/>
              <a:t> </a:t>
            </a:r>
            <a:r>
              <a:rPr lang="en-US" sz="2400" dirty="0" err="1"/>
              <a:t>loại</a:t>
            </a:r>
            <a:r>
              <a:rPr lang="en-US" sz="2400" dirty="0"/>
              <a:t> </a:t>
            </a:r>
            <a:r>
              <a:rPr lang="en-US" sz="2400" dirty="0" err="1"/>
              <a:t>thực</a:t>
            </a:r>
            <a:r>
              <a:rPr lang="en-US" sz="2400" dirty="0"/>
              <a:t> </a:t>
            </a:r>
            <a:r>
              <a:rPr lang="en-US" sz="2400" dirty="0" err="1"/>
              <a:t>thể</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loại</a:t>
            </a:r>
            <a:r>
              <a:rPr lang="en-US" sz="2400" dirty="0"/>
              <a:t> </a:t>
            </a:r>
            <a:r>
              <a:rPr lang="en-US" sz="2400" dirty="0" err="1"/>
              <a:t>thực</a:t>
            </a:r>
            <a:r>
              <a:rPr lang="en-US" sz="2400" dirty="0"/>
              <a:t> </a:t>
            </a:r>
            <a:r>
              <a:rPr lang="en-US" sz="2400" dirty="0" err="1"/>
              <a:t>thể</a:t>
            </a:r>
            <a:r>
              <a:rPr lang="en-US" sz="2400" dirty="0"/>
              <a:t> </a:t>
            </a:r>
            <a:r>
              <a:rPr lang="en-US" sz="2400" dirty="0" err="1"/>
              <a:t>và</a:t>
            </a:r>
            <a:r>
              <a:rPr lang="en-US" sz="2400" dirty="0"/>
              <a:t> </a:t>
            </a:r>
            <a:r>
              <a:rPr lang="en-US" sz="2400" dirty="0" err="1"/>
              <a:t>các</a:t>
            </a:r>
            <a:r>
              <a:rPr lang="en-US" sz="2400" dirty="0"/>
              <a:t> </a:t>
            </a:r>
            <a:r>
              <a:rPr lang="en-US" sz="2400" dirty="0" err="1"/>
              <a:t>ràng</a:t>
            </a:r>
            <a:r>
              <a:rPr lang="en-US" sz="2400" dirty="0"/>
              <a:t> </a:t>
            </a:r>
            <a:r>
              <a:rPr lang="en-US" sz="2400" dirty="0" err="1"/>
              <a:t>buộc</a:t>
            </a:r>
            <a:r>
              <a:rPr lang="en-US" sz="2400" dirty="0"/>
              <a:t>.</a:t>
            </a:r>
          </a:p>
        </p:txBody>
      </p:sp>
      <p:sp>
        <p:nvSpPr>
          <p:cNvPr id="4" name="Footer Placeholder 3"/>
          <p:cNvSpPr>
            <a:spLocks noGrp="1"/>
          </p:cNvSpPr>
          <p:nvPr>
            <p:ph type="ftr" sz="quarter" idx="11"/>
          </p:nvPr>
        </p:nvSpPr>
        <p:spPr/>
        <p:txBody>
          <a:bodyPr/>
          <a:lstStyle/>
          <a:p>
            <a:r>
              <a:rPr lang="en-US"/>
              <a:t>Trần Thi Kim Chi</a:t>
            </a:r>
          </a:p>
        </p:txBody>
      </p:sp>
      <p:sp>
        <p:nvSpPr>
          <p:cNvPr id="5" name="Slide Number Placeholder 4"/>
          <p:cNvSpPr>
            <a:spLocks noGrp="1"/>
          </p:cNvSpPr>
          <p:nvPr>
            <p:ph type="sldNum" sz="quarter" idx="12"/>
          </p:nvPr>
        </p:nvSpPr>
        <p:spPr/>
        <p:txBody>
          <a:bodyPr/>
          <a:lstStyle/>
          <a:p>
            <a:fld id="{BEFE851B-2F08-4A68-838A-FD8EBB4995E3}" type="slidenum">
              <a:rPr lang="en-US" smtClean="0"/>
              <a:pPr/>
              <a:t>4</a:t>
            </a:fld>
            <a:endParaRPr lang="en-US"/>
          </a:p>
        </p:txBody>
      </p:sp>
    </p:spTree>
    <p:extLst>
      <p:ext uri="{BB962C8B-B14F-4D97-AF65-F5344CB8AC3E}">
        <p14:creationId xmlns:p14="http://schemas.microsoft.com/office/powerpoint/2010/main" val="217411292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8075FFA8-1A31-4458-8EBC-EB72E141E778}" type="slidenum">
              <a:rPr lang="en-US"/>
              <a:pPr/>
              <a:t>40</a:t>
            </a:fld>
            <a:endParaRPr lang="en-US"/>
          </a:p>
        </p:txBody>
      </p:sp>
      <p:sp>
        <p:nvSpPr>
          <p:cNvPr id="395267" name="Rectangle 3"/>
          <p:cNvSpPr>
            <a:spLocks noGrp="1" noChangeArrowheads="1"/>
          </p:cNvSpPr>
          <p:nvPr>
            <p:ph idx="4294967295"/>
          </p:nvPr>
        </p:nvSpPr>
        <p:spPr>
          <a:xfrm>
            <a:off x="595313" y="1900238"/>
            <a:ext cx="7939087" cy="4187825"/>
          </a:xfrm>
        </p:spPr>
        <p:txBody>
          <a:bodyPr lIns="182880" tIns="91440"/>
          <a:lstStyle/>
          <a:p>
            <a:pPr marL="265113" indent="-265113" algn="just">
              <a:lnSpc>
                <a:spcPct val="105000"/>
              </a:lnSpc>
            </a:pPr>
            <a:r>
              <a:rPr lang="en-US" sz="2400"/>
              <a:t>Các loại lượng số</a:t>
            </a:r>
          </a:p>
          <a:p>
            <a:pPr marL="665163" lvl="1" algn="just">
              <a:lnSpc>
                <a:spcPct val="105000"/>
              </a:lnSpc>
            </a:pPr>
            <a:r>
              <a:rPr lang="en-US" sz="2400">
                <a:solidFill>
                  <a:srgbClr val="CC00FF"/>
                </a:solidFill>
              </a:rPr>
              <a:t>một - một (</a:t>
            </a:r>
            <a:r>
              <a:rPr lang="en-US" sz="2400" i="1">
                <a:solidFill>
                  <a:srgbClr val="CC00FF"/>
                </a:solidFill>
              </a:rPr>
              <a:t>one-to-one</a:t>
            </a:r>
            <a:r>
              <a:rPr lang="en-US" sz="2400">
                <a:solidFill>
                  <a:srgbClr val="CC00FF"/>
                </a:solidFill>
              </a:rPr>
              <a:t>):</a:t>
            </a:r>
            <a:r>
              <a:rPr lang="en-US" sz="2400"/>
              <a:t> một thể hiện của kiểu thực thể </a:t>
            </a:r>
            <a:r>
              <a:rPr lang="en-US" sz="2400" i="1"/>
              <a:t>a</a:t>
            </a:r>
            <a:r>
              <a:rPr lang="en-US" sz="2400"/>
              <a:t> liên kết với một thể hiện của kiểu thực thể </a:t>
            </a:r>
            <a:r>
              <a:rPr lang="en-US" sz="2400" i="1"/>
              <a:t>b</a:t>
            </a:r>
            <a:r>
              <a:rPr lang="en-US" sz="2400"/>
              <a:t> và ngược lại</a:t>
            </a:r>
          </a:p>
          <a:p>
            <a:pPr marL="665163" lvl="1" algn="just">
              <a:lnSpc>
                <a:spcPct val="105000"/>
              </a:lnSpc>
            </a:pPr>
            <a:r>
              <a:rPr lang="en-US" sz="2400">
                <a:solidFill>
                  <a:srgbClr val="CC00FF"/>
                </a:solidFill>
              </a:rPr>
              <a:t>một - nhiều (one-to-many):</a:t>
            </a:r>
            <a:r>
              <a:rPr lang="en-US" sz="2400"/>
              <a:t> một thể hiện của kiểu thực thể </a:t>
            </a:r>
            <a:r>
              <a:rPr lang="en-US" sz="2400" i="1"/>
              <a:t>a</a:t>
            </a:r>
            <a:r>
              <a:rPr lang="en-US" sz="2400"/>
              <a:t> liên kết với nhiều thể hiện của kiểu thực thể </a:t>
            </a:r>
            <a:r>
              <a:rPr lang="en-US" sz="2400" i="1"/>
              <a:t>b</a:t>
            </a:r>
            <a:r>
              <a:rPr lang="en-US" sz="2400"/>
              <a:t>; ngược lại một thể hiện của kiểu thực thể </a:t>
            </a:r>
            <a:r>
              <a:rPr lang="en-US" sz="2400" i="1"/>
              <a:t>b</a:t>
            </a:r>
            <a:r>
              <a:rPr lang="en-US" sz="2400"/>
              <a:t> chỉ liên kết với một thể hiện của kiểu thực thể </a:t>
            </a:r>
            <a:r>
              <a:rPr lang="en-US" sz="2400" i="1"/>
              <a:t>a</a:t>
            </a:r>
            <a:r>
              <a:rPr lang="en-US" sz="2400"/>
              <a:t>.</a:t>
            </a:r>
          </a:p>
          <a:p>
            <a:pPr marL="665163" lvl="1" algn="just">
              <a:lnSpc>
                <a:spcPct val="105000"/>
              </a:lnSpc>
            </a:pPr>
            <a:r>
              <a:rPr lang="en-US" sz="2400">
                <a:solidFill>
                  <a:srgbClr val="CC00FF"/>
                </a:solidFill>
              </a:rPr>
              <a:t>nhiều - nhiều (many-to-many):</a:t>
            </a:r>
            <a:r>
              <a:rPr lang="en-US" sz="2400"/>
              <a:t> một thể hiện của kiểu thực thể </a:t>
            </a:r>
            <a:r>
              <a:rPr lang="en-US" sz="2400" i="1"/>
              <a:t>a</a:t>
            </a:r>
            <a:r>
              <a:rPr lang="en-US" sz="2400"/>
              <a:t> liên kết với nhiều thể hiện của kiểu thực thể </a:t>
            </a:r>
            <a:r>
              <a:rPr lang="en-US" sz="2400" i="1"/>
              <a:t>b</a:t>
            </a:r>
            <a:r>
              <a:rPr lang="en-US" sz="2400"/>
              <a:t>; ngược lại một thể hiện của kiểu thực thể </a:t>
            </a:r>
            <a:r>
              <a:rPr lang="en-US" sz="2400" i="1"/>
              <a:t>b</a:t>
            </a:r>
            <a:r>
              <a:rPr lang="en-US" sz="2400"/>
              <a:t> liên kết với nhiều thể hiện của kiểu thực thể </a:t>
            </a:r>
            <a:r>
              <a:rPr lang="en-US" sz="2400" i="1"/>
              <a:t>a</a:t>
            </a:r>
            <a:r>
              <a:rPr lang="en-US" sz="2400"/>
              <a:t>.</a:t>
            </a:r>
          </a:p>
        </p:txBody>
      </p:sp>
      <p:sp>
        <p:nvSpPr>
          <p:cNvPr id="30722" name="Rectangle 2"/>
          <p:cNvSpPr>
            <a:spLocks noChangeArrowheads="1"/>
          </p:cNvSpPr>
          <p:nvPr/>
        </p:nvSpPr>
        <p:spPr bwMode="auto">
          <a:xfrm>
            <a:off x="838200" y="609600"/>
            <a:ext cx="8755063"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solidFill>
                  <a:srgbClr val="0000FF"/>
                </a:solidFill>
                <a:effectLst>
                  <a:outerShdw blurRad="38100" dist="38100" dir="2700000" algn="tl">
                    <a:srgbClr val="C0C0C0"/>
                  </a:outerShdw>
                </a:effectLst>
              </a:rPr>
              <a:t>Lượng số của mối liên kết - Cardinality</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44758BF5-2988-4EA7-AB3D-26EEEF1C0839}" type="slidenum">
              <a:rPr lang="en-US"/>
              <a:pPr/>
              <a:t>41</a:t>
            </a:fld>
            <a:endParaRPr lang="en-US"/>
          </a:p>
        </p:txBody>
      </p:sp>
      <p:sp>
        <p:nvSpPr>
          <p:cNvPr id="429058" name="Rectangle 2"/>
          <p:cNvSpPr>
            <a:spLocks noGrp="1" noChangeArrowheads="1"/>
          </p:cNvSpPr>
          <p:nvPr>
            <p:ph type="title"/>
          </p:nvPr>
        </p:nvSpPr>
        <p:spPr/>
        <p:txBody>
          <a:bodyPr/>
          <a:lstStyle/>
          <a:p>
            <a:r>
              <a:rPr lang="en-US">
                <a:solidFill>
                  <a:srgbClr val="0000FF"/>
                </a:solidFill>
              </a:rPr>
              <a:t>Mối Kết hợp 1-1</a:t>
            </a:r>
          </a:p>
        </p:txBody>
      </p:sp>
      <p:grpSp>
        <p:nvGrpSpPr>
          <p:cNvPr id="429061" name="Group 5"/>
          <p:cNvGrpSpPr>
            <a:grpSpLocks noChangeAspect="1"/>
          </p:cNvGrpSpPr>
          <p:nvPr/>
        </p:nvGrpSpPr>
        <p:grpSpPr bwMode="auto">
          <a:xfrm>
            <a:off x="1219200" y="2209800"/>
            <a:ext cx="6553200" cy="3833813"/>
            <a:chOff x="768" y="1392"/>
            <a:chExt cx="4128" cy="2415"/>
          </a:xfrm>
        </p:grpSpPr>
        <p:sp>
          <p:nvSpPr>
            <p:cNvPr id="429060" name="AutoShape 4"/>
            <p:cNvSpPr>
              <a:spLocks noChangeAspect="1" noChangeArrowheads="1" noTextEdit="1"/>
            </p:cNvSpPr>
            <p:nvPr/>
          </p:nvSpPr>
          <p:spPr bwMode="auto">
            <a:xfrm>
              <a:off x="768" y="1392"/>
              <a:ext cx="4128" cy="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062" name="Rectangle 6"/>
            <p:cNvSpPr>
              <a:spLocks noChangeArrowheads="1"/>
            </p:cNvSpPr>
            <p:nvPr/>
          </p:nvSpPr>
          <p:spPr bwMode="auto">
            <a:xfrm>
              <a:off x="1028" y="2177"/>
              <a:ext cx="7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Nhanvien</a:t>
              </a:r>
              <a:endParaRPr lang="en-US"/>
            </a:p>
          </p:txBody>
        </p:sp>
        <p:sp>
          <p:nvSpPr>
            <p:cNvPr id="429063" name="Rectangle 7"/>
            <p:cNvSpPr>
              <a:spLocks noChangeArrowheads="1"/>
            </p:cNvSpPr>
            <p:nvPr/>
          </p:nvSpPr>
          <p:spPr bwMode="auto">
            <a:xfrm>
              <a:off x="2635" y="2072"/>
              <a:ext cx="53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quanly</a:t>
              </a:r>
              <a:endParaRPr lang="en-US"/>
            </a:p>
          </p:txBody>
        </p:sp>
        <p:sp>
          <p:nvSpPr>
            <p:cNvPr id="429064" name="Rectangle 8"/>
            <p:cNvSpPr>
              <a:spLocks noChangeArrowheads="1"/>
            </p:cNvSpPr>
            <p:nvPr/>
          </p:nvSpPr>
          <p:spPr bwMode="auto">
            <a:xfrm>
              <a:off x="4029" y="2177"/>
              <a:ext cx="83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HopDongLV</a:t>
              </a:r>
              <a:endParaRPr lang="en-US"/>
            </a:p>
          </p:txBody>
        </p:sp>
        <p:sp>
          <p:nvSpPr>
            <p:cNvPr id="429065" name="Freeform 9"/>
            <p:cNvSpPr>
              <a:spLocks/>
            </p:cNvSpPr>
            <p:nvPr/>
          </p:nvSpPr>
          <p:spPr bwMode="auto">
            <a:xfrm>
              <a:off x="2137" y="1408"/>
              <a:ext cx="1044" cy="332"/>
            </a:xfrm>
            <a:custGeom>
              <a:avLst/>
              <a:gdLst>
                <a:gd name="T0" fmla="*/ 0 w 1044"/>
                <a:gd name="T1" fmla="*/ 166 h 332"/>
                <a:gd name="T2" fmla="*/ 521 w 1044"/>
                <a:gd name="T3" fmla="*/ 0 h 332"/>
                <a:gd name="T4" fmla="*/ 1044 w 1044"/>
                <a:gd name="T5" fmla="*/ 166 h 332"/>
                <a:gd name="T6" fmla="*/ 521 w 1044"/>
                <a:gd name="T7" fmla="*/ 332 h 332"/>
                <a:gd name="T8" fmla="*/ 0 w 1044"/>
                <a:gd name="T9" fmla="*/ 166 h 332"/>
              </a:gdLst>
              <a:ahLst/>
              <a:cxnLst>
                <a:cxn ang="0">
                  <a:pos x="T0" y="T1"/>
                </a:cxn>
                <a:cxn ang="0">
                  <a:pos x="T2" y="T3"/>
                </a:cxn>
                <a:cxn ang="0">
                  <a:pos x="T4" y="T5"/>
                </a:cxn>
                <a:cxn ang="0">
                  <a:pos x="T6" y="T7"/>
                </a:cxn>
                <a:cxn ang="0">
                  <a:pos x="T8" y="T9"/>
                </a:cxn>
              </a:cxnLst>
              <a:rect l="0" t="0" r="r" b="b"/>
              <a:pathLst>
                <a:path w="1044" h="332">
                  <a:moveTo>
                    <a:pt x="0" y="166"/>
                  </a:moveTo>
                  <a:lnTo>
                    <a:pt x="521" y="0"/>
                  </a:lnTo>
                  <a:lnTo>
                    <a:pt x="1044" y="166"/>
                  </a:lnTo>
                  <a:lnTo>
                    <a:pt x="521" y="332"/>
                  </a:lnTo>
                  <a:lnTo>
                    <a:pt x="0" y="166"/>
                  </a:lnTo>
                  <a:close/>
                </a:path>
              </a:pathLst>
            </a:custGeom>
            <a:solidFill>
              <a:srgbClr val="FFFFFF"/>
            </a:solidFill>
            <a:ln w="4763">
              <a:solidFill>
                <a:srgbClr val="000000"/>
              </a:solidFill>
              <a:prstDash val="solid"/>
              <a:round/>
              <a:headEnd/>
              <a:tailEnd/>
            </a:ln>
          </p:spPr>
          <p:txBody>
            <a:bodyPr/>
            <a:lstStyle/>
            <a:p>
              <a:endParaRPr lang="en-US"/>
            </a:p>
          </p:txBody>
        </p:sp>
        <p:sp>
          <p:nvSpPr>
            <p:cNvPr id="429066" name="Rectangle 10"/>
            <p:cNvSpPr>
              <a:spLocks noChangeArrowheads="1"/>
            </p:cNvSpPr>
            <p:nvPr/>
          </p:nvSpPr>
          <p:spPr bwMode="auto">
            <a:xfrm>
              <a:off x="2411" y="1481"/>
              <a:ext cx="58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b="1">
                  <a:solidFill>
                    <a:srgbClr val="000000"/>
                  </a:solidFill>
                  <a:latin typeface="Arial" charset="0"/>
                </a:rPr>
                <a:t>quanly</a:t>
              </a:r>
              <a:endParaRPr lang="en-US"/>
            </a:p>
          </p:txBody>
        </p:sp>
        <p:sp>
          <p:nvSpPr>
            <p:cNvPr id="429067" name="Line 11"/>
            <p:cNvSpPr>
              <a:spLocks noChangeShapeType="1"/>
            </p:cNvSpPr>
            <p:nvPr/>
          </p:nvSpPr>
          <p:spPr bwMode="auto">
            <a:xfrm>
              <a:off x="1740" y="1574"/>
              <a:ext cx="39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068" name="Line 12"/>
            <p:cNvSpPr>
              <a:spLocks noChangeShapeType="1"/>
            </p:cNvSpPr>
            <p:nvPr/>
          </p:nvSpPr>
          <p:spPr bwMode="auto">
            <a:xfrm>
              <a:off x="3181" y="1574"/>
              <a:ext cx="34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069" name="Rectangle 13"/>
            <p:cNvSpPr>
              <a:spLocks noChangeArrowheads="1"/>
            </p:cNvSpPr>
            <p:nvPr/>
          </p:nvSpPr>
          <p:spPr bwMode="auto">
            <a:xfrm>
              <a:off x="1862" y="1624"/>
              <a:ext cx="3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(0,1)</a:t>
              </a:r>
              <a:endParaRPr lang="en-US"/>
            </a:p>
          </p:txBody>
        </p:sp>
        <p:sp>
          <p:nvSpPr>
            <p:cNvPr id="429070" name="Rectangle 14"/>
            <p:cNvSpPr>
              <a:spLocks noChangeArrowheads="1"/>
            </p:cNvSpPr>
            <p:nvPr/>
          </p:nvSpPr>
          <p:spPr bwMode="auto">
            <a:xfrm>
              <a:off x="3137" y="1624"/>
              <a:ext cx="3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(1,1)</a:t>
              </a:r>
              <a:endParaRPr lang="en-US"/>
            </a:p>
          </p:txBody>
        </p:sp>
        <p:sp>
          <p:nvSpPr>
            <p:cNvPr id="429071" name="Freeform 15"/>
            <p:cNvSpPr>
              <a:spLocks/>
            </p:cNvSpPr>
            <p:nvPr/>
          </p:nvSpPr>
          <p:spPr bwMode="auto">
            <a:xfrm>
              <a:off x="862" y="2384"/>
              <a:ext cx="928" cy="1329"/>
            </a:xfrm>
            <a:custGeom>
              <a:avLst/>
              <a:gdLst>
                <a:gd name="T0" fmla="*/ 2 w 928"/>
                <a:gd name="T1" fmla="*/ 602 h 1329"/>
                <a:gd name="T2" fmla="*/ 17 w 928"/>
                <a:gd name="T3" fmla="*/ 481 h 1329"/>
                <a:gd name="T4" fmla="*/ 48 w 928"/>
                <a:gd name="T5" fmla="*/ 368 h 1329"/>
                <a:gd name="T6" fmla="*/ 93 w 928"/>
                <a:gd name="T7" fmla="*/ 263 h 1329"/>
                <a:gd name="T8" fmla="*/ 152 w 928"/>
                <a:gd name="T9" fmla="*/ 173 h 1329"/>
                <a:gd name="T10" fmla="*/ 220 w 928"/>
                <a:gd name="T11" fmla="*/ 99 h 1329"/>
                <a:gd name="T12" fmla="*/ 295 w 928"/>
                <a:gd name="T13" fmla="*/ 44 h 1329"/>
                <a:gd name="T14" fmla="*/ 379 w 928"/>
                <a:gd name="T15" fmla="*/ 10 h 1329"/>
                <a:gd name="T16" fmla="*/ 464 w 928"/>
                <a:gd name="T17" fmla="*/ 0 h 1329"/>
                <a:gd name="T18" fmla="*/ 549 w 928"/>
                <a:gd name="T19" fmla="*/ 10 h 1329"/>
                <a:gd name="T20" fmla="*/ 631 w 928"/>
                <a:gd name="T21" fmla="*/ 44 h 1329"/>
                <a:gd name="T22" fmla="*/ 708 w 928"/>
                <a:gd name="T23" fmla="*/ 99 h 1329"/>
                <a:gd name="T24" fmla="*/ 776 w 928"/>
                <a:gd name="T25" fmla="*/ 173 h 1329"/>
                <a:gd name="T26" fmla="*/ 833 w 928"/>
                <a:gd name="T27" fmla="*/ 263 h 1329"/>
                <a:gd name="T28" fmla="*/ 878 w 928"/>
                <a:gd name="T29" fmla="*/ 368 h 1329"/>
                <a:gd name="T30" fmla="*/ 909 w 928"/>
                <a:gd name="T31" fmla="*/ 481 h 1329"/>
                <a:gd name="T32" fmla="*/ 926 w 928"/>
                <a:gd name="T33" fmla="*/ 602 h 1329"/>
                <a:gd name="T34" fmla="*/ 926 w 928"/>
                <a:gd name="T35" fmla="*/ 725 h 1329"/>
                <a:gd name="T36" fmla="*/ 909 w 928"/>
                <a:gd name="T37" fmla="*/ 846 h 1329"/>
                <a:gd name="T38" fmla="*/ 878 w 928"/>
                <a:gd name="T39" fmla="*/ 959 h 1329"/>
                <a:gd name="T40" fmla="*/ 833 w 928"/>
                <a:gd name="T41" fmla="*/ 1064 h 1329"/>
                <a:gd name="T42" fmla="*/ 776 w 928"/>
                <a:gd name="T43" fmla="*/ 1154 h 1329"/>
                <a:gd name="T44" fmla="*/ 708 w 928"/>
                <a:gd name="T45" fmla="*/ 1228 h 1329"/>
                <a:gd name="T46" fmla="*/ 631 w 928"/>
                <a:gd name="T47" fmla="*/ 1283 h 1329"/>
                <a:gd name="T48" fmla="*/ 549 w 928"/>
                <a:gd name="T49" fmla="*/ 1317 h 1329"/>
                <a:gd name="T50" fmla="*/ 464 w 928"/>
                <a:gd name="T51" fmla="*/ 1329 h 1329"/>
                <a:gd name="T52" fmla="*/ 379 w 928"/>
                <a:gd name="T53" fmla="*/ 1317 h 1329"/>
                <a:gd name="T54" fmla="*/ 295 w 928"/>
                <a:gd name="T55" fmla="*/ 1283 h 1329"/>
                <a:gd name="T56" fmla="*/ 220 w 928"/>
                <a:gd name="T57" fmla="*/ 1228 h 1329"/>
                <a:gd name="T58" fmla="*/ 152 w 928"/>
                <a:gd name="T59" fmla="*/ 1154 h 1329"/>
                <a:gd name="T60" fmla="*/ 93 w 928"/>
                <a:gd name="T61" fmla="*/ 1064 h 1329"/>
                <a:gd name="T62" fmla="*/ 48 w 928"/>
                <a:gd name="T63" fmla="*/ 959 h 1329"/>
                <a:gd name="T64" fmla="*/ 17 w 928"/>
                <a:gd name="T65" fmla="*/ 846 h 1329"/>
                <a:gd name="T66" fmla="*/ 2 w 928"/>
                <a:gd name="T67" fmla="*/ 725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8" h="1329">
                  <a:moveTo>
                    <a:pt x="0" y="664"/>
                  </a:moveTo>
                  <a:lnTo>
                    <a:pt x="2" y="602"/>
                  </a:lnTo>
                  <a:lnTo>
                    <a:pt x="8" y="542"/>
                  </a:lnTo>
                  <a:lnTo>
                    <a:pt x="17" y="481"/>
                  </a:lnTo>
                  <a:lnTo>
                    <a:pt x="31" y="424"/>
                  </a:lnTo>
                  <a:lnTo>
                    <a:pt x="48" y="368"/>
                  </a:lnTo>
                  <a:lnTo>
                    <a:pt x="70" y="314"/>
                  </a:lnTo>
                  <a:lnTo>
                    <a:pt x="93" y="263"/>
                  </a:lnTo>
                  <a:lnTo>
                    <a:pt x="121" y="216"/>
                  </a:lnTo>
                  <a:lnTo>
                    <a:pt x="152" y="173"/>
                  </a:lnTo>
                  <a:lnTo>
                    <a:pt x="184" y="133"/>
                  </a:lnTo>
                  <a:lnTo>
                    <a:pt x="220" y="99"/>
                  </a:lnTo>
                  <a:lnTo>
                    <a:pt x="257" y="69"/>
                  </a:lnTo>
                  <a:lnTo>
                    <a:pt x="295" y="44"/>
                  </a:lnTo>
                  <a:lnTo>
                    <a:pt x="337" y="25"/>
                  </a:lnTo>
                  <a:lnTo>
                    <a:pt x="379" y="10"/>
                  </a:lnTo>
                  <a:lnTo>
                    <a:pt x="421" y="1"/>
                  </a:lnTo>
                  <a:lnTo>
                    <a:pt x="464" y="0"/>
                  </a:lnTo>
                  <a:lnTo>
                    <a:pt x="507" y="1"/>
                  </a:lnTo>
                  <a:lnTo>
                    <a:pt x="549" y="10"/>
                  </a:lnTo>
                  <a:lnTo>
                    <a:pt x="591" y="25"/>
                  </a:lnTo>
                  <a:lnTo>
                    <a:pt x="631" y="44"/>
                  </a:lnTo>
                  <a:lnTo>
                    <a:pt x="671" y="69"/>
                  </a:lnTo>
                  <a:lnTo>
                    <a:pt x="708" y="99"/>
                  </a:lnTo>
                  <a:lnTo>
                    <a:pt x="744" y="133"/>
                  </a:lnTo>
                  <a:lnTo>
                    <a:pt x="776" y="173"/>
                  </a:lnTo>
                  <a:lnTo>
                    <a:pt x="807" y="216"/>
                  </a:lnTo>
                  <a:lnTo>
                    <a:pt x="833" y="263"/>
                  </a:lnTo>
                  <a:lnTo>
                    <a:pt x="858" y="314"/>
                  </a:lnTo>
                  <a:lnTo>
                    <a:pt x="878" y="368"/>
                  </a:lnTo>
                  <a:lnTo>
                    <a:pt x="897" y="424"/>
                  </a:lnTo>
                  <a:lnTo>
                    <a:pt x="909" y="481"/>
                  </a:lnTo>
                  <a:lnTo>
                    <a:pt x="920" y="542"/>
                  </a:lnTo>
                  <a:lnTo>
                    <a:pt x="926" y="602"/>
                  </a:lnTo>
                  <a:lnTo>
                    <a:pt x="928" y="664"/>
                  </a:lnTo>
                  <a:lnTo>
                    <a:pt x="926" y="725"/>
                  </a:lnTo>
                  <a:lnTo>
                    <a:pt x="920" y="785"/>
                  </a:lnTo>
                  <a:lnTo>
                    <a:pt x="909" y="846"/>
                  </a:lnTo>
                  <a:lnTo>
                    <a:pt x="897" y="903"/>
                  </a:lnTo>
                  <a:lnTo>
                    <a:pt x="878" y="959"/>
                  </a:lnTo>
                  <a:lnTo>
                    <a:pt x="858" y="1014"/>
                  </a:lnTo>
                  <a:lnTo>
                    <a:pt x="833" y="1064"/>
                  </a:lnTo>
                  <a:lnTo>
                    <a:pt x="807" y="1112"/>
                  </a:lnTo>
                  <a:lnTo>
                    <a:pt x="776" y="1154"/>
                  </a:lnTo>
                  <a:lnTo>
                    <a:pt x="744" y="1194"/>
                  </a:lnTo>
                  <a:lnTo>
                    <a:pt x="708" y="1228"/>
                  </a:lnTo>
                  <a:lnTo>
                    <a:pt x="671" y="1258"/>
                  </a:lnTo>
                  <a:lnTo>
                    <a:pt x="631" y="1283"/>
                  </a:lnTo>
                  <a:lnTo>
                    <a:pt x="591" y="1302"/>
                  </a:lnTo>
                  <a:lnTo>
                    <a:pt x="549" y="1317"/>
                  </a:lnTo>
                  <a:lnTo>
                    <a:pt x="507" y="1326"/>
                  </a:lnTo>
                  <a:lnTo>
                    <a:pt x="464" y="1329"/>
                  </a:lnTo>
                  <a:lnTo>
                    <a:pt x="421" y="1326"/>
                  </a:lnTo>
                  <a:lnTo>
                    <a:pt x="379" y="1317"/>
                  </a:lnTo>
                  <a:lnTo>
                    <a:pt x="337" y="1302"/>
                  </a:lnTo>
                  <a:lnTo>
                    <a:pt x="295" y="1283"/>
                  </a:lnTo>
                  <a:lnTo>
                    <a:pt x="257" y="1258"/>
                  </a:lnTo>
                  <a:lnTo>
                    <a:pt x="220" y="1228"/>
                  </a:lnTo>
                  <a:lnTo>
                    <a:pt x="184" y="1194"/>
                  </a:lnTo>
                  <a:lnTo>
                    <a:pt x="152" y="1154"/>
                  </a:lnTo>
                  <a:lnTo>
                    <a:pt x="121" y="1112"/>
                  </a:lnTo>
                  <a:lnTo>
                    <a:pt x="93" y="1064"/>
                  </a:lnTo>
                  <a:lnTo>
                    <a:pt x="70" y="1014"/>
                  </a:lnTo>
                  <a:lnTo>
                    <a:pt x="48" y="959"/>
                  </a:lnTo>
                  <a:lnTo>
                    <a:pt x="31" y="903"/>
                  </a:lnTo>
                  <a:lnTo>
                    <a:pt x="17" y="846"/>
                  </a:lnTo>
                  <a:lnTo>
                    <a:pt x="8" y="785"/>
                  </a:lnTo>
                  <a:lnTo>
                    <a:pt x="2" y="725"/>
                  </a:lnTo>
                  <a:lnTo>
                    <a:pt x="0" y="664"/>
                  </a:lnTo>
                  <a:close/>
                </a:path>
              </a:pathLst>
            </a:custGeom>
            <a:solidFill>
              <a:srgbClr val="FFFFFF"/>
            </a:solidFill>
            <a:ln w="4763">
              <a:solidFill>
                <a:srgbClr val="000000"/>
              </a:solidFill>
              <a:prstDash val="solid"/>
              <a:round/>
              <a:headEnd/>
              <a:tailEnd/>
            </a:ln>
          </p:spPr>
          <p:txBody>
            <a:bodyPr/>
            <a:lstStyle/>
            <a:p>
              <a:endParaRPr lang="en-US"/>
            </a:p>
          </p:txBody>
        </p:sp>
        <p:sp>
          <p:nvSpPr>
            <p:cNvPr id="429072" name="Rectangle 16"/>
            <p:cNvSpPr>
              <a:spLocks noChangeArrowheads="1"/>
            </p:cNvSpPr>
            <p:nvPr/>
          </p:nvSpPr>
          <p:spPr bwMode="auto">
            <a:xfrm>
              <a:off x="1255" y="2460"/>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n1</a:t>
              </a:r>
              <a:endParaRPr lang="en-US"/>
            </a:p>
          </p:txBody>
        </p:sp>
        <p:sp>
          <p:nvSpPr>
            <p:cNvPr id="429073" name="Rectangle 17"/>
            <p:cNvSpPr>
              <a:spLocks noChangeArrowheads="1"/>
            </p:cNvSpPr>
            <p:nvPr/>
          </p:nvSpPr>
          <p:spPr bwMode="auto">
            <a:xfrm>
              <a:off x="1255" y="2607"/>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n2</a:t>
              </a:r>
              <a:endParaRPr lang="en-US"/>
            </a:p>
          </p:txBody>
        </p:sp>
        <p:sp>
          <p:nvSpPr>
            <p:cNvPr id="429074" name="Rectangle 18"/>
            <p:cNvSpPr>
              <a:spLocks noChangeArrowheads="1"/>
            </p:cNvSpPr>
            <p:nvPr/>
          </p:nvSpPr>
          <p:spPr bwMode="auto">
            <a:xfrm>
              <a:off x="1255" y="2755"/>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n3</a:t>
              </a:r>
              <a:endParaRPr lang="en-US"/>
            </a:p>
          </p:txBody>
        </p:sp>
        <p:sp>
          <p:nvSpPr>
            <p:cNvPr id="429075" name="Rectangle 19"/>
            <p:cNvSpPr>
              <a:spLocks noChangeArrowheads="1"/>
            </p:cNvSpPr>
            <p:nvPr/>
          </p:nvSpPr>
          <p:spPr bwMode="auto">
            <a:xfrm>
              <a:off x="1255" y="2902"/>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n4</a:t>
              </a:r>
              <a:endParaRPr lang="en-US"/>
            </a:p>
          </p:txBody>
        </p:sp>
        <p:sp>
          <p:nvSpPr>
            <p:cNvPr id="429076" name="Rectangle 20"/>
            <p:cNvSpPr>
              <a:spLocks noChangeArrowheads="1"/>
            </p:cNvSpPr>
            <p:nvPr/>
          </p:nvSpPr>
          <p:spPr bwMode="auto">
            <a:xfrm>
              <a:off x="1255" y="3050"/>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n5</a:t>
              </a:r>
              <a:endParaRPr lang="en-US"/>
            </a:p>
          </p:txBody>
        </p:sp>
        <p:sp>
          <p:nvSpPr>
            <p:cNvPr id="429077" name="Rectangle 21"/>
            <p:cNvSpPr>
              <a:spLocks noChangeArrowheads="1"/>
            </p:cNvSpPr>
            <p:nvPr/>
          </p:nvSpPr>
          <p:spPr bwMode="auto">
            <a:xfrm>
              <a:off x="1307" y="3198"/>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78" name="Rectangle 22"/>
            <p:cNvSpPr>
              <a:spLocks noChangeArrowheads="1"/>
            </p:cNvSpPr>
            <p:nvPr/>
          </p:nvSpPr>
          <p:spPr bwMode="auto">
            <a:xfrm>
              <a:off x="1307" y="3345"/>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79" name="Rectangle 23"/>
            <p:cNvSpPr>
              <a:spLocks noChangeArrowheads="1"/>
            </p:cNvSpPr>
            <p:nvPr/>
          </p:nvSpPr>
          <p:spPr bwMode="auto">
            <a:xfrm>
              <a:off x="1307" y="3493"/>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80" name="Freeform 24"/>
            <p:cNvSpPr>
              <a:spLocks/>
            </p:cNvSpPr>
            <p:nvPr/>
          </p:nvSpPr>
          <p:spPr bwMode="auto">
            <a:xfrm>
              <a:off x="2601" y="2273"/>
              <a:ext cx="695" cy="1378"/>
            </a:xfrm>
            <a:custGeom>
              <a:avLst/>
              <a:gdLst>
                <a:gd name="T0" fmla="*/ 1 w 695"/>
                <a:gd name="T1" fmla="*/ 625 h 1378"/>
                <a:gd name="T2" fmla="*/ 14 w 695"/>
                <a:gd name="T3" fmla="*/ 499 h 1378"/>
                <a:gd name="T4" fmla="*/ 37 w 695"/>
                <a:gd name="T5" fmla="*/ 381 h 1378"/>
                <a:gd name="T6" fmla="*/ 69 w 695"/>
                <a:gd name="T7" fmla="*/ 273 h 1378"/>
                <a:gd name="T8" fmla="*/ 113 w 695"/>
                <a:gd name="T9" fmla="*/ 179 h 1378"/>
                <a:gd name="T10" fmla="*/ 165 w 695"/>
                <a:gd name="T11" fmla="*/ 102 h 1378"/>
                <a:gd name="T12" fmla="*/ 222 w 695"/>
                <a:gd name="T13" fmla="*/ 46 h 1378"/>
                <a:gd name="T14" fmla="*/ 284 w 695"/>
                <a:gd name="T15" fmla="*/ 11 h 1378"/>
                <a:gd name="T16" fmla="*/ 348 w 695"/>
                <a:gd name="T17" fmla="*/ 0 h 1378"/>
                <a:gd name="T18" fmla="*/ 411 w 695"/>
                <a:gd name="T19" fmla="*/ 11 h 1378"/>
                <a:gd name="T20" fmla="*/ 473 w 695"/>
                <a:gd name="T21" fmla="*/ 46 h 1378"/>
                <a:gd name="T22" fmla="*/ 530 w 695"/>
                <a:gd name="T23" fmla="*/ 102 h 1378"/>
                <a:gd name="T24" fmla="*/ 583 w 695"/>
                <a:gd name="T25" fmla="*/ 179 h 1378"/>
                <a:gd name="T26" fmla="*/ 626 w 695"/>
                <a:gd name="T27" fmla="*/ 273 h 1378"/>
                <a:gd name="T28" fmla="*/ 658 w 695"/>
                <a:gd name="T29" fmla="*/ 381 h 1378"/>
                <a:gd name="T30" fmla="*/ 682 w 695"/>
                <a:gd name="T31" fmla="*/ 499 h 1378"/>
                <a:gd name="T32" fmla="*/ 694 w 695"/>
                <a:gd name="T33" fmla="*/ 625 h 1378"/>
                <a:gd name="T34" fmla="*/ 694 w 695"/>
                <a:gd name="T35" fmla="*/ 752 h 1378"/>
                <a:gd name="T36" fmla="*/ 682 w 695"/>
                <a:gd name="T37" fmla="*/ 877 h 1378"/>
                <a:gd name="T38" fmla="*/ 658 w 695"/>
                <a:gd name="T39" fmla="*/ 995 h 1378"/>
                <a:gd name="T40" fmla="*/ 626 w 695"/>
                <a:gd name="T41" fmla="*/ 1103 h 1378"/>
                <a:gd name="T42" fmla="*/ 583 w 695"/>
                <a:gd name="T43" fmla="*/ 1197 h 1378"/>
                <a:gd name="T44" fmla="*/ 530 w 695"/>
                <a:gd name="T45" fmla="*/ 1274 h 1378"/>
                <a:gd name="T46" fmla="*/ 473 w 695"/>
                <a:gd name="T47" fmla="*/ 1330 h 1378"/>
                <a:gd name="T48" fmla="*/ 411 w 695"/>
                <a:gd name="T49" fmla="*/ 1366 h 1378"/>
                <a:gd name="T50" fmla="*/ 348 w 695"/>
                <a:gd name="T51" fmla="*/ 1378 h 1378"/>
                <a:gd name="T52" fmla="*/ 284 w 695"/>
                <a:gd name="T53" fmla="*/ 1366 h 1378"/>
                <a:gd name="T54" fmla="*/ 222 w 695"/>
                <a:gd name="T55" fmla="*/ 1330 h 1378"/>
                <a:gd name="T56" fmla="*/ 165 w 695"/>
                <a:gd name="T57" fmla="*/ 1274 h 1378"/>
                <a:gd name="T58" fmla="*/ 113 w 695"/>
                <a:gd name="T59" fmla="*/ 1197 h 1378"/>
                <a:gd name="T60" fmla="*/ 69 w 695"/>
                <a:gd name="T61" fmla="*/ 1103 h 1378"/>
                <a:gd name="T62" fmla="*/ 37 w 695"/>
                <a:gd name="T63" fmla="*/ 995 h 1378"/>
                <a:gd name="T64" fmla="*/ 14 w 695"/>
                <a:gd name="T65" fmla="*/ 877 h 1378"/>
                <a:gd name="T66" fmla="*/ 1 w 695"/>
                <a:gd name="T67" fmla="*/ 752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5" h="1378">
                  <a:moveTo>
                    <a:pt x="0" y="688"/>
                  </a:moveTo>
                  <a:lnTo>
                    <a:pt x="1" y="625"/>
                  </a:lnTo>
                  <a:lnTo>
                    <a:pt x="6" y="561"/>
                  </a:lnTo>
                  <a:lnTo>
                    <a:pt x="14" y="499"/>
                  </a:lnTo>
                  <a:lnTo>
                    <a:pt x="23" y="440"/>
                  </a:lnTo>
                  <a:lnTo>
                    <a:pt x="37" y="381"/>
                  </a:lnTo>
                  <a:lnTo>
                    <a:pt x="52" y="327"/>
                  </a:lnTo>
                  <a:lnTo>
                    <a:pt x="69" y="273"/>
                  </a:lnTo>
                  <a:lnTo>
                    <a:pt x="91" y="225"/>
                  </a:lnTo>
                  <a:lnTo>
                    <a:pt x="113" y="179"/>
                  </a:lnTo>
                  <a:lnTo>
                    <a:pt x="137" y="139"/>
                  </a:lnTo>
                  <a:lnTo>
                    <a:pt x="165" y="102"/>
                  </a:lnTo>
                  <a:lnTo>
                    <a:pt x="193" y="71"/>
                  </a:lnTo>
                  <a:lnTo>
                    <a:pt x="222" y="46"/>
                  </a:lnTo>
                  <a:lnTo>
                    <a:pt x="252" y="25"/>
                  </a:lnTo>
                  <a:lnTo>
                    <a:pt x="284" y="11"/>
                  </a:lnTo>
                  <a:lnTo>
                    <a:pt x="315" y="2"/>
                  </a:lnTo>
                  <a:lnTo>
                    <a:pt x="348" y="0"/>
                  </a:lnTo>
                  <a:lnTo>
                    <a:pt x="380" y="2"/>
                  </a:lnTo>
                  <a:lnTo>
                    <a:pt x="411" y="11"/>
                  </a:lnTo>
                  <a:lnTo>
                    <a:pt x="444" y="25"/>
                  </a:lnTo>
                  <a:lnTo>
                    <a:pt x="473" y="46"/>
                  </a:lnTo>
                  <a:lnTo>
                    <a:pt x="502" y="71"/>
                  </a:lnTo>
                  <a:lnTo>
                    <a:pt x="530" y="102"/>
                  </a:lnTo>
                  <a:lnTo>
                    <a:pt x="558" y="139"/>
                  </a:lnTo>
                  <a:lnTo>
                    <a:pt x="583" y="179"/>
                  </a:lnTo>
                  <a:lnTo>
                    <a:pt x="604" y="225"/>
                  </a:lnTo>
                  <a:lnTo>
                    <a:pt x="626" y="273"/>
                  </a:lnTo>
                  <a:lnTo>
                    <a:pt x="643" y="327"/>
                  </a:lnTo>
                  <a:lnTo>
                    <a:pt x="658" y="381"/>
                  </a:lnTo>
                  <a:lnTo>
                    <a:pt x="672" y="440"/>
                  </a:lnTo>
                  <a:lnTo>
                    <a:pt x="682" y="499"/>
                  </a:lnTo>
                  <a:lnTo>
                    <a:pt x="689" y="561"/>
                  </a:lnTo>
                  <a:lnTo>
                    <a:pt x="694" y="625"/>
                  </a:lnTo>
                  <a:lnTo>
                    <a:pt x="695" y="688"/>
                  </a:lnTo>
                  <a:lnTo>
                    <a:pt x="694" y="752"/>
                  </a:lnTo>
                  <a:lnTo>
                    <a:pt x="689" y="815"/>
                  </a:lnTo>
                  <a:lnTo>
                    <a:pt x="682" y="877"/>
                  </a:lnTo>
                  <a:lnTo>
                    <a:pt x="672" y="938"/>
                  </a:lnTo>
                  <a:lnTo>
                    <a:pt x="658" y="995"/>
                  </a:lnTo>
                  <a:lnTo>
                    <a:pt x="643" y="1051"/>
                  </a:lnTo>
                  <a:lnTo>
                    <a:pt x="626" y="1103"/>
                  </a:lnTo>
                  <a:lnTo>
                    <a:pt x="604" y="1153"/>
                  </a:lnTo>
                  <a:lnTo>
                    <a:pt x="583" y="1197"/>
                  </a:lnTo>
                  <a:lnTo>
                    <a:pt x="558" y="1239"/>
                  </a:lnTo>
                  <a:lnTo>
                    <a:pt x="530" y="1274"/>
                  </a:lnTo>
                  <a:lnTo>
                    <a:pt x="502" y="1305"/>
                  </a:lnTo>
                  <a:lnTo>
                    <a:pt x="473" y="1330"/>
                  </a:lnTo>
                  <a:lnTo>
                    <a:pt x="444" y="1351"/>
                  </a:lnTo>
                  <a:lnTo>
                    <a:pt x="411" y="1366"/>
                  </a:lnTo>
                  <a:lnTo>
                    <a:pt x="380" y="1375"/>
                  </a:lnTo>
                  <a:lnTo>
                    <a:pt x="348" y="1378"/>
                  </a:lnTo>
                  <a:lnTo>
                    <a:pt x="315" y="1375"/>
                  </a:lnTo>
                  <a:lnTo>
                    <a:pt x="284" y="1366"/>
                  </a:lnTo>
                  <a:lnTo>
                    <a:pt x="252" y="1351"/>
                  </a:lnTo>
                  <a:lnTo>
                    <a:pt x="222" y="1330"/>
                  </a:lnTo>
                  <a:lnTo>
                    <a:pt x="193" y="1305"/>
                  </a:lnTo>
                  <a:lnTo>
                    <a:pt x="165" y="1274"/>
                  </a:lnTo>
                  <a:lnTo>
                    <a:pt x="137" y="1239"/>
                  </a:lnTo>
                  <a:lnTo>
                    <a:pt x="113" y="1197"/>
                  </a:lnTo>
                  <a:lnTo>
                    <a:pt x="91" y="1153"/>
                  </a:lnTo>
                  <a:lnTo>
                    <a:pt x="69" y="1103"/>
                  </a:lnTo>
                  <a:lnTo>
                    <a:pt x="52" y="1051"/>
                  </a:lnTo>
                  <a:lnTo>
                    <a:pt x="37" y="995"/>
                  </a:lnTo>
                  <a:lnTo>
                    <a:pt x="23" y="938"/>
                  </a:lnTo>
                  <a:lnTo>
                    <a:pt x="14" y="877"/>
                  </a:lnTo>
                  <a:lnTo>
                    <a:pt x="6" y="815"/>
                  </a:lnTo>
                  <a:lnTo>
                    <a:pt x="1" y="752"/>
                  </a:lnTo>
                  <a:lnTo>
                    <a:pt x="0" y="688"/>
                  </a:lnTo>
                  <a:close/>
                </a:path>
              </a:pathLst>
            </a:custGeom>
            <a:solidFill>
              <a:srgbClr val="FFFFFF"/>
            </a:solidFill>
            <a:ln w="4763">
              <a:solidFill>
                <a:srgbClr val="000000"/>
              </a:solidFill>
              <a:prstDash val="solid"/>
              <a:round/>
              <a:headEnd/>
              <a:tailEnd/>
            </a:ln>
          </p:spPr>
          <p:txBody>
            <a:bodyPr/>
            <a:lstStyle/>
            <a:p>
              <a:endParaRPr lang="en-US"/>
            </a:p>
          </p:txBody>
        </p:sp>
        <p:sp>
          <p:nvSpPr>
            <p:cNvPr id="429081" name="Rectangle 25"/>
            <p:cNvSpPr>
              <a:spLocks noChangeArrowheads="1"/>
            </p:cNvSpPr>
            <p:nvPr/>
          </p:nvSpPr>
          <p:spPr bwMode="auto">
            <a:xfrm>
              <a:off x="2892" y="2336"/>
              <a:ext cx="17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r1</a:t>
              </a:r>
              <a:endParaRPr lang="en-US"/>
            </a:p>
          </p:txBody>
        </p:sp>
        <p:sp>
          <p:nvSpPr>
            <p:cNvPr id="429082" name="Rectangle 26"/>
            <p:cNvSpPr>
              <a:spLocks noChangeArrowheads="1"/>
            </p:cNvSpPr>
            <p:nvPr/>
          </p:nvSpPr>
          <p:spPr bwMode="auto">
            <a:xfrm>
              <a:off x="2892" y="2557"/>
              <a:ext cx="17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r2</a:t>
              </a:r>
              <a:endParaRPr lang="en-US"/>
            </a:p>
          </p:txBody>
        </p:sp>
        <p:sp>
          <p:nvSpPr>
            <p:cNvPr id="429083" name="Rectangle 27"/>
            <p:cNvSpPr>
              <a:spLocks noChangeArrowheads="1"/>
            </p:cNvSpPr>
            <p:nvPr/>
          </p:nvSpPr>
          <p:spPr bwMode="auto">
            <a:xfrm>
              <a:off x="2892" y="2778"/>
              <a:ext cx="17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r3</a:t>
              </a:r>
              <a:endParaRPr lang="en-US"/>
            </a:p>
          </p:txBody>
        </p:sp>
        <p:sp>
          <p:nvSpPr>
            <p:cNvPr id="429084" name="Rectangle 28"/>
            <p:cNvSpPr>
              <a:spLocks noChangeArrowheads="1"/>
            </p:cNvSpPr>
            <p:nvPr/>
          </p:nvSpPr>
          <p:spPr bwMode="auto">
            <a:xfrm>
              <a:off x="2932" y="3000"/>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85" name="Rectangle 29"/>
            <p:cNvSpPr>
              <a:spLocks noChangeArrowheads="1"/>
            </p:cNvSpPr>
            <p:nvPr/>
          </p:nvSpPr>
          <p:spPr bwMode="auto">
            <a:xfrm>
              <a:off x="2932" y="3221"/>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86" name="Rectangle 30"/>
            <p:cNvSpPr>
              <a:spLocks noChangeArrowheads="1"/>
            </p:cNvSpPr>
            <p:nvPr/>
          </p:nvSpPr>
          <p:spPr bwMode="auto">
            <a:xfrm>
              <a:off x="2932" y="3443"/>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87" name="Freeform 31"/>
            <p:cNvSpPr>
              <a:spLocks/>
            </p:cNvSpPr>
            <p:nvPr/>
          </p:nvSpPr>
          <p:spPr bwMode="auto">
            <a:xfrm>
              <a:off x="3876" y="2384"/>
              <a:ext cx="927" cy="1329"/>
            </a:xfrm>
            <a:custGeom>
              <a:avLst/>
              <a:gdLst>
                <a:gd name="T0" fmla="*/ 2 w 927"/>
                <a:gd name="T1" fmla="*/ 602 h 1329"/>
                <a:gd name="T2" fmla="*/ 19 w 927"/>
                <a:gd name="T3" fmla="*/ 481 h 1329"/>
                <a:gd name="T4" fmla="*/ 49 w 927"/>
                <a:gd name="T5" fmla="*/ 368 h 1329"/>
                <a:gd name="T6" fmla="*/ 94 w 927"/>
                <a:gd name="T7" fmla="*/ 263 h 1329"/>
                <a:gd name="T8" fmla="*/ 151 w 927"/>
                <a:gd name="T9" fmla="*/ 173 h 1329"/>
                <a:gd name="T10" fmla="*/ 219 w 927"/>
                <a:gd name="T11" fmla="*/ 99 h 1329"/>
                <a:gd name="T12" fmla="*/ 297 w 927"/>
                <a:gd name="T13" fmla="*/ 44 h 1329"/>
                <a:gd name="T14" fmla="*/ 379 w 927"/>
                <a:gd name="T15" fmla="*/ 10 h 1329"/>
                <a:gd name="T16" fmla="*/ 464 w 927"/>
                <a:gd name="T17" fmla="*/ 0 h 1329"/>
                <a:gd name="T18" fmla="*/ 549 w 927"/>
                <a:gd name="T19" fmla="*/ 10 h 1329"/>
                <a:gd name="T20" fmla="*/ 632 w 927"/>
                <a:gd name="T21" fmla="*/ 44 h 1329"/>
                <a:gd name="T22" fmla="*/ 708 w 927"/>
                <a:gd name="T23" fmla="*/ 99 h 1329"/>
                <a:gd name="T24" fmla="*/ 776 w 927"/>
                <a:gd name="T25" fmla="*/ 173 h 1329"/>
                <a:gd name="T26" fmla="*/ 835 w 927"/>
                <a:gd name="T27" fmla="*/ 263 h 1329"/>
                <a:gd name="T28" fmla="*/ 879 w 927"/>
                <a:gd name="T29" fmla="*/ 368 h 1329"/>
                <a:gd name="T30" fmla="*/ 910 w 927"/>
                <a:gd name="T31" fmla="*/ 481 h 1329"/>
                <a:gd name="T32" fmla="*/ 926 w 927"/>
                <a:gd name="T33" fmla="*/ 602 h 1329"/>
                <a:gd name="T34" fmla="*/ 926 w 927"/>
                <a:gd name="T35" fmla="*/ 725 h 1329"/>
                <a:gd name="T36" fmla="*/ 910 w 927"/>
                <a:gd name="T37" fmla="*/ 846 h 1329"/>
                <a:gd name="T38" fmla="*/ 879 w 927"/>
                <a:gd name="T39" fmla="*/ 959 h 1329"/>
                <a:gd name="T40" fmla="*/ 835 w 927"/>
                <a:gd name="T41" fmla="*/ 1064 h 1329"/>
                <a:gd name="T42" fmla="*/ 776 w 927"/>
                <a:gd name="T43" fmla="*/ 1154 h 1329"/>
                <a:gd name="T44" fmla="*/ 708 w 927"/>
                <a:gd name="T45" fmla="*/ 1228 h 1329"/>
                <a:gd name="T46" fmla="*/ 632 w 927"/>
                <a:gd name="T47" fmla="*/ 1283 h 1329"/>
                <a:gd name="T48" fmla="*/ 549 w 927"/>
                <a:gd name="T49" fmla="*/ 1317 h 1329"/>
                <a:gd name="T50" fmla="*/ 464 w 927"/>
                <a:gd name="T51" fmla="*/ 1329 h 1329"/>
                <a:gd name="T52" fmla="*/ 379 w 927"/>
                <a:gd name="T53" fmla="*/ 1317 h 1329"/>
                <a:gd name="T54" fmla="*/ 297 w 927"/>
                <a:gd name="T55" fmla="*/ 1283 h 1329"/>
                <a:gd name="T56" fmla="*/ 219 w 927"/>
                <a:gd name="T57" fmla="*/ 1228 h 1329"/>
                <a:gd name="T58" fmla="*/ 151 w 927"/>
                <a:gd name="T59" fmla="*/ 1154 h 1329"/>
                <a:gd name="T60" fmla="*/ 94 w 927"/>
                <a:gd name="T61" fmla="*/ 1064 h 1329"/>
                <a:gd name="T62" fmla="*/ 49 w 927"/>
                <a:gd name="T63" fmla="*/ 959 h 1329"/>
                <a:gd name="T64" fmla="*/ 19 w 927"/>
                <a:gd name="T65" fmla="*/ 846 h 1329"/>
                <a:gd name="T66" fmla="*/ 2 w 927"/>
                <a:gd name="T67" fmla="*/ 725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7" h="1329">
                  <a:moveTo>
                    <a:pt x="0" y="664"/>
                  </a:moveTo>
                  <a:lnTo>
                    <a:pt x="2" y="602"/>
                  </a:lnTo>
                  <a:lnTo>
                    <a:pt x="8" y="542"/>
                  </a:lnTo>
                  <a:lnTo>
                    <a:pt x="19" y="481"/>
                  </a:lnTo>
                  <a:lnTo>
                    <a:pt x="31" y="424"/>
                  </a:lnTo>
                  <a:lnTo>
                    <a:pt x="49" y="368"/>
                  </a:lnTo>
                  <a:lnTo>
                    <a:pt x="70" y="314"/>
                  </a:lnTo>
                  <a:lnTo>
                    <a:pt x="94" y="263"/>
                  </a:lnTo>
                  <a:lnTo>
                    <a:pt x="121" y="216"/>
                  </a:lnTo>
                  <a:lnTo>
                    <a:pt x="151" y="173"/>
                  </a:lnTo>
                  <a:lnTo>
                    <a:pt x="184" y="133"/>
                  </a:lnTo>
                  <a:lnTo>
                    <a:pt x="219" y="99"/>
                  </a:lnTo>
                  <a:lnTo>
                    <a:pt x="257" y="69"/>
                  </a:lnTo>
                  <a:lnTo>
                    <a:pt x="297" y="44"/>
                  </a:lnTo>
                  <a:lnTo>
                    <a:pt x="337" y="25"/>
                  </a:lnTo>
                  <a:lnTo>
                    <a:pt x="379" y="10"/>
                  </a:lnTo>
                  <a:lnTo>
                    <a:pt x="420" y="1"/>
                  </a:lnTo>
                  <a:lnTo>
                    <a:pt x="464" y="0"/>
                  </a:lnTo>
                  <a:lnTo>
                    <a:pt x="507" y="1"/>
                  </a:lnTo>
                  <a:lnTo>
                    <a:pt x="549" y="10"/>
                  </a:lnTo>
                  <a:lnTo>
                    <a:pt x="590" y="25"/>
                  </a:lnTo>
                  <a:lnTo>
                    <a:pt x="632" y="44"/>
                  </a:lnTo>
                  <a:lnTo>
                    <a:pt x="671" y="69"/>
                  </a:lnTo>
                  <a:lnTo>
                    <a:pt x="708" y="99"/>
                  </a:lnTo>
                  <a:lnTo>
                    <a:pt x="743" y="133"/>
                  </a:lnTo>
                  <a:lnTo>
                    <a:pt x="776" y="173"/>
                  </a:lnTo>
                  <a:lnTo>
                    <a:pt x="807" y="216"/>
                  </a:lnTo>
                  <a:lnTo>
                    <a:pt x="835" y="263"/>
                  </a:lnTo>
                  <a:lnTo>
                    <a:pt x="858" y="314"/>
                  </a:lnTo>
                  <a:lnTo>
                    <a:pt x="879" y="368"/>
                  </a:lnTo>
                  <a:lnTo>
                    <a:pt x="896" y="424"/>
                  </a:lnTo>
                  <a:lnTo>
                    <a:pt x="910" y="481"/>
                  </a:lnTo>
                  <a:lnTo>
                    <a:pt x="920" y="542"/>
                  </a:lnTo>
                  <a:lnTo>
                    <a:pt x="926" y="602"/>
                  </a:lnTo>
                  <a:lnTo>
                    <a:pt x="927" y="664"/>
                  </a:lnTo>
                  <a:lnTo>
                    <a:pt x="926" y="725"/>
                  </a:lnTo>
                  <a:lnTo>
                    <a:pt x="920" y="785"/>
                  </a:lnTo>
                  <a:lnTo>
                    <a:pt x="910" y="846"/>
                  </a:lnTo>
                  <a:lnTo>
                    <a:pt x="896" y="903"/>
                  </a:lnTo>
                  <a:lnTo>
                    <a:pt x="879" y="959"/>
                  </a:lnTo>
                  <a:lnTo>
                    <a:pt x="858" y="1014"/>
                  </a:lnTo>
                  <a:lnTo>
                    <a:pt x="835" y="1064"/>
                  </a:lnTo>
                  <a:lnTo>
                    <a:pt x="807" y="1112"/>
                  </a:lnTo>
                  <a:lnTo>
                    <a:pt x="776" y="1154"/>
                  </a:lnTo>
                  <a:lnTo>
                    <a:pt x="743" y="1194"/>
                  </a:lnTo>
                  <a:lnTo>
                    <a:pt x="708" y="1228"/>
                  </a:lnTo>
                  <a:lnTo>
                    <a:pt x="671" y="1258"/>
                  </a:lnTo>
                  <a:lnTo>
                    <a:pt x="632" y="1283"/>
                  </a:lnTo>
                  <a:lnTo>
                    <a:pt x="590" y="1302"/>
                  </a:lnTo>
                  <a:lnTo>
                    <a:pt x="549" y="1317"/>
                  </a:lnTo>
                  <a:lnTo>
                    <a:pt x="507" y="1326"/>
                  </a:lnTo>
                  <a:lnTo>
                    <a:pt x="464" y="1329"/>
                  </a:lnTo>
                  <a:lnTo>
                    <a:pt x="420" y="1326"/>
                  </a:lnTo>
                  <a:lnTo>
                    <a:pt x="379" y="1317"/>
                  </a:lnTo>
                  <a:lnTo>
                    <a:pt x="337" y="1302"/>
                  </a:lnTo>
                  <a:lnTo>
                    <a:pt x="297" y="1283"/>
                  </a:lnTo>
                  <a:lnTo>
                    <a:pt x="257" y="1258"/>
                  </a:lnTo>
                  <a:lnTo>
                    <a:pt x="219" y="1228"/>
                  </a:lnTo>
                  <a:lnTo>
                    <a:pt x="184" y="1194"/>
                  </a:lnTo>
                  <a:lnTo>
                    <a:pt x="151" y="1154"/>
                  </a:lnTo>
                  <a:lnTo>
                    <a:pt x="121" y="1112"/>
                  </a:lnTo>
                  <a:lnTo>
                    <a:pt x="94" y="1064"/>
                  </a:lnTo>
                  <a:lnTo>
                    <a:pt x="70" y="1014"/>
                  </a:lnTo>
                  <a:lnTo>
                    <a:pt x="49" y="959"/>
                  </a:lnTo>
                  <a:lnTo>
                    <a:pt x="31" y="903"/>
                  </a:lnTo>
                  <a:lnTo>
                    <a:pt x="19" y="846"/>
                  </a:lnTo>
                  <a:lnTo>
                    <a:pt x="8" y="785"/>
                  </a:lnTo>
                  <a:lnTo>
                    <a:pt x="2" y="725"/>
                  </a:lnTo>
                  <a:lnTo>
                    <a:pt x="0" y="664"/>
                  </a:lnTo>
                  <a:close/>
                </a:path>
              </a:pathLst>
            </a:custGeom>
            <a:solidFill>
              <a:srgbClr val="FFFFFF"/>
            </a:solidFill>
            <a:ln w="4763">
              <a:solidFill>
                <a:srgbClr val="000000"/>
              </a:solidFill>
              <a:prstDash val="solid"/>
              <a:round/>
              <a:headEnd/>
              <a:tailEnd/>
            </a:ln>
          </p:spPr>
          <p:txBody>
            <a:bodyPr/>
            <a:lstStyle/>
            <a:p>
              <a:endParaRPr lang="en-US"/>
            </a:p>
          </p:txBody>
        </p:sp>
        <p:sp>
          <p:nvSpPr>
            <p:cNvPr id="429088" name="Rectangle 32"/>
            <p:cNvSpPr>
              <a:spLocks noChangeArrowheads="1"/>
            </p:cNvSpPr>
            <p:nvPr/>
          </p:nvSpPr>
          <p:spPr bwMode="auto">
            <a:xfrm>
              <a:off x="4269" y="2607"/>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p1</a:t>
              </a:r>
              <a:endParaRPr lang="en-US"/>
            </a:p>
          </p:txBody>
        </p:sp>
        <p:sp>
          <p:nvSpPr>
            <p:cNvPr id="429089" name="Rectangle 33"/>
            <p:cNvSpPr>
              <a:spLocks noChangeArrowheads="1"/>
            </p:cNvSpPr>
            <p:nvPr/>
          </p:nvSpPr>
          <p:spPr bwMode="auto">
            <a:xfrm>
              <a:off x="4269" y="2755"/>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p2</a:t>
              </a:r>
              <a:endParaRPr lang="en-US"/>
            </a:p>
          </p:txBody>
        </p:sp>
        <p:sp>
          <p:nvSpPr>
            <p:cNvPr id="429090" name="Rectangle 34"/>
            <p:cNvSpPr>
              <a:spLocks noChangeArrowheads="1"/>
            </p:cNvSpPr>
            <p:nvPr/>
          </p:nvSpPr>
          <p:spPr bwMode="auto">
            <a:xfrm>
              <a:off x="4269" y="2902"/>
              <a:ext cx="20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p3</a:t>
              </a:r>
              <a:endParaRPr lang="en-US"/>
            </a:p>
          </p:txBody>
        </p:sp>
        <p:sp>
          <p:nvSpPr>
            <p:cNvPr id="429091" name="Rectangle 35"/>
            <p:cNvSpPr>
              <a:spLocks noChangeArrowheads="1"/>
            </p:cNvSpPr>
            <p:nvPr/>
          </p:nvSpPr>
          <p:spPr bwMode="auto">
            <a:xfrm>
              <a:off x="4323" y="3050"/>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92" name="Rectangle 36"/>
            <p:cNvSpPr>
              <a:spLocks noChangeArrowheads="1"/>
            </p:cNvSpPr>
            <p:nvPr/>
          </p:nvSpPr>
          <p:spPr bwMode="auto">
            <a:xfrm>
              <a:off x="4323" y="3198"/>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93" name="Rectangle 37"/>
            <p:cNvSpPr>
              <a:spLocks noChangeArrowheads="1"/>
            </p:cNvSpPr>
            <p:nvPr/>
          </p:nvSpPr>
          <p:spPr bwMode="auto">
            <a:xfrm>
              <a:off x="4323" y="3345"/>
              <a:ext cx="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29094" name="Line 38"/>
            <p:cNvSpPr>
              <a:spLocks noChangeShapeType="1"/>
            </p:cNvSpPr>
            <p:nvPr/>
          </p:nvSpPr>
          <p:spPr bwMode="auto">
            <a:xfrm flipV="1">
              <a:off x="1442" y="2487"/>
              <a:ext cx="1391" cy="332"/>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095" name="Freeform 39"/>
            <p:cNvSpPr>
              <a:spLocks/>
            </p:cNvSpPr>
            <p:nvPr/>
          </p:nvSpPr>
          <p:spPr bwMode="auto">
            <a:xfrm>
              <a:off x="1416" y="2794"/>
              <a:ext cx="52" cy="52"/>
            </a:xfrm>
            <a:custGeom>
              <a:avLst/>
              <a:gdLst>
                <a:gd name="T0" fmla="*/ 52 w 52"/>
                <a:gd name="T1" fmla="*/ 20 h 52"/>
                <a:gd name="T2" fmla="*/ 51 w 52"/>
                <a:gd name="T3" fmla="*/ 17 h 52"/>
                <a:gd name="T4" fmla="*/ 49 w 52"/>
                <a:gd name="T5" fmla="*/ 15 h 52"/>
                <a:gd name="T6" fmla="*/ 47 w 52"/>
                <a:gd name="T7" fmla="*/ 12 h 52"/>
                <a:gd name="T8" fmla="*/ 46 w 52"/>
                <a:gd name="T9" fmla="*/ 9 h 52"/>
                <a:gd name="T10" fmla="*/ 44 w 52"/>
                <a:gd name="T11" fmla="*/ 8 h 52"/>
                <a:gd name="T12" fmla="*/ 41 w 52"/>
                <a:gd name="T13" fmla="*/ 6 h 52"/>
                <a:gd name="T14" fmla="*/ 40 w 52"/>
                <a:gd name="T15" fmla="*/ 5 h 52"/>
                <a:gd name="T16" fmla="*/ 37 w 52"/>
                <a:gd name="T17" fmla="*/ 3 h 52"/>
                <a:gd name="T18" fmla="*/ 34 w 52"/>
                <a:gd name="T19" fmla="*/ 2 h 52"/>
                <a:gd name="T20" fmla="*/ 30 w 52"/>
                <a:gd name="T21" fmla="*/ 0 h 52"/>
                <a:gd name="T22" fmla="*/ 27 w 52"/>
                <a:gd name="T23" fmla="*/ 0 h 52"/>
                <a:gd name="T24" fmla="*/ 26 w 52"/>
                <a:gd name="T25" fmla="*/ 0 h 52"/>
                <a:gd name="T26" fmla="*/ 23 w 52"/>
                <a:gd name="T27" fmla="*/ 0 h 52"/>
                <a:gd name="T28" fmla="*/ 20 w 52"/>
                <a:gd name="T29" fmla="*/ 2 h 52"/>
                <a:gd name="T30" fmla="*/ 17 w 52"/>
                <a:gd name="T31" fmla="*/ 2 h 52"/>
                <a:gd name="T32" fmla="*/ 13 w 52"/>
                <a:gd name="T33" fmla="*/ 3 h 52"/>
                <a:gd name="T34" fmla="*/ 10 w 52"/>
                <a:gd name="T35" fmla="*/ 5 h 52"/>
                <a:gd name="T36" fmla="*/ 9 w 52"/>
                <a:gd name="T37" fmla="*/ 6 h 52"/>
                <a:gd name="T38" fmla="*/ 6 w 52"/>
                <a:gd name="T39" fmla="*/ 8 h 52"/>
                <a:gd name="T40" fmla="*/ 4 w 52"/>
                <a:gd name="T41" fmla="*/ 11 h 52"/>
                <a:gd name="T42" fmla="*/ 3 w 52"/>
                <a:gd name="T43" fmla="*/ 12 h 52"/>
                <a:gd name="T44" fmla="*/ 1 w 52"/>
                <a:gd name="T45" fmla="*/ 15 h 52"/>
                <a:gd name="T46" fmla="*/ 0 w 52"/>
                <a:gd name="T47" fmla="*/ 18 h 52"/>
                <a:gd name="T48" fmla="*/ 0 w 52"/>
                <a:gd name="T49" fmla="*/ 21 h 52"/>
                <a:gd name="T50" fmla="*/ 0 w 52"/>
                <a:gd name="T51" fmla="*/ 24 h 52"/>
                <a:gd name="T52" fmla="*/ 0 w 52"/>
                <a:gd name="T53" fmla="*/ 27 h 52"/>
                <a:gd name="T54" fmla="*/ 0 w 52"/>
                <a:gd name="T55" fmla="*/ 30 h 52"/>
                <a:gd name="T56" fmla="*/ 0 w 52"/>
                <a:gd name="T57" fmla="*/ 31 h 52"/>
                <a:gd name="T58" fmla="*/ 1 w 52"/>
                <a:gd name="T59" fmla="*/ 34 h 52"/>
                <a:gd name="T60" fmla="*/ 1 w 52"/>
                <a:gd name="T61" fmla="*/ 37 h 52"/>
                <a:gd name="T62" fmla="*/ 3 w 52"/>
                <a:gd name="T63" fmla="*/ 40 h 52"/>
                <a:gd name="T64" fmla="*/ 6 w 52"/>
                <a:gd name="T65" fmla="*/ 42 h 52"/>
                <a:gd name="T66" fmla="*/ 7 w 52"/>
                <a:gd name="T67" fmla="*/ 45 h 52"/>
                <a:gd name="T68" fmla="*/ 9 w 52"/>
                <a:gd name="T69" fmla="*/ 46 h 52"/>
                <a:gd name="T70" fmla="*/ 12 w 52"/>
                <a:gd name="T71" fmla="*/ 48 h 52"/>
                <a:gd name="T72" fmla="*/ 15 w 52"/>
                <a:gd name="T73" fmla="*/ 49 h 52"/>
                <a:gd name="T74" fmla="*/ 18 w 52"/>
                <a:gd name="T75" fmla="*/ 51 h 52"/>
                <a:gd name="T76" fmla="*/ 20 w 52"/>
                <a:gd name="T77" fmla="*/ 51 h 52"/>
                <a:gd name="T78" fmla="*/ 23 w 52"/>
                <a:gd name="T79" fmla="*/ 51 h 52"/>
                <a:gd name="T80" fmla="*/ 26 w 52"/>
                <a:gd name="T81" fmla="*/ 52 h 52"/>
                <a:gd name="T82" fmla="*/ 29 w 52"/>
                <a:gd name="T83" fmla="*/ 51 h 52"/>
                <a:gd name="T84" fmla="*/ 32 w 52"/>
                <a:gd name="T85" fmla="*/ 51 h 52"/>
                <a:gd name="T86" fmla="*/ 35 w 52"/>
                <a:gd name="T87" fmla="*/ 49 h 52"/>
                <a:gd name="T88" fmla="*/ 38 w 52"/>
                <a:gd name="T89" fmla="*/ 49 h 52"/>
                <a:gd name="T90" fmla="*/ 40 w 52"/>
                <a:gd name="T91" fmla="*/ 48 h 52"/>
                <a:gd name="T92" fmla="*/ 43 w 52"/>
                <a:gd name="T93" fmla="*/ 46 h 52"/>
                <a:gd name="T94" fmla="*/ 44 w 52"/>
                <a:gd name="T95" fmla="*/ 43 h 52"/>
                <a:gd name="T96" fmla="*/ 47 w 52"/>
                <a:gd name="T97" fmla="*/ 42 h 52"/>
                <a:gd name="T98" fmla="*/ 49 w 52"/>
                <a:gd name="T99" fmla="*/ 39 h 52"/>
                <a:gd name="T100" fmla="*/ 51 w 52"/>
                <a:gd name="T101" fmla="*/ 36 h 52"/>
                <a:gd name="T102" fmla="*/ 51 w 52"/>
                <a:gd name="T103" fmla="*/ 34 h 52"/>
                <a:gd name="T104" fmla="*/ 52 w 52"/>
                <a:gd name="T105" fmla="*/ 31 h 52"/>
                <a:gd name="T106" fmla="*/ 52 w 52"/>
                <a:gd name="T107" fmla="*/ 28 h 52"/>
                <a:gd name="T108" fmla="*/ 52 w 52"/>
                <a:gd name="T109" fmla="*/ 25 h 52"/>
                <a:gd name="T110" fmla="*/ 52 w 52"/>
                <a:gd name="T111" fmla="*/ 22 h 52"/>
                <a:gd name="T112" fmla="*/ 52 w 52"/>
                <a:gd name="T113"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2">
                  <a:moveTo>
                    <a:pt x="52" y="20"/>
                  </a:moveTo>
                  <a:lnTo>
                    <a:pt x="51" y="17"/>
                  </a:lnTo>
                  <a:lnTo>
                    <a:pt x="49" y="15"/>
                  </a:lnTo>
                  <a:lnTo>
                    <a:pt x="47" y="12"/>
                  </a:lnTo>
                  <a:lnTo>
                    <a:pt x="46" y="9"/>
                  </a:lnTo>
                  <a:lnTo>
                    <a:pt x="44" y="8"/>
                  </a:lnTo>
                  <a:lnTo>
                    <a:pt x="41" y="6"/>
                  </a:lnTo>
                  <a:lnTo>
                    <a:pt x="40" y="5"/>
                  </a:lnTo>
                  <a:lnTo>
                    <a:pt x="37" y="3"/>
                  </a:lnTo>
                  <a:lnTo>
                    <a:pt x="34" y="2"/>
                  </a:lnTo>
                  <a:lnTo>
                    <a:pt x="30" y="0"/>
                  </a:lnTo>
                  <a:lnTo>
                    <a:pt x="27" y="0"/>
                  </a:lnTo>
                  <a:lnTo>
                    <a:pt x="26" y="0"/>
                  </a:lnTo>
                  <a:lnTo>
                    <a:pt x="23" y="0"/>
                  </a:lnTo>
                  <a:lnTo>
                    <a:pt x="20" y="2"/>
                  </a:lnTo>
                  <a:lnTo>
                    <a:pt x="17" y="2"/>
                  </a:lnTo>
                  <a:lnTo>
                    <a:pt x="13" y="3"/>
                  </a:lnTo>
                  <a:lnTo>
                    <a:pt x="10" y="5"/>
                  </a:lnTo>
                  <a:lnTo>
                    <a:pt x="9" y="6"/>
                  </a:lnTo>
                  <a:lnTo>
                    <a:pt x="6" y="8"/>
                  </a:lnTo>
                  <a:lnTo>
                    <a:pt x="4" y="11"/>
                  </a:lnTo>
                  <a:lnTo>
                    <a:pt x="3" y="12"/>
                  </a:lnTo>
                  <a:lnTo>
                    <a:pt x="1" y="15"/>
                  </a:lnTo>
                  <a:lnTo>
                    <a:pt x="0" y="18"/>
                  </a:lnTo>
                  <a:lnTo>
                    <a:pt x="0" y="21"/>
                  </a:lnTo>
                  <a:lnTo>
                    <a:pt x="0" y="24"/>
                  </a:lnTo>
                  <a:lnTo>
                    <a:pt x="0" y="27"/>
                  </a:lnTo>
                  <a:lnTo>
                    <a:pt x="0" y="30"/>
                  </a:lnTo>
                  <a:lnTo>
                    <a:pt x="0" y="31"/>
                  </a:lnTo>
                  <a:lnTo>
                    <a:pt x="1" y="34"/>
                  </a:lnTo>
                  <a:lnTo>
                    <a:pt x="1" y="37"/>
                  </a:lnTo>
                  <a:lnTo>
                    <a:pt x="3" y="40"/>
                  </a:lnTo>
                  <a:lnTo>
                    <a:pt x="6" y="42"/>
                  </a:lnTo>
                  <a:lnTo>
                    <a:pt x="7" y="45"/>
                  </a:lnTo>
                  <a:lnTo>
                    <a:pt x="9" y="46"/>
                  </a:lnTo>
                  <a:lnTo>
                    <a:pt x="12" y="48"/>
                  </a:lnTo>
                  <a:lnTo>
                    <a:pt x="15" y="49"/>
                  </a:lnTo>
                  <a:lnTo>
                    <a:pt x="18" y="51"/>
                  </a:lnTo>
                  <a:lnTo>
                    <a:pt x="20" y="51"/>
                  </a:lnTo>
                  <a:lnTo>
                    <a:pt x="23" y="51"/>
                  </a:lnTo>
                  <a:lnTo>
                    <a:pt x="26" y="52"/>
                  </a:lnTo>
                  <a:lnTo>
                    <a:pt x="29" y="51"/>
                  </a:lnTo>
                  <a:lnTo>
                    <a:pt x="32" y="51"/>
                  </a:lnTo>
                  <a:lnTo>
                    <a:pt x="35" y="49"/>
                  </a:lnTo>
                  <a:lnTo>
                    <a:pt x="38" y="49"/>
                  </a:lnTo>
                  <a:lnTo>
                    <a:pt x="40" y="48"/>
                  </a:lnTo>
                  <a:lnTo>
                    <a:pt x="43" y="46"/>
                  </a:lnTo>
                  <a:lnTo>
                    <a:pt x="44" y="43"/>
                  </a:lnTo>
                  <a:lnTo>
                    <a:pt x="47" y="42"/>
                  </a:lnTo>
                  <a:lnTo>
                    <a:pt x="49" y="39"/>
                  </a:lnTo>
                  <a:lnTo>
                    <a:pt x="51" y="36"/>
                  </a:lnTo>
                  <a:lnTo>
                    <a:pt x="51" y="34"/>
                  </a:lnTo>
                  <a:lnTo>
                    <a:pt x="52" y="31"/>
                  </a:lnTo>
                  <a:lnTo>
                    <a:pt x="52" y="28"/>
                  </a:lnTo>
                  <a:lnTo>
                    <a:pt x="52" y="25"/>
                  </a:lnTo>
                  <a:lnTo>
                    <a:pt x="52" y="22"/>
                  </a:lnTo>
                  <a:lnTo>
                    <a:pt x="52"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096" name="Rectangle 40"/>
            <p:cNvSpPr>
              <a:spLocks noChangeArrowheads="1"/>
            </p:cNvSpPr>
            <p:nvPr/>
          </p:nvSpPr>
          <p:spPr bwMode="auto">
            <a:xfrm>
              <a:off x="2806" y="2462"/>
              <a:ext cx="53" cy="5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097" name="Line 41"/>
            <p:cNvSpPr>
              <a:spLocks noChangeShapeType="1"/>
            </p:cNvSpPr>
            <p:nvPr/>
          </p:nvSpPr>
          <p:spPr bwMode="auto">
            <a:xfrm flipV="1">
              <a:off x="1451" y="2932"/>
              <a:ext cx="1372" cy="5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098" name="Freeform 42"/>
            <p:cNvSpPr>
              <a:spLocks/>
            </p:cNvSpPr>
            <p:nvPr/>
          </p:nvSpPr>
          <p:spPr bwMode="auto">
            <a:xfrm>
              <a:off x="1425" y="2960"/>
              <a:ext cx="52" cy="51"/>
            </a:xfrm>
            <a:custGeom>
              <a:avLst/>
              <a:gdLst>
                <a:gd name="T0" fmla="*/ 52 w 52"/>
                <a:gd name="T1" fmla="*/ 25 h 51"/>
                <a:gd name="T2" fmla="*/ 52 w 52"/>
                <a:gd name="T3" fmla="*/ 22 h 51"/>
                <a:gd name="T4" fmla="*/ 52 w 52"/>
                <a:gd name="T5" fmla="*/ 19 h 51"/>
                <a:gd name="T6" fmla="*/ 51 w 52"/>
                <a:gd name="T7" fmla="*/ 16 h 51"/>
                <a:gd name="T8" fmla="*/ 49 w 52"/>
                <a:gd name="T9" fmla="*/ 13 h 51"/>
                <a:gd name="T10" fmla="*/ 48 w 52"/>
                <a:gd name="T11" fmla="*/ 11 h 51"/>
                <a:gd name="T12" fmla="*/ 46 w 52"/>
                <a:gd name="T13" fmla="*/ 9 h 51"/>
                <a:gd name="T14" fmla="*/ 45 w 52"/>
                <a:gd name="T15" fmla="*/ 7 h 51"/>
                <a:gd name="T16" fmla="*/ 42 w 52"/>
                <a:gd name="T17" fmla="*/ 6 h 51"/>
                <a:gd name="T18" fmla="*/ 40 w 52"/>
                <a:gd name="T19" fmla="*/ 4 h 51"/>
                <a:gd name="T20" fmla="*/ 37 w 52"/>
                <a:gd name="T21" fmla="*/ 3 h 51"/>
                <a:gd name="T22" fmla="*/ 34 w 52"/>
                <a:gd name="T23" fmla="*/ 1 h 51"/>
                <a:gd name="T24" fmla="*/ 31 w 52"/>
                <a:gd name="T25" fmla="*/ 1 h 51"/>
                <a:gd name="T26" fmla="*/ 28 w 52"/>
                <a:gd name="T27" fmla="*/ 0 h 51"/>
                <a:gd name="T28" fmla="*/ 25 w 52"/>
                <a:gd name="T29" fmla="*/ 0 h 51"/>
                <a:gd name="T30" fmla="*/ 21 w 52"/>
                <a:gd name="T31" fmla="*/ 1 h 51"/>
                <a:gd name="T32" fmla="*/ 20 w 52"/>
                <a:gd name="T33" fmla="*/ 1 h 51"/>
                <a:gd name="T34" fmla="*/ 17 w 52"/>
                <a:gd name="T35" fmla="*/ 3 h 51"/>
                <a:gd name="T36" fmla="*/ 14 w 52"/>
                <a:gd name="T37" fmla="*/ 3 h 51"/>
                <a:gd name="T38" fmla="*/ 11 w 52"/>
                <a:gd name="T39" fmla="*/ 4 h 51"/>
                <a:gd name="T40" fmla="*/ 9 w 52"/>
                <a:gd name="T41" fmla="*/ 7 h 51"/>
                <a:gd name="T42" fmla="*/ 6 w 52"/>
                <a:gd name="T43" fmla="*/ 9 h 51"/>
                <a:gd name="T44" fmla="*/ 4 w 52"/>
                <a:gd name="T45" fmla="*/ 10 h 51"/>
                <a:gd name="T46" fmla="*/ 3 w 52"/>
                <a:gd name="T47" fmla="*/ 13 h 51"/>
                <a:gd name="T48" fmla="*/ 1 w 52"/>
                <a:gd name="T49" fmla="*/ 16 h 51"/>
                <a:gd name="T50" fmla="*/ 1 w 52"/>
                <a:gd name="T51" fmla="*/ 19 h 51"/>
                <a:gd name="T52" fmla="*/ 0 w 52"/>
                <a:gd name="T53" fmla="*/ 20 h 51"/>
                <a:gd name="T54" fmla="*/ 0 w 52"/>
                <a:gd name="T55" fmla="*/ 23 h 51"/>
                <a:gd name="T56" fmla="*/ 0 w 52"/>
                <a:gd name="T57" fmla="*/ 26 h 51"/>
                <a:gd name="T58" fmla="*/ 0 w 52"/>
                <a:gd name="T59" fmla="*/ 29 h 51"/>
                <a:gd name="T60" fmla="*/ 0 w 52"/>
                <a:gd name="T61" fmla="*/ 32 h 51"/>
                <a:gd name="T62" fmla="*/ 1 w 52"/>
                <a:gd name="T63" fmla="*/ 35 h 51"/>
                <a:gd name="T64" fmla="*/ 3 w 52"/>
                <a:gd name="T65" fmla="*/ 38 h 51"/>
                <a:gd name="T66" fmla="*/ 4 w 52"/>
                <a:gd name="T67" fmla="*/ 40 h 51"/>
                <a:gd name="T68" fmla="*/ 6 w 52"/>
                <a:gd name="T69" fmla="*/ 42 h 51"/>
                <a:gd name="T70" fmla="*/ 8 w 52"/>
                <a:gd name="T71" fmla="*/ 44 h 51"/>
                <a:gd name="T72" fmla="*/ 11 w 52"/>
                <a:gd name="T73" fmla="*/ 45 h 51"/>
                <a:gd name="T74" fmla="*/ 14 w 52"/>
                <a:gd name="T75" fmla="*/ 48 h 51"/>
                <a:gd name="T76" fmla="*/ 15 w 52"/>
                <a:gd name="T77" fmla="*/ 48 h 51"/>
                <a:gd name="T78" fmla="*/ 18 w 52"/>
                <a:gd name="T79" fmla="*/ 50 h 51"/>
                <a:gd name="T80" fmla="*/ 21 w 52"/>
                <a:gd name="T81" fmla="*/ 51 h 51"/>
                <a:gd name="T82" fmla="*/ 25 w 52"/>
                <a:gd name="T83" fmla="*/ 51 h 51"/>
                <a:gd name="T84" fmla="*/ 28 w 52"/>
                <a:gd name="T85" fmla="*/ 51 h 51"/>
                <a:gd name="T86" fmla="*/ 31 w 52"/>
                <a:gd name="T87" fmla="*/ 51 h 51"/>
                <a:gd name="T88" fmla="*/ 34 w 52"/>
                <a:gd name="T89" fmla="*/ 50 h 51"/>
                <a:gd name="T90" fmla="*/ 35 w 52"/>
                <a:gd name="T91" fmla="*/ 50 h 51"/>
                <a:gd name="T92" fmla="*/ 38 w 52"/>
                <a:gd name="T93" fmla="*/ 48 h 51"/>
                <a:gd name="T94" fmla="*/ 42 w 52"/>
                <a:gd name="T95" fmla="*/ 47 h 51"/>
                <a:gd name="T96" fmla="*/ 43 w 52"/>
                <a:gd name="T97" fmla="*/ 45 h 51"/>
                <a:gd name="T98" fmla="*/ 46 w 52"/>
                <a:gd name="T99" fmla="*/ 42 h 51"/>
                <a:gd name="T100" fmla="*/ 48 w 52"/>
                <a:gd name="T101" fmla="*/ 41 h 51"/>
                <a:gd name="T102" fmla="*/ 49 w 52"/>
                <a:gd name="T103" fmla="*/ 38 h 51"/>
                <a:gd name="T104" fmla="*/ 51 w 52"/>
                <a:gd name="T105" fmla="*/ 35 h 51"/>
                <a:gd name="T106" fmla="*/ 52 w 52"/>
                <a:gd name="T107" fmla="*/ 34 h 51"/>
                <a:gd name="T108" fmla="*/ 52 w 52"/>
                <a:gd name="T109" fmla="*/ 31 h 51"/>
                <a:gd name="T110" fmla="*/ 52 w 52"/>
                <a:gd name="T111" fmla="*/ 28 h 51"/>
                <a:gd name="T112" fmla="*/ 52 w 52"/>
                <a:gd name="T11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1">
                  <a:moveTo>
                    <a:pt x="52" y="25"/>
                  </a:moveTo>
                  <a:lnTo>
                    <a:pt x="52" y="22"/>
                  </a:lnTo>
                  <a:lnTo>
                    <a:pt x="52" y="19"/>
                  </a:lnTo>
                  <a:lnTo>
                    <a:pt x="51" y="16"/>
                  </a:lnTo>
                  <a:lnTo>
                    <a:pt x="49" y="13"/>
                  </a:lnTo>
                  <a:lnTo>
                    <a:pt x="48" y="11"/>
                  </a:lnTo>
                  <a:lnTo>
                    <a:pt x="46" y="9"/>
                  </a:lnTo>
                  <a:lnTo>
                    <a:pt x="45" y="7"/>
                  </a:lnTo>
                  <a:lnTo>
                    <a:pt x="42" y="6"/>
                  </a:lnTo>
                  <a:lnTo>
                    <a:pt x="40" y="4"/>
                  </a:lnTo>
                  <a:lnTo>
                    <a:pt x="37" y="3"/>
                  </a:lnTo>
                  <a:lnTo>
                    <a:pt x="34" y="1"/>
                  </a:lnTo>
                  <a:lnTo>
                    <a:pt x="31" y="1"/>
                  </a:lnTo>
                  <a:lnTo>
                    <a:pt x="28" y="0"/>
                  </a:lnTo>
                  <a:lnTo>
                    <a:pt x="25" y="0"/>
                  </a:lnTo>
                  <a:lnTo>
                    <a:pt x="21" y="1"/>
                  </a:lnTo>
                  <a:lnTo>
                    <a:pt x="20" y="1"/>
                  </a:lnTo>
                  <a:lnTo>
                    <a:pt x="17" y="3"/>
                  </a:lnTo>
                  <a:lnTo>
                    <a:pt x="14" y="3"/>
                  </a:lnTo>
                  <a:lnTo>
                    <a:pt x="11" y="4"/>
                  </a:lnTo>
                  <a:lnTo>
                    <a:pt x="9" y="7"/>
                  </a:lnTo>
                  <a:lnTo>
                    <a:pt x="6" y="9"/>
                  </a:lnTo>
                  <a:lnTo>
                    <a:pt x="4" y="10"/>
                  </a:lnTo>
                  <a:lnTo>
                    <a:pt x="3" y="13"/>
                  </a:lnTo>
                  <a:lnTo>
                    <a:pt x="1" y="16"/>
                  </a:lnTo>
                  <a:lnTo>
                    <a:pt x="1" y="19"/>
                  </a:lnTo>
                  <a:lnTo>
                    <a:pt x="0" y="20"/>
                  </a:lnTo>
                  <a:lnTo>
                    <a:pt x="0" y="23"/>
                  </a:lnTo>
                  <a:lnTo>
                    <a:pt x="0" y="26"/>
                  </a:lnTo>
                  <a:lnTo>
                    <a:pt x="0" y="29"/>
                  </a:lnTo>
                  <a:lnTo>
                    <a:pt x="0" y="32"/>
                  </a:lnTo>
                  <a:lnTo>
                    <a:pt x="1" y="35"/>
                  </a:lnTo>
                  <a:lnTo>
                    <a:pt x="3" y="38"/>
                  </a:lnTo>
                  <a:lnTo>
                    <a:pt x="4" y="40"/>
                  </a:lnTo>
                  <a:lnTo>
                    <a:pt x="6" y="42"/>
                  </a:lnTo>
                  <a:lnTo>
                    <a:pt x="8" y="44"/>
                  </a:lnTo>
                  <a:lnTo>
                    <a:pt x="11" y="45"/>
                  </a:lnTo>
                  <a:lnTo>
                    <a:pt x="14" y="48"/>
                  </a:lnTo>
                  <a:lnTo>
                    <a:pt x="15" y="48"/>
                  </a:lnTo>
                  <a:lnTo>
                    <a:pt x="18" y="50"/>
                  </a:lnTo>
                  <a:lnTo>
                    <a:pt x="21" y="51"/>
                  </a:lnTo>
                  <a:lnTo>
                    <a:pt x="25" y="51"/>
                  </a:lnTo>
                  <a:lnTo>
                    <a:pt x="28" y="51"/>
                  </a:lnTo>
                  <a:lnTo>
                    <a:pt x="31" y="51"/>
                  </a:lnTo>
                  <a:lnTo>
                    <a:pt x="34" y="50"/>
                  </a:lnTo>
                  <a:lnTo>
                    <a:pt x="35" y="50"/>
                  </a:lnTo>
                  <a:lnTo>
                    <a:pt x="38" y="48"/>
                  </a:lnTo>
                  <a:lnTo>
                    <a:pt x="42" y="47"/>
                  </a:lnTo>
                  <a:lnTo>
                    <a:pt x="43" y="45"/>
                  </a:lnTo>
                  <a:lnTo>
                    <a:pt x="46" y="42"/>
                  </a:lnTo>
                  <a:lnTo>
                    <a:pt x="48" y="41"/>
                  </a:lnTo>
                  <a:lnTo>
                    <a:pt x="49" y="38"/>
                  </a:lnTo>
                  <a:lnTo>
                    <a:pt x="51" y="35"/>
                  </a:lnTo>
                  <a:lnTo>
                    <a:pt x="52" y="34"/>
                  </a:lnTo>
                  <a:lnTo>
                    <a:pt x="52" y="31"/>
                  </a:lnTo>
                  <a:lnTo>
                    <a:pt x="52" y="28"/>
                  </a:lnTo>
                  <a:lnTo>
                    <a:pt x="5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099" name="Rectangle 43"/>
            <p:cNvSpPr>
              <a:spLocks noChangeArrowheads="1"/>
            </p:cNvSpPr>
            <p:nvPr/>
          </p:nvSpPr>
          <p:spPr bwMode="auto">
            <a:xfrm>
              <a:off x="2797" y="2905"/>
              <a:ext cx="53" cy="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100" name="Line 44"/>
            <p:cNvSpPr>
              <a:spLocks noChangeShapeType="1"/>
            </p:cNvSpPr>
            <p:nvPr/>
          </p:nvSpPr>
          <p:spPr bwMode="auto">
            <a:xfrm flipV="1">
              <a:off x="1442" y="2709"/>
              <a:ext cx="1391" cy="388"/>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101" name="Freeform 45"/>
            <p:cNvSpPr>
              <a:spLocks/>
            </p:cNvSpPr>
            <p:nvPr/>
          </p:nvSpPr>
          <p:spPr bwMode="auto">
            <a:xfrm>
              <a:off x="1416" y="3072"/>
              <a:ext cx="52" cy="50"/>
            </a:xfrm>
            <a:custGeom>
              <a:avLst/>
              <a:gdLst>
                <a:gd name="T0" fmla="*/ 51 w 52"/>
                <a:gd name="T1" fmla="*/ 18 h 50"/>
                <a:gd name="T2" fmla="*/ 51 w 52"/>
                <a:gd name="T3" fmla="*/ 15 h 50"/>
                <a:gd name="T4" fmla="*/ 49 w 52"/>
                <a:gd name="T5" fmla="*/ 12 h 50"/>
                <a:gd name="T6" fmla="*/ 47 w 52"/>
                <a:gd name="T7" fmla="*/ 10 h 50"/>
                <a:gd name="T8" fmla="*/ 46 w 52"/>
                <a:gd name="T9" fmla="*/ 7 h 50"/>
                <a:gd name="T10" fmla="*/ 43 w 52"/>
                <a:gd name="T11" fmla="*/ 6 h 50"/>
                <a:gd name="T12" fmla="*/ 41 w 52"/>
                <a:gd name="T13" fmla="*/ 4 h 50"/>
                <a:gd name="T14" fmla="*/ 38 w 52"/>
                <a:gd name="T15" fmla="*/ 3 h 50"/>
                <a:gd name="T16" fmla="*/ 35 w 52"/>
                <a:gd name="T17" fmla="*/ 1 h 50"/>
                <a:gd name="T18" fmla="*/ 34 w 52"/>
                <a:gd name="T19" fmla="*/ 0 h 50"/>
                <a:gd name="T20" fmla="*/ 30 w 52"/>
                <a:gd name="T21" fmla="*/ 0 h 50"/>
                <a:gd name="T22" fmla="*/ 27 w 52"/>
                <a:gd name="T23" fmla="*/ 0 h 50"/>
                <a:gd name="T24" fmla="*/ 24 w 52"/>
                <a:gd name="T25" fmla="*/ 0 h 50"/>
                <a:gd name="T26" fmla="*/ 21 w 52"/>
                <a:gd name="T27" fmla="*/ 0 h 50"/>
                <a:gd name="T28" fmla="*/ 18 w 52"/>
                <a:gd name="T29" fmla="*/ 0 h 50"/>
                <a:gd name="T30" fmla="*/ 15 w 52"/>
                <a:gd name="T31" fmla="*/ 1 h 50"/>
                <a:gd name="T32" fmla="*/ 12 w 52"/>
                <a:gd name="T33" fmla="*/ 3 h 50"/>
                <a:gd name="T34" fmla="*/ 10 w 52"/>
                <a:gd name="T35" fmla="*/ 4 h 50"/>
                <a:gd name="T36" fmla="*/ 7 w 52"/>
                <a:gd name="T37" fmla="*/ 6 h 50"/>
                <a:gd name="T38" fmla="*/ 6 w 52"/>
                <a:gd name="T39" fmla="*/ 7 h 50"/>
                <a:gd name="T40" fmla="*/ 4 w 52"/>
                <a:gd name="T41" fmla="*/ 10 h 50"/>
                <a:gd name="T42" fmla="*/ 3 w 52"/>
                <a:gd name="T43" fmla="*/ 13 h 50"/>
                <a:gd name="T44" fmla="*/ 1 w 52"/>
                <a:gd name="T45" fmla="*/ 15 h 50"/>
                <a:gd name="T46" fmla="*/ 0 w 52"/>
                <a:gd name="T47" fmla="*/ 18 h 50"/>
                <a:gd name="T48" fmla="*/ 0 w 52"/>
                <a:gd name="T49" fmla="*/ 21 h 50"/>
                <a:gd name="T50" fmla="*/ 0 w 52"/>
                <a:gd name="T51" fmla="*/ 23 h 50"/>
                <a:gd name="T52" fmla="*/ 0 w 52"/>
                <a:gd name="T53" fmla="*/ 26 h 50"/>
                <a:gd name="T54" fmla="*/ 0 w 52"/>
                <a:gd name="T55" fmla="*/ 29 h 50"/>
                <a:gd name="T56" fmla="*/ 0 w 52"/>
                <a:gd name="T57" fmla="*/ 32 h 50"/>
                <a:gd name="T58" fmla="*/ 1 w 52"/>
                <a:gd name="T59" fmla="*/ 34 h 50"/>
                <a:gd name="T60" fmla="*/ 3 w 52"/>
                <a:gd name="T61" fmla="*/ 37 h 50"/>
                <a:gd name="T62" fmla="*/ 4 w 52"/>
                <a:gd name="T63" fmla="*/ 40 h 50"/>
                <a:gd name="T64" fmla="*/ 6 w 52"/>
                <a:gd name="T65" fmla="*/ 41 h 50"/>
                <a:gd name="T66" fmla="*/ 7 w 52"/>
                <a:gd name="T67" fmla="*/ 44 h 50"/>
                <a:gd name="T68" fmla="*/ 10 w 52"/>
                <a:gd name="T69" fmla="*/ 46 h 50"/>
                <a:gd name="T70" fmla="*/ 13 w 52"/>
                <a:gd name="T71" fmla="*/ 47 h 50"/>
                <a:gd name="T72" fmla="*/ 15 w 52"/>
                <a:gd name="T73" fmla="*/ 49 h 50"/>
                <a:gd name="T74" fmla="*/ 18 w 52"/>
                <a:gd name="T75" fmla="*/ 49 h 50"/>
                <a:gd name="T76" fmla="*/ 21 w 52"/>
                <a:gd name="T77" fmla="*/ 50 h 50"/>
                <a:gd name="T78" fmla="*/ 24 w 52"/>
                <a:gd name="T79" fmla="*/ 50 h 50"/>
                <a:gd name="T80" fmla="*/ 27 w 52"/>
                <a:gd name="T81" fmla="*/ 50 h 50"/>
                <a:gd name="T82" fmla="*/ 30 w 52"/>
                <a:gd name="T83" fmla="*/ 50 h 50"/>
                <a:gd name="T84" fmla="*/ 34 w 52"/>
                <a:gd name="T85" fmla="*/ 49 h 50"/>
                <a:gd name="T86" fmla="*/ 37 w 52"/>
                <a:gd name="T87" fmla="*/ 49 h 50"/>
                <a:gd name="T88" fmla="*/ 38 w 52"/>
                <a:gd name="T89" fmla="*/ 47 h 50"/>
                <a:gd name="T90" fmla="*/ 41 w 52"/>
                <a:gd name="T91" fmla="*/ 46 h 50"/>
                <a:gd name="T92" fmla="*/ 43 w 52"/>
                <a:gd name="T93" fmla="*/ 44 h 50"/>
                <a:gd name="T94" fmla="*/ 46 w 52"/>
                <a:gd name="T95" fmla="*/ 41 h 50"/>
                <a:gd name="T96" fmla="*/ 47 w 52"/>
                <a:gd name="T97" fmla="*/ 40 h 50"/>
                <a:gd name="T98" fmla="*/ 49 w 52"/>
                <a:gd name="T99" fmla="*/ 37 h 50"/>
                <a:gd name="T100" fmla="*/ 51 w 52"/>
                <a:gd name="T101" fmla="*/ 34 h 50"/>
                <a:gd name="T102" fmla="*/ 51 w 52"/>
                <a:gd name="T103" fmla="*/ 32 h 50"/>
                <a:gd name="T104" fmla="*/ 52 w 52"/>
                <a:gd name="T105" fmla="*/ 29 h 50"/>
                <a:gd name="T106" fmla="*/ 52 w 52"/>
                <a:gd name="T107" fmla="*/ 26 h 50"/>
                <a:gd name="T108" fmla="*/ 52 w 52"/>
                <a:gd name="T109" fmla="*/ 23 h 50"/>
                <a:gd name="T110" fmla="*/ 52 w 52"/>
                <a:gd name="T111" fmla="*/ 21 h 50"/>
                <a:gd name="T112" fmla="*/ 51 w 52"/>
                <a:gd name="T113"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0">
                  <a:moveTo>
                    <a:pt x="51" y="18"/>
                  </a:moveTo>
                  <a:lnTo>
                    <a:pt x="51" y="15"/>
                  </a:lnTo>
                  <a:lnTo>
                    <a:pt x="49" y="12"/>
                  </a:lnTo>
                  <a:lnTo>
                    <a:pt x="47" y="10"/>
                  </a:lnTo>
                  <a:lnTo>
                    <a:pt x="46" y="7"/>
                  </a:lnTo>
                  <a:lnTo>
                    <a:pt x="43" y="6"/>
                  </a:lnTo>
                  <a:lnTo>
                    <a:pt x="41" y="4"/>
                  </a:lnTo>
                  <a:lnTo>
                    <a:pt x="38" y="3"/>
                  </a:lnTo>
                  <a:lnTo>
                    <a:pt x="35" y="1"/>
                  </a:lnTo>
                  <a:lnTo>
                    <a:pt x="34" y="0"/>
                  </a:lnTo>
                  <a:lnTo>
                    <a:pt x="30" y="0"/>
                  </a:lnTo>
                  <a:lnTo>
                    <a:pt x="27" y="0"/>
                  </a:lnTo>
                  <a:lnTo>
                    <a:pt x="24" y="0"/>
                  </a:lnTo>
                  <a:lnTo>
                    <a:pt x="21" y="0"/>
                  </a:lnTo>
                  <a:lnTo>
                    <a:pt x="18" y="0"/>
                  </a:lnTo>
                  <a:lnTo>
                    <a:pt x="15" y="1"/>
                  </a:lnTo>
                  <a:lnTo>
                    <a:pt x="12" y="3"/>
                  </a:lnTo>
                  <a:lnTo>
                    <a:pt x="10" y="4"/>
                  </a:lnTo>
                  <a:lnTo>
                    <a:pt x="7" y="6"/>
                  </a:lnTo>
                  <a:lnTo>
                    <a:pt x="6" y="7"/>
                  </a:lnTo>
                  <a:lnTo>
                    <a:pt x="4" y="10"/>
                  </a:lnTo>
                  <a:lnTo>
                    <a:pt x="3" y="13"/>
                  </a:lnTo>
                  <a:lnTo>
                    <a:pt x="1" y="15"/>
                  </a:lnTo>
                  <a:lnTo>
                    <a:pt x="0" y="18"/>
                  </a:lnTo>
                  <a:lnTo>
                    <a:pt x="0" y="21"/>
                  </a:lnTo>
                  <a:lnTo>
                    <a:pt x="0" y="23"/>
                  </a:lnTo>
                  <a:lnTo>
                    <a:pt x="0" y="26"/>
                  </a:lnTo>
                  <a:lnTo>
                    <a:pt x="0" y="29"/>
                  </a:lnTo>
                  <a:lnTo>
                    <a:pt x="0" y="32"/>
                  </a:lnTo>
                  <a:lnTo>
                    <a:pt x="1" y="34"/>
                  </a:lnTo>
                  <a:lnTo>
                    <a:pt x="3" y="37"/>
                  </a:lnTo>
                  <a:lnTo>
                    <a:pt x="4" y="40"/>
                  </a:lnTo>
                  <a:lnTo>
                    <a:pt x="6" y="41"/>
                  </a:lnTo>
                  <a:lnTo>
                    <a:pt x="7" y="44"/>
                  </a:lnTo>
                  <a:lnTo>
                    <a:pt x="10" y="46"/>
                  </a:lnTo>
                  <a:lnTo>
                    <a:pt x="13" y="47"/>
                  </a:lnTo>
                  <a:lnTo>
                    <a:pt x="15" y="49"/>
                  </a:lnTo>
                  <a:lnTo>
                    <a:pt x="18" y="49"/>
                  </a:lnTo>
                  <a:lnTo>
                    <a:pt x="21" y="50"/>
                  </a:lnTo>
                  <a:lnTo>
                    <a:pt x="24" y="50"/>
                  </a:lnTo>
                  <a:lnTo>
                    <a:pt x="27" y="50"/>
                  </a:lnTo>
                  <a:lnTo>
                    <a:pt x="30" y="50"/>
                  </a:lnTo>
                  <a:lnTo>
                    <a:pt x="34" y="49"/>
                  </a:lnTo>
                  <a:lnTo>
                    <a:pt x="37" y="49"/>
                  </a:lnTo>
                  <a:lnTo>
                    <a:pt x="38" y="47"/>
                  </a:lnTo>
                  <a:lnTo>
                    <a:pt x="41" y="46"/>
                  </a:lnTo>
                  <a:lnTo>
                    <a:pt x="43" y="44"/>
                  </a:lnTo>
                  <a:lnTo>
                    <a:pt x="46" y="41"/>
                  </a:lnTo>
                  <a:lnTo>
                    <a:pt x="47" y="40"/>
                  </a:lnTo>
                  <a:lnTo>
                    <a:pt x="49" y="37"/>
                  </a:lnTo>
                  <a:lnTo>
                    <a:pt x="51" y="34"/>
                  </a:lnTo>
                  <a:lnTo>
                    <a:pt x="51" y="32"/>
                  </a:lnTo>
                  <a:lnTo>
                    <a:pt x="52" y="29"/>
                  </a:lnTo>
                  <a:lnTo>
                    <a:pt x="52" y="26"/>
                  </a:lnTo>
                  <a:lnTo>
                    <a:pt x="52" y="23"/>
                  </a:lnTo>
                  <a:lnTo>
                    <a:pt x="52" y="21"/>
                  </a:lnTo>
                  <a:lnTo>
                    <a:pt x="51" y="1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02" name="Rectangle 46"/>
            <p:cNvSpPr>
              <a:spLocks noChangeArrowheads="1"/>
            </p:cNvSpPr>
            <p:nvPr/>
          </p:nvSpPr>
          <p:spPr bwMode="auto">
            <a:xfrm>
              <a:off x="2806" y="2684"/>
              <a:ext cx="53" cy="51"/>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103" name="Line 47"/>
            <p:cNvSpPr>
              <a:spLocks noChangeShapeType="1"/>
            </p:cNvSpPr>
            <p:nvPr/>
          </p:nvSpPr>
          <p:spPr bwMode="auto">
            <a:xfrm flipV="1">
              <a:off x="1442" y="2930"/>
              <a:ext cx="1391" cy="56"/>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104" name="Freeform 48"/>
            <p:cNvSpPr>
              <a:spLocks/>
            </p:cNvSpPr>
            <p:nvPr/>
          </p:nvSpPr>
          <p:spPr bwMode="auto">
            <a:xfrm>
              <a:off x="1416" y="2961"/>
              <a:ext cx="52" cy="50"/>
            </a:xfrm>
            <a:custGeom>
              <a:avLst/>
              <a:gdLst>
                <a:gd name="T0" fmla="*/ 52 w 52"/>
                <a:gd name="T1" fmla="*/ 24 h 50"/>
                <a:gd name="T2" fmla="*/ 52 w 52"/>
                <a:gd name="T3" fmla="*/ 21 h 50"/>
                <a:gd name="T4" fmla="*/ 52 w 52"/>
                <a:gd name="T5" fmla="*/ 18 h 50"/>
                <a:gd name="T6" fmla="*/ 51 w 52"/>
                <a:gd name="T7" fmla="*/ 15 h 50"/>
                <a:gd name="T8" fmla="*/ 49 w 52"/>
                <a:gd name="T9" fmla="*/ 13 h 50"/>
                <a:gd name="T10" fmla="*/ 47 w 52"/>
                <a:gd name="T11" fmla="*/ 10 h 50"/>
                <a:gd name="T12" fmla="*/ 46 w 52"/>
                <a:gd name="T13" fmla="*/ 9 h 50"/>
                <a:gd name="T14" fmla="*/ 44 w 52"/>
                <a:gd name="T15" fmla="*/ 6 h 50"/>
                <a:gd name="T16" fmla="*/ 41 w 52"/>
                <a:gd name="T17" fmla="*/ 5 h 50"/>
                <a:gd name="T18" fmla="*/ 38 w 52"/>
                <a:gd name="T19" fmla="*/ 3 h 50"/>
                <a:gd name="T20" fmla="*/ 37 w 52"/>
                <a:gd name="T21" fmla="*/ 2 h 50"/>
                <a:gd name="T22" fmla="*/ 34 w 52"/>
                <a:gd name="T23" fmla="*/ 0 h 50"/>
                <a:gd name="T24" fmla="*/ 30 w 52"/>
                <a:gd name="T25" fmla="*/ 0 h 50"/>
                <a:gd name="T26" fmla="*/ 27 w 52"/>
                <a:gd name="T27" fmla="*/ 0 h 50"/>
                <a:gd name="T28" fmla="*/ 24 w 52"/>
                <a:gd name="T29" fmla="*/ 0 h 50"/>
                <a:gd name="T30" fmla="*/ 21 w 52"/>
                <a:gd name="T31" fmla="*/ 0 h 50"/>
                <a:gd name="T32" fmla="*/ 18 w 52"/>
                <a:gd name="T33" fmla="*/ 0 h 50"/>
                <a:gd name="T34" fmla="*/ 15 w 52"/>
                <a:gd name="T35" fmla="*/ 2 h 50"/>
                <a:gd name="T36" fmla="*/ 13 w 52"/>
                <a:gd name="T37" fmla="*/ 3 h 50"/>
                <a:gd name="T38" fmla="*/ 10 w 52"/>
                <a:gd name="T39" fmla="*/ 5 h 50"/>
                <a:gd name="T40" fmla="*/ 9 w 52"/>
                <a:gd name="T41" fmla="*/ 6 h 50"/>
                <a:gd name="T42" fmla="*/ 6 w 52"/>
                <a:gd name="T43" fmla="*/ 8 h 50"/>
                <a:gd name="T44" fmla="*/ 4 w 52"/>
                <a:gd name="T45" fmla="*/ 10 h 50"/>
                <a:gd name="T46" fmla="*/ 3 w 52"/>
                <a:gd name="T47" fmla="*/ 12 h 50"/>
                <a:gd name="T48" fmla="*/ 1 w 52"/>
                <a:gd name="T49" fmla="*/ 15 h 50"/>
                <a:gd name="T50" fmla="*/ 0 w 52"/>
                <a:gd name="T51" fmla="*/ 18 h 50"/>
                <a:gd name="T52" fmla="*/ 0 w 52"/>
                <a:gd name="T53" fmla="*/ 21 h 50"/>
                <a:gd name="T54" fmla="*/ 0 w 52"/>
                <a:gd name="T55" fmla="*/ 24 h 50"/>
                <a:gd name="T56" fmla="*/ 0 w 52"/>
                <a:gd name="T57" fmla="*/ 27 h 50"/>
                <a:gd name="T58" fmla="*/ 0 w 52"/>
                <a:gd name="T59" fmla="*/ 28 h 50"/>
                <a:gd name="T60" fmla="*/ 0 w 52"/>
                <a:gd name="T61" fmla="*/ 31 h 50"/>
                <a:gd name="T62" fmla="*/ 1 w 52"/>
                <a:gd name="T63" fmla="*/ 34 h 50"/>
                <a:gd name="T64" fmla="*/ 3 w 52"/>
                <a:gd name="T65" fmla="*/ 37 h 50"/>
                <a:gd name="T66" fmla="*/ 4 w 52"/>
                <a:gd name="T67" fmla="*/ 40 h 50"/>
                <a:gd name="T68" fmla="*/ 6 w 52"/>
                <a:gd name="T69" fmla="*/ 41 h 50"/>
                <a:gd name="T70" fmla="*/ 7 w 52"/>
                <a:gd name="T71" fmla="*/ 44 h 50"/>
                <a:gd name="T72" fmla="*/ 10 w 52"/>
                <a:gd name="T73" fmla="*/ 46 h 50"/>
                <a:gd name="T74" fmla="*/ 12 w 52"/>
                <a:gd name="T75" fmla="*/ 47 h 50"/>
                <a:gd name="T76" fmla="*/ 15 w 52"/>
                <a:gd name="T77" fmla="*/ 49 h 50"/>
                <a:gd name="T78" fmla="*/ 18 w 52"/>
                <a:gd name="T79" fmla="*/ 49 h 50"/>
                <a:gd name="T80" fmla="*/ 21 w 52"/>
                <a:gd name="T81" fmla="*/ 50 h 50"/>
                <a:gd name="T82" fmla="*/ 24 w 52"/>
                <a:gd name="T83" fmla="*/ 50 h 50"/>
                <a:gd name="T84" fmla="*/ 27 w 52"/>
                <a:gd name="T85" fmla="*/ 50 h 50"/>
                <a:gd name="T86" fmla="*/ 30 w 52"/>
                <a:gd name="T87" fmla="*/ 50 h 50"/>
                <a:gd name="T88" fmla="*/ 32 w 52"/>
                <a:gd name="T89" fmla="*/ 49 h 50"/>
                <a:gd name="T90" fmla="*/ 35 w 52"/>
                <a:gd name="T91" fmla="*/ 49 h 50"/>
                <a:gd name="T92" fmla="*/ 38 w 52"/>
                <a:gd name="T93" fmla="*/ 47 h 50"/>
                <a:gd name="T94" fmla="*/ 41 w 52"/>
                <a:gd name="T95" fmla="*/ 46 h 50"/>
                <a:gd name="T96" fmla="*/ 43 w 52"/>
                <a:gd name="T97" fmla="*/ 44 h 50"/>
                <a:gd name="T98" fmla="*/ 46 w 52"/>
                <a:gd name="T99" fmla="*/ 43 h 50"/>
                <a:gd name="T100" fmla="*/ 47 w 52"/>
                <a:gd name="T101" fmla="*/ 40 h 50"/>
                <a:gd name="T102" fmla="*/ 49 w 52"/>
                <a:gd name="T103" fmla="*/ 37 h 50"/>
                <a:gd name="T104" fmla="*/ 51 w 52"/>
                <a:gd name="T105" fmla="*/ 36 h 50"/>
                <a:gd name="T106" fmla="*/ 51 w 52"/>
                <a:gd name="T107" fmla="*/ 33 h 50"/>
                <a:gd name="T108" fmla="*/ 52 w 52"/>
                <a:gd name="T109" fmla="*/ 30 h 50"/>
                <a:gd name="T110" fmla="*/ 52 w 52"/>
                <a:gd name="T111" fmla="*/ 27 h 50"/>
                <a:gd name="T112" fmla="*/ 52 w 52"/>
                <a:gd name="T113"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0">
                  <a:moveTo>
                    <a:pt x="52" y="24"/>
                  </a:moveTo>
                  <a:lnTo>
                    <a:pt x="52" y="21"/>
                  </a:lnTo>
                  <a:lnTo>
                    <a:pt x="52" y="18"/>
                  </a:lnTo>
                  <a:lnTo>
                    <a:pt x="51" y="15"/>
                  </a:lnTo>
                  <a:lnTo>
                    <a:pt x="49" y="13"/>
                  </a:lnTo>
                  <a:lnTo>
                    <a:pt x="47" y="10"/>
                  </a:lnTo>
                  <a:lnTo>
                    <a:pt x="46" y="9"/>
                  </a:lnTo>
                  <a:lnTo>
                    <a:pt x="44" y="6"/>
                  </a:lnTo>
                  <a:lnTo>
                    <a:pt x="41" y="5"/>
                  </a:lnTo>
                  <a:lnTo>
                    <a:pt x="38" y="3"/>
                  </a:lnTo>
                  <a:lnTo>
                    <a:pt x="37" y="2"/>
                  </a:lnTo>
                  <a:lnTo>
                    <a:pt x="34" y="0"/>
                  </a:lnTo>
                  <a:lnTo>
                    <a:pt x="30" y="0"/>
                  </a:lnTo>
                  <a:lnTo>
                    <a:pt x="27" y="0"/>
                  </a:lnTo>
                  <a:lnTo>
                    <a:pt x="24" y="0"/>
                  </a:lnTo>
                  <a:lnTo>
                    <a:pt x="21" y="0"/>
                  </a:lnTo>
                  <a:lnTo>
                    <a:pt x="18" y="0"/>
                  </a:lnTo>
                  <a:lnTo>
                    <a:pt x="15" y="2"/>
                  </a:lnTo>
                  <a:lnTo>
                    <a:pt x="13" y="3"/>
                  </a:lnTo>
                  <a:lnTo>
                    <a:pt x="10" y="5"/>
                  </a:lnTo>
                  <a:lnTo>
                    <a:pt x="9" y="6"/>
                  </a:lnTo>
                  <a:lnTo>
                    <a:pt x="6" y="8"/>
                  </a:lnTo>
                  <a:lnTo>
                    <a:pt x="4" y="10"/>
                  </a:lnTo>
                  <a:lnTo>
                    <a:pt x="3" y="12"/>
                  </a:lnTo>
                  <a:lnTo>
                    <a:pt x="1" y="15"/>
                  </a:lnTo>
                  <a:lnTo>
                    <a:pt x="0" y="18"/>
                  </a:lnTo>
                  <a:lnTo>
                    <a:pt x="0" y="21"/>
                  </a:lnTo>
                  <a:lnTo>
                    <a:pt x="0" y="24"/>
                  </a:lnTo>
                  <a:lnTo>
                    <a:pt x="0" y="27"/>
                  </a:lnTo>
                  <a:lnTo>
                    <a:pt x="0" y="28"/>
                  </a:lnTo>
                  <a:lnTo>
                    <a:pt x="0" y="31"/>
                  </a:lnTo>
                  <a:lnTo>
                    <a:pt x="1" y="34"/>
                  </a:lnTo>
                  <a:lnTo>
                    <a:pt x="3" y="37"/>
                  </a:lnTo>
                  <a:lnTo>
                    <a:pt x="4" y="40"/>
                  </a:lnTo>
                  <a:lnTo>
                    <a:pt x="6" y="41"/>
                  </a:lnTo>
                  <a:lnTo>
                    <a:pt x="7" y="44"/>
                  </a:lnTo>
                  <a:lnTo>
                    <a:pt x="10" y="46"/>
                  </a:lnTo>
                  <a:lnTo>
                    <a:pt x="12" y="47"/>
                  </a:lnTo>
                  <a:lnTo>
                    <a:pt x="15" y="49"/>
                  </a:lnTo>
                  <a:lnTo>
                    <a:pt x="18" y="49"/>
                  </a:lnTo>
                  <a:lnTo>
                    <a:pt x="21" y="50"/>
                  </a:lnTo>
                  <a:lnTo>
                    <a:pt x="24" y="50"/>
                  </a:lnTo>
                  <a:lnTo>
                    <a:pt x="27" y="50"/>
                  </a:lnTo>
                  <a:lnTo>
                    <a:pt x="30" y="50"/>
                  </a:lnTo>
                  <a:lnTo>
                    <a:pt x="32" y="49"/>
                  </a:lnTo>
                  <a:lnTo>
                    <a:pt x="35" y="49"/>
                  </a:lnTo>
                  <a:lnTo>
                    <a:pt x="38" y="47"/>
                  </a:lnTo>
                  <a:lnTo>
                    <a:pt x="41" y="46"/>
                  </a:lnTo>
                  <a:lnTo>
                    <a:pt x="43" y="44"/>
                  </a:lnTo>
                  <a:lnTo>
                    <a:pt x="46" y="43"/>
                  </a:lnTo>
                  <a:lnTo>
                    <a:pt x="47" y="40"/>
                  </a:lnTo>
                  <a:lnTo>
                    <a:pt x="49" y="37"/>
                  </a:lnTo>
                  <a:lnTo>
                    <a:pt x="51" y="36"/>
                  </a:lnTo>
                  <a:lnTo>
                    <a:pt x="51" y="33"/>
                  </a:lnTo>
                  <a:lnTo>
                    <a:pt x="52" y="30"/>
                  </a:lnTo>
                  <a:lnTo>
                    <a:pt x="52" y="27"/>
                  </a:lnTo>
                  <a:lnTo>
                    <a:pt x="52" y="24"/>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05" name="Rectangle 49"/>
            <p:cNvSpPr>
              <a:spLocks noChangeArrowheads="1"/>
            </p:cNvSpPr>
            <p:nvPr/>
          </p:nvSpPr>
          <p:spPr bwMode="auto">
            <a:xfrm>
              <a:off x="2806" y="2905"/>
              <a:ext cx="53" cy="5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9106" name="Line 50"/>
            <p:cNvSpPr>
              <a:spLocks noChangeShapeType="1"/>
            </p:cNvSpPr>
            <p:nvPr/>
          </p:nvSpPr>
          <p:spPr bwMode="auto">
            <a:xfrm>
              <a:off x="2833" y="2487"/>
              <a:ext cx="1391" cy="222"/>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107" name="Freeform 51"/>
            <p:cNvSpPr>
              <a:spLocks/>
            </p:cNvSpPr>
            <p:nvPr/>
          </p:nvSpPr>
          <p:spPr bwMode="auto">
            <a:xfrm>
              <a:off x="4197" y="2684"/>
              <a:ext cx="53" cy="51"/>
            </a:xfrm>
            <a:custGeom>
              <a:avLst/>
              <a:gdLst>
                <a:gd name="T0" fmla="*/ 0 w 53"/>
                <a:gd name="T1" fmla="*/ 20 h 51"/>
                <a:gd name="T2" fmla="*/ 0 w 53"/>
                <a:gd name="T3" fmla="*/ 23 h 51"/>
                <a:gd name="T4" fmla="*/ 0 w 53"/>
                <a:gd name="T5" fmla="*/ 26 h 51"/>
                <a:gd name="T6" fmla="*/ 0 w 53"/>
                <a:gd name="T7" fmla="*/ 29 h 51"/>
                <a:gd name="T8" fmla="*/ 2 w 53"/>
                <a:gd name="T9" fmla="*/ 32 h 51"/>
                <a:gd name="T10" fmla="*/ 2 w 53"/>
                <a:gd name="T11" fmla="*/ 35 h 51"/>
                <a:gd name="T12" fmla="*/ 4 w 53"/>
                <a:gd name="T13" fmla="*/ 38 h 51"/>
                <a:gd name="T14" fmla="*/ 5 w 53"/>
                <a:gd name="T15" fmla="*/ 39 h 51"/>
                <a:gd name="T16" fmla="*/ 7 w 53"/>
                <a:gd name="T17" fmla="*/ 42 h 51"/>
                <a:gd name="T18" fmla="*/ 10 w 53"/>
                <a:gd name="T19" fmla="*/ 44 h 51"/>
                <a:gd name="T20" fmla="*/ 11 w 53"/>
                <a:gd name="T21" fmla="*/ 45 h 51"/>
                <a:gd name="T22" fmla="*/ 14 w 53"/>
                <a:gd name="T23" fmla="*/ 47 h 51"/>
                <a:gd name="T24" fmla="*/ 17 w 53"/>
                <a:gd name="T25" fmla="*/ 48 h 51"/>
                <a:gd name="T26" fmla="*/ 19 w 53"/>
                <a:gd name="T27" fmla="*/ 50 h 51"/>
                <a:gd name="T28" fmla="*/ 22 w 53"/>
                <a:gd name="T29" fmla="*/ 50 h 51"/>
                <a:gd name="T30" fmla="*/ 25 w 53"/>
                <a:gd name="T31" fmla="*/ 51 h 51"/>
                <a:gd name="T32" fmla="*/ 28 w 53"/>
                <a:gd name="T33" fmla="*/ 51 h 51"/>
                <a:gd name="T34" fmla="*/ 31 w 53"/>
                <a:gd name="T35" fmla="*/ 50 h 51"/>
                <a:gd name="T36" fmla="*/ 34 w 53"/>
                <a:gd name="T37" fmla="*/ 50 h 51"/>
                <a:gd name="T38" fmla="*/ 38 w 53"/>
                <a:gd name="T39" fmla="*/ 48 h 51"/>
                <a:gd name="T40" fmla="*/ 41 w 53"/>
                <a:gd name="T41" fmla="*/ 47 h 51"/>
                <a:gd name="T42" fmla="*/ 42 w 53"/>
                <a:gd name="T43" fmla="*/ 45 h 51"/>
                <a:gd name="T44" fmla="*/ 45 w 53"/>
                <a:gd name="T45" fmla="*/ 44 h 51"/>
                <a:gd name="T46" fmla="*/ 47 w 53"/>
                <a:gd name="T47" fmla="*/ 42 h 51"/>
                <a:gd name="T48" fmla="*/ 48 w 53"/>
                <a:gd name="T49" fmla="*/ 39 h 51"/>
                <a:gd name="T50" fmla="*/ 50 w 53"/>
                <a:gd name="T51" fmla="*/ 38 h 51"/>
                <a:gd name="T52" fmla="*/ 51 w 53"/>
                <a:gd name="T53" fmla="*/ 35 h 51"/>
                <a:gd name="T54" fmla="*/ 53 w 53"/>
                <a:gd name="T55" fmla="*/ 32 h 51"/>
                <a:gd name="T56" fmla="*/ 53 w 53"/>
                <a:gd name="T57" fmla="*/ 29 h 51"/>
                <a:gd name="T58" fmla="*/ 53 w 53"/>
                <a:gd name="T59" fmla="*/ 26 h 51"/>
                <a:gd name="T60" fmla="*/ 53 w 53"/>
                <a:gd name="T61" fmla="*/ 23 h 51"/>
                <a:gd name="T62" fmla="*/ 53 w 53"/>
                <a:gd name="T63" fmla="*/ 20 h 51"/>
                <a:gd name="T64" fmla="*/ 53 w 53"/>
                <a:gd name="T65" fmla="*/ 17 h 51"/>
                <a:gd name="T66" fmla="*/ 51 w 53"/>
                <a:gd name="T67" fmla="*/ 16 h 51"/>
                <a:gd name="T68" fmla="*/ 50 w 53"/>
                <a:gd name="T69" fmla="*/ 13 h 51"/>
                <a:gd name="T70" fmla="*/ 48 w 53"/>
                <a:gd name="T71" fmla="*/ 10 h 51"/>
                <a:gd name="T72" fmla="*/ 47 w 53"/>
                <a:gd name="T73" fmla="*/ 8 h 51"/>
                <a:gd name="T74" fmla="*/ 45 w 53"/>
                <a:gd name="T75" fmla="*/ 6 h 51"/>
                <a:gd name="T76" fmla="*/ 42 w 53"/>
                <a:gd name="T77" fmla="*/ 4 h 51"/>
                <a:gd name="T78" fmla="*/ 39 w 53"/>
                <a:gd name="T79" fmla="*/ 3 h 51"/>
                <a:gd name="T80" fmla="*/ 38 w 53"/>
                <a:gd name="T81" fmla="*/ 1 h 51"/>
                <a:gd name="T82" fmla="*/ 34 w 53"/>
                <a:gd name="T83" fmla="*/ 1 h 51"/>
                <a:gd name="T84" fmla="*/ 31 w 53"/>
                <a:gd name="T85" fmla="*/ 0 h 51"/>
                <a:gd name="T86" fmla="*/ 28 w 53"/>
                <a:gd name="T87" fmla="*/ 0 h 51"/>
                <a:gd name="T88" fmla="*/ 25 w 53"/>
                <a:gd name="T89" fmla="*/ 0 h 51"/>
                <a:gd name="T90" fmla="*/ 22 w 53"/>
                <a:gd name="T91" fmla="*/ 0 h 51"/>
                <a:gd name="T92" fmla="*/ 19 w 53"/>
                <a:gd name="T93" fmla="*/ 1 h 51"/>
                <a:gd name="T94" fmla="*/ 16 w 53"/>
                <a:gd name="T95" fmla="*/ 1 h 51"/>
                <a:gd name="T96" fmla="*/ 14 w 53"/>
                <a:gd name="T97" fmla="*/ 3 h 51"/>
                <a:gd name="T98" fmla="*/ 11 w 53"/>
                <a:gd name="T99" fmla="*/ 4 h 51"/>
                <a:gd name="T100" fmla="*/ 10 w 53"/>
                <a:gd name="T101" fmla="*/ 6 h 51"/>
                <a:gd name="T102" fmla="*/ 7 w 53"/>
                <a:gd name="T103" fmla="*/ 8 h 51"/>
                <a:gd name="T104" fmla="*/ 5 w 53"/>
                <a:gd name="T105" fmla="*/ 10 h 51"/>
                <a:gd name="T106" fmla="*/ 4 w 53"/>
                <a:gd name="T107" fmla="*/ 13 h 51"/>
                <a:gd name="T108" fmla="*/ 2 w 53"/>
                <a:gd name="T109" fmla="*/ 16 h 51"/>
                <a:gd name="T110" fmla="*/ 2 w 53"/>
                <a:gd name="T111" fmla="*/ 19 h 51"/>
                <a:gd name="T112" fmla="*/ 0 w 53"/>
                <a:gd name="T113"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 h="51">
                  <a:moveTo>
                    <a:pt x="0" y="20"/>
                  </a:moveTo>
                  <a:lnTo>
                    <a:pt x="0" y="23"/>
                  </a:lnTo>
                  <a:lnTo>
                    <a:pt x="0" y="26"/>
                  </a:lnTo>
                  <a:lnTo>
                    <a:pt x="0" y="29"/>
                  </a:lnTo>
                  <a:lnTo>
                    <a:pt x="2" y="32"/>
                  </a:lnTo>
                  <a:lnTo>
                    <a:pt x="2" y="35"/>
                  </a:lnTo>
                  <a:lnTo>
                    <a:pt x="4" y="38"/>
                  </a:lnTo>
                  <a:lnTo>
                    <a:pt x="5" y="39"/>
                  </a:lnTo>
                  <a:lnTo>
                    <a:pt x="7" y="42"/>
                  </a:lnTo>
                  <a:lnTo>
                    <a:pt x="10" y="44"/>
                  </a:lnTo>
                  <a:lnTo>
                    <a:pt x="11" y="45"/>
                  </a:lnTo>
                  <a:lnTo>
                    <a:pt x="14" y="47"/>
                  </a:lnTo>
                  <a:lnTo>
                    <a:pt x="17" y="48"/>
                  </a:lnTo>
                  <a:lnTo>
                    <a:pt x="19" y="50"/>
                  </a:lnTo>
                  <a:lnTo>
                    <a:pt x="22" y="50"/>
                  </a:lnTo>
                  <a:lnTo>
                    <a:pt x="25" y="51"/>
                  </a:lnTo>
                  <a:lnTo>
                    <a:pt x="28" y="51"/>
                  </a:lnTo>
                  <a:lnTo>
                    <a:pt x="31" y="50"/>
                  </a:lnTo>
                  <a:lnTo>
                    <a:pt x="34" y="50"/>
                  </a:lnTo>
                  <a:lnTo>
                    <a:pt x="38" y="48"/>
                  </a:lnTo>
                  <a:lnTo>
                    <a:pt x="41" y="47"/>
                  </a:lnTo>
                  <a:lnTo>
                    <a:pt x="42" y="45"/>
                  </a:lnTo>
                  <a:lnTo>
                    <a:pt x="45" y="44"/>
                  </a:lnTo>
                  <a:lnTo>
                    <a:pt x="47" y="42"/>
                  </a:lnTo>
                  <a:lnTo>
                    <a:pt x="48" y="39"/>
                  </a:lnTo>
                  <a:lnTo>
                    <a:pt x="50" y="38"/>
                  </a:lnTo>
                  <a:lnTo>
                    <a:pt x="51" y="35"/>
                  </a:lnTo>
                  <a:lnTo>
                    <a:pt x="53" y="32"/>
                  </a:lnTo>
                  <a:lnTo>
                    <a:pt x="53" y="29"/>
                  </a:lnTo>
                  <a:lnTo>
                    <a:pt x="53" y="26"/>
                  </a:lnTo>
                  <a:lnTo>
                    <a:pt x="53" y="23"/>
                  </a:lnTo>
                  <a:lnTo>
                    <a:pt x="53" y="20"/>
                  </a:lnTo>
                  <a:lnTo>
                    <a:pt x="53" y="17"/>
                  </a:lnTo>
                  <a:lnTo>
                    <a:pt x="51" y="16"/>
                  </a:lnTo>
                  <a:lnTo>
                    <a:pt x="50" y="13"/>
                  </a:lnTo>
                  <a:lnTo>
                    <a:pt x="48" y="10"/>
                  </a:lnTo>
                  <a:lnTo>
                    <a:pt x="47" y="8"/>
                  </a:lnTo>
                  <a:lnTo>
                    <a:pt x="45" y="6"/>
                  </a:lnTo>
                  <a:lnTo>
                    <a:pt x="42" y="4"/>
                  </a:lnTo>
                  <a:lnTo>
                    <a:pt x="39" y="3"/>
                  </a:lnTo>
                  <a:lnTo>
                    <a:pt x="38" y="1"/>
                  </a:lnTo>
                  <a:lnTo>
                    <a:pt x="34" y="1"/>
                  </a:lnTo>
                  <a:lnTo>
                    <a:pt x="31" y="0"/>
                  </a:lnTo>
                  <a:lnTo>
                    <a:pt x="28" y="0"/>
                  </a:lnTo>
                  <a:lnTo>
                    <a:pt x="25" y="0"/>
                  </a:lnTo>
                  <a:lnTo>
                    <a:pt x="22" y="0"/>
                  </a:lnTo>
                  <a:lnTo>
                    <a:pt x="19" y="1"/>
                  </a:lnTo>
                  <a:lnTo>
                    <a:pt x="16" y="1"/>
                  </a:lnTo>
                  <a:lnTo>
                    <a:pt x="14" y="3"/>
                  </a:lnTo>
                  <a:lnTo>
                    <a:pt x="11" y="4"/>
                  </a:lnTo>
                  <a:lnTo>
                    <a:pt x="10" y="6"/>
                  </a:lnTo>
                  <a:lnTo>
                    <a:pt x="7" y="8"/>
                  </a:lnTo>
                  <a:lnTo>
                    <a:pt x="5" y="10"/>
                  </a:lnTo>
                  <a:lnTo>
                    <a:pt x="4" y="13"/>
                  </a:lnTo>
                  <a:lnTo>
                    <a:pt x="2" y="16"/>
                  </a:lnTo>
                  <a:lnTo>
                    <a:pt x="2" y="19"/>
                  </a:lnTo>
                  <a:lnTo>
                    <a:pt x="0"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08" name="Line 52"/>
            <p:cNvSpPr>
              <a:spLocks noChangeShapeType="1"/>
            </p:cNvSpPr>
            <p:nvPr/>
          </p:nvSpPr>
          <p:spPr bwMode="auto">
            <a:xfrm>
              <a:off x="2833" y="2709"/>
              <a:ext cx="1391" cy="221"/>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109" name="Freeform 53"/>
            <p:cNvSpPr>
              <a:spLocks/>
            </p:cNvSpPr>
            <p:nvPr/>
          </p:nvSpPr>
          <p:spPr bwMode="auto">
            <a:xfrm>
              <a:off x="4197" y="2905"/>
              <a:ext cx="53" cy="52"/>
            </a:xfrm>
            <a:custGeom>
              <a:avLst/>
              <a:gdLst>
                <a:gd name="T0" fmla="*/ 0 w 53"/>
                <a:gd name="T1" fmla="*/ 21 h 52"/>
                <a:gd name="T2" fmla="*/ 0 w 53"/>
                <a:gd name="T3" fmla="*/ 24 h 52"/>
                <a:gd name="T4" fmla="*/ 0 w 53"/>
                <a:gd name="T5" fmla="*/ 27 h 52"/>
                <a:gd name="T6" fmla="*/ 0 w 53"/>
                <a:gd name="T7" fmla="*/ 30 h 52"/>
                <a:gd name="T8" fmla="*/ 2 w 53"/>
                <a:gd name="T9" fmla="*/ 33 h 52"/>
                <a:gd name="T10" fmla="*/ 2 w 53"/>
                <a:gd name="T11" fmla="*/ 35 h 52"/>
                <a:gd name="T12" fmla="*/ 4 w 53"/>
                <a:gd name="T13" fmla="*/ 38 h 52"/>
                <a:gd name="T14" fmla="*/ 5 w 53"/>
                <a:gd name="T15" fmla="*/ 40 h 52"/>
                <a:gd name="T16" fmla="*/ 7 w 53"/>
                <a:gd name="T17" fmla="*/ 43 h 52"/>
                <a:gd name="T18" fmla="*/ 10 w 53"/>
                <a:gd name="T19" fmla="*/ 44 h 52"/>
                <a:gd name="T20" fmla="*/ 11 w 53"/>
                <a:gd name="T21" fmla="*/ 46 h 52"/>
                <a:gd name="T22" fmla="*/ 14 w 53"/>
                <a:gd name="T23" fmla="*/ 47 h 52"/>
                <a:gd name="T24" fmla="*/ 17 w 53"/>
                <a:gd name="T25" fmla="*/ 49 h 52"/>
                <a:gd name="T26" fmla="*/ 19 w 53"/>
                <a:gd name="T27" fmla="*/ 50 h 52"/>
                <a:gd name="T28" fmla="*/ 22 w 53"/>
                <a:gd name="T29" fmla="*/ 50 h 52"/>
                <a:gd name="T30" fmla="*/ 25 w 53"/>
                <a:gd name="T31" fmla="*/ 52 h 52"/>
                <a:gd name="T32" fmla="*/ 28 w 53"/>
                <a:gd name="T33" fmla="*/ 52 h 52"/>
                <a:gd name="T34" fmla="*/ 31 w 53"/>
                <a:gd name="T35" fmla="*/ 50 h 52"/>
                <a:gd name="T36" fmla="*/ 34 w 53"/>
                <a:gd name="T37" fmla="*/ 50 h 52"/>
                <a:gd name="T38" fmla="*/ 38 w 53"/>
                <a:gd name="T39" fmla="*/ 49 h 52"/>
                <a:gd name="T40" fmla="*/ 41 w 53"/>
                <a:gd name="T41" fmla="*/ 47 h 52"/>
                <a:gd name="T42" fmla="*/ 42 w 53"/>
                <a:gd name="T43" fmla="*/ 46 h 52"/>
                <a:gd name="T44" fmla="*/ 45 w 53"/>
                <a:gd name="T45" fmla="*/ 44 h 52"/>
                <a:gd name="T46" fmla="*/ 47 w 53"/>
                <a:gd name="T47" fmla="*/ 43 h 52"/>
                <a:gd name="T48" fmla="*/ 48 w 53"/>
                <a:gd name="T49" fmla="*/ 40 h 52"/>
                <a:gd name="T50" fmla="*/ 50 w 53"/>
                <a:gd name="T51" fmla="*/ 38 h 52"/>
                <a:gd name="T52" fmla="*/ 51 w 53"/>
                <a:gd name="T53" fmla="*/ 35 h 52"/>
                <a:gd name="T54" fmla="*/ 53 w 53"/>
                <a:gd name="T55" fmla="*/ 33 h 52"/>
                <a:gd name="T56" fmla="*/ 53 w 53"/>
                <a:gd name="T57" fmla="*/ 30 h 52"/>
                <a:gd name="T58" fmla="*/ 53 w 53"/>
                <a:gd name="T59" fmla="*/ 27 h 52"/>
                <a:gd name="T60" fmla="*/ 53 w 53"/>
                <a:gd name="T61" fmla="*/ 24 h 52"/>
                <a:gd name="T62" fmla="*/ 53 w 53"/>
                <a:gd name="T63" fmla="*/ 21 h 52"/>
                <a:gd name="T64" fmla="*/ 53 w 53"/>
                <a:gd name="T65" fmla="*/ 18 h 52"/>
                <a:gd name="T66" fmla="*/ 51 w 53"/>
                <a:gd name="T67" fmla="*/ 16 h 52"/>
                <a:gd name="T68" fmla="*/ 50 w 53"/>
                <a:gd name="T69" fmla="*/ 13 h 52"/>
                <a:gd name="T70" fmla="*/ 48 w 53"/>
                <a:gd name="T71" fmla="*/ 10 h 52"/>
                <a:gd name="T72" fmla="*/ 47 w 53"/>
                <a:gd name="T73" fmla="*/ 9 h 52"/>
                <a:gd name="T74" fmla="*/ 45 w 53"/>
                <a:gd name="T75" fmla="*/ 6 h 52"/>
                <a:gd name="T76" fmla="*/ 42 w 53"/>
                <a:gd name="T77" fmla="*/ 4 h 52"/>
                <a:gd name="T78" fmla="*/ 39 w 53"/>
                <a:gd name="T79" fmla="*/ 3 h 52"/>
                <a:gd name="T80" fmla="*/ 38 w 53"/>
                <a:gd name="T81" fmla="*/ 2 h 52"/>
                <a:gd name="T82" fmla="*/ 34 w 53"/>
                <a:gd name="T83" fmla="*/ 2 h 52"/>
                <a:gd name="T84" fmla="*/ 31 w 53"/>
                <a:gd name="T85" fmla="*/ 0 h 52"/>
                <a:gd name="T86" fmla="*/ 28 w 53"/>
                <a:gd name="T87" fmla="*/ 0 h 52"/>
                <a:gd name="T88" fmla="*/ 25 w 53"/>
                <a:gd name="T89" fmla="*/ 0 h 52"/>
                <a:gd name="T90" fmla="*/ 22 w 53"/>
                <a:gd name="T91" fmla="*/ 0 h 52"/>
                <a:gd name="T92" fmla="*/ 19 w 53"/>
                <a:gd name="T93" fmla="*/ 2 h 52"/>
                <a:gd name="T94" fmla="*/ 16 w 53"/>
                <a:gd name="T95" fmla="*/ 2 h 52"/>
                <a:gd name="T96" fmla="*/ 14 w 53"/>
                <a:gd name="T97" fmla="*/ 3 h 52"/>
                <a:gd name="T98" fmla="*/ 11 w 53"/>
                <a:gd name="T99" fmla="*/ 4 h 52"/>
                <a:gd name="T100" fmla="*/ 10 w 53"/>
                <a:gd name="T101" fmla="*/ 6 h 52"/>
                <a:gd name="T102" fmla="*/ 7 w 53"/>
                <a:gd name="T103" fmla="*/ 9 h 52"/>
                <a:gd name="T104" fmla="*/ 5 w 53"/>
                <a:gd name="T105" fmla="*/ 10 h 52"/>
                <a:gd name="T106" fmla="*/ 4 w 53"/>
                <a:gd name="T107" fmla="*/ 13 h 52"/>
                <a:gd name="T108" fmla="*/ 2 w 53"/>
                <a:gd name="T109" fmla="*/ 16 h 52"/>
                <a:gd name="T110" fmla="*/ 2 w 53"/>
                <a:gd name="T111" fmla="*/ 19 h 52"/>
                <a:gd name="T112" fmla="*/ 0 w 53"/>
                <a:gd name="T113"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 h="52">
                  <a:moveTo>
                    <a:pt x="0" y="21"/>
                  </a:moveTo>
                  <a:lnTo>
                    <a:pt x="0" y="24"/>
                  </a:lnTo>
                  <a:lnTo>
                    <a:pt x="0" y="27"/>
                  </a:lnTo>
                  <a:lnTo>
                    <a:pt x="0" y="30"/>
                  </a:lnTo>
                  <a:lnTo>
                    <a:pt x="2" y="33"/>
                  </a:lnTo>
                  <a:lnTo>
                    <a:pt x="2" y="35"/>
                  </a:lnTo>
                  <a:lnTo>
                    <a:pt x="4" y="38"/>
                  </a:lnTo>
                  <a:lnTo>
                    <a:pt x="5" y="40"/>
                  </a:lnTo>
                  <a:lnTo>
                    <a:pt x="7" y="43"/>
                  </a:lnTo>
                  <a:lnTo>
                    <a:pt x="10" y="44"/>
                  </a:lnTo>
                  <a:lnTo>
                    <a:pt x="11" y="46"/>
                  </a:lnTo>
                  <a:lnTo>
                    <a:pt x="14" y="47"/>
                  </a:lnTo>
                  <a:lnTo>
                    <a:pt x="17" y="49"/>
                  </a:lnTo>
                  <a:lnTo>
                    <a:pt x="19" y="50"/>
                  </a:lnTo>
                  <a:lnTo>
                    <a:pt x="22" y="50"/>
                  </a:lnTo>
                  <a:lnTo>
                    <a:pt x="25" y="52"/>
                  </a:lnTo>
                  <a:lnTo>
                    <a:pt x="28" y="52"/>
                  </a:lnTo>
                  <a:lnTo>
                    <a:pt x="31" y="50"/>
                  </a:lnTo>
                  <a:lnTo>
                    <a:pt x="34" y="50"/>
                  </a:lnTo>
                  <a:lnTo>
                    <a:pt x="38" y="49"/>
                  </a:lnTo>
                  <a:lnTo>
                    <a:pt x="41" y="47"/>
                  </a:lnTo>
                  <a:lnTo>
                    <a:pt x="42" y="46"/>
                  </a:lnTo>
                  <a:lnTo>
                    <a:pt x="45" y="44"/>
                  </a:lnTo>
                  <a:lnTo>
                    <a:pt x="47" y="43"/>
                  </a:lnTo>
                  <a:lnTo>
                    <a:pt x="48" y="40"/>
                  </a:lnTo>
                  <a:lnTo>
                    <a:pt x="50" y="38"/>
                  </a:lnTo>
                  <a:lnTo>
                    <a:pt x="51" y="35"/>
                  </a:lnTo>
                  <a:lnTo>
                    <a:pt x="53" y="33"/>
                  </a:lnTo>
                  <a:lnTo>
                    <a:pt x="53" y="30"/>
                  </a:lnTo>
                  <a:lnTo>
                    <a:pt x="53" y="27"/>
                  </a:lnTo>
                  <a:lnTo>
                    <a:pt x="53" y="24"/>
                  </a:lnTo>
                  <a:lnTo>
                    <a:pt x="53" y="21"/>
                  </a:lnTo>
                  <a:lnTo>
                    <a:pt x="53" y="18"/>
                  </a:lnTo>
                  <a:lnTo>
                    <a:pt x="51" y="16"/>
                  </a:lnTo>
                  <a:lnTo>
                    <a:pt x="50" y="13"/>
                  </a:lnTo>
                  <a:lnTo>
                    <a:pt x="48" y="10"/>
                  </a:lnTo>
                  <a:lnTo>
                    <a:pt x="47" y="9"/>
                  </a:lnTo>
                  <a:lnTo>
                    <a:pt x="45" y="6"/>
                  </a:lnTo>
                  <a:lnTo>
                    <a:pt x="42" y="4"/>
                  </a:lnTo>
                  <a:lnTo>
                    <a:pt x="39" y="3"/>
                  </a:lnTo>
                  <a:lnTo>
                    <a:pt x="38" y="2"/>
                  </a:lnTo>
                  <a:lnTo>
                    <a:pt x="34" y="2"/>
                  </a:lnTo>
                  <a:lnTo>
                    <a:pt x="31" y="0"/>
                  </a:lnTo>
                  <a:lnTo>
                    <a:pt x="28" y="0"/>
                  </a:lnTo>
                  <a:lnTo>
                    <a:pt x="25" y="0"/>
                  </a:lnTo>
                  <a:lnTo>
                    <a:pt x="22" y="0"/>
                  </a:lnTo>
                  <a:lnTo>
                    <a:pt x="19" y="2"/>
                  </a:lnTo>
                  <a:lnTo>
                    <a:pt x="16" y="2"/>
                  </a:lnTo>
                  <a:lnTo>
                    <a:pt x="14" y="3"/>
                  </a:lnTo>
                  <a:lnTo>
                    <a:pt x="11" y="4"/>
                  </a:lnTo>
                  <a:lnTo>
                    <a:pt x="10" y="6"/>
                  </a:lnTo>
                  <a:lnTo>
                    <a:pt x="7" y="9"/>
                  </a:lnTo>
                  <a:lnTo>
                    <a:pt x="5" y="10"/>
                  </a:lnTo>
                  <a:lnTo>
                    <a:pt x="4" y="13"/>
                  </a:lnTo>
                  <a:lnTo>
                    <a:pt x="2" y="16"/>
                  </a:lnTo>
                  <a:lnTo>
                    <a:pt x="2" y="19"/>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10" name="Line 54"/>
            <p:cNvSpPr>
              <a:spLocks noChangeShapeType="1"/>
            </p:cNvSpPr>
            <p:nvPr/>
          </p:nvSpPr>
          <p:spPr bwMode="auto">
            <a:xfrm flipV="1">
              <a:off x="2833" y="2819"/>
              <a:ext cx="1391" cy="11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111" name="Freeform 55"/>
            <p:cNvSpPr>
              <a:spLocks/>
            </p:cNvSpPr>
            <p:nvPr/>
          </p:nvSpPr>
          <p:spPr bwMode="auto">
            <a:xfrm>
              <a:off x="4197" y="2794"/>
              <a:ext cx="53" cy="52"/>
            </a:xfrm>
            <a:custGeom>
              <a:avLst/>
              <a:gdLst>
                <a:gd name="T0" fmla="*/ 0 w 53"/>
                <a:gd name="T1" fmla="*/ 28 h 52"/>
                <a:gd name="T2" fmla="*/ 0 w 53"/>
                <a:gd name="T3" fmla="*/ 31 h 52"/>
                <a:gd name="T4" fmla="*/ 2 w 53"/>
                <a:gd name="T5" fmla="*/ 34 h 52"/>
                <a:gd name="T6" fmla="*/ 2 w 53"/>
                <a:gd name="T7" fmla="*/ 36 h 52"/>
                <a:gd name="T8" fmla="*/ 4 w 53"/>
                <a:gd name="T9" fmla="*/ 39 h 52"/>
                <a:gd name="T10" fmla="*/ 5 w 53"/>
                <a:gd name="T11" fmla="*/ 42 h 52"/>
                <a:gd name="T12" fmla="*/ 8 w 53"/>
                <a:gd name="T13" fmla="*/ 43 h 52"/>
                <a:gd name="T14" fmla="*/ 10 w 53"/>
                <a:gd name="T15" fmla="*/ 45 h 52"/>
                <a:gd name="T16" fmla="*/ 13 w 53"/>
                <a:gd name="T17" fmla="*/ 48 h 52"/>
                <a:gd name="T18" fmla="*/ 14 w 53"/>
                <a:gd name="T19" fmla="*/ 49 h 52"/>
                <a:gd name="T20" fmla="*/ 17 w 53"/>
                <a:gd name="T21" fmla="*/ 49 h 52"/>
                <a:gd name="T22" fmla="*/ 21 w 53"/>
                <a:gd name="T23" fmla="*/ 51 h 52"/>
                <a:gd name="T24" fmla="*/ 24 w 53"/>
                <a:gd name="T25" fmla="*/ 51 h 52"/>
                <a:gd name="T26" fmla="*/ 27 w 53"/>
                <a:gd name="T27" fmla="*/ 52 h 52"/>
                <a:gd name="T28" fmla="*/ 30 w 53"/>
                <a:gd name="T29" fmla="*/ 52 h 52"/>
                <a:gd name="T30" fmla="*/ 31 w 53"/>
                <a:gd name="T31" fmla="*/ 51 h 52"/>
                <a:gd name="T32" fmla="*/ 34 w 53"/>
                <a:gd name="T33" fmla="*/ 51 h 52"/>
                <a:gd name="T34" fmla="*/ 38 w 53"/>
                <a:gd name="T35" fmla="*/ 49 h 52"/>
                <a:gd name="T36" fmla="*/ 41 w 53"/>
                <a:gd name="T37" fmla="*/ 48 h 52"/>
                <a:gd name="T38" fmla="*/ 42 w 53"/>
                <a:gd name="T39" fmla="*/ 46 h 52"/>
                <a:gd name="T40" fmla="*/ 45 w 53"/>
                <a:gd name="T41" fmla="*/ 45 h 52"/>
                <a:gd name="T42" fmla="*/ 47 w 53"/>
                <a:gd name="T43" fmla="*/ 42 h 52"/>
                <a:gd name="T44" fmla="*/ 48 w 53"/>
                <a:gd name="T45" fmla="*/ 40 h 52"/>
                <a:gd name="T46" fmla="*/ 50 w 53"/>
                <a:gd name="T47" fmla="*/ 37 h 52"/>
                <a:gd name="T48" fmla="*/ 51 w 53"/>
                <a:gd name="T49" fmla="*/ 34 h 52"/>
                <a:gd name="T50" fmla="*/ 53 w 53"/>
                <a:gd name="T51" fmla="*/ 33 h 52"/>
                <a:gd name="T52" fmla="*/ 53 w 53"/>
                <a:gd name="T53" fmla="*/ 30 h 52"/>
                <a:gd name="T54" fmla="*/ 53 w 53"/>
                <a:gd name="T55" fmla="*/ 27 h 52"/>
                <a:gd name="T56" fmla="*/ 53 w 53"/>
                <a:gd name="T57" fmla="*/ 24 h 52"/>
                <a:gd name="T58" fmla="*/ 53 w 53"/>
                <a:gd name="T59" fmla="*/ 21 h 52"/>
                <a:gd name="T60" fmla="*/ 53 w 53"/>
                <a:gd name="T61" fmla="*/ 18 h 52"/>
                <a:gd name="T62" fmla="*/ 51 w 53"/>
                <a:gd name="T63" fmla="*/ 15 h 52"/>
                <a:gd name="T64" fmla="*/ 50 w 53"/>
                <a:gd name="T65" fmla="*/ 14 h 52"/>
                <a:gd name="T66" fmla="*/ 48 w 53"/>
                <a:gd name="T67" fmla="*/ 11 h 52"/>
                <a:gd name="T68" fmla="*/ 47 w 53"/>
                <a:gd name="T69" fmla="*/ 8 h 52"/>
                <a:gd name="T70" fmla="*/ 44 w 53"/>
                <a:gd name="T71" fmla="*/ 6 h 52"/>
                <a:gd name="T72" fmla="*/ 42 w 53"/>
                <a:gd name="T73" fmla="*/ 5 h 52"/>
                <a:gd name="T74" fmla="*/ 39 w 53"/>
                <a:gd name="T75" fmla="*/ 3 h 52"/>
                <a:gd name="T76" fmla="*/ 36 w 53"/>
                <a:gd name="T77" fmla="*/ 2 h 52"/>
                <a:gd name="T78" fmla="*/ 33 w 53"/>
                <a:gd name="T79" fmla="*/ 2 h 52"/>
                <a:gd name="T80" fmla="*/ 31 w 53"/>
                <a:gd name="T81" fmla="*/ 0 h 52"/>
                <a:gd name="T82" fmla="*/ 28 w 53"/>
                <a:gd name="T83" fmla="*/ 0 h 52"/>
                <a:gd name="T84" fmla="*/ 25 w 53"/>
                <a:gd name="T85" fmla="*/ 0 h 52"/>
                <a:gd name="T86" fmla="*/ 22 w 53"/>
                <a:gd name="T87" fmla="*/ 0 h 52"/>
                <a:gd name="T88" fmla="*/ 19 w 53"/>
                <a:gd name="T89" fmla="*/ 2 h 52"/>
                <a:gd name="T90" fmla="*/ 16 w 53"/>
                <a:gd name="T91" fmla="*/ 3 h 52"/>
                <a:gd name="T92" fmla="*/ 13 w 53"/>
                <a:gd name="T93" fmla="*/ 3 h 52"/>
                <a:gd name="T94" fmla="*/ 11 w 53"/>
                <a:gd name="T95" fmla="*/ 6 h 52"/>
                <a:gd name="T96" fmla="*/ 8 w 53"/>
                <a:gd name="T97" fmla="*/ 8 h 52"/>
                <a:gd name="T98" fmla="*/ 7 w 53"/>
                <a:gd name="T99" fmla="*/ 9 h 52"/>
                <a:gd name="T100" fmla="*/ 5 w 53"/>
                <a:gd name="T101" fmla="*/ 12 h 52"/>
                <a:gd name="T102" fmla="*/ 4 w 53"/>
                <a:gd name="T103" fmla="*/ 14 h 52"/>
                <a:gd name="T104" fmla="*/ 2 w 53"/>
                <a:gd name="T105" fmla="*/ 17 h 52"/>
                <a:gd name="T106" fmla="*/ 0 w 53"/>
                <a:gd name="T107" fmla="*/ 20 h 52"/>
                <a:gd name="T108" fmla="*/ 0 w 53"/>
                <a:gd name="T109" fmla="*/ 22 h 52"/>
                <a:gd name="T110" fmla="*/ 0 w 53"/>
                <a:gd name="T111" fmla="*/ 25 h 52"/>
                <a:gd name="T112" fmla="*/ 0 w 53"/>
                <a:gd name="T11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 h="52">
                  <a:moveTo>
                    <a:pt x="0" y="28"/>
                  </a:moveTo>
                  <a:lnTo>
                    <a:pt x="0" y="31"/>
                  </a:lnTo>
                  <a:lnTo>
                    <a:pt x="2" y="34"/>
                  </a:lnTo>
                  <a:lnTo>
                    <a:pt x="2" y="36"/>
                  </a:lnTo>
                  <a:lnTo>
                    <a:pt x="4" y="39"/>
                  </a:lnTo>
                  <a:lnTo>
                    <a:pt x="5" y="42"/>
                  </a:lnTo>
                  <a:lnTo>
                    <a:pt x="8" y="43"/>
                  </a:lnTo>
                  <a:lnTo>
                    <a:pt x="10" y="45"/>
                  </a:lnTo>
                  <a:lnTo>
                    <a:pt x="13" y="48"/>
                  </a:lnTo>
                  <a:lnTo>
                    <a:pt x="14" y="49"/>
                  </a:lnTo>
                  <a:lnTo>
                    <a:pt x="17" y="49"/>
                  </a:lnTo>
                  <a:lnTo>
                    <a:pt x="21" y="51"/>
                  </a:lnTo>
                  <a:lnTo>
                    <a:pt x="24" y="51"/>
                  </a:lnTo>
                  <a:lnTo>
                    <a:pt x="27" y="52"/>
                  </a:lnTo>
                  <a:lnTo>
                    <a:pt x="30" y="52"/>
                  </a:lnTo>
                  <a:lnTo>
                    <a:pt x="31" y="51"/>
                  </a:lnTo>
                  <a:lnTo>
                    <a:pt x="34" y="51"/>
                  </a:lnTo>
                  <a:lnTo>
                    <a:pt x="38" y="49"/>
                  </a:lnTo>
                  <a:lnTo>
                    <a:pt x="41" y="48"/>
                  </a:lnTo>
                  <a:lnTo>
                    <a:pt x="42" y="46"/>
                  </a:lnTo>
                  <a:lnTo>
                    <a:pt x="45" y="45"/>
                  </a:lnTo>
                  <a:lnTo>
                    <a:pt x="47" y="42"/>
                  </a:lnTo>
                  <a:lnTo>
                    <a:pt x="48" y="40"/>
                  </a:lnTo>
                  <a:lnTo>
                    <a:pt x="50" y="37"/>
                  </a:lnTo>
                  <a:lnTo>
                    <a:pt x="51" y="34"/>
                  </a:lnTo>
                  <a:lnTo>
                    <a:pt x="53" y="33"/>
                  </a:lnTo>
                  <a:lnTo>
                    <a:pt x="53" y="30"/>
                  </a:lnTo>
                  <a:lnTo>
                    <a:pt x="53" y="27"/>
                  </a:lnTo>
                  <a:lnTo>
                    <a:pt x="53" y="24"/>
                  </a:lnTo>
                  <a:lnTo>
                    <a:pt x="53" y="21"/>
                  </a:lnTo>
                  <a:lnTo>
                    <a:pt x="53" y="18"/>
                  </a:lnTo>
                  <a:lnTo>
                    <a:pt x="51" y="15"/>
                  </a:lnTo>
                  <a:lnTo>
                    <a:pt x="50" y="14"/>
                  </a:lnTo>
                  <a:lnTo>
                    <a:pt x="48" y="11"/>
                  </a:lnTo>
                  <a:lnTo>
                    <a:pt x="47" y="8"/>
                  </a:lnTo>
                  <a:lnTo>
                    <a:pt x="44" y="6"/>
                  </a:lnTo>
                  <a:lnTo>
                    <a:pt x="42" y="5"/>
                  </a:lnTo>
                  <a:lnTo>
                    <a:pt x="39" y="3"/>
                  </a:lnTo>
                  <a:lnTo>
                    <a:pt x="36" y="2"/>
                  </a:lnTo>
                  <a:lnTo>
                    <a:pt x="33" y="2"/>
                  </a:lnTo>
                  <a:lnTo>
                    <a:pt x="31" y="0"/>
                  </a:lnTo>
                  <a:lnTo>
                    <a:pt x="28" y="0"/>
                  </a:lnTo>
                  <a:lnTo>
                    <a:pt x="25" y="0"/>
                  </a:lnTo>
                  <a:lnTo>
                    <a:pt x="22" y="0"/>
                  </a:lnTo>
                  <a:lnTo>
                    <a:pt x="19" y="2"/>
                  </a:lnTo>
                  <a:lnTo>
                    <a:pt x="16" y="3"/>
                  </a:lnTo>
                  <a:lnTo>
                    <a:pt x="13" y="3"/>
                  </a:lnTo>
                  <a:lnTo>
                    <a:pt x="11" y="6"/>
                  </a:lnTo>
                  <a:lnTo>
                    <a:pt x="8" y="8"/>
                  </a:lnTo>
                  <a:lnTo>
                    <a:pt x="7" y="9"/>
                  </a:lnTo>
                  <a:lnTo>
                    <a:pt x="5" y="12"/>
                  </a:lnTo>
                  <a:lnTo>
                    <a:pt x="4" y="14"/>
                  </a:lnTo>
                  <a:lnTo>
                    <a:pt x="2" y="17"/>
                  </a:lnTo>
                  <a:lnTo>
                    <a:pt x="0" y="20"/>
                  </a:lnTo>
                  <a:lnTo>
                    <a:pt x="0" y="22"/>
                  </a:lnTo>
                  <a:lnTo>
                    <a:pt x="0" y="25"/>
                  </a:lnTo>
                  <a:lnTo>
                    <a:pt x="0" y="2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12" name="Rectangle 56"/>
            <p:cNvSpPr>
              <a:spLocks noChangeArrowheads="1"/>
            </p:cNvSpPr>
            <p:nvPr/>
          </p:nvSpPr>
          <p:spPr bwMode="auto">
            <a:xfrm>
              <a:off x="811" y="1422"/>
              <a:ext cx="929" cy="305"/>
            </a:xfrm>
            <a:prstGeom prst="rect">
              <a:avLst/>
            </a:prstGeom>
            <a:solidFill>
              <a:srgbClr val="FFFFFF"/>
            </a:solidFill>
            <a:ln w="4763">
              <a:solidFill>
                <a:srgbClr val="000000"/>
              </a:solidFill>
              <a:miter lim="800000"/>
              <a:headEnd/>
              <a:tailEnd/>
            </a:ln>
          </p:spPr>
          <p:txBody>
            <a:bodyPr/>
            <a:lstStyle/>
            <a:p>
              <a:endParaRPr lang="en-US"/>
            </a:p>
          </p:txBody>
        </p:sp>
        <p:sp>
          <p:nvSpPr>
            <p:cNvPr id="429113" name="Rectangle 57"/>
            <p:cNvSpPr>
              <a:spLocks noChangeArrowheads="1"/>
            </p:cNvSpPr>
            <p:nvPr/>
          </p:nvSpPr>
          <p:spPr bwMode="auto">
            <a:xfrm>
              <a:off x="949" y="1485"/>
              <a:ext cx="7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Nhanvien</a:t>
              </a:r>
              <a:endParaRPr lang="en-US"/>
            </a:p>
          </p:txBody>
        </p:sp>
        <p:sp>
          <p:nvSpPr>
            <p:cNvPr id="429114" name="Rectangle 58"/>
            <p:cNvSpPr>
              <a:spLocks noChangeArrowheads="1"/>
            </p:cNvSpPr>
            <p:nvPr/>
          </p:nvSpPr>
          <p:spPr bwMode="auto">
            <a:xfrm>
              <a:off x="3530" y="1426"/>
              <a:ext cx="927" cy="306"/>
            </a:xfrm>
            <a:prstGeom prst="rect">
              <a:avLst/>
            </a:prstGeom>
            <a:solidFill>
              <a:srgbClr val="FFFFFF"/>
            </a:solidFill>
            <a:ln w="4763">
              <a:solidFill>
                <a:srgbClr val="000000"/>
              </a:solidFill>
              <a:miter lim="800000"/>
              <a:headEnd/>
              <a:tailEnd/>
            </a:ln>
          </p:spPr>
          <p:txBody>
            <a:bodyPr/>
            <a:lstStyle/>
            <a:p>
              <a:endParaRPr lang="en-US"/>
            </a:p>
          </p:txBody>
        </p:sp>
        <p:sp>
          <p:nvSpPr>
            <p:cNvPr id="429115" name="Rectangle 59"/>
            <p:cNvSpPr>
              <a:spLocks noChangeArrowheads="1"/>
            </p:cNvSpPr>
            <p:nvPr/>
          </p:nvSpPr>
          <p:spPr bwMode="auto">
            <a:xfrm>
              <a:off x="3640" y="1491"/>
              <a:ext cx="83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latin typeface="Arial" charset="0"/>
                </a:rPr>
                <a:t>HopDongLV</a:t>
              </a:r>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p:cNvSpPr>
            <a:spLocks noGrp="1"/>
          </p:cNvSpPr>
          <p:nvPr>
            <p:ph type="sldNum" sz="quarter" idx="12"/>
          </p:nvPr>
        </p:nvSpPr>
        <p:spPr/>
        <p:txBody>
          <a:bodyPr/>
          <a:lstStyle/>
          <a:p>
            <a:fld id="{3369A411-C381-402E-A7CE-0E1ECDD5D2A4}" type="slidenum">
              <a:rPr lang="en-US"/>
              <a:pPr/>
              <a:t>42</a:t>
            </a:fld>
            <a:endParaRPr lang="en-US"/>
          </a:p>
        </p:txBody>
      </p:sp>
      <p:sp>
        <p:nvSpPr>
          <p:cNvPr id="430082" name="Rectangle 2"/>
          <p:cNvSpPr>
            <a:spLocks noGrp="1" noChangeArrowheads="1"/>
          </p:cNvSpPr>
          <p:nvPr>
            <p:ph type="title"/>
          </p:nvPr>
        </p:nvSpPr>
        <p:spPr/>
        <p:txBody>
          <a:bodyPr/>
          <a:lstStyle/>
          <a:p>
            <a:r>
              <a:rPr lang="en-US">
                <a:solidFill>
                  <a:srgbClr val="0000FF"/>
                </a:solidFill>
              </a:rPr>
              <a:t>Mối Kết hợp 1-n</a:t>
            </a:r>
          </a:p>
        </p:txBody>
      </p:sp>
      <p:grpSp>
        <p:nvGrpSpPr>
          <p:cNvPr id="430085" name="Group 5"/>
          <p:cNvGrpSpPr>
            <a:grpSpLocks noChangeAspect="1"/>
          </p:cNvGrpSpPr>
          <p:nvPr/>
        </p:nvGrpSpPr>
        <p:grpSpPr bwMode="auto">
          <a:xfrm>
            <a:off x="1066800" y="2003425"/>
            <a:ext cx="6858000" cy="4168775"/>
            <a:chOff x="672" y="1262"/>
            <a:chExt cx="4320" cy="2626"/>
          </a:xfrm>
        </p:grpSpPr>
        <p:sp>
          <p:nvSpPr>
            <p:cNvPr id="430084" name="AutoShape 4"/>
            <p:cNvSpPr>
              <a:spLocks noChangeAspect="1" noChangeArrowheads="1" noTextEdit="1"/>
            </p:cNvSpPr>
            <p:nvPr/>
          </p:nvSpPr>
          <p:spPr bwMode="auto">
            <a:xfrm>
              <a:off x="672" y="1262"/>
              <a:ext cx="4320" cy="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086" name="Freeform 6"/>
            <p:cNvSpPr>
              <a:spLocks/>
            </p:cNvSpPr>
            <p:nvPr/>
          </p:nvSpPr>
          <p:spPr bwMode="auto">
            <a:xfrm>
              <a:off x="2105" y="1277"/>
              <a:ext cx="1092" cy="315"/>
            </a:xfrm>
            <a:custGeom>
              <a:avLst/>
              <a:gdLst>
                <a:gd name="T0" fmla="*/ 0 w 1092"/>
                <a:gd name="T1" fmla="*/ 159 h 315"/>
                <a:gd name="T2" fmla="*/ 545 w 1092"/>
                <a:gd name="T3" fmla="*/ 0 h 315"/>
                <a:gd name="T4" fmla="*/ 1092 w 1092"/>
                <a:gd name="T5" fmla="*/ 159 h 315"/>
                <a:gd name="T6" fmla="*/ 545 w 1092"/>
                <a:gd name="T7" fmla="*/ 315 h 315"/>
                <a:gd name="T8" fmla="*/ 0 w 1092"/>
                <a:gd name="T9" fmla="*/ 159 h 315"/>
              </a:gdLst>
              <a:ahLst/>
              <a:cxnLst>
                <a:cxn ang="0">
                  <a:pos x="T0" y="T1"/>
                </a:cxn>
                <a:cxn ang="0">
                  <a:pos x="T2" y="T3"/>
                </a:cxn>
                <a:cxn ang="0">
                  <a:pos x="T4" y="T5"/>
                </a:cxn>
                <a:cxn ang="0">
                  <a:pos x="T6" y="T7"/>
                </a:cxn>
                <a:cxn ang="0">
                  <a:pos x="T8" y="T9"/>
                </a:cxn>
              </a:cxnLst>
              <a:rect l="0" t="0" r="r" b="b"/>
              <a:pathLst>
                <a:path w="1092" h="315">
                  <a:moveTo>
                    <a:pt x="0" y="159"/>
                  </a:moveTo>
                  <a:lnTo>
                    <a:pt x="545" y="0"/>
                  </a:lnTo>
                  <a:lnTo>
                    <a:pt x="1092" y="159"/>
                  </a:lnTo>
                  <a:lnTo>
                    <a:pt x="545" y="315"/>
                  </a:lnTo>
                  <a:lnTo>
                    <a:pt x="0" y="159"/>
                  </a:lnTo>
                  <a:close/>
                </a:path>
              </a:pathLst>
            </a:custGeom>
            <a:solidFill>
              <a:srgbClr val="FFFFFF"/>
            </a:solidFill>
            <a:ln w="4763">
              <a:solidFill>
                <a:srgbClr val="000000"/>
              </a:solidFill>
              <a:prstDash val="solid"/>
              <a:round/>
              <a:headEnd/>
              <a:tailEnd/>
            </a:ln>
          </p:spPr>
          <p:txBody>
            <a:bodyPr/>
            <a:lstStyle/>
            <a:p>
              <a:endParaRPr lang="en-US"/>
            </a:p>
          </p:txBody>
        </p:sp>
        <p:sp>
          <p:nvSpPr>
            <p:cNvPr id="430087" name="Rectangle 7"/>
            <p:cNvSpPr>
              <a:spLocks noChangeArrowheads="1"/>
            </p:cNvSpPr>
            <p:nvPr/>
          </p:nvSpPr>
          <p:spPr bwMode="auto">
            <a:xfrm>
              <a:off x="2354" y="1348"/>
              <a:ext cx="68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solidFill>
                    <a:srgbClr val="000000"/>
                  </a:solidFill>
                  <a:latin typeface="Arial" charset="0"/>
                </a:rPr>
                <a:t>lamviec</a:t>
              </a:r>
              <a:endParaRPr lang="en-US"/>
            </a:p>
          </p:txBody>
        </p:sp>
        <p:sp>
          <p:nvSpPr>
            <p:cNvPr id="430088" name="Line 8"/>
            <p:cNvSpPr>
              <a:spLocks noChangeShapeType="1"/>
            </p:cNvSpPr>
            <p:nvPr/>
          </p:nvSpPr>
          <p:spPr bwMode="auto">
            <a:xfrm>
              <a:off x="1689" y="1436"/>
              <a:ext cx="41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089" name="Line 9"/>
            <p:cNvSpPr>
              <a:spLocks noChangeShapeType="1"/>
            </p:cNvSpPr>
            <p:nvPr/>
          </p:nvSpPr>
          <p:spPr bwMode="auto">
            <a:xfrm>
              <a:off x="3197" y="1436"/>
              <a:ext cx="36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090" name="Rectangle 10"/>
            <p:cNvSpPr>
              <a:spLocks noChangeArrowheads="1"/>
            </p:cNvSpPr>
            <p:nvPr/>
          </p:nvSpPr>
          <p:spPr bwMode="auto">
            <a:xfrm>
              <a:off x="1817" y="1482"/>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(1,1)</a:t>
              </a:r>
              <a:endParaRPr lang="en-US"/>
            </a:p>
          </p:txBody>
        </p:sp>
        <p:sp>
          <p:nvSpPr>
            <p:cNvPr id="430091" name="Rectangle 11"/>
            <p:cNvSpPr>
              <a:spLocks noChangeArrowheads="1"/>
            </p:cNvSpPr>
            <p:nvPr/>
          </p:nvSpPr>
          <p:spPr bwMode="auto">
            <a:xfrm>
              <a:off x="3151" y="1482"/>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(0,n)</a:t>
              </a:r>
              <a:endParaRPr lang="en-US"/>
            </a:p>
          </p:txBody>
        </p:sp>
        <p:sp>
          <p:nvSpPr>
            <p:cNvPr id="430092" name="Freeform 12"/>
            <p:cNvSpPr>
              <a:spLocks/>
            </p:cNvSpPr>
            <p:nvPr/>
          </p:nvSpPr>
          <p:spPr bwMode="auto">
            <a:xfrm>
              <a:off x="771" y="2203"/>
              <a:ext cx="970" cy="1259"/>
            </a:xfrm>
            <a:custGeom>
              <a:avLst/>
              <a:gdLst>
                <a:gd name="T0" fmla="*/ 1 w 970"/>
                <a:gd name="T1" fmla="*/ 571 h 1259"/>
                <a:gd name="T2" fmla="*/ 17 w 970"/>
                <a:gd name="T3" fmla="*/ 457 h 1259"/>
                <a:gd name="T4" fmla="*/ 50 w 970"/>
                <a:gd name="T5" fmla="*/ 348 h 1259"/>
                <a:gd name="T6" fmla="*/ 97 w 970"/>
                <a:gd name="T7" fmla="*/ 250 h 1259"/>
                <a:gd name="T8" fmla="*/ 158 w 970"/>
                <a:gd name="T9" fmla="*/ 163 h 1259"/>
                <a:gd name="T10" fmla="*/ 229 w 970"/>
                <a:gd name="T11" fmla="*/ 93 h 1259"/>
                <a:gd name="T12" fmla="*/ 309 w 970"/>
                <a:gd name="T13" fmla="*/ 42 h 1259"/>
                <a:gd name="T14" fmla="*/ 396 w 970"/>
                <a:gd name="T15" fmla="*/ 9 h 1259"/>
                <a:gd name="T16" fmla="*/ 485 w 970"/>
                <a:gd name="T17" fmla="*/ 0 h 1259"/>
                <a:gd name="T18" fmla="*/ 574 w 970"/>
                <a:gd name="T19" fmla="*/ 9 h 1259"/>
                <a:gd name="T20" fmla="*/ 660 w 970"/>
                <a:gd name="T21" fmla="*/ 42 h 1259"/>
                <a:gd name="T22" fmla="*/ 740 w 970"/>
                <a:gd name="T23" fmla="*/ 93 h 1259"/>
                <a:gd name="T24" fmla="*/ 812 w 970"/>
                <a:gd name="T25" fmla="*/ 163 h 1259"/>
                <a:gd name="T26" fmla="*/ 871 w 970"/>
                <a:gd name="T27" fmla="*/ 250 h 1259"/>
                <a:gd name="T28" fmla="*/ 918 w 970"/>
                <a:gd name="T29" fmla="*/ 348 h 1259"/>
                <a:gd name="T30" fmla="*/ 951 w 970"/>
                <a:gd name="T31" fmla="*/ 457 h 1259"/>
                <a:gd name="T32" fmla="*/ 968 w 970"/>
                <a:gd name="T33" fmla="*/ 571 h 1259"/>
                <a:gd name="T34" fmla="*/ 968 w 970"/>
                <a:gd name="T35" fmla="*/ 687 h 1259"/>
                <a:gd name="T36" fmla="*/ 951 w 970"/>
                <a:gd name="T37" fmla="*/ 802 h 1259"/>
                <a:gd name="T38" fmla="*/ 918 w 970"/>
                <a:gd name="T39" fmla="*/ 910 h 1259"/>
                <a:gd name="T40" fmla="*/ 871 w 970"/>
                <a:gd name="T41" fmla="*/ 1009 h 1259"/>
                <a:gd name="T42" fmla="*/ 812 w 970"/>
                <a:gd name="T43" fmla="*/ 1094 h 1259"/>
                <a:gd name="T44" fmla="*/ 740 w 970"/>
                <a:gd name="T45" fmla="*/ 1164 h 1259"/>
                <a:gd name="T46" fmla="*/ 660 w 970"/>
                <a:gd name="T47" fmla="*/ 1216 h 1259"/>
                <a:gd name="T48" fmla="*/ 574 w 970"/>
                <a:gd name="T49" fmla="*/ 1248 h 1259"/>
                <a:gd name="T50" fmla="*/ 485 w 970"/>
                <a:gd name="T51" fmla="*/ 1259 h 1259"/>
                <a:gd name="T52" fmla="*/ 396 w 970"/>
                <a:gd name="T53" fmla="*/ 1248 h 1259"/>
                <a:gd name="T54" fmla="*/ 309 w 970"/>
                <a:gd name="T55" fmla="*/ 1216 h 1259"/>
                <a:gd name="T56" fmla="*/ 229 w 970"/>
                <a:gd name="T57" fmla="*/ 1164 h 1259"/>
                <a:gd name="T58" fmla="*/ 158 w 970"/>
                <a:gd name="T59" fmla="*/ 1094 h 1259"/>
                <a:gd name="T60" fmla="*/ 97 w 970"/>
                <a:gd name="T61" fmla="*/ 1009 h 1259"/>
                <a:gd name="T62" fmla="*/ 50 w 970"/>
                <a:gd name="T63" fmla="*/ 910 h 1259"/>
                <a:gd name="T64" fmla="*/ 17 w 970"/>
                <a:gd name="T65" fmla="*/ 802 h 1259"/>
                <a:gd name="T66" fmla="*/ 1 w 970"/>
                <a:gd name="T67" fmla="*/ 687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0" h="1259">
                  <a:moveTo>
                    <a:pt x="0" y="630"/>
                  </a:moveTo>
                  <a:lnTo>
                    <a:pt x="1" y="571"/>
                  </a:lnTo>
                  <a:lnTo>
                    <a:pt x="8" y="513"/>
                  </a:lnTo>
                  <a:lnTo>
                    <a:pt x="17" y="457"/>
                  </a:lnTo>
                  <a:lnTo>
                    <a:pt x="32" y="401"/>
                  </a:lnTo>
                  <a:lnTo>
                    <a:pt x="50" y="348"/>
                  </a:lnTo>
                  <a:lnTo>
                    <a:pt x="72" y="298"/>
                  </a:lnTo>
                  <a:lnTo>
                    <a:pt x="97" y="250"/>
                  </a:lnTo>
                  <a:lnTo>
                    <a:pt x="126" y="205"/>
                  </a:lnTo>
                  <a:lnTo>
                    <a:pt x="158" y="163"/>
                  </a:lnTo>
                  <a:lnTo>
                    <a:pt x="192" y="127"/>
                  </a:lnTo>
                  <a:lnTo>
                    <a:pt x="229" y="93"/>
                  </a:lnTo>
                  <a:lnTo>
                    <a:pt x="268" y="65"/>
                  </a:lnTo>
                  <a:lnTo>
                    <a:pt x="309" y="42"/>
                  </a:lnTo>
                  <a:lnTo>
                    <a:pt x="352" y="23"/>
                  </a:lnTo>
                  <a:lnTo>
                    <a:pt x="396" y="9"/>
                  </a:lnTo>
                  <a:lnTo>
                    <a:pt x="440" y="2"/>
                  </a:lnTo>
                  <a:lnTo>
                    <a:pt x="485" y="0"/>
                  </a:lnTo>
                  <a:lnTo>
                    <a:pt x="530" y="2"/>
                  </a:lnTo>
                  <a:lnTo>
                    <a:pt x="574" y="9"/>
                  </a:lnTo>
                  <a:lnTo>
                    <a:pt x="617" y="23"/>
                  </a:lnTo>
                  <a:lnTo>
                    <a:pt x="660" y="42"/>
                  </a:lnTo>
                  <a:lnTo>
                    <a:pt x="702" y="65"/>
                  </a:lnTo>
                  <a:lnTo>
                    <a:pt x="740" y="93"/>
                  </a:lnTo>
                  <a:lnTo>
                    <a:pt x="778" y="127"/>
                  </a:lnTo>
                  <a:lnTo>
                    <a:pt x="812" y="163"/>
                  </a:lnTo>
                  <a:lnTo>
                    <a:pt x="844" y="205"/>
                  </a:lnTo>
                  <a:lnTo>
                    <a:pt x="871" y="250"/>
                  </a:lnTo>
                  <a:lnTo>
                    <a:pt x="897" y="298"/>
                  </a:lnTo>
                  <a:lnTo>
                    <a:pt x="918" y="348"/>
                  </a:lnTo>
                  <a:lnTo>
                    <a:pt x="938" y="401"/>
                  </a:lnTo>
                  <a:lnTo>
                    <a:pt x="951" y="457"/>
                  </a:lnTo>
                  <a:lnTo>
                    <a:pt x="962" y="513"/>
                  </a:lnTo>
                  <a:lnTo>
                    <a:pt x="968" y="571"/>
                  </a:lnTo>
                  <a:lnTo>
                    <a:pt x="970" y="630"/>
                  </a:lnTo>
                  <a:lnTo>
                    <a:pt x="968" y="687"/>
                  </a:lnTo>
                  <a:lnTo>
                    <a:pt x="962" y="746"/>
                  </a:lnTo>
                  <a:lnTo>
                    <a:pt x="951" y="802"/>
                  </a:lnTo>
                  <a:lnTo>
                    <a:pt x="938" y="856"/>
                  </a:lnTo>
                  <a:lnTo>
                    <a:pt x="918" y="910"/>
                  </a:lnTo>
                  <a:lnTo>
                    <a:pt x="897" y="961"/>
                  </a:lnTo>
                  <a:lnTo>
                    <a:pt x="871" y="1009"/>
                  </a:lnTo>
                  <a:lnTo>
                    <a:pt x="844" y="1054"/>
                  </a:lnTo>
                  <a:lnTo>
                    <a:pt x="812" y="1094"/>
                  </a:lnTo>
                  <a:lnTo>
                    <a:pt x="778" y="1132"/>
                  </a:lnTo>
                  <a:lnTo>
                    <a:pt x="740" y="1164"/>
                  </a:lnTo>
                  <a:lnTo>
                    <a:pt x="702" y="1194"/>
                  </a:lnTo>
                  <a:lnTo>
                    <a:pt x="660" y="1216"/>
                  </a:lnTo>
                  <a:lnTo>
                    <a:pt x="617" y="1236"/>
                  </a:lnTo>
                  <a:lnTo>
                    <a:pt x="574" y="1248"/>
                  </a:lnTo>
                  <a:lnTo>
                    <a:pt x="530" y="1257"/>
                  </a:lnTo>
                  <a:lnTo>
                    <a:pt x="485" y="1259"/>
                  </a:lnTo>
                  <a:lnTo>
                    <a:pt x="440" y="1257"/>
                  </a:lnTo>
                  <a:lnTo>
                    <a:pt x="396" y="1248"/>
                  </a:lnTo>
                  <a:lnTo>
                    <a:pt x="352" y="1236"/>
                  </a:lnTo>
                  <a:lnTo>
                    <a:pt x="309" y="1216"/>
                  </a:lnTo>
                  <a:lnTo>
                    <a:pt x="268" y="1194"/>
                  </a:lnTo>
                  <a:lnTo>
                    <a:pt x="229" y="1164"/>
                  </a:lnTo>
                  <a:lnTo>
                    <a:pt x="192" y="1132"/>
                  </a:lnTo>
                  <a:lnTo>
                    <a:pt x="158" y="1094"/>
                  </a:lnTo>
                  <a:lnTo>
                    <a:pt x="126" y="1054"/>
                  </a:lnTo>
                  <a:lnTo>
                    <a:pt x="97" y="1009"/>
                  </a:lnTo>
                  <a:lnTo>
                    <a:pt x="72" y="961"/>
                  </a:lnTo>
                  <a:lnTo>
                    <a:pt x="50" y="910"/>
                  </a:lnTo>
                  <a:lnTo>
                    <a:pt x="32" y="856"/>
                  </a:lnTo>
                  <a:lnTo>
                    <a:pt x="17" y="802"/>
                  </a:lnTo>
                  <a:lnTo>
                    <a:pt x="8" y="746"/>
                  </a:lnTo>
                  <a:lnTo>
                    <a:pt x="1" y="687"/>
                  </a:lnTo>
                  <a:lnTo>
                    <a:pt x="0" y="630"/>
                  </a:lnTo>
                  <a:close/>
                </a:path>
              </a:pathLst>
            </a:custGeom>
            <a:solidFill>
              <a:srgbClr val="FFFFFF"/>
            </a:solidFill>
            <a:ln w="4763">
              <a:solidFill>
                <a:srgbClr val="000000"/>
              </a:solidFill>
              <a:prstDash val="solid"/>
              <a:round/>
              <a:headEnd/>
              <a:tailEnd/>
            </a:ln>
          </p:spPr>
          <p:txBody>
            <a:bodyPr/>
            <a:lstStyle/>
            <a:p>
              <a:endParaRPr lang="en-US"/>
            </a:p>
          </p:txBody>
        </p:sp>
        <p:sp>
          <p:nvSpPr>
            <p:cNvPr id="430093" name="Rectangle 13"/>
            <p:cNvSpPr>
              <a:spLocks noChangeArrowheads="1"/>
            </p:cNvSpPr>
            <p:nvPr/>
          </p:nvSpPr>
          <p:spPr bwMode="auto">
            <a:xfrm>
              <a:off x="1181" y="2274"/>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n1</a:t>
              </a:r>
              <a:endParaRPr lang="en-US"/>
            </a:p>
          </p:txBody>
        </p:sp>
        <p:sp>
          <p:nvSpPr>
            <p:cNvPr id="430094" name="Rectangle 14"/>
            <p:cNvSpPr>
              <a:spLocks noChangeArrowheads="1"/>
            </p:cNvSpPr>
            <p:nvPr/>
          </p:nvSpPr>
          <p:spPr bwMode="auto">
            <a:xfrm>
              <a:off x="1181" y="2414"/>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n2</a:t>
              </a:r>
              <a:endParaRPr lang="en-US"/>
            </a:p>
          </p:txBody>
        </p:sp>
        <p:sp>
          <p:nvSpPr>
            <p:cNvPr id="430095" name="Rectangle 15"/>
            <p:cNvSpPr>
              <a:spLocks noChangeArrowheads="1"/>
            </p:cNvSpPr>
            <p:nvPr/>
          </p:nvSpPr>
          <p:spPr bwMode="auto">
            <a:xfrm>
              <a:off x="1181" y="2554"/>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n3</a:t>
              </a:r>
              <a:endParaRPr lang="en-US"/>
            </a:p>
          </p:txBody>
        </p:sp>
        <p:sp>
          <p:nvSpPr>
            <p:cNvPr id="430096" name="Rectangle 16"/>
            <p:cNvSpPr>
              <a:spLocks noChangeArrowheads="1"/>
            </p:cNvSpPr>
            <p:nvPr/>
          </p:nvSpPr>
          <p:spPr bwMode="auto">
            <a:xfrm>
              <a:off x="1181" y="2694"/>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n4</a:t>
              </a:r>
              <a:endParaRPr lang="en-US"/>
            </a:p>
          </p:txBody>
        </p:sp>
        <p:sp>
          <p:nvSpPr>
            <p:cNvPr id="430097" name="Rectangle 17"/>
            <p:cNvSpPr>
              <a:spLocks noChangeArrowheads="1"/>
            </p:cNvSpPr>
            <p:nvPr/>
          </p:nvSpPr>
          <p:spPr bwMode="auto">
            <a:xfrm>
              <a:off x="1181" y="2834"/>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n5</a:t>
              </a:r>
              <a:endParaRPr lang="en-US"/>
            </a:p>
          </p:txBody>
        </p:sp>
        <p:sp>
          <p:nvSpPr>
            <p:cNvPr id="430098" name="Rectangle 18"/>
            <p:cNvSpPr>
              <a:spLocks noChangeArrowheads="1"/>
            </p:cNvSpPr>
            <p:nvPr/>
          </p:nvSpPr>
          <p:spPr bwMode="auto">
            <a:xfrm>
              <a:off x="1236" y="2974"/>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099" name="Rectangle 19"/>
            <p:cNvSpPr>
              <a:spLocks noChangeArrowheads="1"/>
            </p:cNvSpPr>
            <p:nvPr/>
          </p:nvSpPr>
          <p:spPr bwMode="auto">
            <a:xfrm>
              <a:off x="1236" y="3114"/>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00" name="Rectangle 20"/>
            <p:cNvSpPr>
              <a:spLocks noChangeArrowheads="1"/>
            </p:cNvSpPr>
            <p:nvPr/>
          </p:nvSpPr>
          <p:spPr bwMode="auto">
            <a:xfrm>
              <a:off x="1236" y="325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01" name="Freeform 21"/>
            <p:cNvSpPr>
              <a:spLocks/>
            </p:cNvSpPr>
            <p:nvPr/>
          </p:nvSpPr>
          <p:spPr bwMode="auto">
            <a:xfrm>
              <a:off x="2348" y="2098"/>
              <a:ext cx="1065" cy="1699"/>
            </a:xfrm>
            <a:custGeom>
              <a:avLst/>
              <a:gdLst>
                <a:gd name="T0" fmla="*/ 1 w 1065"/>
                <a:gd name="T1" fmla="*/ 781 h 1699"/>
                <a:gd name="T2" fmla="*/ 16 w 1065"/>
                <a:gd name="T3" fmla="*/ 646 h 1699"/>
                <a:gd name="T4" fmla="*/ 42 w 1065"/>
                <a:gd name="T5" fmla="*/ 516 h 1699"/>
                <a:gd name="T6" fmla="*/ 82 w 1065"/>
                <a:gd name="T7" fmla="*/ 394 h 1699"/>
                <a:gd name="T8" fmla="*/ 134 w 1065"/>
                <a:gd name="T9" fmla="*/ 285 h 1699"/>
                <a:gd name="T10" fmla="*/ 195 w 1065"/>
                <a:gd name="T11" fmla="*/ 191 h 1699"/>
                <a:gd name="T12" fmla="*/ 266 w 1065"/>
                <a:gd name="T13" fmla="*/ 113 h 1699"/>
                <a:gd name="T14" fmla="*/ 344 w 1065"/>
                <a:gd name="T15" fmla="*/ 54 h 1699"/>
                <a:gd name="T16" fmla="*/ 427 w 1065"/>
                <a:gd name="T17" fmla="*/ 16 h 1699"/>
                <a:gd name="T18" fmla="*/ 511 w 1065"/>
                <a:gd name="T19" fmla="*/ 0 h 1699"/>
                <a:gd name="T20" fmla="*/ 596 w 1065"/>
                <a:gd name="T21" fmla="*/ 5 h 1699"/>
                <a:gd name="T22" fmla="*/ 681 w 1065"/>
                <a:gd name="T23" fmla="*/ 33 h 1699"/>
                <a:gd name="T24" fmla="*/ 761 w 1065"/>
                <a:gd name="T25" fmla="*/ 81 h 1699"/>
                <a:gd name="T26" fmla="*/ 836 w 1065"/>
                <a:gd name="T27" fmla="*/ 149 h 1699"/>
                <a:gd name="T28" fmla="*/ 902 w 1065"/>
                <a:gd name="T29" fmla="*/ 236 h 1699"/>
                <a:gd name="T30" fmla="*/ 959 w 1065"/>
                <a:gd name="T31" fmla="*/ 338 h 1699"/>
                <a:gd name="T32" fmla="*/ 1004 w 1065"/>
                <a:gd name="T33" fmla="*/ 455 h 1699"/>
                <a:gd name="T34" fmla="*/ 1038 w 1065"/>
                <a:gd name="T35" fmla="*/ 581 h 1699"/>
                <a:gd name="T36" fmla="*/ 1059 w 1065"/>
                <a:gd name="T37" fmla="*/ 714 h 1699"/>
                <a:gd name="T38" fmla="*/ 1065 w 1065"/>
                <a:gd name="T39" fmla="*/ 849 h 1699"/>
                <a:gd name="T40" fmla="*/ 1059 w 1065"/>
                <a:gd name="T41" fmla="*/ 985 h 1699"/>
                <a:gd name="T42" fmla="*/ 1038 w 1065"/>
                <a:gd name="T43" fmla="*/ 1118 h 1699"/>
                <a:gd name="T44" fmla="*/ 1004 w 1065"/>
                <a:gd name="T45" fmla="*/ 1244 h 1699"/>
                <a:gd name="T46" fmla="*/ 959 w 1065"/>
                <a:gd name="T47" fmla="*/ 1360 h 1699"/>
                <a:gd name="T48" fmla="*/ 902 w 1065"/>
                <a:gd name="T49" fmla="*/ 1462 h 1699"/>
                <a:gd name="T50" fmla="*/ 836 w 1065"/>
                <a:gd name="T51" fmla="*/ 1549 h 1699"/>
                <a:gd name="T52" fmla="*/ 761 w 1065"/>
                <a:gd name="T53" fmla="*/ 1618 h 1699"/>
                <a:gd name="T54" fmla="*/ 681 w 1065"/>
                <a:gd name="T55" fmla="*/ 1665 h 1699"/>
                <a:gd name="T56" fmla="*/ 596 w 1065"/>
                <a:gd name="T57" fmla="*/ 1693 h 1699"/>
                <a:gd name="T58" fmla="*/ 511 w 1065"/>
                <a:gd name="T59" fmla="*/ 1699 h 1699"/>
                <a:gd name="T60" fmla="*/ 427 w 1065"/>
                <a:gd name="T61" fmla="*/ 1682 h 1699"/>
                <a:gd name="T62" fmla="*/ 344 w 1065"/>
                <a:gd name="T63" fmla="*/ 1644 h 1699"/>
                <a:gd name="T64" fmla="*/ 266 w 1065"/>
                <a:gd name="T65" fmla="*/ 1586 h 1699"/>
                <a:gd name="T66" fmla="*/ 195 w 1065"/>
                <a:gd name="T67" fmla="*/ 1509 h 1699"/>
                <a:gd name="T68" fmla="*/ 134 w 1065"/>
                <a:gd name="T69" fmla="*/ 1413 h 1699"/>
                <a:gd name="T70" fmla="*/ 82 w 1065"/>
                <a:gd name="T71" fmla="*/ 1304 h 1699"/>
                <a:gd name="T72" fmla="*/ 42 w 1065"/>
                <a:gd name="T73" fmla="*/ 1182 h 1699"/>
                <a:gd name="T74" fmla="*/ 16 w 1065"/>
                <a:gd name="T75" fmla="*/ 1052 h 1699"/>
                <a:gd name="T76" fmla="*/ 1 w 1065"/>
                <a:gd name="T77" fmla="*/ 918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5" h="1699">
                  <a:moveTo>
                    <a:pt x="0" y="849"/>
                  </a:moveTo>
                  <a:lnTo>
                    <a:pt x="1" y="781"/>
                  </a:lnTo>
                  <a:lnTo>
                    <a:pt x="6" y="714"/>
                  </a:lnTo>
                  <a:lnTo>
                    <a:pt x="16" y="646"/>
                  </a:lnTo>
                  <a:lnTo>
                    <a:pt x="27" y="581"/>
                  </a:lnTo>
                  <a:lnTo>
                    <a:pt x="42" y="516"/>
                  </a:lnTo>
                  <a:lnTo>
                    <a:pt x="61" y="455"/>
                  </a:lnTo>
                  <a:lnTo>
                    <a:pt x="82" y="394"/>
                  </a:lnTo>
                  <a:lnTo>
                    <a:pt x="106" y="338"/>
                  </a:lnTo>
                  <a:lnTo>
                    <a:pt x="134" y="285"/>
                  </a:lnTo>
                  <a:lnTo>
                    <a:pt x="163" y="236"/>
                  </a:lnTo>
                  <a:lnTo>
                    <a:pt x="195" y="191"/>
                  </a:lnTo>
                  <a:lnTo>
                    <a:pt x="229" y="149"/>
                  </a:lnTo>
                  <a:lnTo>
                    <a:pt x="266" y="113"/>
                  </a:lnTo>
                  <a:lnTo>
                    <a:pt x="304" y="81"/>
                  </a:lnTo>
                  <a:lnTo>
                    <a:pt x="344" y="54"/>
                  </a:lnTo>
                  <a:lnTo>
                    <a:pt x="385" y="33"/>
                  </a:lnTo>
                  <a:lnTo>
                    <a:pt x="427" y="16"/>
                  </a:lnTo>
                  <a:lnTo>
                    <a:pt x="469" y="5"/>
                  </a:lnTo>
                  <a:lnTo>
                    <a:pt x="511" y="0"/>
                  </a:lnTo>
                  <a:lnTo>
                    <a:pt x="554" y="0"/>
                  </a:lnTo>
                  <a:lnTo>
                    <a:pt x="596" y="5"/>
                  </a:lnTo>
                  <a:lnTo>
                    <a:pt x="638" y="16"/>
                  </a:lnTo>
                  <a:lnTo>
                    <a:pt x="681" y="33"/>
                  </a:lnTo>
                  <a:lnTo>
                    <a:pt x="721" y="54"/>
                  </a:lnTo>
                  <a:lnTo>
                    <a:pt x="761" y="81"/>
                  </a:lnTo>
                  <a:lnTo>
                    <a:pt x="799" y="113"/>
                  </a:lnTo>
                  <a:lnTo>
                    <a:pt x="836" y="149"/>
                  </a:lnTo>
                  <a:lnTo>
                    <a:pt x="870" y="191"/>
                  </a:lnTo>
                  <a:lnTo>
                    <a:pt x="902" y="236"/>
                  </a:lnTo>
                  <a:lnTo>
                    <a:pt x="931" y="285"/>
                  </a:lnTo>
                  <a:lnTo>
                    <a:pt x="959" y="338"/>
                  </a:lnTo>
                  <a:lnTo>
                    <a:pt x="983" y="394"/>
                  </a:lnTo>
                  <a:lnTo>
                    <a:pt x="1004" y="455"/>
                  </a:lnTo>
                  <a:lnTo>
                    <a:pt x="1023" y="516"/>
                  </a:lnTo>
                  <a:lnTo>
                    <a:pt x="1038" y="581"/>
                  </a:lnTo>
                  <a:lnTo>
                    <a:pt x="1049" y="646"/>
                  </a:lnTo>
                  <a:lnTo>
                    <a:pt x="1059" y="714"/>
                  </a:lnTo>
                  <a:lnTo>
                    <a:pt x="1064" y="781"/>
                  </a:lnTo>
                  <a:lnTo>
                    <a:pt x="1065" y="849"/>
                  </a:lnTo>
                  <a:lnTo>
                    <a:pt x="1064" y="918"/>
                  </a:lnTo>
                  <a:lnTo>
                    <a:pt x="1059" y="985"/>
                  </a:lnTo>
                  <a:lnTo>
                    <a:pt x="1049" y="1052"/>
                  </a:lnTo>
                  <a:lnTo>
                    <a:pt x="1038" y="1118"/>
                  </a:lnTo>
                  <a:lnTo>
                    <a:pt x="1023" y="1182"/>
                  </a:lnTo>
                  <a:lnTo>
                    <a:pt x="1004" y="1244"/>
                  </a:lnTo>
                  <a:lnTo>
                    <a:pt x="983" y="1304"/>
                  </a:lnTo>
                  <a:lnTo>
                    <a:pt x="959" y="1360"/>
                  </a:lnTo>
                  <a:lnTo>
                    <a:pt x="931" y="1413"/>
                  </a:lnTo>
                  <a:lnTo>
                    <a:pt x="902" y="1462"/>
                  </a:lnTo>
                  <a:lnTo>
                    <a:pt x="870" y="1509"/>
                  </a:lnTo>
                  <a:lnTo>
                    <a:pt x="836" y="1549"/>
                  </a:lnTo>
                  <a:lnTo>
                    <a:pt x="799" y="1586"/>
                  </a:lnTo>
                  <a:lnTo>
                    <a:pt x="761" y="1618"/>
                  </a:lnTo>
                  <a:lnTo>
                    <a:pt x="721" y="1644"/>
                  </a:lnTo>
                  <a:lnTo>
                    <a:pt x="681" y="1665"/>
                  </a:lnTo>
                  <a:lnTo>
                    <a:pt x="638" y="1682"/>
                  </a:lnTo>
                  <a:lnTo>
                    <a:pt x="596" y="1693"/>
                  </a:lnTo>
                  <a:lnTo>
                    <a:pt x="554" y="1699"/>
                  </a:lnTo>
                  <a:lnTo>
                    <a:pt x="511" y="1699"/>
                  </a:lnTo>
                  <a:lnTo>
                    <a:pt x="469" y="1693"/>
                  </a:lnTo>
                  <a:lnTo>
                    <a:pt x="427" y="1682"/>
                  </a:lnTo>
                  <a:lnTo>
                    <a:pt x="385" y="1665"/>
                  </a:lnTo>
                  <a:lnTo>
                    <a:pt x="344" y="1644"/>
                  </a:lnTo>
                  <a:lnTo>
                    <a:pt x="304" y="1618"/>
                  </a:lnTo>
                  <a:lnTo>
                    <a:pt x="266" y="1586"/>
                  </a:lnTo>
                  <a:lnTo>
                    <a:pt x="229" y="1549"/>
                  </a:lnTo>
                  <a:lnTo>
                    <a:pt x="195" y="1509"/>
                  </a:lnTo>
                  <a:lnTo>
                    <a:pt x="163" y="1462"/>
                  </a:lnTo>
                  <a:lnTo>
                    <a:pt x="134" y="1413"/>
                  </a:lnTo>
                  <a:lnTo>
                    <a:pt x="106" y="1360"/>
                  </a:lnTo>
                  <a:lnTo>
                    <a:pt x="82" y="1304"/>
                  </a:lnTo>
                  <a:lnTo>
                    <a:pt x="61" y="1244"/>
                  </a:lnTo>
                  <a:lnTo>
                    <a:pt x="42" y="1182"/>
                  </a:lnTo>
                  <a:lnTo>
                    <a:pt x="27" y="1118"/>
                  </a:lnTo>
                  <a:lnTo>
                    <a:pt x="16" y="1052"/>
                  </a:lnTo>
                  <a:lnTo>
                    <a:pt x="6" y="985"/>
                  </a:lnTo>
                  <a:lnTo>
                    <a:pt x="1" y="918"/>
                  </a:lnTo>
                  <a:lnTo>
                    <a:pt x="0" y="849"/>
                  </a:lnTo>
                  <a:close/>
                </a:path>
              </a:pathLst>
            </a:custGeom>
            <a:solidFill>
              <a:srgbClr val="FFFFFF"/>
            </a:solidFill>
            <a:ln w="4763">
              <a:solidFill>
                <a:srgbClr val="000000"/>
              </a:solidFill>
              <a:prstDash val="solid"/>
              <a:round/>
              <a:headEnd/>
              <a:tailEnd/>
            </a:ln>
          </p:spPr>
          <p:txBody>
            <a:bodyPr/>
            <a:lstStyle/>
            <a:p>
              <a:endParaRPr lang="en-US"/>
            </a:p>
          </p:txBody>
        </p:sp>
        <p:sp>
          <p:nvSpPr>
            <p:cNvPr id="430102" name="Rectangle 22"/>
            <p:cNvSpPr>
              <a:spLocks noChangeArrowheads="1"/>
            </p:cNvSpPr>
            <p:nvPr/>
          </p:nvSpPr>
          <p:spPr bwMode="auto">
            <a:xfrm>
              <a:off x="2820" y="2143"/>
              <a:ext cx="1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r1</a:t>
              </a:r>
              <a:endParaRPr lang="en-US"/>
            </a:p>
          </p:txBody>
        </p:sp>
        <p:sp>
          <p:nvSpPr>
            <p:cNvPr id="430103" name="Rectangle 23"/>
            <p:cNvSpPr>
              <a:spLocks noChangeArrowheads="1"/>
            </p:cNvSpPr>
            <p:nvPr/>
          </p:nvSpPr>
          <p:spPr bwMode="auto">
            <a:xfrm>
              <a:off x="2820" y="2353"/>
              <a:ext cx="1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r2</a:t>
              </a:r>
              <a:endParaRPr lang="en-US"/>
            </a:p>
          </p:txBody>
        </p:sp>
        <p:sp>
          <p:nvSpPr>
            <p:cNvPr id="430104" name="Rectangle 24"/>
            <p:cNvSpPr>
              <a:spLocks noChangeArrowheads="1"/>
            </p:cNvSpPr>
            <p:nvPr/>
          </p:nvSpPr>
          <p:spPr bwMode="auto">
            <a:xfrm>
              <a:off x="2820" y="2563"/>
              <a:ext cx="1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r3</a:t>
              </a:r>
              <a:endParaRPr lang="en-US"/>
            </a:p>
          </p:txBody>
        </p:sp>
        <p:sp>
          <p:nvSpPr>
            <p:cNvPr id="430105" name="Rectangle 25"/>
            <p:cNvSpPr>
              <a:spLocks noChangeArrowheads="1"/>
            </p:cNvSpPr>
            <p:nvPr/>
          </p:nvSpPr>
          <p:spPr bwMode="auto">
            <a:xfrm>
              <a:off x="2820" y="2773"/>
              <a:ext cx="1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r4</a:t>
              </a:r>
              <a:endParaRPr lang="en-US"/>
            </a:p>
          </p:txBody>
        </p:sp>
        <p:sp>
          <p:nvSpPr>
            <p:cNvPr id="430106" name="Rectangle 26"/>
            <p:cNvSpPr>
              <a:spLocks noChangeArrowheads="1"/>
            </p:cNvSpPr>
            <p:nvPr/>
          </p:nvSpPr>
          <p:spPr bwMode="auto">
            <a:xfrm>
              <a:off x="2820" y="2983"/>
              <a:ext cx="1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r5</a:t>
              </a:r>
              <a:endParaRPr lang="en-US"/>
            </a:p>
          </p:txBody>
        </p:sp>
        <p:sp>
          <p:nvSpPr>
            <p:cNvPr id="430107" name="Rectangle 27"/>
            <p:cNvSpPr>
              <a:spLocks noChangeArrowheads="1"/>
            </p:cNvSpPr>
            <p:nvPr/>
          </p:nvSpPr>
          <p:spPr bwMode="auto">
            <a:xfrm>
              <a:off x="2862" y="319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08" name="Rectangle 28"/>
            <p:cNvSpPr>
              <a:spLocks noChangeArrowheads="1"/>
            </p:cNvSpPr>
            <p:nvPr/>
          </p:nvSpPr>
          <p:spPr bwMode="auto">
            <a:xfrm>
              <a:off x="2862" y="340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09" name="Rectangle 29"/>
            <p:cNvSpPr>
              <a:spLocks noChangeArrowheads="1"/>
            </p:cNvSpPr>
            <p:nvPr/>
          </p:nvSpPr>
          <p:spPr bwMode="auto">
            <a:xfrm>
              <a:off x="2862" y="361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10" name="Freeform 30"/>
            <p:cNvSpPr>
              <a:spLocks/>
            </p:cNvSpPr>
            <p:nvPr/>
          </p:nvSpPr>
          <p:spPr bwMode="auto">
            <a:xfrm>
              <a:off x="3925" y="2203"/>
              <a:ext cx="970" cy="1489"/>
            </a:xfrm>
            <a:custGeom>
              <a:avLst/>
              <a:gdLst>
                <a:gd name="T0" fmla="*/ 1 w 970"/>
                <a:gd name="T1" fmla="*/ 681 h 1489"/>
                <a:gd name="T2" fmla="*/ 16 w 970"/>
                <a:gd name="T3" fmla="*/ 557 h 1489"/>
                <a:gd name="T4" fmla="*/ 43 w 970"/>
                <a:gd name="T5" fmla="*/ 438 h 1489"/>
                <a:gd name="T6" fmla="*/ 84 w 970"/>
                <a:gd name="T7" fmla="*/ 327 h 1489"/>
                <a:gd name="T8" fmla="*/ 135 w 970"/>
                <a:gd name="T9" fmla="*/ 229 h 1489"/>
                <a:gd name="T10" fmla="*/ 197 w 970"/>
                <a:gd name="T11" fmla="*/ 145 h 1489"/>
                <a:gd name="T12" fmla="*/ 266 w 970"/>
                <a:gd name="T13" fmla="*/ 79 h 1489"/>
                <a:gd name="T14" fmla="*/ 342 w 970"/>
                <a:gd name="T15" fmla="*/ 32 h 1489"/>
                <a:gd name="T16" fmla="*/ 423 w 970"/>
                <a:gd name="T17" fmla="*/ 5 h 1489"/>
                <a:gd name="T18" fmla="*/ 506 w 970"/>
                <a:gd name="T19" fmla="*/ 0 h 1489"/>
                <a:gd name="T20" fmla="*/ 587 w 970"/>
                <a:gd name="T21" fmla="*/ 16 h 1489"/>
                <a:gd name="T22" fmla="*/ 666 w 970"/>
                <a:gd name="T23" fmla="*/ 53 h 1489"/>
                <a:gd name="T24" fmla="*/ 739 w 970"/>
                <a:gd name="T25" fmla="*/ 110 h 1489"/>
                <a:gd name="T26" fmla="*/ 805 w 970"/>
                <a:gd name="T27" fmla="*/ 184 h 1489"/>
                <a:gd name="T28" fmla="*/ 863 w 970"/>
                <a:gd name="T29" fmla="*/ 277 h 1489"/>
                <a:gd name="T30" fmla="*/ 908 w 970"/>
                <a:gd name="T31" fmla="*/ 380 h 1489"/>
                <a:gd name="T32" fmla="*/ 942 w 970"/>
                <a:gd name="T33" fmla="*/ 497 h 1489"/>
                <a:gd name="T34" fmla="*/ 963 w 970"/>
                <a:gd name="T35" fmla="*/ 618 h 1489"/>
                <a:gd name="T36" fmla="*/ 970 w 970"/>
                <a:gd name="T37" fmla="*/ 744 h 1489"/>
                <a:gd name="T38" fmla="*/ 963 w 970"/>
                <a:gd name="T39" fmla="*/ 870 h 1489"/>
                <a:gd name="T40" fmla="*/ 942 w 970"/>
                <a:gd name="T41" fmla="*/ 992 h 1489"/>
                <a:gd name="T42" fmla="*/ 908 w 970"/>
                <a:gd name="T43" fmla="*/ 1108 h 1489"/>
                <a:gd name="T44" fmla="*/ 863 w 970"/>
                <a:gd name="T45" fmla="*/ 1212 h 1489"/>
                <a:gd name="T46" fmla="*/ 805 w 970"/>
                <a:gd name="T47" fmla="*/ 1304 h 1489"/>
                <a:gd name="T48" fmla="*/ 739 w 970"/>
                <a:gd name="T49" fmla="*/ 1378 h 1489"/>
                <a:gd name="T50" fmla="*/ 666 w 970"/>
                <a:gd name="T51" fmla="*/ 1436 h 1489"/>
                <a:gd name="T52" fmla="*/ 587 w 970"/>
                <a:gd name="T53" fmla="*/ 1472 h 1489"/>
                <a:gd name="T54" fmla="*/ 506 w 970"/>
                <a:gd name="T55" fmla="*/ 1489 h 1489"/>
                <a:gd name="T56" fmla="*/ 423 w 970"/>
                <a:gd name="T57" fmla="*/ 1483 h 1489"/>
                <a:gd name="T58" fmla="*/ 342 w 970"/>
                <a:gd name="T59" fmla="*/ 1457 h 1489"/>
                <a:gd name="T60" fmla="*/ 266 w 970"/>
                <a:gd name="T61" fmla="*/ 1409 h 1489"/>
                <a:gd name="T62" fmla="*/ 197 w 970"/>
                <a:gd name="T63" fmla="*/ 1343 h 1489"/>
                <a:gd name="T64" fmla="*/ 135 w 970"/>
                <a:gd name="T65" fmla="*/ 1259 h 1489"/>
                <a:gd name="T66" fmla="*/ 84 w 970"/>
                <a:gd name="T67" fmla="*/ 1161 h 1489"/>
                <a:gd name="T68" fmla="*/ 43 w 970"/>
                <a:gd name="T69" fmla="*/ 1051 h 1489"/>
                <a:gd name="T70" fmla="*/ 16 w 970"/>
                <a:gd name="T71" fmla="*/ 932 h 1489"/>
                <a:gd name="T72" fmla="*/ 1 w 970"/>
                <a:gd name="T73" fmla="*/ 807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0" h="1489">
                  <a:moveTo>
                    <a:pt x="0" y="744"/>
                  </a:moveTo>
                  <a:lnTo>
                    <a:pt x="1" y="681"/>
                  </a:lnTo>
                  <a:lnTo>
                    <a:pt x="6" y="618"/>
                  </a:lnTo>
                  <a:lnTo>
                    <a:pt x="16" y="557"/>
                  </a:lnTo>
                  <a:lnTo>
                    <a:pt x="27" y="497"/>
                  </a:lnTo>
                  <a:lnTo>
                    <a:pt x="43" y="438"/>
                  </a:lnTo>
                  <a:lnTo>
                    <a:pt x="61" y="380"/>
                  </a:lnTo>
                  <a:lnTo>
                    <a:pt x="84" y="327"/>
                  </a:lnTo>
                  <a:lnTo>
                    <a:pt x="108" y="277"/>
                  </a:lnTo>
                  <a:lnTo>
                    <a:pt x="135" y="229"/>
                  </a:lnTo>
                  <a:lnTo>
                    <a:pt x="165" y="184"/>
                  </a:lnTo>
                  <a:lnTo>
                    <a:pt x="197" y="145"/>
                  </a:lnTo>
                  <a:lnTo>
                    <a:pt x="231" y="110"/>
                  </a:lnTo>
                  <a:lnTo>
                    <a:pt x="266" y="79"/>
                  </a:lnTo>
                  <a:lnTo>
                    <a:pt x="304" y="53"/>
                  </a:lnTo>
                  <a:lnTo>
                    <a:pt x="342" y="32"/>
                  </a:lnTo>
                  <a:lnTo>
                    <a:pt x="383" y="16"/>
                  </a:lnTo>
                  <a:lnTo>
                    <a:pt x="423" y="5"/>
                  </a:lnTo>
                  <a:lnTo>
                    <a:pt x="464" y="0"/>
                  </a:lnTo>
                  <a:lnTo>
                    <a:pt x="506" y="0"/>
                  </a:lnTo>
                  <a:lnTo>
                    <a:pt x="546" y="5"/>
                  </a:lnTo>
                  <a:lnTo>
                    <a:pt x="587" y="16"/>
                  </a:lnTo>
                  <a:lnTo>
                    <a:pt x="627" y="32"/>
                  </a:lnTo>
                  <a:lnTo>
                    <a:pt x="666" y="53"/>
                  </a:lnTo>
                  <a:lnTo>
                    <a:pt x="703" y="79"/>
                  </a:lnTo>
                  <a:lnTo>
                    <a:pt x="739" y="110"/>
                  </a:lnTo>
                  <a:lnTo>
                    <a:pt x="774" y="145"/>
                  </a:lnTo>
                  <a:lnTo>
                    <a:pt x="805" y="184"/>
                  </a:lnTo>
                  <a:lnTo>
                    <a:pt x="836" y="229"/>
                  </a:lnTo>
                  <a:lnTo>
                    <a:pt x="863" y="277"/>
                  </a:lnTo>
                  <a:lnTo>
                    <a:pt x="887" y="327"/>
                  </a:lnTo>
                  <a:lnTo>
                    <a:pt x="908" y="380"/>
                  </a:lnTo>
                  <a:lnTo>
                    <a:pt x="928" y="438"/>
                  </a:lnTo>
                  <a:lnTo>
                    <a:pt x="942" y="497"/>
                  </a:lnTo>
                  <a:lnTo>
                    <a:pt x="955" y="557"/>
                  </a:lnTo>
                  <a:lnTo>
                    <a:pt x="963" y="618"/>
                  </a:lnTo>
                  <a:lnTo>
                    <a:pt x="968" y="681"/>
                  </a:lnTo>
                  <a:lnTo>
                    <a:pt x="970" y="744"/>
                  </a:lnTo>
                  <a:lnTo>
                    <a:pt x="968" y="807"/>
                  </a:lnTo>
                  <a:lnTo>
                    <a:pt x="963" y="870"/>
                  </a:lnTo>
                  <a:lnTo>
                    <a:pt x="955" y="932"/>
                  </a:lnTo>
                  <a:lnTo>
                    <a:pt x="942" y="992"/>
                  </a:lnTo>
                  <a:lnTo>
                    <a:pt x="928" y="1051"/>
                  </a:lnTo>
                  <a:lnTo>
                    <a:pt x="908" y="1108"/>
                  </a:lnTo>
                  <a:lnTo>
                    <a:pt x="887" y="1161"/>
                  </a:lnTo>
                  <a:lnTo>
                    <a:pt x="863" y="1212"/>
                  </a:lnTo>
                  <a:lnTo>
                    <a:pt x="836" y="1259"/>
                  </a:lnTo>
                  <a:lnTo>
                    <a:pt x="805" y="1304"/>
                  </a:lnTo>
                  <a:lnTo>
                    <a:pt x="774" y="1343"/>
                  </a:lnTo>
                  <a:lnTo>
                    <a:pt x="739" y="1378"/>
                  </a:lnTo>
                  <a:lnTo>
                    <a:pt x="703" y="1409"/>
                  </a:lnTo>
                  <a:lnTo>
                    <a:pt x="666" y="1436"/>
                  </a:lnTo>
                  <a:lnTo>
                    <a:pt x="627" y="1457"/>
                  </a:lnTo>
                  <a:lnTo>
                    <a:pt x="587" y="1472"/>
                  </a:lnTo>
                  <a:lnTo>
                    <a:pt x="546" y="1483"/>
                  </a:lnTo>
                  <a:lnTo>
                    <a:pt x="506" y="1489"/>
                  </a:lnTo>
                  <a:lnTo>
                    <a:pt x="464" y="1489"/>
                  </a:lnTo>
                  <a:lnTo>
                    <a:pt x="423" y="1483"/>
                  </a:lnTo>
                  <a:lnTo>
                    <a:pt x="383" y="1472"/>
                  </a:lnTo>
                  <a:lnTo>
                    <a:pt x="342" y="1457"/>
                  </a:lnTo>
                  <a:lnTo>
                    <a:pt x="304" y="1436"/>
                  </a:lnTo>
                  <a:lnTo>
                    <a:pt x="266" y="1409"/>
                  </a:lnTo>
                  <a:lnTo>
                    <a:pt x="231" y="1378"/>
                  </a:lnTo>
                  <a:lnTo>
                    <a:pt x="197" y="1343"/>
                  </a:lnTo>
                  <a:lnTo>
                    <a:pt x="165" y="1304"/>
                  </a:lnTo>
                  <a:lnTo>
                    <a:pt x="135" y="1259"/>
                  </a:lnTo>
                  <a:lnTo>
                    <a:pt x="108" y="1212"/>
                  </a:lnTo>
                  <a:lnTo>
                    <a:pt x="84" y="1161"/>
                  </a:lnTo>
                  <a:lnTo>
                    <a:pt x="61" y="1108"/>
                  </a:lnTo>
                  <a:lnTo>
                    <a:pt x="43" y="1051"/>
                  </a:lnTo>
                  <a:lnTo>
                    <a:pt x="27" y="992"/>
                  </a:lnTo>
                  <a:lnTo>
                    <a:pt x="16" y="932"/>
                  </a:lnTo>
                  <a:lnTo>
                    <a:pt x="6" y="870"/>
                  </a:lnTo>
                  <a:lnTo>
                    <a:pt x="1" y="807"/>
                  </a:lnTo>
                  <a:lnTo>
                    <a:pt x="0" y="744"/>
                  </a:lnTo>
                  <a:close/>
                </a:path>
              </a:pathLst>
            </a:custGeom>
            <a:solidFill>
              <a:srgbClr val="FFFFFF"/>
            </a:solidFill>
            <a:ln w="4763">
              <a:solidFill>
                <a:srgbClr val="000000"/>
              </a:solidFill>
              <a:prstDash val="solid"/>
              <a:round/>
              <a:headEnd/>
              <a:tailEnd/>
            </a:ln>
          </p:spPr>
          <p:txBody>
            <a:bodyPr/>
            <a:lstStyle/>
            <a:p>
              <a:endParaRPr lang="en-US"/>
            </a:p>
          </p:txBody>
        </p:sp>
        <p:sp>
          <p:nvSpPr>
            <p:cNvPr id="430111" name="Rectangle 31"/>
            <p:cNvSpPr>
              <a:spLocks noChangeArrowheads="1"/>
            </p:cNvSpPr>
            <p:nvPr/>
          </p:nvSpPr>
          <p:spPr bwMode="auto">
            <a:xfrm>
              <a:off x="4335" y="2353"/>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p1</a:t>
              </a:r>
              <a:endParaRPr lang="en-US"/>
            </a:p>
          </p:txBody>
        </p:sp>
        <p:sp>
          <p:nvSpPr>
            <p:cNvPr id="430112" name="Rectangle 32"/>
            <p:cNvSpPr>
              <a:spLocks noChangeArrowheads="1"/>
            </p:cNvSpPr>
            <p:nvPr/>
          </p:nvSpPr>
          <p:spPr bwMode="auto">
            <a:xfrm>
              <a:off x="4335" y="2563"/>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p2</a:t>
              </a:r>
              <a:endParaRPr lang="en-US"/>
            </a:p>
          </p:txBody>
        </p:sp>
        <p:sp>
          <p:nvSpPr>
            <p:cNvPr id="430113" name="Rectangle 33"/>
            <p:cNvSpPr>
              <a:spLocks noChangeArrowheads="1"/>
            </p:cNvSpPr>
            <p:nvPr/>
          </p:nvSpPr>
          <p:spPr bwMode="auto">
            <a:xfrm>
              <a:off x="4335" y="2773"/>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p3</a:t>
              </a:r>
              <a:endParaRPr lang="en-US"/>
            </a:p>
          </p:txBody>
        </p:sp>
        <p:sp>
          <p:nvSpPr>
            <p:cNvPr id="430114" name="Rectangle 34"/>
            <p:cNvSpPr>
              <a:spLocks noChangeArrowheads="1"/>
            </p:cNvSpPr>
            <p:nvPr/>
          </p:nvSpPr>
          <p:spPr bwMode="auto">
            <a:xfrm>
              <a:off x="4392" y="298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15" name="Rectangle 35"/>
            <p:cNvSpPr>
              <a:spLocks noChangeArrowheads="1"/>
            </p:cNvSpPr>
            <p:nvPr/>
          </p:nvSpPr>
          <p:spPr bwMode="auto">
            <a:xfrm>
              <a:off x="4392" y="319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16" name="Rectangle 36"/>
            <p:cNvSpPr>
              <a:spLocks noChangeArrowheads="1"/>
            </p:cNvSpPr>
            <p:nvPr/>
          </p:nvSpPr>
          <p:spPr bwMode="auto">
            <a:xfrm>
              <a:off x="4392" y="3403"/>
              <a:ext cx="1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a:t>
              </a:r>
              <a:endParaRPr lang="en-US"/>
            </a:p>
          </p:txBody>
        </p:sp>
        <p:sp>
          <p:nvSpPr>
            <p:cNvPr id="430117" name="Rectangle 37"/>
            <p:cNvSpPr>
              <a:spLocks noChangeArrowheads="1"/>
            </p:cNvSpPr>
            <p:nvPr/>
          </p:nvSpPr>
          <p:spPr bwMode="auto">
            <a:xfrm>
              <a:off x="944" y="2007"/>
              <a:ext cx="77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Nhanvien</a:t>
              </a:r>
              <a:endParaRPr lang="en-US"/>
            </a:p>
          </p:txBody>
        </p:sp>
        <p:sp>
          <p:nvSpPr>
            <p:cNvPr id="430118" name="Rectangle 38"/>
            <p:cNvSpPr>
              <a:spLocks noChangeArrowheads="1"/>
            </p:cNvSpPr>
            <p:nvPr/>
          </p:nvSpPr>
          <p:spPr bwMode="auto">
            <a:xfrm>
              <a:off x="2589" y="1909"/>
              <a:ext cx="63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lamviec</a:t>
              </a:r>
              <a:endParaRPr lang="en-US"/>
            </a:p>
          </p:txBody>
        </p:sp>
        <p:sp>
          <p:nvSpPr>
            <p:cNvPr id="430119" name="Rectangle 39"/>
            <p:cNvSpPr>
              <a:spLocks noChangeArrowheads="1"/>
            </p:cNvSpPr>
            <p:nvPr/>
          </p:nvSpPr>
          <p:spPr bwMode="auto">
            <a:xfrm>
              <a:off x="4085" y="2007"/>
              <a:ext cx="8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Phongban</a:t>
              </a:r>
              <a:endParaRPr lang="en-US"/>
            </a:p>
          </p:txBody>
        </p:sp>
        <p:sp>
          <p:nvSpPr>
            <p:cNvPr id="430120" name="Line 40"/>
            <p:cNvSpPr>
              <a:spLocks noChangeShapeType="1"/>
            </p:cNvSpPr>
            <p:nvPr/>
          </p:nvSpPr>
          <p:spPr bwMode="auto">
            <a:xfrm flipV="1">
              <a:off x="1377" y="2302"/>
              <a:ext cx="1456" cy="52"/>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1" name="Freeform 41"/>
            <p:cNvSpPr>
              <a:spLocks/>
            </p:cNvSpPr>
            <p:nvPr/>
          </p:nvSpPr>
          <p:spPr bwMode="auto">
            <a:xfrm>
              <a:off x="1350" y="2330"/>
              <a:ext cx="55" cy="48"/>
            </a:xfrm>
            <a:custGeom>
              <a:avLst/>
              <a:gdLst>
                <a:gd name="T0" fmla="*/ 55 w 55"/>
                <a:gd name="T1" fmla="*/ 22 h 48"/>
                <a:gd name="T2" fmla="*/ 55 w 55"/>
                <a:gd name="T3" fmla="*/ 20 h 48"/>
                <a:gd name="T4" fmla="*/ 55 w 55"/>
                <a:gd name="T5" fmla="*/ 17 h 48"/>
                <a:gd name="T6" fmla="*/ 53 w 55"/>
                <a:gd name="T7" fmla="*/ 15 h 48"/>
                <a:gd name="T8" fmla="*/ 51 w 55"/>
                <a:gd name="T9" fmla="*/ 13 h 48"/>
                <a:gd name="T10" fmla="*/ 50 w 55"/>
                <a:gd name="T11" fmla="*/ 10 h 48"/>
                <a:gd name="T12" fmla="*/ 48 w 55"/>
                <a:gd name="T13" fmla="*/ 8 h 48"/>
                <a:gd name="T14" fmla="*/ 47 w 55"/>
                <a:gd name="T15" fmla="*/ 6 h 48"/>
                <a:gd name="T16" fmla="*/ 43 w 55"/>
                <a:gd name="T17" fmla="*/ 4 h 48"/>
                <a:gd name="T18" fmla="*/ 40 w 55"/>
                <a:gd name="T19" fmla="*/ 3 h 48"/>
                <a:gd name="T20" fmla="*/ 38 w 55"/>
                <a:gd name="T21" fmla="*/ 1 h 48"/>
                <a:gd name="T22" fmla="*/ 35 w 55"/>
                <a:gd name="T23" fmla="*/ 1 h 48"/>
                <a:gd name="T24" fmla="*/ 32 w 55"/>
                <a:gd name="T25" fmla="*/ 0 h 48"/>
                <a:gd name="T26" fmla="*/ 29 w 55"/>
                <a:gd name="T27" fmla="*/ 0 h 48"/>
                <a:gd name="T28" fmla="*/ 26 w 55"/>
                <a:gd name="T29" fmla="*/ 0 h 48"/>
                <a:gd name="T30" fmla="*/ 22 w 55"/>
                <a:gd name="T31" fmla="*/ 0 h 48"/>
                <a:gd name="T32" fmla="*/ 19 w 55"/>
                <a:gd name="T33" fmla="*/ 0 h 48"/>
                <a:gd name="T34" fmla="*/ 16 w 55"/>
                <a:gd name="T35" fmla="*/ 1 h 48"/>
                <a:gd name="T36" fmla="*/ 14 w 55"/>
                <a:gd name="T37" fmla="*/ 3 h 48"/>
                <a:gd name="T38" fmla="*/ 11 w 55"/>
                <a:gd name="T39" fmla="*/ 4 h 48"/>
                <a:gd name="T40" fmla="*/ 9 w 55"/>
                <a:gd name="T41" fmla="*/ 6 h 48"/>
                <a:gd name="T42" fmla="*/ 6 w 55"/>
                <a:gd name="T43" fmla="*/ 7 h 48"/>
                <a:gd name="T44" fmla="*/ 5 w 55"/>
                <a:gd name="T45" fmla="*/ 10 h 48"/>
                <a:gd name="T46" fmla="*/ 3 w 55"/>
                <a:gd name="T47" fmla="*/ 11 h 48"/>
                <a:gd name="T48" fmla="*/ 1 w 55"/>
                <a:gd name="T49" fmla="*/ 14 h 48"/>
                <a:gd name="T50" fmla="*/ 0 w 55"/>
                <a:gd name="T51" fmla="*/ 17 h 48"/>
                <a:gd name="T52" fmla="*/ 0 w 55"/>
                <a:gd name="T53" fmla="*/ 20 h 48"/>
                <a:gd name="T54" fmla="*/ 0 w 55"/>
                <a:gd name="T55" fmla="*/ 22 h 48"/>
                <a:gd name="T56" fmla="*/ 0 w 55"/>
                <a:gd name="T57" fmla="*/ 25 h 48"/>
                <a:gd name="T58" fmla="*/ 0 w 55"/>
                <a:gd name="T59" fmla="*/ 28 h 48"/>
                <a:gd name="T60" fmla="*/ 0 w 55"/>
                <a:gd name="T61" fmla="*/ 31 h 48"/>
                <a:gd name="T62" fmla="*/ 1 w 55"/>
                <a:gd name="T63" fmla="*/ 32 h 48"/>
                <a:gd name="T64" fmla="*/ 3 w 55"/>
                <a:gd name="T65" fmla="*/ 35 h 48"/>
                <a:gd name="T66" fmla="*/ 5 w 55"/>
                <a:gd name="T67" fmla="*/ 38 h 48"/>
                <a:gd name="T68" fmla="*/ 6 w 55"/>
                <a:gd name="T69" fmla="*/ 39 h 48"/>
                <a:gd name="T70" fmla="*/ 8 w 55"/>
                <a:gd name="T71" fmla="*/ 42 h 48"/>
                <a:gd name="T72" fmla="*/ 11 w 55"/>
                <a:gd name="T73" fmla="*/ 43 h 48"/>
                <a:gd name="T74" fmla="*/ 13 w 55"/>
                <a:gd name="T75" fmla="*/ 45 h 48"/>
                <a:gd name="T76" fmla="*/ 16 w 55"/>
                <a:gd name="T77" fmla="*/ 46 h 48"/>
                <a:gd name="T78" fmla="*/ 19 w 55"/>
                <a:gd name="T79" fmla="*/ 48 h 48"/>
                <a:gd name="T80" fmla="*/ 22 w 55"/>
                <a:gd name="T81" fmla="*/ 48 h 48"/>
                <a:gd name="T82" fmla="*/ 26 w 55"/>
                <a:gd name="T83" fmla="*/ 48 h 48"/>
                <a:gd name="T84" fmla="*/ 29 w 55"/>
                <a:gd name="T85" fmla="*/ 48 h 48"/>
                <a:gd name="T86" fmla="*/ 32 w 55"/>
                <a:gd name="T87" fmla="*/ 48 h 48"/>
                <a:gd name="T88" fmla="*/ 34 w 55"/>
                <a:gd name="T89" fmla="*/ 48 h 48"/>
                <a:gd name="T90" fmla="*/ 37 w 55"/>
                <a:gd name="T91" fmla="*/ 46 h 48"/>
                <a:gd name="T92" fmla="*/ 40 w 55"/>
                <a:gd name="T93" fmla="*/ 45 h 48"/>
                <a:gd name="T94" fmla="*/ 43 w 55"/>
                <a:gd name="T95" fmla="*/ 43 h 48"/>
                <a:gd name="T96" fmla="*/ 45 w 55"/>
                <a:gd name="T97" fmla="*/ 42 h 48"/>
                <a:gd name="T98" fmla="*/ 48 w 55"/>
                <a:gd name="T99" fmla="*/ 41 h 48"/>
                <a:gd name="T100" fmla="*/ 50 w 55"/>
                <a:gd name="T101" fmla="*/ 38 h 48"/>
                <a:gd name="T102" fmla="*/ 51 w 55"/>
                <a:gd name="T103" fmla="*/ 36 h 48"/>
                <a:gd name="T104" fmla="*/ 53 w 55"/>
                <a:gd name="T105" fmla="*/ 34 h 48"/>
                <a:gd name="T106" fmla="*/ 53 w 55"/>
                <a:gd name="T107" fmla="*/ 31 h 48"/>
                <a:gd name="T108" fmla="*/ 55 w 55"/>
                <a:gd name="T109" fmla="*/ 28 h 48"/>
                <a:gd name="T110" fmla="*/ 55 w 55"/>
                <a:gd name="T111" fmla="*/ 25 h 48"/>
                <a:gd name="T112" fmla="*/ 55 w 55"/>
                <a:gd name="T113"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8">
                  <a:moveTo>
                    <a:pt x="55" y="22"/>
                  </a:moveTo>
                  <a:lnTo>
                    <a:pt x="55" y="20"/>
                  </a:lnTo>
                  <a:lnTo>
                    <a:pt x="55" y="17"/>
                  </a:lnTo>
                  <a:lnTo>
                    <a:pt x="53" y="15"/>
                  </a:lnTo>
                  <a:lnTo>
                    <a:pt x="51" y="13"/>
                  </a:lnTo>
                  <a:lnTo>
                    <a:pt x="50" y="10"/>
                  </a:lnTo>
                  <a:lnTo>
                    <a:pt x="48" y="8"/>
                  </a:lnTo>
                  <a:lnTo>
                    <a:pt x="47" y="6"/>
                  </a:lnTo>
                  <a:lnTo>
                    <a:pt x="43" y="4"/>
                  </a:lnTo>
                  <a:lnTo>
                    <a:pt x="40" y="3"/>
                  </a:lnTo>
                  <a:lnTo>
                    <a:pt x="38" y="1"/>
                  </a:lnTo>
                  <a:lnTo>
                    <a:pt x="35" y="1"/>
                  </a:lnTo>
                  <a:lnTo>
                    <a:pt x="32" y="0"/>
                  </a:lnTo>
                  <a:lnTo>
                    <a:pt x="29" y="0"/>
                  </a:lnTo>
                  <a:lnTo>
                    <a:pt x="26" y="0"/>
                  </a:lnTo>
                  <a:lnTo>
                    <a:pt x="22" y="0"/>
                  </a:lnTo>
                  <a:lnTo>
                    <a:pt x="19" y="0"/>
                  </a:lnTo>
                  <a:lnTo>
                    <a:pt x="16" y="1"/>
                  </a:lnTo>
                  <a:lnTo>
                    <a:pt x="14" y="3"/>
                  </a:lnTo>
                  <a:lnTo>
                    <a:pt x="11" y="4"/>
                  </a:lnTo>
                  <a:lnTo>
                    <a:pt x="9" y="6"/>
                  </a:lnTo>
                  <a:lnTo>
                    <a:pt x="6" y="7"/>
                  </a:lnTo>
                  <a:lnTo>
                    <a:pt x="5" y="10"/>
                  </a:lnTo>
                  <a:lnTo>
                    <a:pt x="3" y="11"/>
                  </a:lnTo>
                  <a:lnTo>
                    <a:pt x="1" y="14"/>
                  </a:lnTo>
                  <a:lnTo>
                    <a:pt x="0" y="17"/>
                  </a:lnTo>
                  <a:lnTo>
                    <a:pt x="0" y="20"/>
                  </a:lnTo>
                  <a:lnTo>
                    <a:pt x="0" y="22"/>
                  </a:lnTo>
                  <a:lnTo>
                    <a:pt x="0" y="25"/>
                  </a:lnTo>
                  <a:lnTo>
                    <a:pt x="0" y="28"/>
                  </a:lnTo>
                  <a:lnTo>
                    <a:pt x="0" y="31"/>
                  </a:lnTo>
                  <a:lnTo>
                    <a:pt x="1" y="32"/>
                  </a:lnTo>
                  <a:lnTo>
                    <a:pt x="3" y="35"/>
                  </a:lnTo>
                  <a:lnTo>
                    <a:pt x="5" y="38"/>
                  </a:lnTo>
                  <a:lnTo>
                    <a:pt x="6" y="39"/>
                  </a:lnTo>
                  <a:lnTo>
                    <a:pt x="8" y="42"/>
                  </a:lnTo>
                  <a:lnTo>
                    <a:pt x="11" y="43"/>
                  </a:lnTo>
                  <a:lnTo>
                    <a:pt x="13" y="45"/>
                  </a:lnTo>
                  <a:lnTo>
                    <a:pt x="16" y="46"/>
                  </a:lnTo>
                  <a:lnTo>
                    <a:pt x="19" y="48"/>
                  </a:lnTo>
                  <a:lnTo>
                    <a:pt x="22" y="48"/>
                  </a:lnTo>
                  <a:lnTo>
                    <a:pt x="26" y="48"/>
                  </a:lnTo>
                  <a:lnTo>
                    <a:pt x="29" y="48"/>
                  </a:lnTo>
                  <a:lnTo>
                    <a:pt x="32" y="48"/>
                  </a:lnTo>
                  <a:lnTo>
                    <a:pt x="34" y="48"/>
                  </a:lnTo>
                  <a:lnTo>
                    <a:pt x="37" y="46"/>
                  </a:lnTo>
                  <a:lnTo>
                    <a:pt x="40" y="45"/>
                  </a:lnTo>
                  <a:lnTo>
                    <a:pt x="43" y="43"/>
                  </a:lnTo>
                  <a:lnTo>
                    <a:pt x="45" y="42"/>
                  </a:lnTo>
                  <a:lnTo>
                    <a:pt x="48" y="41"/>
                  </a:lnTo>
                  <a:lnTo>
                    <a:pt x="50" y="38"/>
                  </a:lnTo>
                  <a:lnTo>
                    <a:pt x="51" y="36"/>
                  </a:lnTo>
                  <a:lnTo>
                    <a:pt x="53" y="34"/>
                  </a:lnTo>
                  <a:lnTo>
                    <a:pt x="53" y="31"/>
                  </a:lnTo>
                  <a:lnTo>
                    <a:pt x="55" y="28"/>
                  </a:lnTo>
                  <a:lnTo>
                    <a:pt x="55" y="25"/>
                  </a:lnTo>
                  <a:lnTo>
                    <a:pt x="55"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22" name="Rectangle 42"/>
            <p:cNvSpPr>
              <a:spLocks noChangeArrowheads="1"/>
            </p:cNvSpPr>
            <p:nvPr/>
          </p:nvSpPr>
          <p:spPr bwMode="auto">
            <a:xfrm>
              <a:off x="2805" y="2277"/>
              <a:ext cx="55" cy="4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3" name="Line 43"/>
            <p:cNvSpPr>
              <a:spLocks noChangeShapeType="1"/>
            </p:cNvSpPr>
            <p:nvPr/>
          </p:nvSpPr>
          <p:spPr bwMode="auto">
            <a:xfrm>
              <a:off x="1377" y="2512"/>
              <a:ext cx="1496" cy="25"/>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4" name="Freeform 44"/>
            <p:cNvSpPr>
              <a:spLocks/>
            </p:cNvSpPr>
            <p:nvPr/>
          </p:nvSpPr>
          <p:spPr bwMode="auto">
            <a:xfrm>
              <a:off x="1350" y="2487"/>
              <a:ext cx="55" cy="49"/>
            </a:xfrm>
            <a:custGeom>
              <a:avLst/>
              <a:gdLst>
                <a:gd name="T0" fmla="*/ 55 w 55"/>
                <a:gd name="T1" fmla="*/ 25 h 49"/>
                <a:gd name="T2" fmla="*/ 55 w 55"/>
                <a:gd name="T3" fmla="*/ 22 h 49"/>
                <a:gd name="T4" fmla="*/ 55 w 55"/>
                <a:gd name="T5" fmla="*/ 19 h 49"/>
                <a:gd name="T6" fmla="*/ 53 w 55"/>
                <a:gd name="T7" fmla="*/ 17 h 49"/>
                <a:gd name="T8" fmla="*/ 53 w 55"/>
                <a:gd name="T9" fmla="*/ 14 h 49"/>
                <a:gd name="T10" fmla="*/ 51 w 55"/>
                <a:gd name="T11" fmla="*/ 12 h 49"/>
                <a:gd name="T12" fmla="*/ 50 w 55"/>
                <a:gd name="T13" fmla="*/ 10 h 49"/>
                <a:gd name="T14" fmla="*/ 47 w 55"/>
                <a:gd name="T15" fmla="*/ 8 h 49"/>
                <a:gd name="T16" fmla="*/ 45 w 55"/>
                <a:gd name="T17" fmla="*/ 5 h 49"/>
                <a:gd name="T18" fmla="*/ 42 w 55"/>
                <a:gd name="T19" fmla="*/ 4 h 49"/>
                <a:gd name="T20" fmla="*/ 40 w 55"/>
                <a:gd name="T21" fmla="*/ 3 h 49"/>
                <a:gd name="T22" fmla="*/ 37 w 55"/>
                <a:gd name="T23" fmla="*/ 1 h 49"/>
                <a:gd name="T24" fmla="*/ 34 w 55"/>
                <a:gd name="T25" fmla="*/ 1 h 49"/>
                <a:gd name="T26" fmla="*/ 30 w 55"/>
                <a:gd name="T27" fmla="*/ 0 h 49"/>
                <a:gd name="T28" fmla="*/ 27 w 55"/>
                <a:gd name="T29" fmla="*/ 0 h 49"/>
                <a:gd name="T30" fmla="*/ 24 w 55"/>
                <a:gd name="T31" fmla="*/ 0 h 49"/>
                <a:gd name="T32" fmla="*/ 21 w 55"/>
                <a:gd name="T33" fmla="*/ 1 h 49"/>
                <a:gd name="T34" fmla="*/ 19 w 55"/>
                <a:gd name="T35" fmla="*/ 1 h 49"/>
                <a:gd name="T36" fmla="*/ 16 w 55"/>
                <a:gd name="T37" fmla="*/ 3 h 49"/>
                <a:gd name="T38" fmla="*/ 13 w 55"/>
                <a:gd name="T39" fmla="*/ 4 h 49"/>
                <a:gd name="T40" fmla="*/ 9 w 55"/>
                <a:gd name="T41" fmla="*/ 5 h 49"/>
                <a:gd name="T42" fmla="*/ 8 w 55"/>
                <a:gd name="T43" fmla="*/ 7 h 49"/>
                <a:gd name="T44" fmla="*/ 6 w 55"/>
                <a:gd name="T45" fmla="*/ 10 h 49"/>
                <a:gd name="T46" fmla="*/ 3 w 55"/>
                <a:gd name="T47" fmla="*/ 11 h 49"/>
                <a:gd name="T48" fmla="*/ 1 w 55"/>
                <a:gd name="T49" fmla="*/ 14 h 49"/>
                <a:gd name="T50" fmla="*/ 1 w 55"/>
                <a:gd name="T51" fmla="*/ 17 h 49"/>
                <a:gd name="T52" fmla="*/ 0 w 55"/>
                <a:gd name="T53" fmla="*/ 18 h 49"/>
                <a:gd name="T54" fmla="*/ 0 w 55"/>
                <a:gd name="T55" fmla="*/ 21 h 49"/>
                <a:gd name="T56" fmla="*/ 0 w 55"/>
                <a:gd name="T57" fmla="*/ 24 h 49"/>
                <a:gd name="T58" fmla="*/ 0 w 55"/>
                <a:gd name="T59" fmla="*/ 26 h 49"/>
                <a:gd name="T60" fmla="*/ 0 w 55"/>
                <a:gd name="T61" fmla="*/ 29 h 49"/>
                <a:gd name="T62" fmla="*/ 0 w 55"/>
                <a:gd name="T63" fmla="*/ 32 h 49"/>
                <a:gd name="T64" fmla="*/ 1 w 55"/>
                <a:gd name="T65" fmla="*/ 35 h 49"/>
                <a:gd name="T66" fmla="*/ 3 w 55"/>
                <a:gd name="T67" fmla="*/ 36 h 49"/>
                <a:gd name="T68" fmla="*/ 5 w 55"/>
                <a:gd name="T69" fmla="*/ 39 h 49"/>
                <a:gd name="T70" fmla="*/ 6 w 55"/>
                <a:gd name="T71" fmla="*/ 40 h 49"/>
                <a:gd name="T72" fmla="*/ 9 w 55"/>
                <a:gd name="T73" fmla="*/ 43 h 49"/>
                <a:gd name="T74" fmla="*/ 11 w 55"/>
                <a:gd name="T75" fmla="*/ 45 h 49"/>
                <a:gd name="T76" fmla="*/ 14 w 55"/>
                <a:gd name="T77" fmla="*/ 46 h 49"/>
                <a:gd name="T78" fmla="*/ 17 w 55"/>
                <a:gd name="T79" fmla="*/ 47 h 49"/>
                <a:gd name="T80" fmla="*/ 21 w 55"/>
                <a:gd name="T81" fmla="*/ 47 h 49"/>
                <a:gd name="T82" fmla="*/ 24 w 55"/>
                <a:gd name="T83" fmla="*/ 49 h 49"/>
                <a:gd name="T84" fmla="*/ 27 w 55"/>
                <a:gd name="T85" fmla="*/ 49 h 49"/>
                <a:gd name="T86" fmla="*/ 29 w 55"/>
                <a:gd name="T87" fmla="*/ 49 h 49"/>
                <a:gd name="T88" fmla="*/ 32 w 55"/>
                <a:gd name="T89" fmla="*/ 47 h 49"/>
                <a:gd name="T90" fmla="*/ 35 w 55"/>
                <a:gd name="T91" fmla="*/ 47 h 49"/>
                <a:gd name="T92" fmla="*/ 38 w 55"/>
                <a:gd name="T93" fmla="*/ 46 h 49"/>
                <a:gd name="T94" fmla="*/ 42 w 55"/>
                <a:gd name="T95" fmla="*/ 45 h 49"/>
                <a:gd name="T96" fmla="*/ 43 w 55"/>
                <a:gd name="T97" fmla="*/ 43 h 49"/>
                <a:gd name="T98" fmla="*/ 47 w 55"/>
                <a:gd name="T99" fmla="*/ 42 h 49"/>
                <a:gd name="T100" fmla="*/ 48 w 55"/>
                <a:gd name="T101" fmla="*/ 40 h 49"/>
                <a:gd name="T102" fmla="*/ 50 w 55"/>
                <a:gd name="T103" fmla="*/ 38 h 49"/>
                <a:gd name="T104" fmla="*/ 51 w 55"/>
                <a:gd name="T105" fmla="*/ 35 h 49"/>
                <a:gd name="T106" fmla="*/ 53 w 55"/>
                <a:gd name="T107" fmla="*/ 33 h 49"/>
                <a:gd name="T108" fmla="*/ 55 w 55"/>
                <a:gd name="T109" fmla="*/ 31 h 49"/>
                <a:gd name="T110" fmla="*/ 55 w 55"/>
                <a:gd name="T111" fmla="*/ 28 h 49"/>
                <a:gd name="T112" fmla="*/ 55 w 55"/>
                <a:gd name="T113"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55" y="25"/>
                  </a:moveTo>
                  <a:lnTo>
                    <a:pt x="55" y="22"/>
                  </a:lnTo>
                  <a:lnTo>
                    <a:pt x="55" y="19"/>
                  </a:lnTo>
                  <a:lnTo>
                    <a:pt x="53" y="17"/>
                  </a:lnTo>
                  <a:lnTo>
                    <a:pt x="53" y="14"/>
                  </a:lnTo>
                  <a:lnTo>
                    <a:pt x="51" y="12"/>
                  </a:lnTo>
                  <a:lnTo>
                    <a:pt x="50" y="10"/>
                  </a:lnTo>
                  <a:lnTo>
                    <a:pt x="47" y="8"/>
                  </a:lnTo>
                  <a:lnTo>
                    <a:pt x="45" y="5"/>
                  </a:lnTo>
                  <a:lnTo>
                    <a:pt x="42" y="4"/>
                  </a:lnTo>
                  <a:lnTo>
                    <a:pt x="40" y="3"/>
                  </a:lnTo>
                  <a:lnTo>
                    <a:pt x="37" y="1"/>
                  </a:lnTo>
                  <a:lnTo>
                    <a:pt x="34" y="1"/>
                  </a:lnTo>
                  <a:lnTo>
                    <a:pt x="30" y="0"/>
                  </a:lnTo>
                  <a:lnTo>
                    <a:pt x="27" y="0"/>
                  </a:lnTo>
                  <a:lnTo>
                    <a:pt x="24" y="0"/>
                  </a:lnTo>
                  <a:lnTo>
                    <a:pt x="21" y="1"/>
                  </a:lnTo>
                  <a:lnTo>
                    <a:pt x="19" y="1"/>
                  </a:lnTo>
                  <a:lnTo>
                    <a:pt x="16" y="3"/>
                  </a:lnTo>
                  <a:lnTo>
                    <a:pt x="13" y="4"/>
                  </a:lnTo>
                  <a:lnTo>
                    <a:pt x="9" y="5"/>
                  </a:lnTo>
                  <a:lnTo>
                    <a:pt x="8" y="7"/>
                  </a:lnTo>
                  <a:lnTo>
                    <a:pt x="6" y="10"/>
                  </a:lnTo>
                  <a:lnTo>
                    <a:pt x="3" y="11"/>
                  </a:lnTo>
                  <a:lnTo>
                    <a:pt x="1" y="14"/>
                  </a:lnTo>
                  <a:lnTo>
                    <a:pt x="1" y="17"/>
                  </a:lnTo>
                  <a:lnTo>
                    <a:pt x="0" y="18"/>
                  </a:lnTo>
                  <a:lnTo>
                    <a:pt x="0" y="21"/>
                  </a:lnTo>
                  <a:lnTo>
                    <a:pt x="0" y="24"/>
                  </a:lnTo>
                  <a:lnTo>
                    <a:pt x="0" y="26"/>
                  </a:lnTo>
                  <a:lnTo>
                    <a:pt x="0" y="29"/>
                  </a:lnTo>
                  <a:lnTo>
                    <a:pt x="0" y="32"/>
                  </a:lnTo>
                  <a:lnTo>
                    <a:pt x="1" y="35"/>
                  </a:lnTo>
                  <a:lnTo>
                    <a:pt x="3" y="36"/>
                  </a:lnTo>
                  <a:lnTo>
                    <a:pt x="5" y="39"/>
                  </a:lnTo>
                  <a:lnTo>
                    <a:pt x="6" y="40"/>
                  </a:lnTo>
                  <a:lnTo>
                    <a:pt x="9" y="43"/>
                  </a:lnTo>
                  <a:lnTo>
                    <a:pt x="11" y="45"/>
                  </a:lnTo>
                  <a:lnTo>
                    <a:pt x="14" y="46"/>
                  </a:lnTo>
                  <a:lnTo>
                    <a:pt x="17" y="47"/>
                  </a:lnTo>
                  <a:lnTo>
                    <a:pt x="21" y="47"/>
                  </a:lnTo>
                  <a:lnTo>
                    <a:pt x="24" y="49"/>
                  </a:lnTo>
                  <a:lnTo>
                    <a:pt x="27" y="49"/>
                  </a:lnTo>
                  <a:lnTo>
                    <a:pt x="29" y="49"/>
                  </a:lnTo>
                  <a:lnTo>
                    <a:pt x="32" y="47"/>
                  </a:lnTo>
                  <a:lnTo>
                    <a:pt x="35" y="47"/>
                  </a:lnTo>
                  <a:lnTo>
                    <a:pt x="38" y="46"/>
                  </a:lnTo>
                  <a:lnTo>
                    <a:pt x="42" y="45"/>
                  </a:lnTo>
                  <a:lnTo>
                    <a:pt x="43" y="43"/>
                  </a:lnTo>
                  <a:lnTo>
                    <a:pt x="47" y="42"/>
                  </a:lnTo>
                  <a:lnTo>
                    <a:pt x="48" y="40"/>
                  </a:lnTo>
                  <a:lnTo>
                    <a:pt x="50" y="38"/>
                  </a:lnTo>
                  <a:lnTo>
                    <a:pt x="51" y="35"/>
                  </a:lnTo>
                  <a:lnTo>
                    <a:pt x="53" y="33"/>
                  </a:lnTo>
                  <a:lnTo>
                    <a:pt x="55" y="31"/>
                  </a:lnTo>
                  <a:lnTo>
                    <a:pt x="55" y="28"/>
                  </a:lnTo>
                  <a:lnTo>
                    <a:pt x="55"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25" name="Rectangle 45"/>
            <p:cNvSpPr>
              <a:spLocks noChangeArrowheads="1"/>
            </p:cNvSpPr>
            <p:nvPr/>
          </p:nvSpPr>
          <p:spPr bwMode="auto">
            <a:xfrm>
              <a:off x="2844" y="2513"/>
              <a:ext cx="57" cy="4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6" name="Line 46"/>
            <p:cNvSpPr>
              <a:spLocks noChangeShapeType="1"/>
            </p:cNvSpPr>
            <p:nvPr/>
          </p:nvSpPr>
          <p:spPr bwMode="auto">
            <a:xfrm>
              <a:off x="1377" y="2617"/>
              <a:ext cx="1461" cy="106"/>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7" name="Freeform 47"/>
            <p:cNvSpPr>
              <a:spLocks/>
            </p:cNvSpPr>
            <p:nvPr/>
          </p:nvSpPr>
          <p:spPr bwMode="auto">
            <a:xfrm>
              <a:off x="1350" y="2592"/>
              <a:ext cx="55" cy="49"/>
            </a:xfrm>
            <a:custGeom>
              <a:avLst/>
              <a:gdLst>
                <a:gd name="T0" fmla="*/ 55 w 55"/>
                <a:gd name="T1" fmla="*/ 26 h 49"/>
                <a:gd name="T2" fmla="*/ 55 w 55"/>
                <a:gd name="T3" fmla="*/ 24 h 49"/>
                <a:gd name="T4" fmla="*/ 55 w 55"/>
                <a:gd name="T5" fmla="*/ 21 h 49"/>
                <a:gd name="T6" fmla="*/ 55 w 55"/>
                <a:gd name="T7" fmla="*/ 18 h 49"/>
                <a:gd name="T8" fmla="*/ 53 w 55"/>
                <a:gd name="T9" fmla="*/ 15 h 49"/>
                <a:gd name="T10" fmla="*/ 51 w 55"/>
                <a:gd name="T11" fmla="*/ 14 h 49"/>
                <a:gd name="T12" fmla="*/ 50 w 55"/>
                <a:gd name="T13" fmla="*/ 11 h 49"/>
                <a:gd name="T14" fmla="*/ 48 w 55"/>
                <a:gd name="T15" fmla="*/ 8 h 49"/>
                <a:gd name="T16" fmla="*/ 47 w 55"/>
                <a:gd name="T17" fmla="*/ 7 h 49"/>
                <a:gd name="T18" fmla="*/ 43 w 55"/>
                <a:gd name="T19" fmla="*/ 5 h 49"/>
                <a:gd name="T20" fmla="*/ 42 w 55"/>
                <a:gd name="T21" fmla="*/ 4 h 49"/>
                <a:gd name="T22" fmla="*/ 38 w 55"/>
                <a:gd name="T23" fmla="*/ 3 h 49"/>
                <a:gd name="T24" fmla="*/ 35 w 55"/>
                <a:gd name="T25" fmla="*/ 1 h 49"/>
                <a:gd name="T26" fmla="*/ 32 w 55"/>
                <a:gd name="T27" fmla="*/ 1 h 49"/>
                <a:gd name="T28" fmla="*/ 29 w 55"/>
                <a:gd name="T29" fmla="*/ 0 h 49"/>
                <a:gd name="T30" fmla="*/ 26 w 55"/>
                <a:gd name="T31" fmla="*/ 0 h 49"/>
                <a:gd name="T32" fmla="*/ 22 w 55"/>
                <a:gd name="T33" fmla="*/ 0 h 49"/>
                <a:gd name="T34" fmla="*/ 21 w 55"/>
                <a:gd name="T35" fmla="*/ 1 h 49"/>
                <a:gd name="T36" fmla="*/ 17 w 55"/>
                <a:gd name="T37" fmla="*/ 1 h 49"/>
                <a:gd name="T38" fmla="*/ 14 w 55"/>
                <a:gd name="T39" fmla="*/ 3 h 49"/>
                <a:gd name="T40" fmla="*/ 11 w 55"/>
                <a:gd name="T41" fmla="*/ 4 h 49"/>
                <a:gd name="T42" fmla="*/ 9 w 55"/>
                <a:gd name="T43" fmla="*/ 5 h 49"/>
                <a:gd name="T44" fmla="*/ 6 w 55"/>
                <a:gd name="T45" fmla="*/ 8 h 49"/>
                <a:gd name="T46" fmla="*/ 5 w 55"/>
                <a:gd name="T47" fmla="*/ 10 h 49"/>
                <a:gd name="T48" fmla="*/ 3 w 55"/>
                <a:gd name="T49" fmla="*/ 12 h 49"/>
                <a:gd name="T50" fmla="*/ 1 w 55"/>
                <a:gd name="T51" fmla="*/ 14 h 49"/>
                <a:gd name="T52" fmla="*/ 0 w 55"/>
                <a:gd name="T53" fmla="*/ 17 h 49"/>
                <a:gd name="T54" fmla="*/ 0 w 55"/>
                <a:gd name="T55" fmla="*/ 19 h 49"/>
                <a:gd name="T56" fmla="*/ 0 w 55"/>
                <a:gd name="T57" fmla="*/ 22 h 49"/>
                <a:gd name="T58" fmla="*/ 0 w 55"/>
                <a:gd name="T59" fmla="*/ 25 h 49"/>
                <a:gd name="T60" fmla="*/ 0 w 55"/>
                <a:gd name="T61" fmla="*/ 28 h 49"/>
                <a:gd name="T62" fmla="*/ 0 w 55"/>
                <a:gd name="T63" fmla="*/ 31 h 49"/>
                <a:gd name="T64" fmla="*/ 1 w 55"/>
                <a:gd name="T65" fmla="*/ 33 h 49"/>
                <a:gd name="T66" fmla="*/ 3 w 55"/>
                <a:gd name="T67" fmla="*/ 35 h 49"/>
                <a:gd name="T68" fmla="*/ 5 w 55"/>
                <a:gd name="T69" fmla="*/ 38 h 49"/>
                <a:gd name="T70" fmla="*/ 6 w 55"/>
                <a:gd name="T71" fmla="*/ 40 h 49"/>
                <a:gd name="T72" fmla="*/ 8 w 55"/>
                <a:gd name="T73" fmla="*/ 42 h 49"/>
                <a:gd name="T74" fmla="*/ 9 w 55"/>
                <a:gd name="T75" fmla="*/ 43 h 49"/>
                <a:gd name="T76" fmla="*/ 13 w 55"/>
                <a:gd name="T77" fmla="*/ 45 h 49"/>
                <a:gd name="T78" fmla="*/ 16 w 55"/>
                <a:gd name="T79" fmla="*/ 46 h 49"/>
                <a:gd name="T80" fmla="*/ 19 w 55"/>
                <a:gd name="T81" fmla="*/ 47 h 49"/>
                <a:gd name="T82" fmla="*/ 22 w 55"/>
                <a:gd name="T83" fmla="*/ 47 h 49"/>
                <a:gd name="T84" fmla="*/ 24 w 55"/>
                <a:gd name="T85" fmla="*/ 49 h 49"/>
                <a:gd name="T86" fmla="*/ 27 w 55"/>
                <a:gd name="T87" fmla="*/ 49 h 49"/>
                <a:gd name="T88" fmla="*/ 30 w 55"/>
                <a:gd name="T89" fmla="*/ 49 h 49"/>
                <a:gd name="T90" fmla="*/ 34 w 55"/>
                <a:gd name="T91" fmla="*/ 47 h 49"/>
                <a:gd name="T92" fmla="*/ 37 w 55"/>
                <a:gd name="T93" fmla="*/ 47 h 49"/>
                <a:gd name="T94" fmla="*/ 40 w 55"/>
                <a:gd name="T95" fmla="*/ 46 h 49"/>
                <a:gd name="T96" fmla="*/ 42 w 55"/>
                <a:gd name="T97" fmla="*/ 45 h 49"/>
                <a:gd name="T98" fmla="*/ 45 w 55"/>
                <a:gd name="T99" fmla="*/ 43 h 49"/>
                <a:gd name="T100" fmla="*/ 47 w 55"/>
                <a:gd name="T101" fmla="*/ 40 h 49"/>
                <a:gd name="T102" fmla="*/ 50 w 55"/>
                <a:gd name="T103" fmla="*/ 39 h 49"/>
                <a:gd name="T104" fmla="*/ 51 w 55"/>
                <a:gd name="T105" fmla="*/ 36 h 49"/>
                <a:gd name="T106" fmla="*/ 53 w 55"/>
                <a:gd name="T107" fmla="*/ 35 h 49"/>
                <a:gd name="T108" fmla="*/ 53 w 55"/>
                <a:gd name="T109" fmla="*/ 32 h 49"/>
                <a:gd name="T110" fmla="*/ 55 w 55"/>
                <a:gd name="T111" fmla="*/ 29 h 49"/>
                <a:gd name="T112" fmla="*/ 55 w 55"/>
                <a:gd name="T11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55" y="26"/>
                  </a:moveTo>
                  <a:lnTo>
                    <a:pt x="55" y="24"/>
                  </a:lnTo>
                  <a:lnTo>
                    <a:pt x="55" y="21"/>
                  </a:lnTo>
                  <a:lnTo>
                    <a:pt x="55" y="18"/>
                  </a:lnTo>
                  <a:lnTo>
                    <a:pt x="53" y="15"/>
                  </a:lnTo>
                  <a:lnTo>
                    <a:pt x="51" y="14"/>
                  </a:lnTo>
                  <a:lnTo>
                    <a:pt x="50" y="11"/>
                  </a:lnTo>
                  <a:lnTo>
                    <a:pt x="48" y="8"/>
                  </a:lnTo>
                  <a:lnTo>
                    <a:pt x="47" y="7"/>
                  </a:lnTo>
                  <a:lnTo>
                    <a:pt x="43" y="5"/>
                  </a:lnTo>
                  <a:lnTo>
                    <a:pt x="42" y="4"/>
                  </a:lnTo>
                  <a:lnTo>
                    <a:pt x="38" y="3"/>
                  </a:lnTo>
                  <a:lnTo>
                    <a:pt x="35" y="1"/>
                  </a:lnTo>
                  <a:lnTo>
                    <a:pt x="32" y="1"/>
                  </a:lnTo>
                  <a:lnTo>
                    <a:pt x="29" y="0"/>
                  </a:lnTo>
                  <a:lnTo>
                    <a:pt x="26" y="0"/>
                  </a:lnTo>
                  <a:lnTo>
                    <a:pt x="22" y="0"/>
                  </a:lnTo>
                  <a:lnTo>
                    <a:pt x="21" y="1"/>
                  </a:lnTo>
                  <a:lnTo>
                    <a:pt x="17" y="1"/>
                  </a:lnTo>
                  <a:lnTo>
                    <a:pt x="14" y="3"/>
                  </a:lnTo>
                  <a:lnTo>
                    <a:pt x="11" y="4"/>
                  </a:lnTo>
                  <a:lnTo>
                    <a:pt x="9" y="5"/>
                  </a:lnTo>
                  <a:lnTo>
                    <a:pt x="6" y="8"/>
                  </a:lnTo>
                  <a:lnTo>
                    <a:pt x="5" y="10"/>
                  </a:lnTo>
                  <a:lnTo>
                    <a:pt x="3" y="12"/>
                  </a:lnTo>
                  <a:lnTo>
                    <a:pt x="1" y="14"/>
                  </a:lnTo>
                  <a:lnTo>
                    <a:pt x="0" y="17"/>
                  </a:lnTo>
                  <a:lnTo>
                    <a:pt x="0" y="19"/>
                  </a:lnTo>
                  <a:lnTo>
                    <a:pt x="0" y="22"/>
                  </a:lnTo>
                  <a:lnTo>
                    <a:pt x="0" y="25"/>
                  </a:lnTo>
                  <a:lnTo>
                    <a:pt x="0" y="28"/>
                  </a:lnTo>
                  <a:lnTo>
                    <a:pt x="0" y="31"/>
                  </a:lnTo>
                  <a:lnTo>
                    <a:pt x="1" y="33"/>
                  </a:lnTo>
                  <a:lnTo>
                    <a:pt x="3" y="35"/>
                  </a:lnTo>
                  <a:lnTo>
                    <a:pt x="5" y="38"/>
                  </a:lnTo>
                  <a:lnTo>
                    <a:pt x="6" y="40"/>
                  </a:lnTo>
                  <a:lnTo>
                    <a:pt x="8" y="42"/>
                  </a:lnTo>
                  <a:lnTo>
                    <a:pt x="9" y="43"/>
                  </a:lnTo>
                  <a:lnTo>
                    <a:pt x="13" y="45"/>
                  </a:lnTo>
                  <a:lnTo>
                    <a:pt x="16" y="46"/>
                  </a:lnTo>
                  <a:lnTo>
                    <a:pt x="19" y="47"/>
                  </a:lnTo>
                  <a:lnTo>
                    <a:pt x="22" y="47"/>
                  </a:lnTo>
                  <a:lnTo>
                    <a:pt x="24" y="49"/>
                  </a:lnTo>
                  <a:lnTo>
                    <a:pt x="27" y="49"/>
                  </a:lnTo>
                  <a:lnTo>
                    <a:pt x="30" y="49"/>
                  </a:lnTo>
                  <a:lnTo>
                    <a:pt x="34" y="47"/>
                  </a:lnTo>
                  <a:lnTo>
                    <a:pt x="37" y="47"/>
                  </a:lnTo>
                  <a:lnTo>
                    <a:pt x="40" y="46"/>
                  </a:lnTo>
                  <a:lnTo>
                    <a:pt x="42" y="45"/>
                  </a:lnTo>
                  <a:lnTo>
                    <a:pt x="45" y="43"/>
                  </a:lnTo>
                  <a:lnTo>
                    <a:pt x="47" y="40"/>
                  </a:lnTo>
                  <a:lnTo>
                    <a:pt x="50" y="39"/>
                  </a:lnTo>
                  <a:lnTo>
                    <a:pt x="51" y="36"/>
                  </a:lnTo>
                  <a:lnTo>
                    <a:pt x="53" y="35"/>
                  </a:lnTo>
                  <a:lnTo>
                    <a:pt x="53" y="32"/>
                  </a:lnTo>
                  <a:lnTo>
                    <a:pt x="55" y="29"/>
                  </a:lnTo>
                  <a:lnTo>
                    <a:pt x="55" y="2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28" name="Rectangle 48"/>
            <p:cNvSpPr>
              <a:spLocks noChangeArrowheads="1"/>
            </p:cNvSpPr>
            <p:nvPr/>
          </p:nvSpPr>
          <p:spPr bwMode="auto">
            <a:xfrm>
              <a:off x="2809" y="2698"/>
              <a:ext cx="56" cy="4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9" name="Line 49"/>
            <p:cNvSpPr>
              <a:spLocks noChangeShapeType="1"/>
            </p:cNvSpPr>
            <p:nvPr/>
          </p:nvSpPr>
          <p:spPr bwMode="auto">
            <a:xfrm>
              <a:off x="1377" y="2774"/>
              <a:ext cx="1490" cy="393"/>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0" name="Freeform 50"/>
            <p:cNvSpPr>
              <a:spLocks/>
            </p:cNvSpPr>
            <p:nvPr/>
          </p:nvSpPr>
          <p:spPr bwMode="auto">
            <a:xfrm>
              <a:off x="1350" y="2750"/>
              <a:ext cx="55" cy="48"/>
            </a:xfrm>
            <a:custGeom>
              <a:avLst/>
              <a:gdLst>
                <a:gd name="T0" fmla="*/ 53 w 55"/>
                <a:gd name="T1" fmla="*/ 31 h 48"/>
                <a:gd name="T2" fmla="*/ 55 w 55"/>
                <a:gd name="T3" fmla="*/ 28 h 48"/>
                <a:gd name="T4" fmla="*/ 55 w 55"/>
                <a:gd name="T5" fmla="*/ 25 h 48"/>
                <a:gd name="T6" fmla="*/ 55 w 55"/>
                <a:gd name="T7" fmla="*/ 22 h 48"/>
                <a:gd name="T8" fmla="*/ 55 w 55"/>
                <a:gd name="T9" fmla="*/ 20 h 48"/>
                <a:gd name="T10" fmla="*/ 55 w 55"/>
                <a:gd name="T11" fmla="*/ 18 h 48"/>
                <a:gd name="T12" fmla="*/ 53 w 55"/>
                <a:gd name="T13" fmla="*/ 15 h 48"/>
                <a:gd name="T14" fmla="*/ 51 w 55"/>
                <a:gd name="T15" fmla="*/ 13 h 48"/>
                <a:gd name="T16" fmla="*/ 50 w 55"/>
                <a:gd name="T17" fmla="*/ 10 h 48"/>
                <a:gd name="T18" fmla="*/ 48 w 55"/>
                <a:gd name="T19" fmla="*/ 8 h 48"/>
                <a:gd name="T20" fmla="*/ 47 w 55"/>
                <a:gd name="T21" fmla="*/ 6 h 48"/>
                <a:gd name="T22" fmla="*/ 43 w 55"/>
                <a:gd name="T23" fmla="*/ 4 h 48"/>
                <a:gd name="T24" fmla="*/ 40 w 55"/>
                <a:gd name="T25" fmla="*/ 3 h 48"/>
                <a:gd name="T26" fmla="*/ 38 w 55"/>
                <a:gd name="T27" fmla="*/ 1 h 48"/>
                <a:gd name="T28" fmla="*/ 35 w 55"/>
                <a:gd name="T29" fmla="*/ 1 h 48"/>
                <a:gd name="T30" fmla="*/ 32 w 55"/>
                <a:gd name="T31" fmla="*/ 0 h 48"/>
                <a:gd name="T32" fmla="*/ 29 w 55"/>
                <a:gd name="T33" fmla="*/ 0 h 48"/>
                <a:gd name="T34" fmla="*/ 26 w 55"/>
                <a:gd name="T35" fmla="*/ 0 h 48"/>
                <a:gd name="T36" fmla="*/ 22 w 55"/>
                <a:gd name="T37" fmla="*/ 0 h 48"/>
                <a:gd name="T38" fmla="*/ 19 w 55"/>
                <a:gd name="T39" fmla="*/ 0 h 48"/>
                <a:gd name="T40" fmla="*/ 17 w 55"/>
                <a:gd name="T41" fmla="*/ 1 h 48"/>
                <a:gd name="T42" fmla="*/ 14 w 55"/>
                <a:gd name="T43" fmla="*/ 3 h 48"/>
                <a:gd name="T44" fmla="*/ 11 w 55"/>
                <a:gd name="T45" fmla="*/ 4 h 48"/>
                <a:gd name="T46" fmla="*/ 9 w 55"/>
                <a:gd name="T47" fmla="*/ 6 h 48"/>
                <a:gd name="T48" fmla="*/ 6 w 55"/>
                <a:gd name="T49" fmla="*/ 7 h 48"/>
                <a:gd name="T50" fmla="*/ 5 w 55"/>
                <a:gd name="T51" fmla="*/ 10 h 48"/>
                <a:gd name="T52" fmla="*/ 3 w 55"/>
                <a:gd name="T53" fmla="*/ 11 h 48"/>
                <a:gd name="T54" fmla="*/ 1 w 55"/>
                <a:gd name="T55" fmla="*/ 14 h 48"/>
                <a:gd name="T56" fmla="*/ 0 w 55"/>
                <a:gd name="T57" fmla="*/ 17 h 48"/>
                <a:gd name="T58" fmla="*/ 0 w 55"/>
                <a:gd name="T59" fmla="*/ 20 h 48"/>
                <a:gd name="T60" fmla="*/ 0 w 55"/>
                <a:gd name="T61" fmla="*/ 22 h 48"/>
                <a:gd name="T62" fmla="*/ 0 w 55"/>
                <a:gd name="T63" fmla="*/ 25 h 48"/>
                <a:gd name="T64" fmla="*/ 0 w 55"/>
                <a:gd name="T65" fmla="*/ 28 h 48"/>
                <a:gd name="T66" fmla="*/ 0 w 55"/>
                <a:gd name="T67" fmla="*/ 31 h 48"/>
                <a:gd name="T68" fmla="*/ 1 w 55"/>
                <a:gd name="T69" fmla="*/ 32 h 48"/>
                <a:gd name="T70" fmla="*/ 3 w 55"/>
                <a:gd name="T71" fmla="*/ 35 h 48"/>
                <a:gd name="T72" fmla="*/ 5 w 55"/>
                <a:gd name="T73" fmla="*/ 38 h 48"/>
                <a:gd name="T74" fmla="*/ 6 w 55"/>
                <a:gd name="T75" fmla="*/ 39 h 48"/>
                <a:gd name="T76" fmla="*/ 8 w 55"/>
                <a:gd name="T77" fmla="*/ 42 h 48"/>
                <a:gd name="T78" fmla="*/ 11 w 55"/>
                <a:gd name="T79" fmla="*/ 43 h 48"/>
                <a:gd name="T80" fmla="*/ 13 w 55"/>
                <a:gd name="T81" fmla="*/ 45 h 48"/>
                <a:gd name="T82" fmla="*/ 16 w 55"/>
                <a:gd name="T83" fmla="*/ 46 h 48"/>
                <a:gd name="T84" fmla="*/ 19 w 55"/>
                <a:gd name="T85" fmla="*/ 48 h 48"/>
                <a:gd name="T86" fmla="*/ 22 w 55"/>
                <a:gd name="T87" fmla="*/ 48 h 48"/>
                <a:gd name="T88" fmla="*/ 26 w 55"/>
                <a:gd name="T89" fmla="*/ 48 h 48"/>
                <a:gd name="T90" fmla="*/ 29 w 55"/>
                <a:gd name="T91" fmla="*/ 48 h 48"/>
                <a:gd name="T92" fmla="*/ 30 w 55"/>
                <a:gd name="T93" fmla="*/ 48 h 48"/>
                <a:gd name="T94" fmla="*/ 34 w 55"/>
                <a:gd name="T95" fmla="*/ 48 h 48"/>
                <a:gd name="T96" fmla="*/ 37 w 55"/>
                <a:gd name="T97" fmla="*/ 46 h 48"/>
                <a:gd name="T98" fmla="*/ 40 w 55"/>
                <a:gd name="T99" fmla="*/ 45 h 48"/>
                <a:gd name="T100" fmla="*/ 43 w 55"/>
                <a:gd name="T101" fmla="*/ 43 h 48"/>
                <a:gd name="T102" fmla="*/ 45 w 55"/>
                <a:gd name="T103" fmla="*/ 42 h 48"/>
                <a:gd name="T104" fmla="*/ 48 w 55"/>
                <a:gd name="T105" fmla="*/ 41 h 48"/>
                <a:gd name="T106" fmla="*/ 50 w 55"/>
                <a:gd name="T107" fmla="*/ 38 h 48"/>
                <a:gd name="T108" fmla="*/ 51 w 55"/>
                <a:gd name="T109" fmla="*/ 36 h 48"/>
                <a:gd name="T110" fmla="*/ 53 w 55"/>
                <a:gd name="T111" fmla="*/ 34 h 48"/>
                <a:gd name="T112" fmla="*/ 53 w 55"/>
                <a:gd name="T113"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8">
                  <a:moveTo>
                    <a:pt x="53" y="31"/>
                  </a:moveTo>
                  <a:lnTo>
                    <a:pt x="55" y="28"/>
                  </a:lnTo>
                  <a:lnTo>
                    <a:pt x="55" y="25"/>
                  </a:lnTo>
                  <a:lnTo>
                    <a:pt x="55" y="22"/>
                  </a:lnTo>
                  <a:lnTo>
                    <a:pt x="55" y="20"/>
                  </a:lnTo>
                  <a:lnTo>
                    <a:pt x="55" y="18"/>
                  </a:lnTo>
                  <a:lnTo>
                    <a:pt x="53" y="15"/>
                  </a:lnTo>
                  <a:lnTo>
                    <a:pt x="51" y="13"/>
                  </a:lnTo>
                  <a:lnTo>
                    <a:pt x="50" y="10"/>
                  </a:lnTo>
                  <a:lnTo>
                    <a:pt x="48" y="8"/>
                  </a:lnTo>
                  <a:lnTo>
                    <a:pt x="47" y="6"/>
                  </a:lnTo>
                  <a:lnTo>
                    <a:pt x="43" y="4"/>
                  </a:lnTo>
                  <a:lnTo>
                    <a:pt x="40" y="3"/>
                  </a:lnTo>
                  <a:lnTo>
                    <a:pt x="38" y="1"/>
                  </a:lnTo>
                  <a:lnTo>
                    <a:pt x="35" y="1"/>
                  </a:lnTo>
                  <a:lnTo>
                    <a:pt x="32" y="0"/>
                  </a:lnTo>
                  <a:lnTo>
                    <a:pt x="29" y="0"/>
                  </a:lnTo>
                  <a:lnTo>
                    <a:pt x="26" y="0"/>
                  </a:lnTo>
                  <a:lnTo>
                    <a:pt x="22" y="0"/>
                  </a:lnTo>
                  <a:lnTo>
                    <a:pt x="19" y="0"/>
                  </a:lnTo>
                  <a:lnTo>
                    <a:pt x="17" y="1"/>
                  </a:lnTo>
                  <a:lnTo>
                    <a:pt x="14" y="3"/>
                  </a:lnTo>
                  <a:lnTo>
                    <a:pt x="11" y="4"/>
                  </a:lnTo>
                  <a:lnTo>
                    <a:pt x="9" y="6"/>
                  </a:lnTo>
                  <a:lnTo>
                    <a:pt x="6" y="7"/>
                  </a:lnTo>
                  <a:lnTo>
                    <a:pt x="5" y="10"/>
                  </a:lnTo>
                  <a:lnTo>
                    <a:pt x="3" y="11"/>
                  </a:lnTo>
                  <a:lnTo>
                    <a:pt x="1" y="14"/>
                  </a:lnTo>
                  <a:lnTo>
                    <a:pt x="0" y="17"/>
                  </a:lnTo>
                  <a:lnTo>
                    <a:pt x="0" y="20"/>
                  </a:lnTo>
                  <a:lnTo>
                    <a:pt x="0" y="22"/>
                  </a:lnTo>
                  <a:lnTo>
                    <a:pt x="0" y="25"/>
                  </a:lnTo>
                  <a:lnTo>
                    <a:pt x="0" y="28"/>
                  </a:lnTo>
                  <a:lnTo>
                    <a:pt x="0" y="31"/>
                  </a:lnTo>
                  <a:lnTo>
                    <a:pt x="1" y="32"/>
                  </a:lnTo>
                  <a:lnTo>
                    <a:pt x="3" y="35"/>
                  </a:lnTo>
                  <a:lnTo>
                    <a:pt x="5" y="38"/>
                  </a:lnTo>
                  <a:lnTo>
                    <a:pt x="6" y="39"/>
                  </a:lnTo>
                  <a:lnTo>
                    <a:pt x="8" y="42"/>
                  </a:lnTo>
                  <a:lnTo>
                    <a:pt x="11" y="43"/>
                  </a:lnTo>
                  <a:lnTo>
                    <a:pt x="13" y="45"/>
                  </a:lnTo>
                  <a:lnTo>
                    <a:pt x="16" y="46"/>
                  </a:lnTo>
                  <a:lnTo>
                    <a:pt x="19" y="48"/>
                  </a:lnTo>
                  <a:lnTo>
                    <a:pt x="22" y="48"/>
                  </a:lnTo>
                  <a:lnTo>
                    <a:pt x="26" y="48"/>
                  </a:lnTo>
                  <a:lnTo>
                    <a:pt x="29" y="48"/>
                  </a:lnTo>
                  <a:lnTo>
                    <a:pt x="30" y="48"/>
                  </a:lnTo>
                  <a:lnTo>
                    <a:pt x="34" y="48"/>
                  </a:lnTo>
                  <a:lnTo>
                    <a:pt x="37" y="46"/>
                  </a:lnTo>
                  <a:lnTo>
                    <a:pt x="40" y="45"/>
                  </a:lnTo>
                  <a:lnTo>
                    <a:pt x="43" y="43"/>
                  </a:lnTo>
                  <a:lnTo>
                    <a:pt x="45" y="42"/>
                  </a:lnTo>
                  <a:lnTo>
                    <a:pt x="48" y="41"/>
                  </a:lnTo>
                  <a:lnTo>
                    <a:pt x="50" y="38"/>
                  </a:lnTo>
                  <a:lnTo>
                    <a:pt x="51" y="36"/>
                  </a:lnTo>
                  <a:lnTo>
                    <a:pt x="53" y="34"/>
                  </a:lnTo>
                  <a:lnTo>
                    <a:pt x="53" y="3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31" name="Rectangle 51"/>
            <p:cNvSpPr>
              <a:spLocks noChangeArrowheads="1"/>
            </p:cNvSpPr>
            <p:nvPr/>
          </p:nvSpPr>
          <p:spPr bwMode="auto">
            <a:xfrm>
              <a:off x="2839" y="3143"/>
              <a:ext cx="57" cy="49"/>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32" name="Line 52"/>
            <p:cNvSpPr>
              <a:spLocks noChangeShapeType="1"/>
            </p:cNvSpPr>
            <p:nvPr/>
          </p:nvSpPr>
          <p:spPr bwMode="auto">
            <a:xfrm>
              <a:off x="1377" y="2879"/>
              <a:ext cx="1503" cy="68"/>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3" name="Freeform 53"/>
            <p:cNvSpPr>
              <a:spLocks/>
            </p:cNvSpPr>
            <p:nvPr/>
          </p:nvSpPr>
          <p:spPr bwMode="auto">
            <a:xfrm>
              <a:off x="1350" y="2855"/>
              <a:ext cx="55" cy="48"/>
            </a:xfrm>
            <a:custGeom>
              <a:avLst/>
              <a:gdLst>
                <a:gd name="T0" fmla="*/ 55 w 55"/>
                <a:gd name="T1" fmla="*/ 25 h 48"/>
                <a:gd name="T2" fmla="*/ 55 w 55"/>
                <a:gd name="T3" fmla="*/ 22 h 48"/>
                <a:gd name="T4" fmla="*/ 55 w 55"/>
                <a:gd name="T5" fmla="*/ 20 h 48"/>
                <a:gd name="T6" fmla="*/ 53 w 55"/>
                <a:gd name="T7" fmla="*/ 17 h 48"/>
                <a:gd name="T8" fmla="*/ 53 w 55"/>
                <a:gd name="T9" fmla="*/ 14 h 48"/>
                <a:gd name="T10" fmla="*/ 51 w 55"/>
                <a:gd name="T11" fmla="*/ 13 h 48"/>
                <a:gd name="T12" fmla="*/ 50 w 55"/>
                <a:gd name="T13" fmla="*/ 10 h 48"/>
                <a:gd name="T14" fmla="*/ 48 w 55"/>
                <a:gd name="T15" fmla="*/ 8 h 48"/>
                <a:gd name="T16" fmla="*/ 45 w 55"/>
                <a:gd name="T17" fmla="*/ 6 h 48"/>
                <a:gd name="T18" fmla="*/ 43 w 55"/>
                <a:gd name="T19" fmla="*/ 4 h 48"/>
                <a:gd name="T20" fmla="*/ 40 w 55"/>
                <a:gd name="T21" fmla="*/ 3 h 48"/>
                <a:gd name="T22" fmla="*/ 37 w 55"/>
                <a:gd name="T23" fmla="*/ 1 h 48"/>
                <a:gd name="T24" fmla="*/ 35 w 55"/>
                <a:gd name="T25" fmla="*/ 0 h 48"/>
                <a:gd name="T26" fmla="*/ 32 w 55"/>
                <a:gd name="T27" fmla="*/ 0 h 48"/>
                <a:gd name="T28" fmla="*/ 29 w 55"/>
                <a:gd name="T29" fmla="*/ 0 h 48"/>
                <a:gd name="T30" fmla="*/ 26 w 55"/>
                <a:gd name="T31" fmla="*/ 0 h 48"/>
                <a:gd name="T32" fmla="*/ 22 w 55"/>
                <a:gd name="T33" fmla="*/ 0 h 48"/>
                <a:gd name="T34" fmla="*/ 19 w 55"/>
                <a:gd name="T35" fmla="*/ 1 h 48"/>
                <a:gd name="T36" fmla="*/ 16 w 55"/>
                <a:gd name="T37" fmla="*/ 1 h 48"/>
                <a:gd name="T38" fmla="*/ 13 w 55"/>
                <a:gd name="T39" fmla="*/ 3 h 48"/>
                <a:gd name="T40" fmla="*/ 11 w 55"/>
                <a:gd name="T41" fmla="*/ 4 h 48"/>
                <a:gd name="T42" fmla="*/ 8 w 55"/>
                <a:gd name="T43" fmla="*/ 6 h 48"/>
                <a:gd name="T44" fmla="*/ 6 w 55"/>
                <a:gd name="T45" fmla="*/ 8 h 48"/>
                <a:gd name="T46" fmla="*/ 5 w 55"/>
                <a:gd name="T47" fmla="*/ 10 h 48"/>
                <a:gd name="T48" fmla="*/ 3 w 55"/>
                <a:gd name="T49" fmla="*/ 13 h 48"/>
                <a:gd name="T50" fmla="*/ 1 w 55"/>
                <a:gd name="T51" fmla="*/ 15 h 48"/>
                <a:gd name="T52" fmla="*/ 0 w 55"/>
                <a:gd name="T53" fmla="*/ 17 h 48"/>
                <a:gd name="T54" fmla="*/ 0 w 55"/>
                <a:gd name="T55" fmla="*/ 20 h 48"/>
                <a:gd name="T56" fmla="*/ 0 w 55"/>
                <a:gd name="T57" fmla="*/ 22 h 48"/>
                <a:gd name="T58" fmla="*/ 0 w 55"/>
                <a:gd name="T59" fmla="*/ 25 h 48"/>
                <a:gd name="T60" fmla="*/ 0 w 55"/>
                <a:gd name="T61" fmla="*/ 28 h 48"/>
                <a:gd name="T62" fmla="*/ 0 w 55"/>
                <a:gd name="T63" fmla="*/ 31 h 48"/>
                <a:gd name="T64" fmla="*/ 1 w 55"/>
                <a:gd name="T65" fmla="*/ 34 h 48"/>
                <a:gd name="T66" fmla="*/ 3 w 55"/>
                <a:gd name="T67" fmla="*/ 35 h 48"/>
                <a:gd name="T68" fmla="*/ 5 w 55"/>
                <a:gd name="T69" fmla="*/ 38 h 48"/>
                <a:gd name="T70" fmla="*/ 6 w 55"/>
                <a:gd name="T71" fmla="*/ 41 h 48"/>
                <a:gd name="T72" fmla="*/ 8 w 55"/>
                <a:gd name="T73" fmla="*/ 42 h 48"/>
                <a:gd name="T74" fmla="*/ 11 w 55"/>
                <a:gd name="T75" fmla="*/ 43 h 48"/>
                <a:gd name="T76" fmla="*/ 14 w 55"/>
                <a:gd name="T77" fmla="*/ 45 h 48"/>
                <a:gd name="T78" fmla="*/ 16 w 55"/>
                <a:gd name="T79" fmla="*/ 46 h 48"/>
                <a:gd name="T80" fmla="*/ 19 w 55"/>
                <a:gd name="T81" fmla="*/ 48 h 48"/>
                <a:gd name="T82" fmla="*/ 22 w 55"/>
                <a:gd name="T83" fmla="*/ 48 h 48"/>
                <a:gd name="T84" fmla="*/ 26 w 55"/>
                <a:gd name="T85" fmla="*/ 48 h 48"/>
                <a:gd name="T86" fmla="*/ 29 w 55"/>
                <a:gd name="T87" fmla="*/ 48 h 48"/>
                <a:gd name="T88" fmla="*/ 32 w 55"/>
                <a:gd name="T89" fmla="*/ 48 h 48"/>
                <a:gd name="T90" fmla="*/ 35 w 55"/>
                <a:gd name="T91" fmla="*/ 48 h 48"/>
                <a:gd name="T92" fmla="*/ 38 w 55"/>
                <a:gd name="T93" fmla="*/ 46 h 48"/>
                <a:gd name="T94" fmla="*/ 40 w 55"/>
                <a:gd name="T95" fmla="*/ 45 h 48"/>
                <a:gd name="T96" fmla="*/ 43 w 55"/>
                <a:gd name="T97" fmla="*/ 43 h 48"/>
                <a:gd name="T98" fmla="*/ 45 w 55"/>
                <a:gd name="T99" fmla="*/ 42 h 48"/>
                <a:gd name="T100" fmla="*/ 48 w 55"/>
                <a:gd name="T101" fmla="*/ 41 h 48"/>
                <a:gd name="T102" fmla="*/ 50 w 55"/>
                <a:gd name="T103" fmla="*/ 38 h 48"/>
                <a:gd name="T104" fmla="*/ 51 w 55"/>
                <a:gd name="T105" fmla="*/ 35 h 48"/>
                <a:gd name="T106" fmla="*/ 53 w 55"/>
                <a:gd name="T107" fmla="*/ 34 h 48"/>
                <a:gd name="T108" fmla="*/ 53 w 55"/>
                <a:gd name="T109" fmla="*/ 31 h 48"/>
                <a:gd name="T110" fmla="*/ 55 w 55"/>
                <a:gd name="T111" fmla="*/ 28 h 48"/>
                <a:gd name="T112" fmla="*/ 55 w 55"/>
                <a:gd name="T113"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8">
                  <a:moveTo>
                    <a:pt x="55" y="25"/>
                  </a:moveTo>
                  <a:lnTo>
                    <a:pt x="55" y="22"/>
                  </a:lnTo>
                  <a:lnTo>
                    <a:pt x="55" y="20"/>
                  </a:lnTo>
                  <a:lnTo>
                    <a:pt x="53" y="17"/>
                  </a:lnTo>
                  <a:lnTo>
                    <a:pt x="53" y="14"/>
                  </a:lnTo>
                  <a:lnTo>
                    <a:pt x="51" y="13"/>
                  </a:lnTo>
                  <a:lnTo>
                    <a:pt x="50" y="10"/>
                  </a:lnTo>
                  <a:lnTo>
                    <a:pt x="48" y="8"/>
                  </a:lnTo>
                  <a:lnTo>
                    <a:pt x="45" y="6"/>
                  </a:lnTo>
                  <a:lnTo>
                    <a:pt x="43" y="4"/>
                  </a:lnTo>
                  <a:lnTo>
                    <a:pt x="40" y="3"/>
                  </a:lnTo>
                  <a:lnTo>
                    <a:pt x="37" y="1"/>
                  </a:lnTo>
                  <a:lnTo>
                    <a:pt x="35" y="0"/>
                  </a:lnTo>
                  <a:lnTo>
                    <a:pt x="32" y="0"/>
                  </a:lnTo>
                  <a:lnTo>
                    <a:pt x="29" y="0"/>
                  </a:lnTo>
                  <a:lnTo>
                    <a:pt x="26" y="0"/>
                  </a:lnTo>
                  <a:lnTo>
                    <a:pt x="22" y="0"/>
                  </a:lnTo>
                  <a:lnTo>
                    <a:pt x="19" y="1"/>
                  </a:lnTo>
                  <a:lnTo>
                    <a:pt x="16" y="1"/>
                  </a:lnTo>
                  <a:lnTo>
                    <a:pt x="13" y="3"/>
                  </a:lnTo>
                  <a:lnTo>
                    <a:pt x="11" y="4"/>
                  </a:lnTo>
                  <a:lnTo>
                    <a:pt x="8" y="6"/>
                  </a:lnTo>
                  <a:lnTo>
                    <a:pt x="6" y="8"/>
                  </a:lnTo>
                  <a:lnTo>
                    <a:pt x="5" y="10"/>
                  </a:lnTo>
                  <a:lnTo>
                    <a:pt x="3" y="13"/>
                  </a:lnTo>
                  <a:lnTo>
                    <a:pt x="1" y="15"/>
                  </a:lnTo>
                  <a:lnTo>
                    <a:pt x="0" y="17"/>
                  </a:lnTo>
                  <a:lnTo>
                    <a:pt x="0" y="20"/>
                  </a:lnTo>
                  <a:lnTo>
                    <a:pt x="0" y="22"/>
                  </a:lnTo>
                  <a:lnTo>
                    <a:pt x="0" y="25"/>
                  </a:lnTo>
                  <a:lnTo>
                    <a:pt x="0" y="28"/>
                  </a:lnTo>
                  <a:lnTo>
                    <a:pt x="0" y="31"/>
                  </a:lnTo>
                  <a:lnTo>
                    <a:pt x="1" y="34"/>
                  </a:lnTo>
                  <a:lnTo>
                    <a:pt x="3" y="35"/>
                  </a:lnTo>
                  <a:lnTo>
                    <a:pt x="5" y="38"/>
                  </a:lnTo>
                  <a:lnTo>
                    <a:pt x="6" y="41"/>
                  </a:lnTo>
                  <a:lnTo>
                    <a:pt x="8" y="42"/>
                  </a:lnTo>
                  <a:lnTo>
                    <a:pt x="11" y="43"/>
                  </a:lnTo>
                  <a:lnTo>
                    <a:pt x="14" y="45"/>
                  </a:lnTo>
                  <a:lnTo>
                    <a:pt x="16" y="46"/>
                  </a:lnTo>
                  <a:lnTo>
                    <a:pt x="19" y="48"/>
                  </a:lnTo>
                  <a:lnTo>
                    <a:pt x="22" y="48"/>
                  </a:lnTo>
                  <a:lnTo>
                    <a:pt x="26" y="48"/>
                  </a:lnTo>
                  <a:lnTo>
                    <a:pt x="29" y="48"/>
                  </a:lnTo>
                  <a:lnTo>
                    <a:pt x="32" y="48"/>
                  </a:lnTo>
                  <a:lnTo>
                    <a:pt x="35" y="48"/>
                  </a:lnTo>
                  <a:lnTo>
                    <a:pt x="38" y="46"/>
                  </a:lnTo>
                  <a:lnTo>
                    <a:pt x="40" y="45"/>
                  </a:lnTo>
                  <a:lnTo>
                    <a:pt x="43" y="43"/>
                  </a:lnTo>
                  <a:lnTo>
                    <a:pt x="45" y="42"/>
                  </a:lnTo>
                  <a:lnTo>
                    <a:pt x="48" y="41"/>
                  </a:lnTo>
                  <a:lnTo>
                    <a:pt x="50" y="38"/>
                  </a:lnTo>
                  <a:lnTo>
                    <a:pt x="51" y="35"/>
                  </a:lnTo>
                  <a:lnTo>
                    <a:pt x="53" y="34"/>
                  </a:lnTo>
                  <a:lnTo>
                    <a:pt x="53" y="31"/>
                  </a:lnTo>
                  <a:lnTo>
                    <a:pt x="55" y="28"/>
                  </a:lnTo>
                  <a:lnTo>
                    <a:pt x="55"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34" name="Rectangle 54"/>
            <p:cNvSpPr>
              <a:spLocks noChangeArrowheads="1"/>
            </p:cNvSpPr>
            <p:nvPr/>
          </p:nvSpPr>
          <p:spPr bwMode="auto">
            <a:xfrm>
              <a:off x="2852" y="2924"/>
              <a:ext cx="57" cy="4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35" name="Line 55"/>
            <p:cNvSpPr>
              <a:spLocks noChangeShapeType="1"/>
            </p:cNvSpPr>
            <p:nvPr/>
          </p:nvSpPr>
          <p:spPr bwMode="auto">
            <a:xfrm>
              <a:off x="2831" y="2302"/>
              <a:ext cx="1456" cy="210"/>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6" name="Freeform 56"/>
            <p:cNvSpPr>
              <a:spLocks/>
            </p:cNvSpPr>
            <p:nvPr/>
          </p:nvSpPr>
          <p:spPr bwMode="auto">
            <a:xfrm>
              <a:off x="4259" y="2487"/>
              <a:ext cx="55" cy="49"/>
            </a:xfrm>
            <a:custGeom>
              <a:avLst/>
              <a:gdLst>
                <a:gd name="T0" fmla="*/ 0 w 55"/>
                <a:gd name="T1" fmla="*/ 21 h 49"/>
                <a:gd name="T2" fmla="*/ 0 w 55"/>
                <a:gd name="T3" fmla="*/ 24 h 49"/>
                <a:gd name="T4" fmla="*/ 0 w 55"/>
                <a:gd name="T5" fmla="*/ 26 h 49"/>
                <a:gd name="T6" fmla="*/ 0 w 55"/>
                <a:gd name="T7" fmla="*/ 28 h 49"/>
                <a:gd name="T8" fmla="*/ 2 w 55"/>
                <a:gd name="T9" fmla="*/ 31 h 49"/>
                <a:gd name="T10" fmla="*/ 2 w 55"/>
                <a:gd name="T11" fmla="*/ 33 h 49"/>
                <a:gd name="T12" fmla="*/ 4 w 55"/>
                <a:gd name="T13" fmla="*/ 36 h 49"/>
                <a:gd name="T14" fmla="*/ 5 w 55"/>
                <a:gd name="T15" fmla="*/ 39 h 49"/>
                <a:gd name="T16" fmla="*/ 7 w 55"/>
                <a:gd name="T17" fmla="*/ 40 h 49"/>
                <a:gd name="T18" fmla="*/ 10 w 55"/>
                <a:gd name="T19" fmla="*/ 42 h 49"/>
                <a:gd name="T20" fmla="*/ 12 w 55"/>
                <a:gd name="T21" fmla="*/ 45 h 49"/>
                <a:gd name="T22" fmla="*/ 15 w 55"/>
                <a:gd name="T23" fmla="*/ 46 h 49"/>
                <a:gd name="T24" fmla="*/ 18 w 55"/>
                <a:gd name="T25" fmla="*/ 46 h 49"/>
                <a:gd name="T26" fmla="*/ 20 w 55"/>
                <a:gd name="T27" fmla="*/ 47 h 49"/>
                <a:gd name="T28" fmla="*/ 23 w 55"/>
                <a:gd name="T29" fmla="*/ 49 h 49"/>
                <a:gd name="T30" fmla="*/ 26 w 55"/>
                <a:gd name="T31" fmla="*/ 49 h 49"/>
                <a:gd name="T32" fmla="*/ 29 w 55"/>
                <a:gd name="T33" fmla="*/ 49 h 49"/>
                <a:gd name="T34" fmla="*/ 33 w 55"/>
                <a:gd name="T35" fmla="*/ 49 h 49"/>
                <a:gd name="T36" fmla="*/ 36 w 55"/>
                <a:gd name="T37" fmla="*/ 47 h 49"/>
                <a:gd name="T38" fmla="*/ 39 w 55"/>
                <a:gd name="T39" fmla="*/ 46 h 49"/>
                <a:gd name="T40" fmla="*/ 42 w 55"/>
                <a:gd name="T41" fmla="*/ 46 h 49"/>
                <a:gd name="T42" fmla="*/ 44 w 55"/>
                <a:gd name="T43" fmla="*/ 45 h 49"/>
                <a:gd name="T44" fmla="*/ 47 w 55"/>
                <a:gd name="T45" fmla="*/ 42 h 49"/>
                <a:gd name="T46" fmla="*/ 49 w 55"/>
                <a:gd name="T47" fmla="*/ 40 h 49"/>
                <a:gd name="T48" fmla="*/ 50 w 55"/>
                <a:gd name="T49" fmla="*/ 38 h 49"/>
                <a:gd name="T50" fmla="*/ 52 w 55"/>
                <a:gd name="T51" fmla="*/ 36 h 49"/>
                <a:gd name="T52" fmla="*/ 54 w 55"/>
                <a:gd name="T53" fmla="*/ 33 h 49"/>
                <a:gd name="T54" fmla="*/ 55 w 55"/>
                <a:gd name="T55" fmla="*/ 31 h 49"/>
                <a:gd name="T56" fmla="*/ 55 w 55"/>
                <a:gd name="T57" fmla="*/ 28 h 49"/>
                <a:gd name="T58" fmla="*/ 55 w 55"/>
                <a:gd name="T59" fmla="*/ 25 h 49"/>
                <a:gd name="T60" fmla="*/ 55 w 55"/>
                <a:gd name="T61" fmla="*/ 24 h 49"/>
                <a:gd name="T62" fmla="*/ 55 w 55"/>
                <a:gd name="T63" fmla="*/ 21 h 49"/>
                <a:gd name="T64" fmla="*/ 55 w 55"/>
                <a:gd name="T65" fmla="*/ 18 h 49"/>
                <a:gd name="T66" fmla="*/ 54 w 55"/>
                <a:gd name="T67" fmla="*/ 15 h 49"/>
                <a:gd name="T68" fmla="*/ 52 w 55"/>
                <a:gd name="T69" fmla="*/ 12 h 49"/>
                <a:gd name="T70" fmla="*/ 50 w 55"/>
                <a:gd name="T71" fmla="*/ 11 h 49"/>
                <a:gd name="T72" fmla="*/ 49 w 55"/>
                <a:gd name="T73" fmla="*/ 8 h 49"/>
                <a:gd name="T74" fmla="*/ 47 w 55"/>
                <a:gd name="T75" fmla="*/ 7 h 49"/>
                <a:gd name="T76" fmla="*/ 44 w 55"/>
                <a:gd name="T77" fmla="*/ 4 h 49"/>
                <a:gd name="T78" fmla="*/ 41 w 55"/>
                <a:gd name="T79" fmla="*/ 3 h 49"/>
                <a:gd name="T80" fmla="*/ 39 w 55"/>
                <a:gd name="T81" fmla="*/ 3 h 49"/>
                <a:gd name="T82" fmla="*/ 36 w 55"/>
                <a:gd name="T83" fmla="*/ 1 h 49"/>
                <a:gd name="T84" fmla="*/ 33 w 55"/>
                <a:gd name="T85" fmla="*/ 1 h 49"/>
                <a:gd name="T86" fmla="*/ 29 w 55"/>
                <a:gd name="T87" fmla="*/ 0 h 49"/>
                <a:gd name="T88" fmla="*/ 26 w 55"/>
                <a:gd name="T89" fmla="*/ 0 h 49"/>
                <a:gd name="T90" fmla="*/ 23 w 55"/>
                <a:gd name="T91" fmla="*/ 1 h 49"/>
                <a:gd name="T92" fmla="*/ 20 w 55"/>
                <a:gd name="T93" fmla="*/ 1 h 49"/>
                <a:gd name="T94" fmla="*/ 17 w 55"/>
                <a:gd name="T95" fmla="*/ 3 h 49"/>
                <a:gd name="T96" fmla="*/ 15 w 55"/>
                <a:gd name="T97" fmla="*/ 3 h 49"/>
                <a:gd name="T98" fmla="*/ 12 w 55"/>
                <a:gd name="T99" fmla="*/ 4 h 49"/>
                <a:gd name="T100" fmla="*/ 10 w 55"/>
                <a:gd name="T101" fmla="*/ 7 h 49"/>
                <a:gd name="T102" fmla="*/ 7 w 55"/>
                <a:gd name="T103" fmla="*/ 8 h 49"/>
                <a:gd name="T104" fmla="*/ 5 w 55"/>
                <a:gd name="T105" fmla="*/ 11 h 49"/>
                <a:gd name="T106" fmla="*/ 4 w 55"/>
                <a:gd name="T107" fmla="*/ 12 h 49"/>
                <a:gd name="T108" fmla="*/ 2 w 55"/>
                <a:gd name="T109" fmla="*/ 15 h 49"/>
                <a:gd name="T110" fmla="*/ 2 w 55"/>
                <a:gd name="T111" fmla="*/ 18 h 49"/>
                <a:gd name="T112" fmla="*/ 0 w 55"/>
                <a:gd name="T113"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0" y="21"/>
                  </a:moveTo>
                  <a:lnTo>
                    <a:pt x="0" y="24"/>
                  </a:lnTo>
                  <a:lnTo>
                    <a:pt x="0" y="26"/>
                  </a:lnTo>
                  <a:lnTo>
                    <a:pt x="0" y="28"/>
                  </a:lnTo>
                  <a:lnTo>
                    <a:pt x="2" y="31"/>
                  </a:lnTo>
                  <a:lnTo>
                    <a:pt x="2" y="33"/>
                  </a:lnTo>
                  <a:lnTo>
                    <a:pt x="4" y="36"/>
                  </a:lnTo>
                  <a:lnTo>
                    <a:pt x="5" y="39"/>
                  </a:lnTo>
                  <a:lnTo>
                    <a:pt x="7" y="40"/>
                  </a:lnTo>
                  <a:lnTo>
                    <a:pt x="10" y="42"/>
                  </a:lnTo>
                  <a:lnTo>
                    <a:pt x="12" y="45"/>
                  </a:lnTo>
                  <a:lnTo>
                    <a:pt x="15" y="46"/>
                  </a:lnTo>
                  <a:lnTo>
                    <a:pt x="18" y="46"/>
                  </a:lnTo>
                  <a:lnTo>
                    <a:pt x="20" y="47"/>
                  </a:lnTo>
                  <a:lnTo>
                    <a:pt x="23" y="49"/>
                  </a:lnTo>
                  <a:lnTo>
                    <a:pt x="26" y="49"/>
                  </a:lnTo>
                  <a:lnTo>
                    <a:pt x="29" y="49"/>
                  </a:lnTo>
                  <a:lnTo>
                    <a:pt x="33" y="49"/>
                  </a:lnTo>
                  <a:lnTo>
                    <a:pt x="36" y="47"/>
                  </a:lnTo>
                  <a:lnTo>
                    <a:pt x="39" y="46"/>
                  </a:lnTo>
                  <a:lnTo>
                    <a:pt x="42" y="46"/>
                  </a:lnTo>
                  <a:lnTo>
                    <a:pt x="44" y="45"/>
                  </a:lnTo>
                  <a:lnTo>
                    <a:pt x="47" y="42"/>
                  </a:lnTo>
                  <a:lnTo>
                    <a:pt x="49" y="40"/>
                  </a:lnTo>
                  <a:lnTo>
                    <a:pt x="50" y="38"/>
                  </a:lnTo>
                  <a:lnTo>
                    <a:pt x="52" y="36"/>
                  </a:lnTo>
                  <a:lnTo>
                    <a:pt x="54" y="33"/>
                  </a:lnTo>
                  <a:lnTo>
                    <a:pt x="55" y="31"/>
                  </a:lnTo>
                  <a:lnTo>
                    <a:pt x="55" y="28"/>
                  </a:lnTo>
                  <a:lnTo>
                    <a:pt x="55" y="25"/>
                  </a:lnTo>
                  <a:lnTo>
                    <a:pt x="55" y="24"/>
                  </a:lnTo>
                  <a:lnTo>
                    <a:pt x="55" y="21"/>
                  </a:lnTo>
                  <a:lnTo>
                    <a:pt x="55" y="18"/>
                  </a:lnTo>
                  <a:lnTo>
                    <a:pt x="54" y="15"/>
                  </a:lnTo>
                  <a:lnTo>
                    <a:pt x="52" y="12"/>
                  </a:lnTo>
                  <a:lnTo>
                    <a:pt x="50" y="11"/>
                  </a:lnTo>
                  <a:lnTo>
                    <a:pt x="49" y="8"/>
                  </a:lnTo>
                  <a:lnTo>
                    <a:pt x="47" y="7"/>
                  </a:lnTo>
                  <a:lnTo>
                    <a:pt x="44" y="4"/>
                  </a:lnTo>
                  <a:lnTo>
                    <a:pt x="41" y="3"/>
                  </a:lnTo>
                  <a:lnTo>
                    <a:pt x="39" y="3"/>
                  </a:lnTo>
                  <a:lnTo>
                    <a:pt x="36" y="1"/>
                  </a:lnTo>
                  <a:lnTo>
                    <a:pt x="33" y="1"/>
                  </a:lnTo>
                  <a:lnTo>
                    <a:pt x="29" y="0"/>
                  </a:lnTo>
                  <a:lnTo>
                    <a:pt x="26" y="0"/>
                  </a:lnTo>
                  <a:lnTo>
                    <a:pt x="23" y="1"/>
                  </a:lnTo>
                  <a:lnTo>
                    <a:pt x="20" y="1"/>
                  </a:lnTo>
                  <a:lnTo>
                    <a:pt x="17" y="3"/>
                  </a:lnTo>
                  <a:lnTo>
                    <a:pt x="15" y="3"/>
                  </a:lnTo>
                  <a:lnTo>
                    <a:pt x="12" y="4"/>
                  </a:lnTo>
                  <a:lnTo>
                    <a:pt x="10" y="7"/>
                  </a:lnTo>
                  <a:lnTo>
                    <a:pt x="7" y="8"/>
                  </a:lnTo>
                  <a:lnTo>
                    <a:pt x="5" y="11"/>
                  </a:lnTo>
                  <a:lnTo>
                    <a:pt x="4" y="12"/>
                  </a:lnTo>
                  <a:lnTo>
                    <a:pt x="2" y="15"/>
                  </a:lnTo>
                  <a:lnTo>
                    <a:pt x="2" y="18"/>
                  </a:lnTo>
                  <a:lnTo>
                    <a:pt x="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37" name="Line 57"/>
            <p:cNvSpPr>
              <a:spLocks noChangeShapeType="1"/>
            </p:cNvSpPr>
            <p:nvPr/>
          </p:nvSpPr>
          <p:spPr bwMode="auto">
            <a:xfrm flipV="1">
              <a:off x="2857" y="2512"/>
              <a:ext cx="1430" cy="25"/>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8" name="Freeform 58"/>
            <p:cNvSpPr>
              <a:spLocks/>
            </p:cNvSpPr>
            <p:nvPr/>
          </p:nvSpPr>
          <p:spPr bwMode="auto">
            <a:xfrm>
              <a:off x="4259" y="2488"/>
              <a:ext cx="55" cy="48"/>
            </a:xfrm>
            <a:custGeom>
              <a:avLst/>
              <a:gdLst>
                <a:gd name="T0" fmla="*/ 0 w 55"/>
                <a:gd name="T1" fmla="*/ 24 h 48"/>
                <a:gd name="T2" fmla="*/ 0 w 55"/>
                <a:gd name="T3" fmla="*/ 27 h 48"/>
                <a:gd name="T4" fmla="*/ 0 w 55"/>
                <a:gd name="T5" fmla="*/ 30 h 48"/>
                <a:gd name="T6" fmla="*/ 2 w 55"/>
                <a:gd name="T7" fmla="*/ 32 h 48"/>
                <a:gd name="T8" fmla="*/ 4 w 55"/>
                <a:gd name="T9" fmla="*/ 35 h 48"/>
                <a:gd name="T10" fmla="*/ 5 w 55"/>
                <a:gd name="T11" fmla="*/ 38 h 48"/>
                <a:gd name="T12" fmla="*/ 7 w 55"/>
                <a:gd name="T13" fmla="*/ 39 h 48"/>
                <a:gd name="T14" fmla="*/ 8 w 55"/>
                <a:gd name="T15" fmla="*/ 42 h 48"/>
                <a:gd name="T16" fmla="*/ 12 w 55"/>
                <a:gd name="T17" fmla="*/ 44 h 48"/>
                <a:gd name="T18" fmla="*/ 13 w 55"/>
                <a:gd name="T19" fmla="*/ 45 h 48"/>
                <a:gd name="T20" fmla="*/ 17 w 55"/>
                <a:gd name="T21" fmla="*/ 46 h 48"/>
                <a:gd name="T22" fmla="*/ 20 w 55"/>
                <a:gd name="T23" fmla="*/ 46 h 48"/>
                <a:gd name="T24" fmla="*/ 23 w 55"/>
                <a:gd name="T25" fmla="*/ 48 h 48"/>
                <a:gd name="T26" fmla="*/ 26 w 55"/>
                <a:gd name="T27" fmla="*/ 48 h 48"/>
                <a:gd name="T28" fmla="*/ 28 w 55"/>
                <a:gd name="T29" fmla="*/ 48 h 48"/>
                <a:gd name="T30" fmla="*/ 31 w 55"/>
                <a:gd name="T31" fmla="*/ 48 h 48"/>
                <a:gd name="T32" fmla="*/ 34 w 55"/>
                <a:gd name="T33" fmla="*/ 48 h 48"/>
                <a:gd name="T34" fmla="*/ 38 w 55"/>
                <a:gd name="T35" fmla="*/ 46 h 48"/>
                <a:gd name="T36" fmla="*/ 41 w 55"/>
                <a:gd name="T37" fmla="*/ 45 h 48"/>
                <a:gd name="T38" fmla="*/ 44 w 55"/>
                <a:gd name="T39" fmla="*/ 44 h 48"/>
                <a:gd name="T40" fmla="*/ 46 w 55"/>
                <a:gd name="T41" fmla="*/ 42 h 48"/>
                <a:gd name="T42" fmla="*/ 49 w 55"/>
                <a:gd name="T43" fmla="*/ 41 h 48"/>
                <a:gd name="T44" fmla="*/ 50 w 55"/>
                <a:gd name="T45" fmla="*/ 39 h 48"/>
                <a:gd name="T46" fmla="*/ 52 w 55"/>
                <a:gd name="T47" fmla="*/ 37 h 48"/>
                <a:gd name="T48" fmla="*/ 54 w 55"/>
                <a:gd name="T49" fmla="*/ 34 h 48"/>
                <a:gd name="T50" fmla="*/ 55 w 55"/>
                <a:gd name="T51" fmla="*/ 31 h 48"/>
                <a:gd name="T52" fmla="*/ 55 w 55"/>
                <a:gd name="T53" fmla="*/ 30 h 48"/>
                <a:gd name="T54" fmla="*/ 55 w 55"/>
                <a:gd name="T55" fmla="*/ 27 h 48"/>
                <a:gd name="T56" fmla="*/ 55 w 55"/>
                <a:gd name="T57" fmla="*/ 24 h 48"/>
                <a:gd name="T58" fmla="*/ 55 w 55"/>
                <a:gd name="T59" fmla="*/ 21 h 48"/>
                <a:gd name="T60" fmla="*/ 55 w 55"/>
                <a:gd name="T61" fmla="*/ 18 h 48"/>
                <a:gd name="T62" fmla="*/ 54 w 55"/>
                <a:gd name="T63" fmla="*/ 16 h 48"/>
                <a:gd name="T64" fmla="*/ 54 w 55"/>
                <a:gd name="T65" fmla="*/ 13 h 48"/>
                <a:gd name="T66" fmla="*/ 52 w 55"/>
                <a:gd name="T67" fmla="*/ 11 h 48"/>
                <a:gd name="T68" fmla="*/ 49 w 55"/>
                <a:gd name="T69" fmla="*/ 9 h 48"/>
                <a:gd name="T70" fmla="*/ 47 w 55"/>
                <a:gd name="T71" fmla="*/ 7 h 48"/>
                <a:gd name="T72" fmla="*/ 46 w 55"/>
                <a:gd name="T73" fmla="*/ 4 h 48"/>
                <a:gd name="T74" fmla="*/ 42 w 55"/>
                <a:gd name="T75" fmla="*/ 3 h 48"/>
                <a:gd name="T76" fmla="*/ 39 w 55"/>
                <a:gd name="T77" fmla="*/ 2 h 48"/>
                <a:gd name="T78" fmla="*/ 36 w 55"/>
                <a:gd name="T79" fmla="*/ 2 h 48"/>
                <a:gd name="T80" fmla="*/ 34 w 55"/>
                <a:gd name="T81" fmla="*/ 0 h 48"/>
                <a:gd name="T82" fmla="*/ 31 w 55"/>
                <a:gd name="T83" fmla="*/ 0 h 48"/>
                <a:gd name="T84" fmla="*/ 28 w 55"/>
                <a:gd name="T85" fmla="*/ 0 h 48"/>
                <a:gd name="T86" fmla="*/ 25 w 55"/>
                <a:gd name="T87" fmla="*/ 0 h 48"/>
                <a:gd name="T88" fmla="*/ 21 w 55"/>
                <a:gd name="T89" fmla="*/ 0 h 48"/>
                <a:gd name="T90" fmla="*/ 18 w 55"/>
                <a:gd name="T91" fmla="*/ 2 h 48"/>
                <a:gd name="T92" fmla="*/ 15 w 55"/>
                <a:gd name="T93" fmla="*/ 3 h 48"/>
                <a:gd name="T94" fmla="*/ 13 w 55"/>
                <a:gd name="T95" fmla="*/ 4 h 48"/>
                <a:gd name="T96" fmla="*/ 10 w 55"/>
                <a:gd name="T97" fmla="*/ 6 h 48"/>
                <a:gd name="T98" fmla="*/ 8 w 55"/>
                <a:gd name="T99" fmla="*/ 7 h 48"/>
                <a:gd name="T100" fmla="*/ 5 w 55"/>
                <a:gd name="T101" fmla="*/ 10 h 48"/>
                <a:gd name="T102" fmla="*/ 4 w 55"/>
                <a:gd name="T103" fmla="*/ 11 h 48"/>
                <a:gd name="T104" fmla="*/ 2 w 55"/>
                <a:gd name="T105" fmla="*/ 14 h 48"/>
                <a:gd name="T106" fmla="*/ 2 w 55"/>
                <a:gd name="T107" fmla="*/ 17 h 48"/>
                <a:gd name="T108" fmla="*/ 0 w 55"/>
                <a:gd name="T109" fmla="*/ 20 h 48"/>
                <a:gd name="T110" fmla="*/ 0 w 55"/>
                <a:gd name="T111" fmla="*/ 21 h 48"/>
                <a:gd name="T112" fmla="*/ 0 w 55"/>
                <a:gd name="T11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8">
                  <a:moveTo>
                    <a:pt x="0" y="24"/>
                  </a:moveTo>
                  <a:lnTo>
                    <a:pt x="0" y="27"/>
                  </a:lnTo>
                  <a:lnTo>
                    <a:pt x="0" y="30"/>
                  </a:lnTo>
                  <a:lnTo>
                    <a:pt x="2" y="32"/>
                  </a:lnTo>
                  <a:lnTo>
                    <a:pt x="4" y="35"/>
                  </a:lnTo>
                  <a:lnTo>
                    <a:pt x="5" y="38"/>
                  </a:lnTo>
                  <a:lnTo>
                    <a:pt x="7" y="39"/>
                  </a:lnTo>
                  <a:lnTo>
                    <a:pt x="8" y="42"/>
                  </a:lnTo>
                  <a:lnTo>
                    <a:pt x="12" y="44"/>
                  </a:lnTo>
                  <a:lnTo>
                    <a:pt x="13" y="45"/>
                  </a:lnTo>
                  <a:lnTo>
                    <a:pt x="17" y="46"/>
                  </a:lnTo>
                  <a:lnTo>
                    <a:pt x="20" y="46"/>
                  </a:lnTo>
                  <a:lnTo>
                    <a:pt x="23" y="48"/>
                  </a:lnTo>
                  <a:lnTo>
                    <a:pt x="26" y="48"/>
                  </a:lnTo>
                  <a:lnTo>
                    <a:pt x="28" y="48"/>
                  </a:lnTo>
                  <a:lnTo>
                    <a:pt x="31" y="48"/>
                  </a:lnTo>
                  <a:lnTo>
                    <a:pt x="34" y="48"/>
                  </a:lnTo>
                  <a:lnTo>
                    <a:pt x="38" y="46"/>
                  </a:lnTo>
                  <a:lnTo>
                    <a:pt x="41" y="45"/>
                  </a:lnTo>
                  <a:lnTo>
                    <a:pt x="44" y="44"/>
                  </a:lnTo>
                  <a:lnTo>
                    <a:pt x="46" y="42"/>
                  </a:lnTo>
                  <a:lnTo>
                    <a:pt x="49" y="41"/>
                  </a:lnTo>
                  <a:lnTo>
                    <a:pt x="50" y="39"/>
                  </a:lnTo>
                  <a:lnTo>
                    <a:pt x="52" y="37"/>
                  </a:lnTo>
                  <a:lnTo>
                    <a:pt x="54" y="34"/>
                  </a:lnTo>
                  <a:lnTo>
                    <a:pt x="55" y="31"/>
                  </a:lnTo>
                  <a:lnTo>
                    <a:pt x="55" y="30"/>
                  </a:lnTo>
                  <a:lnTo>
                    <a:pt x="55" y="27"/>
                  </a:lnTo>
                  <a:lnTo>
                    <a:pt x="55" y="24"/>
                  </a:lnTo>
                  <a:lnTo>
                    <a:pt x="55" y="21"/>
                  </a:lnTo>
                  <a:lnTo>
                    <a:pt x="55" y="18"/>
                  </a:lnTo>
                  <a:lnTo>
                    <a:pt x="54" y="16"/>
                  </a:lnTo>
                  <a:lnTo>
                    <a:pt x="54" y="13"/>
                  </a:lnTo>
                  <a:lnTo>
                    <a:pt x="52" y="11"/>
                  </a:lnTo>
                  <a:lnTo>
                    <a:pt x="49" y="9"/>
                  </a:lnTo>
                  <a:lnTo>
                    <a:pt x="47" y="7"/>
                  </a:lnTo>
                  <a:lnTo>
                    <a:pt x="46" y="4"/>
                  </a:lnTo>
                  <a:lnTo>
                    <a:pt x="42" y="3"/>
                  </a:lnTo>
                  <a:lnTo>
                    <a:pt x="39" y="2"/>
                  </a:lnTo>
                  <a:lnTo>
                    <a:pt x="36" y="2"/>
                  </a:lnTo>
                  <a:lnTo>
                    <a:pt x="34" y="0"/>
                  </a:lnTo>
                  <a:lnTo>
                    <a:pt x="31" y="0"/>
                  </a:lnTo>
                  <a:lnTo>
                    <a:pt x="28" y="0"/>
                  </a:lnTo>
                  <a:lnTo>
                    <a:pt x="25" y="0"/>
                  </a:lnTo>
                  <a:lnTo>
                    <a:pt x="21" y="0"/>
                  </a:lnTo>
                  <a:lnTo>
                    <a:pt x="18" y="2"/>
                  </a:lnTo>
                  <a:lnTo>
                    <a:pt x="15" y="3"/>
                  </a:lnTo>
                  <a:lnTo>
                    <a:pt x="13" y="4"/>
                  </a:lnTo>
                  <a:lnTo>
                    <a:pt x="10" y="6"/>
                  </a:lnTo>
                  <a:lnTo>
                    <a:pt x="8" y="7"/>
                  </a:lnTo>
                  <a:lnTo>
                    <a:pt x="5" y="10"/>
                  </a:lnTo>
                  <a:lnTo>
                    <a:pt x="4" y="11"/>
                  </a:lnTo>
                  <a:lnTo>
                    <a:pt x="2" y="14"/>
                  </a:lnTo>
                  <a:lnTo>
                    <a:pt x="2" y="17"/>
                  </a:lnTo>
                  <a:lnTo>
                    <a:pt x="0" y="20"/>
                  </a:lnTo>
                  <a:lnTo>
                    <a:pt x="0" y="21"/>
                  </a:lnTo>
                  <a:lnTo>
                    <a:pt x="0" y="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39" name="Line 59"/>
            <p:cNvSpPr>
              <a:spLocks noChangeShapeType="1"/>
            </p:cNvSpPr>
            <p:nvPr/>
          </p:nvSpPr>
          <p:spPr bwMode="auto">
            <a:xfrm flipV="1">
              <a:off x="2792" y="2722"/>
              <a:ext cx="1496" cy="1"/>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0" name="Freeform 60"/>
            <p:cNvSpPr>
              <a:spLocks/>
            </p:cNvSpPr>
            <p:nvPr/>
          </p:nvSpPr>
          <p:spPr bwMode="auto">
            <a:xfrm>
              <a:off x="4261" y="2697"/>
              <a:ext cx="55" cy="49"/>
            </a:xfrm>
            <a:custGeom>
              <a:avLst/>
              <a:gdLst>
                <a:gd name="T0" fmla="*/ 0 w 55"/>
                <a:gd name="T1" fmla="*/ 25 h 49"/>
                <a:gd name="T2" fmla="*/ 0 w 55"/>
                <a:gd name="T3" fmla="*/ 28 h 49"/>
                <a:gd name="T4" fmla="*/ 0 w 55"/>
                <a:gd name="T5" fmla="*/ 29 h 49"/>
                <a:gd name="T6" fmla="*/ 2 w 55"/>
                <a:gd name="T7" fmla="*/ 32 h 49"/>
                <a:gd name="T8" fmla="*/ 3 w 55"/>
                <a:gd name="T9" fmla="*/ 35 h 49"/>
                <a:gd name="T10" fmla="*/ 5 w 55"/>
                <a:gd name="T11" fmla="*/ 38 h 49"/>
                <a:gd name="T12" fmla="*/ 6 w 55"/>
                <a:gd name="T13" fmla="*/ 39 h 49"/>
                <a:gd name="T14" fmla="*/ 8 w 55"/>
                <a:gd name="T15" fmla="*/ 42 h 49"/>
                <a:gd name="T16" fmla="*/ 10 w 55"/>
                <a:gd name="T17" fmla="*/ 43 h 49"/>
                <a:gd name="T18" fmla="*/ 13 w 55"/>
                <a:gd name="T19" fmla="*/ 45 h 49"/>
                <a:gd name="T20" fmla="*/ 16 w 55"/>
                <a:gd name="T21" fmla="*/ 46 h 49"/>
                <a:gd name="T22" fmla="*/ 18 w 55"/>
                <a:gd name="T23" fmla="*/ 47 h 49"/>
                <a:gd name="T24" fmla="*/ 21 w 55"/>
                <a:gd name="T25" fmla="*/ 47 h 49"/>
                <a:gd name="T26" fmla="*/ 24 w 55"/>
                <a:gd name="T27" fmla="*/ 49 h 49"/>
                <a:gd name="T28" fmla="*/ 27 w 55"/>
                <a:gd name="T29" fmla="*/ 49 h 49"/>
                <a:gd name="T30" fmla="*/ 31 w 55"/>
                <a:gd name="T31" fmla="*/ 49 h 49"/>
                <a:gd name="T32" fmla="*/ 34 w 55"/>
                <a:gd name="T33" fmla="*/ 47 h 49"/>
                <a:gd name="T34" fmla="*/ 37 w 55"/>
                <a:gd name="T35" fmla="*/ 47 h 49"/>
                <a:gd name="T36" fmla="*/ 40 w 55"/>
                <a:gd name="T37" fmla="*/ 46 h 49"/>
                <a:gd name="T38" fmla="*/ 42 w 55"/>
                <a:gd name="T39" fmla="*/ 45 h 49"/>
                <a:gd name="T40" fmla="*/ 45 w 55"/>
                <a:gd name="T41" fmla="*/ 43 h 49"/>
                <a:gd name="T42" fmla="*/ 47 w 55"/>
                <a:gd name="T43" fmla="*/ 42 h 49"/>
                <a:gd name="T44" fmla="*/ 50 w 55"/>
                <a:gd name="T45" fmla="*/ 39 h 49"/>
                <a:gd name="T46" fmla="*/ 52 w 55"/>
                <a:gd name="T47" fmla="*/ 38 h 49"/>
                <a:gd name="T48" fmla="*/ 53 w 55"/>
                <a:gd name="T49" fmla="*/ 35 h 49"/>
                <a:gd name="T50" fmla="*/ 53 w 55"/>
                <a:gd name="T51" fmla="*/ 32 h 49"/>
                <a:gd name="T52" fmla="*/ 55 w 55"/>
                <a:gd name="T53" fmla="*/ 29 h 49"/>
                <a:gd name="T54" fmla="*/ 55 w 55"/>
                <a:gd name="T55" fmla="*/ 26 h 49"/>
                <a:gd name="T56" fmla="*/ 55 w 55"/>
                <a:gd name="T57" fmla="*/ 25 h 49"/>
                <a:gd name="T58" fmla="*/ 55 w 55"/>
                <a:gd name="T59" fmla="*/ 22 h 49"/>
                <a:gd name="T60" fmla="*/ 55 w 55"/>
                <a:gd name="T61" fmla="*/ 19 h 49"/>
                <a:gd name="T62" fmla="*/ 53 w 55"/>
                <a:gd name="T63" fmla="*/ 17 h 49"/>
                <a:gd name="T64" fmla="*/ 53 w 55"/>
                <a:gd name="T65" fmla="*/ 14 h 49"/>
                <a:gd name="T66" fmla="*/ 52 w 55"/>
                <a:gd name="T67" fmla="*/ 11 h 49"/>
                <a:gd name="T68" fmla="*/ 50 w 55"/>
                <a:gd name="T69" fmla="*/ 10 h 49"/>
                <a:gd name="T70" fmla="*/ 47 w 55"/>
                <a:gd name="T71" fmla="*/ 7 h 49"/>
                <a:gd name="T72" fmla="*/ 45 w 55"/>
                <a:gd name="T73" fmla="*/ 5 h 49"/>
                <a:gd name="T74" fmla="*/ 42 w 55"/>
                <a:gd name="T75" fmla="*/ 4 h 49"/>
                <a:gd name="T76" fmla="*/ 40 w 55"/>
                <a:gd name="T77" fmla="*/ 3 h 49"/>
                <a:gd name="T78" fmla="*/ 37 w 55"/>
                <a:gd name="T79" fmla="*/ 1 h 49"/>
                <a:gd name="T80" fmla="*/ 34 w 55"/>
                <a:gd name="T81" fmla="*/ 1 h 49"/>
                <a:gd name="T82" fmla="*/ 31 w 55"/>
                <a:gd name="T83" fmla="*/ 0 h 49"/>
                <a:gd name="T84" fmla="*/ 27 w 55"/>
                <a:gd name="T85" fmla="*/ 0 h 49"/>
                <a:gd name="T86" fmla="*/ 24 w 55"/>
                <a:gd name="T87" fmla="*/ 0 h 49"/>
                <a:gd name="T88" fmla="*/ 21 w 55"/>
                <a:gd name="T89" fmla="*/ 1 h 49"/>
                <a:gd name="T90" fmla="*/ 18 w 55"/>
                <a:gd name="T91" fmla="*/ 1 h 49"/>
                <a:gd name="T92" fmla="*/ 16 w 55"/>
                <a:gd name="T93" fmla="*/ 3 h 49"/>
                <a:gd name="T94" fmla="*/ 13 w 55"/>
                <a:gd name="T95" fmla="*/ 4 h 49"/>
                <a:gd name="T96" fmla="*/ 10 w 55"/>
                <a:gd name="T97" fmla="*/ 5 h 49"/>
                <a:gd name="T98" fmla="*/ 8 w 55"/>
                <a:gd name="T99" fmla="*/ 7 h 49"/>
                <a:gd name="T100" fmla="*/ 6 w 55"/>
                <a:gd name="T101" fmla="*/ 10 h 49"/>
                <a:gd name="T102" fmla="*/ 5 w 55"/>
                <a:gd name="T103" fmla="*/ 11 h 49"/>
                <a:gd name="T104" fmla="*/ 3 w 55"/>
                <a:gd name="T105" fmla="*/ 14 h 49"/>
                <a:gd name="T106" fmla="*/ 2 w 55"/>
                <a:gd name="T107" fmla="*/ 17 h 49"/>
                <a:gd name="T108" fmla="*/ 0 w 55"/>
                <a:gd name="T109" fmla="*/ 19 h 49"/>
                <a:gd name="T110" fmla="*/ 0 w 55"/>
                <a:gd name="T111" fmla="*/ 22 h 49"/>
                <a:gd name="T112" fmla="*/ 0 w 55"/>
                <a:gd name="T113"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0" y="25"/>
                  </a:moveTo>
                  <a:lnTo>
                    <a:pt x="0" y="28"/>
                  </a:lnTo>
                  <a:lnTo>
                    <a:pt x="0" y="29"/>
                  </a:lnTo>
                  <a:lnTo>
                    <a:pt x="2" y="32"/>
                  </a:lnTo>
                  <a:lnTo>
                    <a:pt x="3" y="35"/>
                  </a:lnTo>
                  <a:lnTo>
                    <a:pt x="5" y="38"/>
                  </a:lnTo>
                  <a:lnTo>
                    <a:pt x="6" y="39"/>
                  </a:lnTo>
                  <a:lnTo>
                    <a:pt x="8" y="42"/>
                  </a:lnTo>
                  <a:lnTo>
                    <a:pt x="10" y="43"/>
                  </a:lnTo>
                  <a:lnTo>
                    <a:pt x="13" y="45"/>
                  </a:lnTo>
                  <a:lnTo>
                    <a:pt x="16" y="46"/>
                  </a:lnTo>
                  <a:lnTo>
                    <a:pt x="18" y="47"/>
                  </a:lnTo>
                  <a:lnTo>
                    <a:pt x="21" y="47"/>
                  </a:lnTo>
                  <a:lnTo>
                    <a:pt x="24" y="49"/>
                  </a:lnTo>
                  <a:lnTo>
                    <a:pt x="27" y="49"/>
                  </a:lnTo>
                  <a:lnTo>
                    <a:pt x="31" y="49"/>
                  </a:lnTo>
                  <a:lnTo>
                    <a:pt x="34" y="47"/>
                  </a:lnTo>
                  <a:lnTo>
                    <a:pt x="37" y="47"/>
                  </a:lnTo>
                  <a:lnTo>
                    <a:pt x="40" y="46"/>
                  </a:lnTo>
                  <a:lnTo>
                    <a:pt x="42" y="45"/>
                  </a:lnTo>
                  <a:lnTo>
                    <a:pt x="45" y="43"/>
                  </a:lnTo>
                  <a:lnTo>
                    <a:pt x="47" y="42"/>
                  </a:lnTo>
                  <a:lnTo>
                    <a:pt x="50" y="39"/>
                  </a:lnTo>
                  <a:lnTo>
                    <a:pt x="52" y="38"/>
                  </a:lnTo>
                  <a:lnTo>
                    <a:pt x="53" y="35"/>
                  </a:lnTo>
                  <a:lnTo>
                    <a:pt x="53" y="32"/>
                  </a:lnTo>
                  <a:lnTo>
                    <a:pt x="55" y="29"/>
                  </a:lnTo>
                  <a:lnTo>
                    <a:pt x="55" y="26"/>
                  </a:lnTo>
                  <a:lnTo>
                    <a:pt x="55" y="25"/>
                  </a:lnTo>
                  <a:lnTo>
                    <a:pt x="55" y="22"/>
                  </a:lnTo>
                  <a:lnTo>
                    <a:pt x="55" y="19"/>
                  </a:lnTo>
                  <a:lnTo>
                    <a:pt x="53" y="17"/>
                  </a:lnTo>
                  <a:lnTo>
                    <a:pt x="53" y="14"/>
                  </a:lnTo>
                  <a:lnTo>
                    <a:pt x="52" y="11"/>
                  </a:lnTo>
                  <a:lnTo>
                    <a:pt x="50" y="10"/>
                  </a:lnTo>
                  <a:lnTo>
                    <a:pt x="47" y="7"/>
                  </a:lnTo>
                  <a:lnTo>
                    <a:pt x="45" y="5"/>
                  </a:lnTo>
                  <a:lnTo>
                    <a:pt x="42" y="4"/>
                  </a:lnTo>
                  <a:lnTo>
                    <a:pt x="40" y="3"/>
                  </a:lnTo>
                  <a:lnTo>
                    <a:pt x="37" y="1"/>
                  </a:lnTo>
                  <a:lnTo>
                    <a:pt x="34" y="1"/>
                  </a:lnTo>
                  <a:lnTo>
                    <a:pt x="31" y="0"/>
                  </a:lnTo>
                  <a:lnTo>
                    <a:pt x="27" y="0"/>
                  </a:lnTo>
                  <a:lnTo>
                    <a:pt x="24" y="0"/>
                  </a:lnTo>
                  <a:lnTo>
                    <a:pt x="21" y="1"/>
                  </a:lnTo>
                  <a:lnTo>
                    <a:pt x="18" y="1"/>
                  </a:lnTo>
                  <a:lnTo>
                    <a:pt x="16" y="3"/>
                  </a:lnTo>
                  <a:lnTo>
                    <a:pt x="13" y="4"/>
                  </a:lnTo>
                  <a:lnTo>
                    <a:pt x="10" y="5"/>
                  </a:lnTo>
                  <a:lnTo>
                    <a:pt x="8" y="7"/>
                  </a:lnTo>
                  <a:lnTo>
                    <a:pt x="6" y="10"/>
                  </a:lnTo>
                  <a:lnTo>
                    <a:pt x="5" y="11"/>
                  </a:lnTo>
                  <a:lnTo>
                    <a:pt x="3" y="14"/>
                  </a:lnTo>
                  <a:lnTo>
                    <a:pt x="2" y="17"/>
                  </a:lnTo>
                  <a:lnTo>
                    <a:pt x="0" y="19"/>
                  </a:lnTo>
                  <a:lnTo>
                    <a:pt x="0" y="22"/>
                  </a:lnTo>
                  <a:lnTo>
                    <a:pt x="0" y="2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41" name="Line 61"/>
            <p:cNvSpPr>
              <a:spLocks noChangeShapeType="1"/>
            </p:cNvSpPr>
            <p:nvPr/>
          </p:nvSpPr>
          <p:spPr bwMode="auto">
            <a:xfrm flipV="1">
              <a:off x="2880" y="2511"/>
              <a:ext cx="1407" cy="436"/>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2" name="Freeform 62"/>
            <p:cNvSpPr>
              <a:spLocks/>
            </p:cNvSpPr>
            <p:nvPr/>
          </p:nvSpPr>
          <p:spPr bwMode="auto">
            <a:xfrm>
              <a:off x="4259" y="2487"/>
              <a:ext cx="55" cy="49"/>
            </a:xfrm>
            <a:custGeom>
              <a:avLst/>
              <a:gdLst>
                <a:gd name="T0" fmla="*/ 2 w 55"/>
                <a:gd name="T1" fmla="*/ 32 h 49"/>
                <a:gd name="T2" fmla="*/ 4 w 55"/>
                <a:gd name="T3" fmla="*/ 35 h 49"/>
                <a:gd name="T4" fmla="*/ 5 w 55"/>
                <a:gd name="T5" fmla="*/ 38 h 49"/>
                <a:gd name="T6" fmla="*/ 7 w 55"/>
                <a:gd name="T7" fmla="*/ 39 h 49"/>
                <a:gd name="T8" fmla="*/ 8 w 55"/>
                <a:gd name="T9" fmla="*/ 42 h 49"/>
                <a:gd name="T10" fmla="*/ 10 w 55"/>
                <a:gd name="T11" fmla="*/ 43 h 49"/>
                <a:gd name="T12" fmla="*/ 13 w 55"/>
                <a:gd name="T13" fmla="*/ 45 h 49"/>
                <a:gd name="T14" fmla="*/ 17 w 55"/>
                <a:gd name="T15" fmla="*/ 46 h 49"/>
                <a:gd name="T16" fmla="*/ 20 w 55"/>
                <a:gd name="T17" fmla="*/ 47 h 49"/>
                <a:gd name="T18" fmla="*/ 21 w 55"/>
                <a:gd name="T19" fmla="*/ 47 h 49"/>
                <a:gd name="T20" fmla="*/ 25 w 55"/>
                <a:gd name="T21" fmla="*/ 49 h 49"/>
                <a:gd name="T22" fmla="*/ 28 w 55"/>
                <a:gd name="T23" fmla="*/ 49 h 49"/>
                <a:gd name="T24" fmla="*/ 31 w 55"/>
                <a:gd name="T25" fmla="*/ 47 h 49"/>
                <a:gd name="T26" fmla="*/ 34 w 55"/>
                <a:gd name="T27" fmla="*/ 47 h 49"/>
                <a:gd name="T28" fmla="*/ 38 w 55"/>
                <a:gd name="T29" fmla="*/ 47 h 49"/>
                <a:gd name="T30" fmla="*/ 41 w 55"/>
                <a:gd name="T31" fmla="*/ 46 h 49"/>
                <a:gd name="T32" fmla="*/ 42 w 55"/>
                <a:gd name="T33" fmla="*/ 45 h 49"/>
                <a:gd name="T34" fmla="*/ 46 w 55"/>
                <a:gd name="T35" fmla="*/ 43 h 49"/>
                <a:gd name="T36" fmla="*/ 47 w 55"/>
                <a:gd name="T37" fmla="*/ 40 h 49"/>
                <a:gd name="T38" fmla="*/ 50 w 55"/>
                <a:gd name="T39" fmla="*/ 39 h 49"/>
                <a:gd name="T40" fmla="*/ 52 w 55"/>
                <a:gd name="T41" fmla="*/ 36 h 49"/>
                <a:gd name="T42" fmla="*/ 54 w 55"/>
                <a:gd name="T43" fmla="*/ 35 h 49"/>
                <a:gd name="T44" fmla="*/ 54 w 55"/>
                <a:gd name="T45" fmla="*/ 32 h 49"/>
                <a:gd name="T46" fmla="*/ 55 w 55"/>
                <a:gd name="T47" fmla="*/ 29 h 49"/>
                <a:gd name="T48" fmla="*/ 55 w 55"/>
                <a:gd name="T49" fmla="*/ 26 h 49"/>
                <a:gd name="T50" fmla="*/ 55 w 55"/>
                <a:gd name="T51" fmla="*/ 24 h 49"/>
                <a:gd name="T52" fmla="*/ 55 w 55"/>
                <a:gd name="T53" fmla="*/ 21 h 49"/>
                <a:gd name="T54" fmla="*/ 55 w 55"/>
                <a:gd name="T55" fmla="*/ 18 h 49"/>
                <a:gd name="T56" fmla="*/ 54 w 55"/>
                <a:gd name="T57" fmla="*/ 17 h 49"/>
                <a:gd name="T58" fmla="*/ 54 w 55"/>
                <a:gd name="T59" fmla="*/ 14 h 49"/>
                <a:gd name="T60" fmla="*/ 52 w 55"/>
                <a:gd name="T61" fmla="*/ 11 h 49"/>
                <a:gd name="T62" fmla="*/ 50 w 55"/>
                <a:gd name="T63" fmla="*/ 10 h 49"/>
                <a:gd name="T64" fmla="*/ 47 w 55"/>
                <a:gd name="T65" fmla="*/ 7 h 49"/>
                <a:gd name="T66" fmla="*/ 46 w 55"/>
                <a:gd name="T67" fmla="*/ 5 h 49"/>
                <a:gd name="T68" fmla="*/ 42 w 55"/>
                <a:gd name="T69" fmla="*/ 4 h 49"/>
                <a:gd name="T70" fmla="*/ 39 w 55"/>
                <a:gd name="T71" fmla="*/ 3 h 49"/>
                <a:gd name="T72" fmla="*/ 38 w 55"/>
                <a:gd name="T73" fmla="*/ 1 h 49"/>
                <a:gd name="T74" fmla="*/ 34 w 55"/>
                <a:gd name="T75" fmla="*/ 1 h 49"/>
                <a:gd name="T76" fmla="*/ 31 w 55"/>
                <a:gd name="T77" fmla="*/ 0 h 49"/>
                <a:gd name="T78" fmla="*/ 28 w 55"/>
                <a:gd name="T79" fmla="*/ 0 h 49"/>
                <a:gd name="T80" fmla="*/ 25 w 55"/>
                <a:gd name="T81" fmla="*/ 0 h 49"/>
                <a:gd name="T82" fmla="*/ 21 w 55"/>
                <a:gd name="T83" fmla="*/ 1 h 49"/>
                <a:gd name="T84" fmla="*/ 18 w 55"/>
                <a:gd name="T85" fmla="*/ 1 h 49"/>
                <a:gd name="T86" fmla="*/ 17 w 55"/>
                <a:gd name="T87" fmla="*/ 3 h 49"/>
                <a:gd name="T88" fmla="*/ 13 w 55"/>
                <a:gd name="T89" fmla="*/ 4 h 49"/>
                <a:gd name="T90" fmla="*/ 10 w 55"/>
                <a:gd name="T91" fmla="*/ 5 h 49"/>
                <a:gd name="T92" fmla="*/ 8 w 55"/>
                <a:gd name="T93" fmla="*/ 7 h 49"/>
                <a:gd name="T94" fmla="*/ 7 w 55"/>
                <a:gd name="T95" fmla="*/ 10 h 49"/>
                <a:gd name="T96" fmla="*/ 4 w 55"/>
                <a:gd name="T97" fmla="*/ 11 h 49"/>
                <a:gd name="T98" fmla="*/ 4 w 55"/>
                <a:gd name="T99" fmla="*/ 14 h 49"/>
                <a:gd name="T100" fmla="*/ 2 w 55"/>
                <a:gd name="T101" fmla="*/ 17 h 49"/>
                <a:gd name="T102" fmla="*/ 0 w 55"/>
                <a:gd name="T103" fmla="*/ 19 h 49"/>
                <a:gd name="T104" fmla="*/ 0 w 55"/>
                <a:gd name="T105" fmla="*/ 22 h 49"/>
                <a:gd name="T106" fmla="*/ 0 w 55"/>
                <a:gd name="T107" fmla="*/ 24 h 49"/>
                <a:gd name="T108" fmla="*/ 0 w 55"/>
                <a:gd name="T109" fmla="*/ 26 h 49"/>
                <a:gd name="T110" fmla="*/ 0 w 55"/>
                <a:gd name="T111" fmla="*/ 29 h 49"/>
                <a:gd name="T112" fmla="*/ 2 w 55"/>
                <a:gd name="T113"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2" y="32"/>
                  </a:moveTo>
                  <a:lnTo>
                    <a:pt x="4" y="35"/>
                  </a:lnTo>
                  <a:lnTo>
                    <a:pt x="5" y="38"/>
                  </a:lnTo>
                  <a:lnTo>
                    <a:pt x="7" y="39"/>
                  </a:lnTo>
                  <a:lnTo>
                    <a:pt x="8" y="42"/>
                  </a:lnTo>
                  <a:lnTo>
                    <a:pt x="10" y="43"/>
                  </a:lnTo>
                  <a:lnTo>
                    <a:pt x="13" y="45"/>
                  </a:lnTo>
                  <a:lnTo>
                    <a:pt x="17" y="46"/>
                  </a:lnTo>
                  <a:lnTo>
                    <a:pt x="20" y="47"/>
                  </a:lnTo>
                  <a:lnTo>
                    <a:pt x="21" y="47"/>
                  </a:lnTo>
                  <a:lnTo>
                    <a:pt x="25" y="49"/>
                  </a:lnTo>
                  <a:lnTo>
                    <a:pt x="28" y="49"/>
                  </a:lnTo>
                  <a:lnTo>
                    <a:pt x="31" y="47"/>
                  </a:lnTo>
                  <a:lnTo>
                    <a:pt x="34" y="47"/>
                  </a:lnTo>
                  <a:lnTo>
                    <a:pt x="38" y="47"/>
                  </a:lnTo>
                  <a:lnTo>
                    <a:pt x="41" y="46"/>
                  </a:lnTo>
                  <a:lnTo>
                    <a:pt x="42" y="45"/>
                  </a:lnTo>
                  <a:lnTo>
                    <a:pt x="46" y="43"/>
                  </a:lnTo>
                  <a:lnTo>
                    <a:pt x="47" y="40"/>
                  </a:lnTo>
                  <a:lnTo>
                    <a:pt x="50" y="39"/>
                  </a:lnTo>
                  <a:lnTo>
                    <a:pt x="52" y="36"/>
                  </a:lnTo>
                  <a:lnTo>
                    <a:pt x="54" y="35"/>
                  </a:lnTo>
                  <a:lnTo>
                    <a:pt x="54" y="32"/>
                  </a:lnTo>
                  <a:lnTo>
                    <a:pt x="55" y="29"/>
                  </a:lnTo>
                  <a:lnTo>
                    <a:pt x="55" y="26"/>
                  </a:lnTo>
                  <a:lnTo>
                    <a:pt x="55" y="24"/>
                  </a:lnTo>
                  <a:lnTo>
                    <a:pt x="55" y="21"/>
                  </a:lnTo>
                  <a:lnTo>
                    <a:pt x="55" y="18"/>
                  </a:lnTo>
                  <a:lnTo>
                    <a:pt x="54" y="17"/>
                  </a:lnTo>
                  <a:lnTo>
                    <a:pt x="54" y="14"/>
                  </a:lnTo>
                  <a:lnTo>
                    <a:pt x="52" y="11"/>
                  </a:lnTo>
                  <a:lnTo>
                    <a:pt x="50" y="10"/>
                  </a:lnTo>
                  <a:lnTo>
                    <a:pt x="47" y="7"/>
                  </a:lnTo>
                  <a:lnTo>
                    <a:pt x="46" y="5"/>
                  </a:lnTo>
                  <a:lnTo>
                    <a:pt x="42" y="4"/>
                  </a:lnTo>
                  <a:lnTo>
                    <a:pt x="39" y="3"/>
                  </a:lnTo>
                  <a:lnTo>
                    <a:pt x="38" y="1"/>
                  </a:lnTo>
                  <a:lnTo>
                    <a:pt x="34" y="1"/>
                  </a:lnTo>
                  <a:lnTo>
                    <a:pt x="31" y="0"/>
                  </a:lnTo>
                  <a:lnTo>
                    <a:pt x="28" y="0"/>
                  </a:lnTo>
                  <a:lnTo>
                    <a:pt x="25" y="0"/>
                  </a:lnTo>
                  <a:lnTo>
                    <a:pt x="21" y="1"/>
                  </a:lnTo>
                  <a:lnTo>
                    <a:pt x="18" y="1"/>
                  </a:lnTo>
                  <a:lnTo>
                    <a:pt x="17" y="3"/>
                  </a:lnTo>
                  <a:lnTo>
                    <a:pt x="13" y="4"/>
                  </a:lnTo>
                  <a:lnTo>
                    <a:pt x="10" y="5"/>
                  </a:lnTo>
                  <a:lnTo>
                    <a:pt x="8" y="7"/>
                  </a:lnTo>
                  <a:lnTo>
                    <a:pt x="7" y="10"/>
                  </a:lnTo>
                  <a:lnTo>
                    <a:pt x="4" y="11"/>
                  </a:lnTo>
                  <a:lnTo>
                    <a:pt x="4" y="14"/>
                  </a:lnTo>
                  <a:lnTo>
                    <a:pt x="2" y="17"/>
                  </a:lnTo>
                  <a:lnTo>
                    <a:pt x="0" y="19"/>
                  </a:lnTo>
                  <a:lnTo>
                    <a:pt x="0" y="22"/>
                  </a:lnTo>
                  <a:lnTo>
                    <a:pt x="0" y="24"/>
                  </a:lnTo>
                  <a:lnTo>
                    <a:pt x="0" y="26"/>
                  </a:lnTo>
                  <a:lnTo>
                    <a:pt x="0" y="29"/>
                  </a:lnTo>
                  <a:lnTo>
                    <a:pt x="2"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43" name="Rectangle 63"/>
            <p:cNvSpPr>
              <a:spLocks noChangeArrowheads="1"/>
            </p:cNvSpPr>
            <p:nvPr/>
          </p:nvSpPr>
          <p:spPr bwMode="auto">
            <a:xfrm>
              <a:off x="717" y="1291"/>
              <a:ext cx="972" cy="289"/>
            </a:xfrm>
            <a:prstGeom prst="rect">
              <a:avLst/>
            </a:prstGeom>
            <a:solidFill>
              <a:srgbClr val="FFFFFF"/>
            </a:solidFill>
            <a:ln w="4763">
              <a:solidFill>
                <a:srgbClr val="000000"/>
              </a:solidFill>
              <a:miter lim="800000"/>
              <a:headEnd/>
              <a:tailEnd/>
            </a:ln>
          </p:spPr>
          <p:txBody>
            <a:bodyPr/>
            <a:lstStyle/>
            <a:p>
              <a:endParaRPr lang="en-US"/>
            </a:p>
          </p:txBody>
        </p:sp>
        <p:sp>
          <p:nvSpPr>
            <p:cNvPr id="430144" name="Rectangle 64"/>
            <p:cNvSpPr>
              <a:spLocks noChangeArrowheads="1"/>
            </p:cNvSpPr>
            <p:nvPr/>
          </p:nvSpPr>
          <p:spPr bwMode="auto">
            <a:xfrm>
              <a:off x="861" y="1352"/>
              <a:ext cx="77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Nhanvien</a:t>
              </a:r>
              <a:endParaRPr lang="en-US"/>
            </a:p>
          </p:txBody>
        </p:sp>
        <p:sp>
          <p:nvSpPr>
            <p:cNvPr id="430145" name="Rectangle 65"/>
            <p:cNvSpPr>
              <a:spLocks noChangeArrowheads="1"/>
            </p:cNvSpPr>
            <p:nvPr/>
          </p:nvSpPr>
          <p:spPr bwMode="auto">
            <a:xfrm>
              <a:off x="3562" y="1296"/>
              <a:ext cx="971" cy="288"/>
            </a:xfrm>
            <a:prstGeom prst="rect">
              <a:avLst/>
            </a:prstGeom>
            <a:solidFill>
              <a:srgbClr val="FFFFFF"/>
            </a:solidFill>
            <a:ln w="4763">
              <a:solidFill>
                <a:srgbClr val="000000"/>
              </a:solidFill>
              <a:miter lim="800000"/>
              <a:headEnd/>
              <a:tailEnd/>
            </a:ln>
          </p:spPr>
          <p:txBody>
            <a:bodyPr/>
            <a:lstStyle/>
            <a:p>
              <a:endParaRPr lang="en-US"/>
            </a:p>
          </p:txBody>
        </p:sp>
        <p:sp>
          <p:nvSpPr>
            <p:cNvPr id="430146" name="Rectangle 66"/>
            <p:cNvSpPr>
              <a:spLocks noChangeArrowheads="1"/>
            </p:cNvSpPr>
            <p:nvPr/>
          </p:nvSpPr>
          <p:spPr bwMode="auto">
            <a:xfrm>
              <a:off x="3677" y="1356"/>
              <a:ext cx="8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Arial" charset="0"/>
                </a:rPr>
                <a:t>Phongban</a:t>
              </a:r>
              <a:endParaRPr lang="en-US"/>
            </a:p>
          </p:txBody>
        </p:sp>
        <p:sp>
          <p:nvSpPr>
            <p:cNvPr id="430147" name="Line 67"/>
            <p:cNvSpPr>
              <a:spLocks noChangeShapeType="1"/>
            </p:cNvSpPr>
            <p:nvPr/>
          </p:nvSpPr>
          <p:spPr bwMode="auto">
            <a:xfrm flipV="1">
              <a:off x="2859" y="2957"/>
              <a:ext cx="1404" cy="209"/>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8" name="Freeform 68"/>
            <p:cNvSpPr>
              <a:spLocks/>
            </p:cNvSpPr>
            <p:nvPr/>
          </p:nvSpPr>
          <p:spPr bwMode="auto">
            <a:xfrm>
              <a:off x="4235" y="2933"/>
              <a:ext cx="55" cy="49"/>
            </a:xfrm>
            <a:custGeom>
              <a:avLst/>
              <a:gdLst>
                <a:gd name="T0" fmla="*/ 0 w 55"/>
                <a:gd name="T1" fmla="*/ 28 h 49"/>
                <a:gd name="T2" fmla="*/ 0 w 55"/>
                <a:gd name="T3" fmla="*/ 31 h 49"/>
                <a:gd name="T4" fmla="*/ 2 w 55"/>
                <a:gd name="T5" fmla="*/ 34 h 49"/>
                <a:gd name="T6" fmla="*/ 3 w 55"/>
                <a:gd name="T7" fmla="*/ 37 h 49"/>
                <a:gd name="T8" fmla="*/ 5 w 55"/>
                <a:gd name="T9" fmla="*/ 38 h 49"/>
                <a:gd name="T10" fmla="*/ 7 w 55"/>
                <a:gd name="T11" fmla="*/ 41 h 49"/>
                <a:gd name="T12" fmla="*/ 8 w 55"/>
                <a:gd name="T13" fmla="*/ 42 h 49"/>
                <a:gd name="T14" fmla="*/ 11 w 55"/>
                <a:gd name="T15" fmla="*/ 44 h 49"/>
                <a:gd name="T16" fmla="*/ 15 w 55"/>
                <a:gd name="T17" fmla="*/ 45 h 49"/>
                <a:gd name="T18" fmla="*/ 16 w 55"/>
                <a:gd name="T19" fmla="*/ 47 h 49"/>
                <a:gd name="T20" fmla="*/ 19 w 55"/>
                <a:gd name="T21" fmla="*/ 48 h 49"/>
                <a:gd name="T22" fmla="*/ 23 w 55"/>
                <a:gd name="T23" fmla="*/ 48 h 49"/>
                <a:gd name="T24" fmla="*/ 26 w 55"/>
                <a:gd name="T25" fmla="*/ 49 h 49"/>
                <a:gd name="T26" fmla="*/ 29 w 55"/>
                <a:gd name="T27" fmla="*/ 49 h 49"/>
                <a:gd name="T28" fmla="*/ 32 w 55"/>
                <a:gd name="T29" fmla="*/ 48 h 49"/>
                <a:gd name="T30" fmla="*/ 36 w 55"/>
                <a:gd name="T31" fmla="*/ 48 h 49"/>
                <a:gd name="T32" fmla="*/ 39 w 55"/>
                <a:gd name="T33" fmla="*/ 47 h 49"/>
                <a:gd name="T34" fmla="*/ 41 w 55"/>
                <a:gd name="T35" fmla="*/ 45 h 49"/>
                <a:gd name="T36" fmla="*/ 44 w 55"/>
                <a:gd name="T37" fmla="*/ 44 h 49"/>
                <a:gd name="T38" fmla="*/ 45 w 55"/>
                <a:gd name="T39" fmla="*/ 42 h 49"/>
                <a:gd name="T40" fmla="*/ 49 w 55"/>
                <a:gd name="T41" fmla="*/ 41 h 49"/>
                <a:gd name="T42" fmla="*/ 50 w 55"/>
                <a:gd name="T43" fmla="*/ 38 h 49"/>
                <a:gd name="T44" fmla="*/ 52 w 55"/>
                <a:gd name="T45" fmla="*/ 37 h 49"/>
                <a:gd name="T46" fmla="*/ 53 w 55"/>
                <a:gd name="T47" fmla="*/ 34 h 49"/>
                <a:gd name="T48" fmla="*/ 55 w 55"/>
                <a:gd name="T49" fmla="*/ 31 h 49"/>
                <a:gd name="T50" fmla="*/ 55 w 55"/>
                <a:gd name="T51" fmla="*/ 28 h 49"/>
                <a:gd name="T52" fmla="*/ 55 w 55"/>
                <a:gd name="T53" fmla="*/ 26 h 49"/>
                <a:gd name="T54" fmla="*/ 55 w 55"/>
                <a:gd name="T55" fmla="*/ 23 h 49"/>
                <a:gd name="T56" fmla="*/ 55 w 55"/>
                <a:gd name="T57" fmla="*/ 20 h 49"/>
                <a:gd name="T58" fmla="*/ 55 w 55"/>
                <a:gd name="T59" fmla="*/ 19 h 49"/>
                <a:gd name="T60" fmla="*/ 53 w 55"/>
                <a:gd name="T61" fmla="*/ 16 h 49"/>
                <a:gd name="T62" fmla="*/ 52 w 55"/>
                <a:gd name="T63" fmla="*/ 13 h 49"/>
                <a:gd name="T64" fmla="*/ 50 w 55"/>
                <a:gd name="T65" fmla="*/ 10 h 49"/>
                <a:gd name="T66" fmla="*/ 49 w 55"/>
                <a:gd name="T67" fmla="*/ 9 h 49"/>
                <a:gd name="T68" fmla="*/ 45 w 55"/>
                <a:gd name="T69" fmla="*/ 6 h 49"/>
                <a:gd name="T70" fmla="*/ 44 w 55"/>
                <a:gd name="T71" fmla="*/ 5 h 49"/>
                <a:gd name="T72" fmla="*/ 41 w 55"/>
                <a:gd name="T73" fmla="*/ 3 h 49"/>
                <a:gd name="T74" fmla="*/ 39 w 55"/>
                <a:gd name="T75" fmla="*/ 2 h 49"/>
                <a:gd name="T76" fmla="*/ 36 w 55"/>
                <a:gd name="T77" fmla="*/ 2 h 49"/>
                <a:gd name="T78" fmla="*/ 32 w 55"/>
                <a:gd name="T79" fmla="*/ 0 h 49"/>
                <a:gd name="T80" fmla="*/ 29 w 55"/>
                <a:gd name="T81" fmla="*/ 0 h 49"/>
                <a:gd name="T82" fmla="*/ 26 w 55"/>
                <a:gd name="T83" fmla="*/ 0 h 49"/>
                <a:gd name="T84" fmla="*/ 23 w 55"/>
                <a:gd name="T85" fmla="*/ 0 h 49"/>
                <a:gd name="T86" fmla="*/ 19 w 55"/>
                <a:gd name="T87" fmla="*/ 2 h 49"/>
                <a:gd name="T88" fmla="*/ 16 w 55"/>
                <a:gd name="T89" fmla="*/ 2 h 49"/>
                <a:gd name="T90" fmla="*/ 15 w 55"/>
                <a:gd name="T91" fmla="*/ 3 h 49"/>
                <a:gd name="T92" fmla="*/ 11 w 55"/>
                <a:gd name="T93" fmla="*/ 5 h 49"/>
                <a:gd name="T94" fmla="*/ 8 w 55"/>
                <a:gd name="T95" fmla="*/ 6 h 49"/>
                <a:gd name="T96" fmla="*/ 7 w 55"/>
                <a:gd name="T97" fmla="*/ 9 h 49"/>
                <a:gd name="T98" fmla="*/ 5 w 55"/>
                <a:gd name="T99" fmla="*/ 10 h 49"/>
                <a:gd name="T100" fmla="*/ 3 w 55"/>
                <a:gd name="T101" fmla="*/ 13 h 49"/>
                <a:gd name="T102" fmla="*/ 2 w 55"/>
                <a:gd name="T103" fmla="*/ 16 h 49"/>
                <a:gd name="T104" fmla="*/ 0 w 55"/>
                <a:gd name="T105" fmla="*/ 19 h 49"/>
                <a:gd name="T106" fmla="*/ 0 w 55"/>
                <a:gd name="T107" fmla="*/ 20 h 49"/>
                <a:gd name="T108" fmla="*/ 0 w 55"/>
                <a:gd name="T109" fmla="*/ 23 h 49"/>
                <a:gd name="T110" fmla="*/ 0 w 55"/>
                <a:gd name="T111" fmla="*/ 26 h 49"/>
                <a:gd name="T112" fmla="*/ 0 w 55"/>
                <a:gd name="T113" fmla="*/ 2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49">
                  <a:moveTo>
                    <a:pt x="0" y="28"/>
                  </a:moveTo>
                  <a:lnTo>
                    <a:pt x="0" y="31"/>
                  </a:lnTo>
                  <a:lnTo>
                    <a:pt x="2" y="34"/>
                  </a:lnTo>
                  <a:lnTo>
                    <a:pt x="3" y="37"/>
                  </a:lnTo>
                  <a:lnTo>
                    <a:pt x="5" y="38"/>
                  </a:lnTo>
                  <a:lnTo>
                    <a:pt x="7" y="41"/>
                  </a:lnTo>
                  <a:lnTo>
                    <a:pt x="8" y="42"/>
                  </a:lnTo>
                  <a:lnTo>
                    <a:pt x="11" y="44"/>
                  </a:lnTo>
                  <a:lnTo>
                    <a:pt x="15" y="45"/>
                  </a:lnTo>
                  <a:lnTo>
                    <a:pt x="16" y="47"/>
                  </a:lnTo>
                  <a:lnTo>
                    <a:pt x="19" y="48"/>
                  </a:lnTo>
                  <a:lnTo>
                    <a:pt x="23" y="48"/>
                  </a:lnTo>
                  <a:lnTo>
                    <a:pt x="26" y="49"/>
                  </a:lnTo>
                  <a:lnTo>
                    <a:pt x="29" y="49"/>
                  </a:lnTo>
                  <a:lnTo>
                    <a:pt x="32" y="48"/>
                  </a:lnTo>
                  <a:lnTo>
                    <a:pt x="36" y="48"/>
                  </a:lnTo>
                  <a:lnTo>
                    <a:pt x="39" y="47"/>
                  </a:lnTo>
                  <a:lnTo>
                    <a:pt x="41" y="45"/>
                  </a:lnTo>
                  <a:lnTo>
                    <a:pt x="44" y="44"/>
                  </a:lnTo>
                  <a:lnTo>
                    <a:pt x="45" y="42"/>
                  </a:lnTo>
                  <a:lnTo>
                    <a:pt x="49" y="41"/>
                  </a:lnTo>
                  <a:lnTo>
                    <a:pt x="50" y="38"/>
                  </a:lnTo>
                  <a:lnTo>
                    <a:pt x="52" y="37"/>
                  </a:lnTo>
                  <a:lnTo>
                    <a:pt x="53" y="34"/>
                  </a:lnTo>
                  <a:lnTo>
                    <a:pt x="55" y="31"/>
                  </a:lnTo>
                  <a:lnTo>
                    <a:pt x="55" y="28"/>
                  </a:lnTo>
                  <a:lnTo>
                    <a:pt x="55" y="26"/>
                  </a:lnTo>
                  <a:lnTo>
                    <a:pt x="55" y="23"/>
                  </a:lnTo>
                  <a:lnTo>
                    <a:pt x="55" y="20"/>
                  </a:lnTo>
                  <a:lnTo>
                    <a:pt x="55" y="19"/>
                  </a:lnTo>
                  <a:lnTo>
                    <a:pt x="53" y="16"/>
                  </a:lnTo>
                  <a:lnTo>
                    <a:pt x="52" y="13"/>
                  </a:lnTo>
                  <a:lnTo>
                    <a:pt x="50" y="10"/>
                  </a:lnTo>
                  <a:lnTo>
                    <a:pt x="49" y="9"/>
                  </a:lnTo>
                  <a:lnTo>
                    <a:pt x="45" y="6"/>
                  </a:lnTo>
                  <a:lnTo>
                    <a:pt x="44" y="5"/>
                  </a:lnTo>
                  <a:lnTo>
                    <a:pt x="41" y="3"/>
                  </a:lnTo>
                  <a:lnTo>
                    <a:pt x="39" y="2"/>
                  </a:lnTo>
                  <a:lnTo>
                    <a:pt x="36" y="2"/>
                  </a:lnTo>
                  <a:lnTo>
                    <a:pt x="32" y="0"/>
                  </a:lnTo>
                  <a:lnTo>
                    <a:pt x="29" y="0"/>
                  </a:lnTo>
                  <a:lnTo>
                    <a:pt x="26" y="0"/>
                  </a:lnTo>
                  <a:lnTo>
                    <a:pt x="23" y="0"/>
                  </a:lnTo>
                  <a:lnTo>
                    <a:pt x="19" y="2"/>
                  </a:lnTo>
                  <a:lnTo>
                    <a:pt x="16" y="2"/>
                  </a:lnTo>
                  <a:lnTo>
                    <a:pt x="15" y="3"/>
                  </a:lnTo>
                  <a:lnTo>
                    <a:pt x="11" y="5"/>
                  </a:lnTo>
                  <a:lnTo>
                    <a:pt x="8" y="6"/>
                  </a:lnTo>
                  <a:lnTo>
                    <a:pt x="7" y="9"/>
                  </a:lnTo>
                  <a:lnTo>
                    <a:pt x="5" y="10"/>
                  </a:lnTo>
                  <a:lnTo>
                    <a:pt x="3" y="13"/>
                  </a:lnTo>
                  <a:lnTo>
                    <a:pt x="2" y="16"/>
                  </a:lnTo>
                  <a:lnTo>
                    <a:pt x="0" y="19"/>
                  </a:lnTo>
                  <a:lnTo>
                    <a:pt x="0" y="20"/>
                  </a:lnTo>
                  <a:lnTo>
                    <a:pt x="0" y="23"/>
                  </a:lnTo>
                  <a:lnTo>
                    <a:pt x="0" y="26"/>
                  </a:lnTo>
                  <a:lnTo>
                    <a:pt x="0" y="2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Rectangle 31"/>
            <p:cNvSpPr>
              <a:spLocks noChangeArrowheads="1"/>
            </p:cNvSpPr>
            <p:nvPr/>
          </p:nvSpPr>
          <p:spPr bwMode="auto">
            <a:xfrm>
              <a:off x="4335" y="2989"/>
              <a:ext cx="1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charset="0"/>
                </a:rPr>
                <a:t>p4</a:t>
              </a:r>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12"/>
          </p:nvPr>
        </p:nvSpPr>
        <p:spPr/>
        <p:txBody>
          <a:bodyPr/>
          <a:lstStyle/>
          <a:p>
            <a:fld id="{EC6FD674-8787-416E-8B99-901189B65FD4}" type="slidenum">
              <a:rPr lang="en-US"/>
              <a:pPr/>
              <a:t>43</a:t>
            </a:fld>
            <a:endParaRPr lang="en-US"/>
          </a:p>
        </p:txBody>
      </p:sp>
      <p:sp>
        <p:nvSpPr>
          <p:cNvPr id="431106" name="Rectangle 2"/>
          <p:cNvSpPr>
            <a:spLocks noGrp="1" noChangeArrowheads="1"/>
          </p:cNvSpPr>
          <p:nvPr>
            <p:ph type="title"/>
          </p:nvPr>
        </p:nvSpPr>
        <p:spPr/>
        <p:txBody>
          <a:bodyPr/>
          <a:lstStyle/>
          <a:p>
            <a:r>
              <a:rPr lang="en-US">
                <a:solidFill>
                  <a:srgbClr val="0000FF"/>
                </a:solidFill>
              </a:rPr>
              <a:t>Mối Kết hợp n-n</a:t>
            </a:r>
          </a:p>
        </p:txBody>
      </p:sp>
      <p:grpSp>
        <p:nvGrpSpPr>
          <p:cNvPr id="431109" name="Group 5"/>
          <p:cNvGrpSpPr>
            <a:grpSpLocks noChangeAspect="1"/>
          </p:cNvGrpSpPr>
          <p:nvPr/>
        </p:nvGrpSpPr>
        <p:grpSpPr bwMode="auto">
          <a:xfrm>
            <a:off x="1295400" y="2003425"/>
            <a:ext cx="6400800" cy="3940175"/>
            <a:chOff x="816" y="1262"/>
            <a:chExt cx="4032" cy="2482"/>
          </a:xfrm>
        </p:grpSpPr>
        <p:sp>
          <p:nvSpPr>
            <p:cNvPr id="431108" name="AutoShape 4"/>
            <p:cNvSpPr>
              <a:spLocks noChangeAspect="1" noChangeArrowheads="1" noTextEdit="1"/>
            </p:cNvSpPr>
            <p:nvPr/>
          </p:nvSpPr>
          <p:spPr bwMode="auto">
            <a:xfrm>
              <a:off x="816" y="1262"/>
              <a:ext cx="4032" cy="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10" name="Freeform 6"/>
            <p:cNvSpPr>
              <a:spLocks/>
            </p:cNvSpPr>
            <p:nvPr/>
          </p:nvSpPr>
          <p:spPr bwMode="auto">
            <a:xfrm>
              <a:off x="2153" y="1277"/>
              <a:ext cx="1019" cy="297"/>
            </a:xfrm>
            <a:custGeom>
              <a:avLst/>
              <a:gdLst>
                <a:gd name="T0" fmla="*/ 0 w 1019"/>
                <a:gd name="T1" fmla="*/ 149 h 297"/>
                <a:gd name="T2" fmla="*/ 509 w 1019"/>
                <a:gd name="T3" fmla="*/ 0 h 297"/>
                <a:gd name="T4" fmla="*/ 1019 w 1019"/>
                <a:gd name="T5" fmla="*/ 149 h 297"/>
                <a:gd name="T6" fmla="*/ 509 w 1019"/>
                <a:gd name="T7" fmla="*/ 297 h 297"/>
                <a:gd name="T8" fmla="*/ 0 w 1019"/>
                <a:gd name="T9" fmla="*/ 149 h 297"/>
              </a:gdLst>
              <a:ahLst/>
              <a:cxnLst>
                <a:cxn ang="0">
                  <a:pos x="T0" y="T1"/>
                </a:cxn>
                <a:cxn ang="0">
                  <a:pos x="T2" y="T3"/>
                </a:cxn>
                <a:cxn ang="0">
                  <a:pos x="T4" y="T5"/>
                </a:cxn>
                <a:cxn ang="0">
                  <a:pos x="T6" y="T7"/>
                </a:cxn>
                <a:cxn ang="0">
                  <a:pos x="T8" y="T9"/>
                </a:cxn>
              </a:cxnLst>
              <a:rect l="0" t="0" r="r" b="b"/>
              <a:pathLst>
                <a:path w="1019" h="297">
                  <a:moveTo>
                    <a:pt x="0" y="149"/>
                  </a:moveTo>
                  <a:lnTo>
                    <a:pt x="509" y="0"/>
                  </a:lnTo>
                  <a:lnTo>
                    <a:pt x="1019" y="149"/>
                  </a:lnTo>
                  <a:lnTo>
                    <a:pt x="509" y="297"/>
                  </a:lnTo>
                  <a:lnTo>
                    <a:pt x="0" y="149"/>
                  </a:lnTo>
                  <a:close/>
                </a:path>
              </a:pathLst>
            </a:custGeom>
            <a:solidFill>
              <a:srgbClr val="FFFFFF"/>
            </a:solidFill>
            <a:ln w="4763">
              <a:solidFill>
                <a:srgbClr val="000000"/>
              </a:solidFill>
              <a:prstDash val="solid"/>
              <a:round/>
              <a:headEnd/>
              <a:tailEnd/>
            </a:ln>
          </p:spPr>
          <p:txBody>
            <a:bodyPr/>
            <a:lstStyle/>
            <a:p>
              <a:endParaRPr lang="en-US"/>
            </a:p>
          </p:txBody>
        </p:sp>
        <p:sp>
          <p:nvSpPr>
            <p:cNvPr id="431111" name="Rectangle 7"/>
            <p:cNvSpPr>
              <a:spLocks noChangeArrowheads="1"/>
            </p:cNvSpPr>
            <p:nvPr/>
          </p:nvSpPr>
          <p:spPr bwMode="auto">
            <a:xfrm>
              <a:off x="2372" y="1343"/>
              <a:ext cx="67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thamgia</a:t>
              </a:r>
              <a:endParaRPr lang="en-US"/>
            </a:p>
          </p:txBody>
        </p:sp>
        <p:sp>
          <p:nvSpPr>
            <p:cNvPr id="431112" name="Line 8"/>
            <p:cNvSpPr>
              <a:spLocks noChangeShapeType="1"/>
            </p:cNvSpPr>
            <p:nvPr/>
          </p:nvSpPr>
          <p:spPr bwMode="auto">
            <a:xfrm>
              <a:off x="1766" y="1426"/>
              <a:ext cx="3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13" name="Line 9"/>
            <p:cNvSpPr>
              <a:spLocks noChangeShapeType="1"/>
            </p:cNvSpPr>
            <p:nvPr/>
          </p:nvSpPr>
          <p:spPr bwMode="auto">
            <a:xfrm>
              <a:off x="3172" y="1426"/>
              <a:ext cx="34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14" name="Rectangle 10"/>
            <p:cNvSpPr>
              <a:spLocks noChangeArrowheads="1"/>
            </p:cNvSpPr>
            <p:nvPr/>
          </p:nvSpPr>
          <p:spPr bwMode="auto">
            <a:xfrm>
              <a:off x="1885" y="1470"/>
              <a:ext cx="2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(0,n)</a:t>
              </a:r>
              <a:endParaRPr lang="en-US"/>
            </a:p>
          </p:txBody>
        </p:sp>
        <p:sp>
          <p:nvSpPr>
            <p:cNvPr id="431115" name="Rectangle 11"/>
            <p:cNvSpPr>
              <a:spLocks noChangeArrowheads="1"/>
            </p:cNvSpPr>
            <p:nvPr/>
          </p:nvSpPr>
          <p:spPr bwMode="auto">
            <a:xfrm>
              <a:off x="3130" y="1470"/>
              <a:ext cx="2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(1,n)</a:t>
              </a:r>
              <a:endParaRPr lang="en-US"/>
            </a:p>
          </p:txBody>
        </p:sp>
        <p:sp>
          <p:nvSpPr>
            <p:cNvPr id="431116" name="Freeform 12"/>
            <p:cNvSpPr>
              <a:spLocks/>
            </p:cNvSpPr>
            <p:nvPr/>
          </p:nvSpPr>
          <p:spPr bwMode="auto">
            <a:xfrm>
              <a:off x="908" y="2151"/>
              <a:ext cx="906" cy="1191"/>
            </a:xfrm>
            <a:custGeom>
              <a:avLst/>
              <a:gdLst>
                <a:gd name="T0" fmla="*/ 2 w 906"/>
                <a:gd name="T1" fmla="*/ 540 h 1191"/>
                <a:gd name="T2" fmla="*/ 17 w 906"/>
                <a:gd name="T3" fmla="*/ 433 h 1191"/>
                <a:gd name="T4" fmla="*/ 47 w 906"/>
                <a:gd name="T5" fmla="*/ 330 h 1191"/>
                <a:gd name="T6" fmla="*/ 91 w 906"/>
                <a:gd name="T7" fmla="*/ 237 h 1191"/>
                <a:gd name="T8" fmla="*/ 148 w 906"/>
                <a:gd name="T9" fmla="*/ 155 h 1191"/>
                <a:gd name="T10" fmla="*/ 214 w 906"/>
                <a:gd name="T11" fmla="*/ 89 h 1191"/>
                <a:gd name="T12" fmla="*/ 288 w 906"/>
                <a:gd name="T13" fmla="*/ 40 h 1191"/>
                <a:gd name="T14" fmla="*/ 370 w 906"/>
                <a:gd name="T15" fmla="*/ 9 h 1191"/>
                <a:gd name="T16" fmla="*/ 453 w 906"/>
                <a:gd name="T17" fmla="*/ 0 h 1191"/>
                <a:gd name="T18" fmla="*/ 536 w 906"/>
                <a:gd name="T19" fmla="*/ 9 h 1191"/>
                <a:gd name="T20" fmla="*/ 616 w 906"/>
                <a:gd name="T21" fmla="*/ 40 h 1191"/>
                <a:gd name="T22" fmla="*/ 691 w 906"/>
                <a:gd name="T23" fmla="*/ 89 h 1191"/>
                <a:gd name="T24" fmla="*/ 758 w 906"/>
                <a:gd name="T25" fmla="*/ 155 h 1191"/>
                <a:gd name="T26" fmla="*/ 814 w 906"/>
                <a:gd name="T27" fmla="*/ 237 h 1191"/>
                <a:gd name="T28" fmla="*/ 858 w 906"/>
                <a:gd name="T29" fmla="*/ 330 h 1191"/>
                <a:gd name="T30" fmla="*/ 888 w 906"/>
                <a:gd name="T31" fmla="*/ 433 h 1191"/>
                <a:gd name="T32" fmla="*/ 904 w 906"/>
                <a:gd name="T33" fmla="*/ 540 h 1191"/>
                <a:gd name="T34" fmla="*/ 904 w 906"/>
                <a:gd name="T35" fmla="*/ 650 h 1191"/>
                <a:gd name="T36" fmla="*/ 888 w 906"/>
                <a:gd name="T37" fmla="*/ 758 h 1191"/>
                <a:gd name="T38" fmla="*/ 858 w 906"/>
                <a:gd name="T39" fmla="*/ 860 h 1191"/>
                <a:gd name="T40" fmla="*/ 814 w 906"/>
                <a:gd name="T41" fmla="*/ 954 h 1191"/>
                <a:gd name="T42" fmla="*/ 758 w 906"/>
                <a:gd name="T43" fmla="*/ 1035 h 1191"/>
                <a:gd name="T44" fmla="*/ 691 w 906"/>
                <a:gd name="T45" fmla="*/ 1101 h 1191"/>
                <a:gd name="T46" fmla="*/ 616 w 906"/>
                <a:gd name="T47" fmla="*/ 1150 h 1191"/>
                <a:gd name="T48" fmla="*/ 536 w 906"/>
                <a:gd name="T49" fmla="*/ 1180 h 1191"/>
                <a:gd name="T50" fmla="*/ 453 w 906"/>
                <a:gd name="T51" fmla="*/ 1191 h 1191"/>
                <a:gd name="T52" fmla="*/ 370 w 906"/>
                <a:gd name="T53" fmla="*/ 1180 h 1191"/>
                <a:gd name="T54" fmla="*/ 288 w 906"/>
                <a:gd name="T55" fmla="*/ 1150 h 1191"/>
                <a:gd name="T56" fmla="*/ 214 w 906"/>
                <a:gd name="T57" fmla="*/ 1101 h 1191"/>
                <a:gd name="T58" fmla="*/ 148 w 906"/>
                <a:gd name="T59" fmla="*/ 1035 h 1191"/>
                <a:gd name="T60" fmla="*/ 91 w 906"/>
                <a:gd name="T61" fmla="*/ 954 h 1191"/>
                <a:gd name="T62" fmla="*/ 47 w 906"/>
                <a:gd name="T63" fmla="*/ 860 h 1191"/>
                <a:gd name="T64" fmla="*/ 17 w 906"/>
                <a:gd name="T65" fmla="*/ 758 h 1191"/>
                <a:gd name="T66" fmla="*/ 2 w 906"/>
                <a:gd name="T67" fmla="*/ 65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6" h="1191">
                  <a:moveTo>
                    <a:pt x="0" y="595"/>
                  </a:moveTo>
                  <a:lnTo>
                    <a:pt x="2" y="540"/>
                  </a:lnTo>
                  <a:lnTo>
                    <a:pt x="8" y="486"/>
                  </a:lnTo>
                  <a:lnTo>
                    <a:pt x="17" y="433"/>
                  </a:lnTo>
                  <a:lnTo>
                    <a:pt x="30" y="380"/>
                  </a:lnTo>
                  <a:lnTo>
                    <a:pt x="47" y="330"/>
                  </a:lnTo>
                  <a:lnTo>
                    <a:pt x="68" y="282"/>
                  </a:lnTo>
                  <a:lnTo>
                    <a:pt x="91" y="237"/>
                  </a:lnTo>
                  <a:lnTo>
                    <a:pt x="118" y="195"/>
                  </a:lnTo>
                  <a:lnTo>
                    <a:pt x="148" y="155"/>
                  </a:lnTo>
                  <a:lnTo>
                    <a:pt x="180" y="120"/>
                  </a:lnTo>
                  <a:lnTo>
                    <a:pt x="214" y="89"/>
                  </a:lnTo>
                  <a:lnTo>
                    <a:pt x="251" y="62"/>
                  </a:lnTo>
                  <a:lnTo>
                    <a:pt x="288" y="40"/>
                  </a:lnTo>
                  <a:lnTo>
                    <a:pt x="329" y="23"/>
                  </a:lnTo>
                  <a:lnTo>
                    <a:pt x="370" y="9"/>
                  </a:lnTo>
                  <a:lnTo>
                    <a:pt x="411" y="3"/>
                  </a:lnTo>
                  <a:lnTo>
                    <a:pt x="453" y="0"/>
                  </a:lnTo>
                  <a:lnTo>
                    <a:pt x="495" y="3"/>
                  </a:lnTo>
                  <a:lnTo>
                    <a:pt x="536" y="9"/>
                  </a:lnTo>
                  <a:lnTo>
                    <a:pt x="577" y="23"/>
                  </a:lnTo>
                  <a:lnTo>
                    <a:pt x="616" y="40"/>
                  </a:lnTo>
                  <a:lnTo>
                    <a:pt x="655" y="62"/>
                  </a:lnTo>
                  <a:lnTo>
                    <a:pt x="691" y="89"/>
                  </a:lnTo>
                  <a:lnTo>
                    <a:pt x="726" y="120"/>
                  </a:lnTo>
                  <a:lnTo>
                    <a:pt x="758" y="155"/>
                  </a:lnTo>
                  <a:lnTo>
                    <a:pt x="788" y="195"/>
                  </a:lnTo>
                  <a:lnTo>
                    <a:pt x="814" y="237"/>
                  </a:lnTo>
                  <a:lnTo>
                    <a:pt x="838" y="282"/>
                  </a:lnTo>
                  <a:lnTo>
                    <a:pt x="858" y="330"/>
                  </a:lnTo>
                  <a:lnTo>
                    <a:pt x="876" y="380"/>
                  </a:lnTo>
                  <a:lnTo>
                    <a:pt x="888" y="433"/>
                  </a:lnTo>
                  <a:lnTo>
                    <a:pt x="898" y="486"/>
                  </a:lnTo>
                  <a:lnTo>
                    <a:pt x="904" y="540"/>
                  </a:lnTo>
                  <a:lnTo>
                    <a:pt x="906" y="595"/>
                  </a:lnTo>
                  <a:lnTo>
                    <a:pt x="904" y="650"/>
                  </a:lnTo>
                  <a:lnTo>
                    <a:pt x="898" y="705"/>
                  </a:lnTo>
                  <a:lnTo>
                    <a:pt x="888" y="758"/>
                  </a:lnTo>
                  <a:lnTo>
                    <a:pt x="876" y="810"/>
                  </a:lnTo>
                  <a:lnTo>
                    <a:pt x="858" y="860"/>
                  </a:lnTo>
                  <a:lnTo>
                    <a:pt x="838" y="909"/>
                  </a:lnTo>
                  <a:lnTo>
                    <a:pt x="814" y="954"/>
                  </a:lnTo>
                  <a:lnTo>
                    <a:pt x="788" y="996"/>
                  </a:lnTo>
                  <a:lnTo>
                    <a:pt x="758" y="1035"/>
                  </a:lnTo>
                  <a:lnTo>
                    <a:pt x="726" y="1070"/>
                  </a:lnTo>
                  <a:lnTo>
                    <a:pt x="691" y="1101"/>
                  </a:lnTo>
                  <a:lnTo>
                    <a:pt x="655" y="1129"/>
                  </a:lnTo>
                  <a:lnTo>
                    <a:pt x="616" y="1150"/>
                  </a:lnTo>
                  <a:lnTo>
                    <a:pt x="577" y="1168"/>
                  </a:lnTo>
                  <a:lnTo>
                    <a:pt x="536" y="1180"/>
                  </a:lnTo>
                  <a:lnTo>
                    <a:pt x="495" y="1188"/>
                  </a:lnTo>
                  <a:lnTo>
                    <a:pt x="453" y="1191"/>
                  </a:lnTo>
                  <a:lnTo>
                    <a:pt x="411" y="1188"/>
                  </a:lnTo>
                  <a:lnTo>
                    <a:pt x="370" y="1180"/>
                  </a:lnTo>
                  <a:lnTo>
                    <a:pt x="329" y="1168"/>
                  </a:lnTo>
                  <a:lnTo>
                    <a:pt x="288" y="1150"/>
                  </a:lnTo>
                  <a:lnTo>
                    <a:pt x="251" y="1129"/>
                  </a:lnTo>
                  <a:lnTo>
                    <a:pt x="214" y="1101"/>
                  </a:lnTo>
                  <a:lnTo>
                    <a:pt x="180" y="1070"/>
                  </a:lnTo>
                  <a:lnTo>
                    <a:pt x="148" y="1035"/>
                  </a:lnTo>
                  <a:lnTo>
                    <a:pt x="118" y="996"/>
                  </a:lnTo>
                  <a:lnTo>
                    <a:pt x="91" y="954"/>
                  </a:lnTo>
                  <a:lnTo>
                    <a:pt x="68" y="909"/>
                  </a:lnTo>
                  <a:lnTo>
                    <a:pt x="47" y="860"/>
                  </a:lnTo>
                  <a:lnTo>
                    <a:pt x="30" y="810"/>
                  </a:lnTo>
                  <a:lnTo>
                    <a:pt x="17" y="758"/>
                  </a:lnTo>
                  <a:lnTo>
                    <a:pt x="8" y="705"/>
                  </a:lnTo>
                  <a:lnTo>
                    <a:pt x="2" y="650"/>
                  </a:lnTo>
                  <a:lnTo>
                    <a:pt x="0" y="595"/>
                  </a:lnTo>
                  <a:close/>
                </a:path>
              </a:pathLst>
            </a:custGeom>
            <a:solidFill>
              <a:srgbClr val="FFFFFF"/>
            </a:solidFill>
            <a:ln w="4763">
              <a:solidFill>
                <a:srgbClr val="000000"/>
              </a:solidFill>
              <a:prstDash val="solid"/>
              <a:round/>
              <a:headEnd/>
              <a:tailEnd/>
            </a:ln>
          </p:spPr>
          <p:txBody>
            <a:bodyPr/>
            <a:lstStyle/>
            <a:p>
              <a:endParaRPr lang="en-US"/>
            </a:p>
          </p:txBody>
        </p:sp>
        <p:sp>
          <p:nvSpPr>
            <p:cNvPr id="431117" name="Rectangle 13"/>
            <p:cNvSpPr>
              <a:spLocks noChangeArrowheads="1"/>
            </p:cNvSpPr>
            <p:nvPr/>
          </p:nvSpPr>
          <p:spPr bwMode="auto">
            <a:xfrm>
              <a:off x="1292" y="2218"/>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n1</a:t>
              </a:r>
              <a:endParaRPr lang="en-US"/>
            </a:p>
          </p:txBody>
        </p:sp>
        <p:sp>
          <p:nvSpPr>
            <p:cNvPr id="431118" name="Rectangle 14"/>
            <p:cNvSpPr>
              <a:spLocks noChangeArrowheads="1"/>
            </p:cNvSpPr>
            <p:nvPr/>
          </p:nvSpPr>
          <p:spPr bwMode="auto">
            <a:xfrm>
              <a:off x="1292" y="2351"/>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n2</a:t>
              </a:r>
              <a:endParaRPr lang="en-US"/>
            </a:p>
          </p:txBody>
        </p:sp>
        <p:sp>
          <p:nvSpPr>
            <p:cNvPr id="431119" name="Rectangle 15"/>
            <p:cNvSpPr>
              <a:spLocks noChangeArrowheads="1"/>
            </p:cNvSpPr>
            <p:nvPr/>
          </p:nvSpPr>
          <p:spPr bwMode="auto">
            <a:xfrm>
              <a:off x="1292" y="2483"/>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n3</a:t>
              </a:r>
              <a:endParaRPr lang="en-US"/>
            </a:p>
          </p:txBody>
        </p:sp>
        <p:sp>
          <p:nvSpPr>
            <p:cNvPr id="431120" name="Rectangle 16"/>
            <p:cNvSpPr>
              <a:spLocks noChangeArrowheads="1"/>
            </p:cNvSpPr>
            <p:nvPr/>
          </p:nvSpPr>
          <p:spPr bwMode="auto">
            <a:xfrm>
              <a:off x="1292" y="2615"/>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n4</a:t>
              </a:r>
              <a:endParaRPr lang="en-US"/>
            </a:p>
          </p:txBody>
        </p:sp>
        <p:sp>
          <p:nvSpPr>
            <p:cNvPr id="431121" name="Rectangle 17"/>
            <p:cNvSpPr>
              <a:spLocks noChangeArrowheads="1"/>
            </p:cNvSpPr>
            <p:nvPr/>
          </p:nvSpPr>
          <p:spPr bwMode="auto">
            <a:xfrm>
              <a:off x="1292" y="2748"/>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n5</a:t>
              </a:r>
              <a:endParaRPr lang="en-US"/>
            </a:p>
          </p:txBody>
        </p:sp>
        <p:sp>
          <p:nvSpPr>
            <p:cNvPr id="431122" name="Rectangle 18"/>
            <p:cNvSpPr>
              <a:spLocks noChangeArrowheads="1"/>
            </p:cNvSpPr>
            <p:nvPr/>
          </p:nvSpPr>
          <p:spPr bwMode="auto">
            <a:xfrm>
              <a:off x="1343" y="2880"/>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23" name="Rectangle 19"/>
            <p:cNvSpPr>
              <a:spLocks noChangeArrowheads="1"/>
            </p:cNvSpPr>
            <p:nvPr/>
          </p:nvSpPr>
          <p:spPr bwMode="auto">
            <a:xfrm>
              <a:off x="1323" y="2880"/>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24" name="Rectangle 20"/>
            <p:cNvSpPr>
              <a:spLocks noChangeArrowheads="1"/>
            </p:cNvSpPr>
            <p:nvPr/>
          </p:nvSpPr>
          <p:spPr bwMode="auto">
            <a:xfrm>
              <a:off x="1343" y="3145"/>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25" name="Freeform 21"/>
            <p:cNvSpPr>
              <a:spLocks/>
            </p:cNvSpPr>
            <p:nvPr/>
          </p:nvSpPr>
          <p:spPr bwMode="auto">
            <a:xfrm>
              <a:off x="2380" y="2052"/>
              <a:ext cx="995" cy="1606"/>
            </a:xfrm>
            <a:custGeom>
              <a:avLst/>
              <a:gdLst>
                <a:gd name="T0" fmla="*/ 1 w 995"/>
                <a:gd name="T1" fmla="*/ 738 h 1606"/>
                <a:gd name="T2" fmla="*/ 15 w 995"/>
                <a:gd name="T3" fmla="*/ 611 h 1606"/>
                <a:gd name="T4" fmla="*/ 39 w 995"/>
                <a:gd name="T5" fmla="*/ 488 h 1606"/>
                <a:gd name="T6" fmla="*/ 77 w 995"/>
                <a:gd name="T7" fmla="*/ 373 h 1606"/>
                <a:gd name="T8" fmla="*/ 125 w 995"/>
                <a:gd name="T9" fmla="*/ 270 h 1606"/>
                <a:gd name="T10" fmla="*/ 183 w 995"/>
                <a:gd name="T11" fmla="*/ 181 h 1606"/>
                <a:gd name="T12" fmla="*/ 249 w 995"/>
                <a:gd name="T13" fmla="*/ 107 h 1606"/>
                <a:gd name="T14" fmla="*/ 321 w 995"/>
                <a:gd name="T15" fmla="*/ 51 h 1606"/>
                <a:gd name="T16" fmla="*/ 398 w 995"/>
                <a:gd name="T17" fmla="*/ 16 h 1606"/>
                <a:gd name="T18" fmla="*/ 477 w 995"/>
                <a:gd name="T19" fmla="*/ 0 h 1606"/>
                <a:gd name="T20" fmla="*/ 557 w 995"/>
                <a:gd name="T21" fmla="*/ 5 h 1606"/>
                <a:gd name="T22" fmla="*/ 635 w 995"/>
                <a:gd name="T23" fmla="*/ 32 h 1606"/>
                <a:gd name="T24" fmla="*/ 711 w 995"/>
                <a:gd name="T25" fmla="*/ 77 h 1606"/>
                <a:gd name="T26" fmla="*/ 780 w 995"/>
                <a:gd name="T27" fmla="*/ 141 h 1606"/>
                <a:gd name="T28" fmla="*/ 842 w 995"/>
                <a:gd name="T29" fmla="*/ 223 h 1606"/>
                <a:gd name="T30" fmla="*/ 895 w 995"/>
                <a:gd name="T31" fmla="*/ 320 h 1606"/>
                <a:gd name="T32" fmla="*/ 937 w 995"/>
                <a:gd name="T33" fmla="*/ 430 h 1606"/>
                <a:gd name="T34" fmla="*/ 969 w 995"/>
                <a:gd name="T35" fmla="*/ 549 h 1606"/>
                <a:gd name="T36" fmla="*/ 989 w 995"/>
                <a:gd name="T37" fmla="*/ 675 h 1606"/>
                <a:gd name="T38" fmla="*/ 995 w 995"/>
                <a:gd name="T39" fmla="*/ 803 h 1606"/>
                <a:gd name="T40" fmla="*/ 989 w 995"/>
                <a:gd name="T41" fmla="*/ 931 h 1606"/>
                <a:gd name="T42" fmla="*/ 969 w 995"/>
                <a:gd name="T43" fmla="*/ 1057 h 1606"/>
                <a:gd name="T44" fmla="*/ 937 w 995"/>
                <a:gd name="T45" fmla="*/ 1176 h 1606"/>
                <a:gd name="T46" fmla="*/ 895 w 995"/>
                <a:gd name="T47" fmla="*/ 1286 h 1606"/>
                <a:gd name="T48" fmla="*/ 842 w 995"/>
                <a:gd name="T49" fmla="*/ 1382 h 1606"/>
                <a:gd name="T50" fmla="*/ 780 w 995"/>
                <a:gd name="T51" fmla="*/ 1464 h 1606"/>
                <a:gd name="T52" fmla="*/ 711 w 995"/>
                <a:gd name="T53" fmla="*/ 1529 h 1606"/>
                <a:gd name="T54" fmla="*/ 635 w 995"/>
                <a:gd name="T55" fmla="*/ 1574 h 1606"/>
                <a:gd name="T56" fmla="*/ 557 w 995"/>
                <a:gd name="T57" fmla="*/ 1601 h 1606"/>
                <a:gd name="T58" fmla="*/ 477 w 995"/>
                <a:gd name="T59" fmla="*/ 1606 h 1606"/>
                <a:gd name="T60" fmla="*/ 398 w 995"/>
                <a:gd name="T61" fmla="*/ 1590 h 1606"/>
                <a:gd name="T62" fmla="*/ 321 w 995"/>
                <a:gd name="T63" fmla="*/ 1554 h 1606"/>
                <a:gd name="T64" fmla="*/ 249 w 995"/>
                <a:gd name="T65" fmla="*/ 1499 h 1606"/>
                <a:gd name="T66" fmla="*/ 183 w 995"/>
                <a:gd name="T67" fmla="*/ 1426 h 1606"/>
                <a:gd name="T68" fmla="*/ 125 w 995"/>
                <a:gd name="T69" fmla="*/ 1336 h 1606"/>
                <a:gd name="T70" fmla="*/ 77 w 995"/>
                <a:gd name="T71" fmla="*/ 1233 h 1606"/>
                <a:gd name="T72" fmla="*/ 39 w 995"/>
                <a:gd name="T73" fmla="*/ 1118 h 1606"/>
                <a:gd name="T74" fmla="*/ 15 w 995"/>
                <a:gd name="T75" fmla="*/ 995 h 1606"/>
                <a:gd name="T76" fmla="*/ 1 w 995"/>
                <a:gd name="T77" fmla="*/ 868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5" h="1606">
                  <a:moveTo>
                    <a:pt x="0" y="803"/>
                  </a:moveTo>
                  <a:lnTo>
                    <a:pt x="1" y="738"/>
                  </a:lnTo>
                  <a:lnTo>
                    <a:pt x="6" y="675"/>
                  </a:lnTo>
                  <a:lnTo>
                    <a:pt x="15" y="611"/>
                  </a:lnTo>
                  <a:lnTo>
                    <a:pt x="26" y="549"/>
                  </a:lnTo>
                  <a:lnTo>
                    <a:pt x="39" y="488"/>
                  </a:lnTo>
                  <a:lnTo>
                    <a:pt x="57" y="430"/>
                  </a:lnTo>
                  <a:lnTo>
                    <a:pt x="77" y="373"/>
                  </a:lnTo>
                  <a:lnTo>
                    <a:pt x="100" y="320"/>
                  </a:lnTo>
                  <a:lnTo>
                    <a:pt x="125" y="270"/>
                  </a:lnTo>
                  <a:lnTo>
                    <a:pt x="152" y="223"/>
                  </a:lnTo>
                  <a:lnTo>
                    <a:pt x="183" y="181"/>
                  </a:lnTo>
                  <a:lnTo>
                    <a:pt x="214" y="141"/>
                  </a:lnTo>
                  <a:lnTo>
                    <a:pt x="249" y="107"/>
                  </a:lnTo>
                  <a:lnTo>
                    <a:pt x="284" y="77"/>
                  </a:lnTo>
                  <a:lnTo>
                    <a:pt x="321" y="51"/>
                  </a:lnTo>
                  <a:lnTo>
                    <a:pt x="359" y="32"/>
                  </a:lnTo>
                  <a:lnTo>
                    <a:pt x="398" y="16"/>
                  </a:lnTo>
                  <a:lnTo>
                    <a:pt x="438" y="5"/>
                  </a:lnTo>
                  <a:lnTo>
                    <a:pt x="477" y="0"/>
                  </a:lnTo>
                  <a:lnTo>
                    <a:pt x="518" y="0"/>
                  </a:lnTo>
                  <a:lnTo>
                    <a:pt x="557" y="5"/>
                  </a:lnTo>
                  <a:lnTo>
                    <a:pt x="596" y="16"/>
                  </a:lnTo>
                  <a:lnTo>
                    <a:pt x="635" y="32"/>
                  </a:lnTo>
                  <a:lnTo>
                    <a:pt x="673" y="51"/>
                  </a:lnTo>
                  <a:lnTo>
                    <a:pt x="711" y="77"/>
                  </a:lnTo>
                  <a:lnTo>
                    <a:pt x="746" y="107"/>
                  </a:lnTo>
                  <a:lnTo>
                    <a:pt x="780" y="141"/>
                  </a:lnTo>
                  <a:lnTo>
                    <a:pt x="812" y="181"/>
                  </a:lnTo>
                  <a:lnTo>
                    <a:pt x="842" y="223"/>
                  </a:lnTo>
                  <a:lnTo>
                    <a:pt x="869" y="270"/>
                  </a:lnTo>
                  <a:lnTo>
                    <a:pt x="895" y="320"/>
                  </a:lnTo>
                  <a:lnTo>
                    <a:pt x="918" y="373"/>
                  </a:lnTo>
                  <a:lnTo>
                    <a:pt x="937" y="430"/>
                  </a:lnTo>
                  <a:lnTo>
                    <a:pt x="955" y="488"/>
                  </a:lnTo>
                  <a:lnTo>
                    <a:pt x="969" y="549"/>
                  </a:lnTo>
                  <a:lnTo>
                    <a:pt x="980" y="611"/>
                  </a:lnTo>
                  <a:lnTo>
                    <a:pt x="989" y="675"/>
                  </a:lnTo>
                  <a:lnTo>
                    <a:pt x="993" y="738"/>
                  </a:lnTo>
                  <a:lnTo>
                    <a:pt x="995" y="803"/>
                  </a:lnTo>
                  <a:lnTo>
                    <a:pt x="993" y="868"/>
                  </a:lnTo>
                  <a:lnTo>
                    <a:pt x="989" y="931"/>
                  </a:lnTo>
                  <a:lnTo>
                    <a:pt x="980" y="995"/>
                  </a:lnTo>
                  <a:lnTo>
                    <a:pt x="969" y="1057"/>
                  </a:lnTo>
                  <a:lnTo>
                    <a:pt x="955" y="1118"/>
                  </a:lnTo>
                  <a:lnTo>
                    <a:pt x="937" y="1176"/>
                  </a:lnTo>
                  <a:lnTo>
                    <a:pt x="918" y="1233"/>
                  </a:lnTo>
                  <a:lnTo>
                    <a:pt x="895" y="1286"/>
                  </a:lnTo>
                  <a:lnTo>
                    <a:pt x="869" y="1336"/>
                  </a:lnTo>
                  <a:lnTo>
                    <a:pt x="842" y="1382"/>
                  </a:lnTo>
                  <a:lnTo>
                    <a:pt x="812" y="1426"/>
                  </a:lnTo>
                  <a:lnTo>
                    <a:pt x="780" y="1464"/>
                  </a:lnTo>
                  <a:lnTo>
                    <a:pt x="746" y="1499"/>
                  </a:lnTo>
                  <a:lnTo>
                    <a:pt x="711" y="1529"/>
                  </a:lnTo>
                  <a:lnTo>
                    <a:pt x="673" y="1554"/>
                  </a:lnTo>
                  <a:lnTo>
                    <a:pt x="635" y="1574"/>
                  </a:lnTo>
                  <a:lnTo>
                    <a:pt x="596" y="1590"/>
                  </a:lnTo>
                  <a:lnTo>
                    <a:pt x="557" y="1601"/>
                  </a:lnTo>
                  <a:lnTo>
                    <a:pt x="518" y="1606"/>
                  </a:lnTo>
                  <a:lnTo>
                    <a:pt x="477" y="1606"/>
                  </a:lnTo>
                  <a:lnTo>
                    <a:pt x="438" y="1601"/>
                  </a:lnTo>
                  <a:lnTo>
                    <a:pt x="398" y="1590"/>
                  </a:lnTo>
                  <a:lnTo>
                    <a:pt x="359" y="1574"/>
                  </a:lnTo>
                  <a:lnTo>
                    <a:pt x="321" y="1554"/>
                  </a:lnTo>
                  <a:lnTo>
                    <a:pt x="284" y="1529"/>
                  </a:lnTo>
                  <a:lnTo>
                    <a:pt x="249" y="1499"/>
                  </a:lnTo>
                  <a:lnTo>
                    <a:pt x="214" y="1464"/>
                  </a:lnTo>
                  <a:lnTo>
                    <a:pt x="183" y="1426"/>
                  </a:lnTo>
                  <a:lnTo>
                    <a:pt x="152" y="1382"/>
                  </a:lnTo>
                  <a:lnTo>
                    <a:pt x="125" y="1336"/>
                  </a:lnTo>
                  <a:lnTo>
                    <a:pt x="100" y="1286"/>
                  </a:lnTo>
                  <a:lnTo>
                    <a:pt x="77" y="1233"/>
                  </a:lnTo>
                  <a:lnTo>
                    <a:pt x="57" y="1176"/>
                  </a:lnTo>
                  <a:lnTo>
                    <a:pt x="39" y="1118"/>
                  </a:lnTo>
                  <a:lnTo>
                    <a:pt x="26" y="1057"/>
                  </a:lnTo>
                  <a:lnTo>
                    <a:pt x="15" y="995"/>
                  </a:lnTo>
                  <a:lnTo>
                    <a:pt x="6" y="931"/>
                  </a:lnTo>
                  <a:lnTo>
                    <a:pt x="1" y="868"/>
                  </a:lnTo>
                  <a:lnTo>
                    <a:pt x="0" y="803"/>
                  </a:lnTo>
                  <a:close/>
                </a:path>
              </a:pathLst>
            </a:custGeom>
            <a:solidFill>
              <a:srgbClr val="FFFFFF"/>
            </a:solidFill>
            <a:ln w="4763">
              <a:solidFill>
                <a:srgbClr val="000000"/>
              </a:solidFill>
              <a:prstDash val="solid"/>
              <a:round/>
              <a:headEnd/>
              <a:tailEnd/>
            </a:ln>
          </p:spPr>
          <p:txBody>
            <a:bodyPr/>
            <a:lstStyle/>
            <a:p>
              <a:endParaRPr lang="en-US"/>
            </a:p>
          </p:txBody>
        </p:sp>
        <p:sp>
          <p:nvSpPr>
            <p:cNvPr id="431126" name="Rectangle 22"/>
            <p:cNvSpPr>
              <a:spLocks noChangeArrowheads="1"/>
            </p:cNvSpPr>
            <p:nvPr/>
          </p:nvSpPr>
          <p:spPr bwMode="auto">
            <a:xfrm>
              <a:off x="2821" y="2095"/>
              <a:ext cx="1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r1</a:t>
              </a:r>
              <a:endParaRPr lang="en-US"/>
            </a:p>
          </p:txBody>
        </p:sp>
        <p:sp>
          <p:nvSpPr>
            <p:cNvPr id="431127" name="Rectangle 23"/>
            <p:cNvSpPr>
              <a:spLocks noChangeArrowheads="1"/>
            </p:cNvSpPr>
            <p:nvPr/>
          </p:nvSpPr>
          <p:spPr bwMode="auto">
            <a:xfrm>
              <a:off x="2821" y="2294"/>
              <a:ext cx="1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r2</a:t>
              </a:r>
              <a:endParaRPr lang="en-US"/>
            </a:p>
          </p:txBody>
        </p:sp>
        <p:sp>
          <p:nvSpPr>
            <p:cNvPr id="431128" name="Rectangle 24"/>
            <p:cNvSpPr>
              <a:spLocks noChangeArrowheads="1"/>
            </p:cNvSpPr>
            <p:nvPr/>
          </p:nvSpPr>
          <p:spPr bwMode="auto">
            <a:xfrm>
              <a:off x="2821" y="2492"/>
              <a:ext cx="1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r3</a:t>
              </a:r>
              <a:endParaRPr lang="en-US"/>
            </a:p>
          </p:txBody>
        </p:sp>
        <p:sp>
          <p:nvSpPr>
            <p:cNvPr id="431129" name="Rectangle 25"/>
            <p:cNvSpPr>
              <a:spLocks noChangeArrowheads="1"/>
            </p:cNvSpPr>
            <p:nvPr/>
          </p:nvSpPr>
          <p:spPr bwMode="auto">
            <a:xfrm>
              <a:off x="2821" y="2691"/>
              <a:ext cx="1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r4</a:t>
              </a:r>
              <a:endParaRPr lang="en-US"/>
            </a:p>
          </p:txBody>
        </p:sp>
        <p:sp>
          <p:nvSpPr>
            <p:cNvPr id="431130" name="Rectangle 26"/>
            <p:cNvSpPr>
              <a:spLocks noChangeArrowheads="1"/>
            </p:cNvSpPr>
            <p:nvPr/>
          </p:nvSpPr>
          <p:spPr bwMode="auto">
            <a:xfrm>
              <a:off x="2821" y="2889"/>
              <a:ext cx="17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r5</a:t>
              </a:r>
              <a:endParaRPr lang="en-US"/>
            </a:p>
          </p:txBody>
        </p:sp>
        <p:sp>
          <p:nvSpPr>
            <p:cNvPr id="431131" name="Rectangle 27"/>
            <p:cNvSpPr>
              <a:spLocks noChangeArrowheads="1"/>
            </p:cNvSpPr>
            <p:nvPr/>
          </p:nvSpPr>
          <p:spPr bwMode="auto">
            <a:xfrm>
              <a:off x="2860" y="3088"/>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32" name="Rectangle 28"/>
            <p:cNvSpPr>
              <a:spLocks noChangeArrowheads="1"/>
            </p:cNvSpPr>
            <p:nvPr/>
          </p:nvSpPr>
          <p:spPr bwMode="auto">
            <a:xfrm>
              <a:off x="2860" y="3286"/>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33" name="Rectangle 29"/>
            <p:cNvSpPr>
              <a:spLocks noChangeArrowheads="1"/>
            </p:cNvSpPr>
            <p:nvPr/>
          </p:nvSpPr>
          <p:spPr bwMode="auto">
            <a:xfrm>
              <a:off x="2860" y="3485"/>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34" name="Freeform 30"/>
            <p:cNvSpPr>
              <a:spLocks/>
            </p:cNvSpPr>
            <p:nvPr/>
          </p:nvSpPr>
          <p:spPr bwMode="auto">
            <a:xfrm>
              <a:off x="3852" y="2151"/>
              <a:ext cx="905" cy="1408"/>
            </a:xfrm>
            <a:custGeom>
              <a:avLst/>
              <a:gdLst>
                <a:gd name="T0" fmla="*/ 1 w 905"/>
                <a:gd name="T1" fmla="*/ 644 h 1408"/>
                <a:gd name="T2" fmla="*/ 15 w 905"/>
                <a:gd name="T3" fmla="*/ 527 h 1408"/>
                <a:gd name="T4" fmla="*/ 40 w 905"/>
                <a:gd name="T5" fmla="*/ 414 h 1408"/>
                <a:gd name="T6" fmla="*/ 78 w 905"/>
                <a:gd name="T7" fmla="*/ 310 h 1408"/>
                <a:gd name="T8" fmla="*/ 127 w 905"/>
                <a:gd name="T9" fmla="*/ 217 h 1408"/>
                <a:gd name="T10" fmla="*/ 184 w 905"/>
                <a:gd name="T11" fmla="*/ 138 h 1408"/>
                <a:gd name="T12" fmla="*/ 249 w 905"/>
                <a:gd name="T13" fmla="*/ 75 h 1408"/>
                <a:gd name="T14" fmla="*/ 320 w 905"/>
                <a:gd name="T15" fmla="*/ 31 h 1408"/>
                <a:gd name="T16" fmla="*/ 395 w 905"/>
                <a:gd name="T17" fmla="*/ 5 h 1408"/>
                <a:gd name="T18" fmla="*/ 472 w 905"/>
                <a:gd name="T19" fmla="*/ 0 h 1408"/>
                <a:gd name="T20" fmla="*/ 548 w 905"/>
                <a:gd name="T21" fmla="*/ 16 h 1408"/>
                <a:gd name="T22" fmla="*/ 622 w 905"/>
                <a:gd name="T23" fmla="*/ 50 h 1408"/>
                <a:gd name="T24" fmla="*/ 690 w 905"/>
                <a:gd name="T25" fmla="*/ 105 h 1408"/>
                <a:gd name="T26" fmla="*/ 751 w 905"/>
                <a:gd name="T27" fmla="*/ 175 h 1408"/>
                <a:gd name="T28" fmla="*/ 806 w 905"/>
                <a:gd name="T29" fmla="*/ 262 h 1408"/>
                <a:gd name="T30" fmla="*/ 848 w 905"/>
                <a:gd name="T31" fmla="*/ 360 h 1408"/>
                <a:gd name="T32" fmla="*/ 880 w 905"/>
                <a:gd name="T33" fmla="*/ 470 h 1408"/>
                <a:gd name="T34" fmla="*/ 899 w 905"/>
                <a:gd name="T35" fmla="*/ 585 h 1408"/>
                <a:gd name="T36" fmla="*/ 905 w 905"/>
                <a:gd name="T37" fmla="*/ 704 h 1408"/>
                <a:gd name="T38" fmla="*/ 899 w 905"/>
                <a:gd name="T39" fmla="*/ 823 h 1408"/>
                <a:gd name="T40" fmla="*/ 880 w 905"/>
                <a:gd name="T41" fmla="*/ 938 h 1408"/>
                <a:gd name="T42" fmla="*/ 848 w 905"/>
                <a:gd name="T43" fmla="*/ 1048 h 1408"/>
                <a:gd name="T44" fmla="*/ 806 w 905"/>
                <a:gd name="T45" fmla="*/ 1146 h 1408"/>
                <a:gd name="T46" fmla="*/ 751 w 905"/>
                <a:gd name="T47" fmla="*/ 1233 h 1408"/>
                <a:gd name="T48" fmla="*/ 690 w 905"/>
                <a:gd name="T49" fmla="*/ 1303 h 1408"/>
                <a:gd name="T50" fmla="*/ 622 w 905"/>
                <a:gd name="T51" fmla="*/ 1358 h 1408"/>
                <a:gd name="T52" fmla="*/ 548 w 905"/>
                <a:gd name="T53" fmla="*/ 1392 h 1408"/>
                <a:gd name="T54" fmla="*/ 472 w 905"/>
                <a:gd name="T55" fmla="*/ 1408 h 1408"/>
                <a:gd name="T56" fmla="*/ 395 w 905"/>
                <a:gd name="T57" fmla="*/ 1402 h 1408"/>
                <a:gd name="T58" fmla="*/ 320 w 905"/>
                <a:gd name="T59" fmla="*/ 1377 h 1408"/>
                <a:gd name="T60" fmla="*/ 249 w 905"/>
                <a:gd name="T61" fmla="*/ 1332 h 1408"/>
                <a:gd name="T62" fmla="*/ 184 w 905"/>
                <a:gd name="T63" fmla="*/ 1270 h 1408"/>
                <a:gd name="T64" fmla="*/ 127 w 905"/>
                <a:gd name="T65" fmla="*/ 1191 h 1408"/>
                <a:gd name="T66" fmla="*/ 78 w 905"/>
                <a:gd name="T67" fmla="*/ 1098 h 1408"/>
                <a:gd name="T68" fmla="*/ 40 w 905"/>
                <a:gd name="T69" fmla="*/ 994 h 1408"/>
                <a:gd name="T70" fmla="*/ 15 w 905"/>
                <a:gd name="T71" fmla="*/ 881 h 1408"/>
                <a:gd name="T72" fmla="*/ 1 w 905"/>
                <a:gd name="T73" fmla="*/ 763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5" h="1408">
                  <a:moveTo>
                    <a:pt x="0" y="704"/>
                  </a:moveTo>
                  <a:lnTo>
                    <a:pt x="1" y="644"/>
                  </a:lnTo>
                  <a:lnTo>
                    <a:pt x="6" y="585"/>
                  </a:lnTo>
                  <a:lnTo>
                    <a:pt x="15" y="527"/>
                  </a:lnTo>
                  <a:lnTo>
                    <a:pt x="25" y="470"/>
                  </a:lnTo>
                  <a:lnTo>
                    <a:pt x="40" y="414"/>
                  </a:lnTo>
                  <a:lnTo>
                    <a:pt x="57" y="360"/>
                  </a:lnTo>
                  <a:lnTo>
                    <a:pt x="78" y="310"/>
                  </a:lnTo>
                  <a:lnTo>
                    <a:pt x="101" y="262"/>
                  </a:lnTo>
                  <a:lnTo>
                    <a:pt x="127" y="217"/>
                  </a:lnTo>
                  <a:lnTo>
                    <a:pt x="154" y="175"/>
                  </a:lnTo>
                  <a:lnTo>
                    <a:pt x="184" y="138"/>
                  </a:lnTo>
                  <a:lnTo>
                    <a:pt x="216" y="105"/>
                  </a:lnTo>
                  <a:lnTo>
                    <a:pt x="249" y="75"/>
                  </a:lnTo>
                  <a:lnTo>
                    <a:pt x="283" y="50"/>
                  </a:lnTo>
                  <a:lnTo>
                    <a:pt x="320" y="31"/>
                  </a:lnTo>
                  <a:lnTo>
                    <a:pt x="357" y="16"/>
                  </a:lnTo>
                  <a:lnTo>
                    <a:pt x="395" y="5"/>
                  </a:lnTo>
                  <a:lnTo>
                    <a:pt x="433" y="0"/>
                  </a:lnTo>
                  <a:lnTo>
                    <a:pt x="472" y="0"/>
                  </a:lnTo>
                  <a:lnTo>
                    <a:pt x="510" y="5"/>
                  </a:lnTo>
                  <a:lnTo>
                    <a:pt x="548" y="16"/>
                  </a:lnTo>
                  <a:lnTo>
                    <a:pt x="585" y="31"/>
                  </a:lnTo>
                  <a:lnTo>
                    <a:pt x="622" y="50"/>
                  </a:lnTo>
                  <a:lnTo>
                    <a:pt x="656" y="75"/>
                  </a:lnTo>
                  <a:lnTo>
                    <a:pt x="690" y="105"/>
                  </a:lnTo>
                  <a:lnTo>
                    <a:pt x="723" y="138"/>
                  </a:lnTo>
                  <a:lnTo>
                    <a:pt x="751" y="175"/>
                  </a:lnTo>
                  <a:lnTo>
                    <a:pt x="780" y="217"/>
                  </a:lnTo>
                  <a:lnTo>
                    <a:pt x="806" y="262"/>
                  </a:lnTo>
                  <a:lnTo>
                    <a:pt x="828" y="310"/>
                  </a:lnTo>
                  <a:lnTo>
                    <a:pt x="848" y="360"/>
                  </a:lnTo>
                  <a:lnTo>
                    <a:pt x="866" y="414"/>
                  </a:lnTo>
                  <a:lnTo>
                    <a:pt x="880" y="470"/>
                  </a:lnTo>
                  <a:lnTo>
                    <a:pt x="892" y="527"/>
                  </a:lnTo>
                  <a:lnTo>
                    <a:pt x="899" y="585"/>
                  </a:lnTo>
                  <a:lnTo>
                    <a:pt x="904" y="644"/>
                  </a:lnTo>
                  <a:lnTo>
                    <a:pt x="905" y="704"/>
                  </a:lnTo>
                  <a:lnTo>
                    <a:pt x="904" y="763"/>
                  </a:lnTo>
                  <a:lnTo>
                    <a:pt x="899" y="823"/>
                  </a:lnTo>
                  <a:lnTo>
                    <a:pt x="892" y="881"/>
                  </a:lnTo>
                  <a:lnTo>
                    <a:pt x="880" y="938"/>
                  </a:lnTo>
                  <a:lnTo>
                    <a:pt x="866" y="994"/>
                  </a:lnTo>
                  <a:lnTo>
                    <a:pt x="848" y="1048"/>
                  </a:lnTo>
                  <a:lnTo>
                    <a:pt x="828" y="1098"/>
                  </a:lnTo>
                  <a:lnTo>
                    <a:pt x="806" y="1146"/>
                  </a:lnTo>
                  <a:lnTo>
                    <a:pt x="780" y="1191"/>
                  </a:lnTo>
                  <a:lnTo>
                    <a:pt x="751" y="1233"/>
                  </a:lnTo>
                  <a:lnTo>
                    <a:pt x="723" y="1270"/>
                  </a:lnTo>
                  <a:lnTo>
                    <a:pt x="690" y="1303"/>
                  </a:lnTo>
                  <a:lnTo>
                    <a:pt x="656" y="1332"/>
                  </a:lnTo>
                  <a:lnTo>
                    <a:pt x="622" y="1358"/>
                  </a:lnTo>
                  <a:lnTo>
                    <a:pt x="585" y="1377"/>
                  </a:lnTo>
                  <a:lnTo>
                    <a:pt x="548" y="1392"/>
                  </a:lnTo>
                  <a:lnTo>
                    <a:pt x="510" y="1402"/>
                  </a:lnTo>
                  <a:lnTo>
                    <a:pt x="472" y="1408"/>
                  </a:lnTo>
                  <a:lnTo>
                    <a:pt x="433" y="1408"/>
                  </a:lnTo>
                  <a:lnTo>
                    <a:pt x="395" y="1402"/>
                  </a:lnTo>
                  <a:lnTo>
                    <a:pt x="357" y="1392"/>
                  </a:lnTo>
                  <a:lnTo>
                    <a:pt x="320" y="1377"/>
                  </a:lnTo>
                  <a:lnTo>
                    <a:pt x="283" y="1358"/>
                  </a:lnTo>
                  <a:lnTo>
                    <a:pt x="249" y="1332"/>
                  </a:lnTo>
                  <a:lnTo>
                    <a:pt x="216" y="1303"/>
                  </a:lnTo>
                  <a:lnTo>
                    <a:pt x="184" y="1270"/>
                  </a:lnTo>
                  <a:lnTo>
                    <a:pt x="154" y="1233"/>
                  </a:lnTo>
                  <a:lnTo>
                    <a:pt x="127" y="1191"/>
                  </a:lnTo>
                  <a:lnTo>
                    <a:pt x="101" y="1146"/>
                  </a:lnTo>
                  <a:lnTo>
                    <a:pt x="78" y="1098"/>
                  </a:lnTo>
                  <a:lnTo>
                    <a:pt x="57" y="1048"/>
                  </a:lnTo>
                  <a:lnTo>
                    <a:pt x="40" y="994"/>
                  </a:lnTo>
                  <a:lnTo>
                    <a:pt x="25" y="938"/>
                  </a:lnTo>
                  <a:lnTo>
                    <a:pt x="15" y="881"/>
                  </a:lnTo>
                  <a:lnTo>
                    <a:pt x="6" y="823"/>
                  </a:lnTo>
                  <a:lnTo>
                    <a:pt x="1" y="763"/>
                  </a:lnTo>
                  <a:lnTo>
                    <a:pt x="0" y="704"/>
                  </a:lnTo>
                  <a:close/>
                </a:path>
              </a:pathLst>
            </a:custGeom>
            <a:solidFill>
              <a:srgbClr val="FFFFFF"/>
            </a:solidFill>
            <a:ln w="4763">
              <a:solidFill>
                <a:srgbClr val="000000"/>
              </a:solidFill>
              <a:prstDash val="solid"/>
              <a:round/>
              <a:headEnd/>
              <a:tailEnd/>
            </a:ln>
          </p:spPr>
          <p:txBody>
            <a:bodyPr/>
            <a:lstStyle/>
            <a:p>
              <a:endParaRPr lang="en-US"/>
            </a:p>
          </p:txBody>
        </p:sp>
        <p:sp>
          <p:nvSpPr>
            <p:cNvPr id="431135" name="Rectangle 31"/>
            <p:cNvSpPr>
              <a:spLocks noChangeArrowheads="1"/>
            </p:cNvSpPr>
            <p:nvPr/>
          </p:nvSpPr>
          <p:spPr bwMode="auto">
            <a:xfrm>
              <a:off x="4235" y="2294"/>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d1</a:t>
              </a:r>
              <a:endParaRPr lang="en-US"/>
            </a:p>
          </p:txBody>
        </p:sp>
        <p:sp>
          <p:nvSpPr>
            <p:cNvPr id="431136" name="Rectangle 32"/>
            <p:cNvSpPr>
              <a:spLocks noChangeArrowheads="1"/>
            </p:cNvSpPr>
            <p:nvPr/>
          </p:nvSpPr>
          <p:spPr bwMode="auto">
            <a:xfrm>
              <a:off x="4235" y="2492"/>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d2</a:t>
              </a:r>
              <a:endParaRPr lang="en-US"/>
            </a:p>
          </p:txBody>
        </p:sp>
        <p:sp>
          <p:nvSpPr>
            <p:cNvPr id="431137" name="Rectangle 33"/>
            <p:cNvSpPr>
              <a:spLocks noChangeArrowheads="1"/>
            </p:cNvSpPr>
            <p:nvPr/>
          </p:nvSpPr>
          <p:spPr bwMode="auto">
            <a:xfrm>
              <a:off x="4235" y="2691"/>
              <a:ext cx="19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d3</a:t>
              </a:r>
              <a:endParaRPr lang="en-US"/>
            </a:p>
          </p:txBody>
        </p:sp>
        <p:sp>
          <p:nvSpPr>
            <p:cNvPr id="431138" name="Rectangle 34"/>
            <p:cNvSpPr>
              <a:spLocks noChangeArrowheads="1"/>
            </p:cNvSpPr>
            <p:nvPr/>
          </p:nvSpPr>
          <p:spPr bwMode="auto">
            <a:xfrm>
              <a:off x="4288" y="2889"/>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39" name="Rectangle 35"/>
            <p:cNvSpPr>
              <a:spLocks noChangeArrowheads="1"/>
            </p:cNvSpPr>
            <p:nvPr/>
          </p:nvSpPr>
          <p:spPr bwMode="auto">
            <a:xfrm>
              <a:off x="4288" y="3088"/>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40" name="Rectangle 36"/>
            <p:cNvSpPr>
              <a:spLocks noChangeArrowheads="1"/>
            </p:cNvSpPr>
            <p:nvPr/>
          </p:nvSpPr>
          <p:spPr bwMode="auto">
            <a:xfrm>
              <a:off x="4288" y="3286"/>
              <a:ext cx="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a:t>
              </a:r>
              <a:endParaRPr lang="en-US"/>
            </a:p>
          </p:txBody>
        </p:sp>
        <p:sp>
          <p:nvSpPr>
            <p:cNvPr id="431141" name="Rectangle 37"/>
            <p:cNvSpPr>
              <a:spLocks noChangeArrowheads="1"/>
            </p:cNvSpPr>
            <p:nvPr/>
          </p:nvSpPr>
          <p:spPr bwMode="auto">
            <a:xfrm>
              <a:off x="1070" y="1966"/>
              <a:ext cx="7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Nhanvien</a:t>
              </a:r>
              <a:endParaRPr lang="en-US"/>
            </a:p>
          </p:txBody>
        </p:sp>
        <p:sp>
          <p:nvSpPr>
            <p:cNvPr id="431142" name="Rectangle 38"/>
            <p:cNvSpPr>
              <a:spLocks noChangeArrowheads="1"/>
            </p:cNvSpPr>
            <p:nvPr/>
          </p:nvSpPr>
          <p:spPr bwMode="auto">
            <a:xfrm>
              <a:off x="2591" y="1873"/>
              <a:ext cx="6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thamgia</a:t>
              </a:r>
              <a:endParaRPr lang="en-US"/>
            </a:p>
          </p:txBody>
        </p:sp>
        <p:sp>
          <p:nvSpPr>
            <p:cNvPr id="431143" name="Rectangle 39"/>
            <p:cNvSpPr>
              <a:spLocks noChangeArrowheads="1"/>
            </p:cNvSpPr>
            <p:nvPr/>
          </p:nvSpPr>
          <p:spPr bwMode="auto">
            <a:xfrm>
              <a:off x="4166" y="1966"/>
              <a:ext cx="43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Dean</a:t>
              </a:r>
              <a:endParaRPr lang="en-US"/>
            </a:p>
          </p:txBody>
        </p:sp>
        <p:sp>
          <p:nvSpPr>
            <p:cNvPr id="431144" name="Line 40"/>
            <p:cNvSpPr>
              <a:spLocks noChangeShapeType="1"/>
            </p:cNvSpPr>
            <p:nvPr/>
          </p:nvSpPr>
          <p:spPr bwMode="auto">
            <a:xfrm flipV="1">
              <a:off x="1474" y="2245"/>
              <a:ext cx="1359" cy="49"/>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45" name="Freeform 41"/>
            <p:cNvSpPr>
              <a:spLocks/>
            </p:cNvSpPr>
            <p:nvPr/>
          </p:nvSpPr>
          <p:spPr bwMode="auto">
            <a:xfrm>
              <a:off x="1449" y="2271"/>
              <a:ext cx="51" cy="45"/>
            </a:xfrm>
            <a:custGeom>
              <a:avLst/>
              <a:gdLst>
                <a:gd name="T0" fmla="*/ 51 w 51"/>
                <a:gd name="T1" fmla="*/ 22 h 45"/>
                <a:gd name="T2" fmla="*/ 51 w 51"/>
                <a:gd name="T3" fmla="*/ 19 h 45"/>
                <a:gd name="T4" fmla="*/ 51 w 51"/>
                <a:gd name="T5" fmla="*/ 16 h 45"/>
                <a:gd name="T6" fmla="*/ 49 w 51"/>
                <a:gd name="T7" fmla="*/ 15 h 45"/>
                <a:gd name="T8" fmla="*/ 48 w 51"/>
                <a:gd name="T9" fmla="*/ 12 h 45"/>
                <a:gd name="T10" fmla="*/ 46 w 51"/>
                <a:gd name="T11" fmla="*/ 10 h 45"/>
                <a:gd name="T12" fmla="*/ 45 w 51"/>
                <a:gd name="T13" fmla="*/ 8 h 45"/>
                <a:gd name="T14" fmla="*/ 43 w 51"/>
                <a:gd name="T15" fmla="*/ 6 h 45"/>
                <a:gd name="T16" fmla="*/ 40 w 51"/>
                <a:gd name="T17" fmla="*/ 4 h 45"/>
                <a:gd name="T18" fmla="*/ 37 w 51"/>
                <a:gd name="T19" fmla="*/ 3 h 45"/>
                <a:gd name="T20" fmla="*/ 36 w 51"/>
                <a:gd name="T21" fmla="*/ 2 h 45"/>
                <a:gd name="T22" fmla="*/ 33 w 51"/>
                <a:gd name="T23" fmla="*/ 2 h 45"/>
                <a:gd name="T24" fmla="*/ 30 w 51"/>
                <a:gd name="T25" fmla="*/ 0 h 45"/>
                <a:gd name="T26" fmla="*/ 27 w 51"/>
                <a:gd name="T27" fmla="*/ 0 h 45"/>
                <a:gd name="T28" fmla="*/ 24 w 51"/>
                <a:gd name="T29" fmla="*/ 0 h 45"/>
                <a:gd name="T30" fmla="*/ 21 w 51"/>
                <a:gd name="T31" fmla="*/ 0 h 45"/>
                <a:gd name="T32" fmla="*/ 18 w 51"/>
                <a:gd name="T33" fmla="*/ 0 h 45"/>
                <a:gd name="T34" fmla="*/ 15 w 51"/>
                <a:gd name="T35" fmla="*/ 2 h 45"/>
                <a:gd name="T36" fmla="*/ 13 w 51"/>
                <a:gd name="T37" fmla="*/ 3 h 45"/>
                <a:gd name="T38" fmla="*/ 10 w 51"/>
                <a:gd name="T39" fmla="*/ 4 h 45"/>
                <a:gd name="T40" fmla="*/ 9 w 51"/>
                <a:gd name="T41" fmla="*/ 6 h 45"/>
                <a:gd name="T42" fmla="*/ 6 w 51"/>
                <a:gd name="T43" fmla="*/ 7 h 45"/>
                <a:gd name="T44" fmla="*/ 4 w 51"/>
                <a:gd name="T45" fmla="*/ 10 h 45"/>
                <a:gd name="T46" fmla="*/ 3 w 51"/>
                <a:gd name="T47" fmla="*/ 11 h 45"/>
                <a:gd name="T48" fmla="*/ 1 w 51"/>
                <a:gd name="T49" fmla="*/ 14 h 45"/>
                <a:gd name="T50" fmla="*/ 0 w 51"/>
                <a:gd name="T51" fmla="*/ 16 h 45"/>
                <a:gd name="T52" fmla="*/ 0 w 51"/>
                <a:gd name="T53" fmla="*/ 19 h 45"/>
                <a:gd name="T54" fmla="*/ 0 w 51"/>
                <a:gd name="T55" fmla="*/ 22 h 45"/>
                <a:gd name="T56" fmla="*/ 0 w 51"/>
                <a:gd name="T57" fmla="*/ 24 h 45"/>
                <a:gd name="T58" fmla="*/ 0 w 51"/>
                <a:gd name="T59" fmla="*/ 27 h 45"/>
                <a:gd name="T60" fmla="*/ 0 w 51"/>
                <a:gd name="T61" fmla="*/ 30 h 45"/>
                <a:gd name="T62" fmla="*/ 1 w 51"/>
                <a:gd name="T63" fmla="*/ 31 h 45"/>
                <a:gd name="T64" fmla="*/ 3 w 51"/>
                <a:gd name="T65" fmla="*/ 34 h 45"/>
                <a:gd name="T66" fmla="*/ 4 w 51"/>
                <a:gd name="T67" fmla="*/ 36 h 45"/>
                <a:gd name="T68" fmla="*/ 6 w 51"/>
                <a:gd name="T69" fmla="*/ 38 h 45"/>
                <a:gd name="T70" fmla="*/ 7 w 51"/>
                <a:gd name="T71" fmla="*/ 40 h 45"/>
                <a:gd name="T72" fmla="*/ 10 w 51"/>
                <a:gd name="T73" fmla="*/ 41 h 45"/>
                <a:gd name="T74" fmla="*/ 12 w 51"/>
                <a:gd name="T75" fmla="*/ 43 h 45"/>
                <a:gd name="T76" fmla="*/ 15 w 51"/>
                <a:gd name="T77" fmla="*/ 44 h 45"/>
                <a:gd name="T78" fmla="*/ 18 w 51"/>
                <a:gd name="T79" fmla="*/ 45 h 45"/>
                <a:gd name="T80" fmla="*/ 21 w 51"/>
                <a:gd name="T81" fmla="*/ 45 h 45"/>
                <a:gd name="T82" fmla="*/ 24 w 51"/>
                <a:gd name="T83" fmla="*/ 45 h 45"/>
                <a:gd name="T84" fmla="*/ 27 w 51"/>
                <a:gd name="T85" fmla="*/ 45 h 45"/>
                <a:gd name="T86" fmla="*/ 30 w 51"/>
                <a:gd name="T87" fmla="*/ 45 h 45"/>
                <a:gd name="T88" fmla="*/ 31 w 51"/>
                <a:gd name="T89" fmla="*/ 45 h 45"/>
                <a:gd name="T90" fmla="*/ 34 w 51"/>
                <a:gd name="T91" fmla="*/ 44 h 45"/>
                <a:gd name="T92" fmla="*/ 37 w 51"/>
                <a:gd name="T93" fmla="*/ 43 h 45"/>
                <a:gd name="T94" fmla="*/ 40 w 51"/>
                <a:gd name="T95" fmla="*/ 41 h 45"/>
                <a:gd name="T96" fmla="*/ 42 w 51"/>
                <a:gd name="T97" fmla="*/ 40 h 45"/>
                <a:gd name="T98" fmla="*/ 45 w 51"/>
                <a:gd name="T99" fmla="*/ 39 h 45"/>
                <a:gd name="T100" fmla="*/ 46 w 51"/>
                <a:gd name="T101" fmla="*/ 36 h 45"/>
                <a:gd name="T102" fmla="*/ 48 w 51"/>
                <a:gd name="T103" fmla="*/ 35 h 45"/>
                <a:gd name="T104" fmla="*/ 49 w 51"/>
                <a:gd name="T105" fmla="*/ 32 h 45"/>
                <a:gd name="T106" fmla="*/ 49 w 51"/>
                <a:gd name="T107" fmla="*/ 30 h 45"/>
                <a:gd name="T108" fmla="*/ 51 w 51"/>
                <a:gd name="T109" fmla="*/ 27 h 45"/>
                <a:gd name="T110" fmla="*/ 51 w 51"/>
                <a:gd name="T111" fmla="*/ 24 h 45"/>
                <a:gd name="T112" fmla="*/ 51 w 51"/>
                <a:gd name="T113"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51" y="22"/>
                  </a:moveTo>
                  <a:lnTo>
                    <a:pt x="51" y="19"/>
                  </a:lnTo>
                  <a:lnTo>
                    <a:pt x="51" y="16"/>
                  </a:lnTo>
                  <a:lnTo>
                    <a:pt x="49" y="15"/>
                  </a:lnTo>
                  <a:lnTo>
                    <a:pt x="48" y="12"/>
                  </a:lnTo>
                  <a:lnTo>
                    <a:pt x="46" y="10"/>
                  </a:lnTo>
                  <a:lnTo>
                    <a:pt x="45" y="8"/>
                  </a:lnTo>
                  <a:lnTo>
                    <a:pt x="43" y="6"/>
                  </a:lnTo>
                  <a:lnTo>
                    <a:pt x="40" y="4"/>
                  </a:lnTo>
                  <a:lnTo>
                    <a:pt x="37" y="3"/>
                  </a:lnTo>
                  <a:lnTo>
                    <a:pt x="36" y="2"/>
                  </a:lnTo>
                  <a:lnTo>
                    <a:pt x="33" y="2"/>
                  </a:lnTo>
                  <a:lnTo>
                    <a:pt x="30" y="0"/>
                  </a:lnTo>
                  <a:lnTo>
                    <a:pt x="27" y="0"/>
                  </a:lnTo>
                  <a:lnTo>
                    <a:pt x="24" y="0"/>
                  </a:lnTo>
                  <a:lnTo>
                    <a:pt x="21" y="0"/>
                  </a:lnTo>
                  <a:lnTo>
                    <a:pt x="18" y="0"/>
                  </a:lnTo>
                  <a:lnTo>
                    <a:pt x="15" y="2"/>
                  </a:lnTo>
                  <a:lnTo>
                    <a:pt x="13" y="3"/>
                  </a:lnTo>
                  <a:lnTo>
                    <a:pt x="10" y="4"/>
                  </a:lnTo>
                  <a:lnTo>
                    <a:pt x="9" y="6"/>
                  </a:lnTo>
                  <a:lnTo>
                    <a:pt x="6" y="7"/>
                  </a:lnTo>
                  <a:lnTo>
                    <a:pt x="4" y="10"/>
                  </a:lnTo>
                  <a:lnTo>
                    <a:pt x="3" y="11"/>
                  </a:lnTo>
                  <a:lnTo>
                    <a:pt x="1" y="14"/>
                  </a:lnTo>
                  <a:lnTo>
                    <a:pt x="0" y="16"/>
                  </a:lnTo>
                  <a:lnTo>
                    <a:pt x="0" y="19"/>
                  </a:lnTo>
                  <a:lnTo>
                    <a:pt x="0" y="22"/>
                  </a:lnTo>
                  <a:lnTo>
                    <a:pt x="0" y="24"/>
                  </a:lnTo>
                  <a:lnTo>
                    <a:pt x="0" y="27"/>
                  </a:lnTo>
                  <a:lnTo>
                    <a:pt x="0" y="30"/>
                  </a:lnTo>
                  <a:lnTo>
                    <a:pt x="1" y="31"/>
                  </a:lnTo>
                  <a:lnTo>
                    <a:pt x="3" y="34"/>
                  </a:lnTo>
                  <a:lnTo>
                    <a:pt x="4" y="36"/>
                  </a:lnTo>
                  <a:lnTo>
                    <a:pt x="6" y="38"/>
                  </a:lnTo>
                  <a:lnTo>
                    <a:pt x="7" y="40"/>
                  </a:lnTo>
                  <a:lnTo>
                    <a:pt x="10" y="41"/>
                  </a:lnTo>
                  <a:lnTo>
                    <a:pt x="12" y="43"/>
                  </a:lnTo>
                  <a:lnTo>
                    <a:pt x="15" y="44"/>
                  </a:lnTo>
                  <a:lnTo>
                    <a:pt x="18" y="45"/>
                  </a:lnTo>
                  <a:lnTo>
                    <a:pt x="21" y="45"/>
                  </a:lnTo>
                  <a:lnTo>
                    <a:pt x="24" y="45"/>
                  </a:lnTo>
                  <a:lnTo>
                    <a:pt x="27" y="45"/>
                  </a:lnTo>
                  <a:lnTo>
                    <a:pt x="30" y="45"/>
                  </a:lnTo>
                  <a:lnTo>
                    <a:pt x="31" y="45"/>
                  </a:lnTo>
                  <a:lnTo>
                    <a:pt x="34" y="44"/>
                  </a:lnTo>
                  <a:lnTo>
                    <a:pt x="37" y="43"/>
                  </a:lnTo>
                  <a:lnTo>
                    <a:pt x="40" y="41"/>
                  </a:lnTo>
                  <a:lnTo>
                    <a:pt x="42" y="40"/>
                  </a:lnTo>
                  <a:lnTo>
                    <a:pt x="45" y="39"/>
                  </a:lnTo>
                  <a:lnTo>
                    <a:pt x="46" y="36"/>
                  </a:lnTo>
                  <a:lnTo>
                    <a:pt x="48" y="35"/>
                  </a:lnTo>
                  <a:lnTo>
                    <a:pt x="49" y="32"/>
                  </a:lnTo>
                  <a:lnTo>
                    <a:pt x="49" y="30"/>
                  </a:lnTo>
                  <a:lnTo>
                    <a:pt x="51" y="27"/>
                  </a:lnTo>
                  <a:lnTo>
                    <a:pt x="51" y="24"/>
                  </a:lnTo>
                  <a:lnTo>
                    <a:pt x="51"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46" name="Rectangle 42"/>
            <p:cNvSpPr>
              <a:spLocks noChangeArrowheads="1"/>
            </p:cNvSpPr>
            <p:nvPr/>
          </p:nvSpPr>
          <p:spPr bwMode="auto">
            <a:xfrm>
              <a:off x="2807" y="2221"/>
              <a:ext cx="51" cy="4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47" name="Line 43"/>
            <p:cNvSpPr>
              <a:spLocks noChangeShapeType="1"/>
            </p:cNvSpPr>
            <p:nvPr/>
          </p:nvSpPr>
          <p:spPr bwMode="auto">
            <a:xfrm>
              <a:off x="1482" y="2418"/>
              <a:ext cx="1385" cy="49"/>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48" name="Freeform 44"/>
            <p:cNvSpPr>
              <a:spLocks/>
            </p:cNvSpPr>
            <p:nvPr/>
          </p:nvSpPr>
          <p:spPr bwMode="auto">
            <a:xfrm>
              <a:off x="1456" y="2396"/>
              <a:ext cx="51" cy="45"/>
            </a:xfrm>
            <a:custGeom>
              <a:avLst/>
              <a:gdLst>
                <a:gd name="T0" fmla="*/ 51 w 51"/>
                <a:gd name="T1" fmla="*/ 22 h 45"/>
                <a:gd name="T2" fmla="*/ 51 w 51"/>
                <a:gd name="T3" fmla="*/ 21 h 45"/>
                <a:gd name="T4" fmla="*/ 51 w 51"/>
                <a:gd name="T5" fmla="*/ 18 h 45"/>
                <a:gd name="T6" fmla="*/ 51 w 51"/>
                <a:gd name="T7" fmla="*/ 16 h 45"/>
                <a:gd name="T8" fmla="*/ 50 w 51"/>
                <a:gd name="T9" fmla="*/ 13 h 45"/>
                <a:gd name="T10" fmla="*/ 48 w 51"/>
                <a:gd name="T11" fmla="*/ 10 h 45"/>
                <a:gd name="T12" fmla="*/ 47 w 51"/>
                <a:gd name="T13" fmla="*/ 9 h 45"/>
                <a:gd name="T14" fmla="*/ 45 w 51"/>
                <a:gd name="T15" fmla="*/ 6 h 45"/>
                <a:gd name="T16" fmla="*/ 42 w 51"/>
                <a:gd name="T17" fmla="*/ 5 h 45"/>
                <a:gd name="T18" fmla="*/ 41 w 51"/>
                <a:gd name="T19" fmla="*/ 4 h 45"/>
                <a:gd name="T20" fmla="*/ 38 w 51"/>
                <a:gd name="T21" fmla="*/ 2 h 45"/>
                <a:gd name="T22" fmla="*/ 35 w 51"/>
                <a:gd name="T23" fmla="*/ 1 h 45"/>
                <a:gd name="T24" fmla="*/ 33 w 51"/>
                <a:gd name="T25" fmla="*/ 0 h 45"/>
                <a:gd name="T26" fmla="*/ 30 w 51"/>
                <a:gd name="T27" fmla="*/ 0 h 45"/>
                <a:gd name="T28" fmla="*/ 27 w 51"/>
                <a:gd name="T29" fmla="*/ 0 h 45"/>
                <a:gd name="T30" fmla="*/ 24 w 51"/>
                <a:gd name="T31" fmla="*/ 0 h 45"/>
                <a:gd name="T32" fmla="*/ 21 w 51"/>
                <a:gd name="T33" fmla="*/ 0 h 45"/>
                <a:gd name="T34" fmla="*/ 18 w 51"/>
                <a:gd name="T35" fmla="*/ 0 h 45"/>
                <a:gd name="T36" fmla="*/ 15 w 51"/>
                <a:gd name="T37" fmla="*/ 1 h 45"/>
                <a:gd name="T38" fmla="*/ 12 w 51"/>
                <a:gd name="T39" fmla="*/ 2 h 45"/>
                <a:gd name="T40" fmla="*/ 11 w 51"/>
                <a:gd name="T41" fmla="*/ 4 h 45"/>
                <a:gd name="T42" fmla="*/ 8 w 51"/>
                <a:gd name="T43" fmla="*/ 5 h 45"/>
                <a:gd name="T44" fmla="*/ 6 w 51"/>
                <a:gd name="T45" fmla="*/ 6 h 45"/>
                <a:gd name="T46" fmla="*/ 5 w 51"/>
                <a:gd name="T47" fmla="*/ 9 h 45"/>
                <a:gd name="T48" fmla="*/ 3 w 51"/>
                <a:gd name="T49" fmla="*/ 12 h 45"/>
                <a:gd name="T50" fmla="*/ 2 w 51"/>
                <a:gd name="T51" fmla="*/ 13 h 45"/>
                <a:gd name="T52" fmla="*/ 0 w 51"/>
                <a:gd name="T53" fmla="*/ 16 h 45"/>
                <a:gd name="T54" fmla="*/ 0 w 51"/>
                <a:gd name="T55" fmla="*/ 18 h 45"/>
                <a:gd name="T56" fmla="*/ 0 w 51"/>
                <a:gd name="T57" fmla="*/ 21 h 45"/>
                <a:gd name="T58" fmla="*/ 0 w 51"/>
                <a:gd name="T59" fmla="*/ 24 h 45"/>
                <a:gd name="T60" fmla="*/ 0 w 51"/>
                <a:gd name="T61" fmla="*/ 26 h 45"/>
                <a:gd name="T62" fmla="*/ 0 w 51"/>
                <a:gd name="T63" fmla="*/ 29 h 45"/>
                <a:gd name="T64" fmla="*/ 2 w 51"/>
                <a:gd name="T65" fmla="*/ 32 h 45"/>
                <a:gd name="T66" fmla="*/ 3 w 51"/>
                <a:gd name="T67" fmla="*/ 33 h 45"/>
                <a:gd name="T68" fmla="*/ 5 w 51"/>
                <a:gd name="T69" fmla="*/ 36 h 45"/>
                <a:gd name="T70" fmla="*/ 6 w 51"/>
                <a:gd name="T71" fmla="*/ 37 h 45"/>
                <a:gd name="T72" fmla="*/ 9 w 51"/>
                <a:gd name="T73" fmla="*/ 40 h 45"/>
                <a:gd name="T74" fmla="*/ 11 w 51"/>
                <a:gd name="T75" fmla="*/ 41 h 45"/>
                <a:gd name="T76" fmla="*/ 14 w 51"/>
                <a:gd name="T77" fmla="*/ 42 h 45"/>
                <a:gd name="T78" fmla="*/ 17 w 51"/>
                <a:gd name="T79" fmla="*/ 43 h 45"/>
                <a:gd name="T80" fmla="*/ 18 w 51"/>
                <a:gd name="T81" fmla="*/ 43 h 45"/>
                <a:gd name="T82" fmla="*/ 21 w 51"/>
                <a:gd name="T83" fmla="*/ 45 h 45"/>
                <a:gd name="T84" fmla="*/ 24 w 51"/>
                <a:gd name="T85" fmla="*/ 45 h 45"/>
                <a:gd name="T86" fmla="*/ 27 w 51"/>
                <a:gd name="T87" fmla="*/ 45 h 45"/>
                <a:gd name="T88" fmla="*/ 30 w 51"/>
                <a:gd name="T89" fmla="*/ 45 h 45"/>
                <a:gd name="T90" fmla="*/ 33 w 51"/>
                <a:gd name="T91" fmla="*/ 43 h 45"/>
                <a:gd name="T92" fmla="*/ 36 w 51"/>
                <a:gd name="T93" fmla="*/ 43 h 45"/>
                <a:gd name="T94" fmla="*/ 39 w 51"/>
                <a:gd name="T95" fmla="*/ 42 h 45"/>
                <a:gd name="T96" fmla="*/ 41 w 51"/>
                <a:gd name="T97" fmla="*/ 41 h 45"/>
                <a:gd name="T98" fmla="*/ 44 w 51"/>
                <a:gd name="T99" fmla="*/ 38 h 45"/>
                <a:gd name="T100" fmla="*/ 45 w 51"/>
                <a:gd name="T101" fmla="*/ 37 h 45"/>
                <a:gd name="T102" fmla="*/ 47 w 51"/>
                <a:gd name="T103" fmla="*/ 36 h 45"/>
                <a:gd name="T104" fmla="*/ 48 w 51"/>
                <a:gd name="T105" fmla="*/ 33 h 45"/>
                <a:gd name="T106" fmla="*/ 50 w 51"/>
                <a:gd name="T107" fmla="*/ 30 h 45"/>
                <a:gd name="T108" fmla="*/ 51 w 51"/>
                <a:gd name="T109" fmla="*/ 28 h 45"/>
                <a:gd name="T110" fmla="*/ 51 w 51"/>
                <a:gd name="T111" fmla="*/ 25 h 45"/>
                <a:gd name="T112" fmla="*/ 51 w 51"/>
                <a:gd name="T113"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51" y="22"/>
                  </a:moveTo>
                  <a:lnTo>
                    <a:pt x="51" y="21"/>
                  </a:lnTo>
                  <a:lnTo>
                    <a:pt x="51" y="18"/>
                  </a:lnTo>
                  <a:lnTo>
                    <a:pt x="51" y="16"/>
                  </a:lnTo>
                  <a:lnTo>
                    <a:pt x="50" y="13"/>
                  </a:lnTo>
                  <a:lnTo>
                    <a:pt x="48" y="10"/>
                  </a:lnTo>
                  <a:lnTo>
                    <a:pt x="47" y="9"/>
                  </a:lnTo>
                  <a:lnTo>
                    <a:pt x="45" y="6"/>
                  </a:lnTo>
                  <a:lnTo>
                    <a:pt x="42" y="5"/>
                  </a:lnTo>
                  <a:lnTo>
                    <a:pt x="41" y="4"/>
                  </a:lnTo>
                  <a:lnTo>
                    <a:pt x="38" y="2"/>
                  </a:lnTo>
                  <a:lnTo>
                    <a:pt x="35" y="1"/>
                  </a:lnTo>
                  <a:lnTo>
                    <a:pt x="33" y="0"/>
                  </a:lnTo>
                  <a:lnTo>
                    <a:pt x="30" y="0"/>
                  </a:lnTo>
                  <a:lnTo>
                    <a:pt x="27" y="0"/>
                  </a:lnTo>
                  <a:lnTo>
                    <a:pt x="24" y="0"/>
                  </a:lnTo>
                  <a:lnTo>
                    <a:pt x="21" y="0"/>
                  </a:lnTo>
                  <a:lnTo>
                    <a:pt x="18" y="0"/>
                  </a:lnTo>
                  <a:lnTo>
                    <a:pt x="15" y="1"/>
                  </a:lnTo>
                  <a:lnTo>
                    <a:pt x="12" y="2"/>
                  </a:lnTo>
                  <a:lnTo>
                    <a:pt x="11" y="4"/>
                  </a:lnTo>
                  <a:lnTo>
                    <a:pt x="8" y="5"/>
                  </a:lnTo>
                  <a:lnTo>
                    <a:pt x="6" y="6"/>
                  </a:lnTo>
                  <a:lnTo>
                    <a:pt x="5" y="9"/>
                  </a:lnTo>
                  <a:lnTo>
                    <a:pt x="3" y="12"/>
                  </a:lnTo>
                  <a:lnTo>
                    <a:pt x="2" y="13"/>
                  </a:lnTo>
                  <a:lnTo>
                    <a:pt x="0" y="16"/>
                  </a:lnTo>
                  <a:lnTo>
                    <a:pt x="0" y="18"/>
                  </a:lnTo>
                  <a:lnTo>
                    <a:pt x="0" y="21"/>
                  </a:lnTo>
                  <a:lnTo>
                    <a:pt x="0" y="24"/>
                  </a:lnTo>
                  <a:lnTo>
                    <a:pt x="0" y="26"/>
                  </a:lnTo>
                  <a:lnTo>
                    <a:pt x="0" y="29"/>
                  </a:lnTo>
                  <a:lnTo>
                    <a:pt x="2" y="32"/>
                  </a:lnTo>
                  <a:lnTo>
                    <a:pt x="3" y="33"/>
                  </a:lnTo>
                  <a:lnTo>
                    <a:pt x="5" y="36"/>
                  </a:lnTo>
                  <a:lnTo>
                    <a:pt x="6" y="37"/>
                  </a:lnTo>
                  <a:lnTo>
                    <a:pt x="9" y="40"/>
                  </a:lnTo>
                  <a:lnTo>
                    <a:pt x="11" y="41"/>
                  </a:lnTo>
                  <a:lnTo>
                    <a:pt x="14" y="42"/>
                  </a:lnTo>
                  <a:lnTo>
                    <a:pt x="17" y="43"/>
                  </a:lnTo>
                  <a:lnTo>
                    <a:pt x="18" y="43"/>
                  </a:lnTo>
                  <a:lnTo>
                    <a:pt x="21" y="45"/>
                  </a:lnTo>
                  <a:lnTo>
                    <a:pt x="24" y="45"/>
                  </a:lnTo>
                  <a:lnTo>
                    <a:pt x="27" y="45"/>
                  </a:lnTo>
                  <a:lnTo>
                    <a:pt x="30" y="45"/>
                  </a:lnTo>
                  <a:lnTo>
                    <a:pt x="33" y="43"/>
                  </a:lnTo>
                  <a:lnTo>
                    <a:pt x="36" y="43"/>
                  </a:lnTo>
                  <a:lnTo>
                    <a:pt x="39" y="42"/>
                  </a:lnTo>
                  <a:lnTo>
                    <a:pt x="41" y="41"/>
                  </a:lnTo>
                  <a:lnTo>
                    <a:pt x="44" y="38"/>
                  </a:lnTo>
                  <a:lnTo>
                    <a:pt x="45" y="37"/>
                  </a:lnTo>
                  <a:lnTo>
                    <a:pt x="47" y="36"/>
                  </a:lnTo>
                  <a:lnTo>
                    <a:pt x="48" y="33"/>
                  </a:lnTo>
                  <a:lnTo>
                    <a:pt x="50" y="30"/>
                  </a:lnTo>
                  <a:lnTo>
                    <a:pt x="51" y="28"/>
                  </a:lnTo>
                  <a:lnTo>
                    <a:pt x="51" y="25"/>
                  </a:lnTo>
                  <a:lnTo>
                    <a:pt x="51"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49" name="Rectangle 45"/>
            <p:cNvSpPr>
              <a:spLocks noChangeArrowheads="1"/>
            </p:cNvSpPr>
            <p:nvPr/>
          </p:nvSpPr>
          <p:spPr bwMode="auto">
            <a:xfrm>
              <a:off x="2842" y="2445"/>
              <a:ext cx="53" cy="4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50" name="Line 46"/>
            <p:cNvSpPr>
              <a:spLocks noChangeShapeType="1"/>
            </p:cNvSpPr>
            <p:nvPr/>
          </p:nvSpPr>
          <p:spPr bwMode="auto">
            <a:xfrm>
              <a:off x="1482" y="2567"/>
              <a:ext cx="1366" cy="80"/>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51" name="Freeform 47"/>
            <p:cNvSpPr>
              <a:spLocks/>
            </p:cNvSpPr>
            <p:nvPr/>
          </p:nvSpPr>
          <p:spPr bwMode="auto">
            <a:xfrm>
              <a:off x="1456" y="2544"/>
              <a:ext cx="51" cy="46"/>
            </a:xfrm>
            <a:custGeom>
              <a:avLst/>
              <a:gdLst>
                <a:gd name="T0" fmla="*/ 51 w 51"/>
                <a:gd name="T1" fmla="*/ 24 h 46"/>
                <a:gd name="T2" fmla="*/ 51 w 51"/>
                <a:gd name="T3" fmla="*/ 23 h 46"/>
                <a:gd name="T4" fmla="*/ 51 w 51"/>
                <a:gd name="T5" fmla="*/ 20 h 46"/>
                <a:gd name="T6" fmla="*/ 51 w 51"/>
                <a:gd name="T7" fmla="*/ 17 h 46"/>
                <a:gd name="T8" fmla="*/ 50 w 51"/>
                <a:gd name="T9" fmla="*/ 15 h 46"/>
                <a:gd name="T10" fmla="*/ 48 w 51"/>
                <a:gd name="T11" fmla="*/ 12 h 46"/>
                <a:gd name="T12" fmla="*/ 47 w 51"/>
                <a:gd name="T13" fmla="*/ 9 h 46"/>
                <a:gd name="T14" fmla="*/ 45 w 51"/>
                <a:gd name="T15" fmla="*/ 8 h 46"/>
                <a:gd name="T16" fmla="*/ 44 w 51"/>
                <a:gd name="T17" fmla="*/ 7 h 46"/>
                <a:gd name="T18" fmla="*/ 41 w 51"/>
                <a:gd name="T19" fmla="*/ 4 h 46"/>
                <a:gd name="T20" fmla="*/ 39 w 51"/>
                <a:gd name="T21" fmla="*/ 3 h 46"/>
                <a:gd name="T22" fmla="*/ 36 w 51"/>
                <a:gd name="T23" fmla="*/ 1 h 46"/>
                <a:gd name="T24" fmla="*/ 33 w 51"/>
                <a:gd name="T25" fmla="*/ 1 h 46"/>
                <a:gd name="T26" fmla="*/ 30 w 51"/>
                <a:gd name="T27" fmla="*/ 0 h 46"/>
                <a:gd name="T28" fmla="*/ 27 w 51"/>
                <a:gd name="T29" fmla="*/ 0 h 46"/>
                <a:gd name="T30" fmla="*/ 24 w 51"/>
                <a:gd name="T31" fmla="*/ 0 h 46"/>
                <a:gd name="T32" fmla="*/ 21 w 51"/>
                <a:gd name="T33" fmla="*/ 0 h 46"/>
                <a:gd name="T34" fmla="*/ 18 w 51"/>
                <a:gd name="T35" fmla="*/ 1 h 46"/>
                <a:gd name="T36" fmla="*/ 17 w 51"/>
                <a:gd name="T37" fmla="*/ 1 h 46"/>
                <a:gd name="T38" fmla="*/ 14 w 51"/>
                <a:gd name="T39" fmla="*/ 3 h 46"/>
                <a:gd name="T40" fmla="*/ 11 w 51"/>
                <a:gd name="T41" fmla="*/ 4 h 46"/>
                <a:gd name="T42" fmla="*/ 9 w 51"/>
                <a:gd name="T43" fmla="*/ 5 h 46"/>
                <a:gd name="T44" fmla="*/ 6 w 51"/>
                <a:gd name="T45" fmla="*/ 8 h 46"/>
                <a:gd name="T46" fmla="*/ 5 w 51"/>
                <a:gd name="T47" fmla="*/ 9 h 46"/>
                <a:gd name="T48" fmla="*/ 3 w 51"/>
                <a:gd name="T49" fmla="*/ 12 h 46"/>
                <a:gd name="T50" fmla="*/ 2 w 51"/>
                <a:gd name="T51" fmla="*/ 15 h 46"/>
                <a:gd name="T52" fmla="*/ 0 w 51"/>
                <a:gd name="T53" fmla="*/ 16 h 46"/>
                <a:gd name="T54" fmla="*/ 0 w 51"/>
                <a:gd name="T55" fmla="*/ 19 h 46"/>
                <a:gd name="T56" fmla="*/ 0 w 51"/>
                <a:gd name="T57" fmla="*/ 21 h 46"/>
                <a:gd name="T58" fmla="*/ 0 w 51"/>
                <a:gd name="T59" fmla="*/ 24 h 46"/>
                <a:gd name="T60" fmla="*/ 0 w 51"/>
                <a:gd name="T61" fmla="*/ 26 h 46"/>
                <a:gd name="T62" fmla="*/ 0 w 51"/>
                <a:gd name="T63" fmla="*/ 29 h 46"/>
                <a:gd name="T64" fmla="*/ 2 w 51"/>
                <a:gd name="T65" fmla="*/ 32 h 46"/>
                <a:gd name="T66" fmla="*/ 3 w 51"/>
                <a:gd name="T67" fmla="*/ 33 h 46"/>
                <a:gd name="T68" fmla="*/ 5 w 51"/>
                <a:gd name="T69" fmla="*/ 36 h 46"/>
                <a:gd name="T70" fmla="*/ 6 w 51"/>
                <a:gd name="T71" fmla="*/ 38 h 46"/>
                <a:gd name="T72" fmla="*/ 8 w 51"/>
                <a:gd name="T73" fmla="*/ 40 h 46"/>
                <a:gd name="T74" fmla="*/ 11 w 51"/>
                <a:gd name="T75" fmla="*/ 41 h 46"/>
                <a:gd name="T76" fmla="*/ 12 w 51"/>
                <a:gd name="T77" fmla="*/ 42 h 46"/>
                <a:gd name="T78" fmla="*/ 15 w 51"/>
                <a:gd name="T79" fmla="*/ 44 h 46"/>
                <a:gd name="T80" fmla="*/ 18 w 51"/>
                <a:gd name="T81" fmla="*/ 45 h 46"/>
                <a:gd name="T82" fmla="*/ 21 w 51"/>
                <a:gd name="T83" fmla="*/ 45 h 46"/>
                <a:gd name="T84" fmla="*/ 24 w 51"/>
                <a:gd name="T85" fmla="*/ 46 h 46"/>
                <a:gd name="T86" fmla="*/ 27 w 51"/>
                <a:gd name="T87" fmla="*/ 46 h 46"/>
                <a:gd name="T88" fmla="*/ 30 w 51"/>
                <a:gd name="T89" fmla="*/ 45 h 46"/>
                <a:gd name="T90" fmla="*/ 33 w 51"/>
                <a:gd name="T91" fmla="*/ 45 h 46"/>
                <a:gd name="T92" fmla="*/ 35 w 51"/>
                <a:gd name="T93" fmla="*/ 44 h 46"/>
                <a:gd name="T94" fmla="*/ 38 w 51"/>
                <a:gd name="T95" fmla="*/ 42 h 46"/>
                <a:gd name="T96" fmla="*/ 41 w 51"/>
                <a:gd name="T97" fmla="*/ 41 h 46"/>
                <a:gd name="T98" fmla="*/ 42 w 51"/>
                <a:gd name="T99" fmla="*/ 40 h 46"/>
                <a:gd name="T100" fmla="*/ 45 w 51"/>
                <a:gd name="T101" fmla="*/ 38 h 46"/>
                <a:gd name="T102" fmla="*/ 47 w 51"/>
                <a:gd name="T103" fmla="*/ 36 h 46"/>
                <a:gd name="T104" fmla="*/ 48 w 51"/>
                <a:gd name="T105" fmla="*/ 34 h 46"/>
                <a:gd name="T106" fmla="*/ 50 w 51"/>
                <a:gd name="T107" fmla="*/ 32 h 46"/>
                <a:gd name="T108" fmla="*/ 51 w 51"/>
                <a:gd name="T109" fmla="*/ 29 h 46"/>
                <a:gd name="T110" fmla="*/ 51 w 51"/>
                <a:gd name="T111" fmla="*/ 26 h 46"/>
                <a:gd name="T112" fmla="*/ 51 w 51"/>
                <a:gd name="T113"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51" y="24"/>
                  </a:moveTo>
                  <a:lnTo>
                    <a:pt x="51" y="23"/>
                  </a:lnTo>
                  <a:lnTo>
                    <a:pt x="51" y="20"/>
                  </a:lnTo>
                  <a:lnTo>
                    <a:pt x="51" y="17"/>
                  </a:lnTo>
                  <a:lnTo>
                    <a:pt x="50" y="15"/>
                  </a:lnTo>
                  <a:lnTo>
                    <a:pt x="48" y="12"/>
                  </a:lnTo>
                  <a:lnTo>
                    <a:pt x="47" y="9"/>
                  </a:lnTo>
                  <a:lnTo>
                    <a:pt x="45" y="8"/>
                  </a:lnTo>
                  <a:lnTo>
                    <a:pt x="44" y="7"/>
                  </a:lnTo>
                  <a:lnTo>
                    <a:pt x="41" y="4"/>
                  </a:lnTo>
                  <a:lnTo>
                    <a:pt x="39" y="3"/>
                  </a:lnTo>
                  <a:lnTo>
                    <a:pt x="36" y="1"/>
                  </a:lnTo>
                  <a:lnTo>
                    <a:pt x="33" y="1"/>
                  </a:lnTo>
                  <a:lnTo>
                    <a:pt x="30" y="0"/>
                  </a:lnTo>
                  <a:lnTo>
                    <a:pt x="27" y="0"/>
                  </a:lnTo>
                  <a:lnTo>
                    <a:pt x="24" y="0"/>
                  </a:lnTo>
                  <a:lnTo>
                    <a:pt x="21" y="0"/>
                  </a:lnTo>
                  <a:lnTo>
                    <a:pt x="18" y="1"/>
                  </a:lnTo>
                  <a:lnTo>
                    <a:pt x="17" y="1"/>
                  </a:lnTo>
                  <a:lnTo>
                    <a:pt x="14" y="3"/>
                  </a:lnTo>
                  <a:lnTo>
                    <a:pt x="11" y="4"/>
                  </a:lnTo>
                  <a:lnTo>
                    <a:pt x="9" y="5"/>
                  </a:lnTo>
                  <a:lnTo>
                    <a:pt x="6" y="8"/>
                  </a:lnTo>
                  <a:lnTo>
                    <a:pt x="5" y="9"/>
                  </a:lnTo>
                  <a:lnTo>
                    <a:pt x="3" y="12"/>
                  </a:lnTo>
                  <a:lnTo>
                    <a:pt x="2" y="15"/>
                  </a:lnTo>
                  <a:lnTo>
                    <a:pt x="0" y="16"/>
                  </a:lnTo>
                  <a:lnTo>
                    <a:pt x="0" y="19"/>
                  </a:lnTo>
                  <a:lnTo>
                    <a:pt x="0" y="21"/>
                  </a:lnTo>
                  <a:lnTo>
                    <a:pt x="0" y="24"/>
                  </a:lnTo>
                  <a:lnTo>
                    <a:pt x="0" y="26"/>
                  </a:lnTo>
                  <a:lnTo>
                    <a:pt x="0" y="29"/>
                  </a:lnTo>
                  <a:lnTo>
                    <a:pt x="2" y="32"/>
                  </a:lnTo>
                  <a:lnTo>
                    <a:pt x="3" y="33"/>
                  </a:lnTo>
                  <a:lnTo>
                    <a:pt x="5" y="36"/>
                  </a:lnTo>
                  <a:lnTo>
                    <a:pt x="6" y="38"/>
                  </a:lnTo>
                  <a:lnTo>
                    <a:pt x="8" y="40"/>
                  </a:lnTo>
                  <a:lnTo>
                    <a:pt x="11" y="41"/>
                  </a:lnTo>
                  <a:lnTo>
                    <a:pt x="12" y="42"/>
                  </a:lnTo>
                  <a:lnTo>
                    <a:pt x="15" y="44"/>
                  </a:lnTo>
                  <a:lnTo>
                    <a:pt x="18" y="45"/>
                  </a:lnTo>
                  <a:lnTo>
                    <a:pt x="21" y="45"/>
                  </a:lnTo>
                  <a:lnTo>
                    <a:pt x="24" y="46"/>
                  </a:lnTo>
                  <a:lnTo>
                    <a:pt x="27" y="46"/>
                  </a:lnTo>
                  <a:lnTo>
                    <a:pt x="30" y="45"/>
                  </a:lnTo>
                  <a:lnTo>
                    <a:pt x="33" y="45"/>
                  </a:lnTo>
                  <a:lnTo>
                    <a:pt x="35" y="44"/>
                  </a:lnTo>
                  <a:lnTo>
                    <a:pt x="38" y="42"/>
                  </a:lnTo>
                  <a:lnTo>
                    <a:pt x="41" y="41"/>
                  </a:lnTo>
                  <a:lnTo>
                    <a:pt x="42" y="40"/>
                  </a:lnTo>
                  <a:lnTo>
                    <a:pt x="45" y="38"/>
                  </a:lnTo>
                  <a:lnTo>
                    <a:pt x="47" y="36"/>
                  </a:lnTo>
                  <a:lnTo>
                    <a:pt x="48" y="34"/>
                  </a:lnTo>
                  <a:lnTo>
                    <a:pt x="50" y="32"/>
                  </a:lnTo>
                  <a:lnTo>
                    <a:pt x="51" y="29"/>
                  </a:lnTo>
                  <a:lnTo>
                    <a:pt x="51" y="26"/>
                  </a:lnTo>
                  <a:lnTo>
                    <a:pt x="51" y="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2" name="Rectangle 48"/>
            <p:cNvSpPr>
              <a:spLocks noChangeArrowheads="1"/>
            </p:cNvSpPr>
            <p:nvPr/>
          </p:nvSpPr>
          <p:spPr bwMode="auto">
            <a:xfrm>
              <a:off x="2822" y="2625"/>
              <a:ext cx="52" cy="4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53" name="Line 49"/>
            <p:cNvSpPr>
              <a:spLocks noChangeShapeType="1"/>
            </p:cNvSpPr>
            <p:nvPr/>
          </p:nvSpPr>
          <p:spPr bwMode="auto">
            <a:xfrm flipV="1">
              <a:off x="1482" y="2641"/>
              <a:ext cx="1367" cy="25"/>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54" name="Freeform 50"/>
            <p:cNvSpPr>
              <a:spLocks/>
            </p:cNvSpPr>
            <p:nvPr/>
          </p:nvSpPr>
          <p:spPr bwMode="auto">
            <a:xfrm>
              <a:off x="1456" y="2643"/>
              <a:ext cx="51" cy="47"/>
            </a:xfrm>
            <a:custGeom>
              <a:avLst/>
              <a:gdLst>
                <a:gd name="T0" fmla="*/ 51 w 51"/>
                <a:gd name="T1" fmla="*/ 23 h 47"/>
                <a:gd name="T2" fmla="*/ 51 w 51"/>
                <a:gd name="T3" fmla="*/ 20 h 47"/>
                <a:gd name="T4" fmla="*/ 51 w 51"/>
                <a:gd name="T5" fmla="*/ 17 h 47"/>
                <a:gd name="T6" fmla="*/ 50 w 51"/>
                <a:gd name="T7" fmla="*/ 15 h 47"/>
                <a:gd name="T8" fmla="*/ 48 w 51"/>
                <a:gd name="T9" fmla="*/ 12 h 47"/>
                <a:gd name="T10" fmla="*/ 47 w 51"/>
                <a:gd name="T11" fmla="*/ 11 h 47"/>
                <a:gd name="T12" fmla="*/ 45 w 51"/>
                <a:gd name="T13" fmla="*/ 8 h 47"/>
                <a:gd name="T14" fmla="*/ 44 w 51"/>
                <a:gd name="T15" fmla="*/ 7 h 47"/>
                <a:gd name="T16" fmla="*/ 41 w 51"/>
                <a:gd name="T17" fmla="*/ 6 h 47"/>
                <a:gd name="T18" fmla="*/ 39 w 51"/>
                <a:gd name="T19" fmla="*/ 3 h 47"/>
                <a:gd name="T20" fmla="*/ 36 w 51"/>
                <a:gd name="T21" fmla="*/ 3 h 47"/>
                <a:gd name="T22" fmla="*/ 33 w 51"/>
                <a:gd name="T23" fmla="*/ 2 h 47"/>
                <a:gd name="T24" fmla="*/ 30 w 51"/>
                <a:gd name="T25" fmla="*/ 0 h 47"/>
                <a:gd name="T26" fmla="*/ 29 w 51"/>
                <a:gd name="T27" fmla="*/ 0 h 47"/>
                <a:gd name="T28" fmla="*/ 26 w 51"/>
                <a:gd name="T29" fmla="*/ 0 h 47"/>
                <a:gd name="T30" fmla="*/ 23 w 51"/>
                <a:gd name="T31" fmla="*/ 0 h 47"/>
                <a:gd name="T32" fmla="*/ 20 w 51"/>
                <a:gd name="T33" fmla="*/ 2 h 47"/>
                <a:gd name="T34" fmla="*/ 17 w 51"/>
                <a:gd name="T35" fmla="*/ 2 h 47"/>
                <a:gd name="T36" fmla="*/ 14 w 51"/>
                <a:gd name="T37" fmla="*/ 3 h 47"/>
                <a:gd name="T38" fmla="*/ 12 w 51"/>
                <a:gd name="T39" fmla="*/ 4 h 47"/>
                <a:gd name="T40" fmla="*/ 9 w 51"/>
                <a:gd name="T41" fmla="*/ 6 h 47"/>
                <a:gd name="T42" fmla="*/ 8 w 51"/>
                <a:gd name="T43" fmla="*/ 7 h 47"/>
                <a:gd name="T44" fmla="*/ 5 w 51"/>
                <a:gd name="T45" fmla="*/ 10 h 47"/>
                <a:gd name="T46" fmla="*/ 3 w 51"/>
                <a:gd name="T47" fmla="*/ 11 h 47"/>
                <a:gd name="T48" fmla="*/ 2 w 51"/>
                <a:gd name="T49" fmla="*/ 13 h 47"/>
                <a:gd name="T50" fmla="*/ 2 w 51"/>
                <a:gd name="T51" fmla="*/ 16 h 47"/>
                <a:gd name="T52" fmla="*/ 0 w 51"/>
                <a:gd name="T53" fmla="*/ 19 h 47"/>
                <a:gd name="T54" fmla="*/ 0 w 51"/>
                <a:gd name="T55" fmla="*/ 21 h 47"/>
                <a:gd name="T56" fmla="*/ 0 w 51"/>
                <a:gd name="T57" fmla="*/ 24 h 47"/>
                <a:gd name="T58" fmla="*/ 0 w 51"/>
                <a:gd name="T59" fmla="*/ 27 h 47"/>
                <a:gd name="T60" fmla="*/ 0 w 51"/>
                <a:gd name="T61" fmla="*/ 29 h 47"/>
                <a:gd name="T62" fmla="*/ 2 w 51"/>
                <a:gd name="T63" fmla="*/ 31 h 47"/>
                <a:gd name="T64" fmla="*/ 3 w 51"/>
                <a:gd name="T65" fmla="*/ 33 h 47"/>
                <a:gd name="T66" fmla="*/ 5 w 51"/>
                <a:gd name="T67" fmla="*/ 36 h 47"/>
                <a:gd name="T68" fmla="*/ 6 w 51"/>
                <a:gd name="T69" fmla="*/ 37 h 47"/>
                <a:gd name="T70" fmla="*/ 8 w 51"/>
                <a:gd name="T71" fmla="*/ 40 h 47"/>
                <a:gd name="T72" fmla="*/ 11 w 51"/>
                <a:gd name="T73" fmla="*/ 41 h 47"/>
                <a:gd name="T74" fmla="*/ 12 w 51"/>
                <a:gd name="T75" fmla="*/ 43 h 47"/>
                <a:gd name="T76" fmla="*/ 15 w 51"/>
                <a:gd name="T77" fmla="*/ 44 h 47"/>
                <a:gd name="T78" fmla="*/ 18 w 51"/>
                <a:gd name="T79" fmla="*/ 45 h 47"/>
                <a:gd name="T80" fmla="*/ 21 w 51"/>
                <a:gd name="T81" fmla="*/ 45 h 47"/>
                <a:gd name="T82" fmla="*/ 23 w 51"/>
                <a:gd name="T83" fmla="*/ 45 h 47"/>
                <a:gd name="T84" fmla="*/ 26 w 51"/>
                <a:gd name="T85" fmla="*/ 47 h 47"/>
                <a:gd name="T86" fmla="*/ 29 w 51"/>
                <a:gd name="T87" fmla="*/ 45 h 47"/>
                <a:gd name="T88" fmla="*/ 32 w 51"/>
                <a:gd name="T89" fmla="*/ 45 h 47"/>
                <a:gd name="T90" fmla="*/ 35 w 51"/>
                <a:gd name="T91" fmla="*/ 44 h 47"/>
                <a:gd name="T92" fmla="*/ 38 w 51"/>
                <a:gd name="T93" fmla="*/ 44 h 47"/>
                <a:gd name="T94" fmla="*/ 39 w 51"/>
                <a:gd name="T95" fmla="*/ 43 h 47"/>
                <a:gd name="T96" fmla="*/ 42 w 51"/>
                <a:gd name="T97" fmla="*/ 41 h 47"/>
                <a:gd name="T98" fmla="*/ 44 w 51"/>
                <a:gd name="T99" fmla="*/ 39 h 47"/>
                <a:gd name="T100" fmla="*/ 47 w 51"/>
                <a:gd name="T101" fmla="*/ 37 h 47"/>
                <a:gd name="T102" fmla="*/ 48 w 51"/>
                <a:gd name="T103" fmla="*/ 35 h 47"/>
                <a:gd name="T104" fmla="*/ 50 w 51"/>
                <a:gd name="T105" fmla="*/ 32 h 47"/>
                <a:gd name="T106" fmla="*/ 50 w 51"/>
                <a:gd name="T107" fmla="*/ 31 h 47"/>
                <a:gd name="T108" fmla="*/ 51 w 51"/>
                <a:gd name="T109" fmla="*/ 28 h 47"/>
                <a:gd name="T110" fmla="*/ 51 w 51"/>
                <a:gd name="T111" fmla="*/ 25 h 47"/>
                <a:gd name="T112" fmla="*/ 51 w 51"/>
                <a:gd name="T11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7">
                  <a:moveTo>
                    <a:pt x="51" y="23"/>
                  </a:moveTo>
                  <a:lnTo>
                    <a:pt x="51" y="20"/>
                  </a:lnTo>
                  <a:lnTo>
                    <a:pt x="51" y="17"/>
                  </a:lnTo>
                  <a:lnTo>
                    <a:pt x="50" y="15"/>
                  </a:lnTo>
                  <a:lnTo>
                    <a:pt x="48" y="12"/>
                  </a:lnTo>
                  <a:lnTo>
                    <a:pt x="47" y="11"/>
                  </a:lnTo>
                  <a:lnTo>
                    <a:pt x="45" y="8"/>
                  </a:lnTo>
                  <a:lnTo>
                    <a:pt x="44" y="7"/>
                  </a:lnTo>
                  <a:lnTo>
                    <a:pt x="41" y="6"/>
                  </a:lnTo>
                  <a:lnTo>
                    <a:pt x="39" y="3"/>
                  </a:lnTo>
                  <a:lnTo>
                    <a:pt x="36" y="3"/>
                  </a:lnTo>
                  <a:lnTo>
                    <a:pt x="33" y="2"/>
                  </a:lnTo>
                  <a:lnTo>
                    <a:pt x="30" y="0"/>
                  </a:lnTo>
                  <a:lnTo>
                    <a:pt x="29" y="0"/>
                  </a:lnTo>
                  <a:lnTo>
                    <a:pt x="26" y="0"/>
                  </a:lnTo>
                  <a:lnTo>
                    <a:pt x="23" y="0"/>
                  </a:lnTo>
                  <a:lnTo>
                    <a:pt x="20" y="2"/>
                  </a:lnTo>
                  <a:lnTo>
                    <a:pt x="17" y="2"/>
                  </a:lnTo>
                  <a:lnTo>
                    <a:pt x="14" y="3"/>
                  </a:lnTo>
                  <a:lnTo>
                    <a:pt x="12" y="4"/>
                  </a:lnTo>
                  <a:lnTo>
                    <a:pt x="9" y="6"/>
                  </a:lnTo>
                  <a:lnTo>
                    <a:pt x="8" y="7"/>
                  </a:lnTo>
                  <a:lnTo>
                    <a:pt x="5" y="10"/>
                  </a:lnTo>
                  <a:lnTo>
                    <a:pt x="3" y="11"/>
                  </a:lnTo>
                  <a:lnTo>
                    <a:pt x="2" y="13"/>
                  </a:lnTo>
                  <a:lnTo>
                    <a:pt x="2" y="16"/>
                  </a:lnTo>
                  <a:lnTo>
                    <a:pt x="0" y="19"/>
                  </a:lnTo>
                  <a:lnTo>
                    <a:pt x="0" y="21"/>
                  </a:lnTo>
                  <a:lnTo>
                    <a:pt x="0" y="24"/>
                  </a:lnTo>
                  <a:lnTo>
                    <a:pt x="0" y="27"/>
                  </a:lnTo>
                  <a:lnTo>
                    <a:pt x="0" y="29"/>
                  </a:lnTo>
                  <a:lnTo>
                    <a:pt x="2" y="31"/>
                  </a:lnTo>
                  <a:lnTo>
                    <a:pt x="3" y="33"/>
                  </a:lnTo>
                  <a:lnTo>
                    <a:pt x="5" y="36"/>
                  </a:lnTo>
                  <a:lnTo>
                    <a:pt x="6" y="37"/>
                  </a:lnTo>
                  <a:lnTo>
                    <a:pt x="8" y="40"/>
                  </a:lnTo>
                  <a:lnTo>
                    <a:pt x="11" y="41"/>
                  </a:lnTo>
                  <a:lnTo>
                    <a:pt x="12" y="43"/>
                  </a:lnTo>
                  <a:lnTo>
                    <a:pt x="15" y="44"/>
                  </a:lnTo>
                  <a:lnTo>
                    <a:pt x="18" y="45"/>
                  </a:lnTo>
                  <a:lnTo>
                    <a:pt x="21" y="45"/>
                  </a:lnTo>
                  <a:lnTo>
                    <a:pt x="23" y="45"/>
                  </a:lnTo>
                  <a:lnTo>
                    <a:pt x="26" y="47"/>
                  </a:lnTo>
                  <a:lnTo>
                    <a:pt x="29" y="45"/>
                  </a:lnTo>
                  <a:lnTo>
                    <a:pt x="32" y="45"/>
                  </a:lnTo>
                  <a:lnTo>
                    <a:pt x="35" y="44"/>
                  </a:lnTo>
                  <a:lnTo>
                    <a:pt x="38" y="44"/>
                  </a:lnTo>
                  <a:lnTo>
                    <a:pt x="39" y="43"/>
                  </a:lnTo>
                  <a:lnTo>
                    <a:pt x="42" y="41"/>
                  </a:lnTo>
                  <a:lnTo>
                    <a:pt x="44" y="39"/>
                  </a:lnTo>
                  <a:lnTo>
                    <a:pt x="47" y="37"/>
                  </a:lnTo>
                  <a:lnTo>
                    <a:pt x="48" y="35"/>
                  </a:lnTo>
                  <a:lnTo>
                    <a:pt x="50" y="32"/>
                  </a:lnTo>
                  <a:lnTo>
                    <a:pt x="50" y="31"/>
                  </a:lnTo>
                  <a:lnTo>
                    <a:pt x="51" y="28"/>
                  </a:lnTo>
                  <a:lnTo>
                    <a:pt x="51" y="25"/>
                  </a:lnTo>
                  <a:lnTo>
                    <a:pt x="51" y="2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5" name="Rectangle 51"/>
            <p:cNvSpPr>
              <a:spLocks noChangeArrowheads="1"/>
            </p:cNvSpPr>
            <p:nvPr/>
          </p:nvSpPr>
          <p:spPr bwMode="auto">
            <a:xfrm>
              <a:off x="2824" y="2617"/>
              <a:ext cx="51" cy="4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56" name="Line 52"/>
            <p:cNvSpPr>
              <a:spLocks noChangeShapeType="1"/>
            </p:cNvSpPr>
            <p:nvPr/>
          </p:nvSpPr>
          <p:spPr bwMode="auto">
            <a:xfrm>
              <a:off x="2831" y="2245"/>
              <a:ext cx="1359" cy="198"/>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57" name="Freeform 53"/>
            <p:cNvSpPr>
              <a:spLocks/>
            </p:cNvSpPr>
            <p:nvPr/>
          </p:nvSpPr>
          <p:spPr bwMode="auto">
            <a:xfrm>
              <a:off x="4164" y="2420"/>
              <a:ext cx="51" cy="46"/>
            </a:xfrm>
            <a:custGeom>
              <a:avLst/>
              <a:gdLst>
                <a:gd name="T0" fmla="*/ 0 w 51"/>
                <a:gd name="T1" fmla="*/ 19 h 46"/>
                <a:gd name="T2" fmla="*/ 0 w 51"/>
                <a:gd name="T3" fmla="*/ 22 h 46"/>
                <a:gd name="T4" fmla="*/ 0 w 51"/>
                <a:gd name="T5" fmla="*/ 25 h 46"/>
                <a:gd name="T6" fmla="*/ 0 w 51"/>
                <a:gd name="T7" fmla="*/ 26 h 46"/>
                <a:gd name="T8" fmla="*/ 2 w 51"/>
                <a:gd name="T9" fmla="*/ 29 h 46"/>
                <a:gd name="T10" fmla="*/ 2 w 51"/>
                <a:gd name="T11" fmla="*/ 31 h 46"/>
                <a:gd name="T12" fmla="*/ 3 w 51"/>
                <a:gd name="T13" fmla="*/ 34 h 46"/>
                <a:gd name="T14" fmla="*/ 5 w 51"/>
                <a:gd name="T15" fmla="*/ 37 h 46"/>
                <a:gd name="T16" fmla="*/ 6 w 51"/>
                <a:gd name="T17" fmla="*/ 38 h 46"/>
                <a:gd name="T18" fmla="*/ 9 w 51"/>
                <a:gd name="T19" fmla="*/ 39 h 46"/>
                <a:gd name="T20" fmla="*/ 11 w 51"/>
                <a:gd name="T21" fmla="*/ 42 h 46"/>
                <a:gd name="T22" fmla="*/ 14 w 51"/>
                <a:gd name="T23" fmla="*/ 43 h 46"/>
                <a:gd name="T24" fmla="*/ 17 w 51"/>
                <a:gd name="T25" fmla="*/ 43 h 46"/>
                <a:gd name="T26" fmla="*/ 18 w 51"/>
                <a:gd name="T27" fmla="*/ 45 h 46"/>
                <a:gd name="T28" fmla="*/ 21 w 51"/>
                <a:gd name="T29" fmla="*/ 46 h 46"/>
                <a:gd name="T30" fmla="*/ 24 w 51"/>
                <a:gd name="T31" fmla="*/ 46 h 46"/>
                <a:gd name="T32" fmla="*/ 27 w 51"/>
                <a:gd name="T33" fmla="*/ 46 h 46"/>
                <a:gd name="T34" fmla="*/ 30 w 51"/>
                <a:gd name="T35" fmla="*/ 46 h 46"/>
                <a:gd name="T36" fmla="*/ 33 w 51"/>
                <a:gd name="T37" fmla="*/ 45 h 46"/>
                <a:gd name="T38" fmla="*/ 36 w 51"/>
                <a:gd name="T39" fmla="*/ 43 h 46"/>
                <a:gd name="T40" fmla="*/ 39 w 51"/>
                <a:gd name="T41" fmla="*/ 43 h 46"/>
                <a:gd name="T42" fmla="*/ 41 w 51"/>
                <a:gd name="T43" fmla="*/ 42 h 46"/>
                <a:gd name="T44" fmla="*/ 44 w 51"/>
                <a:gd name="T45" fmla="*/ 39 h 46"/>
                <a:gd name="T46" fmla="*/ 45 w 51"/>
                <a:gd name="T47" fmla="*/ 38 h 46"/>
                <a:gd name="T48" fmla="*/ 47 w 51"/>
                <a:gd name="T49" fmla="*/ 35 h 46"/>
                <a:gd name="T50" fmla="*/ 48 w 51"/>
                <a:gd name="T51" fmla="*/ 34 h 46"/>
                <a:gd name="T52" fmla="*/ 50 w 51"/>
                <a:gd name="T53" fmla="*/ 31 h 46"/>
                <a:gd name="T54" fmla="*/ 51 w 51"/>
                <a:gd name="T55" fmla="*/ 29 h 46"/>
                <a:gd name="T56" fmla="*/ 51 w 51"/>
                <a:gd name="T57" fmla="*/ 26 h 46"/>
                <a:gd name="T58" fmla="*/ 51 w 51"/>
                <a:gd name="T59" fmla="*/ 23 h 46"/>
                <a:gd name="T60" fmla="*/ 51 w 51"/>
                <a:gd name="T61" fmla="*/ 22 h 46"/>
                <a:gd name="T62" fmla="*/ 51 w 51"/>
                <a:gd name="T63" fmla="*/ 19 h 46"/>
                <a:gd name="T64" fmla="*/ 51 w 51"/>
                <a:gd name="T65" fmla="*/ 17 h 46"/>
                <a:gd name="T66" fmla="*/ 50 w 51"/>
                <a:gd name="T67" fmla="*/ 14 h 46"/>
                <a:gd name="T68" fmla="*/ 48 w 51"/>
                <a:gd name="T69" fmla="*/ 12 h 46"/>
                <a:gd name="T70" fmla="*/ 47 w 51"/>
                <a:gd name="T71" fmla="*/ 10 h 46"/>
                <a:gd name="T72" fmla="*/ 45 w 51"/>
                <a:gd name="T73" fmla="*/ 8 h 46"/>
                <a:gd name="T74" fmla="*/ 44 w 51"/>
                <a:gd name="T75" fmla="*/ 6 h 46"/>
                <a:gd name="T76" fmla="*/ 41 w 51"/>
                <a:gd name="T77" fmla="*/ 4 h 46"/>
                <a:gd name="T78" fmla="*/ 38 w 51"/>
                <a:gd name="T79" fmla="*/ 2 h 46"/>
                <a:gd name="T80" fmla="*/ 36 w 51"/>
                <a:gd name="T81" fmla="*/ 2 h 46"/>
                <a:gd name="T82" fmla="*/ 33 w 51"/>
                <a:gd name="T83" fmla="*/ 1 h 46"/>
                <a:gd name="T84" fmla="*/ 30 w 51"/>
                <a:gd name="T85" fmla="*/ 1 h 46"/>
                <a:gd name="T86" fmla="*/ 27 w 51"/>
                <a:gd name="T87" fmla="*/ 0 h 46"/>
                <a:gd name="T88" fmla="*/ 24 w 51"/>
                <a:gd name="T89" fmla="*/ 0 h 46"/>
                <a:gd name="T90" fmla="*/ 21 w 51"/>
                <a:gd name="T91" fmla="*/ 1 h 46"/>
                <a:gd name="T92" fmla="*/ 18 w 51"/>
                <a:gd name="T93" fmla="*/ 1 h 46"/>
                <a:gd name="T94" fmla="*/ 15 w 51"/>
                <a:gd name="T95" fmla="*/ 2 h 46"/>
                <a:gd name="T96" fmla="*/ 14 w 51"/>
                <a:gd name="T97" fmla="*/ 2 h 46"/>
                <a:gd name="T98" fmla="*/ 11 w 51"/>
                <a:gd name="T99" fmla="*/ 4 h 46"/>
                <a:gd name="T100" fmla="*/ 9 w 51"/>
                <a:gd name="T101" fmla="*/ 6 h 46"/>
                <a:gd name="T102" fmla="*/ 6 w 51"/>
                <a:gd name="T103" fmla="*/ 8 h 46"/>
                <a:gd name="T104" fmla="*/ 5 w 51"/>
                <a:gd name="T105" fmla="*/ 10 h 46"/>
                <a:gd name="T106" fmla="*/ 3 w 51"/>
                <a:gd name="T107" fmla="*/ 12 h 46"/>
                <a:gd name="T108" fmla="*/ 2 w 51"/>
                <a:gd name="T109" fmla="*/ 14 h 46"/>
                <a:gd name="T110" fmla="*/ 2 w 51"/>
                <a:gd name="T111" fmla="*/ 17 h 46"/>
                <a:gd name="T112" fmla="*/ 0 w 51"/>
                <a:gd name="T11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0" y="19"/>
                  </a:moveTo>
                  <a:lnTo>
                    <a:pt x="0" y="22"/>
                  </a:lnTo>
                  <a:lnTo>
                    <a:pt x="0" y="25"/>
                  </a:lnTo>
                  <a:lnTo>
                    <a:pt x="0" y="26"/>
                  </a:lnTo>
                  <a:lnTo>
                    <a:pt x="2" y="29"/>
                  </a:lnTo>
                  <a:lnTo>
                    <a:pt x="2" y="31"/>
                  </a:lnTo>
                  <a:lnTo>
                    <a:pt x="3" y="34"/>
                  </a:lnTo>
                  <a:lnTo>
                    <a:pt x="5" y="37"/>
                  </a:lnTo>
                  <a:lnTo>
                    <a:pt x="6" y="38"/>
                  </a:lnTo>
                  <a:lnTo>
                    <a:pt x="9" y="39"/>
                  </a:lnTo>
                  <a:lnTo>
                    <a:pt x="11" y="42"/>
                  </a:lnTo>
                  <a:lnTo>
                    <a:pt x="14" y="43"/>
                  </a:lnTo>
                  <a:lnTo>
                    <a:pt x="17" y="43"/>
                  </a:lnTo>
                  <a:lnTo>
                    <a:pt x="18" y="45"/>
                  </a:lnTo>
                  <a:lnTo>
                    <a:pt x="21" y="46"/>
                  </a:lnTo>
                  <a:lnTo>
                    <a:pt x="24" y="46"/>
                  </a:lnTo>
                  <a:lnTo>
                    <a:pt x="27" y="46"/>
                  </a:lnTo>
                  <a:lnTo>
                    <a:pt x="30" y="46"/>
                  </a:lnTo>
                  <a:lnTo>
                    <a:pt x="33" y="45"/>
                  </a:lnTo>
                  <a:lnTo>
                    <a:pt x="36" y="43"/>
                  </a:lnTo>
                  <a:lnTo>
                    <a:pt x="39" y="43"/>
                  </a:lnTo>
                  <a:lnTo>
                    <a:pt x="41" y="42"/>
                  </a:lnTo>
                  <a:lnTo>
                    <a:pt x="44" y="39"/>
                  </a:lnTo>
                  <a:lnTo>
                    <a:pt x="45" y="38"/>
                  </a:lnTo>
                  <a:lnTo>
                    <a:pt x="47" y="35"/>
                  </a:lnTo>
                  <a:lnTo>
                    <a:pt x="48" y="34"/>
                  </a:lnTo>
                  <a:lnTo>
                    <a:pt x="50" y="31"/>
                  </a:lnTo>
                  <a:lnTo>
                    <a:pt x="51" y="29"/>
                  </a:lnTo>
                  <a:lnTo>
                    <a:pt x="51" y="26"/>
                  </a:lnTo>
                  <a:lnTo>
                    <a:pt x="51" y="23"/>
                  </a:lnTo>
                  <a:lnTo>
                    <a:pt x="51" y="22"/>
                  </a:lnTo>
                  <a:lnTo>
                    <a:pt x="51" y="19"/>
                  </a:lnTo>
                  <a:lnTo>
                    <a:pt x="51" y="17"/>
                  </a:lnTo>
                  <a:lnTo>
                    <a:pt x="50" y="14"/>
                  </a:lnTo>
                  <a:lnTo>
                    <a:pt x="48" y="12"/>
                  </a:lnTo>
                  <a:lnTo>
                    <a:pt x="47" y="10"/>
                  </a:lnTo>
                  <a:lnTo>
                    <a:pt x="45" y="8"/>
                  </a:lnTo>
                  <a:lnTo>
                    <a:pt x="44" y="6"/>
                  </a:lnTo>
                  <a:lnTo>
                    <a:pt x="41" y="4"/>
                  </a:lnTo>
                  <a:lnTo>
                    <a:pt x="38" y="2"/>
                  </a:lnTo>
                  <a:lnTo>
                    <a:pt x="36" y="2"/>
                  </a:lnTo>
                  <a:lnTo>
                    <a:pt x="33" y="1"/>
                  </a:lnTo>
                  <a:lnTo>
                    <a:pt x="30" y="1"/>
                  </a:lnTo>
                  <a:lnTo>
                    <a:pt x="27" y="0"/>
                  </a:lnTo>
                  <a:lnTo>
                    <a:pt x="24" y="0"/>
                  </a:lnTo>
                  <a:lnTo>
                    <a:pt x="21" y="1"/>
                  </a:lnTo>
                  <a:lnTo>
                    <a:pt x="18" y="1"/>
                  </a:lnTo>
                  <a:lnTo>
                    <a:pt x="15" y="2"/>
                  </a:lnTo>
                  <a:lnTo>
                    <a:pt x="14" y="2"/>
                  </a:lnTo>
                  <a:lnTo>
                    <a:pt x="11" y="4"/>
                  </a:lnTo>
                  <a:lnTo>
                    <a:pt x="9" y="6"/>
                  </a:lnTo>
                  <a:lnTo>
                    <a:pt x="6" y="8"/>
                  </a:lnTo>
                  <a:lnTo>
                    <a:pt x="5" y="10"/>
                  </a:lnTo>
                  <a:lnTo>
                    <a:pt x="3" y="12"/>
                  </a:lnTo>
                  <a:lnTo>
                    <a:pt x="2" y="14"/>
                  </a:lnTo>
                  <a:lnTo>
                    <a:pt x="2" y="17"/>
                  </a:lnTo>
                  <a:lnTo>
                    <a:pt x="0" y="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8" name="Line 54"/>
            <p:cNvSpPr>
              <a:spLocks noChangeShapeType="1"/>
            </p:cNvSpPr>
            <p:nvPr/>
          </p:nvSpPr>
          <p:spPr bwMode="auto">
            <a:xfrm flipV="1">
              <a:off x="2855" y="2443"/>
              <a:ext cx="1335" cy="24"/>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59" name="Freeform 55"/>
            <p:cNvSpPr>
              <a:spLocks/>
            </p:cNvSpPr>
            <p:nvPr/>
          </p:nvSpPr>
          <p:spPr bwMode="auto">
            <a:xfrm>
              <a:off x="4164" y="2421"/>
              <a:ext cx="51" cy="45"/>
            </a:xfrm>
            <a:custGeom>
              <a:avLst/>
              <a:gdLst>
                <a:gd name="T0" fmla="*/ 0 w 51"/>
                <a:gd name="T1" fmla="*/ 22 h 45"/>
                <a:gd name="T2" fmla="*/ 0 w 51"/>
                <a:gd name="T3" fmla="*/ 25 h 45"/>
                <a:gd name="T4" fmla="*/ 0 w 51"/>
                <a:gd name="T5" fmla="*/ 28 h 45"/>
                <a:gd name="T6" fmla="*/ 2 w 51"/>
                <a:gd name="T7" fmla="*/ 30 h 45"/>
                <a:gd name="T8" fmla="*/ 3 w 51"/>
                <a:gd name="T9" fmla="*/ 33 h 45"/>
                <a:gd name="T10" fmla="*/ 5 w 51"/>
                <a:gd name="T11" fmla="*/ 36 h 45"/>
                <a:gd name="T12" fmla="*/ 6 w 51"/>
                <a:gd name="T13" fmla="*/ 37 h 45"/>
                <a:gd name="T14" fmla="*/ 8 w 51"/>
                <a:gd name="T15" fmla="*/ 40 h 45"/>
                <a:gd name="T16" fmla="*/ 11 w 51"/>
                <a:gd name="T17" fmla="*/ 41 h 45"/>
                <a:gd name="T18" fmla="*/ 12 w 51"/>
                <a:gd name="T19" fmla="*/ 42 h 45"/>
                <a:gd name="T20" fmla="*/ 15 w 51"/>
                <a:gd name="T21" fmla="*/ 44 h 45"/>
                <a:gd name="T22" fmla="*/ 18 w 51"/>
                <a:gd name="T23" fmla="*/ 44 h 45"/>
                <a:gd name="T24" fmla="*/ 21 w 51"/>
                <a:gd name="T25" fmla="*/ 45 h 45"/>
                <a:gd name="T26" fmla="*/ 24 w 51"/>
                <a:gd name="T27" fmla="*/ 45 h 45"/>
                <a:gd name="T28" fmla="*/ 26 w 51"/>
                <a:gd name="T29" fmla="*/ 45 h 45"/>
                <a:gd name="T30" fmla="*/ 29 w 51"/>
                <a:gd name="T31" fmla="*/ 45 h 45"/>
                <a:gd name="T32" fmla="*/ 32 w 51"/>
                <a:gd name="T33" fmla="*/ 45 h 45"/>
                <a:gd name="T34" fmla="*/ 35 w 51"/>
                <a:gd name="T35" fmla="*/ 44 h 45"/>
                <a:gd name="T36" fmla="*/ 38 w 51"/>
                <a:gd name="T37" fmla="*/ 42 h 45"/>
                <a:gd name="T38" fmla="*/ 41 w 51"/>
                <a:gd name="T39" fmla="*/ 41 h 45"/>
                <a:gd name="T40" fmla="*/ 42 w 51"/>
                <a:gd name="T41" fmla="*/ 40 h 45"/>
                <a:gd name="T42" fmla="*/ 45 w 51"/>
                <a:gd name="T43" fmla="*/ 38 h 45"/>
                <a:gd name="T44" fmla="*/ 47 w 51"/>
                <a:gd name="T45" fmla="*/ 37 h 45"/>
                <a:gd name="T46" fmla="*/ 48 w 51"/>
                <a:gd name="T47" fmla="*/ 34 h 45"/>
                <a:gd name="T48" fmla="*/ 50 w 51"/>
                <a:gd name="T49" fmla="*/ 32 h 45"/>
                <a:gd name="T50" fmla="*/ 51 w 51"/>
                <a:gd name="T51" fmla="*/ 29 h 45"/>
                <a:gd name="T52" fmla="*/ 51 w 51"/>
                <a:gd name="T53" fmla="*/ 28 h 45"/>
                <a:gd name="T54" fmla="*/ 51 w 51"/>
                <a:gd name="T55" fmla="*/ 25 h 45"/>
                <a:gd name="T56" fmla="*/ 51 w 51"/>
                <a:gd name="T57" fmla="*/ 22 h 45"/>
                <a:gd name="T58" fmla="*/ 51 w 51"/>
                <a:gd name="T59" fmla="*/ 20 h 45"/>
                <a:gd name="T60" fmla="*/ 51 w 51"/>
                <a:gd name="T61" fmla="*/ 17 h 45"/>
                <a:gd name="T62" fmla="*/ 50 w 51"/>
                <a:gd name="T63" fmla="*/ 15 h 45"/>
                <a:gd name="T64" fmla="*/ 50 w 51"/>
                <a:gd name="T65" fmla="*/ 12 h 45"/>
                <a:gd name="T66" fmla="*/ 48 w 51"/>
                <a:gd name="T67" fmla="*/ 11 h 45"/>
                <a:gd name="T68" fmla="*/ 45 w 51"/>
                <a:gd name="T69" fmla="*/ 8 h 45"/>
                <a:gd name="T70" fmla="*/ 44 w 51"/>
                <a:gd name="T71" fmla="*/ 7 h 45"/>
                <a:gd name="T72" fmla="*/ 42 w 51"/>
                <a:gd name="T73" fmla="*/ 4 h 45"/>
                <a:gd name="T74" fmla="*/ 39 w 51"/>
                <a:gd name="T75" fmla="*/ 3 h 45"/>
                <a:gd name="T76" fmla="*/ 36 w 51"/>
                <a:gd name="T77" fmla="*/ 1 h 45"/>
                <a:gd name="T78" fmla="*/ 33 w 51"/>
                <a:gd name="T79" fmla="*/ 1 h 45"/>
                <a:gd name="T80" fmla="*/ 32 w 51"/>
                <a:gd name="T81" fmla="*/ 0 h 45"/>
                <a:gd name="T82" fmla="*/ 29 w 51"/>
                <a:gd name="T83" fmla="*/ 0 h 45"/>
                <a:gd name="T84" fmla="*/ 26 w 51"/>
                <a:gd name="T85" fmla="*/ 0 h 45"/>
                <a:gd name="T86" fmla="*/ 23 w 51"/>
                <a:gd name="T87" fmla="*/ 0 h 45"/>
                <a:gd name="T88" fmla="*/ 20 w 51"/>
                <a:gd name="T89" fmla="*/ 0 h 45"/>
                <a:gd name="T90" fmla="*/ 17 w 51"/>
                <a:gd name="T91" fmla="*/ 1 h 45"/>
                <a:gd name="T92" fmla="*/ 14 w 51"/>
                <a:gd name="T93" fmla="*/ 3 h 45"/>
                <a:gd name="T94" fmla="*/ 12 w 51"/>
                <a:gd name="T95" fmla="*/ 4 h 45"/>
                <a:gd name="T96" fmla="*/ 9 w 51"/>
                <a:gd name="T97" fmla="*/ 5 h 45"/>
                <a:gd name="T98" fmla="*/ 8 w 51"/>
                <a:gd name="T99" fmla="*/ 7 h 45"/>
                <a:gd name="T100" fmla="*/ 5 w 51"/>
                <a:gd name="T101" fmla="*/ 9 h 45"/>
                <a:gd name="T102" fmla="*/ 3 w 51"/>
                <a:gd name="T103" fmla="*/ 11 h 45"/>
                <a:gd name="T104" fmla="*/ 2 w 51"/>
                <a:gd name="T105" fmla="*/ 13 h 45"/>
                <a:gd name="T106" fmla="*/ 2 w 51"/>
                <a:gd name="T107" fmla="*/ 16 h 45"/>
                <a:gd name="T108" fmla="*/ 0 w 51"/>
                <a:gd name="T109" fmla="*/ 18 h 45"/>
                <a:gd name="T110" fmla="*/ 0 w 51"/>
                <a:gd name="T111" fmla="*/ 20 h 45"/>
                <a:gd name="T112" fmla="*/ 0 w 51"/>
                <a:gd name="T113"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0" y="22"/>
                  </a:moveTo>
                  <a:lnTo>
                    <a:pt x="0" y="25"/>
                  </a:lnTo>
                  <a:lnTo>
                    <a:pt x="0" y="28"/>
                  </a:lnTo>
                  <a:lnTo>
                    <a:pt x="2" y="30"/>
                  </a:lnTo>
                  <a:lnTo>
                    <a:pt x="3" y="33"/>
                  </a:lnTo>
                  <a:lnTo>
                    <a:pt x="5" y="36"/>
                  </a:lnTo>
                  <a:lnTo>
                    <a:pt x="6" y="37"/>
                  </a:lnTo>
                  <a:lnTo>
                    <a:pt x="8" y="40"/>
                  </a:lnTo>
                  <a:lnTo>
                    <a:pt x="11" y="41"/>
                  </a:lnTo>
                  <a:lnTo>
                    <a:pt x="12" y="42"/>
                  </a:lnTo>
                  <a:lnTo>
                    <a:pt x="15" y="44"/>
                  </a:lnTo>
                  <a:lnTo>
                    <a:pt x="18" y="44"/>
                  </a:lnTo>
                  <a:lnTo>
                    <a:pt x="21" y="45"/>
                  </a:lnTo>
                  <a:lnTo>
                    <a:pt x="24" y="45"/>
                  </a:lnTo>
                  <a:lnTo>
                    <a:pt x="26" y="45"/>
                  </a:lnTo>
                  <a:lnTo>
                    <a:pt x="29" y="45"/>
                  </a:lnTo>
                  <a:lnTo>
                    <a:pt x="32" y="45"/>
                  </a:lnTo>
                  <a:lnTo>
                    <a:pt x="35" y="44"/>
                  </a:lnTo>
                  <a:lnTo>
                    <a:pt x="38" y="42"/>
                  </a:lnTo>
                  <a:lnTo>
                    <a:pt x="41" y="41"/>
                  </a:lnTo>
                  <a:lnTo>
                    <a:pt x="42" y="40"/>
                  </a:lnTo>
                  <a:lnTo>
                    <a:pt x="45" y="38"/>
                  </a:lnTo>
                  <a:lnTo>
                    <a:pt x="47" y="37"/>
                  </a:lnTo>
                  <a:lnTo>
                    <a:pt x="48" y="34"/>
                  </a:lnTo>
                  <a:lnTo>
                    <a:pt x="50" y="32"/>
                  </a:lnTo>
                  <a:lnTo>
                    <a:pt x="51" y="29"/>
                  </a:lnTo>
                  <a:lnTo>
                    <a:pt x="51" y="28"/>
                  </a:lnTo>
                  <a:lnTo>
                    <a:pt x="51" y="25"/>
                  </a:lnTo>
                  <a:lnTo>
                    <a:pt x="51" y="22"/>
                  </a:lnTo>
                  <a:lnTo>
                    <a:pt x="51" y="20"/>
                  </a:lnTo>
                  <a:lnTo>
                    <a:pt x="51" y="17"/>
                  </a:lnTo>
                  <a:lnTo>
                    <a:pt x="50" y="15"/>
                  </a:lnTo>
                  <a:lnTo>
                    <a:pt x="50" y="12"/>
                  </a:lnTo>
                  <a:lnTo>
                    <a:pt x="48" y="11"/>
                  </a:lnTo>
                  <a:lnTo>
                    <a:pt x="45" y="8"/>
                  </a:lnTo>
                  <a:lnTo>
                    <a:pt x="44" y="7"/>
                  </a:lnTo>
                  <a:lnTo>
                    <a:pt x="42" y="4"/>
                  </a:lnTo>
                  <a:lnTo>
                    <a:pt x="39" y="3"/>
                  </a:lnTo>
                  <a:lnTo>
                    <a:pt x="36" y="1"/>
                  </a:lnTo>
                  <a:lnTo>
                    <a:pt x="33" y="1"/>
                  </a:lnTo>
                  <a:lnTo>
                    <a:pt x="32" y="0"/>
                  </a:lnTo>
                  <a:lnTo>
                    <a:pt x="29" y="0"/>
                  </a:lnTo>
                  <a:lnTo>
                    <a:pt x="26" y="0"/>
                  </a:lnTo>
                  <a:lnTo>
                    <a:pt x="23" y="0"/>
                  </a:lnTo>
                  <a:lnTo>
                    <a:pt x="20" y="0"/>
                  </a:lnTo>
                  <a:lnTo>
                    <a:pt x="17" y="1"/>
                  </a:lnTo>
                  <a:lnTo>
                    <a:pt x="14" y="3"/>
                  </a:lnTo>
                  <a:lnTo>
                    <a:pt x="12" y="4"/>
                  </a:lnTo>
                  <a:lnTo>
                    <a:pt x="9" y="5"/>
                  </a:lnTo>
                  <a:lnTo>
                    <a:pt x="8" y="7"/>
                  </a:lnTo>
                  <a:lnTo>
                    <a:pt x="5" y="9"/>
                  </a:lnTo>
                  <a:lnTo>
                    <a:pt x="3" y="11"/>
                  </a:lnTo>
                  <a:lnTo>
                    <a:pt x="2" y="13"/>
                  </a:lnTo>
                  <a:lnTo>
                    <a:pt x="2" y="16"/>
                  </a:lnTo>
                  <a:lnTo>
                    <a:pt x="0" y="18"/>
                  </a:lnTo>
                  <a:lnTo>
                    <a:pt x="0" y="20"/>
                  </a:lnTo>
                  <a:lnTo>
                    <a:pt x="0"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0" name="Line 56"/>
            <p:cNvSpPr>
              <a:spLocks noChangeShapeType="1"/>
            </p:cNvSpPr>
            <p:nvPr/>
          </p:nvSpPr>
          <p:spPr bwMode="auto">
            <a:xfrm flipV="1">
              <a:off x="2848" y="2447"/>
              <a:ext cx="1342" cy="195"/>
            </a:xfrm>
            <a:prstGeom prst="line">
              <a:avLst/>
            </a:prstGeom>
            <a:noFill/>
            <a:ln w="47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61" name="Freeform 57"/>
            <p:cNvSpPr>
              <a:spLocks/>
            </p:cNvSpPr>
            <p:nvPr/>
          </p:nvSpPr>
          <p:spPr bwMode="auto">
            <a:xfrm>
              <a:off x="4164" y="2425"/>
              <a:ext cx="51" cy="45"/>
            </a:xfrm>
            <a:custGeom>
              <a:avLst/>
              <a:gdLst>
                <a:gd name="T0" fmla="*/ 0 w 51"/>
                <a:gd name="T1" fmla="*/ 26 h 45"/>
                <a:gd name="T2" fmla="*/ 2 w 51"/>
                <a:gd name="T3" fmla="*/ 29 h 45"/>
                <a:gd name="T4" fmla="*/ 2 w 51"/>
                <a:gd name="T5" fmla="*/ 30 h 45"/>
                <a:gd name="T6" fmla="*/ 3 w 51"/>
                <a:gd name="T7" fmla="*/ 33 h 45"/>
                <a:gd name="T8" fmla="*/ 5 w 51"/>
                <a:gd name="T9" fmla="*/ 36 h 45"/>
                <a:gd name="T10" fmla="*/ 6 w 51"/>
                <a:gd name="T11" fmla="*/ 37 h 45"/>
                <a:gd name="T12" fmla="*/ 9 w 51"/>
                <a:gd name="T13" fmla="*/ 40 h 45"/>
                <a:gd name="T14" fmla="*/ 11 w 51"/>
                <a:gd name="T15" fmla="*/ 41 h 45"/>
                <a:gd name="T16" fmla="*/ 14 w 51"/>
                <a:gd name="T17" fmla="*/ 42 h 45"/>
                <a:gd name="T18" fmla="*/ 15 w 51"/>
                <a:gd name="T19" fmla="*/ 44 h 45"/>
                <a:gd name="T20" fmla="*/ 18 w 51"/>
                <a:gd name="T21" fmla="*/ 44 h 45"/>
                <a:gd name="T22" fmla="*/ 21 w 51"/>
                <a:gd name="T23" fmla="*/ 45 h 45"/>
                <a:gd name="T24" fmla="*/ 24 w 51"/>
                <a:gd name="T25" fmla="*/ 45 h 45"/>
                <a:gd name="T26" fmla="*/ 27 w 51"/>
                <a:gd name="T27" fmla="*/ 45 h 45"/>
                <a:gd name="T28" fmla="*/ 30 w 51"/>
                <a:gd name="T29" fmla="*/ 45 h 45"/>
                <a:gd name="T30" fmla="*/ 33 w 51"/>
                <a:gd name="T31" fmla="*/ 45 h 45"/>
                <a:gd name="T32" fmla="*/ 36 w 51"/>
                <a:gd name="T33" fmla="*/ 44 h 45"/>
                <a:gd name="T34" fmla="*/ 38 w 51"/>
                <a:gd name="T35" fmla="*/ 42 h 45"/>
                <a:gd name="T36" fmla="*/ 41 w 51"/>
                <a:gd name="T37" fmla="*/ 41 h 45"/>
                <a:gd name="T38" fmla="*/ 44 w 51"/>
                <a:gd name="T39" fmla="*/ 40 h 45"/>
                <a:gd name="T40" fmla="*/ 45 w 51"/>
                <a:gd name="T41" fmla="*/ 37 h 45"/>
                <a:gd name="T42" fmla="*/ 47 w 51"/>
                <a:gd name="T43" fmla="*/ 36 h 45"/>
                <a:gd name="T44" fmla="*/ 48 w 51"/>
                <a:gd name="T45" fmla="*/ 33 h 45"/>
                <a:gd name="T46" fmla="*/ 50 w 51"/>
                <a:gd name="T47" fmla="*/ 32 h 45"/>
                <a:gd name="T48" fmla="*/ 51 w 51"/>
                <a:gd name="T49" fmla="*/ 29 h 45"/>
                <a:gd name="T50" fmla="*/ 51 w 51"/>
                <a:gd name="T51" fmla="*/ 26 h 45"/>
                <a:gd name="T52" fmla="*/ 51 w 51"/>
                <a:gd name="T53" fmla="*/ 24 h 45"/>
                <a:gd name="T54" fmla="*/ 51 w 51"/>
                <a:gd name="T55" fmla="*/ 21 h 45"/>
                <a:gd name="T56" fmla="*/ 51 w 51"/>
                <a:gd name="T57" fmla="*/ 18 h 45"/>
                <a:gd name="T58" fmla="*/ 51 w 51"/>
                <a:gd name="T59" fmla="*/ 16 h 45"/>
                <a:gd name="T60" fmla="*/ 50 w 51"/>
                <a:gd name="T61" fmla="*/ 13 h 45"/>
                <a:gd name="T62" fmla="*/ 48 w 51"/>
                <a:gd name="T63" fmla="*/ 12 h 45"/>
                <a:gd name="T64" fmla="*/ 47 w 51"/>
                <a:gd name="T65" fmla="*/ 9 h 45"/>
                <a:gd name="T66" fmla="*/ 45 w 51"/>
                <a:gd name="T67" fmla="*/ 7 h 45"/>
                <a:gd name="T68" fmla="*/ 44 w 51"/>
                <a:gd name="T69" fmla="*/ 5 h 45"/>
                <a:gd name="T70" fmla="*/ 41 w 51"/>
                <a:gd name="T71" fmla="*/ 4 h 45"/>
                <a:gd name="T72" fmla="*/ 39 w 51"/>
                <a:gd name="T73" fmla="*/ 3 h 45"/>
                <a:gd name="T74" fmla="*/ 36 w 51"/>
                <a:gd name="T75" fmla="*/ 1 h 45"/>
                <a:gd name="T76" fmla="*/ 33 w 51"/>
                <a:gd name="T77" fmla="*/ 0 h 45"/>
                <a:gd name="T78" fmla="*/ 30 w 51"/>
                <a:gd name="T79" fmla="*/ 0 h 45"/>
                <a:gd name="T80" fmla="*/ 27 w 51"/>
                <a:gd name="T81" fmla="*/ 0 h 45"/>
                <a:gd name="T82" fmla="*/ 24 w 51"/>
                <a:gd name="T83" fmla="*/ 0 h 45"/>
                <a:gd name="T84" fmla="*/ 21 w 51"/>
                <a:gd name="T85" fmla="*/ 0 h 45"/>
                <a:gd name="T86" fmla="*/ 18 w 51"/>
                <a:gd name="T87" fmla="*/ 0 h 45"/>
                <a:gd name="T88" fmla="*/ 17 w 51"/>
                <a:gd name="T89" fmla="*/ 1 h 45"/>
                <a:gd name="T90" fmla="*/ 14 w 51"/>
                <a:gd name="T91" fmla="*/ 3 h 45"/>
                <a:gd name="T92" fmla="*/ 11 w 51"/>
                <a:gd name="T93" fmla="*/ 4 h 45"/>
                <a:gd name="T94" fmla="*/ 9 w 51"/>
                <a:gd name="T95" fmla="*/ 5 h 45"/>
                <a:gd name="T96" fmla="*/ 6 w 51"/>
                <a:gd name="T97" fmla="*/ 7 h 45"/>
                <a:gd name="T98" fmla="*/ 5 w 51"/>
                <a:gd name="T99" fmla="*/ 9 h 45"/>
                <a:gd name="T100" fmla="*/ 3 w 51"/>
                <a:gd name="T101" fmla="*/ 12 h 45"/>
                <a:gd name="T102" fmla="*/ 2 w 51"/>
                <a:gd name="T103" fmla="*/ 13 h 45"/>
                <a:gd name="T104" fmla="*/ 2 w 51"/>
                <a:gd name="T105" fmla="*/ 16 h 45"/>
                <a:gd name="T106" fmla="*/ 0 w 51"/>
                <a:gd name="T107" fmla="*/ 18 h 45"/>
                <a:gd name="T108" fmla="*/ 0 w 51"/>
                <a:gd name="T109" fmla="*/ 21 h 45"/>
                <a:gd name="T110" fmla="*/ 0 w 51"/>
                <a:gd name="T111" fmla="*/ 24 h 45"/>
                <a:gd name="T112" fmla="*/ 0 w 51"/>
                <a:gd name="T113"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0" y="26"/>
                  </a:moveTo>
                  <a:lnTo>
                    <a:pt x="2" y="29"/>
                  </a:lnTo>
                  <a:lnTo>
                    <a:pt x="2" y="30"/>
                  </a:lnTo>
                  <a:lnTo>
                    <a:pt x="3" y="33"/>
                  </a:lnTo>
                  <a:lnTo>
                    <a:pt x="5" y="36"/>
                  </a:lnTo>
                  <a:lnTo>
                    <a:pt x="6" y="37"/>
                  </a:lnTo>
                  <a:lnTo>
                    <a:pt x="9" y="40"/>
                  </a:lnTo>
                  <a:lnTo>
                    <a:pt x="11" y="41"/>
                  </a:lnTo>
                  <a:lnTo>
                    <a:pt x="14" y="42"/>
                  </a:lnTo>
                  <a:lnTo>
                    <a:pt x="15" y="44"/>
                  </a:lnTo>
                  <a:lnTo>
                    <a:pt x="18" y="44"/>
                  </a:lnTo>
                  <a:lnTo>
                    <a:pt x="21" y="45"/>
                  </a:lnTo>
                  <a:lnTo>
                    <a:pt x="24" y="45"/>
                  </a:lnTo>
                  <a:lnTo>
                    <a:pt x="27" y="45"/>
                  </a:lnTo>
                  <a:lnTo>
                    <a:pt x="30" y="45"/>
                  </a:lnTo>
                  <a:lnTo>
                    <a:pt x="33" y="45"/>
                  </a:lnTo>
                  <a:lnTo>
                    <a:pt x="36" y="44"/>
                  </a:lnTo>
                  <a:lnTo>
                    <a:pt x="38" y="42"/>
                  </a:lnTo>
                  <a:lnTo>
                    <a:pt x="41" y="41"/>
                  </a:lnTo>
                  <a:lnTo>
                    <a:pt x="44" y="40"/>
                  </a:lnTo>
                  <a:lnTo>
                    <a:pt x="45" y="37"/>
                  </a:lnTo>
                  <a:lnTo>
                    <a:pt x="47" y="36"/>
                  </a:lnTo>
                  <a:lnTo>
                    <a:pt x="48" y="33"/>
                  </a:lnTo>
                  <a:lnTo>
                    <a:pt x="50" y="32"/>
                  </a:lnTo>
                  <a:lnTo>
                    <a:pt x="51" y="29"/>
                  </a:lnTo>
                  <a:lnTo>
                    <a:pt x="51" y="26"/>
                  </a:lnTo>
                  <a:lnTo>
                    <a:pt x="51" y="24"/>
                  </a:lnTo>
                  <a:lnTo>
                    <a:pt x="51" y="21"/>
                  </a:lnTo>
                  <a:lnTo>
                    <a:pt x="51" y="18"/>
                  </a:lnTo>
                  <a:lnTo>
                    <a:pt x="51" y="16"/>
                  </a:lnTo>
                  <a:lnTo>
                    <a:pt x="50" y="13"/>
                  </a:lnTo>
                  <a:lnTo>
                    <a:pt x="48" y="12"/>
                  </a:lnTo>
                  <a:lnTo>
                    <a:pt x="47" y="9"/>
                  </a:lnTo>
                  <a:lnTo>
                    <a:pt x="45" y="7"/>
                  </a:lnTo>
                  <a:lnTo>
                    <a:pt x="44" y="5"/>
                  </a:lnTo>
                  <a:lnTo>
                    <a:pt x="41" y="4"/>
                  </a:lnTo>
                  <a:lnTo>
                    <a:pt x="39" y="3"/>
                  </a:lnTo>
                  <a:lnTo>
                    <a:pt x="36" y="1"/>
                  </a:lnTo>
                  <a:lnTo>
                    <a:pt x="33" y="0"/>
                  </a:lnTo>
                  <a:lnTo>
                    <a:pt x="30" y="0"/>
                  </a:lnTo>
                  <a:lnTo>
                    <a:pt x="27" y="0"/>
                  </a:lnTo>
                  <a:lnTo>
                    <a:pt x="24" y="0"/>
                  </a:lnTo>
                  <a:lnTo>
                    <a:pt x="21" y="0"/>
                  </a:lnTo>
                  <a:lnTo>
                    <a:pt x="18" y="0"/>
                  </a:lnTo>
                  <a:lnTo>
                    <a:pt x="17" y="1"/>
                  </a:lnTo>
                  <a:lnTo>
                    <a:pt x="14" y="3"/>
                  </a:lnTo>
                  <a:lnTo>
                    <a:pt x="11" y="4"/>
                  </a:lnTo>
                  <a:lnTo>
                    <a:pt x="9" y="5"/>
                  </a:lnTo>
                  <a:lnTo>
                    <a:pt x="6" y="7"/>
                  </a:lnTo>
                  <a:lnTo>
                    <a:pt x="5" y="9"/>
                  </a:lnTo>
                  <a:lnTo>
                    <a:pt x="3" y="12"/>
                  </a:lnTo>
                  <a:lnTo>
                    <a:pt x="2" y="13"/>
                  </a:lnTo>
                  <a:lnTo>
                    <a:pt x="2" y="16"/>
                  </a:lnTo>
                  <a:lnTo>
                    <a:pt x="0" y="18"/>
                  </a:lnTo>
                  <a:lnTo>
                    <a:pt x="0" y="21"/>
                  </a:lnTo>
                  <a:lnTo>
                    <a:pt x="0" y="24"/>
                  </a:lnTo>
                  <a:lnTo>
                    <a:pt x="0" y="2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2" name="Line 58"/>
            <p:cNvSpPr>
              <a:spLocks noChangeShapeType="1"/>
            </p:cNvSpPr>
            <p:nvPr/>
          </p:nvSpPr>
          <p:spPr bwMode="auto">
            <a:xfrm flipV="1">
              <a:off x="2794" y="2642"/>
              <a:ext cx="1396" cy="1"/>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63" name="Freeform 59"/>
            <p:cNvSpPr>
              <a:spLocks/>
            </p:cNvSpPr>
            <p:nvPr/>
          </p:nvSpPr>
          <p:spPr bwMode="auto">
            <a:xfrm>
              <a:off x="4164" y="2618"/>
              <a:ext cx="51" cy="46"/>
            </a:xfrm>
            <a:custGeom>
              <a:avLst/>
              <a:gdLst>
                <a:gd name="T0" fmla="*/ 0 w 51"/>
                <a:gd name="T1" fmla="*/ 24 h 46"/>
                <a:gd name="T2" fmla="*/ 0 w 51"/>
                <a:gd name="T3" fmla="*/ 27 h 46"/>
                <a:gd name="T4" fmla="*/ 0 w 51"/>
                <a:gd name="T5" fmla="*/ 28 h 46"/>
                <a:gd name="T6" fmla="*/ 2 w 51"/>
                <a:gd name="T7" fmla="*/ 31 h 46"/>
                <a:gd name="T8" fmla="*/ 3 w 51"/>
                <a:gd name="T9" fmla="*/ 33 h 46"/>
                <a:gd name="T10" fmla="*/ 5 w 51"/>
                <a:gd name="T11" fmla="*/ 36 h 46"/>
                <a:gd name="T12" fmla="*/ 6 w 51"/>
                <a:gd name="T13" fmla="*/ 37 h 46"/>
                <a:gd name="T14" fmla="*/ 8 w 51"/>
                <a:gd name="T15" fmla="*/ 40 h 46"/>
                <a:gd name="T16" fmla="*/ 9 w 51"/>
                <a:gd name="T17" fmla="*/ 41 h 46"/>
                <a:gd name="T18" fmla="*/ 12 w 51"/>
                <a:gd name="T19" fmla="*/ 42 h 46"/>
                <a:gd name="T20" fmla="*/ 15 w 51"/>
                <a:gd name="T21" fmla="*/ 44 h 46"/>
                <a:gd name="T22" fmla="*/ 17 w 51"/>
                <a:gd name="T23" fmla="*/ 45 h 46"/>
                <a:gd name="T24" fmla="*/ 20 w 51"/>
                <a:gd name="T25" fmla="*/ 45 h 46"/>
                <a:gd name="T26" fmla="*/ 23 w 51"/>
                <a:gd name="T27" fmla="*/ 46 h 46"/>
                <a:gd name="T28" fmla="*/ 26 w 51"/>
                <a:gd name="T29" fmla="*/ 46 h 46"/>
                <a:gd name="T30" fmla="*/ 29 w 51"/>
                <a:gd name="T31" fmla="*/ 46 h 46"/>
                <a:gd name="T32" fmla="*/ 32 w 51"/>
                <a:gd name="T33" fmla="*/ 45 h 46"/>
                <a:gd name="T34" fmla="*/ 35 w 51"/>
                <a:gd name="T35" fmla="*/ 45 h 46"/>
                <a:gd name="T36" fmla="*/ 38 w 51"/>
                <a:gd name="T37" fmla="*/ 44 h 46"/>
                <a:gd name="T38" fmla="*/ 39 w 51"/>
                <a:gd name="T39" fmla="*/ 42 h 46"/>
                <a:gd name="T40" fmla="*/ 42 w 51"/>
                <a:gd name="T41" fmla="*/ 41 h 46"/>
                <a:gd name="T42" fmla="*/ 44 w 51"/>
                <a:gd name="T43" fmla="*/ 40 h 46"/>
                <a:gd name="T44" fmla="*/ 47 w 51"/>
                <a:gd name="T45" fmla="*/ 37 h 46"/>
                <a:gd name="T46" fmla="*/ 48 w 51"/>
                <a:gd name="T47" fmla="*/ 36 h 46"/>
                <a:gd name="T48" fmla="*/ 50 w 51"/>
                <a:gd name="T49" fmla="*/ 33 h 46"/>
                <a:gd name="T50" fmla="*/ 50 w 51"/>
                <a:gd name="T51" fmla="*/ 31 h 46"/>
                <a:gd name="T52" fmla="*/ 51 w 51"/>
                <a:gd name="T53" fmla="*/ 28 h 46"/>
                <a:gd name="T54" fmla="*/ 51 w 51"/>
                <a:gd name="T55" fmla="*/ 25 h 46"/>
                <a:gd name="T56" fmla="*/ 51 w 51"/>
                <a:gd name="T57" fmla="*/ 24 h 46"/>
                <a:gd name="T58" fmla="*/ 51 w 51"/>
                <a:gd name="T59" fmla="*/ 21 h 46"/>
                <a:gd name="T60" fmla="*/ 51 w 51"/>
                <a:gd name="T61" fmla="*/ 19 h 46"/>
                <a:gd name="T62" fmla="*/ 50 w 51"/>
                <a:gd name="T63" fmla="*/ 16 h 46"/>
                <a:gd name="T64" fmla="*/ 50 w 51"/>
                <a:gd name="T65" fmla="*/ 13 h 46"/>
                <a:gd name="T66" fmla="*/ 48 w 51"/>
                <a:gd name="T67" fmla="*/ 11 h 46"/>
                <a:gd name="T68" fmla="*/ 47 w 51"/>
                <a:gd name="T69" fmla="*/ 9 h 46"/>
                <a:gd name="T70" fmla="*/ 44 w 51"/>
                <a:gd name="T71" fmla="*/ 7 h 46"/>
                <a:gd name="T72" fmla="*/ 42 w 51"/>
                <a:gd name="T73" fmla="*/ 5 h 46"/>
                <a:gd name="T74" fmla="*/ 39 w 51"/>
                <a:gd name="T75" fmla="*/ 4 h 46"/>
                <a:gd name="T76" fmla="*/ 38 w 51"/>
                <a:gd name="T77" fmla="*/ 3 h 46"/>
                <a:gd name="T78" fmla="*/ 35 w 51"/>
                <a:gd name="T79" fmla="*/ 1 h 46"/>
                <a:gd name="T80" fmla="*/ 32 w 51"/>
                <a:gd name="T81" fmla="*/ 1 h 46"/>
                <a:gd name="T82" fmla="*/ 29 w 51"/>
                <a:gd name="T83" fmla="*/ 0 h 46"/>
                <a:gd name="T84" fmla="*/ 26 w 51"/>
                <a:gd name="T85" fmla="*/ 0 h 46"/>
                <a:gd name="T86" fmla="*/ 23 w 51"/>
                <a:gd name="T87" fmla="*/ 0 h 46"/>
                <a:gd name="T88" fmla="*/ 20 w 51"/>
                <a:gd name="T89" fmla="*/ 1 h 46"/>
                <a:gd name="T90" fmla="*/ 17 w 51"/>
                <a:gd name="T91" fmla="*/ 1 h 46"/>
                <a:gd name="T92" fmla="*/ 15 w 51"/>
                <a:gd name="T93" fmla="*/ 3 h 46"/>
                <a:gd name="T94" fmla="*/ 12 w 51"/>
                <a:gd name="T95" fmla="*/ 4 h 46"/>
                <a:gd name="T96" fmla="*/ 9 w 51"/>
                <a:gd name="T97" fmla="*/ 5 h 46"/>
                <a:gd name="T98" fmla="*/ 8 w 51"/>
                <a:gd name="T99" fmla="*/ 7 h 46"/>
                <a:gd name="T100" fmla="*/ 6 w 51"/>
                <a:gd name="T101" fmla="*/ 9 h 46"/>
                <a:gd name="T102" fmla="*/ 3 w 51"/>
                <a:gd name="T103" fmla="*/ 11 h 46"/>
                <a:gd name="T104" fmla="*/ 3 w 51"/>
                <a:gd name="T105" fmla="*/ 13 h 46"/>
                <a:gd name="T106" fmla="*/ 2 w 51"/>
                <a:gd name="T107" fmla="*/ 16 h 46"/>
                <a:gd name="T108" fmla="*/ 0 w 51"/>
                <a:gd name="T109" fmla="*/ 19 h 46"/>
                <a:gd name="T110" fmla="*/ 0 w 51"/>
                <a:gd name="T111" fmla="*/ 21 h 46"/>
                <a:gd name="T112" fmla="*/ 0 w 51"/>
                <a:gd name="T113"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0" y="24"/>
                  </a:moveTo>
                  <a:lnTo>
                    <a:pt x="0" y="27"/>
                  </a:lnTo>
                  <a:lnTo>
                    <a:pt x="0" y="28"/>
                  </a:lnTo>
                  <a:lnTo>
                    <a:pt x="2" y="31"/>
                  </a:lnTo>
                  <a:lnTo>
                    <a:pt x="3" y="33"/>
                  </a:lnTo>
                  <a:lnTo>
                    <a:pt x="5" y="36"/>
                  </a:lnTo>
                  <a:lnTo>
                    <a:pt x="6" y="37"/>
                  </a:lnTo>
                  <a:lnTo>
                    <a:pt x="8" y="40"/>
                  </a:lnTo>
                  <a:lnTo>
                    <a:pt x="9" y="41"/>
                  </a:lnTo>
                  <a:lnTo>
                    <a:pt x="12" y="42"/>
                  </a:lnTo>
                  <a:lnTo>
                    <a:pt x="15" y="44"/>
                  </a:lnTo>
                  <a:lnTo>
                    <a:pt x="17" y="45"/>
                  </a:lnTo>
                  <a:lnTo>
                    <a:pt x="20" y="45"/>
                  </a:lnTo>
                  <a:lnTo>
                    <a:pt x="23" y="46"/>
                  </a:lnTo>
                  <a:lnTo>
                    <a:pt x="26" y="46"/>
                  </a:lnTo>
                  <a:lnTo>
                    <a:pt x="29" y="46"/>
                  </a:lnTo>
                  <a:lnTo>
                    <a:pt x="32" y="45"/>
                  </a:lnTo>
                  <a:lnTo>
                    <a:pt x="35" y="45"/>
                  </a:lnTo>
                  <a:lnTo>
                    <a:pt x="38" y="44"/>
                  </a:lnTo>
                  <a:lnTo>
                    <a:pt x="39" y="42"/>
                  </a:lnTo>
                  <a:lnTo>
                    <a:pt x="42" y="41"/>
                  </a:lnTo>
                  <a:lnTo>
                    <a:pt x="44" y="40"/>
                  </a:lnTo>
                  <a:lnTo>
                    <a:pt x="47" y="37"/>
                  </a:lnTo>
                  <a:lnTo>
                    <a:pt x="48" y="36"/>
                  </a:lnTo>
                  <a:lnTo>
                    <a:pt x="50" y="33"/>
                  </a:lnTo>
                  <a:lnTo>
                    <a:pt x="50" y="31"/>
                  </a:lnTo>
                  <a:lnTo>
                    <a:pt x="51" y="28"/>
                  </a:lnTo>
                  <a:lnTo>
                    <a:pt x="51" y="25"/>
                  </a:lnTo>
                  <a:lnTo>
                    <a:pt x="51" y="24"/>
                  </a:lnTo>
                  <a:lnTo>
                    <a:pt x="51" y="21"/>
                  </a:lnTo>
                  <a:lnTo>
                    <a:pt x="51" y="19"/>
                  </a:lnTo>
                  <a:lnTo>
                    <a:pt x="50" y="16"/>
                  </a:lnTo>
                  <a:lnTo>
                    <a:pt x="50" y="13"/>
                  </a:lnTo>
                  <a:lnTo>
                    <a:pt x="48" y="11"/>
                  </a:lnTo>
                  <a:lnTo>
                    <a:pt x="47" y="9"/>
                  </a:lnTo>
                  <a:lnTo>
                    <a:pt x="44" y="7"/>
                  </a:lnTo>
                  <a:lnTo>
                    <a:pt x="42" y="5"/>
                  </a:lnTo>
                  <a:lnTo>
                    <a:pt x="39" y="4"/>
                  </a:lnTo>
                  <a:lnTo>
                    <a:pt x="38" y="3"/>
                  </a:lnTo>
                  <a:lnTo>
                    <a:pt x="35" y="1"/>
                  </a:lnTo>
                  <a:lnTo>
                    <a:pt x="32" y="1"/>
                  </a:lnTo>
                  <a:lnTo>
                    <a:pt x="29" y="0"/>
                  </a:lnTo>
                  <a:lnTo>
                    <a:pt x="26" y="0"/>
                  </a:lnTo>
                  <a:lnTo>
                    <a:pt x="23" y="0"/>
                  </a:lnTo>
                  <a:lnTo>
                    <a:pt x="20" y="1"/>
                  </a:lnTo>
                  <a:lnTo>
                    <a:pt x="17" y="1"/>
                  </a:lnTo>
                  <a:lnTo>
                    <a:pt x="15" y="3"/>
                  </a:lnTo>
                  <a:lnTo>
                    <a:pt x="12" y="4"/>
                  </a:lnTo>
                  <a:lnTo>
                    <a:pt x="9" y="5"/>
                  </a:lnTo>
                  <a:lnTo>
                    <a:pt x="8" y="7"/>
                  </a:lnTo>
                  <a:lnTo>
                    <a:pt x="6" y="9"/>
                  </a:lnTo>
                  <a:lnTo>
                    <a:pt x="3" y="11"/>
                  </a:lnTo>
                  <a:lnTo>
                    <a:pt x="3" y="13"/>
                  </a:lnTo>
                  <a:lnTo>
                    <a:pt x="2" y="16"/>
                  </a:lnTo>
                  <a:lnTo>
                    <a:pt x="0" y="19"/>
                  </a:lnTo>
                  <a:lnTo>
                    <a:pt x="0" y="21"/>
                  </a:lnTo>
                  <a:lnTo>
                    <a:pt x="0" y="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4" name="Rectangle 60"/>
            <p:cNvSpPr>
              <a:spLocks noChangeArrowheads="1"/>
            </p:cNvSpPr>
            <p:nvPr/>
          </p:nvSpPr>
          <p:spPr bwMode="auto">
            <a:xfrm>
              <a:off x="858" y="1290"/>
              <a:ext cx="908" cy="272"/>
            </a:xfrm>
            <a:prstGeom prst="rect">
              <a:avLst/>
            </a:prstGeom>
            <a:solidFill>
              <a:srgbClr val="FFFFFF"/>
            </a:solidFill>
            <a:ln w="4763">
              <a:solidFill>
                <a:srgbClr val="000000"/>
              </a:solidFill>
              <a:miter lim="800000"/>
              <a:headEnd/>
              <a:tailEnd/>
            </a:ln>
          </p:spPr>
          <p:txBody>
            <a:bodyPr/>
            <a:lstStyle/>
            <a:p>
              <a:endParaRPr lang="en-US"/>
            </a:p>
          </p:txBody>
        </p:sp>
        <p:sp>
          <p:nvSpPr>
            <p:cNvPr id="431165" name="Rectangle 61"/>
            <p:cNvSpPr>
              <a:spLocks noChangeArrowheads="1"/>
            </p:cNvSpPr>
            <p:nvPr/>
          </p:nvSpPr>
          <p:spPr bwMode="auto">
            <a:xfrm>
              <a:off x="993" y="1347"/>
              <a:ext cx="7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Nhanvien</a:t>
              </a:r>
              <a:endParaRPr lang="en-US"/>
            </a:p>
          </p:txBody>
        </p:sp>
        <p:sp>
          <p:nvSpPr>
            <p:cNvPr id="431166" name="Rectangle 62"/>
            <p:cNvSpPr>
              <a:spLocks noChangeArrowheads="1"/>
            </p:cNvSpPr>
            <p:nvPr/>
          </p:nvSpPr>
          <p:spPr bwMode="auto">
            <a:xfrm>
              <a:off x="3514" y="1294"/>
              <a:ext cx="905" cy="272"/>
            </a:xfrm>
            <a:prstGeom prst="rect">
              <a:avLst/>
            </a:prstGeom>
            <a:solidFill>
              <a:srgbClr val="FFFFFF"/>
            </a:solidFill>
            <a:ln w="4763">
              <a:solidFill>
                <a:srgbClr val="000000"/>
              </a:solidFill>
              <a:miter lim="800000"/>
              <a:headEnd/>
              <a:tailEnd/>
            </a:ln>
          </p:spPr>
          <p:txBody>
            <a:bodyPr/>
            <a:lstStyle/>
            <a:p>
              <a:endParaRPr lang="en-US"/>
            </a:p>
          </p:txBody>
        </p:sp>
        <p:sp>
          <p:nvSpPr>
            <p:cNvPr id="431167" name="Rectangle 63"/>
            <p:cNvSpPr>
              <a:spLocks noChangeArrowheads="1"/>
            </p:cNvSpPr>
            <p:nvPr/>
          </p:nvSpPr>
          <p:spPr bwMode="auto">
            <a:xfrm>
              <a:off x="3785" y="1351"/>
              <a:ext cx="43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Arial" charset="0"/>
                </a:rPr>
                <a:t>Dean</a:t>
              </a:r>
              <a:endParaRPr lang="en-US"/>
            </a:p>
          </p:txBody>
        </p:sp>
        <p:sp>
          <p:nvSpPr>
            <p:cNvPr id="431168" name="Line 64"/>
            <p:cNvSpPr>
              <a:spLocks noChangeShapeType="1"/>
            </p:cNvSpPr>
            <p:nvPr/>
          </p:nvSpPr>
          <p:spPr bwMode="auto">
            <a:xfrm flipV="1">
              <a:off x="2877" y="2864"/>
              <a:ext cx="1313" cy="195"/>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69" name="Freeform 65"/>
            <p:cNvSpPr>
              <a:spLocks/>
            </p:cNvSpPr>
            <p:nvPr/>
          </p:nvSpPr>
          <p:spPr bwMode="auto">
            <a:xfrm>
              <a:off x="4164" y="2842"/>
              <a:ext cx="51" cy="46"/>
            </a:xfrm>
            <a:custGeom>
              <a:avLst/>
              <a:gdLst>
                <a:gd name="T0" fmla="*/ 0 w 51"/>
                <a:gd name="T1" fmla="*/ 26 h 46"/>
                <a:gd name="T2" fmla="*/ 2 w 51"/>
                <a:gd name="T3" fmla="*/ 29 h 46"/>
                <a:gd name="T4" fmla="*/ 2 w 51"/>
                <a:gd name="T5" fmla="*/ 31 h 46"/>
                <a:gd name="T6" fmla="*/ 3 w 51"/>
                <a:gd name="T7" fmla="*/ 34 h 46"/>
                <a:gd name="T8" fmla="*/ 5 w 51"/>
                <a:gd name="T9" fmla="*/ 35 h 46"/>
                <a:gd name="T10" fmla="*/ 6 w 51"/>
                <a:gd name="T11" fmla="*/ 38 h 46"/>
                <a:gd name="T12" fmla="*/ 9 w 51"/>
                <a:gd name="T13" fmla="*/ 39 h 46"/>
                <a:gd name="T14" fmla="*/ 11 w 51"/>
                <a:gd name="T15" fmla="*/ 41 h 46"/>
                <a:gd name="T16" fmla="*/ 14 w 51"/>
                <a:gd name="T17" fmla="*/ 42 h 46"/>
                <a:gd name="T18" fmla="*/ 15 w 51"/>
                <a:gd name="T19" fmla="*/ 43 h 46"/>
                <a:gd name="T20" fmla="*/ 18 w 51"/>
                <a:gd name="T21" fmla="*/ 45 h 46"/>
                <a:gd name="T22" fmla="*/ 21 w 51"/>
                <a:gd name="T23" fmla="*/ 45 h 46"/>
                <a:gd name="T24" fmla="*/ 24 w 51"/>
                <a:gd name="T25" fmla="*/ 46 h 46"/>
                <a:gd name="T26" fmla="*/ 27 w 51"/>
                <a:gd name="T27" fmla="*/ 46 h 46"/>
                <a:gd name="T28" fmla="*/ 30 w 51"/>
                <a:gd name="T29" fmla="*/ 45 h 46"/>
                <a:gd name="T30" fmla="*/ 33 w 51"/>
                <a:gd name="T31" fmla="*/ 45 h 46"/>
                <a:gd name="T32" fmla="*/ 36 w 51"/>
                <a:gd name="T33" fmla="*/ 43 h 46"/>
                <a:gd name="T34" fmla="*/ 38 w 51"/>
                <a:gd name="T35" fmla="*/ 42 h 46"/>
                <a:gd name="T36" fmla="*/ 41 w 51"/>
                <a:gd name="T37" fmla="*/ 41 h 46"/>
                <a:gd name="T38" fmla="*/ 44 w 51"/>
                <a:gd name="T39" fmla="*/ 39 h 46"/>
                <a:gd name="T40" fmla="*/ 45 w 51"/>
                <a:gd name="T41" fmla="*/ 38 h 46"/>
                <a:gd name="T42" fmla="*/ 47 w 51"/>
                <a:gd name="T43" fmla="*/ 35 h 46"/>
                <a:gd name="T44" fmla="*/ 48 w 51"/>
                <a:gd name="T45" fmla="*/ 34 h 46"/>
                <a:gd name="T46" fmla="*/ 50 w 51"/>
                <a:gd name="T47" fmla="*/ 31 h 46"/>
                <a:gd name="T48" fmla="*/ 51 w 51"/>
                <a:gd name="T49" fmla="*/ 29 h 46"/>
                <a:gd name="T50" fmla="*/ 51 w 51"/>
                <a:gd name="T51" fmla="*/ 26 h 46"/>
                <a:gd name="T52" fmla="*/ 51 w 51"/>
                <a:gd name="T53" fmla="*/ 24 h 46"/>
                <a:gd name="T54" fmla="*/ 51 w 51"/>
                <a:gd name="T55" fmla="*/ 21 h 46"/>
                <a:gd name="T56" fmla="*/ 51 w 51"/>
                <a:gd name="T57" fmla="*/ 18 h 46"/>
                <a:gd name="T58" fmla="*/ 51 w 51"/>
                <a:gd name="T59" fmla="*/ 17 h 46"/>
                <a:gd name="T60" fmla="*/ 50 w 51"/>
                <a:gd name="T61" fmla="*/ 14 h 46"/>
                <a:gd name="T62" fmla="*/ 48 w 51"/>
                <a:gd name="T63" fmla="*/ 12 h 46"/>
                <a:gd name="T64" fmla="*/ 47 w 51"/>
                <a:gd name="T65" fmla="*/ 9 h 46"/>
                <a:gd name="T66" fmla="*/ 45 w 51"/>
                <a:gd name="T67" fmla="*/ 8 h 46"/>
                <a:gd name="T68" fmla="*/ 44 w 51"/>
                <a:gd name="T69" fmla="*/ 5 h 46"/>
                <a:gd name="T70" fmla="*/ 41 w 51"/>
                <a:gd name="T71" fmla="*/ 4 h 46"/>
                <a:gd name="T72" fmla="*/ 38 w 51"/>
                <a:gd name="T73" fmla="*/ 2 h 46"/>
                <a:gd name="T74" fmla="*/ 36 w 51"/>
                <a:gd name="T75" fmla="*/ 1 h 46"/>
                <a:gd name="T76" fmla="*/ 33 w 51"/>
                <a:gd name="T77" fmla="*/ 1 h 46"/>
                <a:gd name="T78" fmla="*/ 30 w 51"/>
                <a:gd name="T79" fmla="*/ 0 h 46"/>
                <a:gd name="T80" fmla="*/ 27 w 51"/>
                <a:gd name="T81" fmla="*/ 0 h 46"/>
                <a:gd name="T82" fmla="*/ 24 w 51"/>
                <a:gd name="T83" fmla="*/ 0 h 46"/>
                <a:gd name="T84" fmla="*/ 21 w 51"/>
                <a:gd name="T85" fmla="*/ 0 h 46"/>
                <a:gd name="T86" fmla="*/ 18 w 51"/>
                <a:gd name="T87" fmla="*/ 1 h 46"/>
                <a:gd name="T88" fmla="*/ 17 w 51"/>
                <a:gd name="T89" fmla="*/ 1 h 46"/>
                <a:gd name="T90" fmla="*/ 14 w 51"/>
                <a:gd name="T91" fmla="*/ 2 h 46"/>
                <a:gd name="T92" fmla="*/ 11 w 51"/>
                <a:gd name="T93" fmla="*/ 4 h 46"/>
                <a:gd name="T94" fmla="*/ 9 w 51"/>
                <a:gd name="T95" fmla="*/ 5 h 46"/>
                <a:gd name="T96" fmla="*/ 6 w 51"/>
                <a:gd name="T97" fmla="*/ 8 h 46"/>
                <a:gd name="T98" fmla="*/ 5 w 51"/>
                <a:gd name="T99" fmla="*/ 9 h 46"/>
                <a:gd name="T100" fmla="*/ 3 w 51"/>
                <a:gd name="T101" fmla="*/ 12 h 46"/>
                <a:gd name="T102" fmla="*/ 2 w 51"/>
                <a:gd name="T103" fmla="*/ 14 h 46"/>
                <a:gd name="T104" fmla="*/ 2 w 51"/>
                <a:gd name="T105" fmla="*/ 17 h 46"/>
                <a:gd name="T106" fmla="*/ 0 w 51"/>
                <a:gd name="T107" fmla="*/ 18 h 46"/>
                <a:gd name="T108" fmla="*/ 0 w 51"/>
                <a:gd name="T109" fmla="*/ 21 h 46"/>
                <a:gd name="T110" fmla="*/ 0 w 51"/>
                <a:gd name="T111" fmla="*/ 24 h 46"/>
                <a:gd name="T112" fmla="*/ 0 w 51"/>
                <a:gd name="T113"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0" y="26"/>
                  </a:moveTo>
                  <a:lnTo>
                    <a:pt x="2" y="29"/>
                  </a:lnTo>
                  <a:lnTo>
                    <a:pt x="2" y="31"/>
                  </a:lnTo>
                  <a:lnTo>
                    <a:pt x="3" y="34"/>
                  </a:lnTo>
                  <a:lnTo>
                    <a:pt x="5" y="35"/>
                  </a:lnTo>
                  <a:lnTo>
                    <a:pt x="6" y="38"/>
                  </a:lnTo>
                  <a:lnTo>
                    <a:pt x="9" y="39"/>
                  </a:lnTo>
                  <a:lnTo>
                    <a:pt x="11" y="41"/>
                  </a:lnTo>
                  <a:lnTo>
                    <a:pt x="14" y="42"/>
                  </a:lnTo>
                  <a:lnTo>
                    <a:pt x="15" y="43"/>
                  </a:lnTo>
                  <a:lnTo>
                    <a:pt x="18" y="45"/>
                  </a:lnTo>
                  <a:lnTo>
                    <a:pt x="21" y="45"/>
                  </a:lnTo>
                  <a:lnTo>
                    <a:pt x="24" y="46"/>
                  </a:lnTo>
                  <a:lnTo>
                    <a:pt x="27" y="46"/>
                  </a:lnTo>
                  <a:lnTo>
                    <a:pt x="30" y="45"/>
                  </a:lnTo>
                  <a:lnTo>
                    <a:pt x="33" y="45"/>
                  </a:lnTo>
                  <a:lnTo>
                    <a:pt x="36" y="43"/>
                  </a:lnTo>
                  <a:lnTo>
                    <a:pt x="38" y="42"/>
                  </a:lnTo>
                  <a:lnTo>
                    <a:pt x="41" y="41"/>
                  </a:lnTo>
                  <a:lnTo>
                    <a:pt x="44" y="39"/>
                  </a:lnTo>
                  <a:lnTo>
                    <a:pt x="45" y="38"/>
                  </a:lnTo>
                  <a:lnTo>
                    <a:pt x="47" y="35"/>
                  </a:lnTo>
                  <a:lnTo>
                    <a:pt x="48" y="34"/>
                  </a:lnTo>
                  <a:lnTo>
                    <a:pt x="50" y="31"/>
                  </a:lnTo>
                  <a:lnTo>
                    <a:pt x="51" y="29"/>
                  </a:lnTo>
                  <a:lnTo>
                    <a:pt x="51" y="26"/>
                  </a:lnTo>
                  <a:lnTo>
                    <a:pt x="51" y="24"/>
                  </a:lnTo>
                  <a:lnTo>
                    <a:pt x="51" y="21"/>
                  </a:lnTo>
                  <a:lnTo>
                    <a:pt x="51" y="18"/>
                  </a:lnTo>
                  <a:lnTo>
                    <a:pt x="51" y="17"/>
                  </a:lnTo>
                  <a:lnTo>
                    <a:pt x="50" y="14"/>
                  </a:lnTo>
                  <a:lnTo>
                    <a:pt x="48" y="12"/>
                  </a:lnTo>
                  <a:lnTo>
                    <a:pt x="47" y="9"/>
                  </a:lnTo>
                  <a:lnTo>
                    <a:pt x="45" y="8"/>
                  </a:lnTo>
                  <a:lnTo>
                    <a:pt x="44" y="5"/>
                  </a:lnTo>
                  <a:lnTo>
                    <a:pt x="41" y="4"/>
                  </a:lnTo>
                  <a:lnTo>
                    <a:pt x="38" y="2"/>
                  </a:lnTo>
                  <a:lnTo>
                    <a:pt x="36" y="1"/>
                  </a:lnTo>
                  <a:lnTo>
                    <a:pt x="33" y="1"/>
                  </a:lnTo>
                  <a:lnTo>
                    <a:pt x="30" y="0"/>
                  </a:lnTo>
                  <a:lnTo>
                    <a:pt x="27" y="0"/>
                  </a:lnTo>
                  <a:lnTo>
                    <a:pt x="24" y="0"/>
                  </a:lnTo>
                  <a:lnTo>
                    <a:pt x="21" y="0"/>
                  </a:lnTo>
                  <a:lnTo>
                    <a:pt x="18" y="1"/>
                  </a:lnTo>
                  <a:lnTo>
                    <a:pt x="17" y="1"/>
                  </a:lnTo>
                  <a:lnTo>
                    <a:pt x="14" y="2"/>
                  </a:lnTo>
                  <a:lnTo>
                    <a:pt x="11" y="4"/>
                  </a:lnTo>
                  <a:lnTo>
                    <a:pt x="9" y="5"/>
                  </a:lnTo>
                  <a:lnTo>
                    <a:pt x="6" y="8"/>
                  </a:lnTo>
                  <a:lnTo>
                    <a:pt x="5" y="9"/>
                  </a:lnTo>
                  <a:lnTo>
                    <a:pt x="3" y="12"/>
                  </a:lnTo>
                  <a:lnTo>
                    <a:pt x="2" y="14"/>
                  </a:lnTo>
                  <a:lnTo>
                    <a:pt x="2" y="17"/>
                  </a:lnTo>
                  <a:lnTo>
                    <a:pt x="0" y="18"/>
                  </a:lnTo>
                  <a:lnTo>
                    <a:pt x="0" y="21"/>
                  </a:lnTo>
                  <a:lnTo>
                    <a:pt x="0" y="24"/>
                  </a:lnTo>
                  <a:lnTo>
                    <a:pt x="0" y="2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0" name="Line 66"/>
            <p:cNvSpPr>
              <a:spLocks noChangeShapeType="1"/>
            </p:cNvSpPr>
            <p:nvPr/>
          </p:nvSpPr>
          <p:spPr bwMode="auto">
            <a:xfrm>
              <a:off x="2901" y="2855"/>
              <a:ext cx="1289" cy="9"/>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71" name="Freeform 67"/>
            <p:cNvSpPr>
              <a:spLocks/>
            </p:cNvSpPr>
            <p:nvPr/>
          </p:nvSpPr>
          <p:spPr bwMode="auto">
            <a:xfrm>
              <a:off x="4164" y="2842"/>
              <a:ext cx="51" cy="46"/>
            </a:xfrm>
            <a:custGeom>
              <a:avLst/>
              <a:gdLst>
                <a:gd name="T0" fmla="*/ 0 w 51"/>
                <a:gd name="T1" fmla="*/ 22 h 46"/>
                <a:gd name="T2" fmla="*/ 0 w 51"/>
                <a:gd name="T3" fmla="*/ 25 h 46"/>
                <a:gd name="T4" fmla="*/ 0 w 51"/>
                <a:gd name="T5" fmla="*/ 27 h 46"/>
                <a:gd name="T6" fmla="*/ 2 w 51"/>
                <a:gd name="T7" fmla="*/ 30 h 46"/>
                <a:gd name="T8" fmla="*/ 3 w 51"/>
                <a:gd name="T9" fmla="*/ 33 h 46"/>
                <a:gd name="T10" fmla="*/ 3 w 51"/>
                <a:gd name="T11" fmla="*/ 34 h 46"/>
                <a:gd name="T12" fmla="*/ 6 w 51"/>
                <a:gd name="T13" fmla="*/ 37 h 46"/>
                <a:gd name="T14" fmla="*/ 8 w 51"/>
                <a:gd name="T15" fmla="*/ 38 h 46"/>
                <a:gd name="T16" fmla="*/ 9 w 51"/>
                <a:gd name="T17" fmla="*/ 41 h 46"/>
                <a:gd name="T18" fmla="*/ 12 w 51"/>
                <a:gd name="T19" fmla="*/ 42 h 46"/>
                <a:gd name="T20" fmla="*/ 15 w 51"/>
                <a:gd name="T21" fmla="*/ 43 h 46"/>
                <a:gd name="T22" fmla="*/ 17 w 51"/>
                <a:gd name="T23" fmla="*/ 45 h 46"/>
                <a:gd name="T24" fmla="*/ 20 w 51"/>
                <a:gd name="T25" fmla="*/ 45 h 46"/>
                <a:gd name="T26" fmla="*/ 23 w 51"/>
                <a:gd name="T27" fmla="*/ 45 h 46"/>
                <a:gd name="T28" fmla="*/ 26 w 51"/>
                <a:gd name="T29" fmla="*/ 46 h 46"/>
                <a:gd name="T30" fmla="*/ 29 w 51"/>
                <a:gd name="T31" fmla="*/ 45 h 46"/>
                <a:gd name="T32" fmla="*/ 32 w 51"/>
                <a:gd name="T33" fmla="*/ 45 h 46"/>
                <a:gd name="T34" fmla="*/ 35 w 51"/>
                <a:gd name="T35" fmla="*/ 45 h 46"/>
                <a:gd name="T36" fmla="*/ 36 w 51"/>
                <a:gd name="T37" fmla="*/ 43 h 46"/>
                <a:gd name="T38" fmla="*/ 39 w 51"/>
                <a:gd name="T39" fmla="*/ 42 h 46"/>
                <a:gd name="T40" fmla="*/ 42 w 51"/>
                <a:gd name="T41" fmla="*/ 41 h 46"/>
                <a:gd name="T42" fmla="*/ 44 w 51"/>
                <a:gd name="T43" fmla="*/ 39 h 46"/>
                <a:gd name="T44" fmla="*/ 47 w 51"/>
                <a:gd name="T45" fmla="*/ 37 h 46"/>
                <a:gd name="T46" fmla="*/ 48 w 51"/>
                <a:gd name="T47" fmla="*/ 35 h 46"/>
                <a:gd name="T48" fmla="*/ 50 w 51"/>
                <a:gd name="T49" fmla="*/ 33 h 46"/>
                <a:gd name="T50" fmla="*/ 50 w 51"/>
                <a:gd name="T51" fmla="*/ 30 h 46"/>
                <a:gd name="T52" fmla="*/ 51 w 51"/>
                <a:gd name="T53" fmla="*/ 27 h 46"/>
                <a:gd name="T54" fmla="*/ 51 w 51"/>
                <a:gd name="T55" fmla="*/ 25 h 46"/>
                <a:gd name="T56" fmla="*/ 51 w 51"/>
                <a:gd name="T57" fmla="*/ 22 h 46"/>
                <a:gd name="T58" fmla="*/ 51 w 51"/>
                <a:gd name="T59" fmla="*/ 21 h 46"/>
                <a:gd name="T60" fmla="*/ 51 w 51"/>
                <a:gd name="T61" fmla="*/ 18 h 46"/>
                <a:gd name="T62" fmla="*/ 50 w 51"/>
                <a:gd name="T63" fmla="*/ 16 h 46"/>
                <a:gd name="T64" fmla="*/ 50 w 51"/>
                <a:gd name="T65" fmla="*/ 13 h 46"/>
                <a:gd name="T66" fmla="*/ 48 w 51"/>
                <a:gd name="T67" fmla="*/ 10 h 46"/>
                <a:gd name="T68" fmla="*/ 47 w 51"/>
                <a:gd name="T69" fmla="*/ 9 h 46"/>
                <a:gd name="T70" fmla="*/ 44 w 51"/>
                <a:gd name="T71" fmla="*/ 6 h 46"/>
                <a:gd name="T72" fmla="*/ 42 w 51"/>
                <a:gd name="T73" fmla="*/ 5 h 46"/>
                <a:gd name="T74" fmla="*/ 39 w 51"/>
                <a:gd name="T75" fmla="*/ 4 h 46"/>
                <a:gd name="T76" fmla="*/ 38 w 51"/>
                <a:gd name="T77" fmla="*/ 2 h 46"/>
                <a:gd name="T78" fmla="*/ 35 w 51"/>
                <a:gd name="T79" fmla="*/ 1 h 46"/>
                <a:gd name="T80" fmla="*/ 32 w 51"/>
                <a:gd name="T81" fmla="*/ 1 h 46"/>
                <a:gd name="T82" fmla="*/ 29 w 51"/>
                <a:gd name="T83" fmla="*/ 0 h 46"/>
                <a:gd name="T84" fmla="*/ 26 w 51"/>
                <a:gd name="T85" fmla="*/ 0 h 46"/>
                <a:gd name="T86" fmla="*/ 23 w 51"/>
                <a:gd name="T87" fmla="*/ 0 h 46"/>
                <a:gd name="T88" fmla="*/ 20 w 51"/>
                <a:gd name="T89" fmla="*/ 0 h 46"/>
                <a:gd name="T90" fmla="*/ 18 w 51"/>
                <a:gd name="T91" fmla="*/ 1 h 46"/>
                <a:gd name="T92" fmla="*/ 15 w 51"/>
                <a:gd name="T93" fmla="*/ 2 h 46"/>
                <a:gd name="T94" fmla="*/ 12 w 51"/>
                <a:gd name="T95" fmla="*/ 4 h 46"/>
                <a:gd name="T96" fmla="*/ 9 w 51"/>
                <a:gd name="T97" fmla="*/ 5 h 46"/>
                <a:gd name="T98" fmla="*/ 8 w 51"/>
                <a:gd name="T99" fmla="*/ 6 h 46"/>
                <a:gd name="T100" fmla="*/ 6 w 51"/>
                <a:gd name="T101" fmla="*/ 8 h 46"/>
                <a:gd name="T102" fmla="*/ 5 w 51"/>
                <a:gd name="T103" fmla="*/ 10 h 46"/>
                <a:gd name="T104" fmla="*/ 3 w 51"/>
                <a:gd name="T105" fmla="*/ 13 h 46"/>
                <a:gd name="T106" fmla="*/ 2 w 51"/>
                <a:gd name="T107" fmla="*/ 14 h 46"/>
                <a:gd name="T108" fmla="*/ 0 w 51"/>
                <a:gd name="T109" fmla="*/ 17 h 46"/>
                <a:gd name="T110" fmla="*/ 0 w 51"/>
                <a:gd name="T111" fmla="*/ 20 h 46"/>
                <a:gd name="T112" fmla="*/ 0 w 51"/>
                <a:gd name="T11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0" y="22"/>
                  </a:moveTo>
                  <a:lnTo>
                    <a:pt x="0" y="25"/>
                  </a:lnTo>
                  <a:lnTo>
                    <a:pt x="0" y="27"/>
                  </a:lnTo>
                  <a:lnTo>
                    <a:pt x="2" y="30"/>
                  </a:lnTo>
                  <a:lnTo>
                    <a:pt x="3" y="33"/>
                  </a:lnTo>
                  <a:lnTo>
                    <a:pt x="3" y="34"/>
                  </a:lnTo>
                  <a:lnTo>
                    <a:pt x="6" y="37"/>
                  </a:lnTo>
                  <a:lnTo>
                    <a:pt x="8" y="38"/>
                  </a:lnTo>
                  <a:lnTo>
                    <a:pt x="9" y="41"/>
                  </a:lnTo>
                  <a:lnTo>
                    <a:pt x="12" y="42"/>
                  </a:lnTo>
                  <a:lnTo>
                    <a:pt x="15" y="43"/>
                  </a:lnTo>
                  <a:lnTo>
                    <a:pt x="17" y="45"/>
                  </a:lnTo>
                  <a:lnTo>
                    <a:pt x="20" y="45"/>
                  </a:lnTo>
                  <a:lnTo>
                    <a:pt x="23" y="45"/>
                  </a:lnTo>
                  <a:lnTo>
                    <a:pt x="26" y="46"/>
                  </a:lnTo>
                  <a:lnTo>
                    <a:pt x="29" y="45"/>
                  </a:lnTo>
                  <a:lnTo>
                    <a:pt x="32" y="45"/>
                  </a:lnTo>
                  <a:lnTo>
                    <a:pt x="35" y="45"/>
                  </a:lnTo>
                  <a:lnTo>
                    <a:pt x="36" y="43"/>
                  </a:lnTo>
                  <a:lnTo>
                    <a:pt x="39" y="42"/>
                  </a:lnTo>
                  <a:lnTo>
                    <a:pt x="42" y="41"/>
                  </a:lnTo>
                  <a:lnTo>
                    <a:pt x="44" y="39"/>
                  </a:lnTo>
                  <a:lnTo>
                    <a:pt x="47" y="37"/>
                  </a:lnTo>
                  <a:lnTo>
                    <a:pt x="48" y="35"/>
                  </a:lnTo>
                  <a:lnTo>
                    <a:pt x="50" y="33"/>
                  </a:lnTo>
                  <a:lnTo>
                    <a:pt x="50" y="30"/>
                  </a:lnTo>
                  <a:lnTo>
                    <a:pt x="51" y="27"/>
                  </a:lnTo>
                  <a:lnTo>
                    <a:pt x="51" y="25"/>
                  </a:lnTo>
                  <a:lnTo>
                    <a:pt x="51" y="22"/>
                  </a:lnTo>
                  <a:lnTo>
                    <a:pt x="51" y="21"/>
                  </a:lnTo>
                  <a:lnTo>
                    <a:pt x="51" y="18"/>
                  </a:lnTo>
                  <a:lnTo>
                    <a:pt x="50" y="16"/>
                  </a:lnTo>
                  <a:lnTo>
                    <a:pt x="50" y="13"/>
                  </a:lnTo>
                  <a:lnTo>
                    <a:pt x="48" y="10"/>
                  </a:lnTo>
                  <a:lnTo>
                    <a:pt x="47" y="9"/>
                  </a:lnTo>
                  <a:lnTo>
                    <a:pt x="44" y="6"/>
                  </a:lnTo>
                  <a:lnTo>
                    <a:pt x="42" y="5"/>
                  </a:lnTo>
                  <a:lnTo>
                    <a:pt x="39" y="4"/>
                  </a:lnTo>
                  <a:lnTo>
                    <a:pt x="38" y="2"/>
                  </a:lnTo>
                  <a:lnTo>
                    <a:pt x="35" y="1"/>
                  </a:lnTo>
                  <a:lnTo>
                    <a:pt x="32" y="1"/>
                  </a:lnTo>
                  <a:lnTo>
                    <a:pt x="29" y="0"/>
                  </a:lnTo>
                  <a:lnTo>
                    <a:pt x="26" y="0"/>
                  </a:lnTo>
                  <a:lnTo>
                    <a:pt x="23" y="0"/>
                  </a:lnTo>
                  <a:lnTo>
                    <a:pt x="20" y="0"/>
                  </a:lnTo>
                  <a:lnTo>
                    <a:pt x="18" y="1"/>
                  </a:lnTo>
                  <a:lnTo>
                    <a:pt x="15" y="2"/>
                  </a:lnTo>
                  <a:lnTo>
                    <a:pt x="12" y="4"/>
                  </a:lnTo>
                  <a:lnTo>
                    <a:pt x="9" y="5"/>
                  </a:lnTo>
                  <a:lnTo>
                    <a:pt x="8" y="6"/>
                  </a:lnTo>
                  <a:lnTo>
                    <a:pt x="6" y="8"/>
                  </a:lnTo>
                  <a:lnTo>
                    <a:pt x="5" y="10"/>
                  </a:lnTo>
                  <a:lnTo>
                    <a:pt x="3" y="13"/>
                  </a:lnTo>
                  <a:lnTo>
                    <a:pt x="2" y="14"/>
                  </a:lnTo>
                  <a:lnTo>
                    <a:pt x="0" y="17"/>
                  </a:lnTo>
                  <a:lnTo>
                    <a:pt x="0" y="20"/>
                  </a:lnTo>
                  <a:lnTo>
                    <a:pt x="0" y="2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2" name="Line 68"/>
            <p:cNvSpPr>
              <a:spLocks noChangeShapeType="1"/>
            </p:cNvSpPr>
            <p:nvPr/>
          </p:nvSpPr>
          <p:spPr bwMode="auto">
            <a:xfrm flipV="1">
              <a:off x="2863" y="2642"/>
              <a:ext cx="1327" cy="421"/>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73" name="Freeform 69"/>
            <p:cNvSpPr>
              <a:spLocks/>
            </p:cNvSpPr>
            <p:nvPr/>
          </p:nvSpPr>
          <p:spPr bwMode="auto">
            <a:xfrm>
              <a:off x="4164" y="2618"/>
              <a:ext cx="51" cy="46"/>
            </a:xfrm>
            <a:custGeom>
              <a:avLst/>
              <a:gdLst>
                <a:gd name="T0" fmla="*/ 2 w 51"/>
                <a:gd name="T1" fmla="*/ 31 h 46"/>
                <a:gd name="T2" fmla="*/ 3 w 51"/>
                <a:gd name="T3" fmla="*/ 33 h 46"/>
                <a:gd name="T4" fmla="*/ 5 w 51"/>
                <a:gd name="T5" fmla="*/ 36 h 46"/>
                <a:gd name="T6" fmla="*/ 6 w 51"/>
                <a:gd name="T7" fmla="*/ 37 h 46"/>
                <a:gd name="T8" fmla="*/ 8 w 51"/>
                <a:gd name="T9" fmla="*/ 40 h 46"/>
                <a:gd name="T10" fmla="*/ 11 w 51"/>
                <a:gd name="T11" fmla="*/ 41 h 46"/>
                <a:gd name="T12" fmla="*/ 12 w 51"/>
                <a:gd name="T13" fmla="*/ 42 h 46"/>
                <a:gd name="T14" fmla="*/ 15 w 51"/>
                <a:gd name="T15" fmla="*/ 44 h 46"/>
                <a:gd name="T16" fmla="*/ 18 w 51"/>
                <a:gd name="T17" fmla="*/ 45 h 46"/>
                <a:gd name="T18" fmla="*/ 20 w 51"/>
                <a:gd name="T19" fmla="*/ 45 h 46"/>
                <a:gd name="T20" fmla="*/ 23 w 51"/>
                <a:gd name="T21" fmla="*/ 46 h 46"/>
                <a:gd name="T22" fmla="*/ 26 w 51"/>
                <a:gd name="T23" fmla="*/ 46 h 46"/>
                <a:gd name="T24" fmla="*/ 29 w 51"/>
                <a:gd name="T25" fmla="*/ 46 h 46"/>
                <a:gd name="T26" fmla="*/ 32 w 51"/>
                <a:gd name="T27" fmla="*/ 45 h 46"/>
                <a:gd name="T28" fmla="*/ 35 w 51"/>
                <a:gd name="T29" fmla="*/ 45 h 46"/>
                <a:gd name="T30" fmla="*/ 38 w 51"/>
                <a:gd name="T31" fmla="*/ 44 h 46"/>
                <a:gd name="T32" fmla="*/ 39 w 51"/>
                <a:gd name="T33" fmla="*/ 42 h 46"/>
                <a:gd name="T34" fmla="*/ 42 w 51"/>
                <a:gd name="T35" fmla="*/ 41 h 46"/>
                <a:gd name="T36" fmla="*/ 44 w 51"/>
                <a:gd name="T37" fmla="*/ 40 h 46"/>
                <a:gd name="T38" fmla="*/ 47 w 51"/>
                <a:gd name="T39" fmla="*/ 37 h 46"/>
                <a:gd name="T40" fmla="*/ 48 w 51"/>
                <a:gd name="T41" fmla="*/ 36 h 46"/>
                <a:gd name="T42" fmla="*/ 50 w 51"/>
                <a:gd name="T43" fmla="*/ 33 h 46"/>
                <a:gd name="T44" fmla="*/ 50 w 51"/>
                <a:gd name="T45" fmla="*/ 31 h 46"/>
                <a:gd name="T46" fmla="*/ 51 w 51"/>
                <a:gd name="T47" fmla="*/ 28 h 46"/>
                <a:gd name="T48" fmla="*/ 51 w 51"/>
                <a:gd name="T49" fmla="*/ 25 h 46"/>
                <a:gd name="T50" fmla="*/ 51 w 51"/>
                <a:gd name="T51" fmla="*/ 23 h 46"/>
                <a:gd name="T52" fmla="*/ 51 w 51"/>
                <a:gd name="T53" fmla="*/ 20 h 46"/>
                <a:gd name="T54" fmla="*/ 51 w 51"/>
                <a:gd name="T55" fmla="*/ 19 h 46"/>
                <a:gd name="T56" fmla="*/ 50 w 51"/>
                <a:gd name="T57" fmla="*/ 16 h 46"/>
                <a:gd name="T58" fmla="*/ 50 w 51"/>
                <a:gd name="T59" fmla="*/ 13 h 46"/>
                <a:gd name="T60" fmla="*/ 48 w 51"/>
                <a:gd name="T61" fmla="*/ 11 h 46"/>
                <a:gd name="T62" fmla="*/ 45 w 51"/>
                <a:gd name="T63" fmla="*/ 9 h 46"/>
                <a:gd name="T64" fmla="*/ 44 w 51"/>
                <a:gd name="T65" fmla="*/ 7 h 46"/>
                <a:gd name="T66" fmla="*/ 42 w 51"/>
                <a:gd name="T67" fmla="*/ 5 h 46"/>
                <a:gd name="T68" fmla="*/ 39 w 51"/>
                <a:gd name="T69" fmla="*/ 4 h 46"/>
                <a:gd name="T70" fmla="*/ 36 w 51"/>
                <a:gd name="T71" fmla="*/ 3 h 46"/>
                <a:gd name="T72" fmla="*/ 35 w 51"/>
                <a:gd name="T73" fmla="*/ 1 h 46"/>
                <a:gd name="T74" fmla="*/ 32 w 51"/>
                <a:gd name="T75" fmla="*/ 1 h 46"/>
                <a:gd name="T76" fmla="*/ 29 w 51"/>
                <a:gd name="T77" fmla="*/ 0 h 46"/>
                <a:gd name="T78" fmla="*/ 26 w 51"/>
                <a:gd name="T79" fmla="*/ 0 h 46"/>
                <a:gd name="T80" fmla="*/ 23 w 51"/>
                <a:gd name="T81" fmla="*/ 0 h 46"/>
                <a:gd name="T82" fmla="*/ 20 w 51"/>
                <a:gd name="T83" fmla="*/ 1 h 46"/>
                <a:gd name="T84" fmla="*/ 17 w 51"/>
                <a:gd name="T85" fmla="*/ 1 h 46"/>
                <a:gd name="T86" fmla="*/ 14 w 51"/>
                <a:gd name="T87" fmla="*/ 3 h 46"/>
                <a:gd name="T88" fmla="*/ 12 w 51"/>
                <a:gd name="T89" fmla="*/ 4 h 46"/>
                <a:gd name="T90" fmla="*/ 9 w 51"/>
                <a:gd name="T91" fmla="*/ 5 h 46"/>
                <a:gd name="T92" fmla="*/ 8 w 51"/>
                <a:gd name="T93" fmla="*/ 7 h 46"/>
                <a:gd name="T94" fmla="*/ 6 w 51"/>
                <a:gd name="T95" fmla="*/ 9 h 46"/>
                <a:gd name="T96" fmla="*/ 3 w 51"/>
                <a:gd name="T97" fmla="*/ 12 h 46"/>
                <a:gd name="T98" fmla="*/ 2 w 51"/>
                <a:gd name="T99" fmla="*/ 13 h 46"/>
                <a:gd name="T100" fmla="*/ 2 w 51"/>
                <a:gd name="T101" fmla="*/ 16 h 46"/>
                <a:gd name="T102" fmla="*/ 0 w 51"/>
                <a:gd name="T103" fmla="*/ 19 h 46"/>
                <a:gd name="T104" fmla="*/ 0 w 51"/>
                <a:gd name="T105" fmla="*/ 21 h 46"/>
                <a:gd name="T106" fmla="*/ 0 w 51"/>
                <a:gd name="T107" fmla="*/ 24 h 46"/>
                <a:gd name="T108" fmla="*/ 0 w 51"/>
                <a:gd name="T109" fmla="*/ 27 h 46"/>
                <a:gd name="T110" fmla="*/ 0 w 51"/>
                <a:gd name="T111" fmla="*/ 29 h 46"/>
                <a:gd name="T112" fmla="*/ 2 w 51"/>
                <a:gd name="T113"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6">
                  <a:moveTo>
                    <a:pt x="2" y="31"/>
                  </a:moveTo>
                  <a:lnTo>
                    <a:pt x="3" y="33"/>
                  </a:lnTo>
                  <a:lnTo>
                    <a:pt x="5" y="36"/>
                  </a:lnTo>
                  <a:lnTo>
                    <a:pt x="6" y="37"/>
                  </a:lnTo>
                  <a:lnTo>
                    <a:pt x="8" y="40"/>
                  </a:lnTo>
                  <a:lnTo>
                    <a:pt x="11" y="41"/>
                  </a:lnTo>
                  <a:lnTo>
                    <a:pt x="12" y="42"/>
                  </a:lnTo>
                  <a:lnTo>
                    <a:pt x="15" y="44"/>
                  </a:lnTo>
                  <a:lnTo>
                    <a:pt x="18" y="45"/>
                  </a:lnTo>
                  <a:lnTo>
                    <a:pt x="20" y="45"/>
                  </a:lnTo>
                  <a:lnTo>
                    <a:pt x="23" y="46"/>
                  </a:lnTo>
                  <a:lnTo>
                    <a:pt x="26" y="46"/>
                  </a:lnTo>
                  <a:lnTo>
                    <a:pt x="29" y="46"/>
                  </a:lnTo>
                  <a:lnTo>
                    <a:pt x="32" y="45"/>
                  </a:lnTo>
                  <a:lnTo>
                    <a:pt x="35" y="45"/>
                  </a:lnTo>
                  <a:lnTo>
                    <a:pt x="38" y="44"/>
                  </a:lnTo>
                  <a:lnTo>
                    <a:pt x="39" y="42"/>
                  </a:lnTo>
                  <a:lnTo>
                    <a:pt x="42" y="41"/>
                  </a:lnTo>
                  <a:lnTo>
                    <a:pt x="44" y="40"/>
                  </a:lnTo>
                  <a:lnTo>
                    <a:pt x="47" y="37"/>
                  </a:lnTo>
                  <a:lnTo>
                    <a:pt x="48" y="36"/>
                  </a:lnTo>
                  <a:lnTo>
                    <a:pt x="50" y="33"/>
                  </a:lnTo>
                  <a:lnTo>
                    <a:pt x="50" y="31"/>
                  </a:lnTo>
                  <a:lnTo>
                    <a:pt x="51" y="28"/>
                  </a:lnTo>
                  <a:lnTo>
                    <a:pt x="51" y="25"/>
                  </a:lnTo>
                  <a:lnTo>
                    <a:pt x="51" y="23"/>
                  </a:lnTo>
                  <a:lnTo>
                    <a:pt x="51" y="20"/>
                  </a:lnTo>
                  <a:lnTo>
                    <a:pt x="51" y="19"/>
                  </a:lnTo>
                  <a:lnTo>
                    <a:pt x="50" y="16"/>
                  </a:lnTo>
                  <a:lnTo>
                    <a:pt x="50" y="13"/>
                  </a:lnTo>
                  <a:lnTo>
                    <a:pt x="48" y="11"/>
                  </a:lnTo>
                  <a:lnTo>
                    <a:pt x="45" y="9"/>
                  </a:lnTo>
                  <a:lnTo>
                    <a:pt x="44" y="7"/>
                  </a:lnTo>
                  <a:lnTo>
                    <a:pt x="42" y="5"/>
                  </a:lnTo>
                  <a:lnTo>
                    <a:pt x="39" y="4"/>
                  </a:lnTo>
                  <a:lnTo>
                    <a:pt x="36" y="3"/>
                  </a:lnTo>
                  <a:lnTo>
                    <a:pt x="35" y="1"/>
                  </a:lnTo>
                  <a:lnTo>
                    <a:pt x="32" y="1"/>
                  </a:lnTo>
                  <a:lnTo>
                    <a:pt x="29" y="0"/>
                  </a:lnTo>
                  <a:lnTo>
                    <a:pt x="26" y="0"/>
                  </a:lnTo>
                  <a:lnTo>
                    <a:pt x="23" y="0"/>
                  </a:lnTo>
                  <a:lnTo>
                    <a:pt x="20" y="1"/>
                  </a:lnTo>
                  <a:lnTo>
                    <a:pt x="17" y="1"/>
                  </a:lnTo>
                  <a:lnTo>
                    <a:pt x="14" y="3"/>
                  </a:lnTo>
                  <a:lnTo>
                    <a:pt x="12" y="4"/>
                  </a:lnTo>
                  <a:lnTo>
                    <a:pt x="9" y="5"/>
                  </a:lnTo>
                  <a:lnTo>
                    <a:pt x="8" y="7"/>
                  </a:lnTo>
                  <a:lnTo>
                    <a:pt x="6" y="9"/>
                  </a:lnTo>
                  <a:lnTo>
                    <a:pt x="3" y="12"/>
                  </a:lnTo>
                  <a:lnTo>
                    <a:pt x="2" y="13"/>
                  </a:lnTo>
                  <a:lnTo>
                    <a:pt x="2" y="16"/>
                  </a:lnTo>
                  <a:lnTo>
                    <a:pt x="0" y="19"/>
                  </a:lnTo>
                  <a:lnTo>
                    <a:pt x="0" y="21"/>
                  </a:lnTo>
                  <a:lnTo>
                    <a:pt x="0" y="24"/>
                  </a:lnTo>
                  <a:lnTo>
                    <a:pt x="0" y="27"/>
                  </a:lnTo>
                  <a:lnTo>
                    <a:pt x="0" y="29"/>
                  </a:lnTo>
                  <a:lnTo>
                    <a:pt x="2" y="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4" name="Line 70"/>
            <p:cNvSpPr>
              <a:spLocks noChangeShapeType="1"/>
            </p:cNvSpPr>
            <p:nvPr/>
          </p:nvSpPr>
          <p:spPr bwMode="auto">
            <a:xfrm>
              <a:off x="1482" y="2815"/>
              <a:ext cx="1395" cy="40"/>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75" name="Freeform 71"/>
            <p:cNvSpPr>
              <a:spLocks/>
            </p:cNvSpPr>
            <p:nvPr/>
          </p:nvSpPr>
          <p:spPr bwMode="auto">
            <a:xfrm>
              <a:off x="1456" y="2793"/>
              <a:ext cx="51" cy="45"/>
            </a:xfrm>
            <a:custGeom>
              <a:avLst/>
              <a:gdLst>
                <a:gd name="T0" fmla="*/ 51 w 51"/>
                <a:gd name="T1" fmla="*/ 22 h 45"/>
                <a:gd name="T2" fmla="*/ 51 w 51"/>
                <a:gd name="T3" fmla="*/ 20 h 45"/>
                <a:gd name="T4" fmla="*/ 51 w 51"/>
                <a:gd name="T5" fmla="*/ 18 h 45"/>
                <a:gd name="T6" fmla="*/ 50 w 51"/>
                <a:gd name="T7" fmla="*/ 16 h 45"/>
                <a:gd name="T8" fmla="*/ 50 w 51"/>
                <a:gd name="T9" fmla="*/ 13 h 45"/>
                <a:gd name="T10" fmla="*/ 48 w 51"/>
                <a:gd name="T11" fmla="*/ 10 h 45"/>
                <a:gd name="T12" fmla="*/ 47 w 51"/>
                <a:gd name="T13" fmla="*/ 9 h 45"/>
                <a:gd name="T14" fmla="*/ 45 w 51"/>
                <a:gd name="T15" fmla="*/ 6 h 45"/>
                <a:gd name="T16" fmla="*/ 42 w 51"/>
                <a:gd name="T17" fmla="*/ 5 h 45"/>
                <a:gd name="T18" fmla="*/ 41 w 51"/>
                <a:gd name="T19" fmla="*/ 4 h 45"/>
                <a:gd name="T20" fmla="*/ 38 w 51"/>
                <a:gd name="T21" fmla="*/ 2 h 45"/>
                <a:gd name="T22" fmla="*/ 35 w 51"/>
                <a:gd name="T23" fmla="*/ 1 h 45"/>
                <a:gd name="T24" fmla="*/ 32 w 51"/>
                <a:gd name="T25" fmla="*/ 0 h 45"/>
                <a:gd name="T26" fmla="*/ 29 w 51"/>
                <a:gd name="T27" fmla="*/ 0 h 45"/>
                <a:gd name="T28" fmla="*/ 27 w 51"/>
                <a:gd name="T29" fmla="*/ 0 h 45"/>
                <a:gd name="T30" fmla="*/ 24 w 51"/>
                <a:gd name="T31" fmla="*/ 0 h 45"/>
                <a:gd name="T32" fmla="*/ 21 w 51"/>
                <a:gd name="T33" fmla="*/ 0 h 45"/>
                <a:gd name="T34" fmla="*/ 18 w 51"/>
                <a:gd name="T35" fmla="*/ 0 h 45"/>
                <a:gd name="T36" fmla="*/ 15 w 51"/>
                <a:gd name="T37" fmla="*/ 1 h 45"/>
                <a:gd name="T38" fmla="*/ 12 w 51"/>
                <a:gd name="T39" fmla="*/ 2 h 45"/>
                <a:gd name="T40" fmla="*/ 11 w 51"/>
                <a:gd name="T41" fmla="*/ 4 h 45"/>
                <a:gd name="T42" fmla="*/ 8 w 51"/>
                <a:gd name="T43" fmla="*/ 5 h 45"/>
                <a:gd name="T44" fmla="*/ 6 w 51"/>
                <a:gd name="T45" fmla="*/ 8 h 45"/>
                <a:gd name="T46" fmla="*/ 5 w 51"/>
                <a:gd name="T47" fmla="*/ 9 h 45"/>
                <a:gd name="T48" fmla="*/ 3 w 51"/>
                <a:gd name="T49" fmla="*/ 12 h 45"/>
                <a:gd name="T50" fmla="*/ 2 w 51"/>
                <a:gd name="T51" fmla="*/ 14 h 45"/>
                <a:gd name="T52" fmla="*/ 0 w 51"/>
                <a:gd name="T53" fmla="*/ 16 h 45"/>
                <a:gd name="T54" fmla="*/ 0 w 51"/>
                <a:gd name="T55" fmla="*/ 18 h 45"/>
                <a:gd name="T56" fmla="*/ 0 w 51"/>
                <a:gd name="T57" fmla="*/ 21 h 45"/>
                <a:gd name="T58" fmla="*/ 0 w 51"/>
                <a:gd name="T59" fmla="*/ 24 h 45"/>
                <a:gd name="T60" fmla="*/ 0 w 51"/>
                <a:gd name="T61" fmla="*/ 26 h 45"/>
                <a:gd name="T62" fmla="*/ 2 w 51"/>
                <a:gd name="T63" fmla="*/ 29 h 45"/>
                <a:gd name="T64" fmla="*/ 2 w 51"/>
                <a:gd name="T65" fmla="*/ 31 h 45"/>
                <a:gd name="T66" fmla="*/ 3 w 51"/>
                <a:gd name="T67" fmla="*/ 34 h 45"/>
                <a:gd name="T68" fmla="*/ 5 w 51"/>
                <a:gd name="T69" fmla="*/ 35 h 45"/>
                <a:gd name="T70" fmla="*/ 6 w 51"/>
                <a:gd name="T71" fmla="*/ 38 h 45"/>
                <a:gd name="T72" fmla="*/ 9 w 51"/>
                <a:gd name="T73" fmla="*/ 39 h 45"/>
                <a:gd name="T74" fmla="*/ 11 w 51"/>
                <a:gd name="T75" fmla="*/ 41 h 45"/>
                <a:gd name="T76" fmla="*/ 14 w 51"/>
                <a:gd name="T77" fmla="*/ 42 h 45"/>
                <a:gd name="T78" fmla="*/ 17 w 51"/>
                <a:gd name="T79" fmla="*/ 43 h 45"/>
                <a:gd name="T80" fmla="*/ 20 w 51"/>
                <a:gd name="T81" fmla="*/ 45 h 45"/>
                <a:gd name="T82" fmla="*/ 23 w 51"/>
                <a:gd name="T83" fmla="*/ 45 h 45"/>
                <a:gd name="T84" fmla="*/ 24 w 51"/>
                <a:gd name="T85" fmla="*/ 45 h 45"/>
                <a:gd name="T86" fmla="*/ 27 w 51"/>
                <a:gd name="T87" fmla="*/ 45 h 45"/>
                <a:gd name="T88" fmla="*/ 30 w 51"/>
                <a:gd name="T89" fmla="*/ 45 h 45"/>
                <a:gd name="T90" fmla="*/ 33 w 51"/>
                <a:gd name="T91" fmla="*/ 43 h 45"/>
                <a:gd name="T92" fmla="*/ 36 w 51"/>
                <a:gd name="T93" fmla="*/ 43 h 45"/>
                <a:gd name="T94" fmla="*/ 39 w 51"/>
                <a:gd name="T95" fmla="*/ 42 h 45"/>
                <a:gd name="T96" fmla="*/ 41 w 51"/>
                <a:gd name="T97" fmla="*/ 41 h 45"/>
                <a:gd name="T98" fmla="*/ 44 w 51"/>
                <a:gd name="T99" fmla="*/ 38 h 45"/>
                <a:gd name="T100" fmla="*/ 45 w 51"/>
                <a:gd name="T101" fmla="*/ 37 h 45"/>
                <a:gd name="T102" fmla="*/ 47 w 51"/>
                <a:gd name="T103" fmla="*/ 34 h 45"/>
                <a:gd name="T104" fmla="*/ 48 w 51"/>
                <a:gd name="T105" fmla="*/ 33 h 45"/>
                <a:gd name="T106" fmla="*/ 50 w 51"/>
                <a:gd name="T107" fmla="*/ 30 h 45"/>
                <a:gd name="T108" fmla="*/ 51 w 51"/>
                <a:gd name="T109" fmla="*/ 28 h 45"/>
                <a:gd name="T110" fmla="*/ 51 w 51"/>
                <a:gd name="T111" fmla="*/ 25 h 45"/>
                <a:gd name="T112" fmla="*/ 51 w 51"/>
                <a:gd name="T113"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51" y="22"/>
                  </a:moveTo>
                  <a:lnTo>
                    <a:pt x="51" y="20"/>
                  </a:lnTo>
                  <a:lnTo>
                    <a:pt x="51" y="18"/>
                  </a:lnTo>
                  <a:lnTo>
                    <a:pt x="50" y="16"/>
                  </a:lnTo>
                  <a:lnTo>
                    <a:pt x="50" y="13"/>
                  </a:lnTo>
                  <a:lnTo>
                    <a:pt x="48" y="10"/>
                  </a:lnTo>
                  <a:lnTo>
                    <a:pt x="47" y="9"/>
                  </a:lnTo>
                  <a:lnTo>
                    <a:pt x="45" y="6"/>
                  </a:lnTo>
                  <a:lnTo>
                    <a:pt x="42" y="5"/>
                  </a:lnTo>
                  <a:lnTo>
                    <a:pt x="41" y="4"/>
                  </a:lnTo>
                  <a:lnTo>
                    <a:pt x="38" y="2"/>
                  </a:lnTo>
                  <a:lnTo>
                    <a:pt x="35" y="1"/>
                  </a:lnTo>
                  <a:lnTo>
                    <a:pt x="32" y="0"/>
                  </a:lnTo>
                  <a:lnTo>
                    <a:pt x="29" y="0"/>
                  </a:lnTo>
                  <a:lnTo>
                    <a:pt x="27" y="0"/>
                  </a:lnTo>
                  <a:lnTo>
                    <a:pt x="24" y="0"/>
                  </a:lnTo>
                  <a:lnTo>
                    <a:pt x="21" y="0"/>
                  </a:lnTo>
                  <a:lnTo>
                    <a:pt x="18" y="0"/>
                  </a:lnTo>
                  <a:lnTo>
                    <a:pt x="15" y="1"/>
                  </a:lnTo>
                  <a:lnTo>
                    <a:pt x="12" y="2"/>
                  </a:lnTo>
                  <a:lnTo>
                    <a:pt x="11" y="4"/>
                  </a:lnTo>
                  <a:lnTo>
                    <a:pt x="8" y="5"/>
                  </a:lnTo>
                  <a:lnTo>
                    <a:pt x="6" y="8"/>
                  </a:lnTo>
                  <a:lnTo>
                    <a:pt x="5" y="9"/>
                  </a:lnTo>
                  <a:lnTo>
                    <a:pt x="3" y="12"/>
                  </a:lnTo>
                  <a:lnTo>
                    <a:pt x="2" y="14"/>
                  </a:lnTo>
                  <a:lnTo>
                    <a:pt x="0" y="16"/>
                  </a:lnTo>
                  <a:lnTo>
                    <a:pt x="0" y="18"/>
                  </a:lnTo>
                  <a:lnTo>
                    <a:pt x="0" y="21"/>
                  </a:lnTo>
                  <a:lnTo>
                    <a:pt x="0" y="24"/>
                  </a:lnTo>
                  <a:lnTo>
                    <a:pt x="0" y="26"/>
                  </a:lnTo>
                  <a:lnTo>
                    <a:pt x="2" y="29"/>
                  </a:lnTo>
                  <a:lnTo>
                    <a:pt x="2" y="31"/>
                  </a:lnTo>
                  <a:lnTo>
                    <a:pt x="3" y="34"/>
                  </a:lnTo>
                  <a:lnTo>
                    <a:pt x="5" y="35"/>
                  </a:lnTo>
                  <a:lnTo>
                    <a:pt x="6" y="38"/>
                  </a:lnTo>
                  <a:lnTo>
                    <a:pt x="9" y="39"/>
                  </a:lnTo>
                  <a:lnTo>
                    <a:pt x="11" y="41"/>
                  </a:lnTo>
                  <a:lnTo>
                    <a:pt x="14" y="42"/>
                  </a:lnTo>
                  <a:lnTo>
                    <a:pt x="17" y="43"/>
                  </a:lnTo>
                  <a:lnTo>
                    <a:pt x="20" y="45"/>
                  </a:lnTo>
                  <a:lnTo>
                    <a:pt x="23" y="45"/>
                  </a:lnTo>
                  <a:lnTo>
                    <a:pt x="24" y="45"/>
                  </a:lnTo>
                  <a:lnTo>
                    <a:pt x="27" y="45"/>
                  </a:lnTo>
                  <a:lnTo>
                    <a:pt x="30" y="45"/>
                  </a:lnTo>
                  <a:lnTo>
                    <a:pt x="33" y="43"/>
                  </a:lnTo>
                  <a:lnTo>
                    <a:pt x="36" y="43"/>
                  </a:lnTo>
                  <a:lnTo>
                    <a:pt x="39" y="42"/>
                  </a:lnTo>
                  <a:lnTo>
                    <a:pt x="41" y="41"/>
                  </a:lnTo>
                  <a:lnTo>
                    <a:pt x="44" y="38"/>
                  </a:lnTo>
                  <a:lnTo>
                    <a:pt x="45" y="37"/>
                  </a:lnTo>
                  <a:lnTo>
                    <a:pt x="47" y="34"/>
                  </a:lnTo>
                  <a:lnTo>
                    <a:pt x="48" y="33"/>
                  </a:lnTo>
                  <a:lnTo>
                    <a:pt x="50" y="30"/>
                  </a:lnTo>
                  <a:lnTo>
                    <a:pt x="51" y="28"/>
                  </a:lnTo>
                  <a:lnTo>
                    <a:pt x="51" y="25"/>
                  </a:lnTo>
                  <a:lnTo>
                    <a:pt x="51" y="2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6" name="Rectangle 72"/>
            <p:cNvSpPr>
              <a:spLocks noChangeArrowheads="1"/>
            </p:cNvSpPr>
            <p:nvPr/>
          </p:nvSpPr>
          <p:spPr bwMode="auto">
            <a:xfrm>
              <a:off x="2851" y="2832"/>
              <a:ext cx="53" cy="4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77" name="Line 73"/>
            <p:cNvSpPr>
              <a:spLocks noChangeShapeType="1"/>
            </p:cNvSpPr>
            <p:nvPr/>
          </p:nvSpPr>
          <p:spPr bwMode="auto">
            <a:xfrm>
              <a:off x="1482" y="2815"/>
              <a:ext cx="1402" cy="242"/>
            </a:xfrm>
            <a:prstGeom prst="line">
              <a:avLst/>
            </a:prstGeom>
            <a:noFill/>
            <a:ln w="47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78" name="Freeform 74"/>
            <p:cNvSpPr>
              <a:spLocks/>
            </p:cNvSpPr>
            <p:nvPr/>
          </p:nvSpPr>
          <p:spPr bwMode="auto">
            <a:xfrm>
              <a:off x="1456" y="2793"/>
              <a:ext cx="51" cy="45"/>
            </a:xfrm>
            <a:custGeom>
              <a:avLst/>
              <a:gdLst>
                <a:gd name="T0" fmla="*/ 51 w 51"/>
                <a:gd name="T1" fmla="*/ 26 h 45"/>
                <a:gd name="T2" fmla="*/ 51 w 51"/>
                <a:gd name="T3" fmla="*/ 24 h 45"/>
                <a:gd name="T4" fmla="*/ 51 w 51"/>
                <a:gd name="T5" fmla="*/ 21 h 45"/>
                <a:gd name="T6" fmla="*/ 51 w 51"/>
                <a:gd name="T7" fmla="*/ 18 h 45"/>
                <a:gd name="T8" fmla="*/ 51 w 51"/>
                <a:gd name="T9" fmla="*/ 16 h 45"/>
                <a:gd name="T10" fmla="*/ 50 w 51"/>
                <a:gd name="T11" fmla="*/ 14 h 45"/>
                <a:gd name="T12" fmla="*/ 48 w 51"/>
                <a:gd name="T13" fmla="*/ 12 h 45"/>
                <a:gd name="T14" fmla="*/ 47 w 51"/>
                <a:gd name="T15" fmla="*/ 9 h 45"/>
                <a:gd name="T16" fmla="*/ 45 w 51"/>
                <a:gd name="T17" fmla="*/ 8 h 45"/>
                <a:gd name="T18" fmla="*/ 44 w 51"/>
                <a:gd name="T19" fmla="*/ 5 h 45"/>
                <a:gd name="T20" fmla="*/ 41 w 51"/>
                <a:gd name="T21" fmla="*/ 4 h 45"/>
                <a:gd name="T22" fmla="*/ 39 w 51"/>
                <a:gd name="T23" fmla="*/ 2 h 45"/>
                <a:gd name="T24" fmla="*/ 36 w 51"/>
                <a:gd name="T25" fmla="*/ 1 h 45"/>
                <a:gd name="T26" fmla="*/ 33 w 51"/>
                <a:gd name="T27" fmla="*/ 0 h 45"/>
                <a:gd name="T28" fmla="*/ 30 w 51"/>
                <a:gd name="T29" fmla="*/ 0 h 45"/>
                <a:gd name="T30" fmla="*/ 27 w 51"/>
                <a:gd name="T31" fmla="*/ 0 h 45"/>
                <a:gd name="T32" fmla="*/ 24 w 51"/>
                <a:gd name="T33" fmla="*/ 0 h 45"/>
                <a:gd name="T34" fmla="*/ 23 w 51"/>
                <a:gd name="T35" fmla="*/ 0 h 45"/>
                <a:gd name="T36" fmla="*/ 20 w 51"/>
                <a:gd name="T37" fmla="*/ 0 h 45"/>
                <a:gd name="T38" fmla="*/ 17 w 51"/>
                <a:gd name="T39" fmla="*/ 1 h 45"/>
                <a:gd name="T40" fmla="*/ 14 w 51"/>
                <a:gd name="T41" fmla="*/ 2 h 45"/>
                <a:gd name="T42" fmla="*/ 11 w 51"/>
                <a:gd name="T43" fmla="*/ 2 h 45"/>
                <a:gd name="T44" fmla="*/ 9 w 51"/>
                <a:gd name="T45" fmla="*/ 5 h 45"/>
                <a:gd name="T46" fmla="*/ 6 w 51"/>
                <a:gd name="T47" fmla="*/ 6 h 45"/>
                <a:gd name="T48" fmla="*/ 5 w 51"/>
                <a:gd name="T49" fmla="*/ 8 h 45"/>
                <a:gd name="T50" fmla="*/ 3 w 51"/>
                <a:gd name="T51" fmla="*/ 10 h 45"/>
                <a:gd name="T52" fmla="*/ 2 w 51"/>
                <a:gd name="T53" fmla="*/ 13 h 45"/>
                <a:gd name="T54" fmla="*/ 2 w 51"/>
                <a:gd name="T55" fmla="*/ 16 h 45"/>
                <a:gd name="T56" fmla="*/ 0 w 51"/>
                <a:gd name="T57" fmla="*/ 17 h 45"/>
                <a:gd name="T58" fmla="*/ 0 w 51"/>
                <a:gd name="T59" fmla="*/ 20 h 45"/>
                <a:gd name="T60" fmla="*/ 0 w 51"/>
                <a:gd name="T61" fmla="*/ 22 h 45"/>
                <a:gd name="T62" fmla="*/ 0 w 51"/>
                <a:gd name="T63" fmla="*/ 25 h 45"/>
                <a:gd name="T64" fmla="*/ 0 w 51"/>
                <a:gd name="T65" fmla="*/ 28 h 45"/>
                <a:gd name="T66" fmla="*/ 2 w 51"/>
                <a:gd name="T67" fmla="*/ 30 h 45"/>
                <a:gd name="T68" fmla="*/ 3 w 51"/>
                <a:gd name="T69" fmla="*/ 33 h 45"/>
                <a:gd name="T70" fmla="*/ 5 w 51"/>
                <a:gd name="T71" fmla="*/ 34 h 45"/>
                <a:gd name="T72" fmla="*/ 6 w 51"/>
                <a:gd name="T73" fmla="*/ 37 h 45"/>
                <a:gd name="T74" fmla="*/ 8 w 51"/>
                <a:gd name="T75" fmla="*/ 38 h 45"/>
                <a:gd name="T76" fmla="*/ 11 w 51"/>
                <a:gd name="T77" fmla="*/ 41 h 45"/>
                <a:gd name="T78" fmla="*/ 12 w 51"/>
                <a:gd name="T79" fmla="*/ 42 h 45"/>
                <a:gd name="T80" fmla="*/ 15 w 51"/>
                <a:gd name="T81" fmla="*/ 43 h 45"/>
                <a:gd name="T82" fmla="*/ 18 w 51"/>
                <a:gd name="T83" fmla="*/ 43 h 45"/>
                <a:gd name="T84" fmla="*/ 21 w 51"/>
                <a:gd name="T85" fmla="*/ 45 h 45"/>
                <a:gd name="T86" fmla="*/ 24 w 51"/>
                <a:gd name="T87" fmla="*/ 45 h 45"/>
                <a:gd name="T88" fmla="*/ 27 w 51"/>
                <a:gd name="T89" fmla="*/ 45 h 45"/>
                <a:gd name="T90" fmla="*/ 29 w 51"/>
                <a:gd name="T91" fmla="*/ 45 h 45"/>
                <a:gd name="T92" fmla="*/ 32 w 51"/>
                <a:gd name="T93" fmla="*/ 45 h 45"/>
                <a:gd name="T94" fmla="*/ 35 w 51"/>
                <a:gd name="T95" fmla="*/ 43 h 45"/>
                <a:gd name="T96" fmla="*/ 38 w 51"/>
                <a:gd name="T97" fmla="*/ 42 h 45"/>
                <a:gd name="T98" fmla="*/ 41 w 51"/>
                <a:gd name="T99" fmla="*/ 41 h 45"/>
                <a:gd name="T100" fmla="*/ 42 w 51"/>
                <a:gd name="T101" fmla="*/ 39 h 45"/>
                <a:gd name="T102" fmla="*/ 45 w 51"/>
                <a:gd name="T103" fmla="*/ 38 h 45"/>
                <a:gd name="T104" fmla="*/ 47 w 51"/>
                <a:gd name="T105" fmla="*/ 35 h 45"/>
                <a:gd name="T106" fmla="*/ 48 w 51"/>
                <a:gd name="T107" fmla="*/ 34 h 45"/>
                <a:gd name="T108" fmla="*/ 50 w 51"/>
                <a:gd name="T109" fmla="*/ 31 h 45"/>
                <a:gd name="T110" fmla="*/ 50 w 51"/>
                <a:gd name="T111" fmla="*/ 29 h 45"/>
                <a:gd name="T112" fmla="*/ 51 w 51"/>
                <a:gd name="T113"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5">
                  <a:moveTo>
                    <a:pt x="51" y="26"/>
                  </a:moveTo>
                  <a:lnTo>
                    <a:pt x="51" y="24"/>
                  </a:lnTo>
                  <a:lnTo>
                    <a:pt x="51" y="21"/>
                  </a:lnTo>
                  <a:lnTo>
                    <a:pt x="51" y="18"/>
                  </a:lnTo>
                  <a:lnTo>
                    <a:pt x="51" y="16"/>
                  </a:lnTo>
                  <a:lnTo>
                    <a:pt x="50" y="14"/>
                  </a:lnTo>
                  <a:lnTo>
                    <a:pt x="48" y="12"/>
                  </a:lnTo>
                  <a:lnTo>
                    <a:pt x="47" y="9"/>
                  </a:lnTo>
                  <a:lnTo>
                    <a:pt x="45" y="8"/>
                  </a:lnTo>
                  <a:lnTo>
                    <a:pt x="44" y="5"/>
                  </a:lnTo>
                  <a:lnTo>
                    <a:pt x="41" y="4"/>
                  </a:lnTo>
                  <a:lnTo>
                    <a:pt x="39" y="2"/>
                  </a:lnTo>
                  <a:lnTo>
                    <a:pt x="36" y="1"/>
                  </a:lnTo>
                  <a:lnTo>
                    <a:pt x="33" y="0"/>
                  </a:lnTo>
                  <a:lnTo>
                    <a:pt x="30" y="0"/>
                  </a:lnTo>
                  <a:lnTo>
                    <a:pt x="27" y="0"/>
                  </a:lnTo>
                  <a:lnTo>
                    <a:pt x="24" y="0"/>
                  </a:lnTo>
                  <a:lnTo>
                    <a:pt x="23" y="0"/>
                  </a:lnTo>
                  <a:lnTo>
                    <a:pt x="20" y="0"/>
                  </a:lnTo>
                  <a:lnTo>
                    <a:pt x="17" y="1"/>
                  </a:lnTo>
                  <a:lnTo>
                    <a:pt x="14" y="2"/>
                  </a:lnTo>
                  <a:lnTo>
                    <a:pt x="11" y="2"/>
                  </a:lnTo>
                  <a:lnTo>
                    <a:pt x="9" y="5"/>
                  </a:lnTo>
                  <a:lnTo>
                    <a:pt x="6" y="6"/>
                  </a:lnTo>
                  <a:lnTo>
                    <a:pt x="5" y="8"/>
                  </a:lnTo>
                  <a:lnTo>
                    <a:pt x="3" y="10"/>
                  </a:lnTo>
                  <a:lnTo>
                    <a:pt x="2" y="13"/>
                  </a:lnTo>
                  <a:lnTo>
                    <a:pt x="2" y="16"/>
                  </a:lnTo>
                  <a:lnTo>
                    <a:pt x="0" y="17"/>
                  </a:lnTo>
                  <a:lnTo>
                    <a:pt x="0" y="20"/>
                  </a:lnTo>
                  <a:lnTo>
                    <a:pt x="0" y="22"/>
                  </a:lnTo>
                  <a:lnTo>
                    <a:pt x="0" y="25"/>
                  </a:lnTo>
                  <a:lnTo>
                    <a:pt x="0" y="28"/>
                  </a:lnTo>
                  <a:lnTo>
                    <a:pt x="2" y="30"/>
                  </a:lnTo>
                  <a:lnTo>
                    <a:pt x="3" y="33"/>
                  </a:lnTo>
                  <a:lnTo>
                    <a:pt x="5" y="34"/>
                  </a:lnTo>
                  <a:lnTo>
                    <a:pt x="6" y="37"/>
                  </a:lnTo>
                  <a:lnTo>
                    <a:pt x="8" y="38"/>
                  </a:lnTo>
                  <a:lnTo>
                    <a:pt x="11" y="41"/>
                  </a:lnTo>
                  <a:lnTo>
                    <a:pt x="12" y="42"/>
                  </a:lnTo>
                  <a:lnTo>
                    <a:pt x="15" y="43"/>
                  </a:lnTo>
                  <a:lnTo>
                    <a:pt x="18" y="43"/>
                  </a:lnTo>
                  <a:lnTo>
                    <a:pt x="21" y="45"/>
                  </a:lnTo>
                  <a:lnTo>
                    <a:pt x="24" y="45"/>
                  </a:lnTo>
                  <a:lnTo>
                    <a:pt x="27" y="45"/>
                  </a:lnTo>
                  <a:lnTo>
                    <a:pt x="29" y="45"/>
                  </a:lnTo>
                  <a:lnTo>
                    <a:pt x="32" y="45"/>
                  </a:lnTo>
                  <a:lnTo>
                    <a:pt x="35" y="43"/>
                  </a:lnTo>
                  <a:lnTo>
                    <a:pt x="38" y="42"/>
                  </a:lnTo>
                  <a:lnTo>
                    <a:pt x="41" y="41"/>
                  </a:lnTo>
                  <a:lnTo>
                    <a:pt x="42" y="39"/>
                  </a:lnTo>
                  <a:lnTo>
                    <a:pt x="45" y="38"/>
                  </a:lnTo>
                  <a:lnTo>
                    <a:pt x="47" y="35"/>
                  </a:lnTo>
                  <a:lnTo>
                    <a:pt x="48" y="34"/>
                  </a:lnTo>
                  <a:lnTo>
                    <a:pt x="50" y="31"/>
                  </a:lnTo>
                  <a:lnTo>
                    <a:pt x="50" y="29"/>
                  </a:lnTo>
                  <a:lnTo>
                    <a:pt x="51" y="2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9" name="Rectangle 75"/>
            <p:cNvSpPr>
              <a:spLocks noChangeArrowheads="1"/>
            </p:cNvSpPr>
            <p:nvPr/>
          </p:nvSpPr>
          <p:spPr bwMode="auto">
            <a:xfrm>
              <a:off x="2857" y="3035"/>
              <a:ext cx="53" cy="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180" name="Line 76"/>
            <p:cNvSpPr>
              <a:spLocks noChangeShapeType="1"/>
            </p:cNvSpPr>
            <p:nvPr/>
          </p:nvSpPr>
          <p:spPr bwMode="auto">
            <a:xfrm>
              <a:off x="1482" y="2666"/>
              <a:ext cx="1407" cy="389"/>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81" name="Freeform 77"/>
            <p:cNvSpPr>
              <a:spLocks/>
            </p:cNvSpPr>
            <p:nvPr/>
          </p:nvSpPr>
          <p:spPr bwMode="auto">
            <a:xfrm>
              <a:off x="1456" y="2643"/>
              <a:ext cx="51" cy="47"/>
            </a:xfrm>
            <a:custGeom>
              <a:avLst/>
              <a:gdLst>
                <a:gd name="T0" fmla="*/ 50 w 51"/>
                <a:gd name="T1" fmla="*/ 29 h 47"/>
                <a:gd name="T2" fmla="*/ 51 w 51"/>
                <a:gd name="T3" fmla="*/ 28 h 47"/>
                <a:gd name="T4" fmla="*/ 51 w 51"/>
                <a:gd name="T5" fmla="*/ 25 h 47"/>
                <a:gd name="T6" fmla="*/ 51 w 51"/>
                <a:gd name="T7" fmla="*/ 23 h 47"/>
                <a:gd name="T8" fmla="*/ 51 w 51"/>
                <a:gd name="T9" fmla="*/ 20 h 47"/>
                <a:gd name="T10" fmla="*/ 51 w 51"/>
                <a:gd name="T11" fmla="*/ 17 h 47"/>
                <a:gd name="T12" fmla="*/ 50 w 51"/>
                <a:gd name="T13" fmla="*/ 15 h 47"/>
                <a:gd name="T14" fmla="*/ 48 w 51"/>
                <a:gd name="T15" fmla="*/ 12 h 47"/>
                <a:gd name="T16" fmla="*/ 47 w 51"/>
                <a:gd name="T17" fmla="*/ 11 h 47"/>
                <a:gd name="T18" fmla="*/ 45 w 51"/>
                <a:gd name="T19" fmla="*/ 8 h 47"/>
                <a:gd name="T20" fmla="*/ 44 w 51"/>
                <a:gd name="T21" fmla="*/ 7 h 47"/>
                <a:gd name="T22" fmla="*/ 41 w 51"/>
                <a:gd name="T23" fmla="*/ 4 h 47"/>
                <a:gd name="T24" fmla="*/ 39 w 51"/>
                <a:gd name="T25" fmla="*/ 3 h 47"/>
                <a:gd name="T26" fmla="*/ 36 w 51"/>
                <a:gd name="T27" fmla="*/ 3 h 47"/>
                <a:gd name="T28" fmla="*/ 33 w 51"/>
                <a:gd name="T29" fmla="*/ 2 h 47"/>
                <a:gd name="T30" fmla="*/ 30 w 51"/>
                <a:gd name="T31" fmla="*/ 0 h 47"/>
                <a:gd name="T32" fmla="*/ 27 w 51"/>
                <a:gd name="T33" fmla="*/ 0 h 47"/>
                <a:gd name="T34" fmla="*/ 24 w 51"/>
                <a:gd name="T35" fmla="*/ 0 h 47"/>
                <a:gd name="T36" fmla="*/ 23 w 51"/>
                <a:gd name="T37" fmla="*/ 0 h 47"/>
                <a:gd name="T38" fmla="*/ 20 w 51"/>
                <a:gd name="T39" fmla="*/ 2 h 47"/>
                <a:gd name="T40" fmla="*/ 17 w 51"/>
                <a:gd name="T41" fmla="*/ 2 h 47"/>
                <a:gd name="T42" fmla="*/ 14 w 51"/>
                <a:gd name="T43" fmla="*/ 3 h 47"/>
                <a:gd name="T44" fmla="*/ 11 w 51"/>
                <a:gd name="T45" fmla="*/ 4 h 47"/>
                <a:gd name="T46" fmla="*/ 9 w 51"/>
                <a:gd name="T47" fmla="*/ 6 h 47"/>
                <a:gd name="T48" fmla="*/ 6 w 51"/>
                <a:gd name="T49" fmla="*/ 7 h 47"/>
                <a:gd name="T50" fmla="*/ 5 w 51"/>
                <a:gd name="T51" fmla="*/ 10 h 47"/>
                <a:gd name="T52" fmla="*/ 3 w 51"/>
                <a:gd name="T53" fmla="*/ 12 h 47"/>
                <a:gd name="T54" fmla="*/ 2 w 51"/>
                <a:gd name="T55" fmla="*/ 13 h 47"/>
                <a:gd name="T56" fmla="*/ 2 w 51"/>
                <a:gd name="T57" fmla="*/ 16 h 47"/>
                <a:gd name="T58" fmla="*/ 0 w 51"/>
                <a:gd name="T59" fmla="*/ 19 h 47"/>
                <a:gd name="T60" fmla="*/ 0 w 51"/>
                <a:gd name="T61" fmla="*/ 21 h 47"/>
                <a:gd name="T62" fmla="*/ 0 w 51"/>
                <a:gd name="T63" fmla="*/ 24 h 47"/>
                <a:gd name="T64" fmla="*/ 0 w 51"/>
                <a:gd name="T65" fmla="*/ 27 h 47"/>
                <a:gd name="T66" fmla="*/ 0 w 51"/>
                <a:gd name="T67" fmla="*/ 29 h 47"/>
                <a:gd name="T68" fmla="*/ 2 w 51"/>
                <a:gd name="T69" fmla="*/ 31 h 47"/>
                <a:gd name="T70" fmla="*/ 3 w 51"/>
                <a:gd name="T71" fmla="*/ 33 h 47"/>
                <a:gd name="T72" fmla="*/ 5 w 51"/>
                <a:gd name="T73" fmla="*/ 36 h 47"/>
                <a:gd name="T74" fmla="*/ 6 w 51"/>
                <a:gd name="T75" fmla="*/ 37 h 47"/>
                <a:gd name="T76" fmla="*/ 8 w 51"/>
                <a:gd name="T77" fmla="*/ 40 h 47"/>
                <a:gd name="T78" fmla="*/ 11 w 51"/>
                <a:gd name="T79" fmla="*/ 41 h 47"/>
                <a:gd name="T80" fmla="*/ 12 w 51"/>
                <a:gd name="T81" fmla="*/ 43 h 47"/>
                <a:gd name="T82" fmla="*/ 15 w 51"/>
                <a:gd name="T83" fmla="*/ 44 h 47"/>
                <a:gd name="T84" fmla="*/ 18 w 51"/>
                <a:gd name="T85" fmla="*/ 45 h 47"/>
                <a:gd name="T86" fmla="*/ 21 w 51"/>
                <a:gd name="T87" fmla="*/ 45 h 47"/>
                <a:gd name="T88" fmla="*/ 24 w 51"/>
                <a:gd name="T89" fmla="*/ 45 h 47"/>
                <a:gd name="T90" fmla="*/ 27 w 51"/>
                <a:gd name="T91" fmla="*/ 47 h 47"/>
                <a:gd name="T92" fmla="*/ 29 w 51"/>
                <a:gd name="T93" fmla="*/ 45 h 47"/>
                <a:gd name="T94" fmla="*/ 32 w 51"/>
                <a:gd name="T95" fmla="*/ 45 h 47"/>
                <a:gd name="T96" fmla="*/ 35 w 51"/>
                <a:gd name="T97" fmla="*/ 44 h 47"/>
                <a:gd name="T98" fmla="*/ 38 w 51"/>
                <a:gd name="T99" fmla="*/ 44 h 47"/>
                <a:gd name="T100" fmla="*/ 41 w 51"/>
                <a:gd name="T101" fmla="*/ 43 h 47"/>
                <a:gd name="T102" fmla="*/ 42 w 51"/>
                <a:gd name="T103" fmla="*/ 40 h 47"/>
                <a:gd name="T104" fmla="*/ 45 w 51"/>
                <a:gd name="T105" fmla="*/ 39 h 47"/>
                <a:gd name="T106" fmla="*/ 47 w 51"/>
                <a:gd name="T107" fmla="*/ 37 h 47"/>
                <a:gd name="T108" fmla="*/ 48 w 51"/>
                <a:gd name="T109" fmla="*/ 35 h 47"/>
                <a:gd name="T110" fmla="*/ 50 w 51"/>
                <a:gd name="T111" fmla="*/ 32 h 47"/>
                <a:gd name="T112" fmla="*/ 50 w 51"/>
                <a:gd name="T113"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47">
                  <a:moveTo>
                    <a:pt x="50" y="29"/>
                  </a:moveTo>
                  <a:lnTo>
                    <a:pt x="51" y="28"/>
                  </a:lnTo>
                  <a:lnTo>
                    <a:pt x="51" y="25"/>
                  </a:lnTo>
                  <a:lnTo>
                    <a:pt x="51" y="23"/>
                  </a:lnTo>
                  <a:lnTo>
                    <a:pt x="51" y="20"/>
                  </a:lnTo>
                  <a:lnTo>
                    <a:pt x="51" y="17"/>
                  </a:lnTo>
                  <a:lnTo>
                    <a:pt x="50" y="15"/>
                  </a:lnTo>
                  <a:lnTo>
                    <a:pt x="48" y="12"/>
                  </a:lnTo>
                  <a:lnTo>
                    <a:pt x="47" y="11"/>
                  </a:lnTo>
                  <a:lnTo>
                    <a:pt x="45" y="8"/>
                  </a:lnTo>
                  <a:lnTo>
                    <a:pt x="44" y="7"/>
                  </a:lnTo>
                  <a:lnTo>
                    <a:pt x="41" y="4"/>
                  </a:lnTo>
                  <a:lnTo>
                    <a:pt x="39" y="3"/>
                  </a:lnTo>
                  <a:lnTo>
                    <a:pt x="36" y="3"/>
                  </a:lnTo>
                  <a:lnTo>
                    <a:pt x="33" y="2"/>
                  </a:lnTo>
                  <a:lnTo>
                    <a:pt x="30" y="0"/>
                  </a:lnTo>
                  <a:lnTo>
                    <a:pt x="27" y="0"/>
                  </a:lnTo>
                  <a:lnTo>
                    <a:pt x="24" y="0"/>
                  </a:lnTo>
                  <a:lnTo>
                    <a:pt x="23" y="0"/>
                  </a:lnTo>
                  <a:lnTo>
                    <a:pt x="20" y="2"/>
                  </a:lnTo>
                  <a:lnTo>
                    <a:pt x="17" y="2"/>
                  </a:lnTo>
                  <a:lnTo>
                    <a:pt x="14" y="3"/>
                  </a:lnTo>
                  <a:lnTo>
                    <a:pt x="11" y="4"/>
                  </a:lnTo>
                  <a:lnTo>
                    <a:pt x="9" y="6"/>
                  </a:lnTo>
                  <a:lnTo>
                    <a:pt x="6" y="7"/>
                  </a:lnTo>
                  <a:lnTo>
                    <a:pt x="5" y="10"/>
                  </a:lnTo>
                  <a:lnTo>
                    <a:pt x="3" y="12"/>
                  </a:lnTo>
                  <a:lnTo>
                    <a:pt x="2" y="13"/>
                  </a:lnTo>
                  <a:lnTo>
                    <a:pt x="2" y="16"/>
                  </a:lnTo>
                  <a:lnTo>
                    <a:pt x="0" y="19"/>
                  </a:lnTo>
                  <a:lnTo>
                    <a:pt x="0" y="21"/>
                  </a:lnTo>
                  <a:lnTo>
                    <a:pt x="0" y="24"/>
                  </a:lnTo>
                  <a:lnTo>
                    <a:pt x="0" y="27"/>
                  </a:lnTo>
                  <a:lnTo>
                    <a:pt x="0" y="29"/>
                  </a:lnTo>
                  <a:lnTo>
                    <a:pt x="2" y="31"/>
                  </a:lnTo>
                  <a:lnTo>
                    <a:pt x="3" y="33"/>
                  </a:lnTo>
                  <a:lnTo>
                    <a:pt x="5" y="36"/>
                  </a:lnTo>
                  <a:lnTo>
                    <a:pt x="6" y="37"/>
                  </a:lnTo>
                  <a:lnTo>
                    <a:pt x="8" y="40"/>
                  </a:lnTo>
                  <a:lnTo>
                    <a:pt x="11" y="41"/>
                  </a:lnTo>
                  <a:lnTo>
                    <a:pt x="12" y="43"/>
                  </a:lnTo>
                  <a:lnTo>
                    <a:pt x="15" y="44"/>
                  </a:lnTo>
                  <a:lnTo>
                    <a:pt x="18" y="45"/>
                  </a:lnTo>
                  <a:lnTo>
                    <a:pt x="21" y="45"/>
                  </a:lnTo>
                  <a:lnTo>
                    <a:pt x="24" y="45"/>
                  </a:lnTo>
                  <a:lnTo>
                    <a:pt x="27" y="47"/>
                  </a:lnTo>
                  <a:lnTo>
                    <a:pt x="29" y="45"/>
                  </a:lnTo>
                  <a:lnTo>
                    <a:pt x="32" y="45"/>
                  </a:lnTo>
                  <a:lnTo>
                    <a:pt x="35" y="44"/>
                  </a:lnTo>
                  <a:lnTo>
                    <a:pt x="38" y="44"/>
                  </a:lnTo>
                  <a:lnTo>
                    <a:pt x="41" y="43"/>
                  </a:lnTo>
                  <a:lnTo>
                    <a:pt x="42" y="40"/>
                  </a:lnTo>
                  <a:lnTo>
                    <a:pt x="45" y="39"/>
                  </a:lnTo>
                  <a:lnTo>
                    <a:pt x="47" y="37"/>
                  </a:lnTo>
                  <a:lnTo>
                    <a:pt x="48" y="35"/>
                  </a:lnTo>
                  <a:lnTo>
                    <a:pt x="50" y="32"/>
                  </a:lnTo>
                  <a:lnTo>
                    <a:pt x="50" y="2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82" name="Rectangle 78"/>
            <p:cNvSpPr>
              <a:spLocks noChangeArrowheads="1"/>
            </p:cNvSpPr>
            <p:nvPr/>
          </p:nvSpPr>
          <p:spPr bwMode="auto">
            <a:xfrm>
              <a:off x="2861" y="3032"/>
              <a:ext cx="53" cy="4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 name="Rectangle 13"/>
            <p:cNvSpPr>
              <a:spLocks noChangeArrowheads="1"/>
            </p:cNvSpPr>
            <p:nvPr/>
          </p:nvSpPr>
          <p:spPr bwMode="auto">
            <a:xfrm>
              <a:off x="1262" y="2899"/>
              <a:ext cx="1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charset="0"/>
                </a:rPr>
                <a:t> n6</a:t>
              </a:r>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6C24D9E8-2E5E-4BDD-91C2-973D2E2E5368}" type="slidenum">
              <a:rPr lang="en-US"/>
              <a:pPr/>
              <a:t>44</a:t>
            </a:fld>
            <a:endParaRPr lang="en-US"/>
          </a:p>
        </p:txBody>
      </p:sp>
      <p:sp>
        <p:nvSpPr>
          <p:cNvPr id="47106"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Ví dụ mối liên kết</a:t>
            </a:r>
          </a:p>
        </p:txBody>
      </p:sp>
      <p:sp>
        <p:nvSpPr>
          <p:cNvPr id="428045" name="AutoShape 13">
            <a:hlinkClick r:id="rId2" action="ppaction://hlinkpres?slideindex=13&amp;slidetitle=Ví dụ về một cơ sở dữ liệu ứng dụng" highlightClick="1"/>
          </p:cNvPr>
          <p:cNvSpPr>
            <a:spLocks noChangeArrowheads="1"/>
          </p:cNvSpPr>
          <p:nvPr/>
        </p:nvSpPr>
        <p:spPr bwMode="auto">
          <a:xfrm>
            <a:off x="8077200" y="6172200"/>
            <a:ext cx="457200" cy="3810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
        <p:nvSpPr>
          <p:cNvPr id="12" name="Rectangle 4"/>
          <p:cNvSpPr>
            <a:spLocks noChangeArrowheads="1"/>
          </p:cNvSpPr>
          <p:nvPr/>
        </p:nvSpPr>
        <p:spPr bwMode="auto">
          <a:xfrm>
            <a:off x="779463" y="2457450"/>
            <a:ext cx="2163762" cy="914400"/>
          </a:xfrm>
          <a:prstGeom prst="rect">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 name="Rectangle 5"/>
          <p:cNvSpPr>
            <a:spLocks noChangeArrowheads="1"/>
          </p:cNvSpPr>
          <p:nvPr/>
        </p:nvSpPr>
        <p:spPr bwMode="auto">
          <a:xfrm>
            <a:off x="6573838" y="2457450"/>
            <a:ext cx="2001837" cy="914400"/>
          </a:xfrm>
          <a:prstGeom prst="rect">
            <a:avLst/>
          </a:prstGeom>
          <a:solidFill>
            <a:srgbClr val="0099FF"/>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4" name="WordArt 6"/>
          <p:cNvSpPr>
            <a:spLocks noChangeArrowheads="1" noChangeShapeType="1" noTextEdit="1"/>
          </p:cNvSpPr>
          <p:nvPr/>
        </p:nvSpPr>
        <p:spPr bwMode="auto">
          <a:xfrm>
            <a:off x="1230313" y="2646362"/>
            <a:ext cx="1249362"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panose="020B0A04020102020204" pitchFamily="34" charset="0"/>
              </a:rPr>
              <a:t>Employee</a:t>
            </a:r>
          </a:p>
        </p:txBody>
      </p:sp>
      <p:sp>
        <p:nvSpPr>
          <p:cNvPr id="15" name="WordArt 7"/>
          <p:cNvSpPr>
            <a:spLocks noChangeArrowheads="1" noChangeShapeType="1" noTextEdit="1"/>
          </p:cNvSpPr>
          <p:nvPr/>
        </p:nvSpPr>
        <p:spPr bwMode="auto">
          <a:xfrm>
            <a:off x="7005638" y="2733675"/>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16" name="AutoShape 8"/>
          <p:cNvSpPr>
            <a:spLocks noChangeArrowheads="1"/>
          </p:cNvSpPr>
          <p:nvPr/>
        </p:nvSpPr>
        <p:spPr bwMode="auto">
          <a:xfrm>
            <a:off x="3954463" y="2343150"/>
            <a:ext cx="1527175" cy="1306512"/>
          </a:xfrm>
          <a:prstGeom prst="diamond">
            <a:avLst/>
          </a:prstGeom>
          <a:solidFill>
            <a:srgbClr val="0099FF"/>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 name="WordArt 9"/>
          <p:cNvSpPr>
            <a:spLocks noChangeArrowheads="1" noChangeShapeType="1" noTextEdit="1"/>
          </p:cNvSpPr>
          <p:nvPr/>
        </p:nvSpPr>
        <p:spPr bwMode="auto">
          <a:xfrm>
            <a:off x="4294188" y="2757487"/>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Manages</a:t>
            </a:r>
          </a:p>
        </p:txBody>
      </p:sp>
      <p:sp>
        <p:nvSpPr>
          <p:cNvPr id="18" name="Line 10"/>
          <p:cNvSpPr>
            <a:spLocks noChangeShapeType="1"/>
          </p:cNvSpPr>
          <p:nvPr/>
        </p:nvSpPr>
        <p:spPr bwMode="auto">
          <a:xfrm>
            <a:off x="2943225" y="2970212"/>
            <a:ext cx="10541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1"/>
          <p:cNvSpPr>
            <a:spLocks noChangeShapeType="1"/>
          </p:cNvSpPr>
          <p:nvPr/>
        </p:nvSpPr>
        <p:spPr bwMode="auto">
          <a:xfrm flipV="1">
            <a:off x="5481638" y="2970212"/>
            <a:ext cx="10445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12"/>
          <p:cNvSpPr txBox="1">
            <a:spLocks noChangeArrowheads="1"/>
          </p:cNvSpPr>
          <p:nvPr/>
        </p:nvSpPr>
        <p:spPr bwMode="auto">
          <a:xfrm>
            <a:off x="5656263" y="2513012"/>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a:solidFill>
                  <a:schemeClr val="bg2"/>
                </a:solidFill>
                <a:latin typeface="Times New Roman" panose="02020603050405020304" pitchFamily="18" charset="0"/>
              </a:rPr>
              <a:t>(1,1)</a:t>
            </a:r>
          </a:p>
        </p:txBody>
      </p:sp>
      <p:sp>
        <p:nvSpPr>
          <p:cNvPr id="21" name="Text Box 13"/>
          <p:cNvSpPr txBox="1">
            <a:spLocks noChangeArrowheads="1"/>
          </p:cNvSpPr>
          <p:nvPr/>
        </p:nvSpPr>
        <p:spPr bwMode="auto">
          <a:xfrm>
            <a:off x="3187700" y="245745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a:solidFill>
                  <a:schemeClr val="bg2"/>
                </a:solidFill>
                <a:latin typeface="Times New Roman" panose="02020603050405020304" pitchFamily="18" charset="0"/>
              </a:rPr>
              <a:t>(0,1)</a:t>
            </a:r>
          </a:p>
        </p:txBody>
      </p:sp>
      <p:sp>
        <p:nvSpPr>
          <p:cNvPr id="22" name="Rectangle 14"/>
          <p:cNvSpPr>
            <a:spLocks noChangeArrowheads="1"/>
          </p:cNvSpPr>
          <p:nvPr/>
        </p:nvSpPr>
        <p:spPr bwMode="auto">
          <a:xfrm>
            <a:off x="774700" y="4724400"/>
            <a:ext cx="2163763" cy="914400"/>
          </a:xfrm>
          <a:prstGeom prst="rect">
            <a:avLst/>
          </a:prstGeom>
          <a:solidFill>
            <a:srgbClr val="0099FF"/>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3" name="Rectangle 15"/>
          <p:cNvSpPr>
            <a:spLocks noChangeArrowheads="1"/>
          </p:cNvSpPr>
          <p:nvPr/>
        </p:nvSpPr>
        <p:spPr bwMode="auto">
          <a:xfrm>
            <a:off x="6604000" y="4706937"/>
            <a:ext cx="2001838" cy="914400"/>
          </a:xfrm>
          <a:prstGeom prst="rect">
            <a:avLst/>
          </a:prstGeom>
          <a:solidFill>
            <a:srgbClr val="0099FF"/>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 name="WordArt 16"/>
          <p:cNvSpPr>
            <a:spLocks noChangeArrowheads="1" noChangeShapeType="1" noTextEdit="1"/>
          </p:cNvSpPr>
          <p:nvPr/>
        </p:nvSpPr>
        <p:spPr bwMode="auto">
          <a:xfrm>
            <a:off x="1225550" y="4913312"/>
            <a:ext cx="1249363" cy="439738"/>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Employee</a:t>
            </a:r>
          </a:p>
        </p:txBody>
      </p:sp>
      <p:sp>
        <p:nvSpPr>
          <p:cNvPr id="25" name="WordArt 17"/>
          <p:cNvSpPr>
            <a:spLocks noChangeArrowheads="1" noChangeShapeType="1" noTextEdit="1"/>
          </p:cNvSpPr>
          <p:nvPr/>
        </p:nvSpPr>
        <p:spPr bwMode="auto">
          <a:xfrm>
            <a:off x="7035800" y="4983162"/>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26" name="AutoShape 18"/>
          <p:cNvSpPr>
            <a:spLocks noChangeArrowheads="1"/>
          </p:cNvSpPr>
          <p:nvPr/>
        </p:nvSpPr>
        <p:spPr bwMode="auto">
          <a:xfrm>
            <a:off x="3984625" y="4610100"/>
            <a:ext cx="1527175" cy="1306512"/>
          </a:xfrm>
          <a:prstGeom prst="diamond">
            <a:avLst/>
          </a:prstGeom>
          <a:solidFill>
            <a:srgbClr val="0099FF"/>
          </a:solidFill>
          <a:ln w="952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7" name="WordArt 19"/>
          <p:cNvSpPr>
            <a:spLocks noChangeArrowheads="1" noChangeShapeType="1" noTextEdit="1"/>
          </p:cNvSpPr>
          <p:nvPr/>
        </p:nvSpPr>
        <p:spPr bwMode="auto">
          <a:xfrm>
            <a:off x="4306888" y="5059362"/>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Works-for</a:t>
            </a:r>
          </a:p>
        </p:txBody>
      </p:sp>
      <p:sp>
        <p:nvSpPr>
          <p:cNvPr id="28" name="Line 20"/>
          <p:cNvSpPr>
            <a:spLocks noChangeShapeType="1"/>
          </p:cNvSpPr>
          <p:nvPr/>
        </p:nvSpPr>
        <p:spPr bwMode="auto">
          <a:xfrm>
            <a:off x="2930525" y="5237162"/>
            <a:ext cx="10541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1"/>
          <p:cNvSpPr>
            <a:spLocks noChangeShapeType="1"/>
          </p:cNvSpPr>
          <p:nvPr/>
        </p:nvSpPr>
        <p:spPr bwMode="auto">
          <a:xfrm flipV="1">
            <a:off x="5529263" y="5237162"/>
            <a:ext cx="1044575"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2"/>
          <p:cNvSpPr txBox="1">
            <a:spLocks noChangeArrowheads="1"/>
          </p:cNvSpPr>
          <p:nvPr/>
        </p:nvSpPr>
        <p:spPr bwMode="auto">
          <a:xfrm>
            <a:off x="5634038" y="4779962"/>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a:solidFill>
                  <a:schemeClr val="bg2"/>
                </a:solidFill>
                <a:latin typeface="Times New Roman" panose="02020603050405020304" pitchFamily="18" charset="0"/>
              </a:rPr>
              <a:t>(4,N)</a:t>
            </a:r>
          </a:p>
        </p:txBody>
      </p:sp>
      <p:sp>
        <p:nvSpPr>
          <p:cNvPr id="31" name="Text Box 23"/>
          <p:cNvSpPr txBox="1">
            <a:spLocks noChangeArrowheads="1"/>
          </p:cNvSpPr>
          <p:nvPr/>
        </p:nvSpPr>
        <p:spPr bwMode="auto">
          <a:xfrm>
            <a:off x="3200400" y="4724400"/>
            <a:ext cx="1068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a:solidFill>
                  <a:schemeClr val="bg2"/>
                </a:solidFill>
                <a:latin typeface="Times New Roman" panose="02020603050405020304" pitchFamily="18" charset="0"/>
              </a:rPr>
              <a:t>(1,1)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6C24D9E8-2E5E-4BDD-91C2-973D2E2E5368}" type="slidenum">
              <a:rPr lang="en-US"/>
              <a:pPr/>
              <a:t>45</a:t>
            </a:fld>
            <a:endParaRPr lang="en-US"/>
          </a:p>
        </p:txBody>
      </p:sp>
      <p:sp>
        <p:nvSpPr>
          <p:cNvPr id="47106"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Ví dụ mối liên kết</a:t>
            </a:r>
          </a:p>
        </p:txBody>
      </p:sp>
      <p:grpSp>
        <p:nvGrpSpPr>
          <p:cNvPr id="428044" name="Group 12"/>
          <p:cNvGrpSpPr>
            <a:grpSpLocks/>
          </p:cNvGrpSpPr>
          <p:nvPr/>
        </p:nvGrpSpPr>
        <p:grpSpPr bwMode="auto">
          <a:xfrm>
            <a:off x="1447800" y="2057400"/>
            <a:ext cx="6629400" cy="4160838"/>
            <a:chOff x="912" y="1296"/>
            <a:chExt cx="4176" cy="2621"/>
          </a:xfrm>
        </p:grpSpPr>
        <p:sp>
          <p:nvSpPr>
            <p:cNvPr id="428039" name="Text Box 7"/>
            <p:cNvSpPr txBox="1">
              <a:spLocks noChangeArrowheads="1"/>
            </p:cNvSpPr>
            <p:nvPr/>
          </p:nvSpPr>
          <p:spPr bwMode="auto">
            <a:xfrm>
              <a:off x="1308" y="3686"/>
              <a:ext cx="3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0000FF"/>
                  </a:solidFill>
                  <a:latin typeface="Arial" charset="0"/>
                </a:rPr>
                <a:t>Mối liên kết có lượng số tối đa xác định</a:t>
              </a:r>
            </a:p>
          </p:txBody>
        </p:sp>
        <p:grpSp>
          <p:nvGrpSpPr>
            <p:cNvPr id="428040" name="Group 8"/>
            <p:cNvGrpSpPr>
              <a:grpSpLocks/>
            </p:cNvGrpSpPr>
            <p:nvPr/>
          </p:nvGrpSpPr>
          <p:grpSpPr bwMode="auto">
            <a:xfrm>
              <a:off x="912" y="1296"/>
              <a:ext cx="4176" cy="2251"/>
              <a:chOff x="1092" y="960"/>
              <a:chExt cx="4176" cy="2251"/>
            </a:xfrm>
          </p:grpSpPr>
          <p:pic>
            <p:nvPicPr>
              <p:cNvPr id="428041" name="Picture 9" descr="mcf_3"/>
              <p:cNvPicPr>
                <a:picLocks noChangeAspect="1" noChangeArrowheads="1"/>
              </p:cNvPicPr>
              <p:nvPr/>
            </p:nvPicPr>
            <p:blipFill>
              <a:blip r:embed="rId2">
                <a:extLst>
                  <a:ext uri="{28A0092B-C50C-407E-A947-70E740481C1C}">
                    <a14:useLocalDpi xmlns:a14="http://schemas.microsoft.com/office/drawing/2010/main" val="0"/>
                  </a:ext>
                </a:extLst>
              </a:blip>
              <a:srcRect l="16177" t="4118" r="16869" b="2942"/>
              <a:stretch>
                <a:fillRect/>
              </a:stretch>
            </p:blipFill>
            <p:spPr bwMode="auto">
              <a:xfrm>
                <a:off x="1092" y="960"/>
                <a:ext cx="4176" cy="2251"/>
              </a:xfrm>
              <a:prstGeom prst="rect">
                <a:avLst/>
              </a:prstGeom>
              <a:noFill/>
              <a:extLst>
                <a:ext uri="{909E8E84-426E-40DD-AFC4-6F175D3DCCD1}">
                  <a14:hiddenFill xmlns:a14="http://schemas.microsoft.com/office/drawing/2010/main">
                    <a:solidFill>
                      <a:srgbClr val="FFFFFF"/>
                    </a:solidFill>
                  </a14:hiddenFill>
                </a:ext>
              </a:extLst>
            </p:spPr>
          </p:pic>
          <p:sp>
            <p:nvSpPr>
              <p:cNvPr id="428042" name="Text Box 10"/>
              <p:cNvSpPr txBox="1">
                <a:spLocks noChangeArrowheads="1"/>
              </p:cNvSpPr>
              <p:nvPr/>
            </p:nvSpPr>
            <p:spPr bwMode="auto">
              <a:xfrm>
                <a:off x="3888" y="2484"/>
                <a:ext cx="1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b="1">
                    <a:solidFill>
                      <a:srgbClr val="FF0000"/>
                    </a:solidFill>
                    <a:latin typeface="Arial" charset="0"/>
                  </a:rPr>
                  <a:t>Lượng số lớn nhất</a:t>
                </a:r>
              </a:p>
            </p:txBody>
          </p:sp>
          <p:sp>
            <p:nvSpPr>
              <p:cNvPr id="428043" name="Line 11"/>
              <p:cNvSpPr>
                <a:spLocks noChangeShapeType="1"/>
              </p:cNvSpPr>
              <p:nvPr/>
            </p:nvSpPr>
            <p:spPr bwMode="auto">
              <a:xfrm flipV="1">
                <a:off x="4776" y="2208"/>
                <a:ext cx="0" cy="248"/>
              </a:xfrm>
              <a:prstGeom prst="line">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28045" name="AutoShape 13">
            <a:hlinkClick r:id="rId3" action="ppaction://hlinkpres?slideindex=13&amp;slidetitle=Ví dụ về một cơ sở dữ liệu ứng dụng" highlightClick="1"/>
          </p:cNvPr>
          <p:cNvSpPr>
            <a:spLocks noChangeArrowheads="1"/>
          </p:cNvSpPr>
          <p:nvPr/>
        </p:nvSpPr>
        <p:spPr bwMode="auto">
          <a:xfrm>
            <a:off x="8077200" y="6172200"/>
            <a:ext cx="457200" cy="381000"/>
          </a:xfrm>
          <a:prstGeom prst="actionButtonReturn">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07829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C6EFB435-3EB1-44A4-B64C-D475E722263E}" type="slidenum">
              <a:rPr lang="en-US"/>
              <a:pPr/>
              <a:t>46</a:t>
            </a:fld>
            <a:endParaRPr lang="en-US"/>
          </a:p>
        </p:txBody>
      </p:sp>
      <p:sp>
        <p:nvSpPr>
          <p:cNvPr id="48130" name="Rectangle 2"/>
          <p:cNvSpPr>
            <a:spLocks noGrp="1" noChangeArrowheads="1"/>
          </p:cNvSpPr>
          <p:nvPr>
            <p:ph type="title" idx="4294967295"/>
          </p:nvPr>
        </p:nvSpPr>
        <p:spPr/>
        <p:txBody>
          <a:bodyPr anchor="ctr">
            <a:normAutofit/>
          </a:bodyPr>
          <a:lstStyle/>
          <a:p>
            <a:r>
              <a:rPr lang="en-US" sz="4000" b="1">
                <a:solidFill>
                  <a:srgbClr val="0000FF"/>
                </a:solidFill>
              </a:rPr>
              <a:t>Thuộc tính của kiểu liên kết</a:t>
            </a:r>
            <a:endParaRPr lang="en-US" sz="4000">
              <a:solidFill>
                <a:srgbClr val="0000FF"/>
              </a:solidFill>
              <a:effectLst>
                <a:outerShdw blurRad="38100" dist="38100" dir="2700000" algn="tl">
                  <a:srgbClr val="C0C0C0"/>
                </a:outerShdw>
              </a:effectLst>
            </a:endParaRPr>
          </a:p>
        </p:txBody>
      </p:sp>
      <p:sp>
        <p:nvSpPr>
          <p:cNvPr id="48131" name="Rectangle 3"/>
          <p:cNvSpPr>
            <a:spLocks noGrp="1" noChangeArrowheads="1"/>
          </p:cNvSpPr>
          <p:nvPr>
            <p:ph idx="4294967295"/>
          </p:nvPr>
        </p:nvSpPr>
        <p:spPr>
          <a:xfrm>
            <a:off x="581025" y="1928813"/>
            <a:ext cx="7953375" cy="4572000"/>
          </a:xfrm>
        </p:spPr>
        <p:txBody>
          <a:bodyPr lIns="182880" tIns="91440">
            <a:normAutofit/>
          </a:bodyPr>
          <a:lstStyle/>
          <a:p>
            <a:pPr marL="265113" indent="-265113" algn="just"/>
            <a:r>
              <a:rPr lang="en-US" sz="2400"/>
              <a:t>Kiểu liên kết cũng có thể có thuộc tính. </a:t>
            </a:r>
          </a:p>
          <a:p>
            <a:pPr marL="265113" indent="-265113" algn="just"/>
            <a:r>
              <a:rPr lang="en-US" sz="2400"/>
              <a:t>Ví dụ: Số giờ nhân viên làm việc cho dự án (Hours) là thuộc tính của mối liên kết giữa hai kiểu thực thể EMPLOYEE và PROJECT.</a:t>
            </a:r>
          </a:p>
        </p:txBody>
      </p:sp>
      <p:pic>
        <p:nvPicPr>
          <p:cNvPr id="398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86200"/>
            <a:ext cx="6935788"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B1F89CB-BD9D-479F-9C61-97B80DFEA6F0}" type="slidenum">
              <a:rPr lang="en-US"/>
              <a:pPr/>
              <a:t>47</a:t>
            </a:fld>
            <a:endParaRPr lang="en-US"/>
          </a:p>
        </p:txBody>
      </p:sp>
      <p:sp>
        <p:nvSpPr>
          <p:cNvPr id="48130" name="Rectangle 2"/>
          <p:cNvSpPr>
            <a:spLocks noGrp="1" noChangeArrowheads="1"/>
          </p:cNvSpPr>
          <p:nvPr>
            <p:ph type="title" idx="4294967295"/>
          </p:nvPr>
        </p:nvSpPr>
        <p:spPr/>
        <p:txBody>
          <a:bodyPr anchor="ctr">
            <a:normAutofit/>
          </a:bodyPr>
          <a:lstStyle/>
          <a:p>
            <a:r>
              <a:rPr lang="en-US" sz="4000">
                <a:solidFill>
                  <a:srgbClr val="0000FF"/>
                </a:solidFill>
                <a:effectLst>
                  <a:outerShdw blurRad="38100" dist="38100" dir="2700000" algn="tl">
                    <a:srgbClr val="C0C0C0"/>
                  </a:outerShdw>
                </a:effectLst>
              </a:rPr>
              <a:t>Dữ liệu phụ thuộc thời gian </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(Modeling Time-dependent Data)</a:t>
            </a:r>
          </a:p>
        </p:txBody>
      </p:sp>
      <p:sp>
        <p:nvSpPr>
          <p:cNvPr id="48131" name="Rectangle 3"/>
          <p:cNvSpPr>
            <a:spLocks noGrp="1" noChangeArrowheads="1"/>
          </p:cNvSpPr>
          <p:nvPr>
            <p:ph idx="4294967295"/>
          </p:nvPr>
        </p:nvSpPr>
        <p:spPr>
          <a:xfrm>
            <a:off x="581025" y="1928813"/>
            <a:ext cx="7953375" cy="4572000"/>
          </a:xfrm>
        </p:spPr>
        <p:txBody>
          <a:bodyPr lIns="182880" tIns="91440">
            <a:normAutofit/>
          </a:bodyPr>
          <a:lstStyle/>
          <a:p>
            <a:pPr marL="265113" indent="-265113" algn="just">
              <a:lnSpc>
                <a:spcPct val="130000"/>
              </a:lnSpc>
            </a:pPr>
            <a:r>
              <a:rPr lang="en-US" sz="2400"/>
              <a:t>Đơn giá (Unit price) là 1 trong những thuộc tính của sản phẩm (Product)</a:t>
            </a:r>
          </a:p>
          <a:p>
            <a:pPr marL="265113" indent="-265113" algn="just">
              <a:lnSpc>
                <a:spcPct val="130000"/>
              </a:lnSpc>
            </a:pPr>
            <a:r>
              <a:rPr lang="en-US" sz="2400"/>
              <a:t>Nếu chỉ quan tâm đến giá cả hiện thời thì </a:t>
            </a:r>
            <a:r>
              <a:rPr lang="en-US" sz="2400">
                <a:solidFill>
                  <a:schemeClr val="folHlink"/>
                </a:solidFill>
              </a:rPr>
              <a:t>Price </a:t>
            </a:r>
            <a:r>
              <a:rPr lang="en-US" sz="2400"/>
              <a:t>là 1 </a:t>
            </a:r>
            <a:r>
              <a:rPr lang="en-US" sz="2400">
                <a:solidFill>
                  <a:schemeClr val="folHlink"/>
                </a:solidFill>
              </a:rPr>
              <a:t>thuộc tính đơn trị</a:t>
            </a:r>
          </a:p>
          <a:p>
            <a:pPr marL="265113" indent="-265113" algn="just">
              <a:lnSpc>
                <a:spcPct val="130000"/>
              </a:lnSpc>
            </a:pPr>
            <a:r>
              <a:rPr lang="en-US" sz="2400"/>
              <a:t>Nếu giá cả ảnh hưởng đến kế toán, hóa đơn,… thì cần biết 1 chuỗi giá cả kèm theo ngày giờ bị ảnh hưởng bởi giá cả đó </a:t>
            </a:r>
            <a:r>
              <a:rPr lang="en-US" sz="2400">
                <a:sym typeface="Wingdings" pitchFamily="2" charset="2"/>
              </a:rPr>
              <a:t> Price là 1 </a:t>
            </a:r>
            <a:r>
              <a:rPr lang="en-US" sz="2400">
                <a:solidFill>
                  <a:schemeClr val="folHlink"/>
                </a:solidFill>
                <a:sym typeface="Wingdings" pitchFamily="2" charset="2"/>
              </a:rPr>
              <a:t>thuộc tính đa trị</a:t>
            </a:r>
            <a:endParaRPr lang="en-US" sz="2400">
              <a:solidFill>
                <a:schemeClr val="folHlink"/>
              </a:solidFill>
            </a:endParaRP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965ADFED-A758-44EF-A085-18F8028E6A44}" type="slidenum">
              <a:rPr lang="en-US"/>
              <a:pPr/>
              <a:t>48</a:t>
            </a:fld>
            <a:endParaRPr lang="en-US"/>
          </a:p>
        </p:txBody>
      </p:sp>
      <p:sp>
        <p:nvSpPr>
          <p:cNvPr id="49154" name="Rectangle 2"/>
          <p:cNvSpPr>
            <a:spLocks noGrp="1" noChangeArrowheads="1"/>
          </p:cNvSpPr>
          <p:nvPr>
            <p:ph type="title" idx="4294967295"/>
          </p:nvPr>
        </p:nvSpPr>
        <p:spPr/>
        <p:txBody>
          <a:bodyPr anchor="ctr">
            <a:normAutofit/>
          </a:bodyPr>
          <a:lstStyle/>
          <a:p>
            <a:r>
              <a:rPr lang="en-US" sz="4800">
                <a:solidFill>
                  <a:srgbClr val="0000FF"/>
                </a:solidFill>
                <a:effectLst>
                  <a:outerShdw blurRad="38100" dist="38100" dir="2700000" algn="tl">
                    <a:srgbClr val="C0C0C0"/>
                  </a:outerShdw>
                </a:effectLst>
              </a:rPr>
              <a:t>Dữ liệu phụ thuộc thời gian</a:t>
            </a:r>
          </a:p>
        </p:txBody>
      </p:sp>
      <p:sp>
        <p:nvSpPr>
          <p:cNvPr id="399365" name="Oval 4"/>
          <p:cNvSpPr>
            <a:spLocks noChangeArrowheads="1"/>
          </p:cNvSpPr>
          <p:nvPr/>
        </p:nvSpPr>
        <p:spPr bwMode="auto">
          <a:xfrm>
            <a:off x="762000" y="3581400"/>
            <a:ext cx="2286000" cy="838200"/>
          </a:xfrm>
          <a:prstGeom prst="ellipse">
            <a:avLst/>
          </a:prstGeom>
          <a:solidFill>
            <a:schemeClr val="accent1"/>
          </a:solidFill>
          <a:ln w="9525">
            <a:solidFill>
              <a:schemeClr val="tx1"/>
            </a:solidFill>
            <a:round/>
            <a:headEnd/>
            <a:tailEnd/>
          </a:ln>
        </p:spPr>
        <p:txBody>
          <a:bodyPr wrap="none" anchor="ctr"/>
          <a:lstStyle/>
          <a:p>
            <a:pPr algn="ctr"/>
            <a:r>
              <a:rPr lang="en-US" sz="2000" b="1">
                <a:solidFill>
                  <a:srgbClr val="00152A"/>
                </a:solidFill>
                <a:latin typeface="Verdana" pitchFamily="34" charset="0"/>
              </a:rPr>
              <a:t>Product_ID</a:t>
            </a:r>
          </a:p>
        </p:txBody>
      </p:sp>
      <p:sp>
        <p:nvSpPr>
          <p:cNvPr id="399366" name="Oval 5"/>
          <p:cNvSpPr>
            <a:spLocks noChangeArrowheads="1"/>
          </p:cNvSpPr>
          <p:nvPr/>
        </p:nvSpPr>
        <p:spPr bwMode="auto">
          <a:xfrm>
            <a:off x="3200400" y="2590800"/>
            <a:ext cx="1676400" cy="838200"/>
          </a:xfrm>
          <a:prstGeom prst="ellipse">
            <a:avLst/>
          </a:prstGeom>
          <a:solidFill>
            <a:srgbClr val="FFFF00"/>
          </a:solidFill>
          <a:ln w="9525">
            <a:solidFill>
              <a:schemeClr val="tx1"/>
            </a:solidFill>
            <a:round/>
            <a:headEnd/>
            <a:tailEnd/>
          </a:ln>
        </p:spPr>
        <p:txBody>
          <a:bodyPr wrap="none" anchor="ctr"/>
          <a:lstStyle/>
          <a:p>
            <a:pPr algn="ctr"/>
            <a:r>
              <a:rPr lang="en-US" sz="2400" b="1">
                <a:solidFill>
                  <a:srgbClr val="00152A"/>
                </a:solidFill>
                <a:latin typeface="Verdana" pitchFamily="34" charset="0"/>
              </a:rPr>
              <a:t>Price</a:t>
            </a:r>
          </a:p>
        </p:txBody>
      </p:sp>
      <p:sp>
        <p:nvSpPr>
          <p:cNvPr id="399367" name="Oval 6"/>
          <p:cNvSpPr>
            <a:spLocks noChangeArrowheads="1"/>
          </p:cNvSpPr>
          <p:nvPr/>
        </p:nvSpPr>
        <p:spPr bwMode="auto">
          <a:xfrm>
            <a:off x="5181600" y="3657600"/>
            <a:ext cx="2667000" cy="990600"/>
          </a:xfrm>
          <a:prstGeom prst="ellipse">
            <a:avLst/>
          </a:prstGeom>
          <a:solidFill>
            <a:srgbClr val="FFCCFF"/>
          </a:solidFill>
          <a:ln w="76200" cmpd="tri">
            <a:solidFill>
              <a:schemeClr val="tx1"/>
            </a:solidFill>
            <a:round/>
            <a:headEnd/>
            <a:tailEnd/>
          </a:ln>
        </p:spPr>
        <p:txBody>
          <a:bodyPr wrap="none" anchor="ctr"/>
          <a:lstStyle/>
          <a:p>
            <a:pPr algn="ctr"/>
            <a:r>
              <a:rPr lang="en-US" sz="2000" b="1">
                <a:solidFill>
                  <a:srgbClr val="00152A"/>
                </a:solidFill>
                <a:latin typeface="Verdana" pitchFamily="34" charset="0"/>
              </a:rPr>
              <a:t>Price_History</a:t>
            </a:r>
          </a:p>
        </p:txBody>
      </p:sp>
      <p:sp>
        <p:nvSpPr>
          <p:cNvPr id="399368" name="Line 8"/>
          <p:cNvSpPr>
            <a:spLocks noChangeShapeType="1"/>
          </p:cNvSpPr>
          <p:nvPr/>
        </p:nvSpPr>
        <p:spPr bwMode="auto">
          <a:xfrm>
            <a:off x="2133600" y="4419600"/>
            <a:ext cx="1676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69" name="Line 9"/>
          <p:cNvSpPr>
            <a:spLocks noChangeShapeType="1"/>
          </p:cNvSpPr>
          <p:nvPr/>
        </p:nvSpPr>
        <p:spPr bwMode="auto">
          <a:xfrm flipH="1">
            <a:off x="4495800" y="4572000"/>
            <a:ext cx="1143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70" name="Rectangle 14"/>
          <p:cNvSpPr>
            <a:spLocks noChangeArrowheads="1"/>
          </p:cNvSpPr>
          <p:nvPr/>
        </p:nvSpPr>
        <p:spPr bwMode="auto">
          <a:xfrm>
            <a:off x="3657600" y="4953000"/>
            <a:ext cx="1828800" cy="914400"/>
          </a:xfrm>
          <a:prstGeom prst="rect">
            <a:avLst/>
          </a:prstGeom>
          <a:solidFill>
            <a:srgbClr val="FF6600"/>
          </a:solidFill>
          <a:ln w="9525">
            <a:solidFill>
              <a:schemeClr val="tx1"/>
            </a:solidFill>
            <a:miter lim="800000"/>
            <a:headEnd/>
            <a:tailEnd/>
          </a:ln>
        </p:spPr>
        <p:txBody>
          <a:bodyPr wrap="none" anchor="ctr"/>
          <a:lstStyle/>
          <a:p>
            <a:pPr algn="ctr"/>
            <a:r>
              <a:rPr lang="en-US" sz="2400" b="1">
                <a:latin typeface="Verdana" pitchFamily="34" charset="0"/>
              </a:rPr>
              <a:t>PRODUCT</a:t>
            </a:r>
          </a:p>
        </p:txBody>
      </p:sp>
      <p:sp>
        <p:nvSpPr>
          <p:cNvPr id="399371" name="Line 15"/>
          <p:cNvSpPr>
            <a:spLocks noChangeShapeType="1"/>
          </p:cNvSpPr>
          <p:nvPr/>
        </p:nvSpPr>
        <p:spPr bwMode="auto">
          <a:xfrm>
            <a:off x="5562600" y="4648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72" name="Line 18"/>
          <p:cNvSpPr>
            <a:spLocks noChangeShapeType="1"/>
          </p:cNvSpPr>
          <p:nvPr/>
        </p:nvSpPr>
        <p:spPr bwMode="auto">
          <a:xfrm>
            <a:off x="4114800" y="3429000"/>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73" name="Oval 19"/>
          <p:cNvSpPr>
            <a:spLocks noChangeArrowheads="1"/>
          </p:cNvSpPr>
          <p:nvPr/>
        </p:nvSpPr>
        <p:spPr bwMode="auto">
          <a:xfrm>
            <a:off x="5562600" y="2286000"/>
            <a:ext cx="2971800" cy="838200"/>
          </a:xfrm>
          <a:prstGeom prst="ellipse">
            <a:avLst/>
          </a:prstGeom>
          <a:solidFill>
            <a:srgbClr val="92D050"/>
          </a:solidFill>
          <a:ln w="9525">
            <a:solidFill>
              <a:schemeClr val="tx1"/>
            </a:solidFill>
            <a:round/>
            <a:headEnd/>
            <a:tailEnd/>
          </a:ln>
        </p:spPr>
        <p:txBody>
          <a:bodyPr wrap="none" anchor="ctr"/>
          <a:lstStyle/>
          <a:p>
            <a:pPr algn="ctr"/>
            <a:r>
              <a:rPr lang="en-US" sz="2400" b="1">
                <a:solidFill>
                  <a:srgbClr val="00152A"/>
                </a:solidFill>
                <a:latin typeface="Verdana" pitchFamily="34" charset="0"/>
              </a:rPr>
              <a:t>Effective_Date</a:t>
            </a:r>
          </a:p>
        </p:txBody>
      </p:sp>
      <p:sp>
        <p:nvSpPr>
          <p:cNvPr id="399374" name="Line 20"/>
          <p:cNvSpPr>
            <a:spLocks noChangeShapeType="1"/>
          </p:cNvSpPr>
          <p:nvPr/>
        </p:nvSpPr>
        <p:spPr bwMode="auto">
          <a:xfrm flipH="1">
            <a:off x="7239000" y="30480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DC7E95B3-8CA4-44ED-9CFA-B6178C38B96C}" type="slidenum">
              <a:rPr lang="en-US"/>
              <a:pPr/>
              <a:t>49</a:t>
            </a:fld>
            <a:endParaRPr lang="en-US"/>
          </a:p>
        </p:txBody>
      </p:sp>
      <p:sp>
        <p:nvSpPr>
          <p:cNvPr id="33794" name="Rectangle 2"/>
          <p:cNvSpPr>
            <a:spLocks noGrp="1" noChangeArrowheads="1"/>
          </p:cNvSpPr>
          <p:nvPr>
            <p:ph type="title" idx="4294967295"/>
          </p:nvPr>
        </p:nvSpPr>
        <p:spPr/>
        <p:txBody>
          <a:bodyPr anchor="ctr">
            <a:normAutofit/>
          </a:bodyPr>
          <a:lstStyle/>
          <a:p>
            <a:r>
              <a:rPr lang="en-US" sz="4000">
                <a:solidFill>
                  <a:srgbClr val="0000FF"/>
                </a:solidFill>
                <a:effectLst>
                  <a:outerShdw blurRad="38100" dist="38100" dir="2700000" algn="tl">
                    <a:srgbClr val="C0C0C0"/>
                  </a:outerShdw>
                </a:effectLst>
              </a:rPr>
              <a:t>Kiểu thực thể kết hợp</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Associative entity type</a:t>
            </a:r>
          </a:p>
        </p:txBody>
      </p:sp>
      <p:sp>
        <p:nvSpPr>
          <p:cNvPr id="400387" name="Rectangle 3"/>
          <p:cNvSpPr>
            <a:spLocks noGrp="1" noChangeArrowheads="1"/>
          </p:cNvSpPr>
          <p:nvPr>
            <p:ph idx="4294967295"/>
          </p:nvPr>
        </p:nvSpPr>
        <p:spPr>
          <a:xfrm>
            <a:off x="533400" y="1981200"/>
            <a:ext cx="8183563" cy="4187825"/>
          </a:xfrm>
        </p:spPr>
        <p:txBody>
          <a:bodyPr lIns="182880" tIns="91440"/>
          <a:lstStyle/>
          <a:p>
            <a:pPr marL="265113" indent="-265113" algn="just">
              <a:lnSpc>
                <a:spcPct val="105000"/>
              </a:lnSpc>
            </a:pPr>
            <a:r>
              <a:rPr lang="en-US" sz="2400"/>
              <a:t>Là một kiểu thực thể dùng liên kết một hay nhiều kiểu thực thể và có chứa thêm một số thuộc tính riêng biệt của mối liên kết này</a:t>
            </a:r>
          </a:p>
          <a:p>
            <a:pPr marL="265113" indent="-265113" algn="just">
              <a:lnSpc>
                <a:spcPct val="105000"/>
              </a:lnSpc>
            </a:pPr>
            <a:endParaRPr lang="en-US" sz="2400"/>
          </a:p>
        </p:txBody>
      </p:sp>
      <p:sp>
        <p:nvSpPr>
          <p:cNvPr id="33796" name="Rectangle 4"/>
          <p:cNvSpPr>
            <a:spLocks noChangeArrowheads="1"/>
          </p:cNvSpPr>
          <p:nvPr/>
        </p:nvSpPr>
        <p:spPr bwMode="auto">
          <a:xfrm>
            <a:off x="838200" y="4038600"/>
            <a:ext cx="18288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dirty="0"/>
              <a:t>STUDENT</a:t>
            </a:r>
          </a:p>
        </p:txBody>
      </p:sp>
      <p:sp>
        <p:nvSpPr>
          <p:cNvPr id="33797" name="Rectangle 5"/>
          <p:cNvSpPr>
            <a:spLocks noChangeArrowheads="1"/>
          </p:cNvSpPr>
          <p:nvPr/>
        </p:nvSpPr>
        <p:spPr bwMode="auto">
          <a:xfrm>
            <a:off x="6324600" y="4033838"/>
            <a:ext cx="1828800" cy="685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a:t>COURSE</a:t>
            </a:r>
          </a:p>
        </p:txBody>
      </p:sp>
      <p:sp>
        <p:nvSpPr>
          <p:cNvPr id="33798" name="AutoShape 6"/>
          <p:cNvSpPr>
            <a:spLocks noChangeArrowheads="1"/>
          </p:cNvSpPr>
          <p:nvPr/>
        </p:nvSpPr>
        <p:spPr bwMode="auto">
          <a:xfrm>
            <a:off x="3657600" y="3810000"/>
            <a:ext cx="1981200" cy="1066800"/>
          </a:xfrm>
          <a:prstGeom prst="diamond">
            <a:avLst/>
          </a:prstGeom>
          <a:ln>
            <a:solidFill>
              <a:srgbClr val="008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800" dirty="0"/>
              <a:t>CERTIFICATE</a:t>
            </a:r>
          </a:p>
        </p:txBody>
      </p:sp>
      <p:sp>
        <p:nvSpPr>
          <p:cNvPr id="400392" name="Line 7"/>
          <p:cNvSpPr>
            <a:spLocks noChangeShapeType="1"/>
          </p:cNvSpPr>
          <p:nvPr/>
        </p:nvSpPr>
        <p:spPr bwMode="auto">
          <a:xfrm>
            <a:off x="2667000" y="4338638"/>
            <a:ext cx="9906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93" name="Line 8"/>
          <p:cNvSpPr>
            <a:spLocks noChangeShapeType="1"/>
          </p:cNvSpPr>
          <p:nvPr/>
        </p:nvSpPr>
        <p:spPr bwMode="auto">
          <a:xfrm flipV="1">
            <a:off x="5638800" y="4338638"/>
            <a:ext cx="6858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94" name="Rectangle 13"/>
          <p:cNvSpPr>
            <a:spLocks noChangeArrowheads="1"/>
          </p:cNvSpPr>
          <p:nvPr/>
        </p:nvSpPr>
        <p:spPr bwMode="auto">
          <a:xfrm>
            <a:off x="3657600" y="3810000"/>
            <a:ext cx="19812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latin typeface="Verdana" pitchFamily="34" charset="0"/>
            </a:endParaRPr>
          </a:p>
        </p:txBody>
      </p:sp>
      <p:grpSp>
        <p:nvGrpSpPr>
          <p:cNvPr id="400395" name="Group 14"/>
          <p:cNvGrpSpPr>
            <a:grpSpLocks/>
          </p:cNvGrpSpPr>
          <p:nvPr/>
        </p:nvGrpSpPr>
        <p:grpSpPr bwMode="auto">
          <a:xfrm flipH="1">
            <a:off x="5638800" y="4191000"/>
            <a:ext cx="381000" cy="385763"/>
            <a:chOff x="3396" y="2016"/>
            <a:chExt cx="192" cy="243"/>
          </a:xfrm>
        </p:grpSpPr>
        <p:sp>
          <p:nvSpPr>
            <p:cNvPr id="400396" name="Line 15"/>
            <p:cNvSpPr>
              <a:spLocks noChangeShapeType="1"/>
            </p:cNvSpPr>
            <p:nvPr/>
          </p:nvSpPr>
          <p:spPr bwMode="auto">
            <a:xfrm flipH="1">
              <a:off x="3396" y="201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97" name="Line 16"/>
            <p:cNvSpPr>
              <a:spLocks noChangeShapeType="1"/>
            </p:cNvSpPr>
            <p:nvPr/>
          </p:nvSpPr>
          <p:spPr bwMode="auto">
            <a:xfrm flipV="1">
              <a:off x="3396" y="2112"/>
              <a:ext cx="108"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98" name="Line 17"/>
            <p:cNvSpPr>
              <a:spLocks noChangeShapeType="1"/>
            </p:cNvSpPr>
            <p:nvPr/>
          </p:nvSpPr>
          <p:spPr bwMode="auto">
            <a:xfrm>
              <a:off x="3396" y="2115"/>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399" name="Group 18"/>
          <p:cNvGrpSpPr>
            <a:grpSpLocks/>
          </p:cNvGrpSpPr>
          <p:nvPr/>
        </p:nvGrpSpPr>
        <p:grpSpPr bwMode="auto">
          <a:xfrm rot="10800000" flipH="1">
            <a:off x="3276600" y="4114800"/>
            <a:ext cx="381000" cy="385763"/>
            <a:chOff x="3396" y="2016"/>
            <a:chExt cx="192" cy="243"/>
          </a:xfrm>
        </p:grpSpPr>
        <p:sp>
          <p:nvSpPr>
            <p:cNvPr id="400400" name="Line 19"/>
            <p:cNvSpPr>
              <a:spLocks noChangeShapeType="1"/>
            </p:cNvSpPr>
            <p:nvPr/>
          </p:nvSpPr>
          <p:spPr bwMode="auto">
            <a:xfrm flipH="1">
              <a:off x="3396" y="201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401" name="Line 20"/>
            <p:cNvSpPr>
              <a:spLocks noChangeShapeType="1"/>
            </p:cNvSpPr>
            <p:nvPr/>
          </p:nvSpPr>
          <p:spPr bwMode="auto">
            <a:xfrm flipV="1">
              <a:off x="3396" y="2112"/>
              <a:ext cx="108"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402" name="Line 21"/>
            <p:cNvSpPr>
              <a:spLocks noChangeShapeType="1"/>
            </p:cNvSpPr>
            <p:nvPr/>
          </p:nvSpPr>
          <p:spPr bwMode="auto">
            <a:xfrm>
              <a:off x="3396" y="2115"/>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403" name="Oval 22"/>
          <p:cNvSpPr>
            <a:spLocks noChangeArrowheads="1"/>
          </p:cNvSpPr>
          <p:nvPr/>
        </p:nvSpPr>
        <p:spPr bwMode="auto">
          <a:xfrm>
            <a:off x="1828800" y="5486400"/>
            <a:ext cx="2133600" cy="914400"/>
          </a:xfrm>
          <a:prstGeom prst="ellipse">
            <a:avLst/>
          </a:prstGeom>
          <a:solidFill>
            <a:schemeClr val="accent1"/>
          </a:solidFill>
          <a:ln w="9525">
            <a:solidFill>
              <a:schemeClr val="tx1"/>
            </a:solidFill>
            <a:round/>
            <a:headEnd/>
            <a:tailEnd/>
          </a:ln>
        </p:spPr>
        <p:txBody>
          <a:bodyPr wrap="none" anchor="ctr"/>
          <a:lstStyle/>
          <a:p>
            <a:pPr algn="ctr"/>
            <a:r>
              <a:rPr lang="en-US" sz="1800" u="sng">
                <a:solidFill>
                  <a:srgbClr val="00152A"/>
                </a:solidFill>
                <a:latin typeface="Verdana" pitchFamily="34" charset="0"/>
              </a:rPr>
              <a:t>Certificate_ID</a:t>
            </a:r>
          </a:p>
        </p:txBody>
      </p:sp>
      <p:sp>
        <p:nvSpPr>
          <p:cNvPr id="400404" name="Oval 24"/>
          <p:cNvSpPr>
            <a:spLocks noChangeArrowheads="1"/>
          </p:cNvSpPr>
          <p:nvPr/>
        </p:nvSpPr>
        <p:spPr bwMode="auto">
          <a:xfrm>
            <a:off x="5181600" y="5486400"/>
            <a:ext cx="2286000" cy="838200"/>
          </a:xfrm>
          <a:prstGeom prst="ellipse">
            <a:avLst/>
          </a:prstGeom>
          <a:solidFill>
            <a:schemeClr val="accent1"/>
          </a:solidFill>
          <a:ln w="9525">
            <a:solidFill>
              <a:schemeClr val="tx1"/>
            </a:solidFill>
            <a:round/>
            <a:headEnd/>
            <a:tailEnd/>
          </a:ln>
        </p:spPr>
        <p:txBody>
          <a:bodyPr wrap="none" anchor="ctr"/>
          <a:lstStyle/>
          <a:p>
            <a:pPr algn="ctr"/>
            <a:r>
              <a:rPr lang="en-US" sz="1800">
                <a:solidFill>
                  <a:srgbClr val="00152A"/>
                </a:solidFill>
                <a:latin typeface="Verdana" pitchFamily="34" charset="0"/>
              </a:rPr>
              <a:t>Completed Date</a:t>
            </a:r>
          </a:p>
        </p:txBody>
      </p:sp>
      <p:sp>
        <p:nvSpPr>
          <p:cNvPr id="400405" name="Line 25"/>
          <p:cNvSpPr>
            <a:spLocks noChangeShapeType="1"/>
          </p:cNvSpPr>
          <p:nvPr/>
        </p:nvSpPr>
        <p:spPr bwMode="auto">
          <a:xfrm flipH="1">
            <a:off x="3048000" y="49530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406" name="Line 26"/>
          <p:cNvSpPr>
            <a:spLocks noChangeShapeType="1"/>
          </p:cNvSpPr>
          <p:nvPr/>
        </p:nvSpPr>
        <p:spPr bwMode="auto">
          <a:xfrm>
            <a:off x="5181600" y="4953000"/>
            <a:ext cx="838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b</a:t>
            </a:r>
            <a:r>
              <a:rPr lang="vi-VN" dirty="0"/>
              <a:t>ướ</a:t>
            </a:r>
            <a:r>
              <a:rPr lang="en-US" dirty="0"/>
              <a:t>c </a:t>
            </a:r>
            <a:r>
              <a:rPr lang="en-US" dirty="0" err="1"/>
              <a:t>thiết</a:t>
            </a:r>
            <a:r>
              <a:rPr lang="en-US" dirty="0"/>
              <a:t> </a:t>
            </a:r>
            <a:r>
              <a:rPr lang="en-US" dirty="0" err="1"/>
              <a:t>kế</a:t>
            </a:r>
            <a:r>
              <a:rPr lang="en-US" dirty="0"/>
              <a:t> </a:t>
            </a:r>
            <a:r>
              <a:rPr lang="en-US" dirty="0" err="1"/>
              <a:t>một</a:t>
            </a:r>
            <a:r>
              <a:rPr lang="en-US" dirty="0"/>
              <a:t> CSDL</a:t>
            </a:r>
          </a:p>
        </p:txBody>
      </p:sp>
      <p:sp>
        <p:nvSpPr>
          <p:cNvPr id="3" name="Content Placeholder 2"/>
          <p:cNvSpPr>
            <a:spLocks noGrp="1"/>
          </p:cNvSpPr>
          <p:nvPr>
            <p:ph idx="1"/>
          </p:nvPr>
        </p:nvSpPr>
        <p:spPr>
          <a:xfrm>
            <a:off x="762000" y="1981200"/>
            <a:ext cx="7772400" cy="4114800"/>
          </a:xfrm>
        </p:spPr>
        <p:txBody>
          <a:bodyPr/>
          <a:lstStyle/>
          <a:p>
            <a:pPr algn="just"/>
            <a:r>
              <a:rPr lang="en-US" sz="2800" b="1" dirty="0"/>
              <a:t>B</a:t>
            </a:r>
            <a:r>
              <a:rPr lang="vi-VN" sz="2800" b="1" dirty="0"/>
              <a:t>ướ</a:t>
            </a:r>
            <a:r>
              <a:rPr lang="en-US" sz="2800" b="1" dirty="0"/>
              <a:t>c 3: </a:t>
            </a:r>
            <a:r>
              <a:rPr lang="en-US" sz="2800" dirty="0" err="1"/>
              <a:t>Hiện</a:t>
            </a:r>
            <a:r>
              <a:rPr lang="en-US" sz="2800" dirty="0"/>
              <a:t> </a:t>
            </a:r>
            <a:r>
              <a:rPr lang="en-US" sz="2800" dirty="0" err="1"/>
              <a:t>thực</a:t>
            </a:r>
            <a:r>
              <a:rPr lang="en-US" sz="2800" dirty="0"/>
              <a:t> c</a:t>
            </a:r>
            <a:r>
              <a:rPr lang="vi-VN" sz="2800" dirty="0"/>
              <a:t>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err="1"/>
              <a:t>sử</a:t>
            </a:r>
            <a:r>
              <a:rPr lang="en-US" sz="2800"/>
              <a:t> dụng mô </a:t>
            </a:r>
            <a:r>
              <a:rPr lang="en-US" sz="2800" dirty="0" err="1"/>
              <a:t>hình</a:t>
            </a:r>
            <a:r>
              <a:rPr lang="en-US" sz="2800" dirty="0"/>
              <a:t> c</a:t>
            </a:r>
            <a:r>
              <a:rPr lang="vi-VN" sz="2800" dirty="0"/>
              <a:t>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quan</a:t>
            </a:r>
            <a:r>
              <a:rPr lang="en-US" sz="2800" dirty="0"/>
              <a:t> </a:t>
            </a:r>
            <a:r>
              <a:rPr lang="en-US" sz="2800" dirty="0" err="1"/>
              <a:t>hệ</a:t>
            </a:r>
            <a:r>
              <a:rPr lang="en-US" sz="2800" dirty="0"/>
              <a:t> </a:t>
            </a:r>
            <a:r>
              <a:rPr lang="en-US" sz="2800" dirty="0" err="1"/>
              <a:t>hoặc</a:t>
            </a:r>
            <a:r>
              <a:rPr lang="en-US" sz="2800" dirty="0"/>
              <a:t> </a:t>
            </a:r>
            <a:r>
              <a:rPr lang="en-US" sz="2800" dirty="0" err="1"/>
              <a:t>mô</a:t>
            </a:r>
            <a:r>
              <a:rPr lang="en-US" sz="2800" dirty="0"/>
              <a:t> </a:t>
            </a:r>
            <a:r>
              <a:rPr lang="en-US" sz="2800" dirty="0" err="1"/>
              <a:t>hình</a:t>
            </a:r>
            <a:r>
              <a:rPr lang="en-US" sz="2800" dirty="0"/>
              <a:t> c</a:t>
            </a:r>
            <a:r>
              <a:rPr lang="vi-VN" sz="2800" dirty="0"/>
              <a:t>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h</a:t>
            </a:r>
            <a:r>
              <a:rPr lang="vi-VN" sz="2800" dirty="0"/>
              <a:t>ướn</a:t>
            </a:r>
            <a:r>
              <a:rPr lang="en-US" sz="2800" dirty="0"/>
              <a:t>g </a:t>
            </a:r>
            <a:r>
              <a:rPr lang="vi-VN" sz="2800" dirty="0"/>
              <a:t>đối</a:t>
            </a:r>
            <a:r>
              <a:rPr lang="en-US" sz="2800" dirty="0"/>
              <a:t> t</a:t>
            </a:r>
            <a:r>
              <a:rPr lang="vi-VN" sz="2800" dirty="0"/>
              <a:t>ượ</a:t>
            </a:r>
            <a:r>
              <a:rPr lang="en-US" sz="2800" dirty="0" err="1"/>
              <a:t>ng</a:t>
            </a:r>
            <a:r>
              <a:rPr lang="en-US" sz="2800" dirty="0"/>
              <a:t>. </a:t>
            </a:r>
          </a:p>
          <a:p>
            <a:pPr lvl="1" algn="just"/>
            <a:r>
              <a:rPr lang="en-US" sz="2400" dirty="0" err="1"/>
              <a:t>Đây</a:t>
            </a:r>
            <a:r>
              <a:rPr lang="en-US" sz="2400" dirty="0"/>
              <a:t> </a:t>
            </a:r>
            <a:r>
              <a:rPr lang="en-US" sz="2400" dirty="0" err="1"/>
              <a:t>là</a:t>
            </a:r>
            <a:r>
              <a:rPr lang="en-US" sz="2400" dirty="0"/>
              <a:t> </a:t>
            </a:r>
            <a:r>
              <a:rPr lang="en-US" sz="2400" dirty="0" err="1"/>
              <a:t>bước</a:t>
            </a:r>
            <a:r>
              <a:rPr lang="en-US" sz="2400" dirty="0"/>
              <a:t> </a:t>
            </a:r>
            <a:r>
              <a:rPr lang="en-US" sz="2400" dirty="0" err="1"/>
              <a:t>thiết</a:t>
            </a:r>
            <a:r>
              <a:rPr lang="en-US" sz="2400" dirty="0"/>
              <a:t> </a:t>
            </a:r>
            <a:r>
              <a:rPr lang="en-US" sz="2400" dirty="0" err="1"/>
              <a:t>kế</a:t>
            </a:r>
            <a:r>
              <a:rPr lang="en-US" sz="2400" dirty="0"/>
              <a:t> logic </a:t>
            </a:r>
            <a:r>
              <a:rPr lang="en-US" sz="2400" dirty="0" err="1"/>
              <a:t>hoặc</a:t>
            </a:r>
            <a:r>
              <a:rPr lang="en-US" sz="2400" dirty="0"/>
              <a:t> </a:t>
            </a:r>
            <a:r>
              <a:rPr lang="en-US" sz="2400" dirty="0" err="1"/>
              <a:t>ánh</a:t>
            </a:r>
            <a:r>
              <a:rPr lang="en-US" sz="2400" dirty="0"/>
              <a:t> </a:t>
            </a:r>
            <a:r>
              <a:rPr lang="en-US" sz="2400" dirty="0" err="1"/>
              <a:t>xạ</a:t>
            </a:r>
            <a:r>
              <a:rPr lang="en-US" sz="2400" dirty="0"/>
              <a:t> </a:t>
            </a:r>
            <a:r>
              <a:rPr lang="en-US" sz="2400" dirty="0" err="1"/>
              <a:t>mô</a:t>
            </a:r>
            <a:r>
              <a:rPr lang="en-US" sz="2400" dirty="0"/>
              <a:t> </a:t>
            </a:r>
            <a:r>
              <a:rPr lang="en-US" sz="2400" dirty="0" err="1"/>
              <a:t>hình</a:t>
            </a:r>
            <a:r>
              <a:rPr lang="en-US" sz="2400" dirty="0"/>
              <a:t> </a:t>
            </a:r>
            <a:r>
              <a:rPr lang="en-US" sz="2400" dirty="0" err="1"/>
              <a:t>dữ</a:t>
            </a:r>
            <a:r>
              <a:rPr lang="en-US" sz="2400" dirty="0"/>
              <a:t> </a:t>
            </a:r>
            <a:r>
              <a:rPr lang="en-US" sz="2400" dirty="0" err="1"/>
              <a:t>liệu</a:t>
            </a:r>
            <a:r>
              <a:rPr lang="en-US" sz="2400" dirty="0"/>
              <a:t>. </a:t>
            </a:r>
          </a:p>
          <a:p>
            <a:pPr lvl="1" algn="just"/>
            <a:r>
              <a:rPr lang="en-US" sz="2400" dirty="0" err="1"/>
              <a:t>Kết</a:t>
            </a:r>
            <a:r>
              <a:rPr lang="en-US" sz="2400" dirty="0"/>
              <a:t> </a:t>
            </a:r>
            <a:r>
              <a:rPr lang="en-US" sz="2400" dirty="0" err="1"/>
              <a:t>quả</a:t>
            </a:r>
            <a:r>
              <a:rPr lang="en-US" sz="2400" dirty="0"/>
              <a:t> </a:t>
            </a:r>
            <a:r>
              <a:rPr lang="en-US" sz="2400" dirty="0" err="1"/>
              <a:t>của</a:t>
            </a:r>
            <a:r>
              <a:rPr lang="en-US" sz="2400" dirty="0"/>
              <a:t> b</a:t>
            </a:r>
            <a:r>
              <a:rPr lang="vi-VN" sz="2400" dirty="0"/>
              <a:t>ướ</a:t>
            </a:r>
            <a:r>
              <a:rPr lang="en-US" sz="2400" dirty="0"/>
              <a:t>c </a:t>
            </a:r>
            <a:r>
              <a:rPr lang="en-US" sz="2400" dirty="0" err="1"/>
              <a:t>này</a:t>
            </a:r>
            <a:r>
              <a:rPr lang="en-US" sz="2400" dirty="0"/>
              <a:t> </a:t>
            </a:r>
            <a:r>
              <a:rPr lang="en-US" sz="2400" dirty="0" err="1"/>
              <a:t>là</a:t>
            </a:r>
            <a:r>
              <a:rPr lang="en-US" sz="2400" dirty="0"/>
              <a:t> </a:t>
            </a:r>
            <a:r>
              <a:rPr lang="en-US" sz="2400" dirty="0" err="1"/>
              <a:t>một</a:t>
            </a:r>
            <a:r>
              <a:rPr lang="en-US" sz="2400" dirty="0"/>
              <a:t> l</a:t>
            </a:r>
            <a:r>
              <a:rPr lang="vi-VN" sz="2400" dirty="0"/>
              <a:t>ượ</a:t>
            </a:r>
            <a:r>
              <a:rPr lang="en-US" sz="2400" dirty="0"/>
              <a:t>c </a:t>
            </a:r>
            <a:r>
              <a:rPr lang="vi-VN" sz="2400" dirty="0"/>
              <a:t>đồ</a:t>
            </a:r>
            <a:r>
              <a:rPr lang="en-US" sz="2400" dirty="0"/>
              <a:t> c</a:t>
            </a:r>
            <a:r>
              <a:rPr lang="vi-VN" sz="2400" dirty="0"/>
              <a:t>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và</a:t>
            </a:r>
            <a:r>
              <a:rPr lang="en-US" sz="2400" dirty="0"/>
              <a:t> </a:t>
            </a:r>
            <a:r>
              <a:rPr lang="en-US" sz="2400" dirty="0" err="1"/>
              <a:t>hiện</a:t>
            </a:r>
            <a:r>
              <a:rPr lang="en-US" sz="2400" dirty="0"/>
              <a:t> </a:t>
            </a:r>
            <a:r>
              <a:rPr lang="en-US" sz="2400" dirty="0" err="1"/>
              <a:t>thực</a:t>
            </a:r>
            <a:r>
              <a:rPr lang="en-US" sz="2400" dirty="0"/>
              <a:t> c</a:t>
            </a:r>
            <a:r>
              <a:rPr lang="vi-VN" sz="2400" dirty="0"/>
              <a:t>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a:t>
            </a:r>
            <a:r>
              <a:rPr lang="en-US" sz="2400" dirty="0" err="1"/>
              <a:t>một</a:t>
            </a:r>
            <a:r>
              <a:rPr lang="en-US" sz="2400" dirty="0"/>
              <a:t> </a:t>
            </a:r>
            <a:r>
              <a:rPr lang="en-US" sz="2400" dirty="0" err="1"/>
              <a:t>hệ</a:t>
            </a:r>
            <a:r>
              <a:rPr lang="en-US" sz="2400" dirty="0"/>
              <a:t> </a:t>
            </a:r>
            <a:r>
              <a:rPr lang="en-US" sz="2400" dirty="0" err="1"/>
              <a:t>quản</a:t>
            </a:r>
            <a:r>
              <a:rPr lang="en-US" sz="2400" dirty="0"/>
              <a:t> </a:t>
            </a:r>
            <a:r>
              <a:rPr lang="en-US" sz="2400" dirty="0" err="1"/>
              <a:t>trị</a:t>
            </a:r>
            <a:r>
              <a:rPr lang="en-US" sz="2400" dirty="0"/>
              <a:t> c</a:t>
            </a:r>
            <a:r>
              <a:rPr lang="vi-VN" sz="2400" dirty="0"/>
              <a:t>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a:t>
            </a:r>
          </a:p>
          <a:p>
            <a:pPr algn="just"/>
            <a:r>
              <a:rPr lang="en-US" sz="2800" b="1" dirty="0"/>
              <a:t>B</a:t>
            </a:r>
            <a:r>
              <a:rPr lang="vi-VN" sz="2800" b="1" dirty="0"/>
              <a:t>ước</a:t>
            </a:r>
            <a:r>
              <a:rPr lang="en-US" sz="2800" b="1" dirty="0"/>
              <a:t> </a:t>
            </a:r>
            <a:r>
              <a:rPr lang="en-US" sz="2800" b="1" dirty="0" err="1"/>
              <a:t>cuối</a:t>
            </a:r>
            <a:r>
              <a:rPr lang="en-US" sz="2800" b="1" dirty="0"/>
              <a:t> </a:t>
            </a:r>
            <a:r>
              <a:rPr lang="en-US" sz="2800" b="1" dirty="0" err="1"/>
              <a:t>cùng</a:t>
            </a:r>
            <a:r>
              <a:rPr lang="en-US" sz="2800" b="1" dirty="0"/>
              <a:t> </a:t>
            </a:r>
            <a:r>
              <a:rPr lang="en-US" sz="2800" dirty="0" err="1"/>
              <a:t>là</a:t>
            </a:r>
            <a:r>
              <a:rPr lang="en-US" sz="2800" dirty="0"/>
              <a:t> </a:t>
            </a:r>
            <a:r>
              <a:rPr lang="en-US" sz="2800" dirty="0" err="1"/>
              <a:t>giai</a:t>
            </a:r>
            <a:r>
              <a:rPr lang="en-US" sz="2800" dirty="0"/>
              <a:t> </a:t>
            </a:r>
            <a:r>
              <a:rPr lang="vi-VN" sz="2800" dirty="0"/>
              <a:t>đ</a:t>
            </a:r>
            <a:r>
              <a:rPr lang="en-US" sz="2800" dirty="0" err="1"/>
              <a:t>oạn</a:t>
            </a:r>
            <a:r>
              <a:rPr lang="en-US" sz="2800" dirty="0"/>
              <a:t> </a:t>
            </a:r>
            <a:r>
              <a:rPr lang="en-US" sz="2800" dirty="0" err="1"/>
              <a:t>thiết</a:t>
            </a:r>
            <a:r>
              <a:rPr lang="en-US" sz="2800" dirty="0"/>
              <a:t> </a:t>
            </a:r>
            <a:r>
              <a:rPr lang="en-US" sz="2800" dirty="0" err="1"/>
              <a:t>kế</a:t>
            </a:r>
            <a:r>
              <a:rPr lang="en-US" sz="2800" dirty="0"/>
              <a:t> </a:t>
            </a:r>
            <a:r>
              <a:rPr lang="en-US" sz="2800" dirty="0" err="1"/>
              <a:t>vật</a:t>
            </a:r>
            <a:r>
              <a:rPr lang="en-US" sz="2800" dirty="0"/>
              <a:t> </a:t>
            </a:r>
            <a:r>
              <a:rPr lang="en-US" sz="2800" dirty="0" err="1"/>
              <a:t>lý</a:t>
            </a:r>
            <a:r>
              <a:rPr lang="en-US" sz="2800" dirty="0"/>
              <a:t>.</a:t>
            </a:r>
          </a:p>
          <a:p>
            <a:pPr lvl="1" algn="just"/>
            <a:r>
              <a:rPr lang="en-US" sz="2400" dirty="0" err="1"/>
              <a:t>Xác</a:t>
            </a:r>
            <a:r>
              <a:rPr lang="en-US" sz="2400" dirty="0"/>
              <a:t> </a:t>
            </a:r>
            <a:r>
              <a:rPr lang="vi-VN" sz="2400" dirty="0"/>
              <a:t>đị</a:t>
            </a:r>
            <a:r>
              <a:rPr lang="en-US" sz="2400" dirty="0" err="1"/>
              <a:t>nh</a:t>
            </a:r>
            <a:r>
              <a:rPr lang="en-US" sz="2400" dirty="0"/>
              <a:t> </a:t>
            </a:r>
            <a:r>
              <a:rPr lang="en-US" sz="2400" dirty="0" err="1"/>
              <a:t>cấu</a:t>
            </a:r>
            <a:r>
              <a:rPr lang="en-US" sz="2400" dirty="0"/>
              <a:t> </a:t>
            </a:r>
            <a:r>
              <a:rPr lang="en-US" sz="2400" dirty="0" err="1"/>
              <a:t>trúc</a:t>
            </a:r>
            <a:r>
              <a:rPr lang="en-US" sz="2400" dirty="0"/>
              <a:t> l</a:t>
            </a:r>
            <a:r>
              <a:rPr lang="vi-VN" sz="2400" dirty="0"/>
              <a:t>ư</a:t>
            </a:r>
            <a:r>
              <a:rPr lang="en-US" sz="2400" dirty="0"/>
              <a:t>u </a:t>
            </a:r>
            <a:r>
              <a:rPr lang="en-US" sz="2400" dirty="0" err="1"/>
              <a:t>trữ</a:t>
            </a:r>
            <a:r>
              <a:rPr lang="en-US" sz="2400" dirty="0"/>
              <a:t>, </a:t>
            </a:r>
            <a:r>
              <a:rPr lang="en-US" sz="2400" dirty="0" err="1"/>
              <a:t>các</a:t>
            </a:r>
            <a:r>
              <a:rPr lang="en-US" sz="2400" dirty="0"/>
              <a:t> </a:t>
            </a:r>
            <a:r>
              <a:rPr lang="en-US" sz="2400" dirty="0" err="1"/>
              <a:t>cách</a:t>
            </a:r>
            <a:r>
              <a:rPr lang="en-US" sz="2400" dirty="0"/>
              <a:t> </a:t>
            </a:r>
            <a:r>
              <a:rPr lang="en-US" sz="2400" dirty="0" err="1"/>
              <a:t>truy</a:t>
            </a:r>
            <a:r>
              <a:rPr lang="en-US" sz="2400" dirty="0"/>
              <a:t> </a:t>
            </a:r>
            <a:r>
              <a:rPr lang="en-US" sz="2400" dirty="0" err="1"/>
              <a:t>cập</a:t>
            </a:r>
            <a:r>
              <a:rPr lang="en-US" sz="2400" dirty="0"/>
              <a:t> </a:t>
            </a:r>
            <a:r>
              <a:rPr lang="en-US" sz="2400" dirty="0" err="1"/>
              <a:t>dữ</a:t>
            </a:r>
            <a:r>
              <a:rPr lang="en-US" sz="2400" dirty="0"/>
              <a:t> </a:t>
            </a:r>
            <a:r>
              <a:rPr lang="en-US" sz="2400" dirty="0" err="1"/>
              <a:t>liệu</a:t>
            </a:r>
            <a:r>
              <a:rPr lang="en-US" sz="2400" dirty="0"/>
              <a:t>.</a:t>
            </a:r>
          </a:p>
          <a:p>
            <a:pPr lvl="1" algn="just"/>
            <a:r>
              <a:rPr lang="en-US" sz="2400" dirty="0" err="1"/>
              <a:t>Các</a:t>
            </a:r>
            <a:r>
              <a:rPr lang="en-US" sz="2400" dirty="0"/>
              <a:t> </a:t>
            </a:r>
            <a:r>
              <a:rPr lang="en-US" sz="2400" dirty="0" err="1"/>
              <a:t>ch</a:t>
            </a:r>
            <a:r>
              <a:rPr lang="vi-VN" sz="2400" dirty="0"/>
              <a:t>ươ</a:t>
            </a:r>
            <a:r>
              <a:rPr lang="en-US" sz="2400" dirty="0" err="1"/>
              <a:t>ng</a:t>
            </a:r>
            <a:r>
              <a:rPr lang="en-US" sz="2400" dirty="0"/>
              <a:t> </a:t>
            </a:r>
            <a:r>
              <a:rPr lang="en-US" sz="2400" dirty="0" err="1"/>
              <a:t>trình</a:t>
            </a:r>
            <a:r>
              <a:rPr lang="en-US" sz="2400" dirty="0"/>
              <a:t> </a:t>
            </a:r>
            <a:r>
              <a:rPr lang="en-US" sz="2400" dirty="0" err="1"/>
              <a:t>ứng</a:t>
            </a:r>
            <a:r>
              <a:rPr lang="en-US" sz="2400" dirty="0"/>
              <a:t> </a:t>
            </a:r>
            <a:r>
              <a:rPr lang="en-US" sz="2400" dirty="0" err="1"/>
              <a:t>dụng</a:t>
            </a:r>
            <a:r>
              <a:rPr lang="en-US" sz="2400" dirty="0"/>
              <a:t> </a:t>
            </a:r>
            <a:r>
              <a:rPr lang="vi-VN" sz="2400" dirty="0"/>
              <a:t>đượ</a:t>
            </a:r>
            <a:r>
              <a:rPr lang="en-US" sz="2400" dirty="0"/>
              <a:t>c </a:t>
            </a:r>
            <a:r>
              <a:rPr lang="en-US" sz="2400" dirty="0" err="1"/>
              <a:t>thiết</a:t>
            </a:r>
            <a:r>
              <a:rPr lang="en-US" sz="2400" dirty="0"/>
              <a:t> </a:t>
            </a:r>
            <a:r>
              <a:rPr lang="en-US" sz="2400" dirty="0" err="1"/>
              <a:t>kế</a:t>
            </a:r>
            <a:r>
              <a:rPr lang="en-US" sz="2400" dirty="0"/>
              <a:t> </a:t>
            </a:r>
            <a:r>
              <a:rPr lang="en-US" sz="2400" dirty="0" err="1"/>
              <a:t>và</a:t>
            </a:r>
            <a:r>
              <a:rPr lang="en-US" sz="2400" dirty="0"/>
              <a:t> </a:t>
            </a:r>
            <a:r>
              <a:rPr lang="en-US" sz="2400" dirty="0" err="1"/>
              <a:t>hiện</a:t>
            </a:r>
            <a:r>
              <a:rPr lang="en-US" sz="2400" dirty="0"/>
              <a:t> </a:t>
            </a:r>
            <a:r>
              <a:rPr lang="en-US" sz="2400" dirty="0" err="1"/>
              <a:t>thực</a:t>
            </a:r>
            <a:endParaRPr lang="en-US" sz="2400" dirty="0"/>
          </a:p>
          <a:p>
            <a:pPr algn="just"/>
            <a:endParaRPr lang="en-US" sz="2800" dirty="0"/>
          </a:p>
        </p:txBody>
      </p:sp>
      <p:sp>
        <p:nvSpPr>
          <p:cNvPr id="4" name="Footer Placeholder 3"/>
          <p:cNvSpPr>
            <a:spLocks noGrp="1"/>
          </p:cNvSpPr>
          <p:nvPr>
            <p:ph type="ftr" sz="quarter" idx="11"/>
          </p:nvPr>
        </p:nvSpPr>
        <p:spPr/>
        <p:txBody>
          <a:bodyPr/>
          <a:lstStyle/>
          <a:p>
            <a:r>
              <a:rPr lang="en-US"/>
              <a:t>Trần Thi Kim Chi</a:t>
            </a:r>
          </a:p>
        </p:txBody>
      </p:sp>
      <p:sp>
        <p:nvSpPr>
          <p:cNvPr id="5" name="Slide Number Placeholder 4"/>
          <p:cNvSpPr>
            <a:spLocks noGrp="1"/>
          </p:cNvSpPr>
          <p:nvPr>
            <p:ph type="sldNum" sz="quarter" idx="12"/>
          </p:nvPr>
        </p:nvSpPr>
        <p:spPr/>
        <p:txBody>
          <a:bodyPr/>
          <a:lstStyle/>
          <a:p>
            <a:fld id="{BEFE851B-2F08-4A68-838A-FD8EBB4995E3}" type="slidenum">
              <a:rPr lang="en-US" smtClean="0"/>
              <a:pPr/>
              <a:t>5</a:t>
            </a:fld>
            <a:endParaRPr lang="en-US"/>
          </a:p>
        </p:txBody>
      </p:sp>
    </p:spTree>
    <p:extLst>
      <p:ext uri="{BB962C8B-B14F-4D97-AF65-F5344CB8AC3E}">
        <p14:creationId xmlns:p14="http://schemas.microsoft.com/office/powerpoint/2010/main" val="250807260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E156529-4018-4E3B-A285-0783FFEEFFEA}" type="slidenum">
              <a:rPr lang="en-US"/>
              <a:pPr/>
              <a:t>50</a:t>
            </a:fld>
            <a:endParaRPr lang="en-US"/>
          </a:p>
        </p:txBody>
      </p:sp>
      <p:sp>
        <p:nvSpPr>
          <p:cNvPr id="35842" name="Rectangle 2"/>
          <p:cNvSpPr>
            <a:spLocks noGrp="1" noChangeArrowheads="1"/>
          </p:cNvSpPr>
          <p:nvPr>
            <p:ph type="title" idx="4294967295"/>
          </p:nvPr>
        </p:nvSpPr>
        <p:spPr>
          <a:xfrm>
            <a:off x="914400" y="304800"/>
            <a:ext cx="8374062" cy="1462087"/>
          </a:xfrm>
        </p:spPr>
        <p:txBody>
          <a:bodyPr anchor="ctr">
            <a:normAutofit/>
          </a:bodyPr>
          <a:lstStyle/>
          <a:p>
            <a:r>
              <a:rPr lang="en-US" sz="3800">
                <a:solidFill>
                  <a:srgbClr val="0000FF"/>
                </a:solidFill>
                <a:effectLst>
                  <a:outerShdw blurRad="38100" dist="38100" dir="2700000" algn="tl">
                    <a:srgbClr val="C0C0C0"/>
                  </a:outerShdw>
                </a:effectLst>
              </a:rPr>
              <a:t>Ràng buộc lượng số của liên kết ba ngôi</a:t>
            </a:r>
          </a:p>
        </p:txBody>
      </p:sp>
      <p:sp>
        <p:nvSpPr>
          <p:cNvPr id="404483" name="Rectangle 3"/>
          <p:cNvSpPr>
            <a:spLocks noGrp="1" noChangeArrowheads="1"/>
          </p:cNvSpPr>
          <p:nvPr>
            <p:ph idx="4294967295"/>
          </p:nvPr>
        </p:nvSpPr>
        <p:spPr>
          <a:xfrm>
            <a:off x="571500" y="1943100"/>
            <a:ext cx="8183563" cy="4187825"/>
          </a:xfrm>
        </p:spPr>
        <p:txBody>
          <a:bodyPr lIns="182880" tIns="91440"/>
          <a:lstStyle/>
          <a:p>
            <a:pPr marL="265113" indent="-265113" algn="just">
              <a:lnSpc>
                <a:spcPct val="105000"/>
              </a:lnSpc>
            </a:pPr>
            <a:r>
              <a:rPr lang="en-US" sz="2400"/>
              <a:t>Trường hợp liên kết 1-1-1</a:t>
            </a:r>
          </a:p>
          <a:p>
            <a:pPr marL="265113" indent="-265113" algn="just">
              <a:lnSpc>
                <a:spcPct val="105000"/>
              </a:lnSpc>
              <a:buFont typeface="Wingdings" pitchFamily="2" charset="2"/>
              <a:buNone/>
            </a:pPr>
            <a:r>
              <a:rPr lang="en-US" sz="2400"/>
              <a:t> Xét quy tắc nghiệp vụ (business rule) sau:</a:t>
            </a:r>
          </a:p>
          <a:p>
            <a:pPr marL="265113" indent="-265113" algn="just">
              <a:lnSpc>
                <a:spcPct val="105000"/>
              </a:lnSpc>
              <a:buFont typeface="Wingdings" pitchFamily="2" charset="2"/>
              <a:buNone/>
            </a:pPr>
            <a:r>
              <a:rPr lang="en-US" sz="2400"/>
              <a:t>    “Mỗi kỹ sư dùng chỉ 1 sổ ghi chép cho 1 đề án. Những kỹ sư khác nhau sẽ dùng những sổ ghi chép khác nhau khi làm việc cho cùng một đề án. Không có kỹ sư nào dùng cùng một sổ ghi chép cho nhiều đề án khác nhau”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239E85FF-4841-4D9B-A894-99164C042F87}" type="slidenum">
              <a:rPr lang="en-US"/>
              <a:pPr/>
              <a:t>51</a:t>
            </a:fld>
            <a:endParaRPr lang="en-US"/>
          </a:p>
        </p:txBody>
      </p:sp>
      <p:sp>
        <p:nvSpPr>
          <p:cNvPr id="36866" name="Rectangle 2"/>
          <p:cNvSpPr>
            <a:spLocks noGrp="1" noChangeArrowheads="1"/>
          </p:cNvSpPr>
          <p:nvPr>
            <p:ph type="title" idx="4294967295"/>
          </p:nvPr>
        </p:nvSpPr>
        <p:spPr>
          <a:xfrm>
            <a:off x="914400" y="304800"/>
            <a:ext cx="8602662" cy="1462087"/>
          </a:xfrm>
        </p:spPr>
        <p:txBody>
          <a:bodyPr anchor="ctr">
            <a:normAutofit/>
          </a:bodyPr>
          <a:lstStyle/>
          <a:p>
            <a:r>
              <a:rPr lang="en-US" sz="3800">
                <a:solidFill>
                  <a:srgbClr val="0000FF"/>
                </a:solidFill>
                <a:effectLst>
                  <a:outerShdw blurRad="38100" dist="38100" dir="2700000" algn="tl">
                    <a:srgbClr val="C0C0C0"/>
                  </a:outerShdw>
                </a:effectLst>
              </a:rPr>
              <a:t>Ràng buộc lượng số của liên kết ba ngôi</a:t>
            </a:r>
          </a:p>
        </p:txBody>
      </p:sp>
      <p:sp>
        <p:nvSpPr>
          <p:cNvPr id="405507" name="Rectangle 3"/>
          <p:cNvSpPr>
            <a:spLocks noGrp="1" noChangeArrowheads="1"/>
          </p:cNvSpPr>
          <p:nvPr>
            <p:ph idx="4294967295"/>
          </p:nvPr>
        </p:nvSpPr>
        <p:spPr>
          <a:xfrm>
            <a:off x="609600" y="1905000"/>
            <a:ext cx="8183563" cy="4187825"/>
          </a:xfrm>
        </p:spPr>
        <p:txBody>
          <a:bodyPr lIns="182880" tIns="91440"/>
          <a:lstStyle/>
          <a:p>
            <a:pPr marL="265113" indent="-265113"/>
            <a:r>
              <a:rPr lang="en-US" sz="2400"/>
              <a:t>Trường hợp liên kết 1-1-1</a:t>
            </a:r>
          </a:p>
        </p:txBody>
      </p:sp>
      <p:sp>
        <p:nvSpPr>
          <p:cNvPr id="36868" name="Rectangle 4"/>
          <p:cNvSpPr>
            <a:spLocks noChangeArrowheads="1"/>
          </p:cNvSpPr>
          <p:nvPr/>
        </p:nvSpPr>
        <p:spPr bwMode="auto">
          <a:xfrm>
            <a:off x="3429000" y="2667000"/>
            <a:ext cx="2057400"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a:t>ENGINEER</a:t>
            </a:r>
          </a:p>
        </p:txBody>
      </p:sp>
      <p:sp>
        <p:nvSpPr>
          <p:cNvPr id="36869" name="Rectangle 5"/>
          <p:cNvSpPr>
            <a:spLocks noChangeArrowheads="1"/>
          </p:cNvSpPr>
          <p:nvPr/>
        </p:nvSpPr>
        <p:spPr bwMode="auto">
          <a:xfrm>
            <a:off x="533400" y="4576763"/>
            <a:ext cx="2057400"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a:t>CASEBOOK</a:t>
            </a:r>
          </a:p>
        </p:txBody>
      </p:sp>
      <p:sp>
        <p:nvSpPr>
          <p:cNvPr id="36870" name="Rectangle 6"/>
          <p:cNvSpPr>
            <a:spLocks noChangeArrowheads="1"/>
          </p:cNvSpPr>
          <p:nvPr/>
        </p:nvSpPr>
        <p:spPr bwMode="auto">
          <a:xfrm>
            <a:off x="6400800" y="4495800"/>
            <a:ext cx="2057400"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1800"/>
              <a:t>PROJECT</a:t>
            </a:r>
          </a:p>
        </p:txBody>
      </p:sp>
      <p:sp>
        <p:nvSpPr>
          <p:cNvPr id="36871" name="AutoShape 7"/>
          <p:cNvSpPr>
            <a:spLocks noChangeArrowheads="1"/>
          </p:cNvSpPr>
          <p:nvPr/>
        </p:nvSpPr>
        <p:spPr bwMode="auto">
          <a:xfrm>
            <a:off x="3962400" y="4772025"/>
            <a:ext cx="990600" cy="685800"/>
          </a:xfrm>
          <a:prstGeom prst="diamond">
            <a:avLst/>
          </a:prstGeom>
          <a:solidFill>
            <a:srgbClr val="00B0F0"/>
          </a:solidFill>
          <a:ln w="9525">
            <a:solidFill>
              <a:srgbClr val="008000"/>
            </a:solidFill>
            <a:miter lim="800000"/>
            <a:headEnd/>
            <a:tailEnd/>
          </a:ln>
        </p:spPr>
        <p:txBody>
          <a:bodyPr wrap="none" anchor="ctr"/>
          <a:lstStyle/>
          <a:p>
            <a:pPr algn="ctr"/>
            <a:endParaRPr lang="en-US" sz="1800">
              <a:latin typeface="Verdana" pitchFamily="34" charset="0"/>
            </a:endParaRPr>
          </a:p>
        </p:txBody>
      </p:sp>
      <p:sp>
        <p:nvSpPr>
          <p:cNvPr id="36872" name="Line 8"/>
          <p:cNvSpPr>
            <a:spLocks noChangeShapeType="1"/>
          </p:cNvSpPr>
          <p:nvPr/>
        </p:nvSpPr>
        <p:spPr bwMode="auto">
          <a:xfrm>
            <a:off x="4443413" y="3671888"/>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p:cNvSpPr>
            <a:spLocks noChangeShapeType="1"/>
          </p:cNvSpPr>
          <p:nvPr/>
        </p:nvSpPr>
        <p:spPr bwMode="auto">
          <a:xfrm flipH="1">
            <a:off x="2590800" y="5105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4953000" y="51054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flipH="1">
            <a:off x="4219575" y="3810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p:cNvSpPr>
            <a:spLocks noChangeShapeType="1"/>
          </p:cNvSpPr>
          <p:nvPr/>
        </p:nvSpPr>
        <p:spPr bwMode="auto">
          <a:xfrm flipH="1">
            <a:off x="4233863"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p:cNvSpPr>
            <a:spLocks noChangeShapeType="1"/>
          </p:cNvSpPr>
          <p:nvPr/>
        </p:nvSpPr>
        <p:spPr bwMode="auto">
          <a:xfrm>
            <a:off x="2743200" y="49101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a:off x="2867025" y="491966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6124575" y="49434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6248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9"/>
                                        </p:tgtEl>
                                        <p:attrNameLst>
                                          <p:attrName>style.visibility</p:attrName>
                                        </p:attrNameLst>
                                      </p:cBhvr>
                                      <p:to>
                                        <p:strVal val="visible"/>
                                      </p:to>
                                    </p:set>
                                    <p:anim calcmode="lin" valueType="num">
                                      <p:cBhvr additive="base">
                                        <p:cTn id="11" dur="500" fill="hold"/>
                                        <p:tgtEl>
                                          <p:spTgt spid="36869"/>
                                        </p:tgtEl>
                                        <p:attrNameLst>
                                          <p:attrName>ppt_x</p:attrName>
                                        </p:attrNameLst>
                                      </p:cBhvr>
                                      <p:tavLst>
                                        <p:tav tm="0">
                                          <p:val>
                                            <p:strVal val="#ppt_x"/>
                                          </p:val>
                                        </p:tav>
                                        <p:tav tm="100000">
                                          <p:val>
                                            <p:strVal val="#ppt_x"/>
                                          </p:val>
                                        </p:tav>
                                      </p:tavLst>
                                    </p:anim>
                                    <p:anim calcmode="lin" valueType="num">
                                      <p:cBhvr additive="base">
                                        <p:cTn id="12" dur="500" fill="hold"/>
                                        <p:tgtEl>
                                          <p:spTgt spid="368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870"/>
                                        </p:tgtEl>
                                        <p:attrNameLst>
                                          <p:attrName>style.visibility</p:attrName>
                                        </p:attrNameLst>
                                      </p:cBhvr>
                                      <p:to>
                                        <p:strVal val="visible"/>
                                      </p:to>
                                    </p:set>
                                    <p:anim calcmode="lin" valueType="num">
                                      <p:cBhvr additive="base">
                                        <p:cTn id="15" dur="500" fill="hold"/>
                                        <p:tgtEl>
                                          <p:spTgt spid="36870"/>
                                        </p:tgtEl>
                                        <p:attrNameLst>
                                          <p:attrName>ppt_x</p:attrName>
                                        </p:attrNameLst>
                                      </p:cBhvr>
                                      <p:tavLst>
                                        <p:tav tm="0">
                                          <p:val>
                                            <p:strVal val="#ppt_x"/>
                                          </p:val>
                                        </p:tav>
                                        <p:tav tm="100000">
                                          <p:val>
                                            <p:strVal val="#ppt_x"/>
                                          </p:val>
                                        </p:tav>
                                      </p:tavLst>
                                    </p:anim>
                                    <p:anim calcmode="lin" valueType="num">
                                      <p:cBhvr additive="base">
                                        <p:cTn id="16"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6871"/>
                                        </p:tgtEl>
                                        <p:attrNameLst>
                                          <p:attrName>style.visibility</p:attrName>
                                        </p:attrNameLst>
                                      </p:cBhvr>
                                      <p:to>
                                        <p:strVal val="visible"/>
                                      </p:to>
                                    </p:set>
                                    <p:animEffect transition="in" filter="box(in)">
                                      <p:cBhvr>
                                        <p:cTn id="21" dur="500"/>
                                        <p:tgtEl>
                                          <p:spTgt spid="368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6878"/>
                                        </p:tgtEl>
                                        <p:attrNameLst>
                                          <p:attrName>style.visibility</p:attrName>
                                        </p:attrNameLst>
                                      </p:cBhvr>
                                      <p:to>
                                        <p:strVal val="visible"/>
                                      </p:to>
                                    </p:set>
                                    <p:animEffect transition="in" filter="checkerboard(across)">
                                      <p:cBhvr>
                                        <p:cTn id="26" dur="500"/>
                                        <p:tgtEl>
                                          <p:spTgt spid="36878"/>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6876"/>
                                        </p:tgtEl>
                                        <p:attrNameLst>
                                          <p:attrName>style.visibility</p:attrName>
                                        </p:attrNameLst>
                                      </p:cBhvr>
                                      <p:to>
                                        <p:strVal val="visible"/>
                                      </p:to>
                                    </p:set>
                                    <p:animEffect transition="in" filter="checkerboard(across)">
                                      <p:cBhvr>
                                        <p:cTn id="29" dur="500"/>
                                        <p:tgtEl>
                                          <p:spTgt spid="3687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6872"/>
                                        </p:tgtEl>
                                        <p:attrNameLst>
                                          <p:attrName>style.visibility</p:attrName>
                                        </p:attrNameLst>
                                      </p:cBhvr>
                                      <p:to>
                                        <p:strVal val="visible"/>
                                      </p:to>
                                    </p:set>
                                    <p:animEffect transition="in" filter="checkerboard(across)">
                                      <p:cBhvr>
                                        <p:cTn id="32" dur="500"/>
                                        <p:tgtEl>
                                          <p:spTgt spid="3687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6873"/>
                                        </p:tgtEl>
                                        <p:attrNameLst>
                                          <p:attrName>style.visibility</p:attrName>
                                        </p:attrNameLst>
                                      </p:cBhvr>
                                      <p:to>
                                        <p:strVal val="visible"/>
                                      </p:to>
                                    </p:set>
                                    <p:animEffect transition="in" filter="checkerboard(across)">
                                      <p:cBhvr>
                                        <p:cTn id="35" dur="500"/>
                                        <p:tgtEl>
                                          <p:spTgt spid="3687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6880"/>
                                        </p:tgtEl>
                                        <p:attrNameLst>
                                          <p:attrName>style.visibility</p:attrName>
                                        </p:attrNameLst>
                                      </p:cBhvr>
                                      <p:to>
                                        <p:strVal val="visible"/>
                                      </p:to>
                                    </p:set>
                                    <p:animEffect transition="in" filter="checkerboard(across)">
                                      <p:cBhvr>
                                        <p:cTn id="38" dur="500"/>
                                        <p:tgtEl>
                                          <p:spTgt spid="3688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6879"/>
                                        </p:tgtEl>
                                        <p:attrNameLst>
                                          <p:attrName>style.visibility</p:attrName>
                                        </p:attrNameLst>
                                      </p:cBhvr>
                                      <p:to>
                                        <p:strVal val="visible"/>
                                      </p:to>
                                    </p:set>
                                    <p:animEffect transition="in" filter="checkerboard(across)">
                                      <p:cBhvr>
                                        <p:cTn id="41" dur="500"/>
                                        <p:tgtEl>
                                          <p:spTgt spid="36879"/>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36881"/>
                                        </p:tgtEl>
                                        <p:attrNameLst>
                                          <p:attrName>style.visibility</p:attrName>
                                        </p:attrNameLst>
                                      </p:cBhvr>
                                      <p:to>
                                        <p:strVal val="visible"/>
                                      </p:to>
                                    </p:set>
                                    <p:animEffect transition="in" filter="checkerboard(across)">
                                      <p:cBhvr>
                                        <p:cTn id="44" dur="500"/>
                                        <p:tgtEl>
                                          <p:spTgt spid="36881"/>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6882"/>
                                        </p:tgtEl>
                                        <p:attrNameLst>
                                          <p:attrName>style.visibility</p:attrName>
                                        </p:attrNameLst>
                                      </p:cBhvr>
                                      <p:to>
                                        <p:strVal val="visible"/>
                                      </p:to>
                                    </p:set>
                                    <p:animEffect transition="in" filter="checkerboard(across)">
                                      <p:cBhvr>
                                        <p:cTn id="47" dur="500"/>
                                        <p:tgtEl>
                                          <p:spTgt spid="3688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6875"/>
                                        </p:tgtEl>
                                        <p:attrNameLst>
                                          <p:attrName>style.visibility</p:attrName>
                                        </p:attrNameLst>
                                      </p:cBhvr>
                                      <p:to>
                                        <p:strVal val="visible"/>
                                      </p:to>
                                    </p:set>
                                    <p:animEffect transition="in" filter="checkerboard(across)">
                                      <p:cBhvr>
                                        <p:cTn id="50"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nimBg="1"/>
      <p:bldP spid="36870" grpId="0" animBg="1"/>
      <p:bldP spid="36871" grpId="0" animBg="1"/>
      <p:bldP spid="36872" grpId="0" animBg="1"/>
      <p:bldP spid="36873" grpId="0" animBg="1"/>
      <p:bldP spid="36875" grpId="0" animBg="1"/>
      <p:bldP spid="36876" grpId="0" animBg="1"/>
      <p:bldP spid="36878" grpId="0" animBg="1"/>
      <p:bldP spid="36879" grpId="0" animBg="1"/>
      <p:bldP spid="36880" grpId="0" animBg="1"/>
      <p:bldP spid="36881" grpId="0" animBg="1"/>
      <p:bldP spid="368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239E85FF-4841-4D9B-A894-99164C042F87}" type="slidenum">
              <a:rPr lang="en-US"/>
              <a:pPr/>
              <a:t>52</a:t>
            </a:fld>
            <a:endParaRPr lang="en-US"/>
          </a:p>
        </p:txBody>
      </p:sp>
      <p:sp>
        <p:nvSpPr>
          <p:cNvPr id="36866" name="Rectangle 2"/>
          <p:cNvSpPr>
            <a:spLocks noGrp="1" noChangeArrowheads="1"/>
          </p:cNvSpPr>
          <p:nvPr>
            <p:ph type="title" idx="4294967295"/>
          </p:nvPr>
        </p:nvSpPr>
        <p:spPr>
          <a:xfrm>
            <a:off x="914400" y="304800"/>
            <a:ext cx="8602662" cy="1462087"/>
          </a:xfrm>
        </p:spPr>
        <p:txBody>
          <a:bodyPr anchor="ctr">
            <a:normAutofit/>
          </a:bodyPr>
          <a:lstStyle/>
          <a:p>
            <a:r>
              <a:rPr lang="en-US" sz="3800">
                <a:solidFill>
                  <a:srgbClr val="0000FF"/>
                </a:solidFill>
                <a:effectLst>
                  <a:outerShdw blurRad="38100" dist="38100" dir="2700000" algn="tl">
                    <a:srgbClr val="C0C0C0"/>
                  </a:outerShdw>
                </a:effectLst>
              </a:rPr>
              <a:t>Ràng buộc lượng số của liên kết ba ngôi</a:t>
            </a:r>
          </a:p>
        </p:txBody>
      </p:sp>
      <p:sp>
        <p:nvSpPr>
          <p:cNvPr id="405507" name="Rectangle 3"/>
          <p:cNvSpPr>
            <a:spLocks noGrp="1" noChangeArrowheads="1"/>
          </p:cNvSpPr>
          <p:nvPr>
            <p:ph idx="4294967295"/>
          </p:nvPr>
        </p:nvSpPr>
        <p:spPr>
          <a:xfrm>
            <a:off x="609600" y="1905000"/>
            <a:ext cx="8183563" cy="4187825"/>
          </a:xfrm>
        </p:spPr>
        <p:txBody>
          <a:bodyPr lIns="182880" tIns="91440"/>
          <a:lstStyle/>
          <a:p>
            <a:pPr marL="265113" indent="-265113"/>
            <a:r>
              <a:rPr lang="en-US" sz="2400"/>
              <a:t>Trường hợp liên kết n-n-n</a:t>
            </a:r>
          </a:p>
        </p:txBody>
      </p:sp>
      <p:pic>
        <p:nvPicPr>
          <p:cNvPr id="4679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873" t="22592" r="20645" b="41957"/>
          <a:stretch/>
        </p:blipFill>
        <p:spPr bwMode="auto">
          <a:xfrm>
            <a:off x="1219200" y="2590800"/>
            <a:ext cx="731432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650680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AC70762-0099-4B03-BEFE-B01B45A8F1A9}" type="slidenum">
              <a:rPr lang="en-US"/>
              <a:pPr/>
              <a:t>53</a:t>
            </a:fld>
            <a:endParaRPr lang="en-US"/>
          </a:p>
        </p:txBody>
      </p:sp>
      <p:sp>
        <p:nvSpPr>
          <p:cNvPr id="52226" name="Rectangle 2"/>
          <p:cNvSpPr>
            <a:spLocks noGrp="1" noChangeArrowheads="1"/>
          </p:cNvSpPr>
          <p:nvPr>
            <p:ph type="title" idx="4294967295"/>
          </p:nvPr>
        </p:nvSpPr>
        <p:spPr/>
        <p:txBody>
          <a:bodyPr anchor="ctr">
            <a:normAutofit/>
          </a:bodyPr>
          <a:lstStyle/>
          <a:p>
            <a:r>
              <a:rPr lang="en-US" sz="4000">
                <a:solidFill>
                  <a:srgbClr val="0000FF"/>
                </a:solidFill>
                <a:effectLst>
                  <a:outerShdw blurRad="38100" dist="38100" dir="2700000" algn="tl">
                    <a:srgbClr val="C0C0C0"/>
                  </a:outerShdw>
                </a:effectLst>
              </a:rPr>
              <a:t>Kỹ thuật thiết kế - </a:t>
            </a:r>
            <a:r>
              <a:rPr lang="en-US" sz="3600">
                <a:solidFill>
                  <a:srgbClr val="0000FF"/>
                </a:solidFill>
                <a:effectLst>
                  <a:outerShdw blurRad="38100" dist="38100" dir="2700000" algn="tl">
                    <a:srgbClr val="C0C0C0"/>
                  </a:outerShdw>
                </a:effectLst>
              </a:rPr>
              <a:t>Design Techniques</a:t>
            </a:r>
          </a:p>
        </p:txBody>
      </p:sp>
      <p:sp>
        <p:nvSpPr>
          <p:cNvPr id="52227" name="Rectangle 3"/>
          <p:cNvSpPr>
            <a:spLocks noGrp="1" noChangeArrowheads="1"/>
          </p:cNvSpPr>
          <p:nvPr>
            <p:ph type="body" idx="4294967295"/>
          </p:nvPr>
        </p:nvSpPr>
        <p:spPr>
          <a:xfrm>
            <a:off x="533400" y="2057400"/>
            <a:ext cx="8183563" cy="4187825"/>
          </a:xfrm>
        </p:spPr>
        <p:txBody>
          <a:bodyPr lIns="182880" tIns="91440"/>
          <a:lstStyle/>
          <a:p>
            <a:pPr marL="609600" indent="-609600">
              <a:buFont typeface="Monotype Sorts" pitchFamily="2" charset="2"/>
              <a:buAutoNum type="arabicPeriod"/>
            </a:pPr>
            <a:r>
              <a:rPr lang="en-US" sz="2400"/>
              <a:t>Tránh dư thừa (Avoid redundancy)</a:t>
            </a:r>
          </a:p>
          <a:p>
            <a:pPr marL="609600" indent="-609600">
              <a:buFont typeface="Monotype Sorts" pitchFamily="2" charset="2"/>
              <a:buAutoNum type="arabicPeriod"/>
            </a:pPr>
            <a:r>
              <a:rPr lang="en-US" sz="2400"/>
              <a:t>Hạn chế việc sử dụng thực thể yếu</a:t>
            </a:r>
          </a:p>
          <a:p>
            <a:pPr marL="609600" indent="-609600">
              <a:buFont typeface="Monotype Sorts" pitchFamily="2" charset="2"/>
              <a:buAutoNum type="arabicPeriod"/>
            </a:pPr>
            <a:r>
              <a:rPr lang="en-US" sz="2400"/>
              <a:t>Đừng dùng những thực thể mà chỉ có mỗi một thuộc tính</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BDE404AF-30D3-41B8-A0D5-7DE4428ACAAC}" type="slidenum">
              <a:rPr lang="en-US"/>
              <a:pPr/>
              <a:t>54</a:t>
            </a:fld>
            <a:endParaRPr lang="en-US"/>
          </a:p>
        </p:txBody>
      </p:sp>
      <p:sp>
        <p:nvSpPr>
          <p:cNvPr id="53250"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Tránh dư thừa</a:t>
            </a:r>
          </a:p>
        </p:txBody>
      </p:sp>
      <p:sp>
        <p:nvSpPr>
          <p:cNvPr id="407556" name="Rectangle 3"/>
          <p:cNvSpPr>
            <a:spLocks noGrp="1" noChangeArrowheads="1"/>
          </p:cNvSpPr>
          <p:nvPr>
            <p:ph type="body" idx="4294967295"/>
          </p:nvPr>
        </p:nvSpPr>
        <p:spPr>
          <a:xfrm>
            <a:off x="571500" y="2057400"/>
            <a:ext cx="8039100" cy="4187825"/>
          </a:xfrm>
        </p:spPr>
        <p:txBody>
          <a:bodyPr lIns="182880" tIns="91440"/>
          <a:lstStyle/>
          <a:p>
            <a:pPr marL="400050" indent="-400050" algn="just">
              <a:lnSpc>
                <a:spcPct val="105000"/>
              </a:lnSpc>
            </a:pPr>
            <a:r>
              <a:rPr lang="en-US" sz="2400" i="1">
                <a:solidFill>
                  <a:srgbClr val="FF0066"/>
                </a:solidFill>
              </a:rPr>
              <a:t>Dư thừa (Redundancy) xảy ra khi sử dụng cùng 1 vật trong 2 hay nhiều cách khác nhau</a:t>
            </a:r>
            <a:r>
              <a:rPr lang="en-US" sz="2400"/>
              <a:t>.</a:t>
            </a:r>
          </a:p>
          <a:p>
            <a:pPr marL="400050" indent="-400050" algn="just">
              <a:lnSpc>
                <a:spcPct val="105000"/>
              </a:lnSpc>
            </a:pPr>
            <a:r>
              <a:rPr lang="en-US" sz="2400"/>
              <a:t>Dư thừa sẽ làm lãng phí không gian lưu trữ và gây ra mâu thuẫn (inconsistency).</a:t>
            </a:r>
          </a:p>
          <a:p>
            <a:pPr marL="827088" lvl="1" indent="-312738" algn="just">
              <a:lnSpc>
                <a:spcPct val="105000"/>
              </a:lnSpc>
            </a:pPr>
            <a:r>
              <a:rPr lang="en-US" sz="2400"/>
              <a:t>Hai instances của cùng 1 kiểu thực thể có thể bị inconsistent nếu thay đổi 1 instance này mà  quên thay đổi instance còn lại.</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91294908-5A8C-4773-B25D-A34AD64121D4}" type="slidenum">
              <a:rPr lang="en-US"/>
              <a:pPr/>
              <a:t>55</a:t>
            </a:fld>
            <a:endParaRPr lang="en-US"/>
          </a:p>
        </p:txBody>
      </p:sp>
      <p:sp>
        <p:nvSpPr>
          <p:cNvPr id="3481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Kiểu thực thể kết hợp</a:t>
            </a:r>
            <a:br>
              <a:rPr lang="en-US">
                <a:solidFill>
                  <a:srgbClr val="0000FF"/>
                </a:solidFill>
                <a:effectLst>
                  <a:outerShdw blurRad="38100" dist="38100" dir="2700000" algn="tl">
                    <a:srgbClr val="C0C0C0"/>
                  </a:outerShdw>
                </a:effectLst>
              </a:rPr>
            </a:br>
            <a:r>
              <a:rPr lang="en-US">
                <a:solidFill>
                  <a:srgbClr val="0000FF"/>
                </a:solidFill>
                <a:effectLst>
                  <a:outerShdw blurRad="38100" dist="38100" dir="2700000" algn="tl">
                    <a:srgbClr val="C0C0C0"/>
                  </a:outerShdw>
                </a:effectLst>
              </a:rPr>
              <a:t>Associative entity type</a:t>
            </a:r>
          </a:p>
        </p:txBody>
      </p:sp>
      <p:sp>
        <p:nvSpPr>
          <p:cNvPr id="401411" name="Rectangle 3"/>
          <p:cNvSpPr>
            <a:spLocks noGrp="1" noChangeArrowheads="1"/>
          </p:cNvSpPr>
          <p:nvPr>
            <p:ph idx="4294967295"/>
          </p:nvPr>
        </p:nvSpPr>
        <p:spPr>
          <a:xfrm>
            <a:off x="533400" y="1981200"/>
            <a:ext cx="8153400" cy="4187825"/>
          </a:xfrm>
        </p:spPr>
        <p:txBody>
          <a:bodyPr lIns="182880" tIns="91440"/>
          <a:lstStyle/>
          <a:p>
            <a:pPr algn="just"/>
            <a:r>
              <a:rPr lang="en-US" sz="2400"/>
              <a:t>Bốn điều kiện để chuyển đổi mối liên kết thành kiểu thực thể kết hợp</a:t>
            </a:r>
          </a:p>
          <a:p>
            <a:pPr lvl="1" algn="just"/>
            <a:r>
              <a:rPr lang="en-US" sz="2400"/>
              <a:t>Là mối liên kết nhiều – nhiều</a:t>
            </a:r>
          </a:p>
          <a:p>
            <a:pPr lvl="1" algn="just"/>
            <a:r>
              <a:rPr lang="en-US" sz="2400"/>
              <a:t>Có thuộc tính xác định riêng</a:t>
            </a:r>
          </a:p>
          <a:p>
            <a:pPr lvl="1" algn="just"/>
            <a:r>
              <a:rPr lang="en-US" sz="2400"/>
              <a:t>Có thêm vài thuộc tính khác</a:t>
            </a:r>
          </a:p>
          <a:p>
            <a:pPr lvl="1" algn="just"/>
            <a:r>
              <a:rPr lang="en-US" sz="2400"/>
              <a:t>Kiểu thực thể kết hợp sẽ tham gia vào 1 số mối liên kết khác trong sơ đồ ER</a:t>
            </a:r>
          </a:p>
          <a:p>
            <a:pPr lvl="1" algn="just"/>
            <a:endParaRPr lang="en-US" sz="2400"/>
          </a:p>
          <a:p>
            <a:pPr lvl="2" indent="-285750"/>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82B6E9-7F20-4591-8893-05B9F2E499C0}" type="slidenum">
              <a:rPr lang="en-US"/>
              <a:pPr/>
              <a:t>56</a:t>
            </a:fld>
            <a:endParaRPr lang="en-US"/>
          </a:p>
        </p:txBody>
      </p:sp>
      <p:sp>
        <p:nvSpPr>
          <p:cNvPr id="472066"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nhân viên</a:t>
            </a:r>
          </a:p>
        </p:txBody>
      </p:sp>
      <p:sp>
        <p:nvSpPr>
          <p:cNvPr id="472067" name="Rectangle 3"/>
          <p:cNvSpPr>
            <a:spLocks noChangeArrowheads="1"/>
          </p:cNvSpPr>
          <p:nvPr/>
        </p:nvSpPr>
        <p:spPr bwMode="auto">
          <a:xfrm>
            <a:off x="533400" y="1905000"/>
            <a:ext cx="8229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folHlink"/>
              </a:buClr>
              <a:buSzPct val="60000"/>
              <a:buFont typeface="Wingdings" pitchFamily="2" charset="2"/>
              <a:buChar char="n"/>
            </a:pPr>
            <a:r>
              <a:rPr lang="en-US" sz="1700"/>
              <a:t>Để quản lý việc phân công các nhân viên tham gia vào xây dựng các công trình. Công ty xây dựng ABC tổ chức quản lý như sau:</a:t>
            </a:r>
          </a:p>
          <a:p>
            <a:pPr marL="342900" indent="-342900" algn="just" eaLnBrk="1" hangingPunct="1">
              <a:spcBef>
                <a:spcPct val="20000"/>
              </a:spcBef>
              <a:buClr>
                <a:schemeClr val="folHlink"/>
              </a:buClr>
              <a:buSzPct val="60000"/>
              <a:buFont typeface="Wingdings" pitchFamily="2" charset="2"/>
              <a:buChar char="n"/>
            </a:pPr>
            <a:r>
              <a:rPr lang="en-US" sz="1700"/>
              <a:t>Cùng lúc công ty có thể tham gia xây dựng nhiều công trình, mỗi công trình có một mã số công trình duy nhất (MACT), mỗi mã số công trình xác định các thông tin như: Tên gọi công trình (TENCT), địa điểm(ĐIAĐIEM), ngày công trình được cấp giấy phép xây dựng (NGAYCAPGP), ngày khởi công (NGAYKC), ngày hoàn thành (NGAYHT)</a:t>
            </a:r>
          </a:p>
          <a:p>
            <a:pPr marL="342900" indent="-342900" algn="just" eaLnBrk="1" hangingPunct="1">
              <a:spcBef>
                <a:spcPct val="20000"/>
              </a:spcBef>
              <a:buClr>
                <a:schemeClr val="folHlink"/>
              </a:buClr>
              <a:buSzPct val="60000"/>
              <a:buFont typeface="Wingdings" pitchFamily="2" charset="2"/>
              <a:buChar char="n"/>
            </a:pPr>
            <a:r>
              <a:rPr lang="en-US" sz="1700"/>
              <a:t>Mỗi nhân viên của công ty ABC có một mã số nhân viên(MANV) duy nhất, một mã số nhân viên xác định các thông tin như: Họ tên (HOTEN), ngày sinh(NGAYSINH), phái (PHAI), địa chỉ (ĐIACHI),phòng ban, …</a:t>
            </a:r>
          </a:p>
          <a:p>
            <a:pPr marL="342900" indent="-342900" algn="just" eaLnBrk="1" hangingPunct="1">
              <a:spcBef>
                <a:spcPct val="20000"/>
              </a:spcBef>
              <a:buClr>
                <a:schemeClr val="folHlink"/>
              </a:buClr>
              <a:buSzPct val="60000"/>
              <a:buFont typeface="Wingdings" pitchFamily="2" charset="2"/>
              <a:buChar char="n"/>
            </a:pPr>
            <a:r>
              <a:rPr lang="en-US" sz="1700"/>
              <a:t>Công ty phân công các nhân viên tham gia vào các công trình, mỗi công trình có thể được phân cho nhiều nhân viên và mỗi nhân viên cùng lúc cũng có thể tham gia vào nhiều công trình. Với mỗi công trình một nhân viên có một số lượng ngày công (SLNGAYCONG) đã tham gia vào công trình đó.</a:t>
            </a:r>
          </a:p>
          <a:p>
            <a:pPr marL="342900" indent="-342900" algn="just" eaLnBrk="1" hangingPunct="1">
              <a:spcBef>
                <a:spcPct val="20000"/>
              </a:spcBef>
              <a:buClr>
                <a:schemeClr val="folHlink"/>
              </a:buClr>
              <a:buSzPct val="60000"/>
              <a:buFont typeface="Wingdings" pitchFamily="2" charset="2"/>
              <a:buChar char="n"/>
            </a:pPr>
            <a:r>
              <a:rPr lang="en-US" sz="1700"/>
              <a:t>Công ty có nhiều phòng ban(Phòng kế toán, phòng kinh doanh, phòng kỹ thuật, phòng tổ chức, phòng chuyên môn, Phòng phục vụ,…). Mỗi phòng ban có một mã số phòng ban(MAPB) duy nhất, một phòng ban ứng với một tên phòng ban(TENPB) </a:t>
            </a:r>
          </a:p>
        </p:txBody>
      </p:sp>
      <p:sp>
        <p:nvSpPr>
          <p:cNvPr id="472068" name="Text Box 4"/>
          <p:cNvSpPr txBox="1">
            <a:spLocks noChangeArrowheads="1"/>
          </p:cNvSpPr>
          <p:nvPr/>
        </p:nvSpPr>
        <p:spPr bwMode="auto">
          <a:xfrm>
            <a:off x="914400" y="304800"/>
            <a:ext cx="135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1</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laceholder 5"/>
          <p:cNvSpPr>
            <a:spLocks noGrp="1"/>
          </p:cNvSpPr>
          <p:nvPr>
            <p:ph type="sldNum" sz="quarter" idx="12"/>
          </p:nvPr>
        </p:nvSpPr>
        <p:spPr/>
        <p:txBody>
          <a:bodyPr/>
          <a:lstStyle/>
          <a:p>
            <a:fld id="{6755A73D-4AB7-4D7D-91BA-405B495AF23E}" type="slidenum">
              <a:rPr lang="en-US"/>
              <a:pPr/>
              <a:t>57</a:t>
            </a:fld>
            <a:endParaRPr lang="en-US"/>
          </a:p>
        </p:txBody>
      </p:sp>
      <p:sp>
        <p:nvSpPr>
          <p:cNvPr id="473090" name="Rectangle 2"/>
          <p:cNvSpPr>
            <a:spLocks noGrp="1" noChangeArrowheads="1"/>
          </p:cNvSpPr>
          <p:nvPr>
            <p:ph type="title"/>
          </p:nvPr>
        </p:nvSpPr>
        <p:spPr/>
        <p:txBody>
          <a:bodyPr/>
          <a:lstStyle/>
          <a:p>
            <a:pPr marL="838200" indent="-838200" algn="ctr"/>
            <a:r>
              <a:rPr lang="en-US">
                <a:solidFill>
                  <a:srgbClr val="0000FF"/>
                </a:solidFill>
              </a:rPr>
              <a:t>Hệ thống quản lý nhân viên</a:t>
            </a:r>
          </a:p>
        </p:txBody>
      </p:sp>
      <p:sp>
        <p:nvSpPr>
          <p:cNvPr id="473092" name="AutoShape 4"/>
          <p:cNvSpPr>
            <a:spLocks noChangeAspect="1" noChangeArrowheads="1" noTextEdit="1"/>
          </p:cNvSpPr>
          <p:nvPr/>
        </p:nvSpPr>
        <p:spPr bwMode="auto">
          <a:xfrm>
            <a:off x="914400" y="1828800"/>
            <a:ext cx="7239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094" name="Rectangle 6"/>
          <p:cNvSpPr>
            <a:spLocks noChangeArrowheads="1"/>
          </p:cNvSpPr>
          <p:nvPr/>
        </p:nvSpPr>
        <p:spPr bwMode="auto">
          <a:xfrm>
            <a:off x="2433638" y="2203450"/>
            <a:ext cx="642937" cy="468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095" name="Rectangle 7"/>
          <p:cNvSpPr>
            <a:spLocks noChangeArrowheads="1"/>
          </p:cNvSpPr>
          <p:nvPr/>
        </p:nvSpPr>
        <p:spPr bwMode="auto">
          <a:xfrm>
            <a:off x="2433638" y="2203450"/>
            <a:ext cx="642937" cy="468313"/>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096" name="Rectangle 8"/>
          <p:cNvSpPr>
            <a:spLocks noChangeArrowheads="1"/>
          </p:cNvSpPr>
          <p:nvPr/>
        </p:nvSpPr>
        <p:spPr bwMode="auto">
          <a:xfrm>
            <a:off x="2524125" y="2251075"/>
            <a:ext cx="558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COÂNG</a:t>
            </a:r>
            <a:endParaRPr lang="en-US"/>
          </a:p>
        </p:txBody>
      </p:sp>
      <p:sp>
        <p:nvSpPr>
          <p:cNvPr id="473097" name="Rectangle 9"/>
          <p:cNvSpPr>
            <a:spLocks noChangeArrowheads="1"/>
          </p:cNvSpPr>
          <p:nvPr/>
        </p:nvSpPr>
        <p:spPr bwMode="auto">
          <a:xfrm>
            <a:off x="2505075" y="2438400"/>
            <a:ext cx="465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TRÌNH</a:t>
            </a:r>
            <a:endParaRPr lang="en-US"/>
          </a:p>
        </p:txBody>
      </p:sp>
      <p:sp>
        <p:nvSpPr>
          <p:cNvPr id="473098" name="Rectangle 10"/>
          <p:cNvSpPr>
            <a:spLocks noChangeArrowheads="1"/>
          </p:cNvSpPr>
          <p:nvPr/>
        </p:nvSpPr>
        <p:spPr bwMode="auto">
          <a:xfrm>
            <a:off x="6389688" y="2203450"/>
            <a:ext cx="642937" cy="468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099" name="Rectangle 11"/>
          <p:cNvSpPr>
            <a:spLocks noChangeArrowheads="1"/>
          </p:cNvSpPr>
          <p:nvPr/>
        </p:nvSpPr>
        <p:spPr bwMode="auto">
          <a:xfrm>
            <a:off x="6389688" y="2203450"/>
            <a:ext cx="642937" cy="468313"/>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00" name="Rectangle 12"/>
          <p:cNvSpPr>
            <a:spLocks noChangeArrowheads="1"/>
          </p:cNvSpPr>
          <p:nvPr/>
        </p:nvSpPr>
        <p:spPr bwMode="auto">
          <a:xfrm>
            <a:off x="6473825" y="2251075"/>
            <a:ext cx="5318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NHAÂN</a:t>
            </a:r>
            <a:endParaRPr lang="en-US"/>
          </a:p>
        </p:txBody>
      </p:sp>
      <p:sp>
        <p:nvSpPr>
          <p:cNvPr id="473101" name="Rectangle 13"/>
          <p:cNvSpPr>
            <a:spLocks noChangeArrowheads="1"/>
          </p:cNvSpPr>
          <p:nvPr/>
        </p:nvSpPr>
        <p:spPr bwMode="auto">
          <a:xfrm>
            <a:off x="6515100" y="2438400"/>
            <a:ext cx="457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VIEÂN</a:t>
            </a:r>
            <a:endParaRPr lang="en-US"/>
          </a:p>
        </p:txBody>
      </p:sp>
      <p:sp>
        <p:nvSpPr>
          <p:cNvPr id="473102" name="Line 14"/>
          <p:cNvSpPr>
            <a:spLocks noChangeShapeType="1"/>
          </p:cNvSpPr>
          <p:nvPr/>
        </p:nvSpPr>
        <p:spPr bwMode="auto">
          <a:xfrm flipH="1">
            <a:off x="3324225" y="2436813"/>
            <a:ext cx="2817813" cy="15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03" name="Freeform 15"/>
          <p:cNvSpPr>
            <a:spLocks noEditPoints="1"/>
          </p:cNvSpPr>
          <p:nvPr/>
        </p:nvSpPr>
        <p:spPr bwMode="auto">
          <a:xfrm>
            <a:off x="6142038" y="2376488"/>
            <a:ext cx="247650" cy="120650"/>
          </a:xfrm>
          <a:custGeom>
            <a:avLst/>
            <a:gdLst>
              <a:gd name="T0" fmla="*/ 196 w 391"/>
              <a:gd name="T1" fmla="*/ 98 h 196"/>
              <a:gd name="T2" fmla="*/ 98 w 391"/>
              <a:gd name="T3" fmla="*/ 0 h 196"/>
              <a:gd name="T4" fmla="*/ 0 w 391"/>
              <a:gd name="T5" fmla="*/ 98 h 196"/>
              <a:gd name="T6" fmla="*/ 98 w 391"/>
              <a:gd name="T7" fmla="*/ 196 h 196"/>
              <a:gd name="T8" fmla="*/ 196 w 391"/>
              <a:gd name="T9" fmla="*/ 98 h 196"/>
              <a:gd name="T10" fmla="*/ 196 w 391"/>
              <a:gd name="T11" fmla="*/ 98 h 196"/>
              <a:gd name="T12" fmla="*/ 196 w 391"/>
              <a:gd name="T13" fmla="*/ 98 h 196"/>
              <a:gd name="T14" fmla="*/ 391 w 391"/>
              <a:gd name="T15" fmla="*/ 98 h 196"/>
              <a:gd name="T16" fmla="*/ 196 w 391"/>
              <a:gd name="T17" fmla="*/ 98 h 196"/>
              <a:gd name="T18" fmla="*/ 391 w 391"/>
              <a:gd name="T19" fmla="*/ 0 h 196"/>
              <a:gd name="T20" fmla="*/ 196 w 391"/>
              <a:gd name="T21" fmla="*/ 98 h 196"/>
              <a:gd name="T22" fmla="*/ 391 w 391"/>
              <a:gd name="T23"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1" h="196">
                <a:moveTo>
                  <a:pt x="196" y="98"/>
                </a:moveTo>
                <a:cubicBezTo>
                  <a:pt x="196" y="44"/>
                  <a:pt x="152" y="0"/>
                  <a:pt x="98" y="0"/>
                </a:cubicBezTo>
                <a:cubicBezTo>
                  <a:pt x="44" y="0"/>
                  <a:pt x="0" y="44"/>
                  <a:pt x="0" y="98"/>
                </a:cubicBezTo>
                <a:cubicBezTo>
                  <a:pt x="0" y="152"/>
                  <a:pt x="44" y="196"/>
                  <a:pt x="98" y="196"/>
                </a:cubicBezTo>
                <a:cubicBezTo>
                  <a:pt x="152" y="196"/>
                  <a:pt x="196" y="152"/>
                  <a:pt x="196" y="98"/>
                </a:cubicBezTo>
                <a:cubicBezTo>
                  <a:pt x="196" y="98"/>
                  <a:pt x="196" y="98"/>
                  <a:pt x="196" y="98"/>
                </a:cubicBezTo>
                <a:moveTo>
                  <a:pt x="196" y="98"/>
                </a:moveTo>
                <a:lnTo>
                  <a:pt x="391" y="98"/>
                </a:lnTo>
                <a:moveTo>
                  <a:pt x="196" y="98"/>
                </a:moveTo>
                <a:lnTo>
                  <a:pt x="391" y="0"/>
                </a:lnTo>
                <a:moveTo>
                  <a:pt x="196" y="98"/>
                </a:moveTo>
                <a:lnTo>
                  <a:pt x="391" y="19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04" name="Freeform 16"/>
          <p:cNvSpPr>
            <a:spLocks noEditPoints="1"/>
          </p:cNvSpPr>
          <p:nvPr/>
        </p:nvSpPr>
        <p:spPr bwMode="auto">
          <a:xfrm>
            <a:off x="3076575" y="2376488"/>
            <a:ext cx="247650" cy="120650"/>
          </a:xfrm>
          <a:custGeom>
            <a:avLst/>
            <a:gdLst>
              <a:gd name="T0" fmla="*/ 196 w 391"/>
              <a:gd name="T1" fmla="*/ 98 h 196"/>
              <a:gd name="T2" fmla="*/ 293 w 391"/>
              <a:gd name="T3" fmla="*/ 196 h 196"/>
              <a:gd name="T4" fmla="*/ 391 w 391"/>
              <a:gd name="T5" fmla="*/ 98 h 196"/>
              <a:gd name="T6" fmla="*/ 293 w 391"/>
              <a:gd name="T7" fmla="*/ 0 h 196"/>
              <a:gd name="T8" fmla="*/ 196 w 391"/>
              <a:gd name="T9" fmla="*/ 98 h 196"/>
              <a:gd name="T10" fmla="*/ 196 w 391"/>
              <a:gd name="T11" fmla="*/ 98 h 196"/>
              <a:gd name="T12" fmla="*/ 196 w 391"/>
              <a:gd name="T13" fmla="*/ 98 h 196"/>
              <a:gd name="T14" fmla="*/ 0 w 391"/>
              <a:gd name="T15" fmla="*/ 98 h 196"/>
              <a:gd name="T16" fmla="*/ 196 w 391"/>
              <a:gd name="T17" fmla="*/ 98 h 196"/>
              <a:gd name="T18" fmla="*/ 0 w 391"/>
              <a:gd name="T19" fmla="*/ 196 h 196"/>
              <a:gd name="T20" fmla="*/ 196 w 391"/>
              <a:gd name="T21" fmla="*/ 98 h 196"/>
              <a:gd name="T22" fmla="*/ 0 w 391"/>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1" h="196">
                <a:moveTo>
                  <a:pt x="196" y="98"/>
                </a:moveTo>
                <a:cubicBezTo>
                  <a:pt x="196" y="152"/>
                  <a:pt x="239" y="196"/>
                  <a:pt x="293" y="196"/>
                </a:cubicBezTo>
                <a:cubicBezTo>
                  <a:pt x="347" y="196"/>
                  <a:pt x="391" y="152"/>
                  <a:pt x="391" y="98"/>
                </a:cubicBezTo>
                <a:cubicBezTo>
                  <a:pt x="391" y="44"/>
                  <a:pt x="347" y="0"/>
                  <a:pt x="293" y="0"/>
                </a:cubicBezTo>
                <a:cubicBezTo>
                  <a:pt x="239" y="0"/>
                  <a:pt x="196" y="44"/>
                  <a:pt x="196" y="98"/>
                </a:cubicBezTo>
                <a:cubicBezTo>
                  <a:pt x="196" y="98"/>
                  <a:pt x="196" y="98"/>
                  <a:pt x="196" y="98"/>
                </a:cubicBezTo>
                <a:moveTo>
                  <a:pt x="196" y="98"/>
                </a:moveTo>
                <a:lnTo>
                  <a:pt x="0" y="98"/>
                </a:lnTo>
                <a:moveTo>
                  <a:pt x="196" y="98"/>
                </a:moveTo>
                <a:lnTo>
                  <a:pt x="0" y="196"/>
                </a:lnTo>
                <a:moveTo>
                  <a:pt x="196" y="98"/>
                </a:move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05" name="Rectangle 17"/>
          <p:cNvSpPr>
            <a:spLocks noChangeArrowheads="1"/>
          </p:cNvSpPr>
          <p:nvPr/>
        </p:nvSpPr>
        <p:spPr bwMode="auto">
          <a:xfrm>
            <a:off x="1358900" y="2173288"/>
            <a:ext cx="1065213" cy="1052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06" name="Line 18"/>
          <p:cNvSpPr>
            <a:spLocks noChangeShapeType="1"/>
          </p:cNvSpPr>
          <p:nvPr/>
        </p:nvSpPr>
        <p:spPr bwMode="auto">
          <a:xfrm>
            <a:off x="1376363" y="2290763"/>
            <a:ext cx="414337" cy="158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07" name="Rectangle 19"/>
          <p:cNvSpPr>
            <a:spLocks noChangeArrowheads="1"/>
          </p:cNvSpPr>
          <p:nvPr/>
        </p:nvSpPr>
        <p:spPr bwMode="auto">
          <a:xfrm>
            <a:off x="1379538" y="2143125"/>
            <a:ext cx="4143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maCT</a:t>
            </a:r>
            <a:endParaRPr lang="en-US"/>
          </a:p>
        </p:txBody>
      </p:sp>
      <p:sp>
        <p:nvSpPr>
          <p:cNvPr id="473108" name="Rectangle 20"/>
          <p:cNvSpPr>
            <a:spLocks noChangeArrowheads="1"/>
          </p:cNvSpPr>
          <p:nvPr/>
        </p:nvSpPr>
        <p:spPr bwMode="auto">
          <a:xfrm>
            <a:off x="1379538" y="2330450"/>
            <a:ext cx="4143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tenCT</a:t>
            </a:r>
            <a:endParaRPr lang="en-US"/>
          </a:p>
        </p:txBody>
      </p:sp>
      <p:sp>
        <p:nvSpPr>
          <p:cNvPr id="473109" name="Rectangle 21"/>
          <p:cNvSpPr>
            <a:spLocks noChangeArrowheads="1"/>
          </p:cNvSpPr>
          <p:nvPr/>
        </p:nvSpPr>
        <p:spPr bwMode="auto">
          <a:xfrm>
            <a:off x="1379538" y="2517775"/>
            <a:ext cx="5556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diaDiem</a:t>
            </a:r>
            <a:endParaRPr lang="en-US"/>
          </a:p>
        </p:txBody>
      </p:sp>
      <p:sp>
        <p:nvSpPr>
          <p:cNvPr id="473110" name="Rectangle 22"/>
          <p:cNvSpPr>
            <a:spLocks noChangeArrowheads="1"/>
          </p:cNvSpPr>
          <p:nvPr/>
        </p:nvSpPr>
        <p:spPr bwMode="auto">
          <a:xfrm>
            <a:off x="1379538" y="2703513"/>
            <a:ext cx="8270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ngayCapGP</a:t>
            </a:r>
            <a:endParaRPr lang="en-US"/>
          </a:p>
        </p:txBody>
      </p:sp>
      <p:sp>
        <p:nvSpPr>
          <p:cNvPr id="473111" name="Rectangle 23"/>
          <p:cNvSpPr>
            <a:spLocks noChangeArrowheads="1"/>
          </p:cNvSpPr>
          <p:nvPr/>
        </p:nvSpPr>
        <p:spPr bwMode="auto">
          <a:xfrm>
            <a:off x="1379538" y="2890838"/>
            <a:ext cx="9937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ngayKhoiCong</a:t>
            </a:r>
            <a:endParaRPr lang="en-US"/>
          </a:p>
        </p:txBody>
      </p:sp>
      <p:sp>
        <p:nvSpPr>
          <p:cNvPr id="473112" name="Rectangle 24"/>
          <p:cNvSpPr>
            <a:spLocks noChangeArrowheads="1"/>
          </p:cNvSpPr>
          <p:nvPr/>
        </p:nvSpPr>
        <p:spPr bwMode="auto">
          <a:xfrm>
            <a:off x="1379538" y="3078163"/>
            <a:ext cx="5318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ngayHT</a:t>
            </a:r>
            <a:endParaRPr lang="en-US"/>
          </a:p>
        </p:txBody>
      </p:sp>
      <p:sp>
        <p:nvSpPr>
          <p:cNvPr id="473113" name="Rectangle 25"/>
          <p:cNvSpPr>
            <a:spLocks noChangeArrowheads="1"/>
          </p:cNvSpPr>
          <p:nvPr/>
        </p:nvSpPr>
        <p:spPr bwMode="auto">
          <a:xfrm>
            <a:off x="7097713" y="2112963"/>
            <a:ext cx="722312" cy="985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14" name="Line 26"/>
          <p:cNvSpPr>
            <a:spLocks noChangeShapeType="1"/>
          </p:cNvSpPr>
          <p:nvPr/>
        </p:nvSpPr>
        <p:spPr bwMode="auto">
          <a:xfrm>
            <a:off x="7116763" y="2289175"/>
            <a:ext cx="439737" cy="1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15" name="Rectangle 27"/>
          <p:cNvSpPr>
            <a:spLocks noChangeArrowheads="1"/>
          </p:cNvSpPr>
          <p:nvPr/>
        </p:nvSpPr>
        <p:spPr bwMode="auto">
          <a:xfrm>
            <a:off x="7112000" y="2143125"/>
            <a:ext cx="422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maNV</a:t>
            </a:r>
            <a:endParaRPr lang="en-US"/>
          </a:p>
        </p:txBody>
      </p:sp>
      <p:sp>
        <p:nvSpPr>
          <p:cNvPr id="473116" name="Rectangle 28"/>
          <p:cNvSpPr>
            <a:spLocks noChangeArrowheads="1"/>
          </p:cNvSpPr>
          <p:nvPr/>
        </p:nvSpPr>
        <p:spPr bwMode="auto">
          <a:xfrm>
            <a:off x="7112000" y="2330450"/>
            <a:ext cx="4302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hoTen</a:t>
            </a:r>
            <a:endParaRPr lang="en-US"/>
          </a:p>
        </p:txBody>
      </p:sp>
      <p:sp>
        <p:nvSpPr>
          <p:cNvPr id="473117" name="Rectangle 29"/>
          <p:cNvSpPr>
            <a:spLocks noChangeArrowheads="1"/>
          </p:cNvSpPr>
          <p:nvPr/>
        </p:nvSpPr>
        <p:spPr bwMode="auto">
          <a:xfrm>
            <a:off x="7112000" y="2517775"/>
            <a:ext cx="6318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ngaySinh</a:t>
            </a:r>
            <a:endParaRPr lang="en-US"/>
          </a:p>
        </p:txBody>
      </p:sp>
      <p:sp>
        <p:nvSpPr>
          <p:cNvPr id="473118" name="Rectangle 30"/>
          <p:cNvSpPr>
            <a:spLocks noChangeArrowheads="1"/>
          </p:cNvSpPr>
          <p:nvPr/>
        </p:nvSpPr>
        <p:spPr bwMode="auto">
          <a:xfrm>
            <a:off x="7112000" y="2703513"/>
            <a:ext cx="2857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phai</a:t>
            </a:r>
            <a:endParaRPr lang="en-US"/>
          </a:p>
        </p:txBody>
      </p:sp>
      <p:sp>
        <p:nvSpPr>
          <p:cNvPr id="473119" name="Rectangle 31"/>
          <p:cNvSpPr>
            <a:spLocks noChangeArrowheads="1"/>
          </p:cNvSpPr>
          <p:nvPr/>
        </p:nvSpPr>
        <p:spPr bwMode="auto">
          <a:xfrm>
            <a:off x="7112000" y="2890838"/>
            <a:ext cx="4286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diaChi</a:t>
            </a:r>
            <a:endParaRPr lang="en-US"/>
          </a:p>
        </p:txBody>
      </p:sp>
      <p:sp>
        <p:nvSpPr>
          <p:cNvPr id="473122" name="Rectangle 34"/>
          <p:cNvSpPr>
            <a:spLocks noChangeArrowheads="1"/>
          </p:cNvSpPr>
          <p:nvPr/>
        </p:nvSpPr>
        <p:spPr bwMode="auto">
          <a:xfrm>
            <a:off x="4945063" y="2232025"/>
            <a:ext cx="1325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ñöôïc tham gia bôûi</a:t>
            </a:r>
            <a:endParaRPr lang="en-US"/>
          </a:p>
        </p:txBody>
      </p:sp>
      <p:sp>
        <p:nvSpPr>
          <p:cNvPr id="473123" name="Rectangle 35"/>
          <p:cNvSpPr>
            <a:spLocks noChangeArrowheads="1"/>
          </p:cNvSpPr>
          <p:nvPr/>
        </p:nvSpPr>
        <p:spPr bwMode="auto">
          <a:xfrm>
            <a:off x="3416300" y="2487613"/>
            <a:ext cx="16716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ñöôïc phaân coâng vaøo</a:t>
            </a:r>
            <a:endParaRPr lang="en-US"/>
          </a:p>
        </p:txBody>
      </p:sp>
      <p:sp>
        <p:nvSpPr>
          <p:cNvPr id="473124" name="Rectangle 36"/>
          <p:cNvSpPr>
            <a:spLocks noChangeArrowheads="1"/>
          </p:cNvSpPr>
          <p:nvPr/>
        </p:nvSpPr>
        <p:spPr bwMode="auto">
          <a:xfrm>
            <a:off x="1147763" y="1874838"/>
            <a:ext cx="952500" cy="158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25" name="Line 37"/>
          <p:cNvSpPr>
            <a:spLocks noChangeShapeType="1"/>
          </p:cNvSpPr>
          <p:nvPr/>
        </p:nvSpPr>
        <p:spPr bwMode="auto">
          <a:xfrm>
            <a:off x="1165225" y="2012950"/>
            <a:ext cx="814388" cy="1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26" name="Rectangle 38"/>
          <p:cNvSpPr>
            <a:spLocks noChangeArrowheads="1"/>
          </p:cNvSpPr>
          <p:nvPr/>
        </p:nvSpPr>
        <p:spPr bwMode="auto">
          <a:xfrm>
            <a:off x="1166813" y="1868488"/>
            <a:ext cx="8874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Moâ hình ER</a:t>
            </a:r>
            <a:endParaRPr lang="en-US"/>
          </a:p>
        </p:txBody>
      </p:sp>
      <p:sp>
        <p:nvSpPr>
          <p:cNvPr id="473130" name="Rectangle 42"/>
          <p:cNvSpPr>
            <a:spLocks noChangeArrowheads="1"/>
          </p:cNvSpPr>
          <p:nvPr/>
        </p:nvSpPr>
        <p:spPr bwMode="auto">
          <a:xfrm>
            <a:off x="3005138" y="5591175"/>
            <a:ext cx="4011612" cy="12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36" name="Rectangle 48"/>
          <p:cNvSpPr>
            <a:spLocks noChangeArrowheads="1"/>
          </p:cNvSpPr>
          <p:nvPr/>
        </p:nvSpPr>
        <p:spPr bwMode="auto">
          <a:xfrm>
            <a:off x="6757988" y="5557838"/>
            <a:ext cx="50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a:t>
            </a:r>
            <a:endParaRPr lang="en-US"/>
          </a:p>
        </p:txBody>
      </p:sp>
      <p:sp>
        <p:nvSpPr>
          <p:cNvPr id="473137" name="Rectangle 49"/>
          <p:cNvSpPr>
            <a:spLocks noChangeArrowheads="1"/>
          </p:cNvSpPr>
          <p:nvPr/>
        </p:nvSpPr>
        <p:spPr bwMode="auto">
          <a:xfrm>
            <a:off x="2976563" y="6007100"/>
            <a:ext cx="3416300" cy="12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51" name="Rectangle 63"/>
          <p:cNvSpPr>
            <a:spLocks noChangeArrowheads="1"/>
          </p:cNvSpPr>
          <p:nvPr/>
        </p:nvSpPr>
        <p:spPr bwMode="auto">
          <a:xfrm>
            <a:off x="6389688" y="3587750"/>
            <a:ext cx="642937" cy="468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52" name="Rectangle 64"/>
          <p:cNvSpPr>
            <a:spLocks noChangeArrowheads="1"/>
          </p:cNvSpPr>
          <p:nvPr/>
        </p:nvSpPr>
        <p:spPr bwMode="auto">
          <a:xfrm>
            <a:off x="6389688" y="3587750"/>
            <a:ext cx="642937" cy="468313"/>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53" name="Rectangle 65"/>
          <p:cNvSpPr>
            <a:spLocks noChangeArrowheads="1"/>
          </p:cNvSpPr>
          <p:nvPr/>
        </p:nvSpPr>
        <p:spPr bwMode="auto">
          <a:xfrm>
            <a:off x="6423025" y="3638550"/>
            <a:ext cx="6778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PHOØNG</a:t>
            </a:r>
            <a:endParaRPr lang="en-US"/>
          </a:p>
        </p:txBody>
      </p:sp>
      <p:sp>
        <p:nvSpPr>
          <p:cNvPr id="473154" name="Rectangle 66"/>
          <p:cNvSpPr>
            <a:spLocks noChangeArrowheads="1"/>
          </p:cNvSpPr>
          <p:nvPr/>
        </p:nvSpPr>
        <p:spPr bwMode="auto">
          <a:xfrm>
            <a:off x="6545263" y="3825875"/>
            <a:ext cx="312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BAN</a:t>
            </a:r>
            <a:endParaRPr lang="en-US"/>
          </a:p>
        </p:txBody>
      </p:sp>
      <p:sp>
        <p:nvSpPr>
          <p:cNvPr id="473155" name="Rectangle 67"/>
          <p:cNvSpPr>
            <a:spLocks noChangeArrowheads="1"/>
          </p:cNvSpPr>
          <p:nvPr/>
        </p:nvSpPr>
        <p:spPr bwMode="auto">
          <a:xfrm>
            <a:off x="7096125" y="3603625"/>
            <a:ext cx="468313"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56" name="Line 68"/>
          <p:cNvSpPr>
            <a:spLocks noChangeShapeType="1"/>
          </p:cNvSpPr>
          <p:nvPr/>
        </p:nvSpPr>
        <p:spPr bwMode="auto">
          <a:xfrm>
            <a:off x="7113588" y="3730625"/>
            <a:ext cx="404812" cy="15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57" name="Rectangle 69"/>
          <p:cNvSpPr>
            <a:spLocks noChangeArrowheads="1"/>
          </p:cNvSpPr>
          <p:nvPr/>
        </p:nvSpPr>
        <p:spPr bwMode="auto">
          <a:xfrm>
            <a:off x="7112000" y="3579813"/>
            <a:ext cx="414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maPB</a:t>
            </a:r>
            <a:endParaRPr lang="en-US"/>
          </a:p>
        </p:txBody>
      </p:sp>
      <p:sp>
        <p:nvSpPr>
          <p:cNvPr id="473158" name="Rectangle 70"/>
          <p:cNvSpPr>
            <a:spLocks noChangeArrowheads="1"/>
          </p:cNvSpPr>
          <p:nvPr/>
        </p:nvSpPr>
        <p:spPr bwMode="auto">
          <a:xfrm>
            <a:off x="7112000" y="3767138"/>
            <a:ext cx="414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tenPB</a:t>
            </a:r>
            <a:endParaRPr lang="en-US"/>
          </a:p>
        </p:txBody>
      </p:sp>
      <p:sp>
        <p:nvSpPr>
          <p:cNvPr id="473159" name="Line 71"/>
          <p:cNvSpPr>
            <a:spLocks noChangeShapeType="1"/>
          </p:cNvSpPr>
          <p:nvPr/>
        </p:nvSpPr>
        <p:spPr bwMode="auto">
          <a:xfrm>
            <a:off x="6710363" y="2911475"/>
            <a:ext cx="1587" cy="6762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60" name="Freeform 72"/>
          <p:cNvSpPr>
            <a:spLocks noEditPoints="1"/>
          </p:cNvSpPr>
          <p:nvPr/>
        </p:nvSpPr>
        <p:spPr bwMode="auto">
          <a:xfrm>
            <a:off x="6648450" y="2671763"/>
            <a:ext cx="123825" cy="239712"/>
          </a:xfrm>
          <a:custGeom>
            <a:avLst/>
            <a:gdLst>
              <a:gd name="T0" fmla="*/ 98 w 196"/>
              <a:gd name="T1" fmla="*/ 196 h 391"/>
              <a:gd name="T2" fmla="*/ 0 w 196"/>
              <a:gd name="T3" fmla="*/ 293 h 391"/>
              <a:gd name="T4" fmla="*/ 98 w 196"/>
              <a:gd name="T5" fmla="*/ 391 h 391"/>
              <a:gd name="T6" fmla="*/ 196 w 196"/>
              <a:gd name="T7" fmla="*/ 293 h 391"/>
              <a:gd name="T8" fmla="*/ 98 w 196"/>
              <a:gd name="T9" fmla="*/ 196 h 391"/>
              <a:gd name="T10" fmla="*/ 98 w 196"/>
              <a:gd name="T11" fmla="*/ 196 h 391"/>
              <a:gd name="T12" fmla="*/ 98 w 196"/>
              <a:gd name="T13" fmla="*/ 196 h 391"/>
              <a:gd name="T14" fmla="*/ 98 w 196"/>
              <a:gd name="T15" fmla="*/ 0 h 391"/>
              <a:gd name="T16" fmla="*/ 98 w 196"/>
              <a:gd name="T17" fmla="*/ 196 h 391"/>
              <a:gd name="T18" fmla="*/ 0 w 196"/>
              <a:gd name="T19" fmla="*/ 0 h 391"/>
              <a:gd name="T20" fmla="*/ 98 w 196"/>
              <a:gd name="T21" fmla="*/ 196 h 391"/>
              <a:gd name="T22" fmla="*/ 196 w 196"/>
              <a:gd name="T2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391">
                <a:moveTo>
                  <a:pt x="98" y="196"/>
                </a:moveTo>
                <a:cubicBezTo>
                  <a:pt x="44" y="196"/>
                  <a:pt x="0" y="239"/>
                  <a:pt x="0" y="293"/>
                </a:cubicBezTo>
                <a:cubicBezTo>
                  <a:pt x="0" y="348"/>
                  <a:pt x="44" y="391"/>
                  <a:pt x="98" y="391"/>
                </a:cubicBezTo>
                <a:cubicBezTo>
                  <a:pt x="152" y="391"/>
                  <a:pt x="196" y="348"/>
                  <a:pt x="196" y="293"/>
                </a:cubicBezTo>
                <a:cubicBezTo>
                  <a:pt x="196" y="239"/>
                  <a:pt x="152" y="196"/>
                  <a:pt x="98" y="196"/>
                </a:cubicBezTo>
                <a:cubicBezTo>
                  <a:pt x="98" y="196"/>
                  <a:pt x="98" y="196"/>
                  <a:pt x="98" y="196"/>
                </a:cubicBezTo>
                <a:moveTo>
                  <a:pt x="98" y="196"/>
                </a:moveTo>
                <a:lnTo>
                  <a:pt x="98" y="0"/>
                </a:lnTo>
                <a:moveTo>
                  <a:pt x="98" y="196"/>
                </a:moveTo>
                <a:lnTo>
                  <a:pt x="0" y="0"/>
                </a:lnTo>
                <a:moveTo>
                  <a:pt x="98" y="196"/>
                </a:moveTo>
                <a:lnTo>
                  <a:pt x="19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61" name="Freeform 73"/>
          <p:cNvSpPr>
            <a:spLocks noEditPoints="1"/>
          </p:cNvSpPr>
          <p:nvPr/>
        </p:nvSpPr>
        <p:spPr bwMode="auto">
          <a:xfrm>
            <a:off x="6648450" y="3406775"/>
            <a:ext cx="123825" cy="60325"/>
          </a:xfrm>
          <a:custGeom>
            <a:avLst/>
            <a:gdLst>
              <a:gd name="T0" fmla="*/ 78 w 78"/>
              <a:gd name="T1" fmla="*/ 0 h 38"/>
              <a:gd name="T2" fmla="*/ 0 w 78"/>
              <a:gd name="T3" fmla="*/ 0 h 38"/>
              <a:gd name="T4" fmla="*/ 78 w 78"/>
              <a:gd name="T5" fmla="*/ 38 h 38"/>
              <a:gd name="T6" fmla="*/ 0 w 78"/>
              <a:gd name="T7" fmla="*/ 38 h 38"/>
            </a:gdLst>
            <a:ahLst/>
            <a:cxnLst>
              <a:cxn ang="0">
                <a:pos x="T0" y="T1"/>
              </a:cxn>
              <a:cxn ang="0">
                <a:pos x="T2" y="T3"/>
              </a:cxn>
              <a:cxn ang="0">
                <a:pos x="T4" y="T5"/>
              </a:cxn>
              <a:cxn ang="0">
                <a:pos x="T6" y="T7"/>
              </a:cxn>
            </a:cxnLst>
            <a:rect l="0" t="0" r="r" b="b"/>
            <a:pathLst>
              <a:path w="78" h="38">
                <a:moveTo>
                  <a:pt x="78" y="0"/>
                </a:moveTo>
                <a:lnTo>
                  <a:pt x="0" y="0"/>
                </a:lnTo>
                <a:moveTo>
                  <a:pt x="78" y="38"/>
                </a:moveTo>
                <a:lnTo>
                  <a:pt x="0" y="3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62" name="Rectangle 74"/>
          <p:cNvSpPr>
            <a:spLocks noChangeArrowheads="1"/>
          </p:cNvSpPr>
          <p:nvPr/>
        </p:nvSpPr>
        <p:spPr bwMode="auto">
          <a:xfrm>
            <a:off x="6829425" y="3343275"/>
            <a:ext cx="7429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thuoäc veà</a:t>
            </a:r>
            <a:endParaRPr lang="en-US"/>
          </a:p>
        </p:txBody>
      </p:sp>
      <p:sp>
        <p:nvSpPr>
          <p:cNvPr id="473163" name="Rectangle 75"/>
          <p:cNvSpPr>
            <a:spLocks noChangeArrowheads="1"/>
          </p:cNvSpPr>
          <p:nvPr/>
        </p:nvSpPr>
        <p:spPr bwMode="auto">
          <a:xfrm>
            <a:off x="6311900" y="2703513"/>
            <a:ext cx="2444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coù</a:t>
            </a:r>
            <a:endParaRPr lang="en-US"/>
          </a:p>
        </p:txBody>
      </p:sp>
      <p:sp>
        <p:nvSpPr>
          <p:cNvPr id="473219" name="Rectangle 131"/>
          <p:cNvSpPr>
            <a:spLocks noChangeArrowheads="1"/>
          </p:cNvSpPr>
          <p:nvPr/>
        </p:nvSpPr>
        <p:spPr bwMode="auto">
          <a:xfrm>
            <a:off x="3005138" y="6118225"/>
            <a:ext cx="5137150" cy="125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73224" name="Group 136"/>
          <p:cNvGrpSpPr>
            <a:grpSpLocks/>
          </p:cNvGrpSpPr>
          <p:nvPr/>
        </p:nvGrpSpPr>
        <p:grpSpPr bwMode="auto">
          <a:xfrm>
            <a:off x="898525" y="3563938"/>
            <a:ext cx="7108825" cy="3294062"/>
            <a:chOff x="566" y="2245"/>
            <a:chExt cx="4478" cy="2075"/>
          </a:xfrm>
        </p:grpSpPr>
        <p:sp>
          <p:nvSpPr>
            <p:cNvPr id="473120" name="Rectangle 32"/>
            <p:cNvSpPr>
              <a:spLocks noChangeArrowheads="1"/>
            </p:cNvSpPr>
            <p:nvPr/>
          </p:nvSpPr>
          <p:spPr bwMode="auto">
            <a:xfrm>
              <a:off x="2477" y="4197"/>
              <a:ext cx="1340" cy="1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21" name="Rectangle 33"/>
            <p:cNvSpPr>
              <a:spLocks noChangeArrowheads="1"/>
            </p:cNvSpPr>
            <p:nvPr/>
          </p:nvSpPr>
          <p:spPr bwMode="auto">
            <a:xfrm>
              <a:off x="2491" y="4198"/>
              <a:ext cx="144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Moâ hình ER vaø löôïc ñoà CSDL</a:t>
              </a:r>
              <a:endParaRPr lang="en-US"/>
            </a:p>
          </p:txBody>
        </p:sp>
        <p:sp>
          <p:nvSpPr>
            <p:cNvPr id="473127" name="Rectangle 39"/>
            <p:cNvSpPr>
              <a:spLocks noChangeArrowheads="1"/>
            </p:cNvSpPr>
            <p:nvPr/>
          </p:nvSpPr>
          <p:spPr bwMode="auto">
            <a:xfrm>
              <a:off x="1566" y="3538"/>
              <a:ext cx="754"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28" name="Line 40"/>
            <p:cNvSpPr>
              <a:spLocks noChangeShapeType="1"/>
            </p:cNvSpPr>
            <p:nvPr/>
          </p:nvSpPr>
          <p:spPr bwMode="auto">
            <a:xfrm>
              <a:off x="1577" y="3614"/>
              <a:ext cx="636"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29" name="Rectangle 41"/>
            <p:cNvSpPr>
              <a:spLocks noChangeArrowheads="1"/>
            </p:cNvSpPr>
            <p:nvPr/>
          </p:nvSpPr>
          <p:spPr bwMode="auto">
            <a:xfrm>
              <a:off x="1579" y="3522"/>
              <a:ext cx="7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Löôïc ñoà CSDL</a:t>
              </a:r>
              <a:endParaRPr lang="en-US"/>
            </a:p>
          </p:txBody>
        </p:sp>
        <p:sp>
          <p:nvSpPr>
            <p:cNvPr id="473131" name="Line 43"/>
            <p:cNvSpPr>
              <a:spLocks noChangeShapeType="1"/>
            </p:cNvSpPr>
            <p:nvPr/>
          </p:nvSpPr>
          <p:spPr bwMode="auto">
            <a:xfrm>
              <a:off x="2461" y="3749"/>
              <a:ext cx="277"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32" name="Rectangle 44"/>
            <p:cNvSpPr>
              <a:spLocks noChangeArrowheads="1"/>
            </p:cNvSpPr>
            <p:nvPr/>
          </p:nvSpPr>
          <p:spPr bwMode="auto">
            <a:xfrm>
              <a:off x="1885" y="3652"/>
              <a:ext cx="5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NHANVIEN(</a:t>
              </a:r>
              <a:endParaRPr lang="en-US"/>
            </a:p>
          </p:txBody>
        </p:sp>
        <p:sp>
          <p:nvSpPr>
            <p:cNvPr id="473133" name="Rectangle 45"/>
            <p:cNvSpPr>
              <a:spLocks noChangeArrowheads="1"/>
            </p:cNvSpPr>
            <p:nvPr/>
          </p:nvSpPr>
          <p:spPr bwMode="auto">
            <a:xfrm>
              <a:off x="2459" y="3652"/>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maNV</a:t>
              </a:r>
              <a:endParaRPr lang="en-US"/>
            </a:p>
          </p:txBody>
        </p:sp>
        <p:sp>
          <p:nvSpPr>
            <p:cNvPr id="473134" name="Rectangle 46"/>
            <p:cNvSpPr>
              <a:spLocks noChangeArrowheads="1"/>
            </p:cNvSpPr>
            <p:nvPr/>
          </p:nvSpPr>
          <p:spPr bwMode="auto">
            <a:xfrm>
              <a:off x="2740" y="3652"/>
              <a:ext cx="12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,hoTen,ngaySinh,phai,diaChi,</a:t>
              </a:r>
              <a:endParaRPr lang="en-US"/>
            </a:p>
          </p:txBody>
        </p:sp>
        <p:sp>
          <p:nvSpPr>
            <p:cNvPr id="473135" name="Rectangle 47"/>
            <p:cNvSpPr>
              <a:spLocks noChangeArrowheads="1"/>
            </p:cNvSpPr>
            <p:nvPr/>
          </p:nvSpPr>
          <p:spPr bwMode="auto">
            <a:xfrm>
              <a:off x="4008" y="3501"/>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1">
                  <a:solidFill>
                    <a:srgbClr val="000000"/>
                  </a:solidFill>
                  <a:latin typeface="VNI-Times" pitchFamily="2" charset="0"/>
                </a:rPr>
                <a:t>maPB</a:t>
              </a:r>
              <a:endParaRPr lang="en-US"/>
            </a:p>
          </p:txBody>
        </p:sp>
        <p:sp>
          <p:nvSpPr>
            <p:cNvPr id="473138" name="Line 50"/>
            <p:cNvSpPr>
              <a:spLocks noChangeShapeType="1"/>
            </p:cNvSpPr>
            <p:nvPr/>
          </p:nvSpPr>
          <p:spPr bwMode="auto">
            <a:xfrm>
              <a:off x="2488" y="3860"/>
              <a:ext cx="255"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39" name="Rectangle 51"/>
            <p:cNvSpPr>
              <a:spLocks noChangeArrowheads="1"/>
            </p:cNvSpPr>
            <p:nvPr/>
          </p:nvSpPr>
          <p:spPr bwMode="auto">
            <a:xfrm>
              <a:off x="1885" y="3764"/>
              <a:ext cx="5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PHONGBAN(</a:t>
              </a:r>
              <a:endParaRPr lang="en-US"/>
            </a:p>
          </p:txBody>
        </p:sp>
        <p:sp>
          <p:nvSpPr>
            <p:cNvPr id="473140" name="Rectangle 52"/>
            <p:cNvSpPr>
              <a:spLocks noChangeArrowheads="1"/>
            </p:cNvSpPr>
            <p:nvPr/>
          </p:nvSpPr>
          <p:spPr bwMode="auto">
            <a:xfrm>
              <a:off x="2491" y="3764"/>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maPB</a:t>
              </a:r>
              <a:endParaRPr lang="en-US"/>
            </a:p>
          </p:txBody>
        </p:sp>
        <p:sp>
          <p:nvSpPr>
            <p:cNvPr id="473141" name="Rectangle 53"/>
            <p:cNvSpPr>
              <a:spLocks noChangeArrowheads="1"/>
            </p:cNvSpPr>
            <p:nvPr/>
          </p:nvSpPr>
          <p:spPr bwMode="auto">
            <a:xfrm>
              <a:off x="2746" y="3764"/>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,tenPB)</a:t>
              </a:r>
              <a:endParaRPr lang="en-US"/>
            </a:p>
          </p:txBody>
        </p:sp>
        <p:sp>
          <p:nvSpPr>
            <p:cNvPr id="473142" name="Rectangle 54"/>
            <p:cNvSpPr>
              <a:spLocks noChangeArrowheads="1"/>
            </p:cNvSpPr>
            <p:nvPr/>
          </p:nvSpPr>
          <p:spPr bwMode="auto">
            <a:xfrm>
              <a:off x="1875" y="3894"/>
              <a:ext cx="1887"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43" name="Line 55"/>
            <p:cNvSpPr>
              <a:spLocks noChangeShapeType="1"/>
            </p:cNvSpPr>
            <p:nvPr/>
          </p:nvSpPr>
          <p:spPr bwMode="auto">
            <a:xfrm>
              <a:off x="2211" y="3971"/>
              <a:ext cx="255"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44" name="Line 56"/>
            <p:cNvSpPr>
              <a:spLocks noChangeShapeType="1"/>
            </p:cNvSpPr>
            <p:nvPr/>
          </p:nvSpPr>
          <p:spPr bwMode="auto">
            <a:xfrm>
              <a:off x="2466" y="3971"/>
              <a:ext cx="27"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45" name="Line 57"/>
            <p:cNvSpPr>
              <a:spLocks noChangeShapeType="1"/>
            </p:cNvSpPr>
            <p:nvPr/>
          </p:nvSpPr>
          <p:spPr bwMode="auto">
            <a:xfrm>
              <a:off x="2493" y="3971"/>
              <a:ext cx="249"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46" name="Rectangle 58"/>
            <p:cNvSpPr>
              <a:spLocks noChangeArrowheads="1"/>
            </p:cNvSpPr>
            <p:nvPr/>
          </p:nvSpPr>
          <p:spPr bwMode="auto">
            <a:xfrm>
              <a:off x="1885" y="3875"/>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CONG(</a:t>
              </a:r>
              <a:endParaRPr lang="en-US"/>
            </a:p>
          </p:txBody>
        </p:sp>
        <p:sp>
          <p:nvSpPr>
            <p:cNvPr id="473147" name="Rectangle 59"/>
            <p:cNvSpPr>
              <a:spLocks noChangeArrowheads="1"/>
            </p:cNvSpPr>
            <p:nvPr/>
          </p:nvSpPr>
          <p:spPr bwMode="auto">
            <a:xfrm>
              <a:off x="2210" y="3875"/>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1">
                  <a:solidFill>
                    <a:srgbClr val="000000"/>
                  </a:solidFill>
                  <a:latin typeface="VNI-Times" pitchFamily="2" charset="0"/>
                </a:rPr>
                <a:t>maNV</a:t>
              </a:r>
              <a:endParaRPr lang="en-US"/>
            </a:p>
          </p:txBody>
        </p:sp>
        <p:sp>
          <p:nvSpPr>
            <p:cNvPr id="473148" name="Rectangle 60"/>
            <p:cNvSpPr>
              <a:spLocks noChangeArrowheads="1"/>
            </p:cNvSpPr>
            <p:nvPr/>
          </p:nvSpPr>
          <p:spPr bwMode="auto">
            <a:xfrm>
              <a:off x="2465" y="387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a:t>
              </a:r>
              <a:endParaRPr lang="en-US"/>
            </a:p>
          </p:txBody>
        </p:sp>
        <p:sp>
          <p:nvSpPr>
            <p:cNvPr id="473149" name="Rectangle 61"/>
            <p:cNvSpPr>
              <a:spLocks noChangeArrowheads="1"/>
            </p:cNvSpPr>
            <p:nvPr/>
          </p:nvSpPr>
          <p:spPr bwMode="auto">
            <a:xfrm>
              <a:off x="2491" y="3875"/>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1">
                  <a:solidFill>
                    <a:srgbClr val="000000"/>
                  </a:solidFill>
                  <a:latin typeface="VNI-Times" pitchFamily="2" charset="0"/>
                </a:rPr>
                <a:t>maCT</a:t>
              </a:r>
              <a:endParaRPr lang="en-US"/>
            </a:p>
          </p:txBody>
        </p:sp>
        <p:sp>
          <p:nvSpPr>
            <p:cNvPr id="473150" name="Rectangle 62"/>
            <p:cNvSpPr>
              <a:spLocks noChangeArrowheads="1"/>
            </p:cNvSpPr>
            <p:nvPr/>
          </p:nvSpPr>
          <p:spPr bwMode="auto">
            <a:xfrm>
              <a:off x="2740" y="3875"/>
              <a:ext cx="61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,sLNgayCong)</a:t>
              </a:r>
              <a:endParaRPr lang="en-US"/>
            </a:p>
          </p:txBody>
        </p:sp>
        <p:sp>
          <p:nvSpPr>
            <p:cNvPr id="473164" name="Rectangle 76"/>
            <p:cNvSpPr>
              <a:spLocks noChangeArrowheads="1"/>
            </p:cNvSpPr>
            <p:nvPr/>
          </p:nvSpPr>
          <p:spPr bwMode="auto">
            <a:xfrm>
              <a:off x="1231" y="2271"/>
              <a:ext cx="406"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65" name="Rectangle 77"/>
            <p:cNvSpPr>
              <a:spLocks noChangeArrowheads="1"/>
            </p:cNvSpPr>
            <p:nvPr/>
          </p:nvSpPr>
          <p:spPr bwMode="auto">
            <a:xfrm>
              <a:off x="1231" y="2271"/>
              <a:ext cx="406" cy="2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66" name="Rectangle 78"/>
            <p:cNvSpPr>
              <a:spLocks noChangeArrowheads="1"/>
            </p:cNvSpPr>
            <p:nvPr/>
          </p:nvSpPr>
          <p:spPr bwMode="auto">
            <a:xfrm>
              <a:off x="1285" y="2363"/>
              <a:ext cx="35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COÂNG</a:t>
              </a:r>
              <a:endParaRPr lang="en-US"/>
            </a:p>
          </p:txBody>
        </p:sp>
        <p:sp>
          <p:nvSpPr>
            <p:cNvPr id="473167" name="Rectangle 79"/>
            <p:cNvSpPr>
              <a:spLocks noChangeArrowheads="1"/>
            </p:cNvSpPr>
            <p:nvPr/>
          </p:nvSpPr>
          <p:spPr bwMode="auto">
            <a:xfrm>
              <a:off x="2949" y="2271"/>
              <a:ext cx="406"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68" name="Rectangle 80"/>
            <p:cNvSpPr>
              <a:spLocks noChangeArrowheads="1"/>
            </p:cNvSpPr>
            <p:nvPr/>
          </p:nvSpPr>
          <p:spPr bwMode="auto">
            <a:xfrm>
              <a:off x="2949" y="2271"/>
              <a:ext cx="406" cy="2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69" name="Rectangle 81"/>
            <p:cNvSpPr>
              <a:spLocks noChangeArrowheads="1"/>
            </p:cNvSpPr>
            <p:nvPr/>
          </p:nvSpPr>
          <p:spPr bwMode="auto">
            <a:xfrm>
              <a:off x="3001" y="2301"/>
              <a:ext cx="3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NHAÂN</a:t>
              </a:r>
              <a:endParaRPr lang="en-US"/>
            </a:p>
          </p:txBody>
        </p:sp>
        <p:sp>
          <p:nvSpPr>
            <p:cNvPr id="473170" name="Rectangle 82"/>
            <p:cNvSpPr>
              <a:spLocks noChangeArrowheads="1"/>
            </p:cNvSpPr>
            <p:nvPr/>
          </p:nvSpPr>
          <p:spPr bwMode="auto">
            <a:xfrm>
              <a:off x="3027" y="2419"/>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VIEÂN</a:t>
              </a:r>
              <a:endParaRPr lang="en-US"/>
            </a:p>
          </p:txBody>
        </p:sp>
        <p:sp>
          <p:nvSpPr>
            <p:cNvPr id="473171" name="Line 83"/>
            <p:cNvSpPr>
              <a:spLocks noChangeShapeType="1"/>
            </p:cNvSpPr>
            <p:nvPr/>
          </p:nvSpPr>
          <p:spPr bwMode="auto">
            <a:xfrm>
              <a:off x="1792" y="2418"/>
              <a:ext cx="115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72" name="Freeform 84"/>
            <p:cNvSpPr>
              <a:spLocks noEditPoints="1"/>
            </p:cNvSpPr>
            <p:nvPr/>
          </p:nvSpPr>
          <p:spPr bwMode="auto">
            <a:xfrm>
              <a:off x="1637" y="2380"/>
              <a:ext cx="155" cy="76"/>
            </a:xfrm>
            <a:custGeom>
              <a:avLst/>
              <a:gdLst>
                <a:gd name="T0" fmla="*/ 195 w 391"/>
                <a:gd name="T1" fmla="*/ 98 h 196"/>
                <a:gd name="T2" fmla="*/ 293 w 391"/>
                <a:gd name="T3" fmla="*/ 196 h 196"/>
                <a:gd name="T4" fmla="*/ 391 w 391"/>
                <a:gd name="T5" fmla="*/ 98 h 196"/>
                <a:gd name="T6" fmla="*/ 293 w 391"/>
                <a:gd name="T7" fmla="*/ 0 h 196"/>
                <a:gd name="T8" fmla="*/ 195 w 391"/>
                <a:gd name="T9" fmla="*/ 98 h 196"/>
                <a:gd name="T10" fmla="*/ 195 w 391"/>
                <a:gd name="T11" fmla="*/ 98 h 196"/>
                <a:gd name="T12" fmla="*/ 195 w 391"/>
                <a:gd name="T13" fmla="*/ 98 h 196"/>
                <a:gd name="T14" fmla="*/ 0 w 391"/>
                <a:gd name="T15" fmla="*/ 98 h 196"/>
                <a:gd name="T16" fmla="*/ 195 w 391"/>
                <a:gd name="T17" fmla="*/ 98 h 196"/>
                <a:gd name="T18" fmla="*/ 0 w 391"/>
                <a:gd name="T19" fmla="*/ 196 h 196"/>
                <a:gd name="T20" fmla="*/ 195 w 391"/>
                <a:gd name="T21" fmla="*/ 98 h 196"/>
                <a:gd name="T22" fmla="*/ 0 w 391"/>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1" h="196">
                  <a:moveTo>
                    <a:pt x="195" y="98"/>
                  </a:moveTo>
                  <a:cubicBezTo>
                    <a:pt x="195" y="152"/>
                    <a:pt x="239" y="196"/>
                    <a:pt x="293" y="196"/>
                  </a:cubicBezTo>
                  <a:cubicBezTo>
                    <a:pt x="347" y="196"/>
                    <a:pt x="391" y="152"/>
                    <a:pt x="391" y="98"/>
                  </a:cubicBezTo>
                  <a:cubicBezTo>
                    <a:pt x="391" y="44"/>
                    <a:pt x="347" y="0"/>
                    <a:pt x="293" y="0"/>
                  </a:cubicBezTo>
                  <a:cubicBezTo>
                    <a:pt x="239" y="0"/>
                    <a:pt x="195" y="44"/>
                    <a:pt x="195" y="98"/>
                  </a:cubicBezTo>
                  <a:cubicBezTo>
                    <a:pt x="195" y="98"/>
                    <a:pt x="195" y="98"/>
                    <a:pt x="195" y="98"/>
                  </a:cubicBezTo>
                  <a:moveTo>
                    <a:pt x="195" y="98"/>
                  </a:moveTo>
                  <a:lnTo>
                    <a:pt x="0" y="98"/>
                  </a:lnTo>
                  <a:moveTo>
                    <a:pt x="195" y="98"/>
                  </a:moveTo>
                  <a:lnTo>
                    <a:pt x="0" y="196"/>
                  </a:lnTo>
                  <a:moveTo>
                    <a:pt x="195" y="98"/>
                  </a:move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73" name="Freeform 85"/>
            <p:cNvSpPr>
              <a:spLocks noEditPoints="1"/>
            </p:cNvSpPr>
            <p:nvPr/>
          </p:nvSpPr>
          <p:spPr bwMode="auto">
            <a:xfrm>
              <a:off x="2832" y="2380"/>
              <a:ext cx="39" cy="76"/>
            </a:xfrm>
            <a:custGeom>
              <a:avLst/>
              <a:gdLst>
                <a:gd name="T0" fmla="*/ 0 w 39"/>
                <a:gd name="T1" fmla="*/ 0 h 76"/>
                <a:gd name="T2" fmla="*/ 0 w 39"/>
                <a:gd name="T3" fmla="*/ 76 h 76"/>
                <a:gd name="T4" fmla="*/ 39 w 39"/>
                <a:gd name="T5" fmla="*/ 0 h 76"/>
                <a:gd name="T6" fmla="*/ 39 w 39"/>
                <a:gd name="T7" fmla="*/ 76 h 76"/>
              </a:gdLst>
              <a:ahLst/>
              <a:cxnLst>
                <a:cxn ang="0">
                  <a:pos x="T0" y="T1"/>
                </a:cxn>
                <a:cxn ang="0">
                  <a:pos x="T2" y="T3"/>
                </a:cxn>
                <a:cxn ang="0">
                  <a:pos x="T4" y="T5"/>
                </a:cxn>
                <a:cxn ang="0">
                  <a:pos x="T6" y="T7"/>
                </a:cxn>
              </a:cxnLst>
              <a:rect l="0" t="0" r="r" b="b"/>
              <a:pathLst>
                <a:path w="39" h="76">
                  <a:moveTo>
                    <a:pt x="0" y="0"/>
                  </a:moveTo>
                  <a:lnTo>
                    <a:pt x="0" y="76"/>
                  </a:lnTo>
                  <a:moveTo>
                    <a:pt x="39" y="0"/>
                  </a:moveTo>
                  <a:lnTo>
                    <a:pt x="39" y="7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74" name="Rectangle 86"/>
            <p:cNvSpPr>
              <a:spLocks noChangeArrowheads="1"/>
            </p:cNvSpPr>
            <p:nvPr/>
          </p:nvSpPr>
          <p:spPr bwMode="auto">
            <a:xfrm>
              <a:off x="566" y="3120"/>
              <a:ext cx="658"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75" name="Line 87"/>
            <p:cNvSpPr>
              <a:spLocks noChangeShapeType="1"/>
            </p:cNvSpPr>
            <p:nvPr/>
          </p:nvSpPr>
          <p:spPr bwMode="auto">
            <a:xfrm>
              <a:off x="577" y="3199"/>
              <a:ext cx="261"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76" name="Rectangle 88"/>
            <p:cNvSpPr>
              <a:spLocks noChangeArrowheads="1"/>
            </p:cNvSpPr>
            <p:nvPr/>
          </p:nvSpPr>
          <p:spPr bwMode="auto">
            <a:xfrm>
              <a:off x="577" y="3107"/>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maCT</a:t>
              </a:r>
              <a:endParaRPr lang="en-US"/>
            </a:p>
          </p:txBody>
        </p:sp>
        <p:sp>
          <p:nvSpPr>
            <p:cNvPr id="473177" name="Rectangle 89"/>
            <p:cNvSpPr>
              <a:spLocks noChangeArrowheads="1"/>
            </p:cNvSpPr>
            <p:nvPr/>
          </p:nvSpPr>
          <p:spPr bwMode="auto">
            <a:xfrm>
              <a:off x="577" y="3224"/>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tenCT</a:t>
              </a:r>
              <a:endParaRPr lang="en-US"/>
            </a:p>
          </p:txBody>
        </p:sp>
        <p:sp>
          <p:nvSpPr>
            <p:cNvPr id="473178" name="Rectangle 90"/>
            <p:cNvSpPr>
              <a:spLocks noChangeArrowheads="1"/>
            </p:cNvSpPr>
            <p:nvPr/>
          </p:nvSpPr>
          <p:spPr bwMode="auto">
            <a:xfrm>
              <a:off x="577" y="3342"/>
              <a:ext cx="3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diaDiem</a:t>
              </a:r>
              <a:endParaRPr lang="en-US"/>
            </a:p>
          </p:txBody>
        </p:sp>
        <p:sp>
          <p:nvSpPr>
            <p:cNvPr id="473179" name="Rectangle 91"/>
            <p:cNvSpPr>
              <a:spLocks noChangeArrowheads="1"/>
            </p:cNvSpPr>
            <p:nvPr/>
          </p:nvSpPr>
          <p:spPr bwMode="auto">
            <a:xfrm>
              <a:off x="577" y="3460"/>
              <a:ext cx="5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ngayCapGP</a:t>
              </a:r>
              <a:endParaRPr lang="en-US"/>
            </a:p>
          </p:txBody>
        </p:sp>
        <p:sp>
          <p:nvSpPr>
            <p:cNvPr id="473180" name="Rectangle 92"/>
            <p:cNvSpPr>
              <a:spLocks noChangeArrowheads="1"/>
            </p:cNvSpPr>
            <p:nvPr/>
          </p:nvSpPr>
          <p:spPr bwMode="auto">
            <a:xfrm>
              <a:off x="577" y="3578"/>
              <a:ext cx="6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ngayKhoiCong</a:t>
              </a:r>
              <a:endParaRPr lang="en-US"/>
            </a:p>
          </p:txBody>
        </p:sp>
        <p:sp>
          <p:nvSpPr>
            <p:cNvPr id="473181" name="Rectangle 93"/>
            <p:cNvSpPr>
              <a:spLocks noChangeArrowheads="1"/>
            </p:cNvSpPr>
            <p:nvPr/>
          </p:nvSpPr>
          <p:spPr bwMode="auto">
            <a:xfrm>
              <a:off x="577" y="3695"/>
              <a:ext cx="3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ngayHT</a:t>
              </a:r>
              <a:endParaRPr lang="en-US"/>
            </a:p>
          </p:txBody>
        </p:sp>
        <p:sp>
          <p:nvSpPr>
            <p:cNvPr id="473182" name="Rectangle 94"/>
            <p:cNvSpPr>
              <a:spLocks noChangeArrowheads="1"/>
            </p:cNvSpPr>
            <p:nvPr/>
          </p:nvSpPr>
          <p:spPr bwMode="auto">
            <a:xfrm>
              <a:off x="3392" y="2253"/>
              <a:ext cx="449" cy="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83" name="Line 95"/>
            <p:cNvSpPr>
              <a:spLocks noChangeShapeType="1"/>
            </p:cNvSpPr>
            <p:nvPr/>
          </p:nvSpPr>
          <p:spPr bwMode="auto">
            <a:xfrm>
              <a:off x="3404" y="2339"/>
              <a:ext cx="277"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84" name="Rectangle 96"/>
            <p:cNvSpPr>
              <a:spLocks noChangeArrowheads="1"/>
            </p:cNvSpPr>
            <p:nvPr/>
          </p:nvSpPr>
          <p:spPr bwMode="auto">
            <a:xfrm>
              <a:off x="3403" y="2245"/>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maNV</a:t>
              </a:r>
              <a:endParaRPr lang="en-US"/>
            </a:p>
          </p:txBody>
        </p:sp>
        <p:sp>
          <p:nvSpPr>
            <p:cNvPr id="473185" name="Rectangle 97"/>
            <p:cNvSpPr>
              <a:spLocks noChangeArrowheads="1"/>
            </p:cNvSpPr>
            <p:nvPr/>
          </p:nvSpPr>
          <p:spPr bwMode="auto">
            <a:xfrm>
              <a:off x="3403" y="2363"/>
              <a:ext cx="27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hoTen</a:t>
              </a:r>
              <a:endParaRPr lang="en-US"/>
            </a:p>
          </p:txBody>
        </p:sp>
        <p:sp>
          <p:nvSpPr>
            <p:cNvPr id="473186" name="Rectangle 98"/>
            <p:cNvSpPr>
              <a:spLocks noChangeArrowheads="1"/>
            </p:cNvSpPr>
            <p:nvPr/>
          </p:nvSpPr>
          <p:spPr bwMode="auto">
            <a:xfrm>
              <a:off x="3403" y="248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ngaySinh</a:t>
              </a:r>
              <a:endParaRPr lang="en-US"/>
            </a:p>
          </p:txBody>
        </p:sp>
        <p:sp>
          <p:nvSpPr>
            <p:cNvPr id="473187" name="Rectangle 99"/>
            <p:cNvSpPr>
              <a:spLocks noChangeArrowheads="1"/>
            </p:cNvSpPr>
            <p:nvPr/>
          </p:nvSpPr>
          <p:spPr bwMode="auto">
            <a:xfrm>
              <a:off x="3403" y="2598"/>
              <a:ext cx="1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phai</a:t>
              </a:r>
              <a:endParaRPr lang="en-US"/>
            </a:p>
          </p:txBody>
        </p:sp>
        <p:sp>
          <p:nvSpPr>
            <p:cNvPr id="473188" name="Rectangle 100"/>
            <p:cNvSpPr>
              <a:spLocks noChangeArrowheads="1"/>
            </p:cNvSpPr>
            <p:nvPr/>
          </p:nvSpPr>
          <p:spPr bwMode="auto">
            <a:xfrm>
              <a:off x="3403" y="2716"/>
              <a:ext cx="27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diaChi</a:t>
              </a:r>
              <a:endParaRPr lang="en-US"/>
            </a:p>
          </p:txBody>
        </p:sp>
        <p:sp>
          <p:nvSpPr>
            <p:cNvPr id="473189" name="Rectangle 101"/>
            <p:cNvSpPr>
              <a:spLocks noChangeArrowheads="1"/>
            </p:cNvSpPr>
            <p:nvPr/>
          </p:nvSpPr>
          <p:spPr bwMode="auto">
            <a:xfrm>
              <a:off x="2440" y="2288"/>
              <a:ext cx="4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thuoäc veà</a:t>
              </a:r>
              <a:endParaRPr lang="en-US"/>
            </a:p>
          </p:txBody>
        </p:sp>
        <p:sp>
          <p:nvSpPr>
            <p:cNvPr id="473190" name="Rectangle 102"/>
            <p:cNvSpPr>
              <a:spLocks noChangeArrowheads="1"/>
            </p:cNvSpPr>
            <p:nvPr/>
          </p:nvSpPr>
          <p:spPr bwMode="auto">
            <a:xfrm>
              <a:off x="1802" y="2450"/>
              <a:ext cx="1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coù</a:t>
              </a:r>
              <a:endParaRPr lang="en-US"/>
            </a:p>
          </p:txBody>
        </p:sp>
        <p:sp>
          <p:nvSpPr>
            <p:cNvPr id="473191" name="Rectangle 103"/>
            <p:cNvSpPr>
              <a:spLocks noChangeArrowheads="1"/>
            </p:cNvSpPr>
            <p:nvPr/>
          </p:nvSpPr>
          <p:spPr bwMode="auto">
            <a:xfrm>
              <a:off x="2949" y="3143"/>
              <a:ext cx="406"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92" name="Rectangle 104"/>
            <p:cNvSpPr>
              <a:spLocks noChangeArrowheads="1"/>
            </p:cNvSpPr>
            <p:nvPr/>
          </p:nvSpPr>
          <p:spPr bwMode="auto">
            <a:xfrm>
              <a:off x="2949" y="3143"/>
              <a:ext cx="406" cy="2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193" name="Rectangle 105"/>
            <p:cNvSpPr>
              <a:spLocks noChangeArrowheads="1"/>
            </p:cNvSpPr>
            <p:nvPr/>
          </p:nvSpPr>
          <p:spPr bwMode="auto">
            <a:xfrm>
              <a:off x="2976" y="3175"/>
              <a:ext cx="4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PHOØNG</a:t>
              </a:r>
              <a:endParaRPr lang="en-US"/>
            </a:p>
          </p:txBody>
        </p:sp>
        <p:sp>
          <p:nvSpPr>
            <p:cNvPr id="473194" name="Rectangle 106"/>
            <p:cNvSpPr>
              <a:spLocks noChangeArrowheads="1"/>
            </p:cNvSpPr>
            <p:nvPr/>
          </p:nvSpPr>
          <p:spPr bwMode="auto">
            <a:xfrm>
              <a:off x="3046" y="3293"/>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BAN</a:t>
              </a:r>
              <a:endParaRPr lang="en-US"/>
            </a:p>
          </p:txBody>
        </p:sp>
        <p:sp>
          <p:nvSpPr>
            <p:cNvPr id="473195" name="Rectangle 107"/>
            <p:cNvSpPr>
              <a:spLocks noChangeArrowheads="1"/>
            </p:cNvSpPr>
            <p:nvPr/>
          </p:nvSpPr>
          <p:spPr bwMode="auto">
            <a:xfrm>
              <a:off x="3403" y="3093"/>
              <a:ext cx="290"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196" name="Line 108"/>
            <p:cNvSpPr>
              <a:spLocks noChangeShapeType="1"/>
            </p:cNvSpPr>
            <p:nvPr/>
          </p:nvSpPr>
          <p:spPr bwMode="auto">
            <a:xfrm>
              <a:off x="3415" y="3234"/>
              <a:ext cx="255"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97" name="Rectangle 109"/>
            <p:cNvSpPr>
              <a:spLocks noChangeArrowheads="1"/>
            </p:cNvSpPr>
            <p:nvPr/>
          </p:nvSpPr>
          <p:spPr bwMode="auto">
            <a:xfrm>
              <a:off x="3416" y="3138"/>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maPB</a:t>
              </a:r>
              <a:endParaRPr lang="en-US"/>
            </a:p>
          </p:txBody>
        </p:sp>
        <p:sp>
          <p:nvSpPr>
            <p:cNvPr id="473198" name="Rectangle 110"/>
            <p:cNvSpPr>
              <a:spLocks noChangeArrowheads="1"/>
            </p:cNvSpPr>
            <p:nvPr/>
          </p:nvSpPr>
          <p:spPr bwMode="auto">
            <a:xfrm>
              <a:off x="3416" y="3255"/>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tenPB</a:t>
              </a:r>
              <a:endParaRPr lang="en-US"/>
            </a:p>
          </p:txBody>
        </p:sp>
        <p:sp>
          <p:nvSpPr>
            <p:cNvPr id="473199" name="Line 111"/>
            <p:cNvSpPr>
              <a:spLocks noChangeShapeType="1"/>
            </p:cNvSpPr>
            <p:nvPr/>
          </p:nvSpPr>
          <p:spPr bwMode="auto">
            <a:xfrm>
              <a:off x="3152" y="2717"/>
              <a:ext cx="1" cy="4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200" name="Freeform 112"/>
            <p:cNvSpPr>
              <a:spLocks noEditPoints="1"/>
            </p:cNvSpPr>
            <p:nvPr/>
          </p:nvSpPr>
          <p:spPr bwMode="auto">
            <a:xfrm>
              <a:off x="3113" y="2566"/>
              <a:ext cx="78" cy="151"/>
            </a:xfrm>
            <a:custGeom>
              <a:avLst/>
              <a:gdLst>
                <a:gd name="T0" fmla="*/ 98 w 196"/>
                <a:gd name="T1" fmla="*/ 196 h 391"/>
                <a:gd name="T2" fmla="*/ 0 w 196"/>
                <a:gd name="T3" fmla="*/ 293 h 391"/>
                <a:gd name="T4" fmla="*/ 98 w 196"/>
                <a:gd name="T5" fmla="*/ 391 h 391"/>
                <a:gd name="T6" fmla="*/ 196 w 196"/>
                <a:gd name="T7" fmla="*/ 293 h 391"/>
                <a:gd name="T8" fmla="*/ 98 w 196"/>
                <a:gd name="T9" fmla="*/ 196 h 391"/>
                <a:gd name="T10" fmla="*/ 98 w 196"/>
                <a:gd name="T11" fmla="*/ 196 h 391"/>
                <a:gd name="T12" fmla="*/ 98 w 196"/>
                <a:gd name="T13" fmla="*/ 196 h 391"/>
                <a:gd name="T14" fmla="*/ 98 w 196"/>
                <a:gd name="T15" fmla="*/ 0 h 391"/>
                <a:gd name="T16" fmla="*/ 98 w 196"/>
                <a:gd name="T17" fmla="*/ 196 h 391"/>
                <a:gd name="T18" fmla="*/ 0 w 196"/>
                <a:gd name="T19" fmla="*/ 0 h 391"/>
                <a:gd name="T20" fmla="*/ 98 w 196"/>
                <a:gd name="T21" fmla="*/ 196 h 391"/>
                <a:gd name="T22" fmla="*/ 196 w 196"/>
                <a:gd name="T2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391">
                  <a:moveTo>
                    <a:pt x="98" y="196"/>
                  </a:moveTo>
                  <a:cubicBezTo>
                    <a:pt x="44" y="196"/>
                    <a:pt x="0" y="239"/>
                    <a:pt x="0" y="293"/>
                  </a:cubicBezTo>
                  <a:cubicBezTo>
                    <a:pt x="0" y="348"/>
                    <a:pt x="44" y="391"/>
                    <a:pt x="98" y="391"/>
                  </a:cubicBezTo>
                  <a:cubicBezTo>
                    <a:pt x="152" y="391"/>
                    <a:pt x="196" y="348"/>
                    <a:pt x="196" y="293"/>
                  </a:cubicBezTo>
                  <a:cubicBezTo>
                    <a:pt x="196" y="239"/>
                    <a:pt x="152" y="196"/>
                    <a:pt x="98" y="196"/>
                  </a:cubicBezTo>
                  <a:cubicBezTo>
                    <a:pt x="98" y="196"/>
                    <a:pt x="98" y="196"/>
                    <a:pt x="98" y="196"/>
                  </a:cubicBezTo>
                  <a:moveTo>
                    <a:pt x="98" y="196"/>
                  </a:moveTo>
                  <a:lnTo>
                    <a:pt x="98" y="0"/>
                  </a:lnTo>
                  <a:moveTo>
                    <a:pt x="98" y="196"/>
                  </a:moveTo>
                  <a:lnTo>
                    <a:pt x="0" y="0"/>
                  </a:lnTo>
                  <a:moveTo>
                    <a:pt x="98" y="196"/>
                  </a:moveTo>
                  <a:lnTo>
                    <a:pt x="19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201" name="Freeform 113"/>
            <p:cNvSpPr>
              <a:spLocks noEditPoints="1"/>
            </p:cNvSpPr>
            <p:nvPr/>
          </p:nvSpPr>
          <p:spPr bwMode="auto">
            <a:xfrm>
              <a:off x="3113" y="3029"/>
              <a:ext cx="78" cy="38"/>
            </a:xfrm>
            <a:custGeom>
              <a:avLst/>
              <a:gdLst>
                <a:gd name="T0" fmla="*/ 78 w 78"/>
                <a:gd name="T1" fmla="*/ 0 h 38"/>
                <a:gd name="T2" fmla="*/ 0 w 78"/>
                <a:gd name="T3" fmla="*/ 0 h 38"/>
                <a:gd name="T4" fmla="*/ 78 w 78"/>
                <a:gd name="T5" fmla="*/ 38 h 38"/>
                <a:gd name="T6" fmla="*/ 0 w 78"/>
                <a:gd name="T7" fmla="*/ 38 h 38"/>
              </a:gdLst>
              <a:ahLst/>
              <a:cxnLst>
                <a:cxn ang="0">
                  <a:pos x="T0" y="T1"/>
                </a:cxn>
                <a:cxn ang="0">
                  <a:pos x="T2" y="T3"/>
                </a:cxn>
                <a:cxn ang="0">
                  <a:pos x="T4" y="T5"/>
                </a:cxn>
                <a:cxn ang="0">
                  <a:pos x="T6" y="T7"/>
                </a:cxn>
              </a:cxnLst>
              <a:rect l="0" t="0" r="r" b="b"/>
              <a:pathLst>
                <a:path w="78" h="38">
                  <a:moveTo>
                    <a:pt x="78" y="0"/>
                  </a:moveTo>
                  <a:lnTo>
                    <a:pt x="0" y="0"/>
                  </a:lnTo>
                  <a:moveTo>
                    <a:pt x="78" y="38"/>
                  </a:moveTo>
                  <a:lnTo>
                    <a:pt x="0" y="3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202" name="Rectangle 114"/>
            <p:cNvSpPr>
              <a:spLocks noChangeArrowheads="1"/>
            </p:cNvSpPr>
            <p:nvPr/>
          </p:nvSpPr>
          <p:spPr bwMode="auto">
            <a:xfrm>
              <a:off x="2638" y="3007"/>
              <a:ext cx="4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thuoäc veà</a:t>
              </a:r>
              <a:endParaRPr lang="en-US"/>
            </a:p>
          </p:txBody>
        </p:sp>
        <p:sp>
          <p:nvSpPr>
            <p:cNvPr id="473203" name="Rectangle 115"/>
            <p:cNvSpPr>
              <a:spLocks noChangeArrowheads="1"/>
            </p:cNvSpPr>
            <p:nvPr/>
          </p:nvSpPr>
          <p:spPr bwMode="auto">
            <a:xfrm>
              <a:off x="2944" y="2592"/>
              <a:ext cx="1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coù</a:t>
              </a:r>
              <a:endParaRPr lang="en-US"/>
            </a:p>
          </p:txBody>
        </p:sp>
        <p:sp>
          <p:nvSpPr>
            <p:cNvPr id="473204" name="Rectangle 116"/>
            <p:cNvSpPr>
              <a:spLocks noChangeArrowheads="1"/>
            </p:cNvSpPr>
            <p:nvPr/>
          </p:nvSpPr>
          <p:spPr bwMode="auto">
            <a:xfrm>
              <a:off x="1231" y="3143"/>
              <a:ext cx="406"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205" name="Rectangle 117"/>
            <p:cNvSpPr>
              <a:spLocks noChangeArrowheads="1"/>
            </p:cNvSpPr>
            <p:nvPr/>
          </p:nvSpPr>
          <p:spPr bwMode="auto">
            <a:xfrm>
              <a:off x="1231" y="3143"/>
              <a:ext cx="406" cy="2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206" name="Rectangle 118"/>
            <p:cNvSpPr>
              <a:spLocks noChangeArrowheads="1"/>
            </p:cNvSpPr>
            <p:nvPr/>
          </p:nvSpPr>
          <p:spPr bwMode="auto">
            <a:xfrm>
              <a:off x="1285" y="3175"/>
              <a:ext cx="35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COÂNG</a:t>
              </a:r>
              <a:endParaRPr lang="en-US"/>
            </a:p>
          </p:txBody>
        </p:sp>
        <p:sp>
          <p:nvSpPr>
            <p:cNvPr id="473207" name="Rectangle 119"/>
            <p:cNvSpPr>
              <a:spLocks noChangeArrowheads="1"/>
            </p:cNvSpPr>
            <p:nvPr/>
          </p:nvSpPr>
          <p:spPr bwMode="auto">
            <a:xfrm>
              <a:off x="1279" y="3293"/>
              <a:ext cx="29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TRÌNH</a:t>
              </a:r>
              <a:endParaRPr lang="en-US"/>
            </a:p>
          </p:txBody>
        </p:sp>
        <p:sp>
          <p:nvSpPr>
            <p:cNvPr id="473208" name="Line 120"/>
            <p:cNvSpPr>
              <a:spLocks noChangeShapeType="1"/>
            </p:cNvSpPr>
            <p:nvPr/>
          </p:nvSpPr>
          <p:spPr bwMode="auto">
            <a:xfrm>
              <a:off x="1434" y="2717"/>
              <a:ext cx="1" cy="4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209" name="Freeform 121"/>
            <p:cNvSpPr>
              <a:spLocks noEditPoints="1"/>
            </p:cNvSpPr>
            <p:nvPr/>
          </p:nvSpPr>
          <p:spPr bwMode="auto">
            <a:xfrm>
              <a:off x="1395" y="2566"/>
              <a:ext cx="78" cy="151"/>
            </a:xfrm>
            <a:custGeom>
              <a:avLst/>
              <a:gdLst>
                <a:gd name="T0" fmla="*/ 98 w 195"/>
                <a:gd name="T1" fmla="*/ 196 h 391"/>
                <a:gd name="T2" fmla="*/ 0 w 195"/>
                <a:gd name="T3" fmla="*/ 293 h 391"/>
                <a:gd name="T4" fmla="*/ 98 w 195"/>
                <a:gd name="T5" fmla="*/ 391 h 391"/>
                <a:gd name="T6" fmla="*/ 195 w 195"/>
                <a:gd name="T7" fmla="*/ 293 h 391"/>
                <a:gd name="T8" fmla="*/ 98 w 195"/>
                <a:gd name="T9" fmla="*/ 196 h 391"/>
                <a:gd name="T10" fmla="*/ 98 w 195"/>
                <a:gd name="T11" fmla="*/ 196 h 391"/>
                <a:gd name="T12" fmla="*/ 98 w 195"/>
                <a:gd name="T13" fmla="*/ 196 h 391"/>
                <a:gd name="T14" fmla="*/ 98 w 195"/>
                <a:gd name="T15" fmla="*/ 0 h 391"/>
                <a:gd name="T16" fmla="*/ 98 w 195"/>
                <a:gd name="T17" fmla="*/ 196 h 391"/>
                <a:gd name="T18" fmla="*/ 0 w 195"/>
                <a:gd name="T19" fmla="*/ 0 h 391"/>
                <a:gd name="T20" fmla="*/ 98 w 195"/>
                <a:gd name="T21" fmla="*/ 196 h 391"/>
                <a:gd name="T22" fmla="*/ 195 w 195"/>
                <a:gd name="T2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391">
                  <a:moveTo>
                    <a:pt x="98" y="196"/>
                  </a:moveTo>
                  <a:cubicBezTo>
                    <a:pt x="44" y="196"/>
                    <a:pt x="0" y="239"/>
                    <a:pt x="0" y="293"/>
                  </a:cubicBezTo>
                  <a:cubicBezTo>
                    <a:pt x="0" y="348"/>
                    <a:pt x="44" y="391"/>
                    <a:pt x="98" y="391"/>
                  </a:cubicBezTo>
                  <a:cubicBezTo>
                    <a:pt x="152" y="391"/>
                    <a:pt x="195" y="348"/>
                    <a:pt x="195" y="293"/>
                  </a:cubicBezTo>
                  <a:cubicBezTo>
                    <a:pt x="195" y="239"/>
                    <a:pt x="152" y="196"/>
                    <a:pt x="98" y="196"/>
                  </a:cubicBezTo>
                  <a:cubicBezTo>
                    <a:pt x="98" y="196"/>
                    <a:pt x="98" y="196"/>
                    <a:pt x="98" y="196"/>
                  </a:cubicBezTo>
                  <a:moveTo>
                    <a:pt x="98" y="196"/>
                  </a:moveTo>
                  <a:lnTo>
                    <a:pt x="98" y="0"/>
                  </a:lnTo>
                  <a:moveTo>
                    <a:pt x="98" y="196"/>
                  </a:moveTo>
                  <a:lnTo>
                    <a:pt x="0" y="0"/>
                  </a:lnTo>
                  <a:moveTo>
                    <a:pt x="98" y="196"/>
                  </a:moveTo>
                  <a:lnTo>
                    <a:pt x="195"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210" name="Freeform 122"/>
            <p:cNvSpPr>
              <a:spLocks noEditPoints="1"/>
            </p:cNvSpPr>
            <p:nvPr/>
          </p:nvSpPr>
          <p:spPr bwMode="auto">
            <a:xfrm>
              <a:off x="1395" y="3029"/>
              <a:ext cx="78" cy="38"/>
            </a:xfrm>
            <a:custGeom>
              <a:avLst/>
              <a:gdLst>
                <a:gd name="T0" fmla="*/ 78 w 78"/>
                <a:gd name="T1" fmla="*/ 0 h 38"/>
                <a:gd name="T2" fmla="*/ 0 w 78"/>
                <a:gd name="T3" fmla="*/ 0 h 38"/>
                <a:gd name="T4" fmla="*/ 78 w 78"/>
                <a:gd name="T5" fmla="*/ 38 h 38"/>
                <a:gd name="T6" fmla="*/ 0 w 78"/>
                <a:gd name="T7" fmla="*/ 38 h 38"/>
              </a:gdLst>
              <a:ahLst/>
              <a:cxnLst>
                <a:cxn ang="0">
                  <a:pos x="T0" y="T1"/>
                </a:cxn>
                <a:cxn ang="0">
                  <a:pos x="T2" y="T3"/>
                </a:cxn>
                <a:cxn ang="0">
                  <a:pos x="T4" y="T5"/>
                </a:cxn>
                <a:cxn ang="0">
                  <a:pos x="T6" y="T7"/>
                </a:cxn>
              </a:cxnLst>
              <a:rect l="0" t="0" r="r" b="b"/>
              <a:pathLst>
                <a:path w="78" h="38">
                  <a:moveTo>
                    <a:pt x="78" y="0"/>
                  </a:moveTo>
                  <a:lnTo>
                    <a:pt x="0" y="0"/>
                  </a:lnTo>
                  <a:moveTo>
                    <a:pt x="78" y="38"/>
                  </a:moveTo>
                  <a:lnTo>
                    <a:pt x="0" y="3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3211" name="Rectangle 123"/>
            <p:cNvSpPr>
              <a:spLocks noChangeArrowheads="1"/>
            </p:cNvSpPr>
            <p:nvPr/>
          </p:nvSpPr>
          <p:spPr bwMode="auto">
            <a:xfrm>
              <a:off x="1534" y="2635"/>
              <a:ext cx="1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coù</a:t>
              </a:r>
              <a:endParaRPr lang="en-US"/>
            </a:p>
          </p:txBody>
        </p:sp>
        <p:sp>
          <p:nvSpPr>
            <p:cNvPr id="473212" name="Rectangle 124"/>
            <p:cNvSpPr>
              <a:spLocks noChangeArrowheads="1"/>
            </p:cNvSpPr>
            <p:nvPr/>
          </p:nvSpPr>
          <p:spPr bwMode="auto">
            <a:xfrm>
              <a:off x="1521" y="2976"/>
              <a:ext cx="4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thuoäc veà</a:t>
              </a:r>
              <a:endParaRPr lang="en-US"/>
            </a:p>
          </p:txBody>
        </p:sp>
        <p:sp>
          <p:nvSpPr>
            <p:cNvPr id="473213" name="Rectangle 125"/>
            <p:cNvSpPr>
              <a:spLocks noChangeArrowheads="1"/>
            </p:cNvSpPr>
            <p:nvPr/>
          </p:nvSpPr>
          <p:spPr bwMode="auto">
            <a:xfrm>
              <a:off x="629" y="2252"/>
              <a:ext cx="588" cy="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214" name="Line 126"/>
            <p:cNvSpPr>
              <a:spLocks noChangeShapeType="1"/>
            </p:cNvSpPr>
            <p:nvPr/>
          </p:nvSpPr>
          <p:spPr bwMode="auto">
            <a:xfrm>
              <a:off x="641" y="2348"/>
              <a:ext cx="276"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215" name="Line 127"/>
            <p:cNvSpPr>
              <a:spLocks noChangeShapeType="1"/>
            </p:cNvSpPr>
            <p:nvPr/>
          </p:nvSpPr>
          <p:spPr bwMode="auto">
            <a:xfrm>
              <a:off x="641" y="2466"/>
              <a:ext cx="261"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216" name="Rectangle 128"/>
            <p:cNvSpPr>
              <a:spLocks noChangeArrowheads="1"/>
            </p:cNvSpPr>
            <p:nvPr/>
          </p:nvSpPr>
          <p:spPr bwMode="auto">
            <a:xfrm>
              <a:off x="641" y="2251"/>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maNV</a:t>
              </a:r>
              <a:endParaRPr lang="en-US"/>
            </a:p>
          </p:txBody>
        </p:sp>
        <p:sp>
          <p:nvSpPr>
            <p:cNvPr id="473217" name="Rectangle 129"/>
            <p:cNvSpPr>
              <a:spLocks noChangeArrowheads="1"/>
            </p:cNvSpPr>
            <p:nvPr/>
          </p:nvSpPr>
          <p:spPr bwMode="auto">
            <a:xfrm>
              <a:off x="641" y="236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maCT</a:t>
              </a:r>
              <a:endParaRPr lang="en-US"/>
            </a:p>
          </p:txBody>
        </p:sp>
        <p:sp>
          <p:nvSpPr>
            <p:cNvPr id="473218" name="Rectangle 130"/>
            <p:cNvSpPr>
              <a:spLocks noChangeArrowheads="1"/>
            </p:cNvSpPr>
            <p:nvPr/>
          </p:nvSpPr>
          <p:spPr bwMode="auto">
            <a:xfrm>
              <a:off x="641" y="2487"/>
              <a:ext cx="55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sLNgayCong</a:t>
              </a:r>
              <a:endParaRPr lang="en-US"/>
            </a:p>
          </p:txBody>
        </p:sp>
        <p:sp>
          <p:nvSpPr>
            <p:cNvPr id="473220" name="Line 132"/>
            <p:cNvSpPr>
              <a:spLocks noChangeShapeType="1"/>
            </p:cNvSpPr>
            <p:nvPr/>
          </p:nvSpPr>
          <p:spPr bwMode="auto">
            <a:xfrm>
              <a:off x="2525" y="4082"/>
              <a:ext cx="261"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221" name="Rectangle 133"/>
            <p:cNvSpPr>
              <a:spLocks noChangeArrowheads="1"/>
            </p:cNvSpPr>
            <p:nvPr/>
          </p:nvSpPr>
          <p:spPr bwMode="auto">
            <a:xfrm>
              <a:off x="1885" y="3987"/>
              <a:ext cx="6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CONGTRINH(</a:t>
              </a:r>
              <a:endParaRPr lang="en-US"/>
            </a:p>
          </p:txBody>
        </p:sp>
        <p:sp>
          <p:nvSpPr>
            <p:cNvPr id="473222" name="Rectangle 134"/>
            <p:cNvSpPr>
              <a:spLocks noChangeArrowheads="1"/>
            </p:cNvSpPr>
            <p:nvPr/>
          </p:nvSpPr>
          <p:spPr bwMode="auto">
            <a:xfrm>
              <a:off x="2523" y="3987"/>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maCT</a:t>
              </a:r>
              <a:endParaRPr lang="en-US"/>
            </a:p>
          </p:txBody>
        </p:sp>
        <p:sp>
          <p:nvSpPr>
            <p:cNvPr id="473223" name="Rectangle 135"/>
            <p:cNvSpPr>
              <a:spLocks noChangeArrowheads="1"/>
            </p:cNvSpPr>
            <p:nvPr/>
          </p:nvSpPr>
          <p:spPr bwMode="auto">
            <a:xfrm>
              <a:off x="2784" y="3987"/>
              <a:ext cx="22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VNI-Times" pitchFamily="2" charset="0"/>
                </a:rPr>
                <a:t>,tenCT,diaDiem,ngayCapGP,ngayKhoiCong,ngayHT)</a:t>
              </a:r>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3224"/>
                                        </p:tgtEl>
                                        <p:attrNameLst>
                                          <p:attrName>style.visibility</p:attrName>
                                        </p:attrNameLst>
                                      </p:cBhvr>
                                      <p:to>
                                        <p:strVal val="visible"/>
                                      </p:to>
                                    </p:set>
                                    <p:animEffect transition="in" filter="checkerboard(across)">
                                      <p:cBhvr>
                                        <p:cTn id="7" dur="500"/>
                                        <p:tgtEl>
                                          <p:spTgt spid="47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8B6EEF-404C-4E77-9633-E6A4CADDECD5}" type="slidenum">
              <a:rPr lang="en-US"/>
              <a:pPr/>
              <a:t>58</a:t>
            </a:fld>
            <a:endParaRPr lang="en-US"/>
          </a:p>
        </p:txBody>
      </p:sp>
      <p:sp>
        <p:nvSpPr>
          <p:cNvPr id="432130" name="Rectangle 2"/>
          <p:cNvSpPr>
            <a:spLocks noGrp="1" noChangeArrowheads="1"/>
          </p:cNvSpPr>
          <p:nvPr>
            <p:ph type="title"/>
          </p:nvPr>
        </p:nvSpPr>
        <p:spPr/>
        <p:txBody>
          <a:bodyPr/>
          <a:lstStyle/>
          <a:p>
            <a:r>
              <a:rPr lang="fr-FR" sz="3600" b="1">
                <a:solidFill>
                  <a:srgbClr val="0000FF"/>
                </a:solidFill>
              </a:rPr>
              <a:t>Tổng kết:</a:t>
            </a:r>
            <a:r>
              <a:rPr lang="fr-FR" sz="4000" b="1">
                <a:solidFill>
                  <a:srgbClr val="0000FF"/>
                </a:solidFill>
              </a:rPr>
              <a:t> </a:t>
            </a:r>
            <a:r>
              <a:rPr lang="fr-FR" sz="2800" b="1">
                <a:solidFill>
                  <a:srgbClr val="0000FF"/>
                </a:solidFill>
              </a:rPr>
              <a:t>Các ký hiệu dùng trong mô hình ER</a:t>
            </a:r>
            <a:endParaRPr lang="en-US" sz="2800" b="1">
              <a:solidFill>
                <a:srgbClr val="0000FF"/>
              </a:solidFill>
            </a:endParaRPr>
          </a:p>
        </p:txBody>
      </p:sp>
      <p:pic>
        <p:nvPicPr>
          <p:cNvPr id="432133" name="Picture 5"/>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1066800" y="2133600"/>
            <a:ext cx="6935788" cy="422116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A7B4FD-4475-4A20-B6C2-365E00C7D146}" type="slidenum">
              <a:rPr lang="en-US"/>
              <a:pPr/>
              <a:t>59</a:t>
            </a:fld>
            <a:endParaRPr lang="en-US"/>
          </a:p>
        </p:txBody>
      </p:sp>
      <p:sp>
        <p:nvSpPr>
          <p:cNvPr id="468994" name="Rectangle 2"/>
          <p:cNvSpPr>
            <a:spLocks noGrp="1" noChangeArrowheads="1"/>
          </p:cNvSpPr>
          <p:nvPr>
            <p:ph type="title"/>
          </p:nvPr>
        </p:nvSpPr>
        <p:spPr/>
        <p:txBody>
          <a:bodyPr/>
          <a:lstStyle/>
          <a:p>
            <a:r>
              <a:rPr lang="fr-FR" sz="3600" b="1">
                <a:solidFill>
                  <a:srgbClr val="0000FF"/>
                </a:solidFill>
              </a:rPr>
              <a:t>Tổng kết:</a:t>
            </a:r>
            <a:r>
              <a:rPr lang="fr-FR" sz="4000" b="1">
                <a:solidFill>
                  <a:srgbClr val="0000FF"/>
                </a:solidFill>
              </a:rPr>
              <a:t> </a:t>
            </a:r>
            <a:r>
              <a:rPr lang="fr-FR" sz="2800" b="1">
                <a:solidFill>
                  <a:srgbClr val="0000FF"/>
                </a:solidFill>
              </a:rPr>
              <a:t>Các ký hiệu dùng trong mô hình ER</a:t>
            </a:r>
            <a:endParaRPr lang="en-US" sz="2800" b="1">
              <a:solidFill>
                <a:srgbClr val="0000FF"/>
              </a:solidFill>
            </a:endParaRPr>
          </a:p>
        </p:txBody>
      </p:sp>
      <p:pic>
        <p:nvPicPr>
          <p:cNvPr id="468996" name="Picture 4"/>
          <p:cNvPicPr>
            <a:picLocks noChangeAspect="1" noChangeArrowheads="1"/>
          </p:cNvPicPr>
          <p:nvPr/>
        </p:nvPicPr>
        <p:blipFill>
          <a:blip r:embed="rId2">
            <a:extLst>
              <a:ext uri="{28A0092B-C50C-407E-A947-70E740481C1C}">
                <a14:useLocalDpi xmlns:a14="http://schemas.microsoft.com/office/drawing/2010/main" val="0"/>
              </a:ext>
            </a:extLst>
          </a:blip>
          <a:srcRect l="1154" t="6154" r="1154" b="5641"/>
          <a:stretch>
            <a:fillRect/>
          </a:stretch>
        </p:blipFill>
        <p:spPr bwMode="auto">
          <a:xfrm>
            <a:off x="1143000" y="1981200"/>
            <a:ext cx="6958013" cy="4711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AE47AB02-1AAF-4FD9-AC4F-2320C54B3456}" type="slidenum">
              <a:rPr lang="en-US"/>
              <a:pPr/>
              <a:t>6</a:t>
            </a:fld>
            <a:endParaRPr lang="en-US"/>
          </a:p>
        </p:txBody>
      </p:sp>
      <p:sp>
        <p:nvSpPr>
          <p:cNvPr id="362499" name="Text Box 4"/>
          <p:cNvSpPr txBox="1">
            <a:spLocks noChangeArrowheads="1"/>
          </p:cNvSpPr>
          <p:nvPr/>
        </p:nvSpPr>
        <p:spPr bwMode="auto">
          <a:xfrm>
            <a:off x="3054002" y="1119188"/>
            <a:ext cx="2829621" cy="70788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2000">
                <a:latin typeface="Verdana" pitchFamily="34" charset="0"/>
              </a:rPr>
              <a:t>Tập hợp các yêu cầu</a:t>
            </a:r>
          </a:p>
          <a:p>
            <a:pPr algn="ctr"/>
            <a:r>
              <a:rPr kumimoji="0" lang="en-US" sz="2000">
                <a:latin typeface="Verdana" pitchFamily="34" charset="0"/>
              </a:rPr>
              <a:t> và phân tích </a:t>
            </a:r>
          </a:p>
        </p:txBody>
      </p:sp>
      <p:sp>
        <p:nvSpPr>
          <p:cNvPr id="362500" name="Rectangle 5"/>
          <p:cNvSpPr>
            <a:spLocks noChangeArrowheads="1"/>
          </p:cNvSpPr>
          <p:nvPr/>
        </p:nvSpPr>
        <p:spPr bwMode="auto">
          <a:xfrm>
            <a:off x="3200400" y="2719388"/>
            <a:ext cx="28067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000">
                <a:latin typeface="Verdana" pitchFamily="34" charset="0"/>
              </a:rPr>
              <a:t>Thiết kế khái niệm</a:t>
            </a:r>
          </a:p>
        </p:txBody>
      </p:sp>
      <p:sp>
        <p:nvSpPr>
          <p:cNvPr id="362501" name="AutoShape 6"/>
          <p:cNvSpPr>
            <a:spLocks noChangeArrowheads="1"/>
          </p:cNvSpPr>
          <p:nvPr/>
        </p:nvSpPr>
        <p:spPr bwMode="auto">
          <a:xfrm>
            <a:off x="3505200" y="128588"/>
            <a:ext cx="2133600" cy="685800"/>
          </a:xfrm>
          <a:prstGeom prst="star8">
            <a:avLst>
              <a:gd name="adj" fmla="val 38250"/>
            </a:avLst>
          </a:prstGeom>
          <a:solidFill>
            <a:schemeClr val="accent1"/>
          </a:solidFill>
          <a:ln w="9525">
            <a:solidFill>
              <a:schemeClr val="tx1"/>
            </a:solidFill>
            <a:miter lim="800000"/>
            <a:headEnd/>
            <a:tailEnd/>
          </a:ln>
        </p:spPr>
        <p:txBody>
          <a:bodyPr wrap="none" anchor="ctr"/>
          <a:lstStyle/>
          <a:p>
            <a:pPr algn="ctr"/>
            <a:r>
              <a:rPr lang="en-US" sz="1800">
                <a:latin typeface="Verdana" pitchFamily="34" charset="0"/>
              </a:rPr>
              <a:t>Thế giới thực</a:t>
            </a:r>
          </a:p>
        </p:txBody>
      </p:sp>
      <p:sp>
        <p:nvSpPr>
          <p:cNvPr id="362502" name="Rectangle 7"/>
          <p:cNvSpPr>
            <a:spLocks noChangeArrowheads="1"/>
          </p:cNvSpPr>
          <p:nvPr/>
        </p:nvSpPr>
        <p:spPr bwMode="auto">
          <a:xfrm>
            <a:off x="3200400" y="3938588"/>
            <a:ext cx="28067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sz="2000">
                <a:latin typeface="Verdana" pitchFamily="34" charset="0"/>
              </a:rPr>
              <a:t>Thiết kế lôgic</a:t>
            </a:r>
          </a:p>
        </p:txBody>
      </p:sp>
      <p:sp>
        <p:nvSpPr>
          <p:cNvPr id="362503" name="Rectangle 8"/>
          <p:cNvSpPr>
            <a:spLocks noChangeArrowheads="1"/>
          </p:cNvSpPr>
          <p:nvPr/>
        </p:nvSpPr>
        <p:spPr bwMode="auto">
          <a:xfrm>
            <a:off x="3200400" y="5386388"/>
            <a:ext cx="2806700" cy="425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pPr>
            <a:r>
              <a:rPr lang="en-US" sz="2000">
                <a:latin typeface="Verdana" pitchFamily="34" charset="0"/>
              </a:rPr>
              <a:t>Thiết kế vật lý</a:t>
            </a:r>
          </a:p>
        </p:txBody>
      </p:sp>
      <p:sp>
        <p:nvSpPr>
          <p:cNvPr id="362504" name="Text Box 9"/>
          <p:cNvSpPr txBox="1">
            <a:spLocks noChangeArrowheads="1"/>
          </p:cNvSpPr>
          <p:nvPr/>
        </p:nvSpPr>
        <p:spPr bwMode="auto">
          <a:xfrm>
            <a:off x="3326443" y="2124075"/>
            <a:ext cx="2299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a:latin typeface="Verdana" pitchFamily="34" charset="0"/>
              </a:rPr>
              <a:t>Các yêu cầu CSDL</a:t>
            </a:r>
          </a:p>
        </p:txBody>
      </p:sp>
      <p:sp>
        <p:nvSpPr>
          <p:cNvPr id="362505" name="Text Box 10"/>
          <p:cNvSpPr txBox="1">
            <a:spLocks noChangeArrowheads="1"/>
          </p:cNvSpPr>
          <p:nvPr/>
        </p:nvSpPr>
        <p:spPr bwMode="auto">
          <a:xfrm>
            <a:off x="2667000" y="3252788"/>
            <a:ext cx="5332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Lược đồ khái niệm (mô hình dữ liệu bậc cao)</a:t>
            </a:r>
          </a:p>
        </p:txBody>
      </p:sp>
      <p:sp>
        <p:nvSpPr>
          <p:cNvPr id="362506" name="Text Box 11"/>
          <p:cNvSpPr txBox="1">
            <a:spLocks noChangeArrowheads="1"/>
          </p:cNvSpPr>
          <p:nvPr/>
        </p:nvSpPr>
        <p:spPr bwMode="auto">
          <a:xfrm>
            <a:off x="3565525" y="6180138"/>
            <a:ext cx="177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Lược đồ trong</a:t>
            </a:r>
          </a:p>
        </p:txBody>
      </p:sp>
      <p:sp>
        <p:nvSpPr>
          <p:cNvPr id="362507" name="Text Box 12"/>
          <p:cNvSpPr txBox="1">
            <a:spLocks noChangeArrowheads="1"/>
          </p:cNvSpPr>
          <p:nvPr/>
        </p:nvSpPr>
        <p:spPr bwMode="auto">
          <a:xfrm>
            <a:off x="2209800" y="4700588"/>
            <a:ext cx="664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Lược đồ khái niệm (mô hình dữ liệu của 1 DBMS cụ thể)</a:t>
            </a:r>
          </a:p>
        </p:txBody>
      </p:sp>
      <p:sp>
        <p:nvSpPr>
          <p:cNvPr id="362508" name="Line 13"/>
          <p:cNvSpPr>
            <a:spLocks noChangeShapeType="1"/>
          </p:cNvSpPr>
          <p:nvPr/>
        </p:nvSpPr>
        <p:spPr bwMode="auto">
          <a:xfrm>
            <a:off x="381000" y="4090988"/>
            <a:ext cx="23622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509" name="Line 14"/>
          <p:cNvSpPr>
            <a:spLocks noChangeShapeType="1"/>
          </p:cNvSpPr>
          <p:nvPr/>
        </p:nvSpPr>
        <p:spPr bwMode="auto">
          <a:xfrm flipV="1">
            <a:off x="533400" y="3100388"/>
            <a:ext cx="0" cy="8382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0" name="Line 15"/>
          <p:cNvSpPr>
            <a:spLocks noChangeShapeType="1"/>
          </p:cNvSpPr>
          <p:nvPr/>
        </p:nvSpPr>
        <p:spPr bwMode="auto">
          <a:xfrm>
            <a:off x="533400" y="4395788"/>
            <a:ext cx="0" cy="762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1" name="Line 16"/>
          <p:cNvSpPr>
            <a:spLocks noChangeShapeType="1"/>
          </p:cNvSpPr>
          <p:nvPr/>
        </p:nvSpPr>
        <p:spPr bwMode="auto">
          <a:xfrm>
            <a:off x="4572000" y="738188"/>
            <a:ext cx="0" cy="381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2" name="Line 17"/>
          <p:cNvSpPr>
            <a:spLocks noChangeShapeType="1"/>
          </p:cNvSpPr>
          <p:nvPr/>
        </p:nvSpPr>
        <p:spPr bwMode="auto">
          <a:xfrm>
            <a:off x="4419600" y="1881188"/>
            <a:ext cx="0" cy="228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3" name="Line 18"/>
          <p:cNvSpPr>
            <a:spLocks noChangeShapeType="1"/>
          </p:cNvSpPr>
          <p:nvPr/>
        </p:nvSpPr>
        <p:spPr bwMode="auto">
          <a:xfrm>
            <a:off x="4495800" y="2414588"/>
            <a:ext cx="0" cy="228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4" name="Line 19"/>
          <p:cNvSpPr>
            <a:spLocks noChangeShapeType="1"/>
          </p:cNvSpPr>
          <p:nvPr/>
        </p:nvSpPr>
        <p:spPr bwMode="auto">
          <a:xfrm>
            <a:off x="4495800" y="3557588"/>
            <a:ext cx="0" cy="304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5" name="Line 20"/>
          <p:cNvSpPr>
            <a:spLocks noChangeShapeType="1"/>
          </p:cNvSpPr>
          <p:nvPr/>
        </p:nvSpPr>
        <p:spPr bwMode="auto">
          <a:xfrm>
            <a:off x="4495800" y="4395788"/>
            <a:ext cx="0" cy="381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6" name="Line 21"/>
          <p:cNvSpPr>
            <a:spLocks noChangeShapeType="1"/>
          </p:cNvSpPr>
          <p:nvPr/>
        </p:nvSpPr>
        <p:spPr bwMode="auto">
          <a:xfrm>
            <a:off x="4495800" y="5005388"/>
            <a:ext cx="0" cy="381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7" name="Line 22"/>
          <p:cNvSpPr>
            <a:spLocks noChangeShapeType="1"/>
          </p:cNvSpPr>
          <p:nvPr/>
        </p:nvSpPr>
        <p:spPr bwMode="auto">
          <a:xfrm>
            <a:off x="4495800" y="5843588"/>
            <a:ext cx="0" cy="304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2518" name="Text Box 23"/>
          <p:cNvSpPr txBox="1">
            <a:spLocks noChangeArrowheads="1"/>
          </p:cNvSpPr>
          <p:nvPr/>
        </p:nvSpPr>
        <p:spPr bwMode="auto">
          <a:xfrm>
            <a:off x="990600" y="128588"/>
            <a:ext cx="2286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a:solidFill>
                  <a:srgbClr val="990000"/>
                </a:solidFill>
                <a:latin typeface="Verdana" pitchFamily="34" charset="0"/>
              </a:rPr>
              <a:t>Quá trình thiết kế</a:t>
            </a:r>
          </a:p>
          <a:p>
            <a:r>
              <a:rPr kumimoji="0" lang="en-US">
                <a:solidFill>
                  <a:srgbClr val="990000"/>
                </a:solidFill>
                <a:latin typeface="Verdana" pitchFamily="34" charset="0"/>
              </a:rPr>
              <a:t>Một CSDL</a:t>
            </a:r>
          </a:p>
        </p:txBody>
      </p:sp>
      <p:sp>
        <p:nvSpPr>
          <p:cNvPr id="362519" name="Text Box 24"/>
          <p:cNvSpPr txBox="1">
            <a:spLocks noChangeArrowheads="1"/>
          </p:cNvSpPr>
          <p:nvPr/>
        </p:nvSpPr>
        <p:spPr bwMode="auto">
          <a:xfrm>
            <a:off x="533400" y="3252788"/>
            <a:ext cx="2143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FF3300"/>
                </a:solidFill>
                <a:latin typeface="Verdana" pitchFamily="34" charset="0"/>
              </a:rPr>
              <a:t>Không phụ thuộc</a:t>
            </a:r>
          </a:p>
          <a:p>
            <a:r>
              <a:rPr kumimoji="0" lang="en-US" sz="1800">
                <a:solidFill>
                  <a:srgbClr val="FF3300"/>
                </a:solidFill>
                <a:latin typeface="Verdana" pitchFamily="34" charset="0"/>
              </a:rPr>
              <a:t>Vào DBMS</a:t>
            </a:r>
          </a:p>
        </p:txBody>
      </p:sp>
      <p:sp>
        <p:nvSpPr>
          <p:cNvPr id="362520" name="Text Box 25"/>
          <p:cNvSpPr txBox="1">
            <a:spLocks noChangeArrowheads="1"/>
          </p:cNvSpPr>
          <p:nvPr/>
        </p:nvSpPr>
        <p:spPr bwMode="auto">
          <a:xfrm>
            <a:off x="533400" y="4319588"/>
            <a:ext cx="166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FF3300"/>
                </a:solidFill>
                <a:latin typeface="Verdana" pitchFamily="34" charset="0"/>
              </a:rPr>
              <a:t>DBMS cụ thể</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180002-7381-454A-AF66-FE1587C6090C}" type="slidenum">
              <a:rPr lang="en-US"/>
              <a:pPr/>
              <a:t>60</a:t>
            </a:fld>
            <a:endParaRPr lang="en-US"/>
          </a:p>
        </p:txBody>
      </p:sp>
      <p:sp>
        <p:nvSpPr>
          <p:cNvPr id="467970" name="Rectangle 2"/>
          <p:cNvSpPr>
            <a:spLocks noGrp="1" noChangeArrowheads="1"/>
          </p:cNvSpPr>
          <p:nvPr>
            <p:ph type="title"/>
          </p:nvPr>
        </p:nvSpPr>
        <p:spPr/>
        <p:txBody>
          <a:bodyPr/>
          <a:lstStyle/>
          <a:p>
            <a:r>
              <a:rPr lang="fr-FR" sz="4000" b="1">
                <a:solidFill>
                  <a:srgbClr val="0000FF"/>
                </a:solidFill>
              </a:rPr>
              <a:t>Tổng kết: </a:t>
            </a:r>
            <a:r>
              <a:rPr lang="fr-FR" sz="2800" b="1">
                <a:solidFill>
                  <a:srgbClr val="0000FF"/>
                </a:solidFill>
              </a:rPr>
              <a:t>Các bước để tiến hành thiết kế ER</a:t>
            </a:r>
            <a:endParaRPr lang="en-US" sz="2800" b="1">
              <a:solidFill>
                <a:srgbClr val="0000FF"/>
              </a:solidFill>
            </a:endParaRPr>
          </a:p>
        </p:txBody>
      </p:sp>
      <p:sp>
        <p:nvSpPr>
          <p:cNvPr id="467971" name="Rectangle 3"/>
          <p:cNvSpPr>
            <a:spLocks noGrp="1" noChangeArrowheads="1"/>
          </p:cNvSpPr>
          <p:nvPr>
            <p:ph type="body" idx="1"/>
          </p:nvPr>
        </p:nvSpPr>
        <p:spPr>
          <a:xfrm>
            <a:off x="762000" y="1981200"/>
            <a:ext cx="7772400" cy="4114800"/>
          </a:xfrm>
        </p:spPr>
        <p:txBody>
          <a:bodyPr/>
          <a:lstStyle/>
          <a:p>
            <a:pPr marL="457200" indent="-457200" algn="just"/>
            <a:r>
              <a:rPr lang="fr-FR" sz="2400"/>
              <a:t>[Bước 1] Xác định các loại thực thể (loại thực thể hay thuộc tính)</a:t>
            </a:r>
            <a:endParaRPr lang="en-US" sz="2400"/>
          </a:p>
          <a:p>
            <a:pPr marL="457200" indent="-457200" algn="just"/>
            <a:r>
              <a:rPr lang="en-US" sz="2400"/>
              <a:t>[Bước 2] Xác định loại mối kết hợp</a:t>
            </a:r>
          </a:p>
          <a:p>
            <a:pPr marL="457200" indent="-457200" algn="just"/>
            <a:r>
              <a:rPr lang="en-US" sz="2400"/>
              <a:t>[Bước 3] Xác định và gắn thuộc tính với loại thực thể và loại mối kết hợp</a:t>
            </a:r>
          </a:p>
          <a:p>
            <a:pPr marL="457200" indent="-457200" algn="just"/>
            <a:r>
              <a:rPr lang="en-US" sz="2400"/>
              <a:t>[Bước 4] Quyết định miền giá trị của thuộc tính</a:t>
            </a:r>
          </a:p>
          <a:p>
            <a:pPr marL="457200" indent="-457200" algn="just"/>
            <a:r>
              <a:rPr lang="en-US" sz="2400"/>
              <a:t>[Bước 5] Quyết định các thuộc tính khóa cho loại thực thể</a:t>
            </a:r>
          </a:p>
          <a:p>
            <a:pPr marL="457200" indent="-457200" algn="just"/>
            <a:r>
              <a:rPr lang="en-US" sz="2400"/>
              <a:t>[Bước 6] Gắn (tinh chế) bản số vào loại mối kết hợp</a:t>
            </a:r>
          </a:p>
          <a:p>
            <a:pPr marL="457200" indent="-457200" algn="just"/>
            <a:r>
              <a:rPr lang="en-US" sz="2400"/>
              <a:t>[Bước 7] Thiết kế phân cấp tổng quát hóa/chuyên biệt hóa trong các ràng buộc </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2C4CA7-63E0-4174-8ED1-C2A93713D685}" type="slidenum">
              <a:rPr lang="en-US"/>
              <a:pPr/>
              <a:t>61</a:t>
            </a:fld>
            <a:endParaRPr lang="en-US"/>
          </a:p>
        </p:txBody>
      </p:sp>
      <p:sp>
        <p:nvSpPr>
          <p:cNvPr id="443394" name="Rectangle 2"/>
          <p:cNvSpPr>
            <a:spLocks noGrp="1" noChangeArrowheads="1"/>
          </p:cNvSpPr>
          <p:nvPr>
            <p:ph idx="1"/>
          </p:nvPr>
        </p:nvSpPr>
        <p:spPr>
          <a:xfrm>
            <a:off x="646113" y="1857375"/>
            <a:ext cx="8040687" cy="5943600"/>
          </a:xfrm>
        </p:spPr>
        <p:txBody>
          <a:bodyPr/>
          <a:lstStyle/>
          <a:p>
            <a:pPr marL="347663" indent="-347663" algn="just"/>
            <a:r>
              <a:rPr lang="en-US" sz="2200"/>
              <a:t>Một </a:t>
            </a:r>
            <a:r>
              <a:rPr lang="en-US" sz="2200" b="1" i="1"/>
              <a:t>nhà buôn sỉ kim khí phía bắc</a:t>
            </a:r>
            <a:r>
              <a:rPr lang="en-US" sz="2200"/>
              <a:t> NHW hoạt động trong lãnh vực kho hàng có chức năng phân phối hàng. Công ty mua hàng từ các nhà cung cấp khác nhau. Lưu trữ về hàng có các thông tin như mã hàng, tên hàng. Công ty có nhu cầu lưu trữ mã nhà cung cấp, tên, địa chỉ, số điện thoại, và số fax.</a:t>
            </a:r>
          </a:p>
          <a:p>
            <a:pPr marL="347663" indent="-347663" algn="just"/>
            <a:r>
              <a:rPr lang="en-US" sz="2200"/>
              <a:t>Doanh nghiệp phải cạnh tranh, nên một mặt hàng được lấy từ nhiều nhà cung cấp khác nhau và mỗi lần giao, nhà cung cấp có thể giao với số lượng tối đa theo qui định của từng mặt hàng của từng nhà cung cấp. Hàng được đóng bao bì. Mỗi bao bì có mã bao bì và kích thước.</a:t>
            </a:r>
          </a:p>
          <a:p>
            <a:pPr marL="347663" indent="-347663" algn="just"/>
            <a:r>
              <a:rPr lang="en-US" sz="2200"/>
              <a:t>Đôi khi bao bì lại quá nhỏ để chứa tất cả hàng vì thế hàng được chứa trên nhiều bao bì. Tuy nhiên, không thể có hai mặt hàng cùng chứa trong một bao bì.</a:t>
            </a:r>
          </a:p>
          <a:p>
            <a:pPr marL="347663" indent="-347663" algn="just"/>
            <a:r>
              <a:rPr lang="en-US" sz="2200"/>
              <a:t>Hãy xây dựng mô hình ER cho vấn đề trên. </a:t>
            </a:r>
          </a:p>
        </p:txBody>
      </p:sp>
      <p:sp>
        <p:nvSpPr>
          <p:cNvPr id="443395" name="Text Box 3"/>
          <p:cNvSpPr txBox="1">
            <a:spLocks noChangeArrowheads="1"/>
          </p:cNvSpPr>
          <p:nvPr/>
        </p:nvSpPr>
        <p:spPr bwMode="auto">
          <a:xfrm>
            <a:off x="3657600" y="869950"/>
            <a:ext cx="1384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Ví dụ</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2CC161EF-34A4-4C6D-8913-394366325A91}" type="slidenum">
              <a:rPr lang="en-US"/>
              <a:pPr/>
              <a:t>62</a:t>
            </a:fld>
            <a:endParaRPr lang="en-US"/>
          </a:p>
        </p:txBody>
      </p:sp>
      <p:sp>
        <p:nvSpPr>
          <p:cNvPr id="445442" name="Rectangle 2"/>
          <p:cNvSpPr>
            <a:spLocks noGrp="1" noChangeArrowheads="1"/>
          </p:cNvSpPr>
          <p:nvPr>
            <p:ph type="body" sz="half" idx="1"/>
          </p:nvPr>
        </p:nvSpPr>
        <p:spPr>
          <a:xfrm>
            <a:off x="668338" y="1905000"/>
            <a:ext cx="8475662" cy="533400"/>
          </a:xfrm>
        </p:spPr>
        <p:txBody>
          <a:bodyPr/>
          <a:lstStyle/>
          <a:p>
            <a:pPr marL="347663" indent="-347663">
              <a:buFont typeface="Times New Roman" pitchFamily="18" charset="0"/>
              <a:buNone/>
            </a:pPr>
            <a:r>
              <a:rPr lang="en-US" sz="2400" u="sng">
                <a:solidFill>
                  <a:srgbClr val="990000"/>
                </a:solidFill>
              </a:rPr>
              <a:t>Bước 1</a:t>
            </a:r>
            <a:r>
              <a:rPr lang="en-US" sz="2400">
                <a:solidFill>
                  <a:srgbClr val="990000"/>
                </a:solidFill>
              </a:rPr>
              <a:t>: Nhận diện các tập thực thể và thuộc tính nhận diện</a:t>
            </a:r>
          </a:p>
        </p:txBody>
      </p:sp>
      <p:graphicFrame>
        <p:nvGraphicFramePr>
          <p:cNvPr id="445443" name="Object 3"/>
          <p:cNvGraphicFramePr>
            <a:graphicFrameLocks noGrp="1" noChangeAspect="1"/>
          </p:cNvGraphicFramePr>
          <p:nvPr>
            <p:ph sz="half" idx="2"/>
          </p:nvPr>
        </p:nvGraphicFramePr>
        <p:xfrm>
          <a:off x="685800" y="2400300"/>
          <a:ext cx="8001000" cy="1444625"/>
        </p:xfrm>
        <a:graphic>
          <a:graphicData uri="http://schemas.openxmlformats.org/presentationml/2006/ole">
            <mc:AlternateContent xmlns:mc="http://schemas.openxmlformats.org/markup-compatibility/2006">
              <mc:Choice xmlns:v="urn:schemas-microsoft-com:vml" Requires="v">
                <p:oleObj spid="_x0000_s445548" name="Visio" r:id="rId3" imgW="7433310" imgH="1642348" progId="Visio.Drawing.6">
                  <p:embed/>
                </p:oleObj>
              </mc:Choice>
              <mc:Fallback>
                <p:oleObj name="Visio" r:id="rId3" imgW="7433310" imgH="164234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00300"/>
                        <a:ext cx="8001000"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4" name="Rectangle 4"/>
          <p:cNvSpPr>
            <a:spLocks noChangeArrowheads="1"/>
          </p:cNvSpPr>
          <p:nvPr/>
        </p:nvSpPr>
        <p:spPr bwMode="auto">
          <a:xfrm>
            <a:off x="661988" y="3886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chemeClr val="folHlink"/>
              </a:buClr>
              <a:buSzPct val="60000"/>
              <a:buFont typeface="Wingdings" pitchFamily="2" charset="2"/>
              <a:buNone/>
            </a:pPr>
            <a:r>
              <a:rPr lang="en-US" sz="2400" u="sng">
                <a:solidFill>
                  <a:srgbClr val="990000"/>
                </a:solidFill>
              </a:rPr>
              <a:t>Bước 2</a:t>
            </a:r>
            <a:r>
              <a:rPr lang="en-US" sz="2400">
                <a:solidFill>
                  <a:srgbClr val="990000"/>
                </a:solidFill>
              </a:rPr>
              <a:t>: Nhận diện mối quan hệ giữa các tập thực thể </a:t>
            </a:r>
          </a:p>
        </p:txBody>
      </p:sp>
      <p:graphicFrame>
        <p:nvGraphicFramePr>
          <p:cNvPr id="445445" name="Object 5"/>
          <p:cNvGraphicFramePr>
            <a:graphicFrameLocks noChangeAspect="1"/>
          </p:cNvGraphicFramePr>
          <p:nvPr/>
        </p:nvGraphicFramePr>
        <p:xfrm>
          <a:off x="280988" y="4495800"/>
          <a:ext cx="8320087" cy="2057400"/>
        </p:xfrm>
        <a:graphic>
          <a:graphicData uri="http://schemas.openxmlformats.org/presentationml/2006/ole">
            <mc:AlternateContent xmlns:mc="http://schemas.openxmlformats.org/markup-compatibility/2006">
              <mc:Choice xmlns:v="urn:schemas-microsoft-com:vml" Requires="v">
                <p:oleObj spid="_x0000_s445549" name="Visio" r:id="rId5" imgW="5009912" imgH="1320403" progId="Visio.Drawing.6">
                  <p:embed/>
                </p:oleObj>
              </mc:Choice>
              <mc:Fallback>
                <p:oleObj name="Visio" r:id="rId5" imgW="5009912" imgH="1320403"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8" y="4495800"/>
                        <a:ext cx="8320087"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6" name="Text Box 6"/>
          <p:cNvSpPr txBox="1">
            <a:spLocks noChangeArrowheads="1"/>
          </p:cNvSpPr>
          <p:nvPr/>
        </p:nvSpPr>
        <p:spPr bwMode="auto">
          <a:xfrm>
            <a:off x="2057400" y="990600"/>
            <a:ext cx="5818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FF"/>
                </a:solidFill>
              </a:rPr>
              <a:t>Ví dụ: Hệ thống bán hàng</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500"/>
                                        <p:tgtEl>
                                          <p:spTgt spid="445444"/>
                                        </p:tgtEl>
                                      </p:cBhvr>
                                    </p:animEffect>
                                  </p:childTnLst>
                                </p:cTn>
                              </p:par>
                              <p:par>
                                <p:cTn id="8" presetID="3" presetClass="entr" presetSubtype="10" fill="hold" nodeType="withEffect">
                                  <p:stCondLst>
                                    <p:cond delay="0"/>
                                  </p:stCondLst>
                                  <p:childTnLst>
                                    <p:set>
                                      <p:cBhvr>
                                        <p:cTn id="9" dur="1" fill="hold">
                                          <p:stCondLst>
                                            <p:cond delay="0"/>
                                          </p:stCondLst>
                                        </p:cTn>
                                        <p:tgtEl>
                                          <p:spTgt spid="445445"/>
                                        </p:tgtEl>
                                        <p:attrNameLst>
                                          <p:attrName>style.visibility</p:attrName>
                                        </p:attrNameLst>
                                      </p:cBhvr>
                                      <p:to>
                                        <p:strVal val="visible"/>
                                      </p:to>
                                    </p:set>
                                    <p:animEffect transition="in" filter="blinds(horizontal)">
                                      <p:cBhvr>
                                        <p:cTn id="10" dur="500"/>
                                        <p:tgtEl>
                                          <p:spTgt spid="445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E11A7E-31D4-487B-9E61-D7486E30C504}" type="slidenum">
              <a:rPr lang="en-US"/>
              <a:pPr/>
              <a:t>63</a:t>
            </a:fld>
            <a:endParaRPr lang="en-US"/>
          </a:p>
        </p:txBody>
      </p:sp>
      <p:sp>
        <p:nvSpPr>
          <p:cNvPr id="446466" name="Rectangle 2"/>
          <p:cNvSpPr>
            <a:spLocks noGrp="1" noChangeArrowheads="1"/>
          </p:cNvSpPr>
          <p:nvPr>
            <p:ph type="title"/>
          </p:nvPr>
        </p:nvSpPr>
        <p:spPr>
          <a:xfrm>
            <a:off x="1066800" y="914400"/>
            <a:ext cx="7793038" cy="720725"/>
          </a:xfrm>
        </p:spPr>
        <p:txBody>
          <a:bodyPr/>
          <a:lstStyle/>
          <a:p>
            <a:r>
              <a:rPr lang="en-US" sz="3600" b="1">
                <a:solidFill>
                  <a:srgbClr val="0000FF"/>
                </a:solidFill>
              </a:rPr>
              <a:t>TIẾP CẬN MÔ HÌNH HÓA DỮ LIỆU</a:t>
            </a:r>
          </a:p>
        </p:txBody>
      </p:sp>
      <p:sp>
        <p:nvSpPr>
          <p:cNvPr id="446467" name="Rectangle 3"/>
          <p:cNvSpPr>
            <a:spLocks noChangeArrowheads="1"/>
          </p:cNvSpPr>
          <p:nvPr/>
        </p:nvSpPr>
        <p:spPr bwMode="auto">
          <a:xfrm>
            <a:off x="533400" y="19050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buClr>
                <a:schemeClr val="folHlink"/>
              </a:buClr>
              <a:buSzPct val="60000"/>
              <a:buFont typeface="Times New Roman" pitchFamily="18" charset="0"/>
              <a:buNone/>
            </a:pPr>
            <a:r>
              <a:rPr lang="en-US" sz="2800"/>
              <a:t>  </a:t>
            </a:r>
            <a:r>
              <a:rPr lang="en-US" sz="2400">
                <a:solidFill>
                  <a:srgbClr val="990000"/>
                </a:solidFill>
              </a:rPr>
              <a:t>Bước 3: Gắn thuộc tính mô tả vào các tập thực thể</a:t>
            </a:r>
          </a:p>
          <a:p>
            <a:pPr marL="342900" indent="-342900" algn="just" eaLnBrk="1" hangingPunct="1">
              <a:spcBef>
                <a:spcPct val="20000"/>
              </a:spcBef>
              <a:buClr>
                <a:schemeClr val="folHlink"/>
              </a:buClr>
              <a:buSzPct val="60000"/>
              <a:buFont typeface="Times New Roman" pitchFamily="18" charset="0"/>
              <a:buNone/>
            </a:pPr>
            <a:r>
              <a:rPr lang="en-US" sz="2400"/>
              <a:t>(giải quyết mối quan hệ nhiều-nhiều thành hai mối quan hệ một-nhiều)</a:t>
            </a:r>
          </a:p>
        </p:txBody>
      </p:sp>
      <p:graphicFrame>
        <p:nvGraphicFramePr>
          <p:cNvPr id="446468" name="Object 4"/>
          <p:cNvGraphicFramePr>
            <a:graphicFrameLocks noGrp="1" noChangeAspect="1"/>
          </p:cNvGraphicFramePr>
          <p:nvPr>
            <p:ph idx="1"/>
          </p:nvPr>
        </p:nvGraphicFramePr>
        <p:xfrm>
          <a:off x="342900" y="3276600"/>
          <a:ext cx="8801100" cy="3281363"/>
        </p:xfrm>
        <a:graphic>
          <a:graphicData uri="http://schemas.openxmlformats.org/presentationml/2006/ole">
            <mc:AlternateContent xmlns:mc="http://schemas.openxmlformats.org/markup-compatibility/2006">
              <mc:Choice xmlns:v="urn:schemas-microsoft-com:vml" Requires="v">
                <p:oleObj spid="_x0000_s446519" name="Visio" r:id="rId3" imgW="5009912" imgH="1724739" progId="Visio.Drawing.6">
                  <p:embed/>
                </p:oleObj>
              </mc:Choice>
              <mc:Fallback>
                <p:oleObj name="Visio" r:id="rId3" imgW="5009912" imgH="172473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276600"/>
                        <a:ext cx="8801100"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472701C-E208-4659-B966-5163C4B3918D}" type="slidenum">
              <a:rPr lang="en-US"/>
              <a:pPr/>
              <a:t>64</a:t>
            </a:fld>
            <a:endParaRPr lang="en-US"/>
          </a:p>
        </p:txBody>
      </p:sp>
      <p:sp>
        <p:nvSpPr>
          <p:cNvPr id="464898" name="Rectangle 2"/>
          <p:cNvSpPr>
            <a:spLocks noGrp="1" noChangeArrowheads="1"/>
          </p:cNvSpPr>
          <p:nvPr>
            <p:ph type="title"/>
          </p:nvPr>
        </p:nvSpPr>
        <p:spPr>
          <a:xfrm>
            <a:off x="914400" y="6019800"/>
            <a:ext cx="8229600" cy="838200"/>
          </a:xfrm>
        </p:spPr>
        <p:txBody>
          <a:bodyPr/>
          <a:lstStyle/>
          <a:p>
            <a:r>
              <a:rPr lang="en-US" sz="2000"/>
              <a:t>Mỗi NGƯỜI LÁI XE phải sở hữu một BẰNG LÁI</a:t>
            </a:r>
            <a:br>
              <a:rPr lang="en-US" sz="2000"/>
            </a:br>
            <a:r>
              <a:rPr lang="en-US" sz="2000"/>
              <a:t>Mỗi BẰNG LÁI phải được sở hữu bởi NGƯỜI LÁI XE</a:t>
            </a:r>
          </a:p>
        </p:txBody>
      </p:sp>
      <p:sp>
        <p:nvSpPr>
          <p:cNvPr id="464899" name="Rectangle 3"/>
          <p:cNvSpPr>
            <a:spLocks noGrp="1" noChangeArrowheads="1"/>
          </p:cNvSpPr>
          <p:nvPr>
            <p:ph type="body" idx="1"/>
          </p:nvPr>
        </p:nvSpPr>
        <p:spPr>
          <a:xfrm>
            <a:off x="685800" y="1828800"/>
            <a:ext cx="8229600" cy="3505200"/>
          </a:xfrm>
          <a:noFill/>
        </p:spPr>
        <p:txBody>
          <a:bodyPr/>
          <a:lstStyle/>
          <a:p>
            <a:pPr marL="400050"/>
            <a:r>
              <a:rPr lang="en-US" sz="2200" b="1" u="sng"/>
              <a:t>Đặc tả vấn đề </a:t>
            </a:r>
          </a:p>
          <a:p>
            <a:pPr marL="400050"/>
            <a:r>
              <a:rPr lang="en-US" sz="2200"/>
              <a:t>Phòng cảnh sát mong muốn quản lý lý lịch cá nhân những người lái xe và bằng lái của họ. Một người chỉ lấy được một bằng lái và một bằng lái chỉ thuộc về một người. Thông tin về lái xe mà phòng cảnh sát quan tâm là: mã người lái xe, tên, địa chỉ, ngày sinh</a:t>
            </a:r>
          </a:p>
          <a:p>
            <a:pPr marL="400050"/>
            <a:r>
              <a:rPr lang="en-US" sz="2200"/>
              <a:t>Thông tin về bằng lái cần lưu trữ là: mã bằng lái, loại bằng lái, ngày hết hạn</a:t>
            </a:r>
            <a:endParaRPr lang="en-US" sz="2200" b="1" u="sng"/>
          </a:p>
          <a:p>
            <a:pPr marL="400050"/>
            <a:r>
              <a:rPr lang="en-US" sz="2200" b="1" u="sng"/>
              <a:t>Mô hình thực thể kết hợp</a:t>
            </a:r>
            <a:r>
              <a:rPr lang="en-US" sz="2200"/>
              <a:t> </a:t>
            </a:r>
          </a:p>
        </p:txBody>
      </p:sp>
      <p:graphicFrame>
        <p:nvGraphicFramePr>
          <p:cNvPr id="464900" name="Object 4"/>
          <p:cNvGraphicFramePr>
            <a:graphicFrameLocks noChangeAspect="1"/>
          </p:cNvGraphicFramePr>
          <p:nvPr/>
        </p:nvGraphicFramePr>
        <p:xfrm>
          <a:off x="463550" y="4876800"/>
          <a:ext cx="8680450" cy="1341438"/>
        </p:xfrm>
        <a:graphic>
          <a:graphicData uri="http://schemas.openxmlformats.org/presentationml/2006/ole">
            <mc:AlternateContent xmlns:mc="http://schemas.openxmlformats.org/markup-compatibility/2006">
              <mc:Choice xmlns:v="urn:schemas-microsoft-com:vml" Requires="v">
                <p:oleObj spid="_x0000_s464952" name="Visio" r:id="rId3" imgW="8680680" imgH="1341720" progId="Visio.Drawing.6">
                  <p:embed/>
                </p:oleObj>
              </mc:Choice>
              <mc:Fallback>
                <p:oleObj name="Visio" r:id="rId3" imgW="8680680" imgH="13417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4876800"/>
                        <a:ext cx="8680450"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1" name="Rectangle 5"/>
          <p:cNvSpPr>
            <a:spLocks noChangeArrowheads="1"/>
          </p:cNvSpPr>
          <p:nvPr/>
        </p:nvSpPr>
        <p:spPr bwMode="auto">
          <a:xfrm>
            <a:off x="838200" y="9906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00FF"/>
                </a:solidFill>
              </a:rPr>
              <a:t>Ví dụ: Hệ thống quản lý bằng lái xe</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1CD870-C552-47AB-B269-9F094F9E52FA}" type="slidenum">
              <a:rPr lang="en-US"/>
              <a:pPr/>
              <a:t>65</a:t>
            </a:fld>
            <a:endParaRPr lang="en-US"/>
          </a:p>
        </p:txBody>
      </p:sp>
      <p:sp>
        <p:nvSpPr>
          <p:cNvPr id="465922" name="Rectangle 2"/>
          <p:cNvSpPr>
            <a:spLocks noGrp="1" noChangeArrowheads="1"/>
          </p:cNvSpPr>
          <p:nvPr>
            <p:ph type="body" idx="1"/>
          </p:nvPr>
        </p:nvSpPr>
        <p:spPr>
          <a:xfrm>
            <a:off x="685800" y="1828800"/>
            <a:ext cx="8229600" cy="3505200"/>
          </a:xfrm>
          <a:noFill/>
        </p:spPr>
        <p:txBody>
          <a:bodyPr/>
          <a:lstStyle/>
          <a:p>
            <a:pPr marL="400050" algn="just"/>
            <a:r>
              <a:rPr lang="en-US" sz="2200" b="1" u="sng"/>
              <a:t>Đặc tả vấn đề </a:t>
            </a:r>
          </a:p>
          <a:p>
            <a:pPr marL="400050" algn="just"/>
            <a:r>
              <a:rPr lang="en-US" sz="2200"/>
              <a:t>Người phụ trách đào tạo Trường cao đẳng cộng đồng núi xanh mong muốn thiết lập một csdl về các môn học mà họ cung cấp (như chứng chỉ leo núi, cử nhân công nghệ bay) và các học viên ghi danh vào các môn học này. Nhà trường qui định là một học viên được ghi danh học tối đa ba môn học trong cùng một lúc. Họ chỉ quan tâm đến dữ liệu của môn học hiện tại. Một khi học viên kết thúc môn học, họ sẽ không còn thuộc diện quản lý của nhà trường và phải được xóa khỏi csdl trừ khi học viên này ghi danh học tiếp môn mới. Thông tin về một học viên gồm: mã học viên, tên học viên, địa chỉ, ngày sinh, số điện thoại, ngày nhập học</a:t>
            </a:r>
          </a:p>
          <a:p>
            <a:pPr marL="400050" algn="just"/>
            <a:r>
              <a:rPr lang="en-US" sz="2200"/>
              <a:t>Thông tin về môn học gồm: mã môn học, tên môn học, thời lượng </a:t>
            </a:r>
          </a:p>
        </p:txBody>
      </p:sp>
      <p:sp>
        <p:nvSpPr>
          <p:cNvPr id="465923" name="Rectangle 3"/>
          <p:cNvSpPr>
            <a:spLocks noChangeArrowheads="1"/>
          </p:cNvSpPr>
          <p:nvPr/>
        </p:nvSpPr>
        <p:spPr bwMode="auto">
          <a:xfrm>
            <a:off x="1066800" y="1066800"/>
            <a:ext cx="944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b="1">
                <a:solidFill>
                  <a:srgbClr val="0000FF"/>
                </a:solidFill>
              </a:rPr>
              <a:t>VÍ DỤ VỀ MỐI QUAN HỆ NHIỀU NHIỀU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184207AA-63A5-4E0B-AE2A-BE30D135598C}" type="slidenum">
              <a:rPr lang="en-US"/>
              <a:pPr/>
              <a:t>66</a:t>
            </a:fld>
            <a:endParaRPr lang="en-US"/>
          </a:p>
        </p:txBody>
      </p:sp>
      <p:sp>
        <p:nvSpPr>
          <p:cNvPr id="466946" name="Rectangle 2"/>
          <p:cNvSpPr>
            <a:spLocks noGrp="1" noChangeArrowheads="1"/>
          </p:cNvSpPr>
          <p:nvPr>
            <p:ph type="ctrTitle"/>
          </p:nvPr>
        </p:nvSpPr>
        <p:spPr>
          <a:xfrm>
            <a:off x="0" y="152400"/>
            <a:ext cx="9144000" cy="533400"/>
          </a:xfrm>
        </p:spPr>
        <p:txBody>
          <a:bodyPr/>
          <a:lstStyle/>
          <a:p>
            <a:r>
              <a:rPr lang="en-US" sz="1800" b="1">
                <a:solidFill>
                  <a:srgbClr val="0000FF"/>
                </a:solidFill>
              </a:rPr>
              <a:t>MỐI QUAN HỆ NHIỀU NHIỀU CHUYỂN THÀNH 2 MỐI QUAN HỆ MỘT NHIỀU</a:t>
            </a:r>
          </a:p>
        </p:txBody>
      </p:sp>
      <p:graphicFrame>
        <p:nvGraphicFramePr>
          <p:cNvPr id="466947" name="Object 3"/>
          <p:cNvGraphicFramePr>
            <a:graphicFrameLocks noChangeAspect="1"/>
          </p:cNvGraphicFramePr>
          <p:nvPr/>
        </p:nvGraphicFramePr>
        <p:xfrm>
          <a:off x="0" y="1447800"/>
          <a:ext cx="9144000" cy="4878388"/>
        </p:xfrm>
        <a:graphic>
          <a:graphicData uri="http://schemas.openxmlformats.org/presentationml/2006/ole">
            <mc:AlternateContent xmlns:mc="http://schemas.openxmlformats.org/markup-compatibility/2006">
              <mc:Choice xmlns:v="urn:schemas-microsoft-com:vml" Requires="v">
                <p:oleObj spid="_x0000_s466998" name="Visio" r:id="rId3" imgW="10431000" imgH="5565240" progId="Visio.Drawing.6">
                  <p:embed/>
                </p:oleObj>
              </mc:Choice>
              <mc:Fallback>
                <p:oleObj name="Visio" r:id="rId3" imgW="10431000" imgH="55652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487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bwMode="auto">
          <a:xfrm>
            <a:off x="6343650" y="1943725"/>
            <a:ext cx="647700" cy="3810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0,3</a:t>
            </a:r>
          </a:p>
        </p:txBody>
      </p:sp>
      <p:sp>
        <p:nvSpPr>
          <p:cNvPr id="3" name="Footer Placeholder 2"/>
          <p:cNvSpPr>
            <a:spLocks noGrp="1"/>
          </p:cNvSpPr>
          <p:nvPr>
            <p:ph type="ftr" sz="quarter" idx="3"/>
          </p:nvPr>
        </p:nvSpPr>
        <p:spPr/>
        <p:txBody>
          <a:bodyPr/>
          <a:lstStyle/>
          <a:p>
            <a:r>
              <a:rPr lang="en-US"/>
              <a:t>Trần Thi Kim Chi</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3E9F1A-16A1-4D6B-A0BC-0E1D78F58FD9}" type="slidenum">
              <a:rPr lang="en-US"/>
              <a:pPr/>
              <a:t>67</a:t>
            </a:fld>
            <a:endParaRPr lang="en-US"/>
          </a:p>
        </p:txBody>
      </p:sp>
      <p:sp>
        <p:nvSpPr>
          <p:cNvPr id="450562" name="Rectangle 2"/>
          <p:cNvSpPr>
            <a:spLocks noGrp="1" noChangeArrowheads="1"/>
          </p:cNvSpPr>
          <p:nvPr>
            <p:ph type="title"/>
          </p:nvPr>
        </p:nvSpPr>
        <p:spPr/>
        <p:txBody>
          <a:bodyPr/>
          <a:lstStyle/>
          <a:p>
            <a:pPr marL="838200" indent="-838200" algn="ctr"/>
            <a:r>
              <a:rPr lang="en-US">
                <a:solidFill>
                  <a:srgbClr val="FF0000"/>
                </a:solidFill>
              </a:rPr>
              <a:t>Hệ thống quản lý thư viện</a:t>
            </a:r>
          </a:p>
        </p:txBody>
      </p:sp>
      <p:sp>
        <p:nvSpPr>
          <p:cNvPr id="450563" name="Text Box 3"/>
          <p:cNvSpPr txBox="1">
            <a:spLocks noChangeArrowheads="1"/>
          </p:cNvSpPr>
          <p:nvPr/>
        </p:nvSpPr>
        <p:spPr bwMode="auto">
          <a:xfrm>
            <a:off x="762000" y="1981200"/>
            <a:ext cx="8001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kumimoji="1" sz="2400">
                <a:solidFill>
                  <a:schemeClr val="tx1"/>
                </a:solidFill>
                <a:latin typeface="Times New Roman" pitchFamily="18" charset="0"/>
              </a:defRPr>
            </a:lvl1pPr>
            <a:lvl2pPr marL="461963">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buFontTx/>
              <a:buChar char="•"/>
            </a:pPr>
            <a:r>
              <a:rPr kumimoji="0" lang="en-US" sz="2000"/>
              <a:t>Một thư viện tổ chức việc cho mượn sách như sau:</a:t>
            </a:r>
          </a:p>
          <a:p>
            <a:pPr algn="just">
              <a:buFontTx/>
              <a:buChar char="•"/>
            </a:pPr>
            <a:r>
              <a:rPr kumimoji="0" lang="en-US" sz="2000"/>
              <a:t>Mỗi quyển sách được đánh một mã sách (MASH) dùng để phân biệt với các quyển sách khác (giả sử nếu một tác phẩm có nhiều bản giống nhau hoặc có nhiều tập thì cũng xem là có mã sách khác nhau), mỗi mã sách xác định các thông tin khác như : tên sách (TENSACH), tên tác giả (TACGIA), nhà xuất bản (NHAXB), năm xuất bản (NAMXB).</a:t>
            </a:r>
          </a:p>
          <a:p>
            <a:pPr algn="just">
              <a:buFontTx/>
              <a:buChar char="•"/>
            </a:pPr>
            <a:r>
              <a:rPr kumimoji="0" lang="en-US" sz="2000"/>
              <a:t>Mỗi đọc giả được thư  viên cấp cho một thẻ thư viện, trong đó có ghi rõ mã đọc giả (MAĐG), cùng với các thông tin khác như : họ tên (HOTEN), ngày sinh (NGAYSINH), địa chỉ (ĐIACHI), nghề nghiệp(NGHENGHIEP).</a:t>
            </a:r>
          </a:p>
          <a:p>
            <a:pPr algn="just">
              <a:buFontTx/>
              <a:buChar char="•"/>
            </a:pPr>
            <a:r>
              <a:rPr kumimoji="0" lang="en-US" sz="2000"/>
              <a:t>Cứ mỗi lượt mượn sách, đọc giả phải đăng ký các quyển sách cần mượn vào một phiếu mượn, mỗi phiếu mượn có một số phiếu mượn (SOPM) khác nhau, mỗi phiếu mượn xác định các thông tin như: ngày mượn sách (NGAYMUON), mã đọc giả. Các các quyển sách trong cùng một phiếu mượn không nhất thiết phải trả trong một lần. </a:t>
            </a:r>
          </a:p>
          <a:p>
            <a:pPr algn="just"/>
            <a:endParaRPr kumimoji="0" lang="en-US" sz="2000"/>
          </a:p>
        </p:txBody>
      </p:sp>
      <p:sp>
        <p:nvSpPr>
          <p:cNvPr id="450564" name="Text Box 4"/>
          <p:cNvSpPr txBox="1">
            <a:spLocks noChangeArrowheads="1"/>
          </p:cNvSpPr>
          <p:nvPr/>
        </p:nvSpPr>
        <p:spPr bwMode="auto">
          <a:xfrm>
            <a:off x="990600" y="304800"/>
            <a:ext cx="135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2</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8AB9F0-390F-4D54-B69B-6B8BD891F2D5}" type="slidenum">
              <a:rPr lang="en-US"/>
              <a:pPr/>
              <a:t>68</a:t>
            </a:fld>
            <a:endParaRPr lang="en-US"/>
          </a:p>
        </p:txBody>
      </p:sp>
      <p:sp>
        <p:nvSpPr>
          <p:cNvPr id="451586" name="Rectangle 2"/>
          <p:cNvSpPr>
            <a:spLocks noGrp="1" noChangeArrowheads="1"/>
          </p:cNvSpPr>
          <p:nvPr>
            <p:ph type="title"/>
          </p:nvPr>
        </p:nvSpPr>
        <p:spPr/>
        <p:txBody>
          <a:bodyPr/>
          <a:lstStyle/>
          <a:p>
            <a:pPr marL="838200" indent="-838200" algn="ctr"/>
            <a:r>
              <a:rPr lang="en-US">
                <a:solidFill>
                  <a:srgbClr val="0000FF"/>
                </a:solidFill>
              </a:rPr>
              <a:t>Hệ thống quản lý thư viện</a:t>
            </a:r>
          </a:p>
        </p:txBody>
      </p:sp>
      <p:graphicFrame>
        <p:nvGraphicFramePr>
          <p:cNvPr id="451587" name="Object 3"/>
          <p:cNvGraphicFramePr>
            <a:graphicFrameLocks noGrp="1" noChangeAspect="1"/>
          </p:cNvGraphicFramePr>
          <p:nvPr>
            <p:ph idx="1"/>
            <p:extLst>
              <p:ext uri="{D42A27DB-BD31-4B8C-83A1-F6EECF244321}">
                <p14:modId xmlns:p14="http://schemas.microsoft.com/office/powerpoint/2010/main" val="3795491224"/>
              </p:ext>
            </p:extLst>
          </p:nvPr>
        </p:nvGraphicFramePr>
        <p:xfrm>
          <a:off x="914400" y="1981200"/>
          <a:ext cx="7467600" cy="5029200"/>
        </p:xfrm>
        <a:graphic>
          <a:graphicData uri="http://schemas.openxmlformats.org/presentationml/2006/ole">
            <mc:AlternateContent xmlns:mc="http://schemas.openxmlformats.org/markup-compatibility/2006">
              <mc:Choice xmlns:v="urn:schemas-microsoft-com:vml" Requires="v">
                <p:oleObj spid="_x0000_s451638" name="Visio" r:id="rId3" imgW="4557236" imgH="3444478" progId="Visio.Drawing.6">
                  <p:embed/>
                </p:oleObj>
              </mc:Choice>
              <mc:Fallback>
                <p:oleObj name="Visio" r:id="rId3" imgW="4557236" imgH="344447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467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bwMode="auto">
          <a:xfrm>
            <a:off x="3352800" y="4876800"/>
            <a:ext cx="5029200" cy="16764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8" charset="0"/>
            </a:endParaRP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94E1B6-8EEA-4352-8A00-0DC346D0225C}" type="slidenum">
              <a:rPr lang="en-US"/>
              <a:pPr/>
              <a:t>69</a:t>
            </a:fld>
            <a:endParaRPr lang="en-US"/>
          </a:p>
        </p:txBody>
      </p:sp>
      <p:sp>
        <p:nvSpPr>
          <p:cNvPr id="452610" name="Rectangle 2"/>
          <p:cNvSpPr>
            <a:spLocks noGrp="1" noChangeArrowheads="1"/>
          </p:cNvSpPr>
          <p:nvPr>
            <p:ph type="title"/>
          </p:nvPr>
        </p:nvSpPr>
        <p:spPr/>
        <p:txBody>
          <a:bodyPr/>
          <a:lstStyle/>
          <a:p>
            <a:pPr marL="838200" indent="-838200" algn="ctr"/>
            <a:r>
              <a:rPr lang="en-US">
                <a:solidFill>
                  <a:srgbClr val="FF0000"/>
                </a:solidFill>
              </a:rPr>
              <a:t>Hệ thống quản lý bán hàng</a:t>
            </a:r>
          </a:p>
        </p:txBody>
      </p:sp>
      <p:sp>
        <p:nvSpPr>
          <p:cNvPr id="452611" name="Text Box 3"/>
          <p:cNvSpPr txBox="1">
            <a:spLocks noChangeArrowheads="1"/>
          </p:cNvSpPr>
          <p:nvPr/>
        </p:nvSpPr>
        <p:spPr bwMode="auto">
          <a:xfrm>
            <a:off x="762000" y="2057400"/>
            <a:ext cx="7696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buFontTx/>
              <a:buChar char="•"/>
            </a:pPr>
            <a:r>
              <a:rPr kumimoji="0" lang="en-US" sz="2000"/>
              <a:t>Mỗi khách hàng có một mã khách hàng (MAKH) duy nhất, mỗi MAKH xác định được các thông tin về khách hàng như : họ tên khách hàng (HOTEN), địa chỉ (ĐIACHI), số điện thoại (ĐIENTHOAI).</a:t>
            </a:r>
          </a:p>
          <a:p>
            <a:pPr algn="just">
              <a:buFontTx/>
              <a:buChar char="•"/>
            </a:pPr>
            <a:r>
              <a:rPr kumimoji="0" lang="en-US" sz="2000"/>
              <a:t>Các mặt hàng được phân loại theo từng nhóm hàng, mỗi nhóm hàng có một mã nhóm (MANHOM) duy nhất, mỗi mã nhóm hàng xác định tên nhóm hàng (TENNHOM), tất nhiên một nhóm hàng có thể có nhiều mặt hàng. </a:t>
            </a:r>
          </a:p>
          <a:p>
            <a:pPr algn="just">
              <a:buFontTx/>
              <a:buChar char="•"/>
            </a:pPr>
            <a:r>
              <a:rPr kumimoji="0" lang="en-US" sz="2000"/>
              <a:t>Mỗi mặt hàng được đánh một mã số (MAHANG) duy nhất, mỗi mã số này xác định các thông tin về mặt hàng đó như : tên hàng (TENHANG), đơn giá bán (ĐONGIA), đơn vị tính (ĐVT). </a:t>
            </a:r>
          </a:p>
          <a:p>
            <a:pPr algn="just">
              <a:buFontTx/>
              <a:buChar char="•"/>
            </a:pPr>
            <a:r>
              <a:rPr kumimoji="0" lang="en-US" sz="2000"/>
              <a:t>Mỗi hóa đơn bán hàng có một số hóa đơn (SOHĐ) duy nhất, mỗi hóa đơn xác định được khách hàng và ngày lập hóa đơn (NGAYLAPHĐ), ngày bán hàng (NGAYBAN). </a:t>
            </a:r>
          </a:p>
          <a:p>
            <a:pPr algn="just">
              <a:buFontTx/>
              <a:buChar char="•"/>
            </a:pPr>
            <a:r>
              <a:rPr kumimoji="0" lang="en-US" sz="2000"/>
              <a:t>Với mỗi mặt hàng trong một hóa đơn cho biết số lượng bán (SLBAN) của mặt hàng đó. </a:t>
            </a:r>
          </a:p>
          <a:p>
            <a:pPr algn="just">
              <a:buFontTx/>
              <a:buChar char="•"/>
            </a:pPr>
            <a:endParaRPr kumimoji="0" lang="en-US" sz="2000">
              <a:latin typeface="VNI-Times" pitchFamily="2" charset="0"/>
            </a:endParaRPr>
          </a:p>
        </p:txBody>
      </p:sp>
      <p:sp>
        <p:nvSpPr>
          <p:cNvPr id="452612" name="Text Box 4"/>
          <p:cNvSpPr txBox="1">
            <a:spLocks noChangeArrowheads="1"/>
          </p:cNvSpPr>
          <p:nvPr/>
        </p:nvSpPr>
        <p:spPr bwMode="auto">
          <a:xfrm>
            <a:off x="914400" y="304800"/>
            <a:ext cx="135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3</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D971343-2945-49A6-A130-7251F2EAA7F0}" type="slidenum">
              <a:rPr lang="en-US"/>
              <a:pPr/>
              <a:t>7</a:t>
            </a:fld>
            <a:endParaRPr lang="en-US"/>
          </a:p>
        </p:txBody>
      </p:sp>
      <p:sp>
        <p:nvSpPr>
          <p:cNvPr id="8194" name="Rectangle 2"/>
          <p:cNvSpPr>
            <a:spLocks noGrp="1" noChangeArrowheads="1"/>
          </p:cNvSpPr>
          <p:nvPr>
            <p:ph type="title" idx="4294967295"/>
          </p:nvPr>
        </p:nvSpPr>
        <p:spPr>
          <a:xfrm>
            <a:off x="914400" y="381000"/>
            <a:ext cx="8915400" cy="1417638"/>
          </a:xfrm>
        </p:spPr>
        <p:txBody>
          <a:bodyPr anchor="ctr">
            <a:normAutofit/>
          </a:bodyPr>
          <a:lstStyle/>
          <a:p>
            <a:r>
              <a:rPr lang="en-US" sz="3600">
                <a:solidFill>
                  <a:srgbClr val="0000FF"/>
                </a:solidFill>
                <a:effectLst>
                  <a:outerShdw blurRad="38100" dist="38100" dir="2700000" algn="tl">
                    <a:srgbClr val="C0C0C0"/>
                  </a:outerShdw>
                </a:effectLst>
              </a:rPr>
              <a:t>Mô hình liên kết – thực thể </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(Entity Relationship Model – ER Model)</a:t>
            </a:r>
          </a:p>
        </p:txBody>
      </p:sp>
      <p:sp>
        <p:nvSpPr>
          <p:cNvPr id="364547" name="Rectangle 3"/>
          <p:cNvSpPr>
            <a:spLocks noGrp="1" noChangeArrowheads="1"/>
          </p:cNvSpPr>
          <p:nvPr>
            <p:ph idx="4294967295"/>
          </p:nvPr>
        </p:nvSpPr>
        <p:spPr>
          <a:xfrm>
            <a:off x="609600" y="1905000"/>
            <a:ext cx="8153400" cy="4378325"/>
          </a:xfrm>
        </p:spPr>
        <p:txBody>
          <a:bodyPr lIns="182880" tIns="91440"/>
          <a:lstStyle/>
          <a:p>
            <a:pPr marL="265113" indent="-265113" algn="just">
              <a:lnSpc>
                <a:spcPct val="115000"/>
              </a:lnSpc>
            </a:pPr>
            <a:r>
              <a:rPr lang="vi-VN" sz="2400" b="1"/>
              <a:t>Mô hình dữ liệu thực thể kết hợp (E-R - entity-relationship data model) </a:t>
            </a:r>
            <a:r>
              <a:rPr lang="vi-VN" sz="2400"/>
              <a:t>do Peter Pin_Shan Chen đề xuất năm 1976, nhìn thế giới thực như là một tập các đối tượng căn bản được gọi là các </a:t>
            </a:r>
            <a:r>
              <a:rPr lang="vi-VN" sz="2400" i="1"/>
              <a:t>thực thể</a:t>
            </a:r>
            <a:r>
              <a:rPr lang="vi-VN" sz="2400"/>
              <a:t>, và </a:t>
            </a:r>
            <a:r>
              <a:rPr lang="vi-VN" sz="2400" i="1"/>
              <a:t>các mối quan hệ </a:t>
            </a:r>
            <a:r>
              <a:rPr lang="vi-VN" sz="2400"/>
              <a:t>ở giữa các đối tượng này. </a:t>
            </a:r>
            <a:endParaRPr lang="en-US" sz="2400"/>
          </a:p>
          <a:p>
            <a:pPr marL="265113" indent="-265113" algn="just">
              <a:lnSpc>
                <a:spcPct val="115000"/>
              </a:lnSpc>
            </a:pPr>
            <a:r>
              <a:rPr lang="en-US" sz="2400"/>
              <a:t>Mô hình ER được dùng để xây dựng mô hình dữ liệu ý niệm (Conceptual data modeling) nhằm biểu diễn cấu trúc và các ràng buộc của CSDL.</a:t>
            </a:r>
          </a:p>
          <a:p>
            <a:pPr marL="265113" indent="-265113" algn="just">
              <a:lnSpc>
                <a:spcPct val="115000"/>
              </a:lnSpc>
            </a:pPr>
            <a:r>
              <a:rPr lang="en-US" sz="2400"/>
              <a:t>Mô hình ER như một công cụ để trao đổi ý tưởng giữa nhà thiết kế và người dùng cuối trong giai đoạn phân tích. Nó độc lập với DBMS và quá trình thi công database.</a:t>
            </a:r>
          </a:p>
          <a:p>
            <a:pPr marL="265113" indent="-265113" algn="just">
              <a:lnSpc>
                <a:spcPct val="115000"/>
              </a:lnSpc>
            </a:pPr>
            <a:endParaRPr lang="en-US" sz="2400"/>
          </a:p>
          <a:p>
            <a:pPr marL="265113" indent="-265113" algn="just">
              <a:lnSpc>
                <a:spcPct val="115000"/>
              </a:lnSpc>
            </a:pPr>
            <a:endParaRPr 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A233A4-F460-4FC0-86DD-12DBC0FB6A00}" type="slidenum">
              <a:rPr lang="en-US"/>
              <a:pPr/>
              <a:t>70</a:t>
            </a:fld>
            <a:endParaRPr lang="en-US"/>
          </a:p>
        </p:txBody>
      </p:sp>
      <p:sp>
        <p:nvSpPr>
          <p:cNvPr id="453634" name="Rectangle 2"/>
          <p:cNvSpPr>
            <a:spLocks noGrp="1" noChangeArrowheads="1"/>
          </p:cNvSpPr>
          <p:nvPr>
            <p:ph type="title"/>
          </p:nvPr>
        </p:nvSpPr>
        <p:spPr/>
        <p:txBody>
          <a:bodyPr/>
          <a:lstStyle/>
          <a:p>
            <a:pPr marL="838200" indent="-838200" algn="ctr"/>
            <a:r>
              <a:rPr lang="en-US">
                <a:solidFill>
                  <a:srgbClr val="0000FF"/>
                </a:solidFill>
              </a:rPr>
              <a:t>Hệ thống quản lý bán hàng</a:t>
            </a:r>
          </a:p>
        </p:txBody>
      </p:sp>
      <p:graphicFrame>
        <p:nvGraphicFramePr>
          <p:cNvPr id="453635" name="Object 3"/>
          <p:cNvGraphicFramePr>
            <a:graphicFrameLocks noGrp="1" noChangeAspect="1"/>
          </p:cNvGraphicFramePr>
          <p:nvPr>
            <p:ph idx="1"/>
          </p:nvPr>
        </p:nvGraphicFramePr>
        <p:xfrm>
          <a:off x="838200" y="1828800"/>
          <a:ext cx="7391400" cy="4562475"/>
        </p:xfrm>
        <a:graphic>
          <a:graphicData uri="http://schemas.openxmlformats.org/presentationml/2006/ole">
            <mc:AlternateContent xmlns:mc="http://schemas.openxmlformats.org/markup-compatibility/2006">
              <mc:Choice xmlns:v="urn:schemas-microsoft-com:vml" Requires="v">
                <p:oleObj spid="_x0000_s453686" name="Visio" r:id="rId3" imgW="7027783" imgH="4338638" progId="Visio.Drawing.6">
                  <p:embed/>
                </p:oleObj>
              </mc:Choice>
              <mc:Fallback>
                <p:oleObj name="Visio" r:id="rId3" imgW="7027783" imgH="433863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8800"/>
                        <a:ext cx="7391400" cy="456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bwMode="auto">
          <a:xfrm>
            <a:off x="609600" y="4343400"/>
            <a:ext cx="5105400" cy="1600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8" charset="0"/>
            </a:endParaRP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B4BC8C0-6E15-4263-98E9-0EDF4E8DB39C}" type="slidenum">
              <a:rPr lang="en-US"/>
              <a:pPr/>
              <a:t>71</a:t>
            </a:fld>
            <a:endParaRPr lang="en-US"/>
          </a:p>
        </p:txBody>
      </p:sp>
      <p:sp>
        <p:nvSpPr>
          <p:cNvPr id="454658" name="Rectangle 2"/>
          <p:cNvSpPr>
            <a:spLocks noGrp="1" noChangeArrowheads="1"/>
          </p:cNvSpPr>
          <p:nvPr>
            <p:ph type="title"/>
          </p:nvPr>
        </p:nvSpPr>
        <p:spPr/>
        <p:txBody>
          <a:bodyPr/>
          <a:lstStyle/>
          <a:p>
            <a:pPr marL="838200" indent="-838200" algn="ctr"/>
            <a:r>
              <a:rPr lang="en-US">
                <a:solidFill>
                  <a:srgbClr val="0000FF"/>
                </a:solidFill>
              </a:rPr>
              <a:t>Hệ thống quản lý đề án</a:t>
            </a:r>
          </a:p>
        </p:txBody>
      </p:sp>
      <p:sp>
        <p:nvSpPr>
          <p:cNvPr id="454659" name="Text Box 3"/>
          <p:cNvSpPr txBox="1">
            <a:spLocks noChangeArrowheads="1"/>
          </p:cNvSpPr>
          <p:nvPr/>
        </p:nvSpPr>
        <p:spPr bwMode="auto">
          <a:xfrm>
            <a:off x="8223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0" name="Text Box 4"/>
          <p:cNvSpPr txBox="1">
            <a:spLocks noChangeArrowheads="1"/>
          </p:cNvSpPr>
          <p:nvPr/>
        </p:nvSpPr>
        <p:spPr bwMode="auto">
          <a:xfrm>
            <a:off x="7461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1" name="Text Box 5"/>
          <p:cNvSpPr txBox="1">
            <a:spLocks noChangeArrowheads="1"/>
          </p:cNvSpPr>
          <p:nvPr/>
        </p:nvSpPr>
        <p:spPr bwMode="auto">
          <a:xfrm>
            <a:off x="838200" y="1866446"/>
            <a:ext cx="8077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marL="0" indent="0" algn="just"/>
            <a:r>
              <a:rPr lang="vi-VN" sz="2000"/>
              <a:t>Giả sử sau đây là một số yêu cầu dữ liệu đối với một công ty chuyên thực hiện các đề án: Công ty gồm nhiều nhân viên, mỗi nhân viên được gán mã nhân viên để tiện việc quản lý, có họ tên, ngày sinh, mức lương được hưởng. Công ty gồm nhiều phòng ban, mỗi phòng ban có chức năng riêng của mình, có mã phòng, tên phòng, có một trưởng phòng. Mỗi nhân viên chỉ thuộc vào một phòng ban và một phòng có thể có nhiều nhân viên. Mỗi nhân viên trong phòng còn có thể chịu sự quản lý trực tiếp từ một nhân viên khác. Do công ty thực hiện đề án, nên mỗi phòng có thể có nhiều văn phòng giao dịch hay làm việc khác nhau ở tại những địa điểm khác nhau. Mỗi một đề án khi được xây dựng, có mã đề án, tên đề án, địa điểm thực hiện đề án đó và do một phòng ban chịu trách nhiệm chủ trì đề án. Quá trình thực hiện đề án có thể được chia nhỏ thành nhiều công việc và phân côn cho các nhân viên thực hiện, khi đó công ty sẽ ghi nhận lại thời gian phân công công việc cho nhân viên (tính bằng số giờ / tuần) để theo dõi tiến độ thực hiện. Nhằm có thể chăm lo đời sống của nhân viên, công ty có ghi nhận lại những thông tin về những thân nhân của nhân viên, bao gồm những người như cha mẹ, chồng vợ, và con cái. </a:t>
            </a:r>
            <a:endParaRPr kumimoji="0" lang="en-US" sz="2200"/>
          </a:p>
        </p:txBody>
      </p:sp>
      <p:sp>
        <p:nvSpPr>
          <p:cNvPr id="454662" name="Text Box 6"/>
          <p:cNvSpPr txBox="1">
            <a:spLocks noChangeArrowheads="1"/>
          </p:cNvSpPr>
          <p:nvPr/>
        </p:nvSpPr>
        <p:spPr bwMode="auto">
          <a:xfrm>
            <a:off x="762000" y="228600"/>
            <a:ext cx="135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4</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B4BC8C0-6E15-4263-98E9-0EDF4E8DB39C}" type="slidenum">
              <a:rPr lang="en-US"/>
              <a:pPr/>
              <a:t>72</a:t>
            </a:fld>
            <a:endParaRPr lang="en-US"/>
          </a:p>
        </p:txBody>
      </p:sp>
      <p:sp>
        <p:nvSpPr>
          <p:cNvPr id="454658" name="Rectangle 2"/>
          <p:cNvSpPr>
            <a:spLocks noGrp="1" noChangeArrowheads="1"/>
          </p:cNvSpPr>
          <p:nvPr>
            <p:ph type="title"/>
          </p:nvPr>
        </p:nvSpPr>
        <p:spPr>
          <a:xfrm>
            <a:off x="1150938" y="214313"/>
            <a:ext cx="7793037" cy="623887"/>
          </a:xfrm>
        </p:spPr>
        <p:txBody>
          <a:bodyPr/>
          <a:lstStyle/>
          <a:p>
            <a:pPr marL="838200" indent="-838200" algn="ctr"/>
            <a:r>
              <a:rPr lang="en-US">
                <a:solidFill>
                  <a:srgbClr val="0000FF"/>
                </a:solidFill>
              </a:rPr>
              <a:t>Hệ thống quản lý đề án</a:t>
            </a:r>
          </a:p>
        </p:txBody>
      </p:sp>
      <p:sp>
        <p:nvSpPr>
          <p:cNvPr id="454659" name="Text Box 3"/>
          <p:cNvSpPr txBox="1">
            <a:spLocks noChangeArrowheads="1"/>
          </p:cNvSpPr>
          <p:nvPr/>
        </p:nvSpPr>
        <p:spPr bwMode="auto">
          <a:xfrm>
            <a:off x="8223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0" name="Text Box 4"/>
          <p:cNvSpPr txBox="1">
            <a:spLocks noChangeArrowheads="1"/>
          </p:cNvSpPr>
          <p:nvPr/>
        </p:nvSpPr>
        <p:spPr bwMode="auto">
          <a:xfrm>
            <a:off x="7461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2" name="Text Box 6"/>
          <p:cNvSpPr txBox="1">
            <a:spLocks noChangeArrowheads="1"/>
          </p:cNvSpPr>
          <p:nvPr/>
        </p:nvSpPr>
        <p:spPr bwMode="auto">
          <a:xfrm>
            <a:off x="762000" y="228600"/>
            <a:ext cx="135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4</a:t>
            </a:r>
            <a:endParaRPr lang="vi-VN" sz="2400" b="1">
              <a:solidFill>
                <a:srgbClr val="CC3300"/>
              </a:solidFill>
            </a:endParaRPr>
          </a:p>
          <a:p>
            <a:endParaRPr lang="en-US" sz="2400" b="1"/>
          </a:p>
        </p:txBody>
      </p:sp>
      <p:pic>
        <p:nvPicPr>
          <p:cNvPr id="4689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680" t="15873" r="14732" b="8929"/>
          <a:stretch/>
        </p:blipFill>
        <p:spPr bwMode="auto">
          <a:xfrm>
            <a:off x="1219200" y="639762"/>
            <a:ext cx="7086600" cy="628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6508673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B4BC8C0-6E15-4263-98E9-0EDF4E8DB39C}" type="slidenum">
              <a:rPr lang="en-US"/>
              <a:pPr/>
              <a:t>73</a:t>
            </a:fld>
            <a:endParaRPr lang="en-US"/>
          </a:p>
        </p:txBody>
      </p:sp>
      <p:sp>
        <p:nvSpPr>
          <p:cNvPr id="454658" name="Rectangle 2"/>
          <p:cNvSpPr>
            <a:spLocks noGrp="1" noChangeArrowheads="1"/>
          </p:cNvSpPr>
          <p:nvPr>
            <p:ph type="title"/>
          </p:nvPr>
        </p:nvSpPr>
        <p:spPr/>
        <p:txBody>
          <a:bodyPr/>
          <a:lstStyle/>
          <a:p>
            <a:pPr marL="838200" indent="-838200" algn="ctr"/>
            <a:r>
              <a:rPr lang="en-US">
                <a:solidFill>
                  <a:srgbClr val="0000FF"/>
                </a:solidFill>
              </a:rPr>
              <a:t>Hệ thống quản lý dạy học</a:t>
            </a:r>
          </a:p>
        </p:txBody>
      </p:sp>
      <p:sp>
        <p:nvSpPr>
          <p:cNvPr id="454659" name="Text Box 3"/>
          <p:cNvSpPr txBox="1">
            <a:spLocks noChangeArrowheads="1"/>
          </p:cNvSpPr>
          <p:nvPr/>
        </p:nvSpPr>
        <p:spPr bwMode="auto">
          <a:xfrm>
            <a:off x="8223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0" name="Text Box 4"/>
          <p:cNvSpPr txBox="1">
            <a:spLocks noChangeArrowheads="1"/>
          </p:cNvSpPr>
          <p:nvPr/>
        </p:nvSpPr>
        <p:spPr bwMode="auto">
          <a:xfrm>
            <a:off x="7461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4661" name="Text Box 5"/>
          <p:cNvSpPr txBox="1">
            <a:spLocks noChangeArrowheads="1"/>
          </p:cNvSpPr>
          <p:nvPr/>
        </p:nvSpPr>
        <p:spPr bwMode="auto">
          <a:xfrm>
            <a:off x="762000" y="2057400"/>
            <a:ext cx="80772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buFontTx/>
              <a:buChar char="•"/>
            </a:pPr>
            <a:r>
              <a:rPr kumimoji="0" lang="en-US" sz="2200"/>
              <a:t>Để quản lý lịch dạy của các giáo viên và lịch học của các lớp, một trường tổ chức như sau:</a:t>
            </a:r>
          </a:p>
          <a:p>
            <a:pPr algn="just">
              <a:buFontTx/>
              <a:buChar char="•"/>
            </a:pPr>
            <a:r>
              <a:rPr kumimoji="0" lang="en-US" sz="2200"/>
              <a:t>Mỗi giáo viên có một mã số giáo viên (MAGV) duy nhất, mỗi MAGV xác định các thông tin như: họ và tên giáo viên (HOTEN), số điện thoại (DTGV). Mỗi giáo viên có thể dạy nhiều môn cho nhiều khoa nhưng chỉ thuộc sự quản lý hành chánh của một khoa nào đó.</a:t>
            </a:r>
          </a:p>
          <a:p>
            <a:pPr algn="just">
              <a:buFontTx/>
              <a:buChar char="•"/>
            </a:pPr>
            <a:r>
              <a:rPr kumimoji="0" lang="en-US" sz="2200"/>
              <a:t>Mỗi môn học có một mã số môn học (MAMH) duy nhất, mỗi môn học xác định tên môn học(TENMH). Ưng với mỗi lớp thì mỗi môn học chỉ được phân cho một giáo viên.</a:t>
            </a:r>
          </a:p>
          <a:p>
            <a:pPr algn="just">
              <a:buFontTx/>
              <a:buChar char="•"/>
            </a:pPr>
            <a:r>
              <a:rPr kumimoji="0" lang="en-US" sz="2200"/>
              <a:t>Mỗi phòng học có một số phòng học (PHONG) duy nhất, mỗi phòng có một chức năng (CHUCNANG); chẳng hạn như phòng lý thuyết, phòng thực hành máy tính, phòng nghe nhìn, xưởng thực tập cơ khí,… </a:t>
            </a:r>
          </a:p>
        </p:txBody>
      </p:sp>
      <p:sp>
        <p:nvSpPr>
          <p:cNvPr id="454662" name="Text Box 6"/>
          <p:cNvSpPr txBox="1">
            <a:spLocks noChangeArrowheads="1"/>
          </p:cNvSpPr>
          <p:nvPr/>
        </p:nvSpPr>
        <p:spPr bwMode="auto">
          <a:xfrm>
            <a:off x="7620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5</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409347669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1A867FC-DB04-4345-B1CC-FFA2B42CCDE9}" type="slidenum">
              <a:rPr lang="en-US"/>
              <a:pPr/>
              <a:t>74</a:t>
            </a:fld>
            <a:endParaRPr lang="en-US"/>
          </a:p>
        </p:txBody>
      </p:sp>
      <p:sp>
        <p:nvSpPr>
          <p:cNvPr id="458754" name="Rectangle 2"/>
          <p:cNvSpPr>
            <a:spLocks noGrp="1" noChangeArrowheads="1"/>
          </p:cNvSpPr>
          <p:nvPr>
            <p:ph type="title"/>
          </p:nvPr>
        </p:nvSpPr>
        <p:spPr/>
        <p:txBody>
          <a:bodyPr/>
          <a:lstStyle/>
          <a:p>
            <a:pPr marL="838200" indent="-838200" algn="ctr"/>
            <a:r>
              <a:rPr lang="en-US">
                <a:solidFill>
                  <a:srgbClr val="0000FF"/>
                </a:solidFill>
              </a:rPr>
              <a:t>Hệ thống quản lý dạy học</a:t>
            </a:r>
          </a:p>
        </p:txBody>
      </p:sp>
      <p:sp>
        <p:nvSpPr>
          <p:cNvPr id="458755" name="Text Box 3"/>
          <p:cNvSpPr txBox="1">
            <a:spLocks noChangeArrowheads="1"/>
          </p:cNvSpPr>
          <p:nvPr/>
        </p:nvSpPr>
        <p:spPr bwMode="auto">
          <a:xfrm>
            <a:off x="8223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8756" name="Text Box 4"/>
          <p:cNvSpPr txBox="1">
            <a:spLocks noChangeArrowheads="1"/>
          </p:cNvSpPr>
          <p:nvPr/>
        </p:nvSpPr>
        <p:spPr bwMode="auto">
          <a:xfrm>
            <a:off x="746125" y="187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p>
        </p:txBody>
      </p:sp>
      <p:sp>
        <p:nvSpPr>
          <p:cNvPr id="458757" name="Text Box 5"/>
          <p:cNvSpPr txBox="1">
            <a:spLocks noChangeArrowheads="1"/>
          </p:cNvSpPr>
          <p:nvPr/>
        </p:nvSpPr>
        <p:spPr bwMode="auto">
          <a:xfrm>
            <a:off x="762000" y="1981200"/>
            <a:ext cx="792480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lnSpc>
                <a:spcPct val="105000"/>
              </a:lnSpc>
              <a:spcBef>
                <a:spcPct val="15000"/>
              </a:spcBef>
              <a:buFontTx/>
              <a:buChar char="•"/>
            </a:pPr>
            <a:r>
              <a:rPr kumimoji="0" lang="en-US" sz="2000"/>
              <a:t>Mỗi khoa có một mã khoa (MAKHOA) duy nhất, mỗi khoa xác định các thông tin như: tên khoa (TENKHOA), điện thoại khoa(DTKHOA).</a:t>
            </a:r>
          </a:p>
          <a:p>
            <a:pPr algn="just">
              <a:lnSpc>
                <a:spcPct val="105000"/>
              </a:lnSpc>
              <a:spcBef>
                <a:spcPct val="15000"/>
              </a:spcBef>
              <a:buFontTx/>
              <a:buChar char="•"/>
            </a:pPr>
            <a:r>
              <a:rPr kumimoji="0" lang="en-US" sz="2000"/>
              <a:t>Mỗi lớp có một mã lớp (MALOP) duy nhất, mỗi lớp có một tên lớp (TENLOP), sĩ số lớp (SISO). Mỗi lớp có thể học nhiều môn của nhiều khoa nhưng chỉ thuộc sự quản lý hành chính của một khoa nào đó.</a:t>
            </a:r>
          </a:p>
          <a:p>
            <a:pPr algn="just">
              <a:lnSpc>
                <a:spcPct val="105000"/>
              </a:lnSpc>
              <a:spcBef>
                <a:spcPct val="15000"/>
              </a:spcBef>
              <a:buFontTx/>
              <a:buChar char="•"/>
            </a:pPr>
            <a:r>
              <a:rPr kumimoji="0" lang="en-US" sz="2000"/>
              <a:t>Hàng tuần, mỗi giáo viên phải lập lịch báo giảng cho biết giáo viên đó sẽ dạy những lớp nào, ngày nào (NGAYDAY), môn gì?, tại phòng nào, từ tiết nào (TUTIET) đến tiết nào (ĐENTIET),tựa đề bài dạy (BAIDAY), những ghi chú (GHICHU) về các tiết dạy này, đây là giờ dạy lý thuyết (LYTHUYET) hay thực hành - giả sử nếu LYTHUYET=1 thì đó là giờ dạy thực hành và nếu LYTHUYET=2 thì đó là giờ lý thuyết, một ngày có 16 tiết, sáng từ tiết 1 đến tiết 6, chiều từ tiết 7 đến tiết 12, tối từ tiết 13 đến 16. </a:t>
            </a:r>
          </a:p>
          <a:p>
            <a:pPr algn="just">
              <a:lnSpc>
                <a:spcPct val="105000"/>
              </a:lnSpc>
              <a:spcBef>
                <a:spcPct val="15000"/>
              </a:spcBef>
            </a:pPr>
            <a:endParaRPr kumimoji="0" lang="en-US" sz="2000"/>
          </a:p>
        </p:txBody>
      </p:sp>
      <p:sp>
        <p:nvSpPr>
          <p:cNvPr id="458758" name="Text Box 6"/>
          <p:cNvSpPr txBox="1">
            <a:spLocks noChangeArrowheads="1"/>
          </p:cNvSpPr>
          <p:nvPr/>
        </p:nvSpPr>
        <p:spPr bwMode="auto">
          <a:xfrm>
            <a:off x="7620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5</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5B1F2E-3DD0-4BBB-918C-88E513967089}" type="slidenum">
              <a:rPr lang="en-US"/>
              <a:pPr/>
              <a:t>75</a:t>
            </a:fld>
            <a:endParaRPr lang="en-US"/>
          </a:p>
        </p:txBody>
      </p:sp>
      <p:sp>
        <p:nvSpPr>
          <p:cNvPr id="459778"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sinh viên</a:t>
            </a:r>
          </a:p>
        </p:txBody>
      </p:sp>
      <p:sp>
        <p:nvSpPr>
          <p:cNvPr id="459779" name="Rectangle 3"/>
          <p:cNvSpPr>
            <a:spLocks noGrp="1" noChangeArrowheads="1"/>
          </p:cNvSpPr>
          <p:nvPr>
            <p:ph type="body" idx="1"/>
          </p:nvPr>
        </p:nvSpPr>
        <p:spPr>
          <a:xfrm>
            <a:off x="838200" y="2057400"/>
            <a:ext cx="7772400" cy="4572000"/>
          </a:xfrm>
        </p:spPr>
        <p:txBody>
          <a:bodyPr/>
          <a:lstStyle/>
          <a:p>
            <a:pPr algn="just">
              <a:lnSpc>
                <a:spcPct val="95000"/>
              </a:lnSpc>
            </a:pPr>
            <a:r>
              <a:rPr lang="en-US" sz="2200"/>
              <a:t>Những người phụ trách đào tạo của </a:t>
            </a:r>
            <a:r>
              <a:rPr lang="en-US" sz="2200" b="1" i="1"/>
              <a:t>Trường cao đẳng cộng đồng núi Ayers</a:t>
            </a:r>
            <a:r>
              <a:rPr lang="en-US" sz="2200"/>
              <a:t> mong muốn tạo lập một CSDL về các môn đào tạo của trường (như: chứng chỉ leo núi, công nghệ bay) và học viên ghi danh vào những môn học này. Trường cũng có qui định là cùng một lúc, học viên chỉ có thể ghi danh vào một môn học. Họ chỉ quan tâm về dữ liệu của đợt ghi danh hiện tại. Một khi học viên kết thúc môn học thì nhà trường sẽ không còn quan tâm đến họ và những học viên này phải được xóa khỏi CSDL. Thông tin cần lưu trữ về một học viên bao gồm: mã học viên, tên học viên, địa chỉ, ngày sinh, số điện thoại, ngày nhập học</a:t>
            </a:r>
          </a:p>
          <a:p>
            <a:pPr algn="just">
              <a:lnSpc>
                <a:spcPct val="95000"/>
              </a:lnSpc>
            </a:pPr>
            <a:r>
              <a:rPr lang="en-US" sz="2200"/>
              <a:t>Thông tin về môn học gồm mã môn học, tên môn học, thời lượng </a:t>
            </a:r>
          </a:p>
        </p:txBody>
      </p:sp>
      <p:sp>
        <p:nvSpPr>
          <p:cNvPr id="459780"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6</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76</a:t>
            </a:fld>
            <a:endParaRPr lang="en-US"/>
          </a:p>
        </p:txBody>
      </p:sp>
      <p:sp>
        <p:nvSpPr>
          <p:cNvPr id="460802"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sinh viên</a:t>
            </a:r>
          </a:p>
        </p:txBody>
      </p:sp>
      <p:sp>
        <p:nvSpPr>
          <p:cNvPr id="460803" name="Rectangle 3"/>
          <p:cNvSpPr>
            <a:spLocks noGrp="1" noChangeArrowheads="1"/>
          </p:cNvSpPr>
          <p:nvPr>
            <p:ph type="body" idx="1"/>
          </p:nvPr>
        </p:nvSpPr>
        <p:spPr>
          <a:xfrm>
            <a:off x="685800" y="1981200"/>
            <a:ext cx="8001000" cy="4572000"/>
          </a:xfrm>
        </p:spPr>
        <p:txBody>
          <a:bodyPr/>
          <a:lstStyle/>
          <a:p>
            <a:pPr algn="just">
              <a:lnSpc>
                <a:spcPct val="90000"/>
              </a:lnSpc>
            </a:pPr>
            <a:r>
              <a:rPr lang="en-US" sz="2200" u="sng"/>
              <a:t>Phân tích</a:t>
            </a:r>
            <a:r>
              <a:rPr lang="en-US" sz="2200"/>
              <a:t>: </a:t>
            </a:r>
          </a:p>
          <a:p>
            <a:pPr algn="just">
              <a:lnSpc>
                <a:spcPct val="90000"/>
              </a:lnSpc>
            </a:pPr>
            <a:r>
              <a:rPr lang="en-US" sz="2200"/>
              <a:t>Phần đặc tả vấn đề chứa đựng các qui tắc quản lý và dữ liệu yêu cầu của vấn đề.</a:t>
            </a:r>
          </a:p>
          <a:p>
            <a:pPr lvl="1" algn="just">
              <a:lnSpc>
                <a:spcPct val="90000"/>
              </a:lnSpc>
            </a:pPr>
            <a:r>
              <a:rPr lang="en-US" sz="2200"/>
              <a:t>dữ liệu của vấn đề là: chi tiết về </a:t>
            </a:r>
            <a:r>
              <a:rPr lang="en-US" sz="2200" b="1" i="1"/>
              <a:t>học viên</a:t>
            </a:r>
            <a:r>
              <a:rPr lang="en-US" sz="2200"/>
              <a:t> có </a:t>
            </a:r>
            <a:r>
              <a:rPr lang="en-US" sz="2200" b="1" i="1"/>
              <a:t>mã học viên</a:t>
            </a:r>
            <a:r>
              <a:rPr lang="en-US" sz="2200"/>
              <a:t>, </a:t>
            </a:r>
            <a:r>
              <a:rPr lang="en-US" sz="2200" b="1" i="1"/>
              <a:t>tên học viên</a:t>
            </a:r>
            <a:r>
              <a:rPr lang="en-US" sz="2200"/>
              <a:t>, </a:t>
            </a:r>
            <a:r>
              <a:rPr lang="en-US" sz="2200" b="1" i="1"/>
              <a:t>địa chỉ</a:t>
            </a:r>
            <a:r>
              <a:rPr lang="en-US" sz="2200"/>
              <a:t>, </a:t>
            </a:r>
            <a:r>
              <a:rPr lang="en-US" sz="2200" b="1" i="1"/>
              <a:t>ngày sinh</a:t>
            </a:r>
            <a:r>
              <a:rPr lang="en-US" sz="2200"/>
              <a:t>, </a:t>
            </a:r>
            <a:r>
              <a:rPr lang="en-US" sz="2200" b="1" i="1"/>
              <a:t>số điện thoại</a:t>
            </a:r>
            <a:r>
              <a:rPr lang="en-US" sz="2200"/>
              <a:t> và </a:t>
            </a:r>
            <a:r>
              <a:rPr lang="en-US" sz="2200" b="1" i="1"/>
              <a:t>ngày nhập học c</a:t>
            </a:r>
            <a:r>
              <a:rPr lang="en-US" sz="2200"/>
              <a:t>hi tiết về </a:t>
            </a:r>
            <a:r>
              <a:rPr lang="en-US" sz="2200" b="1" i="1"/>
              <a:t>môn học</a:t>
            </a:r>
            <a:r>
              <a:rPr lang="en-US" sz="2200"/>
              <a:t> có </a:t>
            </a:r>
            <a:r>
              <a:rPr lang="en-US" sz="2200" b="1" i="1"/>
              <a:t>mã môn học</a:t>
            </a:r>
            <a:r>
              <a:rPr lang="en-US" sz="2200"/>
              <a:t>, </a:t>
            </a:r>
            <a:r>
              <a:rPr lang="en-US" sz="2200" b="1" i="1"/>
              <a:t>tên môn học</a:t>
            </a:r>
            <a:r>
              <a:rPr lang="en-US" sz="2200"/>
              <a:t> và </a:t>
            </a:r>
            <a:r>
              <a:rPr lang="en-US" sz="2200" b="1" i="1"/>
              <a:t>thời lượng</a:t>
            </a:r>
            <a:r>
              <a:rPr lang="en-US" sz="2200"/>
              <a:t>.</a:t>
            </a:r>
          </a:p>
          <a:p>
            <a:pPr lvl="1" algn="just">
              <a:lnSpc>
                <a:spcPct val="90000"/>
              </a:lnSpc>
            </a:pPr>
            <a:r>
              <a:rPr lang="en-US" sz="2200"/>
              <a:t>qui tắc quản lý gồm: </a:t>
            </a:r>
          </a:p>
          <a:p>
            <a:pPr lvl="2" algn="just">
              <a:lnSpc>
                <a:spcPct val="90000"/>
              </a:lnSpc>
            </a:pPr>
            <a:r>
              <a:rPr lang="en-US" sz="2200"/>
              <a:t>Cùng một lúc, một học viên chỉ có thể ghi danh vào một môn học.</a:t>
            </a:r>
          </a:p>
          <a:p>
            <a:pPr lvl="2" algn="just">
              <a:lnSpc>
                <a:spcPct val="90000"/>
              </a:lnSpc>
            </a:pPr>
            <a:r>
              <a:rPr lang="en-US" sz="2200"/>
              <a:t>Nhiều học viên có thể ghi danh vào một môn học.</a:t>
            </a:r>
          </a:p>
          <a:p>
            <a:pPr lvl="2" algn="just">
              <a:lnSpc>
                <a:spcPct val="90000"/>
              </a:lnSpc>
            </a:pPr>
            <a:r>
              <a:rPr lang="en-US" sz="2200"/>
              <a:t>Nhà trường chỉ quan tâm đến những học viên của môn học hiện tại </a:t>
            </a:r>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6</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77</a:t>
            </a:fld>
            <a:endParaRPr lang="en-US"/>
          </a:p>
        </p:txBody>
      </p:sp>
      <p:sp>
        <p:nvSpPr>
          <p:cNvPr id="460802" name="Rectangle 2"/>
          <p:cNvSpPr>
            <a:spLocks noGrp="1" noChangeArrowheads="1"/>
          </p:cNvSpPr>
          <p:nvPr>
            <p:ph type="title"/>
          </p:nvPr>
        </p:nvSpPr>
        <p:spPr>
          <a:xfrm>
            <a:off x="742950" y="1143000"/>
            <a:ext cx="8443913" cy="533400"/>
          </a:xfrm>
        </p:spPr>
        <p:txBody>
          <a:bodyPr/>
          <a:lstStyle/>
          <a:p>
            <a:r>
              <a:rPr lang="vi-VN" sz="3200" b="1">
                <a:solidFill>
                  <a:srgbClr val="FF0000"/>
                </a:solidFill>
              </a:rPr>
              <a:t>Quản lý hoạt động của một trung tâm đại học</a:t>
            </a:r>
          </a:p>
        </p:txBody>
      </p:sp>
      <p:sp>
        <p:nvSpPr>
          <p:cNvPr id="460803" name="Rectangle 3"/>
          <p:cNvSpPr>
            <a:spLocks noGrp="1" noChangeArrowheads="1"/>
          </p:cNvSpPr>
          <p:nvPr>
            <p:ph type="body" idx="1"/>
          </p:nvPr>
        </p:nvSpPr>
        <p:spPr>
          <a:xfrm>
            <a:off x="685800" y="1981200"/>
            <a:ext cx="8001000" cy="4572000"/>
          </a:xfrm>
        </p:spPr>
        <p:txBody>
          <a:bodyPr/>
          <a:lstStyle/>
          <a:p>
            <a:pPr algn="just"/>
            <a:r>
              <a:rPr lang="vi-VN" sz="2400"/>
              <a:t>Qua quá trình khảo sát, điều tra hoạt động của một trung tâm đại học ta rút ra</a:t>
            </a:r>
            <a:r>
              <a:rPr lang="en-US" sz="2400"/>
              <a:t> các quy tắc quản lý sau:</a:t>
            </a:r>
          </a:p>
          <a:p>
            <a:pPr algn="just"/>
            <a:r>
              <a:rPr lang="vi-VN" sz="2400"/>
              <a:t>Trung tâm được chia làm nhiều </a:t>
            </a:r>
            <a:r>
              <a:rPr lang="vi-VN" sz="2400" b="1"/>
              <a:t>trường </a:t>
            </a:r>
            <a:r>
              <a:rPr lang="vi-VN" sz="2400"/>
              <a:t>và mỗi trường có 1 </a:t>
            </a:r>
            <a:r>
              <a:rPr lang="vi-VN" sz="2400" b="1"/>
              <a:t>hiệu</a:t>
            </a:r>
            <a:r>
              <a:rPr lang="en-US" sz="2400" b="1"/>
              <a:t> </a:t>
            </a:r>
            <a:r>
              <a:rPr lang="vi-VN" sz="2400" b="1"/>
              <a:t>trưởng </a:t>
            </a:r>
            <a:r>
              <a:rPr lang="vi-VN" sz="2400"/>
              <a:t>để quản lý nhà trường.</a:t>
            </a:r>
          </a:p>
          <a:p>
            <a:pPr algn="just"/>
            <a:r>
              <a:rPr lang="vi-VN" sz="2400"/>
              <a:t>Một trường chia làm nhiều </a:t>
            </a:r>
            <a:r>
              <a:rPr lang="vi-VN" sz="2400" b="1"/>
              <a:t>khoa</a:t>
            </a:r>
            <a:r>
              <a:rPr lang="vi-VN" sz="2400"/>
              <a:t>, mỗi khoa thuộc về một trường.</a:t>
            </a:r>
          </a:p>
          <a:p>
            <a:pPr algn="just"/>
            <a:r>
              <a:rPr lang="en-US" sz="2400"/>
              <a:t>Mỗi khoa cung cấp nhiều </a:t>
            </a:r>
            <a:r>
              <a:rPr lang="en-US" sz="2400" b="1"/>
              <a:t>môn học</a:t>
            </a:r>
            <a:r>
              <a:rPr lang="en-US" sz="2400"/>
              <a:t>. Mỗi môn học thuộc về 1 khoa (thuộc quyền quản lý của 1 khoa).</a:t>
            </a:r>
          </a:p>
          <a:p>
            <a:pPr algn="just"/>
            <a:r>
              <a:rPr lang="vi-VN" sz="2400"/>
              <a:t>Mỗi khoa thuê nhiều giáo viên làm việc. Nhưng mỗi </a:t>
            </a:r>
            <a:r>
              <a:rPr lang="vi-VN" sz="2400" b="1"/>
              <a:t>giáo viên </a:t>
            </a:r>
            <a:r>
              <a:rPr lang="vi-VN" sz="2400"/>
              <a:t>chỉ</a:t>
            </a:r>
            <a:r>
              <a:rPr lang="en-US" sz="2400"/>
              <a:t> </a:t>
            </a:r>
            <a:r>
              <a:rPr lang="vi-VN" sz="2400"/>
              <a:t>làm việc cho 1 khoa. Mỗi khoa có 1 chủ nhiệm khoa, đó là một giáo</a:t>
            </a:r>
            <a:r>
              <a:rPr lang="en-US" sz="2400"/>
              <a:t> viên.</a:t>
            </a:r>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7</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15506866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78</a:t>
            </a:fld>
            <a:endParaRPr lang="en-US"/>
          </a:p>
        </p:txBody>
      </p:sp>
      <p:sp>
        <p:nvSpPr>
          <p:cNvPr id="460802" name="Rectangle 2"/>
          <p:cNvSpPr>
            <a:spLocks noGrp="1" noChangeArrowheads="1"/>
          </p:cNvSpPr>
          <p:nvPr>
            <p:ph type="title"/>
          </p:nvPr>
        </p:nvSpPr>
        <p:spPr>
          <a:xfrm>
            <a:off x="742950" y="1143000"/>
            <a:ext cx="8443913" cy="533400"/>
          </a:xfrm>
        </p:spPr>
        <p:txBody>
          <a:bodyPr/>
          <a:lstStyle/>
          <a:p>
            <a:r>
              <a:rPr lang="vi-VN" sz="3200" b="1">
                <a:solidFill>
                  <a:srgbClr val="FF0000"/>
                </a:solidFill>
              </a:rPr>
              <a:t>Quản lý hoạt động của một trung tâm đại học</a:t>
            </a:r>
          </a:p>
        </p:txBody>
      </p:sp>
      <p:sp>
        <p:nvSpPr>
          <p:cNvPr id="460803" name="Rectangle 3"/>
          <p:cNvSpPr>
            <a:spLocks noGrp="1" noChangeArrowheads="1"/>
          </p:cNvSpPr>
          <p:nvPr>
            <p:ph type="body" idx="1"/>
          </p:nvPr>
        </p:nvSpPr>
        <p:spPr>
          <a:xfrm>
            <a:off x="685800" y="1981200"/>
            <a:ext cx="8001000" cy="4572000"/>
          </a:xfrm>
        </p:spPr>
        <p:txBody>
          <a:bodyPr/>
          <a:lstStyle/>
          <a:p>
            <a:pPr algn="just"/>
            <a:r>
              <a:rPr lang="en-US" sz="2400"/>
              <a:t>Mỗi giáo viên có thể dạy nhiều nhất 4 môn học và có thể không dạy môn học nào.</a:t>
            </a:r>
          </a:p>
          <a:p>
            <a:pPr algn="just"/>
            <a:r>
              <a:rPr lang="vi-VN" sz="2400"/>
              <a:t>Mỗi sinh viên có thể học nhiều môn học, nhưng ít nhất là môn. Mỗi</a:t>
            </a:r>
            <a:r>
              <a:rPr lang="en-US" sz="2400"/>
              <a:t> môn học có thể có nhiều sinh viên học, có thể không có sinh viên nào.</a:t>
            </a:r>
          </a:p>
          <a:p>
            <a:pPr algn="just"/>
            <a:r>
              <a:rPr lang="en-US" sz="2400"/>
              <a:t>Một khoa quản lý nhiều sinh viên chỉ thuộc về một khoa.</a:t>
            </a:r>
          </a:p>
          <a:p>
            <a:pPr algn="just"/>
            <a:r>
              <a:rPr lang="en-US" sz="2400"/>
              <a:t>M</a:t>
            </a:r>
            <a:r>
              <a:rPr lang="vi-VN" sz="2400"/>
              <a:t>ỗi giáo viên có thể được cử làm chủ nhiệm của lớp, lớp đó có thể</a:t>
            </a:r>
            <a:r>
              <a:rPr lang="en-US" sz="2400"/>
              <a:t> có nhiều nhất 100 sinh viên.</a:t>
            </a:r>
          </a:p>
          <a:p>
            <a:pPr algn="just"/>
            <a:r>
              <a:rPr lang="en-US" sz="2400"/>
              <a:t>Vẽ sơ đồ ERD</a:t>
            </a:r>
            <a:endParaRPr lang="en-US" sz="2200"/>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7</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33202222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79</a:t>
            </a:fld>
            <a:endParaRPr lang="en-US"/>
          </a:p>
        </p:txBody>
      </p:sp>
      <p:sp>
        <p:nvSpPr>
          <p:cNvPr id="460802"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ngân hàng</a:t>
            </a:r>
          </a:p>
        </p:txBody>
      </p:sp>
      <p:sp>
        <p:nvSpPr>
          <p:cNvPr id="460803" name="Rectangle 3"/>
          <p:cNvSpPr>
            <a:spLocks noGrp="1" noChangeArrowheads="1"/>
          </p:cNvSpPr>
          <p:nvPr>
            <p:ph type="body" idx="1"/>
          </p:nvPr>
        </p:nvSpPr>
        <p:spPr>
          <a:xfrm>
            <a:off x="823686" y="1905000"/>
            <a:ext cx="8001000" cy="4572000"/>
          </a:xfrm>
        </p:spPr>
        <p:txBody>
          <a:bodyPr/>
          <a:lstStyle/>
          <a:p>
            <a:pPr algn="just">
              <a:lnSpc>
                <a:spcPct val="90000"/>
              </a:lnSpc>
            </a:pPr>
            <a:r>
              <a:rPr lang="vi-VN" sz="2200"/>
              <a:t>Ngân hàng được tổ chức thành các chi nhánh. Mỗi chi nhánh tọa lạc tại một thành phố và được định danh bởi một tên duy nhất. Ngân hàng theo dõi tài sản của mỗi chi nhánh. </a:t>
            </a:r>
            <a:endParaRPr lang="en-US" sz="2200"/>
          </a:p>
          <a:p>
            <a:pPr algn="just">
              <a:lnSpc>
                <a:spcPct val="90000"/>
              </a:lnSpc>
            </a:pPr>
            <a:r>
              <a:rPr lang="vi-VN" sz="2200"/>
              <a:t>Các khách hàng của ngân hàng được định danh bởi số CMND của họ. Ngân hàng lưu trữ các tên khách hàng, đường phố và thành phố mà khách hàng sinh sống. Khách hàng có thể có tài khoản gởi và tài khoản vay. Một khách hàng có thể được kết hợp với một nhân viên ngân hàng. </a:t>
            </a:r>
            <a:endParaRPr lang="en-US" sz="2200"/>
          </a:p>
          <a:p>
            <a:pPr algn="just">
              <a:lnSpc>
                <a:spcPct val="90000"/>
              </a:lnSpc>
            </a:pPr>
            <a:r>
              <a:rPr lang="vi-VN" sz="2200"/>
              <a:t>Nhân viên này có thể là nhân viên cho vay hoặc nhân viên bình thường. Các nhân viên ngân hàng được định danh bởi mã số nhân viên của họ. Bộ phận quản lý ngân hàng lưu trữ tên và số phone của mỗi nhân viên, tên của các người phụ thuộc nhân viên và mã số nhân viên của người quản lý nhân viên. Ngân hàng cũng theo dõi ngày bắt đầu làm việc của nhân viên, và thời gian thuê nhân viên làm việc. </a:t>
            </a:r>
            <a:endParaRPr lang="en-US" sz="2200"/>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8</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4482510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943A8E56-CA01-4E84-A7DF-87535DDDEDFE}" type="slidenum">
              <a:rPr lang="en-US"/>
              <a:pPr/>
              <a:t>8</a:t>
            </a:fld>
            <a:endParaRPr lang="en-US"/>
          </a:p>
        </p:txBody>
      </p:sp>
      <p:sp>
        <p:nvSpPr>
          <p:cNvPr id="8194" name="Rectangle 2"/>
          <p:cNvSpPr>
            <a:spLocks noGrp="1" noChangeArrowheads="1"/>
          </p:cNvSpPr>
          <p:nvPr>
            <p:ph type="title" idx="4294967295"/>
          </p:nvPr>
        </p:nvSpPr>
        <p:spPr>
          <a:xfrm>
            <a:off x="914400" y="381000"/>
            <a:ext cx="8915400" cy="1417638"/>
          </a:xfrm>
        </p:spPr>
        <p:txBody>
          <a:bodyPr anchor="ctr">
            <a:normAutofit/>
          </a:bodyPr>
          <a:lstStyle/>
          <a:p>
            <a:r>
              <a:rPr lang="en-US" sz="3600">
                <a:solidFill>
                  <a:srgbClr val="0000FF"/>
                </a:solidFill>
                <a:effectLst>
                  <a:outerShdw blurRad="38100" dist="38100" dir="2700000" algn="tl">
                    <a:srgbClr val="C0C0C0"/>
                  </a:outerShdw>
                </a:effectLst>
              </a:rPr>
              <a:t>Mô hình liên kết – thực thể </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(Entity Relationship Model – ER Model)</a:t>
            </a:r>
          </a:p>
        </p:txBody>
      </p:sp>
      <p:sp>
        <p:nvSpPr>
          <p:cNvPr id="475139" name="Rectangle 3"/>
          <p:cNvSpPr>
            <a:spLocks noGrp="1" noChangeArrowheads="1"/>
          </p:cNvSpPr>
          <p:nvPr>
            <p:ph idx="4294967295"/>
          </p:nvPr>
        </p:nvSpPr>
        <p:spPr>
          <a:xfrm>
            <a:off x="685800" y="1981200"/>
            <a:ext cx="7848600" cy="4378325"/>
          </a:xfrm>
        </p:spPr>
        <p:txBody>
          <a:bodyPr lIns="182880" tIns="91440"/>
          <a:lstStyle/>
          <a:p>
            <a:pPr marL="265113" indent="-265113" algn="just">
              <a:lnSpc>
                <a:spcPct val="105000"/>
              </a:lnSpc>
            </a:pPr>
            <a:r>
              <a:rPr lang="en-US" sz="2400" b="1"/>
              <a:t>Mục đích của mô hình E – R:</a:t>
            </a:r>
          </a:p>
          <a:p>
            <a:pPr lvl="1" algn="just">
              <a:lnSpc>
                <a:spcPct val="105000"/>
              </a:lnSpc>
            </a:pPr>
            <a:r>
              <a:rPr lang="en-US" sz="2400"/>
              <a:t>Làm thống nhất quan điểm về dữ liệu của những người tham gia hệ thống gọi là </a:t>
            </a:r>
            <a:r>
              <a:rPr lang="en-US">
                <a:solidFill>
                  <a:srgbClr val="E1356E"/>
                </a:solidFill>
              </a:rPr>
              <a:t>quy tắc nghiệp vụ </a:t>
            </a:r>
            <a:r>
              <a:rPr lang="en-US"/>
              <a:t>(business rule) </a:t>
            </a:r>
            <a:r>
              <a:rPr lang="en-US" sz="2400"/>
              <a:t>: Người quản lý, người dùng cuối, người thiết kế hệ thống</a:t>
            </a:r>
          </a:p>
          <a:p>
            <a:pPr lvl="1" algn="just">
              <a:lnSpc>
                <a:spcPct val="105000"/>
              </a:lnSpc>
            </a:pPr>
            <a:r>
              <a:rPr lang="en-US" sz="2400"/>
              <a:t>Xác định các xử lý về dữ liệu cũng như các ràng buộc </a:t>
            </a:r>
            <a:r>
              <a:rPr lang="en-US"/>
              <a:t>(constraint) </a:t>
            </a:r>
            <a:r>
              <a:rPr lang="en-US" sz="2400"/>
              <a:t>trên các dữ liệu.</a:t>
            </a:r>
          </a:p>
          <a:p>
            <a:pPr lvl="1" algn="just">
              <a:lnSpc>
                <a:spcPct val="105000"/>
              </a:lnSpc>
            </a:pPr>
            <a:r>
              <a:rPr lang="en-US" sz="2400"/>
              <a:t>Giúp đỡ việc thể hiện cơ sở dữ liệu về mặt cấu trúc: Sử dụng thực thể và các mối liên kết giữa các thực thể. Biểu diễn mô hình quan hệ thực thể bằng một sơ đồ.</a:t>
            </a:r>
          </a:p>
          <a:p>
            <a:pPr marL="265113" indent="-265113" algn="just">
              <a:lnSpc>
                <a:spcPct val="105000"/>
              </a:lnSpc>
            </a:pPr>
            <a:endParaRPr lang="en-US" sz="24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80</a:t>
            </a:fld>
            <a:endParaRPr lang="en-US"/>
          </a:p>
        </p:txBody>
      </p:sp>
      <p:sp>
        <p:nvSpPr>
          <p:cNvPr id="460802"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ngân hàng</a:t>
            </a:r>
          </a:p>
        </p:txBody>
      </p:sp>
      <p:sp>
        <p:nvSpPr>
          <p:cNvPr id="460803" name="Rectangle 3"/>
          <p:cNvSpPr>
            <a:spLocks noGrp="1" noChangeArrowheads="1"/>
          </p:cNvSpPr>
          <p:nvPr>
            <p:ph type="body" idx="1"/>
          </p:nvPr>
        </p:nvSpPr>
        <p:spPr>
          <a:xfrm>
            <a:off x="685800" y="1981200"/>
            <a:ext cx="8001000" cy="4572000"/>
          </a:xfrm>
        </p:spPr>
        <p:txBody>
          <a:bodyPr/>
          <a:lstStyle/>
          <a:p>
            <a:pPr algn="just">
              <a:lnSpc>
                <a:spcPct val="90000"/>
              </a:lnSpc>
            </a:pPr>
            <a:r>
              <a:rPr lang="vi-VN" sz="2000"/>
              <a:t>Ngân hàng đưa ra các loại tài khoản gởi, tài khoản tiết kiệm và tài khoản séc. Các tài khoản gởi có thể được nắm giữ bởi nhiều hơn một khách hàng, và một khách hàng có thể có nhiều hơn một tài khoản. </a:t>
            </a:r>
            <a:endParaRPr lang="en-US" sz="2000"/>
          </a:p>
          <a:p>
            <a:pPr algn="just">
              <a:lnSpc>
                <a:spcPct val="90000"/>
              </a:lnSpc>
            </a:pPr>
            <a:r>
              <a:rPr lang="vi-VN" sz="2000"/>
              <a:t>Mỗi tài khoản gởi được gán bởi một số tài khoản duy nhất. Ngân hàng duy trì thông tin về cân đối của mỗi tài khoản gởi và ngày gần nhất mà tài khoản gởi được truy cập bởi mỗi khách hàng nắm giữ tài khoản đó. Ngoài ra, mỗi tài khoản tiết kiệm còn có mức lãi suất, và tài khoản séc có số tiền rút vượt mức. </a:t>
            </a:r>
            <a:endParaRPr lang="en-US" sz="2000"/>
          </a:p>
          <a:p>
            <a:pPr algn="just">
              <a:lnSpc>
                <a:spcPct val="90000"/>
              </a:lnSpc>
            </a:pPr>
            <a:r>
              <a:rPr lang="vi-VN" sz="2000"/>
              <a:t>Một tài khoản vay đầu tiên xuất phát từ một chi nhánh nào đó, và nó có thể được nắm giữ bởi một hoặc nhiều khách hàng. Mỗi tài khoản vay được gán bởi một số tài khoản duy nhất. Với mỗi tài khoản vay ngân hàng theo dõi số tiền vay và số tiền trả. Mặc dù số thứ tự lần trả tiền vay (gọi tắt là số lần trả) không xác định duy nhất lần trả đối với các tài khoản vay của ngân hàng nhưng nó xác định duy nhất lần trả đối với một tài khoản vay cụ thể. Ngày và số tiền trả đối với mỗi lần trả tiền vay cũng được ngân hàng theo dõi ghi nhận. </a:t>
            </a:r>
            <a:endParaRPr lang="en-US" sz="2000"/>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8</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01991131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81</a:t>
            </a:fld>
            <a:endParaRPr lang="en-US"/>
          </a:p>
        </p:txBody>
      </p:sp>
      <p:sp>
        <p:nvSpPr>
          <p:cNvPr id="460802"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ngân hàng</a:t>
            </a:r>
          </a:p>
        </p:txBody>
      </p:sp>
      <p:sp>
        <p:nvSpPr>
          <p:cNvPr id="460803" name="Rectangle 3"/>
          <p:cNvSpPr>
            <a:spLocks noGrp="1" noChangeArrowheads="1"/>
          </p:cNvSpPr>
          <p:nvPr>
            <p:ph type="body" idx="1"/>
          </p:nvPr>
        </p:nvSpPr>
        <p:spPr>
          <a:xfrm>
            <a:off x="685800" y="1981200"/>
            <a:ext cx="8229600" cy="4572000"/>
          </a:xfrm>
        </p:spPr>
        <p:txBody>
          <a:bodyPr/>
          <a:lstStyle/>
          <a:p>
            <a:pPr marL="0" indent="0">
              <a:buNone/>
            </a:pPr>
            <a:r>
              <a:rPr lang="vi-VN" sz="2400"/>
              <a:t>Cho các thuộc tính, các quy tắc quản lý của một đơn vị.</a:t>
            </a:r>
            <a:r>
              <a:rPr lang="en-US" sz="2400"/>
              <a:t> Vẽ ERD</a:t>
            </a:r>
            <a:endParaRPr lang="vi-VN" sz="2400"/>
          </a:p>
          <a:p>
            <a:pPr marL="457200" indent="-457200">
              <a:buFont typeface="+mj-lt"/>
              <a:buAutoNum type="arabicPeriod"/>
            </a:pPr>
            <a:r>
              <a:rPr lang="en-US" sz="2400"/>
              <a:t>Thuộc tính:</a:t>
            </a:r>
          </a:p>
          <a:p>
            <a:r>
              <a:rPr lang="vi-VN" sz="2400"/>
              <a:t>Mã đơn vị, Tên đơn vị, Số điện thoại đơn vị, Địa chỉ đơn vị.</a:t>
            </a:r>
          </a:p>
          <a:p>
            <a:r>
              <a:rPr lang="en-US" sz="2400"/>
              <a:t>Mã nhân viên, Tên nhân viên, Giới tính nhân viên, Địa chỉ nhân viên,</a:t>
            </a:r>
          </a:p>
          <a:p>
            <a:r>
              <a:rPr lang="vi-VN" sz="2400"/>
              <a:t>Số điện thoại của nhân viên.</a:t>
            </a:r>
          </a:p>
          <a:p>
            <a:r>
              <a:rPr lang="en-US" sz="2400"/>
              <a:t>Mã dự án, Tên dự án</a:t>
            </a:r>
          </a:p>
          <a:p>
            <a:r>
              <a:rPr lang="vi-VN" sz="2400"/>
              <a:t>Mã khách hàng, tên khách hàng, Địa chỉ khách hàng, Số điện thoại</a:t>
            </a:r>
            <a:r>
              <a:rPr lang="en-US" sz="2400"/>
              <a:t> của khách hàng.</a:t>
            </a:r>
          </a:p>
          <a:p>
            <a:r>
              <a:rPr lang="vi-VN" sz="2400"/>
              <a:t>Mã hàng, Tên hàng, Số lượng trong kho.</a:t>
            </a:r>
          </a:p>
          <a:p>
            <a:r>
              <a:rPr lang="vi-VN" sz="2400"/>
              <a:t>Lượng đặt hàng, Ngày đặt hàng</a:t>
            </a:r>
            <a:endParaRPr lang="en-US" sz="2400"/>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9</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23358105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82</a:t>
            </a:fld>
            <a:endParaRPr lang="en-US"/>
          </a:p>
        </p:txBody>
      </p:sp>
      <p:sp>
        <p:nvSpPr>
          <p:cNvPr id="460802" name="Rectangle 2"/>
          <p:cNvSpPr>
            <a:spLocks noGrp="1" noChangeArrowheads="1"/>
          </p:cNvSpPr>
          <p:nvPr>
            <p:ph type="title"/>
          </p:nvPr>
        </p:nvSpPr>
        <p:spPr>
          <a:xfrm>
            <a:off x="742950" y="1143000"/>
            <a:ext cx="8443913" cy="533400"/>
          </a:xfrm>
        </p:spPr>
        <p:txBody>
          <a:bodyPr/>
          <a:lstStyle/>
          <a:p>
            <a:pPr marL="838200" indent="-838200" algn="ctr"/>
            <a:r>
              <a:rPr lang="en-US">
                <a:solidFill>
                  <a:srgbClr val="0000FF"/>
                </a:solidFill>
              </a:rPr>
              <a:t>Hệ thống quản lý ngân hàng</a:t>
            </a:r>
          </a:p>
        </p:txBody>
      </p:sp>
      <p:sp>
        <p:nvSpPr>
          <p:cNvPr id="460803" name="Rectangle 3"/>
          <p:cNvSpPr>
            <a:spLocks noGrp="1" noChangeArrowheads="1"/>
          </p:cNvSpPr>
          <p:nvPr>
            <p:ph type="body" idx="1"/>
          </p:nvPr>
        </p:nvSpPr>
        <p:spPr>
          <a:xfrm>
            <a:off x="685800" y="1981200"/>
            <a:ext cx="8001000" cy="4572000"/>
          </a:xfrm>
        </p:spPr>
        <p:txBody>
          <a:bodyPr/>
          <a:lstStyle/>
          <a:p>
            <a:pPr marL="0" indent="0">
              <a:buNone/>
            </a:pPr>
            <a:r>
              <a:rPr lang="en-US" sz="2000"/>
              <a:t>2. Các quy tắc</a:t>
            </a:r>
          </a:p>
          <a:p>
            <a:r>
              <a:rPr lang="vi-VN" sz="2000"/>
              <a:t>Một đơn vị thuê 1 hoặc nhiều nhân viên</a:t>
            </a:r>
          </a:p>
          <a:p>
            <a:r>
              <a:rPr lang="vi-VN" sz="2000"/>
              <a:t>Một đơn vị được quản lý bởi 1 người quản lý. Đó là một nhân viên.</a:t>
            </a:r>
          </a:p>
          <a:p>
            <a:r>
              <a:rPr lang="vi-VN" sz="2000"/>
              <a:t>Một nhân viên chỉ làm việc cho 1 đơn vị</a:t>
            </a:r>
          </a:p>
          <a:p>
            <a:r>
              <a:rPr lang="en-US" sz="2000"/>
              <a:t>Một nhân viên có thể làm việc cho 1 dự án</a:t>
            </a:r>
          </a:p>
          <a:p>
            <a:r>
              <a:rPr lang="en-US" sz="2000"/>
              <a:t>Mỗi dự án có thể thuê 1 hoặc nhiều nhân viên</a:t>
            </a:r>
          </a:p>
          <a:p>
            <a:r>
              <a:rPr lang="en-US" sz="2000"/>
              <a:t>Một nhân viên có thể phục vụ cho 1 hoặc</a:t>
            </a:r>
          </a:p>
          <a:p>
            <a:r>
              <a:rPr lang="vi-VN" sz="2000"/>
              <a:t>Một khách hàng có thể được 1 hoặc nhiều nhân viên phục vụ</a:t>
            </a:r>
          </a:p>
          <a:p>
            <a:r>
              <a:rPr lang="vi-VN" sz="2000"/>
              <a:t>Một khách hàng có thể đặt 1 hoặc 1 vài hàng hóa (Khách hàng nào</a:t>
            </a:r>
            <a:r>
              <a:rPr lang="en-US" sz="2000"/>
              <a:t> </a:t>
            </a:r>
            <a:r>
              <a:rPr lang="vi-VN" sz="2000"/>
              <a:t>cũng đặt hàng: 1 hoặc nhiều mặt hàng)</a:t>
            </a:r>
          </a:p>
          <a:p>
            <a:r>
              <a:rPr lang="vi-VN" sz="2000"/>
              <a:t>Mọi mặt hàng đều có ít nhất một khách hàng đặt mua</a:t>
            </a:r>
          </a:p>
          <a:p>
            <a:r>
              <a:rPr lang="vi-VN" sz="2000"/>
              <a:t>Một đơn đặt hàng chỉ có 1 mặt hàng.</a:t>
            </a:r>
            <a:endParaRPr lang="en-US" sz="2000"/>
          </a:p>
        </p:txBody>
      </p:sp>
      <p:sp>
        <p:nvSpPr>
          <p:cNvPr id="460804" name="Text Box 4"/>
          <p:cNvSpPr txBox="1">
            <a:spLocks noChangeArrowheads="1"/>
          </p:cNvSpPr>
          <p:nvPr/>
        </p:nvSpPr>
        <p:spPr bwMode="auto">
          <a:xfrm>
            <a:off x="838200" y="228600"/>
            <a:ext cx="1364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C3300"/>
                </a:solidFill>
              </a:rPr>
              <a:t>Bài tập 9</a:t>
            </a:r>
            <a:endParaRPr lang="vi-VN" sz="2400" b="1">
              <a:solidFill>
                <a:srgbClr val="CC3300"/>
              </a:solidFill>
            </a:endParaRPr>
          </a:p>
          <a:p>
            <a:endParaRPr lang="en-US" sz="2400" b="1"/>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8415085"/>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31AED8-3D3F-41FD-BD7B-7EFAA2B4D796}" type="slidenum">
              <a:rPr lang="en-US"/>
              <a:pPr/>
              <a:t>83</a:t>
            </a:fld>
            <a:endParaRPr lang="en-US"/>
          </a:p>
        </p:txBody>
      </p:sp>
      <p:sp>
        <p:nvSpPr>
          <p:cNvPr id="460803" name="Rectangle 3"/>
          <p:cNvSpPr>
            <a:spLocks noGrp="1" noChangeArrowheads="1"/>
          </p:cNvSpPr>
          <p:nvPr>
            <p:ph type="body" idx="1"/>
          </p:nvPr>
        </p:nvSpPr>
        <p:spPr>
          <a:xfrm>
            <a:off x="16764" y="0"/>
            <a:ext cx="9110472" cy="4572000"/>
          </a:xfrm>
          <a:solidFill>
            <a:schemeClr val="bg1"/>
          </a:solidFill>
        </p:spPr>
        <p:txBody>
          <a:bodyPr/>
          <a:lstStyle/>
          <a:p>
            <a:pPr marL="0" indent="0">
              <a:buNone/>
            </a:pPr>
            <a:r>
              <a:rPr lang="en-US" sz="2100"/>
              <a:t>Một dàn nhạc giao hưởng cần lưu các thông tin sau: </a:t>
            </a:r>
          </a:p>
          <a:p>
            <a:r>
              <a:rPr lang="en-US" sz="2100"/>
              <a:t>- </a:t>
            </a:r>
            <a:r>
              <a:rPr lang="en-US" sz="2100" i="1"/>
              <a:t>Mùa biểu diễn </a:t>
            </a:r>
            <a:r>
              <a:rPr lang="en-US" sz="2100"/>
              <a:t>có định danh là ngày bắt đầu (ngày, tháng, năm): trong một mùa biểu diễn có nhiều chương trình hoà nhạc. Một chương trình hòa nhạc chỉ biểu diễn trong một mùa biểu diễn. </a:t>
            </a:r>
          </a:p>
          <a:p>
            <a:r>
              <a:rPr lang="en-US" sz="2100"/>
              <a:t>- </a:t>
            </a:r>
            <a:r>
              <a:rPr lang="en-US" sz="2100" i="1"/>
              <a:t>Chương trình hoà nhạc </a:t>
            </a:r>
            <a:r>
              <a:rPr lang="en-US" sz="2100"/>
              <a:t>có định danh là số của chương trình, thông tin khác là ngày biểu diễn (ngày, tháng, năm, giờ bắt đầu). Một hoặc nhiều tác phẩm được biểu diễn trong một chương trình hòa nhạc. Một tác phẩm có thể chưa được biểu diễn, hoặc được biểu diễn trong một hoặc nhiều chương trình hòa nhạc. </a:t>
            </a:r>
          </a:p>
          <a:p>
            <a:r>
              <a:rPr lang="en-US" sz="2100"/>
              <a:t>- </a:t>
            </a:r>
            <a:r>
              <a:rPr lang="en-US" sz="2100" i="1"/>
              <a:t>Tác phẩm </a:t>
            </a:r>
            <a:r>
              <a:rPr lang="en-US" sz="2100"/>
              <a:t>có định danh gồm tên tác giả và tên tác phẩm. Một số tác phẩm có nhiều phân đoạn. Mỗi phân đoạn có dịnh danh gồm số và tên phân đoạn. </a:t>
            </a:r>
          </a:p>
          <a:p>
            <a:r>
              <a:rPr lang="en-US" sz="2100"/>
              <a:t>- N</a:t>
            </a:r>
            <a:r>
              <a:rPr lang="en-US" sz="2100" i="1"/>
              <a:t>hạc trưởng </a:t>
            </a:r>
            <a:r>
              <a:rPr lang="en-US" sz="2100"/>
              <a:t>điều khiển chương trình hòa nhạc có định danh là mã số của nhạc trưởng. Thông tin khác là tên của nhạc trưởng. Một nhạc trưởng có thể chưa điều khiển chương trình hòa nhạc nào, hoặc có thể điều khiển rất nhiều chương trình hoà nhạc. </a:t>
            </a:r>
          </a:p>
          <a:p>
            <a:r>
              <a:rPr lang="en-US" sz="2100"/>
              <a:t>- </a:t>
            </a:r>
            <a:r>
              <a:rPr lang="en-US" sz="2100" i="1"/>
              <a:t>Người hát solo </a:t>
            </a:r>
            <a:r>
              <a:rPr lang="en-US" sz="2100"/>
              <a:t>có định danh là mã số. Hệ thống cần lưu thông tin mỗi người hát solo hát tác phẩm nào cho chương trình hoà nhạc nào. Một tác phẩm có khi cần một hoặc nhiều người hát solo, có khi không. Một người hát solo có thể chưa hát cho tác phẩm nào. Dàn nhạc giao hưởng muốn lưu thông tin về ngày cuối cùng mà mỗi người hát solo hát cho một tác phẩm. </a:t>
            </a:r>
          </a:p>
        </p:txBody>
      </p:sp>
    </p:spTree>
    <p:extLst>
      <p:ext uri="{BB962C8B-B14F-4D97-AF65-F5344CB8AC3E}">
        <p14:creationId xmlns:p14="http://schemas.microsoft.com/office/powerpoint/2010/main" val="176906857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D3E0A5E-6744-4F62-8279-9718CECA1F8E}" type="slidenum">
              <a:rPr lang="en-US"/>
              <a:pPr/>
              <a:t>84</a:t>
            </a:fld>
            <a:endParaRPr lang="en-US"/>
          </a:p>
        </p:txBody>
      </p:sp>
      <p:sp>
        <p:nvSpPr>
          <p:cNvPr id="5017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Bài tập</a:t>
            </a:r>
          </a:p>
        </p:txBody>
      </p:sp>
      <p:sp>
        <p:nvSpPr>
          <p:cNvPr id="412675" name="Rectangle 3"/>
          <p:cNvSpPr>
            <a:spLocks noGrp="1" noChangeArrowheads="1"/>
          </p:cNvSpPr>
          <p:nvPr>
            <p:ph idx="4294967295"/>
          </p:nvPr>
        </p:nvSpPr>
        <p:spPr>
          <a:xfrm>
            <a:off x="609600" y="1981200"/>
            <a:ext cx="8183563" cy="4187825"/>
          </a:xfrm>
        </p:spPr>
        <p:txBody>
          <a:bodyPr lIns="182880" tIns="91440"/>
          <a:lstStyle/>
          <a:p>
            <a:pPr marL="265113" indent="-265113"/>
            <a:r>
              <a:rPr lang="en-US"/>
              <a:t>Xem ứng dụng mẫu trang 67 của sách</a:t>
            </a:r>
          </a:p>
          <a:p>
            <a:pPr marL="265113" indent="-265113"/>
            <a:r>
              <a:rPr lang="en-US"/>
              <a:t>Làm tất cả bài tập chương 3 giáo trình</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902213E6-609D-4882-B35E-B287A2CF69CD}" type="slidenum">
              <a:rPr lang="en-US"/>
              <a:pPr/>
              <a:t>85</a:t>
            </a:fld>
            <a:endParaRPr lang="en-US"/>
          </a:p>
        </p:txBody>
      </p:sp>
      <p:sp>
        <p:nvSpPr>
          <p:cNvPr id="73730" name="Rectangle 2"/>
          <p:cNvSpPr>
            <a:spLocks noGrp="1" noChangeArrowheads="1"/>
          </p:cNvSpPr>
          <p:nvPr>
            <p:ph type="ctrTitle"/>
          </p:nvPr>
        </p:nvSpPr>
        <p:spPr>
          <a:xfrm>
            <a:off x="762000" y="1524000"/>
            <a:ext cx="7772400" cy="1143000"/>
          </a:xfrm>
        </p:spPr>
        <p:txBody>
          <a:bodyPr/>
          <a:lstStyle/>
          <a:p>
            <a:pPr algn="ctr"/>
            <a:r>
              <a:rPr lang="en-US" b="1">
                <a:solidFill>
                  <a:srgbClr val="0000FF"/>
                </a:solidFill>
              </a:rPr>
              <a:t>Thank you</a:t>
            </a:r>
          </a:p>
        </p:txBody>
      </p:sp>
      <p:pic>
        <p:nvPicPr>
          <p:cNvPr id="73732" name="Beethoven's Fur Elise.rmi">
            <a:hlinkClick r:id="" action="ppaction://media"/>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3886200" y="365760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373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3730"/>
                                        </p:tgtEl>
                                        <p:attrNameLst>
                                          <p:attrName>style.visibility</p:attrName>
                                        </p:attrNameLst>
                                      </p:cBhvr>
                                      <p:to>
                                        <p:strVal val="visible"/>
                                      </p:to>
                                    </p:set>
                                    <p:anim calcmode="lin" valueType="num">
                                      <p:cBhvr>
                                        <p:cTn id="11" dur="500" fill="hold"/>
                                        <p:tgtEl>
                                          <p:spTgt spid="73730"/>
                                        </p:tgtEl>
                                        <p:attrNameLst>
                                          <p:attrName>ppt_w</p:attrName>
                                        </p:attrNameLst>
                                      </p:cBhvr>
                                      <p:tavLst>
                                        <p:tav tm="0">
                                          <p:val>
                                            <p:fltVal val="0"/>
                                          </p:val>
                                        </p:tav>
                                        <p:tav tm="100000">
                                          <p:val>
                                            <p:strVal val="#ppt_w"/>
                                          </p:val>
                                        </p:tav>
                                      </p:tavLst>
                                    </p:anim>
                                    <p:anim calcmode="lin" valueType="num">
                                      <p:cBhvr>
                                        <p:cTn id="12" dur="500" fill="hold"/>
                                        <p:tgtEl>
                                          <p:spTgt spid="73730"/>
                                        </p:tgtEl>
                                        <p:attrNameLst>
                                          <p:attrName>ppt_h</p:attrName>
                                        </p:attrNameLst>
                                      </p:cBhvr>
                                      <p:tavLst>
                                        <p:tav tm="0">
                                          <p:val>
                                            <p:fltVal val="0"/>
                                          </p:val>
                                        </p:tav>
                                        <p:tav tm="100000">
                                          <p:val>
                                            <p:strVal val="#ppt_h"/>
                                          </p:val>
                                        </p:tav>
                                      </p:tavLst>
                                    </p:anim>
                                    <p:anim calcmode="lin" valueType="num">
                                      <p:cBhvr>
                                        <p:cTn id="13" dur="500" fill="hold"/>
                                        <p:tgtEl>
                                          <p:spTgt spid="73730"/>
                                        </p:tgtEl>
                                        <p:attrNameLst>
                                          <p:attrName>ppt_x</p:attrName>
                                        </p:attrNameLst>
                                      </p:cBhvr>
                                      <p:tavLst>
                                        <p:tav tm="0">
                                          <p:val>
                                            <p:fltVal val="0.5"/>
                                          </p:val>
                                        </p:tav>
                                        <p:tav tm="100000">
                                          <p:val>
                                            <p:strVal val="#ppt_x"/>
                                          </p:val>
                                        </p:tav>
                                      </p:tavLst>
                                    </p:anim>
                                    <p:anim calcmode="lin" valueType="num">
                                      <p:cBhvr>
                                        <p:cTn id="14" dur="500" fill="hold"/>
                                        <p:tgtEl>
                                          <p:spTgt spid="737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0">
                  <p:stCondLst>
                    <p:cond delay="indefinite"/>
                  </p:stCondLst>
                  <p:endCondLst>
                    <p:cond evt="onNext" delay="0">
                      <p:tgtEl>
                        <p:sldTgt/>
                      </p:tgtEl>
                    </p:cond>
                    <p:cond evt="onPrev" delay="0">
                      <p:tgtEl>
                        <p:sldTgt/>
                      </p:tgtEl>
                    </p:cond>
                    <p:cond evt="onStopAudio" delay="0">
                      <p:tgtEl>
                        <p:sldTgt/>
                      </p:tgtEl>
                    </p:cond>
                  </p:endCondLst>
                </p:cTn>
                <p:tgtEl>
                  <p:spTgt spid="73732"/>
                </p:tgtEl>
              </p:cMediaNode>
            </p:audio>
          </p:childTnLst>
        </p:cTn>
      </p:par>
    </p:tnLst>
    <p:bldLst>
      <p:bldP spid="737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D469A00-CB9A-47ED-851A-B7D02CEF3532}" type="slidenum">
              <a:rPr lang="en-US"/>
              <a:pPr/>
              <a:t>9</a:t>
            </a:fld>
            <a:endParaRPr lang="en-US"/>
          </a:p>
        </p:txBody>
      </p:sp>
      <p:sp>
        <p:nvSpPr>
          <p:cNvPr id="51202" name="Rectangle 2"/>
          <p:cNvSpPr>
            <a:spLocks noGrp="1" noChangeArrowheads="1"/>
          </p:cNvSpPr>
          <p:nvPr>
            <p:ph type="title" idx="4294967295"/>
          </p:nvPr>
        </p:nvSpPr>
        <p:spPr/>
        <p:txBody>
          <a:bodyPr anchor="ctr">
            <a:normAutofit/>
          </a:bodyPr>
          <a:lstStyle/>
          <a:p>
            <a:r>
              <a:rPr lang="en-US" sz="3600">
                <a:solidFill>
                  <a:srgbClr val="0000FF"/>
                </a:solidFill>
                <a:effectLst>
                  <a:outerShdw blurRad="38100" dist="38100" dir="2700000" algn="tl">
                    <a:srgbClr val="C0C0C0"/>
                  </a:outerShdw>
                </a:effectLst>
              </a:rPr>
              <a:t>Quá trình thiết kế mô hình dữ liệu ý niệm</a:t>
            </a:r>
          </a:p>
        </p:txBody>
      </p:sp>
      <p:sp>
        <p:nvSpPr>
          <p:cNvPr id="363523" name="Rectangle 3"/>
          <p:cNvSpPr>
            <a:spLocks noGrp="1" noChangeArrowheads="1"/>
          </p:cNvSpPr>
          <p:nvPr>
            <p:ph idx="4294967295"/>
          </p:nvPr>
        </p:nvSpPr>
        <p:spPr>
          <a:xfrm>
            <a:off x="514350" y="2071688"/>
            <a:ext cx="7943850" cy="4187825"/>
          </a:xfrm>
        </p:spPr>
        <p:txBody>
          <a:bodyPr lIns="182880" tIns="91440"/>
          <a:lstStyle/>
          <a:p>
            <a:pPr marL="400050" indent="-400050" algn="just"/>
            <a:r>
              <a:rPr lang="en-US" sz="2400" b="1"/>
              <a:t>Bước 1:</a:t>
            </a:r>
            <a:r>
              <a:rPr lang="en-US" sz="2400"/>
              <a:t> Nhận dạng các kiểu thực thể</a:t>
            </a:r>
          </a:p>
          <a:p>
            <a:pPr marL="400050" indent="-400050" algn="just"/>
            <a:r>
              <a:rPr lang="en-US" sz="2400" b="1"/>
              <a:t>Bước 2:</a:t>
            </a:r>
            <a:r>
              <a:rPr lang="en-US" sz="2400"/>
              <a:t> Nhận dạng các kiểu liên kết giữa các thực thể</a:t>
            </a:r>
          </a:p>
          <a:p>
            <a:pPr marL="400050" indent="-400050" algn="just"/>
            <a:r>
              <a:rPr lang="en-US" sz="2400" b="1"/>
              <a:t>Bước 3:</a:t>
            </a:r>
            <a:r>
              <a:rPr lang="en-US" sz="2400"/>
              <a:t> Nhận dạng các thuộc tính của các kiểu thực thể và các mối liên kết</a:t>
            </a:r>
          </a:p>
          <a:p>
            <a:pPr marL="400050" indent="-400050" algn="just"/>
            <a:r>
              <a:rPr lang="en-US" sz="2400" b="1"/>
              <a:t>Bước 4:</a:t>
            </a:r>
            <a:r>
              <a:rPr lang="en-US" sz="2400"/>
              <a:t> Nhận dạng thuộc tính xác định cho mỗi kiểu thực thể</a:t>
            </a:r>
          </a:p>
          <a:p>
            <a:pPr marL="400050" indent="-400050" algn="just"/>
            <a:r>
              <a:rPr lang="en-US" sz="2400" b="1"/>
              <a:t>Bước 5:</a:t>
            </a:r>
            <a:r>
              <a:rPr lang="en-US" sz="2400"/>
              <a:t> Nhận dạng các cấu trúc siêu kiểu/ kiểu con</a:t>
            </a:r>
          </a:p>
          <a:p>
            <a:pPr marL="400050" indent="-400050" algn="just"/>
            <a:r>
              <a:rPr lang="en-US" sz="2400" b="1"/>
              <a:t>Bước 6:</a:t>
            </a:r>
            <a:r>
              <a:rPr lang="en-US" sz="2400"/>
              <a:t> Vẽ sơ đồ ER</a:t>
            </a:r>
          </a:p>
          <a:p>
            <a:pPr marL="400050" indent="-400050"/>
            <a:endParaRPr lang="en-US" sz="24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4835</TotalTime>
  <Words>8010</Words>
  <Application>Microsoft Office PowerPoint</Application>
  <PresentationFormat>On-screen Show (4:3)</PresentationFormat>
  <Paragraphs>806</Paragraphs>
  <Slides>85</Slides>
  <Notes>2</Notes>
  <HiddenSlides>0</HiddenSlides>
  <MMClips>1</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85</vt:i4>
      </vt:variant>
      <vt:variant>
        <vt:lpstr>Custom Shows</vt:lpstr>
      </vt:variant>
      <vt:variant>
        <vt:i4>1</vt:i4>
      </vt:variant>
    </vt:vector>
  </HeadingPairs>
  <TitlesOfParts>
    <vt:vector size="96" baseType="lpstr">
      <vt:lpstr>Arial</vt:lpstr>
      <vt:lpstr>Arial Black</vt:lpstr>
      <vt:lpstr>Monotype Sorts</vt:lpstr>
      <vt:lpstr>Tahoma</vt:lpstr>
      <vt:lpstr>Times New Roman</vt:lpstr>
      <vt:lpstr>Verdana</vt:lpstr>
      <vt:lpstr>VNI-Times</vt:lpstr>
      <vt:lpstr>Wingdings</vt:lpstr>
      <vt:lpstr>Blends</vt:lpstr>
      <vt:lpstr>Visio</vt:lpstr>
      <vt:lpstr>Chương 2</vt:lpstr>
      <vt:lpstr>Nội dung </vt:lpstr>
      <vt:lpstr>Giới thiệu</vt:lpstr>
      <vt:lpstr>Các bước thiết kế một CSDL</vt:lpstr>
      <vt:lpstr>Các bước thiết kế một CSDL</vt:lpstr>
      <vt:lpstr>PowerPoint Presentation</vt:lpstr>
      <vt:lpstr>Mô hình liên kết – thực thể  (Entity Relationship Model – ER Model)</vt:lpstr>
      <vt:lpstr>Mô hình liên kết – thực thể  (Entity Relationship Model – ER Model)</vt:lpstr>
      <vt:lpstr>Quá trình thiết kế mô hình dữ liệu ý niệm</vt:lpstr>
      <vt:lpstr>Sơ đồ liên kết – thực thể</vt:lpstr>
      <vt:lpstr>Thực thể - Entity</vt:lpstr>
      <vt:lpstr>Kiểu thưc thể - Entity Type</vt:lpstr>
      <vt:lpstr>Kiểu thưc thể - Entity Type</vt:lpstr>
      <vt:lpstr>Cách đặt tên và ký hiệu </vt:lpstr>
      <vt:lpstr>Các kiểu thực thể</vt:lpstr>
      <vt:lpstr>Ví dụ thực thể mạnh/yếu</vt:lpstr>
      <vt:lpstr>Thuộc tính - attribute</vt:lpstr>
      <vt:lpstr>Các kiểu thuộc tính</vt:lpstr>
      <vt:lpstr>Các kiểu thuộc tính</vt:lpstr>
      <vt:lpstr>Các kiểu thuộc tính (tt)</vt:lpstr>
      <vt:lpstr>Các kiểu thuộc tính (tt)</vt:lpstr>
      <vt:lpstr>Các kiểu thuộc tính</vt:lpstr>
      <vt:lpstr>Các kiểu thuộc tính</vt:lpstr>
      <vt:lpstr>Các kiểu thuộc tính</vt:lpstr>
      <vt:lpstr>Các kiểu thuộc tính</vt:lpstr>
      <vt:lpstr>Các kiểu thuộc tính</vt:lpstr>
      <vt:lpstr>PowerPoint Presentation</vt:lpstr>
      <vt:lpstr>Mối liên kết - Relationship</vt:lpstr>
      <vt:lpstr>Mối liên kết - Relationship</vt:lpstr>
      <vt:lpstr>Mối liên kết - Relationship</vt:lpstr>
      <vt:lpstr>Ví dụ</vt:lpstr>
      <vt:lpstr>Bậc và các kiểu liên kết</vt:lpstr>
      <vt:lpstr>Liên kết một ngôi -  Unary relationship</vt:lpstr>
      <vt:lpstr>PowerPoint Presentation</vt:lpstr>
      <vt:lpstr>PowerPoint Presentation</vt:lpstr>
      <vt:lpstr>Liên kết hai ngôi - Binary relationship</vt:lpstr>
      <vt:lpstr>Liên kết ba ngôi - Ternary relationship</vt:lpstr>
      <vt:lpstr>Lượng số của mối liên kết - Cardinality</vt:lpstr>
      <vt:lpstr>Lượng số của mối liên kết - Cardinality</vt:lpstr>
      <vt:lpstr>PowerPoint Presentation</vt:lpstr>
      <vt:lpstr>Mối Kết hợp 1-1</vt:lpstr>
      <vt:lpstr>Mối Kết hợp 1-n</vt:lpstr>
      <vt:lpstr>Mối Kết hợp n-n</vt:lpstr>
      <vt:lpstr>Ví dụ mối liên kết</vt:lpstr>
      <vt:lpstr>Ví dụ mối liên kết</vt:lpstr>
      <vt:lpstr>Thuộc tính của kiểu liên kết</vt:lpstr>
      <vt:lpstr>Dữ liệu phụ thuộc thời gian  (Modeling Time-dependent Data)</vt:lpstr>
      <vt:lpstr>Dữ liệu phụ thuộc thời gian</vt:lpstr>
      <vt:lpstr>Kiểu thực thể kết hợp Associative entity type</vt:lpstr>
      <vt:lpstr>Ràng buộc lượng số của liên kết ba ngôi</vt:lpstr>
      <vt:lpstr>Ràng buộc lượng số của liên kết ba ngôi</vt:lpstr>
      <vt:lpstr>Ràng buộc lượng số của liên kết ba ngôi</vt:lpstr>
      <vt:lpstr>Kỹ thuật thiết kế - Design Techniques</vt:lpstr>
      <vt:lpstr>Tránh dư thừa</vt:lpstr>
      <vt:lpstr>Kiểu thực thể kết hợp Associative entity type</vt:lpstr>
      <vt:lpstr>Hệ thống quản lý nhân viên</vt:lpstr>
      <vt:lpstr>Hệ thống quản lý nhân viên</vt:lpstr>
      <vt:lpstr>Tổng kết: Các ký hiệu dùng trong mô hình ER</vt:lpstr>
      <vt:lpstr>Tổng kết: Các ký hiệu dùng trong mô hình ER</vt:lpstr>
      <vt:lpstr>Tổng kết: Các bước để tiến hành thiết kế ER</vt:lpstr>
      <vt:lpstr>PowerPoint Presentation</vt:lpstr>
      <vt:lpstr>PowerPoint Presentation</vt:lpstr>
      <vt:lpstr>TIẾP CẬN MÔ HÌNH HÓA DỮ LIỆU</vt:lpstr>
      <vt:lpstr>Mỗi NGƯỜI LÁI XE phải sở hữu một BẰNG LÁI Mỗi BẰNG LÁI phải được sở hữu bởi NGƯỜI LÁI XE</vt:lpstr>
      <vt:lpstr>PowerPoint Presentation</vt:lpstr>
      <vt:lpstr>MỐI QUAN HỆ NHIỀU NHIỀU CHUYỂN THÀNH 2 MỐI QUAN HỆ MỘT NHIỀU</vt:lpstr>
      <vt:lpstr>Hệ thống quản lý thư viện</vt:lpstr>
      <vt:lpstr>Hệ thống quản lý thư viện</vt:lpstr>
      <vt:lpstr>Hệ thống quản lý bán hàng</vt:lpstr>
      <vt:lpstr>Hệ thống quản lý bán hàng</vt:lpstr>
      <vt:lpstr>Hệ thống quản lý đề án</vt:lpstr>
      <vt:lpstr>Hệ thống quản lý đề án</vt:lpstr>
      <vt:lpstr>Hệ thống quản lý dạy học</vt:lpstr>
      <vt:lpstr>Hệ thống quản lý dạy học</vt:lpstr>
      <vt:lpstr>Hệ thống quản lý sinh viên</vt:lpstr>
      <vt:lpstr>Hệ thống quản lý sinh viên</vt:lpstr>
      <vt:lpstr>Quản lý hoạt động của một trung tâm đại học</vt:lpstr>
      <vt:lpstr>Quản lý hoạt động của một trung tâm đại học</vt:lpstr>
      <vt:lpstr>Hệ thống quản lý ngân hàng</vt:lpstr>
      <vt:lpstr>Hệ thống quản lý ngân hàng</vt:lpstr>
      <vt:lpstr>Hệ thống quản lý ngân hàng</vt:lpstr>
      <vt:lpstr>Hệ thống quản lý ngân hàng</vt:lpstr>
      <vt:lpstr>PowerPoint Presentation</vt:lpstr>
      <vt:lpstr>Bài tập</vt:lpstr>
      <vt:lpstr>Thank you</vt:lpstr>
      <vt:lpstr>Do Thi</vt:lpstr>
    </vt:vector>
  </TitlesOfParts>
  <Company>Incoll4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Thầy, Cô đến với Lớp học</dc:title>
  <dc:creator>Administrator</dc:creator>
  <cp:lastModifiedBy>Chi Tran</cp:lastModifiedBy>
  <cp:revision>351</cp:revision>
  <cp:lastPrinted>1601-01-01T00:00:00Z</cp:lastPrinted>
  <dcterms:created xsi:type="dcterms:W3CDTF">2004-07-18T02:07:00Z</dcterms:created>
  <dcterms:modified xsi:type="dcterms:W3CDTF">2019-07-22T13:59:39Z</dcterms:modified>
</cp:coreProperties>
</file>