
<file path=[Content_Types].xml><?xml version="1.0" encoding="utf-8"?>
<Types xmlns="http://schemas.openxmlformats.org/package/2006/content-types">
  <Default Extension="tmp" ContentType="image/png"/>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67"/>
  </p:notesMasterIdLst>
  <p:handoutMasterIdLst>
    <p:handoutMasterId r:id="rId68"/>
  </p:handoutMasterIdLst>
  <p:sldIdLst>
    <p:sldId id="256" r:id="rId2"/>
    <p:sldId id="570" r:id="rId3"/>
    <p:sldId id="571" r:id="rId4"/>
    <p:sldId id="572" r:id="rId5"/>
    <p:sldId id="573" r:id="rId6"/>
    <p:sldId id="574" r:id="rId7"/>
    <p:sldId id="575" r:id="rId8"/>
    <p:sldId id="576" r:id="rId9"/>
    <p:sldId id="577" r:id="rId10"/>
    <p:sldId id="578" r:id="rId11"/>
    <p:sldId id="579" r:id="rId12"/>
    <p:sldId id="624" r:id="rId13"/>
    <p:sldId id="625" r:id="rId14"/>
    <p:sldId id="580" r:id="rId15"/>
    <p:sldId id="627" r:id="rId16"/>
    <p:sldId id="628" r:id="rId17"/>
    <p:sldId id="626" r:id="rId18"/>
    <p:sldId id="581" r:id="rId19"/>
    <p:sldId id="582" r:id="rId20"/>
    <p:sldId id="583" r:id="rId21"/>
    <p:sldId id="629" r:id="rId22"/>
    <p:sldId id="584" r:id="rId23"/>
    <p:sldId id="585" r:id="rId24"/>
    <p:sldId id="586" r:id="rId25"/>
    <p:sldId id="631" r:id="rId26"/>
    <p:sldId id="630" r:id="rId27"/>
    <p:sldId id="587" r:id="rId28"/>
    <p:sldId id="633" r:id="rId29"/>
    <p:sldId id="590" r:id="rId30"/>
    <p:sldId id="632" r:id="rId31"/>
    <p:sldId id="591" r:id="rId32"/>
    <p:sldId id="592" r:id="rId33"/>
    <p:sldId id="593" r:id="rId34"/>
    <p:sldId id="594" r:id="rId35"/>
    <p:sldId id="595" r:id="rId36"/>
    <p:sldId id="596" r:id="rId37"/>
    <p:sldId id="597" r:id="rId38"/>
    <p:sldId id="599" r:id="rId39"/>
    <p:sldId id="600" r:id="rId40"/>
    <p:sldId id="601" r:id="rId41"/>
    <p:sldId id="603" r:id="rId42"/>
    <p:sldId id="604" r:id="rId43"/>
    <p:sldId id="605" r:id="rId44"/>
    <p:sldId id="606" r:id="rId45"/>
    <p:sldId id="607" r:id="rId46"/>
    <p:sldId id="608" r:id="rId47"/>
    <p:sldId id="610" r:id="rId48"/>
    <p:sldId id="611" r:id="rId49"/>
    <p:sldId id="612" r:id="rId50"/>
    <p:sldId id="613" r:id="rId51"/>
    <p:sldId id="614" r:id="rId52"/>
    <p:sldId id="615" r:id="rId53"/>
    <p:sldId id="616" r:id="rId54"/>
    <p:sldId id="617" r:id="rId55"/>
    <p:sldId id="618" r:id="rId56"/>
    <p:sldId id="619" r:id="rId57"/>
    <p:sldId id="620" r:id="rId58"/>
    <p:sldId id="621" r:id="rId59"/>
    <p:sldId id="569" r:id="rId60"/>
    <p:sldId id="622" r:id="rId61"/>
    <p:sldId id="623" r:id="rId62"/>
    <p:sldId id="634" r:id="rId63"/>
    <p:sldId id="635" r:id="rId64"/>
    <p:sldId id="636" r:id="rId65"/>
    <p:sldId id="303" r:id="rId66"/>
  </p:sldIdLst>
  <p:sldSz cx="9144000" cy="6858000" type="screen4x3"/>
  <p:notesSz cx="6858000" cy="9144000"/>
  <p:custShowLst>
    <p:custShow name="Do Thi" id="0">
      <p:sldLst>
        <p:sld r:id="rId2"/>
      </p:sldLst>
    </p:custShow>
  </p:custShowLst>
  <p:defaultTextStyle>
    <a:defPPr>
      <a:defRPr lang="en-US"/>
    </a:defPPr>
    <a:lvl1pPr algn="l" rtl="0" eaLnBrk="0" fontAlgn="base" hangingPunct="0">
      <a:spcBef>
        <a:spcPct val="0"/>
      </a:spcBef>
      <a:spcAft>
        <a:spcPct val="0"/>
      </a:spcAft>
      <a:defRPr sz="40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40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40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40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4000" kern="1200">
        <a:solidFill>
          <a:schemeClr val="tx1"/>
        </a:solidFill>
        <a:latin typeface="Times New Roman" pitchFamily="18" charset="0"/>
        <a:ea typeface="+mn-ea"/>
        <a:cs typeface="+mn-cs"/>
      </a:defRPr>
    </a:lvl5pPr>
    <a:lvl6pPr marL="2286000" algn="l" defTabSz="914400" rtl="0" eaLnBrk="1" latinLnBrk="0" hangingPunct="1">
      <a:defRPr sz="4000" kern="1200">
        <a:solidFill>
          <a:schemeClr val="tx1"/>
        </a:solidFill>
        <a:latin typeface="Times New Roman" pitchFamily="18" charset="0"/>
        <a:ea typeface="+mn-ea"/>
        <a:cs typeface="+mn-cs"/>
      </a:defRPr>
    </a:lvl6pPr>
    <a:lvl7pPr marL="2743200" algn="l" defTabSz="914400" rtl="0" eaLnBrk="1" latinLnBrk="0" hangingPunct="1">
      <a:defRPr sz="4000" kern="1200">
        <a:solidFill>
          <a:schemeClr val="tx1"/>
        </a:solidFill>
        <a:latin typeface="Times New Roman" pitchFamily="18" charset="0"/>
        <a:ea typeface="+mn-ea"/>
        <a:cs typeface="+mn-cs"/>
      </a:defRPr>
    </a:lvl7pPr>
    <a:lvl8pPr marL="3200400" algn="l" defTabSz="914400" rtl="0" eaLnBrk="1" latinLnBrk="0" hangingPunct="1">
      <a:defRPr sz="4000" kern="1200">
        <a:solidFill>
          <a:schemeClr val="tx1"/>
        </a:solidFill>
        <a:latin typeface="Times New Roman" pitchFamily="18" charset="0"/>
        <a:ea typeface="+mn-ea"/>
        <a:cs typeface="+mn-cs"/>
      </a:defRPr>
    </a:lvl8pPr>
    <a:lvl9pPr marL="3657600" algn="l" defTabSz="914400" rtl="0" eaLnBrk="1" latinLnBrk="0" hangingPunct="1">
      <a:defRPr sz="40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FFCCFF"/>
    <a:srgbClr val="FF99FF"/>
    <a:srgbClr val="CCECFF"/>
    <a:srgbClr val="B2B2B2"/>
    <a:srgbClr val="EAEAEA"/>
    <a:srgbClr val="99FF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69" autoAdjust="0"/>
    <p:restoredTop sz="94281" autoAdjust="0"/>
  </p:normalViewPr>
  <p:slideViewPr>
    <p:cSldViewPr>
      <p:cViewPr varScale="1">
        <p:scale>
          <a:sx n="47" d="100"/>
          <a:sy n="47" d="100"/>
        </p:scale>
        <p:origin x="1476" y="2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1879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116D997-4A83-4907-9BEB-AB12687ECF98}" type="slidenum">
              <a:rPr lang="en-US"/>
              <a:pPr/>
              <a:t>‹#›</a:t>
            </a:fld>
            <a:endParaRPr lang="en-US"/>
          </a:p>
        </p:txBody>
      </p:sp>
    </p:spTree>
    <p:extLst>
      <p:ext uri="{BB962C8B-B14F-4D97-AF65-F5344CB8AC3E}">
        <p14:creationId xmlns:p14="http://schemas.microsoft.com/office/powerpoint/2010/main" val="28820822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FD6B429-82A1-4C21-89A5-B69BA441EBA5}" type="slidenum">
              <a:rPr lang="en-US"/>
              <a:pPr/>
              <a:t>‹#›</a:t>
            </a:fld>
            <a:endParaRPr lang="en-US"/>
          </a:p>
        </p:txBody>
      </p:sp>
    </p:spTree>
    <p:extLst>
      <p:ext uri="{BB962C8B-B14F-4D97-AF65-F5344CB8AC3E}">
        <p14:creationId xmlns:p14="http://schemas.microsoft.com/office/powerpoint/2010/main" val="41157620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D6B429-82A1-4C21-89A5-B69BA441EBA5}" type="slidenum">
              <a:rPr lang="en-US" smtClean="0"/>
              <a:pPr/>
              <a:t>1</a:t>
            </a:fld>
            <a:endParaRPr lang="en-US"/>
          </a:p>
        </p:txBody>
      </p:sp>
    </p:spTree>
    <p:extLst>
      <p:ext uri="{BB962C8B-B14F-4D97-AF65-F5344CB8AC3E}">
        <p14:creationId xmlns:p14="http://schemas.microsoft.com/office/powerpoint/2010/main" val="1959581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Alumnus:nam sinh</a:t>
            </a:r>
            <a:endParaRPr lang="en-US"/>
          </a:p>
        </p:txBody>
      </p:sp>
      <p:sp>
        <p:nvSpPr>
          <p:cNvPr id="4" name="Slide Number Placeholder 3"/>
          <p:cNvSpPr>
            <a:spLocks noGrp="1"/>
          </p:cNvSpPr>
          <p:nvPr>
            <p:ph type="sldNum" sz="quarter" idx="10"/>
          </p:nvPr>
        </p:nvSpPr>
        <p:spPr/>
        <p:txBody>
          <a:bodyPr/>
          <a:lstStyle/>
          <a:p>
            <a:fld id="{AFD6B429-82A1-4C21-89A5-B69BA441EBA5}" type="slidenum">
              <a:rPr lang="en-US" smtClean="0"/>
              <a:pPr/>
              <a:t>33</a:t>
            </a:fld>
            <a:endParaRPr lang="en-US"/>
          </a:p>
        </p:txBody>
      </p:sp>
    </p:spTree>
    <p:extLst>
      <p:ext uri="{BB962C8B-B14F-4D97-AF65-F5344CB8AC3E}">
        <p14:creationId xmlns:p14="http://schemas.microsoft.com/office/powerpoint/2010/main" val="684631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Qualified:đủ</a:t>
            </a:r>
            <a:r>
              <a:rPr lang="en-US" baseline="0" smtClean="0"/>
              <a:t> điều kiện</a:t>
            </a:r>
          </a:p>
          <a:p>
            <a:r>
              <a:rPr lang="en-US" baseline="0" smtClean="0"/>
              <a:t>Section: chương</a:t>
            </a:r>
            <a:endParaRPr lang="en-US"/>
          </a:p>
        </p:txBody>
      </p:sp>
      <p:sp>
        <p:nvSpPr>
          <p:cNvPr id="4" name="Slide Number Placeholder 3"/>
          <p:cNvSpPr>
            <a:spLocks noGrp="1"/>
          </p:cNvSpPr>
          <p:nvPr>
            <p:ph type="sldNum" sz="quarter" idx="10"/>
          </p:nvPr>
        </p:nvSpPr>
        <p:spPr/>
        <p:txBody>
          <a:bodyPr/>
          <a:lstStyle/>
          <a:p>
            <a:fld id="{AFD6B429-82A1-4C21-89A5-B69BA441EBA5}" type="slidenum">
              <a:rPr lang="en-US" smtClean="0"/>
              <a:pPr/>
              <a:t>53</a:t>
            </a:fld>
            <a:endParaRPr lang="en-US"/>
          </a:p>
        </p:txBody>
      </p:sp>
    </p:spTree>
    <p:extLst>
      <p:ext uri="{BB962C8B-B14F-4D97-AF65-F5344CB8AC3E}">
        <p14:creationId xmlns:p14="http://schemas.microsoft.com/office/powerpoint/2010/main" val="3153725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78178" name="Group 2"/>
          <p:cNvGrpSpPr>
            <a:grpSpLocks/>
          </p:cNvGrpSpPr>
          <p:nvPr/>
        </p:nvGrpSpPr>
        <p:grpSpPr bwMode="auto">
          <a:xfrm>
            <a:off x="0" y="2438400"/>
            <a:ext cx="9009063" cy="1052513"/>
            <a:chOff x="0" y="1536"/>
            <a:chExt cx="5675" cy="663"/>
          </a:xfrm>
        </p:grpSpPr>
        <p:grpSp>
          <p:nvGrpSpPr>
            <p:cNvPr id="178179" name="Group 3"/>
            <p:cNvGrpSpPr>
              <a:grpSpLocks/>
            </p:cNvGrpSpPr>
            <p:nvPr/>
          </p:nvGrpSpPr>
          <p:grpSpPr bwMode="auto">
            <a:xfrm>
              <a:off x="183" y="1604"/>
              <a:ext cx="448" cy="299"/>
              <a:chOff x="720" y="336"/>
              <a:chExt cx="624" cy="432"/>
            </a:xfrm>
          </p:grpSpPr>
          <p:sp>
            <p:nvSpPr>
              <p:cNvPr id="178180"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8182" name="Group 6"/>
            <p:cNvGrpSpPr>
              <a:grpSpLocks/>
            </p:cNvGrpSpPr>
            <p:nvPr/>
          </p:nvGrpSpPr>
          <p:grpSpPr bwMode="auto">
            <a:xfrm>
              <a:off x="261" y="1870"/>
              <a:ext cx="465" cy="299"/>
              <a:chOff x="912" y="2640"/>
              <a:chExt cx="672" cy="432"/>
            </a:xfrm>
          </p:grpSpPr>
          <p:sp>
            <p:nvSpPr>
              <p:cNvPr id="178183"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818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6"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8188" name="Rectangle 12"/>
          <p:cNvSpPr>
            <a:spLocks noGrp="1" noChangeArrowheads="1"/>
          </p:cNvSpPr>
          <p:nvPr>
            <p:ph type="ctrTitle"/>
          </p:nvPr>
        </p:nvSpPr>
        <p:spPr>
          <a:xfrm>
            <a:off x="990600" y="1676400"/>
            <a:ext cx="7772400" cy="1462088"/>
          </a:xfrm>
        </p:spPr>
        <p:txBody>
          <a:bodyPr/>
          <a:lstStyle>
            <a:lvl1pPr>
              <a:defRPr/>
            </a:lvl1pPr>
          </a:lstStyle>
          <a:p>
            <a:pPr lvl="0"/>
            <a:r>
              <a:rPr lang="en-US" noProof="0" smtClean="0"/>
              <a:t>Click to edit Master title style</a:t>
            </a:r>
          </a:p>
        </p:txBody>
      </p:sp>
      <p:sp>
        <p:nvSpPr>
          <p:cNvPr id="17818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17819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p>
        </p:txBody>
      </p:sp>
      <p:sp>
        <p:nvSpPr>
          <p:cNvPr id="178191"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en-US" smtClean="0"/>
              <a:t>Trần Thi Kim Chi</a:t>
            </a:r>
            <a:endParaRPr lang="en-US"/>
          </a:p>
        </p:txBody>
      </p:sp>
      <p:sp>
        <p:nvSpPr>
          <p:cNvPr id="178192"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DE9BDA37-8740-4D42-A82A-310604615931}" type="slidenum">
              <a:rPr lang="en-US"/>
              <a:pPr/>
              <a:t>‹#›</a:t>
            </a:fld>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Trần Thi Kim Chi</a:t>
            </a:r>
            <a:endParaRPr lang="en-US"/>
          </a:p>
        </p:txBody>
      </p:sp>
      <p:sp>
        <p:nvSpPr>
          <p:cNvPr id="6" name="Slide Number Placeholder 5"/>
          <p:cNvSpPr>
            <a:spLocks noGrp="1"/>
          </p:cNvSpPr>
          <p:nvPr>
            <p:ph type="sldNum" sz="quarter" idx="12"/>
          </p:nvPr>
        </p:nvSpPr>
        <p:spPr/>
        <p:txBody>
          <a:bodyPr/>
          <a:lstStyle>
            <a:lvl1pPr>
              <a:defRPr/>
            </a:lvl1pPr>
          </a:lstStyle>
          <a:p>
            <a:fld id="{23ADC0AE-A1B9-4598-A4CA-795EE483D44A}" type="slidenum">
              <a:rPr lang="en-US"/>
              <a:pPr/>
              <a:t>‹#›</a:t>
            </a:fld>
            <a:endParaRPr lang="en-US"/>
          </a:p>
        </p:txBody>
      </p:sp>
    </p:spTree>
    <p:extLst>
      <p:ext uri="{BB962C8B-B14F-4D97-AF65-F5344CB8AC3E}">
        <p14:creationId xmlns:p14="http://schemas.microsoft.com/office/powerpoint/2010/main" val="88286997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Trần Thi Kim Chi</a:t>
            </a:r>
            <a:endParaRPr lang="en-US"/>
          </a:p>
        </p:txBody>
      </p:sp>
      <p:sp>
        <p:nvSpPr>
          <p:cNvPr id="6" name="Slide Number Placeholder 5"/>
          <p:cNvSpPr>
            <a:spLocks noGrp="1"/>
          </p:cNvSpPr>
          <p:nvPr>
            <p:ph type="sldNum" sz="quarter" idx="12"/>
          </p:nvPr>
        </p:nvSpPr>
        <p:spPr/>
        <p:txBody>
          <a:bodyPr/>
          <a:lstStyle>
            <a:lvl1pPr>
              <a:defRPr/>
            </a:lvl1pPr>
          </a:lstStyle>
          <a:p>
            <a:fld id="{E8FD5191-A07A-4A94-8745-2A0153141B38}" type="slidenum">
              <a:rPr lang="en-US"/>
              <a:pPr/>
              <a:t>‹#›</a:t>
            </a:fld>
            <a:endParaRPr lang="en-US"/>
          </a:p>
        </p:txBody>
      </p:sp>
    </p:spTree>
    <p:extLst>
      <p:ext uri="{BB962C8B-B14F-4D97-AF65-F5344CB8AC3E}">
        <p14:creationId xmlns:p14="http://schemas.microsoft.com/office/powerpoint/2010/main" val="31373926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Trần Thi Kim Chi</a:t>
            </a:r>
            <a:endParaRPr lang="en-US"/>
          </a:p>
        </p:txBody>
      </p:sp>
      <p:sp>
        <p:nvSpPr>
          <p:cNvPr id="6" name="Slide Number Placeholder 5"/>
          <p:cNvSpPr>
            <a:spLocks noGrp="1"/>
          </p:cNvSpPr>
          <p:nvPr>
            <p:ph type="sldNum" sz="quarter" idx="12"/>
          </p:nvPr>
        </p:nvSpPr>
        <p:spPr/>
        <p:txBody>
          <a:bodyPr/>
          <a:lstStyle>
            <a:lvl1pPr>
              <a:defRPr/>
            </a:lvl1pPr>
          </a:lstStyle>
          <a:p>
            <a:fld id="{F24B2564-7F62-425C-9ED3-46A85312F78E}" type="slidenum">
              <a:rPr lang="en-US"/>
              <a:pPr/>
              <a:t>‹#›</a:t>
            </a:fld>
            <a:endParaRPr lang="en-US"/>
          </a:p>
        </p:txBody>
      </p:sp>
    </p:spTree>
    <p:extLst>
      <p:ext uri="{BB962C8B-B14F-4D97-AF65-F5344CB8AC3E}">
        <p14:creationId xmlns:p14="http://schemas.microsoft.com/office/powerpoint/2010/main" val="57052138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Trần Thi Kim Chi</a:t>
            </a:r>
            <a:endParaRPr lang="en-US"/>
          </a:p>
        </p:txBody>
      </p:sp>
      <p:sp>
        <p:nvSpPr>
          <p:cNvPr id="6" name="Slide Number Placeholder 5"/>
          <p:cNvSpPr>
            <a:spLocks noGrp="1"/>
          </p:cNvSpPr>
          <p:nvPr>
            <p:ph type="sldNum" sz="quarter" idx="12"/>
          </p:nvPr>
        </p:nvSpPr>
        <p:spPr/>
        <p:txBody>
          <a:bodyPr/>
          <a:lstStyle>
            <a:lvl1pPr>
              <a:defRPr/>
            </a:lvl1pPr>
          </a:lstStyle>
          <a:p>
            <a:fld id="{33BC1B54-D85A-40F1-91A6-47AB252F7BA8}" type="slidenum">
              <a:rPr lang="en-US"/>
              <a:pPr/>
              <a:t>‹#›</a:t>
            </a:fld>
            <a:endParaRPr lang="en-US"/>
          </a:p>
        </p:txBody>
      </p:sp>
    </p:spTree>
    <p:extLst>
      <p:ext uri="{BB962C8B-B14F-4D97-AF65-F5344CB8AC3E}">
        <p14:creationId xmlns:p14="http://schemas.microsoft.com/office/powerpoint/2010/main" val="211743475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Trần Thi Kim Chi</a:t>
            </a:r>
            <a:endParaRPr lang="en-US"/>
          </a:p>
        </p:txBody>
      </p:sp>
      <p:sp>
        <p:nvSpPr>
          <p:cNvPr id="7" name="Slide Number Placeholder 6"/>
          <p:cNvSpPr>
            <a:spLocks noGrp="1"/>
          </p:cNvSpPr>
          <p:nvPr>
            <p:ph type="sldNum" sz="quarter" idx="12"/>
          </p:nvPr>
        </p:nvSpPr>
        <p:spPr/>
        <p:txBody>
          <a:bodyPr/>
          <a:lstStyle>
            <a:lvl1pPr>
              <a:defRPr/>
            </a:lvl1pPr>
          </a:lstStyle>
          <a:p>
            <a:fld id="{D57BA320-63B6-4F2C-97CB-6E495CD8E7C7}" type="slidenum">
              <a:rPr lang="en-US"/>
              <a:pPr/>
              <a:t>‹#›</a:t>
            </a:fld>
            <a:endParaRPr lang="en-US"/>
          </a:p>
        </p:txBody>
      </p:sp>
    </p:spTree>
    <p:extLst>
      <p:ext uri="{BB962C8B-B14F-4D97-AF65-F5344CB8AC3E}">
        <p14:creationId xmlns:p14="http://schemas.microsoft.com/office/powerpoint/2010/main" val="208429419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smtClean="0"/>
              <a:t>Trần Thi Kim Chi</a:t>
            </a:r>
            <a:endParaRPr lang="en-US"/>
          </a:p>
        </p:txBody>
      </p:sp>
      <p:sp>
        <p:nvSpPr>
          <p:cNvPr id="9" name="Slide Number Placeholder 8"/>
          <p:cNvSpPr>
            <a:spLocks noGrp="1"/>
          </p:cNvSpPr>
          <p:nvPr>
            <p:ph type="sldNum" sz="quarter" idx="12"/>
          </p:nvPr>
        </p:nvSpPr>
        <p:spPr/>
        <p:txBody>
          <a:bodyPr/>
          <a:lstStyle>
            <a:lvl1pPr>
              <a:defRPr/>
            </a:lvl1pPr>
          </a:lstStyle>
          <a:p>
            <a:fld id="{BBAE1081-121C-471A-8B28-A542DE0351C0}" type="slidenum">
              <a:rPr lang="en-US"/>
              <a:pPr/>
              <a:t>‹#›</a:t>
            </a:fld>
            <a:endParaRPr lang="en-US"/>
          </a:p>
        </p:txBody>
      </p:sp>
    </p:spTree>
    <p:extLst>
      <p:ext uri="{BB962C8B-B14F-4D97-AF65-F5344CB8AC3E}">
        <p14:creationId xmlns:p14="http://schemas.microsoft.com/office/powerpoint/2010/main" val="192965026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smtClean="0"/>
              <a:t>Trần Thi Kim Chi</a:t>
            </a:r>
            <a:endParaRPr lang="en-US"/>
          </a:p>
        </p:txBody>
      </p:sp>
      <p:sp>
        <p:nvSpPr>
          <p:cNvPr id="5" name="Slide Number Placeholder 4"/>
          <p:cNvSpPr>
            <a:spLocks noGrp="1"/>
          </p:cNvSpPr>
          <p:nvPr>
            <p:ph type="sldNum" sz="quarter" idx="12"/>
          </p:nvPr>
        </p:nvSpPr>
        <p:spPr/>
        <p:txBody>
          <a:bodyPr/>
          <a:lstStyle>
            <a:lvl1pPr>
              <a:defRPr/>
            </a:lvl1pPr>
          </a:lstStyle>
          <a:p>
            <a:fld id="{C0E35354-DCC5-4E3B-B8EE-85187C42E787}" type="slidenum">
              <a:rPr lang="en-US"/>
              <a:pPr/>
              <a:t>‹#›</a:t>
            </a:fld>
            <a:endParaRPr lang="en-US"/>
          </a:p>
        </p:txBody>
      </p:sp>
    </p:spTree>
    <p:extLst>
      <p:ext uri="{BB962C8B-B14F-4D97-AF65-F5344CB8AC3E}">
        <p14:creationId xmlns:p14="http://schemas.microsoft.com/office/powerpoint/2010/main" val="348968315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smtClean="0"/>
              <a:t>Trần Thi Kim Chi</a:t>
            </a:r>
            <a:endParaRPr lang="en-US"/>
          </a:p>
        </p:txBody>
      </p:sp>
      <p:sp>
        <p:nvSpPr>
          <p:cNvPr id="4" name="Slide Number Placeholder 3"/>
          <p:cNvSpPr>
            <a:spLocks noGrp="1"/>
          </p:cNvSpPr>
          <p:nvPr>
            <p:ph type="sldNum" sz="quarter" idx="12"/>
          </p:nvPr>
        </p:nvSpPr>
        <p:spPr/>
        <p:txBody>
          <a:bodyPr/>
          <a:lstStyle>
            <a:lvl1pPr>
              <a:defRPr/>
            </a:lvl1pPr>
          </a:lstStyle>
          <a:p>
            <a:fld id="{B484667F-CE46-49BD-BDC7-AE33E1F25110}" type="slidenum">
              <a:rPr lang="en-US"/>
              <a:pPr/>
              <a:t>‹#›</a:t>
            </a:fld>
            <a:endParaRPr lang="en-US"/>
          </a:p>
        </p:txBody>
      </p:sp>
    </p:spTree>
    <p:extLst>
      <p:ext uri="{BB962C8B-B14F-4D97-AF65-F5344CB8AC3E}">
        <p14:creationId xmlns:p14="http://schemas.microsoft.com/office/powerpoint/2010/main" val="814251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Trần Thi Kim Chi</a:t>
            </a:r>
            <a:endParaRPr lang="en-US"/>
          </a:p>
        </p:txBody>
      </p:sp>
      <p:sp>
        <p:nvSpPr>
          <p:cNvPr id="7" name="Slide Number Placeholder 6"/>
          <p:cNvSpPr>
            <a:spLocks noGrp="1"/>
          </p:cNvSpPr>
          <p:nvPr>
            <p:ph type="sldNum" sz="quarter" idx="12"/>
          </p:nvPr>
        </p:nvSpPr>
        <p:spPr/>
        <p:txBody>
          <a:bodyPr/>
          <a:lstStyle>
            <a:lvl1pPr>
              <a:defRPr/>
            </a:lvl1pPr>
          </a:lstStyle>
          <a:p>
            <a:fld id="{F32E2D6E-06CD-4279-A64D-FB69E29AF0D6}" type="slidenum">
              <a:rPr lang="en-US"/>
              <a:pPr/>
              <a:t>‹#›</a:t>
            </a:fld>
            <a:endParaRPr lang="en-US"/>
          </a:p>
        </p:txBody>
      </p:sp>
    </p:spTree>
    <p:extLst>
      <p:ext uri="{BB962C8B-B14F-4D97-AF65-F5344CB8AC3E}">
        <p14:creationId xmlns:p14="http://schemas.microsoft.com/office/powerpoint/2010/main" val="271878235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Trần Thi Kim Chi</a:t>
            </a:r>
            <a:endParaRPr lang="en-US"/>
          </a:p>
        </p:txBody>
      </p:sp>
      <p:sp>
        <p:nvSpPr>
          <p:cNvPr id="7" name="Slide Number Placeholder 6"/>
          <p:cNvSpPr>
            <a:spLocks noGrp="1"/>
          </p:cNvSpPr>
          <p:nvPr>
            <p:ph type="sldNum" sz="quarter" idx="12"/>
          </p:nvPr>
        </p:nvSpPr>
        <p:spPr/>
        <p:txBody>
          <a:bodyPr/>
          <a:lstStyle>
            <a:lvl1pPr>
              <a:defRPr/>
            </a:lvl1pPr>
          </a:lstStyle>
          <a:p>
            <a:fld id="{F3B0D676-279D-485A-9795-D52E37DD38B2}" type="slidenum">
              <a:rPr lang="en-US"/>
              <a:pPr/>
              <a:t>‹#›</a:t>
            </a:fld>
            <a:endParaRPr lang="en-US"/>
          </a:p>
        </p:txBody>
      </p:sp>
    </p:spTree>
    <p:extLst>
      <p:ext uri="{BB962C8B-B14F-4D97-AF65-F5344CB8AC3E}">
        <p14:creationId xmlns:p14="http://schemas.microsoft.com/office/powerpoint/2010/main" val="122014262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7715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77156"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7715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7715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77159"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7716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77161"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77162"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7163"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endParaRPr lang="en-US"/>
          </a:p>
        </p:txBody>
      </p:sp>
      <p:sp>
        <p:nvSpPr>
          <p:cNvPr id="177164"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r>
              <a:rPr lang="en-US" smtClean="0"/>
              <a:t>Trần Thi Kim Chi</a:t>
            </a:r>
            <a:endParaRPr lang="en-US"/>
          </a:p>
        </p:txBody>
      </p:sp>
      <p:sp>
        <p:nvSpPr>
          <p:cNvPr id="177165"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fld id="{D398BDDA-5F81-48FE-9E1A-14EFBC5473E7}" type="slidenum">
              <a:rPr lang="en-US"/>
              <a:pPr/>
              <a:t>‹#›</a:t>
            </a:fld>
            <a:endParaRPr lang="en-US"/>
          </a:p>
        </p:txBody>
      </p:sp>
      <p:sp>
        <p:nvSpPr>
          <p:cNvPr id="177166" name="AutoShape 14"/>
          <p:cNvSpPr>
            <a:spLocks noChangeArrowheads="1"/>
          </p:cNvSpPr>
          <p:nvPr/>
        </p:nvSpPr>
        <p:spPr bwMode="auto">
          <a:xfrm>
            <a:off x="8686800" y="228600"/>
            <a:ext cx="457200" cy="457200"/>
          </a:xfrm>
          <a:prstGeom prst="star5">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67" name="AutoShape 15"/>
          <p:cNvSpPr>
            <a:spLocks noChangeArrowheads="1"/>
          </p:cNvSpPr>
          <p:nvPr/>
        </p:nvSpPr>
        <p:spPr bwMode="auto">
          <a:xfrm>
            <a:off x="228600" y="971550"/>
            <a:ext cx="457200" cy="457200"/>
          </a:xfrm>
          <a:prstGeom prst="star5">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68" name="AutoShape 16"/>
          <p:cNvSpPr>
            <a:spLocks noChangeArrowheads="1"/>
          </p:cNvSpPr>
          <p:nvPr/>
        </p:nvSpPr>
        <p:spPr bwMode="auto">
          <a:xfrm>
            <a:off x="95250" y="381000"/>
            <a:ext cx="457200" cy="457200"/>
          </a:xfrm>
          <a:prstGeom prst="star5">
            <a:avLst/>
          </a:prstGeom>
          <a:solidFill>
            <a:srgbClr val="00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69" name="AutoShape 17"/>
          <p:cNvSpPr>
            <a:spLocks noChangeArrowheads="1"/>
          </p:cNvSpPr>
          <p:nvPr/>
        </p:nvSpPr>
        <p:spPr bwMode="auto">
          <a:xfrm>
            <a:off x="438150" y="57150"/>
            <a:ext cx="457200" cy="457200"/>
          </a:xfrm>
          <a:prstGeom prst="star5">
            <a:avLst/>
          </a:prstGeom>
          <a:solidFill>
            <a:srgbClr val="FF00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ransition/>
  <p:timing>
    <p:tnLst>
      <p:par>
        <p:cTn id="1" dur="indefinite" restart="never" nodeType="tmRoot"/>
      </p:par>
    </p:tnLst>
  </p:timing>
  <p:hf sldNum="0" hd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audio" Target="file:///C:\WINDOWS\MEDIA\Beethoven's%20Fur%20Elise.rm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1066800" y="381000"/>
            <a:ext cx="3733800" cy="685800"/>
          </a:xfrm>
        </p:spPr>
        <p:txBody>
          <a:bodyPr/>
          <a:lstStyle/>
          <a:p>
            <a:r>
              <a:rPr lang="en-US" sz="3600">
                <a:solidFill>
                  <a:srgbClr val="0000FF"/>
                </a:solidFill>
                <a:effectLst>
                  <a:outerShdw blurRad="38100" dist="38100" dir="2700000" algn="tl">
                    <a:srgbClr val="C0C0C0"/>
                  </a:outerShdw>
                </a:effectLst>
              </a:rPr>
              <a:t>Chương 3</a:t>
            </a:r>
          </a:p>
        </p:txBody>
      </p:sp>
      <p:sp>
        <p:nvSpPr>
          <p:cNvPr id="4101" name="Rectangle 5"/>
          <p:cNvSpPr>
            <a:spLocks noGrp="1" noChangeArrowheads="1"/>
          </p:cNvSpPr>
          <p:nvPr>
            <p:ph type="subTitle" idx="1"/>
          </p:nvPr>
        </p:nvSpPr>
        <p:spPr>
          <a:xfrm>
            <a:off x="1219200" y="2362200"/>
            <a:ext cx="7229475" cy="914400"/>
          </a:xfrm>
        </p:spPr>
        <p:txBody>
          <a:bodyPr/>
          <a:lstStyle/>
          <a:p>
            <a:pPr>
              <a:lnSpc>
                <a:spcPct val="80000"/>
              </a:lnSpc>
            </a:pPr>
            <a:r>
              <a:rPr lang="en-US" b="1">
                <a:solidFill>
                  <a:schemeClr val="hlink"/>
                </a:solidFill>
              </a:rPr>
              <a:t>MÔ HÌNH LIÊN KẾT THỰC THỂ MỞ RỘNG VÀ QUI TẮC NGHIỆP VỤ</a:t>
            </a:r>
          </a:p>
        </p:txBody>
      </p:sp>
      <p:sp>
        <p:nvSpPr>
          <p:cNvPr id="4106" name="AutoShape 10"/>
          <p:cNvSpPr>
            <a:spLocks noChangeArrowheads="1"/>
          </p:cNvSpPr>
          <p:nvPr/>
        </p:nvSpPr>
        <p:spPr bwMode="auto">
          <a:xfrm>
            <a:off x="209550" y="6229350"/>
            <a:ext cx="457200" cy="457200"/>
          </a:xfrm>
          <a:prstGeom prst="star5">
            <a:avLst/>
          </a:prstGeom>
          <a:solidFill>
            <a:srgbClr val="FFCC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7" name="AutoShape 11"/>
          <p:cNvSpPr>
            <a:spLocks noChangeArrowheads="1"/>
          </p:cNvSpPr>
          <p:nvPr/>
        </p:nvSpPr>
        <p:spPr bwMode="auto">
          <a:xfrm>
            <a:off x="8534400" y="6172200"/>
            <a:ext cx="457200" cy="457200"/>
          </a:xfrm>
          <a:prstGeom prst="star5">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8" name="AutoShape 12"/>
          <p:cNvSpPr>
            <a:spLocks noChangeArrowheads="1"/>
          </p:cNvSpPr>
          <p:nvPr/>
        </p:nvSpPr>
        <p:spPr bwMode="auto">
          <a:xfrm>
            <a:off x="8686800" y="5867400"/>
            <a:ext cx="457200" cy="457200"/>
          </a:xfrm>
          <a:prstGeom prst="star5">
            <a:avLst/>
          </a:prstGeom>
          <a:solidFill>
            <a:srgbClr val="00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9" name="AutoShape 13"/>
          <p:cNvSpPr>
            <a:spLocks noChangeArrowheads="1"/>
          </p:cNvSpPr>
          <p:nvPr/>
        </p:nvSpPr>
        <p:spPr bwMode="auto">
          <a:xfrm>
            <a:off x="8210550" y="6311900"/>
            <a:ext cx="457200" cy="457200"/>
          </a:xfrm>
          <a:prstGeom prst="star5">
            <a:avLst/>
          </a:prstGeom>
          <a:solidFill>
            <a:srgbClr val="FF00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0" name="AutoShape 14"/>
          <p:cNvSpPr>
            <a:spLocks noChangeArrowheads="1"/>
          </p:cNvSpPr>
          <p:nvPr/>
        </p:nvSpPr>
        <p:spPr bwMode="auto">
          <a:xfrm>
            <a:off x="8664575" y="238125"/>
            <a:ext cx="457200" cy="457200"/>
          </a:xfrm>
          <a:prstGeom prst="star5">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111" name="Picture 15" descr="j025234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7515629">
            <a:off x="315912" y="2503488"/>
            <a:ext cx="938213" cy="808038"/>
          </a:xfrm>
          <a:prstGeom prst="rect">
            <a:avLst/>
          </a:prstGeom>
          <a:noFill/>
          <a:extLst>
            <a:ext uri="{909E8E84-426E-40DD-AFC4-6F175D3DCCD1}">
              <a14:hiddenFill xmlns:a14="http://schemas.microsoft.com/office/drawing/2010/main">
                <a:solidFill>
                  <a:srgbClr val="FFFFFF"/>
                </a:solidFill>
              </a14:hiddenFill>
            </a:ext>
          </a:extLst>
        </p:spPr>
      </p:pic>
      <p:sp>
        <p:nvSpPr>
          <p:cNvPr id="4112" name="AutoShape 16"/>
          <p:cNvSpPr>
            <a:spLocks noChangeArrowheads="1"/>
          </p:cNvSpPr>
          <p:nvPr/>
        </p:nvSpPr>
        <p:spPr bwMode="auto">
          <a:xfrm>
            <a:off x="0" y="685800"/>
            <a:ext cx="457200" cy="457200"/>
          </a:xfrm>
          <a:prstGeom prst="star5">
            <a:avLst/>
          </a:prstGeom>
          <a:solidFill>
            <a:srgbClr val="00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3" name="AutoShape 17"/>
          <p:cNvSpPr>
            <a:spLocks noChangeArrowheads="1"/>
          </p:cNvSpPr>
          <p:nvPr/>
        </p:nvSpPr>
        <p:spPr bwMode="auto">
          <a:xfrm>
            <a:off x="0" y="304800"/>
            <a:ext cx="457200" cy="457200"/>
          </a:xfrm>
          <a:prstGeom prst="star5">
            <a:avLst/>
          </a:prstGeom>
          <a:solidFill>
            <a:srgbClr val="8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4" name="AutoShape 18"/>
          <p:cNvSpPr>
            <a:spLocks noChangeArrowheads="1"/>
          </p:cNvSpPr>
          <p:nvPr/>
        </p:nvSpPr>
        <p:spPr bwMode="auto">
          <a:xfrm>
            <a:off x="304800" y="0"/>
            <a:ext cx="457200" cy="457200"/>
          </a:xfrm>
          <a:prstGeom prst="star5">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1"/>
          <p:cNvSpPr/>
          <p:nvPr/>
        </p:nvSpPr>
        <p:spPr>
          <a:xfrm>
            <a:off x="438150" y="3657600"/>
            <a:ext cx="8553450" cy="584775"/>
          </a:xfrm>
          <a:prstGeom prst="rect">
            <a:avLst/>
          </a:prstGeom>
        </p:spPr>
        <p:txBody>
          <a:bodyPr wrap="square">
            <a:spAutoFit/>
          </a:bodyPr>
          <a:lstStyle/>
          <a:p>
            <a:pPr algn="ctr"/>
            <a:r>
              <a:rPr lang="en-US" sz="3200">
                <a:solidFill>
                  <a:schemeClr val="accent5">
                    <a:lumMod val="25000"/>
                  </a:schemeClr>
                </a:solidFill>
              </a:rPr>
              <a:t>(Enhanced Entity Relationship Model -EER)</a:t>
            </a:r>
          </a:p>
        </p:txBody>
      </p:sp>
      <p:sp>
        <p:nvSpPr>
          <p:cNvPr id="3" name="Footer Placeholder 2"/>
          <p:cNvSpPr>
            <a:spLocks noGrp="1"/>
          </p:cNvSpPr>
          <p:nvPr>
            <p:ph type="ftr" sz="quarter" idx="3"/>
          </p:nvPr>
        </p:nvSpPr>
        <p:spPr/>
        <p:txBody>
          <a:bodyPr/>
          <a:lstStyle/>
          <a:p>
            <a:r>
              <a:rPr lang="en-US" smtClean="0"/>
              <a:t>Trần Thi Kim Chi</a:t>
            </a:r>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533400" y="533400"/>
            <a:ext cx="8183563" cy="1050925"/>
          </a:xfrm>
        </p:spPr>
        <p:txBody>
          <a:bodyPr>
            <a:normAutofit fontScale="90000"/>
          </a:bodyPr>
          <a:lstStyle/>
          <a:p>
            <a:pPr algn="ctr"/>
            <a:r>
              <a:rPr lang="en-US" sz="4000">
                <a:solidFill>
                  <a:srgbClr val="0000FF"/>
                </a:solidFill>
                <a:effectLst>
                  <a:outerShdw blurRad="38100" dist="38100" dir="2700000" algn="tl">
                    <a:srgbClr val="C0C0C0"/>
                  </a:outerShdw>
                </a:effectLst>
              </a:rPr>
              <a:t>Khi nào sử dụng mối quan hệ supertype/subtype</a:t>
            </a:r>
          </a:p>
        </p:txBody>
      </p:sp>
      <p:sp>
        <p:nvSpPr>
          <p:cNvPr id="476163" name="Rectangle 3"/>
          <p:cNvSpPr>
            <a:spLocks noGrp="1" noChangeArrowheads="1"/>
          </p:cNvSpPr>
          <p:nvPr>
            <p:ph idx="4294967295"/>
          </p:nvPr>
        </p:nvSpPr>
        <p:spPr>
          <a:xfrm>
            <a:off x="609600" y="2209800"/>
            <a:ext cx="8001000" cy="5029200"/>
          </a:xfrm>
        </p:spPr>
        <p:txBody>
          <a:bodyPr lIns="182880" tIns="91440"/>
          <a:lstStyle/>
          <a:p>
            <a:pPr marL="265113" indent="-265113" algn="just"/>
            <a:r>
              <a:rPr lang="en-US" sz="2400"/>
              <a:t>Có các thuộc tính chỉ dành cho 1 số thể hiện (instance) của  kiểu thực thể. </a:t>
            </a:r>
          </a:p>
          <a:p>
            <a:pPr marL="547688" lvl="1" indent="-200025" algn="just"/>
            <a:r>
              <a:rPr lang="en-US" sz="2400"/>
              <a:t>Ví dụ: siêu kiểu Patient có 2 subtype là Outpatient và Resident. </a:t>
            </a:r>
          </a:p>
          <a:p>
            <a:pPr marL="265113" indent="-265113" algn="just"/>
            <a:r>
              <a:rPr lang="en-US" sz="2400"/>
              <a:t>Thể hiện của 1 kiểu con (subtype) tham gia vào mối quan hệ đó là duy nhất cho kiểu con đó</a:t>
            </a:r>
          </a:p>
          <a:p>
            <a:pPr marL="547688" lvl="1" indent="-200025" algn="just"/>
            <a:r>
              <a:rPr lang="en-US" sz="2400"/>
              <a:t>Ví dụ: outpatient có thuộc tính CheckBack_Date. Resident có thuộc tính Date_Discharged. Các thuộc tính này là duy nhất cho mỗi subtype</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36B9994B-AF8F-4C28-9FF0-924A7F718008}" type="slidenum">
              <a:rPr lang="en-US" sz="1000">
                <a:solidFill>
                  <a:schemeClr val="bg2">
                    <a:shade val="50000"/>
                  </a:schemeClr>
                </a:solidFill>
                <a:latin typeface="Verdana" pitchFamily="34" charset="0"/>
              </a:rPr>
              <a:pPr algn="r" eaLnBrk="1" hangingPunct="1">
                <a:defRPr/>
              </a:pPr>
              <a:t>10</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533400" y="533400"/>
            <a:ext cx="8183563" cy="1050925"/>
          </a:xfrm>
        </p:spPr>
        <p:txBody>
          <a:bodyPr>
            <a:noAutofit/>
          </a:bodyPr>
          <a:lstStyle/>
          <a:p>
            <a:pPr algn="ctr"/>
            <a:r>
              <a:rPr lang="en-US" sz="4000">
                <a:solidFill>
                  <a:srgbClr val="0000FF"/>
                </a:solidFill>
                <a:effectLst>
                  <a:outerShdw blurRad="38100" dist="38100" dir="2700000" algn="tl">
                    <a:srgbClr val="C0C0C0"/>
                  </a:outerShdw>
                </a:effectLst>
              </a:rPr>
              <a:t>Chuyên biệt hóa và tổng quát hóa</a:t>
            </a:r>
            <a:br>
              <a:rPr lang="en-US" sz="4000">
                <a:solidFill>
                  <a:srgbClr val="0000FF"/>
                </a:solidFill>
                <a:effectLst>
                  <a:outerShdw blurRad="38100" dist="38100" dir="2700000" algn="tl">
                    <a:srgbClr val="C0C0C0"/>
                  </a:outerShdw>
                </a:effectLst>
              </a:rPr>
            </a:br>
            <a:r>
              <a:rPr lang="en-US" sz="4000">
                <a:solidFill>
                  <a:srgbClr val="0000FF"/>
                </a:solidFill>
                <a:effectLst>
                  <a:outerShdw blurRad="38100" dist="38100" dir="2700000" algn="tl">
                    <a:srgbClr val="C0C0C0"/>
                  </a:outerShdw>
                </a:effectLst>
              </a:rPr>
              <a:t>Specialization và Generalization</a:t>
            </a:r>
          </a:p>
        </p:txBody>
      </p:sp>
      <p:sp>
        <p:nvSpPr>
          <p:cNvPr id="477187" name="Rectangle 3"/>
          <p:cNvSpPr>
            <a:spLocks noGrp="1" noChangeArrowheads="1"/>
          </p:cNvSpPr>
          <p:nvPr>
            <p:ph idx="4294967295"/>
          </p:nvPr>
        </p:nvSpPr>
        <p:spPr>
          <a:xfrm>
            <a:off x="538163" y="1924050"/>
            <a:ext cx="8377237" cy="4530725"/>
          </a:xfrm>
        </p:spPr>
        <p:txBody>
          <a:bodyPr lIns="182880" tIns="91440"/>
          <a:lstStyle/>
          <a:p>
            <a:pPr marL="265113" indent="-265113" algn="just">
              <a:lnSpc>
                <a:spcPct val="90000"/>
              </a:lnSpc>
            </a:pPr>
            <a:r>
              <a:rPr lang="en-US" sz="2400" b="1"/>
              <a:t>Tổng quát hóa </a:t>
            </a:r>
            <a:r>
              <a:rPr lang="en-US" sz="2400"/>
              <a:t>là quá trình định nghĩa một kiểu dữ liệu tổng quát hơn từ một tập hợp các kiểu dữ liệu chuyên biệt.</a:t>
            </a:r>
          </a:p>
          <a:p>
            <a:pPr marL="265113" indent="-265113" algn="just">
              <a:lnSpc>
                <a:spcPct val="90000"/>
              </a:lnSpc>
              <a:buFont typeface="Wingdings" pitchFamily="2" charset="2"/>
              <a:buNone/>
            </a:pPr>
            <a:r>
              <a:rPr lang="en-US" sz="2400">
                <a:solidFill>
                  <a:schemeClr val="folHlink"/>
                </a:solidFill>
              </a:rPr>
              <a:t>	Đây là quá trình từ dưới lên (Bottom up)</a:t>
            </a:r>
          </a:p>
          <a:p>
            <a:pPr marL="265113" indent="-265113" algn="just">
              <a:lnSpc>
                <a:spcPct val="90000"/>
              </a:lnSpc>
            </a:pPr>
            <a:r>
              <a:rPr lang="en-US" sz="2400"/>
              <a:t>Ví dụ: Ba kiểu thực thể CAR, TRUCK và MOTOCYCLE có thể tổng quát hóa thành siêu kiểu VEHICLE chứa các thuộc tính chung là Vehicle_ID, Model, Price,…</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DF5FB36C-E809-4F51-AE21-0B6C47DCAFCF}" type="slidenum">
              <a:rPr lang="en-US" sz="1000">
                <a:solidFill>
                  <a:schemeClr val="bg2">
                    <a:shade val="50000"/>
                  </a:schemeClr>
                </a:solidFill>
                <a:latin typeface="Verdana" pitchFamily="34" charset="0"/>
              </a:rPr>
              <a:pPr algn="r" eaLnBrk="1" hangingPunct="1">
                <a:defRPr/>
              </a:pPr>
              <a:t>11</a:t>
            </a:fld>
            <a:endParaRPr lang="en-US" sz="1000">
              <a:solidFill>
                <a:schemeClr val="bg2">
                  <a:shade val="50000"/>
                </a:schemeClr>
              </a:solidFill>
              <a:latin typeface="Verdana" pitchFamily="34" charset="0"/>
            </a:endParaRPr>
          </a:p>
        </p:txBody>
      </p:sp>
      <p:grpSp>
        <p:nvGrpSpPr>
          <p:cNvPr id="477203" name="Group 19"/>
          <p:cNvGrpSpPr>
            <a:grpSpLocks/>
          </p:cNvGrpSpPr>
          <p:nvPr/>
        </p:nvGrpSpPr>
        <p:grpSpPr bwMode="auto">
          <a:xfrm>
            <a:off x="1828800" y="6019800"/>
            <a:ext cx="6400800" cy="457200"/>
            <a:chOff x="1152" y="3792"/>
            <a:chExt cx="4032" cy="288"/>
          </a:xfrm>
        </p:grpSpPr>
        <p:sp>
          <p:nvSpPr>
            <p:cNvPr id="477189" name="Rectangle 5"/>
            <p:cNvSpPr>
              <a:spLocks noChangeArrowheads="1"/>
            </p:cNvSpPr>
            <p:nvPr/>
          </p:nvSpPr>
          <p:spPr bwMode="auto">
            <a:xfrm>
              <a:off x="1152" y="3792"/>
              <a:ext cx="912" cy="288"/>
            </a:xfrm>
            <a:prstGeom prst="rect">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CAR</a:t>
              </a:r>
            </a:p>
          </p:txBody>
        </p:sp>
        <p:sp>
          <p:nvSpPr>
            <p:cNvPr id="477190" name="Rectangle 6"/>
            <p:cNvSpPr>
              <a:spLocks noChangeArrowheads="1"/>
            </p:cNvSpPr>
            <p:nvPr/>
          </p:nvSpPr>
          <p:spPr bwMode="auto">
            <a:xfrm>
              <a:off x="2592" y="3792"/>
              <a:ext cx="912" cy="288"/>
            </a:xfrm>
            <a:prstGeom prst="rect">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TRUCK</a:t>
              </a:r>
            </a:p>
          </p:txBody>
        </p:sp>
        <p:sp>
          <p:nvSpPr>
            <p:cNvPr id="477191" name="Rectangle 7"/>
            <p:cNvSpPr>
              <a:spLocks noChangeArrowheads="1"/>
            </p:cNvSpPr>
            <p:nvPr/>
          </p:nvSpPr>
          <p:spPr bwMode="auto">
            <a:xfrm>
              <a:off x="3888" y="3792"/>
              <a:ext cx="1296" cy="240"/>
            </a:xfrm>
            <a:prstGeom prst="rect">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MOTOCYCLE</a:t>
              </a:r>
            </a:p>
          </p:txBody>
        </p:sp>
      </p:grpSp>
      <p:grpSp>
        <p:nvGrpSpPr>
          <p:cNvPr id="477204" name="Group 20"/>
          <p:cNvGrpSpPr>
            <a:grpSpLocks/>
          </p:cNvGrpSpPr>
          <p:nvPr/>
        </p:nvGrpSpPr>
        <p:grpSpPr bwMode="auto">
          <a:xfrm>
            <a:off x="2667000" y="4876800"/>
            <a:ext cx="4267200" cy="1143000"/>
            <a:chOff x="1680" y="3072"/>
            <a:chExt cx="2688" cy="720"/>
          </a:xfrm>
        </p:grpSpPr>
        <p:sp>
          <p:nvSpPr>
            <p:cNvPr id="477192" name="Rectangle 8"/>
            <p:cNvSpPr>
              <a:spLocks noChangeArrowheads="1"/>
            </p:cNvSpPr>
            <p:nvPr/>
          </p:nvSpPr>
          <p:spPr bwMode="auto">
            <a:xfrm>
              <a:off x="2544" y="3072"/>
              <a:ext cx="912" cy="288"/>
            </a:xfrm>
            <a:prstGeom prst="rect">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VEHICLE</a:t>
              </a:r>
            </a:p>
          </p:txBody>
        </p:sp>
        <p:sp>
          <p:nvSpPr>
            <p:cNvPr id="477193" name="Line 9"/>
            <p:cNvSpPr>
              <a:spLocks noChangeShapeType="1"/>
            </p:cNvSpPr>
            <p:nvPr/>
          </p:nvSpPr>
          <p:spPr bwMode="auto">
            <a:xfrm flipV="1">
              <a:off x="1680" y="3504"/>
              <a:ext cx="1344"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7194" name="Line 10"/>
            <p:cNvSpPr>
              <a:spLocks noChangeShapeType="1"/>
            </p:cNvSpPr>
            <p:nvPr/>
          </p:nvSpPr>
          <p:spPr bwMode="auto">
            <a:xfrm flipV="1">
              <a:off x="3024" y="3504"/>
              <a:ext cx="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7195" name="Line 11"/>
            <p:cNvSpPr>
              <a:spLocks noChangeShapeType="1"/>
            </p:cNvSpPr>
            <p:nvPr/>
          </p:nvSpPr>
          <p:spPr bwMode="auto">
            <a:xfrm flipH="1" flipV="1">
              <a:off x="3024" y="3504"/>
              <a:ext cx="1344"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7196" name="AutoShape 12"/>
            <p:cNvSpPr>
              <a:spLocks noChangeArrowheads="1"/>
            </p:cNvSpPr>
            <p:nvPr/>
          </p:nvSpPr>
          <p:spPr bwMode="auto">
            <a:xfrm>
              <a:off x="2934" y="3369"/>
              <a:ext cx="192" cy="144"/>
            </a:xfrm>
            <a:prstGeom prst="flowChartExtra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7205" name="Group 21"/>
          <p:cNvGrpSpPr>
            <a:grpSpLocks/>
          </p:cNvGrpSpPr>
          <p:nvPr/>
        </p:nvGrpSpPr>
        <p:grpSpPr bwMode="auto">
          <a:xfrm>
            <a:off x="2362200" y="4191000"/>
            <a:ext cx="5257800" cy="685800"/>
            <a:chOff x="1488" y="2640"/>
            <a:chExt cx="3312" cy="432"/>
          </a:xfrm>
        </p:grpSpPr>
        <p:sp>
          <p:nvSpPr>
            <p:cNvPr id="477197" name="Oval 13"/>
            <p:cNvSpPr>
              <a:spLocks noChangeArrowheads="1"/>
            </p:cNvSpPr>
            <p:nvPr/>
          </p:nvSpPr>
          <p:spPr bwMode="auto">
            <a:xfrm>
              <a:off x="1488" y="2736"/>
              <a:ext cx="960" cy="24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Vehicle_ID</a:t>
              </a:r>
            </a:p>
          </p:txBody>
        </p:sp>
        <p:sp>
          <p:nvSpPr>
            <p:cNvPr id="477198" name="Oval 14"/>
            <p:cNvSpPr>
              <a:spLocks noChangeArrowheads="1"/>
            </p:cNvSpPr>
            <p:nvPr/>
          </p:nvSpPr>
          <p:spPr bwMode="auto">
            <a:xfrm>
              <a:off x="2736" y="2640"/>
              <a:ext cx="960" cy="24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Model</a:t>
              </a:r>
            </a:p>
          </p:txBody>
        </p:sp>
        <p:sp>
          <p:nvSpPr>
            <p:cNvPr id="477199" name="Oval 15"/>
            <p:cNvSpPr>
              <a:spLocks noChangeArrowheads="1"/>
            </p:cNvSpPr>
            <p:nvPr/>
          </p:nvSpPr>
          <p:spPr bwMode="auto">
            <a:xfrm>
              <a:off x="3840" y="2784"/>
              <a:ext cx="960" cy="24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Price</a:t>
              </a:r>
            </a:p>
          </p:txBody>
        </p:sp>
        <p:sp>
          <p:nvSpPr>
            <p:cNvPr id="477200" name="Line 16"/>
            <p:cNvSpPr>
              <a:spLocks noChangeShapeType="1"/>
            </p:cNvSpPr>
            <p:nvPr/>
          </p:nvSpPr>
          <p:spPr bwMode="auto">
            <a:xfrm>
              <a:off x="2304" y="2928"/>
              <a:ext cx="384" cy="1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7201" name="Line 17"/>
            <p:cNvSpPr>
              <a:spLocks noChangeShapeType="1"/>
            </p:cNvSpPr>
            <p:nvPr/>
          </p:nvSpPr>
          <p:spPr bwMode="auto">
            <a:xfrm flipH="1">
              <a:off x="3024" y="2880"/>
              <a:ext cx="144"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7202" name="Line 18"/>
            <p:cNvSpPr>
              <a:spLocks noChangeShapeType="1"/>
            </p:cNvSpPr>
            <p:nvPr/>
          </p:nvSpPr>
          <p:spPr bwMode="auto">
            <a:xfrm flipH="1">
              <a:off x="3216" y="2928"/>
              <a:ext cx="624" cy="1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77204"/>
                                        </p:tgtEl>
                                        <p:attrNameLst>
                                          <p:attrName>style.visibility</p:attrName>
                                        </p:attrNameLst>
                                      </p:cBhvr>
                                      <p:to>
                                        <p:strVal val="visible"/>
                                      </p:to>
                                    </p:set>
                                    <p:animEffect transition="in" filter="checkerboard(across)">
                                      <p:cBhvr>
                                        <p:cTn id="7" dur="500"/>
                                        <p:tgtEl>
                                          <p:spTgt spid="4772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477205"/>
                                        </p:tgtEl>
                                        <p:attrNameLst>
                                          <p:attrName>style.visibility</p:attrName>
                                        </p:attrNameLst>
                                      </p:cBhvr>
                                      <p:to>
                                        <p:strVal val="visible"/>
                                      </p:to>
                                    </p:set>
                                    <p:anim calcmode="lin" valueType="num">
                                      <p:cBhvr>
                                        <p:cTn id="12" dur="1000" fill="hold"/>
                                        <p:tgtEl>
                                          <p:spTgt spid="477205"/>
                                        </p:tgtEl>
                                        <p:attrNameLst>
                                          <p:attrName>ppt_w</p:attrName>
                                        </p:attrNameLst>
                                      </p:cBhvr>
                                      <p:tavLst>
                                        <p:tav tm="0">
                                          <p:val>
                                            <p:strVal val="#ppt_w*0.70"/>
                                          </p:val>
                                        </p:tav>
                                        <p:tav tm="100000">
                                          <p:val>
                                            <p:strVal val="#ppt_w"/>
                                          </p:val>
                                        </p:tav>
                                      </p:tavLst>
                                    </p:anim>
                                    <p:anim calcmode="lin" valueType="num">
                                      <p:cBhvr>
                                        <p:cTn id="13" dur="1000" fill="hold"/>
                                        <p:tgtEl>
                                          <p:spTgt spid="477205"/>
                                        </p:tgtEl>
                                        <p:attrNameLst>
                                          <p:attrName>ppt_h</p:attrName>
                                        </p:attrNameLst>
                                      </p:cBhvr>
                                      <p:tavLst>
                                        <p:tav tm="0">
                                          <p:val>
                                            <p:strVal val="#ppt_h"/>
                                          </p:val>
                                        </p:tav>
                                        <p:tav tm="100000">
                                          <p:val>
                                            <p:strVal val="#ppt_h"/>
                                          </p:val>
                                        </p:tav>
                                      </p:tavLst>
                                    </p:anim>
                                    <p:animEffect transition="in" filter="fade">
                                      <p:cBhvr>
                                        <p:cTn id="14" dur="1000"/>
                                        <p:tgtEl>
                                          <p:spTgt spid="477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533400" y="533400"/>
            <a:ext cx="8183563" cy="1050925"/>
          </a:xfrm>
        </p:spPr>
        <p:txBody>
          <a:bodyPr>
            <a:noAutofit/>
          </a:bodyPr>
          <a:lstStyle/>
          <a:p>
            <a:pPr algn="ctr"/>
            <a:r>
              <a:rPr lang="en-US" sz="4000">
                <a:solidFill>
                  <a:srgbClr val="0000FF"/>
                </a:solidFill>
                <a:effectLst>
                  <a:outerShdw blurRad="38100" dist="38100" dir="2700000" algn="tl">
                    <a:srgbClr val="C0C0C0"/>
                  </a:outerShdw>
                </a:effectLst>
              </a:rPr>
              <a:t>Chuyên biệt hóa và tổng quát hóa</a:t>
            </a:r>
            <a:br>
              <a:rPr lang="en-US" sz="4000">
                <a:solidFill>
                  <a:srgbClr val="0000FF"/>
                </a:solidFill>
                <a:effectLst>
                  <a:outerShdw blurRad="38100" dist="38100" dir="2700000" algn="tl">
                    <a:srgbClr val="C0C0C0"/>
                  </a:outerShdw>
                </a:effectLst>
              </a:rPr>
            </a:br>
            <a:r>
              <a:rPr lang="en-US" sz="4000">
                <a:solidFill>
                  <a:srgbClr val="0000FF"/>
                </a:solidFill>
                <a:effectLst>
                  <a:outerShdw blurRad="38100" dist="38100" dir="2700000" algn="tl">
                    <a:srgbClr val="C0C0C0"/>
                  </a:outerShdw>
                </a:effectLst>
              </a:rPr>
              <a:t>Specialization và Generalization</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DF5FB36C-E809-4F51-AE21-0B6C47DCAFCF}" type="slidenum">
              <a:rPr lang="en-US" sz="1000">
                <a:solidFill>
                  <a:schemeClr val="bg2">
                    <a:shade val="50000"/>
                  </a:schemeClr>
                </a:solidFill>
                <a:latin typeface="Verdana" pitchFamily="34" charset="0"/>
              </a:rPr>
              <a:pPr algn="r" eaLnBrk="1" hangingPunct="1">
                <a:defRPr/>
              </a:pPr>
              <a:t>12</a:t>
            </a:fld>
            <a:endParaRPr lang="en-US" sz="1000">
              <a:solidFill>
                <a:schemeClr val="bg2">
                  <a:shade val="50000"/>
                </a:schemeClr>
              </a:solidFill>
              <a:latin typeface="Verdana" pitchFamily="34" charset="0"/>
            </a:endParaRPr>
          </a:p>
        </p:txBody>
      </p:sp>
      <p:sp>
        <p:nvSpPr>
          <p:cNvPr id="2" name="Rectangle 1"/>
          <p:cNvSpPr/>
          <p:nvPr/>
        </p:nvSpPr>
        <p:spPr>
          <a:xfrm>
            <a:off x="761999" y="1981200"/>
            <a:ext cx="7815263" cy="830997"/>
          </a:xfrm>
          <a:prstGeom prst="rect">
            <a:avLst/>
          </a:prstGeom>
        </p:spPr>
        <p:txBody>
          <a:bodyPr wrap="square">
            <a:spAutoFit/>
          </a:bodyPr>
          <a:lstStyle/>
          <a:p>
            <a:r>
              <a:rPr lang="en-US" sz="2400" b="1"/>
              <a:t>Ví dụ: </a:t>
            </a:r>
            <a:r>
              <a:rPr lang="en-US" sz="2400"/>
              <a:t>loại thực thể FACULTY, STAFF, STUDENT trước khi tổng quat hóa</a:t>
            </a:r>
            <a:endParaRPr lang="en-US" sz="2400" dirty="0"/>
          </a:p>
        </p:txBody>
      </p:sp>
      <p:pic>
        <p:nvPicPr>
          <p:cNvPr id="23" name="Picture 2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929" y="2948448"/>
            <a:ext cx="6629401" cy="3528552"/>
          </a:xfrm>
          <a:prstGeom prst="rect">
            <a:avLst/>
          </a:prstGeom>
        </p:spPr>
      </p:pic>
      <p:sp>
        <p:nvSpPr>
          <p:cNvPr id="3" name="Footer Placeholder 2"/>
          <p:cNvSpPr>
            <a:spLocks noGrp="1"/>
          </p:cNvSpPr>
          <p:nvPr>
            <p:ph type="ftr" sz="quarter" idx="11"/>
          </p:nvPr>
        </p:nvSpPr>
        <p:spPr/>
        <p:txBody>
          <a:bodyPr/>
          <a:lstStyle/>
          <a:p>
            <a:r>
              <a:rPr lang="en-US" smtClean="0"/>
              <a:t>Trần Thi Kim Chi</a:t>
            </a:r>
            <a:endParaRPr lang="en-US"/>
          </a:p>
        </p:txBody>
      </p:sp>
    </p:spTree>
    <p:extLst>
      <p:ext uri="{BB962C8B-B14F-4D97-AF65-F5344CB8AC3E}">
        <p14:creationId xmlns:p14="http://schemas.microsoft.com/office/powerpoint/2010/main" val="3013726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533400" y="533400"/>
            <a:ext cx="8183563" cy="1050925"/>
          </a:xfrm>
        </p:spPr>
        <p:txBody>
          <a:bodyPr>
            <a:noAutofit/>
          </a:bodyPr>
          <a:lstStyle/>
          <a:p>
            <a:pPr algn="ctr"/>
            <a:r>
              <a:rPr lang="en-US" sz="4000">
                <a:solidFill>
                  <a:srgbClr val="0000FF"/>
                </a:solidFill>
                <a:effectLst>
                  <a:outerShdw blurRad="38100" dist="38100" dir="2700000" algn="tl">
                    <a:srgbClr val="C0C0C0"/>
                  </a:outerShdw>
                </a:effectLst>
              </a:rPr>
              <a:t>Chuyên biệt hóa và tổng quát hóa</a:t>
            </a:r>
            <a:br>
              <a:rPr lang="en-US" sz="4000">
                <a:solidFill>
                  <a:srgbClr val="0000FF"/>
                </a:solidFill>
                <a:effectLst>
                  <a:outerShdw blurRad="38100" dist="38100" dir="2700000" algn="tl">
                    <a:srgbClr val="C0C0C0"/>
                  </a:outerShdw>
                </a:effectLst>
              </a:rPr>
            </a:br>
            <a:r>
              <a:rPr lang="en-US" sz="4000">
                <a:solidFill>
                  <a:srgbClr val="0000FF"/>
                </a:solidFill>
                <a:effectLst>
                  <a:outerShdw blurRad="38100" dist="38100" dir="2700000" algn="tl">
                    <a:srgbClr val="C0C0C0"/>
                  </a:outerShdw>
                </a:effectLst>
              </a:rPr>
              <a:t>Specialization và Generalization</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DF5FB36C-E809-4F51-AE21-0B6C47DCAFCF}" type="slidenum">
              <a:rPr lang="en-US" sz="1000">
                <a:solidFill>
                  <a:schemeClr val="bg2">
                    <a:shade val="50000"/>
                  </a:schemeClr>
                </a:solidFill>
                <a:latin typeface="Verdana" pitchFamily="34" charset="0"/>
              </a:rPr>
              <a:pPr algn="r" eaLnBrk="1" hangingPunct="1">
                <a:defRPr/>
              </a:pPr>
              <a:t>13</a:t>
            </a:fld>
            <a:endParaRPr lang="en-US" sz="1000">
              <a:solidFill>
                <a:schemeClr val="bg2">
                  <a:shade val="50000"/>
                </a:schemeClr>
              </a:solidFill>
              <a:latin typeface="Verdana" pitchFamily="34" charset="0"/>
            </a:endParaRPr>
          </a:p>
        </p:txBody>
      </p:sp>
      <p:sp>
        <p:nvSpPr>
          <p:cNvPr id="2" name="Rectangle 1"/>
          <p:cNvSpPr/>
          <p:nvPr/>
        </p:nvSpPr>
        <p:spPr>
          <a:xfrm>
            <a:off x="761999" y="1981200"/>
            <a:ext cx="7815263" cy="830997"/>
          </a:xfrm>
          <a:prstGeom prst="rect">
            <a:avLst/>
          </a:prstGeom>
        </p:spPr>
        <p:txBody>
          <a:bodyPr wrap="square">
            <a:spAutoFit/>
          </a:bodyPr>
          <a:lstStyle/>
          <a:p>
            <a:r>
              <a:rPr lang="en-US" sz="2400" b="1"/>
              <a:t>Ví dụ: </a:t>
            </a:r>
            <a:r>
              <a:rPr lang="en-US" sz="2400"/>
              <a:t>Các loại thực thể FACULTY, STAFF, STUDENT sau khi tổng quát hóa</a:t>
            </a:r>
            <a:endParaRPr lang="en-US" sz="2400"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007" y="2819454"/>
            <a:ext cx="7272194" cy="3824713"/>
          </a:xfrm>
          <a:prstGeom prst="rect">
            <a:avLst/>
          </a:prstGeom>
        </p:spPr>
      </p:pic>
      <p:sp>
        <p:nvSpPr>
          <p:cNvPr id="3" name="Footer Placeholder 2"/>
          <p:cNvSpPr>
            <a:spLocks noGrp="1"/>
          </p:cNvSpPr>
          <p:nvPr>
            <p:ph type="ftr" sz="quarter" idx="11"/>
          </p:nvPr>
        </p:nvSpPr>
        <p:spPr/>
        <p:txBody>
          <a:bodyPr/>
          <a:lstStyle/>
          <a:p>
            <a:r>
              <a:rPr lang="en-US" smtClean="0"/>
              <a:t>Trần Thi Kim Chi</a:t>
            </a:r>
            <a:endParaRPr lang="en-US"/>
          </a:p>
        </p:txBody>
      </p:sp>
    </p:spTree>
    <p:extLst>
      <p:ext uri="{BB962C8B-B14F-4D97-AF65-F5344CB8AC3E}">
        <p14:creationId xmlns:p14="http://schemas.microsoft.com/office/powerpoint/2010/main" val="94963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533400" y="533400"/>
            <a:ext cx="8183563" cy="1050925"/>
          </a:xfrm>
        </p:spPr>
        <p:txBody>
          <a:bodyPr>
            <a:noAutofit/>
          </a:bodyPr>
          <a:lstStyle/>
          <a:p>
            <a:pPr algn="ctr"/>
            <a:r>
              <a:rPr lang="en-US" sz="3600">
                <a:solidFill>
                  <a:srgbClr val="0000FF"/>
                </a:solidFill>
                <a:effectLst>
                  <a:outerShdw blurRad="38100" dist="38100" dir="2700000" algn="tl">
                    <a:srgbClr val="C0C0C0"/>
                  </a:outerShdw>
                </a:effectLst>
              </a:rPr>
              <a:t>Chuyên biệt hóa và tổng quát hóa</a:t>
            </a:r>
            <a:br>
              <a:rPr lang="en-US" sz="3600">
                <a:solidFill>
                  <a:srgbClr val="0000FF"/>
                </a:solidFill>
                <a:effectLst>
                  <a:outerShdw blurRad="38100" dist="38100" dir="2700000" algn="tl">
                    <a:srgbClr val="C0C0C0"/>
                  </a:outerShdw>
                </a:effectLst>
              </a:rPr>
            </a:br>
            <a:r>
              <a:rPr lang="en-US" sz="3600">
                <a:solidFill>
                  <a:srgbClr val="0000FF"/>
                </a:solidFill>
                <a:effectLst>
                  <a:outerShdw blurRad="38100" dist="38100" dir="2700000" algn="tl">
                    <a:srgbClr val="C0C0C0"/>
                  </a:outerShdw>
                </a:effectLst>
              </a:rPr>
              <a:t>Specialization và Generalization</a:t>
            </a:r>
          </a:p>
        </p:txBody>
      </p:sp>
      <p:sp>
        <p:nvSpPr>
          <p:cNvPr id="20483" name="Rectangle 3"/>
          <p:cNvSpPr>
            <a:spLocks noGrp="1" noChangeArrowheads="1"/>
          </p:cNvSpPr>
          <p:nvPr>
            <p:ph idx="4294967295"/>
          </p:nvPr>
        </p:nvSpPr>
        <p:spPr>
          <a:xfrm>
            <a:off x="542925" y="2057400"/>
            <a:ext cx="7915275" cy="4187825"/>
          </a:xfrm>
        </p:spPr>
        <p:txBody>
          <a:bodyPr lIns="182880" tIns="91440">
            <a:normAutofit/>
          </a:bodyPr>
          <a:lstStyle/>
          <a:p>
            <a:pPr marL="265113" indent="-265113" algn="just"/>
            <a:r>
              <a:rPr lang="en-US" sz="2400" b="1"/>
              <a:t>Chuyên biệt hóa </a:t>
            </a:r>
            <a:r>
              <a:rPr lang="en-US" sz="2400"/>
              <a:t>là quá trình định nghĩa một hay nhiều kiểu con từ một siêu kiểu và hình thành mối liên kết siêu kiểu/kiểu con</a:t>
            </a:r>
          </a:p>
          <a:p>
            <a:pPr marL="265113" lvl="1" indent="-265113" algn="just">
              <a:buClr>
                <a:schemeClr val="folHlink"/>
              </a:buClr>
              <a:buSzPct val="60000"/>
              <a:buNone/>
            </a:pPr>
            <a:r>
              <a:rPr lang="en-US" sz="2400">
                <a:solidFill>
                  <a:schemeClr val="folHlink"/>
                </a:solidFill>
              </a:rPr>
              <a:t>	Là quá trình từ trên xuống (Top down</a:t>
            </a:r>
            <a:r>
              <a:rPr lang="en-US" sz="2400" smtClean="0">
                <a:solidFill>
                  <a:schemeClr val="folHlink"/>
                </a:solidFill>
              </a:rPr>
              <a:t>), </a:t>
            </a:r>
            <a:r>
              <a:rPr lang="en-US"/>
              <a:t>bắt đầu từ loại thực thể tổng quát (superclass) xác định những subclasses dựa trên những thuộc tính riêng hoặc mối quan hệ cụ thể của lớp con</a:t>
            </a:r>
          </a:p>
          <a:p>
            <a:pPr marL="265113" indent="-265113" algn="just">
              <a:buFont typeface="Wingdings" pitchFamily="2" charset="2"/>
              <a:buNone/>
            </a:pPr>
            <a:endParaRPr lang="en-US" sz="2400">
              <a:solidFill>
                <a:schemeClr val="folHlink"/>
              </a:solidFill>
            </a:endParaRPr>
          </a:p>
          <a:p>
            <a:pPr marL="265113" indent="-265113" algn="just"/>
            <a:endParaRPr lang="en-US" sz="2400"/>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C5E19DAF-00E2-4E2A-98E5-8C155528F1C0}" type="slidenum">
              <a:rPr lang="en-US" sz="1000">
                <a:solidFill>
                  <a:schemeClr val="bg2">
                    <a:shade val="50000"/>
                  </a:schemeClr>
                </a:solidFill>
                <a:latin typeface="Verdana" pitchFamily="34" charset="0"/>
              </a:rPr>
              <a:pPr algn="r" eaLnBrk="1" hangingPunct="1">
                <a:defRPr/>
              </a:pPr>
              <a:t>14</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533400" y="533400"/>
            <a:ext cx="8183563" cy="1050925"/>
          </a:xfrm>
        </p:spPr>
        <p:txBody>
          <a:bodyPr>
            <a:noAutofit/>
          </a:bodyPr>
          <a:lstStyle/>
          <a:p>
            <a:pPr algn="ctr"/>
            <a:r>
              <a:rPr lang="en-US" sz="3600">
                <a:solidFill>
                  <a:srgbClr val="0000FF"/>
                </a:solidFill>
                <a:effectLst>
                  <a:outerShdw blurRad="38100" dist="38100" dir="2700000" algn="tl">
                    <a:srgbClr val="C0C0C0"/>
                  </a:outerShdw>
                </a:effectLst>
              </a:rPr>
              <a:t>Chuyên biệt hóa và tổng quát hóa</a:t>
            </a:r>
            <a:br>
              <a:rPr lang="en-US" sz="3600">
                <a:solidFill>
                  <a:srgbClr val="0000FF"/>
                </a:solidFill>
                <a:effectLst>
                  <a:outerShdw blurRad="38100" dist="38100" dir="2700000" algn="tl">
                    <a:srgbClr val="C0C0C0"/>
                  </a:outerShdw>
                </a:effectLst>
              </a:rPr>
            </a:br>
            <a:r>
              <a:rPr lang="en-US" sz="3600">
                <a:solidFill>
                  <a:srgbClr val="0000FF"/>
                </a:solidFill>
                <a:effectLst>
                  <a:outerShdw blurRad="38100" dist="38100" dir="2700000" algn="tl">
                    <a:srgbClr val="C0C0C0"/>
                  </a:outerShdw>
                </a:effectLst>
              </a:rPr>
              <a:t>Specialization và Generalization</a:t>
            </a:r>
          </a:p>
        </p:txBody>
      </p:sp>
      <p:sp>
        <p:nvSpPr>
          <p:cNvPr id="20483" name="Rectangle 3"/>
          <p:cNvSpPr>
            <a:spLocks noGrp="1" noChangeArrowheads="1"/>
          </p:cNvSpPr>
          <p:nvPr>
            <p:ph idx="4294967295"/>
          </p:nvPr>
        </p:nvSpPr>
        <p:spPr>
          <a:xfrm>
            <a:off x="542925" y="2057400"/>
            <a:ext cx="7915275" cy="4187825"/>
          </a:xfrm>
        </p:spPr>
        <p:txBody>
          <a:bodyPr lIns="182880" tIns="91440">
            <a:normAutofit/>
          </a:bodyPr>
          <a:lstStyle/>
          <a:p>
            <a:r>
              <a:rPr lang="en-US" sz="2400"/>
              <a:t>Ví dụ: loại thực thể LIBRARY ITEM với các thuộc tính</a:t>
            </a:r>
            <a:r>
              <a:rPr lang="en-US" sz="2400" smtClean="0"/>
              <a:t>:</a:t>
            </a:r>
            <a:endParaRPr lang="en-US" sz="2400">
              <a:solidFill>
                <a:schemeClr val="folHlink"/>
              </a:solidFill>
            </a:endParaRPr>
          </a:p>
          <a:p>
            <a:pPr marL="265113" indent="-265113" algn="just"/>
            <a:endParaRPr lang="en-US" sz="2400"/>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C5E19DAF-00E2-4E2A-98E5-8C155528F1C0}" type="slidenum">
              <a:rPr lang="en-US" sz="1000">
                <a:solidFill>
                  <a:schemeClr val="bg2">
                    <a:shade val="50000"/>
                  </a:schemeClr>
                </a:solidFill>
                <a:latin typeface="Verdana" pitchFamily="34" charset="0"/>
              </a:rPr>
              <a:pPr algn="r" eaLnBrk="1" hangingPunct="1">
                <a:defRPr/>
              </a:pPr>
              <a:t>15</a:t>
            </a:fld>
            <a:endParaRPr lang="en-US" sz="1000">
              <a:solidFill>
                <a:schemeClr val="bg2">
                  <a:shade val="50000"/>
                </a:schemeClr>
              </a:solidFill>
              <a:latin typeface="Verdana" pitchFamily="34"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644" y="2967038"/>
            <a:ext cx="7907073" cy="3276600"/>
          </a:xfrm>
          <a:prstGeom prst="rect">
            <a:avLst/>
          </a:prstGeom>
        </p:spPr>
      </p:pic>
      <p:sp>
        <p:nvSpPr>
          <p:cNvPr id="2" name="Footer Placeholder 1"/>
          <p:cNvSpPr>
            <a:spLocks noGrp="1"/>
          </p:cNvSpPr>
          <p:nvPr>
            <p:ph type="ftr" sz="quarter" idx="11"/>
          </p:nvPr>
        </p:nvSpPr>
        <p:spPr/>
        <p:txBody>
          <a:bodyPr/>
          <a:lstStyle/>
          <a:p>
            <a:r>
              <a:rPr lang="en-US" smtClean="0"/>
              <a:t>Trần Thi Kim Chi</a:t>
            </a:r>
            <a:endParaRPr lang="en-US"/>
          </a:p>
        </p:txBody>
      </p:sp>
    </p:spTree>
    <p:extLst>
      <p:ext uri="{BB962C8B-B14F-4D97-AF65-F5344CB8AC3E}">
        <p14:creationId xmlns:p14="http://schemas.microsoft.com/office/powerpoint/2010/main" val="24223537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533400" y="533400"/>
            <a:ext cx="8183563" cy="1050925"/>
          </a:xfrm>
        </p:spPr>
        <p:txBody>
          <a:bodyPr>
            <a:noAutofit/>
          </a:bodyPr>
          <a:lstStyle/>
          <a:p>
            <a:pPr algn="ctr"/>
            <a:r>
              <a:rPr lang="en-US" sz="3600">
                <a:solidFill>
                  <a:srgbClr val="0000FF"/>
                </a:solidFill>
                <a:effectLst>
                  <a:outerShdw blurRad="38100" dist="38100" dir="2700000" algn="tl">
                    <a:srgbClr val="C0C0C0"/>
                  </a:outerShdw>
                </a:effectLst>
              </a:rPr>
              <a:t>Chuyên biệt hóa và tổng quát hóa</a:t>
            </a:r>
            <a:br>
              <a:rPr lang="en-US" sz="3600">
                <a:solidFill>
                  <a:srgbClr val="0000FF"/>
                </a:solidFill>
                <a:effectLst>
                  <a:outerShdw blurRad="38100" dist="38100" dir="2700000" algn="tl">
                    <a:srgbClr val="C0C0C0"/>
                  </a:outerShdw>
                </a:effectLst>
              </a:rPr>
            </a:br>
            <a:r>
              <a:rPr lang="en-US" sz="3600">
                <a:solidFill>
                  <a:srgbClr val="0000FF"/>
                </a:solidFill>
                <a:effectLst>
                  <a:outerShdw blurRad="38100" dist="38100" dir="2700000" algn="tl">
                    <a:srgbClr val="C0C0C0"/>
                  </a:outerShdw>
                </a:effectLst>
              </a:rPr>
              <a:t>Specialization và Generalization</a:t>
            </a:r>
          </a:p>
        </p:txBody>
      </p:sp>
      <p:sp>
        <p:nvSpPr>
          <p:cNvPr id="20483" name="Rectangle 3"/>
          <p:cNvSpPr>
            <a:spLocks noGrp="1" noChangeArrowheads="1"/>
          </p:cNvSpPr>
          <p:nvPr>
            <p:ph idx="4294967295"/>
          </p:nvPr>
        </p:nvSpPr>
        <p:spPr>
          <a:xfrm>
            <a:off x="542925" y="2057400"/>
            <a:ext cx="7915275" cy="4187825"/>
          </a:xfrm>
        </p:spPr>
        <p:txBody>
          <a:bodyPr lIns="182880" tIns="91440">
            <a:normAutofit/>
          </a:bodyPr>
          <a:lstStyle/>
          <a:p>
            <a:r>
              <a:rPr lang="en-US" sz="2400"/>
              <a:t>Ví dụ: Sau khi chuyên biệt hóa: superclass: LIBRARY ITEM và  subclasses BOOK, JOURNAL, VIDEOCD.</a:t>
            </a:r>
          </a:p>
          <a:p>
            <a:pPr marL="265113" indent="-265113" algn="just"/>
            <a:endParaRPr lang="en-US" sz="2400"/>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C5E19DAF-00E2-4E2A-98E5-8C155528F1C0}" type="slidenum">
              <a:rPr lang="en-US" sz="1000">
                <a:solidFill>
                  <a:schemeClr val="bg2">
                    <a:shade val="50000"/>
                  </a:schemeClr>
                </a:solidFill>
                <a:latin typeface="Verdana" pitchFamily="34" charset="0"/>
              </a:rPr>
              <a:pPr algn="r" eaLnBrk="1" hangingPunct="1">
                <a:defRPr/>
              </a:pPr>
              <a:t>16</a:t>
            </a:fld>
            <a:endParaRPr lang="en-US" sz="1000">
              <a:solidFill>
                <a:schemeClr val="bg2">
                  <a:shade val="50000"/>
                </a:schemeClr>
              </a:solidFill>
              <a:latin typeface="Verdana" pitchFamily="34" charset="0"/>
            </a:endParaRP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971800"/>
            <a:ext cx="6172200" cy="3703291"/>
          </a:xfrm>
          <a:prstGeom prst="rect">
            <a:avLst/>
          </a:prstGeom>
        </p:spPr>
      </p:pic>
    </p:spTree>
    <p:extLst>
      <p:ext uri="{BB962C8B-B14F-4D97-AF65-F5344CB8AC3E}">
        <p14:creationId xmlns:p14="http://schemas.microsoft.com/office/powerpoint/2010/main" val="290030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533400" y="533400"/>
            <a:ext cx="8183563" cy="1050925"/>
          </a:xfrm>
        </p:spPr>
        <p:txBody>
          <a:bodyPr>
            <a:noAutofit/>
          </a:bodyPr>
          <a:lstStyle/>
          <a:p>
            <a:pPr algn="ctr"/>
            <a:r>
              <a:rPr lang="en-US" sz="3600">
                <a:solidFill>
                  <a:srgbClr val="0000FF"/>
                </a:solidFill>
                <a:effectLst>
                  <a:outerShdw blurRad="38100" dist="38100" dir="2700000" algn="tl">
                    <a:srgbClr val="C0C0C0"/>
                  </a:outerShdw>
                </a:effectLst>
              </a:rPr>
              <a:t>Chuyên biệt hóa và tổng quát hóa</a:t>
            </a:r>
            <a:br>
              <a:rPr lang="en-US" sz="3600">
                <a:solidFill>
                  <a:srgbClr val="0000FF"/>
                </a:solidFill>
                <a:effectLst>
                  <a:outerShdw blurRad="38100" dist="38100" dir="2700000" algn="tl">
                    <a:srgbClr val="C0C0C0"/>
                  </a:outerShdw>
                </a:effectLst>
              </a:rPr>
            </a:br>
            <a:r>
              <a:rPr lang="en-US" sz="3600">
                <a:solidFill>
                  <a:srgbClr val="0000FF"/>
                </a:solidFill>
                <a:effectLst>
                  <a:outerShdw blurRad="38100" dist="38100" dir="2700000" algn="tl">
                    <a:srgbClr val="C0C0C0"/>
                  </a:outerShdw>
                </a:effectLst>
              </a:rPr>
              <a:t>Specialization và Generalization</a:t>
            </a:r>
          </a:p>
        </p:txBody>
      </p:sp>
      <p:sp>
        <p:nvSpPr>
          <p:cNvPr id="20483" name="Rectangle 3"/>
          <p:cNvSpPr>
            <a:spLocks noGrp="1" noChangeArrowheads="1"/>
          </p:cNvSpPr>
          <p:nvPr>
            <p:ph idx="4294967295"/>
          </p:nvPr>
        </p:nvSpPr>
        <p:spPr>
          <a:xfrm>
            <a:off x="542925" y="2057400"/>
            <a:ext cx="7915275" cy="4187825"/>
          </a:xfrm>
        </p:spPr>
        <p:txBody>
          <a:bodyPr lIns="182880" tIns="91440">
            <a:normAutofit/>
          </a:bodyPr>
          <a:lstStyle/>
          <a:p>
            <a:pPr marL="265113" indent="-265113" algn="just"/>
            <a:r>
              <a:rPr lang="en-US" sz="2400" b="1" smtClean="0"/>
              <a:t>Ví </a:t>
            </a:r>
            <a:r>
              <a:rPr lang="en-US" sz="2400" b="1"/>
              <a:t>dụ: </a:t>
            </a:r>
            <a:r>
              <a:rPr lang="en-US" sz="2400"/>
              <a:t>kiểu thực thể </a:t>
            </a:r>
            <a:r>
              <a:rPr lang="en-US" sz="2400" smtClean="0"/>
              <a:t>PRODUCT </a:t>
            </a:r>
            <a:r>
              <a:rPr lang="en-US" sz="2400"/>
              <a:t>có 1 thuộc tính đa trị là Supplier (có thể được cung cấp tại chỗ hoặc từ nhà sản xuất bên ngoài)</a:t>
            </a:r>
            <a:r>
              <a:rPr lang="en-US" sz="2400">
                <a:sym typeface="Wingdings" pitchFamily="2" charset="2"/>
              </a:rPr>
              <a:t></a:t>
            </a:r>
            <a:r>
              <a:rPr lang="en-US" sz="2400"/>
              <a:t> </a:t>
            </a:r>
            <a:r>
              <a:rPr lang="en-US" sz="2400" smtClean="0"/>
              <a:t>PRODUCT </a:t>
            </a:r>
            <a:r>
              <a:rPr lang="en-US" sz="2400"/>
              <a:t>nên đươc chuyên biệt hóa thành 2 kiểu con MANUFACTURED PART và PURCHASED PART</a:t>
            </a:r>
          </a:p>
          <a:p>
            <a:pPr marL="265113" indent="-265113" algn="just"/>
            <a:endParaRPr lang="en-US" sz="2400"/>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C5E19DAF-00E2-4E2A-98E5-8C155528F1C0}" type="slidenum">
              <a:rPr lang="en-US" sz="1000">
                <a:solidFill>
                  <a:schemeClr val="bg2">
                    <a:shade val="50000"/>
                  </a:schemeClr>
                </a:solidFill>
                <a:latin typeface="Verdana" pitchFamily="34" charset="0"/>
              </a:rPr>
              <a:pPr algn="r" eaLnBrk="1" hangingPunct="1">
                <a:defRPr/>
              </a:pPr>
              <a:t>17</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extLst>
      <p:ext uri="{BB962C8B-B14F-4D97-AF65-F5344CB8AC3E}">
        <p14:creationId xmlns:p14="http://schemas.microsoft.com/office/powerpoint/2010/main" val="3488869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533400" y="381000"/>
            <a:ext cx="8183563" cy="762000"/>
          </a:xfrm>
        </p:spPr>
        <p:txBody>
          <a:bodyPr>
            <a:normAutofit/>
          </a:bodyPr>
          <a:lstStyle/>
          <a:p>
            <a:pPr algn="ctr"/>
            <a:r>
              <a:rPr lang="en-US">
                <a:solidFill>
                  <a:srgbClr val="0000FF"/>
                </a:solidFill>
                <a:effectLst>
                  <a:outerShdw blurRad="38100" dist="38100" dir="2700000" algn="tl">
                    <a:srgbClr val="C0C0C0"/>
                  </a:outerShdw>
                </a:effectLst>
              </a:rPr>
              <a:t>Ví dụ chuyên biệt hóa</a:t>
            </a:r>
          </a:p>
        </p:txBody>
      </p:sp>
      <p:sp>
        <p:nvSpPr>
          <p:cNvPr id="38"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0EFDD30F-1E35-40FB-8E99-3F3FE7810ACF}" type="slidenum">
              <a:rPr lang="en-US" sz="1000">
                <a:solidFill>
                  <a:schemeClr val="bg2">
                    <a:shade val="50000"/>
                  </a:schemeClr>
                </a:solidFill>
                <a:latin typeface="Verdana" pitchFamily="34" charset="0"/>
              </a:rPr>
              <a:pPr algn="r" eaLnBrk="1" hangingPunct="1">
                <a:defRPr/>
              </a:pPr>
              <a:t>18</a:t>
            </a:fld>
            <a:endParaRPr lang="en-US" sz="1000">
              <a:solidFill>
                <a:schemeClr val="bg2">
                  <a:shade val="50000"/>
                </a:schemeClr>
              </a:solidFill>
              <a:latin typeface="Verdana" pitchFamily="34" charset="0"/>
            </a:endParaRPr>
          </a:p>
        </p:txBody>
      </p:sp>
      <p:sp>
        <p:nvSpPr>
          <p:cNvPr id="66564" name="Rectangle 4"/>
          <p:cNvSpPr>
            <a:spLocks noChangeArrowheads="1"/>
          </p:cNvSpPr>
          <p:nvPr/>
        </p:nvSpPr>
        <p:spPr bwMode="auto">
          <a:xfrm>
            <a:off x="2667000" y="2362200"/>
            <a:ext cx="1600200" cy="609600"/>
          </a:xfrm>
          <a:prstGeom prst="rect">
            <a:avLst/>
          </a:prstGeom>
          <a:solidFill>
            <a:schemeClr val="bg2"/>
          </a:solidFill>
          <a:ln w="9525">
            <a:solidFill>
              <a:schemeClr val="tx1"/>
            </a:solidFill>
            <a:miter lim="800000"/>
            <a:headEnd/>
            <a:tailEnd/>
          </a:ln>
          <a:effectLst/>
          <a:scene3d>
            <a:camera prst="orthographicFront"/>
            <a:lightRig rig="threePt" dir="t"/>
          </a:scene3d>
          <a:sp3d>
            <a:bevelT/>
          </a:sp3d>
        </p:spPr>
        <p:txBody>
          <a:bodyPr wrap="none" anchor="ctr"/>
          <a:lstStyle/>
          <a:p>
            <a:pPr algn="ctr">
              <a:defRPr/>
            </a:pPr>
            <a:r>
              <a:rPr lang="en-US" sz="1800" b="1" smtClean="0">
                <a:solidFill>
                  <a:schemeClr val="bg1"/>
                </a:solidFill>
                <a:latin typeface="Verdana" pitchFamily="34" charset="0"/>
              </a:rPr>
              <a:t>PRODUCT</a:t>
            </a:r>
            <a:endParaRPr lang="en-US" sz="1800" b="1">
              <a:solidFill>
                <a:schemeClr val="bg1"/>
              </a:solidFill>
              <a:latin typeface="Verdana" pitchFamily="34" charset="0"/>
            </a:endParaRPr>
          </a:p>
        </p:txBody>
      </p:sp>
      <p:sp>
        <p:nvSpPr>
          <p:cNvPr id="66565" name="Oval 5"/>
          <p:cNvSpPr>
            <a:spLocks noChangeArrowheads="1"/>
          </p:cNvSpPr>
          <p:nvPr/>
        </p:nvSpPr>
        <p:spPr bwMode="auto">
          <a:xfrm>
            <a:off x="3252788" y="3352800"/>
            <a:ext cx="309562" cy="309563"/>
          </a:xfrm>
          <a:prstGeom prst="ellipse">
            <a:avLst/>
          </a:prstGeom>
          <a:solidFill>
            <a:schemeClr val="accent2">
              <a:lumMod val="60000"/>
              <a:lumOff val="40000"/>
            </a:schemeClr>
          </a:solidFill>
          <a:ln w="9525">
            <a:solidFill>
              <a:schemeClr val="tx1"/>
            </a:solidFill>
            <a:round/>
            <a:headEnd/>
            <a:tailEnd/>
          </a:ln>
          <a:effectLst>
            <a:innerShdw blurRad="63500" dist="50800" dir="18900000">
              <a:prstClr val="black">
                <a:alpha val="50000"/>
              </a:prstClr>
            </a:innerShdw>
          </a:effectLst>
        </p:spPr>
        <p:txBody>
          <a:bodyPr wrap="none" anchor="ctr"/>
          <a:lstStyle/>
          <a:p>
            <a:pPr algn="ctr">
              <a:defRPr/>
            </a:pPr>
            <a:endParaRPr lang="en-US" sz="1800">
              <a:latin typeface="Verdana" pitchFamily="34" charset="0"/>
            </a:endParaRPr>
          </a:p>
        </p:txBody>
      </p:sp>
      <p:sp>
        <p:nvSpPr>
          <p:cNvPr id="479242" name="Rectangle 6"/>
          <p:cNvSpPr>
            <a:spLocks noChangeArrowheads="1"/>
          </p:cNvSpPr>
          <p:nvPr/>
        </p:nvSpPr>
        <p:spPr bwMode="auto">
          <a:xfrm>
            <a:off x="228600" y="4419600"/>
            <a:ext cx="2133600" cy="838200"/>
          </a:xfrm>
          <a:prstGeom prst="rect">
            <a:avLst/>
          </a:prstGeom>
          <a:solidFill>
            <a:srgbClr val="FFFF00"/>
          </a:solidFill>
          <a:ln w="9525">
            <a:solidFill>
              <a:schemeClr val="tx1"/>
            </a:solidFill>
            <a:miter lim="800000"/>
            <a:headEnd/>
            <a:tailEnd/>
          </a:ln>
        </p:spPr>
        <p:txBody>
          <a:bodyPr wrap="none" anchor="ctr"/>
          <a:lstStyle/>
          <a:p>
            <a:pPr algn="ctr"/>
            <a:r>
              <a:rPr lang="en-US" sz="1800" b="1">
                <a:latin typeface="Verdana" pitchFamily="34" charset="0"/>
              </a:rPr>
              <a:t>MANUFACTURED</a:t>
            </a:r>
          </a:p>
          <a:p>
            <a:pPr algn="ctr"/>
            <a:r>
              <a:rPr lang="en-US" sz="1800" b="1">
                <a:latin typeface="Verdana" pitchFamily="34" charset="0"/>
              </a:rPr>
              <a:t>PART</a:t>
            </a:r>
          </a:p>
        </p:txBody>
      </p:sp>
      <p:sp>
        <p:nvSpPr>
          <p:cNvPr id="479243" name="Rectangle 7"/>
          <p:cNvSpPr>
            <a:spLocks noChangeArrowheads="1"/>
          </p:cNvSpPr>
          <p:nvPr/>
        </p:nvSpPr>
        <p:spPr bwMode="auto">
          <a:xfrm>
            <a:off x="2895600" y="4419600"/>
            <a:ext cx="1828800" cy="838200"/>
          </a:xfrm>
          <a:prstGeom prst="rect">
            <a:avLst/>
          </a:prstGeom>
          <a:solidFill>
            <a:srgbClr val="3399FF"/>
          </a:solidFill>
          <a:ln w="9525">
            <a:solidFill>
              <a:schemeClr val="tx1"/>
            </a:solidFill>
            <a:miter lim="800000"/>
            <a:headEnd/>
            <a:tailEnd/>
          </a:ln>
        </p:spPr>
        <p:txBody>
          <a:bodyPr wrap="none" anchor="ctr"/>
          <a:lstStyle/>
          <a:p>
            <a:pPr algn="ctr"/>
            <a:r>
              <a:rPr lang="en-US" sz="1800" b="1">
                <a:latin typeface="Verdana" pitchFamily="34" charset="0"/>
              </a:rPr>
              <a:t>PURCHASED</a:t>
            </a:r>
          </a:p>
          <a:p>
            <a:pPr algn="ctr"/>
            <a:r>
              <a:rPr lang="en-US" sz="1800" b="1">
                <a:latin typeface="Verdana" pitchFamily="34" charset="0"/>
              </a:rPr>
              <a:t>PART</a:t>
            </a:r>
          </a:p>
        </p:txBody>
      </p:sp>
      <p:sp>
        <p:nvSpPr>
          <p:cNvPr id="479244" name="Line 8"/>
          <p:cNvSpPr>
            <a:spLocks noChangeShapeType="1"/>
          </p:cNvSpPr>
          <p:nvPr/>
        </p:nvSpPr>
        <p:spPr bwMode="auto">
          <a:xfrm flipH="1">
            <a:off x="1219200" y="3505200"/>
            <a:ext cx="20574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45" name="Freeform 9"/>
          <p:cNvSpPr>
            <a:spLocks/>
          </p:cNvSpPr>
          <p:nvPr/>
        </p:nvSpPr>
        <p:spPr bwMode="auto">
          <a:xfrm>
            <a:off x="2438400" y="3581400"/>
            <a:ext cx="330200" cy="393700"/>
          </a:xfrm>
          <a:custGeom>
            <a:avLst/>
            <a:gdLst>
              <a:gd name="T0" fmla="*/ 282257516 w 208"/>
              <a:gd name="T1" fmla="*/ 0 h 248"/>
              <a:gd name="T2" fmla="*/ 40322501 w 208"/>
              <a:gd name="T3" fmla="*/ 241935040 h 248"/>
              <a:gd name="T4" fmla="*/ 40322501 w 208"/>
              <a:gd name="T5" fmla="*/ 483870079 h 248"/>
              <a:gd name="T6" fmla="*/ 282257516 w 208"/>
              <a:gd name="T7" fmla="*/ 604837550 h 248"/>
              <a:gd name="T8" fmla="*/ 524192545 w 208"/>
              <a:gd name="T9" fmla="*/ 604837550 h 248"/>
              <a:gd name="T10" fmla="*/ 0 60000 65536"/>
              <a:gd name="T11" fmla="*/ 0 60000 65536"/>
              <a:gd name="T12" fmla="*/ 0 60000 65536"/>
              <a:gd name="T13" fmla="*/ 0 60000 65536"/>
              <a:gd name="T14" fmla="*/ 0 60000 65536"/>
              <a:gd name="T15" fmla="*/ 0 w 208"/>
              <a:gd name="T16" fmla="*/ 0 h 248"/>
              <a:gd name="T17" fmla="*/ 208 w 208"/>
              <a:gd name="T18" fmla="*/ 248 h 248"/>
            </a:gdLst>
            <a:ahLst/>
            <a:cxnLst>
              <a:cxn ang="T10">
                <a:pos x="T0" y="T1"/>
              </a:cxn>
              <a:cxn ang="T11">
                <a:pos x="T2" y="T3"/>
              </a:cxn>
              <a:cxn ang="T12">
                <a:pos x="T4" y="T5"/>
              </a:cxn>
              <a:cxn ang="T13">
                <a:pos x="T6" y="T7"/>
              </a:cxn>
              <a:cxn ang="T14">
                <a:pos x="T8" y="T9"/>
              </a:cxn>
            </a:cxnLst>
            <a:rect l="T15" t="T16" r="T17" b="T18"/>
            <a:pathLst>
              <a:path w="208" h="248">
                <a:moveTo>
                  <a:pt x="112" y="0"/>
                </a:moveTo>
                <a:cubicBezTo>
                  <a:pt x="72" y="32"/>
                  <a:pt x="32" y="64"/>
                  <a:pt x="16" y="96"/>
                </a:cubicBezTo>
                <a:cubicBezTo>
                  <a:pt x="0" y="128"/>
                  <a:pt x="0" y="168"/>
                  <a:pt x="16" y="192"/>
                </a:cubicBezTo>
                <a:cubicBezTo>
                  <a:pt x="32" y="216"/>
                  <a:pt x="80" y="232"/>
                  <a:pt x="112" y="240"/>
                </a:cubicBezTo>
                <a:cubicBezTo>
                  <a:pt x="144" y="248"/>
                  <a:pt x="192" y="240"/>
                  <a:pt x="208" y="24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800">
              <a:latin typeface="Verdana" pitchFamily="34" charset="0"/>
            </a:endParaRPr>
          </a:p>
        </p:txBody>
      </p:sp>
      <p:sp>
        <p:nvSpPr>
          <p:cNvPr id="479246" name="Freeform 10"/>
          <p:cNvSpPr>
            <a:spLocks/>
          </p:cNvSpPr>
          <p:nvPr/>
        </p:nvSpPr>
        <p:spPr bwMode="auto">
          <a:xfrm rot="-5050272">
            <a:off x="3308350" y="3702050"/>
            <a:ext cx="330200" cy="393700"/>
          </a:xfrm>
          <a:custGeom>
            <a:avLst/>
            <a:gdLst>
              <a:gd name="T0" fmla="*/ 282257516 w 208"/>
              <a:gd name="T1" fmla="*/ 0 h 248"/>
              <a:gd name="T2" fmla="*/ 40322501 w 208"/>
              <a:gd name="T3" fmla="*/ 241935040 h 248"/>
              <a:gd name="T4" fmla="*/ 40322501 w 208"/>
              <a:gd name="T5" fmla="*/ 483870079 h 248"/>
              <a:gd name="T6" fmla="*/ 282257516 w 208"/>
              <a:gd name="T7" fmla="*/ 604837550 h 248"/>
              <a:gd name="T8" fmla="*/ 524192545 w 208"/>
              <a:gd name="T9" fmla="*/ 604837550 h 248"/>
              <a:gd name="T10" fmla="*/ 0 60000 65536"/>
              <a:gd name="T11" fmla="*/ 0 60000 65536"/>
              <a:gd name="T12" fmla="*/ 0 60000 65536"/>
              <a:gd name="T13" fmla="*/ 0 60000 65536"/>
              <a:gd name="T14" fmla="*/ 0 60000 65536"/>
              <a:gd name="T15" fmla="*/ 0 w 208"/>
              <a:gd name="T16" fmla="*/ 0 h 248"/>
              <a:gd name="T17" fmla="*/ 208 w 208"/>
              <a:gd name="T18" fmla="*/ 248 h 248"/>
            </a:gdLst>
            <a:ahLst/>
            <a:cxnLst>
              <a:cxn ang="T10">
                <a:pos x="T0" y="T1"/>
              </a:cxn>
              <a:cxn ang="T11">
                <a:pos x="T2" y="T3"/>
              </a:cxn>
              <a:cxn ang="T12">
                <a:pos x="T4" y="T5"/>
              </a:cxn>
              <a:cxn ang="T13">
                <a:pos x="T6" y="T7"/>
              </a:cxn>
              <a:cxn ang="T14">
                <a:pos x="T8" y="T9"/>
              </a:cxn>
            </a:cxnLst>
            <a:rect l="T15" t="T16" r="T17" b="T18"/>
            <a:pathLst>
              <a:path w="208" h="248">
                <a:moveTo>
                  <a:pt x="112" y="0"/>
                </a:moveTo>
                <a:cubicBezTo>
                  <a:pt x="72" y="32"/>
                  <a:pt x="32" y="64"/>
                  <a:pt x="16" y="96"/>
                </a:cubicBezTo>
                <a:cubicBezTo>
                  <a:pt x="0" y="128"/>
                  <a:pt x="0" y="168"/>
                  <a:pt x="16" y="192"/>
                </a:cubicBezTo>
                <a:cubicBezTo>
                  <a:pt x="32" y="216"/>
                  <a:pt x="80" y="232"/>
                  <a:pt x="112" y="240"/>
                </a:cubicBezTo>
                <a:cubicBezTo>
                  <a:pt x="144" y="248"/>
                  <a:pt x="192" y="240"/>
                  <a:pt x="208" y="24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800">
              <a:latin typeface="Verdana" pitchFamily="34" charset="0"/>
            </a:endParaRPr>
          </a:p>
        </p:txBody>
      </p:sp>
      <p:sp>
        <p:nvSpPr>
          <p:cNvPr id="479247" name="Oval 11"/>
          <p:cNvSpPr>
            <a:spLocks noChangeArrowheads="1"/>
          </p:cNvSpPr>
          <p:nvPr/>
        </p:nvSpPr>
        <p:spPr bwMode="auto">
          <a:xfrm>
            <a:off x="2181225" y="1190625"/>
            <a:ext cx="2514600" cy="838200"/>
          </a:xfrm>
          <a:prstGeom prst="ellipse">
            <a:avLst/>
          </a:prstGeom>
          <a:solidFill>
            <a:srgbClr val="CCFFCC"/>
          </a:solidFill>
          <a:ln w="9525">
            <a:solidFill>
              <a:schemeClr val="tx1"/>
            </a:solidFill>
            <a:round/>
            <a:headEnd/>
            <a:tailEnd/>
          </a:ln>
        </p:spPr>
        <p:txBody>
          <a:bodyPr wrap="none" anchor="ctr"/>
          <a:lstStyle/>
          <a:p>
            <a:pPr algn="ctr"/>
            <a:r>
              <a:rPr lang="en-US" sz="1800" b="1">
                <a:solidFill>
                  <a:schemeClr val="bg2"/>
                </a:solidFill>
                <a:latin typeface="Verdana" pitchFamily="34" charset="0"/>
              </a:rPr>
              <a:t>Description</a:t>
            </a:r>
          </a:p>
        </p:txBody>
      </p:sp>
      <p:sp>
        <p:nvSpPr>
          <p:cNvPr id="479248" name="Line 12"/>
          <p:cNvSpPr>
            <a:spLocks noChangeShapeType="1"/>
          </p:cNvSpPr>
          <p:nvPr/>
        </p:nvSpPr>
        <p:spPr bwMode="auto">
          <a:xfrm>
            <a:off x="3505200" y="2057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73" name="Oval 13"/>
          <p:cNvSpPr>
            <a:spLocks noChangeArrowheads="1"/>
          </p:cNvSpPr>
          <p:nvPr/>
        </p:nvSpPr>
        <p:spPr bwMode="auto">
          <a:xfrm>
            <a:off x="381000" y="5791200"/>
            <a:ext cx="1752600" cy="685800"/>
          </a:xfrm>
          <a:prstGeom prst="ellipse">
            <a:avLst/>
          </a:prstGeom>
          <a:solidFill>
            <a:srgbClr val="FFFFCC"/>
          </a:solidFill>
          <a:ln w="9525">
            <a:solidFill>
              <a:schemeClr val="tx1"/>
            </a:solidFill>
            <a:round/>
            <a:headEnd/>
            <a:tailEnd/>
          </a:ln>
        </p:spPr>
        <p:txBody>
          <a:bodyPr wrap="none" anchor="ctr"/>
          <a:lstStyle/>
          <a:p>
            <a:pPr algn="ctr">
              <a:defRPr/>
            </a:pPr>
            <a:r>
              <a:rPr lang="en-US" sz="1800" b="1" dirty="0" err="1">
                <a:solidFill>
                  <a:schemeClr val="bg2"/>
                </a:solidFill>
                <a:latin typeface="Verdana" pitchFamily="34" charset="0"/>
              </a:rPr>
              <a:t>Routing_No</a:t>
            </a:r>
            <a:endParaRPr lang="en-US" sz="1800" b="1" dirty="0">
              <a:solidFill>
                <a:schemeClr val="bg2"/>
              </a:solidFill>
              <a:latin typeface="Verdana" pitchFamily="34" charset="0"/>
            </a:endParaRPr>
          </a:p>
        </p:txBody>
      </p:sp>
      <p:sp>
        <p:nvSpPr>
          <p:cNvPr id="479250" name="Line 15"/>
          <p:cNvSpPr>
            <a:spLocks noChangeShapeType="1"/>
          </p:cNvSpPr>
          <p:nvPr/>
        </p:nvSpPr>
        <p:spPr bwMode="auto">
          <a:xfrm>
            <a:off x="3429000" y="2971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51" name="Line 16"/>
          <p:cNvSpPr>
            <a:spLocks noChangeShapeType="1"/>
          </p:cNvSpPr>
          <p:nvPr/>
        </p:nvSpPr>
        <p:spPr bwMode="auto">
          <a:xfrm>
            <a:off x="3414713" y="3700463"/>
            <a:ext cx="242887" cy="719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52" name="Rectangle 17"/>
          <p:cNvSpPr>
            <a:spLocks noChangeArrowheads="1"/>
          </p:cNvSpPr>
          <p:nvPr/>
        </p:nvSpPr>
        <p:spPr bwMode="auto">
          <a:xfrm>
            <a:off x="6781800" y="3048000"/>
            <a:ext cx="1828800" cy="838200"/>
          </a:xfrm>
          <a:prstGeom prst="rect">
            <a:avLst/>
          </a:prstGeom>
          <a:solidFill>
            <a:srgbClr val="CC00CC"/>
          </a:solidFill>
          <a:ln w="9525">
            <a:solidFill>
              <a:schemeClr val="tx1"/>
            </a:solidFill>
            <a:miter lim="800000"/>
            <a:headEnd/>
            <a:tailEnd/>
          </a:ln>
        </p:spPr>
        <p:txBody>
          <a:bodyPr wrap="none" anchor="ctr"/>
          <a:lstStyle/>
          <a:p>
            <a:pPr algn="ctr"/>
            <a:r>
              <a:rPr lang="en-US" sz="1800" b="1">
                <a:latin typeface="Verdana" pitchFamily="34" charset="0"/>
              </a:rPr>
              <a:t>SUPPLIER</a:t>
            </a:r>
          </a:p>
        </p:txBody>
      </p:sp>
      <p:sp>
        <p:nvSpPr>
          <p:cNvPr id="479253" name="Oval 20"/>
          <p:cNvSpPr>
            <a:spLocks noChangeArrowheads="1"/>
          </p:cNvSpPr>
          <p:nvPr/>
        </p:nvSpPr>
        <p:spPr bwMode="auto">
          <a:xfrm>
            <a:off x="4953000" y="1447800"/>
            <a:ext cx="1905000" cy="685800"/>
          </a:xfrm>
          <a:prstGeom prst="ellipse">
            <a:avLst/>
          </a:prstGeom>
          <a:solidFill>
            <a:srgbClr val="CCFFCC"/>
          </a:solidFill>
          <a:ln w="9525">
            <a:solidFill>
              <a:schemeClr val="tx1"/>
            </a:solidFill>
            <a:round/>
            <a:headEnd/>
            <a:tailEnd/>
          </a:ln>
        </p:spPr>
        <p:txBody>
          <a:bodyPr wrap="none" anchor="ctr"/>
          <a:lstStyle/>
          <a:p>
            <a:pPr algn="ctr"/>
            <a:r>
              <a:rPr lang="en-US" sz="1800" b="1">
                <a:solidFill>
                  <a:schemeClr val="bg2"/>
                </a:solidFill>
                <a:latin typeface="Verdana" pitchFamily="34" charset="0"/>
              </a:rPr>
              <a:t>Location</a:t>
            </a:r>
          </a:p>
        </p:txBody>
      </p:sp>
      <p:sp>
        <p:nvSpPr>
          <p:cNvPr id="479254" name="Oval 21"/>
          <p:cNvSpPr>
            <a:spLocks noChangeArrowheads="1"/>
          </p:cNvSpPr>
          <p:nvPr/>
        </p:nvSpPr>
        <p:spPr bwMode="auto">
          <a:xfrm>
            <a:off x="5105400" y="2438400"/>
            <a:ext cx="1752600" cy="685800"/>
          </a:xfrm>
          <a:prstGeom prst="ellipse">
            <a:avLst/>
          </a:prstGeom>
          <a:solidFill>
            <a:srgbClr val="CCFFCC"/>
          </a:solidFill>
          <a:ln w="9525">
            <a:solidFill>
              <a:schemeClr val="tx1"/>
            </a:solidFill>
            <a:round/>
            <a:headEnd/>
            <a:tailEnd/>
          </a:ln>
        </p:spPr>
        <p:txBody>
          <a:bodyPr wrap="none" anchor="ctr"/>
          <a:lstStyle/>
          <a:p>
            <a:pPr algn="ctr"/>
            <a:r>
              <a:rPr lang="en-US" sz="1800" b="1">
                <a:solidFill>
                  <a:schemeClr val="bg2"/>
                </a:solidFill>
                <a:latin typeface="Verdana" pitchFamily="34" charset="0"/>
              </a:rPr>
              <a:t>QOH</a:t>
            </a:r>
          </a:p>
        </p:txBody>
      </p:sp>
      <p:sp>
        <p:nvSpPr>
          <p:cNvPr id="479255" name="Oval 22"/>
          <p:cNvSpPr>
            <a:spLocks noChangeArrowheads="1"/>
          </p:cNvSpPr>
          <p:nvPr/>
        </p:nvSpPr>
        <p:spPr bwMode="auto">
          <a:xfrm>
            <a:off x="0" y="2057400"/>
            <a:ext cx="2057400" cy="838200"/>
          </a:xfrm>
          <a:prstGeom prst="ellipse">
            <a:avLst/>
          </a:prstGeom>
          <a:solidFill>
            <a:srgbClr val="CCFFCC"/>
          </a:solidFill>
          <a:ln w="9525">
            <a:solidFill>
              <a:schemeClr val="tx1"/>
            </a:solidFill>
            <a:round/>
            <a:headEnd/>
            <a:tailEnd/>
          </a:ln>
        </p:spPr>
        <p:txBody>
          <a:bodyPr wrap="none" anchor="ctr"/>
          <a:lstStyle/>
          <a:p>
            <a:pPr algn="ctr"/>
            <a:r>
              <a:rPr lang="en-US" sz="1800" b="1" u="sng">
                <a:solidFill>
                  <a:schemeClr val="bg2"/>
                </a:solidFill>
                <a:latin typeface="Verdana" pitchFamily="34" charset="0"/>
              </a:rPr>
              <a:t>Part_No</a:t>
            </a:r>
          </a:p>
        </p:txBody>
      </p:sp>
      <p:sp>
        <p:nvSpPr>
          <p:cNvPr id="479256" name="Line 23"/>
          <p:cNvSpPr>
            <a:spLocks noChangeShapeType="1"/>
          </p:cNvSpPr>
          <p:nvPr/>
        </p:nvSpPr>
        <p:spPr bwMode="auto">
          <a:xfrm flipH="1">
            <a:off x="4038600" y="1981200"/>
            <a:ext cx="1066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57" name="Line 24"/>
          <p:cNvSpPr>
            <a:spLocks noChangeShapeType="1"/>
          </p:cNvSpPr>
          <p:nvPr/>
        </p:nvSpPr>
        <p:spPr bwMode="auto">
          <a:xfrm flipH="1">
            <a:off x="4262438" y="27432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58" name="Line 25"/>
          <p:cNvSpPr>
            <a:spLocks noChangeShapeType="1"/>
          </p:cNvSpPr>
          <p:nvPr/>
        </p:nvSpPr>
        <p:spPr bwMode="auto">
          <a:xfrm>
            <a:off x="2057400" y="25146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59" name="Line 26"/>
          <p:cNvSpPr>
            <a:spLocks noChangeShapeType="1"/>
          </p:cNvSpPr>
          <p:nvPr/>
        </p:nvSpPr>
        <p:spPr bwMode="auto">
          <a:xfrm>
            <a:off x="1143000" y="5257800"/>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60" name="Oval 28"/>
          <p:cNvSpPr>
            <a:spLocks noChangeArrowheads="1"/>
          </p:cNvSpPr>
          <p:nvPr/>
        </p:nvSpPr>
        <p:spPr bwMode="auto">
          <a:xfrm>
            <a:off x="6934200" y="1752600"/>
            <a:ext cx="1905000" cy="609600"/>
          </a:xfrm>
          <a:prstGeom prst="ellipse">
            <a:avLst/>
          </a:prstGeom>
          <a:solidFill>
            <a:srgbClr val="FFCCFF"/>
          </a:solidFill>
          <a:ln w="9525">
            <a:solidFill>
              <a:schemeClr val="tx1"/>
            </a:solidFill>
            <a:round/>
            <a:headEnd/>
            <a:tailEnd/>
          </a:ln>
        </p:spPr>
        <p:txBody>
          <a:bodyPr wrap="none" anchor="ctr"/>
          <a:lstStyle/>
          <a:p>
            <a:pPr algn="ctr"/>
            <a:r>
              <a:rPr lang="en-US" sz="1600" b="1" u="sng">
                <a:latin typeface="Verdana" pitchFamily="34" charset="0"/>
              </a:rPr>
              <a:t>Supplier_ID</a:t>
            </a:r>
          </a:p>
        </p:txBody>
      </p:sp>
      <p:sp>
        <p:nvSpPr>
          <p:cNvPr id="479261" name="Line 33"/>
          <p:cNvSpPr>
            <a:spLocks noChangeShapeType="1"/>
          </p:cNvSpPr>
          <p:nvPr/>
        </p:nvSpPr>
        <p:spPr bwMode="auto">
          <a:xfrm>
            <a:off x="7772400" y="23622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94" name="AutoShape 34"/>
          <p:cNvSpPr>
            <a:spLocks noChangeArrowheads="1"/>
          </p:cNvSpPr>
          <p:nvPr/>
        </p:nvSpPr>
        <p:spPr bwMode="auto">
          <a:xfrm>
            <a:off x="6629400" y="4419600"/>
            <a:ext cx="2057400" cy="914400"/>
          </a:xfrm>
          <a:prstGeom prst="diamond">
            <a:avLst/>
          </a:prstGeom>
          <a:solidFill>
            <a:srgbClr val="99CCFF"/>
          </a:solidFill>
          <a:ln w="9525">
            <a:solidFill>
              <a:schemeClr val="tx1"/>
            </a:solidFill>
            <a:miter lim="800000"/>
            <a:headEnd/>
            <a:tailEnd/>
          </a:ln>
        </p:spPr>
        <p:txBody>
          <a:bodyPr wrap="none" anchor="ctr"/>
          <a:lstStyle/>
          <a:p>
            <a:pPr algn="ctr">
              <a:defRPr/>
            </a:pPr>
            <a:r>
              <a:rPr lang="en-US" sz="1800">
                <a:solidFill>
                  <a:schemeClr val="bg2"/>
                </a:solidFill>
                <a:latin typeface="Verdana" pitchFamily="34" charset="0"/>
              </a:rPr>
              <a:t>Supplies</a:t>
            </a:r>
          </a:p>
        </p:txBody>
      </p:sp>
      <p:sp>
        <p:nvSpPr>
          <p:cNvPr id="479263" name="Line 35"/>
          <p:cNvSpPr>
            <a:spLocks noChangeShapeType="1"/>
          </p:cNvSpPr>
          <p:nvPr/>
        </p:nvSpPr>
        <p:spPr bwMode="auto">
          <a:xfrm>
            <a:off x="4724400" y="48768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64" name="Line 36"/>
          <p:cNvSpPr>
            <a:spLocks noChangeShapeType="1"/>
          </p:cNvSpPr>
          <p:nvPr/>
        </p:nvSpPr>
        <p:spPr bwMode="auto">
          <a:xfrm>
            <a:off x="7620000" y="3886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65" name="Line 37"/>
          <p:cNvSpPr>
            <a:spLocks noChangeShapeType="1"/>
          </p:cNvSpPr>
          <p:nvPr/>
        </p:nvSpPr>
        <p:spPr bwMode="auto">
          <a:xfrm>
            <a:off x="4724400" y="47244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66" name="Line 38"/>
          <p:cNvSpPr>
            <a:spLocks noChangeShapeType="1"/>
          </p:cNvSpPr>
          <p:nvPr/>
        </p:nvSpPr>
        <p:spPr bwMode="auto">
          <a:xfrm flipH="1">
            <a:off x="4724400" y="48768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67" name="Oval 39"/>
          <p:cNvSpPr>
            <a:spLocks noChangeArrowheads="1"/>
          </p:cNvSpPr>
          <p:nvPr/>
        </p:nvSpPr>
        <p:spPr bwMode="auto">
          <a:xfrm>
            <a:off x="4953000" y="4800600"/>
            <a:ext cx="152400" cy="152400"/>
          </a:xfrm>
          <a:prstGeom prst="ellipse">
            <a:avLst/>
          </a:prstGeom>
          <a:solidFill>
            <a:schemeClr val="accent1"/>
          </a:solidFill>
          <a:ln w="9525">
            <a:solidFill>
              <a:schemeClr val="tx1"/>
            </a:solidFill>
            <a:round/>
            <a:headEnd/>
            <a:tailEnd/>
          </a:ln>
        </p:spPr>
        <p:txBody>
          <a:bodyPr wrap="none" anchor="ctr"/>
          <a:lstStyle/>
          <a:p>
            <a:pPr algn="ctr"/>
            <a:endParaRPr lang="en-US" sz="1800">
              <a:latin typeface="Verdana" pitchFamily="34" charset="0"/>
            </a:endParaRPr>
          </a:p>
        </p:txBody>
      </p:sp>
      <p:sp>
        <p:nvSpPr>
          <p:cNvPr id="66600" name="Oval 40"/>
          <p:cNvSpPr>
            <a:spLocks noChangeArrowheads="1"/>
          </p:cNvSpPr>
          <p:nvPr/>
        </p:nvSpPr>
        <p:spPr bwMode="auto">
          <a:xfrm>
            <a:off x="6324600" y="5943600"/>
            <a:ext cx="1752600" cy="685800"/>
          </a:xfrm>
          <a:prstGeom prst="ellipse">
            <a:avLst/>
          </a:prstGeom>
          <a:solidFill>
            <a:srgbClr val="CCECFF"/>
          </a:solidFill>
          <a:ln w="9525">
            <a:solidFill>
              <a:schemeClr val="tx1"/>
            </a:solidFill>
            <a:round/>
            <a:headEnd/>
            <a:tailEnd/>
          </a:ln>
        </p:spPr>
        <p:txBody>
          <a:bodyPr wrap="none" anchor="ctr"/>
          <a:lstStyle/>
          <a:p>
            <a:pPr algn="ctr">
              <a:defRPr/>
            </a:pPr>
            <a:r>
              <a:rPr lang="en-US" sz="1800" b="1" dirty="0" err="1">
                <a:solidFill>
                  <a:schemeClr val="bg2"/>
                </a:solidFill>
                <a:latin typeface="Verdana" pitchFamily="34" charset="0"/>
              </a:rPr>
              <a:t>Unit_price</a:t>
            </a:r>
            <a:endParaRPr lang="en-US" sz="1800" b="1" dirty="0">
              <a:solidFill>
                <a:schemeClr val="bg2"/>
              </a:solidFill>
              <a:latin typeface="Verdana" pitchFamily="34" charset="0"/>
            </a:endParaRPr>
          </a:p>
        </p:txBody>
      </p:sp>
      <p:sp>
        <p:nvSpPr>
          <p:cNvPr id="479269" name="Line 41"/>
          <p:cNvSpPr>
            <a:spLocks noChangeShapeType="1"/>
          </p:cNvSpPr>
          <p:nvPr/>
        </p:nvSpPr>
        <p:spPr bwMode="auto">
          <a:xfrm flipH="1">
            <a:off x="7315200" y="5334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70" name="Line 42"/>
          <p:cNvSpPr>
            <a:spLocks noChangeShapeType="1"/>
          </p:cNvSpPr>
          <p:nvPr/>
        </p:nvSpPr>
        <p:spPr bwMode="auto">
          <a:xfrm>
            <a:off x="7467600" y="38862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71" name="Line 43"/>
          <p:cNvSpPr>
            <a:spLocks noChangeShapeType="1"/>
          </p:cNvSpPr>
          <p:nvPr/>
        </p:nvSpPr>
        <p:spPr bwMode="auto">
          <a:xfrm flipH="1">
            <a:off x="7620000" y="38862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72" name="Line 44"/>
          <p:cNvSpPr>
            <a:spLocks noChangeShapeType="1"/>
          </p:cNvSpPr>
          <p:nvPr/>
        </p:nvSpPr>
        <p:spPr bwMode="auto">
          <a:xfrm>
            <a:off x="7505700" y="41148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533400" y="685800"/>
            <a:ext cx="8183563" cy="1050925"/>
          </a:xfrm>
        </p:spPr>
        <p:txBody>
          <a:bodyPr>
            <a:normAutofit fontScale="90000"/>
          </a:bodyPr>
          <a:lstStyle/>
          <a:p>
            <a:pPr algn="ctr"/>
            <a:r>
              <a:rPr lang="en-US" sz="4000">
                <a:solidFill>
                  <a:srgbClr val="0000FF"/>
                </a:solidFill>
                <a:effectLst>
                  <a:outerShdw blurRad="38100" dist="38100" dir="2700000" algn="tl">
                    <a:srgbClr val="C0C0C0"/>
                  </a:outerShdw>
                </a:effectLst>
              </a:rPr>
              <a:t>Ràng buộc trong mối liên kết </a:t>
            </a:r>
            <a:br>
              <a:rPr lang="en-US" sz="4000">
                <a:solidFill>
                  <a:srgbClr val="0000FF"/>
                </a:solidFill>
                <a:effectLst>
                  <a:outerShdw blurRad="38100" dist="38100" dir="2700000" algn="tl">
                    <a:srgbClr val="C0C0C0"/>
                  </a:outerShdw>
                </a:effectLst>
              </a:rPr>
            </a:br>
            <a:r>
              <a:rPr lang="en-US" sz="4000">
                <a:solidFill>
                  <a:srgbClr val="0000FF"/>
                </a:solidFill>
                <a:effectLst>
                  <a:outerShdw blurRad="38100" dist="38100" dir="2700000" algn="tl">
                    <a:srgbClr val="C0C0C0"/>
                  </a:outerShdw>
                </a:effectLst>
              </a:rPr>
              <a:t>siêu kiểu/ kiểu con</a:t>
            </a:r>
          </a:p>
        </p:txBody>
      </p:sp>
      <p:sp>
        <p:nvSpPr>
          <p:cNvPr id="480259" name="Rectangle 3"/>
          <p:cNvSpPr>
            <a:spLocks noGrp="1" noChangeArrowheads="1"/>
          </p:cNvSpPr>
          <p:nvPr>
            <p:ph idx="4294967295"/>
          </p:nvPr>
        </p:nvSpPr>
        <p:spPr>
          <a:xfrm>
            <a:off x="533400" y="1981200"/>
            <a:ext cx="8077200" cy="4187825"/>
          </a:xfrm>
        </p:spPr>
        <p:txBody>
          <a:bodyPr lIns="182880" tIns="91440"/>
          <a:lstStyle/>
          <a:p>
            <a:pPr algn="just"/>
            <a:r>
              <a:rPr lang="en-US" sz="2400"/>
              <a:t>Hai loại ràng buộc</a:t>
            </a:r>
          </a:p>
          <a:p>
            <a:pPr marL="800100" lvl="1" indent="-342900" algn="just"/>
            <a:r>
              <a:rPr lang="en-US" sz="2400"/>
              <a:t>Ràng buộc về tính đầy đủ (completeness constraint)</a:t>
            </a:r>
          </a:p>
          <a:p>
            <a:pPr marL="800100" lvl="1" indent="-342900" algn="just"/>
            <a:r>
              <a:rPr lang="en-US" sz="2400"/>
              <a:t>Ràng buộc về tính phân ly (Disjointness constraint)</a:t>
            </a:r>
          </a:p>
          <a:p>
            <a:pPr algn="just">
              <a:buFont typeface="Wingdings" pitchFamily="2" charset="2"/>
              <a:buNone/>
            </a:pPr>
            <a:endParaRPr lang="en-US" sz="2400"/>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7625C9E0-49AB-4635-B8DA-D52C96875756}" type="slidenum">
              <a:rPr lang="en-US" sz="1000">
                <a:solidFill>
                  <a:schemeClr val="bg2">
                    <a:shade val="50000"/>
                  </a:schemeClr>
                </a:solidFill>
                <a:latin typeface="Verdana" pitchFamily="34" charset="0"/>
              </a:rPr>
              <a:pPr algn="r" eaLnBrk="1" hangingPunct="1">
                <a:defRPr/>
              </a:pPr>
              <a:t>19</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960438" y="685800"/>
            <a:ext cx="8183562" cy="1050925"/>
          </a:xfrm>
        </p:spPr>
        <p:txBody>
          <a:bodyPr>
            <a:normAutofit/>
          </a:bodyPr>
          <a:lstStyle/>
          <a:p>
            <a:r>
              <a:rPr lang="en-US">
                <a:solidFill>
                  <a:srgbClr val="0000FF"/>
                </a:solidFill>
                <a:effectLst>
                  <a:outerShdw blurRad="38100" dist="38100" dir="2700000" algn="tl">
                    <a:srgbClr val="C0C0C0"/>
                  </a:outerShdw>
                </a:effectLst>
              </a:rPr>
              <a:t>Nội dung</a:t>
            </a:r>
          </a:p>
        </p:txBody>
      </p:sp>
      <p:sp>
        <p:nvSpPr>
          <p:cNvPr id="467971" name="Rectangle 3"/>
          <p:cNvSpPr>
            <a:spLocks noGrp="1" noChangeArrowheads="1"/>
          </p:cNvSpPr>
          <p:nvPr>
            <p:ph idx="4294967295"/>
          </p:nvPr>
        </p:nvSpPr>
        <p:spPr>
          <a:xfrm>
            <a:off x="622300" y="1924050"/>
            <a:ext cx="8183563" cy="4187825"/>
          </a:xfrm>
        </p:spPr>
        <p:txBody>
          <a:bodyPr lIns="182880" tIns="91440"/>
          <a:lstStyle/>
          <a:p>
            <a:r>
              <a:rPr lang="en-US"/>
              <a:t>Nhắc lại ERD</a:t>
            </a:r>
          </a:p>
          <a:p>
            <a:r>
              <a:rPr lang="en-US"/>
              <a:t>Mô hình ERR</a:t>
            </a:r>
          </a:p>
          <a:p>
            <a:pPr marL="800100" lvl="1" indent="-342900"/>
            <a:r>
              <a:rPr lang="en-US"/>
              <a:t>Siêu kiểu và kiểu con</a:t>
            </a:r>
          </a:p>
          <a:p>
            <a:pPr marL="800100" lvl="1" indent="-342900"/>
            <a:r>
              <a:rPr lang="en-US"/>
              <a:t>Chuyên biệt hóa và tổng quát hóa</a:t>
            </a:r>
          </a:p>
          <a:p>
            <a:pPr marL="800100" lvl="1" indent="-342900"/>
            <a:r>
              <a:rPr lang="en-US"/>
              <a:t>Các loại ràng buộc trong mối liên kết</a:t>
            </a:r>
          </a:p>
          <a:p>
            <a:r>
              <a:rPr lang="en-US"/>
              <a:t>Quy tắc nghiệp vụ</a:t>
            </a:r>
          </a:p>
          <a:p>
            <a:pPr marL="800100" lvl="1" indent="-342900"/>
            <a:r>
              <a:rPr lang="en-US"/>
              <a:t>Phân </a:t>
            </a:r>
            <a:r>
              <a:rPr lang="en-US" smtClean="0"/>
              <a:t>loại</a:t>
            </a:r>
          </a:p>
          <a:p>
            <a:pPr marL="800100" lvl="1" indent="-342900"/>
            <a:r>
              <a:rPr lang="en-US" smtClean="0"/>
              <a:t>Biểu diễn qui tắc nghiệp vụ</a:t>
            </a:r>
            <a:endParaRPr lang="en-US"/>
          </a:p>
          <a:p>
            <a:pPr marL="800100" lvl="1" indent="-342900"/>
            <a:endParaRPr lang="en-US"/>
          </a:p>
          <a:p>
            <a:endParaRPr lang="en-US"/>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35B6EC89-AC4E-477E-B6F9-FCD80B94C9FA}" type="slidenum">
              <a:rPr lang="en-US" sz="1000">
                <a:solidFill>
                  <a:schemeClr val="bg2">
                    <a:shade val="50000"/>
                  </a:schemeClr>
                </a:solidFill>
                <a:latin typeface="Verdana" pitchFamily="34" charset="0"/>
              </a:rPr>
              <a:pPr algn="r" eaLnBrk="1" hangingPunct="1">
                <a:defRPr/>
              </a:pPr>
              <a:t>2</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960438" y="762000"/>
            <a:ext cx="8183562" cy="1050925"/>
          </a:xfrm>
        </p:spPr>
        <p:txBody>
          <a:bodyPr>
            <a:normAutofit/>
          </a:bodyPr>
          <a:lstStyle/>
          <a:p>
            <a:r>
              <a:rPr lang="en-US">
                <a:solidFill>
                  <a:srgbClr val="0000FF"/>
                </a:solidFill>
                <a:effectLst>
                  <a:outerShdw blurRad="38100" dist="38100" dir="2700000" algn="tl">
                    <a:srgbClr val="C0C0C0"/>
                  </a:outerShdw>
                </a:effectLst>
              </a:rPr>
              <a:t>Ràng buộc về tính đầy đủ</a:t>
            </a:r>
          </a:p>
        </p:txBody>
      </p:sp>
      <p:sp>
        <p:nvSpPr>
          <p:cNvPr id="481283" name="Rectangle 3"/>
          <p:cNvSpPr>
            <a:spLocks noGrp="1" noChangeArrowheads="1"/>
          </p:cNvSpPr>
          <p:nvPr>
            <p:ph idx="4294967295"/>
          </p:nvPr>
        </p:nvSpPr>
        <p:spPr>
          <a:xfrm>
            <a:off x="533400" y="1981200"/>
            <a:ext cx="8183563" cy="4187825"/>
          </a:xfrm>
        </p:spPr>
        <p:txBody>
          <a:bodyPr lIns="182880" tIns="91440"/>
          <a:lstStyle/>
          <a:p>
            <a:pPr algn="just"/>
            <a:r>
              <a:rPr lang="en-US" sz="2400"/>
              <a:t>Ràng buộc về tính đầy đủ dùng để trả lời cho câu hỏi: “</a:t>
            </a:r>
            <a:r>
              <a:rPr lang="en-US" sz="2400" b="1">
                <a:solidFill>
                  <a:srgbClr val="C00000"/>
                </a:solidFill>
              </a:rPr>
              <a:t>Một thể hiện của siêu kiểu có phải là thành viên của ít nhất một kiểu con hay không?”</a:t>
            </a:r>
          </a:p>
          <a:p>
            <a:pPr algn="just"/>
            <a:endParaRPr lang="en-US" sz="2400"/>
          </a:p>
          <a:p>
            <a:pPr marL="800100" lvl="1" indent="-342900" algn="just"/>
            <a:endParaRPr lang="en-US" sz="2400"/>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B81D322E-FE99-48AC-B321-3DA31509CD52}" type="slidenum">
              <a:rPr lang="en-US" sz="1000">
                <a:solidFill>
                  <a:schemeClr val="bg2">
                    <a:shade val="50000"/>
                  </a:schemeClr>
                </a:solidFill>
                <a:latin typeface="Verdana" pitchFamily="34" charset="0"/>
              </a:rPr>
              <a:pPr algn="r" eaLnBrk="1" hangingPunct="1">
                <a:defRPr/>
              </a:pPr>
              <a:t>20</a:t>
            </a:fld>
            <a:endParaRPr lang="en-US" sz="1000">
              <a:solidFill>
                <a:schemeClr val="bg2">
                  <a:shade val="50000"/>
                </a:schemeClr>
              </a:solidFill>
              <a:latin typeface="Verdana" pitchFamily="34"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887" y="3429000"/>
            <a:ext cx="5486400" cy="3241963"/>
          </a:xfrm>
          <a:prstGeom prst="rect">
            <a:avLst/>
          </a:prstGeom>
        </p:spPr>
      </p:pic>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960438" y="762000"/>
            <a:ext cx="8183562" cy="1050925"/>
          </a:xfrm>
        </p:spPr>
        <p:txBody>
          <a:bodyPr>
            <a:normAutofit/>
          </a:bodyPr>
          <a:lstStyle/>
          <a:p>
            <a:r>
              <a:rPr lang="en-US">
                <a:solidFill>
                  <a:srgbClr val="0000FF"/>
                </a:solidFill>
                <a:effectLst>
                  <a:outerShdw blurRad="38100" dist="38100" dir="2700000" algn="tl">
                    <a:srgbClr val="C0C0C0"/>
                  </a:outerShdw>
                </a:effectLst>
              </a:rPr>
              <a:t>Ràng buộc về tính đầy đủ</a:t>
            </a:r>
          </a:p>
        </p:txBody>
      </p:sp>
      <p:sp>
        <p:nvSpPr>
          <p:cNvPr id="481283" name="Rectangle 3"/>
          <p:cNvSpPr>
            <a:spLocks noGrp="1" noChangeArrowheads="1"/>
          </p:cNvSpPr>
          <p:nvPr>
            <p:ph idx="4294967295"/>
          </p:nvPr>
        </p:nvSpPr>
        <p:spPr>
          <a:xfrm>
            <a:off x="533400" y="1981200"/>
            <a:ext cx="8183563" cy="4187825"/>
          </a:xfrm>
        </p:spPr>
        <p:txBody>
          <a:bodyPr lIns="182880" tIns="91440"/>
          <a:lstStyle/>
          <a:p>
            <a:pPr algn="just"/>
            <a:r>
              <a:rPr lang="en-US" sz="2400" b="1" smtClean="0"/>
              <a:t>Có </a:t>
            </a:r>
            <a:r>
              <a:rPr lang="en-US" sz="2400" b="1"/>
              <a:t>hai nguyên tắc (rule):</a:t>
            </a:r>
          </a:p>
          <a:p>
            <a:pPr marL="800100" lvl="1" indent="-342900" algn="just"/>
            <a:r>
              <a:rPr lang="en-US" sz="2400"/>
              <a:t>Chuyên biệt hóa toàn phần (total specialization)</a:t>
            </a:r>
          </a:p>
          <a:p>
            <a:pPr marL="800100" lvl="1" indent="-342900" algn="just"/>
            <a:r>
              <a:rPr lang="en-US" sz="2400"/>
              <a:t>Chuyên biệt hóa riêng phần (partial specialization)</a:t>
            </a:r>
          </a:p>
          <a:p>
            <a:pPr algn="just"/>
            <a:r>
              <a:rPr lang="en-US" sz="2400" b="1"/>
              <a:t>Chuyên biệt hóa toàn phần: </a:t>
            </a:r>
            <a:r>
              <a:rPr lang="en-US" sz="2400"/>
              <a:t>mỗi thể hiện của siêu kiểu </a:t>
            </a:r>
            <a:r>
              <a:rPr lang="en-US" sz="2400" smtClean="0"/>
              <a:t>tất yếu </a:t>
            </a:r>
            <a:r>
              <a:rPr lang="en-US" sz="2400"/>
              <a:t>phải là một thể hiện của một kiểu con</a:t>
            </a:r>
          </a:p>
          <a:p>
            <a:pPr algn="just"/>
            <a:endParaRPr lang="en-US" sz="2400"/>
          </a:p>
          <a:p>
            <a:pPr marL="800100" lvl="1" indent="-342900" algn="just"/>
            <a:endParaRPr lang="en-US" sz="2400"/>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B81D322E-FE99-48AC-B321-3DA31509CD52}" type="slidenum">
              <a:rPr lang="en-US" sz="1000">
                <a:solidFill>
                  <a:schemeClr val="bg2">
                    <a:shade val="50000"/>
                  </a:schemeClr>
                </a:solidFill>
                <a:latin typeface="Verdana" pitchFamily="34" charset="0"/>
              </a:rPr>
              <a:pPr algn="r" eaLnBrk="1" hangingPunct="1">
                <a:defRPr/>
              </a:pPr>
              <a:t>21</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extLst>
      <p:ext uri="{BB962C8B-B14F-4D97-AF65-F5344CB8AC3E}">
        <p14:creationId xmlns:p14="http://schemas.microsoft.com/office/powerpoint/2010/main" val="34107623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1447800" y="304800"/>
            <a:ext cx="8229600" cy="788988"/>
          </a:xfrm>
        </p:spPr>
        <p:txBody>
          <a:bodyPr>
            <a:normAutofit/>
          </a:bodyPr>
          <a:lstStyle/>
          <a:p>
            <a:r>
              <a:rPr lang="en-US" sz="4000">
                <a:solidFill>
                  <a:srgbClr val="0000FF"/>
                </a:solidFill>
                <a:effectLst>
                  <a:outerShdw blurRad="38100" dist="38100" dir="2700000" algn="tl">
                    <a:srgbClr val="C0C0C0"/>
                  </a:outerShdw>
                </a:effectLst>
              </a:rPr>
              <a:t>Ví dụ chuyên biệt hoá toàn phần</a:t>
            </a:r>
          </a:p>
        </p:txBody>
      </p:sp>
      <p:sp>
        <p:nvSpPr>
          <p:cNvPr id="4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AAE763CA-9D0E-46CE-A25D-7B68F6CE372E}" type="slidenum">
              <a:rPr lang="en-US" sz="1000">
                <a:solidFill>
                  <a:schemeClr val="bg2">
                    <a:shade val="50000"/>
                  </a:schemeClr>
                </a:solidFill>
                <a:latin typeface="Verdana" pitchFamily="34" charset="0"/>
              </a:rPr>
              <a:pPr algn="r" eaLnBrk="1" hangingPunct="1">
                <a:defRPr/>
              </a:pPr>
              <a:t>22</a:t>
            </a:fld>
            <a:endParaRPr lang="en-US" sz="1000">
              <a:solidFill>
                <a:schemeClr val="bg2">
                  <a:shade val="50000"/>
                </a:schemeClr>
              </a:solidFill>
              <a:latin typeface="Verdana" pitchFamily="34" charset="0"/>
            </a:endParaRPr>
          </a:p>
        </p:txBody>
      </p:sp>
      <p:sp>
        <p:nvSpPr>
          <p:cNvPr id="482308" name="Rectangle 3"/>
          <p:cNvSpPr>
            <a:spLocks noChangeArrowheads="1"/>
          </p:cNvSpPr>
          <p:nvPr/>
        </p:nvSpPr>
        <p:spPr bwMode="auto">
          <a:xfrm>
            <a:off x="2614613" y="2362200"/>
            <a:ext cx="1600200" cy="609600"/>
          </a:xfrm>
          <a:prstGeom prst="rect">
            <a:avLst/>
          </a:prstGeom>
          <a:solidFill>
            <a:srgbClr val="FFFF00"/>
          </a:solidFill>
          <a:ln w="9525">
            <a:solidFill>
              <a:schemeClr val="tx1"/>
            </a:solidFill>
            <a:miter lim="800000"/>
            <a:headEnd/>
            <a:tailEnd/>
          </a:ln>
        </p:spPr>
        <p:txBody>
          <a:bodyPr wrap="none" anchor="ctr"/>
          <a:lstStyle/>
          <a:p>
            <a:pPr algn="ctr"/>
            <a:r>
              <a:rPr lang="en-US" sz="1800">
                <a:latin typeface="Verdana" pitchFamily="34" charset="0"/>
              </a:rPr>
              <a:t>PATIENT</a:t>
            </a:r>
          </a:p>
        </p:txBody>
      </p:sp>
      <p:sp>
        <p:nvSpPr>
          <p:cNvPr id="482309" name="Oval 4"/>
          <p:cNvSpPr>
            <a:spLocks noChangeArrowheads="1"/>
          </p:cNvSpPr>
          <p:nvPr/>
        </p:nvSpPr>
        <p:spPr bwMode="auto">
          <a:xfrm>
            <a:off x="3200400" y="3352800"/>
            <a:ext cx="309563" cy="309563"/>
          </a:xfrm>
          <a:prstGeom prst="ellipse">
            <a:avLst/>
          </a:prstGeom>
          <a:solidFill>
            <a:schemeClr val="bg1"/>
          </a:solidFill>
          <a:ln w="9525">
            <a:solidFill>
              <a:schemeClr val="tx1"/>
            </a:solidFill>
            <a:round/>
            <a:headEnd/>
            <a:tailEnd/>
          </a:ln>
        </p:spPr>
        <p:txBody>
          <a:bodyPr wrap="none" anchor="ctr"/>
          <a:lstStyle/>
          <a:p>
            <a:pPr algn="ctr"/>
            <a:endParaRPr lang="en-US" sz="1800">
              <a:latin typeface="Verdana" pitchFamily="34" charset="0"/>
            </a:endParaRPr>
          </a:p>
        </p:txBody>
      </p:sp>
      <p:sp>
        <p:nvSpPr>
          <p:cNvPr id="24581" name="Rectangle 5"/>
          <p:cNvSpPr>
            <a:spLocks noChangeArrowheads="1"/>
          </p:cNvSpPr>
          <p:nvPr/>
        </p:nvSpPr>
        <p:spPr bwMode="auto">
          <a:xfrm>
            <a:off x="228600" y="4267200"/>
            <a:ext cx="1600200" cy="762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800" dirty="0">
                <a:latin typeface="Verdana" pitchFamily="34" charset="0"/>
              </a:rPr>
              <a:t>OUTPATIENT</a:t>
            </a:r>
          </a:p>
        </p:txBody>
      </p:sp>
      <p:sp>
        <p:nvSpPr>
          <p:cNvPr id="482311" name="Rectangle 6"/>
          <p:cNvSpPr>
            <a:spLocks noChangeArrowheads="1"/>
          </p:cNvSpPr>
          <p:nvPr/>
        </p:nvSpPr>
        <p:spPr bwMode="auto">
          <a:xfrm>
            <a:off x="2719388" y="4267200"/>
            <a:ext cx="1600200" cy="838200"/>
          </a:xfrm>
          <a:prstGeom prst="rect">
            <a:avLst/>
          </a:prstGeom>
          <a:solidFill>
            <a:srgbClr val="00FF00"/>
          </a:solidFill>
          <a:ln w="9525">
            <a:solidFill>
              <a:schemeClr val="tx1"/>
            </a:solidFill>
            <a:miter lim="800000"/>
            <a:headEnd/>
            <a:tailEnd/>
          </a:ln>
        </p:spPr>
        <p:txBody>
          <a:bodyPr wrap="none" anchor="ctr"/>
          <a:lstStyle/>
          <a:p>
            <a:pPr algn="ctr"/>
            <a:r>
              <a:rPr lang="en-US" sz="1800">
                <a:latin typeface="Verdana" pitchFamily="34" charset="0"/>
              </a:rPr>
              <a:t>RESIDENT </a:t>
            </a:r>
          </a:p>
          <a:p>
            <a:pPr algn="ctr"/>
            <a:r>
              <a:rPr lang="en-US" sz="1800">
                <a:latin typeface="Verdana" pitchFamily="34" charset="0"/>
              </a:rPr>
              <a:t>PATIENT</a:t>
            </a:r>
          </a:p>
        </p:txBody>
      </p:sp>
      <p:sp>
        <p:nvSpPr>
          <p:cNvPr id="482312" name="Line 7"/>
          <p:cNvSpPr>
            <a:spLocks noChangeShapeType="1"/>
          </p:cNvSpPr>
          <p:nvPr/>
        </p:nvSpPr>
        <p:spPr bwMode="auto">
          <a:xfrm flipH="1">
            <a:off x="1219200" y="3581400"/>
            <a:ext cx="1981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313" name="Freeform 8"/>
          <p:cNvSpPr>
            <a:spLocks/>
          </p:cNvSpPr>
          <p:nvPr/>
        </p:nvSpPr>
        <p:spPr bwMode="auto">
          <a:xfrm>
            <a:off x="2386013" y="3581400"/>
            <a:ext cx="330200" cy="393700"/>
          </a:xfrm>
          <a:custGeom>
            <a:avLst/>
            <a:gdLst>
              <a:gd name="T0" fmla="*/ 282257516 w 208"/>
              <a:gd name="T1" fmla="*/ 0 h 248"/>
              <a:gd name="T2" fmla="*/ 40322501 w 208"/>
              <a:gd name="T3" fmla="*/ 241935040 h 248"/>
              <a:gd name="T4" fmla="*/ 40322501 w 208"/>
              <a:gd name="T5" fmla="*/ 483870079 h 248"/>
              <a:gd name="T6" fmla="*/ 282257516 w 208"/>
              <a:gd name="T7" fmla="*/ 604837550 h 248"/>
              <a:gd name="T8" fmla="*/ 524192545 w 208"/>
              <a:gd name="T9" fmla="*/ 604837550 h 248"/>
              <a:gd name="T10" fmla="*/ 0 60000 65536"/>
              <a:gd name="T11" fmla="*/ 0 60000 65536"/>
              <a:gd name="T12" fmla="*/ 0 60000 65536"/>
              <a:gd name="T13" fmla="*/ 0 60000 65536"/>
              <a:gd name="T14" fmla="*/ 0 60000 65536"/>
              <a:gd name="T15" fmla="*/ 0 w 208"/>
              <a:gd name="T16" fmla="*/ 0 h 248"/>
              <a:gd name="T17" fmla="*/ 208 w 208"/>
              <a:gd name="T18" fmla="*/ 248 h 248"/>
            </a:gdLst>
            <a:ahLst/>
            <a:cxnLst>
              <a:cxn ang="T10">
                <a:pos x="T0" y="T1"/>
              </a:cxn>
              <a:cxn ang="T11">
                <a:pos x="T2" y="T3"/>
              </a:cxn>
              <a:cxn ang="T12">
                <a:pos x="T4" y="T5"/>
              </a:cxn>
              <a:cxn ang="T13">
                <a:pos x="T6" y="T7"/>
              </a:cxn>
              <a:cxn ang="T14">
                <a:pos x="T8" y="T9"/>
              </a:cxn>
            </a:cxnLst>
            <a:rect l="T15" t="T16" r="T17" b="T18"/>
            <a:pathLst>
              <a:path w="208" h="248">
                <a:moveTo>
                  <a:pt x="112" y="0"/>
                </a:moveTo>
                <a:cubicBezTo>
                  <a:pt x="72" y="32"/>
                  <a:pt x="32" y="64"/>
                  <a:pt x="16" y="96"/>
                </a:cubicBezTo>
                <a:cubicBezTo>
                  <a:pt x="0" y="128"/>
                  <a:pt x="0" y="168"/>
                  <a:pt x="16" y="192"/>
                </a:cubicBezTo>
                <a:cubicBezTo>
                  <a:pt x="32" y="216"/>
                  <a:pt x="80" y="232"/>
                  <a:pt x="112" y="240"/>
                </a:cubicBezTo>
                <a:cubicBezTo>
                  <a:pt x="144" y="248"/>
                  <a:pt x="192" y="240"/>
                  <a:pt x="208" y="24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800">
              <a:latin typeface="Verdana" pitchFamily="34" charset="0"/>
            </a:endParaRPr>
          </a:p>
        </p:txBody>
      </p:sp>
      <p:sp>
        <p:nvSpPr>
          <p:cNvPr id="482314" name="Freeform 9"/>
          <p:cNvSpPr>
            <a:spLocks/>
          </p:cNvSpPr>
          <p:nvPr/>
        </p:nvSpPr>
        <p:spPr bwMode="auto">
          <a:xfrm rot="-4127695">
            <a:off x="3179763" y="3625850"/>
            <a:ext cx="330200" cy="393700"/>
          </a:xfrm>
          <a:custGeom>
            <a:avLst/>
            <a:gdLst>
              <a:gd name="T0" fmla="*/ 282257516 w 208"/>
              <a:gd name="T1" fmla="*/ 0 h 248"/>
              <a:gd name="T2" fmla="*/ 40322501 w 208"/>
              <a:gd name="T3" fmla="*/ 241935040 h 248"/>
              <a:gd name="T4" fmla="*/ 40322501 w 208"/>
              <a:gd name="T5" fmla="*/ 483870079 h 248"/>
              <a:gd name="T6" fmla="*/ 282257516 w 208"/>
              <a:gd name="T7" fmla="*/ 604837550 h 248"/>
              <a:gd name="T8" fmla="*/ 524192545 w 208"/>
              <a:gd name="T9" fmla="*/ 604837550 h 248"/>
              <a:gd name="T10" fmla="*/ 0 60000 65536"/>
              <a:gd name="T11" fmla="*/ 0 60000 65536"/>
              <a:gd name="T12" fmla="*/ 0 60000 65536"/>
              <a:gd name="T13" fmla="*/ 0 60000 65536"/>
              <a:gd name="T14" fmla="*/ 0 60000 65536"/>
              <a:gd name="T15" fmla="*/ 0 w 208"/>
              <a:gd name="T16" fmla="*/ 0 h 248"/>
              <a:gd name="T17" fmla="*/ 208 w 208"/>
              <a:gd name="T18" fmla="*/ 248 h 248"/>
            </a:gdLst>
            <a:ahLst/>
            <a:cxnLst>
              <a:cxn ang="T10">
                <a:pos x="T0" y="T1"/>
              </a:cxn>
              <a:cxn ang="T11">
                <a:pos x="T2" y="T3"/>
              </a:cxn>
              <a:cxn ang="T12">
                <a:pos x="T4" y="T5"/>
              </a:cxn>
              <a:cxn ang="T13">
                <a:pos x="T6" y="T7"/>
              </a:cxn>
              <a:cxn ang="T14">
                <a:pos x="T8" y="T9"/>
              </a:cxn>
            </a:cxnLst>
            <a:rect l="T15" t="T16" r="T17" b="T18"/>
            <a:pathLst>
              <a:path w="208" h="248">
                <a:moveTo>
                  <a:pt x="112" y="0"/>
                </a:moveTo>
                <a:cubicBezTo>
                  <a:pt x="72" y="32"/>
                  <a:pt x="32" y="64"/>
                  <a:pt x="16" y="96"/>
                </a:cubicBezTo>
                <a:cubicBezTo>
                  <a:pt x="0" y="128"/>
                  <a:pt x="0" y="168"/>
                  <a:pt x="16" y="192"/>
                </a:cubicBezTo>
                <a:cubicBezTo>
                  <a:pt x="32" y="216"/>
                  <a:pt x="80" y="232"/>
                  <a:pt x="112" y="240"/>
                </a:cubicBezTo>
                <a:cubicBezTo>
                  <a:pt x="144" y="248"/>
                  <a:pt x="192" y="240"/>
                  <a:pt x="208" y="24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800">
              <a:latin typeface="Verdana" pitchFamily="34" charset="0"/>
            </a:endParaRPr>
          </a:p>
        </p:txBody>
      </p:sp>
      <p:sp>
        <p:nvSpPr>
          <p:cNvPr id="482315" name="Oval 10"/>
          <p:cNvSpPr>
            <a:spLocks noChangeArrowheads="1"/>
          </p:cNvSpPr>
          <p:nvPr/>
        </p:nvSpPr>
        <p:spPr bwMode="auto">
          <a:xfrm>
            <a:off x="2357438" y="1371600"/>
            <a:ext cx="1981200" cy="685800"/>
          </a:xfrm>
          <a:prstGeom prst="ellipse">
            <a:avLst/>
          </a:prstGeom>
          <a:solidFill>
            <a:srgbClr val="FFFFCC"/>
          </a:solidFill>
          <a:ln w="9525">
            <a:solidFill>
              <a:schemeClr val="tx1"/>
            </a:solidFill>
            <a:round/>
            <a:headEnd/>
            <a:tailEnd/>
          </a:ln>
        </p:spPr>
        <p:txBody>
          <a:bodyPr wrap="none" anchor="ctr"/>
          <a:lstStyle/>
          <a:p>
            <a:pPr algn="ctr"/>
            <a:r>
              <a:rPr lang="en-US" sz="1800" b="1">
                <a:solidFill>
                  <a:schemeClr val="bg2"/>
                </a:solidFill>
                <a:latin typeface="Verdana" pitchFamily="34" charset="0"/>
              </a:rPr>
              <a:t>Patient_ID</a:t>
            </a:r>
          </a:p>
        </p:txBody>
      </p:sp>
      <p:sp>
        <p:nvSpPr>
          <p:cNvPr id="482316" name="Line 11"/>
          <p:cNvSpPr>
            <a:spLocks noChangeShapeType="1"/>
          </p:cNvSpPr>
          <p:nvPr/>
        </p:nvSpPr>
        <p:spPr bwMode="auto">
          <a:xfrm>
            <a:off x="3367088" y="2057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317" name="Oval 12"/>
          <p:cNvSpPr>
            <a:spLocks noChangeArrowheads="1"/>
          </p:cNvSpPr>
          <p:nvPr/>
        </p:nvSpPr>
        <p:spPr bwMode="auto">
          <a:xfrm>
            <a:off x="71438" y="5486400"/>
            <a:ext cx="1752600" cy="762000"/>
          </a:xfrm>
          <a:prstGeom prst="ellipse">
            <a:avLst/>
          </a:prstGeom>
          <a:solidFill>
            <a:srgbClr val="CCECFF"/>
          </a:solidFill>
          <a:ln w="9525">
            <a:solidFill>
              <a:schemeClr val="tx1"/>
            </a:solidFill>
            <a:round/>
            <a:headEnd/>
            <a:tailEnd/>
          </a:ln>
        </p:spPr>
        <p:txBody>
          <a:bodyPr wrap="none" anchor="ctr"/>
          <a:lstStyle/>
          <a:p>
            <a:pPr algn="ctr"/>
            <a:r>
              <a:rPr lang="en-US" sz="1800" b="1">
                <a:solidFill>
                  <a:schemeClr val="bg2"/>
                </a:solidFill>
                <a:latin typeface="Verdana" pitchFamily="34" charset="0"/>
              </a:rPr>
              <a:t>Checkback_</a:t>
            </a:r>
          </a:p>
          <a:p>
            <a:pPr algn="ctr"/>
            <a:r>
              <a:rPr lang="en-US" sz="1800" b="1">
                <a:solidFill>
                  <a:schemeClr val="bg2"/>
                </a:solidFill>
                <a:latin typeface="Verdana" pitchFamily="34" charset="0"/>
              </a:rPr>
              <a:t>Date</a:t>
            </a:r>
          </a:p>
        </p:txBody>
      </p:sp>
      <p:sp>
        <p:nvSpPr>
          <p:cNvPr id="482318" name="Oval 13"/>
          <p:cNvSpPr>
            <a:spLocks noChangeArrowheads="1"/>
          </p:cNvSpPr>
          <p:nvPr/>
        </p:nvSpPr>
        <p:spPr bwMode="auto">
          <a:xfrm>
            <a:off x="2514600" y="5486400"/>
            <a:ext cx="1905000" cy="838200"/>
          </a:xfrm>
          <a:prstGeom prst="ellipse">
            <a:avLst/>
          </a:prstGeom>
          <a:solidFill>
            <a:srgbClr val="CCFFCC"/>
          </a:solidFill>
          <a:ln w="9525">
            <a:solidFill>
              <a:schemeClr val="tx1"/>
            </a:solidFill>
            <a:round/>
            <a:headEnd/>
            <a:tailEnd/>
          </a:ln>
        </p:spPr>
        <p:txBody>
          <a:bodyPr wrap="none" anchor="ctr"/>
          <a:lstStyle/>
          <a:p>
            <a:pPr algn="ctr"/>
            <a:r>
              <a:rPr lang="en-US" sz="1800" b="1">
                <a:solidFill>
                  <a:schemeClr val="bg2"/>
                </a:solidFill>
                <a:latin typeface="Verdana" pitchFamily="34" charset="0"/>
              </a:rPr>
              <a:t>Date_</a:t>
            </a:r>
          </a:p>
          <a:p>
            <a:pPr algn="ctr"/>
            <a:r>
              <a:rPr lang="en-US" sz="1800" b="1">
                <a:solidFill>
                  <a:schemeClr val="bg2"/>
                </a:solidFill>
                <a:latin typeface="Verdana" pitchFamily="34" charset="0"/>
              </a:rPr>
              <a:t>Discharged</a:t>
            </a:r>
          </a:p>
        </p:txBody>
      </p:sp>
      <p:sp>
        <p:nvSpPr>
          <p:cNvPr id="482319" name="Line 14"/>
          <p:cNvSpPr>
            <a:spLocks noChangeShapeType="1"/>
          </p:cNvSpPr>
          <p:nvPr/>
        </p:nvSpPr>
        <p:spPr bwMode="auto">
          <a:xfrm>
            <a:off x="3333750" y="2971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320" name="Line 15"/>
          <p:cNvSpPr>
            <a:spLocks noChangeShapeType="1"/>
          </p:cNvSpPr>
          <p:nvPr/>
        </p:nvSpPr>
        <p:spPr bwMode="auto">
          <a:xfrm>
            <a:off x="3362325" y="3700463"/>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2" name="Rectangle 16"/>
          <p:cNvSpPr>
            <a:spLocks noChangeArrowheads="1"/>
          </p:cNvSpPr>
          <p:nvPr/>
        </p:nvSpPr>
        <p:spPr bwMode="auto">
          <a:xfrm>
            <a:off x="7410450" y="4310063"/>
            <a:ext cx="1371600" cy="685800"/>
          </a:xfrm>
          <a:prstGeom prst="rect">
            <a:avLst/>
          </a:prstGeom>
          <a:solidFill>
            <a:srgbClr val="B2B2B2"/>
          </a:solidFill>
          <a:ln w="9525">
            <a:solidFill>
              <a:schemeClr val="tx1"/>
            </a:solidFill>
            <a:miter lim="800000"/>
            <a:headEnd/>
            <a:tailEnd/>
          </a:ln>
        </p:spPr>
        <p:txBody>
          <a:bodyPr wrap="none" anchor="ctr"/>
          <a:lstStyle/>
          <a:p>
            <a:pPr algn="ctr">
              <a:defRPr/>
            </a:pPr>
            <a:r>
              <a:rPr lang="en-US" sz="1800">
                <a:latin typeface="Verdana" pitchFamily="34" charset="0"/>
              </a:rPr>
              <a:t>BED</a:t>
            </a:r>
          </a:p>
        </p:txBody>
      </p:sp>
      <p:sp>
        <p:nvSpPr>
          <p:cNvPr id="482322" name="Oval 19"/>
          <p:cNvSpPr>
            <a:spLocks noChangeArrowheads="1"/>
          </p:cNvSpPr>
          <p:nvPr/>
        </p:nvSpPr>
        <p:spPr bwMode="auto">
          <a:xfrm>
            <a:off x="7010400" y="1143000"/>
            <a:ext cx="1905000" cy="685800"/>
          </a:xfrm>
          <a:prstGeom prst="ellipse">
            <a:avLst/>
          </a:prstGeom>
          <a:solidFill>
            <a:srgbClr val="EAEAEA"/>
          </a:solidFill>
          <a:ln w="9525">
            <a:solidFill>
              <a:schemeClr val="tx1"/>
            </a:solidFill>
            <a:round/>
            <a:headEnd/>
            <a:tailEnd/>
          </a:ln>
        </p:spPr>
        <p:txBody>
          <a:bodyPr wrap="none" anchor="ctr"/>
          <a:lstStyle/>
          <a:p>
            <a:pPr algn="ctr"/>
            <a:r>
              <a:rPr lang="en-US" sz="1800" b="1">
                <a:solidFill>
                  <a:schemeClr val="bg2"/>
                </a:solidFill>
                <a:latin typeface="Verdana" pitchFamily="34" charset="0"/>
              </a:rPr>
              <a:t>Physical_ID</a:t>
            </a:r>
          </a:p>
        </p:txBody>
      </p:sp>
      <p:sp>
        <p:nvSpPr>
          <p:cNvPr id="482323" name="Oval 21"/>
          <p:cNvSpPr>
            <a:spLocks noChangeArrowheads="1"/>
          </p:cNvSpPr>
          <p:nvPr/>
        </p:nvSpPr>
        <p:spPr bwMode="auto">
          <a:xfrm>
            <a:off x="61913" y="2057400"/>
            <a:ext cx="1943100" cy="762000"/>
          </a:xfrm>
          <a:prstGeom prst="ellipse">
            <a:avLst/>
          </a:prstGeom>
          <a:solidFill>
            <a:srgbClr val="FFFFCC"/>
          </a:solidFill>
          <a:ln w="9525">
            <a:solidFill>
              <a:schemeClr val="tx1"/>
            </a:solidFill>
            <a:round/>
            <a:headEnd/>
            <a:tailEnd/>
          </a:ln>
        </p:spPr>
        <p:txBody>
          <a:bodyPr wrap="none" anchor="ctr"/>
          <a:lstStyle/>
          <a:p>
            <a:pPr algn="ctr"/>
            <a:r>
              <a:rPr lang="en-US" sz="1800" b="1">
                <a:solidFill>
                  <a:schemeClr val="bg2"/>
                </a:solidFill>
                <a:latin typeface="Verdana" pitchFamily="34" charset="0"/>
              </a:rPr>
              <a:t>Patient_Name</a:t>
            </a:r>
          </a:p>
        </p:txBody>
      </p:sp>
      <p:sp>
        <p:nvSpPr>
          <p:cNvPr id="482324" name="Line 24"/>
          <p:cNvSpPr>
            <a:spLocks noChangeShapeType="1"/>
          </p:cNvSpPr>
          <p:nvPr/>
        </p:nvSpPr>
        <p:spPr bwMode="auto">
          <a:xfrm>
            <a:off x="2005013" y="25146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325" name="Line 25"/>
          <p:cNvSpPr>
            <a:spLocks noChangeShapeType="1"/>
          </p:cNvSpPr>
          <p:nvPr/>
        </p:nvSpPr>
        <p:spPr bwMode="auto">
          <a:xfrm>
            <a:off x="952500" y="50292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326" name="Oval 28"/>
          <p:cNvSpPr>
            <a:spLocks noChangeArrowheads="1"/>
          </p:cNvSpPr>
          <p:nvPr/>
        </p:nvSpPr>
        <p:spPr bwMode="auto">
          <a:xfrm>
            <a:off x="7153275" y="5624513"/>
            <a:ext cx="1905000" cy="609600"/>
          </a:xfrm>
          <a:prstGeom prst="ellipse">
            <a:avLst/>
          </a:prstGeom>
          <a:solidFill>
            <a:srgbClr val="EAEAEA"/>
          </a:solidFill>
          <a:ln w="9525">
            <a:solidFill>
              <a:schemeClr val="tx1"/>
            </a:solidFill>
            <a:round/>
            <a:headEnd/>
            <a:tailEnd/>
          </a:ln>
        </p:spPr>
        <p:txBody>
          <a:bodyPr wrap="none" anchor="ctr"/>
          <a:lstStyle/>
          <a:p>
            <a:pPr algn="ctr"/>
            <a:r>
              <a:rPr lang="en-US" sz="1800" b="1">
                <a:solidFill>
                  <a:schemeClr val="bg2"/>
                </a:solidFill>
                <a:latin typeface="Verdana" pitchFamily="34" charset="0"/>
              </a:rPr>
              <a:t>Bed_ID</a:t>
            </a:r>
          </a:p>
        </p:txBody>
      </p:sp>
      <p:sp>
        <p:nvSpPr>
          <p:cNvPr id="482327" name="Line 33"/>
          <p:cNvSpPr>
            <a:spLocks noChangeShapeType="1"/>
          </p:cNvSpPr>
          <p:nvPr/>
        </p:nvSpPr>
        <p:spPr bwMode="auto">
          <a:xfrm>
            <a:off x="3429000" y="51054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328" name="Line 34"/>
          <p:cNvSpPr>
            <a:spLocks noChangeShapeType="1"/>
          </p:cNvSpPr>
          <p:nvPr/>
        </p:nvSpPr>
        <p:spPr bwMode="auto">
          <a:xfrm>
            <a:off x="3386138" y="2971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1" name="Rectangle 35"/>
          <p:cNvSpPr>
            <a:spLocks noChangeArrowheads="1"/>
          </p:cNvSpPr>
          <p:nvPr/>
        </p:nvSpPr>
        <p:spPr bwMode="auto">
          <a:xfrm>
            <a:off x="7239000" y="2209800"/>
            <a:ext cx="1600200" cy="685800"/>
          </a:xfrm>
          <a:prstGeom prst="rect">
            <a:avLst/>
          </a:prstGeom>
          <a:solidFill>
            <a:srgbClr val="B2B2B2"/>
          </a:solidFill>
          <a:ln w="9525">
            <a:solidFill>
              <a:schemeClr val="tx1"/>
            </a:solidFill>
            <a:miter lim="800000"/>
            <a:headEnd/>
            <a:tailEnd/>
          </a:ln>
        </p:spPr>
        <p:txBody>
          <a:bodyPr wrap="none" anchor="ctr"/>
          <a:lstStyle/>
          <a:p>
            <a:pPr algn="ctr">
              <a:defRPr/>
            </a:pPr>
            <a:r>
              <a:rPr lang="en-US" sz="1800" dirty="0">
                <a:latin typeface="Verdana" pitchFamily="34" charset="0"/>
              </a:rPr>
              <a:t>PHYSICIAN</a:t>
            </a:r>
          </a:p>
        </p:txBody>
      </p:sp>
      <p:sp>
        <p:nvSpPr>
          <p:cNvPr id="482330" name="AutoShape 36"/>
          <p:cNvSpPr>
            <a:spLocks noChangeArrowheads="1"/>
          </p:cNvSpPr>
          <p:nvPr/>
        </p:nvSpPr>
        <p:spPr bwMode="auto">
          <a:xfrm>
            <a:off x="5029200" y="2209800"/>
            <a:ext cx="1752600" cy="838200"/>
          </a:xfrm>
          <a:prstGeom prst="diamond">
            <a:avLst/>
          </a:prstGeom>
          <a:solidFill>
            <a:srgbClr val="FFCCFF"/>
          </a:solidFill>
          <a:ln w="9525">
            <a:solidFill>
              <a:schemeClr val="tx1"/>
            </a:solidFill>
            <a:miter lim="800000"/>
            <a:headEnd/>
            <a:tailEnd/>
          </a:ln>
        </p:spPr>
        <p:txBody>
          <a:bodyPr wrap="none" anchor="ctr"/>
          <a:lstStyle/>
          <a:p>
            <a:pPr algn="ctr"/>
            <a:r>
              <a:rPr lang="en-US" sz="1600" b="1">
                <a:solidFill>
                  <a:schemeClr val="bg2"/>
                </a:solidFill>
                <a:latin typeface="Verdana" pitchFamily="34" charset="0"/>
              </a:rPr>
              <a:t>Is_cared_for</a:t>
            </a:r>
          </a:p>
        </p:txBody>
      </p:sp>
      <p:grpSp>
        <p:nvGrpSpPr>
          <p:cNvPr id="482331" name="Group 38"/>
          <p:cNvGrpSpPr>
            <a:grpSpLocks/>
          </p:cNvGrpSpPr>
          <p:nvPr/>
        </p:nvGrpSpPr>
        <p:grpSpPr bwMode="auto">
          <a:xfrm rot="21548947" flipH="1">
            <a:off x="4191000" y="2481263"/>
            <a:ext cx="381000" cy="385762"/>
            <a:chOff x="3396" y="2016"/>
            <a:chExt cx="192" cy="243"/>
          </a:xfrm>
        </p:grpSpPr>
        <p:sp>
          <p:nvSpPr>
            <p:cNvPr id="482332" name="Line 39"/>
            <p:cNvSpPr>
              <a:spLocks noChangeShapeType="1"/>
            </p:cNvSpPr>
            <p:nvPr/>
          </p:nvSpPr>
          <p:spPr bwMode="auto">
            <a:xfrm flipH="1">
              <a:off x="3396" y="2016"/>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333" name="Line 40"/>
            <p:cNvSpPr>
              <a:spLocks noChangeShapeType="1"/>
            </p:cNvSpPr>
            <p:nvPr/>
          </p:nvSpPr>
          <p:spPr bwMode="auto">
            <a:xfrm flipV="1">
              <a:off x="3396" y="2112"/>
              <a:ext cx="108" cy="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334" name="Line 41"/>
            <p:cNvSpPr>
              <a:spLocks noChangeShapeType="1"/>
            </p:cNvSpPr>
            <p:nvPr/>
          </p:nvSpPr>
          <p:spPr bwMode="auto">
            <a:xfrm>
              <a:off x="3396" y="2115"/>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82335" name="Line 42"/>
          <p:cNvSpPr>
            <a:spLocks noChangeShapeType="1"/>
          </p:cNvSpPr>
          <p:nvPr/>
        </p:nvSpPr>
        <p:spPr bwMode="auto">
          <a:xfrm>
            <a:off x="4191000" y="2638425"/>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336" name="Oval 43"/>
          <p:cNvSpPr>
            <a:spLocks noChangeArrowheads="1"/>
          </p:cNvSpPr>
          <p:nvPr/>
        </p:nvSpPr>
        <p:spPr bwMode="auto">
          <a:xfrm>
            <a:off x="4648200" y="2547938"/>
            <a:ext cx="152400" cy="152400"/>
          </a:xfrm>
          <a:prstGeom prst="ellipse">
            <a:avLst/>
          </a:prstGeom>
          <a:solidFill>
            <a:schemeClr val="accent1"/>
          </a:solidFill>
          <a:ln w="9525">
            <a:solidFill>
              <a:schemeClr val="tx1"/>
            </a:solidFill>
            <a:round/>
            <a:headEnd/>
            <a:tailEnd/>
          </a:ln>
        </p:spPr>
        <p:txBody>
          <a:bodyPr wrap="none" anchor="ctr"/>
          <a:lstStyle/>
          <a:p>
            <a:pPr algn="ctr"/>
            <a:endParaRPr lang="en-US" sz="1800">
              <a:latin typeface="Verdana" pitchFamily="34" charset="0"/>
            </a:endParaRPr>
          </a:p>
        </p:txBody>
      </p:sp>
      <p:sp>
        <p:nvSpPr>
          <p:cNvPr id="482337" name="Line 44"/>
          <p:cNvSpPr>
            <a:spLocks noChangeShapeType="1"/>
          </p:cNvSpPr>
          <p:nvPr/>
        </p:nvSpPr>
        <p:spPr bwMode="auto">
          <a:xfrm>
            <a:off x="7924800" y="1828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338" name="Line 45"/>
          <p:cNvSpPr>
            <a:spLocks noChangeShapeType="1"/>
          </p:cNvSpPr>
          <p:nvPr/>
        </p:nvSpPr>
        <p:spPr bwMode="auto">
          <a:xfrm>
            <a:off x="6767513" y="2633663"/>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339" name="Line 46"/>
          <p:cNvSpPr>
            <a:spLocks noChangeShapeType="1"/>
          </p:cNvSpPr>
          <p:nvPr/>
        </p:nvSpPr>
        <p:spPr bwMode="auto">
          <a:xfrm>
            <a:off x="7086600" y="2514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340" name="Line 47"/>
          <p:cNvSpPr>
            <a:spLocks noChangeShapeType="1"/>
          </p:cNvSpPr>
          <p:nvPr/>
        </p:nvSpPr>
        <p:spPr bwMode="auto">
          <a:xfrm>
            <a:off x="7010400" y="2514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341" name="Line 48"/>
          <p:cNvSpPr>
            <a:spLocks noChangeShapeType="1"/>
          </p:cNvSpPr>
          <p:nvPr/>
        </p:nvSpPr>
        <p:spPr bwMode="auto">
          <a:xfrm>
            <a:off x="8110538" y="5000625"/>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342" name="AutoShape 49"/>
          <p:cNvSpPr>
            <a:spLocks noChangeArrowheads="1"/>
          </p:cNvSpPr>
          <p:nvPr/>
        </p:nvSpPr>
        <p:spPr bwMode="auto">
          <a:xfrm>
            <a:off x="5181600" y="4267200"/>
            <a:ext cx="1752600" cy="838200"/>
          </a:xfrm>
          <a:prstGeom prst="diamond">
            <a:avLst/>
          </a:prstGeom>
          <a:solidFill>
            <a:srgbClr val="FFCCFF"/>
          </a:solidFill>
          <a:ln w="9525">
            <a:solidFill>
              <a:schemeClr val="tx1"/>
            </a:solidFill>
            <a:miter lim="800000"/>
            <a:headEnd/>
            <a:tailEnd/>
          </a:ln>
        </p:spPr>
        <p:txBody>
          <a:bodyPr wrap="none" anchor="ctr"/>
          <a:lstStyle/>
          <a:p>
            <a:pPr algn="ctr"/>
            <a:r>
              <a:rPr lang="en-US" sz="1600" b="1">
                <a:solidFill>
                  <a:schemeClr val="bg2"/>
                </a:solidFill>
                <a:latin typeface="Verdana" pitchFamily="34" charset="0"/>
              </a:rPr>
              <a:t>Is_assigned</a:t>
            </a:r>
          </a:p>
        </p:txBody>
      </p:sp>
      <p:sp>
        <p:nvSpPr>
          <p:cNvPr id="482343" name="Line 50"/>
          <p:cNvSpPr>
            <a:spLocks noChangeShapeType="1"/>
          </p:cNvSpPr>
          <p:nvPr/>
        </p:nvSpPr>
        <p:spPr bwMode="auto">
          <a:xfrm>
            <a:off x="4343400" y="4695825"/>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344" name="Oval 51"/>
          <p:cNvSpPr>
            <a:spLocks noChangeArrowheads="1"/>
          </p:cNvSpPr>
          <p:nvPr/>
        </p:nvSpPr>
        <p:spPr bwMode="auto">
          <a:xfrm>
            <a:off x="4586288" y="4605338"/>
            <a:ext cx="152400" cy="152400"/>
          </a:xfrm>
          <a:prstGeom prst="ellipse">
            <a:avLst/>
          </a:prstGeom>
          <a:solidFill>
            <a:schemeClr val="accent1"/>
          </a:solidFill>
          <a:ln w="9525">
            <a:solidFill>
              <a:schemeClr val="tx1"/>
            </a:solidFill>
            <a:round/>
            <a:headEnd/>
            <a:tailEnd/>
          </a:ln>
        </p:spPr>
        <p:txBody>
          <a:bodyPr wrap="none" anchor="ctr"/>
          <a:lstStyle/>
          <a:p>
            <a:pPr algn="ctr"/>
            <a:endParaRPr lang="en-US" sz="1800">
              <a:latin typeface="Verdana" pitchFamily="34" charset="0"/>
            </a:endParaRPr>
          </a:p>
        </p:txBody>
      </p:sp>
      <p:sp>
        <p:nvSpPr>
          <p:cNvPr id="482345" name="Line 52"/>
          <p:cNvSpPr>
            <a:spLocks noChangeShapeType="1"/>
          </p:cNvSpPr>
          <p:nvPr/>
        </p:nvSpPr>
        <p:spPr bwMode="auto">
          <a:xfrm>
            <a:off x="6919913" y="4691063"/>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346" name="Line 53"/>
          <p:cNvSpPr>
            <a:spLocks noChangeShapeType="1"/>
          </p:cNvSpPr>
          <p:nvPr/>
        </p:nvSpPr>
        <p:spPr bwMode="auto">
          <a:xfrm>
            <a:off x="7239000" y="4572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347" name="Line 54"/>
          <p:cNvSpPr>
            <a:spLocks noChangeShapeType="1"/>
          </p:cNvSpPr>
          <p:nvPr/>
        </p:nvSpPr>
        <p:spPr bwMode="auto">
          <a:xfrm>
            <a:off x="7162800" y="4572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348" name="Line 55"/>
          <p:cNvSpPr>
            <a:spLocks noChangeShapeType="1"/>
          </p:cNvSpPr>
          <p:nvPr/>
        </p:nvSpPr>
        <p:spPr bwMode="auto">
          <a:xfrm>
            <a:off x="4419600" y="4572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533400" y="533400"/>
            <a:ext cx="8183563" cy="1050925"/>
          </a:xfrm>
        </p:spPr>
        <p:txBody>
          <a:bodyPr>
            <a:normAutofit/>
          </a:bodyPr>
          <a:lstStyle/>
          <a:p>
            <a:pPr algn="ctr"/>
            <a:r>
              <a:rPr lang="en-US">
                <a:solidFill>
                  <a:srgbClr val="0000FF"/>
                </a:solidFill>
                <a:effectLst>
                  <a:outerShdw blurRad="38100" dist="38100" dir="2700000" algn="tl">
                    <a:srgbClr val="C0C0C0"/>
                  </a:outerShdw>
                </a:effectLst>
              </a:rPr>
              <a:t>Ràng buộc về tính đầy đủ</a:t>
            </a:r>
          </a:p>
        </p:txBody>
      </p:sp>
      <p:sp>
        <p:nvSpPr>
          <p:cNvPr id="483331" name="Rectangle 3"/>
          <p:cNvSpPr>
            <a:spLocks noGrp="1" noChangeArrowheads="1"/>
          </p:cNvSpPr>
          <p:nvPr>
            <p:ph idx="4294967295"/>
          </p:nvPr>
        </p:nvSpPr>
        <p:spPr>
          <a:xfrm>
            <a:off x="609600" y="2057400"/>
            <a:ext cx="8001000" cy="4187825"/>
          </a:xfrm>
        </p:spPr>
        <p:txBody>
          <a:bodyPr lIns="182880" tIns="91440"/>
          <a:lstStyle/>
          <a:p>
            <a:pPr marL="265113" indent="-265113" algn="just"/>
            <a:r>
              <a:rPr lang="en-US" sz="2400" b="1"/>
              <a:t>Chuyên biệt hóa riêng phần: </a:t>
            </a:r>
            <a:r>
              <a:rPr lang="en-US" sz="2400"/>
              <a:t>mỗi thể hiện của siêu kiểu không nhất thiết phải là 1 thể hiện của một kiểu con</a:t>
            </a:r>
          </a:p>
          <a:p>
            <a:pPr marL="265113" indent="-265113" algn="just"/>
            <a:r>
              <a:rPr lang="en-US" sz="2400"/>
              <a:t>Ví dụ: siêu kiểu VEHICLE có 2 kiểu con CAR và TRUCK. Kiểu thực thể MOTORCYCLE cũng là 1 loại xe cộ nhưng không được đưa vào mô hình</a:t>
            </a:r>
          </a:p>
          <a:p>
            <a:pPr marL="265113" indent="-265113" algn="just">
              <a:buFont typeface="Wingdings" pitchFamily="2" charset="2"/>
              <a:buNone/>
            </a:pPr>
            <a:endParaRPr lang="en-US" sz="2400"/>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5EB00F6D-57D1-44F4-BDCB-7846AEEA9329}" type="slidenum">
              <a:rPr lang="en-US" sz="1000">
                <a:solidFill>
                  <a:schemeClr val="bg2">
                    <a:shade val="50000"/>
                  </a:schemeClr>
                </a:solidFill>
                <a:latin typeface="Verdana" pitchFamily="34" charset="0"/>
              </a:rPr>
              <a:pPr algn="r" eaLnBrk="1" hangingPunct="1">
                <a:defRPr/>
              </a:pPr>
              <a:t>23</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457200" y="277813"/>
            <a:ext cx="8229600" cy="788987"/>
          </a:xfrm>
        </p:spPr>
        <p:txBody>
          <a:bodyPr>
            <a:normAutofit/>
          </a:bodyPr>
          <a:lstStyle/>
          <a:p>
            <a:pPr algn="ctr"/>
            <a:r>
              <a:rPr lang="en-US" sz="4000">
                <a:solidFill>
                  <a:srgbClr val="0000FF"/>
                </a:solidFill>
                <a:effectLst>
                  <a:outerShdw blurRad="38100" dist="38100" dir="2700000" algn="tl">
                    <a:srgbClr val="C0C0C0"/>
                  </a:outerShdw>
                </a:effectLst>
              </a:rPr>
              <a:t>Ví dụ Chuyên biệt hoá riêng phần</a:t>
            </a:r>
          </a:p>
        </p:txBody>
      </p:sp>
      <p:sp>
        <p:nvSpPr>
          <p:cNvPr id="30"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86B0CF53-D3B8-4671-94C4-9CA90EBF66C3}" type="slidenum">
              <a:rPr lang="en-US" sz="1000">
                <a:solidFill>
                  <a:schemeClr val="bg2">
                    <a:shade val="50000"/>
                  </a:schemeClr>
                </a:solidFill>
                <a:latin typeface="Verdana" pitchFamily="34" charset="0"/>
              </a:rPr>
              <a:pPr algn="r" eaLnBrk="1" hangingPunct="1">
                <a:defRPr/>
              </a:pPr>
              <a:t>24</a:t>
            </a:fld>
            <a:endParaRPr lang="en-US" sz="1000">
              <a:solidFill>
                <a:schemeClr val="bg2">
                  <a:shade val="50000"/>
                </a:schemeClr>
              </a:solidFill>
              <a:latin typeface="Verdana" pitchFamily="34" charset="0"/>
            </a:endParaRPr>
          </a:p>
        </p:txBody>
      </p:sp>
      <p:sp>
        <p:nvSpPr>
          <p:cNvPr id="484356" name="Rectangle 3"/>
          <p:cNvSpPr>
            <a:spLocks noChangeArrowheads="1"/>
          </p:cNvSpPr>
          <p:nvPr/>
        </p:nvSpPr>
        <p:spPr bwMode="auto">
          <a:xfrm>
            <a:off x="3429000" y="2790825"/>
            <a:ext cx="1600200" cy="609600"/>
          </a:xfrm>
          <a:prstGeom prst="rect">
            <a:avLst/>
          </a:prstGeom>
          <a:solidFill>
            <a:srgbClr val="FFFF00"/>
          </a:solidFill>
          <a:ln w="9525">
            <a:solidFill>
              <a:schemeClr val="tx1"/>
            </a:solidFill>
            <a:miter lim="800000"/>
            <a:headEnd/>
            <a:tailEnd/>
          </a:ln>
        </p:spPr>
        <p:txBody>
          <a:bodyPr wrap="none" anchor="ctr"/>
          <a:lstStyle/>
          <a:p>
            <a:pPr algn="ctr"/>
            <a:r>
              <a:rPr lang="en-US" sz="2000" b="1">
                <a:latin typeface="Verdana" pitchFamily="34" charset="0"/>
              </a:rPr>
              <a:t>VEHICLE</a:t>
            </a:r>
          </a:p>
        </p:txBody>
      </p:sp>
      <p:sp>
        <p:nvSpPr>
          <p:cNvPr id="484357" name="Oval 4"/>
          <p:cNvSpPr>
            <a:spLocks noChangeArrowheads="1"/>
          </p:cNvSpPr>
          <p:nvPr/>
        </p:nvSpPr>
        <p:spPr bwMode="auto">
          <a:xfrm>
            <a:off x="4014788" y="3781425"/>
            <a:ext cx="309562" cy="309563"/>
          </a:xfrm>
          <a:prstGeom prst="ellipse">
            <a:avLst/>
          </a:prstGeom>
          <a:solidFill>
            <a:schemeClr val="accent1"/>
          </a:solidFill>
          <a:ln w="9525">
            <a:solidFill>
              <a:schemeClr val="tx1"/>
            </a:solidFill>
            <a:round/>
            <a:headEnd/>
            <a:tailEnd/>
          </a:ln>
        </p:spPr>
        <p:txBody>
          <a:bodyPr wrap="none" anchor="ctr"/>
          <a:lstStyle/>
          <a:p>
            <a:pPr algn="ctr"/>
            <a:endParaRPr lang="en-US" sz="1800">
              <a:latin typeface="Verdana" pitchFamily="34" charset="0"/>
            </a:endParaRPr>
          </a:p>
        </p:txBody>
      </p:sp>
      <p:sp>
        <p:nvSpPr>
          <p:cNvPr id="484358" name="Rectangle 5"/>
          <p:cNvSpPr>
            <a:spLocks noChangeArrowheads="1"/>
          </p:cNvSpPr>
          <p:nvPr/>
        </p:nvSpPr>
        <p:spPr bwMode="auto">
          <a:xfrm>
            <a:off x="381000" y="4791075"/>
            <a:ext cx="1600200" cy="838200"/>
          </a:xfrm>
          <a:prstGeom prst="rect">
            <a:avLst/>
          </a:prstGeom>
          <a:solidFill>
            <a:srgbClr val="00FF00"/>
          </a:solidFill>
          <a:ln w="9525">
            <a:solidFill>
              <a:schemeClr val="tx1"/>
            </a:solidFill>
            <a:miter lim="800000"/>
            <a:headEnd/>
            <a:tailEnd/>
          </a:ln>
        </p:spPr>
        <p:txBody>
          <a:bodyPr wrap="none" anchor="ctr"/>
          <a:lstStyle/>
          <a:p>
            <a:pPr algn="ctr"/>
            <a:r>
              <a:rPr lang="en-US" sz="2000" b="1">
                <a:latin typeface="Verdana" pitchFamily="34" charset="0"/>
              </a:rPr>
              <a:t>CAR</a:t>
            </a:r>
          </a:p>
        </p:txBody>
      </p:sp>
      <p:sp>
        <p:nvSpPr>
          <p:cNvPr id="484359" name="Line 7"/>
          <p:cNvSpPr>
            <a:spLocks noChangeShapeType="1"/>
          </p:cNvSpPr>
          <p:nvPr/>
        </p:nvSpPr>
        <p:spPr bwMode="auto">
          <a:xfrm flipH="1">
            <a:off x="1143000" y="3962400"/>
            <a:ext cx="28194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4360" name="Freeform 8"/>
          <p:cNvSpPr>
            <a:spLocks/>
          </p:cNvSpPr>
          <p:nvPr/>
        </p:nvSpPr>
        <p:spPr bwMode="auto">
          <a:xfrm>
            <a:off x="3200400" y="3938588"/>
            <a:ext cx="330200" cy="393700"/>
          </a:xfrm>
          <a:custGeom>
            <a:avLst/>
            <a:gdLst>
              <a:gd name="T0" fmla="*/ 282257516 w 208"/>
              <a:gd name="T1" fmla="*/ 0 h 248"/>
              <a:gd name="T2" fmla="*/ 40322501 w 208"/>
              <a:gd name="T3" fmla="*/ 241935040 h 248"/>
              <a:gd name="T4" fmla="*/ 40322501 w 208"/>
              <a:gd name="T5" fmla="*/ 483870079 h 248"/>
              <a:gd name="T6" fmla="*/ 282257516 w 208"/>
              <a:gd name="T7" fmla="*/ 604837550 h 248"/>
              <a:gd name="T8" fmla="*/ 524192545 w 208"/>
              <a:gd name="T9" fmla="*/ 604837550 h 248"/>
              <a:gd name="T10" fmla="*/ 0 60000 65536"/>
              <a:gd name="T11" fmla="*/ 0 60000 65536"/>
              <a:gd name="T12" fmla="*/ 0 60000 65536"/>
              <a:gd name="T13" fmla="*/ 0 60000 65536"/>
              <a:gd name="T14" fmla="*/ 0 60000 65536"/>
              <a:gd name="T15" fmla="*/ 0 w 208"/>
              <a:gd name="T16" fmla="*/ 0 h 248"/>
              <a:gd name="T17" fmla="*/ 208 w 208"/>
              <a:gd name="T18" fmla="*/ 248 h 248"/>
            </a:gdLst>
            <a:ahLst/>
            <a:cxnLst>
              <a:cxn ang="T10">
                <a:pos x="T0" y="T1"/>
              </a:cxn>
              <a:cxn ang="T11">
                <a:pos x="T2" y="T3"/>
              </a:cxn>
              <a:cxn ang="T12">
                <a:pos x="T4" y="T5"/>
              </a:cxn>
              <a:cxn ang="T13">
                <a:pos x="T6" y="T7"/>
              </a:cxn>
              <a:cxn ang="T14">
                <a:pos x="T8" y="T9"/>
              </a:cxn>
            </a:cxnLst>
            <a:rect l="T15" t="T16" r="T17" b="T18"/>
            <a:pathLst>
              <a:path w="208" h="248">
                <a:moveTo>
                  <a:pt x="112" y="0"/>
                </a:moveTo>
                <a:cubicBezTo>
                  <a:pt x="72" y="32"/>
                  <a:pt x="32" y="64"/>
                  <a:pt x="16" y="96"/>
                </a:cubicBezTo>
                <a:cubicBezTo>
                  <a:pt x="0" y="128"/>
                  <a:pt x="0" y="168"/>
                  <a:pt x="16" y="192"/>
                </a:cubicBezTo>
                <a:cubicBezTo>
                  <a:pt x="32" y="216"/>
                  <a:pt x="80" y="232"/>
                  <a:pt x="112" y="240"/>
                </a:cubicBezTo>
                <a:cubicBezTo>
                  <a:pt x="144" y="248"/>
                  <a:pt x="192" y="240"/>
                  <a:pt x="208" y="24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800">
              <a:latin typeface="Verdana" pitchFamily="34" charset="0"/>
            </a:endParaRPr>
          </a:p>
        </p:txBody>
      </p:sp>
      <p:sp>
        <p:nvSpPr>
          <p:cNvPr id="484361" name="Oval 10"/>
          <p:cNvSpPr>
            <a:spLocks noChangeArrowheads="1"/>
          </p:cNvSpPr>
          <p:nvPr/>
        </p:nvSpPr>
        <p:spPr bwMode="auto">
          <a:xfrm>
            <a:off x="2943225" y="1619250"/>
            <a:ext cx="2514600" cy="838200"/>
          </a:xfrm>
          <a:prstGeom prst="ellipse">
            <a:avLst/>
          </a:prstGeom>
          <a:solidFill>
            <a:srgbClr val="FFFFCC"/>
          </a:solidFill>
          <a:ln w="9525">
            <a:solidFill>
              <a:schemeClr val="tx1"/>
            </a:solidFill>
            <a:round/>
            <a:headEnd/>
            <a:tailEnd/>
          </a:ln>
        </p:spPr>
        <p:txBody>
          <a:bodyPr wrap="none" anchor="ctr"/>
          <a:lstStyle/>
          <a:p>
            <a:pPr algn="ctr"/>
            <a:r>
              <a:rPr lang="en-US" sz="1800" b="1">
                <a:solidFill>
                  <a:schemeClr val="bg2"/>
                </a:solidFill>
                <a:latin typeface="Verdana" pitchFamily="34" charset="0"/>
              </a:rPr>
              <a:t>Vehicle_Name</a:t>
            </a:r>
          </a:p>
        </p:txBody>
      </p:sp>
      <p:sp>
        <p:nvSpPr>
          <p:cNvPr id="484362" name="Line 11"/>
          <p:cNvSpPr>
            <a:spLocks noChangeShapeType="1"/>
          </p:cNvSpPr>
          <p:nvPr/>
        </p:nvSpPr>
        <p:spPr bwMode="auto">
          <a:xfrm>
            <a:off x="4267200" y="2486025"/>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4363" name="Oval 12"/>
          <p:cNvSpPr>
            <a:spLocks noChangeArrowheads="1"/>
          </p:cNvSpPr>
          <p:nvPr/>
        </p:nvSpPr>
        <p:spPr bwMode="auto">
          <a:xfrm>
            <a:off x="176213" y="6100763"/>
            <a:ext cx="1981200" cy="685800"/>
          </a:xfrm>
          <a:prstGeom prst="ellipse">
            <a:avLst/>
          </a:prstGeom>
          <a:solidFill>
            <a:srgbClr val="CCFFCC"/>
          </a:solidFill>
          <a:ln w="9525">
            <a:solidFill>
              <a:schemeClr val="tx1"/>
            </a:solidFill>
            <a:round/>
            <a:headEnd/>
            <a:tailEnd/>
          </a:ln>
        </p:spPr>
        <p:txBody>
          <a:bodyPr wrap="none" anchor="ctr"/>
          <a:lstStyle/>
          <a:p>
            <a:pPr algn="ctr"/>
            <a:r>
              <a:rPr lang="en-US" sz="1800" b="1">
                <a:solidFill>
                  <a:schemeClr val="tx2"/>
                </a:solidFill>
                <a:latin typeface="Verdana" pitchFamily="34" charset="0"/>
              </a:rPr>
              <a:t>No_of_</a:t>
            </a:r>
          </a:p>
          <a:p>
            <a:pPr algn="ctr"/>
            <a:r>
              <a:rPr lang="en-US" sz="1800" b="1">
                <a:solidFill>
                  <a:schemeClr val="tx2"/>
                </a:solidFill>
                <a:latin typeface="Verdana" pitchFamily="34" charset="0"/>
              </a:rPr>
              <a:t>Passengers</a:t>
            </a:r>
          </a:p>
        </p:txBody>
      </p:sp>
      <p:sp>
        <p:nvSpPr>
          <p:cNvPr id="484364" name="Line 14"/>
          <p:cNvSpPr>
            <a:spLocks noChangeShapeType="1"/>
          </p:cNvSpPr>
          <p:nvPr/>
        </p:nvSpPr>
        <p:spPr bwMode="auto">
          <a:xfrm>
            <a:off x="4191000" y="3400425"/>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6" name="Rectangle 16"/>
          <p:cNvSpPr>
            <a:spLocks noChangeArrowheads="1"/>
          </p:cNvSpPr>
          <p:nvPr/>
        </p:nvSpPr>
        <p:spPr bwMode="auto">
          <a:xfrm>
            <a:off x="6257925" y="4729163"/>
            <a:ext cx="1600200" cy="838200"/>
          </a:xfrm>
          <a:prstGeom prst="rect">
            <a:avLst/>
          </a:prstGeom>
          <a:solidFill>
            <a:schemeClr val="accent3">
              <a:lumMod val="60000"/>
              <a:lumOff val="40000"/>
            </a:schemeClr>
          </a:solidFill>
          <a:ln w="9525">
            <a:solidFill>
              <a:schemeClr val="tx1"/>
            </a:solidFill>
            <a:miter lim="800000"/>
            <a:headEnd/>
            <a:tailEnd/>
          </a:ln>
          <a:effectLst/>
        </p:spPr>
        <p:txBody>
          <a:bodyPr wrap="none" anchor="ctr"/>
          <a:lstStyle/>
          <a:p>
            <a:pPr algn="ctr">
              <a:defRPr/>
            </a:pPr>
            <a:r>
              <a:rPr lang="en-US" sz="2000" b="1">
                <a:latin typeface="Verdana" pitchFamily="34" charset="0"/>
              </a:rPr>
              <a:t>TRUCK</a:t>
            </a:r>
          </a:p>
        </p:txBody>
      </p:sp>
      <p:sp>
        <p:nvSpPr>
          <p:cNvPr id="484366" name="Line 17"/>
          <p:cNvSpPr>
            <a:spLocks noChangeShapeType="1"/>
          </p:cNvSpPr>
          <p:nvPr/>
        </p:nvSpPr>
        <p:spPr bwMode="auto">
          <a:xfrm>
            <a:off x="4343400" y="3962400"/>
            <a:ext cx="2438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4367" name="Freeform 18"/>
          <p:cNvSpPr>
            <a:spLocks/>
          </p:cNvSpPr>
          <p:nvPr/>
        </p:nvSpPr>
        <p:spPr bwMode="auto">
          <a:xfrm rot="-7822137">
            <a:off x="4956175" y="3978275"/>
            <a:ext cx="330200" cy="393700"/>
          </a:xfrm>
          <a:custGeom>
            <a:avLst/>
            <a:gdLst>
              <a:gd name="T0" fmla="*/ 282257516 w 208"/>
              <a:gd name="T1" fmla="*/ 0 h 248"/>
              <a:gd name="T2" fmla="*/ 40322501 w 208"/>
              <a:gd name="T3" fmla="*/ 241935040 h 248"/>
              <a:gd name="T4" fmla="*/ 40322501 w 208"/>
              <a:gd name="T5" fmla="*/ 483870079 h 248"/>
              <a:gd name="T6" fmla="*/ 282257516 w 208"/>
              <a:gd name="T7" fmla="*/ 604837550 h 248"/>
              <a:gd name="T8" fmla="*/ 524192545 w 208"/>
              <a:gd name="T9" fmla="*/ 604837550 h 248"/>
              <a:gd name="T10" fmla="*/ 0 60000 65536"/>
              <a:gd name="T11" fmla="*/ 0 60000 65536"/>
              <a:gd name="T12" fmla="*/ 0 60000 65536"/>
              <a:gd name="T13" fmla="*/ 0 60000 65536"/>
              <a:gd name="T14" fmla="*/ 0 60000 65536"/>
              <a:gd name="T15" fmla="*/ 0 w 208"/>
              <a:gd name="T16" fmla="*/ 0 h 248"/>
              <a:gd name="T17" fmla="*/ 208 w 208"/>
              <a:gd name="T18" fmla="*/ 248 h 248"/>
            </a:gdLst>
            <a:ahLst/>
            <a:cxnLst>
              <a:cxn ang="T10">
                <a:pos x="T0" y="T1"/>
              </a:cxn>
              <a:cxn ang="T11">
                <a:pos x="T2" y="T3"/>
              </a:cxn>
              <a:cxn ang="T12">
                <a:pos x="T4" y="T5"/>
              </a:cxn>
              <a:cxn ang="T13">
                <a:pos x="T6" y="T7"/>
              </a:cxn>
              <a:cxn ang="T14">
                <a:pos x="T8" y="T9"/>
              </a:cxn>
            </a:cxnLst>
            <a:rect l="T15" t="T16" r="T17" b="T18"/>
            <a:pathLst>
              <a:path w="208" h="248">
                <a:moveTo>
                  <a:pt x="112" y="0"/>
                </a:moveTo>
                <a:cubicBezTo>
                  <a:pt x="72" y="32"/>
                  <a:pt x="32" y="64"/>
                  <a:pt x="16" y="96"/>
                </a:cubicBezTo>
                <a:cubicBezTo>
                  <a:pt x="0" y="128"/>
                  <a:pt x="0" y="168"/>
                  <a:pt x="16" y="192"/>
                </a:cubicBezTo>
                <a:cubicBezTo>
                  <a:pt x="32" y="216"/>
                  <a:pt x="80" y="232"/>
                  <a:pt x="112" y="240"/>
                </a:cubicBezTo>
                <a:cubicBezTo>
                  <a:pt x="144" y="248"/>
                  <a:pt x="192" y="240"/>
                  <a:pt x="208" y="24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800">
              <a:latin typeface="Verdana" pitchFamily="34" charset="0"/>
            </a:endParaRPr>
          </a:p>
        </p:txBody>
      </p:sp>
      <p:sp>
        <p:nvSpPr>
          <p:cNvPr id="484368" name="Oval 19"/>
          <p:cNvSpPr>
            <a:spLocks noChangeArrowheads="1"/>
          </p:cNvSpPr>
          <p:nvPr/>
        </p:nvSpPr>
        <p:spPr bwMode="auto">
          <a:xfrm>
            <a:off x="5972175" y="1228725"/>
            <a:ext cx="1905000" cy="685800"/>
          </a:xfrm>
          <a:prstGeom prst="ellipse">
            <a:avLst/>
          </a:prstGeom>
          <a:solidFill>
            <a:srgbClr val="FFFFCC"/>
          </a:solidFill>
          <a:ln w="9525">
            <a:solidFill>
              <a:schemeClr val="tx1"/>
            </a:solidFill>
            <a:round/>
            <a:headEnd/>
            <a:tailEnd/>
          </a:ln>
        </p:spPr>
        <p:txBody>
          <a:bodyPr wrap="none" anchor="ctr"/>
          <a:lstStyle/>
          <a:p>
            <a:pPr algn="ctr"/>
            <a:r>
              <a:rPr lang="en-US" sz="1800" b="1">
                <a:solidFill>
                  <a:schemeClr val="bg2"/>
                </a:solidFill>
                <a:latin typeface="Verdana" pitchFamily="34" charset="0"/>
              </a:rPr>
              <a:t>Model</a:t>
            </a:r>
          </a:p>
        </p:txBody>
      </p:sp>
      <p:sp>
        <p:nvSpPr>
          <p:cNvPr id="484369" name="Oval 20"/>
          <p:cNvSpPr>
            <a:spLocks noChangeArrowheads="1"/>
          </p:cNvSpPr>
          <p:nvPr/>
        </p:nvSpPr>
        <p:spPr bwMode="auto">
          <a:xfrm>
            <a:off x="5867400" y="2867025"/>
            <a:ext cx="1752600" cy="685800"/>
          </a:xfrm>
          <a:prstGeom prst="ellipse">
            <a:avLst/>
          </a:prstGeom>
          <a:solidFill>
            <a:srgbClr val="FFFFCC"/>
          </a:solidFill>
          <a:ln w="9525">
            <a:solidFill>
              <a:schemeClr val="tx1"/>
            </a:solidFill>
            <a:round/>
            <a:headEnd/>
            <a:tailEnd/>
          </a:ln>
        </p:spPr>
        <p:txBody>
          <a:bodyPr wrap="none" anchor="ctr"/>
          <a:lstStyle/>
          <a:p>
            <a:pPr algn="ctr"/>
            <a:r>
              <a:rPr lang="en-US" sz="1800" b="1">
                <a:solidFill>
                  <a:schemeClr val="bg2"/>
                </a:solidFill>
                <a:latin typeface="Verdana" pitchFamily="34" charset="0"/>
              </a:rPr>
              <a:t>Price</a:t>
            </a:r>
          </a:p>
        </p:txBody>
      </p:sp>
      <p:sp>
        <p:nvSpPr>
          <p:cNvPr id="484370" name="Oval 21"/>
          <p:cNvSpPr>
            <a:spLocks noChangeArrowheads="1"/>
          </p:cNvSpPr>
          <p:nvPr/>
        </p:nvSpPr>
        <p:spPr bwMode="auto">
          <a:xfrm>
            <a:off x="381000" y="2486025"/>
            <a:ext cx="2438400" cy="838200"/>
          </a:xfrm>
          <a:prstGeom prst="ellipse">
            <a:avLst/>
          </a:prstGeom>
          <a:solidFill>
            <a:srgbClr val="FFFFCC"/>
          </a:solidFill>
          <a:ln w="9525">
            <a:solidFill>
              <a:schemeClr val="tx1"/>
            </a:solidFill>
            <a:round/>
            <a:headEnd/>
            <a:tailEnd/>
          </a:ln>
        </p:spPr>
        <p:txBody>
          <a:bodyPr wrap="none" anchor="ctr"/>
          <a:lstStyle/>
          <a:p>
            <a:pPr algn="ctr"/>
            <a:r>
              <a:rPr lang="en-US" sz="1800" b="1">
                <a:solidFill>
                  <a:schemeClr val="bg2"/>
                </a:solidFill>
                <a:latin typeface="Verdana" pitchFamily="34" charset="0"/>
              </a:rPr>
              <a:t>Vehicle_ID</a:t>
            </a:r>
          </a:p>
        </p:txBody>
      </p:sp>
      <p:sp>
        <p:nvSpPr>
          <p:cNvPr id="484371" name="Line 22"/>
          <p:cNvSpPr>
            <a:spLocks noChangeShapeType="1"/>
          </p:cNvSpPr>
          <p:nvPr/>
        </p:nvSpPr>
        <p:spPr bwMode="auto">
          <a:xfrm flipH="1">
            <a:off x="5334000" y="1600200"/>
            <a:ext cx="609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4372" name="Line 23"/>
          <p:cNvSpPr>
            <a:spLocks noChangeShapeType="1"/>
          </p:cNvSpPr>
          <p:nvPr/>
        </p:nvSpPr>
        <p:spPr bwMode="auto">
          <a:xfrm flipH="1">
            <a:off x="5024438" y="3171825"/>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4373" name="Line 24"/>
          <p:cNvSpPr>
            <a:spLocks noChangeShapeType="1"/>
          </p:cNvSpPr>
          <p:nvPr/>
        </p:nvSpPr>
        <p:spPr bwMode="auto">
          <a:xfrm>
            <a:off x="2819400" y="2943225"/>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4374" name="Line 25"/>
          <p:cNvSpPr>
            <a:spLocks noChangeShapeType="1"/>
          </p:cNvSpPr>
          <p:nvPr/>
        </p:nvSpPr>
        <p:spPr bwMode="auto">
          <a:xfrm>
            <a:off x="1162050" y="5634038"/>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7" name="Oval 27"/>
          <p:cNvSpPr>
            <a:spLocks noChangeArrowheads="1"/>
          </p:cNvSpPr>
          <p:nvPr/>
        </p:nvSpPr>
        <p:spPr bwMode="auto">
          <a:xfrm>
            <a:off x="4800600" y="5943600"/>
            <a:ext cx="1905000" cy="609600"/>
          </a:xfrm>
          <a:prstGeom prst="ellipse">
            <a:avLst/>
          </a:prstGeom>
          <a:solidFill>
            <a:srgbClr val="CCECFF"/>
          </a:solidFill>
          <a:ln w="9525">
            <a:solidFill>
              <a:schemeClr val="tx1"/>
            </a:solidFill>
            <a:round/>
            <a:headEnd/>
            <a:tailEnd/>
          </a:ln>
        </p:spPr>
        <p:txBody>
          <a:bodyPr wrap="none" anchor="ctr"/>
          <a:lstStyle/>
          <a:p>
            <a:pPr algn="ctr">
              <a:defRPr/>
            </a:pPr>
            <a:r>
              <a:rPr lang="en-US" sz="1600" b="1" dirty="0" err="1">
                <a:solidFill>
                  <a:schemeClr val="bg2"/>
                </a:solidFill>
                <a:latin typeface="Verdana" pitchFamily="34" charset="0"/>
              </a:rPr>
              <a:t>Car_Type</a:t>
            </a:r>
            <a:endParaRPr lang="en-US" sz="1600" b="1" dirty="0">
              <a:solidFill>
                <a:schemeClr val="bg2"/>
              </a:solidFill>
              <a:latin typeface="Verdana" pitchFamily="34" charset="0"/>
            </a:endParaRPr>
          </a:p>
        </p:txBody>
      </p:sp>
      <p:sp>
        <p:nvSpPr>
          <p:cNvPr id="25628" name="Oval 28"/>
          <p:cNvSpPr>
            <a:spLocks noChangeArrowheads="1"/>
          </p:cNvSpPr>
          <p:nvPr/>
        </p:nvSpPr>
        <p:spPr bwMode="auto">
          <a:xfrm>
            <a:off x="7239000" y="5972175"/>
            <a:ext cx="1905000" cy="609600"/>
          </a:xfrm>
          <a:prstGeom prst="ellipse">
            <a:avLst/>
          </a:prstGeom>
          <a:solidFill>
            <a:srgbClr val="CCECFF"/>
          </a:solidFill>
          <a:ln w="9525">
            <a:solidFill>
              <a:schemeClr val="tx1"/>
            </a:solidFill>
            <a:round/>
            <a:headEnd/>
            <a:tailEnd/>
          </a:ln>
        </p:spPr>
        <p:txBody>
          <a:bodyPr wrap="none" anchor="ctr"/>
          <a:lstStyle/>
          <a:p>
            <a:pPr algn="ctr">
              <a:defRPr/>
            </a:pPr>
            <a:r>
              <a:rPr lang="en-US" sz="1800" b="1">
                <a:solidFill>
                  <a:schemeClr val="bg2"/>
                </a:solidFill>
                <a:latin typeface="Verdana" pitchFamily="34" charset="0"/>
              </a:rPr>
              <a:t>Capacity</a:t>
            </a:r>
          </a:p>
        </p:txBody>
      </p:sp>
      <p:sp>
        <p:nvSpPr>
          <p:cNvPr id="484377" name="Line 31"/>
          <p:cNvSpPr>
            <a:spLocks noChangeShapeType="1"/>
          </p:cNvSpPr>
          <p:nvPr/>
        </p:nvSpPr>
        <p:spPr bwMode="auto">
          <a:xfrm flipH="1">
            <a:off x="6248400" y="55626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4378" name="Line 32"/>
          <p:cNvSpPr>
            <a:spLocks noChangeShapeType="1"/>
          </p:cNvSpPr>
          <p:nvPr/>
        </p:nvSpPr>
        <p:spPr bwMode="auto">
          <a:xfrm>
            <a:off x="7467600" y="5562600"/>
            <a:ext cx="685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4379" name="Oval 33"/>
          <p:cNvSpPr>
            <a:spLocks noChangeArrowheads="1"/>
          </p:cNvSpPr>
          <p:nvPr/>
        </p:nvSpPr>
        <p:spPr bwMode="auto">
          <a:xfrm>
            <a:off x="914400" y="1066800"/>
            <a:ext cx="1905000" cy="685800"/>
          </a:xfrm>
          <a:prstGeom prst="ellipse">
            <a:avLst/>
          </a:prstGeom>
          <a:solidFill>
            <a:srgbClr val="FFFFCC"/>
          </a:solidFill>
          <a:ln w="9525">
            <a:solidFill>
              <a:schemeClr val="tx1"/>
            </a:solidFill>
            <a:round/>
            <a:headEnd/>
            <a:tailEnd/>
          </a:ln>
        </p:spPr>
        <p:txBody>
          <a:bodyPr wrap="none" anchor="ctr"/>
          <a:lstStyle/>
          <a:p>
            <a:pPr algn="ctr"/>
            <a:r>
              <a:rPr lang="en-US" sz="1800" b="1">
                <a:solidFill>
                  <a:schemeClr val="bg2"/>
                </a:solidFill>
                <a:latin typeface="Verdana" pitchFamily="34" charset="0"/>
              </a:rPr>
              <a:t>Make</a:t>
            </a:r>
          </a:p>
        </p:txBody>
      </p:sp>
      <p:sp>
        <p:nvSpPr>
          <p:cNvPr id="484380" name="Line 34"/>
          <p:cNvSpPr>
            <a:spLocks noChangeShapeType="1"/>
          </p:cNvSpPr>
          <p:nvPr/>
        </p:nvSpPr>
        <p:spPr bwMode="auto">
          <a:xfrm>
            <a:off x="2667000" y="1600200"/>
            <a:ext cx="457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533400" y="533400"/>
            <a:ext cx="8183563" cy="1050925"/>
          </a:xfrm>
        </p:spPr>
        <p:txBody>
          <a:bodyPr>
            <a:normAutofit/>
          </a:bodyPr>
          <a:lstStyle/>
          <a:p>
            <a:pPr algn="ctr"/>
            <a:r>
              <a:rPr lang="en-US">
                <a:solidFill>
                  <a:srgbClr val="0000FF"/>
                </a:solidFill>
                <a:effectLst>
                  <a:outerShdw blurRad="38100" dist="38100" dir="2700000" algn="tl">
                    <a:srgbClr val="C0C0C0"/>
                  </a:outerShdw>
                </a:effectLst>
              </a:rPr>
              <a:t>Ràng buộc về tính đầy đủ</a:t>
            </a:r>
          </a:p>
        </p:txBody>
      </p:sp>
      <p:sp>
        <p:nvSpPr>
          <p:cNvPr id="483331" name="Rectangle 3"/>
          <p:cNvSpPr>
            <a:spLocks noGrp="1" noChangeArrowheads="1"/>
          </p:cNvSpPr>
          <p:nvPr>
            <p:ph idx="4294967295"/>
          </p:nvPr>
        </p:nvSpPr>
        <p:spPr>
          <a:xfrm>
            <a:off x="609600" y="2057400"/>
            <a:ext cx="8001000" cy="4187825"/>
          </a:xfrm>
        </p:spPr>
        <p:txBody>
          <a:bodyPr lIns="182880" tIns="91440"/>
          <a:lstStyle/>
          <a:p>
            <a:pPr marL="350838" lvl="1" algn="just"/>
            <a:r>
              <a:rPr lang="en-US" sz="2400" smtClean="0"/>
              <a:t>Ví </a:t>
            </a:r>
            <a:r>
              <a:rPr lang="en-US" sz="2400"/>
              <a:t>dụ: Một thể hiện lớp cha LIBRARY ITEM có thể là thành viên của BOOK, VIDEO CD, JOURNALS, nhưng </a:t>
            </a:r>
            <a:r>
              <a:rPr lang="vi-VN" sz="2400"/>
              <a:t>nó không phải là bắt buộc đối với một thể </a:t>
            </a:r>
            <a:r>
              <a:rPr lang="en-US" sz="2400"/>
              <a:t>hiện </a:t>
            </a:r>
            <a:r>
              <a:rPr lang="vi-VN" sz="2400"/>
              <a:t>thuộc bất kỳ của các lớp con. </a:t>
            </a:r>
            <a:endParaRPr lang="en-US" sz="2400"/>
          </a:p>
          <a:p>
            <a:pPr marL="350838" lvl="1" algn="just"/>
            <a:r>
              <a:rPr lang="vi-VN" sz="2400"/>
              <a:t>Nếu Newspaper là một thể hiện của một lớp cha, nó không </a:t>
            </a:r>
            <a:r>
              <a:rPr lang="en-US" sz="2400"/>
              <a:t>thuộc một t</a:t>
            </a:r>
            <a:r>
              <a:rPr lang="vi-VN" sz="2400"/>
              <a:t>rong một trong các lớp con</a:t>
            </a:r>
            <a:r>
              <a:rPr lang="en-US" sz="2400"/>
              <a:t>.</a:t>
            </a:r>
          </a:p>
          <a:p>
            <a:pPr lvl="1" algn="just"/>
            <a:endParaRPr lang="en-US" sz="2400"/>
          </a:p>
          <a:p>
            <a:pPr marL="265113" indent="-265113" algn="just">
              <a:buFont typeface="Wingdings" pitchFamily="2" charset="2"/>
              <a:buNone/>
            </a:pPr>
            <a:endParaRPr lang="en-US" sz="2400"/>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5EB00F6D-57D1-44F4-BDCB-7846AEEA9329}" type="slidenum">
              <a:rPr lang="en-US" sz="1000">
                <a:solidFill>
                  <a:schemeClr val="bg2">
                    <a:shade val="50000"/>
                  </a:schemeClr>
                </a:solidFill>
                <a:latin typeface="Verdana" pitchFamily="34" charset="0"/>
              </a:rPr>
              <a:pPr algn="r" eaLnBrk="1" hangingPunct="1">
                <a:defRPr/>
              </a:pPr>
              <a:t>25</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extLst>
      <p:ext uri="{BB962C8B-B14F-4D97-AF65-F5344CB8AC3E}">
        <p14:creationId xmlns:p14="http://schemas.microsoft.com/office/powerpoint/2010/main" val="17859769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457200" y="277813"/>
            <a:ext cx="8229600" cy="788987"/>
          </a:xfrm>
        </p:spPr>
        <p:txBody>
          <a:bodyPr>
            <a:normAutofit/>
          </a:bodyPr>
          <a:lstStyle/>
          <a:p>
            <a:pPr algn="ctr"/>
            <a:r>
              <a:rPr lang="en-US" sz="4000">
                <a:solidFill>
                  <a:srgbClr val="0000FF"/>
                </a:solidFill>
                <a:effectLst>
                  <a:outerShdw blurRad="38100" dist="38100" dir="2700000" algn="tl">
                    <a:srgbClr val="C0C0C0"/>
                  </a:outerShdw>
                </a:effectLst>
              </a:rPr>
              <a:t>Ví dụ Chuyên biệt hoá riêng phần</a:t>
            </a:r>
          </a:p>
        </p:txBody>
      </p:sp>
      <p:pic>
        <p:nvPicPr>
          <p:cNvPr id="29" name="Picture 2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001" y="1676450"/>
            <a:ext cx="7619977" cy="4571950"/>
          </a:xfrm>
          <a:prstGeom prst="rect">
            <a:avLst/>
          </a:prstGeom>
        </p:spPr>
      </p:pic>
      <p:sp>
        <p:nvSpPr>
          <p:cNvPr id="2" name="Footer Placeholder 1"/>
          <p:cNvSpPr>
            <a:spLocks noGrp="1"/>
          </p:cNvSpPr>
          <p:nvPr>
            <p:ph type="ftr" sz="quarter" idx="11"/>
          </p:nvPr>
        </p:nvSpPr>
        <p:spPr/>
        <p:txBody>
          <a:bodyPr/>
          <a:lstStyle/>
          <a:p>
            <a:r>
              <a:rPr lang="en-US" smtClean="0"/>
              <a:t>Trần Thi Kim Chi</a:t>
            </a:r>
            <a:endParaRPr lang="en-US"/>
          </a:p>
        </p:txBody>
      </p:sp>
    </p:spTree>
    <p:extLst>
      <p:ext uri="{BB962C8B-B14F-4D97-AF65-F5344CB8AC3E}">
        <p14:creationId xmlns:p14="http://schemas.microsoft.com/office/powerpoint/2010/main" val="30388906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533400" y="533400"/>
            <a:ext cx="8183563" cy="1050925"/>
          </a:xfrm>
        </p:spPr>
        <p:txBody>
          <a:bodyPr>
            <a:normAutofit fontScale="90000"/>
          </a:bodyPr>
          <a:lstStyle/>
          <a:p>
            <a:pPr algn="ctr"/>
            <a:r>
              <a:rPr lang="en-US">
                <a:solidFill>
                  <a:srgbClr val="0000FF"/>
                </a:solidFill>
                <a:effectLst>
                  <a:outerShdw blurRad="38100" dist="38100" dir="2700000" algn="tl">
                    <a:srgbClr val="C0C0C0"/>
                  </a:outerShdw>
                </a:effectLst>
              </a:rPr>
              <a:t>Ràng buộc về tính phân ly</a:t>
            </a:r>
            <a:br>
              <a:rPr lang="en-US">
                <a:solidFill>
                  <a:srgbClr val="0000FF"/>
                </a:solidFill>
                <a:effectLst>
                  <a:outerShdw blurRad="38100" dist="38100" dir="2700000" algn="tl">
                    <a:srgbClr val="C0C0C0"/>
                  </a:outerShdw>
                </a:effectLst>
              </a:rPr>
            </a:br>
            <a:r>
              <a:rPr lang="en-US">
                <a:solidFill>
                  <a:srgbClr val="0000FF"/>
                </a:solidFill>
                <a:effectLst>
                  <a:outerShdw blurRad="38100" dist="38100" dir="2700000" algn="tl">
                    <a:srgbClr val="C0C0C0"/>
                  </a:outerShdw>
                </a:effectLst>
              </a:rPr>
              <a:t>Disjointness constraint</a:t>
            </a:r>
          </a:p>
        </p:txBody>
      </p:sp>
      <p:sp>
        <p:nvSpPr>
          <p:cNvPr id="485379" name="Rectangle 3"/>
          <p:cNvSpPr>
            <a:spLocks noGrp="1" noChangeArrowheads="1"/>
          </p:cNvSpPr>
          <p:nvPr>
            <p:ph idx="4294967295"/>
          </p:nvPr>
        </p:nvSpPr>
        <p:spPr>
          <a:xfrm>
            <a:off x="533400" y="1981200"/>
            <a:ext cx="8183563" cy="4187825"/>
          </a:xfrm>
        </p:spPr>
        <p:txBody>
          <a:bodyPr lIns="182880" tIns="91440"/>
          <a:lstStyle/>
          <a:p>
            <a:pPr marL="265113" lvl="1" indent="-265113" algn="just">
              <a:buClr>
                <a:schemeClr val="folHlink"/>
              </a:buClr>
              <a:buSzPct val="60000"/>
            </a:pPr>
            <a:r>
              <a:rPr lang="en-US" sz="2400"/>
              <a:t>Ràng buộc về tính phân ly để trả lời cho câu hỏi </a:t>
            </a:r>
            <a:r>
              <a:rPr lang="en-US" sz="2400">
                <a:solidFill>
                  <a:srgbClr val="C00000"/>
                </a:solidFill>
              </a:rPr>
              <a:t>“</a:t>
            </a:r>
            <a:r>
              <a:rPr lang="en-US" sz="2400" b="1">
                <a:solidFill>
                  <a:srgbClr val="C00000"/>
                </a:solidFill>
              </a:rPr>
              <a:t>một thể hiện (instance) của siêu kiểu có đồng thời là thành viên của cả 2 kiểu con hay không</a:t>
            </a:r>
            <a:r>
              <a:rPr lang="en-US" sz="2400" b="1" smtClean="0">
                <a:solidFill>
                  <a:srgbClr val="C00000"/>
                </a:solidFill>
              </a:rPr>
              <a:t>?”. </a:t>
            </a:r>
          </a:p>
          <a:p>
            <a:pPr marL="265113" indent="-265113" algn="just">
              <a:lnSpc>
                <a:spcPct val="90000"/>
              </a:lnSpc>
            </a:pPr>
            <a:r>
              <a:rPr lang="en-US" sz="2400"/>
              <a:t>Hai nguyên tắc (rule):</a:t>
            </a:r>
          </a:p>
          <a:p>
            <a:pPr lvl="1" algn="just">
              <a:lnSpc>
                <a:spcPct val="90000"/>
              </a:lnSpc>
            </a:pPr>
            <a:r>
              <a:rPr lang="en-US" sz="2200" b="1"/>
              <a:t>Phân ly (</a:t>
            </a:r>
            <a:r>
              <a:rPr lang="en-US" sz="2200" b="1" smtClean="0"/>
              <a:t>disjoint)</a:t>
            </a:r>
          </a:p>
          <a:p>
            <a:pPr lvl="1" algn="just">
              <a:lnSpc>
                <a:spcPct val="90000"/>
              </a:lnSpc>
            </a:pPr>
            <a:r>
              <a:rPr lang="en-US" sz="2200" b="1" smtClean="0"/>
              <a:t>Trùng </a:t>
            </a:r>
            <a:r>
              <a:rPr lang="en-US" sz="2200" b="1"/>
              <a:t>lặp (overlap</a:t>
            </a:r>
            <a:r>
              <a:rPr lang="en-US" sz="2200" b="1" smtClean="0"/>
              <a:t>)</a:t>
            </a:r>
            <a:endParaRPr lang="en-US" sz="2400"/>
          </a:p>
          <a:p>
            <a:pPr marL="265113" indent="-265113" algn="just"/>
            <a:endParaRPr lang="en-US" sz="2400"/>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E5F1FDEC-BDC6-4DD3-A4E9-AA6C7FF5B824}" type="slidenum">
              <a:rPr lang="en-US" sz="1000">
                <a:solidFill>
                  <a:schemeClr val="bg2">
                    <a:shade val="50000"/>
                  </a:schemeClr>
                </a:solidFill>
                <a:latin typeface="Verdana" pitchFamily="34" charset="0"/>
              </a:rPr>
              <a:pPr algn="r" eaLnBrk="1" hangingPunct="1">
                <a:defRPr/>
              </a:pPr>
              <a:t>27</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533400" y="533400"/>
            <a:ext cx="8183563" cy="1050925"/>
          </a:xfrm>
        </p:spPr>
        <p:txBody>
          <a:bodyPr>
            <a:normAutofit fontScale="90000"/>
          </a:bodyPr>
          <a:lstStyle/>
          <a:p>
            <a:pPr algn="ctr"/>
            <a:r>
              <a:rPr lang="en-US">
                <a:solidFill>
                  <a:srgbClr val="0000FF"/>
                </a:solidFill>
                <a:effectLst>
                  <a:outerShdw blurRad="38100" dist="38100" dir="2700000" algn="tl">
                    <a:srgbClr val="C0C0C0"/>
                  </a:outerShdw>
                </a:effectLst>
              </a:rPr>
              <a:t>Ràng buộc về tính phân ly</a:t>
            </a:r>
            <a:br>
              <a:rPr lang="en-US">
                <a:solidFill>
                  <a:srgbClr val="0000FF"/>
                </a:solidFill>
                <a:effectLst>
                  <a:outerShdw blurRad="38100" dist="38100" dir="2700000" algn="tl">
                    <a:srgbClr val="C0C0C0"/>
                  </a:outerShdw>
                </a:effectLst>
              </a:rPr>
            </a:br>
            <a:r>
              <a:rPr lang="en-US">
                <a:solidFill>
                  <a:srgbClr val="0000FF"/>
                </a:solidFill>
                <a:effectLst>
                  <a:outerShdw blurRad="38100" dist="38100" dir="2700000" algn="tl">
                    <a:srgbClr val="C0C0C0"/>
                  </a:outerShdw>
                </a:effectLst>
              </a:rPr>
              <a:t>Disjointness constraint</a:t>
            </a:r>
          </a:p>
        </p:txBody>
      </p:sp>
      <p:sp>
        <p:nvSpPr>
          <p:cNvPr id="485379" name="Rectangle 3"/>
          <p:cNvSpPr>
            <a:spLocks noGrp="1" noChangeArrowheads="1"/>
          </p:cNvSpPr>
          <p:nvPr>
            <p:ph idx="4294967295"/>
          </p:nvPr>
        </p:nvSpPr>
        <p:spPr>
          <a:xfrm>
            <a:off x="533400" y="1981200"/>
            <a:ext cx="8183563" cy="4187825"/>
          </a:xfrm>
        </p:spPr>
        <p:txBody>
          <a:bodyPr lIns="182880" tIns="91440"/>
          <a:lstStyle/>
          <a:p>
            <a:pPr marL="293688" lvl="1" algn="just">
              <a:lnSpc>
                <a:spcPct val="90000"/>
              </a:lnSpc>
            </a:pPr>
            <a:r>
              <a:rPr lang="en-US" sz="2400" b="1" smtClean="0"/>
              <a:t>Phân </a:t>
            </a:r>
            <a:r>
              <a:rPr lang="en-US" sz="2400" b="1"/>
              <a:t>ly (disjoint): </a:t>
            </a:r>
            <a:r>
              <a:rPr lang="en-US" sz="2400"/>
              <a:t>một thể hiện của siêu kiểu là thành viên của chỉ một kiểu con </a:t>
            </a:r>
            <a:endParaRPr lang="en-US" sz="2400" smtClean="0"/>
          </a:p>
          <a:p>
            <a:pPr marL="293688" lvl="1" algn="just">
              <a:lnSpc>
                <a:spcPct val="90000"/>
              </a:lnSpc>
            </a:pPr>
            <a:r>
              <a:rPr lang="en-US" sz="2400" smtClean="0"/>
              <a:t>Trong </a:t>
            </a:r>
            <a:r>
              <a:rPr lang="en-US" sz="2400"/>
              <a:t>mối quan hệ superclass/subclass, ràng buộc Disjoint được ký hiệu là D.</a:t>
            </a:r>
          </a:p>
          <a:p>
            <a:pPr marL="265113" indent="-265113" algn="just"/>
            <a:endParaRPr lang="en-US" sz="2400"/>
          </a:p>
          <a:p>
            <a:pPr marL="265113" indent="-265113" algn="just"/>
            <a:endParaRPr lang="en-US" sz="2400"/>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E5F1FDEC-BDC6-4DD3-A4E9-AA6C7FF5B824}" type="slidenum">
              <a:rPr lang="en-US" sz="1000">
                <a:solidFill>
                  <a:schemeClr val="bg2">
                    <a:shade val="50000"/>
                  </a:schemeClr>
                </a:solidFill>
                <a:latin typeface="Verdana" pitchFamily="34" charset="0"/>
              </a:rPr>
              <a:pPr algn="r" eaLnBrk="1" hangingPunct="1">
                <a:defRPr/>
              </a:pPr>
              <a:t>28</a:t>
            </a:fld>
            <a:endParaRPr lang="en-US" sz="1000">
              <a:solidFill>
                <a:schemeClr val="bg2">
                  <a:shade val="50000"/>
                </a:schemeClr>
              </a:solidFill>
              <a:latin typeface="Verdana" pitchFamily="34" charset="0"/>
            </a:endParaRPr>
          </a:p>
        </p:txBody>
      </p:sp>
      <p:pic>
        <p:nvPicPr>
          <p:cNvPr id="7"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4174625"/>
            <a:ext cx="3810000" cy="2647089"/>
          </a:xfrm>
          <a:prstGeom prst="rect">
            <a:avLst/>
          </a:prstGeom>
        </p:spPr>
      </p:pic>
      <p:sp>
        <p:nvSpPr>
          <p:cNvPr id="2" name="Footer Placeholder 1"/>
          <p:cNvSpPr>
            <a:spLocks noGrp="1"/>
          </p:cNvSpPr>
          <p:nvPr>
            <p:ph type="ftr" sz="quarter" idx="11"/>
          </p:nvPr>
        </p:nvSpPr>
        <p:spPr/>
        <p:txBody>
          <a:bodyPr/>
          <a:lstStyle/>
          <a:p>
            <a:r>
              <a:rPr lang="en-US" smtClean="0"/>
              <a:t>Trần Thi Kim Chi</a:t>
            </a:r>
            <a:endParaRPr lang="en-US"/>
          </a:p>
        </p:txBody>
      </p:sp>
    </p:spTree>
    <p:extLst>
      <p:ext uri="{BB962C8B-B14F-4D97-AF65-F5344CB8AC3E}">
        <p14:creationId xmlns:p14="http://schemas.microsoft.com/office/powerpoint/2010/main" val="32780991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579437" y="76200"/>
            <a:ext cx="8183563" cy="685800"/>
          </a:xfrm>
        </p:spPr>
        <p:txBody>
          <a:bodyPr>
            <a:normAutofit fontScale="90000"/>
          </a:bodyPr>
          <a:lstStyle/>
          <a:p>
            <a:pPr algn="ctr"/>
            <a:r>
              <a:rPr lang="en-US">
                <a:solidFill>
                  <a:srgbClr val="0000FF"/>
                </a:solidFill>
                <a:effectLst>
                  <a:outerShdw blurRad="38100" dist="38100" dir="2700000" algn="tl">
                    <a:srgbClr val="C0C0C0"/>
                  </a:outerShdw>
                </a:effectLst>
              </a:rPr>
              <a:t>Ví dụ thuộc tính kiểu phân ly</a:t>
            </a:r>
          </a:p>
        </p:txBody>
      </p:sp>
      <p:sp>
        <p:nvSpPr>
          <p:cNvPr id="28" name="Slide Number Placeholder 5"/>
          <p:cNvSpPr txBox="1">
            <a:spLocks noGrp="1"/>
          </p:cNvSpPr>
          <p:nvPr/>
        </p:nvSpPr>
        <p:spPr>
          <a:xfrm>
            <a:off x="8305800" y="6172200"/>
            <a:ext cx="457200" cy="365125"/>
          </a:xfrm>
          <a:prstGeom prst="rect">
            <a:avLst/>
          </a:prstGeom>
          <a:noFill/>
        </p:spPr>
        <p:txBody>
          <a:bodyPr anchor="b"/>
          <a:lstStyle/>
          <a:p>
            <a:pPr algn="r" eaLnBrk="1" hangingPunct="1">
              <a:defRPr/>
            </a:pPr>
            <a:fld id="{118F3324-055D-4F73-BAEE-7ECD35DB0390}" type="slidenum">
              <a:rPr lang="en-US" sz="1000">
                <a:solidFill>
                  <a:schemeClr val="bg2">
                    <a:shade val="50000"/>
                  </a:schemeClr>
                </a:solidFill>
                <a:latin typeface="Verdana" pitchFamily="34" charset="0"/>
              </a:rPr>
              <a:pPr algn="r" eaLnBrk="1" hangingPunct="1">
                <a:defRPr/>
              </a:pPr>
              <a:t>29</a:t>
            </a:fld>
            <a:endParaRPr lang="en-US" sz="1000">
              <a:solidFill>
                <a:schemeClr val="bg2">
                  <a:shade val="50000"/>
                </a:schemeClr>
              </a:solidFill>
              <a:latin typeface="Verdana" pitchFamily="34" charset="0"/>
            </a:endParaRPr>
          </a:p>
        </p:txBody>
      </p:sp>
      <p:sp>
        <p:nvSpPr>
          <p:cNvPr id="28676" name="Rectangle 4"/>
          <p:cNvSpPr>
            <a:spLocks noChangeArrowheads="1"/>
          </p:cNvSpPr>
          <p:nvPr/>
        </p:nvSpPr>
        <p:spPr bwMode="auto">
          <a:xfrm>
            <a:off x="3833813" y="2514600"/>
            <a:ext cx="1600200" cy="609600"/>
          </a:xfrm>
          <a:prstGeom prst="rect">
            <a:avLst/>
          </a:prstGeom>
          <a:solidFill>
            <a:srgbClr val="FF66FF"/>
          </a:solidFill>
          <a:ln w="9525">
            <a:solidFill>
              <a:schemeClr val="tx1"/>
            </a:solidFill>
            <a:miter lim="800000"/>
            <a:headEnd/>
            <a:tailEnd/>
          </a:ln>
        </p:spPr>
        <p:txBody>
          <a:bodyPr wrap="none" anchor="ctr"/>
          <a:lstStyle/>
          <a:p>
            <a:pPr algn="ctr">
              <a:defRPr/>
            </a:pPr>
            <a:r>
              <a:rPr lang="en-US" sz="1800" b="1" dirty="0">
                <a:solidFill>
                  <a:schemeClr val="bg1"/>
                </a:solidFill>
                <a:latin typeface="Verdana" pitchFamily="34" charset="0"/>
              </a:rPr>
              <a:t>PATIENT</a:t>
            </a:r>
          </a:p>
        </p:txBody>
      </p:sp>
      <p:sp>
        <p:nvSpPr>
          <p:cNvPr id="28677" name="Oval 5"/>
          <p:cNvSpPr>
            <a:spLocks noChangeArrowheads="1"/>
          </p:cNvSpPr>
          <p:nvPr/>
        </p:nvSpPr>
        <p:spPr bwMode="auto">
          <a:xfrm>
            <a:off x="4419600" y="3505200"/>
            <a:ext cx="381000" cy="381000"/>
          </a:xfrm>
          <a:prstGeom prst="ellipse">
            <a:avLst/>
          </a:prstGeom>
          <a:solidFill>
            <a:schemeClr val="accent1"/>
          </a:solidFill>
          <a:ln w="9525">
            <a:solidFill>
              <a:schemeClr val="tx1"/>
            </a:solidFill>
            <a:round/>
            <a:headEnd/>
            <a:tailEnd/>
          </a:ln>
          <a:effectLst/>
        </p:spPr>
        <p:txBody>
          <a:bodyPr wrap="none" anchor="ctr"/>
          <a:lstStyle/>
          <a:p>
            <a:pPr algn="ctr">
              <a:defRPr/>
            </a:pPr>
            <a:r>
              <a:rPr lang="en-US" sz="1800" b="1" dirty="0">
                <a:solidFill>
                  <a:schemeClr val="accent5">
                    <a:lumMod val="50000"/>
                  </a:schemeClr>
                </a:solidFill>
                <a:latin typeface="Verdana" pitchFamily="34" charset="0"/>
              </a:rPr>
              <a:t>d</a:t>
            </a:r>
          </a:p>
        </p:txBody>
      </p:sp>
      <p:sp>
        <p:nvSpPr>
          <p:cNvPr id="488454" name="Rectangle 6"/>
          <p:cNvSpPr>
            <a:spLocks noChangeArrowheads="1"/>
          </p:cNvSpPr>
          <p:nvPr/>
        </p:nvSpPr>
        <p:spPr bwMode="auto">
          <a:xfrm>
            <a:off x="1447800" y="4419600"/>
            <a:ext cx="1600200" cy="762000"/>
          </a:xfrm>
          <a:prstGeom prst="rect">
            <a:avLst/>
          </a:prstGeom>
          <a:solidFill>
            <a:srgbClr val="00FF00"/>
          </a:solidFill>
          <a:ln w="9525">
            <a:solidFill>
              <a:schemeClr val="tx1"/>
            </a:solidFill>
            <a:miter lim="800000"/>
            <a:headEnd/>
            <a:tailEnd/>
          </a:ln>
        </p:spPr>
        <p:txBody>
          <a:bodyPr wrap="none" anchor="ctr"/>
          <a:lstStyle/>
          <a:p>
            <a:pPr algn="ctr"/>
            <a:r>
              <a:rPr lang="en-US" sz="1800">
                <a:latin typeface="Verdana" pitchFamily="34" charset="0"/>
              </a:rPr>
              <a:t>OUTPATIENT</a:t>
            </a:r>
          </a:p>
        </p:txBody>
      </p:sp>
      <p:sp>
        <p:nvSpPr>
          <p:cNvPr id="488455" name="Rectangle 7"/>
          <p:cNvSpPr>
            <a:spLocks noChangeArrowheads="1"/>
          </p:cNvSpPr>
          <p:nvPr/>
        </p:nvSpPr>
        <p:spPr bwMode="auto">
          <a:xfrm>
            <a:off x="5334000" y="4495800"/>
            <a:ext cx="1600200" cy="838200"/>
          </a:xfrm>
          <a:prstGeom prst="rect">
            <a:avLst/>
          </a:prstGeom>
          <a:solidFill>
            <a:srgbClr val="FFFF00"/>
          </a:solidFill>
          <a:ln w="9525">
            <a:solidFill>
              <a:schemeClr val="tx1"/>
            </a:solidFill>
            <a:miter lim="800000"/>
            <a:headEnd/>
            <a:tailEnd/>
          </a:ln>
        </p:spPr>
        <p:txBody>
          <a:bodyPr wrap="none" anchor="ctr"/>
          <a:lstStyle/>
          <a:p>
            <a:pPr algn="ctr"/>
            <a:r>
              <a:rPr lang="en-US" sz="1800">
                <a:latin typeface="Verdana" pitchFamily="34" charset="0"/>
              </a:rPr>
              <a:t>RESIDENT </a:t>
            </a:r>
          </a:p>
          <a:p>
            <a:pPr algn="ctr"/>
            <a:r>
              <a:rPr lang="en-US" sz="1800">
                <a:latin typeface="Verdana" pitchFamily="34" charset="0"/>
              </a:rPr>
              <a:t>PATIENT</a:t>
            </a:r>
          </a:p>
        </p:txBody>
      </p:sp>
      <p:sp>
        <p:nvSpPr>
          <p:cNvPr id="488456" name="Line 8"/>
          <p:cNvSpPr>
            <a:spLocks noChangeShapeType="1"/>
          </p:cNvSpPr>
          <p:nvPr/>
        </p:nvSpPr>
        <p:spPr bwMode="auto">
          <a:xfrm flipH="1">
            <a:off x="2438400" y="3733800"/>
            <a:ext cx="1981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8457" name="Freeform 9"/>
          <p:cNvSpPr>
            <a:spLocks/>
          </p:cNvSpPr>
          <p:nvPr/>
        </p:nvSpPr>
        <p:spPr bwMode="auto">
          <a:xfrm>
            <a:off x="3605213" y="3733800"/>
            <a:ext cx="330200" cy="393700"/>
          </a:xfrm>
          <a:custGeom>
            <a:avLst/>
            <a:gdLst>
              <a:gd name="T0" fmla="*/ 282257516 w 208"/>
              <a:gd name="T1" fmla="*/ 0 h 248"/>
              <a:gd name="T2" fmla="*/ 40322501 w 208"/>
              <a:gd name="T3" fmla="*/ 241935040 h 248"/>
              <a:gd name="T4" fmla="*/ 40322501 w 208"/>
              <a:gd name="T5" fmla="*/ 483870079 h 248"/>
              <a:gd name="T6" fmla="*/ 282257516 w 208"/>
              <a:gd name="T7" fmla="*/ 604837550 h 248"/>
              <a:gd name="T8" fmla="*/ 524192545 w 208"/>
              <a:gd name="T9" fmla="*/ 604837550 h 248"/>
              <a:gd name="T10" fmla="*/ 0 60000 65536"/>
              <a:gd name="T11" fmla="*/ 0 60000 65536"/>
              <a:gd name="T12" fmla="*/ 0 60000 65536"/>
              <a:gd name="T13" fmla="*/ 0 60000 65536"/>
              <a:gd name="T14" fmla="*/ 0 60000 65536"/>
              <a:gd name="T15" fmla="*/ 0 w 208"/>
              <a:gd name="T16" fmla="*/ 0 h 248"/>
              <a:gd name="T17" fmla="*/ 208 w 208"/>
              <a:gd name="T18" fmla="*/ 248 h 248"/>
            </a:gdLst>
            <a:ahLst/>
            <a:cxnLst>
              <a:cxn ang="T10">
                <a:pos x="T0" y="T1"/>
              </a:cxn>
              <a:cxn ang="T11">
                <a:pos x="T2" y="T3"/>
              </a:cxn>
              <a:cxn ang="T12">
                <a:pos x="T4" y="T5"/>
              </a:cxn>
              <a:cxn ang="T13">
                <a:pos x="T6" y="T7"/>
              </a:cxn>
              <a:cxn ang="T14">
                <a:pos x="T8" y="T9"/>
              </a:cxn>
            </a:cxnLst>
            <a:rect l="T15" t="T16" r="T17" b="T18"/>
            <a:pathLst>
              <a:path w="208" h="248">
                <a:moveTo>
                  <a:pt x="112" y="0"/>
                </a:moveTo>
                <a:cubicBezTo>
                  <a:pt x="72" y="32"/>
                  <a:pt x="32" y="64"/>
                  <a:pt x="16" y="96"/>
                </a:cubicBezTo>
                <a:cubicBezTo>
                  <a:pt x="0" y="128"/>
                  <a:pt x="0" y="168"/>
                  <a:pt x="16" y="192"/>
                </a:cubicBezTo>
                <a:cubicBezTo>
                  <a:pt x="32" y="216"/>
                  <a:pt x="80" y="232"/>
                  <a:pt x="112" y="240"/>
                </a:cubicBezTo>
                <a:cubicBezTo>
                  <a:pt x="144" y="248"/>
                  <a:pt x="192" y="240"/>
                  <a:pt x="208" y="24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800">
              <a:latin typeface="Verdana" pitchFamily="34" charset="0"/>
            </a:endParaRPr>
          </a:p>
        </p:txBody>
      </p:sp>
      <p:sp>
        <p:nvSpPr>
          <p:cNvPr id="488458" name="Freeform 10"/>
          <p:cNvSpPr>
            <a:spLocks/>
          </p:cNvSpPr>
          <p:nvPr/>
        </p:nvSpPr>
        <p:spPr bwMode="auto">
          <a:xfrm rot="-7370083">
            <a:off x="5289550" y="3930650"/>
            <a:ext cx="330200" cy="393700"/>
          </a:xfrm>
          <a:custGeom>
            <a:avLst/>
            <a:gdLst>
              <a:gd name="T0" fmla="*/ 282257516 w 208"/>
              <a:gd name="T1" fmla="*/ 0 h 248"/>
              <a:gd name="T2" fmla="*/ 40322501 w 208"/>
              <a:gd name="T3" fmla="*/ 241935040 h 248"/>
              <a:gd name="T4" fmla="*/ 40322501 w 208"/>
              <a:gd name="T5" fmla="*/ 483870079 h 248"/>
              <a:gd name="T6" fmla="*/ 282257516 w 208"/>
              <a:gd name="T7" fmla="*/ 604837550 h 248"/>
              <a:gd name="T8" fmla="*/ 524192545 w 208"/>
              <a:gd name="T9" fmla="*/ 604837550 h 248"/>
              <a:gd name="T10" fmla="*/ 0 60000 65536"/>
              <a:gd name="T11" fmla="*/ 0 60000 65536"/>
              <a:gd name="T12" fmla="*/ 0 60000 65536"/>
              <a:gd name="T13" fmla="*/ 0 60000 65536"/>
              <a:gd name="T14" fmla="*/ 0 60000 65536"/>
              <a:gd name="T15" fmla="*/ 0 w 208"/>
              <a:gd name="T16" fmla="*/ 0 h 248"/>
              <a:gd name="T17" fmla="*/ 208 w 208"/>
              <a:gd name="T18" fmla="*/ 248 h 248"/>
            </a:gdLst>
            <a:ahLst/>
            <a:cxnLst>
              <a:cxn ang="T10">
                <a:pos x="T0" y="T1"/>
              </a:cxn>
              <a:cxn ang="T11">
                <a:pos x="T2" y="T3"/>
              </a:cxn>
              <a:cxn ang="T12">
                <a:pos x="T4" y="T5"/>
              </a:cxn>
              <a:cxn ang="T13">
                <a:pos x="T6" y="T7"/>
              </a:cxn>
              <a:cxn ang="T14">
                <a:pos x="T8" y="T9"/>
              </a:cxn>
            </a:cxnLst>
            <a:rect l="T15" t="T16" r="T17" b="T18"/>
            <a:pathLst>
              <a:path w="208" h="248">
                <a:moveTo>
                  <a:pt x="112" y="0"/>
                </a:moveTo>
                <a:cubicBezTo>
                  <a:pt x="72" y="32"/>
                  <a:pt x="32" y="64"/>
                  <a:pt x="16" y="96"/>
                </a:cubicBezTo>
                <a:cubicBezTo>
                  <a:pt x="0" y="128"/>
                  <a:pt x="0" y="168"/>
                  <a:pt x="16" y="192"/>
                </a:cubicBezTo>
                <a:cubicBezTo>
                  <a:pt x="32" y="216"/>
                  <a:pt x="80" y="232"/>
                  <a:pt x="112" y="240"/>
                </a:cubicBezTo>
                <a:cubicBezTo>
                  <a:pt x="144" y="248"/>
                  <a:pt x="192" y="240"/>
                  <a:pt x="208" y="24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a:lstStyle/>
          <a:p>
            <a:pPr algn="ctr"/>
            <a:endParaRPr lang="en-US" sz="1800">
              <a:latin typeface="Verdana" pitchFamily="34" charset="0"/>
            </a:endParaRPr>
          </a:p>
        </p:txBody>
      </p:sp>
      <p:sp>
        <p:nvSpPr>
          <p:cNvPr id="488459" name="Oval 11"/>
          <p:cNvSpPr>
            <a:spLocks noChangeArrowheads="1"/>
          </p:cNvSpPr>
          <p:nvPr/>
        </p:nvSpPr>
        <p:spPr bwMode="auto">
          <a:xfrm>
            <a:off x="3576638" y="1524000"/>
            <a:ext cx="1981200" cy="685800"/>
          </a:xfrm>
          <a:prstGeom prst="ellipse">
            <a:avLst/>
          </a:prstGeom>
          <a:solidFill>
            <a:srgbClr val="FFCCFF"/>
          </a:solidFill>
          <a:ln w="9525">
            <a:solidFill>
              <a:schemeClr val="tx1"/>
            </a:solidFill>
            <a:round/>
            <a:headEnd/>
            <a:tailEnd/>
          </a:ln>
        </p:spPr>
        <p:txBody>
          <a:bodyPr wrap="none" anchor="ctr"/>
          <a:lstStyle/>
          <a:p>
            <a:pPr algn="ctr"/>
            <a:r>
              <a:rPr lang="en-US" sz="1800" b="1">
                <a:solidFill>
                  <a:schemeClr val="bg2"/>
                </a:solidFill>
                <a:latin typeface="Verdana" pitchFamily="34" charset="0"/>
              </a:rPr>
              <a:t>Patient_ID</a:t>
            </a:r>
          </a:p>
        </p:txBody>
      </p:sp>
      <p:sp>
        <p:nvSpPr>
          <p:cNvPr id="488460" name="Line 12"/>
          <p:cNvSpPr>
            <a:spLocks noChangeShapeType="1"/>
          </p:cNvSpPr>
          <p:nvPr/>
        </p:nvSpPr>
        <p:spPr bwMode="auto">
          <a:xfrm>
            <a:off x="4586288" y="2209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8461" name="Oval 13"/>
          <p:cNvSpPr>
            <a:spLocks noChangeArrowheads="1"/>
          </p:cNvSpPr>
          <p:nvPr/>
        </p:nvSpPr>
        <p:spPr bwMode="auto">
          <a:xfrm>
            <a:off x="1290638" y="5638800"/>
            <a:ext cx="1752600" cy="762000"/>
          </a:xfrm>
          <a:prstGeom prst="ellipse">
            <a:avLst/>
          </a:prstGeom>
          <a:solidFill>
            <a:srgbClr val="CCFFCC"/>
          </a:solidFill>
          <a:ln w="9525">
            <a:solidFill>
              <a:schemeClr val="tx1"/>
            </a:solidFill>
            <a:round/>
            <a:headEnd/>
            <a:tailEnd/>
          </a:ln>
        </p:spPr>
        <p:txBody>
          <a:bodyPr wrap="none" anchor="ctr"/>
          <a:lstStyle/>
          <a:p>
            <a:pPr algn="ctr"/>
            <a:r>
              <a:rPr lang="en-US" sz="1800" b="1">
                <a:solidFill>
                  <a:schemeClr val="bg2"/>
                </a:solidFill>
                <a:latin typeface="Verdana" pitchFamily="34" charset="0"/>
              </a:rPr>
              <a:t>Checkback_</a:t>
            </a:r>
          </a:p>
          <a:p>
            <a:pPr algn="ctr"/>
            <a:r>
              <a:rPr lang="en-US" sz="1800" b="1">
                <a:solidFill>
                  <a:schemeClr val="bg2"/>
                </a:solidFill>
                <a:latin typeface="Verdana" pitchFamily="34" charset="0"/>
              </a:rPr>
              <a:t>Date</a:t>
            </a:r>
          </a:p>
        </p:txBody>
      </p:sp>
      <p:sp>
        <p:nvSpPr>
          <p:cNvPr id="488462" name="Oval 14"/>
          <p:cNvSpPr>
            <a:spLocks noChangeArrowheads="1"/>
          </p:cNvSpPr>
          <p:nvPr/>
        </p:nvSpPr>
        <p:spPr bwMode="auto">
          <a:xfrm>
            <a:off x="5257800" y="5715000"/>
            <a:ext cx="1905000" cy="838200"/>
          </a:xfrm>
          <a:prstGeom prst="ellipse">
            <a:avLst/>
          </a:prstGeom>
          <a:solidFill>
            <a:srgbClr val="FFFFCC"/>
          </a:solidFill>
          <a:ln w="9525">
            <a:solidFill>
              <a:schemeClr val="tx1"/>
            </a:solidFill>
            <a:round/>
            <a:headEnd/>
            <a:tailEnd/>
          </a:ln>
        </p:spPr>
        <p:txBody>
          <a:bodyPr wrap="none" anchor="ctr"/>
          <a:lstStyle/>
          <a:p>
            <a:pPr algn="ctr"/>
            <a:r>
              <a:rPr lang="en-US" sz="1800" b="1">
                <a:latin typeface="Verdana" pitchFamily="34" charset="0"/>
              </a:rPr>
              <a:t>Date_</a:t>
            </a:r>
          </a:p>
          <a:p>
            <a:pPr algn="ctr"/>
            <a:r>
              <a:rPr lang="en-US" sz="1800" b="1">
                <a:latin typeface="Verdana" pitchFamily="34" charset="0"/>
              </a:rPr>
              <a:t>Discharged</a:t>
            </a:r>
          </a:p>
        </p:txBody>
      </p:sp>
      <p:sp>
        <p:nvSpPr>
          <p:cNvPr id="488463" name="Line 15"/>
          <p:cNvSpPr>
            <a:spLocks noChangeShapeType="1"/>
          </p:cNvSpPr>
          <p:nvPr/>
        </p:nvSpPr>
        <p:spPr bwMode="auto">
          <a:xfrm>
            <a:off x="4552950" y="3124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8464" name="Line 16"/>
          <p:cNvSpPr>
            <a:spLocks noChangeShapeType="1"/>
          </p:cNvSpPr>
          <p:nvPr/>
        </p:nvSpPr>
        <p:spPr bwMode="auto">
          <a:xfrm>
            <a:off x="4800600" y="3733800"/>
            <a:ext cx="1371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8465" name="Oval 17"/>
          <p:cNvSpPr>
            <a:spLocks noChangeArrowheads="1"/>
          </p:cNvSpPr>
          <p:nvPr/>
        </p:nvSpPr>
        <p:spPr bwMode="auto">
          <a:xfrm>
            <a:off x="1281113" y="2209800"/>
            <a:ext cx="1943100" cy="762000"/>
          </a:xfrm>
          <a:prstGeom prst="ellipse">
            <a:avLst/>
          </a:prstGeom>
          <a:solidFill>
            <a:srgbClr val="FFCCFF"/>
          </a:solidFill>
          <a:ln w="9525">
            <a:solidFill>
              <a:schemeClr val="tx1"/>
            </a:solidFill>
            <a:round/>
            <a:headEnd/>
            <a:tailEnd/>
          </a:ln>
        </p:spPr>
        <p:txBody>
          <a:bodyPr wrap="none" anchor="ctr"/>
          <a:lstStyle/>
          <a:p>
            <a:pPr algn="ctr"/>
            <a:r>
              <a:rPr lang="en-US" sz="1800" b="1">
                <a:solidFill>
                  <a:schemeClr val="bg2"/>
                </a:solidFill>
                <a:latin typeface="Verdana" pitchFamily="34" charset="0"/>
              </a:rPr>
              <a:t>Patient_Name</a:t>
            </a:r>
          </a:p>
        </p:txBody>
      </p:sp>
      <p:sp>
        <p:nvSpPr>
          <p:cNvPr id="488466" name="Line 18"/>
          <p:cNvSpPr>
            <a:spLocks noChangeShapeType="1"/>
          </p:cNvSpPr>
          <p:nvPr/>
        </p:nvSpPr>
        <p:spPr bwMode="auto">
          <a:xfrm>
            <a:off x="3224213" y="26670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8467" name="Line 19"/>
          <p:cNvSpPr>
            <a:spLocks noChangeShapeType="1"/>
          </p:cNvSpPr>
          <p:nvPr/>
        </p:nvSpPr>
        <p:spPr bwMode="auto">
          <a:xfrm>
            <a:off x="2171700" y="5181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8468" name="Line 20"/>
          <p:cNvSpPr>
            <a:spLocks noChangeShapeType="1"/>
          </p:cNvSpPr>
          <p:nvPr/>
        </p:nvSpPr>
        <p:spPr bwMode="auto">
          <a:xfrm>
            <a:off x="6172200" y="5334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8469" name="Line 21"/>
          <p:cNvSpPr>
            <a:spLocks noChangeShapeType="1"/>
          </p:cNvSpPr>
          <p:nvPr/>
        </p:nvSpPr>
        <p:spPr bwMode="auto">
          <a:xfrm>
            <a:off x="4605338" y="3124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8470" name="Text Box 27"/>
          <p:cNvSpPr txBox="1">
            <a:spLocks noChangeArrowheads="1"/>
          </p:cNvSpPr>
          <p:nvPr/>
        </p:nvSpPr>
        <p:spPr bwMode="auto">
          <a:xfrm>
            <a:off x="5013325" y="3155950"/>
            <a:ext cx="21637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b="1">
                <a:solidFill>
                  <a:srgbClr val="FF0000"/>
                </a:solidFill>
                <a:latin typeface="Verdana" pitchFamily="34" charset="0"/>
              </a:rPr>
              <a:t>Patient_Type =</a:t>
            </a:r>
          </a:p>
        </p:txBody>
      </p:sp>
      <p:sp>
        <p:nvSpPr>
          <p:cNvPr id="488471" name="Text Box 28"/>
          <p:cNvSpPr txBox="1">
            <a:spLocks noChangeArrowheads="1"/>
          </p:cNvSpPr>
          <p:nvPr/>
        </p:nvSpPr>
        <p:spPr bwMode="auto">
          <a:xfrm>
            <a:off x="3810000" y="3505200"/>
            <a:ext cx="530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b="1">
                <a:solidFill>
                  <a:srgbClr val="FF0000"/>
                </a:solidFill>
                <a:latin typeface="Verdana" pitchFamily="34" charset="0"/>
              </a:rPr>
              <a:t>‘O’</a:t>
            </a:r>
          </a:p>
        </p:txBody>
      </p:sp>
      <p:sp>
        <p:nvSpPr>
          <p:cNvPr id="488472" name="Text Box 29"/>
          <p:cNvSpPr txBox="1">
            <a:spLocks noChangeArrowheads="1"/>
          </p:cNvSpPr>
          <p:nvPr/>
        </p:nvSpPr>
        <p:spPr bwMode="auto">
          <a:xfrm>
            <a:off x="4953000" y="3505200"/>
            <a:ext cx="515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b="1">
                <a:solidFill>
                  <a:srgbClr val="FF0000"/>
                </a:solidFill>
                <a:latin typeface="Verdana" pitchFamily="34" charset="0"/>
              </a:rPr>
              <a:t>‘R’</a:t>
            </a:r>
          </a:p>
        </p:txBody>
      </p:sp>
      <p:sp>
        <p:nvSpPr>
          <p:cNvPr id="488473" name="Oval 30"/>
          <p:cNvSpPr>
            <a:spLocks noChangeArrowheads="1"/>
          </p:cNvSpPr>
          <p:nvPr/>
        </p:nvSpPr>
        <p:spPr bwMode="auto">
          <a:xfrm>
            <a:off x="6019800" y="2133600"/>
            <a:ext cx="1981200" cy="685800"/>
          </a:xfrm>
          <a:prstGeom prst="ellipse">
            <a:avLst/>
          </a:prstGeom>
          <a:solidFill>
            <a:srgbClr val="FFCCFF"/>
          </a:solidFill>
          <a:ln w="9525">
            <a:solidFill>
              <a:schemeClr val="tx1"/>
            </a:solidFill>
            <a:round/>
            <a:headEnd/>
            <a:tailEnd/>
          </a:ln>
        </p:spPr>
        <p:txBody>
          <a:bodyPr wrap="none" anchor="ctr"/>
          <a:lstStyle/>
          <a:p>
            <a:pPr algn="ctr"/>
            <a:r>
              <a:rPr lang="en-US" sz="1800" b="1">
                <a:latin typeface="Verdana" pitchFamily="34" charset="0"/>
              </a:rPr>
              <a:t>Patient_ID</a:t>
            </a:r>
          </a:p>
        </p:txBody>
      </p:sp>
      <p:sp>
        <p:nvSpPr>
          <p:cNvPr id="488474" name="Line 31"/>
          <p:cNvSpPr>
            <a:spLocks noChangeShapeType="1"/>
          </p:cNvSpPr>
          <p:nvPr/>
        </p:nvSpPr>
        <p:spPr bwMode="auto">
          <a:xfrm flipV="1">
            <a:off x="5410200" y="2514600"/>
            <a:ext cx="609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Rectangle 1"/>
          <p:cNvSpPr/>
          <p:nvPr/>
        </p:nvSpPr>
        <p:spPr>
          <a:xfrm>
            <a:off x="588176" y="766870"/>
            <a:ext cx="8091473" cy="757130"/>
          </a:xfrm>
          <a:prstGeom prst="rect">
            <a:avLst/>
          </a:prstGeom>
        </p:spPr>
        <p:txBody>
          <a:bodyPr wrap="square">
            <a:spAutoFit/>
          </a:bodyPr>
          <a:lstStyle/>
          <a:p>
            <a:pPr lvl="1" algn="just">
              <a:lnSpc>
                <a:spcPct val="90000"/>
              </a:lnSpc>
              <a:buFontTx/>
              <a:buNone/>
            </a:pPr>
            <a:r>
              <a:rPr lang="en-US" sz="2400">
                <a:solidFill>
                  <a:schemeClr val="accent5">
                    <a:lumMod val="25000"/>
                  </a:schemeClr>
                </a:solidFill>
              </a:rPr>
              <a:t>Ví dụ: PATIENT chỉ có thể hoặc là OUTPATIENT hoặc là RESIDENT PATIENT</a:t>
            </a:r>
          </a:p>
        </p:txBody>
      </p:sp>
      <p:sp>
        <p:nvSpPr>
          <p:cNvPr id="3" name="Footer Placeholder 2"/>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960438" y="609600"/>
            <a:ext cx="8183562" cy="1050925"/>
          </a:xfrm>
        </p:spPr>
        <p:txBody>
          <a:bodyPr>
            <a:normAutofit/>
          </a:bodyPr>
          <a:lstStyle/>
          <a:p>
            <a:r>
              <a:rPr lang="en-US">
                <a:solidFill>
                  <a:srgbClr val="0000FF"/>
                </a:solidFill>
                <a:effectLst>
                  <a:outerShdw blurRad="38100" dist="38100" dir="2700000" algn="tl">
                    <a:srgbClr val="C0C0C0"/>
                  </a:outerShdw>
                </a:effectLst>
              </a:rPr>
              <a:t>Lược đồ ER và quy tắc nghiệp vụ</a:t>
            </a:r>
          </a:p>
        </p:txBody>
      </p:sp>
      <p:sp>
        <p:nvSpPr>
          <p:cNvPr id="33" name="Slide Number Placeholder 5"/>
          <p:cNvSpPr txBox="1">
            <a:spLocks noGrp="1"/>
          </p:cNvSpPr>
          <p:nvPr/>
        </p:nvSpPr>
        <p:spPr>
          <a:xfrm>
            <a:off x="8348663" y="6492875"/>
            <a:ext cx="457200" cy="365125"/>
          </a:xfrm>
          <a:prstGeom prst="rect">
            <a:avLst/>
          </a:prstGeom>
          <a:noFill/>
        </p:spPr>
        <p:txBody>
          <a:bodyPr anchor="b"/>
          <a:lstStyle/>
          <a:p>
            <a:pPr algn="r" eaLnBrk="1" hangingPunct="1">
              <a:defRPr/>
            </a:pPr>
            <a:fld id="{351B4428-98DD-4EEA-A032-DD1F1442BB63}" type="slidenum">
              <a:rPr lang="en-US" sz="1000">
                <a:solidFill>
                  <a:schemeClr val="bg2">
                    <a:shade val="50000"/>
                  </a:schemeClr>
                </a:solidFill>
                <a:latin typeface="Verdana" pitchFamily="34" charset="0"/>
              </a:rPr>
              <a:pPr algn="r" eaLnBrk="1" hangingPunct="1">
                <a:defRPr/>
              </a:pPr>
              <a:t>3</a:t>
            </a:fld>
            <a:endParaRPr lang="en-US" sz="1000">
              <a:solidFill>
                <a:schemeClr val="bg2">
                  <a:shade val="50000"/>
                </a:schemeClr>
              </a:solidFill>
              <a:latin typeface="Verdana" pitchFamily="34" charset="0"/>
            </a:endParaRPr>
          </a:p>
        </p:txBody>
      </p:sp>
      <p:grpSp>
        <p:nvGrpSpPr>
          <p:cNvPr id="469024" name="Group 32"/>
          <p:cNvGrpSpPr>
            <a:grpSpLocks/>
          </p:cNvGrpSpPr>
          <p:nvPr/>
        </p:nvGrpSpPr>
        <p:grpSpPr bwMode="auto">
          <a:xfrm>
            <a:off x="457200" y="1752600"/>
            <a:ext cx="8077200" cy="4114800"/>
            <a:chOff x="288" y="1104"/>
            <a:chExt cx="5310" cy="2784"/>
          </a:xfrm>
        </p:grpSpPr>
        <p:sp>
          <p:nvSpPr>
            <p:cNvPr id="468996" name="Rectangle 21"/>
            <p:cNvSpPr>
              <a:spLocks noChangeArrowheads="1"/>
            </p:cNvSpPr>
            <p:nvPr/>
          </p:nvSpPr>
          <p:spPr bwMode="auto">
            <a:xfrm>
              <a:off x="2016" y="2496"/>
              <a:ext cx="1632" cy="672"/>
            </a:xfrm>
            <a:prstGeom prst="rect">
              <a:avLst/>
            </a:prstGeom>
            <a:solidFill>
              <a:schemeClr val="accent1"/>
            </a:solidFill>
            <a:ln w="9525">
              <a:solidFill>
                <a:schemeClr val="tx1"/>
              </a:solidFill>
              <a:miter lim="800000"/>
              <a:headEnd/>
              <a:tailEnd/>
            </a:ln>
          </p:spPr>
          <p:txBody>
            <a:bodyPr wrap="none" anchor="ctr"/>
            <a:lstStyle/>
            <a:p>
              <a:pPr algn="ctr"/>
              <a:endParaRPr lang="en-US" sz="1800">
                <a:latin typeface="Verdana" pitchFamily="34" charset="0"/>
              </a:endParaRPr>
            </a:p>
          </p:txBody>
        </p:sp>
        <p:sp>
          <p:nvSpPr>
            <p:cNvPr id="50180" name="Rectangle 4"/>
            <p:cNvSpPr>
              <a:spLocks noChangeArrowheads="1"/>
            </p:cNvSpPr>
            <p:nvPr/>
          </p:nvSpPr>
          <p:spPr bwMode="auto">
            <a:xfrm>
              <a:off x="2400" y="1104"/>
              <a:ext cx="1104" cy="48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sz="1800" b="1">
                  <a:solidFill>
                    <a:srgbClr val="000000"/>
                  </a:solidFill>
                  <a:latin typeface="Verdana" pitchFamily="34" charset="0"/>
                </a:rPr>
                <a:t>SANPHAM</a:t>
              </a:r>
            </a:p>
          </p:txBody>
        </p:sp>
        <p:sp>
          <p:nvSpPr>
            <p:cNvPr id="50181" name="Rectangle 5"/>
            <p:cNvSpPr>
              <a:spLocks noChangeArrowheads="1"/>
            </p:cNvSpPr>
            <p:nvPr/>
          </p:nvSpPr>
          <p:spPr bwMode="auto">
            <a:xfrm>
              <a:off x="288" y="2640"/>
              <a:ext cx="1104" cy="48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sz="1600" b="1">
                  <a:solidFill>
                    <a:srgbClr val="000000"/>
                  </a:solidFill>
                  <a:latin typeface="Verdana" pitchFamily="34" charset="0"/>
                </a:rPr>
                <a:t>NHACUNGCAP</a:t>
              </a:r>
            </a:p>
          </p:txBody>
        </p:sp>
        <p:sp>
          <p:nvSpPr>
            <p:cNvPr id="50182" name="Rectangle 6"/>
            <p:cNvSpPr>
              <a:spLocks noChangeArrowheads="1"/>
            </p:cNvSpPr>
            <p:nvPr/>
          </p:nvSpPr>
          <p:spPr bwMode="auto">
            <a:xfrm>
              <a:off x="4320" y="2592"/>
              <a:ext cx="1278" cy="48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sz="1800" b="1">
                  <a:solidFill>
                    <a:srgbClr val="000000"/>
                  </a:solidFill>
                  <a:latin typeface="Verdana" pitchFamily="34" charset="0"/>
                </a:rPr>
                <a:t>KHOHANG</a:t>
              </a:r>
            </a:p>
          </p:txBody>
        </p:sp>
        <p:sp>
          <p:nvSpPr>
            <p:cNvPr id="50183" name="AutoShape 7"/>
            <p:cNvSpPr>
              <a:spLocks noChangeArrowheads="1"/>
            </p:cNvSpPr>
            <p:nvPr/>
          </p:nvSpPr>
          <p:spPr bwMode="auto">
            <a:xfrm>
              <a:off x="2032" y="2520"/>
              <a:ext cx="1584" cy="681"/>
            </a:xfrm>
            <a:prstGeom prst="diamond">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en-US" sz="1800" b="1">
                  <a:solidFill>
                    <a:srgbClr val="000000"/>
                  </a:solidFill>
                  <a:latin typeface="Verdana" pitchFamily="34" charset="0"/>
                </a:rPr>
                <a:t>CUNGUNG</a:t>
              </a:r>
            </a:p>
          </p:txBody>
        </p:sp>
        <p:sp>
          <p:nvSpPr>
            <p:cNvPr id="469001" name="Line 8"/>
            <p:cNvSpPr>
              <a:spLocks noChangeShapeType="1"/>
            </p:cNvSpPr>
            <p:nvPr/>
          </p:nvSpPr>
          <p:spPr bwMode="auto">
            <a:xfrm flipV="1">
              <a:off x="2976" y="1584"/>
              <a:ext cx="0" cy="91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9002" name="Line 9"/>
            <p:cNvSpPr>
              <a:spLocks noChangeShapeType="1"/>
            </p:cNvSpPr>
            <p:nvPr/>
          </p:nvSpPr>
          <p:spPr bwMode="auto">
            <a:xfrm flipH="1">
              <a:off x="1392" y="2880"/>
              <a:ext cx="624"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9003" name="Line 10"/>
            <p:cNvSpPr>
              <a:spLocks noChangeShapeType="1"/>
            </p:cNvSpPr>
            <p:nvPr/>
          </p:nvSpPr>
          <p:spPr bwMode="auto">
            <a:xfrm>
              <a:off x="3648" y="2880"/>
              <a:ext cx="67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9004" name="Oval 11"/>
            <p:cNvSpPr>
              <a:spLocks noChangeArrowheads="1"/>
            </p:cNvSpPr>
            <p:nvPr/>
          </p:nvSpPr>
          <p:spPr bwMode="auto">
            <a:xfrm>
              <a:off x="1152" y="3408"/>
              <a:ext cx="1296" cy="480"/>
            </a:xfrm>
            <a:prstGeom prst="ellipse">
              <a:avLst/>
            </a:prstGeom>
            <a:solidFill>
              <a:srgbClr val="FFCCFF"/>
            </a:solidFill>
            <a:ln w="9525">
              <a:solidFill>
                <a:schemeClr val="tx1"/>
              </a:solidFill>
              <a:round/>
              <a:headEnd/>
              <a:tailEnd/>
            </a:ln>
          </p:spPr>
          <p:txBody>
            <a:bodyPr wrap="none" anchor="ctr"/>
            <a:lstStyle/>
            <a:p>
              <a:pPr algn="ctr"/>
              <a:r>
                <a:rPr lang="en-US" sz="1800" b="1">
                  <a:solidFill>
                    <a:srgbClr val="00152A"/>
                  </a:solidFill>
                  <a:latin typeface="Verdana" pitchFamily="34" charset="0"/>
                </a:rPr>
                <a:t>Loai</a:t>
              </a:r>
            </a:p>
            <a:p>
              <a:pPr algn="ctr"/>
              <a:r>
                <a:rPr lang="en-US" sz="1800" b="1">
                  <a:solidFill>
                    <a:srgbClr val="00152A"/>
                  </a:solidFill>
                  <a:latin typeface="Verdana" pitchFamily="34" charset="0"/>
                </a:rPr>
                <a:t>VanChuyen</a:t>
              </a:r>
            </a:p>
          </p:txBody>
        </p:sp>
        <p:sp>
          <p:nvSpPr>
            <p:cNvPr id="469005" name="Oval 12"/>
            <p:cNvSpPr>
              <a:spLocks noChangeArrowheads="1"/>
            </p:cNvSpPr>
            <p:nvPr/>
          </p:nvSpPr>
          <p:spPr bwMode="auto">
            <a:xfrm>
              <a:off x="3024" y="3408"/>
              <a:ext cx="1440" cy="480"/>
            </a:xfrm>
            <a:prstGeom prst="ellipse">
              <a:avLst/>
            </a:prstGeom>
            <a:solidFill>
              <a:srgbClr val="FFCCFF"/>
            </a:solidFill>
            <a:ln w="9525">
              <a:solidFill>
                <a:schemeClr val="tx1"/>
              </a:solidFill>
              <a:round/>
              <a:headEnd/>
              <a:tailEnd/>
            </a:ln>
          </p:spPr>
          <p:txBody>
            <a:bodyPr wrap="none" anchor="ctr"/>
            <a:lstStyle/>
            <a:p>
              <a:pPr algn="ctr"/>
              <a:r>
                <a:rPr lang="en-US" sz="1800" b="1">
                  <a:solidFill>
                    <a:srgbClr val="00152A"/>
                  </a:solidFill>
                  <a:latin typeface="Verdana" pitchFamily="34" charset="0"/>
                </a:rPr>
                <a:t>Gia</a:t>
              </a:r>
            </a:p>
          </p:txBody>
        </p:sp>
        <p:sp>
          <p:nvSpPr>
            <p:cNvPr id="469006" name="Line 13"/>
            <p:cNvSpPr>
              <a:spLocks noChangeShapeType="1"/>
            </p:cNvSpPr>
            <p:nvPr/>
          </p:nvSpPr>
          <p:spPr bwMode="auto">
            <a:xfrm flipH="1">
              <a:off x="2160" y="3168"/>
              <a:ext cx="384" cy="288"/>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9007" name="Line 14"/>
            <p:cNvSpPr>
              <a:spLocks noChangeShapeType="1"/>
            </p:cNvSpPr>
            <p:nvPr/>
          </p:nvSpPr>
          <p:spPr bwMode="auto">
            <a:xfrm>
              <a:off x="3408" y="3168"/>
              <a:ext cx="24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9008" name="Line 15"/>
            <p:cNvSpPr>
              <a:spLocks noChangeShapeType="1"/>
            </p:cNvSpPr>
            <p:nvPr/>
          </p:nvSpPr>
          <p:spPr bwMode="auto">
            <a:xfrm flipH="1" flipV="1">
              <a:off x="3696" y="2784"/>
              <a:ext cx="144" cy="9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9009" name="Line 16"/>
            <p:cNvSpPr>
              <a:spLocks noChangeShapeType="1"/>
            </p:cNvSpPr>
            <p:nvPr/>
          </p:nvSpPr>
          <p:spPr bwMode="auto">
            <a:xfrm flipH="1">
              <a:off x="3696" y="2880"/>
              <a:ext cx="144" cy="9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9010" name="Line 17"/>
            <p:cNvSpPr>
              <a:spLocks noChangeShapeType="1"/>
            </p:cNvSpPr>
            <p:nvPr/>
          </p:nvSpPr>
          <p:spPr bwMode="auto">
            <a:xfrm flipV="1">
              <a:off x="1872" y="2784"/>
              <a:ext cx="144" cy="9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9011" name="Line 18"/>
            <p:cNvSpPr>
              <a:spLocks noChangeShapeType="1"/>
            </p:cNvSpPr>
            <p:nvPr/>
          </p:nvSpPr>
          <p:spPr bwMode="auto">
            <a:xfrm>
              <a:off x="1872" y="2880"/>
              <a:ext cx="144" cy="9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9012" name="Oval 22"/>
            <p:cNvSpPr>
              <a:spLocks noChangeArrowheads="1"/>
            </p:cNvSpPr>
            <p:nvPr/>
          </p:nvSpPr>
          <p:spPr bwMode="auto">
            <a:xfrm>
              <a:off x="1712" y="2804"/>
              <a:ext cx="144" cy="144"/>
            </a:xfrm>
            <a:prstGeom prst="ellipse">
              <a:avLst/>
            </a:prstGeom>
            <a:solidFill>
              <a:schemeClr val="accent1"/>
            </a:solidFill>
            <a:ln w="9525">
              <a:solidFill>
                <a:schemeClr val="tx1"/>
              </a:solidFill>
              <a:round/>
              <a:headEnd/>
              <a:tailEnd/>
            </a:ln>
          </p:spPr>
          <p:txBody>
            <a:bodyPr wrap="none" anchor="ctr"/>
            <a:lstStyle/>
            <a:p>
              <a:pPr algn="ctr"/>
              <a:endParaRPr lang="en-US" sz="1800">
                <a:latin typeface="Verdana" pitchFamily="34" charset="0"/>
              </a:endParaRPr>
            </a:p>
          </p:txBody>
        </p:sp>
        <p:sp>
          <p:nvSpPr>
            <p:cNvPr id="469013" name="Line 25"/>
            <p:cNvSpPr>
              <a:spLocks noChangeShapeType="1"/>
            </p:cNvSpPr>
            <p:nvPr/>
          </p:nvSpPr>
          <p:spPr bwMode="auto">
            <a:xfrm flipH="1">
              <a:off x="2784" y="2256"/>
              <a:ext cx="192"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9014" name="Line 26"/>
            <p:cNvSpPr>
              <a:spLocks noChangeShapeType="1"/>
            </p:cNvSpPr>
            <p:nvPr/>
          </p:nvSpPr>
          <p:spPr bwMode="auto">
            <a:xfrm>
              <a:off x="2976" y="2208"/>
              <a:ext cx="144" cy="2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9015" name="Line 27"/>
            <p:cNvSpPr>
              <a:spLocks noChangeShapeType="1"/>
            </p:cNvSpPr>
            <p:nvPr/>
          </p:nvSpPr>
          <p:spPr bwMode="auto">
            <a:xfrm flipH="1">
              <a:off x="2840" y="2208"/>
              <a:ext cx="24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9016" name="Line 28"/>
            <p:cNvSpPr>
              <a:spLocks noChangeShapeType="1"/>
            </p:cNvSpPr>
            <p:nvPr/>
          </p:nvSpPr>
          <p:spPr bwMode="auto">
            <a:xfrm flipH="1">
              <a:off x="2880" y="1728"/>
              <a:ext cx="24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9017" name="Line 29"/>
            <p:cNvSpPr>
              <a:spLocks noChangeShapeType="1"/>
            </p:cNvSpPr>
            <p:nvPr/>
          </p:nvSpPr>
          <p:spPr bwMode="auto">
            <a:xfrm flipH="1">
              <a:off x="2880" y="1824"/>
              <a:ext cx="24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9018" name="Line 31"/>
            <p:cNvSpPr>
              <a:spLocks noChangeShapeType="1"/>
            </p:cNvSpPr>
            <p:nvPr/>
          </p:nvSpPr>
          <p:spPr bwMode="auto">
            <a:xfrm>
              <a:off x="1488" y="2784"/>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9019" name="Line 32"/>
            <p:cNvSpPr>
              <a:spLocks noChangeShapeType="1"/>
            </p:cNvSpPr>
            <p:nvPr/>
          </p:nvSpPr>
          <p:spPr bwMode="auto">
            <a:xfrm>
              <a:off x="1584" y="2784"/>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9020" name="Line 33"/>
            <p:cNvSpPr>
              <a:spLocks noChangeShapeType="1"/>
            </p:cNvSpPr>
            <p:nvPr/>
          </p:nvSpPr>
          <p:spPr bwMode="auto">
            <a:xfrm>
              <a:off x="3840" y="2756"/>
              <a:ext cx="0" cy="24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9021" name="Line 34"/>
            <p:cNvSpPr>
              <a:spLocks noChangeShapeType="1"/>
            </p:cNvSpPr>
            <p:nvPr/>
          </p:nvSpPr>
          <p:spPr bwMode="auto">
            <a:xfrm>
              <a:off x="4176" y="2736"/>
              <a:ext cx="0" cy="24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9022" name="Line 35"/>
            <p:cNvSpPr>
              <a:spLocks noChangeShapeType="1"/>
            </p:cNvSpPr>
            <p:nvPr/>
          </p:nvSpPr>
          <p:spPr bwMode="auto">
            <a:xfrm>
              <a:off x="4080" y="2736"/>
              <a:ext cx="0" cy="24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69023" name="Text Box 37"/>
          <p:cNvSpPr txBox="1">
            <a:spLocks noChangeArrowheads="1"/>
          </p:cNvSpPr>
          <p:nvPr/>
        </p:nvSpPr>
        <p:spPr bwMode="auto">
          <a:xfrm>
            <a:off x="381000" y="6096000"/>
            <a:ext cx="8513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pPr algn="ctr"/>
            <a:r>
              <a:rPr kumimoji="0" lang="en-US">
                <a:latin typeface="Verdana" pitchFamily="34" charset="0"/>
              </a:rPr>
              <a:t>Từ lược đồ trên, hãy xác định các quy tăc nghiệp vu??</a:t>
            </a: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533400" y="533400"/>
            <a:ext cx="8183563" cy="1050925"/>
          </a:xfrm>
        </p:spPr>
        <p:txBody>
          <a:bodyPr>
            <a:normAutofit fontScale="90000"/>
          </a:bodyPr>
          <a:lstStyle/>
          <a:p>
            <a:pPr algn="ctr"/>
            <a:r>
              <a:rPr lang="en-US">
                <a:solidFill>
                  <a:srgbClr val="0000FF"/>
                </a:solidFill>
                <a:effectLst>
                  <a:outerShdw blurRad="38100" dist="38100" dir="2700000" algn="tl">
                    <a:srgbClr val="C0C0C0"/>
                  </a:outerShdw>
                </a:effectLst>
              </a:rPr>
              <a:t>Ràng buộc về tính phân ly</a:t>
            </a:r>
            <a:br>
              <a:rPr lang="en-US">
                <a:solidFill>
                  <a:srgbClr val="0000FF"/>
                </a:solidFill>
                <a:effectLst>
                  <a:outerShdw blurRad="38100" dist="38100" dir="2700000" algn="tl">
                    <a:srgbClr val="C0C0C0"/>
                  </a:outerShdw>
                </a:effectLst>
              </a:rPr>
            </a:br>
            <a:r>
              <a:rPr lang="en-US">
                <a:solidFill>
                  <a:srgbClr val="0000FF"/>
                </a:solidFill>
                <a:effectLst>
                  <a:outerShdw blurRad="38100" dist="38100" dir="2700000" algn="tl">
                    <a:srgbClr val="C0C0C0"/>
                  </a:outerShdw>
                </a:effectLst>
              </a:rPr>
              <a:t>Disjointness constraint</a:t>
            </a:r>
          </a:p>
        </p:txBody>
      </p:sp>
      <p:sp>
        <p:nvSpPr>
          <p:cNvPr id="485379" name="Rectangle 3"/>
          <p:cNvSpPr>
            <a:spLocks noGrp="1" noChangeArrowheads="1"/>
          </p:cNvSpPr>
          <p:nvPr>
            <p:ph idx="4294967295"/>
          </p:nvPr>
        </p:nvSpPr>
        <p:spPr>
          <a:xfrm>
            <a:off x="533400" y="1981200"/>
            <a:ext cx="8183563" cy="4187825"/>
          </a:xfrm>
        </p:spPr>
        <p:txBody>
          <a:bodyPr lIns="182880" tIns="91440"/>
          <a:lstStyle/>
          <a:p>
            <a:pPr marL="350838" lvl="1" algn="just">
              <a:lnSpc>
                <a:spcPct val="90000"/>
              </a:lnSpc>
            </a:pPr>
            <a:r>
              <a:rPr lang="en-US" sz="2400" b="1" smtClean="0"/>
              <a:t>Trùng </a:t>
            </a:r>
            <a:r>
              <a:rPr lang="en-US" sz="2400" b="1"/>
              <a:t>lặp (overlap): </a:t>
            </a:r>
            <a:r>
              <a:rPr lang="en-US" sz="2400"/>
              <a:t>một thể hiện của siêu kiểu </a:t>
            </a:r>
            <a:r>
              <a:rPr lang="en-US" sz="2400">
                <a:solidFill>
                  <a:srgbClr val="C00000"/>
                </a:solidFill>
              </a:rPr>
              <a:t>có thể đồng thời là thành viên của nhiều hơn một kiểu </a:t>
            </a:r>
            <a:r>
              <a:rPr lang="en-US" sz="2400" smtClean="0">
                <a:solidFill>
                  <a:srgbClr val="C00000"/>
                </a:solidFill>
              </a:rPr>
              <a:t>con</a:t>
            </a:r>
          </a:p>
          <a:p>
            <a:pPr marL="350838" lvl="1" algn="just">
              <a:lnSpc>
                <a:spcPct val="90000"/>
              </a:lnSpc>
            </a:pPr>
            <a:r>
              <a:rPr lang="en-US" sz="2400"/>
              <a:t>Trong mối quan hệ superclass/subclass, overlap constraint được ký hiệu là O</a:t>
            </a:r>
          </a:p>
          <a:p>
            <a:pPr lvl="1" algn="just">
              <a:lnSpc>
                <a:spcPct val="90000"/>
              </a:lnSpc>
            </a:pPr>
            <a:endParaRPr lang="en-US" sz="2200"/>
          </a:p>
          <a:p>
            <a:pPr lvl="1" algn="just">
              <a:lnSpc>
                <a:spcPct val="90000"/>
              </a:lnSpc>
              <a:buFontTx/>
              <a:buNone/>
            </a:pPr>
            <a:r>
              <a:rPr lang="en-US" sz="2400">
                <a:solidFill>
                  <a:schemeClr val="folHlink"/>
                </a:solidFill>
              </a:rPr>
              <a:t>	</a:t>
            </a:r>
            <a:endParaRPr lang="en-US" sz="2400"/>
          </a:p>
          <a:p>
            <a:pPr marL="265113" indent="-265113" algn="just"/>
            <a:endParaRPr lang="en-US" sz="2400"/>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E5F1FDEC-BDC6-4DD3-A4E9-AA6C7FF5B824}" type="slidenum">
              <a:rPr lang="en-US" sz="1000">
                <a:solidFill>
                  <a:schemeClr val="bg2">
                    <a:shade val="50000"/>
                  </a:schemeClr>
                </a:solidFill>
                <a:latin typeface="Verdana" pitchFamily="34" charset="0"/>
              </a:rPr>
              <a:pPr algn="r" eaLnBrk="1" hangingPunct="1">
                <a:defRPr/>
              </a:pPr>
              <a:t>30</a:t>
            </a:fld>
            <a:endParaRPr lang="en-US" sz="1000">
              <a:solidFill>
                <a:schemeClr val="bg2">
                  <a:shade val="50000"/>
                </a:schemeClr>
              </a:solidFill>
              <a:latin typeface="Verdana" pitchFamily="34" charset="0"/>
            </a:endParaRPr>
          </a:p>
        </p:txBody>
      </p:sp>
      <p:pic>
        <p:nvPicPr>
          <p:cNvPr id="5"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436454"/>
            <a:ext cx="6172200" cy="3421546"/>
          </a:xfrm>
          <a:prstGeom prst="rect">
            <a:avLst/>
          </a:prstGeom>
        </p:spPr>
      </p:pic>
    </p:spTree>
    <p:extLst>
      <p:ext uri="{BB962C8B-B14F-4D97-AF65-F5344CB8AC3E}">
        <p14:creationId xmlns:p14="http://schemas.microsoft.com/office/powerpoint/2010/main" val="6890454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457200" y="0"/>
            <a:ext cx="8229600" cy="941387"/>
          </a:xfrm>
        </p:spPr>
        <p:txBody>
          <a:bodyPr>
            <a:normAutofit/>
          </a:bodyPr>
          <a:lstStyle/>
          <a:p>
            <a:pPr algn="ctr"/>
            <a:r>
              <a:rPr lang="en-US">
                <a:solidFill>
                  <a:srgbClr val="0000FF"/>
                </a:solidFill>
                <a:effectLst>
                  <a:outerShdw blurRad="38100" dist="38100" dir="2700000" algn="tl">
                    <a:srgbClr val="C0C0C0"/>
                  </a:outerShdw>
                </a:effectLst>
              </a:rPr>
              <a:t>Ví dụ thuộc tính kiểu trùng lặp</a:t>
            </a:r>
          </a:p>
        </p:txBody>
      </p:sp>
      <p:sp>
        <p:nvSpPr>
          <p:cNvPr id="32"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6C25C5EE-FFCB-4E02-95B1-87F16E2A4ABA}" type="slidenum">
              <a:rPr lang="en-US" sz="1000">
                <a:solidFill>
                  <a:schemeClr val="bg2">
                    <a:shade val="50000"/>
                  </a:schemeClr>
                </a:solidFill>
                <a:latin typeface="Verdana" pitchFamily="34" charset="0"/>
              </a:rPr>
              <a:pPr algn="r" eaLnBrk="1" hangingPunct="1">
                <a:defRPr/>
              </a:pPr>
              <a:t>31</a:t>
            </a:fld>
            <a:endParaRPr lang="en-US" sz="1000">
              <a:solidFill>
                <a:schemeClr val="bg2">
                  <a:shade val="50000"/>
                </a:schemeClr>
              </a:solidFill>
              <a:latin typeface="Verdana" pitchFamily="34" charset="0"/>
            </a:endParaRPr>
          </a:p>
        </p:txBody>
      </p:sp>
      <p:sp>
        <p:nvSpPr>
          <p:cNvPr id="26628" name="Rectangle 4"/>
          <p:cNvSpPr>
            <a:spLocks noChangeArrowheads="1"/>
          </p:cNvSpPr>
          <p:nvPr/>
        </p:nvSpPr>
        <p:spPr bwMode="auto">
          <a:xfrm>
            <a:off x="4038600" y="3500438"/>
            <a:ext cx="1600200" cy="609600"/>
          </a:xfrm>
          <a:prstGeom prst="rect">
            <a:avLst/>
          </a:prstGeom>
          <a:solidFill>
            <a:schemeClr val="folHlink"/>
          </a:solidFill>
          <a:ln w="9525">
            <a:solidFill>
              <a:schemeClr val="tx1"/>
            </a:solidFill>
            <a:miter lim="800000"/>
            <a:headEnd/>
            <a:tailEnd/>
          </a:ln>
        </p:spPr>
        <p:txBody>
          <a:bodyPr wrap="none" anchor="ctr"/>
          <a:lstStyle/>
          <a:p>
            <a:pPr algn="ctr">
              <a:defRPr/>
            </a:pPr>
            <a:r>
              <a:rPr lang="en-US" sz="1800" b="1" dirty="0">
                <a:solidFill>
                  <a:schemeClr val="bg1"/>
                </a:solidFill>
                <a:latin typeface="Verdana" pitchFamily="34" charset="0"/>
              </a:rPr>
              <a:t>PART</a:t>
            </a:r>
          </a:p>
        </p:txBody>
      </p:sp>
      <p:sp>
        <p:nvSpPr>
          <p:cNvPr id="489477" name="Oval 5"/>
          <p:cNvSpPr>
            <a:spLocks noChangeArrowheads="1"/>
          </p:cNvSpPr>
          <p:nvPr/>
        </p:nvSpPr>
        <p:spPr bwMode="auto">
          <a:xfrm>
            <a:off x="4581525" y="4524375"/>
            <a:ext cx="447675" cy="500063"/>
          </a:xfrm>
          <a:prstGeom prst="ellipse">
            <a:avLst/>
          </a:prstGeom>
          <a:solidFill>
            <a:schemeClr val="accent1"/>
          </a:solidFill>
          <a:ln w="9525">
            <a:solidFill>
              <a:schemeClr val="tx1"/>
            </a:solidFill>
            <a:round/>
            <a:headEnd/>
            <a:tailEnd/>
          </a:ln>
        </p:spPr>
        <p:txBody>
          <a:bodyPr wrap="none" anchor="ctr"/>
          <a:lstStyle/>
          <a:p>
            <a:pPr algn="ctr"/>
            <a:r>
              <a:rPr lang="en-US" sz="1800" b="1">
                <a:solidFill>
                  <a:schemeClr val="bg2"/>
                </a:solidFill>
                <a:latin typeface="Verdana" pitchFamily="34" charset="0"/>
              </a:rPr>
              <a:t>O</a:t>
            </a:r>
          </a:p>
        </p:txBody>
      </p:sp>
      <p:sp>
        <p:nvSpPr>
          <p:cNvPr id="489478" name="Rectangle 6"/>
          <p:cNvSpPr>
            <a:spLocks noChangeArrowheads="1"/>
          </p:cNvSpPr>
          <p:nvPr/>
        </p:nvSpPr>
        <p:spPr bwMode="auto">
          <a:xfrm>
            <a:off x="914400" y="5557838"/>
            <a:ext cx="2362200" cy="838200"/>
          </a:xfrm>
          <a:prstGeom prst="rect">
            <a:avLst/>
          </a:prstGeom>
          <a:solidFill>
            <a:srgbClr val="FFFF00"/>
          </a:solidFill>
          <a:ln w="9525">
            <a:solidFill>
              <a:schemeClr val="tx1"/>
            </a:solidFill>
            <a:miter lim="800000"/>
            <a:headEnd/>
            <a:tailEnd/>
          </a:ln>
        </p:spPr>
        <p:txBody>
          <a:bodyPr wrap="none" anchor="ctr"/>
          <a:lstStyle/>
          <a:p>
            <a:pPr algn="ctr"/>
            <a:r>
              <a:rPr lang="en-US" sz="1800" b="1">
                <a:latin typeface="Verdana" pitchFamily="34" charset="0"/>
              </a:rPr>
              <a:t>MANUFACTURED</a:t>
            </a:r>
          </a:p>
          <a:p>
            <a:pPr algn="ctr"/>
            <a:r>
              <a:rPr lang="en-US" sz="1800" b="1">
                <a:latin typeface="Verdana" pitchFamily="34" charset="0"/>
              </a:rPr>
              <a:t>PART</a:t>
            </a:r>
          </a:p>
        </p:txBody>
      </p:sp>
      <p:sp>
        <p:nvSpPr>
          <p:cNvPr id="489479" name="Line 7"/>
          <p:cNvSpPr>
            <a:spLocks noChangeShapeType="1"/>
          </p:cNvSpPr>
          <p:nvPr/>
        </p:nvSpPr>
        <p:spPr bwMode="auto">
          <a:xfrm flipH="1">
            <a:off x="2133600" y="4719638"/>
            <a:ext cx="24384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9480" name="Freeform 8"/>
          <p:cNvSpPr>
            <a:spLocks/>
          </p:cNvSpPr>
          <p:nvPr/>
        </p:nvSpPr>
        <p:spPr bwMode="auto">
          <a:xfrm>
            <a:off x="3190875" y="4929188"/>
            <a:ext cx="330200" cy="393700"/>
          </a:xfrm>
          <a:custGeom>
            <a:avLst/>
            <a:gdLst>
              <a:gd name="T0" fmla="*/ 282257516 w 208"/>
              <a:gd name="T1" fmla="*/ 0 h 248"/>
              <a:gd name="T2" fmla="*/ 40322501 w 208"/>
              <a:gd name="T3" fmla="*/ 241935040 h 248"/>
              <a:gd name="T4" fmla="*/ 40322501 w 208"/>
              <a:gd name="T5" fmla="*/ 483870079 h 248"/>
              <a:gd name="T6" fmla="*/ 282257516 w 208"/>
              <a:gd name="T7" fmla="*/ 604837550 h 248"/>
              <a:gd name="T8" fmla="*/ 524192545 w 208"/>
              <a:gd name="T9" fmla="*/ 604837550 h 248"/>
              <a:gd name="T10" fmla="*/ 0 60000 65536"/>
              <a:gd name="T11" fmla="*/ 0 60000 65536"/>
              <a:gd name="T12" fmla="*/ 0 60000 65536"/>
              <a:gd name="T13" fmla="*/ 0 60000 65536"/>
              <a:gd name="T14" fmla="*/ 0 60000 65536"/>
              <a:gd name="T15" fmla="*/ 0 w 208"/>
              <a:gd name="T16" fmla="*/ 0 h 248"/>
              <a:gd name="T17" fmla="*/ 208 w 208"/>
              <a:gd name="T18" fmla="*/ 248 h 248"/>
            </a:gdLst>
            <a:ahLst/>
            <a:cxnLst>
              <a:cxn ang="T10">
                <a:pos x="T0" y="T1"/>
              </a:cxn>
              <a:cxn ang="T11">
                <a:pos x="T2" y="T3"/>
              </a:cxn>
              <a:cxn ang="T12">
                <a:pos x="T4" y="T5"/>
              </a:cxn>
              <a:cxn ang="T13">
                <a:pos x="T6" y="T7"/>
              </a:cxn>
              <a:cxn ang="T14">
                <a:pos x="T8" y="T9"/>
              </a:cxn>
            </a:cxnLst>
            <a:rect l="T15" t="T16" r="T17" b="T18"/>
            <a:pathLst>
              <a:path w="208" h="248">
                <a:moveTo>
                  <a:pt x="112" y="0"/>
                </a:moveTo>
                <a:cubicBezTo>
                  <a:pt x="72" y="32"/>
                  <a:pt x="32" y="64"/>
                  <a:pt x="16" y="96"/>
                </a:cubicBezTo>
                <a:cubicBezTo>
                  <a:pt x="0" y="128"/>
                  <a:pt x="0" y="168"/>
                  <a:pt x="16" y="192"/>
                </a:cubicBezTo>
                <a:cubicBezTo>
                  <a:pt x="32" y="216"/>
                  <a:pt x="80" y="232"/>
                  <a:pt x="112" y="240"/>
                </a:cubicBezTo>
                <a:cubicBezTo>
                  <a:pt x="144" y="248"/>
                  <a:pt x="192" y="240"/>
                  <a:pt x="208" y="24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800">
              <a:latin typeface="Verdana" pitchFamily="34" charset="0"/>
            </a:endParaRPr>
          </a:p>
        </p:txBody>
      </p:sp>
      <p:sp>
        <p:nvSpPr>
          <p:cNvPr id="26633" name="Oval 9"/>
          <p:cNvSpPr>
            <a:spLocks noChangeArrowheads="1"/>
          </p:cNvSpPr>
          <p:nvPr/>
        </p:nvSpPr>
        <p:spPr bwMode="auto">
          <a:xfrm>
            <a:off x="3552825" y="2376488"/>
            <a:ext cx="2514600" cy="838200"/>
          </a:xfrm>
          <a:prstGeom prst="ellipse">
            <a:avLst/>
          </a:prstGeom>
          <a:solidFill>
            <a:srgbClr val="FF66FF"/>
          </a:solidFill>
          <a:ln w="9525">
            <a:solidFill>
              <a:schemeClr val="tx1"/>
            </a:solidFill>
            <a:round/>
            <a:headEnd/>
            <a:tailEnd/>
          </a:ln>
        </p:spPr>
        <p:txBody>
          <a:bodyPr wrap="none" anchor="ctr"/>
          <a:lstStyle/>
          <a:p>
            <a:pPr algn="ctr">
              <a:defRPr/>
            </a:pPr>
            <a:r>
              <a:rPr lang="en-US" sz="2400" b="1" dirty="0" err="1">
                <a:latin typeface="Verdana" pitchFamily="34" charset="0"/>
              </a:rPr>
              <a:t>Part_Type</a:t>
            </a:r>
            <a:endParaRPr lang="en-US" sz="2400" b="1" dirty="0">
              <a:latin typeface="Verdana" pitchFamily="34" charset="0"/>
            </a:endParaRPr>
          </a:p>
        </p:txBody>
      </p:sp>
      <p:sp>
        <p:nvSpPr>
          <p:cNvPr id="489482" name="Line 10"/>
          <p:cNvSpPr>
            <a:spLocks noChangeShapeType="1"/>
          </p:cNvSpPr>
          <p:nvPr/>
        </p:nvSpPr>
        <p:spPr bwMode="auto">
          <a:xfrm>
            <a:off x="4876800" y="3243263"/>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9483" name="Line 12"/>
          <p:cNvSpPr>
            <a:spLocks noChangeShapeType="1"/>
          </p:cNvSpPr>
          <p:nvPr/>
        </p:nvSpPr>
        <p:spPr bwMode="auto">
          <a:xfrm>
            <a:off x="4729163" y="4157663"/>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9484" name="Rectangle 13"/>
          <p:cNvSpPr>
            <a:spLocks noChangeArrowheads="1"/>
          </p:cNvSpPr>
          <p:nvPr/>
        </p:nvSpPr>
        <p:spPr bwMode="auto">
          <a:xfrm>
            <a:off x="6553200" y="5486400"/>
            <a:ext cx="1914525" cy="838200"/>
          </a:xfrm>
          <a:prstGeom prst="rect">
            <a:avLst/>
          </a:prstGeom>
          <a:solidFill>
            <a:srgbClr val="00FF00"/>
          </a:solidFill>
          <a:ln w="9525">
            <a:solidFill>
              <a:schemeClr val="tx1"/>
            </a:solidFill>
            <a:miter lim="800000"/>
            <a:headEnd/>
            <a:tailEnd/>
          </a:ln>
        </p:spPr>
        <p:txBody>
          <a:bodyPr wrap="none" anchor="ctr"/>
          <a:lstStyle/>
          <a:p>
            <a:pPr algn="ctr"/>
            <a:r>
              <a:rPr lang="en-US" sz="1800" b="1">
                <a:latin typeface="Verdana" pitchFamily="34" charset="0"/>
              </a:rPr>
              <a:t>PURCHASED</a:t>
            </a:r>
          </a:p>
          <a:p>
            <a:pPr algn="ctr"/>
            <a:r>
              <a:rPr lang="en-US" sz="1800" b="1">
                <a:latin typeface="Verdana" pitchFamily="34" charset="0"/>
              </a:rPr>
              <a:t>PART</a:t>
            </a:r>
          </a:p>
        </p:txBody>
      </p:sp>
      <p:sp>
        <p:nvSpPr>
          <p:cNvPr id="489485" name="Line 14"/>
          <p:cNvSpPr>
            <a:spLocks noChangeShapeType="1"/>
          </p:cNvSpPr>
          <p:nvPr/>
        </p:nvSpPr>
        <p:spPr bwMode="auto">
          <a:xfrm>
            <a:off x="4953000" y="4719638"/>
            <a:ext cx="2438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9486" name="Freeform 15"/>
          <p:cNvSpPr>
            <a:spLocks/>
          </p:cNvSpPr>
          <p:nvPr/>
        </p:nvSpPr>
        <p:spPr bwMode="auto">
          <a:xfrm rot="-7822137">
            <a:off x="6261100" y="4935538"/>
            <a:ext cx="330200" cy="393700"/>
          </a:xfrm>
          <a:custGeom>
            <a:avLst/>
            <a:gdLst>
              <a:gd name="T0" fmla="*/ 282257516 w 208"/>
              <a:gd name="T1" fmla="*/ 0 h 248"/>
              <a:gd name="T2" fmla="*/ 40322501 w 208"/>
              <a:gd name="T3" fmla="*/ 241935040 h 248"/>
              <a:gd name="T4" fmla="*/ 40322501 w 208"/>
              <a:gd name="T5" fmla="*/ 483870079 h 248"/>
              <a:gd name="T6" fmla="*/ 282257516 w 208"/>
              <a:gd name="T7" fmla="*/ 604837550 h 248"/>
              <a:gd name="T8" fmla="*/ 524192545 w 208"/>
              <a:gd name="T9" fmla="*/ 604837550 h 248"/>
              <a:gd name="T10" fmla="*/ 0 60000 65536"/>
              <a:gd name="T11" fmla="*/ 0 60000 65536"/>
              <a:gd name="T12" fmla="*/ 0 60000 65536"/>
              <a:gd name="T13" fmla="*/ 0 60000 65536"/>
              <a:gd name="T14" fmla="*/ 0 60000 65536"/>
              <a:gd name="T15" fmla="*/ 0 w 208"/>
              <a:gd name="T16" fmla="*/ 0 h 248"/>
              <a:gd name="T17" fmla="*/ 208 w 208"/>
              <a:gd name="T18" fmla="*/ 248 h 248"/>
            </a:gdLst>
            <a:ahLst/>
            <a:cxnLst>
              <a:cxn ang="T10">
                <a:pos x="T0" y="T1"/>
              </a:cxn>
              <a:cxn ang="T11">
                <a:pos x="T2" y="T3"/>
              </a:cxn>
              <a:cxn ang="T12">
                <a:pos x="T4" y="T5"/>
              </a:cxn>
              <a:cxn ang="T13">
                <a:pos x="T6" y="T7"/>
              </a:cxn>
              <a:cxn ang="T14">
                <a:pos x="T8" y="T9"/>
              </a:cxn>
            </a:cxnLst>
            <a:rect l="T15" t="T16" r="T17" b="T18"/>
            <a:pathLst>
              <a:path w="208" h="248">
                <a:moveTo>
                  <a:pt x="112" y="0"/>
                </a:moveTo>
                <a:cubicBezTo>
                  <a:pt x="72" y="32"/>
                  <a:pt x="32" y="64"/>
                  <a:pt x="16" y="96"/>
                </a:cubicBezTo>
                <a:cubicBezTo>
                  <a:pt x="0" y="128"/>
                  <a:pt x="0" y="168"/>
                  <a:pt x="16" y="192"/>
                </a:cubicBezTo>
                <a:cubicBezTo>
                  <a:pt x="32" y="216"/>
                  <a:pt x="80" y="232"/>
                  <a:pt x="112" y="240"/>
                </a:cubicBezTo>
                <a:cubicBezTo>
                  <a:pt x="144" y="248"/>
                  <a:pt x="192" y="240"/>
                  <a:pt x="208" y="24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a:lstStyle/>
          <a:p>
            <a:pPr algn="ctr"/>
            <a:endParaRPr lang="en-US" sz="1800">
              <a:latin typeface="Verdana" pitchFamily="34" charset="0"/>
            </a:endParaRPr>
          </a:p>
        </p:txBody>
      </p:sp>
      <p:sp>
        <p:nvSpPr>
          <p:cNvPr id="489487" name="Oval 16"/>
          <p:cNvSpPr>
            <a:spLocks noChangeArrowheads="1"/>
          </p:cNvSpPr>
          <p:nvPr/>
        </p:nvSpPr>
        <p:spPr bwMode="auto">
          <a:xfrm>
            <a:off x="6581775" y="1985963"/>
            <a:ext cx="1905000" cy="685800"/>
          </a:xfrm>
          <a:prstGeom prst="ellipse">
            <a:avLst/>
          </a:prstGeom>
          <a:solidFill>
            <a:srgbClr val="FFCCFF"/>
          </a:solidFill>
          <a:ln w="9525">
            <a:solidFill>
              <a:schemeClr val="tx1"/>
            </a:solidFill>
            <a:round/>
            <a:headEnd/>
            <a:tailEnd/>
          </a:ln>
        </p:spPr>
        <p:txBody>
          <a:bodyPr wrap="none" anchor="ctr"/>
          <a:lstStyle/>
          <a:p>
            <a:pPr algn="ctr"/>
            <a:r>
              <a:rPr lang="en-US" sz="1800" b="1">
                <a:latin typeface="Verdana" pitchFamily="34" charset="0"/>
              </a:rPr>
              <a:t>Purchased?</a:t>
            </a:r>
          </a:p>
        </p:txBody>
      </p:sp>
      <p:sp>
        <p:nvSpPr>
          <p:cNvPr id="489488" name="Oval 17"/>
          <p:cNvSpPr>
            <a:spLocks noChangeArrowheads="1"/>
          </p:cNvSpPr>
          <p:nvPr/>
        </p:nvSpPr>
        <p:spPr bwMode="auto">
          <a:xfrm>
            <a:off x="6477000" y="3805238"/>
            <a:ext cx="1752600" cy="685800"/>
          </a:xfrm>
          <a:prstGeom prst="ellipse">
            <a:avLst/>
          </a:prstGeom>
          <a:solidFill>
            <a:srgbClr val="CCECFF"/>
          </a:solidFill>
          <a:ln w="9525">
            <a:solidFill>
              <a:schemeClr val="tx1"/>
            </a:solidFill>
            <a:round/>
            <a:headEnd/>
            <a:tailEnd/>
          </a:ln>
        </p:spPr>
        <p:txBody>
          <a:bodyPr wrap="none" anchor="ctr"/>
          <a:lstStyle/>
          <a:p>
            <a:pPr algn="ctr"/>
            <a:r>
              <a:rPr lang="en-US" sz="1800" b="1">
                <a:solidFill>
                  <a:schemeClr val="bg2"/>
                </a:solidFill>
                <a:latin typeface="Verdana" pitchFamily="34" charset="0"/>
              </a:rPr>
              <a:t>QOH</a:t>
            </a:r>
          </a:p>
        </p:txBody>
      </p:sp>
      <p:sp>
        <p:nvSpPr>
          <p:cNvPr id="489489" name="Oval 18"/>
          <p:cNvSpPr>
            <a:spLocks noChangeArrowheads="1"/>
          </p:cNvSpPr>
          <p:nvPr/>
        </p:nvSpPr>
        <p:spPr bwMode="auto">
          <a:xfrm>
            <a:off x="866775" y="2738438"/>
            <a:ext cx="2438400" cy="838200"/>
          </a:xfrm>
          <a:prstGeom prst="ellipse">
            <a:avLst/>
          </a:prstGeom>
          <a:solidFill>
            <a:srgbClr val="CCECFF"/>
          </a:solidFill>
          <a:ln w="9525">
            <a:solidFill>
              <a:schemeClr val="tx1"/>
            </a:solidFill>
            <a:round/>
            <a:headEnd/>
            <a:tailEnd/>
          </a:ln>
        </p:spPr>
        <p:txBody>
          <a:bodyPr wrap="none" anchor="ctr"/>
          <a:lstStyle/>
          <a:p>
            <a:pPr algn="ctr"/>
            <a:r>
              <a:rPr lang="en-US" sz="1800" b="1">
                <a:solidFill>
                  <a:schemeClr val="bg2"/>
                </a:solidFill>
                <a:latin typeface="Verdana" pitchFamily="34" charset="0"/>
              </a:rPr>
              <a:t>Description</a:t>
            </a:r>
          </a:p>
        </p:txBody>
      </p:sp>
      <p:sp>
        <p:nvSpPr>
          <p:cNvPr id="489490" name="Line 19"/>
          <p:cNvSpPr>
            <a:spLocks noChangeShapeType="1"/>
          </p:cNvSpPr>
          <p:nvPr/>
        </p:nvSpPr>
        <p:spPr bwMode="auto">
          <a:xfrm flipH="1">
            <a:off x="5943600" y="2357438"/>
            <a:ext cx="609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9491" name="Line 20"/>
          <p:cNvSpPr>
            <a:spLocks noChangeShapeType="1"/>
          </p:cNvSpPr>
          <p:nvPr/>
        </p:nvSpPr>
        <p:spPr bwMode="auto">
          <a:xfrm flipH="1" flipV="1">
            <a:off x="5634038" y="3929063"/>
            <a:ext cx="842962" cy="257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9492" name="Line 21"/>
          <p:cNvSpPr>
            <a:spLocks noChangeShapeType="1"/>
          </p:cNvSpPr>
          <p:nvPr/>
        </p:nvSpPr>
        <p:spPr bwMode="auto">
          <a:xfrm flipV="1">
            <a:off x="3352800" y="3776663"/>
            <a:ext cx="685800" cy="409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9493" name="Oval 27"/>
          <p:cNvSpPr>
            <a:spLocks noChangeArrowheads="1"/>
          </p:cNvSpPr>
          <p:nvPr/>
        </p:nvSpPr>
        <p:spPr bwMode="auto">
          <a:xfrm>
            <a:off x="1371600" y="1824038"/>
            <a:ext cx="2057400" cy="685800"/>
          </a:xfrm>
          <a:prstGeom prst="ellipse">
            <a:avLst/>
          </a:prstGeom>
          <a:solidFill>
            <a:srgbClr val="FFCCFF"/>
          </a:solidFill>
          <a:ln w="9525">
            <a:solidFill>
              <a:schemeClr val="tx1"/>
            </a:solidFill>
            <a:round/>
            <a:headEnd/>
            <a:tailEnd/>
          </a:ln>
        </p:spPr>
        <p:txBody>
          <a:bodyPr wrap="none" anchor="ctr"/>
          <a:lstStyle/>
          <a:p>
            <a:pPr algn="ctr"/>
            <a:r>
              <a:rPr lang="en-US" sz="1800" b="1">
                <a:latin typeface="Verdana" pitchFamily="34" charset="0"/>
              </a:rPr>
              <a:t>Manufactured?</a:t>
            </a:r>
          </a:p>
        </p:txBody>
      </p:sp>
      <p:sp>
        <p:nvSpPr>
          <p:cNvPr id="489494" name="Line 28"/>
          <p:cNvSpPr>
            <a:spLocks noChangeShapeType="1"/>
          </p:cNvSpPr>
          <p:nvPr/>
        </p:nvSpPr>
        <p:spPr bwMode="auto">
          <a:xfrm>
            <a:off x="3276600" y="2357438"/>
            <a:ext cx="457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9495" name="Line 29"/>
          <p:cNvSpPr>
            <a:spLocks noChangeShapeType="1"/>
          </p:cNvSpPr>
          <p:nvPr/>
        </p:nvSpPr>
        <p:spPr bwMode="auto">
          <a:xfrm>
            <a:off x="4805363" y="4143375"/>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9496" name="Oval 30"/>
          <p:cNvSpPr>
            <a:spLocks noChangeArrowheads="1"/>
          </p:cNvSpPr>
          <p:nvPr/>
        </p:nvSpPr>
        <p:spPr bwMode="auto">
          <a:xfrm>
            <a:off x="942975" y="3805238"/>
            <a:ext cx="2438400" cy="838200"/>
          </a:xfrm>
          <a:prstGeom prst="ellipse">
            <a:avLst/>
          </a:prstGeom>
          <a:solidFill>
            <a:srgbClr val="CCECFF"/>
          </a:solidFill>
          <a:ln w="9525">
            <a:solidFill>
              <a:schemeClr val="tx1"/>
            </a:solidFill>
            <a:round/>
            <a:headEnd/>
            <a:tailEnd/>
          </a:ln>
        </p:spPr>
        <p:txBody>
          <a:bodyPr wrap="none" anchor="ctr"/>
          <a:lstStyle/>
          <a:p>
            <a:pPr algn="ctr"/>
            <a:r>
              <a:rPr lang="en-US" sz="1800" b="1">
                <a:solidFill>
                  <a:schemeClr val="bg2"/>
                </a:solidFill>
                <a:latin typeface="Verdana" pitchFamily="34" charset="0"/>
              </a:rPr>
              <a:t>Part_No</a:t>
            </a:r>
          </a:p>
        </p:txBody>
      </p:sp>
      <p:sp>
        <p:nvSpPr>
          <p:cNvPr id="489497" name="Line 31"/>
          <p:cNvSpPr>
            <a:spLocks noChangeShapeType="1"/>
          </p:cNvSpPr>
          <p:nvPr/>
        </p:nvSpPr>
        <p:spPr bwMode="auto">
          <a:xfrm>
            <a:off x="3276600" y="3271838"/>
            <a:ext cx="762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9498" name="Oval 32"/>
          <p:cNvSpPr>
            <a:spLocks noChangeArrowheads="1"/>
          </p:cNvSpPr>
          <p:nvPr/>
        </p:nvSpPr>
        <p:spPr bwMode="auto">
          <a:xfrm>
            <a:off x="6629400" y="2890838"/>
            <a:ext cx="1752600" cy="685800"/>
          </a:xfrm>
          <a:prstGeom prst="ellipse">
            <a:avLst/>
          </a:prstGeom>
          <a:solidFill>
            <a:srgbClr val="CCECFF"/>
          </a:solidFill>
          <a:ln w="9525">
            <a:solidFill>
              <a:schemeClr val="tx1"/>
            </a:solidFill>
            <a:round/>
            <a:headEnd/>
            <a:tailEnd/>
          </a:ln>
        </p:spPr>
        <p:txBody>
          <a:bodyPr wrap="none" anchor="ctr"/>
          <a:lstStyle/>
          <a:p>
            <a:pPr algn="ctr"/>
            <a:r>
              <a:rPr lang="en-US" sz="1800" b="1">
                <a:solidFill>
                  <a:schemeClr val="bg2"/>
                </a:solidFill>
                <a:latin typeface="Verdana" pitchFamily="34" charset="0"/>
              </a:rPr>
              <a:t>Location</a:t>
            </a:r>
          </a:p>
        </p:txBody>
      </p:sp>
      <p:sp>
        <p:nvSpPr>
          <p:cNvPr id="489499" name="Line 33"/>
          <p:cNvSpPr>
            <a:spLocks noChangeShapeType="1"/>
          </p:cNvSpPr>
          <p:nvPr/>
        </p:nvSpPr>
        <p:spPr bwMode="auto">
          <a:xfrm flipV="1">
            <a:off x="5562600" y="3195638"/>
            <a:ext cx="1143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9500" name="Text Box 34"/>
          <p:cNvSpPr txBox="1">
            <a:spLocks noChangeArrowheads="1"/>
          </p:cNvSpPr>
          <p:nvPr/>
        </p:nvSpPr>
        <p:spPr bwMode="auto">
          <a:xfrm>
            <a:off x="4953000" y="4262438"/>
            <a:ext cx="15033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b="1">
                <a:solidFill>
                  <a:srgbClr val="FF0000"/>
                </a:solidFill>
                <a:latin typeface="Verdana" pitchFamily="34" charset="0"/>
              </a:rPr>
              <a:t>Part_Type</a:t>
            </a:r>
          </a:p>
        </p:txBody>
      </p:sp>
      <p:sp>
        <p:nvSpPr>
          <p:cNvPr id="489501" name="Text Box 35"/>
          <p:cNvSpPr txBox="1">
            <a:spLocks noChangeArrowheads="1"/>
          </p:cNvSpPr>
          <p:nvPr/>
        </p:nvSpPr>
        <p:spPr bwMode="auto">
          <a:xfrm>
            <a:off x="1676400" y="4567238"/>
            <a:ext cx="2619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b="1">
                <a:solidFill>
                  <a:srgbClr val="FF0000"/>
                </a:solidFill>
                <a:latin typeface="Verdana" pitchFamily="34" charset="0"/>
              </a:rPr>
              <a:t>Manufactured?=‘Y’</a:t>
            </a:r>
          </a:p>
        </p:txBody>
      </p:sp>
      <p:sp>
        <p:nvSpPr>
          <p:cNvPr id="489502" name="Text Box 36"/>
          <p:cNvSpPr txBox="1">
            <a:spLocks noChangeArrowheads="1"/>
          </p:cNvSpPr>
          <p:nvPr/>
        </p:nvSpPr>
        <p:spPr bwMode="auto">
          <a:xfrm>
            <a:off x="5562600" y="4643438"/>
            <a:ext cx="21891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b="1">
                <a:solidFill>
                  <a:srgbClr val="FF0000"/>
                </a:solidFill>
                <a:latin typeface="Verdana" pitchFamily="34" charset="0"/>
              </a:rPr>
              <a:t>Purchased?=‘Y’</a:t>
            </a:r>
          </a:p>
        </p:txBody>
      </p:sp>
      <p:sp>
        <p:nvSpPr>
          <p:cNvPr id="2" name="Rectangle 1"/>
          <p:cNvSpPr/>
          <p:nvPr/>
        </p:nvSpPr>
        <p:spPr>
          <a:xfrm>
            <a:off x="426243" y="1128533"/>
            <a:ext cx="8291513" cy="646331"/>
          </a:xfrm>
          <a:prstGeom prst="rect">
            <a:avLst/>
          </a:prstGeom>
        </p:spPr>
        <p:txBody>
          <a:bodyPr wrap="square">
            <a:spAutoFit/>
          </a:bodyPr>
          <a:lstStyle/>
          <a:p>
            <a:pPr lvl="1" algn="just">
              <a:lnSpc>
                <a:spcPct val="90000"/>
              </a:lnSpc>
              <a:buFontTx/>
              <a:buNone/>
            </a:pPr>
            <a:r>
              <a:rPr lang="en-US" sz="2000">
                <a:solidFill>
                  <a:schemeClr val="accent5">
                    <a:lumMod val="25000"/>
                  </a:schemeClr>
                </a:solidFill>
              </a:rPr>
              <a:t>Ví dụ: một thể hiện của siêu kiểu PART có thể hoặc là thể hiện của kiểu con MANUFACTURED PART hoặc của kiểu con PURCHASED PART</a:t>
            </a:r>
          </a:p>
        </p:txBody>
      </p:sp>
      <p:sp>
        <p:nvSpPr>
          <p:cNvPr id="3" name="Footer Placeholder 2"/>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533400" y="533400"/>
            <a:ext cx="8183563" cy="1050925"/>
          </a:xfrm>
        </p:spPr>
        <p:txBody>
          <a:bodyPr>
            <a:normAutofit fontScale="90000"/>
          </a:bodyPr>
          <a:lstStyle/>
          <a:p>
            <a:pPr algn="ctr"/>
            <a:r>
              <a:rPr lang="en-US" sz="4000">
                <a:solidFill>
                  <a:srgbClr val="0000FF"/>
                </a:solidFill>
                <a:effectLst>
                  <a:outerShdw blurRad="38100" dist="38100" dir="2700000" algn="tl">
                    <a:srgbClr val="C0C0C0"/>
                  </a:outerShdw>
                </a:effectLst>
              </a:rPr>
              <a:t>Thứ tự phân cấp (Hierarchy) </a:t>
            </a:r>
            <a:br>
              <a:rPr lang="en-US" sz="4000">
                <a:solidFill>
                  <a:srgbClr val="0000FF"/>
                </a:solidFill>
                <a:effectLst>
                  <a:outerShdw blurRad="38100" dist="38100" dir="2700000" algn="tl">
                    <a:srgbClr val="C0C0C0"/>
                  </a:outerShdw>
                </a:effectLst>
              </a:rPr>
            </a:br>
            <a:r>
              <a:rPr lang="en-US" sz="4000">
                <a:solidFill>
                  <a:srgbClr val="0000FF"/>
                </a:solidFill>
                <a:effectLst>
                  <a:outerShdw blurRad="38100" dist="38100" dir="2700000" algn="tl">
                    <a:srgbClr val="C0C0C0"/>
                  </a:outerShdw>
                </a:effectLst>
              </a:rPr>
              <a:t>của siêu kiểu/kiểu con</a:t>
            </a:r>
          </a:p>
        </p:txBody>
      </p:sp>
      <p:sp>
        <p:nvSpPr>
          <p:cNvPr id="490499" name="Rectangle 3"/>
          <p:cNvSpPr>
            <a:spLocks noGrp="1" noChangeArrowheads="1"/>
          </p:cNvSpPr>
          <p:nvPr>
            <p:ph idx="4294967295"/>
          </p:nvPr>
        </p:nvSpPr>
        <p:spPr>
          <a:xfrm>
            <a:off x="533400" y="2057400"/>
            <a:ext cx="8077200" cy="4187825"/>
          </a:xfrm>
        </p:spPr>
        <p:txBody>
          <a:bodyPr lIns="182880" tIns="91440"/>
          <a:lstStyle/>
          <a:p>
            <a:pPr algn="just">
              <a:lnSpc>
                <a:spcPct val="90000"/>
              </a:lnSpc>
            </a:pPr>
            <a:r>
              <a:rPr lang="en-US" sz="2400"/>
              <a:t>Một kiểu con có thể trở thành siêu kiểu cho 1 số kiểu con khác </a:t>
            </a:r>
          </a:p>
          <a:p>
            <a:pPr algn="just">
              <a:lnSpc>
                <a:spcPct val="90000"/>
              </a:lnSpc>
            </a:pPr>
            <a:r>
              <a:rPr lang="en-US" sz="2400"/>
              <a:t>Siêu kiểu ở mức cao nhất được gọi là root</a:t>
            </a:r>
          </a:p>
          <a:p>
            <a:pPr algn="just">
              <a:lnSpc>
                <a:spcPct val="90000"/>
              </a:lnSpc>
            </a:pPr>
            <a:r>
              <a:rPr lang="en-US" sz="2400"/>
              <a:t>Ví dụ: hãy lập mô hình nhân lực (human resource) của 1 trường đại học</a:t>
            </a:r>
          </a:p>
          <a:p>
            <a:pPr>
              <a:lnSpc>
                <a:spcPct val="90000"/>
              </a:lnSpc>
              <a:buFont typeface="Wingdings" pitchFamily="2" charset="2"/>
              <a:buNone/>
            </a:pPr>
            <a:r>
              <a:rPr lang="en-US">
                <a:solidFill>
                  <a:schemeClr val="folHlink"/>
                </a:solidFill>
              </a:rPr>
              <a:t>Một faculty thì sẽ có những thuộc tính gì?</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68B60D87-5CCE-46C6-A073-16D52DF32DE3}" type="slidenum">
              <a:rPr lang="en-US" sz="1000">
                <a:solidFill>
                  <a:schemeClr val="bg2">
                    <a:shade val="50000"/>
                  </a:schemeClr>
                </a:solidFill>
                <a:latin typeface="Verdana" pitchFamily="34" charset="0"/>
              </a:rPr>
              <a:pPr algn="r" eaLnBrk="1" hangingPunct="1">
                <a:defRPr/>
              </a:pPr>
              <a:t>32</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457200" y="277813"/>
            <a:ext cx="8229600" cy="788987"/>
          </a:xfrm>
        </p:spPr>
        <p:txBody>
          <a:bodyPr>
            <a:normAutofit/>
          </a:bodyPr>
          <a:lstStyle/>
          <a:p>
            <a:pPr algn="ctr"/>
            <a:r>
              <a:rPr lang="en-US" sz="3600">
                <a:solidFill>
                  <a:srgbClr val="0000FF"/>
                </a:solidFill>
                <a:effectLst>
                  <a:outerShdw blurRad="38100" dist="38100" dir="2700000" algn="tl">
                    <a:srgbClr val="C0C0C0"/>
                  </a:outerShdw>
                </a:effectLst>
              </a:rPr>
              <a:t>Ví dụ mô hình nhân lực trường đại học</a:t>
            </a:r>
          </a:p>
        </p:txBody>
      </p:sp>
      <p:sp>
        <p:nvSpPr>
          <p:cNvPr id="44" name="Slide Number Placeholder 5"/>
          <p:cNvSpPr txBox="1">
            <a:spLocks noGrp="1"/>
          </p:cNvSpPr>
          <p:nvPr/>
        </p:nvSpPr>
        <p:spPr>
          <a:xfrm>
            <a:off x="8348663" y="5807075"/>
            <a:ext cx="457200" cy="365125"/>
          </a:xfrm>
          <a:prstGeom prst="rect">
            <a:avLst/>
          </a:prstGeom>
          <a:noFill/>
        </p:spPr>
        <p:txBody>
          <a:bodyPr anchor="b"/>
          <a:lstStyle/>
          <a:p>
            <a:pPr algn="r" eaLnBrk="1" hangingPunct="1">
              <a:defRPr/>
            </a:pPr>
            <a:fld id="{BE6BA9F2-CCFF-4D24-B440-D109B3E028A2}" type="slidenum">
              <a:rPr lang="en-US" sz="1000">
                <a:solidFill>
                  <a:schemeClr val="bg2">
                    <a:shade val="50000"/>
                  </a:schemeClr>
                </a:solidFill>
                <a:latin typeface="Verdana" pitchFamily="34" charset="0"/>
              </a:rPr>
              <a:pPr algn="r" eaLnBrk="1" hangingPunct="1">
                <a:defRPr/>
              </a:pPr>
              <a:t>33</a:t>
            </a:fld>
            <a:endParaRPr lang="en-US" sz="1000">
              <a:solidFill>
                <a:schemeClr val="bg2">
                  <a:shade val="50000"/>
                </a:schemeClr>
              </a:solidFill>
              <a:latin typeface="Verdana" pitchFamily="34" charset="0"/>
            </a:endParaRPr>
          </a:p>
        </p:txBody>
      </p:sp>
      <p:sp>
        <p:nvSpPr>
          <p:cNvPr id="55299" name="Rectangle 3"/>
          <p:cNvSpPr>
            <a:spLocks noChangeArrowheads="1"/>
          </p:cNvSpPr>
          <p:nvPr/>
        </p:nvSpPr>
        <p:spPr bwMode="auto">
          <a:xfrm>
            <a:off x="3429000" y="2057400"/>
            <a:ext cx="1600200" cy="609600"/>
          </a:xfrm>
          <a:prstGeom prst="rect">
            <a:avLst/>
          </a:prstGeom>
          <a:solidFill>
            <a:srgbClr val="00FF00"/>
          </a:solidFill>
          <a:ln w="9525">
            <a:solidFill>
              <a:schemeClr val="tx1"/>
            </a:solidFill>
            <a:miter lim="800000"/>
            <a:headEnd/>
            <a:tailEnd/>
          </a:ln>
        </p:spPr>
        <p:txBody>
          <a:bodyPr wrap="none" anchor="ctr"/>
          <a:lstStyle/>
          <a:p>
            <a:pPr algn="ctr"/>
            <a:r>
              <a:rPr lang="en-US" sz="1800" b="1">
                <a:solidFill>
                  <a:srgbClr val="996600"/>
                </a:solidFill>
                <a:latin typeface="Verdana" pitchFamily="34" charset="0"/>
              </a:rPr>
              <a:t>PERSON</a:t>
            </a:r>
          </a:p>
        </p:txBody>
      </p:sp>
      <p:sp>
        <p:nvSpPr>
          <p:cNvPr id="55300" name="Oval 4"/>
          <p:cNvSpPr>
            <a:spLocks noChangeArrowheads="1"/>
          </p:cNvSpPr>
          <p:nvPr/>
        </p:nvSpPr>
        <p:spPr bwMode="auto">
          <a:xfrm>
            <a:off x="3951288" y="3032125"/>
            <a:ext cx="404812" cy="381000"/>
          </a:xfrm>
          <a:prstGeom prst="ellipse">
            <a:avLst/>
          </a:prstGeom>
          <a:solidFill>
            <a:schemeClr val="bg1"/>
          </a:solidFill>
          <a:ln w="9525">
            <a:solidFill>
              <a:schemeClr val="tx1"/>
            </a:solidFill>
            <a:round/>
            <a:headEnd/>
            <a:tailEnd/>
          </a:ln>
        </p:spPr>
        <p:txBody>
          <a:bodyPr wrap="none" anchor="ctr"/>
          <a:lstStyle/>
          <a:p>
            <a:pPr algn="ctr"/>
            <a:r>
              <a:rPr lang="en-US" sz="2000">
                <a:solidFill>
                  <a:srgbClr val="FF0000"/>
                </a:solidFill>
                <a:latin typeface="Verdana" pitchFamily="34" charset="0"/>
              </a:rPr>
              <a:t>O</a:t>
            </a:r>
          </a:p>
        </p:txBody>
      </p:sp>
      <p:sp>
        <p:nvSpPr>
          <p:cNvPr id="55301" name="Rectangle 5"/>
          <p:cNvSpPr>
            <a:spLocks noChangeArrowheads="1"/>
          </p:cNvSpPr>
          <p:nvPr/>
        </p:nvSpPr>
        <p:spPr bwMode="auto">
          <a:xfrm>
            <a:off x="609600" y="3276600"/>
            <a:ext cx="1600200" cy="5334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800" b="1" dirty="0">
                <a:latin typeface="Verdana" pitchFamily="34" charset="0"/>
              </a:rPr>
              <a:t>EMPLOYEE</a:t>
            </a:r>
          </a:p>
        </p:txBody>
      </p:sp>
      <p:sp>
        <p:nvSpPr>
          <p:cNvPr id="55302" name="Rectangle 6"/>
          <p:cNvSpPr>
            <a:spLocks noChangeArrowheads="1"/>
          </p:cNvSpPr>
          <p:nvPr/>
        </p:nvSpPr>
        <p:spPr bwMode="auto">
          <a:xfrm>
            <a:off x="3352800" y="3810000"/>
            <a:ext cx="1600200" cy="609600"/>
          </a:xfrm>
          <a:prstGeom prst="rect">
            <a:avLst/>
          </a:prstGeom>
          <a:solidFill>
            <a:schemeClr val="accent2">
              <a:lumMod val="60000"/>
              <a:lumOff val="40000"/>
            </a:schemeClr>
          </a:solidFill>
          <a:ln w="9525">
            <a:solidFill>
              <a:schemeClr val="tx1"/>
            </a:solidFill>
            <a:miter lim="800000"/>
            <a:headEnd/>
            <a:tailEnd/>
          </a:ln>
          <a:effectLst/>
        </p:spPr>
        <p:txBody>
          <a:bodyPr wrap="none" anchor="ctr"/>
          <a:lstStyle/>
          <a:p>
            <a:pPr algn="ctr">
              <a:defRPr/>
            </a:pPr>
            <a:r>
              <a:rPr lang="en-US" sz="1800" b="1">
                <a:latin typeface="Verdana" pitchFamily="34" charset="0"/>
              </a:rPr>
              <a:t>ALUMNUS</a:t>
            </a:r>
          </a:p>
        </p:txBody>
      </p:sp>
      <p:sp>
        <p:nvSpPr>
          <p:cNvPr id="55303" name="Line 7"/>
          <p:cNvSpPr>
            <a:spLocks noChangeShapeType="1"/>
          </p:cNvSpPr>
          <p:nvPr/>
        </p:nvSpPr>
        <p:spPr bwMode="auto">
          <a:xfrm flipH="1">
            <a:off x="2133600" y="3200400"/>
            <a:ext cx="190500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6" name="Oval 10"/>
          <p:cNvSpPr>
            <a:spLocks noChangeArrowheads="1"/>
          </p:cNvSpPr>
          <p:nvPr/>
        </p:nvSpPr>
        <p:spPr bwMode="auto">
          <a:xfrm>
            <a:off x="3276600" y="1143000"/>
            <a:ext cx="2181225" cy="581025"/>
          </a:xfrm>
          <a:prstGeom prst="ellipse">
            <a:avLst/>
          </a:prstGeom>
          <a:solidFill>
            <a:srgbClr val="99FFCC"/>
          </a:solidFill>
          <a:ln w="9525">
            <a:solidFill>
              <a:schemeClr val="tx1"/>
            </a:solidFill>
            <a:round/>
            <a:headEnd/>
            <a:tailEnd/>
          </a:ln>
        </p:spPr>
        <p:txBody>
          <a:bodyPr wrap="none" anchor="ctr"/>
          <a:lstStyle/>
          <a:p>
            <a:pPr algn="ctr"/>
            <a:r>
              <a:rPr lang="en-US" sz="2000" b="1">
                <a:latin typeface="Verdana" pitchFamily="34" charset="0"/>
              </a:rPr>
              <a:t>Name</a:t>
            </a:r>
          </a:p>
        </p:txBody>
      </p:sp>
      <p:sp>
        <p:nvSpPr>
          <p:cNvPr id="55307" name="Line 11"/>
          <p:cNvSpPr>
            <a:spLocks noChangeShapeType="1"/>
          </p:cNvSpPr>
          <p:nvPr/>
        </p:nvSpPr>
        <p:spPr bwMode="auto">
          <a:xfrm>
            <a:off x="4267200" y="1752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8" name="Oval 12"/>
          <p:cNvSpPr>
            <a:spLocks noChangeArrowheads="1"/>
          </p:cNvSpPr>
          <p:nvPr/>
        </p:nvSpPr>
        <p:spPr bwMode="auto">
          <a:xfrm>
            <a:off x="228600" y="5867400"/>
            <a:ext cx="11430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defRPr/>
            </a:pPr>
            <a:r>
              <a:rPr lang="en-US" sz="2000" b="1">
                <a:latin typeface="Verdana" pitchFamily="34" charset="0"/>
              </a:rPr>
              <a:t>Rank</a:t>
            </a:r>
          </a:p>
        </p:txBody>
      </p:sp>
      <p:sp>
        <p:nvSpPr>
          <p:cNvPr id="55309" name="Oval 13"/>
          <p:cNvSpPr>
            <a:spLocks noChangeArrowheads="1"/>
          </p:cNvSpPr>
          <p:nvPr/>
        </p:nvSpPr>
        <p:spPr bwMode="auto">
          <a:xfrm>
            <a:off x="1828800" y="5943600"/>
            <a:ext cx="1905000" cy="6096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defRPr/>
            </a:pPr>
            <a:r>
              <a:rPr lang="en-US" sz="2000" b="1">
                <a:latin typeface="Verdana" pitchFamily="34" charset="0"/>
              </a:rPr>
              <a:t>Position </a:t>
            </a:r>
          </a:p>
        </p:txBody>
      </p:sp>
      <p:sp>
        <p:nvSpPr>
          <p:cNvPr id="55310" name="Line 14"/>
          <p:cNvSpPr>
            <a:spLocks noChangeShapeType="1"/>
          </p:cNvSpPr>
          <p:nvPr/>
        </p:nvSpPr>
        <p:spPr bwMode="auto">
          <a:xfrm>
            <a:off x="4191000" y="2667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1" name="Line 15"/>
          <p:cNvSpPr>
            <a:spLocks noChangeShapeType="1"/>
          </p:cNvSpPr>
          <p:nvPr/>
        </p:nvSpPr>
        <p:spPr bwMode="auto">
          <a:xfrm>
            <a:off x="4176713" y="3395663"/>
            <a:ext cx="14287" cy="4143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2" name="Rectangle 16"/>
          <p:cNvSpPr>
            <a:spLocks noChangeArrowheads="1"/>
          </p:cNvSpPr>
          <p:nvPr/>
        </p:nvSpPr>
        <p:spPr bwMode="auto">
          <a:xfrm>
            <a:off x="6781800" y="3429000"/>
            <a:ext cx="1600200" cy="533400"/>
          </a:xfrm>
          <a:prstGeom prst="rect">
            <a:avLst/>
          </a:prstGeom>
          <a:solidFill>
            <a:srgbClr val="05E52A"/>
          </a:solidFill>
          <a:ln w="9525">
            <a:solidFill>
              <a:schemeClr val="tx1"/>
            </a:solidFill>
            <a:miter lim="800000"/>
            <a:headEnd/>
            <a:tailEnd/>
          </a:ln>
        </p:spPr>
        <p:txBody>
          <a:bodyPr wrap="none" anchor="ctr"/>
          <a:lstStyle/>
          <a:p>
            <a:pPr algn="ctr"/>
            <a:r>
              <a:rPr lang="en-US" sz="2000" b="1">
                <a:latin typeface="Verdana" pitchFamily="34" charset="0"/>
              </a:rPr>
              <a:t>STUDENT</a:t>
            </a:r>
          </a:p>
        </p:txBody>
      </p:sp>
      <p:sp>
        <p:nvSpPr>
          <p:cNvPr id="55313" name="Line 17"/>
          <p:cNvSpPr>
            <a:spLocks noChangeShapeType="1"/>
          </p:cNvSpPr>
          <p:nvPr/>
        </p:nvSpPr>
        <p:spPr bwMode="auto">
          <a:xfrm>
            <a:off x="4338638" y="3200400"/>
            <a:ext cx="2519362"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5" name="Oval 19"/>
          <p:cNvSpPr>
            <a:spLocks noChangeArrowheads="1"/>
          </p:cNvSpPr>
          <p:nvPr/>
        </p:nvSpPr>
        <p:spPr bwMode="auto">
          <a:xfrm>
            <a:off x="5715000" y="1143000"/>
            <a:ext cx="1905000" cy="685800"/>
          </a:xfrm>
          <a:prstGeom prst="ellipse">
            <a:avLst/>
          </a:prstGeom>
          <a:solidFill>
            <a:srgbClr val="99FFCC"/>
          </a:solidFill>
          <a:ln w="9525">
            <a:solidFill>
              <a:schemeClr val="tx1"/>
            </a:solidFill>
            <a:round/>
            <a:headEnd/>
            <a:tailEnd/>
          </a:ln>
        </p:spPr>
        <p:txBody>
          <a:bodyPr wrap="none" anchor="ctr"/>
          <a:lstStyle/>
          <a:p>
            <a:pPr algn="ctr"/>
            <a:r>
              <a:rPr lang="en-US" sz="2000" b="1">
                <a:latin typeface="Verdana" pitchFamily="34" charset="0"/>
              </a:rPr>
              <a:t>Address</a:t>
            </a:r>
          </a:p>
        </p:txBody>
      </p:sp>
      <p:sp>
        <p:nvSpPr>
          <p:cNvPr id="55316" name="Oval 20"/>
          <p:cNvSpPr>
            <a:spLocks noChangeArrowheads="1"/>
          </p:cNvSpPr>
          <p:nvPr/>
        </p:nvSpPr>
        <p:spPr bwMode="auto">
          <a:xfrm>
            <a:off x="5867400" y="2133600"/>
            <a:ext cx="1752600" cy="685800"/>
          </a:xfrm>
          <a:prstGeom prst="ellipse">
            <a:avLst/>
          </a:prstGeom>
          <a:solidFill>
            <a:srgbClr val="99FFCC"/>
          </a:solidFill>
          <a:ln w="9525">
            <a:solidFill>
              <a:schemeClr val="tx1"/>
            </a:solidFill>
            <a:round/>
            <a:headEnd/>
            <a:tailEnd/>
          </a:ln>
        </p:spPr>
        <p:txBody>
          <a:bodyPr wrap="none" anchor="ctr"/>
          <a:lstStyle/>
          <a:p>
            <a:pPr algn="ctr"/>
            <a:r>
              <a:rPr lang="en-US" sz="2000" b="1">
                <a:latin typeface="Verdana" pitchFamily="34" charset="0"/>
              </a:rPr>
              <a:t>BirthDate</a:t>
            </a:r>
          </a:p>
        </p:txBody>
      </p:sp>
      <p:sp>
        <p:nvSpPr>
          <p:cNvPr id="55317" name="Oval 21"/>
          <p:cNvSpPr>
            <a:spLocks noChangeArrowheads="1"/>
          </p:cNvSpPr>
          <p:nvPr/>
        </p:nvSpPr>
        <p:spPr bwMode="auto">
          <a:xfrm>
            <a:off x="381000" y="1752600"/>
            <a:ext cx="2438400" cy="838200"/>
          </a:xfrm>
          <a:prstGeom prst="ellipse">
            <a:avLst/>
          </a:prstGeom>
          <a:solidFill>
            <a:srgbClr val="99FFCC"/>
          </a:solidFill>
          <a:ln w="9525">
            <a:solidFill>
              <a:schemeClr val="tx1"/>
            </a:solidFill>
            <a:round/>
            <a:headEnd/>
            <a:tailEnd/>
          </a:ln>
        </p:spPr>
        <p:txBody>
          <a:bodyPr wrap="none" anchor="ctr"/>
          <a:lstStyle/>
          <a:p>
            <a:pPr algn="ctr"/>
            <a:r>
              <a:rPr lang="en-US" sz="2400" b="1" u="sng">
                <a:latin typeface="Verdana" pitchFamily="34" charset="0"/>
              </a:rPr>
              <a:t>SSN</a:t>
            </a:r>
          </a:p>
        </p:txBody>
      </p:sp>
      <p:sp>
        <p:nvSpPr>
          <p:cNvPr id="55318" name="Line 22"/>
          <p:cNvSpPr>
            <a:spLocks noChangeShapeType="1"/>
          </p:cNvSpPr>
          <p:nvPr/>
        </p:nvSpPr>
        <p:spPr bwMode="auto">
          <a:xfrm flipH="1">
            <a:off x="4800600" y="1676400"/>
            <a:ext cx="1066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9" name="Line 23"/>
          <p:cNvSpPr>
            <a:spLocks noChangeShapeType="1"/>
          </p:cNvSpPr>
          <p:nvPr/>
        </p:nvSpPr>
        <p:spPr bwMode="auto">
          <a:xfrm flipH="1">
            <a:off x="5024438" y="24384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0" name="Line 24"/>
          <p:cNvSpPr>
            <a:spLocks noChangeShapeType="1"/>
          </p:cNvSpPr>
          <p:nvPr/>
        </p:nvSpPr>
        <p:spPr bwMode="auto">
          <a:xfrm>
            <a:off x="2819400" y="22098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1" name="Line 25"/>
          <p:cNvSpPr>
            <a:spLocks noChangeShapeType="1"/>
          </p:cNvSpPr>
          <p:nvPr/>
        </p:nvSpPr>
        <p:spPr bwMode="auto">
          <a:xfrm>
            <a:off x="1428750" y="3838575"/>
            <a:ext cx="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3" name="Oval 27"/>
          <p:cNvSpPr>
            <a:spLocks noChangeArrowheads="1"/>
          </p:cNvSpPr>
          <p:nvPr/>
        </p:nvSpPr>
        <p:spPr bwMode="auto">
          <a:xfrm>
            <a:off x="4572000" y="5943600"/>
            <a:ext cx="1600200" cy="609600"/>
          </a:xfrm>
          <a:prstGeom prst="ellipse">
            <a:avLst/>
          </a:prstGeom>
          <a:solidFill>
            <a:srgbClr val="FFFFCC"/>
          </a:solidFill>
          <a:ln w="9525">
            <a:solidFill>
              <a:schemeClr val="tx1"/>
            </a:solidFill>
            <a:round/>
            <a:headEnd/>
            <a:tailEnd/>
          </a:ln>
        </p:spPr>
        <p:txBody>
          <a:bodyPr wrap="none" anchor="ctr"/>
          <a:lstStyle/>
          <a:p>
            <a:pPr algn="ctr"/>
            <a:r>
              <a:rPr lang="en-US" sz="2000" b="1">
                <a:latin typeface="Verdana" pitchFamily="34" charset="0"/>
              </a:rPr>
              <a:t>Test_Score</a:t>
            </a:r>
          </a:p>
        </p:txBody>
      </p:sp>
      <p:sp>
        <p:nvSpPr>
          <p:cNvPr id="55324" name="Oval 28"/>
          <p:cNvSpPr>
            <a:spLocks noChangeArrowheads="1"/>
          </p:cNvSpPr>
          <p:nvPr/>
        </p:nvSpPr>
        <p:spPr bwMode="auto">
          <a:xfrm>
            <a:off x="7391400" y="6096000"/>
            <a:ext cx="1524000" cy="457200"/>
          </a:xfrm>
          <a:prstGeom prst="ellipse">
            <a:avLst/>
          </a:prstGeom>
          <a:solidFill>
            <a:srgbClr val="FFFFCC"/>
          </a:solidFill>
          <a:ln w="9525">
            <a:solidFill>
              <a:schemeClr val="tx1"/>
            </a:solidFill>
            <a:round/>
            <a:headEnd/>
            <a:tailEnd/>
          </a:ln>
        </p:spPr>
        <p:txBody>
          <a:bodyPr wrap="none" anchor="ctr"/>
          <a:lstStyle/>
          <a:p>
            <a:pPr algn="ctr"/>
            <a:r>
              <a:rPr lang="en-US" sz="2000" b="1">
                <a:latin typeface="Verdana" pitchFamily="34" charset="0"/>
              </a:rPr>
              <a:t>Class</a:t>
            </a:r>
          </a:p>
        </p:txBody>
      </p:sp>
      <p:sp>
        <p:nvSpPr>
          <p:cNvPr id="55325" name="Line 29"/>
          <p:cNvSpPr>
            <a:spLocks noChangeShapeType="1"/>
          </p:cNvSpPr>
          <p:nvPr/>
        </p:nvSpPr>
        <p:spPr bwMode="auto">
          <a:xfrm flipH="1">
            <a:off x="2971800" y="4800600"/>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9" name="Line 33"/>
          <p:cNvSpPr>
            <a:spLocks noChangeShapeType="1"/>
          </p:cNvSpPr>
          <p:nvPr/>
        </p:nvSpPr>
        <p:spPr bwMode="auto">
          <a:xfrm>
            <a:off x="4114800" y="2667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0" name="Rectangle 34"/>
          <p:cNvSpPr>
            <a:spLocks noChangeArrowheads="1"/>
          </p:cNvSpPr>
          <p:nvPr/>
        </p:nvSpPr>
        <p:spPr bwMode="auto">
          <a:xfrm>
            <a:off x="0" y="4889500"/>
            <a:ext cx="1600200" cy="533400"/>
          </a:xfrm>
          <a:prstGeom prst="rect">
            <a:avLst/>
          </a:prstGeom>
          <a:solidFill>
            <a:schemeClr val="accent5">
              <a:lumMod val="60000"/>
              <a:lumOff val="40000"/>
            </a:schemeClr>
          </a:solidFill>
          <a:ln w="9525">
            <a:solidFill>
              <a:schemeClr val="tx1"/>
            </a:solidFill>
            <a:miter lim="800000"/>
            <a:headEnd/>
            <a:tailEnd/>
          </a:ln>
          <a:effectLst/>
        </p:spPr>
        <p:txBody>
          <a:bodyPr wrap="none" anchor="ctr"/>
          <a:lstStyle/>
          <a:p>
            <a:pPr algn="ctr">
              <a:defRPr/>
            </a:pPr>
            <a:r>
              <a:rPr lang="en-US" sz="1800" b="1">
                <a:latin typeface="Verdana" pitchFamily="34" charset="0"/>
              </a:rPr>
              <a:t>FACULTY</a:t>
            </a:r>
          </a:p>
        </p:txBody>
      </p:sp>
      <p:sp>
        <p:nvSpPr>
          <p:cNvPr id="55331" name="Rectangle 35"/>
          <p:cNvSpPr>
            <a:spLocks noChangeArrowheads="1"/>
          </p:cNvSpPr>
          <p:nvPr/>
        </p:nvSpPr>
        <p:spPr bwMode="auto">
          <a:xfrm>
            <a:off x="2057400" y="4876800"/>
            <a:ext cx="1600200" cy="533400"/>
          </a:xfrm>
          <a:prstGeom prst="rect">
            <a:avLst/>
          </a:prstGeom>
          <a:solidFill>
            <a:schemeClr val="accent5">
              <a:lumMod val="60000"/>
              <a:lumOff val="40000"/>
            </a:schemeClr>
          </a:solidFill>
          <a:ln w="9525">
            <a:solidFill>
              <a:schemeClr val="tx1"/>
            </a:solidFill>
            <a:miter lim="800000"/>
            <a:headEnd/>
            <a:tailEnd/>
          </a:ln>
          <a:effectLst/>
        </p:spPr>
        <p:txBody>
          <a:bodyPr wrap="none" anchor="ctr"/>
          <a:lstStyle/>
          <a:p>
            <a:pPr algn="ctr">
              <a:defRPr/>
            </a:pPr>
            <a:r>
              <a:rPr lang="en-US" sz="1800" b="1">
                <a:latin typeface="Verdana" pitchFamily="34" charset="0"/>
              </a:rPr>
              <a:t>STAFF</a:t>
            </a:r>
          </a:p>
        </p:txBody>
      </p:sp>
      <p:sp>
        <p:nvSpPr>
          <p:cNvPr id="55333" name="Line 37"/>
          <p:cNvSpPr>
            <a:spLocks noChangeShapeType="1"/>
          </p:cNvSpPr>
          <p:nvPr/>
        </p:nvSpPr>
        <p:spPr bwMode="auto">
          <a:xfrm>
            <a:off x="762000" y="5410200"/>
            <a:ext cx="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5" name="Line 39"/>
          <p:cNvSpPr>
            <a:spLocks noChangeShapeType="1"/>
          </p:cNvSpPr>
          <p:nvPr/>
        </p:nvSpPr>
        <p:spPr bwMode="auto">
          <a:xfrm>
            <a:off x="2819400" y="5410200"/>
            <a:ext cx="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6" name="Oval 40"/>
          <p:cNvSpPr>
            <a:spLocks noChangeArrowheads="1"/>
          </p:cNvSpPr>
          <p:nvPr/>
        </p:nvSpPr>
        <p:spPr bwMode="auto">
          <a:xfrm>
            <a:off x="1209675" y="4171950"/>
            <a:ext cx="404813" cy="381000"/>
          </a:xfrm>
          <a:prstGeom prst="ellipse">
            <a:avLst/>
          </a:prstGeom>
          <a:solidFill>
            <a:schemeClr val="bg1"/>
          </a:solidFill>
          <a:ln w="9525">
            <a:solidFill>
              <a:schemeClr val="tx1"/>
            </a:solidFill>
            <a:round/>
            <a:headEnd/>
            <a:tailEnd/>
          </a:ln>
        </p:spPr>
        <p:txBody>
          <a:bodyPr wrap="none" anchor="ctr"/>
          <a:lstStyle/>
          <a:p>
            <a:pPr algn="ctr"/>
            <a:r>
              <a:rPr lang="en-US" sz="2000" b="1">
                <a:solidFill>
                  <a:srgbClr val="FF0000"/>
                </a:solidFill>
                <a:latin typeface="Verdana" pitchFamily="34" charset="0"/>
              </a:rPr>
              <a:t>d</a:t>
            </a:r>
          </a:p>
        </p:txBody>
      </p:sp>
      <p:sp>
        <p:nvSpPr>
          <p:cNvPr id="55338" name="Line 42"/>
          <p:cNvSpPr>
            <a:spLocks noChangeShapeType="1"/>
          </p:cNvSpPr>
          <p:nvPr/>
        </p:nvSpPr>
        <p:spPr bwMode="auto">
          <a:xfrm flipH="1">
            <a:off x="685800" y="4495800"/>
            <a:ext cx="53340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9" name="Line 43"/>
          <p:cNvSpPr>
            <a:spLocks noChangeShapeType="1"/>
          </p:cNvSpPr>
          <p:nvPr/>
        </p:nvSpPr>
        <p:spPr bwMode="auto">
          <a:xfrm>
            <a:off x="1524000" y="4495800"/>
            <a:ext cx="106680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40" name="Rectangle 44"/>
          <p:cNvSpPr>
            <a:spLocks noChangeArrowheads="1"/>
          </p:cNvSpPr>
          <p:nvPr/>
        </p:nvSpPr>
        <p:spPr bwMode="auto">
          <a:xfrm>
            <a:off x="4724400" y="5105400"/>
            <a:ext cx="1600200" cy="533400"/>
          </a:xfrm>
          <a:prstGeom prst="rect">
            <a:avLst/>
          </a:prstGeom>
          <a:solidFill>
            <a:srgbClr val="FFFF00"/>
          </a:solidFill>
          <a:ln w="9525">
            <a:solidFill>
              <a:schemeClr val="tx1"/>
            </a:solidFill>
            <a:miter lim="800000"/>
            <a:headEnd/>
            <a:tailEnd/>
          </a:ln>
        </p:spPr>
        <p:txBody>
          <a:bodyPr wrap="none" anchor="ctr"/>
          <a:lstStyle/>
          <a:p>
            <a:pPr algn="ctr"/>
            <a:r>
              <a:rPr lang="en-US" sz="2000" b="1">
                <a:latin typeface="Verdana" pitchFamily="34" charset="0"/>
              </a:rPr>
              <a:t>GRADUATE</a:t>
            </a:r>
          </a:p>
        </p:txBody>
      </p:sp>
      <p:sp>
        <p:nvSpPr>
          <p:cNvPr id="55341" name="Rectangle 45"/>
          <p:cNvSpPr>
            <a:spLocks noChangeArrowheads="1"/>
          </p:cNvSpPr>
          <p:nvPr/>
        </p:nvSpPr>
        <p:spPr bwMode="auto">
          <a:xfrm>
            <a:off x="7086600" y="5105400"/>
            <a:ext cx="2057400" cy="533400"/>
          </a:xfrm>
          <a:prstGeom prst="rect">
            <a:avLst/>
          </a:prstGeom>
          <a:solidFill>
            <a:srgbClr val="FFFF00"/>
          </a:solidFill>
          <a:ln w="9525">
            <a:solidFill>
              <a:schemeClr val="tx1"/>
            </a:solidFill>
            <a:miter lim="800000"/>
            <a:headEnd/>
            <a:tailEnd/>
          </a:ln>
        </p:spPr>
        <p:txBody>
          <a:bodyPr wrap="none" anchor="ctr"/>
          <a:lstStyle/>
          <a:p>
            <a:pPr algn="ctr"/>
            <a:r>
              <a:rPr lang="en-US" sz="2000" b="1">
                <a:latin typeface="Verdana" pitchFamily="34" charset="0"/>
              </a:rPr>
              <a:t>UNGRADUATE</a:t>
            </a:r>
          </a:p>
        </p:txBody>
      </p:sp>
      <p:sp>
        <p:nvSpPr>
          <p:cNvPr id="55343" name="Line 47"/>
          <p:cNvSpPr>
            <a:spLocks noChangeShapeType="1"/>
          </p:cNvSpPr>
          <p:nvPr/>
        </p:nvSpPr>
        <p:spPr bwMode="auto">
          <a:xfrm>
            <a:off x="7524750" y="3990975"/>
            <a:ext cx="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44" name="Oval 48"/>
          <p:cNvSpPr>
            <a:spLocks noChangeArrowheads="1"/>
          </p:cNvSpPr>
          <p:nvPr/>
        </p:nvSpPr>
        <p:spPr bwMode="auto">
          <a:xfrm>
            <a:off x="7305675" y="4324350"/>
            <a:ext cx="404813" cy="381000"/>
          </a:xfrm>
          <a:prstGeom prst="ellipse">
            <a:avLst/>
          </a:prstGeom>
          <a:solidFill>
            <a:schemeClr val="bg1"/>
          </a:solidFill>
          <a:ln w="9525">
            <a:solidFill>
              <a:schemeClr val="tx1"/>
            </a:solidFill>
            <a:round/>
            <a:headEnd/>
            <a:tailEnd/>
          </a:ln>
        </p:spPr>
        <p:txBody>
          <a:bodyPr wrap="none" anchor="ctr"/>
          <a:lstStyle/>
          <a:p>
            <a:pPr algn="ctr"/>
            <a:r>
              <a:rPr lang="en-US" sz="2000" b="1">
                <a:solidFill>
                  <a:srgbClr val="FF0000"/>
                </a:solidFill>
                <a:latin typeface="Verdana" pitchFamily="34" charset="0"/>
              </a:rPr>
              <a:t>d</a:t>
            </a:r>
          </a:p>
        </p:txBody>
      </p:sp>
      <p:sp>
        <p:nvSpPr>
          <p:cNvPr id="55345" name="Line 49"/>
          <p:cNvSpPr>
            <a:spLocks noChangeShapeType="1"/>
          </p:cNvSpPr>
          <p:nvPr/>
        </p:nvSpPr>
        <p:spPr bwMode="auto">
          <a:xfrm flipH="1">
            <a:off x="5715000" y="4648200"/>
            <a:ext cx="160020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46" name="Line 50"/>
          <p:cNvSpPr>
            <a:spLocks noChangeShapeType="1"/>
          </p:cNvSpPr>
          <p:nvPr/>
        </p:nvSpPr>
        <p:spPr bwMode="auto">
          <a:xfrm>
            <a:off x="7620000" y="4648200"/>
            <a:ext cx="106680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48" name="Line 52"/>
          <p:cNvSpPr>
            <a:spLocks noChangeShapeType="1"/>
          </p:cNvSpPr>
          <p:nvPr/>
        </p:nvSpPr>
        <p:spPr bwMode="auto">
          <a:xfrm>
            <a:off x="8143875" y="5638800"/>
            <a:ext cx="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49" name="Line 53"/>
          <p:cNvSpPr>
            <a:spLocks noChangeShapeType="1"/>
          </p:cNvSpPr>
          <p:nvPr/>
        </p:nvSpPr>
        <p:spPr bwMode="auto">
          <a:xfrm>
            <a:off x="5334000" y="5715000"/>
            <a:ext cx="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5299"/>
                                        </p:tgtEl>
                                        <p:attrNameLst>
                                          <p:attrName>style.visibility</p:attrName>
                                        </p:attrNameLst>
                                      </p:cBhvr>
                                      <p:to>
                                        <p:strVal val="visible"/>
                                      </p:to>
                                    </p:set>
                                    <p:animEffect transition="in" filter="diamond(in)">
                                      <p:cBhvr>
                                        <p:cTn id="7" dur="2000"/>
                                        <p:tgtEl>
                                          <p:spTgt spid="55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5317"/>
                                        </p:tgtEl>
                                        <p:attrNameLst>
                                          <p:attrName>style.visibility</p:attrName>
                                        </p:attrNameLst>
                                      </p:cBhvr>
                                      <p:to>
                                        <p:strVal val="visible"/>
                                      </p:to>
                                    </p:set>
                                    <p:anim calcmode="lin" valueType="num">
                                      <p:cBhvr additive="base">
                                        <p:cTn id="12" dur="500" fill="hold"/>
                                        <p:tgtEl>
                                          <p:spTgt spid="55317"/>
                                        </p:tgtEl>
                                        <p:attrNameLst>
                                          <p:attrName>ppt_x</p:attrName>
                                        </p:attrNameLst>
                                      </p:cBhvr>
                                      <p:tavLst>
                                        <p:tav tm="0">
                                          <p:val>
                                            <p:strVal val="#ppt_x"/>
                                          </p:val>
                                        </p:tav>
                                        <p:tav tm="100000">
                                          <p:val>
                                            <p:strVal val="#ppt_x"/>
                                          </p:val>
                                        </p:tav>
                                      </p:tavLst>
                                    </p:anim>
                                    <p:anim calcmode="lin" valueType="num">
                                      <p:cBhvr additive="base">
                                        <p:cTn id="13" dur="500" fill="hold"/>
                                        <p:tgtEl>
                                          <p:spTgt spid="5531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5320"/>
                                        </p:tgtEl>
                                        <p:attrNameLst>
                                          <p:attrName>style.visibility</p:attrName>
                                        </p:attrNameLst>
                                      </p:cBhvr>
                                      <p:to>
                                        <p:strVal val="visible"/>
                                      </p:to>
                                    </p:set>
                                    <p:anim calcmode="lin" valueType="num">
                                      <p:cBhvr additive="base">
                                        <p:cTn id="16" dur="500" fill="hold"/>
                                        <p:tgtEl>
                                          <p:spTgt spid="55320"/>
                                        </p:tgtEl>
                                        <p:attrNameLst>
                                          <p:attrName>ppt_x</p:attrName>
                                        </p:attrNameLst>
                                      </p:cBhvr>
                                      <p:tavLst>
                                        <p:tav tm="0">
                                          <p:val>
                                            <p:strVal val="#ppt_x"/>
                                          </p:val>
                                        </p:tav>
                                        <p:tav tm="100000">
                                          <p:val>
                                            <p:strVal val="#ppt_x"/>
                                          </p:val>
                                        </p:tav>
                                      </p:tavLst>
                                    </p:anim>
                                    <p:anim calcmode="lin" valueType="num">
                                      <p:cBhvr additive="base">
                                        <p:cTn id="17" dur="500" fill="hold"/>
                                        <p:tgtEl>
                                          <p:spTgt spid="55320"/>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55307"/>
                                        </p:tgtEl>
                                        <p:attrNameLst>
                                          <p:attrName>style.visibility</p:attrName>
                                        </p:attrNameLst>
                                      </p:cBhvr>
                                      <p:to>
                                        <p:strVal val="visible"/>
                                      </p:to>
                                    </p:set>
                                    <p:anim calcmode="lin" valueType="num">
                                      <p:cBhvr additive="base">
                                        <p:cTn id="20" dur="500" fill="hold"/>
                                        <p:tgtEl>
                                          <p:spTgt spid="55307"/>
                                        </p:tgtEl>
                                        <p:attrNameLst>
                                          <p:attrName>ppt_x</p:attrName>
                                        </p:attrNameLst>
                                      </p:cBhvr>
                                      <p:tavLst>
                                        <p:tav tm="0">
                                          <p:val>
                                            <p:strVal val="#ppt_x"/>
                                          </p:val>
                                        </p:tav>
                                        <p:tav tm="100000">
                                          <p:val>
                                            <p:strVal val="#ppt_x"/>
                                          </p:val>
                                        </p:tav>
                                      </p:tavLst>
                                    </p:anim>
                                    <p:anim calcmode="lin" valueType="num">
                                      <p:cBhvr additive="base">
                                        <p:cTn id="21" dur="500" fill="hold"/>
                                        <p:tgtEl>
                                          <p:spTgt spid="55307"/>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55306"/>
                                        </p:tgtEl>
                                        <p:attrNameLst>
                                          <p:attrName>style.visibility</p:attrName>
                                        </p:attrNameLst>
                                      </p:cBhvr>
                                      <p:to>
                                        <p:strVal val="visible"/>
                                      </p:to>
                                    </p:set>
                                    <p:anim calcmode="lin" valueType="num">
                                      <p:cBhvr additive="base">
                                        <p:cTn id="24" dur="500" fill="hold"/>
                                        <p:tgtEl>
                                          <p:spTgt spid="55306"/>
                                        </p:tgtEl>
                                        <p:attrNameLst>
                                          <p:attrName>ppt_x</p:attrName>
                                        </p:attrNameLst>
                                      </p:cBhvr>
                                      <p:tavLst>
                                        <p:tav tm="0">
                                          <p:val>
                                            <p:strVal val="#ppt_x"/>
                                          </p:val>
                                        </p:tav>
                                        <p:tav tm="100000">
                                          <p:val>
                                            <p:strVal val="#ppt_x"/>
                                          </p:val>
                                        </p:tav>
                                      </p:tavLst>
                                    </p:anim>
                                    <p:anim calcmode="lin" valueType="num">
                                      <p:cBhvr additive="base">
                                        <p:cTn id="25" dur="500" fill="hold"/>
                                        <p:tgtEl>
                                          <p:spTgt spid="5530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55315"/>
                                        </p:tgtEl>
                                        <p:attrNameLst>
                                          <p:attrName>style.visibility</p:attrName>
                                        </p:attrNameLst>
                                      </p:cBhvr>
                                      <p:to>
                                        <p:strVal val="visible"/>
                                      </p:to>
                                    </p:set>
                                    <p:anim calcmode="lin" valueType="num">
                                      <p:cBhvr additive="base">
                                        <p:cTn id="28" dur="500" fill="hold"/>
                                        <p:tgtEl>
                                          <p:spTgt spid="55315"/>
                                        </p:tgtEl>
                                        <p:attrNameLst>
                                          <p:attrName>ppt_x</p:attrName>
                                        </p:attrNameLst>
                                      </p:cBhvr>
                                      <p:tavLst>
                                        <p:tav tm="0">
                                          <p:val>
                                            <p:strVal val="#ppt_x"/>
                                          </p:val>
                                        </p:tav>
                                        <p:tav tm="100000">
                                          <p:val>
                                            <p:strVal val="#ppt_x"/>
                                          </p:val>
                                        </p:tav>
                                      </p:tavLst>
                                    </p:anim>
                                    <p:anim calcmode="lin" valueType="num">
                                      <p:cBhvr additive="base">
                                        <p:cTn id="29" dur="500" fill="hold"/>
                                        <p:tgtEl>
                                          <p:spTgt spid="5531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55318"/>
                                        </p:tgtEl>
                                        <p:attrNameLst>
                                          <p:attrName>style.visibility</p:attrName>
                                        </p:attrNameLst>
                                      </p:cBhvr>
                                      <p:to>
                                        <p:strVal val="visible"/>
                                      </p:to>
                                    </p:set>
                                    <p:anim calcmode="lin" valueType="num">
                                      <p:cBhvr additive="base">
                                        <p:cTn id="32" dur="500" fill="hold"/>
                                        <p:tgtEl>
                                          <p:spTgt spid="55318"/>
                                        </p:tgtEl>
                                        <p:attrNameLst>
                                          <p:attrName>ppt_x</p:attrName>
                                        </p:attrNameLst>
                                      </p:cBhvr>
                                      <p:tavLst>
                                        <p:tav tm="0">
                                          <p:val>
                                            <p:strVal val="#ppt_x"/>
                                          </p:val>
                                        </p:tav>
                                        <p:tav tm="100000">
                                          <p:val>
                                            <p:strVal val="#ppt_x"/>
                                          </p:val>
                                        </p:tav>
                                      </p:tavLst>
                                    </p:anim>
                                    <p:anim calcmode="lin" valueType="num">
                                      <p:cBhvr additive="base">
                                        <p:cTn id="33" dur="500" fill="hold"/>
                                        <p:tgtEl>
                                          <p:spTgt spid="5531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55319"/>
                                        </p:tgtEl>
                                        <p:attrNameLst>
                                          <p:attrName>style.visibility</p:attrName>
                                        </p:attrNameLst>
                                      </p:cBhvr>
                                      <p:to>
                                        <p:strVal val="visible"/>
                                      </p:to>
                                    </p:set>
                                    <p:anim calcmode="lin" valueType="num">
                                      <p:cBhvr additive="base">
                                        <p:cTn id="36" dur="500" fill="hold"/>
                                        <p:tgtEl>
                                          <p:spTgt spid="55319"/>
                                        </p:tgtEl>
                                        <p:attrNameLst>
                                          <p:attrName>ppt_x</p:attrName>
                                        </p:attrNameLst>
                                      </p:cBhvr>
                                      <p:tavLst>
                                        <p:tav tm="0">
                                          <p:val>
                                            <p:strVal val="#ppt_x"/>
                                          </p:val>
                                        </p:tav>
                                        <p:tav tm="100000">
                                          <p:val>
                                            <p:strVal val="#ppt_x"/>
                                          </p:val>
                                        </p:tav>
                                      </p:tavLst>
                                    </p:anim>
                                    <p:anim calcmode="lin" valueType="num">
                                      <p:cBhvr additive="base">
                                        <p:cTn id="37" dur="500" fill="hold"/>
                                        <p:tgtEl>
                                          <p:spTgt spid="5531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55316"/>
                                        </p:tgtEl>
                                        <p:attrNameLst>
                                          <p:attrName>style.visibility</p:attrName>
                                        </p:attrNameLst>
                                      </p:cBhvr>
                                      <p:to>
                                        <p:strVal val="visible"/>
                                      </p:to>
                                    </p:set>
                                    <p:anim calcmode="lin" valueType="num">
                                      <p:cBhvr additive="base">
                                        <p:cTn id="40" dur="500" fill="hold"/>
                                        <p:tgtEl>
                                          <p:spTgt spid="55316"/>
                                        </p:tgtEl>
                                        <p:attrNameLst>
                                          <p:attrName>ppt_x</p:attrName>
                                        </p:attrNameLst>
                                      </p:cBhvr>
                                      <p:tavLst>
                                        <p:tav tm="0">
                                          <p:val>
                                            <p:strVal val="#ppt_x"/>
                                          </p:val>
                                        </p:tav>
                                        <p:tav tm="100000">
                                          <p:val>
                                            <p:strVal val="#ppt_x"/>
                                          </p:val>
                                        </p:tav>
                                      </p:tavLst>
                                    </p:anim>
                                    <p:anim calcmode="lin" valueType="num">
                                      <p:cBhvr additive="base">
                                        <p:cTn id="41" dur="500" fill="hold"/>
                                        <p:tgtEl>
                                          <p:spTgt spid="55316"/>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1" presetClass="entr" presetSubtype="4" fill="hold" grpId="0" nodeType="clickEffect">
                                  <p:stCondLst>
                                    <p:cond delay="0"/>
                                  </p:stCondLst>
                                  <p:childTnLst>
                                    <p:set>
                                      <p:cBhvr>
                                        <p:cTn id="45" dur="1" fill="hold">
                                          <p:stCondLst>
                                            <p:cond delay="0"/>
                                          </p:stCondLst>
                                        </p:cTn>
                                        <p:tgtEl>
                                          <p:spTgt spid="55301"/>
                                        </p:tgtEl>
                                        <p:attrNameLst>
                                          <p:attrName>style.visibility</p:attrName>
                                        </p:attrNameLst>
                                      </p:cBhvr>
                                      <p:to>
                                        <p:strVal val="visible"/>
                                      </p:to>
                                    </p:set>
                                    <p:animEffect transition="in" filter="wheel(4)">
                                      <p:cBhvr>
                                        <p:cTn id="46" dur="2000"/>
                                        <p:tgtEl>
                                          <p:spTgt spid="55301"/>
                                        </p:tgtEl>
                                      </p:cBhvr>
                                    </p:animEffect>
                                  </p:childTnLst>
                                </p:cTn>
                              </p:par>
                              <p:par>
                                <p:cTn id="47" presetID="21" presetClass="entr" presetSubtype="4" fill="hold" grpId="0" nodeType="withEffect">
                                  <p:stCondLst>
                                    <p:cond delay="0"/>
                                  </p:stCondLst>
                                  <p:childTnLst>
                                    <p:set>
                                      <p:cBhvr>
                                        <p:cTn id="48" dur="1" fill="hold">
                                          <p:stCondLst>
                                            <p:cond delay="0"/>
                                          </p:stCondLst>
                                        </p:cTn>
                                        <p:tgtEl>
                                          <p:spTgt spid="55302"/>
                                        </p:tgtEl>
                                        <p:attrNameLst>
                                          <p:attrName>style.visibility</p:attrName>
                                        </p:attrNameLst>
                                      </p:cBhvr>
                                      <p:to>
                                        <p:strVal val="visible"/>
                                      </p:to>
                                    </p:set>
                                    <p:animEffect transition="in" filter="wheel(4)">
                                      <p:cBhvr>
                                        <p:cTn id="49" dur="2000"/>
                                        <p:tgtEl>
                                          <p:spTgt spid="55302"/>
                                        </p:tgtEl>
                                      </p:cBhvr>
                                    </p:animEffect>
                                  </p:childTnLst>
                                </p:cTn>
                              </p:par>
                              <p:par>
                                <p:cTn id="50" presetID="21" presetClass="entr" presetSubtype="4" fill="hold" grpId="0" nodeType="withEffect">
                                  <p:stCondLst>
                                    <p:cond delay="0"/>
                                  </p:stCondLst>
                                  <p:childTnLst>
                                    <p:set>
                                      <p:cBhvr>
                                        <p:cTn id="51" dur="1" fill="hold">
                                          <p:stCondLst>
                                            <p:cond delay="0"/>
                                          </p:stCondLst>
                                        </p:cTn>
                                        <p:tgtEl>
                                          <p:spTgt spid="55312"/>
                                        </p:tgtEl>
                                        <p:attrNameLst>
                                          <p:attrName>style.visibility</p:attrName>
                                        </p:attrNameLst>
                                      </p:cBhvr>
                                      <p:to>
                                        <p:strVal val="visible"/>
                                      </p:to>
                                    </p:set>
                                    <p:animEffect transition="in" filter="wheel(4)">
                                      <p:cBhvr>
                                        <p:cTn id="52" dur="2000"/>
                                        <p:tgtEl>
                                          <p:spTgt spid="5531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8" presetClass="entr" presetSubtype="16" fill="hold" grpId="1" nodeType="clickEffect">
                                  <p:stCondLst>
                                    <p:cond delay="0"/>
                                  </p:stCondLst>
                                  <p:childTnLst>
                                    <p:set>
                                      <p:cBhvr>
                                        <p:cTn id="56" dur="1" fill="hold">
                                          <p:stCondLst>
                                            <p:cond delay="0"/>
                                          </p:stCondLst>
                                        </p:cTn>
                                        <p:tgtEl>
                                          <p:spTgt spid="55301"/>
                                        </p:tgtEl>
                                        <p:attrNameLst>
                                          <p:attrName>style.visibility</p:attrName>
                                        </p:attrNameLst>
                                      </p:cBhvr>
                                      <p:to>
                                        <p:strVal val="visible"/>
                                      </p:to>
                                    </p:set>
                                    <p:animEffect transition="in" filter="diamond(in)">
                                      <p:cBhvr>
                                        <p:cTn id="57" dur="2000"/>
                                        <p:tgtEl>
                                          <p:spTgt spid="55301"/>
                                        </p:tgtEl>
                                      </p:cBhvr>
                                    </p:animEffect>
                                  </p:childTnLst>
                                </p:cTn>
                              </p:par>
                              <p:par>
                                <p:cTn id="58" presetID="8" presetClass="entr" presetSubtype="16" fill="hold" grpId="1" nodeType="withEffect">
                                  <p:stCondLst>
                                    <p:cond delay="0"/>
                                  </p:stCondLst>
                                  <p:childTnLst>
                                    <p:set>
                                      <p:cBhvr>
                                        <p:cTn id="59" dur="1" fill="hold">
                                          <p:stCondLst>
                                            <p:cond delay="0"/>
                                          </p:stCondLst>
                                        </p:cTn>
                                        <p:tgtEl>
                                          <p:spTgt spid="55312"/>
                                        </p:tgtEl>
                                        <p:attrNameLst>
                                          <p:attrName>style.visibility</p:attrName>
                                        </p:attrNameLst>
                                      </p:cBhvr>
                                      <p:to>
                                        <p:strVal val="visible"/>
                                      </p:to>
                                    </p:set>
                                    <p:animEffect transition="in" filter="diamond(in)">
                                      <p:cBhvr>
                                        <p:cTn id="60" dur="2000"/>
                                        <p:tgtEl>
                                          <p:spTgt spid="55312"/>
                                        </p:tgtEl>
                                      </p:cBhvr>
                                    </p:animEffect>
                                  </p:childTnLst>
                                </p:cTn>
                              </p:par>
                              <p:par>
                                <p:cTn id="61" presetID="8" presetClass="entr" presetSubtype="16" fill="hold" grpId="0" nodeType="withEffect">
                                  <p:stCondLst>
                                    <p:cond delay="0"/>
                                  </p:stCondLst>
                                  <p:childTnLst>
                                    <p:set>
                                      <p:cBhvr>
                                        <p:cTn id="62" dur="1" fill="hold">
                                          <p:stCondLst>
                                            <p:cond delay="0"/>
                                          </p:stCondLst>
                                        </p:cTn>
                                        <p:tgtEl>
                                          <p:spTgt spid="55310"/>
                                        </p:tgtEl>
                                        <p:attrNameLst>
                                          <p:attrName>style.visibility</p:attrName>
                                        </p:attrNameLst>
                                      </p:cBhvr>
                                      <p:to>
                                        <p:strVal val="visible"/>
                                      </p:to>
                                    </p:set>
                                    <p:animEffect transition="in" filter="diamond(in)">
                                      <p:cBhvr>
                                        <p:cTn id="63" dur="2000"/>
                                        <p:tgtEl>
                                          <p:spTgt spid="55310"/>
                                        </p:tgtEl>
                                      </p:cBhvr>
                                    </p:animEffect>
                                  </p:childTnLst>
                                </p:cTn>
                              </p:par>
                              <p:par>
                                <p:cTn id="64" presetID="8" presetClass="entr" presetSubtype="16" fill="hold" grpId="0" nodeType="withEffect">
                                  <p:stCondLst>
                                    <p:cond delay="0"/>
                                  </p:stCondLst>
                                  <p:childTnLst>
                                    <p:set>
                                      <p:cBhvr>
                                        <p:cTn id="65" dur="1" fill="hold">
                                          <p:stCondLst>
                                            <p:cond delay="0"/>
                                          </p:stCondLst>
                                        </p:cTn>
                                        <p:tgtEl>
                                          <p:spTgt spid="55329"/>
                                        </p:tgtEl>
                                        <p:attrNameLst>
                                          <p:attrName>style.visibility</p:attrName>
                                        </p:attrNameLst>
                                      </p:cBhvr>
                                      <p:to>
                                        <p:strVal val="visible"/>
                                      </p:to>
                                    </p:set>
                                    <p:animEffect transition="in" filter="diamond(in)">
                                      <p:cBhvr>
                                        <p:cTn id="66" dur="2000"/>
                                        <p:tgtEl>
                                          <p:spTgt spid="55329"/>
                                        </p:tgtEl>
                                      </p:cBhvr>
                                    </p:animEffect>
                                  </p:childTnLst>
                                </p:cTn>
                              </p:par>
                              <p:par>
                                <p:cTn id="67" presetID="8" presetClass="entr" presetSubtype="16" fill="hold" grpId="0" nodeType="withEffect">
                                  <p:stCondLst>
                                    <p:cond delay="0"/>
                                  </p:stCondLst>
                                  <p:childTnLst>
                                    <p:set>
                                      <p:cBhvr>
                                        <p:cTn id="68" dur="1" fill="hold">
                                          <p:stCondLst>
                                            <p:cond delay="0"/>
                                          </p:stCondLst>
                                        </p:cTn>
                                        <p:tgtEl>
                                          <p:spTgt spid="55300"/>
                                        </p:tgtEl>
                                        <p:attrNameLst>
                                          <p:attrName>style.visibility</p:attrName>
                                        </p:attrNameLst>
                                      </p:cBhvr>
                                      <p:to>
                                        <p:strVal val="visible"/>
                                      </p:to>
                                    </p:set>
                                    <p:animEffect transition="in" filter="diamond(in)">
                                      <p:cBhvr>
                                        <p:cTn id="69" dur="2000"/>
                                        <p:tgtEl>
                                          <p:spTgt spid="55300"/>
                                        </p:tgtEl>
                                      </p:cBhvr>
                                    </p:animEffect>
                                  </p:childTnLst>
                                </p:cTn>
                              </p:par>
                              <p:par>
                                <p:cTn id="70" presetID="8" presetClass="entr" presetSubtype="16" fill="hold" grpId="0" nodeType="withEffect">
                                  <p:stCondLst>
                                    <p:cond delay="0"/>
                                  </p:stCondLst>
                                  <p:childTnLst>
                                    <p:set>
                                      <p:cBhvr>
                                        <p:cTn id="71" dur="1" fill="hold">
                                          <p:stCondLst>
                                            <p:cond delay="0"/>
                                          </p:stCondLst>
                                        </p:cTn>
                                        <p:tgtEl>
                                          <p:spTgt spid="55313"/>
                                        </p:tgtEl>
                                        <p:attrNameLst>
                                          <p:attrName>style.visibility</p:attrName>
                                        </p:attrNameLst>
                                      </p:cBhvr>
                                      <p:to>
                                        <p:strVal val="visible"/>
                                      </p:to>
                                    </p:set>
                                    <p:animEffect transition="in" filter="diamond(in)">
                                      <p:cBhvr>
                                        <p:cTn id="72" dur="2000"/>
                                        <p:tgtEl>
                                          <p:spTgt spid="55313"/>
                                        </p:tgtEl>
                                      </p:cBhvr>
                                    </p:animEffect>
                                  </p:childTnLst>
                                </p:cTn>
                              </p:par>
                              <p:par>
                                <p:cTn id="73" presetID="8" presetClass="entr" presetSubtype="16" fill="hold" grpId="0" nodeType="withEffect">
                                  <p:stCondLst>
                                    <p:cond delay="0"/>
                                  </p:stCondLst>
                                  <p:childTnLst>
                                    <p:set>
                                      <p:cBhvr>
                                        <p:cTn id="74" dur="1" fill="hold">
                                          <p:stCondLst>
                                            <p:cond delay="0"/>
                                          </p:stCondLst>
                                        </p:cTn>
                                        <p:tgtEl>
                                          <p:spTgt spid="55311"/>
                                        </p:tgtEl>
                                        <p:attrNameLst>
                                          <p:attrName>style.visibility</p:attrName>
                                        </p:attrNameLst>
                                      </p:cBhvr>
                                      <p:to>
                                        <p:strVal val="visible"/>
                                      </p:to>
                                    </p:set>
                                    <p:animEffect transition="in" filter="diamond(in)">
                                      <p:cBhvr>
                                        <p:cTn id="75" dur="2000"/>
                                        <p:tgtEl>
                                          <p:spTgt spid="55311"/>
                                        </p:tgtEl>
                                      </p:cBhvr>
                                    </p:animEffect>
                                  </p:childTnLst>
                                </p:cTn>
                              </p:par>
                              <p:par>
                                <p:cTn id="76" presetID="8" presetClass="entr" presetSubtype="16" fill="hold" grpId="0" nodeType="withEffect">
                                  <p:stCondLst>
                                    <p:cond delay="0"/>
                                  </p:stCondLst>
                                  <p:childTnLst>
                                    <p:set>
                                      <p:cBhvr>
                                        <p:cTn id="77" dur="1" fill="hold">
                                          <p:stCondLst>
                                            <p:cond delay="0"/>
                                          </p:stCondLst>
                                        </p:cTn>
                                        <p:tgtEl>
                                          <p:spTgt spid="55303"/>
                                        </p:tgtEl>
                                        <p:attrNameLst>
                                          <p:attrName>style.visibility</p:attrName>
                                        </p:attrNameLst>
                                      </p:cBhvr>
                                      <p:to>
                                        <p:strVal val="visible"/>
                                      </p:to>
                                    </p:set>
                                    <p:animEffect transition="in" filter="diamond(in)">
                                      <p:cBhvr>
                                        <p:cTn id="78" dur="2000"/>
                                        <p:tgtEl>
                                          <p:spTgt spid="55303"/>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55308"/>
                                        </p:tgtEl>
                                        <p:attrNameLst>
                                          <p:attrName>style.visibility</p:attrName>
                                        </p:attrNameLst>
                                      </p:cBhvr>
                                      <p:to>
                                        <p:strVal val="visible"/>
                                      </p:to>
                                    </p:set>
                                    <p:animEffect transition="in" filter="wipe(down)">
                                      <p:cBhvr>
                                        <p:cTn id="83" dur="500"/>
                                        <p:tgtEl>
                                          <p:spTgt spid="55308"/>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55325"/>
                                        </p:tgtEl>
                                        <p:attrNameLst>
                                          <p:attrName>style.visibility</p:attrName>
                                        </p:attrNameLst>
                                      </p:cBhvr>
                                      <p:to>
                                        <p:strVal val="visible"/>
                                      </p:to>
                                    </p:set>
                                    <p:animEffect transition="in" filter="wipe(down)">
                                      <p:cBhvr>
                                        <p:cTn id="86" dur="500"/>
                                        <p:tgtEl>
                                          <p:spTgt spid="55325"/>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55330"/>
                                        </p:tgtEl>
                                        <p:attrNameLst>
                                          <p:attrName>style.visibility</p:attrName>
                                        </p:attrNameLst>
                                      </p:cBhvr>
                                      <p:to>
                                        <p:strVal val="visible"/>
                                      </p:to>
                                    </p:set>
                                    <p:animEffect transition="in" filter="wipe(down)">
                                      <p:cBhvr>
                                        <p:cTn id="89" dur="500"/>
                                        <p:tgtEl>
                                          <p:spTgt spid="55330"/>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55331"/>
                                        </p:tgtEl>
                                        <p:attrNameLst>
                                          <p:attrName>style.visibility</p:attrName>
                                        </p:attrNameLst>
                                      </p:cBhvr>
                                      <p:to>
                                        <p:strVal val="visible"/>
                                      </p:to>
                                    </p:set>
                                    <p:animEffect transition="in" filter="wipe(down)">
                                      <p:cBhvr>
                                        <p:cTn id="92" dur="500"/>
                                        <p:tgtEl>
                                          <p:spTgt spid="55331"/>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55333"/>
                                        </p:tgtEl>
                                        <p:attrNameLst>
                                          <p:attrName>style.visibility</p:attrName>
                                        </p:attrNameLst>
                                      </p:cBhvr>
                                      <p:to>
                                        <p:strVal val="visible"/>
                                      </p:to>
                                    </p:set>
                                    <p:animEffect transition="in" filter="wipe(down)">
                                      <p:cBhvr>
                                        <p:cTn id="95" dur="500"/>
                                        <p:tgtEl>
                                          <p:spTgt spid="55333"/>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55335"/>
                                        </p:tgtEl>
                                        <p:attrNameLst>
                                          <p:attrName>style.visibility</p:attrName>
                                        </p:attrNameLst>
                                      </p:cBhvr>
                                      <p:to>
                                        <p:strVal val="visible"/>
                                      </p:to>
                                    </p:set>
                                    <p:animEffect transition="in" filter="wipe(down)">
                                      <p:cBhvr>
                                        <p:cTn id="98" dur="500"/>
                                        <p:tgtEl>
                                          <p:spTgt spid="55335"/>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55336"/>
                                        </p:tgtEl>
                                        <p:attrNameLst>
                                          <p:attrName>style.visibility</p:attrName>
                                        </p:attrNameLst>
                                      </p:cBhvr>
                                      <p:to>
                                        <p:strVal val="visible"/>
                                      </p:to>
                                    </p:set>
                                    <p:animEffect transition="in" filter="wipe(down)">
                                      <p:cBhvr>
                                        <p:cTn id="101" dur="500"/>
                                        <p:tgtEl>
                                          <p:spTgt spid="55336"/>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55338"/>
                                        </p:tgtEl>
                                        <p:attrNameLst>
                                          <p:attrName>style.visibility</p:attrName>
                                        </p:attrNameLst>
                                      </p:cBhvr>
                                      <p:to>
                                        <p:strVal val="visible"/>
                                      </p:to>
                                    </p:set>
                                    <p:animEffect transition="in" filter="wipe(down)">
                                      <p:cBhvr>
                                        <p:cTn id="104" dur="500"/>
                                        <p:tgtEl>
                                          <p:spTgt spid="55338"/>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55339"/>
                                        </p:tgtEl>
                                        <p:attrNameLst>
                                          <p:attrName>style.visibility</p:attrName>
                                        </p:attrNameLst>
                                      </p:cBhvr>
                                      <p:to>
                                        <p:strVal val="visible"/>
                                      </p:to>
                                    </p:set>
                                    <p:animEffect transition="in" filter="wipe(down)">
                                      <p:cBhvr>
                                        <p:cTn id="107" dur="500"/>
                                        <p:tgtEl>
                                          <p:spTgt spid="55339"/>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55309"/>
                                        </p:tgtEl>
                                        <p:attrNameLst>
                                          <p:attrName>style.visibility</p:attrName>
                                        </p:attrNameLst>
                                      </p:cBhvr>
                                      <p:to>
                                        <p:strVal val="visible"/>
                                      </p:to>
                                    </p:set>
                                    <p:animEffect transition="in" filter="wipe(down)">
                                      <p:cBhvr>
                                        <p:cTn id="110" dur="500"/>
                                        <p:tgtEl>
                                          <p:spTgt spid="55309"/>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55321"/>
                                        </p:tgtEl>
                                        <p:attrNameLst>
                                          <p:attrName>style.visibility</p:attrName>
                                        </p:attrNameLst>
                                      </p:cBhvr>
                                      <p:to>
                                        <p:strVal val="visible"/>
                                      </p:to>
                                    </p:set>
                                    <p:animEffect transition="in" filter="wipe(down)">
                                      <p:cBhvr>
                                        <p:cTn id="113" dur="500"/>
                                        <p:tgtEl>
                                          <p:spTgt spid="55321"/>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1" presetClass="entr" presetSubtype="4" fill="hold" grpId="0" nodeType="clickEffect">
                                  <p:stCondLst>
                                    <p:cond delay="0"/>
                                  </p:stCondLst>
                                  <p:childTnLst>
                                    <p:set>
                                      <p:cBhvr>
                                        <p:cTn id="117" dur="1" fill="hold">
                                          <p:stCondLst>
                                            <p:cond delay="0"/>
                                          </p:stCondLst>
                                        </p:cTn>
                                        <p:tgtEl>
                                          <p:spTgt spid="55340"/>
                                        </p:tgtEl>
                                        <p:attrNameLst>
                                          <p:attrName>style.visibility</p:attrName>
                                        </p:attrNameLst>
                                      </p:cBhvr>
                                      <p:to>
                                        <p:strVal val="visible"/>
                                      </p:to>
                                    </p:set>
                                    <p:animEffect transition="in" filter="wheel(4)">
                                      <p:cBhvr>
                                        <p:cTn id="118" dur="2000"/>
                                        <p:tgtEl>
                                          <p:spTgt spid="55340"/>
                                        </p:tgtEl>
                                      </p:cBhvr>
                                    </p:animEffect>
                                  </p:childTnLst>
                                </p:cTn>
                              </p:par>
                              <p:par>
                                <p:cTn id="119" presetID="21" presetClass="entr" presetSubtype="4" fill="hold" grpId="0" nodeType="withEffect">
                                  <p:stCondLst>
                                    <p:cond delay="0"/>
                                  </p:stCondLst>
                                  <p:childTnLst>
                                    <p:set>
                                      <p:cBhvr>
                                        <p:cTn id="120" dur="1" fill="hold">
                                          <p:stCondLst>
                                            <p:cond delay="0"/>
                                          </p:stCondLst>
                                        </p:cTn>
                                        <p:tgtEl>
                                          <p:spTgt spid="55344"/>
                                        </p:tgtEl>
                                        <p:attrNameLst>
                                          <p:attrName>style.visibility</p:attrName>
                                        </p:attrNameLst>
                                      </p:cBhvr>
                                      <p:to>
                                        <p:strVal val="visible"/>
                                      </p:to>
                                    </p:set>
                                    <p:animEffect transition="in" filter="wheel(4)">
                                      <p:cBhvr>
                                        <p:cTn id="121" dur="2000"/>
                                        <p:tgtEl>
                                          <p:spTgt spid="55344"/>
                                        </p:tgtEl>
                                      </p:cBhvr>
                                    </p:animEffect>
                                  </p:childTnLst>
                                </p:cTn>
                              </p:par>
                              <p:par>
                                <p:cTn id="122" presetID="21" presetClass="entr" presetSubtype="4" fill="hold" grpId="0" nodeType="withEffect">
                                  <p:stCondLst>
                                    <p:cond delay="0"/>
                                  </p:stCondLst>
                                  <p:childTnLst>
                                    <p:set>
                                      <p:cBhvr>
                                        <p:cTn id="123" dur="1" fill="hold">
                                          <p:stCondLst>
                                            <p:cond delay="0"/>
                                          </p:stCondLst>
                                        </p:cTn>
                                        <p:tgtEl>
                                          <p:spTgt spid="55345"/>
                                        </p:tgtEl>
                                        <p:attrNameLst>
                                          <p:attrName>style.visibility</p:attrName>
                                        </p:attrNameLst>
                                      </p:cBhvr>
                                      <p:to>
                                        <p:strVal val="visible"/>
                                      </p:to>
                                    </p:set>
                                    <p:animEffect transition="in" filter="wheel(4)">
                                      <p:cBhvr>
                                        <p:cTn id="124" dur="2000"/>
                                        <p:tgtEl>
                                          <p:spTgt spid="55345"/>
                                        </p:tgtEl>
                                      </p:cBhvr>
                                    </p:animEffect>
                                  </p:childTnLst>
                                </p:cTn>
                              </p:par>
                              <p:par>
                                <p:cTn id="125" presetID="21" presetClass="entr" presetSubtype="4" fill="hold" grpId="0" nodeType="withEffect">
                                  <p:stCondLst>
                                    <p:cond delay="0"/>
                                  </p:stCondLst>
                                  <p:childTnLst>
                                    <p:set>
                                      <p:cBhvr>
                                        <p:cTn id="126" dur="1" fill="hold">
                                          <p:stCondLst>
                                            <p:cond delay="0"/>
                                          </p:stCondLst>
                                        </p:cTn>
                                        <p:tgtEl>
                                          <p:spTgt spid="55346"/>
                                        </p:tgtEl>
                                        <p:attrNameLst>
                                          <p:attrName>style.visibility</p:attrName>
                                        </p:attrNameLst>
                                      </p:cBhvr>
                                      <p:to>
                                        <p:strVal val="visible"/>
                                      </p:to>
                                    </p:set>
                                    <p:animEffect transition="in" filter="wheel(4)">
                                      <p:cBhvr>
                                        <p:cTn id="127" dur="2000"/>
                                        <p:tgtEl>
                                          <p:spTgt spid="55346"/>
                                        </p:tgtEl>
                                      </p:cBhvr>
                                    </p:animEffect>
                                  </p:childTnLst>
                                </p:cTn>
                              </p:par>
                              <p:par>
                                <p:cTn id="128" presetID="21" presetClass="entr" presetSubtype="4" fill="hold" grpId="0" nodeType="withEffect">
                                  <p:stCondLst>
                                    <p:cond delay="0"/>
                                  </p:stCondLst>
                                  <p:childTnLst>
                                    <p:set>
                                      <p:cBhvr>
                                        <p:cTn id="129" dur="1" fill="hold">
                                          <p:stCondLst>
                                            <p:cond delay="0"/>
                                          </p:stCondLst>
                                        </p:cTn>
                                        <p:tgtEl>
                                          <p:spTgt spid="55348"/>
                                        </p:tgtEl>
                                        <p:attrNameLst>
                                          <p:attrName>style.visibility</p:attrName>
                                        </p:attrNameLst>
                                      </p:cBhvr>
                                      <p:to>
                                        <p:strVal val="visible"/>
                                      </p:to>
                                    </p:set>
                                    <p:animEffect transition="in" filter="wheel(4)">
                                      <p:cBhvr>
                                        <p:cTn id="130" dur="2000"/>
                                        <p:tgtEl>
                                          <p:spTgt spid="55348"/>
                                        </p:tgtEl>
                                      </p:cBhvr>
                                    </p:animEffect>
                                  </p:childTnLst>
                                </p:cTn>
                              </p:par>
                              <p:par>
                                <p:cTn id="131" presetID="21" presetClass="entr" presetSubtype="4" fill="hold" grpId="0" nodeType="withEffect">
                                  <p:stCondLst>
                                    <p:cond delay="0"/>
                                  </p:stCondLst>
                                  <p:childTnLst>
                                    <p:set>
                                      <p:cBhvr>
                                        <p:cTn id="132" dur="1" fill="hold">
                                          <p:stCondLst>
                                            <p:cond delay="0"/>
                                          </p:stCondLst>
                                        </p:cTn>
                                        <p:tgtEl>
                                          <p:spTgt spid="55349"/>
                                        </p:tgtEl>
                                        <p:attrNameLst>
                                          <p:attrName>style.visibility</p:attrName>
                                        </p:attrNameLst>
                                      </p:cBhvr>
                                      <p:to>
                                        <p:strVal val="visible"/>
                                      </p:to>
                                    </p:set>
                                    <p:animEffect transition="in" filter="wheel(4)">
                                      <p:cBhvr>
                                        <p:cTn id="133" dur="2000"/>
                                        <p:tgtEl>
                                          <p:spTgt spid="55349"/>
                                        </p:tgtEl>
                                      </p:cBhvr>
                                    </p:animEffect>
                                  </p:childTnLst>
                                </p:cTn>
                              </p:par>
                              <p:par>
                                <p:cTn id="134" presetID="21" presetClass="entr" presetSubtype="4" fill="hold" grpId="0" nodeType="withEffect">
                                  <p:stCondLst>
                                    <p:cond delay="0"/>
                                  </p:stCondLst>
                                  <p:childTnLst>
                                    <p:set>
                                      <p:cBhvr>
                                        <p:cTn id="135" dur="1" fill="hold">
                                          <p:stCondLst>
                                            <p:cond delay="0"/>
                                          </p:stCondLst>
                                        </p:cTn>
                                        <p:tgtEl>
                                          <p:spTgt spid="55343"/>
                                        </p:tgtEl>
                                        <p:attrNameLst>
                                          <p:attrName>style.visibility</p:attrName>
                                        </p:attrNameLst>
                                      </p:cBhvr>
                                      <p:to>
                                        <p:strVal val="visible"/>
                                      </p:to>
                                    </p:set>
                                    <p:animEffect transition="in" filter="wheel(4)">
                                      <p:cBhvr>
                                        <p:cTn id="136" dur="2000"/>
                                        <p:tgtEl>
                                          <p:spTgt spid="55343"/>
                                        </p:tgtEl>
                                      </p:cBhvr>
                                    </p:animEffect>
                                  </p:childTnLst>
                                </p:cTn>
                              </p:par>
                              <p:par>
                                <p:cTn id="137" presetID="21" presetClass="entr" presetSubtype="4" fill="hold" grpId="0" nodeType="withEffect">
                                  <p:stCondLst>
                                    <p:cond delay="0"/>
                                  </p:stCondLst>
                                  <p:childTnLst>
                                    <p:set>
                                      <p:cBhvr>
                                        <p:cTn id="138" dur="1" fill="hold">
                                          <p:stCondLst>
                                            <p:cond delay="0"/>
                                          </p:stCondLst>
                                        </p:cTn>
                                        <p:tgtEl>
                                          <p:spTgt spid="55324"/>
                                        </p:tgtEl>
                                        <p:attrNameLst>
                                          <p:attrName>style.visibility</p:attrName>
                                        </p:attrNameLst>
                                      </p:cBhvr>
                                      <p:to>
                                        <p:strVal val="visible"/>
                                      </p:to>
                                    </p:set>
                                    <p:animEffect transition="in" filter="wheel(4)">
                                      <p:cBhvr>
                                        <p:cTn id="139" dur="2000"/>
                                        <p:tgtEl>
                                          <p:spTgt spid="55324"/>
                                        </p:tgtEl>
                                      </p:cBhvr>
                                    </p:animEffect>
                                  </p:childTnLst>
                                </p:cTn>
                              </p:par>
                              <p:par>
                                <p:cTn id="140" presetID="21" presetClass="entr" presetSubtype="4" fill="hold" grpId="0" nodeType="withEffect">
                                  <p:stCondLst>
                                    <p:cond delay="0"/>
                                  </p:stCondLst>
                                  <p:childTnLst>
                                    <p:set>
                                      <p:cBhvr>
                                        <p:cTn id="141" dur="1" fill="hold">
                                          <p:stCondLst>
                                            <p:cond delay="0"/>
                                          </p:stCondLst>
                                        </p:cTn>
                                        <p:tgtEl>
                                          <p:spTgt spid="55323"/>
                                        </p:tgtEl>
                                        <p:attrNameLst>
                                          <p:attrName>style.visibility</p:attrName>
                                        </p:attrNameLst>
                                      </p:cBhvr>
                                      <p:to>
                                        <p:strVal val="visible"/>
                                      </p:to>
                                    </p:set>
                                    <p:animEffect transition="in" filter="wheel(4)">
                                      <p:cBhvr>
                                        <p:cTn id="142" dur="2000"/>
                                        <p:tgtEl>
                                          <p:spTgt spid="55323"/>
                                        </p:tgtEl>
                                      </p:cBhvr>
                                    </p:animEffect>
                                  </p:childTnLst>
                                </p:cTn>
                              </p:par>
                            </p:childTnLst>
                          </p:cTn>
                        </p:par>
                        <p:par>
                          <p:cTn id="143" fill="hold" nodeType="afterGroup">
                            <p:stCondLst>
                              <p:cond delay="2000"/>
                            </p:stCondLst>
                            <p:childTnLst>
                              <p:par>
                                <p:cTn id="144" presetID="21" presetClass="entr" presetSubtype="4" fill="hold" grpId="0" nodeType="afterEffect">
                                  <p:stCondLst>
                                    <p:cond delay="0"/>
                                  </p:stCondLst>
                                  <p:childTnLst>
                                    <p:set>
                                      <p:cBhvr>
                                        <p:cTn id="145" dur="1" fill="hold">
                                          <p:stCondLst>
                                            <p:cond delay="0"/>
                                          </p:stCondLst>
                                        </p:cTn>
                                        <p:tgtEl>
                                          <p:spTgt spid="55341"/>
                                        </p:tgtEl>
                                        <p:attrNameLst>
                                          <p:attrName>style.visibility</p:attrName>
                                        </p:attrNameLst>
                                      </p:cBhvr>
                                      <p:to>
                                        <p:strVal val="visible"/>
                                      </p:to>
                                    </p:set>
                                    <p:animEffect transition="in" filter="wheel(4)">
                                      <p:cBhvr>
                                        <p:cTn id="146" dur="2000"/>
                                        <p:tgtEl>
                                          <p:spTgt spid="55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animBg="1"/>
      <p:bldP spid="55300" grpId="0" animBg="1"/>
      <p:bldP spid="55301" grpId="0" animBg="1"/>
      <p:bldP spid="55301" grpId="1" animBg="1"/>
      <p:bldP spid="55302" grpId="0" animBg="1"/>
      <p:bldP spid="55303" grpId="0" animBg="1"/>
      <p:bldP spid="55306" grpId="0" animBg="1"/>
      <p:bldP spid="55307" grpId="0" animBg="1"/>
      <p:bldP spid="55308" grpId="0" animBg="1"/>
      <p:bldP spid="55309" grpId="0" animBg="1"/>
      <p:bldP spid="55310" grpId="0" animBg="1"/>
      <p:bldP spid="55311" grpId="0" animBg="1"/>
      <p:bldP spid="55312" grpId="0" animBg="1"/>
      <p:bldP spid="55312" grpId="1" animBg="1"/>
      <p:bldP spid="55313" grpId="0" animBg="1"/>
      <p:bldP spid="55315" grpId="0" animBg="1"/>
      <p:bldP spid="55316" grpId="0" animBg="1"/>
      <p:bldP spid="55317" grpId="0" animBg="1"/>
      <p:bldP spid="55318" grpId="0" animBg="1"/>
      <p:bldP spid="55319" grpId="0" animBg="1"/>
      <p:bldP spid="55320" grpId="0" animBg="1"/>
      <p:bldP spid="55321" grpId="0" animBg="1"/>
      <p:bldP spid="55323" grpId="0" animBg="1"/>
      <p:bldP spid="55324" grpId="0" animBg="1"/>
      <p:bldP spid="55325" grpId="0" animBg="1"/>
      <p:bldP spid="55329" grpId="0" animBg="1"/>
      <p:bldP spid="55330" grpId="0" animBg="1"/>
      <p:bldP spid="55331" grpId="0" animBg="1"/>
      <p:bldP spid="55333" grpId="0" animBg="1"/>
      <p:bldP spid="55335" grpId="0" animBg="1"/>
      <p:bldP spid="55336" grpId="0" animBg="1"/>
      <p:bldP spid="55338" grpId="0" animBg="1"/>
      <p:bldP spid="55339" grpId="0" animBg="1"/>
      <p:bldP spid="55340" grpId="0" animBg="1"/>
      <p:bldP spid="55341" grpId="0" animBg="1"/>
      <p:bldP spid="55343" grpId="0" animBg="1"/>
      <p:bldP spid="55344" grpId="0" animBg="1"/>
      <p:bldP spid="55345" grpId="0" animBg="1"/>
      <p:bldP spid="55346" grpId="0" animBg="1"/>
      <p:bldP spid="55348" grpId="0" animBg="1"/>
      <p:bldP spid="5534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533400" y="533400"/>
            <a:ext cx="8183563" cy="1050925"/>
          </a:xfrm>
        </p:spPr>
        <p:txBody>
          <a:bodyPr>
            <a:normAutofit fontScale="90000"/>
          </a:bodyPr>
          <a:lstStyle/>
          <a:p>
            <a:pPr algn="ctr"/>
            <a:r>
              <a:rPr lang="en-US">
                <a:solidFill>
                  <a:srgbClr val="0000FF"/>
                </a:solidFill>
                <a:effectLst>
                  <a:outerShdw blurRad="38100" dist="38100" dir="2700000" algn="tl">
                    <a:srgbClr val="C0C0C0"/>
                  </a:outerShdw>
                </a:effectLst>
              </a:rPr>
              <a:t>Quy tắc nghiệp vụ</a:t>
            </a:r>
            <a:br>
              <a:rPr lang="en-US">
                <a:solidFill>
                  <a:srgbClr val="0000FF"/>
                </a:solidFill>
                <a:effectLst>
                  <a:outerShdw blurRad="38100" dist="38100" dir="2700000" algn="tl">
                    <a:srgbClr val="C0C0C0"/>
                  </a:outerShdw>
                </a:effectLst>
              </a:rPr>
            </a:br>
            <a:r>
              <a:rPr lang="en-US">
                <a:solidFill>
                  <a:srgbClr val="0000FF"/>
                </a:solidFill>
                <a:effectLst>
                  <a:outerShdw blurRad="38100" dist="38100" dir="2700000" algn="tl">
                    <a:srgbClr val="C0C0C0"/>
                  </a:outerShdw>
                </a:effectLst>
              </a:rPr>
              <a:t>Business Rules</a:t>
            </a:r>
          </a:p>
        </p:txBody>
      </p:sp>
      <p:sp>
        <p:nvSpPr>
          <p:cNvPr id="492547" name="Rectangle 3"/>
          <p:cNvSpPr>
            <a:spLocks noGrp="1" noChangeArrowheads="1"/>
          </p:cNvSpPr>
          <p:nvPr>
            <p:ph idx="4294967295"/>
          </p:nvPr>
        </p:nvSpPr>
        <p:spPr>
          <a:xfrm>
            <a:off x="609600" y="2133600"/>
            <a:ext cx="7924800" cy="4953000"/>
          </a:xfrm>
        </p:spPr>
        <p:txBody>
          <a:bodyPr lIns="182880" tIns="91440"/>
          <a:lstStyle/>
          <a:p>
            <a:pPr marL="265113" indent="-265113" algn="just"/>
            <a:r>
              <a:rPr lang="en-US" sz="2400"/>
              <a:t>Lược đồ ER là 1 phương tiện thông dụng để diễn tả các kiểu quy tắc nghiệp vụ nào đó. </a:t>
            </a:r>
          </a:p>
          <a:p>
            <a:pPr marL="265113" indent="-265113" algn="just"/>
            <a:r>
              <a:rPr lang="en-US" sz="2400"/>
              <a:t>Nhưng có những quy tắc nghiệp vụ không thể diễn tả được trong lược đồ ER. </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CA183AFE-CA01-4AA9-91BF-4FD6A8862F4F}" type="slidenum">
              <a:rPr lang="en-US" sz="1000">
                <a:solidFill>
                  <a:schemeClr val="bg2">
                    <a:shade val="50000"/>
                  </a:schemeClr>
                </a:solidFill>
                <a:latin typeface="Verdana" pitchFamily="34" charset="0"/>
              </a:rPr>
              <a:pPr algn="r" eaLnBrk="1" hangingPunct="1">
                <a:defRPr/>
              </a:pPr>
              <a:t>34</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533400" y="533400"/>
            <a:ext cx="8183563" cy="1050925"/>
          </a:xfrm>
        </p:spPr>
        <p:txBody>
          <a:bodyPr>
            <a:normAutofit fontScale="90000"/>
          </a:bodyPr>
          <a:lstStyle/>
          <a:p>
            <a:pPr algn="ctr"/>
            <a:r>
              <a:rPr lang="en-US" sz="4000">
                <a:solidFill>
                  <a:srgbClr val="0000FF"/>
                </a:solidFill>
                <a:effectLst>
                  <a:outerShdw blurRad="38100" dist="38100" dir="2700000" algn="tl">
                    <a:srgbClr val="C0C0C0"/>
                  </a:outerShdw>
                </a:effectLst>
              </a:rPr>
              <a:t>Quy tắc nghiệp vụ</a:t>
            </a:r>
            <a:br>
              <a:rPr lang="en-US" sz="4000">
                <a:solidFill>
                  <a:srgbClr val="0000FF"/>
                </a:solidFill>
                <a:effectLst>
                  <a:outerShdw blurRad="38100" dist="38100" dir="2700000" algn="tl">
                    <a:srgbClr val="C0C0C0"/>
                  </a:outerShdw>
                </a:effectLst>
              </a:rPr>
            </a:br>
            <a:r>
              <a:rPr lang="en-US" sz="4000">
                <a:solidFill>
                  <a:srgbClr val="0000FF"/>
                </a:solidFill>
                <a:effectLst>
                  <a:outerShdw blurRad="38100" dist="38100" dir="2700000" algn="tl">
                    <a:srgbClr val="C0C0C0"/>
                  </a:outerShdw>
                </a:effectLst>
              </a:rPr>
              <a:t>Business Rules</a:t>
            </a:r>
          </a:p>
        </p:txBody>
      </p:sp>
      <p:sp>
        <p:nvSpPr>
          <p:cNvPr id="493571" name="Rectangle 3"/>
          <p:cNvSpPr>
            <a:spLocks noGrp="1" noChangeArrowheads="1"/>
          </p:cNvSpPr>
          <p:nvPr>
            <p:ph idx="4294967295"/>
          </p:nvPr>
        </p:nvSpPr>
        <p:spPr>
          <a:xfrm>
            <a:off x="566738" y="2057400"/>
            <a:ext cx="8043862" cy="4953000"/>
          </a:xfrm>
        </p:spPr>
        <p:txBody>
          <a:bodyPr lIns="182880" tIns="91440"/>
          <a:lstStyle/>
          <a:p>
            <a:pPr algn="just">
              <a:lnSpc>
                <a:spcPct val="90000"/>
              </a:lnSpc>
            </a:pPr>
            <a:r>
              <a:rPr lang="en-US" sz="2400" b="1"/>
              <a:t>Quy tắc nghiệp vụ </a:t>
            </a:r>
            <a:r>
              <a:rPr lang="en-US" sz="2400"/>
              <a:t>là “</a:t>
            </a:r>
            <a:r>
              <a:rPr lang="en-US" sz="2400" i="1">
                <a:solidFill>
                  <a:srgbClr val="C00000"/>
                </a:solidFill>
              </a:rPr>
              <a:t>một phát biểu (statement) dùng để định nghĩa hay ràng buộc một số ngữ cảnh của hoạt động nghiệp vụ. Quy tắc này dùng để  khẳng định cấu trúc của hoạt động nghiệp vụ hoặc để điều khiển đến hoạt động nghiệp vụ</a:t>
            </a:r>
            <a:r>
              <a:rPr lang="en-US" sz="2400"/>
              <a:t>”.</a:t>
            </a:r>
          </a:p>
          <a:p>
            <a:pPr algn="just">
              <a:lnSpc>
                <a:spcPct val="90000"/>
              </a:lnSpc>
              <a:buFont typeface="Wingdings" pitchFamily="2" charset="2"/>
              <a:buNone/>
            </a:pPr>
            <a:r>
              <a:rPr lang="en-US" sz="2400" b="1"/>
              <a:t>Ví dụ:</a:t>
            </a:r>
          </a:p>
          <a:p>
            <a:pPr marL="800100" lvl="1" indent="-342900" algn="just">
              <a:lnSpc>
                <a:spcPct val="90000"/>
              </a:lnSpc>
            </a:pPr>
            <a:r>
              <a:rPr lang="en-US" sz="2400"/>
              <a:t>Một sinh viên chỉ được phép đăng ký 1 môn học khi sinh viên đó đã đạt được những môn học tiên quyết cho môn học đó.</a:t>
            </a:r>
          </a:p>
          <a:p>
            <a:pPr marL="800100" lvl="1" indent="-342900" algn="just">
              <a:lnSpc>
                <a:spcPct val="90000"/>
              </a:lnSpc>
            </a:pPr>
            <a:r>
              <a:rPr lang="en-US" sz="2400"/>
              <a:t>Một khách quen được giảm giá 10% nếu không nợ quá hạn</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FABD8C7F-CDC9-4265-8E81-A76D6B8CD24F}" type="slidenum">
              <a:rPr lang="en-US" sz="1000">
                <a:solidFill>
                  <a:schemeClr val="bg2">
                    <a:shade val="50000"/>
                  </a:schemeClr>
                </a:solidFill>
                <a:latin typeface="Verdana" pitchFamily="34" charset="0"/>
              </a:rPr>
              <a:pPr algn="r" eaLnBrk="1" hangingPunct="1">
                <a:defRPr/>
              </a:pPr>
              <a:t>35</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533400" y="533400"/>
            <a:ext cx="8183563" cy="1050925"/>
          </a:xfrm>
        </p:spPr>
        <p:txBody>
          <a:bodyPr>
            <a:normAutofit/>
          </a:bodyPr>
          <a:lstStyle/>
          <a:p>
            <a:pPr algn="ctr"/>
            <a:r>
              <a:rPr lang="en-US">
                <a:solidFill>
                  <a:srgbClr val="0000FF"/>
                </a:solidFill>
                <a:effectLst>
                  <a:outerShdw blurRad="38100" dist="38100" dir="2700000" algn="tl">
                    <a:srgbClr val="C0C0C0"/>
                  </a:outerShdw>
                </a:effectLst>
              </a:rPr>
              <a:t>Quy tắc nghiệp vụ</a:t>
            </a:r>
          </a:p>
        </p:txBody>
      </p:sp>
      <p:sp>
        <p:nvSpPr>
          <p:cNvPr id="494595" name="Rectangle 3"/>
          <p:cNvSpPr>
            <a:spLocks noGrp="1" noChangeArrowheads="1"/>
          </p:cNvSpPr>
          <p:nvPr>
            <p:ph idx="4294967295"/>
          </p:nvPr>
        </p:nvSpPr>
        <p:spPr>
          <a:xfrm>
            <a:off x="533400" y="1981200"/>
            <a:ext cx="8077200" cy="4187825"/>
          </a:xfrm>
        </p:spPr>
        <p:txBody>
          <a:bodyPr lIns="182880" tIns="91440"/>
          <a:lstStyle/>
          <a:p>
            <a:pPr marL="265113" indent="-265113" algn="just"/>
            <a:r>
              <a:rPr lang="en-US" sz="2400"/>
              <a:t>Thuật ngữ cũ “</a:t>
            </a:r>
            <a:r>
              <a:rPr lang="en-US" sz="2400">
                <a:solidFill>
                  <a:srgbClr val="C00000"/>
                </a:solidFill>
              </a:rPr>
              <a:t>data integrity constraints</a:t>
            </a:r>
            <a:r>
              <a:rPr lang="en-US" sz="2400"/>
              <a:t>” (ràng buộc toàn vẹn dữ liệu)</a:t>
            </a:r>
          </a:p>
          <a:p>
            <a:pPr marL="265113" indent="-265113" algn="just"/>
            <a:r>
              <a:rPr lang="en-US" sz="2400"/>
              <a:t>Thuật ngữ “</a:t>
            </a:r>
            <a:r>
              <a:rPr lang="en-US" sz="2400">
                <a:solidFill>
                  <a:srgbClr val="C00000"/>
                </a:solidFill>
              </a:rPr>
              <a:t>business rule</a:t>
            </a:r>
            <a:r>
              <a:rPr lang="en-US" sz="2400"/>
              <a:t>” có phạm vi rộng hơn bao gồm mọi quy tắc có ảnh hưởng đến CSDL trong 1 tổ chức.</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B940C15C-9C7B-4CF7-B4FC-1D0B97C0A3C4}" type="slidenum">
              <a:rPr lang="en-US" sz="1000">
                <a:solidFill>
                  <a:schemeClr val="bg2">
                    <a:shade val="50000"/>
                  </a:schemeClr>
                </a:solidFill>
                <a:latin typeface="Verdana" pitchFamily="34" charset="0"/>
              </a:rPr>
              <a:pPr algn="r" eaLnBrk="1" hangingPunct="1">
                <a:defRPr/>
              </a:pPr>
              <a:t>36</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533400" y="533400"/>
            <a:ext cx="8183563" cy="1050925"/>
          </a:xfrm>
        </p:spPr>
        <p:txBody>
          <a:bodyPr>
            <a:normAutofit/>
          </a:bodyPr>
          <a:lstStyle/>
          <a:p>
            <a:pPr algn="ctr"/>
            <a:r>
              <a:rPr lang="en-US">
                <a:solidFill>
                  <a:srgbClr val="0000FF"/>
                </a:solidFill>
                <a:effectLst>
                  <a:outerShdw blurRad="38100" dist="38100" dir="2700000" algn="tl">
                    <a:srgbClr val="C0C0C0"/>
                  </a:outerShdw>
                </a:effectLst>
              </a:rPr>
              <a:t>Quy tắc nghiệp vụ (tt)</a:t>
            </a:r>
          </a:p>
        </p:txBody>
      </p:sp>
      <p:sp>
        <p:nvSpPr>
          <p:cNvPr id="31747" name="Rectangle 3"/>
          <p:cNvSpPr>
            <a:spLocks noGrp="1" noChangeArrowheads="1"/>
          </p:cNvSpPr>
          <p:nvPr>
            <p:ph idx="4294967295"/>
          </p:nvPr>
        </p:nvSpPr>
        <p:spPr>
          <a:xfrm>
            <a:off x="533400" y="2133600"/>
            <a:ext cx="8183563" cy="4187825"/>
          </a:xfrm>
        </p:spPr>
        <p:txBody>
          <a:bodyPr lIns="182880" tIns="91440">
            <a:normAutofit/>
          </a:bodyPr>
          <a:lstStyle/>
          <a:p>
            <a:pPr marL="265113" indent="-265113" algn="just"/>
            <a:r>
              <a:rPr lang="en-US" sz="2400">
                <a:solidFill>
                  <a:schemeClr val="folHlink"/>
                </a:solidFill>
              </a:rPr>
              <a:t>Mô hình quy tắc nghiệp vụ </a:t>
            </a:r>
            <a:r>
              <a:rPr lang="en-US" sz="2400" smtClean="0">
                <a:solidFill>
                  <a:schemeClr val="folHlink"/>
                </a:solidFill>
              </a:rPr>
              <a:t>(business </a:t>
            </a:r>
            <a:r>
              <a:rPr lang="en-US" sz="2400">
                <a:solidFill>
                  <a:schemeClr val="folHlink"/>
                </a:solidFill>
              </a:rPr>
              <a:t>rule paradigm) </a:t>
            </a:r>
            <a:r>
              <a:rPr lang="en-US" sz="2400" smtClean="0"/>
              <a:t>được </a:t>
            </a:r>
            <a:r>
              <a:rPr lang="en-US" sz="2400"/>
              <a:t>xem như mô hình mới trong việc xác định yêu cầu hệ thống thông tin, và có phạm vi rộng hơn. </a:t>
            </a:r>
          </a:p>
          <a:p>
            <a:pPr marL="265113" indent="-265113" algn="just"/>
            <a:r>
              <a:rPr lang="en-US" sz="2400"/>
              <a:t>Giới hạn phạm vi của quy tắc nghiệp vụ:chỉ quan tâm đến các quy tắc nghiệp vụ có liên quan đến database. Các quy tắc này được thể hiện thông qua các ràng buộc toàn vẹn (</a:t>
            </a:r>
            <a:r>
              <a:rPr lang="en-US" sz="2400">
                <a:solidFill>
                  <a:srgbClr val="FF0000"/>
                </a:solidFill>
              </a:rPr>
              <a:t>integrity constraint</a:t>
            </a:r>
            <a:r>
              <a:rPr lang="en-US" sz="2400"/>
              <a:t>) trong database. </a:t>
            </a:r>
          </a:p>
          <a:p>
            <a:pPr marL="265113" indent="-265113"/>
            <a:r>
              <a:rPr lang="en-US" sz="2400"/>
              <a:t>Hai loại chính:</a:t>
            </a:r>
          </a:p>
          <a:p>
            <a:pPr lvl="1"/>
            <a:r>
              <a:rPr lang="en-US" sz="2400" b="1"/>
              <a:t>Ràng buộc về cấu trúc (structure constraint)</a:t>
            </a:r>
          </a:p>
          <a:p>
            <a:pPr lvl="1"/>
            <a:r>
              <a:rPr lang="en-US" sz="2400" b="1"/>
              <a:t>Ràng buộc về tác vụ (operational constraint)</a:t>
            </a:r>
          </a:p>
          <a:p>
            <a:pPr marL="265113" indent="-265113" algn="just"/>
            <a:endParaRPr lang="en-US" sz="2400"/>
          </a:p>
          <a:p>
            <a:pPr marL="265113" indent="-265113" algn="just"/>
            <a:endParaRPr lang="en-US" sz="2400"/>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AAEF4201-A467-4DF4-8304-93BB1D3D993D}" type="slidenum">
              <a:rPr lang="en-US" sz="1000">
                <a:solidFill>
                  <a:schemeClr val="bg2">
                    <a:shade val="50000"/>
                  </a:schemeClr>
                </a:solidFill>
                <a:latin typeface="Verdana" pitchFamily="34" charset="0"/>
              </a:rPr>
              <a:pPr algn="r" eaLnBrk="1" hangingPunct="1">
                <a:defRPr/>
              </a:pPr>
              <a:t>37</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3"/>
          <p:cNvSpPr txBox="1">
            <a:spLocks noGrp="1"/>
          </p:cNvSpPr>
          <p:nvPr/>
        </p:nvSpPr>
        <p:spPr>
          <a:xfrm>
            <a:off x="8348663" y="6111875"/>
            <a:ext cx="457200" cy="365125"/>
          </a:xfrm>
          <a:prstGeom prst="rect">
            <a:avLst/>
          </a:prstGeom>
          <a:noFill/>
        </p:spPr>
        <p:txBody>
          <a:bodyPr anchor="b"/>
          <a:lstStyle/>
          <a:p>
            <a:pPr algn="r" eaLnBrk="1" hangingPunct="1">
              <a:defRPr/>
            </a:pPr>
            <a:fld id="{AF5C35D3-10F0-4B82-B518-2C4A87FDE14E}" type="slidenum">
              <a:rPr lang="en-US" sz="1000">
                <a:solidFill>
                  <a:schemeClr val="bg2">
                    <a:shade val="50000"/>
                  </a:schemeClr>
                </a:solidFill>
                <a:latin typeface="Verdana" pitchFamily="34" charset="0"/>
              </a:rPr>
              <a:pPr algn="r" eaLnBrk="1" hangingPunct="1">
                <a:defRPr/>
              </a:pPr>
              <a:t>38</a:t>
            </a:fld>
            <a:endParaRPr lang="en-US" sz="1000">
              <a:solidFill>
                <a:schemeClr val="bg2">
                  <a:shade val="50000"/>
                </a:schemeClr>
              </a:solidFill>
              <a:latin typeface="Verdana" pitchFamily="34" charset="0"/>
            </a:endParaRPr>
          </a:p>
        </p:txBody>
      </p:sp>
      <p:sp>
        <p:nvSpPr>
          <p:cNvPr id="33796" name="Text Box 4"/>
          <p:cNvSpPr txBox="1">
            <a:spLocks noChangeArrowheads="1"/>
          </p:cNvSpPr>
          <p:nvPr/>
        </p:nvSpPr>
        <p:spPr bwMode="auto">
          <a:xfrm>
            <a:off x="3225800" y="76200"/>
            <a:ext cx="2136775" cy="831850"/>
          </a:xfrm>
          <a:prstGeom prst="rect">
            <a:avLst/>
          </a:prstGeom>
          <a:solidFill>
            <a:srgbClr val="FFFFCC"/>
          </a:solidFill>
          <a:ln w="9525">
            <a:solidFill>
              <a:schemeClr val="tx1"/>
            </a:solidFill>
            <a:miter lim="800000"/>
            <a:headEnd/>
            <a:tailEnd/>
          </a:ln>
          <a:effectLst>
            <a:outerShdw dist="107763" dir="18900000" algn="ctr" rotWithShape="0">
              <a:schemeClr val="bg2">
                <a:alpha val="50000"/>
              </a:schemeClr>
            </a:outerShdw>
          </a:effectLst>
        </p:spPr>
        <p:txBody>
          <a:bodyPr>
            <a:spAutoFit/>
          </a:bodyPr>
          <a:lstStyle/>
          <a:p>
            <a:pPr algn="ctr">
              <a:defRPr/>
            </a:pPr>
            <a:r>
              <a:rPr lang="en-US" sz="2400" b="1">
                <a:latin typeface="Verdana" pitchFamily="34" charset="0"/>
              </a:rPr>
              <a:t>Business </a:t>
            </a:r>
          </a:p>
          <a:p>
            <a:pPr algn="ctr">
              <a:defRPr/>
            </a:pPr>
            <a:r>
              <a:rPr lang="en-US" sz="2400" b="1">
                <a:latin typeface="Verdana" pitchFamily="34" charset="0"/>
              </a:rPr>
              <a:t>Rules</a:t>
            </a:r>
          </a:p>
        </p:txBody>
      </p:sp>
      <p:sp>
        <p:nvSpPr>
          <p:cNvPr id="33797" name="Text Box 5"/>
          <p:cNvSpPr txBox="1">
            <a:spLocks noChangeArrowheads="1"/>
          </p:cNvSpPr>
          <p:nvPr/>
        </p:nvSpPr>
        <p:spPr bwMode="auto">
          <a:xfrm>
            <a:off x="1066800" y="1403350"/>
            <a:ext cx="1978025" cy="711200"/>
          </a:xfrm>
          <a:prstGeom prst="rect">
            <a:avLst/>
          </a:prstGeom>
          <a:solidFill>
            <a:srgbClr val="FFFFCC"/>
          </a:solidFill>
          <a:ln w="9525">
            <a:solidFill>
              <a:schemeClr val="tx1"/>
            </a:solidFill>
            <a:miter lim="800000"/>
            <a:headEnd/>
            <a:tailEnd/>
          </a:ln>
          <a:effectLst>
            <a:outerShdw dist="107763" dir="18900000" algn="ctr" rotWithShape="0">
              <a:schemeClr val="bg2">
                <a:alpha val="50000"/>
              </a:schemeClr>
            </a:outerShdw>
          </a:effectLst>
        </p:spPr>
        <p:txBody>
          <a:bodyPr>
            <a:spAutoFit/>
          </a:bodyPr>
          <a:lstStyle/>
          <a:p>
            <a:pPr algn="ctr">
              <a:defRPr/>
            </a:pPr>
            <a:r>
              <a:rPr lang="en-US" sz="2000" b="1">
                <a:latin typeface="Verdana" pitchFamily="34" charset="0"/>
              </a:rPr>
              <a:t>Structural</a:t>
            </a:r>
          </a:p>
          <a:p>
            <a:pPr algn="ctr">
              <a:defRPr/>
            </a:pPr>
            <a:r>
              <a:rPr lang="en-US" sz="2000" b="1">
                <a:latin typeface="Verdana" pitchFamily="34" charset="0"/>
              </a:rPr>
              <a:t>Constraint</a:t>
            </a:r>
          </a:p>
        </p:txBody>
      </p:sp>
      <p:sp>
        <p:nvSpPr>
          <p:cNvPr id="33798" name="Text Box 6"/>
          <p:cNvSpPr txBox="1">
            <a:spLocks noChangeArrowheads="1"/>
          </p:cNvSpPr>
          <p:nvPr/>
        </p:nvSpPr>
        <p:spPr bwMode="auto">
          <a:xfrm>
            <a:off x="6019800" y="1406525"/>
            <a:ext cx="2133600" cy="711200"/>
          </a:xfrm>
          <a:prstGeom prst="rect">
            <a:avLst/>
          </a:prstGeom>
          <a:solidFill>
            <a:srgbClr val="FFFFCC"/>
          </a:solidFill>
          <a:ln w="9525">
            <a:solidFill>
              <a:schemeClr val="tx1"/>
            </a:solidFill>
            <a:miter lim="800000"/>
            <a:headEnd/>
            <a:tailEnd/>
          </a:ln>
          <a:effectLst>
            <a:outerShdw dist="107763" dir="18900000" algn="ctr" rotWithShape="0">
              <a:schemeClr val="bg2">
                <a:alpha val="50000"/>
              </a:schemeClr>
            </a:outerShdw>
          </a:effectLst>
        </p:spPr>
        <p:txBody>
          <a:bodyPr>
            <a:spAutoFit/>
          </a:bodyPr>
          <a:lstStyle/>
          <a:p>
            <a:pPr algn="ctr">
              <a:defRPr/>
            </a:pPr>
            <a:r>
              <a:rPr lang="en-US" sz="2000" b="1">
                <a:latin typeface="Verdana" pitchFamily="34" charset="0"/>
              </a:rPr>
              <a:t>Operational</a:t>
            </a:r>
          </a:p>
          <a:p>
            <a:pPr algn="ctr">
              <a:defRPr/>
            </a:pPr>
            <a:r>
              <a:rPr lang="en-US" sz="2000" b="1">
                <a:latin typeface="Verdana" pitchFamily="34" charset="0"/>
              </a:rPr>
              <a:t>Constraint</a:t>
            </a:r>
          </a:p>
        </p:txBody>
      </p:sp>
      <p:sp>
        <p:nvSpPr>
          <p:cNvPr id="33799" name="Text Box 7"/>
          <p:cNvSpPr txBox="1">
            <a:spLocks noChangeArrowheads="1"/>
          </p:cNvSpPr>
          <p:nvPr/>
        </p:nvSpPr>
        <p:spPr bwMode="auto">
          <a:xfrm>
            <a:off x="533400" y="4006850"/>
            <a:ext cx="2000250" cy="422275"/>
          </a:xfrm>
          <a:prstGeom prst="rect">
            <a:avLst/>
          </a:prstGeom>
          <a:solidFill>
            <a:srgbClr val="FFFFCC"/>
          </a:solidFill>
          <a:ln w="9525">
            <a:solidFill>
              <a:schemeClr val="tx1"/>
            </a:solidFill>
            <a:miter lim="800000"/>
            <a:headEnd/>
            <a:tailEnd/>
          </a:ln>
          <a:effectLst>
            <a:outerShdw dist="107763" dir="18900000" algn="ctr" rotWithShape="0">
              <a:schemeClr val="bg2">
                <a:alpha val="50000"/>
              </a:schemeClr>
            </a:outerShdw>
          </a:effectLst>
        </p:spPr>
        <p:txBody>
          <a:bodyPr>
            <a:spAutoFit/>
          </a:bodyPr>
          <a:lstStyle/>
          <a:p>
            <a:pPr algn="ctr">
              <a:lnSpc>
                <a:spcPct val="105000"/>
              </a:lnSpc>
              <a:spcBef>
                <a:spcPct val="35000"/>
              </a:spcBef>
              <a:spcAft>
                <a:spcPct val="35000"/>
              </a:spcAft>
              <a:defRPr/>
            </a:pPr>
            <a:r>
              <a:rPr lang="en-US" sz="2000" b="1">
                <a:latin typeface="Verdana" pitchFamily="34" charset="0"/>
              </a:rPr>
              <a:t>Definitions</a:t>
            </a:r>
          </a:p>
        </p:txBody>
      </p:sp>
      <p:sp>
        <p:nvSpPr>
          <p:cNvPr id="33800" name="Text Box 8"/>
          <p:cNvSpPr txBox="1">
            <a:spLocks noChangeArrowheads="1"/>
          </p:cNvSpPr>
          <p:nvPr/>
        </p:nvSpPr>
        <p:spPr bwMode="auto">
          <a:xfrm>
            <a:off x="4572000" y="4003675"/>
            <a:ext cx="2574925" cy="406400"/>
          </a:xfrm>
          <a:prstGeom prst="rect">
            <a:avLst/>
          </a:prstGeom>
          <a:solidFill>
            <a:srgbClr val="FFFFCC"/>
          </a:solidFill>
          <a:ln w="9525">
            <a:solidFill>
              <a:schemeClr val="tx1"/>
            </a:solidFill>
            <a:miter lim="800000"/>
            <a:headEnd/>
            <a:tailEnd/>
          </a:ln>
          <a:effectLst>
            <a:outerShdw dist="107763" dir="18900000" algn="ctr" rotWithShape="0">
              <a:schemeClr val="bg2">
                <a:alpha val="50000"/>
              </a:schemeClr>
            </a:outerShdw>
          </a:effectLst>
        </p:spPr>
        <p:txBody>
          <a:bodyPr>
            <a:spAutoFit/>
          </a:bodyPr>
          <a:lstStyle/>
          <a:p>
            <a:pPr algn="ctr">
              <a:defRPr/>
            </a:pPr>
            <a:r>
              <a:rPr lang="en-US" sz="2000" b="1">
                <a:latin typeface="Verdana" pitchFamily="34" charset="0"/>
              </a:rPr>
              <a:t>Relationships</a:t>
            </a:r>
          </a:p>
        </p:txBody>
      </p:sp>
      <p:sp>
        <p:nvSpPr>
          <p:cNvPr id="33801" name="Text Box 9"/>
          <p:cNvSpPr txBox="1">
            <a:spLocks noChangeArrowheads="1"/>
          </p:cNvSpPr>
          <p:nvPr/>
        </p:nvSpPr>
        <p:spPr bwMode="auto">
          <a:xfrm>
            <a:off x="2286000" y="3048000"/>
            <a:ext cx="2220913" cy="711200"/>
          </a:xfrm>
          <a:prstGeom prst="rect">
            <a:avLst/>
          </a:prstGeom>
          <a:solidFill>
            <a:srgbClr val="FFFFCC"/>
          </a:solidFill>
          <a:ln w="9525">
            <a:solidFill>
              <a:schemeClr val="tx1"/>
            </a:solidFill>
            <a:miter lim="800000"/>
            <a:headEnd/>
            <a:tailEnd/>
          </a:ln>
          <a:effectLst>
            <a:outerShdw dist="107763" dir="18900000" algn="ctr" rotWithShape="0">
              <a:schemeClr val="bg2">
                <a:alpha val="50000"/>
              </a:schemeClr>
            </a:outerShdw>
          </a:effectLst>
        </p:spPr>
        <p:txBody>
          <a:bodyPr>
            <a:spAutoFit/>
          </a:bodyPr>
          <a:lstStyle/>
          <a:p>
            <a:pPr algn="ctr">
              <a:defRPr/>
            </a:pPr>
            <a:r>
              <a:rPr lang="en-US" sz="2000" b="1">
                <a:latin typeface="Verdana" pitchFamily="34" charset="0"/>
              </a:rPr>
              <a:t>Domain</a:t>
            </a:r>
          </a:p>
          <a:p>
            <a:pPr algn="ctr">
              <a:defRPr/>
            </a:pPr>
            <a:r>
              <a:rPr lang="en-US" sz="2000" b="1">
                <a:latin typeface="Verdana" pitchFamily="34" charset="0"/>
              </a:rPr>
              <a:t>Constraints</a:t>
            </a:r>
          </a:p>
        </p:txBody>
      </p:sp>
      <p:sp>
        <p:nvSpPr>
          <p:cNvPr id="33802" name="Text Box 10"/>
          <p:cNvSpPr txBox="1">
            <a:spLocks noChangeArrowheads="1"/>
          </p:cNvSpPr>
          <p:nvPr/>
        </p:nvSpPr>
        <p:spPr bwMode="auto">
          <a:xfrm>
            <a:off x="7172325" y="2647950"/>
            <a:ext cx="1971675" cy="711200"/>
          </a:xfrm>
          <a:prstGeom prst="rect">
            <a:avLst/>
          </a:prstGeom>
          <a:solidFill>
            <a:srgbClr val="FFFFCC"/>
          </a:solidFill>
          <a:ln w="9525">
            <a:solidFill>
              <a:schemeClr val="tx1"/>
            </a:solidFill>
            <a:miter lim="800000"/>
            <a:headEnd/>
            <a:tailEnd/>
          </a:ln>
          <a:effectLst>
            <a:outerShdw dist="107763" dir="18900000" algn="ctr" rotWithShape="0">
              <a:schemeClr val="bg2">
                <a:alpha val="50000"/>
              </a:schemeClr>
            </a:outerShdw>
          </a:effectLst>
        </p:spPr>
        <p:txBody>
          <a:bodyPr>
            <a:spAutoFit/>
          </a:bodyPr>
          <a:lstStyle/>
          <a:p>
            <a:pPr algn="ctr">
              <a:defRPr/>
            </a:pPr>
            <a:r>
              <a:rPr lang="en-US" sz="2000" b="1">
                <a:latin typeface="Verdana" pitchFamily="34" charset="0"/>
              </a:rPr>
              <a:t>Declarative</a:t>
            </a:r>
          </a:p>
          <a:p>
            <a:pPr algn="ctr">
              <a:defRPr/>
            </a:pPr>
            <a:endParaRPr lang="en-US" sz="2000" b="1">
              <a:latin typeface="Verdana" pitchFamily="34" charset="0"/>
            </a:endParaRPr>
          </a:p>
        </p:txBody>
      </p:sp>
      <p:sp>
        <p:nvSpPr>
          <p:cNvPr id="33803" name="Text Box 11"/>
          <p:cNvSpPr txBox="1">
            <a:spLocks noChangeArrowheads="1"/>
          </p:cNvSpPr>
          <p:nvPr/>
        </p:nvSpPr>
        <p:spPr bwMode="auto">
          <a:xfrm>
            <a:off x="4953000" y="2660650"/>
            <a:ext cx="1893888" cy="711200"/>
          </a:xfrm>
          <a:prstGeom prst="rect">
            <a:avLst/>
          </a:prstGeom>
          <a:solidFill>
            <a:srgbClr val="FFFFCC"/>
          </a:solidFill>
          <a:ln w="9525">
            <a:solidFill>
              <a:schemeClr val="tx1"/>
            </a:solidFill>
            <a:miter lim="800000"/>
            <a:headEnd/>
            <a:tailEnd/>
          </a:ln>
          <a:effectLst>
            <a:outerShdw dist="107763" dir="18900000" algn="ctr" rotWithShape="0">
              <a:schemeClr val="bg2">
                <a:alpha val="50000"/>
              </a:schemeClr>
            </a:outerShdw>
          </a:effectLst>
        </p:spPr>
        <p:txBody>
          <a:bodyPr>
            <a:spAutoFit/>
          </a:bodyPr>
          <a:lstStyle/>
          <a:p>
            <a:pPr algn="ctr">
              <a:defRPr/>
            </a:pPr>
            <a:r>
              <a:rPr lang="en-US" sz="2000" b="1">
                <a:latin typeface="Verdana" pitchFamily="34" charset="0"/>
              </a:rPr>
              <a:t>Procedural</a:t>
            </a:r>
          </a:p>
          <a:p>
            <a:pPr algn="ctr">
              <a:defRPr/>
            </a:pPr>
            <a:endParaRPr lang="en-US" sz="2000" b="1">
              <a:latin typeface="Verdana" pitchFamily="34" charset="0"/>
            </a:endParaRPr>
          </a:p>
        </p:txBody>
      </p:sp>
      <p:sp>
        <p:nvSpPr>
          <p:cNvPr id="33804" name="Text Box 12"/>
          <p:cNvSpPr txBox="1">
            <a:spLocks noChangeArrowheads="1"/>
          </p:cNvSpPr>
          <p:nvPr/>
        </p:nvSpPr>
        <p:spPr bwMode="auto">
          <a:xfrm>
            <a:off x="2443163" y="6048375"/>
            <a:ext cx="1519237" cy="466725"/>
          </a:xfrm>
          <a:prstGeom prst="rect">
            <a:avLst/>
          </a:prstGeom>
          <a:solidFill>
            <a:srgbClr val="FFFFCC"/>
          </a:solidFill>
          <a:ln w="9525">
            <a:solidFill>
              <a:schemeClr val="tx1"/>
            </a:solidFill>
            <a:miter lim="800000"/>
            <a:headEnd/>
            <a:tailEnd/>
          </a:ln>
          <a:effectLst>
            <a:outerShdw dist="107763" dir="18900000" algn="ctr" rotWithShape="0">
              <a:schemeClr val="bg2">
                <a:alpha val="50000"/>
              </a:schemeClr>
            </a:outerShdw>
          </a:effectLst>
        </p:spPr>
        <p:txBody>
          <a:bodyPr wrap="none">
            <a:spAutoFit/>
          </a:bodyPr>
          <a:lstStyle/>
          <a:p>
            <a:pPr algn="ctr">
              <a:defRPr/>
            </a:pPr>
            <a:r>
              <a:rPr lang="en-US" sz="2400" b="1">
                <a:latin typeface="Verdana" pitchFamily="34" charset="0"/>
              </a:rPr>
              <a:t>Derived</a:t>
            </a:r>
          </a:p>
        </p:txBody>
      </p:sp>
      <p:sp>
        <p:nvSpPr>
          <p:cNvPr id="33805" name="Text Box 13"/>
          <p:cNvSpPr txBox="1">
            <a:spLocks noChangeArrowheads="1"/>
          </p:cNvSpPr>
          <p:nvPr/>
        </p:nvSpPr>
        <p:spPr bwMode="auto">
          <a:xfrm>
            <a:off x="228600" y="4876800"/>
            <a:ext cx="1371600" cy="466725"/>
          </a:xfrm>
          <a:prstGeom prst="rect">
            <a:avLst/>
          </a:prstGeom>
          <a:solidFill>
            <a:srgbClr val="FFCCFF"/>
          </a:solidFill>
          <a:ln w="9525">
            <a:solidFill>
              <a:schemeClr val="tx1"/>
            </a:solidFill>
            <a:miter lim="800000"/>
            <a:headEnd/>
            <a:tailEnd/>
          </a:ln>
          <a:effectLst>
            <a:outerShdw dist="107763" dir="18900000" algn="ctr" rotWithShape="0">
              <a:schemeClr val="bg2">
                <a:alpha val="50000"/>
              </a:schemeClr>
            </a:outerShdw>
          </a:effectLst>
        </p:spPr>
        <p:txBody>
          <a:bodyPr>
            <a:spAutoFit/>
          </a:bodyPr>
          <a:lstStyle/>
          <a:p>
            <a:pPr algn="ctr">
              <a:defRPr/>
            </a:pPr>
            <a:r>
              <a:rPr lang="en-US" sz="2400" b="1">
                <a:latin typeface="Verdana" pitchFamily="34" charset="0"/>
              </a:rPr>
              <a:t>Terms</a:t>
            </a:r>
          </a:p>
        </p:txBody>
      </p:sp>
      <p:sp>
        <p:nvSpPr>
          <p:cNvPr id="33806" name="Text Box 14"/>
          <p:cNvSpPr txBox="1">
            <a:spLocks noChangeArrowheads="1"/>
          </p:cNvSpPr>
          <p:nvPr/>
        </p:nvSpPr>
        <p:spPr bwMode="auto">
          <a:xfrm>
            <a:off x="1852613" y="4876800"/>
            <a:ext cx="1246187" cy="528638"/>
          </a:xfrm>
          <a:prstGeom prst="rect">
            <a:avLst/>
          </a:prstGeom>
          <a:solidFill>
            <a:srgbClr val="FFFFCC"/>
          </a:solidFill>
          <a:ln w="9525">
            <a:solidFill>
              <a:schemeClr val="tx1"/>
            </a:solidFill>
            <a:miter lim="800000"/>
            <a:headEnd/>
            <a:tailEnd/>
          </a:ln>
          <a:effectLst>
            <a:outerShdw dist="107763" dir="18900000" algn="ctr" rotWithShape="0">
              <a:schemeClr val="bg2">
                <a:alpha val="50000"/>
              </a:schemeClr>
            </a:outerShdw>
          </a:effectLst>
        </p:spPr>
        <p:txBody>
          <a:bodyPr wrap="none">
            <a:spAutoFit/>
          </a:bodyPr>
          <a:lstStyle/>
          <a:p>
            <a:pPr algn="ctr">
              <a:defRPr/>
            </a:pPr>
            <a:r>
              <a:rPr lang="en-US" sz="2800" b="1">
                <a:latin typeface="Verdana" pitchFamily="34" charset="0"/>
              </a:rPr>
              <a:t>Facts</a:t>
            </a:r>
          </a:p>
        </p:txBody>
      </p:sp>
      <p:sp>
        <p:nvSpPr>
          <p:cNvPr id="33807" name="Text Box 15"/>
          <p:cNvSpPr txBox="1">
            <a:spLocks noChangeArrowheads="1"/>
          </p:cNvSpPr>
          <p:nvPr/>
        </p:nvSpPr>
        <p:spPr bwMode="auto">
          <a:xfrm>
            <a:off x="3352800" y="4800600"/>
            <a:ext cx="1971675" cy="711200"/>
          </a:xfrm>
          <a:prstGeom prst="rect">
            <a:avLst/>
          </a:prstGeom>
          <a:solidFill>
            <a:srgbClr val="FFCCFF"/>
          </a:solidFill>
          <a:ln w="9525">
            <a:solidFill>
              <a:schemeClr val="tx1"/>
            </a:solidFill>
            <a:miter lim="800000"/>
            <a:headEnd/>
            <a:tailEnd/>
          </a:ln>
          <a:effectLst>
            <a:outerShdw dist="107763" dir="18900000" algn="ctr" rotWithShape="0">
              <a:schemeClr val="bg2">
                <a:alpha val="50000"/>
              </a:schemeClr>
            </a:outerShdw>
          </a:effectLst>
        </p:spPr>
        <p:txBody>
          <a:bodyPr>
            <a:spAutoFit/>
          </a:bodyPr>
          <a:lstStyle/>
          <a:p>
            <a:pPr algn="ctr">
              <a:defRPr/>
            </a:pPr>
            <a:r>
              <a:rPr lang="en-US" sz="2000" b="1">
                <a:latin typeface="Verdana" pitchFamily="34" charset="0"/>
              </a:rPr>
              <a:t>Constraints</a:t>
            </a:r>
          </a:p>
          <a:p>
            <a:pPr algn="ctr">
              <a:defRPr/>
            </a:pPr>
            <a:endParaRPr lang="en-US" sz="2000" b="1">
              <a:latin typeface="Verdana" pitchFamily="34" charset="0"/>
            </a:endParaRPr>
          </a:p>
        </p:txBody>
      </p:sp>
      <p:sp>
        <p:nvSpPr>
          <p:cNvPr id="33808" name="Text Box 16"/>
          <p:cNvSpPr txBox="1">
            <a:spLocks noChangeArrowheads="1"/>
          </p:cNvSpPr>
          <p:nvPr/>
        </p:nvSpPr>
        <p:spPr bwMode="auto">
          <a:xfrm>
            <a:off x="5638800" y="4800600"/>
            <a:ext cx="1979613" cy="711200"/>
          </a:xfrm>
          <a:prstGeom prst="rect">
            <a:avLst/>
          </a:prstGeom>
          <a:solidFill>
            <a:srgbClr val="FFCCFF"/>
          </a:solidFill>
          <a:ln w="9525">
            <a:solidFill>
              <a:schemeClr val="tx1"/>
            </a:solidFill>
            <a:miter lim="800000"/>
            <a:headEnd/>
            <a:tailEnd/>
          </a:ln>
          <a:effectLst>
            <a:outerShdw dist="107763" dir="18900000" algn="ctr" rotWithShape="0">
              <a:schemeClr val="bg2">
                <a:alpha val="50000"/>
              </a:schemeClr>
            </a:outerShdw>
          </a:effectLst>
        </p:spPr>
        <p:txBody>
          <a:bodyPr>
            <a:spAutoFit/>
          </a:bodyPr>
          <a:lstStyle/>
          <a:p>
            <a:pPr algn="ctr">
              <a:defRPr/>
            </a:pPr>
            <a:r>
              <a:rPr lang="en-US" sz="2000" b="1">
                <a:latin typeface="Verdana" pitchFamily="34" charset="0"/>
              </a:rPr>
              <a:t>SuperType</a:t>
            </a:r>
          </a:p>
          <a:p>
            <a:pPr algn="ctr">
              <a:defRPr/>
            </a:pPr>
            <a:r>
              <a:rPr lang="en-US" sz="2000" b="1">
                <a:latin typeface="Verdana" pitchFamily="34" charset="0"/>
              </a:rPr>
              <a:t>/SubType</a:t>
            </a:r>
          </a:p>
        </p:txBody>
      </p:sp>
      <p:sp>
        <p:nvSpPr>
          <p:cNvPr id="33809" name="Text Box 17"/>
          <p:cNvSpPr txBox="1">
            <a:spLocks noChangeArrowheads="1"/>
          </p:cNvSpPr>
          <p:nvPr/>
        </p:nvSpPr>
        <p:spPr bwMode="auto">
          <a:xfrm>
            <a:off x="1247775" y="6061075"/>
            <a:ext cx="1012825" cy="466725"/>
          </a:xfrm>
          <a:prstGeom prst="rect">
            <a:avLst/>
          </a:prstGeom>
          <a:solidFill>
            <a:srgbClr val="FFFFCC"/>
          </a:solidFill>
          <a:ln w="9525">
            <a:solidFill>
              <a:schemeClr val="tx1"/>
            </a:solidFill>
            <a:miter lim="800000"/>
            <a:headEnd/>
            <a:tailEnd/>
          </a:ln>
          <a:effectLst>
            <a:outerShdw dist="107763" dir="18900000" algn="ctr" rotWithShape="0">
              <a:schemeClr val="bg2">
                <a:alpha val="50000"/>
              </a:schemeClr>
            </a:outerShdw>
          </a:effectLst>
        </p:spPr>
        <p:txBody>
          <a:bodyPr wrap="none">
            <a:spAutoFit/>
          </a:bodyPr>
          <a:lstStyle/>
          <a:p>
            <a:pPr algn="ctr">
              <a:defRPr/>
            </a:pPr>
            <a:r>
              <a:rPr lang="en-US" sz="2400" b="1">
                <a:latin typeface="Verdana" pitchFamily="34" charset="0"/>
              </a:rPr>
              <a:t>Base</a:t>
            </a:r>
          </a:p>
        </p:txBody>
      </p:sp>
      <p:sp>
        <p:nvSpPr>
          <p:cNvPr id="497681" name="Text Box 19"/>
          <p:cNvSpPr txBox="1">
            <a:spLocks noChangeArrowheads="1"/>
          </p:cNvSpPr>
          <p:nvPr/>
        </p:nvSpPr>
        <p:spPr bwMode="auto">
          <a:xfrm>
            <a:off x="6927850" y="6248400"/>
            <a:ext cx="549275" cy="36671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pPr algn="ctr">
              <a:spcBef>
                <a:spcPct val="50000"/>
              </a:spcBef>
            </a:pPr>
            <a:endParaRPr kumimoji="0" lang="en-US" sz="1800">
              <a:latin typeface="Verdana" pitchFamily="34" charset="0"/>
            </a:endParaRPr>
          </a:p>
        </p:txBody>
      </p:sp>
      <p:sp>
        <p:nvSpPr>
          <p:cNvPr id="497682" name="Text Box 20"/>
          <p:cNvSpPr txBox="1">
            <a:spLocks noChangeArrowheads="1"/>
          </p:cNvSpPr>
          <p:nvPr/>
        </p:nvSpPr>
        <p:spPr bwMode="auto">
          <a:xfrm>
            <a:off x="7324725" y="6248400"/>
            <a:ext cx="1819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pPr algn="ctr"/>
            <a:r>
              <a:rPr kumimoji="0" lang="en-US" sz="1800">
                <a:latin typeface="Verdana" pitchFamily="34" charset="0"/>
              </a:rPr>
              <a:t> </a:t>
            </a:r>
            <a:r>
              <a:rPr kumimoji="0" lang="en-US" sz="2000">
                <a:latin typeface="Verdana" pitchFamily="34" charset="0"/>
              </a:rPr>
              <a:t>ER diagram</a:t>
            </a:r>
          </a:p>
        </p:txBody>
      </p:sp>
      <p:sp>
        <p:nvSpPr>
          <p:cNvPr id="497683" name="Line 22"/>
          <p:cNvSpPr>
            <a:spLocks noChangeShapeType="1"/>
          </p:cNvSpPr>
          <p:nvPr/>
        </p:nvSpPr>
        <p:spPr bwMode="auto">
          <a:xfrm>
            <a:off x="1803400" y="57150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7684" name="Line 23"/>
          <p:cNvSpPr>
            <a:spLocks noChangeShapeType="1"/>
          </p:cNvSpPr>
          <p:nvPr/>
        </p:nvSpPr>
        <p:spPr bwMode="auto">
          <a:xfrm>
            <a:off x="3175000" y="57150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7685" name="Line 24"/>
          <p:cNvSpPr>
            <a:spLocks noChangeShapeType="1"/>
          </p:cNvSpPr>
          <p:nvPr/>
        </p:nvSpPr>
        <p:spPr bwMode="auto">
          <a:xfrm>
            <a:off x="1803400" y="5715000"/>
            <a:ext cx="1371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7686" name="Line 25"/>
          <p:cNvSpPr>
            <a:spLocks noChangeShapeType="1"/>
          </p:cNvSpPr>
          <p:nvPr/>
        </p:nvSpPr>
        <p:spPr bwMode="auto">
          <a:xfrm>
            <a:off x="2489200" y="54102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7687" name="Line 26"/>
          <p:cNvSpPr>
            <a:spLocks noChangeShapeType="1"/>
          </p:cNvSpPr>
          <p:nvPr/>
        </p:nvSpPr>
        <p:spPr bwMode="auto">
          <a:xfrm>
            <a:off x="1981200" y="1143000"/>
            <a:ext cx="487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7688" name="Line 27"/>
          <p:cNvSpPr>
            <a:spLocks noChangeShapeType="1"/>
          </p:cNvSpPr>
          <p:nvPr/>
        </p:nvSpPr>
        <p:spPr bwMode="auto">
          <a:xfrm>
            <a:off x="1981200" y="1143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7689" name="Line 28"/>
          <p:cNvSpPr>
            <a:spLocks noChangeShapeType="1"/>
          </p:cNvSpPr>
          <p:nvPr/>
        </p:nvSpPr>
        <p:spPr bwMode="auto">
          <a:xfrm>
            <a:off x="6858000" y="1143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7690" name="Line 29"/>
          <p:cNvSpPr>
            <a:spLocks noChangeShapeType="1"/>
          </p:cNvSpPr>
          <p:nvPr/>
        </p:nvSpPr>
        <p:spPr bwMode="auto">
          <a:xfrm>
            <a:off x="4267200" y="914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7691" name="Line 30"/>
          <p:cNvSpPr>
            <a:spLocks noChangeShapeType="1"/>
          </p:cNvSpPr>
          <p:nvPr/>
        </p:nvSpPr>
        <p:spPr bwMode="auto">
          <a:xfrm>
            <a:off x="5867400" y="2416175"/>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7692" name="Line 31"/>
          <p:cNvSpPr>
            <a:spLocks noChangeShapeType="1"/>
          </p:cNvSpPr>
          <p:nvPr/>
        </p:nvSpPr>
        <p:spPr bwMode="auto">
          <a:xfrm>
            <a:off x="5867400" y="24161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7693" name="Line 33"/>
          <p:cNvSpPr>
            <a:spLocks noChangeShapeType="1"/>
          </p:cNvSpPr>
          <p:nvPr/>
        </p:nvSpPr>
        <p:spPr bwMode="auto">
          <a:xfrm>
            <a:off x="8124825" y="24161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7694" name="Line 34"/>
          <p:cNvSpPr>
            <a:spLocks noChangeShapeType="1"/>
          </p:cNvSpPr>
          <p:nvPr/>
        </p:nvSpPr>
        <p:spPr bwMode="auto">
          <a:xfrm>
            <a:off x="7156450" y="2057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7695" name="Line 35"/>
          <p:cNvSpPr>
            <a:spLocks noChangeShapeType="1"/>
          </p:cNvSpPr>
          <p:nvPr/>
        </p:nvSpPr>
        <p:spPr bwMode="auto">
          <a:xfrm flipH="1">
            <a:off x="1435100" y="27559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7696" name="Line 36"/>
          <p:cNvSpPr>
            <a:spLocks noChangeShapeType="1"/>
          </p:cNvSpPr>
          <p:nvPr/>
        </p:nvSpPr>
        <p:spPr bwMode="auto">
          <a:xfrm>
            <a:off x="4724400" y="27432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7697" name="Line 37"/>
          <p:cNvSpPr>
            <a:spLocks noChangeShapeType="1"/>
          </p:cNvSpPr>
          <p:nvPr/>
        </p:nvSpPr>
        <p:spPr bwMode="auto">
          <a:xfrm>
            <a:off x="1447800" y="27432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7698" name="Line 38"/>
          <p:cNvSpPr>
            <a:spLocks noChangeShapeType="1"/>
          </p:cNvSpPr>
          <p:nvPr/>
        </p:nvSpPr>
        <p:spPr bwMode="auto">
          <a:xfrm>
            <a:off x="3352800" y="2743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7699" name="Line 39"/>
          <p:cNvSpPr>
            <a:spLocks noChangeShapeType="1"/>
          </p:cNvSpPr>
          <p:nvPr/>
        </p:nvSpPr>
        <p:spPr bwMode="auto">
          <a:xfrm>
            <a:off x="2057400" y="21336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7700" name="Line 40"/>
          <p:cNvSpPr>
            <a:spLocks noChangeShapeType="1"/>
          </p:cNvSpPr>
          <p:nvPr/>
        </p:nvSpPr>
        <p:spPr bwMode="auto">
          <a:xfrm>
            <a:off x="990600" y="4648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7701" name="Line 41"/>
          <p:cNvSpPr>
            <a:spLocks noChangeShapeType="1"/>
          </p:cNvSpPr>
          <p:nvPr/>
        </p:nvSpPr>
        <p:spPr bwMode="auto">
          <a:xfrm>
            <a:off x="2667000" y="4648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7702" name="Line 42"/>
          <p:cNvSpPr>
            <a:spLocks noChangeShapeType="1"/>
          </p:cNvSpPr>
          <p:nvPr/>
        </p:nvSpPr>
        <p:spPr bwMode="auto">
          <a:xfrm>
            <a:off x="990600" y="46482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7703" name="Line 43"/>
          <p:cNvSpPr>
            <a:spLocks noChangeShapeType="1"/>
          </p:cNvSpPr>
          <p:nvPr/>
        </p:nvSpPr>
        <p:spPr bwMode="auto">
          <a:xfrm>
            <a:off x="1752600" y="4419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7704" name="Line 44"/>
          <p:cNvSpPr>
            <a:spLocks noChangeShapeType="1"/>
          </p:cNvSpPr>
          <p:nvPr/>
        </p:nvSpPr>
        <p:spPr bwMode="auto">
          <a:xfrm>
            <a:off x="4724400" y="4572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7705" name="Line 45"/>
          <p:cNvSpPr>
            <a:spLocks noChangeShapeType="1"/>
          </p:cNvSpPr>
          <p:nvPr/>
        </p:nvSpPr>
        <p:spPr bwMode="auto">
          <a:xfrm>
            <a:off x="6400800" y="4572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7706" name="Line 46"/>
          <p:cNvSpPr>
            <a:spLocks noChangeShapeType="1"/>
          </p:cNvSpPr>
          <p:nvPr/>
        </p:nvSpPr>
        <p:spPr bwMode="auto">
          <a:xfrm>
            <a:off x="4724400" y="45720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7707" name="Line 47"/>
          <p:cNvSpPr>
            <a:spLocks noChangeShapeType="1"/>
          </p:cNvSpPr>
          <p:nvPr/>
        </p:nvSpPr>
        <p:spPr bwMode="auto">
          <a:xfrm>
            <a:off x="5486400" y="4343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533400" y="533400"/>
            <a:ext cx="8183563" cy="1050925"/>
          </a:xfrm>
        </p:spPr>
        <p:txBody>
          <a:bodyPr>
            <a:normAutofit/>
          </a:bodyPr>
          <a:lstStyle/>
          <a:p>
            <a:pPr algn="ctr"/>
            <a:r>
              <a:rPr lang="en-US">
                <a:solidFill>
                  <a:srgbClr val="0000FF"/>
                </a:solidFill>
                <a:effectLst>
                  <a:outerShdw blurRad="38100" dist="38100" dir="2700000" algn="tl">
                    <a:srgbClr val="C0C0C0"/>
                  </a:outerShdw>
                </a:effectLst>
              </a:rPr>
              <a:t>Phân loại quy tắc nghiệp vụ</a:t>
            </a:r>
          </a:p>
        </p:txBody>
      </p:sp>
      <p:sp>
        <p:nvSpPr>
          <p:cNvPr id="498691" name="Rectangle 3"/>
          <p:cNvSpPr>
            <a:spLocks noGrp="1" noChangeArrowheads="1"/>
          </p:cNvSpPr>
          <p:nvPr>
            <p:ph idx="4294967295"/>
          </p:nvPr>
        </p:nvSpPr>
        <p:spPr>
          <a:xfrm>
            <a:off x="557213" y="1981200"/>
            <a:ext cx="8183562" cy="4187825"/>
          </a:xfrm>
        </p:spPr>
        <p:txBody>
          <a:bodyPr lIns="182880" tIns="91440"/>
          <a:lstStyle/>
          <a:p>
            <a:r>
              <a:rPr lang="en-US" sz="2400"/>
              <a:t>Chỉ có 3 loại quy tắc có thể được thể hiện trong lược đồ ER:</a:t>
            </a:r>
          </a:p>
          <a:p>
            <a:pPr marL="800100" lvl="1"/>
            <a:r>
              <a:rPr lang="en-US" sz="2400"/>
              <a:t>Terms  </a:t>
            </a:r>
            <a:r>
              <a:rPr lang="en-US" sz="2400">
                <a:sym typeface="Wingdings" pitchFamily="2" charset="2"/>
              </a:rPr>
              <a:t> các thực thể, thuộc tính và mối quan hệ</a:t>
            </a:r>
            <a:endParaRPr lang="en-US" sz="2400"/>
          </a:p>
          <a:p>
            <a:pPr marL="800100" lvl="1"/>
            <a:r>
              <a:rPr lang="en-US" sz="2400"/>
              <a:t>Constraints </a:t>
            </a:r>
            <a:r>
              <a:rPr lang="en-US" sz="2400">
                <a:sym typeface="Wingdings" pitchFamily="2" charset="2"/>
              </a:rPr>
              <a:t> lượng số min và max</a:t>
            </a:r>
            <a:endParaRPr lang="en-US" sz="2400"/>
          </a:p>
          <a:p>
            <a:pPr marL="800100" lvl="1"/>
            <a:r>
              <a:rPr lang="en-US" sz="2400"/>
              <a:t> Supertype/subtype </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04648622-022B-47E1-AE8E-02465F22E5DE}" type="slidenum">
              <a:rPr lang="en-US" sz="1000">
                <a:solidFill>
                  <a:schemeClr val="bg2">
                    <a:shade val="50000"/>
                  </a:schemeClr>
                </a:solidFill>
                <a:latin typeface="Verdana" pitchFamily="34" charset="0"/>
              </a:rPr>
              <a:pPr algn="r" eaLnBrk="1" hangingPunct="1">
                <a:defRPr/>
              </a:pPr>
              <a:t>39</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609600" y="90488"/>
            <a:ext cx="8686800" cy="1627187"/>
          </a:xfrm>
        </p:spPr>
        <p:txBody>
          <a:bodyPr>
            <a:normAutofit/>
          </a:bodyPr>
          <a:lstStyle/>
          <a:p>
            <a:pPr algn="ctr"/>
            <a:r>
              <a:rPr lang="en-US" sz="3200">
                <a:solidFill>
                  <a:srgbClr val="0000FF"/>
                </a:solidFill>
                <a:effectLst>
                  <a:outerShdw blurRad="38100" dist="38100" dir="2700000" algn="tl">
                    <a:srgbClr val="C0C0C0"/>
                  </a:outerShdw>
                </a:effectLst>
              </a:rPr>
              <a:t>Mô hình liên kết thực thể mở rộng – mô hình EER</a:t>
            </a:r>
            <a:r>
              <a:rPr lang="en-US" sz="3600">
                <a:solidFill>
                  <a:srgbClr val="0000FF"/>
                </a:solidFill>
                <a:effectLst>
                  <a:outerShdw blurRad="38100" dist="38100" dir="2700000" algn="tl">
                    <a:srgbClr val="C0C0C0"/>
                  </a:outerShdw>
                </a:effectLst>
              </a:rPr>
              <a:t> </a:t>
            </a:r>
            <a:br>
              <a:rPr lang="en-US" sz="3600">
                <a:solidFill>
                  <a:srgbClr val="0000FF"/>
                </a:solidFill>
                <a:effectLst>
                  <a:outerShdw blurRad="38100" dist="38100" dir="2700000" algn="tl">
                    <a:srgbClr val="C0C0C0"/>
                  </a:outerShdw>
                </a:effectLst>
              </a:rPr>
            </a:br>
            <a:r>
              <a:rPr lang="en-US" sz="3600">
                <a:solidFill>
                  <a:srgbClr val="0000FF"/>
                </a:solidFill>
                <a:effectLst>
                  <a:outerShdw blurRad="38100" dist="38100" dir="2700000" algn="tl">
                    <a:srgbClr val="C0C0C0"/>
                  </a:outerShdw>
                </a:effectLst>
              </a:rPr>
              <a:t>Enhanced Entity Relationship model</a:t>
            </a:r>
          </a:p>
        </p:txBody>
      </p:sp>
      <p:sp>
        <p:nvSpPr>
          <p:cNvPr id="470019" name="Rectangle 3"/>
          <p:cNvSpPr>
            <a:spLocks noGrp="1" noChangeArrowheads="1"/>
          </p:cNvSpPr>
          <p:nvPr>
            <p:ph idx="4294967295"/>
          </p:nvPr>
        </p:nvSpPr>
        <p:spPr>
          <a:xfrm>
            <a:off x="609600" y="1981200"/>
            <a:ext cx="7924800" cy="4378325"/>
          </a:xfrm>
        </p:spPr>
        <p:txBody>
          <a:bodyPr lIns="182880" tIns="91440"/>
          <a:lstStyle/>
          <a:p>
            <a:pPr marL="265113" indent="-265113" algn="just"/>
            <a:r>
              <a:rPr lang="en-US" sz="2400">
                <a:solidFill>
                  <a:srgbClr val="FF0000"/>
                </a:solidFill>
              </a:rPr>
              <a:t>Thực tế: </a:t>
            </a:r>
            <a:r>
              <a:rPr lang="en-US" sz="2400"/>
              <a:t>yêu cầu nghiệp vụ của các tổ chức ngày càng phức tạp hơn</a:t>
            </a:r>
          </a:p>
          <a:p>
            <a:pPr marL="265113" indent="-265113" algn="just">
              <a:buFont typeface="Wingdings" pitchFamily="2" charset="2"/>
              <a:buNone/>
            </a:pPr>
            <a:r>
              <a:rPr lang="en-US" sz="2400">
                <a:sym typeface="Wingdings" pitchFamily="2" charset="2"/>
              </a:rPr>
              <a:t></a:t>
            </a:r>
            <a:r>
              <a:rPr lang="en-US" sz="2400"/>
              <a:t>Mô hình ER cơ bản không đủ cấu trúc để diễn tả những hệ thống thông tin phức tạp</a:t>
            </a:r>
          </a:p>
          <a:p>
            <a:pPr marL="265113" indent="-265113" algn="just"/>
            <a:r>
              <a:rPr lang="en-US" sz="2400"/>
              <a:t>Cần mô hình mở rộng để</a:t>
            </a:r>
          </a:p>
          <a:p>
            <a:pPr marL="547688" lvl="1" indent="-200025" algn="just">
              <a:buFont typeface="Wingdings" pitchFamily="2" charset="2"/>
              <a:buChar char="Ø"/>
            </a:pPr>
            <a:r>
              <a:rPr lang="en-US" sz="2400"/>
              <a:t>Diễn tả được các quy tắc nghiệp vụ ( business rules) phức tạp</a:t>
            </a:r>
          </a:p>
          <a:p>
            <a:pPr marL="547688" lvl="1" indent="-200025" algn="just">
              <a:buFont typeface="Wingdings" pitchFamily="2" charset="2"/>
              <a:buChar char="Ø"/>
            </a:pPr>
            <a:r>
              <a:rPr lang="en-US" sz="2400"/>
              <a:t>Tạo được những kiểu thực thể tổng quát hơn (siêu kiểu)</a:t>
            </a:r>
          </a:p>
          <a:p>
            <a:pPr marL="547688" lvl="1" indent="-200025" algn="just"/>
            <a:endParaRPr lang="en-US" sz="2400"/>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FFB9409A-BC2D-40CE-AE04-E562F671F53C}" type="slidenum">
              <a:rPr lang="en-US" sz="1000">
                <a:solidFill>
                  <a:schemeClr val="bg2">
                    <a:shade val="50000"/>
                  </a:schemeClr>
                </a:solidFill>
                <a:latin typeface="Verdana" pitchFamily="34" charset="0"/>
              </a:rPr>
              <a:pPr algn="r" eaLnBrk="1" hangingPunct="1">
                <a:defRPr/>
              </a:pPr>
              <a:t>4</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533400" y="533400"/>
            <a:ext cx="8183563" cy="1050925"/>
          </a:xfrm>
        </p:spPr>
        <p:txBody>
          <a:bodyPr>
            <a:normAutofit/>
          </a:bodyPr>
          <a:lstStyle/>
          <a:p>
            <a:pPr algn="ctr"/>
            <a:r>
              <a:rPr lang="en-US">
                <a:solidFill>
                  <a:srgbClr val="0000FF"/>
                </a:solidFill>
                <a:effectLst>
                  <a:outerShdw blurRad="38100" dist="38100" dir="2700000" algn="tl">
                    <a:srgbClr val="C0C0C0"/>
                  </a:outerShdw>
                </a:effectLst>
              </a:rPr>
              <a:t>Ràng buộc về cấu trúc</a:t>
            </a:r>
          </a:p>
        </p:txBody>
      </p:sp>
      <p:sp>
        <p:nvSpPr>
          <p:cNvPr id="499715" name="Rectangle 3"/>
          <p:cNvSpPr>
            <a:spLocks noGrp="1" noChangeArrowheads="1"/>
          </p:cNvSpPr>
          <p:nvPr>
            <p:ph idx="4294967295"/>
          </p:nvPr>
        </p:nvSpPr>
        <p:spPr>
          <a:xfrm>
            <a:off x="609600" y="1905000"/>
            <a:ext cx="8183563" cy="4187825"/>
          </a:xfrm>
        </p:spPr>
        <p:txBody>
          <a:bodyPr lIns="182880" tIns="91440"/>
          <a:lstStyle/>
          <a:p>
            <a:r>
              <a:rPr lang="en-US" sz="2400"/>
              <a:t>Là các quy luật để ràng buộc về </a:t>
            </a:r>
            <a:r>
              <a:rPr lang="en-US" sz="2400">
                <a:solidFill>
                  <a:schemeClr val="folHlink"/>
                </a:solidFill>
              </a:rPr>
              <a:t>cấu trúc tĩnh</a:t>
            </a:r>
            <a:r>
              <a:rPr lang="en-US" sz="2400"/>
              <a:t> (static) của một tổ chức.</a:t>
            </a:r>
          </a:p>
          <a:p>
            <a:r>
              <a:rPr lang="en-US" sz="2400"/>
              <a:t>Ba loại ràng buộc về cấu trúc:</a:t>
            </a:r>
          </a:p>
          <a:p>
            <a:pPr marL="800100" lvl="1" indent="-342900"/>
            <a:r>
              <a:rPr lang="en-US" sz="2400"/>
              <a:t>Các định nghĩa </a:t>
            </a:r>
            <a:r>
              <a:rPr lang="en-US" sz="2400" smtClean="0"/>
              <a:t>(definitions</a:t>
            </a:r>
            <a:r>
              <a:rPr lang="en-US" sz="2400"/>
              <a:t>)</a:t>
            </a:r>
          </a:p>
          <a:p>
            <a:pPr marL="800100" lvl="1" indent="-342900"/>
            <a:r>
              <a:rPr lang="en-US" sz="2400"/>
              <a:t>Miền trị </a:t>
            </a:r>
            <a:r>
              <a:rPr lang="en-US" sz="2400" smtClean="0"/>
              <a:t>(Domains</a:t>
            </a:r>
            <a:r>
              <a:rPr lang="en-US" sz="2400"/>
              <a:t>)</a:t>
            </a:r>
          </a:p>
          <a:p>
            <a:pPr marL="800100" lvl="1" indent="-342900"/>
            <a:r>
              <a:rPr lang="en-US" sz="2400"/>
              <a:t>Mối liên kết (Relationships) </a:t>
            </a:r>
          </a:p>
          <a:p>
            <a:pPr algn="just"/>
            <a:r>
              <a:rPr lang="en-US" sz="2400"/>
              <a:t>Các định nghĩa (definition):</a:t>
            </a:r>
          </a:p>
          <a:p>
            <a:pPr marL="800100" lvl="1" indent="-342900" algn="just"/>
            <a:r>
              <a:rPr lang="en-US" sz="2400"/>
              <a:t>Thuật ngữ (term): một từ hay một nhóm từ có ý nghĩa</a:t>
            </a:r>
          </a:p>
          <a:p>
            <a:pPr marL="800100" lvl="1" indent="-342900" algn="just"/>
            <a:r>
              <a:rPr lang="en-US" sz="2400"/>
              <a:t>Sự kiện (fact): sự kết hợp giữa hai hay nhiều thuật ngữ</a:t>
            </a:r>
          </a:p>
          <a:p>
            <a:pPr marL="800100" lvl="1" indent="-342900" algn="just"/>
            <a:r>
              <a:rPr lang="en-US" sz="2400"/>
              <a:t>Sự kiện dẫn xuất (derived fact): là sự kiện mà dẫn xuất ra từ những sự kiện hoặc quy tắc khác</a:t>
            </a:r>
          </a:p>
          <a:p>
            <a:pPr marL="800100" lvl="1" indent="-342900"/>
            <a:endParaRPr lang="en-US" sz="2400"/>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579AC667-648F-475F-B809-74EF957BEAB6}" type="slidenum">
              <a:rPr lang="en-US" sz="1000">
                <a:solidFill>
                  <a:schemeClr val="bg2">
                    <a:shade val="50000"/>
                  </a:schemeClr>
                </a:solidFill>
                <a:latin typeface="Verdana" pitchFamily="34" charset="0"/>
              </a:rPr>
              <a:pPr algn="r" eaLnBrk="1" hangingPunct="1">
                <a:defRPr/>
              </a:pPr>
              <a:t>40</a:t>
            </a:fld>
            <a:endParaRPr lang="en-US" sz="1000">
              <a:solidFill>
                <a:schemeClr val="bg2">
                  <a:shade val="50000"/>
                </a:schemeClr>
              </a:solidFill>
              <a:latin typeface="Verdana"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762000" y="533400"/>
            <a:ext cx="8183563" cy="1050925"/>
          </a:xfrm>
        </p:spPr>
        <p:txBody>
          <a:bodyPr>
            <a:normAutofit/>
          </a:bodyPr>
          <a:lstStyle/>
          <a:p>
            <a:pPr algn="ctr"/>
            <a:r>
              <a:rPr lang="en-US" sz="4000">
                <a:solidFill>
                  <a:srgbClr val="0000FF"/>
                </a:solidFill>
                <a:effectLst>
                  <a:outerShdw blurRad="38100" dist="38100" dir="2700000" algn="tl">
                    <a:srgbClr val="C0C0C0"/>
                  </a:outerShdw>
                </a:effectLst>
              </a:rPr>
              <a:t>Các định nghĩa trong mô hình dữ liệu</a:t>
            </a:r>
          </a:p>
        </p:txBody>
      </p:sp>
      <p:sp>
        <p:nvSpPr>
          <p:cNvPr id="501763" name="Rectangle 3"/>
          <p:cNvSpPr>
            <a:spLocks noGrp="1" noChangeArrowheads="1"/>
          </p:cNvSpPr>
          <p:nvPr>
            <p:ph idx="4294967295"/>
          </p:nvPr>
        </p:nvSpPr>
        <p:spPr>
          <a:xfrm>
            <a:off x="533400" y="1981200"/>
            <a:ext cx="8153400" cy="4187825"/>
          </a:xfrm>
        </p:spPr>
        <p:txBody>
          <a:bodyPr lIns="182880" tIns="91440"/>
          <a:lstStyle/>
          <a:p>
            <a:pPr marL="265113" indent="-265113" algn="just"/>
            <a:r>
              <a:rPr lang="en-US" sz="2400"/>
              <a:t>Lược đồ ER chứa 3 loại đối tượng sau: entity, attribute và relationship. Mỗi loại đều có các thuộc tính (property) đặc trưng.</a:t>
            </a:r>
          </a:p>
          <a:p>
            <a:pPr marL="265113" indent="-265113" algn="just"/>
            <a:r>
              <a:rPr lang="en-US" sz="2400"/>
              <a:t>Các term chỉ nên đưa vào lược đồ ER sau khi đã được định nghĩa (definition) cẩn thận.  </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414C989D-80D5-4479-980A-099F358287E1}" type="slidenum">
              <a:rPr lang="en-US" sz="1000">
                <a:solidFill>
                  <a:schemeClr val="bg2">
                    <a:shade val="50000"/>
                  </a:schemeClr>
                </a:solidFill>
                <a:latin typeface="Verdana" pitchFamily="34" charset="0"/>
              </a:rPr>
              <a:pPr algn="r" eaLnBrk="1" hangingPunct="1">
                <a:defRPr/>
              </a:pPr>
              <a:t>41</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533400" y="533400"/>
            <a:ext cx="8183563" cy="1050925"/>
          </a:xfrm>
        </p:spPr>
        <p:txBody>
          <a:bodyPr>
            <a:normAutofit/>
          </a:bodyPr>
          <a:lstStyle/>
          <a:p>
            <a:pPr algn="ctr"/>
            <a:r>
              <a:rPr lang="en-US">
                <a:solidFill>
                  <a:srgbClr val="0000FF"/>
                </a:solidFill>
                <a:effectLst>
                  <a:outerShdw blurRad="38100" dist="38100" dir="2700000" algn="tl">
                    <a:srgbClr val="C0C0C0"/>
                  </a:outerShdw>
                </a:effectLst>
              </a:rPr>
              <a:t>Ví dụ định nghĩa entity</a:t>
            </a:r>
          </a:p>
        </p:txBody>
      </p:sp>
      <p:sp>
        <p:nvSpPr>
          <p:cNvPr id="502787" name="Rectangle 3"/>
          <p:cNvSpPr>
            <a:spLocks noGrp="1" noChangeArrowheads="1"/>
          </p:cNvSpPr>
          <p:nvPr>
            <p:ph idx="4294967295"/>
          </p:nvPr>
        </p:nvSpPr>
        <p:spPr>
          <a:xfrm>
            <a:off x="609600" y="2057400"/>
            <a:ext cx="8229600" cy="5029200"/>
          </a:xfrm>
        </p:spPr>
        <p:txBody>
          <a:bodyPr lIns="182880" tIns="91440"/>
          <a:lstStyle/>
          <a:p>
            <a:pPr>
              <a:lnSpc>
                <a:spcPct val="90000"/>
              </a:lnSpc>
            </a:pPr>
            <a:r>
              <a:rPr lang="en-US" sz="2400"/>
              <a:t>Name: FACULTY</a:t>
            </a:r>
          </a:p>
          <a:p>
            <a:pPr marL="800100" lvl="1" indent="-342900">
              <a:lnSpc>
                <a:spcPct val="90000"/>
              </a:lnSpc>
            </a:pPr>
            <a:r>
              <a:rPr lang="en-US" sz="2400"/>
              <a:t>Type: Regular</a:t>
            </a:r>
          </a:p>
          <a:p>
            <a:pPr marL="800100" lvl="1" indent="-342900">
              <a:lnSpc>
                <a:spcPct val="90000"/>
              </a:lnSpc>
            </a:pPr>
            <a:r>
              <a:rPr lang="en-US" sz="2400"/>
              <a:t>Definition: a university employee who is academically qualified to teach courses</a:t>
            </a:r>
          </a:p>
          <a:p>
            <a:pPr marL="800100" lvl="1" indent="-342900">
              <a:lnSpc>
                <a:spcPct val="90000"/>
              </a:lnSpc>
            </a:pPr>
            <a:r>
              <a:rPr lang="en-US" sz="2400"/>
              <a:t>Identifier: Faculty_ID</a:t>
            </a:r>
          </a:p>
          <a:p>
            <a:pPr>
              <a:lnSpc>
                <a:spcPct val="90000"/>
              </a:lnSpc>
            </a:pPr>
            <a:r>
              <a:rPr lang="en-US" sz="2400"/>
              <a:t>Name: STUDENT</a:t>
            </a:r>
          </a:p>
          <a:p>
            <a:pPr marL="800100" lvl="1" indent="-342900">
              <a:lnSpc>
                <a:spcPct val="90000"/>
              </a:lnSpc>
            </a:pPr>
            <a:r>
              <a:rPr lang="en-US" sz="2400"/>
              <a:t>Type: Regular</a:t>
            </a:r>
          </a:p>
          <a:p>
            <a:pPr marL="800100" lvl="1" indent="-342900">
              <a:lnSpc>
                <a:spcPct val="90000"/>
              </a:lnSpc>
            </a:pPr>
            <a:r>
              <a:rPr lang="en-US" sz="2400"/>
              <a:t>Definition: a person who has been admitted to the school </a:t>
            </a:r>
          </a:p>
          <a:p>
            <a:pPr marL="800100" lvl="1" indent="-342900">
              <a:lnSpc>
                <a:spcPct val="90000"/>
              </a:lnSpc>
            </a:pPr>
            <a:r>
              <a:rPr lang="en-US" sz="2400"/>
              <a:t>Identifier: Student_ID</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72F67CBD-1218-4AB3-94A2-C61388B19045}" type="slidenum">
              <a:rPr lang="en-US" sz="1000">
                <a:solidFill>
                  <a:schemeClr val="bg2">
                    <a:shade val="50000"/>
                  </a:schemeClr>
                </a:solidFill>
                <a:latin typeface="Verdana" pitchFamily="34" charset="0"/>
              </a:rPr>
              <a:pPr algn="r" eaLnBrk="1" hangingPunct="1">
                <a:defRPr/>
              </a:pPr>
              <a:t>42</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533400" y="533400"/>
            <a:ext cx="8183563" cy="1050925"/>
          </a:xfrm>
        </p:spPr>
        <p:txBody>
          <a:bodyPr>
            <a:normAutofit/>
          </a:bodyPr>
          <a:lstStyle/>
          <a:p>
            <a:pPr algn="ctr"/>
            <a:r>
              <a:rPr lang="en-US">
                <a:solidFill>
                  <a:srgbClr val="0000FF"/>
                </a:solidFill>
                <a:effectLst>
                  <a:outerShdw blurRad="38100" dist="38100" dir="2700000" algn="tl">
                    <a:srgbClr val="C0C0C0"/>
                  </a:outerShdw>
                </a:effectLst>
              </a:rPr>
              <a:t>Ví dụ định nghĩa attribute</a:t>
            </a:r>
          </a:p>
        </p:txBody>
      </p:sp>
      <p:sp>
        <p:nvSpPr>
          <p:cNvPr id="503811" name="Rectangle 3"/>
          <p:cNvSpPr>
            <a:spLocks noGrp="1" noChangeArrowheads="1"/>
          </p:cNvSpPr>
          <p:nvPr>
            <p:ph idx="4294967295"/>
          </p:nvPr>
        </p:nvSpPr>
        <p:spPr>
          <a:xfrm>
            <a:off x="609600" y="1905000"/>
            <a:ext cx="8183563" cy="4187825"/>
          </a:xfrm>
        </p:spPr>
        <p:txBody>
          <a:bodyPr lIns="182880" tIns="91440"/>
          <a:lstStyle/>
          <a:p>
            <a:pPr>
              <a:lnSpc>
                <a:spcPct val="90000"/>
              </a:lnSpc>
            </a:pPr>
            <a:r>
              <a:rPr lang="en-US" sz="2400"/>
              <a:t>Name: Faculty_ID</a:t>
            </a:r>
          </a:p>
          <a:p>
            <a:pPr marL="800100" lvl="1" indent="-342900">
              <a:lnSpc>
                <a:spcPct val="90000"/>
              </a:lnSpc>
            </a:pPr>
            <a:r>
              <a:rPr lang="en-US" sz="2400"/>
              <a:t>Domain: Person_IDs</a:t>
            </a:r>
          </a:p>
          <a:p>
            <a:pPr marL="800100" lvl="1" indent="-342900">
              <a:lnSpc>
                <a:spcPct val="90000"/>
              </a:lnSpc>
            </a:pPr>
            <a:r>
              <a:rPr lang="en-US" sz="2400"/>
              <a:t>Definition: unique identifier of a faculty member</a:t>
            </a:r>
          </a:p>
          <a:p>
            <a:pPr marL="800100" lvl="1" indent="-342900">
              <a:lnSpc>
                <a:spcPct val="90000"/>
              </a:lnSpc>
            </a:pPr>
            <a:r>
              <a:rPr lang="en-US" sz="2400"/>
              <a:t>Null: no </a:t>
            </a:r>
          </a:p>
          <a:p>
            <a:pPr>
              <a:lnSpc>
                <a:spcPct val="90000"/>
              </a:lnSpc>
            </a:pPr>
            <a:r>
              <a:rPr lang="en-US" sz="2400"/>
              <a:t>Name: Faculty_Name</a:t>
            </a:r>
          </a:p>
          <a:p>
            <a:pPr marL="800100" lvl="1" indent="-342900">
              <a:lnSpc>
                <a:spcPct val="90000"/>
              </a:lnSpc>
            </a:pPr>
            <a:r>
              <a:rPr lang="en-US" sz="2400"/>
              <a:t>Domain: Person_Names</a:t>
            </a:r>
          </a:p>
          <a:p>
            <a:pPr marL="800100" lvl="1" indent="-342900">
              <a:lnSpc>
                <a:spcPct val="90000"/>
              </a:lnSpc>
            </a:pPr>
            <a:r>
              <a:rPr lang="en-US" sz="2400"/>
              <a:t>Definition: name of faculty member</a:t>
            </a:r>
          </a:p>
          <a:p>
            <a:pPr marL="800100" lvl="1" indent="-342900">
              <a:lnSpc>
                <a:spcPct val="90000"/>
              </a:lnSpc>
            </a:pPr>
            <a:r>
              <a:rPr lang="en-US" sz="2400"/>
              <a:t>Null: no</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5029FF9D-4482-4E6F-841E-C86DA56047E7}" type="slidenum">
              <a:rPr lang="en-US" sz="1000">
                <a:solidFill>
                  <a:schemeClr val="bg2">
                    <a:shade val="50000"/>
                  </a:schemeClr>
                </a:solidFill>
                <a:latin typeface="Verdana" pitchFamily="34" charset="0"/>
              </a:rPr>
              <a:pPr algn="r" eaLnBrk="1" hangingPunct="1">
                <a:defRPr/>
              </a:pPr>
              <a:t>43</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533400" y="533400"/>
            <a:ext cx="8183563" cy="1050925"/>
          </a:xfrm>
        </p:spPr>
        <p:txBody>
          <a:bodyPr>
            <a:normAutofit/>
          </a:bodyPr>
          <a:lstStyle/>
          <a:p>
            <a:pPr algn="ctr"/>
            <a:r>
              <a:rPr lang="en-US">
                <a:solidFill>
                  <a:srgbClr val="0000FF"/>
                </a:solidFill>
                <a:effectLst>
                  <a:outerShdw blurRad="38100" dist="38100" dir="2700000" algn="tl">
                    <a:srgbClr val="C0C0C0"/>
                  </a:outerShdw>
                </a:effectLst>
              </a:rPr>
              <a:t>Ví dụ định nghĩa relationship</a:t>
            </a:r>
          </a:p>
        </p:txBody>
      </p:sp>
      <p:sp>
        <p:nvSpPr>
          <p:cNvPr id="504835" name="Rectangle 3"/>
          <p:cNvSpPr>
            <a:spLocks noGrp="1" noChangeArrowheads="1"/>
          </p:cNvSpPr>
          <p:nvPr>
            <p:ph idx="4294967295"/>
          </p:nvPr>
        </p:nvSpPr>
        <p:spPr>
          <a:xfrm>
            <a:off x="533400" y="1981200"/>
            <a:ext cx="8183563" cy="4187825"/>
          </a:xfrm>
        </p:spPr>
        <p:txBody>
          <a:bodyPr lIns="182880" tIns="91440"/>
          <a:lstStyle/>
          <a:p>
            <a:r>
              <a:rPr lang="en-US" sz="2400"/>
              <a:t>Name: Is_registered</a:t>
            </a:r>
          </a:p>
          <a:p>
            <a:pPr marL="800100" lvl="1" indent="-342900"/>
            <a:r>
              <a:rPr lang="en-US" sz="2400"/>
              <a:t>Type: Binary M:N</a:t>
            </a:r>
          </a:p>
          <a:p>
            <a:pPr marL="800100" lvl="1" indent="-342900"/>
            <a:r>
              <a:rPr lang="en-US" sz="2400"/>
              <a:t>Description: associates each student with the course sections for which he or she is registered during the current semester</a:t>
            </a:r>
          </a:p>
          <a:p>
            <a:pPr marL="800100" lvl="1" indent="-342900"/>
            <a:r>
              <a:rPr lang="en-US" sz="2400"/>
              <a:t>Constraints: none</a:t>
            </a:r>
          </a:p>
          <a:p>
            <a:pPr marL="800100" lvl="1" indent="-342900"/>
            <a:r>
              <a:rPr lang="en-US" sz="2400"/>
              <a:t>Attributes: none</a:t>
            </a:r>
          </a:p>
          <a:p>
            <a:pPr marL="800100" lvl="1" indent="-342900"/>
            <a:endParaRPr lang="en-US" sz="2400"/>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FFE84951-2238-462B-BACA-972AF073FBCB}" type="slidenum">
              <a:rPr lang="en-US" sz="1000">
                <a:solidFill>
                  <a:schemeClr val="bg2">
                    <a:shade val="50000"/>
                  </a:schemeClr>
                </a:solidFill>
                <a:latin typeface="Verdana" pitchFamily="34" charset="0"/>
              </a:rPr>
              <a:pPr algn="r" eaLnBrk="1" hangingPunct="1">
                <a:defRPr/>
              </a:pPr>
              <a:t>44</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533400" y="533400"/>
            <a:ext cx="8183563" cy="1050925"/>
          </a:xfrm>
        </p:spPr>
        <p:txBody>
          <a:bodyPr>
            <a:normAutofit/>
          </a:bodyPr>
          <a:lstStyle/>
          <a:p>
            <a:pPr algn="ctr"/>
            <a:r>
              <a:rPr lang="en-US">
                <a:solidFill>
                  <a:srgbClr val="0000FF"/>
                </a:solidFill>
                <a:effectLst>
                  <a:outerShdw blurRad="38100" dist="38100" dir="2700000" algn="tl">
                    <a:srgbClr val="C0C0C0"/>
                  </a:outerShdw>
                </a:effectLst>
              </a:rPr>
              <a:t>Ràng buộc về cấu trúc (tt)</a:t>
            </a:r>
          </a:p>
        </p:txBody>
      </p:sp>
      <p:sp>
        <p:nvSpPr>
          <p:cNvPr id="505859" name="Rectangle 3"/>
          <p:cNvSpPr>
            <a:spLocks noGrp="1" noChangeArrowheads="1"/>
          </p:cNvSpPr>
          <p:nvPr>
            <p:ph idx="4294967295"/>
          </p:nvPr>
        </p:nvSpPr>
        <p:spPr>
          <a:xfrm>
            <a:off x="581025" y="1924050"/>
            <a:ext cx="8183563" cy="4187825"/>
          </a:xfrm>
        </p:spPr>
        <p:txBody>
          <a:bodyPr lIns="182880" tIns="91440"/>
          <a:lstStyle/>
          <a:p>
            <a:pPr marL="265113" indent="-265113" algn="just"/>
            <a:r>
              <a:rPr lang="en-US" sz="2400"/>
              <a:t>Ràng buộc miền trị (domain): xác định tập các giá trị mà một hay nhiều thuộc tính có thể lấy.</a:t>
            </a:r>
          </a:p>
          <a:p>
            <a:pPr marL="265113" indent="-265113" algn="just"/>
            <a:r>
              <a:rPr lang="en-US" sz="2400"/>
              <a:t>Ví dụ: </a:t>
            </a:r>
          </a:p>
          <a:p>
            <a:pPr lvl="1" algn="just"/>
            <a:r>
              <a:rPr lang="en-US" sz="2400"/>
              <a:t>Xét thực thể SINHVIEN có các thuộc tính MaSv, TenSV, Phai (Ràng buộc miền trị là chỉ có 2 giá trị Nam hay Nữ), Diem (từ 0 đến 10).</a:t>
            </a:r>
          </a:p>
          <a:p>
            <a:pPr lvl="1" algn="just"/>
            <a:r>
              <a:rPr lang="en-US" sz="2400"/>
              <a:t>Thực thể HOADON có các thuộc tính MaHD, LoaiHD (RBMT chỉ chứa các giá trị N, X, C, T).</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835727DC-D592-4FBC-88BC-21DBA6C882A4}" type="slidenum">
              <a:rPr lang="en-US" sz="1000">
                <a:solidFill>
                  <a:schemeClr val="bg2">
                    <a:shade val="50000"/>
                  </a:schemeClr>
                </a:solidFill>
                <a:latin typeface="Verdana" pitchFamily="34" charset="0"/>
              </a:rPr>
              <a:pPr algn="r" eaLnBrk="1" hangingPunct="1">
                <a:defRPr/>
              </a:pPr>
              <a:t>45</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1143000" y="762000"/>
            <a:ext cx="8183563" cy="1050925"/>
          </a:xfrm>
        </p:spPr>
        <p:txBody>
          <a:bodyPr>
            <a:normAutofit/>
          </a:bodyPr>
          <a:lstStyle/>
          <a:p>
            <a:r>
              <a:rPr lang="en-US">
                <a:solidFill>
                  <a:srgbClr val="0000FF"/>
                </a:solidFill>
                <a:effectLst>
                  <a:outerShdw blurRad="38100" dist="38100" dir="2700000" algn="tl">
                    <a:srgbClr val="C0C0C0"/>
                  </a:outerShdw>
                </a:effectLst>
              </a:rPr>
              <a:t>Ràng buộc về tác vụ</a:t>
            </a:r>
          </a:p>
        </p:txBody>
      </p:sp>
      <p:sp>
        <p:nvSpPr>
          <p:cNvPr id="506883" name="Rectangle 3"/>
          <p:cNvSpPr>
            <a:spLocks noGrp="1" noChangeArrowheads="1"/>
          </p:cNvSpPr>
          <p:nvPr>
            <p:ph idx="4294967295"/>
          </p:nvPr>
        </p:nvSpPr>
        <p:spPr>
          <a:xfrm>
            <a:off x="609600" y="1905000"/>
            <a:ext cx="8183563" cy="4187825"/>
          </a:xfrm>
        </p:spPr>
        <p:txBody>
          <a:bodyPr lIns="182880" tIns="91440"/>
          <a:lstStyle/>
          <a:p>
            <a:pPr marL="265113" indent="-265113" algn="just">
              <a:lnSpc>
                <a:spcPct val="90000"/>
              </a:lnSpc>
            </a:pPr>
            <a:r>
              <a:rPr lang="en-US" sz="2400"/>
              <a:t>Là các quy tắc dùng để ràng bụôc những tác vụ nghiệp vụ đang xảy ra </a:t>
            </a:r>
          </a:p>
          <a:p>
            <a:pPr marL="265113" indent="-265113" algn="just">
              <a:lnSpc>
                <a:spcPct val="90000"/>
              </a:lnSpc>
            </a:pPr>
            <a:r>
              <a:rPr lang="en-US" sz="2400"/>
              <a:t>Trước đây các ràng buộc tác vụ được thực hiện trong các thủ tục nằm sâu trong chương trình ứng dụng </a:t>
            </a:r>
            <a:r>
              <a:rPr lang="en-US" sz="2400">
                <a:sym typeface="Wingdings" pitchFamily="2" charset="2"/>
              </a:rPr>
              <a:t> </a:t>
            </a:r>
            <a:r>
              <a:rPr lang="en-US" sz="2400" smtClean="0">
                <a:sym typeface="Wingdings" pitchFamily="2" charset="2"/>
              </a:rPr>
              <a:t>khó </a:t>
            </a:r>
            <a:r>
              <a:rPr lang="en-US" sz="2400">
                <a:sym typeface="Wingdings" pitchFamily="2" charset="2"/>
              </a:rPr>
              <a:t>sửa đổi</a:t>
            </a:r>
          </a:p>
          <a:p>
            <a:pPr marL="265113" indent="-265113" algn="just">
              <a:lnSpc>
                <a:spcPct val="90000"/>
              </a:lnSpc>
            </a:pPr>
            <a:r>
              <a:rPr lang="en-US" sz="2400">
                <a:sym typeface="Wingdings" pitchFamily="2" charset="2"/>
              </a:rPr>
              <a:t>Phương pháp mới: dùng khai báo (declarative approach) để xác định các quy tắc nghiệp vụ.</a:t>
            </a:r>
          </a:p>
          <a:p>
            <a:pPr marL="265113" indent="-265113" algn="just"/>
            <a:r>
              <a:rPr lang="en-US" sz="2400"/>
              <a:t>Mỗi quy tắc được phát biểu như 1 sự khẳng định (assertion) mà không xác định xem quy lụât đó thực thi như thế nào.</a:t>
            </a:r>
          </a:p>
          <a:p>
            <a:pPr marL="265113" indent="-265113" algn="just"/>
            <a:r>
              <a:rPr lang="en-US" sz="2400"/>
              <a:t>Tất cả các quy tắc sẽ được lưu trữ trong một cơ sở ràng buộc ( constraint base). Khi DBMS xử lý 1 transaction, nó truy xuất đến các quy tắc thích hợp trong cơ sở ràng buộc này để áp dụng cho transaction.</a:t>
            </a:r>
          </a:p>
          <a:p>
            <a:pPr marL="265113" indent="-265113" algn="just">
              <a:lnSpc>
                <a:spcPct val="90000"/>
              </a:lnSpc>
            </a:pPr>
            <a:endParaRPr lang="en-US" sz="2400">
              <a:sym typeface="Wingdings" pitchFamily="2" charset="2"/>
            </a:endParaRP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2B46DD56-1E5E-426A-8796-9EE6E5C6768C}" type="slidenum">
              <a:rPr lang="en-US" sz="1000">
                <a:solidFill>
                  <a:schemeClr val="bg2">
                    <a:shade val="50000"/>
                  </a:schemeClr>
                </a:solidFill>
                <a:latin typeface="Verdana" pitchFamily="34" charset="0"/>
              </a:rPr>
              <a:pPr algn="r" eaLnBrk="1" hangingPunct="1">
                <a:defRPr/>
              </a:pPr>
              <a:t>46</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960438" y="609600"/>
            <a:ext cx="8183562" cy="1050925"/>
          </a:xfrm>
        </p:spPr>
        <p:txBody>
          <a:bodyPr>
            <a:normAutofit/>
          </a:bodyPr>
          <a:lstStyle/>
          <a:p>
            <a:pPr algn="ctr"/>
            <a:r>
              <a:rPr lang="en-US">
                <a:solidFill>
                  <a:srgbClr val="0000FF"/>
                </a:solidFill>
                <a:effectLst>
                  <a:outerShdw blurRad="38100" dist="38100" dir="2700000" algn="tl">
                    <a:srgbClr val="C0C0C0"/>
                  </a:outerShdw>
                </a:effectLst>
              </a:rPr>
              <a:t>Ngôn ngữ để xác định ràng buộc</a:t>
            </a:r>
          </a:p>
        </p:txBody>
      </p:sp>
      <p:sp>
        <p:nvSpPr>
          <p:cNvPr id="40963" name="Rectangle 3"/>
          <p:cNvSpPr>
            <a:spLocks noGrp="1" noChangeArrowheads="1"/>
          </p:cNvSpPr>
          <p:nvPr>
            <p:ph idx="4294967295"/>
          </p:nvPr>
        </p:nvSpPr>
        <p:spPr>
          <a:xfrm>
            <a:off x="542925" y="2133600"/>
            <a:ext cx="8067675" cy="4187825"/>
          </a:xfrm>
        </p:spPr>
        <p:txBody>
          <a:bodyPr lIns="182880" tIns="91440">
            <a:normAutofit/>
          </a:bodyPr>
          <a:lstStyle/>
          <a:p>
            <a:pPr algn="just"/>
            <a:r>
              <a:rPr lang="en-US" sz="2400"/>
              <a:t>Mỗi quy tắc sẽ được xác định bằng cú pháp của 1 ngôn ngữ đặc biệt có 2 tính chất sau:</a:t>
            </a:r>
          </a:p>
          <a:p>
            <a:pPr marL="800100" lvl="1" indent="-342900" algn="just"/>
            <a:r>
              <a:rPr lang="en-US" sz="2400"/>
              <a:t>Phải khá đơn giản để người dùng (end user) không chỉ hiểu được mà còn có thể tự mình tạo ra các quy tắc từ ngôn ngữ này</a:t>
            </a:r>
          </a:p>
          <a:p>
            <a:pPr marL="800100" lvl="1" indent="-342900" algn="just"/>
            <a:r>
              <a:rPr lang="en-US" sz="2400"/>
              <a:t>Ngôn ngữ phải có cấu trúc thích đáng để có thể chuyển đổi tự động thành mã máy</a:t>
            </a:r>
          </a:p>
          <a:p>
            <a:pPr algn="just"/>
            <a:r>
              <a:rPr lang="en-US" sz="2400"/>
              <a:t>Trong SQL server </a:t>
            </a:r>
            <a:r>
              <a:rPr lang="en-US" sz="2400" smtClean="0"/>
              <a:t>2008, </a:t>
            </a:r>
            <a:r>
              <a:rPr lang="en-US" sz="2400"/>
              <a:t>các quy tắc được thực hiện thông qua các constraint trong bảng và trigger.</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A4C379C8-A127-4BCA-B5A0-D96C7249F1CD}" type="slidenum">
              <a:rPr lang="en-US" sz="1000">
                <a:solidFill>
                  <a:schemeClr val="bg2">
                    <a:shade val="50000"/>
                  </a:schemeClr>
                </a:solidFill>
                <a:latin typeface="Verdana" pitchFamily="34" charset="0"/>
              </a:rPr>
              <a:pPr algn="r" eaLnBrk="1" hangingPunct="1">
                <a:defRPr/>
              </a:pPr>
              <a:t>47</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838200" y="533400"/>
            <a:ext cx="8610600" cy="1050925"/>
          </a:xfrm>
        </p:spPr>
        <p:txBody>
          <a:bodyPr>
            <a:normAutofit/>
          </a:bodyPr>
          <a:lstStyle/>
          <a:p>
            <a:r>
              <a:rPr lang="en-US" sz="3200">
                <a:solidFill>
                  <a:srgbClr val="0000FF"/>
                </a:solidFill>
                <a:effectLst>
                  <a:outerShdw blurRad="38100" dist="38100" dir="2700000" algn="tl">
                    <a:srgbClr val="C0C0C0"/>
                  </a:outerShdw>
                </a:effectLst>
              </a:rPr>
              <a:t>Các đối tượng bị ràng buộc và đối tượng ràng buộc</a:t>
            </a:r>
          </a:p>
        </p:txBody>
      </p:sp>
      <p:sp>
        <p:nvSpPr>
          <p:cNvPr id="509955" name="Rectangle 3"/>
          <p:cNvSpPr>
            <a:spLocks noGrp="1" noChangeArrowheads="1"/>
          </p:cNvSpPr>
          <p:nvPr>
            <p:ph idx="4294967295"/>
          </p:nvPr>
        </p:nvSpPr>
        <p:spPr>
          <a:xfrm>
            <a:off x="552450" y="1981200"/>
            <a:ext cx="8229600" cy="5257800"/>
          </a:xfrm>
        </p:spPr>
        <p:txBody>
          <a:bodyPr lIns="182880" tIns="91440"/>
          <a:lstStyle/>
          <a:p>
            <a:pPr marL="265113" indent="-265113" algn="just"/>
            <a:r>
              <a:rPr lang="en-US" sz="2400" b="1"/>
              <a:t>Đối tượng bị ràng buộc (constrained object): </a:t>
            </a:r>
            <a:r>
              <a:rPr lang="en-US" sz="2400"/>
              <a:t>là 1 thực thể, thuộc tính hay mối quan hệ mà các thao tác </a:t>
            </a:r>
            <a:r>
              <a:rPr lang="en-US" sz="2400" smtClean="0"/>
              <a:t>(như </a:t>
            </a:r>
            <a:r>
              <a:rPr lang="en-US" sz="2400"/>
              <a:t>tạo, xóa, cập nhật, đọc,..) trên đối tượng đó bị giới hạn </a:t>
            </a:r>
          </a:p>
          <a:p>
            <a:pPr marL="265113" indent="-265113" algn="just"/>
            <a:r>
              <a:rPr lang="en-US" sz="2400" b="1"/>
              <a:t>Đối tượng ràng buộc (constraining object): </a:t>
            </a:r>
            <a:r>
              <a:rPr lang="en-US" sz="2400"/>
              <a:t>là 1 thực thể, thuộc tính, hay mối quan hệ mà tác động đến khả năng thực thi tác vụ của 1 đối tượng khác</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86BA5E19-9156-4234-ACFB-D2607F680F3D}" type="slidenum">
              <a:rPr lang="en-US" sz="1000">
                <a:solidFill>
                  <a:schemeClr val="bg2">
                    <a:shade val="50000"/>
                  </a:schemeClr>
                </a:solidFill>
                <a:latin typeface="Verdana" pitchFamily="34" charset="0"/>
              </a:rPr>
              <a:pPr algn="r" eaLnBrk="1" hangingPunct="1">
                <a:defRPr/>
              </a:pPr>
              <a:t>48</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733425" y="533400"/>
            <a:ext cx="8610600" cy="1050925"/>
          </a:xfrm>
        </p:spPr>
        <p:txBody>
          <a:bodyPr>
            <a:normAutofit/>
          </a:bodyPr>
          <a:lstStyle/>
          <a:p>
            <a:r>
              <a:rPr lang="en-US" sz="3200">
                <a:solidFill>
                  <a:srgbClr val="0000FF"/>
                </a:solidFill>
                <a:effectLst>
                  <a:outerShdw blurRad="38100" dist="38100" dir="2700000" algn="tl">
                    <a:srgbClr val="C0C0C0"/>
                  </a:outerShdw>
                </a:effectLst>
              </a:rPr>
              <a:t>Các đối tượng bị ràng buộc và đối tượng ràng buộc</a:t>
            </a:r>
          </a:p>
        </p:txBody>
      </p:sp>
      <p:sp>
        <p:nvSpPr>
          <p:cNvPr id="510979" name="Rectangle 3"/>
          <p:cNvSpPr>
            <a:spLocks noGrp="1" noChangeArrowheads="1"/>
          </p:cNvSpPr>
          <p:nvPr>
            <p:ph idx="4294967295"/>
          </p:nvPr>
        </p:nvSpPr>
        <p:spPr>
          <a:xfrm>
            <a:off x="533400" y="2057400"/>
            <a:ext cx="8183563" cy="4187825"/>
          </a:xfrm>
        </p:spPr>
        <p:txBody>
          <a:bodyPr lIns="182880" tIns="91440"/>
          <a:lstStyle/>
          <a:p>
            <a:pPr marL="265113" indent="-265113"/>
            <a:r>
              <a:rPr lang="en-US" sz="2400"/>
              <a:t>Ví dụ: Xét quy tắc nghiệp vụ sau: “ A person can rent a car only if he or she possesses a valid driver’s license”</a:t>
            </a:r>
          </a:p>
          <a:p>
            <a:pPr marL="265113" indent="-265113">
              <a:buFont typeface="Wingdings" pitchFamily="2" charset="2"/>
              <a:buChar char="è"/>
            </a:pPr>
            <a:r>
              <a:rPr lang="en-US" sz="2400">
                <a:sym typeface="Wingdings" pitchFamily="2" charset="2"/>
              </a:rPr>
              <a:t>3 thực thể: PERSON, CAR, DRIVER’S LICENSE</a:t>
            </a:r>
          </a:p>
          <a:p>
            <a:pPr marL="265113" indent="-265113">
              <a:buFont typeface="Wingdings" pitchFamily="2" charset="2"/>
              <a:buChar char="è"/>
            </a:pPr>
            <a:r>
              <a:rPr lang="en-US" sz="2400"/>
              <a:t>2 mối kết nối: Rents (1-M optional), Possesses (1-1 optional)</a:t>
            </a:r>
          </a:p>
          <a:p>
            <a:pPr marL="265113" indent="-265113">
              <a:buFont typeface="Wingdings" pitchFamily="2" charset="2"/>
              <a:buChar char="è"/>
            </a:pPr>
            <a:endParaRPr lang="en-US" sz="2400"/>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1E1F20DD-174E-41EF-BAC8-0320D8F3F742}" type="slidenum">
              <a:rPr lang="en-US" sz="1000">
                <a:solidFill>
                  <a:schemeClr val="bg2">
                    <a:shade val="50000"/>
                  </a:schemeClr>
                </a:solidFill>
                <a:latin typeface="Verdana" pitchFamily="34" charset="0"/>
              </a:rPr>
              <a:pPr algn="r" eaLnBrk="1" hangingPunct="1">
                <a:defRPr/>
              </a:pPr>
              <a:t>49</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4294967295"/>
          </p:nvPr>
        </p:nvSpPr>
        <p:spPr>
          <a:xfrm>
            <a:off x="533400" y="1981200"/>
            <a:ext cx="8077200" cy="4378325"/>
          </a:xfrm>
        </p:spPr>
        <p:txBody>
          <a:bodyPr lIns="182880" tIns="91440"/>
          <a:lstStyle/>
          <a:p>
            <a:pPr marL="265113" indent="-265113" algn="just"/>
            <a:r>
              <a:rPr lang="en-US" sz="2400"/>
              <a:t>Ví dụ: một công ty có 3 loại nhân viên khác nhau: làm theo giờ, theo tháng và lương theo hợp đồng. Thể hiện quy tắc nghiệp vụ này trên ER như thế nào??</a:t>
            </a:r>
          </a:p>
          <a:p>
            <a:pPr marL="265113" indent="-265113" algn="just"/>
            <a:endParaRPr lang="en-US" sz="800"/>
          </a:p>
          <a:p>
            <a:pPr marL="547688" lvl="1" indent="-200025" algn="just">
              <a:buFont typeface="Wingdings" pitchFamily="2" charset="2"/>
              <a:buChar char="è"/>
            </a:pPr>
            <a:r>
              <a:rPr lang="en-US" sz="2400">
                <a:sym typeface="Wingdings" pitchFamily="2" charset="2"/>
              </a:rPr>
              <a:t>Cách 1: Tạo 1 kiểu thực thể EMPLOYEE có 3 thuộc tính HOURLY, SALARY, CONTRACT mỗi thực thể chỉ có giá trị thuộc 1 trong 3 thuộc tính trên, 2 thuộc tính còn lại để trống</a:t>
            </a:r>
          </a:p>
          <a:p>
            <a:pPr marL="547688" lvl="1" indent="-200025" algn="just">
              <a:buFont typeface="Wingdings" pitchFamily="2" charset="2"/>
              <a:buNone/>
            </a:pPr>
            <a:endParaRPr lang="en-US" sz="800">
              <a:sym typeface="Wingdings" pitchFamily="2" charset="2"/>
            </a:endParaRPr>
          </a:p>
          <a:p>
            <a:pPr marL="547688" lvl="1" indent="-200025" algn="just">
              <a:buFont typeface="Wingdings" pitchFamily="2" charset="2"/>
              <a:buChar char="è"/>
            </a:pPr>
            <a:r>
              <a:rPr lang="en-US" sz="2400"/>
              <a:t>Cách 2: Tạo 3 kiểu thực thể riêng biệt cho 3 loại nhân viên </a:t>
            </a:r>
            <a:r>
              <a:rPr lang="en-US" sz="2400">
                <a:sym typeface="Wingdings" pitchFamily="2" charset="2"/>
              </a:rPr>
              <a:t> không tận dụng được những thuộc tính chung</a:t>
            </a:r>
            <a:endParaRPr lang="en-US" sz="2400"/>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7F824648-9924-4D62-9BF9-05FD297E6616}" type="slidenum">
              <a:rPr lang="en-US" sz="1000">
                <a:solidFill>
                  <a:schemeClr val="bg2">
                    <a:shade val="50000"/>
                  </a:schemeClr>
                </a:solidFill>
                <a:latin typeface="Verdana" pitchFamily="34" charset="0"/>
              </a:rPr>
              <a:pPr algn="r" eaLnBrk="1" hangingPunct="1">
                <a:defRPr/>
              </a:pPr>
              <a:t>5</a:t>
            </a:fld>
            <a:endParaRPr lang="en-US" sz="1000">
              <a:solidFill>
                <a:schemeClr val="bg2">
                  <a:shade val="50000"/>
                </a:schemeClr>
              </a:solidFill>
              <a:latin typeface="Verdana" pitchFamily="34" charset="0"/>
            </a:endParaRPr>
          </a:p>
        </p:txBody>
      </p:sp>
      <p:sp>
        <p:nvSpPr>
          <p:cNvPr id="14338" name="Rectangle 2"/>
          <p:cNvSpPr>
            <a:spLocks noChangeArrowheads="1"/>
          </p:cNvSpPr>
          <p:nvPr/>
        </p:nvSpPr>
        <p:spPr bwMode="auto">
          <a:xfrm>
            <a:off x="609600" y="90488"/>
            <a:ext cx="8686800" cy="162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eaLnBrk="1" hangingPunct="1"/>
            <a:r>
              <a:rPr lang="en-US" sz="3200">
                <a:solidFill>
                  <a:srgbClr val="0000FF"/>
                </a:solidFill>
                <a:effectLst>
                  <a:outerShdw blurRad="38100" dist="38100" dir="2700000" algn="tl">
                    <a:srgbClr val="C0C0C0"/>
                  </a:outerShdw>
                </a:effectLst>
              </a:rPr>
              <a:t>Mô hình liên kết thực thể mở rộng – mô hình EER </a:t>
            </a:r>
            <a:br>
              <a:rPr lang="en-US" sz="3200">
                <a:solidFill>
                  <a:srgbClr val="0000FF"/>
                </a:solidFill>
                <a:effectLst>
                  <a:outerShdw blurRad="38100" dist="38100" dir="2700000" algn="tl">
                    <a:srgbClr val="C0C0C0"/>
                  </a:outerShdw>
                </a:effectLst>
              </a:rPr>
            </a:br>
            <a:r>
              <a:rPr lang="en-US" sz="3200">
                <a:solidFill>
                  <a:srgbClr val="0000FF"/>
                </a:solidFill>
                <a:effectLst>
                  <a:outerShdw blurRad="38100" dist="38100" dir="2700000" algn="tl">
                    <a:srgbClr val="C0C0C0"/>
                  </a:outerShdw>
                </a:effectLst>
              </a:rPr>
              <a:t>Enhanced Entity Relationship model</a:t>
            </a: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960438" y="228600"/>
            <a:ext cx="8183562" cy="1050925"/>
          </a:xfrm>
        </p:spPr>
        <p:txBody>
          <a:bodyPr>
            <a:normAutofit/>
          </a:bodyPr>
          <a:lstStyle/>
          <a:p>
            <a:pPr algn="ctr"/>
            <a:r>
              <a:rPr lang="en-US">
                <a:solidFill>
                  <a:srgbClr val="0000FF"/>
                </a:solidFill>
                <a:effectLst>
                  <a:outerShdw blurRad="38100" dist="38100" dir="2700000" algn="tl">
                    <a:srgbClr val="C0C0C0"/>
                  </a:outerShdw>
                </a:effectLst>
              </a:rPr>
              <a:t>Lược đồ ER đơn giản</a:t>
            </a:r>
          </a:p>
        </p:txBody>
      </p:sp>
      <p:sp>
        <p:nvSpPr>
          <p:cNvPr id="30"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654079AD-D903-46EF-A20F-36BFE0593FB3}" type="slidenum">
              <a:rPr lang="en-US" sz="1000">
                <a:solidFill>
                  <a:schemeClr val="bg2">
                    <a:shade val="50000"/>
                  </a:schemeClr>
                </a:solidFill>
                <a:latin typeface="Verdana" pitchFamily="34" charset="0"/>
              </a:rPr>
              <a:pPr algn="r" eaLnBrk="1" hangingPunct="1">
                <a:defRPr/>
              </a:pPr>
              <a:t>50</a:t>
            </a:fld>
            <a:endParaRPr lang="en-US" sz="1000">
              <a:solidFill>
                <a:schemeClr val="bg2">
                  <a:shade val="50000"/>
                </a:schemeClr>
              </a:solidFill>
              <a:latin typeface="Verdana" pitchFamily="34" charset="0"/>
            </a:endParaRPr>
          </a:p>
        </p:txBody>
      </p:sp>
      <p:sp>
        <p:nvSpPr>
          <p:cNvPr id="512004" name="Rectangle 3"/>
          <p:cNvSpPr>
            <a:spLocks noChangeArrowheads="1"/>
          </p:cNvSpPr>
          <p:nvPr/>
        </p:nvSpPr>
        <p:spPr bwMode="auto">
          <a:xfrm>
            <a:off x="838200" y="1447800"/>
            <a:ext cx="1828800" cy="609600"/>
          </a:xfrm>
          <a:prstGeom prst="rect">
            <a:avLst/>
          </a:prstGeom>
          <a:solidFill>
            <a:schemeClr val="accent1"/>
          </a:solidFill>
          <a:ln w="9525">
            <a:solidFill>
              <a:schemeClr val="tx1"/>
            </a:solidFill>
            <a:miter lim="800000"/>
            <a:headEnd/>
            <a:tailEnd/>
          </a:ln>
        </p:spPr>
        <p:txBody>
          <a:bodyPr wrap="none" anchor="ctr"/>
          <a:lstStyle/>
          <a:p>
            <a:pPr algn="ctr"/>
            <a:r>
              <a:rPr lang="en-US" sz="2000" b="1">
                <a:solidFill>
                  <a:schemeClr val="bg2"/>
                </a:solidFill>
                <a:latin typeface="Verdana" pitchFamily="34" charset="0"/>
              </a:rPr>
              <a:t>CAR</a:t>
            </a:r>
          </a:p>
        </p:txBody>
      </p:sp>
      <p:sp>
        <p:nvSpPr>
          <p:cNvPr id="57348" name="Rectangle 4"/>
          <p:cNvSpPr>
            <a:spLocks noChangeArrowheads="1"/>
          </p:cNvSpPr>
          <p:nvPr/>
        </p:nvSpPr>
        <p:spPr bwMode="auto">
          <a:xfrm>
            <a:off x="6096000" y="1371600"/>
            <a:ext cx="1905000" cy="838200"/>
          </a:xfrm>
          <a:prstGeom prst="rect">
            <a:avLst/>
          </a:prstGeom>
          <a:solidFill>
            <a:schemeClr val="accent5">
              <a:lumMod val="60000"/>
              <a:lumOff val="40000"/>
            </a:schemeClr>
          </a:solidFill>
          <a:ln w="9525">
            <a:solidFill>
              <a:schemeClr val="tx1"/>
            </a:solidFill>
            <a:miter lim="800000"/>
            <a:headEnd/>
            <a:tailEnd/>
          </a:ln>
          <a:effectLst/>
        </p:spPr>
        <p:txBody>
          <a:bodyPr wrap="none" anchor="ctr"/>
          <a:lstStyle/>
          <a:p>
            <a:pPr algn="ctr">
              <a:defRPr/>
            </a:pPr>
            <a:r>
              <a:rPr lang="en-US" sz="2000" b="1">
                <a:solidFill>
                  <a:schemeClr val="bg2"/>
                </a:solidFill>
                <a:latin typeface="Verdana" pitchFamily="34" charset="0"/>
              </a:rPr>
              <a:t>DRIVER’S </a:t>
            </a:r>
          </a:p>
          <a:p>
            <a:pPr algn="ctr">
              <a:defRPr/>
            </a:pPr>
            <a:r>
              <a:rPr lang="en-US" sz="2000" b="1">
                <a:solidFill>
                  <a:schemeClr val="bg2"/>
                </a:solidFill>
                <a:latin typeface="Verdana" pitchFamily="34" charset="0"/>
              </a:rPr>
              <a:t>LICENSE</a:t>
            </a:r>
          </a:p>
        </p:txBody>
      </p:sp>
      <p:sp>
        <p:nvSpPr>
          <p:cNvPr id="512006" name="Rectangle 5"/>
          <p:cNvSpPr>
            <a:spLocks noChangeArrowheads="1"/>
          </p:cNvSpPr>
          <p:nvPr/>
        </p:nvSpPr>
        <p:spPr bwMode="auto">
          <a:xfrm>
            <a:off x="3581400" y="3810000"/>
            <a:ext cx="1828800" cy="609600"/>
          </a:xfrm>
          <a:prstGeom prst="rect">
            <a:avLst/>
          </a:prstGeom>
          <a:solidFill>
            <a:srgbClr val="FF0000"/>
          </a:solidFill>
          <a:ln w="9525">
            <a:solidFill>
              <a:schemeClr val="tx1"/>
            </a:solidFill>
            <a:miter lim="800000"/>
            <a:headEnd/>
            <a:tailEnd/>
          </a:ln>
        </p:spPr>
        <p:txBody>
          <a:bodyPr wrap="none" anchor="ctr"/>
          <a:lstStyle/>
          <a:p>
            <a:pPr algn="ctr"/>
            <a:r>
              <a:rPr lang="en-US" sz="2000" b="1">
                <a:solidFill>
                  <a:schemeClr val="bg2"/>
                </a:solidFill>
                <a:latin typeface="Verdana" pitchFamily="34" charset="0"/>
              </a:rPr>
              <a:t>PERSON</a:t>
            </a:r>
          </a:p>
        </p:txBody>
      </p:sp>
      <p:sp>
        <p:nvSpPr>
          <p:cNvPr id="57350" name="AutoShape 6"/>
          <p:cNvSpPr>
            <a:spLocks noChangeArrowheads="1"/>
          </p:cNvSpPr>
          <p:nvPr/>
        </p:nvSpPr>
        <p:spPr bwMode="auto">
          <a:xfrm>
            <a:off x="990600" y="3581400"/>
            <a:ext cx="1676400" cy="1066800"/>
          </a:xfrm>
          <a:prstGeom prst="diamond">
            <a:avLst/>
          </a:prstGeom>
          <a:solidFill>
            <a:srgbClr val="FFFF00"/>
          </a:solidFill>
          <a:ln w="9525">
            <a:solidFill>
              <a:schemeClr val="tx1"/>
            </a:solidFill>
            <a:miter lim="800000"/>
            <a:headEnd/>
            <a:tailEnd/>
          </a:ln>
          <a:effectLst>
            <a:outerShdw dist="107763" dir="18900000" algn="ctr" rotWithShape="0">
              <a:schemeClr val="bg2">
                <a:alpha val="50000"/>
              </a:schemeClr>
            </a:outerShdw>
          </a:effectLst>
        </p:spPr>
        <p:txBody>
          <a:bodyPr wrap="none" anchor="ctr"/>
          <a:lstStyle/>
          <a:p>
            <a:pPr algn="ctr">
              <a:defRPr/>
            </a:pPr>
            <a:r>
              <a:rPr lang="en-US" sz="1800">
                <a:latin typeface="Verdana" pitchFamily="34" charset="0"/>
              </a:rPr>
              <a:t>Rents</a:t>
            </a:r>
          </a:p>
        </p:txBody>
      </p:sp>
      <p:sp>
        <p:nvSpPr>
          <p:cNvPr id="57351" name="AutoShape 7"/>
          <p:cNvSpPr>
            <a:spLocks noChangeArrowheads="1"/>
          </p:cNvSpPr>
          <p:nvPr/>
        </p:nvSpPr>
        <p:spPr bwMode="auto">
          <a:xfrm>
            <a:off x="6248400" y="3505200"/>
            <a:ext cx="1676400" cy="1066800"/>
          </a:xfrm>
          <a:prstGeom prst="diamond">
            <a:avLst/>
          </a:prstGeom>
          <a:solidFill>
            <a:srgbClr val="05E52A"/>
          </a:solidFill>
          <a:ln w="9525">
            <a:solidFill>
              <a:schemeClr val="tx1"/>
            </a:solidFill>
            <a:miter lim="800000"/>
            <a:headEnd/>
            <a:tailEnd/>
          </a:ln>
          <a:effectLst>
            <a:outerShdw dist="107763" dir="18900000" algn="ctr" rotWithShape="0">
              <a:schemeClr val="bg2">
                <a:alpha val="50000"/>
              </a:schemeClr>
            </a:outerShdw>
          </a:effectLst>
        </p:spPr>
        <p:txBody>
          <a:bodyPr wrap="none" anchor="ctr"/>
          <a:lstStyle/>
          <a:p>
            <a:pPr algn="ctr">
              <a:defRPr/>
            </a:pPr>
            <a:r>
              <a:rPr lang="en-US" sz="1800">
                <a:latin typeface="Verdana" pitchFamily="34" charset="0"/>
              </a:rPr>
              <a:t>Possesses</a:t>
            </a:r>
          </a:p>
        </p:txBody>
      </p:sp>
      <p:sp>
        <p:nvSpPr>
          <p:cNvPr id="512009" name="Line 8"/>
          <p:cNvSpPr>
            <a:spLocks noChangeShapeType="1"/>
          </p:cNvSpPr>
          <p:nvPr/>
        </p:nvSpPr>
        <p:spPr bwMode="auto">
          <a:xfrm>
            <a:off x="1824038" y="2062163"/>
            <a:ext cx="1587"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10" name="Line 9"/>
          <p:cNvSpPr>
            <a:spLocks noChangeShapeType="1"/>
          </p:cNvSpPr>
          <p:nvPr/>
        </p:nvSpPr>
        <p:spPr bwMode="auto">
          <a:xfrm>
            <a:off x="2667000" y="4114800"/>
            <a:ext cx="9144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11" name="Line 10"/>
          <p:cNvSpPr>
            <a:spLocks noChangeShapeType="1"/>
          </p:cNvSpPr>
          <p:nvPr/>
        </p:nvSpPr>
        <p:spPr bwMode="auto">
          <a:xfrm>
            <a:off x="5410200" y="4038600"/>
            <a:ext cx="81915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12" name="Line 11"/>
          <p:cNvSpPr>
            <a:spLocks noChangeShapeType="1"/>
          </p:cNvSpPr>
          <p:nvPr/>
        </p:nvSpPr>
        <p:spPr bwMode="auto">
          <a:xfrm>
            <a:off x="7086600" y="2209800"/>
            <a:ext cx="1588"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13" name="Line 12"/>
          <p:cNvSpPr>
            <a:spLocks noChangeShapeType="1"/>
          </p:cNvSpPr>
          <p:nvPr/>
        </p:nvSpPr>
        <p:spPr bwMode="auto">
          <a:xfrm flipH="1">
            <a:off x="1676400" y="2209800"/>
            <a:ext cx="3048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14" name="Oval 13"/>
          <p:cNvSpPr>
            <a:spLocks noChangeArrowheads="1"/>
          </p:cNvSpPr>
          <p:nvPr/>
        </p:nvSpPr>
        <p:spPr bwMode="auto">
          <a:xfrm>
            <a:off x="1752600" y="2362200"/>
            <a:ext cx="152400" cy="152400"/>
          </a:xfrm>
          <a:prstGeom prst="ellipse">
            <a:avLst/>
          </a:prstGeom>
          <a:solidFill>
            <a:schemeClr val="accent1"/>
          </a:solidFill>
          <a:ln w="9525">
            <a:solidFill>
              <a:schemeClr val="tx1"/>
            </a:solidFill>
            <a:round/>
            <a:headEnd/>
            <a:tailEnd/>
          </a:ln>
        </p:spPr>
        <p:txBody>
          <a:bodyPr wrap="none" anchor="ctr"/>
          <a:lstStyle/>
          <a:p>
            <a:pPr algn="ctr"/>
            <a:endParaRPr lang="en-US" sz="1800">
              <a:latin typeface="Verdana" pitchFamily="34" charset="0"/>
            </a:endParaRPr>
          </a:p>
        </p:txBody>
      </p:sp>
      <p:sp>
        <p:nvSpPr>
          <p:cNvPr id="512015" name="Line 14"/>
          <p:cNvSpPr>
            <a:spLocks noChangeShapeType="1"/>
          </p:cNvSpPr>
          <p:nvPr/>
        </p:nvSpPr>
        <p:spPr bwMode="auto">
          <a:xfrm flipH="1">
            <a:off x="6934200" y="2362200"/>
            <a:ext cx="3048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16" name="Oval 15"/>
          <p:cNvSpPr>
            <a:spLocks noChangeArrowheads="1"/>
          </p:cNvSpPr>
          <p:nvPr/>
        </p:nvSpPr>
        <p:spPr bwMode="auto">
          <a:xfrm>
            <a:off x="7010400" y="2514600"/>
            <a:ext cx="152400" cy="152400"/>
          </a:xfrm>
          <a:prstGeom prst="ellipse">
            <a:avLst/>
          </a:prstGeom>
          <a:solidFill>
            <a:schemeClr val="accent1"/>
          </a:solidFill>
          <a:ln w="9525">
            <a:solidFill>
              <a:schemeClr val="tx1"/>
            </a:solidFill>
            <a:round/>
            <a:headEnd/>
            <a:tailEnd/>
          </a:ln>
        </p:spPr>
        <p:txBody>
          <a:bodyPr wrap="none" anchor="ctr"/>
          <a:lstStyle/>
          <a:p>
            <a:pPr algn="ctr"/>
            <a:endParaRPr lang="en-US" sz="1800">
              <a:latin typeface="Verdana" pitchFamily="34" charset="0"/>
            </a:endParaRPr>
          </a:p>
        </p:txBody>
      </p:sp>
      <p:sp>
        <p:nvSpPr>
          <p:cNvPr id="512017" name="Line 16"/>
          <p:cNvSpPr>
            <a:spLocks noChangeShapeType="1"/>
          </p:cNvSpPr>
          <p:nvPr/>
        </p:nvSpPr>
        <p:spPr bwMode="auto">
          <a:xfrm>
            <a:off x="5700713" y="3829050"/>
            <a:ext cx="1587"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18" name="Line 17"/>
          <p:cNvSpPr>
            <a:spLocks noChangeShapeType="1"/>
          </p:cNvSpPr>
          <p:nvPr/>
        </p:nvSpPr>
        <p:spPr bwMode="auto">
          <a:xfrm>
            <a:off x="5581650" y="3838575"/>
            <a:ext cx="1588"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12019" name="Group 18"/>
          <p:cNvGrpSpPr>
            <a:grpSpLocks/>
          </p:cNvGrpSpPr>
          <p:nvPr/>
        </p:nvGrpSpPr>
        <p:grpSpPr bwMode="auto">
          <a:xfrm rot="11017301" flipH="1">
            <a:off x="3181350" y="3876675"/>
            <a:ext cx="381000" cy="385763"/>
            <a:chOff x="3396" y="2016"/>
            <a:chExt cx="192" cy="243"/>
          </a:xfrm>
        </p:grpSpPr>
        <p:sp>
          <p:nvSpPr>
            <p:cNvPr id="512020" name="Line 19"/>
            <p:cNvSpPr>
              <a:spLocks noChangeShapeType="1"/>
            </p:cNvSpPr>
            <p:nvPr/>
          </p:nvSpPr>
          <p:spPr bwMode="auto">
            <a:xfrm flipH="1">
              <a:off x="3396" y="2016"/>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21" name="Line 20"/>
            <p:cNvSpPr>
              <a:spLocks noChangeShapeType="1"/>
            </p:cNvSpPr>
            <p:nvPr/>
          </p:nvSpPr>
          <p:spPr bwMode="auto">
            <a:xfrm flipV="1">
              <a:off x="3396" y="2112"/>
              <a:ext cx="108" cy="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22" name="Line 21"/>
            <p:cNvSpPr>
              <a:spLocks noChangeShapeType="1"/>
            </p:cNvSpPr>
            <p:nvPr/>
          </p:nvSpPr>
          <p:spPr bwMode="auto">
            <a:xfrm>
              <a:off x="3396" y="2115"/>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2023" name="Oval 22"/>
          <p:cNvSpPr>
            <a:spLocks noChangeArrowheads="1"/>
          </p:cNvSpPr>
          <p:nvPr/>
        </p:nvSpPr>
        <p:spPr bwMode="auto">
          <a:xfrm>
            <a:off x="2957513" y="4024313"/>
            <a:ext cx="152400" cy="152400"/>
          </a:xfrm>
          <a:prstGeom prst="ellipse">
            <a:avLst/>
          </a:prstGeom>
          <a:solidFill>
            <a:schemeClr val="accent1"/>
          </a:solidFill>
          <a:ln w="9525">
            <a:solidFill>
              <a:schemeClr val="tx1"/>
            </a:solidFill>
            <a:round/>
            <a:headEnd/>
            <a:tailEnd/>
          </a:ln>
        </p:spPr>
        <p:txBody>
          <a:bodyPr wrap="none" anchor="ctr"/>
          <a:lstStyle/>
          <a:p>
            <a:pPr algn="ctr"/>
            <a:endParaRPr lang="en-US" sz="1800">
              <a:latin typeface="Verdana" pitchFamily="34" charset="0"/>
            </a:endParaRPr>
          </a:p>
        </p:txBody>
      </p:sp>
      <p:sp>
        <p:nvSpPr>
          <p:cNvPr id="512024" name="Text Box 23"/>
          <p:cNvSpPr txBox="1">
            <a:spLocks noChangeArrowheads="1"/>
          </p:cNvSpPr>
          <p:nvPr/>
        </p:nvSpPr>
        <p:spPr bwMode="auto">
          <a:xfrm>
            <a:off x="228600" y="5635625"/>
            <a:ext cx="6769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pPr algn="ctr"/>
            <a:r>
              <a:rPr kumimoji="0" lang="en-US">
                <a:latin typeface="Verdana" pitchFamily="34" charset="0"/>
              </a:rPr>
              <a:t>Đối tượng nào là đối tượng bị ràng buộc?? </a:t>
            </a:r>
          </a:p>
        </p:txBody>
      </p:sp>
      <p:sp>
        <p:nvSpPr>
          <p:cNvPr id="57368" name="Text Box 24"/>
          <p:cNvSpPr txBox="1">
            <a:spLocks noChangeArrowheads="1"/>
          </p:cNvSpPr>
          <p:nvPr/>
        </p:nvSpPr>
        <p:spPr bwMode="auto">
          <a:xfrm>
            <a:off x="6923088" y="5635625"/>
            <a:ext cx="1162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pPr algn="ctr"/>
            <a:r>
              <a:rPr kumimoji="0" lang="en-US" b="1">
                <a:latin typeface="Verdana" pitchFamily="34" charset="0"/>
              </a:rPr>
              <a:t>Rents</a:t>
            </a:r>
          </a:p>
        </p:txBody>
      </p:sp>
      <p:sp>
        <p:nvSpPr>
          <p:cNvPr id="512026" name="Text Box 25"/>
          <p:cNvSpPr txBox="1">
            <a:spLocks noChangeArrowheads="1"/>
          </p:cNvSpPr>
          <p:nvPr/>
        </p:nvSpPr>
        <p:spPr bwMode="auto">
          <a:xfrm>
            <a:off x="228600" y="6130925"/>
            <a:ext cx="6386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pPr algn="ctr"/>
            <a:r>
              <a:rPr kumimoji="0" lang="en-US">
                <a:latin typeface="Verdana" pitchFamily="34" charset="0"/>
              </a:rPr>
              <a:t>Đối tượng nào là đối tượng ràng buộc?? </a:t>
            </a:r>
          </a:p>
        </p:txBody>
      </p:sp>
      <p:sp>
        <p:nvSpPr>
          <p:cNvPr id="57370" name="Text Box 26"/>
          <p:cNvSpPr txBox="1">
            <a:spLocks noChangeArrowheads="1"/>
          </p:cNvSpPr>
          <p:nvPr/>
        </p:nvSpPr>
        <p:spPr bwMode="auto">
          <a:xfrm>
            <a:off x="6858000" y="6130925"/>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pPr algn="ctr"/>
            <a:r>
              <a:rPr kumimoji="0" lang="en-US" b="1">
                <a:latin typeface="Verdana" pitchFamily="34" charset="0"/>
              </a:rPr>
              <a:t>Possesses</a:t>
            </a:r>
          </a:p>
        </p:txBody>
      </p:sp>
      <p:sp>
        <p:nvSpPr>
          <p:cNvPr id="512028" name="Text Box 27"/>
          <p:cNvSpPr txBox="1">
            <a:spLocks noChangeArrowheads="1"/>
          </p:cNvSpPr>
          <p:nvPr/>
        </p:nvSpPr>
        <p:spPr bwMode="auto">
          <a:xfrm>
            <a:off x="504825" y="4724400"/>
            <a:ext cx="7829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pPr algn="ctr"/>
            <a:r>
              <a:rPr kumimoji="0" lang="en-US">
                <a:latin typeface="Verdana" pitchFamily="34" charset="0"/>
              </a:rPr>
              <a:t>Chỉ ra cấu trúc của ngữ cảnh nhưng không chỉ ra </a:t>
            </a:r>
          </a:p>
          <a:p>
            <a:pPr algn="ctr"/>
            <a:r>
              <a:rPr kumimoji="0" lang="en-US">
                <a:latin typeface="Verdana" pitchFamily="34" charset="0"/>
              </a:rPr>
              <a:t>được các ràng buộc giữa các đối tượng </a:t>
            </a: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7368"/>
                                        </p:tgtEl>
                                        <p:attrNameLst>
                                          <p:attrName>style.visibility</p:attrName>
                                        </p:attrNameLst>
                                      </p:cBhvr>
                                      <p:to>
                                        <p:strVal val="visible"/>
                                      </p:to>
                                    </p:set>
                                    <p:animEffect transition="in" filter="wipe(down)">
                                      <p:cBhvr>
                                        <p:cTn id="7" dur="500"/>
                                        <p:tgtEl>
                                          <p:spTgt spid="573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57370"/>
                                        </p:tgtEl>
                                        <p:attrNameLst>
                                          <p:attrName>style.visibility</p:attrName>
                                        </p:attrNameLst>
                                      </p:cBhvr>
                                      <p:to>
                                        <p:strVal val="visible"/>
                                      </p:to>
                                    </p:set>
                                    <p:anim calcmode="discrete" valueType="clr">
                                      <p:cBhvr override="childStyle">
                                        <p:cTn id="12" dur="2000"/>
                                        <p:tgtEl>
                                          <p:spTgt spid="57370"/>
                                        </p:tgtEl>
                                        <p:attrNameLst>
                                          <p:attrName>style.color</p:attrName>
                                        </p:attrNameLst>
                                      </p:cBhvr>
                                      <p:tavLst>
                                        <p:tav tm="0">
                                          <p:val>
                                            <p:clrVal>
                                              <a:schemeClr val="accent2"/>
                                            </p:clrVal>
                                          </p:val>
                                        </p:tav>
                                        <p:tav tm="50000">
                                          <p:val>
                                            <p:clrVal>
                                              <a:schemeClr val="hlink"/>
                                            </p:clrVal>
                                          </p:val>
                                        </p:tav>
                                      </p:tavLst>
                                    </p:anim>
                                    <p:anim calcmode="discrete" valueType="clr">
                                      <p:cBhvr>
                                        <p:cTn id="13" dur="2000"/>
                                        <p:tgtEl>
                                          <p:spTgt spid="57370"/>
                                        </p:tgtEl>
                                        <p:attrNameLst>
                                          <p:attrName>fillcolor</p:attrName>
                                        </p:attrNameLst>
                                      </p:cBhvr>
                                      <p:tavLst>
                                        <p:tav tm="0">
                                          <p:val>
                                            <p:clrVal>
                                              <a:schemeClr val="accent2"/>
                                            </p:clrVal>
                                          </p:val>
                                        </p:tav>
                                        <p:tav tm="50000">
                                          <p:val>
                                            <p:clrVal>
                                              <a:schemeClr val="hlink"/>
                                            </p:clrVal>
                                          </p:val>
                                        </p:tav>
                                      </p:tavLst>
                                    </p:anim>
                                    <p:set>
                                      <p:cBhvr>
                                        <p:cTn id="14" dur="2000"/>
                                        <p:tgtEl>
                                          <p:spTgt spid="5737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8" grpId="0"/>
      <p:bldP spid="5737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533400" y="533400"/>
            <a:ext cx="8183563" cy="1050925"/>
          </a:xfrm>
        </p:spPr>
        <p:txBody>
          <a:bodyPr>
            <a:normAutofit/>
          </a:bodyPr>
          <a:lstStyle/>
          <a:p>
            <a:pPr algn="ctr"/>
            <a:r>
              <a:rPr lang="en-US">
                <a:solidFill>
                  <a:srgbClr val="0000FF"/>
                </a:solidFill>
                <a:effectLst>
                  <a:outerShdw blurRad="38100" dist="38100" dir="2700000" algn="tl">
                    <a:srgbClr val="C0C0C0"/>
                  </a:outerShdw>
                </a:effectLst>
              </a:rPr>
              <a:t>Lược đồ ER có ràng buộc</a:t>
            </a:r>
          </a:p>
        </p:txBody>
      </p:sp>
      <p:sp>
        <p:nvSpPr>
          <p:cNvPr id="28"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106ED48F-5E9E-4AAB-81C2-8B3803DFAEFD}" type="slidenum">
              <a:rPr lang="en-US" sz="1000">
                <a:solidFill>
                  <a:schemeClr val="bg2">
                    <a:shade val="50000"/>
                  </a:schemeClr>
                </a:solidFill>
                <a:latin typeface="Verdana" pitchFamily="34" charset="0"/>
              </a:rPr>
              <a:pPr algn="r" eaLnBrk="1" hangingPunct="1">
                <a:defRPr/>
              </a:pPr>
              <a:t>51</a:t>
            </a:fld>
            <a:endParaRPr lang="en-US" sz="1000">
              <a:solidFill>
                <a:schemeClr val="bg2">
                  <a:shade val="50000"/>
                </a:schemeClr>
              </a:solidFill>
              <a:latin typeface="Verdana" pitchFamily="34" charset="0"/>
            </a:endParaRPr>
          </a:p>
        </p:txBody>
      </p:sp>
      <p:sp>
        <p:nvSpPr>
          <p:cNvPr id="513028" name="Rectangle 3"/>
          <p:cNvSpPr>
            <a:spLocks noChangeArrowheads="1"/>
          </p:cNvSpPr>
          <p:nvPr/>
        </p:nvSpPr>
        <p:spPr bwMode="auto">
          <a:xfrm>
            <a:off x="990600" y="2133600"/>
            <a:ext cx="1828800" cy="609600"/>
          </a:xfrm>
          <a:prstGeom prst="rect">
            <a:avLst/>
          </a:prstGeom>
          <a:solidFill>
            <a:schemeClr val="accent1"/>
          </a:solidFill>
          <a:ln w="9525">
            <a:solidFill>
              <a:schemeClr val="tx1"/>
            </a:solidFill>
            <a:miter lim="800000"/>
            <a:headEnd/>
            <a:tailEnd/>
          </a:ln>
        </p:spPr>
        <p:txBody>
          <a:bodyPr wrap="none" anchor="ctr"/>
          <a:lstStyle/>
          <a:p>
            <a:pPr algn="ctr"/>
            <a:r>
              <a:rPr lang="en-US" sz="2000" b="1">
                <a:solidFill>
                  <a:schemeClr val="bg2"/>
                </a:solidFill>
                <a:latin typeface="Verdana" pitchFamily="34" charset="0"/>
              </a:rPr>
              <a:t>CAR</a:t>
            </a:r>
          </a:p>
        </p:txBody>
      </p:sp>
      <p:sp>
        <p:nvSpPr>
          <p:cNvPr id="513029" name="Rectangle 4"/>
          <p:cNvSpPr>
            <a:spLocks noChangeArrowheads="1"/>
          </p:cNvSpPr>
          <p:nvPr/>
        </p:nvSpPr>
        <p:spPr bwMode="auto">
          <a:xfrm>
            <a:off x="6248400" y="2057400"/>
            <a:ext cx="1905000" cy="838200"/>
          </a:xfrm>
          <a:prstGeom prst="rect">
            <a:avLst/>
          </a:prstGeom>
          <a:solidFill>
            <a:schemeClr val="accent1"/>
          </a:solidFill>
          <a:ln w="9525">
            <a:solidFill>
              <a:schemeClr val="tx1"/>
            </a:solidFill>
            <a:miter lim="800000"/>
            <a:headEnd/>
            <a:tailEnd/>
          </a:ln>
        </p:spPr>
        <p:txBody>
          <a:bodyPr wrap="none" anchor="ctr"/>
          <a:lstStyle/>
          <a:p>
            <a:pPr algn="ctr"/>
            <a:r>
              <a:rPr lang="en-US" sz="2000" b="1">
                <a:solidFill>
                  <a:schemeClr val="bg2"/>
                </a:solidFill>
                <a:latin typeface="Verdana" pitchFamily="34" charset="0"/>
              </a:rPr>
              <a:t>DRIVER’S </a:t>
            </a:r>
          </a:p>
          <a:p>
            <a:pPr algn="ctr"/>
            <a:r>
              <a:rPr lang="en-US" sz="2000" b="1">
                <a:solidFill>
                  <a:schemeClr val="bg2"/>
                </a:solidFill>
                <a:latin typeface="Verdana" pitchFamily="34" charset="0"/>
              </a:rPr>
              <a:t>LICENSE</a:t>
            </a:r>
          </a:p>
        </p:txBody>
      </p:sp>
      <p:sp>
        <p:nvSpPr>
          <p:cNvPr id="513030" name="Rectangle 5"/>
          <p:cNvSpPr>
            <a:spLocks noChangeArrowheads="1"/>
          </p:cNvSpPr>
          <p:nvPr/>
        </p:nvSpPr>
        <p:spPr bwMode="auto">
          <a:xfrm>
            <a:off x="3733800" y="4495800"/>
            <a:ext cx="1828800" cy="609600"/>
          </a:xfrm>
          <a:prstGeom prst="rect">
            <a:avLst/>
          </a:prstGeom>
          <a:solidFill>
            <a:schemeClr val="accent1"/>
          </a:solidFill>
          <a:ln w="9525">
            <a:solidFill>
              <a:schemeClr val="tx1"/>
            </a:solidFill>
            <a:miter lim="800000"/>
            <a:headEnd/>
            <a:tailEnd/>
          </a:ln>
        </p:spPr>
        <p:txBody>
          <a:bodyPr wrap="none" anchor="ctr"/>
          <a:lstStyle/>
          <a:p>
            <a:pPr algn="ctr"/>
            <a:r>
              <a:rPr lang="en-US" sz="2000" b="1">
                <a:solidFill>
                  <a:schemeClr val="bg2"/>
                </a:solidFill>
                <a:latin typeface="Verdana" pitchFamily="34" charset="0"/>
              </a:rPr>
              <a:t>PERSON</a:t>
            </a:r>
          </a:p>
        </p:txBody>
      </p:sp>
      <p:sp>
        <p:nvSpPr>
          <p:cNvPr id="58374" name="AutoShape 6"/>
          <p:cNvSpPr>
            <a:spLocks noChangeArrowheads="1"/>
          </p:cNvSpPr>
          <p:nvPr/>
        </p:nvSpPr>
        <p:spPr bwMode="auto">
          <a:xfrm>
            <a:off x="1143000" y="4267200"/>
            <a:ext cx="1676400" cy="1066800"/>
          </a:xfrm>
          <a:prstGeom prst="diamond">
            <a:avLst/>
          </a:prstGeom>
          <a:solidFill>
            <a:srgbClr val="05E52A"/>
          </a:solidFill>
          <a:ln w="9525">
            <a:solidFill>
              <a:schemeClr val="tx1"/>
            </a:solidFill>
            <a:miter lim="800000"/>
            <a:headEnd/>
            <a:tailEnd/>
          </a:ln>
          <a:effectLst>
            <a:outerShdw dist="107763" dir="18900000" algn="ctr" rotWithShape="0">
              <a:schemeClr val="bg2">
                <a:alpha val="50000"/>
              </a:schemeClr>
            </a:outerShdw>
          </a:effectLst>
        </p:spPr>
        <p:txBody>
          <a:bodyPr wrap="none" anchor="ctr"/>
          <a:lstStyle/>
          <a:p>
            <a:pPr algn="ctr">
              <a:defRPr/>
            </a:pPr>
            <a:r>
              <a:rPr lang="en-US" sz="1800">
                <a:latin typeface="Verdana" pitchFamily="34" charset="0"/>
              </a:rPr>
              <a:t>Rents</a:t>
            </a:r>
          </a:p>
        </p:txBody>
      </p:sp>
      <p:sp>
        <p:nvSpPr>
          <p:cNvPr id="58375" name="AutoShape 7"/>
          <p:cNvSpPr>
            <a:spLocks noChangeArrowheads="1"/>
          </p:cNvSpPr>
          <p:nvPr/>
        </p:nvSpPr>
        <p:spPr bwMode="auto">
          <a:xfrm>
            <a:off x="6400800" y="4191000"/>
            <a:ext cx="1676400" cy="1066800"/>
          </a:xfrm>
          <a:prstGeom prst="diamond">
            <a:avLst/>
          </a:prstGeom>
          <a:solidFill>
            <a:srgbClr val="FFFF00"/>
          </a:solidFill>
          <a:ln w="9525">
            <a:solidFill>
              <a:schemeClr val="tx1"/>
            </a:solidFill>
            <a:miter lim="800000"/>
            <a:headEnd/>
            <a:tailEnd/>
          </a:ln>
          <a:effectLst>
            <a:outerShdw dist="107763" dir="18900000" algn="ctr" rotWithShape="0">
              <a:schemeClr val="bg2">
                <a:alpha val="50000"/>
              </a:schemeClr>
            </a:outerShdw>
          </a:effectLst>
        </p:spPr>
        <p:txBody>
          <a:bodyPr wrap="none" anchor="ctr"/>
          <a:lstStyle/>
          <a:p>
            <a:pPr algn="ctr">
              <a:defRPr/>
            </a:pPr>
            <a:r>
              <a:rPr lang="en-US" sz="1800" dirty="0">
                <a:latin typeface="Verdana" pitchFamily="34" charset="0"/>
              </a:rPr>
              <a:t>Possesses</a:t>
            </a:r>
          </a:p>
        </p:txBody>
      </p:sp>
      <p:sp>
        <p:nvSpPr>
          <p:cNvPr id="513033" name="Line 8"/>
          <p:cNvSpPr>
            <a:spLocks noChangeShapeType="1"/>
          </p:cNvSpPr>
          <p:nvPr/>
        </p:nvSpPr>
        <p:spPr bwMode="auto">
          <a:xfrm>
            <a:off x="1976438" y="2747963"/>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034" name="Line 9"/>
          <p:cNvSpPr>
            <a:spLocks noChangeShapeType="1"/>
          </p:cNvSpPr>
          <p:nvPr/>
        </p:nvSpPr>
        <p:spPr bwMode="auto">
          <a:xfrm>
            <a:off x="2819400" y="48006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035" name="Line 10"/>
          <p:cNvSpPr>
            <a:spLocks noChangeShapeType="1"/>
          </p:cNvSpPr>
          <p:nvPr/>
        </p:nvSpPr>
        <p:spPr bwMode="auto">
          <a:xfrm>
            <a:off x="5562600" y="4724400"/>
            <a:ext cx="81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036" name="Line 11"/>
          <p:cNvSpPr>
            <a:spLocks noChangeShapeType="1"/>
          </p:cNvSpPr>
          <p:nvPr/>
        </p:nvSpPr>
        <p:spPr bwMode="auto">
          <a:xfrm>
            <a:off x="7239000" y="2895600"/>
            <a:ext cx="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037" name="Line 12"/>
          <p:cNvSpPr>
            <a:spLocks noChangeShapeType="1"/>
          </p:cNvSpPr>
          <p:nvPr/>
        </p:nvSpPr>
        <p:spPr bwMode="auto">
          <a:xfrm flipH="1">
            <a:off x="1828800" y="28956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038" name="Oval 13"/>
          <p:cNvSpPr>
            <a:spLocks noChangeArrowheads="1"/>
          </p:cNvSpPr>
          <p:nvPr/>
        </p:nvSpPr>
        <p:spPr bwMode="auto">
          <a:xfrm>
            <a:off x="1905000" y="3048000"/>
            <a:ext cx="152400" cy="152400"/>
          </a:xfrm>
          <a:prstGeom prst="ellipse">
            <a:avLst/>
          </a:prstGeom>
          <a:solidFill>
            <a:schemeClr val="accent1"/>
          </a:solidFill>
          <a:ln w="9525">
            <a:solidFill>
              <a:schemeClr val="tx1"/>
            </a:solidFill>
            <a:round/>
            <a:headEnd/>
            <a:tailEnd/>
          </a:ln>
        </p:spPr>
        <p:txBody>
          <a:bodyPr wrap="none" anchor="ctr"/>
          <a:lstStyle/>
          <a:p>
            <a:pPr algn="ctr"/>
            <a:endParaRPr lang="en-US" sz="1800">
              <a:latin typeface="Verdana" pitchFamily="34" charset="0"/>
            </a:endParaRPr>
          </a:p>
        </p:txBody>
      </p:sp>
      <p:sp>
        <p:nvSpPr>
          <p:cNvPr id="513039" name="Line 14"/>
          <p:cNvSpPr>
            <a:spLocks noChangeShapeType="1"/>
          </p:cNvSpPr>
          <p:nvPr/>
        </p:nvSpPr>
        <p:spPr bwMode="auto">
          <a:xfrm flipH="1">
            <a:off x="7086600" y="30480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040" name="Oval 15"/>
          <p:cNvSpPr>
            <a:spLocks noChangeArrowheads="1"/>
          </p:cNvSpPr>
          <p:nvPr/>
        </p:nvSpPr>
        <p:spPr bwMode="auto">
          <a:xfrm>
            <a:off x="7162800" y="3200400"/>
            <a:ext cx="152400" cy="152400"/>
          </a:xfrm>
          <a:prstGeom prst="ellipse">
            <a:avLst/>
          </a:prstGeom>
          <a:solidFill>
            <a:schemeClr val="accent1"/>
          </a:solidFill>
          <a:ln w="9525">
            <a:solidFill>
              <a:schemeClr val="tx1"/>
            </a:solidFill>
            <a:round/>
            <a:headEnd/>
            <a:tailEnd/>
          </a:ln>
        </p:spPr>
        <p:txBody>
          <a:bodyPr wrap="none" anchor="ctr"/>
          <a:lstStyle/>
          <a:p>
            <a:pPr algn="ctr"/>
            <a:endParaRPr lang="en-US" sz="1800">
              <a:latin typeface="Verdana" pitchFamily="34" charset="0"/>
            </a:endParaRPr>
          </a:p>
        </p:txBody>
      </p:sp>
      <p:sp>
        <p:nvSpPr>
          <p:cNvPr id="513041" name="Line 16"/>
          <p:cNvSpPr>
            <a:spLocks noChangeShapeType="1"/>
          </p:cNvSpPr>
          <p:nvPr/>
        </p:nvSpPr>
        <p:spPr bwMode="auto">
          <a:xfrm>
            <a:off x="5853113" y="451485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042" name="Line 17"/>
          <p:cNvSpPr>
            <a:spLocks noChangeShapeType="1"/>
          </p:cNvSpPr>
          <p:nvPr/>
        </p:nvSpPr>
        <p:spPr bwMode="auto">
          <a:xfrm>
            <a:off x="5734050" y="4524375"/>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13043" name="Group 18"/>
          <p:cNvGrpSpPr>
            <a:grpSpLocks/>
          </p:cNvGrpSpPr>
          <p:nvPr/>
        </p:nvGrpSpPr>
        <p:grpSpPr bwMode="auto">
          <a:xfrm rot="11017301" flipH="1">
            <a:off x="3333750" y="4562475"/>
            <a:ext cx="381000" cy="385763"/>
            <a:chOff x="3396" y="2016"/>
            <a:chExt cx="192" cy="243"/>
          </a:xfrm>
        </p:grpSpPr>
        <p:sp>
          <p:nvSpPr>
            <p:cNvPr id="513044" name="Line 19"/>
            <p:cNvSpPr>
              <a:spLocks noChangeShapeType="1"/>
            </p:cNvSpPr>
            <p:nvPr/>
          </p:nvSpPr>
          <p:spPr bwMode="auto">
            <a:xfrm flipH="1">
              <a:off x="3396" y="2016"/>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045" name="Line 20"/>
            <p:cNvSpPr>
              <a:spLocks noChangeShapeType="1"/>
            </p:cNvSpPr>
            <p:nvPr/>
          </p:nvSpPr>
          <p:spPr bwMode="auto">
            <a:xfrm flipV="1">
              <a:off x="3396" y="2112"/>
              <a:ext cx="108" cy="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046" name="Line 21"/>
            <p:cNvSpPr>
              <a:spLocks noChangeShapeType="1"/>
            </p:cNvSpPr>
            <p:nvPr/>
          </p:nvSpPr>
          <p:spPr bwMode="auto">
            <a:xfrm>
              <a:off x="3396" y="2115"/>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3047" name="Oval 22"/>
          <p:cNvSpPr>
            <a:spLocks noChangeArrowheads="1"/>
          </p:cNvSpPr>
          <p:nvPr/>
        </p:nvSpPr>
        <p:spPr bwMode="auto">
          <a:xfrm>
            <a:off x="3109913" y="4710113"/>
            <a:ext cx="152400" cy="152400"/>
          </a:xfrm>
          <a:prstGeom prst="ellipse">
            <a:avLst/>
          </a:prstGeom>
          <a:solidFill>
            <a:schemeClr val="accent1"/>
          </a:solidFill>
          <a:ln w="9525">
            <a:solidFill>
              <a:schemeClr val="tx1"/>
            </a:solidFill>
            <a:round/>
            <a:headEnd/>
            <a:tailEnd/>
          </a:ln>
        </p:spPr>
        <p:txBody>
          <a:bodyPr wrap="none" anchor="ctr"/>
          <a:lstStyle/>
          <a:p>
            <a:pPr algn="ctr"/>
            <a:endParaRPr lang="en-US" sz="1800">
              <a:latin typeface="Verdana" pitchFamily="34" charset="0"/>
            </a:endParaRPr>
          </a:p>
        </p:txBody>
      </p:sp>
      <p:sp>
        <p:nvSpPr>
          <p:cNvPr id="513048" name="Freeform 23"/>
          <p:cNvSpPr>
            <a:spLocks/>
          </p:cNvSpPr>
          <p:nvPr/>
        </p:nvSpPr>
        <p:spPr bwMode="auto">
          <a:xfrm>
            <a:off x="2209800" y="3632200"/>
            <a:ext cx="4648200" cy="787400"/>
          </a:xfrm>
          <a:custGeom>
            <a:avLst/>
            <a:gdLst>
              <a:gd name="T0" fmla="*/ 0 w 2928"/>
              <a:gd name="T1" fmla="*/ 1249997589 h 496"/>
              <a:gd name="T2" fmla="*/ 846772614 w 2928"/>
              <a:gd name="T3" fmla="*/ 645160040 h 496"/>
              <a:gd name="T4" fmla="*/ 1814512689 w 2928"/>
              <a:gd name="T5" fmla="*/ 282257530 h 496"/>
              <a:gd name="T6" fmla="*/ 2147483647 w 2928"/>
              <a:gd name="T7" fmla="*/ 40322502 h 496"/>
              <a:gd name="T8" fmla="*/ 2147483647 w 2928"/>
              <a:gd name="T9" fmla="*/ 40322502 h 496"/>
              <a:gd name="T10" fmla="*/ 2147483647 w 2928"/>
              <a:gd name="T11" fmla="*/ 282257530 h 496"/>
              <a:gd name="T12" fmla="*/ 2147483647 w 2928"/>
              <a:gd name="T13" fmla="*/ 887095179 h 496"/>
              <a:gd name="T14" fmla="*/ 2147483647 w 2928"/>
              <a:gd name="T15" fmla="*/ 1129030119 h 496"/>
              <a:gd name="T16" fmla="*/ 0 60000 65536"/>
              <a:gd name="T17" fmla="*/ 0 60000 65536"/>
              <a:gd name="T18" fmla="*/ 0 60000 65536"/>
              <a:gd name="T19" fmla="*/ 0 60000 65536"/>
              <a:gd name="T20" fmla="*/ 0 60000 65536"/>
              <a:gd name="T21" fmla="*/ 0 60000 65536"/>
              <a:gd name="T22" fmla="*/ 0 60000 65536"/>
              <a:gd name="T23" fmla="*/ 0 60000 65536"/>
              <a:gd name="T24" fmla="*/ 0 w 2928"/>
              <a:gd name="T25" fmla="*/ 0 h 496"/>
              <a:gd name="T26" fmla="*/ 2928 w 2928"/>
              <a:gd name="T27" fmla="*/ 496 h 4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28" h="496">
                <a:moveTo>
                  <a:pt x="0" y="496"/>
                </a:moveTo>
                <a:cubicBezTo>
                  <a:pt x="108" y="408"/>
                  <a:pt x="216" y="320"/>
                  <a:pt x="336" y="256"/>
                </a:cubicBezTo>
                <a:cubicBezTo>
                  <a:pt x="456" y="192"/>
                  <a:pt x="560" y="152"/>
                  <a:pt x="720" y="112"/>
                </a:cubicBezTo>
                <a:cubicBezTo>
                  <a:pt x="880" y="72"/>
                  <a:pt x="1120" y="32"/>
                  <a:pt x="1296" y="16"/>
                </a:cubicBezTo>
                <a:cubicBezTo>
                  <a:pt x="1472" y="0"/>
                  <a:pt x="1608" y="0"/>
                  <a:pt x="1776" y="16"/>
                </a:cubicBezTo>
                <a:cubicBezTo>
                  <a:pt x="1944" y="32"/>
                  <a:pt x="2136" y="56"/>
                  <a:pt x="2304" y="112"/>
                </a:cubicBezTo>
                <a:cubicBezTo>
                  <a:pt x="2472" y="168"/>
                  <a:pt x="2680" y="296"/>
                  <a:pt x="2784" y="352"/>
                </a:cubicBezTo>
                <a:cubicBezTo>
                  <a:pt x="2888" y="408"/>
                  <a:pt x="2908" y="428"/>
                  <a:pt x="2928" y="448"/>
                </a:cubicBezTo>
              </a:path>
            </a:pathLst>
          </a:custGeom>
          <a:noFill/>
          <a:ln w="2857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800">
              <a:latin typeface="Verdana" pitchFamily="34" charset="0"/>
            </a:endParaRPr>
          </a:p>
        </p:txBody>
      </p:sp>
      <p:sp>
        <p:nvSpPr>
          <p:cNvPr id="513049" name="Freeform 24"/>
          <p:cNvSpPr>
            <a:spLocks/>
          </p:cNvSpPr>
          <p:nvPr/>
        </p:nvSpPr>
        <p:spPr bwMode="auto">
          <a:xfrm>
            <a:off x="4267200" y="3048000"/>
            <a:ext cx="914400" cy="1143000"/>
          </a:xfrm>
          <a:custGeom>
            <a:avLst/>
            <a:gdLst>
              <a:gd name="T0" fmla="*/ 0 w 576"/>
              <a:gd name="T1" fmla="*/ 0 h 720"/>
              <a:gd name="T2" fmla="*/ 1451609782 w 576"/>
              <a:gd name="T3" fmla="*/ 967740069 h 720"/>
              <a:gd name="T4" fmla="*/ 0 w 576"/>
              <a:gd name="T5" fmla="*/ 1814512678 h 720"/>
              <a:gd name="T6" fmla="*/ 483869993 w 576"/>
              <a:gd name="T7" fmla="*/ 967740069 h 720"/>
              <a:gd name="T8" fmla="*/ 0 w 576"/>
              <a:gd name="T9" fmla="*/ 0 h 720"/>
              <a:gd name="T10" fmla="*/ 0 60000 65536"/>
              <a:gd name="T11" fmla="*/ 0 60000 65536"/>
              <a:gd name="T12" fmla="*/ 0 60000 65536"/>
              <a:gd name="T13" fmla="*/ 0 60000 65536"/>
              <a:gd name="T14" fmla="*/ 0 60000 65536"/>
              <a:gd name="T15" fmla="*/ 0 w 576"/>
              <a:gd name="T16" fmla="*/ 0 h 720"/>
              <a:gd name="T17" fmla="*/ 576 w 576"/>
              <a:gd name="T18" fmla="*/ 720 h 720"/>
            </a:gdLst>
            <a:ahLst/>
            <a:cxnLst>
              <a:cxn ang="T10">
                <a:pos x="T0" y="T1"/>
              </a:cxn>
              <a:cxn ang="T11">
                <a:pos x="T2" y="T3"/>
              </a:cxn>
              <a:cxn ang="T12">
                <a:pos x="T4" y="T5"/>
              </a:cxn>
              <a:cxn ang="T13">
                <a:pos x="T6" y="T7"/>
              </a:cxn>
              <a:cxn ang="T14">
                <a:pos x="T8" y="T9"/>
              </a:cxn>
            </a:cxnLst>
            <a:rect l="T15" t="T16" r="T17" b="T18"/>
            <a:pathLst>
              <a:path w="576" h="720">
                <a:moveTo>
                  <a:pt x="0" y="0"/>
                </a:moveTo>
                <a:lnTo>
                  <a:pt x="576" y="384"/>
                </a:lnTo>
                <a:lnTo>
                  <a:pt x="0" y="720"/>
                </a:lnTo>
                <a:lnTo>
                  <a:pt x="192" y="384"/>
                </a:lnTo>
                <a:lnTo>
                  <a:pt x="0" y="0"/>
                </a:lnTo>
                <a:close/>
              </a:path>
            </a:pathLst>
          </a:custGeom>
          <a:solidFill>
            <a:schemeClr val="bg1"/>
          </a:solidFill>
          <a:ln w="9525">
            <a:solidFill>
              <a:schemeClr val="tx1"/>
            </a:solidFill>
            <a:round/>
            <a:headEnd/>
            <a:tailEnd/>
          </a:ln>
        </p:spPr>
        <p:txBody>
          <a:bodyPr/>
          <a:lstStyle/>
          <a:p>
            <a:pPr algn="ctr"/>
            <a:endParaRPr lang="en-US" sz="1800">
              <a:latin typeface="Verdana" pitchFamily="34" charset="0"/>
            </a:endParaRPr>
          </a:p>
        </p:txBody>
      </p:sp>
      <p:sp>
        <p:nvSpPr>
          <p:cNvPr id="513050" name="Text Box 25"/>
          <p:cNvSpPr txBox="1">
            <a:spLocks noChangeArrowheads="1"/>
          </p:cNvSpPr>
          <p:nvPr/>
        </p:nvSpPr>
        <p:spPr bwMode="auto">
          <a:xfrm>
            <a:off x="4572000" y="3429000"/>
            <a:ext cx="382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pPr algn="ctr"/>
            <a:r>
              <a:rPr kumimoji="0" lang="en-US" sz="2000" b="1">
                <a:solidFill>
                  <a:srgbClr val="FF0000"/>
                </a:solidFill>
                <a:latin typeface="Verdana" pitchFamily="34" charset="0"/>
              </a:rPr>
              <a:t>R</a:t>
            </a: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457200" y="277813"/>
            <a:ext cx="8229600" cy="788987"/>
          </a:xfrm>
        </p:spPr>
        <p:txBody>
          <a:bodyPr>
            <a:normAutofit/>
          </a:bodyPr>
          <a:lstStyle/>
          <a:p>
            <a:pPr algn="ctr"/>
            <a:r>
              <a:rPr lang="en-US">
                <a:solidFill>
                  <a:srgbClr val="0000FF"/>
                </a:solidFill>
                <a:effectLst>
                  <a:outerShdw blurRad="38100" dist="38100" dir="2700000" algn="tl">
                    <a:srgbClr val="C0C0C0"/>
                  </a:outerShdw>
                </a:effectLst>
              </a:rPr>
              <a:t>Ví dụ 2</a:t>
            </a:r>
          </a:p>
        </p:txBody>
      </p:sp>
      <p:sp>
        <p:nvSpPr>
          <p:cNvPr id="514051" name="Rectangle 3"/>
          <p:cNvSpPr>
            <a:spLocks noGrp="1" noChangeArrowheads="1"/>
          </p:cNvSpPr>
          <p:nvPr>
            <p:ph idx="4294967295"/>
          </p:nvPr>
        </p:nvSpPr>
        <p:spPr>
          <a:xfrm>
            <a:off x="533400" y="1981200"/>
            <a:ext cx="8229600" cy="5216525"/>
          </a:xfrm>
        </p:spPr>
        <p:txBody>
          <a:bodyPr lIns="182880" tIns="91440"/>
          <a:lstStyle/>
          <a:p>
            <a:pPr algn="just">
              <a:lnSpc>
                <a:spcPct val="105000"/>
              </a:lnSpc>
            </a:pPr>
            <a:r>
              <a:rPr lang="en-US" sz="2400"/>
              <a:t>Bài toán lập lịch lớp học (class scheduling): quy tắc nghiệp vụ như sau:</a:t>
            </a:r>
          </a:p>
          <a:p>
            <a:pPr marL="800100" lvl="1" indent="-342900" algn="just">
              <a:lnSpc>
                <a:spcPct val="105000"/>
              </a:lnSpc>
            </a:pPr>
            <a:r>
              <a:rPr lang="en-US" sz="2400"/>
              <a:t>For a faculty member to be assigned to teach a section of a course, the faculty member must be qualified to teach the course for which that section is scheduled</a:t>
            </a:r>
          </a:p>
          <a:p>
            <a:pPr algn="just">
              <a:lnSpc>
                <a:spcPct val="105000"/>
              </a:lnSpc>
              <a:buFont typeface="Wingdings" pitchFamily="2" charset="2"/>
              <a:buChar char="à"/>
            </a:pPr>
            <a:r>
              <a:rPr lang="en-US" sz="2400">
                <a:sym typeface="Wingdings" pitchFamily="2" charset="2"/>
              </a:rPr>
              <a:t>3 entities: FACULTY, COURSE, SECTION</a:t>
            </a:r>
          </a:p>
          <a:p>
            <a:pPr algn="just">
              <a:lnSpc>
                <a:spcPct val="105000"/>
              </a:lnSpc>
              <a:buFont typeface="Wingdings" pitchFamily="2" charset="2"/>
              <a:buChar char="à"/>
            </a:pPr>
            <a:r>
              <a:rPr lang="en-US" sz="2400"/>
              <a:t>1 Constrained entity: Is_assigned</a:t>
            </a:r>
          </a:p>
          <a:p>
            <a:pPr algn="just">
              <a:lnSpc>
                <a:spcPct val="105000"/>
              </a:lnSpc>
              <a:buFont typeface="Wingdings" pitchFamily="2" charset="2"/>
              <a:buChar char="à"/>
            </a:pPr>
            <a:r>
              <a:rPr lang="en-US" sz="2400"/>
              <a:t>2 Constraining entities: Is_qualified, Is_Scheduled</a:t>
            </a:r>
          </a:p>
          <a:p>
            <a:pPr marL="800100" lvl="1" indent="-342900">
              <a:lnSpc>
                <a:spcPct val="105000"/>
              </a:lnSpc>
            </a:pPr>
            <a:endParaRPr lang="en-US" sz="2400"/>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60ECC1E8-9E8C-4416-9FB4-FE744669CE86}" type="slidenum">
              <a:rPr lang="en-US" sz="1000">
                <a:solidFill>
                  <a:schemeClr val="bg2">
                    <a:shade val="50000"/>
                  </a:schemeClr>
                </a:solidFill>
                <a:latin typeface="Verdana" pitchFamily="34" charset="0"/>
              </a:rPr>
              <a:pPr algn="r" eaLnBrk="1" hangingPunct="1">
                <a:defRPr/>
              </a:pPr>
              <a:t>52</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533400" y="533400"/>
            <a:ext cx="8183563" cy="1050925"/>
          </a:xfrm>
        </p:spPr>
        <p:txBody>
          <a:bodyPr>
            <a:normAutofit/>
          </a:bodyPr>
          <a:lstStyle/>
          <a:p>
            <a:pPr algn="ctr"/>
            <a:r>
              <a:rPr lang="en-US">
                <a:solidFill>
                  <a:srgbClr val="0000FF"/>
                </a:solidFill>
                <a:effectLst>
                  <a:outerShdw blurRad="38100" dist="38100" dir="2700000" algn="tl">
                    <a:srgbClr val="C0C0C0"/>
                  </a:outerShdw>
                </a:effectLst>
              </a:rPr>
              <a:t>Ví dụ 2</a:t>
            </a:r>
          </a:p>
        </p:txBody>
      </p:sp>
      <p:sp>
        <p:nvSpPr>
          <p:cNvPr id="74"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73BCC7EE-1FED-4985-B539-F1A4B63927A4}" type="slidenum">
              <a:rPr lang="en-US" sz="1000">
                <a:solidFill>
                  <a:schemeClr val="bg2">
                    <a:shade val="50000"/>
                  </a:schemeClr>
                </a:solidFill>
                <a:latin typeface="Verdana" pitchFamily="34" charset="0"/>
              </a:rPr>
              <a:pPr algn="r" eaLnBrk="1" hangingPunct="1">
                <a:defRPr/>
              </a:pPr>
              <a:t>53</a:t>
            </a:fld>
            <a:endParaRPr lang="en-US" sz="1000">
              <a:solidFill>
                <a:schemeClr val="bg2">
                  <a:shade val="50000"/>
                </a:schemeClr>
              </a:solidFill>
              <a:latin typeface="Verdana" pitchFamily="34" charset="0"/>
            </a:endParaRPr>
          </a:p>
        </p:txBody>
      </p:sp>
      <p:grpSp>
        <p:nvGrpSpPr>
          <p:cNvPr id="515076" name="Group 52"/>
          <p:cNvGrpSpPr>
            <a:grpSpLocks/>
          </p:cNvGrpSpPr>
          <p:nvPr/>
        </p:nvGrpSpPr>
        <p:grpSpPr bwMode="auto">
          <a:xfrm rot="11017301" flipH="1">
            <a:off x="3251200" y="2689225"/>
            <a:ext cx="381000" cy="385763"/>
            <a:chOff x="3396" y="2016"/>
            <a:chExt cx="192" cy="243"/>
          </a:xfrm>
        </p:grpSpPr>
        <p:sp>
          <p:nvSpPr>
            <p:cNvPr id="515077" name="Line 53"/>
            <p:cNvSpPr>
              <a:spLocks noChangeShapeType="1"/>
            </p:cNvSpPr>
            <p:nvPr/>
          </p:nvSpPr>
          <p:spPr bwMode="auto">
            <a:xfrm flipH="1">
              <a:off x="3396" y="2016"/>
              <a:ext cx="192"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078" name="Line 54"/>
            <p:cNvSpPr>
              <a:spLocks noChangeShapeType="1"/>
            </p:cNvSpPr>
            <p:nvPr/>
          </p:nvSpPr>
          <p:spPr bwMode="auto">
            <a:xfrm flipV="1">
              <a:off x="3396" y="2112"/>
              <a:ext cx="108" cy="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079" name="Line 55"/>
            <p:cNvSpPr>
              <a:spLocks noChangeShapeType="1"/>
            </p:cNvSpPr>
            <p:nvPr/>
          </p:nvSpPr>
          <p:spPr bwMode="auto">
            <a:xfrm>
              <a:off x="3396" y="2115"/>
              <a:ext cx="192"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5080" name="Rectangle 3"/>
          <p:cNvSpPr>
            <a:spLocks noChangeArrowheads="1"/>
          </p:cNvSpPr>
          <p:nvPr/>
        </p:nvSpPr>
        <p:spPr bwMode="auto">
          <a:xfrm>
            <a:off x="3581400" y="2536825"/>
            <a:ext cx="1828800" cy="609600"/>
          </a:xfrm>
          <a:prstGeom prst="rect">
            <a:avLst/>
          </a:prstGeom>
          <a:solidFill>
            <a:srgbClr val="66FF99"/>
          </a:solidFill>
          <a:ln w="38100">
            <a:solidFill>
              <a:schemeClr val="tx1"/>
            </a:solidFill>
            <a:miter lim="800000"/>
            <a:headEnd/>
            <a:tailEnd/>
          </a:ln>
        </p:spPr>
        <p:txBody>
          <a:bodyPr wrap="none" anchor="ctr"/>
          <a:lstStyle/>
          <a:p>
            <a:pPr algn="ctr"/>
            <a:r>
              <a:rPr lang="en-US" sz="2000" b="1">
                <a:solidFill>
                  <a:schemeClr val="bg2"/>
                </a:solidFill>
                <a:latin typeface="Verdana" pitchFamily="34" charset="0"/>
              </a:rPr>
              <a:t>FACULTY</a:t>
            </a:r>
          </a:p>
        </p:txBody>
      </p:sp>
      <p:sp>
        <p:nvSpPr>
          <p:cNvPr id="515081" name="Rectangle 4"/>
          <p:cNvSpPr>
            <a:spLocks noChangeArrowheads="1"/>
          </p:cNvSpPr>
          <p:nvPr/>
        </p:nvSpPr>
        <p:spPr bwMode="auto">
          <a:xfrm>
            <a:off x="7010400" y="3908425"/>
            <a:ext cx="1905000" cy="609600"/>
          </a:xfrm>
          <a:prstGeom prst="rect">
            <a:avLst/>
          </a:prstGeom>
          <a:solidFill>
            <a:srgbClr val="FFFF00"/>
          </a:solidFill>
          <a:ln w="38100">
            <a:solidFill>
              <a:schemeClr val="tx1"/>
            </a:solidFill>
            <a:miter lim="800000"/>
            <a:headEnd/>
            <a:tailEnd/>
          </a:ln>
        </p:spPr>
        <p:txBody>
          <a:bodyPr wrap="none" anchor="ctr"/>
          <a:lstStyle/>
          <a:p>
            <a:pPr algn="ctr"/>
            <a:r>
              <a:rPr lang="en-US" sz="2000" b="1">
                <a:latin typeface="Verdana" pitchFamily="34" charset="0"/>
              </a:rPr>
              <a:t>COURSE</a:t>
            </a:r>
          </a:p>
        </p:txBody>
      </p:sp>
      <p:sp>
        <p:nvSpPr>
          <p:cNvPr id="62469" name="Rectangle 5"/>
          <p:cNvSpPr>
            <a:spLocks noChangeArrowheads="1"/>
          </p:cNvSpPr>
          <p:nvPr/>
        </p:nvSpPr>
        <p:spPr bwMode="auto">
          <a:xfrm>
            <a:off x="3733800" y="5257800"/>
            <a:ext cx="1828800" cy="609600"/>
          </a:xfrm>
          <a:prstGeom prst="rect">
            <a:avLst/>
          </a:prstGeom>
          <a:solidFill>
            <a:schemeClr val="accent2">
              <a:lumMod val="60000"/>
              <a:lumOff val="40000"/>
            </a:schemeClr>
          </a:solidFill>
          <a:ln w="38100">
            <a:solidFill>
              <a:schemeClr val="tx1"/>
            </a:solidFill>
            <a:miter lim="800000"/>
            <a:headEnd/>
            <a:tailEnd/>
          </a:ln>
          <a:effectLst/>
        </p:spPr>
        <p:txBody>
          <a:bodyPr wrap="none" anchor="ctr"/>
          <a:lstStyle/>
          <a:p>
            <a:pPr algn="ctr">
              <a:defRPr/>
            </a:pPr>
            <a:r>
              <a:rPr lang="en-US" sz="2000" b="1">
                <a:solidFill>
                  <a:schemeClr val="bg2"/>
                </a:solidFill>
                <a:latin typeface="Verdana" pitchFamily="34" charset="0"/>
              </a:rPr>
              <a:t>SECTION</a:t>
            </a:r>
          </a:p>
        </p:txBody>
      </p:sp>
      <p:sp>
        <p:nvSpPr>
          <p:cNvPr id="62470" name="AutoShape 6"/>
          <p:cNvSpPr>
            <a:spLocks noChangeArrowheads="1"/>
          </p:cNvSpPr>
          <p:nvPr/>
        </p:nvSpPr>
        <p:spPr bwMode="auto">
          <a:xfrm>
            <a:off x="0" y="5203825"/>
            <a:ext cx="2133600" cy="1066800"/>
          </a:xfrm>
          <a:prstGeom prst="diamond">
            <a:avLst/>
          </a:prstGeom>
          <a:solidFill>
            <a:schemeClr val="accent4">
              <a:lumMod val="60000"/>
              <a:lumOff val="40000"/>
            </a:schemeClr>
          </a:solidFill>
          <a:ln w="38100">
            <a:solidFill>
              <a:schemeClr val="tx1"/>
            </a:solidFill>
            <a:miter lim="800000"/>
            <a:headEnd/>
            <a:tailEnd/>
          </a:ln>
          <a:effectLst>
            <a:outerShdw dist="107763" dir="18900000" algn="ctr" rotWithShape="0">
              <a:schemeClr val="bg2">
                <a:alpha val="50000"/>
              </a:schemeClr>
            </a:outerShdw>
          </a:effectLst>
        </p:spPr>
        <p:txBody>
          <a:bodyPr wrap="none" anchor="ctr"/>
          <a:lstStyle/>
          <a:p>
            <a:pPr algn="ctr">
              <a:defRPr/>
            </a:pPr>
            <a:r>
              <a:rPr lang="en-US" sz="1800" b="1">
                <a:latin typeface="Verdana" pitchFamily="34" charset="0"/>
              </a:rPr>
              <a:t>Is_registered</a:t>
            </a:r>
          </a:p>
        </p:txBody>
      </p:sp>
      <p:sp>
        <p:nvSpPr>
          <p:cNvPr id="62471" name="AutoShape 7"/>
          <p:cNvSpPr>
            <a:spLocks noChangeArrowheads="1"/>
          </p:cNvSpPr>
          <p:nvPr/>
        </p:nvSpPr>
        <p:spPr bwMode="auto">
          <a:xfrm>
            <a:off x="7010400" y="5280025"/>
            <a:ext cx="2133600" cy="762000"/>
          </a:xfrm>
          <a:prstGeom prst="diamond">
            <a:avLst/>
          </a:prstGeom>
          <a:solidFill>
            <a:schemeClr val="tx2">
              <a:lumMod val="25000"/>
              <a:lumOff val="75000"/>
            </a:schemeClr>
          </a:solidFill>
          <a:ln w="38100">
            <a:solidFill>
              <a:schemeClr val="tx1"/>
            </a:solidFill>
            <a:miter lim="800000"/>
            <a:headEnd/>
            <a:tailEnd/>
          </a:ln>
          <a:effectLst>
            <a:outerShdw dist="107763" dir="18900000" algn="ctr" rotWithShape="0">
              <a:schemeClr val="bg2">
                <a:alpha val="50000"/>
              </a:schemeClr>
            </a:outerShdw>
          </a:effectLst>
        </p:spPr>
        <p:txBody>
          <a:bodyPr wrap="none" anchor="ctr"/>
          <a:lstStyle/>
          <a:p>
            <a:pPr algn="ctr">
              <a:defRPr/>
            </a:pPr>
            <a:r>
              <a:rPr lang="en-US" sz="1800" b="1">
                <a:latin typeface="Verdana" pitchFamily="34" charset="0"/>
              </a:rPr>
              <a:t>Is_scheduled</a:t>
            </a:r>
          </a:p>
        </p:txBody>
      </p:sp>
      <p:sp>
        <p:nvSpPr>
          <p:cNvPr id="515085" name="Line 8"/>
          <p:cNvSpPr>
            <a:spLocks noChangeShapeType="1"/>
          </p:cNvSpPr>
          <p:nvPr/>
        </p:nvSpPr>
        <p:spPr bwMode="auto">
          <a:xfrm flipH="1">
            <a:off x="1063625" y="4149725"/>
            <a:ext cx="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086" name="Line 9"/>
          <p:cNvSpPr>
            <a:spLocks noChangeShapeType="1"/>
          </p:cNvSpPr>
          <p:nvPr/>
        </p:nvSpPr>
        <p:spPr bwMode="auto">
          <a:xfrm>
            <a:off x="2057400" y="5737225"/>
            <a:ext cx="1676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087" name="Line 10"/>
          <p:cNvSpPr>
            <a:spLocks noChangeShapeType="1"/>
          </p:cNvSpPr>
          <p:nvPr/>
        </p:nvSpPr>
        <p:spPr bwMode="auto">
          <a:xfrm>
            <a:off x="5562600" y="5661025"/>
            <a:ext cx="1524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088" name="Line 11"/>
          <p:cNvSpPr>
            <a:spLocks noChangeShapeType="1"/>
          </p:cNvSpPr>
          <p:nvPr/>
        </p:nvSpPr>
        <p:spPr bwMode="auto">
          <a:xfrm flipH="1">
            <a:off x="8001000" y="4518025"/>
            <a:ext cx="0"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089" name="Line 12"/>
          <p:cNvSpPr>
            <a:spLocks noChangeShapeType="1"/>
          </p:cNvSpPr>
          <p:nvPr/>
        </p:nvSpPr>
        <p:spPr bwMode="auto">
          <a:xfrm flipH="1">
            <a:off x="1139825" y="3832225"/>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090" name="Oval 13"/>
          <p:cNvSpPr>
            <a:spLocks noChangeArrowheads="1"/>
          </p:cNvSpPr>
          <p:nvPr/>
        </p:nvSpPr>
        <p:spPr bwMode="auto">
          <a:xfrm>
            <a:off x="1216025" y="3984625"/>
            <a:ext cx="152400" cy="152400"/>
          </a:xfrm>
          <a:prstGeom prst="ellipse">
            <a:avLst/>
          </a:prstGeom>
          <a:solidFill>
            <a:schemeClr val="accent1"/>
          </a:solidFill>
          <a:ln w="38100">
            <a:solidFill>
              <a:schemeClr val="tx1"/>
            </a:solidFill>
            <a:round/>
            <a:headEnd/>
            <a:tailEnd/>
          </a:ln>
        </p:spPr>
        <p:txBody>
          <a:bodyPr wrap="none" anchor="ctr"/>
          <a:lstStyle/>
          <a:p>
            <a:pPr algn="ctr"/>
            <a:endParaRPr lang="en-US" sz="1800">
              <a:latin typeface="Verdana" pitchFamily="34" charset="0"/>
            </a:endParaRPr>
          </a:p>
        </p:txBody>
      </p:sp>
      <p:sp>
        <p:nvSpPr>
          <p:cNvPr id="515091" name="Line 14"/>
          <p:cNvSpPr>
            <a:spLocks noChangeShapeType="1"/>
          </p:cNvSpPr>
          <p:nvPr/>
        </p:nvSpPr>
        <p:spPr bwMode="auto">
          <a:xfrm flipH="1">
            <a:off x="7391400" y="4518025"/>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15092" name="Group 18"/>
          <p:cNvGrpSpPr>
            <a:grpSpLocks/>
          </p:cNvGrpSpPr>
          <p:nvPr/>
        </p:nvGrpSpPr>
        <p:grpSpPr bwMode="auto">
          <a:xfrm rot="11017301" flipH="1">
            <a:off x="3333750" y="5499100"/>
            <a:ext cx="381000" cy="385763"/>
            <a:chOff x="3396" y="2016"/>
            <a:chExt cx="192" cy="243"/>
          </a:xfrm>
        </p:grpSpPr>
        <p:sp>
          <p:nvSpPr>
            <p:cNvPr id="515093" name="Line 19"/>
            <p:cNvSpPr>
              <a:spLocks noChangeShapeType="1"/>
            </p:cNvSpPr>
            <p:nvPr/>
          </p:nvSpPr>
          <p:spPr bwMode="auto">
            <a:xfrm flipH="1">
              <a:off x="3396" y="2016"/>
              <a:ext cx="192"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094" name="Line 20"/>
            <p:cNvSpPr>
              <a:spLocks noChangeShapeType="1"/>
            </p:cNvSpPr>
            <p:nvPr/>
          </p:nvSpPr>
          <p:spPr bwMode="auto">
            <a:xfrm flipV="1">
              <a:off x="3396" y="2112"/>
              <a:ext cx="108" cy="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095" name="Line 21"/>
            <p:cNvSpPr>
              <a:spLocks noChangeShapeType="1"/>
            </p:cNvSpPr>
            <p:nvPr/>
          </p:nvSpPr>
          <p:spPr bwMode="auto">
            <a:xfrm>
              <a:off x="3396" y="2115"/>
              <a:ext cx="192"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5096" name="Oval 22"/>
          <p:cNvSpPr>
            <a:spLocks noChangeArrowheads="1"/>
          </p:cNvSpPr>
          <p:nvPr/>
        </p:nvSpPr>
        <p:spPr bwMode="auto">
          <a:xfrm>
            <a:off x="3109913" y="5646738"/>
            <a:ext cx="152400" cy="152400"/>
          </a:xfrm>
          <a:prstGeom prst="ellipse">
            <a:avLst/>
          </a:prstGeom>
          <a:solidFill>
            <a:schemeClr val="accent1"/>
          </a:solidFill>
          <a:ln w="38100">
            <a:solidFill>
              <a:schemeClr val="tx1"/>
            </a:solidFill>
            <a:round/>
            <a:headEnd/>
            <a:tailEnd/>
          </a:ln>
        </p:spPr>
        <p:txBody>
          <a:bodyPr wrap="none" anchor="ctr"/>
          <a:lstStyle/>
          <a:p>
            <a:pPr algn="ctr"/>
            <a:endParaRPr lang="en-US" sz="1800">
              <a:latin typeface="Verdana" pitchFamily="34" charset="0"/>
            </a:endParaRPr>
          </a:p>
        </p:txBody>
      </p:sp>
      <p:sp>
        <p:nvSpPr>
          <p:cNvPr id="515097" name="Freeform 24"/>
          <p:cNvSpPr>
            <a:spLocks/>
          </p:cNvSpPr>
          <p:nvPr/>
        </p:nvSpPr>
        <p:spPr bwMode="auto">
          <a:xfrm>
            <a:off x="4724400" y="3756025"/>
            <a:ext cx="914400" cy="1143000"/>
          </a:xfrm>
          <a:custGeom>
            <a:avLst/>
            <a:gdLst>
              <a:gd name="T0" fmla="*/ 0 w 576"/>
              <a:gd name="T1" fmla="*/ 0 h 720"/>
              <a:gd name="T2" fmla="*/ 1451609782 w 576"/>
              <a:gd name="T3" fmla="*/ 967740069 h 720"/>
              <a:gd name="T4" fmla="*/ 0 w 576"/>
              <a:gd name="T5" fmla="*/ 1814512678 h 720"/>
              <a:gd name="T6" fmla="*/ 483869993 w 576"/>
              <a:gd name="T7" fmla="*/ 967740069 h 720"/>
              <a:gd name="T8" fmla="*/ 0 w 576"/>
              <a:gd name="T9" fmla="*/ 0 h 720"/>
              <a:gd name="T10" fmla="*/ 0 60000 65536"/>
              <a:gd name="T11" fmla="*/ 0 60000 65536"/>
              <a:gd name="T12" fmla="*/ 0 60000 65536"/>
              <a:gd name="T13" fmla="*/ 0 60000 65536"/>
              <a:gd name="T14" fmla="*/ 0 60000 65536"/>
              <a:gd name="T15" fmla="*/ 0 w 576"/>
              <a:gd name="T16" fmla="*/ 0 h 720"/>
              <a:gd name="T17" fmla="*/ 576 w 576"/>
              <a:gd name="T18" fmla="*/ 720 h 720"/>
            </a:gdLst>
            <a:ahLst/>
            <a:cxnLst>
              <a:cxn ang="T10">
                <a:pos x="T0" y="T1"/>
              </a:cxn>
              <a:cxn ang="T11">
                <a:pos x="T2" y="T3"/>
              </a:cxn>
              <a:cxn ang="T12">
                <a:pos x="T4" y="T5"/>
              </a:cxn>
              <a:cxn ang="T13">
                <a:pos x="T6" y="T7"/>
              </a:cxn>
              <a:cxn ang="T14">
                <a:pos x="T8" y="T9"/>
              </a:cxn>
            </a:cxnLst>
            <a:rect l="T15" t="T16" r="T17" b="T18"/>
            <a:pathLst>
              <a:path w="576" h="720">
                <a:moveTo>
                  <a:pt x="0" y="0"/>
                </a:moveTo>
                <a:lnTo>
                  <a:pt x="576" y="384"/>
                </a:lnTo>
                <a:lnTo>
                  <a:pt x="0" y="720"/>
                </a:lnTo>
                <a:lnTo>
                  <a:pt x="192" y="384"/>
                </a:lnTo>
                <a:lnTo>
                  <a:pt x="0" y="0"/>
                </a:lnTo>
                <a:close/>
              </a:path>
            </a:pathLst>
          </a:custGeom>
          <a:solidFill>
            <a:schemeClr val="bg1"/>
          </a:solidFill>
          <a:ln w="38100">
            <a:solidFill>
              <a:schemeClr val="tx1"/>
            </a:solidFill>
            <a:round/>
            <a:headEnd/>
            <a:tailEnd/>
          </a:ln>
        </p:spPr>
        <p:txBody>
          <a:bodyPr/>
          <a:lstStyle/>
          <a:p>
            <a:pPr algn="ctr"/>
            <a:endParaRPr lang="en-US" sz="1800">
              <a:latin typeface="Verdana" pitchFamily="34" charset="0"/>
            </a:endParaRPr>
          </a:p>
        </p:txBody>
      </p:sp>
      <p:sp>
        <p:nvSpPr>
          <p:cNvPr id="515098" name="Text Box 25"/>
          <p:cNvSpPr txBox="1">
            <a:spLocks noChangeArrowheads="1"/>
          </p:cNvSpPr>
          <p:nvPr/>
        </p:nvSpPr>
        <p:spPr bwMode="auto">
          <a:xfrm>
            <a:off x="5027613" y="4121150"/>
            <a:ext cx="382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pPr algn="ctr"/>
            <a:r>
              <a:rPr kumimoji="0" lang="en-US" sz="2000" b="1">
                <a:solidFill>
                  <a:srgbClr val="FF0000"/>
                </a:solidFill>
                <a:latin typeface="Verdana" pitchFamily="34" charset="0"/>
              </a:rPr>
              <a:t>R</a:t>
            </a:r>
          </a:p>
        </p:txBody>
      </p:sp>
      <p:sp>
        <p:nvSpPr>
          <p:cNvPr id="515099" name="Rectangle 26"/>
          <p:cNvSpPr>
            <a:spLocks noChangeArrowheads="1"/>
          </p:cNvSpPr>
          <p:nvPr/>
        </p:nvSpPr>
        <p:spPr bwMode="auto">
          <a:xfrm>
            <a:off x="149225" y="3527425"/>
            <a:ext cx="1828800" cy="609600"/>
          </a:xfrm>
          <a:prstGeom prst="rect">
            <a:avLst/>
          </a:prstGeom>
          <a:solidFill>
            <a:srgbClr val="66FF99"/>
          </a:solidFill>
          <a:ln w="38100">
            <a:solidFill>
              <a:schemeClr val="tx1"/>
            </a:solidFill>
            <a:miter lim="800000"/>
            <a:headEnd/>
            <a:tailEnd/>
          </a:ln>
        </p:spPr>
        <p:txBody>
          <a:bodyPr wrap="none" anchor="ctr"/>
          <a:lstStyle/>
          <a:p>
            <a:pPr algn="ctr"/>
            <a:r>
              <a:rPr lang="en-US" sz="2000" b="1">
                <a:solidFill>
                  <a:schemeClr val="bg2"/>
                </a:solidFill>
                <a:latin typeface="Verdana" pitchFamily="34" charset="0"/>
              </a:rPr>
              <a:t>STUDENT</a:t>
            </a:r>
          </a:p>
        </p:txBody>
      </p:sp>
      <p:grpSp>
        <p:nvGrpSpPr>
          <p:cNvPr id="515100" name="Group 32"/>
          <p:cNvGrpSpPr>
            <a:grpSpLocks/>
          </p:cNvGrpSpPr>
          <p:nvPr/>
        </p:nvGrpSpPr>
        <p:grpSpPr bwMode="auto">
          <a:xfrm rot="5376226" flipH="1">
            <a:off x="837407" y="4134643"/>
            <a:ext cx="381000" cy="385763"/>
            <a:chOff x="3396" y="2016"/>
            <a:chExt cx="192" cy="243"/>
          </a:xfrm>
        </p:grpSpPr>
        <p:sp>
          <p:nvSpPr>
            <p:cNvPr id="515101" name="Line 33"/>
            <p:cNvSpPr>
              <a:spLocks noChangeShapeType="1"/>
            </p:cNvSpPr>
            <p:nvPr/>
          </p:nvSpPr>
          <p:spPr bwMode="auto">
            <a:xfrm flipH="1">
              <a:off x="3396" y="2016"/>
              <a:ext cx="192"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102" name="Line 34"/>
            <p:cNvSpPr>
              <a:spLocks noChangeShapeType="1"/>
            </p:cNvSpPr>
            <p:nvPr/>
          </p:nvSpPr>
          <p:spPr bwMode="auto">
            <a:xfrm flipV="1">
              <a:off x="3396" y="2112"/>
              <a:ext cx="108" cy="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103" name="Line 35"/>
            <p:cNvSpPr>
              <a:spLocks noChangeShapeType="1"/>
            </p:cNvSpPr>
            <p:nvPr/>
          </p:nvSpPr>
          <p:spPr bwMode="auto">
            <a:xfrm>
              <a:off x="3396" y="2115"/>
              <a:ext cx="192"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5104" name="Oval 36"/>
          <p:cNvSpPr>
            <a:spLocks noChangeArrowheads="1"/>
          </p:cNvSpPr>
          <p:nvPr/>
        </p:nvSpPr>
        <p:spPr bwMode="auto">
          <a:xfrm>
            <a:off x="987425" y="4518025"/>
            <a:ext cx="152400" cy="152400"/>
          </a:xfrm>
          <a:prstGeom prst="ellipse">
            <a:avLst/>
          </a:prstGeom>
          <a:solidFill>
            <a:schemeClr val="accent1"/>
          </a:solidFill>
          <a:ln w="38100">
            <a:solidFill>
              <a:schemeClr val="tx1"/>
            </a:solidFill>
            <a:round/>
            <a:headEnd/>
            <a:tailEnd/>
          </a:ln>
        </p:spPr>
        <p:txBody>
          <a:bodyPr wrap="none" anchor="ctr"/>
          <a:lstStyle/>
          <a:p>
            <a:pPr algn="ctr"/>
            <a:endParaRPr lang="en-US" sz="1800">
              <a:latin typeface="Verdana" pitchFamily="34" charset="0"/>
            </a:endParaRPr>
          </a:p>
        </p:txBody>
      </p:sp>
      <p:sp>
        <p:nvSpPr>
          <p:cNvPr id="515105" name="Line 37"/>
          <p:cNvSpPr>
            <a:spLocks noChangeShapeType="1"/>
          </p:cNvSpPr>
          <p:nvPr/>
        </p:nvSpPr>
        <p:spPr bwMode="auto">
          <a:xfrm>
            <a:off x="2667000" y="5432425"/>
            <a:ext cx="1066800" cy="95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15106" name="Group 38"/>
          <p:cNvGrpSpPr>
            <a:grpSpLocks/>
          </p:cNvGrpSpPr>
          <p:nvPr/>
        </p:nvGrpSpPr>
        <p:grpSpPr bwMode="auto">
          <a:xfrm rot="11017301" flipH="1">
            <a:off x="3333750" y="5203825"/>
            <a:ext cx="381000" cy="385763"/>
            <a:chOff x="3396" y="2016"/>
            <a:chExt cx="192" cy="243"/>
          </a:xfrm>
        </p:grpSpPr>
        <p:sp>
          <p:nvSpPr>
            <p:cNvPr id="515107" name="Line 39"/>
            <p:cNvSpPr>
              <a:spLocks noChangeShapeType="1"/>
            </p:cNvSpPr>
            <p:nvPr/>
          </p:nvSpPr>
          <p:spPr bwMode="auto">
            <a:xfrm flipH="1">
              <a:off x="3396" y="2016"/>
              <a:ext cx="192"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108" name="Line 40"/>
            <p:cNvSpPr>
              <a:spLocks noChangeShapeType="1"/>
            </p:cNvSpPr>
            <p:nvPr/>
          </p:nvSpPr>
          <p:spPr bwMode="auto">
            <a:xfrm flipV="1">
              <a:off x="3396" y="2112"/>
              <a:ext cx="108" cy="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109" name="Line 41"/>
            <p:cNvSpPr>
              <a:spLocks noChangeShapeType="1"/>
            </p:cNvSpPr>
            <p:nvPr/>
          </p:nvSpPr>
          <p:spPr bwMode="auto">
            <a:xfrm>
              <a:off x="3396" y="2115"/>
              <a:ext cx="192"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5110" name="Oval 42"/>
          <p:cNvSpPr>
            <a:spLocks noChangeArrowheads="1"/>
          </p:cNvSpPr>
          <p:nvPr/>
        </p:nvSpPr>
        <p:spPr bwMode="auto">
          <a:xfrm>
            <a:off x="3109913" y="5351463"/>
            <a:ext cx="152400" cy="152400"/>
          </a:xfrm>
          <a:prstGeom prst="ellipse">
            <a:avLst/>
          </a:prstGeom>
          <a:solidFill>
            <a:schemeClr val="accent1"/>
          </a:solidFill>
          <a:ln w="38100">
            <a:solidFill>
              <a:schemeClr val="tx1"/>
            </a:solidFill>
            <a:round/>
            <a:headEnd/>
            <a:tailEnd/>
          </a:ln>
        </p:spPr>
        <p:txBody>
          <a:bodyPr wrap="none" anchor="ctr"/>
          <a:lstStyle/>
          <a:p>
            <a:pPr algn="ctr"/>
            <a:endParaRPr lang="en-US" sz="1800">
              <a:latin typeface="Verdana" pitchFamily="34" charset="0"/>
            </a:endParaRPr>
          </a:p>
        </p:txBody>
      </p:sp>
      <p:sp>
        <p:nvSpPr>
          <p:cNvPr id="62507" name="AutoShape 43"/>
          <p:cNvSpPr>
            <a:spLocks noChangeArrowheads="1"/>
          </p:cNvSpPr>
          <p:nvPr/>
        </p:nvSpPr>
        <p:spPr bwMode="auto">
          <a:xfrm>
            <a:off x="1600200" y="3984625"/>
            <a:ext cx="2133600" cy="914400"/>
          </a:xfrm>
          <a:prstGeom prst="diamond">
            <a:avLst/>
          </a:prstGeom>
          <a:solidFill>
            <a:srgbClr val="66CCFF"/>
          </a:solidFill>
          <a:ln w="38100">
            <a:solidFill>
              <a:schemeClr val="tx1"/>
            </a:solidFill>
            <a:miter lim="800000"/>
            <a:headEnd/>
            <a:tailEnd/>
          </a:ln>
          <a:effectLst>
            <a:outerShdw dist="107763" dir="18900000" algn="ctr" rotWithShape="0">
              <a:schemeClr val="bg2">
                <a:alpha val="50000"/>
              </a:schemeClr>
            </a:outerShdw>
          </a:effectLst>
        </p:spPr>
        <p:txBody>
          <a:bodyPr wrap="none" anchor="ctr"/>
          <a:lstStyle/>
          <a:p>
            <a:pPr algn="ctr">
              <a:defRPr/>
            </a:pPr>
            <a:r>
              <a:rPr lang="en-US" sz="1800" b="1">
                <a:latin typeface="Verdana" pitchFamily="34" charset="0"/>
              </a:rPr>
              <a:t>Is_assigned</a:t>
            </a:r>
          </a:p>
        </p:txBody>
      </p:sp>
      <p:sp>
        <p:nvSpPr>
          <p:cNvPr id="515112" name="Line 44"/>
          <p:cNvSpPr>
            <a:spLocks noChangeShapeType="1"/>
          </p:cNvSpPr>
          <p:nvPr/>
        </p:nvSpPr>
        <p:spPr bwMode="auto">
          <a:xfrm>
            <a:off x="2667000" y="4899025"/>
            <a:ext cx="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113" name="Line 45"/>
          <p:cNvSpPr>
            <a:spLocks noChangeShapeType="1"/>
          </p:cNvSpPr>
          <p:nvPr/>
        </p:nvSpPr>
        <p:spPr bwMode="auto">
          <a:xfrm>
            <a:off x="2670175" y="5432425"/>
            <a:ext cx="1066800" cy="95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15114" name="Group 46"/>
          <p:cNvGrpSpPr>
            <a:grpSpLocks/>
          </p:cNvGrpSpPr>
          <p:nvPr/>
        </p:nvGrpSpPr>
        <p:grpSpPr bwMode="auto">
          <a:xfrm rot="11017301" flipH="1">
            <a:off x="3336925" y="5203825"/>
            <a:ext cx="381000" cy="385763"/>
            <a:chOff x="3396" y="2016"/>
            <a:chExt cx="192" cy="243"/>
          </a:xfrm>
        </p:grpSpPr>
        <p:sp>
          <p:nvSpPr>
            <p:cNvPr id="515115" name="Line 47"/>
            <p:cNvSpPr>
              <a:spLocks noChangeShapeType="1"/>
            </p:cNvSpPr>
            <p:nvPr/>
          </p:nvSpPr>
          <p:spPr bwMode="auto">
            <a:xfrm flipH="1">
              <a:off x="3396" y="2016"/>
              <a:ext cx="192"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116" name="Line 48"/>
            <p:cNvSpPr>
              <a:spLocks noChangeShapeType="1"/>
            </p:cNvSpPr>
            <p:nvPr/>
          </p:nvSpPr>
          <p:spPr bwMode="auto">
            <a:xfrm flipV="1">
              <a:off x="3396" y="2112"/>
              <a:ext cx="108" cy="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117" name="Line 49"/>
            <p:cNvSpPr>
              <a:spLocks noChangeShapeType="1"/>
            </p:cNvSpPr>
            <p:nvPr/>
          </p:nvSpPr>
          <p:spPr bwMode="auto">
            <a:xfrm>
              <a:off x="3396" y="2115"/>
              <a:ext cx="192"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5118" name="Oval 50"/>
          <p:cNvSpPr>
            <a:spLocks noChangeArrowheads="1"/>
          </p:cNvSpPr>
          <p:nvPr/>
        </p:nvSpPr>
        <p:spPr bwMode="auto">
          <a:xfrm>
            <a:off x="3113088" y="5351463"/>
            <a:ext cx="152400" cy="152400"/>
          </a:xfrm>
          <a:prstGeom prst="ellipse">
            <a:avLst/>
          </a:prstGeom>
          <a:solidFill>
            <a:schemeClr val="accent1"/>
          </a:solidFill>
          <a:ln w="38100">
            <a:solidFill>
              <a:schemeClr val="tx1"/>
            </a:solidFill>
            <a:round/>
            <a:headEnd/>
            <a:tailEnd/>
          </a:ln>
        </p:spPr>
        <p:txBody>
          <a:bodyPr wrap="none" anchor="ctr"/>
          <a:lstStyle/>
          <a:p>
            <a:pPr algn="ctr"/>
            <a:endParaRPr lang="en-US" sz="1800">
              <a:latin typeface="Verdana" pitchFamily="34" charset="0"/>
            </a:endParaRPr>
          </a:p>
        </p:txBody>
      </p:sp>
      <p:sp>
        <p:nvSpPr>
          <p:cNvPr id="515119" name="Line 51"/>
          <p:cNvSpPr>
            <a:spLocks noChangeShapeType="1"/>
          </p:cNvSpPr>
          <p:nvPr/>
        </p:nvSpPr>
        <p:spPr bwMode="auto">
          <a:xfrm>
            <a:off x="2584450" y="2917825"/>
            <a:ext cx="1066800" cy="95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120" name="Oval 56"/>
          <p:cNvSpPr>
            <a:spLocks noChangeArrowheads="1"/>
          </p:cNvSpPr>
          <p:nvPr/>
        </p:nvSpPr>
        <p:spPr bwMode="auto">
          <a:xfrm>
            <a:off x="3027363" y="2836863"/>
            <a:ext cx="152400" cy="152400"/>
          </a:xfrm>
          <a:prstGeom prst="ellipse">
            <a:avLst/>
          </a:prstGeom>
          <a:solidFill>
            <a:schemeClr val="accent1"/>
          </a:solidFill>
          <a:ln w="38100">
            <a:solidFill>
              <a:schemeClr val="tx1"/>
            </a:solidFill>
            <a:round/>
            <a:headEnd/>
            <a:tailEnd/>
          </a:ln>
        </p:spPr>
        <p:txBody>
          <a:bodyPr wrap="none" anchor="ctr"/>
          <a:lstStyle/>
          <a:p>
            <a:pPr algn="ctr"/>
            <a:endParaRPr lang="en-US" sz="1800">
              <a:latin typeface="Verdana" pitchFamily="34" charset="0"/>
            </a:endParaRPr>
          </a:p>
        </p:txBody>
      </p:sp>
      <p:sp>
        <p:nvSpPr>
          <p:cNvPr id="515121" name="Line 57"/>
          <p:cNvSpPr>
            <a:spLocks noChangeShapeType="1"/>
          </p:cNvSpPr>
          <p:nvPr/>
        </p:nvSpPr>
        <p:spPr bwMode="auto">
          <a:xfrm>
            <a:off x="2667000" y="2917825"/>
            <a:ext cx="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22" name="AutoShape 58"/>
          <p:cNvSpPr>
            <a:spLocks noChangeArrowheads="1"/>
          </p:cNvSpPr>
          <p:nvPr/>
        </p:nvSpPr>
        <p:spPr bwMode="auto">
          <a:xfrm>
            <a:off x="6965950" y="2371725"/>
            <a:ext cx="2133600" cy="762000"/>
          </a:xfrm>
          <a:prstGeom prst="diamond">
            <a:avLst/>
          </a:prstGeom>
          <a:solidFill>
            <a:schemeClr val="accent6">
              <a:lumMod val="60000"/>
              <a:lumOff val="40000"/>
            </a:schemeClr>
          </a:solidFill>
          <a:ln w="38100">
            <a:solidFill>
              <a:schemeClr val="tx1"/>
            </a:solidFill>
            <a:miter lim="800000"/>
            <a:headEnd/>
            <a:tailEnd/>
          </a:ln>
          <a:effectLst>
            <a:outerShdw dist="107763" dir="18900000" algn="ctr" rotWithShape="0">
              <a:schemeClr val="bg2">
                <a:alpha val="50000"/>
              </a:schemeClr>
            </a:outerShdw>
          </a:effectLst>
        </p:spPr>
        <p:txBody>
          <a:bodyPr wrap="none" anchor="ctr"/>
          <a:lstStyle/>
          <a:p>
            <a:pPr algn="ctr">
              <a:defRPr/>
            </a:pPr>
            <a:r>
              <a:rPr lang="en-US" sz="1800" b="1" dirty="0" err="1">
                <a:latin typeface="Verdana" pitchFamily="34" charset="0"/>
              </a:rPr>
              <a:t>Is_qualified</a:t>
            </a:r>
            <a:endParaRPr lang="en-US" sz="1800" b="1" dirty="0">
              <a:latin typeface="Verdana" pitchFamily="34" charset="0"/>
            </a:endParaRPr>
          </a:p>
        </p:txBody>
      </p:sp>
      <p:sp>
        <p:nvSpPr>
          <p:cNvPr id="515123" name="Line 59"/>
          <p:cNvSpPr>
            <a:spLocks noChangeShapeType="1"/>
          </p:cNvSpPr>
          <p:nvPr/>
        </p:nvSpPr>
        <p:spPr bwMode="auto">
          <a:xfrm>
            <a:off x="7896225" y="4670425"/>
            <a:ext cx="228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124" name="Line 60"/>
          <p:cNvSpPr>
            <a:spLocks noChangeShapeType="1"/>
          </p:cNvSpPr>
          <p:nvPr/>
        </p:nvSpPr>
        <p:spPr bwMode="auto">
          <a:xfrm>
            <a:off x="7896225" y="4775200"/>
            <a:ext cx="228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125" name="Line 61"/>
          <p:cNvSpPr>
            <a:spLocks noChangeShapeType="1"/>
          </p:cNvSpPr>
          <p:nvPr/>
        </p:nvSpPr>
        <p:spPr bwMode="auto">
          <a:xfrm>
            <a:off x="8077200" y="3146425"/>
            <a:ext cx="0"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126" name="Line 62"/>
          <p:cNvSpPr>
            <a:spLocks noChangeShapeType="1"/>
          </p:cNvSpPr>
          <p:nvPr/>
        </p:nvSpPr>
        <p:spPr bwMode="auto">
          <a:xfrm>
            <a:off x="5426075" y="2752725"/>
            <a:ext cx="1524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127" name="Oval 63"/>
          <p:cNvSpPr>
            <a:spLocks noChangeArrowheads="1"/>
          </p:cNvSpPr>
          <p:nvPr/>
        </p:nvSpPr>
        <p:spPr bwMode="auto">
          <a:xfrm>
            <a:off x="5791200" y="2689225"/>
            <a:ext cx="152400" cy="152400"/>
          </a:xfrm>
          <a:prstGeom prst="ellipse">
            <a:avLst/>
          </a:prstGeom>
          <a:solidFill>
            <a:schemeClr val="accent1"/>
          </a:solidFill>
          <a:ln w="38100">
            <a:solidFill>
              <a:schemeClr val="tx1"/>
            </a:solidFill>
            <a:round/>
            <a:headEnd/>
            <a:tailEnd/>
          </a:ln>
        </p:spPr>
        <p:txBody>
          <a:bodyPr wrap="none" anchor="ctr"/>
          <a:lstStyle/>
          <a:p>
            <a:pPr algn="ctr"/>
            <a:endParaRPr lang="en-US" sz="1800">
              <a:latin typeface="Verdana" pitchFamily="34" charset="0"/>
            </a:endParaRPr>
          </a:p>
        </p:txBody>
      </p:sp>
      <p:grpSp>
        <p:nvGrpSpPr>
          <p:cNvPr id="515128" name="Group 64"/>
          <p:cNvGrpSpPr>
            <a:grpSpLocks/>
          </p:cNvGrpSpPr>
          <p:nvPr/>
        </p:nvGrpSpPr>
        <p:grpSpPr bwMode="auto">
          <a:xfrm rot="21560283" flipH="1">
            <a:off x="5410200" y="2608263"/>
            <a:ext cx="381000" cy="385762"/>
            <a:chOff x="3396" y="2016"/>
            <a:chExt cx="192" cy="243"/>
          </a:xfrm>
        </p:grpSpPr>
        <p:sp>
          <p:nvSpPr>
            <p:cNvPr id="515129" name="Line 65"/>
            <p:cNvSpPr>
              <a:spLocks noChangeShapeType="1"/>
            </p:cNvSpPr>
            <p:nvPr/>
          </p:nvSpPr>
          <p:spPr bwMode="auto">
            <a:xfrm flipH="1">
              <a:off x="3396" y="2016"/>
              <a:ext cx="192"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130" name="Line 66"/>
            <p:cNvSpPr>
              <a:spLocks noChangeShapeType="1"/>
            </p:cNvSpPr>
            <p:nvPr/>
          </p:nvSpPr>
          <p:spPr bwMode="auto">
            <a:xfrm flipV="1">
              <a:off x="3396" y="2112"/>
              <a:ext cx="108" cy="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131" name="Line 67"/>
            <p:cNvSpPr>
              <a:spLocks noChangeShapeType="1"/>
            </p:cNvSpPr>
            <p:nvPr/>
          </p:nvSpPr>
          <p:spPr bwMode="auto">
            <a:xfrm>
              <a:off x="3396" y="2115"/>
              <a:ext cx="192"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15132" name="Group 73"/>
          <p:cNvGrpSpPr>
            <a:grpSpLocks/>
          </p:cNvGrpSpPr>
          <p:nvPr/>
        </p:nvGrpSpPr>
        <p:grpSpPr bwMode="auto">
          <a:xfrm rot="16124888" flipH="1">
            <a:off x="7922419" y="3525044"/>
            <a:ext cx="381000" cy="385762"/>
            <a:chOff x="3396" y="2016"/>
            <a:chExt cx="192" cy="243"/>
          </a:xfrm>
        </p:grpSpPr>
        <p:sp>
          <p:nvSpPr>
            <p:cNvPr id="515133" name="Line 74"/>
            <p:cNvSpPr>
              <a:spLocks noChangeShapeType="1"/>
            </p:cNvSpPr>
            <p:nvPr/>
          </p:nvSpPr>
          <p:spPr bwMode="auto">
            <a:xfrm flipH="1">
              <a:off x="3396" y="2016"/>
              <a:ext cx="192"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134" name="Line 75"/>
            <p:cNvSpPr>
              <a:spLocks noChangeShapeType="1"/>
            </p:cNvSpPr>
            <p:nvPr/>
          </p:nvSpPr>
          <p:spPr bwMode="auto">
            <a:xfrm flipV="1">
              <a:off x="3396" y="2112"/>
              <a:ext cx="108" cy="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135" name="Line 76"/>
            <p:cNvSpPr>
              <a:spLocks noChangeShapeType="1"/>
            </p:cNvSpPr>
            <p:nvPr/>
          </p:nvSpPr>
          <p:spPr bwMode="auto">
            <a:xfrm>
              <a:off x="3396" y="2115"/>
              <a:ext cx="192"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5136" name="Line 77"/>
          <p:cNvSpPr>
            <a:spLocks noChangeShapeType="1"/>
          </p:cNvSpPr>
          <p:nvPr/>
        </p:nvSpPr>
        <p:spPr bwMode="auto">
          <a:xfrm>
            <a:off x="7972425" y="3451225"/>
            <a:ext cx="228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137" name="Oval 78"/>
          <p:cNvSpPr>
            <a:spLocks noChangeArrowheads="1"/>
          </p:cNvSpPr>
          <p:nvPr/>
        </p:nvSpPr>
        <p:spPr bwMode="auto">
          <a:xfrm>
            <a:off x="5943600" y="5592763"/>
            <a:ext cx="152400" cy="152400"/>
          </a:xfrm>
          <a:prstGeom prst="ellipse">
            <a:avLst/>
          </a:prstGeom>
          <a:solidFill>
            <a:schemeClr val="accent1"/>
          </a:solidFill>
          <a:ln w="38100">
            <a:solidFill>
              <a:schemeClr val="tx1"/>
            </a:solidFill>
            <a:round/>
            <a:headEnd/>
            <a:tailEnd/>
          </a:ln>
        </p:spPr>
        <p:txBody>
          <a:bodyPr wrap="none" anchor="ctr"/>
          <a:lstStyle/>
          <a:p>
            <a:pPr algn="ctr"/>
            <a:endParaRPr lang="en-US" sz="1800">
              <a:latin typeface="Verdana" pitchFamily="34" charset="0"/>
            </a:endParaRPr>
          </a:p>
        </p:txBody>
      </p:sp>
      <p:grpSp>
        <p:nvGrpSpPr>
          <p:cNvPr id="515138" name="Group 79"/>
          <p:cNvGrpSpPr>
            <a:grpSpLocks/>
          </p:cNvGrpSpPr>
          <p:nvPr/>
        </p:nvGrpSpPr>
        <p:grpSpPr bwMode="auto">
          <a:xfrm rot="21560283" flipH="1">
            <a:off x="5562600" y="5511800"/>
            <a:ext cx="381000" cy="385763"/>
            <a:chOff x="3396" y="2016"/>
            <a:chExt cx="192" cy="243"/>
          </a:xfrm>
        </p:grpSpPr>
        <p:sp>
          <p:nvSpPr>
            <p:cNvPr id="515139" name="Line 80"/>
            <p:cNvSpPr>
              <a:spLocks noChangeShapeType="1"/>
            </p:cNvSpPr>
            <p:nvPr/>
          </p:nvSpPr>
          <p:spPr bwMode="auto">
            <a:xfrm flipH="1">
              <a:off x="3396" y="2016"/>
              <a:ext cx="192"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140" name="Line 81"/>
            <p:cNvSpPr>
              <a:spLocks noChangeShapeType="1"/>
            </p:cNvSpPr>
            <p:nvPr/>
          </p:nvSpPr>
          <p:spPr bwMode="auto">
            <a:xfrm flipV="1">
              <a:off x="3396" y="2112"/>
              <a:ext cx="108" cy="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141" name="Line 82"/>
            <p:cNvSpPr>
              <a:spLocks noChangeShapeType="1"/>
            </p:cNvSpPr>
            <p:nvPr/>
          </p:nvSpPr>
          <p:spPr bwMode="auto">
            <a:xfrm>
              <a:off x="3396" y="2115"/>
              <a:ext cx="192"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5142" name="Line 83"/>
          <p:cNvSpPr>
            <a:spLocks noChangeShapeType="1"/>
          </p:cNvSpPr>
          <p:nvPr/>
        </p:nvSpPr>
        <p:spPr bwMode="auto">
          <a:xfrm flipV="1">
            <a:off x="3733800" y="4365625"/>
            <a:ext cx="1219200" cy="76200"/>
          </a:xfrm>
          <a:prstGeom prst="line">
            <a:avLst/>
          </a:prstGeom>
          <a:noFill/>
          <a:ln w="571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5143" name="Line 84"/>
          <p:cNvSpPr>
            <a:spLocks noChangeShapeType="1"/>
          </p:cNvSpPr>
          <p:nvPr/>
        </p:nvSpPr>
        <p:spPr bwMode="auto">
          <a:xfrm flipV="1">
            <a:off x="5638800" y="2841625"/>
            <a:ext cx="1676400" cy="1524000"/>
          </a:xfrm>
          <a:prstGeom prst="line">
            <a:avLst/>
          </a:prstGeom>
          <a:noFill/>
          <a:ln w="571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5144" name="Line 85"/>
          <p:cNvSpPr>
            <a:spLocks noChangeShapeType="1"/>
          </p:cNvSpPr>
          <p:nvPr/>
        </p:nvSpPr>
        <p:spPr bwMode="auto">
          <a:xfrm>
            <a:off x="5638800" y="4365625"/>
            <a:ext cx="1981200" cy="1066800"/>
          </a:xfrm>
          <a:prstGeom prst="line">
            <a:avLst/>
          </a:prstGeom>
          <a:noFill/>
          <a:ln w="571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533400" y="533400"/>
            <a:ext cx="8183563" cy="1050925"/>
          </a:xfrm>
        </p:spPr>
        <p:txBody>
          <a:bodyPr>
            <a:normAutofit/>
          </a:bodyPr>
          <a:lstStyle/>
          <a:p>
            <a:pPr algn="ctr"/>
            <a:r>
              <a:rPr lang="en-US">
                <a:solidFill>
                  <a:srgbClr val="0000FF"/>
                </a:solidFill>
                <a:effectLst>
                  <a:outerShdw blurRad="38100" dist="38100" dir="2700000" algn="tl">
                    <a:srgbClr val="C0C0C0"/>
                  </a:outerShdw>
                </a:effectLst>
              </a:rPr>
              <a:t>Ví dụ 2</a:t>
            </a:r>
          </a:p>
        </p:txBody>
      </p:sp>
      <p:sp>
        <p:nvSpPr>
          <p:cNvPr id="516099" name="Rectangle 3"/>
          <p:cNvSpPr>
            <a:spLocks noGrp="1" noChangeArrowheads="1"/>
          </p:cNvSpPr>
          <p:nvPr>
            <p:ph idx="4294967295"/>
          </p:nvPr>
        </p:nvSpPr>
        <p:spPr>
          <a:xfrm>
            <a:off x="533400" y="2057400"/>
            <a:ext cx="8183563" cy="4187825"/>
          </a:xfrm>
        </p:spPr>
        <p:txBody>
          <a:bodyPr lIns="182880" tIns="91440"/>
          <a:lstStyle/>
          <a:p>
            <a:pPr marL="265113" indent="-265113" algn="just"/>
            <a:r>
              <a:rPr lang="en-US" sz="2400"/>
              <a:t>Quy tắc 2: For a faculty member to be assigned to teach a section of a course, the faculty member must not be assigned to teach a total of more than three course sections</a:t>
            </a:r>
          </a:p>
          <a:p>
            <a:pPr marL="265113" indent="-265113" algn="just">
              <a:buFont typeface="Wingdings" pitchFamily="2" charset="2"/>
              <a:buNone/>
            </a:pPr>
            <a:r>
              <a:rPr lang="en-US" sz="2400">
                <a:sym typeface="Wingdings" pitchFamily="2" charset="2"/>
              </a:rPr>
              <a:t>Constrained entity: Is_assigned</a:t>
            </a:r>
          </a:p>
          <a:p>
            <a:pPr marL="265113" indent="-265113" algn="just">
              <a:buFont typeface="Wingdings" pitchFamily="2" charset="2"/>
              <a:buNone/>
            </a:pPr>
            <a:r>
              <a:rPr lang="en-US" sz="2400">
                <a:sym typeface="Wingdings" pitchFamily="2" charset="2"/>
              </a:rPr>
              <a:t> Constraining entity: Is_assigned</a:t>
            </a:r>
            <a:endParaRPr lang="en-US" sz="2400"/>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6E082F93-B258-4639-ACDC-F9D737C4CA1D}" type="slidenum">
              <a:rPr lang="en-US" sz="1000">
                <a:solidFill>
                  <a:schemeClr val="bg2">
                    <a:shade val="50000"/>
                  </a:schemeClr>
                </a:solidFill>
                <a:latin typeface="Verdana" pitchFamily="34" charset="0"/>
              </a:rPr>
              <a:pPr algn="r" eaLnBrk="1" hangingPunct="1">
                <a:defRPr/>
              </a:pPr>
              <a:t>54</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4" name="Rectangle 6"/>
          <p:cNvSpPr>
            <a:spLocks noGrp="1" noChangeArrowheads="1"/>
          </p:cNvSpPr>
          <p:nvPr>
            <p:ph type="title" idx="4294967295"/>
          </p:nvPr>
        </p:nvSpPr>
        <p:spPr>
          <a:xfrm>
            <a:off x="533400" y="533400"/>
            <a:ext cx="8183563" cy="1050925"/>
          </a:xfrm>
        </p:spPr>
        <p:txBody>
          <a:bodyPr>
            <a:normAutofit/>
          </a:bodyPr>
          <a:lstStyle/>
          <a:p>
            <a:pPr algn="ctr"/>
            <a:r>
              <a:rPr lang="en-US">
                <a:solidFill>
                  <a:srgbClr val="0000FF"/>
                </a:solidFill>
                <a:effectLst>
                  <a:outerShdw blurRad="38100" dist="38100" dir="2700000" algn="tl">
                    <a:srgbClr val="C0C0C0"/>
                  </a:outerShdw>
                </a:effectLst>
              </a:rPr>
              <a:t>Ví dụ 2</a:t>
            </a:r>
          </a:p>
        </p:txBody>
      </p:sp>
      <p:sp>
        <p:nvSpPr>
          <p:cNvPr id="7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4A28FBC6-769B-4534-B179-FE745EE81335}" type="slidenum">
              <a:rPr lang="en-US" sz="1000">
                <a:solidFill>
                  <a:schemeClr val="bg2">
                    <a:shade val="50000"/>
                  </a:schemeClr>
                </a:solidFill>
                <a:latin typeface="Verdana" pitchFamily="34" charset="0"/>
              </a:rPr>
              <a:pPr algn="r" eaLnBrk="1" hangingPunct="1">
                <a:defRPr/>
              </a:pPr>
              <a:t>55</a:t>
            </a:fld>
            <a:endParaRPr lang="en-US" sz="1000">
              <a:solidFill>
                <a:schemeClr val="bg2">
                  <a:shade val="50000"/>
                </a:schemeClr>
              </a:solidFill>
              <a:latin typeface="Verdana" pitchFamily="34" charset="0"/>
            </a:endParaRPr>
          </a:p>
        </p:txBody>
      </p:sp>
      <p:grpSp>
        <p:nvGrpSpPr>
          <p:cNvPr id="517124" name="Group 2"/>
          <p:cNvGrpSpPr>
            <a:grpSpLocks/>
          </p:cNvGrpSpPr>
          <p:nvPr/>
        </p:nvGrpSpPr>
        <p:grpSpPr bwMode="auto">
          <a:xfrm rot="11017301" flipH="1">
            <a:off x="3251200" y="2676525"/>
            <a:ext cx="381000" cy="385763"/>
            <a:chOff x="3396" y="2016"/>
            <a:chExt cx="192" cy="243"/>
          </a:xfrm>
        </p:grpSpPr>
        <p:sp>
          <p:nvSpPr>
            <p:cNvPr id="517125" name="Line 3"/>
            <p:cNvSpPr>
              <a:spLocks noChangeShapeType="1"/>
            </p:cNvSpPr>
            <p:nvPr/>
          </p:nvSpPr>
          <p:spPr bwMode="auto">
            <a:xfrm flipH="1">
              <a:off x="3396" y="2016"/>
              <a:ext cx="192"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26" name="Line 4"/>
            <p:cNvSpPr>
              <a:spLocks noChangeShapeType="1"/>
            </p:cNvSpPr>
            <p:nvPr/>
          </p:nvSpPr>
          <p:spPr bwMode="auto">
            <a:xfrm flipV="1">
              <a:off x="3396" y="2112"/>
              <a:ext cx="108" cy="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27" name="Line 5"/>
            <p:cNvSpPr>
              <a:spLocks noChangeShapeType="1"/>
            </p:cNvSpPr>
            <p:nvPr/>
          </p:nvSpPr>
          <p:spPr bwMode="auto">
            <a:xfrm>
              <a:off x="3396" y="2115"/>
              <a:ext cx="192"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7128" name="Rectangle 7"/>
          <p:cNvSpPr>
            <a:spLocks noChangeArrowheads="1"/>
          </p:cNvSpPr>
          <p:nvPr/>
        </p:nvSpPr>
        <p:spPr bwMode="auto">
          <a:xfrm>
            <a:off x="3581400" y="2524125"/>
            <a:ext cx="1828800" cy="609600"/>
          </a:xfrm>
          <a:prstGeom prst="rect">
            <a:avLst/>
          </a:prstGeom>
          <a:solidFill>
            <a:srgbClr val="66FF99"/>
          </a:solidFill>
          <a:ln w="38100">
            <a:solidFill>
              <a:schemeClr val="tx1"/>
            </a:solidFill>
            <a:miter lim="800000"/>
            <a:headEnd/>
            <a:tailEnd/>
          </a:ln>
        </p:spPr>
        <p:txBody>
          <a:bodyPr wrap="none" anchor="ctr"/>
          <a:lstStyle/>
          <a:p>
            <a:pPr algn="ctr"/>
            <a:r>
              <a:rPr lang="en-US" sz="2000" b="1">
                <a:solidFill>
                  <a:schemeClr val="bg2"/>
                </a:solidFill>
                <a:latin typeface="Verdana" pitchFamily="34" charset="0"/>
              </a:rPr>
              <a:t>FACULTY</a:t>
            </a:r>
          </a:p>
        </p:txBody>
      </p:sp>
      <p:sp>
        <p:nvSpPr>
          <p:cNvPr id="517129" name="Rectangle 8"/>
          <p:cNvSpPr>
            <a:spLocks noChangeArrowheads="1"/>
          </p:cNvSpPr>
          <p:nvPr/>
        </p:nvSpPr>
        <p:spPr bwMode="auto">
          <a:xfrm>
            <a:off x="7010400" y="3895725"/>
            <a:ext cx="1905000" cy="609600"/>
          </a:xfrm>
          <a:prstGeom prst="rect">
            <a:avLst/>
          </a:prstGeom>
          <a:solidFill>
            <a:srgbClr val="66FF99"/>
          </a:solidFill>
          <a:ln w="38100">
            <a:solidFill>
              <a:schemeClr val="tx1"/>
            </a:solidFill>
            <a:miter lim="800000"/>
            <a:headEnd/>
            <a:tailEnd/>
          </a:ln>
        </p:spPr>
        <p:txBody>
          <a:bodyPr wrap="none" anchor="ctr"/>
          <a:lstStyle/>
          <a:p>
            <a:pPr algn="ctr"/>
            <a:r>
              <a:rPr lang="en-US" sz="2000" b="1">
                <a:solidFill>
                  <a:schemeClr val="bg2"/>
                </a:solidFill>
                <a:latin typeface="Verdana" pitchFamily="34" charset="0"/>
              </a:rPr>
              <a:t>COURSE</a:t>
            </a:r>
          </a:p>
        </p:txBody>
      </p:sp>
      <p:sp>
        <p:nvSpPr>
          <p:cNvPr id="517130" name="Rectangle 9"/>
          <p:cNvSpPr>
            <a:spLocks noChangeArrowheads="1"/>
          </p:cNvSpPr>
          <p:nvPr/>
        </p:nvSpPr>
        <p:spPr bwMode="auto">
          <a:xfrm>
            <a:off x="3733800" y="5245100"/>
            <a:ext cx="1828800" cy="609600"/>
          </a:xfrm>
          <a:prstGeom prst="rect">
            <a:avLst/>
          </a:prstGeom>
          <a:solidFill>
            <a:srgbClr val="66FF99"/>
          </a:solidFill>
          <a:ln w="38100">
            <a:solidFill>
              <a:schemeClr val="tx1"/>
            </a:solidFill>
            <a:miter lim="800000"/>
            <a:headEnd/>
            <a:tailEnd/>
          </a:ln>
        </p:spPr>
        <p:txBody>
          <a:bodyPr wrap="none" anchor="ctr"/>
          <a:lstStyle/>
          <a:p>
            <a:pPr algn="ctr"/>
            <a:r>
              <a:rPr lang="en-US" sz="2000" b="1">
                <a:solidFill>
                  <a:schemeClr val="bg2"/>
                </a:solidFill>
                <a:latin typeface="Verdana" pitchFamily="34" charset="0"/>
              </a:rPr>
              <a:t>SECTION</a:t>
            </a:r>
          </a:p>
        </p:txBody>
      </p:sp>
      <p:sp>
        <p:nvSpPr>
          <p:cNvPr id="63498" name="AutoShape 10"/>
          <p:cNvSpPr>
            <a:spLocks noChangeArrowheads="1"/>
          </p:cNvSpPr>
          <p:nvPr/>
        </p:nvSpPr>
        <p:spPr bwMode="auto">
          <a:xfrm>
            <a:off x="0" y="5191125"/>
            <a:ext cx="2133600" cy="1066800"/>
          </a:xfrm>
          <a:prstGeom prst="diamond">
            <a:avLst/>
          </a:prstGeom>
          <a:solidFill>
            <a:srgbClr val="66CCFF"/>
          </a:solidFill>
          <a:ln w="38100">
            <a:solidFill>
              <a:schemeClr val="tx1"/>
            </a:solidFill>
            <a:miter lim="800000"/>
            <a:headEnd/>
            <a:tailEnd/>
          </a:ln>
          <a:effectLst>
            <a:outerShdw dist="107763" dir="18900000" algn="ctr" rotWithShape="0">
              <a:schemeClr val="bg2">
                <a:alpha val="50000"/>
              </a:schemeClr>
            </a:outerShdw>
          </a:effectLst>
        </p:spPr>
        <p:txBody>
          <a:bodyPr wrap="none" anchor="ctr"/>
          <a:lstStyle/>
          <a:p>
            <a:pPr algn="ctr">
              <a:defRPr/>
            </a:pPr>
            <a:r>
              <a:rPr lang="en-US" sz="1800" b="1">
                <a:solidFill>
                  <a:schemeClr val="bg1"/>
                </a:solidFill>
                <a:latin typeface="Verdana" pitchFamily="34" charset="0"/>
              </a:rPr>
              <a:t>Is_registered</a:t>
            </a:r>
          </a:p>
        </p:txBody>
      </p:sp>
      <p:sp>
        <p:nvSpPr>
          <p:cNvPr id="63499" name="AutoShape 11"/>
          <p:cNvSpPr>
            <a:spLocks noChangeArrowheads="1"/>
          </p:cNvSpPr>
          <p:nvPr/>
        </p:nvSpPr>
        <p:spPr bwMode="auto">
          <a:xfrm>
            <a:off x="7010400" y="5267325"/>
            <a:ext cx="2133600" cy="762000"/>
          </a:xfrm>
          <a:prstGeom prst="diamond">
            <a:avLst/>
          </a:prstGeom>
          <a:solidFill>
            <a:srgbClr val="66CCFF"/>
          </a:solidFill>
          <a:ln w="38100">
            <a:solidFill>
              <a:schemeClr val="tx1"/>
            </a:solidFill>
            <a:miter lim="800000"/>
            <a:headEnd/>
            <a:tailEnd/>
          </a:ln>
          <a:effectLst>
            <a:outerShdw dist="107763" dir="18900000" algn="ctr" rotWithShape="0">
              <a:schemeClr val="bg2">
                <a:alpha val="50000"/>
              </a:schemeClr>
            </a:outerShdw>
          </a:effectLst>
        </p:spPr>
        <p:txBody>
          <a:bodyPr wrap="none" anchor="ctr"/>
          <a:lstStyle/>
          <a:p>
            <a:pPr algn="ctr">
              <a:defRPr/>
            </a:pPr>
            <a:r>
              <a:rPr lang="en-US" sz="1800" b="1">
                <a:solidFill>
                  <a:schemeClr val="bg1"/>
                </a:solidFill>
                <a:latin typeface="Verdana" pitchFamily="34" charset="0"/>
              </a:rPr>
              <a:t>Is_scheduled</a:t>
            </a:r>
          </a:p>
        </p:txBody>
      </p:sp>
      <p:sp>
        <p:nvSpPr>
          <p:cNvPr id="517133" name="Line 12"/>
          <p:cNvSpPr>
            <a:spLocks noChangeShapeType="1"/>
          </p:cNvSpPr>
          <p:nvPr/>
        </p:nvSpPr>
        <p:spPr bwMode="auto">
          <a:xfrm flipH="1">
            <a:off x="1063625" y="4137025"/>
            <a:ext cx="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34" name="Line 13"/>
          <p:cNvSpPr>
            <a:spLocks noChangeShapeType="1"/>
          </p:cNvSpPr>
          <p:nvPr/>
        </p:nvSpPr>
        <p:spPr bwMode="auto">
          <a:xfrm>
            <a:off x="2057400" y="5724525"/>
            <a:ext cx="1676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35" name="Line 14"/>
          <p:cNvSpPr>
            <a:spLocks noChangeShapeType="1"/>
          </p:cNvSpPr>
          <p:nvPr/>
        </p:nvSpPr>
        <p:spPr bwMode="auto">
          <a:xfrm>
            <a:off x="5562600" y="5648325"/>
            <a:ext cx="1524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36" name="Line 15"/>
          <p:cNvSpPr>
            <a:spLocks noChangeShapeType="1"/>
          </p:cNvSpPr>
          <p:nvPr/>
        </p:nvSpPr>
        <p:spPr bwMode="auto">
          <a:xfrm flipH="1">
            <a:off x="8001000" y="4505325"/>
            <a:ext cx="0"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37" name="Line 16"/>
          <p:cNvSpPr>
            <a:spLocks noChangeShapeType="1"/>
          </p:cNvSpPr>
          <p:nvPr/>
        </p:nvSpPr>
        <p:spPr bwMode="auto">
          <a:xfrm flipH="1">
            <a:off x="1139825" y="3819525"/>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38" name="Oval 17"/>
          <p:cNvSpPr>
            <a:spLocks noChangeArrowheads="1"/>
          </p:cNvSpPr>
          <p:nvPr/>
        </p:nvSpPr>
        <p:spPr bwMode="auto">
          <a:xfrm>
            <a:off x="1216025" y="3971925"/>
            <a:ext cx="152400" cy="152400"/>
          </a:xfrm>
          <a:prstGeom prst="ellipse">
            <a:avLst/>
          </a:prstGeom>
          <a:solidFill>
            <a:schemeClr val="accent1"/>
          </a:solidFill>
          <a:ln w="38100">
            <a:solidFill>
              <a:schemeClr val="tx1"/>
            </a:solidFill>
            <a:round/>
            <a:headEnd/>
            <a:tailEnd/>
          </a:ln>
        </p:spPr>
        <p:txBody>
          <a:bodyPr wrap="none" anchor="ctr"/>
          <a:lstStyle/>
          <a:p>
            <a:pPr algn="ctr"/>
            <a:endParaRPr lang="en-US" sz="1800">
              <a:latin typeface="Verdana" pitchFamily="34" charset="0"/>
            </a:endParaRPr>
          </a:p>
        </p:txBody>
      </p:sp>
      <p:sp>
        <p:nvSpPr>
          <p:cNvPr id="517139" name="Line 18"/>
          <p:cNvSpPr>
            <a:spLocks noChangeShapeType="1"/>
          </p:cNvSpPr>
          <p:nvPr/>
        </p:nvSpPr>
        <p:spPr bwMode="auto">
          <a:xfrm flipH="1">
            <a:off x="7391400" y="4505325"/>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17140" name="Group 19"/>
          <p:cNvGrpSpPr>
            <a:grpSpLocks/>
          </p:cNvGrpSpPr>
          <p:nvPr/>
        </p:nvGrpSpPr>
        <p:grpSpPr bwMode="auto">
          <a:xfrm rot="11017301" flipH="1">
            <a:off x="3333750" y="5486400"/>
            <a:ext cx="381000" cy="385763"/>
            <a:chOff x="3396" y="2016"/>
            <a:chExt cx="192" cy="243"/>
          </a:xfrm>
        </p:grpSpPr>
        <p:sp>
          <p:nvSpPr>
            <p:cNvPr id="517141" name="Line 20"/>
            <p:cNvSpPr>
              <a:spLocks noChangeShapeType="1"/>
            </p:cNvSpPr>
            <p:nvPr/>
          </p:nvSpPr>
          <p:spPr bwMode="auto">
            <a:xfrm flipH="1">
              <a:off x="3396" y="2016"/>
              <a:ext cx="192"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42" name="Line 21"/>
            <p:cNvSpPr>
              <a:spLocks noChangeShapeType="1"/>
            </p:cNvSpPr>
            <p:nvPr/>
          </p:nvSpPr>
          <p:spPr bwMode="auto">
            <a:xfrm flipV="1">
              <a:off x="3396" y="2112"/>
              <a:ext cx="108" cy="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43" name="Line 22"/>
            <p:cNvSpPr>
              <a:spLocks noChangeShapeType="1"/>
            </p:cNvSpPr>
            <p:nvPr/>
          </p:nvSpPr>
          <p:spPr bwMode="auto">
            <a:xfrm>
              <a:off x="3396" y="2115"/>
              <a:ext cx="192"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7144" name="Oval 23"/>
          <p:cNvSpPr>
            <a:spLocks noChangeArrowheads="1"/>
          </p:cNvSpPr>
          <p:nvPr/>
        </p:nvSpPr>
        <p:spPr bwMode="auto">
          <a:xfrm>
            <a:off x="3109913" y="5634038"/>
            <a:ext cx="152400" cy="152400"/>
          </a:xfrm>
          <a:prstGeom prst="ellipse">
            <a:avLst/>
          </a:prstGeom>
          <a:solidFill>
            <a:schemeClr val="accent1"/>
          </a:solidFill>
          <a:ln w="38100">
            <a:solidFill>
              <a:schemeClr val="tx1"/>
            </a:solidFill>
            <a:round/>
            <a:headEnd/>
            <a:tailEnd/>
          </a:ln>
        </p:spPr>
        <p:txBody>
          <a:bodyPr wrap="none" anchor="ctr"/>
          <a:lstStyle/>
          <a:p>
            <a:pPr algn="ctr"/>
            <a:endParaRPr lang="en-US" sz="1800">
              <a:latin typeface="Verdana" pitchFamily="34" charset="0"/>
            </a:endParaRPr>
          </a:p>
        </p:txBody>
      </p:sp>
      <p:sp>
        <p:nvSpPr>
          <p:cNvPr id="517145" name="Freeform 24"/>
          <p:cNvSpPr>
            <a:spLocks/>
          </p:cNvSpPr>
          <p:nvPr/>
        </p:nvSpPr>
        <p:spPr bwMode="auto">
          <a:xfrm>
            <a:off x="4724400" y="3743325"/>
            <a:ext cx="1371600" cy="1143000"/>
          </a:xfrm>
          <a:custGeom>
            <a:avLst/>
            <a:gdLst>
              <a:gd name="T0" fmla="*/ 0 w 576"/>
              <a:gd name="T1" fmla="*/ 0 h 720"/>
              <a:gd name="T2" fmla="*/ 2147483647 w 576"/>
              <a:gd name="T3" fmla="*/ 967740069 h 720"/>
              <a:gd name="T4" fmla="*/ 0 w 576"/>
              <a:gd name="T5" fmla="*/ 1814512678 h 720"/>
              <a:gd name="T6" fmla="*/ 1088707336 w 576"/>
              <a:gd name="T7" fmla="*/ 967740069 h 720"/>
              <a:gd name="T8" fmla="*/ 0 w 576"/>
              <a:gd name="T9" fmla="*/ 0 h 720"/>
              <a:gd name="T10" fmla="*/ 0 60000 65536"/>
              <a:gd name="T11" fmla="*/ 0 60000 65536"/>
              <a:gd name="T12" fmla="*/ 0 60000 65536"/>
              <a:gd name="T13" fmla="*/ 0 60000 65536"/>
              <a:gd name="T14" fmla="*/ 0 60000 65536"/>
              <a:gd name="T15" fmla="*/ 0 w 576"/>
              <a:gd name="T16" fmla="*/ 0 h 720"/>
              <a:gd name="T17" fmla="*/ 576 w 576"/>
              <a:gd name="T18" fmla="*/ 720 h 720"/>
            </a:gdLst>
            <a:ahLst/>
            <a:cxnLst>
              <a:cxn ang="T10">
                <a:pos x="T0" y="T1"/>
              </a:cxn>
              <a:cxn ang="T11">
                <a:pos x="T2" y="T3"/>
              </a:cxn>
              <a:cxn ang="T12">
                <a:pos x="T4" y="T5"/>
              </a:cxn>
              <a:cxn ang="T13">
                <a:pos x="T6" y="T7"/>
              </a:cxn>
              <a:cxn ang="T14">
                <a:pos x="T8" y="T9"/>
              </a:cxn>
            </a:cxnLst>
            <a:rect l="T15" t="T16" r="T17" b="T18"/>
            <a:pathLst>
              <a:path w="576" h="720">
                <a:moveTo>
                  <a:pt x="0" y="0"/>
                </a:moveTo>
                <a:lnTo>
                  <a:pt x="576" y="384"/>
                </a:lnTo>
                <a:lnTo>
                  <a:pt x="0" y="720"/>
                </a:lnTo>
                <a:lnTo>
                  <a:pt x="192" y="384"/>
                </a:lnTo>
                <a:lnTo>
                  <a:pt x="0" y="0"/>
                </a:lnTo>
                <a:close/>
              </a:path>
            </a:pathLst>
          </a:custGeom>
          <a:solidFill>
            <a:schemeClr val="bg1"/>
          </a:solidFill>
          <a:ln w="38100">
            <a:solidFill>
              <a:schemeClr val="tx1"/>
            </a:solidFill>
            <a:round/>
            <a:headEnd/>
            <a:tailEnd/>
          </a:ln>
        </p:spPr>
        <p:txBody>
          <a:bodyPr/>
          <a:lstStyle/>
          <a:p>
            <a:pPr algn="ctr"/>
            <a:endParaRPr lang="en-US" sz="1800">
              <a:latin typeface="Verdana" pitchFamily="34" charset="0"/>
            </a:endParaRPr>
          </a:p>
        </p:txBody>
      </p:sp>
      <p:sp>
        <p:nvSpPr>
          <p:cNvPr id="517146" name="Text Box 25"/>
          <p:cNvSpPr txBox="1">
            <a:spLocks noChangeArrowheads="1"/>
          </p:cNvSpPr>
          <p:nvPr/>
        </p:nvSpPr>
        <p:spPr bwMode="auto">
          <a:xfrm>
            <a:off x="5105400" y="4124325"/>
            <a:ext cx="725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pPr algn="ctr"/>
            <a:r>
              <a:rPr kumimoji="0" lang="en-US" sz="2000" b="1">
                <a:solidFill>
                  <a:srgbClr val="FF0000"/>
                </a:solidFill>
                <a:latin typeface="Verdana" pitchFamily="34" charset="0"/>
              </a:rPr>
              <a:t>LIM</a:t>
            </a:r>
          </a:p>
        </p:txBody>
      </p:sp>
      <p:sp>
        <p:nvSpPr>
          <p:cNvPr id="517147" name="Rectangle 26"/>
          <p:cNvSpPr>
            <a:spLocks noChangeArrowheads="1"/>
          </p:cNvSpPr>
          <p:nvPr/>
        </p:nvSpPr>
        <p:spPr bwMode="auto">
          <a:xfrm>
            <a:off x="149225" y="3514725"/>
            <a:ext cx="1828800" cy="609600"/>
          </a:xfrm>
          <a:prstGeom prst="rect">
            <a:avLst/>
          </a:prstGeom>
          <a:solidFill>
            <a:srgbClr val="66FF99"/>
          </a:solidFill>
          <a:ln w="38100">
            <a:solidFill>
              <a:schemeClr val="tx1"/>
            </a:solidFill>
            <a:miter lim="800000"/>
            <a:headEnd/>
            <a:tailEnd/>
          </a:ln>
        </p:spPr>
        <p:txBody>
          <a:bodyPr wrap="none" anchor="ctr"/>
          <a:lstStyle/>
          <a:p>
            <a:pPr algn="ctr"/>
            <a:r>
              <a:rPr lang="en-US" sz="2000" b="1">
                <a:solidFill>
                  <a:schemeClr val="bg2"/>
                </a:solidFill>
                <a:latin typeface="Verdana" pitchFamily="34" charset="0"/>
              </a:rPr>
              <a:t>STUDENT</a:t>
            </a:r>
          </a:p>
        </p:txBody>
      </p:sp>
      <p:grpSp>
        <p:nvGrpSpPr>
          <p:cNvPr id="517148" name="Group 27"/>
          <p:cNvGrpSpPr>
            <a:grpSpLocks/>
          </p:cNvGrpSpPr>
          <p:nvPr/>
        </p:nvGrpSpPr>
        <p:grpSpPr bwMode="auto">
          <a:xfrm rot="5376226" flipH="1">
            <a:off x="837407" y="4121943"/>
            <a:ext cx="381000" cy="385763"/>
            <a:chOff x="3396" y="2016"/>
            <a:chExt cx="192" cy="243"/>
          </a:xfrm>
        </p:grpSpPr>
        <p:sp>
          <p:nvSpPr>
            <p:cNvPr id="517149" name="Line 28"/>
            <p:cNvSpPr>
              <a:spLocks noChangeShapeType="1"/>
            </p:cNvSpPr>
            <p:nvPr/>
          </p:nvSpPr>
          <p:spPr bwMode="auto">
            <a:xfrm flipH="1">
              <a:off x="3396" y="2016"/>
              <a:ext cx="192"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50" name="Line 29"/>
            <p:cNvSpPr>
              <a:spLocks noChangeShapeType="1"/>
            </p:cNvSpPr>
            <p:nvPr/>
          </p:nvSpPr>
          <p:spPr bwMode="auto">
            <a:xfrm flipV="1">
              <a:off x="3396" y="2112"/>
              <a:ext cx="108" cy="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51" name="Line 30"/>
            <p:cNvSpPr>
              <a:spLocks noChangeShapeType="1"/>
            </p:cNvSpPr>
            <p:nvPr/>
          </p:nvSpPr>
          <p:spPr bwMode="auto">
            <a:xfrm>
              <a:off x="3396" y="2115"/>
              <a:ext cx="192"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7152" name="Oval 31"/>
          <p:cNvSpPr>
            <a:spLocks noChangeArrowheads="1"/>
          </p:cNvSpPr>
          <p:nvPr/>
        </p:nvSpPr>
        <p:spPr bwMode="auto">
          <a:xfrm>
            <a:off x="987425" y="4505325"/>
            <a:ext cx="152400" cy="152400"/>
          </a:xfrm>
          <a:prstGeom prst="ellipse">
            <a:avLst/>
          </a:prstGeom>
          <a:solidFill>
            <a:schemeClr val="accent1"/>
          </a:solidFill>
          <a:ln w="38100">
            <a:solidFill>
              <a:schemeClr val="tx1"/>
            </a:solidFill>
            <a:round/>
            <a:headEnd/>
            <a:tailEnd/>
          </a:ln>
        </p:spPr>
        <p:txBody>
          <a:bodyPr wrap="none" anchor="ctr"/>
          <a:lstStyle/>
          <a:p>
            <a:pPr algn="ctr"/>
            <a:endParaRPr lang="en-US" sz="1800">
              <a:latin typeface="Verdana" pitchFamily="34" charset="0"/>
            </a:endParaRPr>
          </a:p>
        </p:txBody>
      </p:sp>
      <p:sp>
        <p:nvSpPr>
          <p:cNvPr id="517153" name="Line 32"/>
          <p:cNvSpPr>
            <a:spLocks noChangeShapeType="1"/>
          </p:cNvSpPr>
          <p:nvPr/>
        </p:nvSpPr>
        <p:spPr bwMode="auto">
          <a:xfrm>
            <a:off x="2667000" y="5419725"/>
            <a:ext cx="1066800" cy="95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17154" name="Group 33"/>
          <p:cNvGrpSpPr>
            <a:grpSpLocks/>
          </p:cNvGrpSpPr>
          <p:nvPr/>
        </p:nvGrpSpPr>
        <p:grpSpPr bwMode="auto">
          <a:xfrm rot="11017301" flipH="1">
            <a:off x="3333750" y="5191125"/>
            <a:ext cx="381000" cy="385763"/>
            <a:chOff x="3396" y="2016"/>
            <a:chExt cx="192" cy="243"/>
          </a:xfrm>
        </p:grpSpPr>
        <p:sp>
          <p:nvSpPr>
            <p:cNvPr id="517155" name="Line 34"/>
            <p:cNvSpPr>
              <a:spLocks noChangeShapeType="1"/>
            </p:cNvSpPr>
            <p:nvPr/>
          </p:nvSpPr>
          <p:spPr bwMode="auto">
            <a:xfrm flipH="1">
              <a:off x="3396" y="2016"/>
              <a:ext cx="192"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56" name="Line 35"/>
            <p:cNvSpPr>
              <a:spLocks noChangeShapeType="1"/>
            </p:cNvSpPr>
            <p:nvPr/>
          </p:nvSpPr>
          <p:spPr bwMode="auto">
            <a:xfrm flipV="1">
              <a:off x="3396" y="2112"/>
              <a:ext cx="108" cy="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57" name="Line 36"/>
            <p:cNvSpPr>
              <a:spLocks noChangeShapeType="1"/>
            </p:cNvSpPr>
            <p:nvPr/>
          </p:nvSpPr>
          <p:spPr bwMode="auto">
            <a:xfrm>
              <a:off x="3396" y="2115"/>
              <a:ext cx="192"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7158" name="Oval 37"/>
          <p:cNvSpPr>
            <a:spLocks noChangeArrowheads="1"/>
          </p:cNvSpPr>
          <p:nvPr/>
        </p:nvSpPr>
        <p:spPr bwMode="auto">
          <a:xfrm>
            <a:off x="3109913" y="5338763"/>
            <a:ext cx="152400" cy="152400"/>
          </a:xfrm>
          <a:prstGeom prst="ellipse">
            <a:avLst/>
          </a:prstGeom>
          <a:solidFill>
            <a:schemeClr val="accent1"/>
          </a:solidFill>
          <a:ln w="38100">
            <a:solidFill>
              <a:schemeClr val="tx1"/>
            </a:solidFill>
            <a:round/>
            <a:headEnd/>
            <a:tailEnd/>
          </a:ln>
        </p:spPr>
        <p:txBody>
          <a:bodyPr wrap="none" anchor="ctr"/>
          <a:lstStyle/>
          <a:p>
            <a:pPr algn="ctr"/>
            <a:endParaRPr lang="en-US" sz="1800">
              <a:latin typeface="Verdana" pitchFamily="34" charset="0"/>
            </a:endParaRPr>
          </a:p>
        </p:txBody>
      </p:sp>
      <p:sp>
        <p:nvSpPr>
          <p:cNvPr id="63526" name="AutoShape 38"/>
          <p:cNvSpPr>
            <a:spLocks noChangeArrowheads="1"/>
          </p:cNvSpPr>
          <p:nvPr/>
        </p:nvSpPr>
        <p:spPr bwMode="auto">
          <a:xfrm>
            <a:off x="1600200" y="3971925"/>
            <a:ext cx="2133600" cy="914400"/>
          </a:xfrm>
          <a:prstGeom prst="diamond">
            <a:avLst/>
          </a:prstGeom>
          <a:solidFill>
            <a:srgbClr val="66CCFF"/>
          </a:solidFill>
          <a:ln w="38100">
            <a:solidFill>
              <a:schemeClr val="tx1"/>
            </a:solidFill>
            <a:miter lim="800000"/>
            <a:headEnd/>
            <a:tailEnd/>
          </a:ln>
          <a:effectLst>
            <a:outerShdw dist="107763" dir="18900000" algn="ctr" rotWithShape="0">
              <a:schemeClr val="bg2">
                <a:alpha val="50000"/>
              </a:schemeClr>
            </a:outerShdw>
          </a:effectLst>
        </p:spPr>
        <p:txBody>
          <a:bodyPr wrap="none" anchor="ctr"/>
          <a:lstStyle/>
          <a:p>
            <a:pPr algn="ctr">
              <a:defRPr/>
            </a:pPr>
            <a:r>
              <a:rPr lang="en-US" sz="1800" b="1">
                <a:solidFill>
                  <a:schemeClr val="bg1"/>
                </a:solidFill>
                <a:latin typeface="Verdana" pitchFamily="34" charset="0"/>
              </a:rPr>
              <a:t>Is_assigned</a:t>
            </a:r>
          </a:p>
        </p:txBody>
      </p:sp>
      <p:sp>
        <p:nvSpPr>
          <p:cNvPr id="517160" name="Line 39"/>
          <p:cNvSpPr>
            <a:spLocks noChangeShapeType="1"/>
          </p:cNvSpPr>
          <p:nvPr/>
        </p:nvSpPr>
        <p:spPr bwMode="auto">
          <a:xfrm>
            <a:off x="2667000" y="4886325"/>
            <a:ext cx="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61" name="Line 40"/>
          <p:cNvSpPr>
            <a:spLocks noChangeShapeType="1"/>
          </p:cNvSpPr>
          <p:nvPr/>
        </p:nvSpPr>
        <p:spPr bwMode="auto">
          <a:xfrm>
            <a:off x="2670175" y="5419725"/>
            <a:ext cx="1066800" cy="95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17162" name="Group 41"/>
          <p:cNvGrpSpPr>
            <a:grpSpLocks/>
          </p:cNvGrpSpPr>
          <p:nvPr/>
        </p:nvGrpSpPr>
        <p:grpSpPr bwMode="auto">
          <a:xfrm rot="11017301" flipH="1">
            <a:off x="3336925" y="5191125"/>
            <a:ext cx="381000" cy="385763"/>
            <a:chOff x="3396" y="2016"/>
            <a:chExt cx="192" cy="243"/>
          </a:xfrm>
        </p:grpSpPr>
        <p:sp>
          <p:nvSpPr>
            <p:cNvPr id="517163" name="Line 42"/>
            <p:cNvSpPr>
              <a:spLocks noChangeShapeType="1"/>
            </p:cNvSpPr>
            <p:nvPr/>
          </p:nvSpPr>
          <p:spPr bwMode="auto">
            <a:xfrm flipH="1">
              <a:off x="3396" y="2016"/>
              <a:ext cx="192"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64" name="Line 43"/>
            <p:cNvSpPr>
              <a:spLocks noChangeShapeType="1"/>
            </p:cNvSpPr>
            <p:nvPr/>
          </p:nvSpPr>
          <p:spPr bwMode="auto">
            <a:xfrm flipV="1">
              <a:off x="3396" y="2112"/>
              <a:ext cx="108" cy="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65" name="Line 44"/>
            <p:cNvSpPr>
              <a:spLocks noChangeShapeType="1"/>
            </p:cNvSpPr>
            <p:nvPr/>
          </p:nvSpPr>
          <p:spPr bwMode="auto">
            <a:xfrm>
              <a:off x="3396" y="2115"/>
              <a:ext cx="192"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7166" name="Oval 45"/>
          <p:cNvSpPr>
            <a:spLocks noChangeArrowheads="1"/>
          </p:cNvSpPr>
          <p:nvPr/>
        </p:nvSpPr>
        <p:spPr bwMode="auto">
          <a:xfrm>
            <a:off x="3113088" y="5338763"/>
            <a:ext cx="152400" cy="152400"/>
          </a:xfrm>
          <a:prstGeom prst="ellipse">
            <a:avLst/>
          </a:prstGeom>
          <a:solidFill>
            <a:schemeClr val="accent1"/>
          </a:solidFill>
          <a:ln w="38100">
            <a:solidFill>
              <a:schemeClr val="tx1"/>
            </a:solidFill>
            <a:round/>
            <a:headEnd/>
            <a:tailEnd/>
          </a:ln>
        </p:spPr>
        <p:txBody>
          <a:bodyPr wrap="none" anchor="ctr"/>
          <a:lstStyle/>
          <a:p>
            <a:pPr algn="ctr"/>
            <a:endParaRPr lang="en-US" sz="1800">
              <a:latin typeface="Verdana" pitchFamily="34" charset="0"/>
            </a:endParaRPr>
          </a:p>
        </p:txBody>
      </p:sp>
      <p:sp>
        <p:nvSpPr>
          <p:cNvPr id="517167" name="Line 46"/>
          <p:cNvSpPr>
            <a:spLocks noChangeShapeType="1"/>
          </p:cNvSpPr>
          <p:nvPr/>
        </p:nvSpPr>
        <p:spPr bwMode="auto">
          <a:xfrm>
            <a:off x="2584450" y="2905125"/>
            <a:ext cx="1066800" cy="95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68" name="Oval 47"/>
          <p:cNvSpPr>
            <a:spLocks noChangeArrowheads="1"/>
          </p:cNvSpPr>
          <p:nvPr/>
        </p:nvSpPr>
        <p:spPr bwMode="auto">
          <a:xfrm>
            <a:off x="3027363" y="2824163"/>
            <a:ext cx="152400" cy="152400"/>
          </a:xfrm>
          <a:prstGeom prst="ellipse">
            <a:avLst/>
          </a:prstGeom>
          <a:solidFill>
            <a:schemeClr val="accent1"/>
          </a:solidFill>
          <a:ln w="38100">
            <a:solidFill>
              <a:schemeClr val="tx1"/>
            </a:solidFill>
            <a:round/>
            <a:headEnd/>
            <a:tailEnd/>
          </a:ln>
        </p:spPr>
        <p:txBody>
          <a:bodyPr wrap="none" anchor="ctr"/>
          <a:lstStyle/>
          <a:p>
            <a:pPr algn="ctr"/>
            <a:endParaRPr lang="en-US" sz="1800">
              <a:latin typeface="Verdana" pitchFamily="34" charset="0"/>
            </a:endParaRPr>
          </a:p>
        </p:txBody>
      </p:sp>
      <p:sp>
        <p:nvSpPr>
          <p:cNvPr id="517169" name="Line 48"/>
          <p:cNvSpPr>
            <a:spLocks noChangeShapeType="1"/>
          </p:cNvSpPr>
          <p:nvPr/>
        </p:nvSpPr>
        <p:spPr bwMode="auto">
          <a:xfrm>
            <a:off x="2667000" y="2905125"/>
            <a:ext cx="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537" name="AutoShape 49"/>
          <p:cNvSpPr>
            <a:spLocks noChangeArrowheads="1"/>
          </p:cNvSpPr>
          <p:nvPr/>
        </p:nvSpPr>
        <p:spPr bwMode="auto">
          <a:xfrm>
            <a:off x="6965950" y="2359025"/>
            <a:ext cx="2133600" cy="762000"/>
          </a:xfrm>
          <a:prstGeom prst="diamond">
            <a:avLst/>
          </a:prstGeom>
          <a:solidFill>
            <a:srgbClr val="66CCFF"/>
          </a:solidFill>
          <a:ln w="38100">
            <a:solidFill>
              <a:schemeClr val="tx1"/>
            </a:solidFill>
            <a:miter lim="800000"/>
            <a:headEnd/>
            <a:tailEnd/>
          </a:ln>
          <a:effectLst>
            <a:outerShdw dist="107763" dir="18900000" algn="ctr" rotWithShape="0">
              <a:schemeClr val="bg2">
                <a:alpha val="50000"/>
              </a:schemeClr>
            </a:outerShdw>
          </a:effectLst>
        </p:spPr>
        <p:txBody>
          <a:bodyPr wrap="none" anchor="ctr"/>
          <a:lstStyle/>
          <a:p>
            <a:pPr algn="ctr">
              <a:defRPr/>
            </a:pPr>
            <a:r>
              <a:rPr lang="en-US" sz="1800" b="1">
                <a:solidFill>
                  <a:schemeClr val="bg1"/>
                </a:solidFill>
                <a:latin typeface="Verdana" pitchFamily="34" charset="0"/>
              </a:rPr>
              <a:t>Is_qualified</a:t>
            </a:r>
          </a:p>
        </p:txBody>
      </p:sp>
      <p:sp>
        <p:nvSpPr>
          <p:cNvPr id="517171" name="Line 50"/>
          <p:cNvSpPr>
            <a:spLocks noChangeShapeType="1"/>
          </p:cNvSpPr>
          <p:nvPr/>
        </p:nvSpPr>
        <p:spPr bwMode="auto">
          <a:xfrm>
            <a:off x="7896225" y="4657725"/>
            <a:ext cx="228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72" name="Line 51"/>
          <p:cNvSpPr>
            <a:spLocks noChangeShapeType="1"/>
          </p:cNvSpPr>
          <p:nvPr/>
        </p:nvSpPr>
        <p:spPr bwMode="auto">
          <a:xfrm>
            <a:off x="7896225" y="4762500"/>
            <a:ext cx="228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73" name="Line 52"/>
          <p:cNvSpPr>
            <a:spLocks noChangeShapeType="1"/>
          </p:cNvSpPr>
          <p:nvPr/>
        </p:nvSpPr>
        <p:spPr bwMode="auto">
          <a:xfrm>
            <a:off x="8077200" y="3133725"/>
            <a:ext cx="0"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74" name="Line 53"/>
          <p:cNvSpPr>
            <a:spLocks noChangeShapeType="1"/>
          </p:cNvSpPr>
          <p:nvPr/>
        </p:nvSpPr>
        <p:spPr bwMode="auto">
          <a:xfrm>
            <a:off x="5426075" y="2740025"/>
            <a:ext cx="1524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75" name="Oval 54"/>
          <p:cNvSpPr>
            <a:spLocks noChangeArrowheads="1"/>
          </p:cNvSpPr>
          <p:nvPr/>
        </p:nvSpPr>
        <p:spPr bwMode="auto">
          <a:xfrm>
            <a:off x="5791200" y="2676525"/>
            <a:ext cx="152400" cy="152400"/>
          </a:xfrm>
          <a:prstGeom prst="ellipse">
            <a:avLst/>
          </a:prstGeom>
          <a:solidFill>
            <a:schemeClr val="accent1"/>
          </a:solidFill>
          <a:ln w="38100">
            <a:solidFill>
              <a:schemeClr val="tx1"/>
            </a:solidFill>
            <a:round/>
            <a:headEnd/>
            <a:tailEnd/>
          </a:ln>
        </p:spPr>
        <p:txBody>
          <a:bodyPr wrap="none" anchor="ctr"/>
          <a:lstStyle/>
          <a:p>
            <a:pPr algn="ctr"/>
            <a:endParaRPr lang="en-US" sz="1800">
              <a:latin typeface="Verdana" pitchFamily="34" charset="0"/>
            </a:endParaRPr>
          </a:p>
        </p:txBody>
      </p:sp>
      <p:grpSp>
        <p:nvGrpSpPr>
          <p:cNvPr id="517176" name="Group 55"/>
          <p:cNvGrpSpPr>
            <a:grpSpLocks/>
          </p:cNvGrpSpPr>
          <p:nvPr/>
        </p:nvGrpSpPr>
        <p:grpSpPr bwMode="auto">
          <a:xfrm rot="21560283" flipH="1">
            <a:off x="5410200" y="2595563"/>
            <a:ext cx="381000" cy="385762"/>
            <a:chOff x="3396" y="2016"/>
            <a:chExt cx="192" cy="243"/>
          </a:xfrm>
        </p:grpSpPr>
        <p:sp>
          <p:nvSpPr>
            <p:cNvPr id="517177" name="Line 56"/>
            <p:cNvSpPr>
              <a:spLocks noChangeShapeType="1"/>
            </p:cNvSpPr>
            <p:nvPr/>
          </p:nvSpPr>
          <p:spPr bwMode="auto">
            <a:xfrm flipH="1">
              <a:off x="3396" y="2016"/>
              <a:ext cx="192"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78" name="Line 57"/>
            <p:cNvSpPr>
              <a:spLocks noChangeShapeType="1"/>
            </p:cNvSpPr>
            <p:nvPr/>
          </p:nvSpPr>
          <p:spPr bwMode="auto">
            <a:xfrm flipV="1">
              <a:off x="3396" y="2112"/>
              <a:ext cx="108" cy="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79" name="Line 58"/>
            <p:cNvSpPr>
              <a:spLocks noChangeShapeType="1"/>
            </p:cNvSpPr>
            <p:nvPr/>
          </p:nvSpPr>
          <p:spPr bwMode="auto">
            <a:xfrm>
              <a:off x="3396" y="2115"/>
              <a:ext cx="192"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17180" name="Group 59"/>
          <p:cNvGrpSpPr>
            <a:grpSpLocks/>
          </p:cNvGrpSpPr>
          <p:nvPr/>
        </p:nvGrpSpPr>
        <p:grpSpPr bwMode="auto">
          <a:xfrm rot="16124888" flipH="1">
            <a:off x="7922419" y="3512344"/>
            <a:ext cx="381000" cy="385762"/>
            <a:chOff x="3396" y="2016"/>
            <a:chExt cx="192" cy="243"/>
          </a:xfrm>
        </p:grpSpPr>
        <p:sp>
          <p:nvSpPr>
            <p:cNvPr id="517181" name="Line 60"/>
            <p:cNvSpPr>
              <a:spLocks noChangeShapeType="1"/>
            </p:cNvSpPr>
            <p:nvPr/>
          </p:nvSpPr>
          <p:spPr bwMode="auto">
            <a:xfrm flipH="1">
              <a:off x="3396" y="2016"/>
              <a:ext cx="192"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82" name="Line 61"/>
            <p:cNvSpPr>
              <a:spLocks noChangeShapeType="1"/>
            </p:cNvSpPr>
            <p:nvPr/>
          </p:nvSpPr>
          <p:spPr bwMode="auto">
            <a:xfrm flipV="1">
              <a:off x="3396" y="2112"/>
              <a:ext cx="108" cy="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83" name="Line 62"/>
            <p:cNvSpPr>
              <a:spLocks noChangeShapeType="1"/>
            </p:cNvSpPr>
            <p:nvPr/>
          </p:nvSpPr>
          <p:spPr bwMode="auto">
            <a:xfrm>
              <a:off x="3396" y="2115"/>
              <a:ext cx="192"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7184" name="Line 63"/>
          <p:cNvSpPr>
            <a:spLocks noChangeShapeType="1"/>
          </p:cNvSpPr>
          <p:nvPr/>
        </p:nvSpPr>
        <p:spPr bwMode="auto">
          <a:xfrm>
            <a:off x="7972425" y="3438525"/>
            <a:ext cx="228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85" name="Oval 64"/>
          <p:cNvSpPr>
            <a:spLocks noChangeArrowheads="1"/>
          </p:cNvSpPr>
          <p:nvPr/>
        </p:nvSpPr>
        <p:spPr bwMode="auto">
          <a:xfrm>
            <a:off x="5943600" y="5580063"/>
            <a:ext cx="152400" cy="152400"/>
          </a:xfrm>
          <a:prstGeom prst="ellipse">
            <a:avLst/>
          </a:prstGeom>
          <a:solidFill>
            <a:schemeClr val="accent1"/>
          </a:solidFill>
          <a:ln w="38100">
            <a:solidFill>
              <a:schemeClr val="tx1"/>
            </a:solidFill>
            <a:round/>
            <a:headEnd/>
            <a:tailEnd/>
          </a:ln>
        </p:spPr>
        <p:txBody>
          <a:bodyPr wrap="none" anchor="ctr"/>
          <a:lstStyle/>
          <a:p>
            <a:pPr algn="ctr"/>
            <a:endParaRPr lang="en-US" sz="1800">
              <a:latin typeface="Verdana" pitchFamily="34" charset="0"/>
            </a:endParaRPr>
          </a:p>
        </p:txBody>
      </p:sp>
      <p:grpSp>
        <p:nvGrpSpPr>
          <p:cNvPr id="517186" name="Group 65"/>
          <p:cNvGrpSpPr>
            <a:grpSpLocks/>
          </p:cNvGrpSpPr>
          <p:nvPr/>
        </p:nvGrpSpPr>
        <p:grpSpPr bwMode="auto">
          <a:xfrm rot="21560283" flipH="1">
            <a:off x="5562600" y="5499100"/>
            <a:ext cx="381000" cy="385763"/>
            <a:chOff x="3396" y="2016"/>
            <a:chExt cx="192" cy="243"/>
          </a:xfrm>
        </p:grpSpPr>
        <p:sp>
          <p:nvSpPr>
            <p:cNvPr id="517187" name="Line 66"/>
            <p:cNvSpPr>
              <a:spLocks noChangeShapeType="1"/>
            </p:cNvSpPr>
            <p:nvPr/>
          </p:nvSpPr>
          <p:spPr bwMode="auto">
            <a:xfrm flipH="1">
              <a:off x="3396" y="2016"/>
              <a:ext cx="192"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88" name="Line 67"/>
            <p:cNvSpPr>
              <a:spLocks noChangeShapeType="1"/>
            </p:cNvSpPr>
            <p:nvPr/>
          </p:nvSpPr>
          <p:spPr bwMode="auto">
            <a:xfrm flipV="1">
              <a:off x="3396" y="2112"/>
              <a:ext cx="108" cy="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89" name="Line 68"/>
            <p:cNvSpPr>
              <a:spLocks noChangeShapeType="1"/>
            </p:cNvSpPr>
            <p:nvPr/>
          </p:nvSpPr>
          <p:spPr bwMode="auto">
            <a:xfrm>
              <a:off x="3396" y="2115"/>
              <a:ext cx="192"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7190" name="Line 69"/>
          <p:cNvSpPr>
            <a:spLocks noChangeShapeType="1"/>
          </p:cNvSpPr>
          <p:nvPr/>
        </p:nvSpPr>
        <p:spPr bwMode="auto">
          <a:xfrm flipV="1">
            <a:off x="3733800" y="4352925"/>
            <a:ext cx="1219200" cy="76200"/>
          </a:xfrm>
          <a:prstGeom prst="line">
            <a:avLst/>
          </a:prstGeom>
          <a:noFill/>
          <a:ln w="571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7191" name="AutoShape 72"/>
          <p:cNvSpPr>
            <a:spLocks/>
          </p:cNvSpPr>
          <p:nvPr/>
        </p:nvSpPr>
        <p:spPr bwMode="auto">
          <a:xfrm>
            <a:off x="6096000" y="3286125"/>
            <a:ext cx="685800" cy="1066800"/>
          </a:xfrm>
          <a:prstGeom prst="rightBracket">
            <a:avLst>
              <a:gd name="adj" fmla="val 12963"/>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latin typeface="Verdana" pitchFamily="34" charset="0"/>
            </a:endParaRPr>
          </a:p>
        </p:txBody>
      </p:sp>
      <p:sp>
        <p:nvSpPr>
          <p:cNvPr id="517192" name="Oval 73"/>
          <p:cNvSpPr>
            <a:spLocks noChangeArrowheads="1"/>
          </p:cNvSpPr>
          <p:nvPr/>
        </p:nvSpPr>
        <p:spPr bwMode="auto">
          <a:xfrm>
            <a:off x="6477000" y="3362325"/>
            <a:ext cx="457200" cy="457200"/>
          </a:xfrm>
          <a:prstGeom prst="ellipse">
            <a:avLst/>
          </a:prstGeom>
          <a:solidFill>
            <a:schemeClr val="accent1"/>
          </a:solidFill>
          <a:ln w="9525">
            <a:solidFill>
              <a:schemeClr val="tx1"/>
            </a:solidFill>
            <a:round/>
            <a:headEnd/>
            <a:tailEnd/>
          </a:ln>
        </p:spPr>
        <p:txBody>
          <a:bodyPr wrap="none" anchor="ctr"/>
          <a:lstStyle/>
          <a:p>
            <a:pPr algn="ctr"/>
            <a:r>
              <a:rPr lang="en-US" sz="2400" b="1">
                <a:solidFill>
                  <a:srgbClr val="996600"/>
                </a:solidFill>
                <a:latin typeface="Verdana" pitchFamily="34" charset="0"/>
              </a:rPr>
              <a:t>U</a:t>
            </a:r>
          </a:p>
        </p:txBody>
      </p:sp>
      <p:sp>
        <p:nvSpPr>
          <p:cNvPr id="517193" name="Line 75"/>
          <p:cNvSpPr>
            <a:spLocks noChangeShapeType="1"/>
          </p:cNvSpPr>
          <p:nvPr/>
        </p:nvSpPr>
        <p:spPr bwMode="auto">
          <a:xfrm flipH="1">
            <a:off x="2971800" y="3286125"/>
            <a:ext cx="3048000" cy="838200"/>
          </a:xfrm>
          <a:prstGeom prst="line">
            <a:avLst/>
          </a:prstGeom>
          <a:noFill/>
          <a:ln w="571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7194" name="Oval 74"/>
          <p:cNvSpPr>
            <a:spLocks noChangeArrowheads="1"/>
          </p:cNvSpPr>
          <p:nvPr/>
        </p:nvSpPr>
        <p:spPr bwMode="auto">
          <a:xfrm>
            <a:off x="4114800" y="3438525"/>
            <a:ext cx="457200" cy="457200"/>
          </a:xfrm>
          <a:prstGeom prst="ellipse">
            <a:avLst/>
          </a:prstGeom>
          <a:solidFill>
            <a:schemeClr val="accent1"/>
          </a:solidFill>
          <a:ln w="9525">
            <a:solidFill>
              <a:schemeClr val="tx1"/>
            </a:solidFill>
            <a:round/>
            <a:headEnd/>
            <a:tailEnd/>
          </a:ln>
        </p:spPr>
        <p:txBody>
          <a:bodyPr wrap="none" anchor="ctr"/>
          <a:lstStyle/>
          <a:p>
            <a:pPr algn="ctr"/>
            <a:r>
              <a:rPr lang="en-US" sz="2400" b="1">
                <a:solidFill>
                  <a:srgbClr val="996600"/>
                </a:solidFill>
                <a:latin typeface="Verdana" pitchFamily="34" charset="0"/>
              </a:rPr>
              <a:t>3</a:t>
            </a: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nchor="ctr">
            <a:normAutofit/>
          </a:bodyPr>
          <a:lstStyle/>
          <a:p>
            <a:r>
              <a:rPr lang="en-US">
                <a:solidFill>
                  <a:srgbClr val="0000FF"/>
                </a:solidFill>
                <a:effectLst>
                  <a:outerShdw blurRad="38100" dist="38100" dir="2700000" algn="tl">
                    <a:srgbClr val="C0C0C0"/>
                  </a:outerShdw>
                </a:effectLst>
              </a:rPr>
              <a:t>Tổng kết: </a:t>
            </a:r>
            <a:r>
              <a:rPr lang="en-US" sz="2800">
                <a:solidFill>
                  <a:srgbClr val="0000FF"/>
                </a:solidFill>
                <a:effectLst>
                  <a:outerShdw blurRad="38100" dist="38100" dir="2700000" algn="tl">
                    <a:srgbClr val="C0C0C0"/>
                  </a:outerShdw>
                </a:effectLst>
              </a:rPr>
              <a:t>Các ký hiệu dùng trong mô hình ER</a:t>
            </a:r>
          </a:p>
        </p:txBody>
      </p:sp>
      <p:pic>
        <p:nvPicPr>
          <p:cNvPr id="518148" name="Picture 4"/>
          <p:cNvPicPr>
            <a:picLocks noChangeAspect="1" noChangeArrowheads="1"/>
          </p:cNvPicPr>
          <p:nvPr/>
        </p:nvPicPr>
        <p:blipFill>
          <a:blip r:embed="rId2">
            <a:extLst>
              <a:ext uri="{28A0092B-C50C-407E-A947-70E740481C1C}">
                <a14:useLocalDpi xmlns:a14="http://schemas.microsoft.com/office/drawing/2010/main" val="0"/>
              </a:ext>
            </a:extLst>
          </a:blip>
          <a:srcRect l="22081" t="1402" r="22781" b="53848"/>
          <a:stretch>
            <a:fillRect/>
          </a:stretch>
        </p:blipFill>
        <p:spPr bwMode="auto">
          <a:xfrm>
            <a:off x="1143000" y="2133600"/>
            <a:ext cx="6935788" cy="4221163"/>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nchor="ctr">
            <a:normAutofit/>
          </a:bodyPr>
          <a:lstStyle/>
          <a:p>
            <a:r>
              <a:rPr lang="en-US">
                <a:solidFill>
                  <a:srgbClr val="0000FF"/>
                </a:solidFill>
                <a:effectLst>
                  <a:outerShdw blurRad="38100" dist="38100" dir="2700000" algn="tl">
                    <a:srgbClr val="C0C0C0"/>
                  </a:outerShdw>
                </a:effectLst>
              </a:rPr>
              <a:t>Tổng kết: </a:t>
            </a:r>
            <a:r>
              <a:rPr lang="en-US" sz="2800">
                <a:solidFill>
                  <a:srgbClr val="0000FF"/>
                </a:solidFill>
                <a:effectLst>
                  <a:outerShdw blurRad="38100" dist="38100" dir="2700000" algn="tl">
                    <a:srgbClr val="C0C0C0"/>
                  </a:outerShdw>
                </a:effectLst>
              </a:rPr>
              <a:t>Các ký hiệu dùng trong mô hình ER</a:t>
            </a:r>
          </a:p>
        </p:txBody>
      </p:sp>
      <p:pic>
        <p:nvPicPr>
          <p:cNvPr id="519172" name="Picture 4"/>
          <p:cNvPicPr>
            <a:picLocks noChangeAspect="1" noChangeArrowheads="1"/>
          </p:cNvPicPr>
          <p:nvPr/>
        </p:nvPicPr>
        <p:blipFill>
          <a:blip r:embed="rId2">
            <a:extLst>
              <a:ext uri="{28A0092B-C50C-407E-A947-70E740481C1C}">
                <a14:useLocalDpi xmlns:a14="http://schemas.microsoft.com/office/drawing/2010/main" val="0"/>
              </a:ext>
            </a:extLst>
          </a:blip>
          <a:srcRect l="22081" t="46487" r="22781" b="6075"/>
          <a:stretch>
            <a:fillRect/>
          </a:stretch>
        </p:blipFill>
        <p:spPr bwMode="auto">
          <a:xfrm>
            <a:off x="1143000" y="2057400"/>
            <a:ext cx="6896100" cy="4449763"/>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nchor="ctr">
            <a:normAutofit/>
          </a:bodyPr>
          <a:lstStyle/>
          <a:p>
            <a:r>
              <a:rPr lang="en-US">
                <a:solidFill>
                  <a:srgbClr val="0000FF"/>
                </a:solidFill>
                <a:effectLst>
                  <a:outerShdw blurRad="38100" dist="38100" dir="2700000" algn="tl">
                    <a:srgbClr val="C0C0C0"/>
                  </a:outerShdw>
                </a:effectLst>
              </a:rPr>
              <a:t>Tổng kết: </a:t>
            </a:r>
            <a:r>
              <a:rPr lang="en-US" sz="2800">
                <a:solidFill>
                  <a:srgbClr val="0000FF"/>
                </a:solidFill>
                <a:effectLst>
                  <a:outerShdw blurRad="38100" dist="38100" dir="2700000" algn="tl">
                    <a:srgbClr val="C0C0C0"/>
                  </a:outerShdw>
                </a:effectLst>
              </a:rPr>
              <a:t>Các ký hiệu dùng trong mô hình ER</a:t>
            </a:r>
          </a:p>
        </p:txBody>
      </p:sp>
      <p:pic>
        <p:nvPicPr>
          <p:cNvPr id="520196" name="Picture 4"/>
          <p:cNvPicPr>
            <a:picLocks noChangeAspect="1" noChangeArrowheads="1"/>
          </p:cNvPicPr>
          <p:nvPr/>
        </p:nvPicPr>
        <p:blipFill>
          <a:blip r:embed="rId2">
            <a:extLst>
              <a:ext uri="{28A0092B-C50C-407E-A947-70E740481C1C}">
                <a14:useLocalDpi xmlns:a14="http://schemas.microsoft.com/office/drawing/2010/main" val="0"/>
              </a:ext>
            </a:extLst>
          </a:blip>
          <a:srcRect l="1154" t="6154" r="1154" b="5641"/>
          <a:stretch>
            <a:fillRect/>
          </a:stretch>
        </p:blipFill>
        <p:spPr bwMode="auto">
          <a:xfrm>
            <a:off x="1066800" y="1905000"/>
            <a:ext cx="6958013" cy="47117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1143000" y="368300"/>
            <a:ext cx="7793037" cy="1462087"/>
          </a:xfrm>
        </p:spPr>
        <p:txBody>
          <a:bodyPr anchor="ctr">
            <a:normAutofit/>
          </a:bodyPr>
          <a:lstStyle/>
          <a:p>
            <a:r>
              <a:rPr lang="en-US" sz="2800" b="1">
                <a:solidFill>
                  <a:srgbClr val="0000FF"/>
                </a:solidFill>
              </a:rPr>
              <a:t>Bài tập 1: </a:t>
            </a:r>
            <a:r>
              <a:rPr lang="en-US" sz="2800">
                <a:solidFill>
                  <a:srgbClr val="0000FF"/>
                </a:solidFill>
              </a:rPr>
              <a:t>Quản lý hoạt động của một trung tâm đại </a:t>
            </a:r>
            <a:r>
              <a:rPr lang="en-US" sz="2800" smtClean="0">
                <a:solidFill>
                  <a:srgbClr val="0000FF"/>
                </a:solidFill>
              </a:rPr>
              <a:t>học</a:t>
            </a:r>
            <a:endParaRPr lang="en-US" sz="2800">
              <a:solidFill>
                <a:srgbClr val="0000FF"/>
              </a:solidFill>
            </a:endParaRPr>
          </a:p>
        </p:txBody>
      </p:sp>
      <p:sp>
        <p:nvSpPr>
          <p:cNvPr id="412675" name="Rectangle 3"/>
          <p:cNvSpPr>
            <a:spLocks noGrp="1" noChangeArrowheads="1"/>
          </p:cNvSpPr>
          <p:nvPr>
            <p:ph idx="4294967295"/>
          </p:nvPr>
        </p:nvSpPr>
        <p:spPr>
          <a:xfrm>
            <a:off x="609600" y="1828800"/>
            <a:ext cx="8183563" cy="4187825"/>
          </a:xfrm>
        </p:spPr>
        <p:txBody>
          <a:bodyPr lIns="182880" tIns="91440"/>
          <a:lstStyle/>
          <a:p>
            <a:pPr marL="265113" indent="-265113" algn="just"/>
            <a:r>
              <a:rPr lang="en-US" sz="2000"/>
              <a:t>Qua quá trình khảo sát, điều tra hoạt động của một trung tâm đại học ta rút ra các quy tắc quản lý sau:</a:t>
            </a:r>
          </a:p>
          <a:p>
            <a:pPr marL="608013" lvl="1" indent="-228600" algn="just"/>
            <a:r>
              <a:rPr lang="en-US" sz="1800"/>
              <a:t>Trung tâm được chia làm nhiều </a:t>
            </a:r>
            <a:r>
              <a:rPr lang="en-US" sz="1800" b="1"/>
              <a:t>trường </a:t>
            </a:r>
            <a:r>
              <a:rPr lang="en-US" sz="1800"/>
              <a:t>và mỗi trường có 1 </a:t>
            </a:r>
            <a:r>
              <a:rPr lang="en-US" sz="1800" b="1"/>
              <a:t>hiệu trưởng </a:t>
            </a:r>
            <a:r>
              <a:rPr lang="en-US" sz="1800"/>
              <a:t>để quản lý nhà trường.</a:t>
            </a:r>
          </a:p>
          <a:p>
            <a:pPr marL="608013" lvl="1" indent="-228600" algn="just"/>
            <a:r>
              <a:rPr lang="en-US" sz="1800"/>
              <a:t>Một trường chia làm nhiều </a:t>
            </a:r>
            <a:r>
              <a:rPr lang="en-US" sz="1800" b="1"/>
              <a:t>khoa</a:t>
            </a:r>
            <a:r>
              <a:rPr lang="en-US" sz="1800"/>
              <a:t>, mỗi khoa thuộc về một trường.</a:t>
            </a:r>
          </a:p>
          <a:p>
            <a:pPr marL="608013" lvl="1" indent="-228600" algn="just"/>
            <a:r>
              <a:rPr lang="en-US" sz="1800"/>
              <a:t>Mỗi khoa cung cấp nhiều </a:t>
            </a:r>
            <a:r>
              <a:rPr lang="en-US" sz="1800" b="1"/>
              <a:t>môn học</a:t>
            </a:r>
            <a:r>
              <a:rPr lang="en-US" sz="1800"/>
              <a:t>. Mỗi môn học thuộc về 1 khoa (thuộc quyền quản lý của 1 khoa).</a:t>
            </a:r>
          </a:p>
          <a:p>
            <a:pPr marL="608013" lvl="1" indent="-228600" algn="just"/>
            <a:r>
              <a:rPr lang="en-US" sz="1800"/>
              <a:t>Mỗi khoa thuê nhiều giáo viên làm việc. Nhưng mỗi </a:t>
            </a:r>
            <a:r>
              <a:rPr lang="en-US" sz="1800" b="1"/>
              <a:t>giáo viên </a:t>
            </a:r>
            <a:r>
              <a:rPr lang="en-US" sz="1800"/>
              <a:t>chỉ làm việc cho 1 khoa. Mỗi khoa có 1 chủ nhiệm khoa, đó là một giáo viên.</a:t>
            </a:r>
          </a:p>
          <a:p>
            <a:pPr marL="608013" lvl="1" indent="-228600" algn="just"/>
            <a:r>
              <a:rPr lang="en-US" sz="1800"/>
              <a:t>Mỗi giáo viên có thể dạy nhiều nhất 4 môn học và có thể không dạy môn học nào.</a:t>
            </a:r>
          </a:p>
          <a:p>
            <a:pPr marL="608013" lvl="1" indent="-228600" algn="just"/>
            <a:r>
              <a:rPr lang="en-US" sz="1800"/>
              <a:t>Mỗi sinh viên có thể học nhiều môn học, nhưng ít nhất là môn. Mỗi môn học có thể có nhiều sinh viên học, có thể không có sinh viên nào.</a:t>
            </a:r>
          </a:p>
          <a:p>
            <a:pPr marL="608013" lvl="1" indent="-228600" algn="just"/>
            <a:r>
              <a:rPr lang="en-US" sz="1800"/>
              <a:t>Một khoa quản lý nhiều sinh viên chỉ thuộc về một khoa.</a:t>
            </a:r>
          </a:p>
          <a:p>
            <a:pPr marL="608013" lvl="1" indent="-228600" algn="just"/>
            <a:r>
              <a:rPr lang="en-US" sz="1800"/>
              <a:t>Mỗi giáo viên có thể được cử làm chủ nhiệm của lớp, lớp đó có thể có nhiều nhất 100 sinh viên.</a:t>
            </a:r>
          </a:p>
        </p:txBody>
      </p:sp>
      <p:sp>
        <p:nvSpPr>
          <p:cNvPr id="412677" name="Text Box 5"/>
          <p:cNvSpPr txBox="1">
            <a:spLocks noChangeArrowheads="1"/>
          </p:cNvSpPr>
          <p:nvPr/>
        </p:nvSpPr>
        <p:spPr bwMode="auto">
          <a:xfrm>
            <a:off x="2438400" y="47625"/>
            <a:ext cx="4318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a:t>Xây dựng mô hình ER</a:t>
            </a: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762000" y="685800"/>
            <a:ext cx="8183563" cy="1050925"/>
          </a:xfrm>
        </p:spPr>
        <p:txBody>
          <a:bodyPr>
            <a:normAutofit fontScale="90000"/>
          </a:bodyPr>
          <a:lstStyle/>
          <a:p>
            <a:pPr algn="ctr"/>
            <a:r>
              <a:rPr lang="en-US" sz="4000">
                <a:solidFill>
                  <a:srgbClr val="0000FF"/>
                </a:solidFill>
                <a:effectLst>
                  <a:outerShdw blurRad="38100" dist="38100" dir="2700000" algn="tl">
                    <a:srgbClr val="C0C0C0"/>
                  </a:outerShdw>
                </a:effectLst>
              </a:rPr>
              <a:t>Siêu kiểu và kiểu con</a:t>
            </a:r>
            <a:br>
              <a:rPr lang="en-US" sz="4000">
                <a:solidFill>
                  <a:srgbClr val="0000FF"/>
                </a:solidFill>
                <a:effectLst>
                  <a:outerShdw blurRad="38100" dist="38100" dir="2700000" algn="tl">
                    <a:srgbClr val="C0C0C0"/>
                  </a:outerShdw>
                </a:effectLst>
              </a:rPr>
            </a:br>
            <a:r>
              <a:rPr lang="en-US" sz="4000">
                <a:solidFill>
                  <a:srgbClr val="0000FF"/>
                </a:solidFill>
                <a:effectLst>
                  <a:outerShdw blurRad="38100" dist="38100" dir="2700000" algn="tl">
                    <a:srgbClr val="C0C0C0"/>
                  </a:outerShdw>
                </a:effectLst>
              </a:rPr>
              <a:t>(Supertype và subtype)</a:t>
            </a:r>
          </a:p>
        </p:txBody>
      </p:sp>
      <p:sp>
        <p:nvSpPr>
          <p:cNvPr id="472067" name="Rectangle 3"/>
          <p:cNvSpPr>
            <a:spLocks noGrp="1" noChangeArrowheads="1"/>
          </p:cNvSpPr>
          <p:nvPr>
            <p:ph idx="4294967295"/>
          </p:nvPr>
        </p:nvSpPr>
        <p:spPr>
          <a:xfrm>
            <a:off x="566738" y="1981200"/>
            <a:ext cx="8043862" cy="4187825"/>
          </a:xfrm>
        </p:spPr>
        <p:txBody>
          <a:bodyPr lIns="182880" tIns="91440"/>
          <a:lstStyle/>
          <a:p>
            <a:pPr marL="265113" indent="-265113" algn="just"/>
            <a:r>
              <a:rPr lang="en-US" sz="2400" b="1"/>
              <a:t>Siêu kiểu (supertype):</a:t>
            </a:r>
            <a:r>
              <a:rPr lang="en-US" sz="2400"/>
              <a:t> là kiểu thực thể tổng quát có mối liên kết với một hay nhiều kiểu con</a:t>
            </a:r>
          </a:p>
          <a:p>
            <a:pPr marL="265113" indent="-265113" algn="just"/>
            <a:r>
              <a:rPr lang="en-US" sz="2400" b="1"/>
              <a:t>Kiểu con (subtype):</a:t>
            </a:r>
            <a:r>
              <a:rPr lang="en-US" sz="2400"/>
              <a:t> là sự phân nhóm từ một kiểu thực thể thành nhiều kiểu thực thể</a:t>
            </a:r>
          </a:p>
          <a:p>
            <a:pPr marL="265113" indent="-265113" algn="just"/>
            <a:endParaRPr lang="en-US" sz="2400"/>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E91BA684-9AAA-4B97-9178-50CC921D4D73}" type="slidenum">
              <a:rPr lang="en-US" sz="1000">
                <a:solidFill>
                  <a:schemeClr val="bg2">
                    <a:shade val="50000"/>
                  </a:schemeClr>
                </a:solidFill>
                <a:latin typeface="Verdana" pitchFamily="34" charset="0"/>
              </a:rPr>
              <a:pPr algn="r" eaLnBrk="1" hangingPunct="1">
                <a:defRPr/>
              </a:pPr>
              <a:t>6</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nchor="ctr">
            <a:normAutofit/>
          </a:bodyPr>
          <a:lstStyle/>
          <a:p>
            <a:r>
              <a:rPr lang="en-US" sz="3200" b="1">
                <a:solidFill>
                  <a:srgbClr val="0000FF"/>
                </a:solidFill>
              </a:rPr>
              <a:t>Bài tập 2: </a:t>
            </a:r>
            <a:r>
              <a:rPr lang="en-US" sz="3200">
                <a:solidFill>
                  <a:srgbClr val="0000FF"/>
                </a:solidFill>
              </a:rPr>
              <a:t>Quản lý nhân viên cho một đơn vị</a:t>
            </a:r>
          </a:p>
        </p:txBody>
      </p:sp>
      <p:sp>
        <p:nvSpPr>
          <p:cNvPr id="521219" name="Rectangle 3"/>
          <p:cNvSpPr>
            <a:spLocks noGrp="1" noChangeArrowheads="1"/>
          </p:cNvSpPr>
          <p:nvPr>
            <p:ph idx="4294967295"/>
          </p:nvPr>
        </p:nvSpPr>
        <p:spPr>
          <a:xfrm>
            <a:off x="609600" y="1981200"/>
            <a:ext cx="8183563" cy="4187825"/>
          </a:xfrm>
        </p:spPr>
        <p:txBody>
          <a:bodyPr lIns="182880" tIns="91440"/>
          <a:lstStyle/>
          <a:p>
            <a:pPr marL="265113" indent="-265113" algn="just">
              <a:buFont typeface="Wingdings" pitchFamily="2" charset="2"/>
              <a:buNone/>
            </a:pPr>
            <a:r>
              <a:rPr lang="en-US" sz="2200"/>
              <a:t>1. Thuộc tính:</a:t>
            </a:r>
          </a:p>
          <a:p>
            <a:pPr marL="265113" indent="-265113" algn="just"/>
            <a:r>
              <a:rPr lang="en-US" sz="2200"/>
              <a:t>Mã đơn vị, Tên đơn vị, Số điện thoại đơn vị, Địa chỉ đơn vị.</a:t>
            </a:r>
          </a:p>
          <a:p>
            <a:pPr marL="265113" indent="-265113" algn="just"/>
            <a:r>
              <a:rPr lang="en-US" sz="2200"/>
              <a:t>Mã nhân viên, Tên nhân viên, Giới tính nhân viên, Địa chỉ nhân viên,</a:t>
            </a:r>
          </a:p>
          <a:p>
            <a:pPr marL="265113" indent="-265113" algn="just"/>
            <a:r>
              <a:rPr lang="en-US" sz="2200"/>
              <a:t>Số điện thoại của nhân viên.</a:t>
            </a:r>
          </a:p>
          <a:p>
            <a:pPr marL="265113" indent="-265113" algn="just"/>
            <a:r>
              <a:rPr lang="en-US" sz="2200"/>
              <a:t>Mã dự án, Tên dự án</a:t>
            </a:r>
          </a:p>
          <a:p>
            <a:pPr marL="265113" indent="-265113" algn="just"/>
            <a:r>
              <a:rPr lang="en-US" sz="2200"/>
              <a:t>Mã khách hàng, tên khách hàng, Địa chỉ khách hàng, Số điện thoại của khách hàng.</a:t>
            </a:r>
          </a:p>
          <a:p>
            <a:pPr marL="265113" indent="-265113" algn="just"/>
            <a:r>
              <a:rPr lang="en-US" sz="2200"/>
              <a:t>Mã hàng, Tên hàng, Số lượng trong kho.</a:t>
            </a:r>
          </a:p>
          <a:p>
            <a:pPr marL="265113" indent="-265113" algn="just"/>
            <a:r>
              <a:rPr lang="en-US" sz="2200"/>
              <a:t>Lượng đặt hàng, Ngày đặt hàng</a:t>
            </a:r>
          </a:p>
        </p:txBody>
      </p:sp>
      <p:sp>
        <p:nvSpPr>
          <p:cNvPr id="521220" name="Text Box 4"/>
          <p:cNvSpPr txBox="1">
            <a:spLocks noChangeArrowheads="1"/>
          </p:cNvSpPr>
          <p:nvPr/>
        </p:nvSpPr>
        <p:spPr bwMode="auto">
          <a:xfrm>
            <a:off x="2438400" y="47625"/>
            <a:ext cx="4318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a:t>Xây dựng mô hình ER</a:t>
            </a: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nchor="ctr">
            <a:normAutofit/>
          </a:bodyPr>
          <a:lstStyle/>
          <a:p>
            <a:r>
              <a:rPr lang="en-US" sz="3200" b="1">
                <a:solidFill>
                  <a:srgbClr val="0000FF"/>
                </a:solidFill>
              </a:rPr>
              <a:t>Bài tập 2: </a:t>
            </a:r>
            <a:r>
              <a:rPr lang="en-US" sz="3200">
                <a:solidFill>
                  <a:srgbClr val="0000FF"/>
                </a:solidFill>
              </a:rPr>
              <a:t>Quản lý nhân viên cho một đơn vị</a:t>
            </a:r>
          </a:p>
        </p:txBody>
      </p:sp>
      <p:sp>
        <p:nvSpPr>
          <p:cNvPr id="522243" name="Rectangle 3"/>
          <p:cNvSpPr>
            <a:spLocks noGrp="1" noChangeArrowheads="1"/>
          </p:cNvSpPr>
          <p:nvPr>
            <p:ph idx="4294967295"/>
          </p:nvPr>
        </p:nvSpPr>
        <p:spPr>
          <a:xfrm>
            <a:off x="609600" y="1981200"/>
            <a:ext cx="8183563" cy="4187825"/>
          </a:xfrm>
        </p:spPr>
        <p:txBody>
          <a:bodyPr lIns="182880" tIns="91440"/>
          <a:lstStyle/>
          <a:p>
            <a:pPr marL="265113" indent="-265113">
              <a:buFont typeface="Wingdings" pitchFamily="2" charset="2"/>
              <a:buNone/>
            </a:pPr>
            <a:r>
              <a:rPr lang="en-US" sz="2000"/>
              <a:t>2. Các quy tắc</a:t>
            </a:r>
          </a:p>
          <a:p>
            <a:pPr marL="265113" indent="-265113"/>
            <a:r>
              <a:rPr lang="en-US" sz="2000"/>
              <a:t>Một đơn vị thuê 1 hoặc nhiều nhân viên</a:t>
            </a:r>
          </a:p>
          <a:p>
            <a:pPr marL="265113" indent="-265113"/>
            <a:r>
              <a:rPr lang="en-US" sz="2000"/>
              <a:t>Một đơn vị được quản lý bởi 1 người quản lý. Đó là một nhân viên.</a:t>
            </a:r>
          </a:p>
          <a:p>
            <a:pPr marL="265113" indent="-265113"/>
            <a:r>
              <a:rPr lang="en-US" sz="2000"/>
              <a:t>Một nhân viên chỉ làm việc cho 1 đơn vị</a:t>
            </a:r>
          </a:p>
          <a:p>
            <a:pPr marL="265113" indent="-265113"/>
            <a:r>
              <a:rPr lang="en-US" sz="2000"/>
              <a:t>Một nhân viên có thể làm việc cho 1 dự án</a:t>
            </a:r>
          </a:p>
          <a:p>
            <a:pPr marL="265113" indent="-265113"/>
            <a:r>
              <a:rPr lang="en-US" sz="2000"/>
              <a:t>Mỗi dự án có thể thuê 1 hoặc nhiều nhân viên</a:t>
            </a:r>
          </a:p>
          <a:p>
            <a:pPr marL="265113" indent="-265113"/>
            <a:r>
              <a:rPr lang="en-US" sz="2000"/>
              <a:t>Một nhân viên có thể phục vụ cho 1 hoặc nhiều khách hàng</a:t>
            </a:r>
          </a:p>
          <a:p>
            <a:pPr marL="265113" indent="-265113"/>
            <a:r>
              <a:rPr lang="en-US" sz="2000"/>
              <a:t>Một khách hàng có thể được 1 hoặc nhiều nhân viên phục vụ</a:t>
            </a:r>
          </a:p>
          <a:p>
            <a:pPr marL="265113" indent="-265113"/>
            <a:r>
              <a:rPr lang="en-US" sz="2000"/>
              <a:t>Một khách hàng có thể đặt 1 hoặc 1 vài hàng hóa (Khách hàng nào cũng đặt hàng: 1 hoặc nhiều mặt hàng)</a:t>
            </a:r>
          </a:p>
          <a:p>
            <a:pPr marL="265113" indent="-265113"/>
            <a:r>
              <a:rPr lang="en-US" sz="2000"/>
              <a:t>Mọi mặt hàng đều có ít nhất một khách hàng đặt mua</a:t>
            </a:r>
          </a:p>
          <a:p>
            <a:pPr marL="265113" indent="-265113"/>
            <a:r>
              <a:rPr lang="en-US" sz="2000"/>
              <a:t>Một đơn đặt hàng chỉ có 1 mặt hàng.</a:t>
            </a:r>
          </a:p>
        </p:txBody>
      </p:sp>
      <p:sp>
        <p:nvSpPr>
          <p:cNvPr id="522244" name="Text Box 4"/>
          <p:cNvSpPr txBox="1">
            <a:spLocks noChangeArrowheads="1"/>
          </p:cNvSpPr>
          <p:nvPr/>
        </p:nvSpPr>
        <p:spPr bwMode="auto">
          <a:xfrm>
            <a:off x="2438400" y="47625"/>
            <a:ext cx="4318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a:t>Xây dựng mô hình ER</a:t>
            </a: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Questions</a:t>
            </a:r>
          </a:p>
        </p:txBody>
      </p:sp>
      <p:sp>
        <p:nvSpPr>
          <p:cNvPr id="3" name="Content Placeholder 2"/>
          <p:cNvSpPr>
            <a:spLocks noGrp="1"/>
          </p:cNvSpPr>
          <p:nvPr>
            <p:ph idx="1"/>
          </p:nvPr>
        </p:nvSpPr>
        <p:spPr>
          <a:xfrm>
            <a:off x="762000" y="2057400"/>
            <a:ext cx="7772400" cy="4114800"/>
          </a:xfrm>
        </p:spPr>
        <p:txBody>
          <a:bodyPr/>
          <a:lstStyle/>
          <a:p>
            <a:pPr marL="514350" indent="-514350">
              <a:buFont typeface="+mj-lt"/>
              <a:buAutoNum type="arabicPeriod"/>
            </a:pPr>
            <a:r>
              <a:rPr lang="en-US" sz="2400" b="0"/>
              <a:t>What is a subclass? When is a subclass needed in data modeling? </a:t>
            </a:r>
            <a:endParaRPr lang="en-US" sz="2400" b="0" smtClean="0"/>
          </a:p>
          <a:p>
            <a:pPr marL="514350" indent="-514350">
              <a:buFont typeface="+mj-lt"/>
              <a:buAutoNum type="arabicPeriod"/>
            </a:pPr>
            <a:r>
              <a:rPr lang="en-US" sz="2400" b="0"/>
              <a:t>Define the following terms: superclass of a subclass, superclass/subclass relationship, IS-A </a:t>
            </a:r>
            <a:r>
              <a:rPr lang="en-US" sz="2400" b="0" smtClean="0"/>
              <a:t>relationship</a:t>
            </a:r>
            <a:r>
              <a:rPr lang="en-US" sz="2400" b="0"/>
              <a:t>, specialization, generalization, category, specific (local) attributes, specific </a:t>
            </a:r>
            <a:r>
              <a:rPr lang="en-US" sz="2400" b="0" smtClean="0"/>
              <a:t>relationships</a:t>
            </a:r>
            <a:r>
              <a:rPr lang="en-US" sz="2400" b="0"/>
              <a:t>. </a:t>
            </a:r>
            <a:endParaRPr lang="en-US" sz="2400" b="0" smtClean="0"/>
          </a:p>
          <a:p>
            <a:pPr marL="514350" indent="-514350">
              <a:buFont typeface="+mj-lt"/>
              <a:buAutoNum type="arabicPeriod"/>
            </a:pPr>
            <a:r>
              <a:rPr lang="en-US" sz="2400" b="0"/>
              <a:t>What is the difference between a specialization hierarchy and a specialization lattice?</a:t>
            </a:r>
          </a:p>
        </p:txBody>
      </p:sp>
      <p:sp>
        <p:nvSpPr>
          <p:cNvPr id="4" name="Footer Placeholder 3"/>
          <p:cNvSpPr>
            <a:spLocks noGrp="1"/>
          </p:cNvSpPr>
          <p:nvPr>
            <p:ph type="ftr" sz="quarter" idx="11"/>
          </p:nvPr>
        </p:nvSpPr>
        <p:spPr/>
        <p:txBody>
          <a:bodyPr/>
          <a:lstStyle/>
          <a:p>
            <a:r>
              <a:rPr lang="en-US" smtClean="0"/>
              <a:t>Trần Thi Kim Chi</a:t>
            </a:r>
            <a:endParaRPr lang="en-US"/>
          </a:p>
        </p:txBody>
      </p:sp>
    </p:spTree>
    <p:extLst>
      <p:ext uri="{BB962C8B-B14F-4D97-AF65-F5344CB8AC3E}">
        <p14:creationId xmlns:p14="http://schemas.microsoft.com/office/powerpoint/2010/main" val="3585415866"/>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Questions</a:t>
            </a:r>
          </a:p>
        </p:txBody>
      </p:sp>
      <p:sp>
        <p:nvSpPr>
          <p:cNvPr id="3" name="Content Placeholder 2"/>
          <p:cNvSpPr>
            <a:spLocks noGrp="1"/>
          </p:cNvSpPr>
          <p:nvPr>
            <p:ph idx="1"/>
          </p:nvPr>
        </p:nvSpPr>
        <p:spPr>
          <a:xfrm>
            <a:off x="685800" y="1981200"/>
            <a:ext cx="7772400" cy="4114800"/>
          </a:xfrm>
        </p:spPr>
        <p:txBody>
          <a:bodyPr>
            <a:normAutofit/>
          </a:bodyPr>
          <a:lstStyle/>
          <a:p>
            <a:pPr marL="514350" indent="-514350">
              <a:buFont typeface="+mj-lt"/>
              <a:buAutoNum type="arabicPeriod" startAt="4"/>
            </a:pPr>
            <a:r>
              <a:rPr lang="en-US" sz="2400" b="0"/>
              <a:t>A department in a university stores the </a:t>
            </a:r>
            <a:r>
              <a:rPr lang="en-US" sz="2400" b="0" smtClean="0"/>
              <a:t>information </a:t>
            </a:r>
            <a:r>
              <a:rPr lang="en-US" sz="2400" b="0"/>
              <a:t>about its students and courses in a database</a:t>
            </a:r>
            <a:r>
              <a:rPr lang="en-US" sz="2400" b="0" smtClean="0"/>
              <a:t>. The </a:t>
            </a:r>
            <a:r>
              <a:rPr lang="en-US" sz="2400" b="0"/>
              <a:t>administrative assistant manages the </a:t>
            </a:r>
            <a:r>
              <a:rPr lang="en-US" sz="2400" b="0" smtClean="0"/>
              <a:t>database At </a:t>
            </a:r>
            <a:r>
              <a:rPr lang="en-US" sz="2400" b="0"/>
              <a:t>the end of the semester, he prepares a </a:t>
            </a:r>
            <a:r>
              <a:rPr lang="en-US" sz="2400" b="0" smtClean="0"/>
              <a:t>report about </a:t>
            </a:r>
            <a:r>
              <a:rPr lang="en-US" sz="2400" b="0"/>
              <a:t>each course. Is the E-R diagram correct? </a:t>
            </a:r>
            <a:r>
              <a:rPr lang="en-US" sz="2400" b="0" smtClean="0"/>
              <a:t>If not</a:t>
            </a:r>
            <a:r>
              <a:rPr lang="en-US" sz="2400" b="0"/>
              <a:t>, explain why and draw the correct diagram.</a:t>
            </a:r>
          </a:p>
        </p:txBody>
      </p:sp>
      <p:pic>
        <p:nvPicPr>
          <p:cNvPr id="4"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4343400"/>
            <a:ext cx="4114800" cy="2175406"/>
          </a:xfrm>
          <a:prstGeom prst="rect">
            <a:avLst/>
          </a:prstGeom>
        </p:spPr>
      </p:pic>
      <p:sp>
        <p:nvSpPr>
          <p:cNvPr id="5" name="Footer Placeholder 4"/>
          <p:cNvSpPr>
            <a:spLocks noGrp="1"/>
          </p:cNvSpPr>
          <p:nvPr>
            <p:ph type="ftr" sz="quarter" idx="11"/>
          </p:nvPr>
        </p:nvSpPr>
        <p:spPr/>
        <p:txBody>
          <a:bodyPr/>
          <a:lstStyle/>
          <a:p>
            <a:r>
              <a:rPr lang="en-US" smtClean="0"/>
              <a:t>Trần Thi Kim Chi</a:t>
            </a:r>
            <a:endParaRPr lang="en-US"/>
          </a:p>
        </p:txBody>
      </p:sp>
    </p:spTree>
    <p:extLst>
      <p:ext uri="{BB962C8B-B14F-4D97-AF65-F5344CB8AC3E}">
        <p14:creationId xmlns:p14="http://schemas.microsoft.com/office/powerpoint/2010/main" val="1179934071"/>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Questions</a:t>
            </a:r>
          </a:p>
        </p:txBody>
      </p:sp>
      <p:sp>
        <p:nvSpPr>
          <p:cNvPr id="3" name="Content Placeholder 2"/>
          <p:cNvSpPr>
            <a:spLocks noGrp="1"/>
          </p:cNvSpPr>
          <p:nvPr>
            <p:ph idx="1"/>
          </p:nvPr>
        </p:nvSpPr>
        <p:spPr/>
        <p:txBody>
          <a:bodyPr>
            <a:normAutofit/>
          </a:bodyPr>
          <a:lstStyle/>
          <a:p>
            <a:pPr marL="514350" indent="-514350" algn="just">
              <a:buFont typeface="+mj-lt"/>
              <a:buAutoNum type="arabicPeriod" startAt="5"/>
            </a:pPr>
            <a:r>
              <a:rPr lang="en-US" sz="2400" b="0"/>
              <a:t>Consider the BANK ER schema of Figure 03.17, and suppose that it is necessary to keep track of </a:t>
            </a:r>
            <a:r>
              <a:rPr lang="en-US" sz="2400" b="0" smtClean="0"/>
              <a:t>different </a:t>
            </a:r>
            <a:r>
              <a:rPr lang="en-US" sz="2400" b="0"/>
              <a:t>types of ACCOUNTS (SAVINGS_ACCTS, CHECKING_ACCTS, . . .) and LOANS (CAR_LOANS</a:t>
            </a:r>
            <a:r>
              <a:rPr lang="en-US" sz="2400" b="0" smtClean="0"/>
              <a:t>, HOME_LOANS</a:t>
            </a:r>
            <a:r>
              <a:rPr lang="en-US" sz="2400" b="0"/>
              <a:t>, . . .). Suppose that it is also desirable to keep track of each account’s </a:t>
            </a:r>
            <a:r>
              <a:rPr lang="en-US" sz="2400" b="0" smtClean="0"/>
              <a:t>TRANSACTIONs </a:t>
            </a:r>
            <a:r>
              <a:rPr lang="en-US" sz="2400" b="0"/>
              <a:t>(deposits, withdrawals, checks, . . .) and each loan’s PAYMENTs; both of these </a:t>
            </a:r>
            <a:r>
              <a:rPr lang="en-US" sz="2400" b="0" smtClean="0"/>
              <a:t>include </a:t>
            </a:r>
            <a:r>
              <a:rPr lang="en-US" sz="2400" b="0"/>
              <a:t>the amount, date, and time. Modify the BANK schema, using ER and EER concepts of </a:t>
            </a:r>
            <a:r>
              <a:rPr lang="en-US" sz="2400" b="0" smtClean="0"/>
              <a:t>specialization </a:t>
            </a:r>
            <a:r>
              <a:rPr lang="en-US" sz="2400" b="0"/>
              <a:t>and generalization. State any assumptions you make about the additional </a:t>
            </a:r>
            <a:r>
              <a:rPr lang="en-US" sz="2400" b="0" smtClean="0"/>
              <a:t>requirements</a:t>
            </a:r>
            <a:r>
              <a:rPr lang="en-US" sz="2400" b="0"/>
              <a:t>. </a:t>
            </a:r>
          </a:p>
        </p:txBody>
      </p:sp>
      <p:sp>
        <p:nvSpPr>
          <p:cNvPr id="4" name="Footer Placeholder 3"/>
          <p:cNvSpPr>
            <a:spLocks noGrp="1"/>
          </p:cNvSpPr>
          <p:nvPr>
            <p:ph type="ftr" sz="quarter" idx="11"/>
          </p:nvPr>
        </p:nvSpPr>
        <p:spPr/>
        <p:txBody>
          <a:bodyPr/>
          <a:lstStyle/>
          <a:p>
            <a:r>
              <a:rPr lang="en-US" smtClean="0"/>
              <a:t>Trần Thi Kim Chi</a:t>
            </a:r>
            <a:endParaRPr lang="en-US"/>
          </a:p>
        </p:txBody>
      </p:sp>
    </p:spTree>
    <p:extLst>
      <p:ext uri="{BB962C8B-B14F-4D97-AF65-F5344CB8AC3E}">
        <p14:creationId xmlns:p14="http://schemas.microsoft.com/office/powerpoint/2010/main" val="4099425038"/>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a:xfrm>
            <a:off x="762000" y="1524000"/>
            <a:ext cx="7772400" cy="1143000"/>
          </a:xfrm>
        </p:spPr>
        <p:txBody>
          <a:bodyPr/>
          <a:lstStyle/>
          <a:p>
            <a:pPr algn="ctr"/>
            <a:r>
              <a:rPr lang="en-US" b="1">
                <a:solidFill>
                  <a:srgbClr val="0000FF"/>
                </a:solidFill>
              </a:rPr>
              <a:t>Thank you</a:t>
            </a:r>
          </a:p>
        </p:txBody>
      </p:sp>
      <p:pic>
        <p:nvPicPr>
          <p:cNvPr id="73732" name="Beethoven's Fur Elise.rmi">
            <a:hlinkClick r:id="" action="ppaction://media"/>
          </p:cNvPr>
          <p:cNvPicPr>
            <a:picLocks noRot="1"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3886200" y="3657600"/>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3"/>
          </p:nvPr>
        </p:nvSpPr>
        <p:spPr/>
        <p:txBody>
          <a:bodyPr/>
          <a:lstStyle/>
          <a:p>
            <a:r>
              <a:rPr lang="en-US" smtClean="0"/>
              <a:t>Trần Thi Kim Chi</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73732"/>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23" presetClass="entr" presetSubtype="528" fill="hold" grpId="0" nodeType="clickEffect">
                                  <p:stCondLst>
                                    <p:cond delay="0"/>
                                  </p:stCondLst>
                                  <p:childTnLst>
                                    <p:set>
                                      <p:cBhvr>
                                        <p:cTn id="10" dur="1" fill="hold">
                                          <p:stCondLst>
                                            <p:cond delay="0"/>
                                          </p:stCondLst>
                                        </p:cTn>
                                        <p:tgtEl>
                                          <p:spTgt spid="73730"/>
                                        </p:tgtEl>
                                        <p:attrNameLst>
                                          <p:attrName>style.visibility</p:attrName>
                                        </p:attrNameLst>
                                      </p:cBhvr>
                                      <p:to>
                                        <p:strVal val="visible"/>
                                      </p:to>
                                    </p:set>
                                    <p:anim calcmode="lin" valueType="num">
                                      <p:cBhvr>
                                        <p:cTn id="11" dur="500" fill="hold"/>
                                        <p:tgtEl>
                                          <p:spTgt spid="73730"/>
                                        </p:tgtEl>
                                        <p:attrNameLst>
                                          <p:attrName>ppt_w</p:attrName>
                                        </p:attrNameLst>
                                      </p:cBhvr>
                                      <p:tavLst>
                                        <p:tav tm="0">
                                          <p:val>
                                            <p:fltVal val="0"/>
                                          </p:val>
                                        </p:tav>
                                        <p:tav tm="100000">
                                          <p:val>
                                            <p:strVal val="#ppt_w"/>
                                          </p:val>
                                        </p:tav>
                                      </p:tavLst>
                                    </p:anim>
                                    <p:anim calcmode="lin" valueType="num">
                                      <p:cBhvr>
                                        <p:cTn id="12" dur="500" fill="hold"/>
                                        <p:tgtEl>
                                          <p:spTgt spid="73730"/>
                                        </p:tgtEl>
                                        <p:attrNameLst>
                                          <p:attrName>ppt_h</p:attrName>
                                        </p:attrNameLst>
                                      </p:cBhvr>
                                      <p:tavLst>
                                        <p:tav tm="0">
                                          <p:val>
                                            <p:fltVal val="0"/>
                                          </p:val>
                                        </p:tav>
                                        <p:tav tm="100000">
                                          <p:val>
                                            <p:strVal val="#ppt_h"/>
                                          </p:val>
                                        </p:tav>
                                      </p:tavLst>
                                    </p:anim>
                                    <p:anim calcmode="lin" valueType="num">
                                      <p:cBhvr>
                                        <p:cTn id="13" dur="500" fill="hold"/>
                                        <p:tgtEl>
                                          <p:spTgt spid="73730"/>
                                        </p:tgtEl>
                                        <p:attrNameLst>
                                          <p:attrName>ppt_x</p:attrName>
                                        </p:attrNameLst>
                                      </p:cBhvr>
                                      <p:tavLst>
                                        <p:tav tm="0">
                                          <p:val>
                                            <p:fltVal val="0.5"/>
                                          </p:val>
                                        </p:tav>
                                        <p:tav tm="100000">
                                          <p:val>
                                            <p:strVal val="#ppt_x"/>
                                          </p:val>
                                        </p:tav>
                                      </p:tavLst>
                                    </p:anim>
                                    <p:anim calcmode="lin" valueType="num">
                                      <p:cBhvr>
                                        <p:cTn id="14" dur="500" fill="hold"/>
                                        <p:tgtEl>
                                          <p:spTgt spid="7373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p:cTn id="15" fill="hold" display="0">
                  <p:stCondLst>
                    <p:cond delay="indefinite"/>
                  </p:stCondLst>
                  <p:endCondLst>
                    <p:cond evt="onNext" delay="0">
                      <p:tgtEl>
                        <p:sldTgt/>
                      </p:tgtEl>
                    </p:cond>
                    <p:cond evt="onPrev" delay="0">
                      <p:tgtEl>
                        <p:sldTgt/>
                      </p:tgtEl>
                    </p:cond>
                    <p:cond evt="onStopAudio" delay="0">
                      <p:tgtEl>
                        <p:sldTgt/>
                      </p:tgtEl>
                    </p:cond>
                  </p:endCondLst>
                </p:cTn>
                <p:tgtEl>
                  <p:spTgt spid="73732"/>
                </p:tgtEl>
              </p:cMediaNode>
            </p:audio>
          </p:childTnLst>
        </p:cTn>
      </p:par>
    </p:tnLst>
    <p:bldLst>
      <p:bldP spid="7373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960438" y="228600"/>
            <a:ext cx="8183562" cy="838200"/>
          </a:xfrm>
        </p:spPr>
        <p:txBody>
          <a:bodyPr>
            <a:normAutofit/>
          </a:bodyPr>
          <a:lstStyle/>
          <a:p>
            <a:pPr algn="ctr"/>
            <a:r>
              <a:rPr lang="en-US">
                <a:solidFill>
                  <a:srgbClr val="0000FF"/>
                </a:solidFill>
                <a:effectLst>
                  <a:outerShdw blurRad="38100" dist="38100" dir="2700000" algn="tl">
                    <a:srgbClr val="C0C0C0"/>
                  </a:outerShdw>
                </a:effectLst>
              </a:rPr>
              <a:t>Siêu kiểu và kiểu con (tt)</a:t>
            </a:r>
          </a:p>
        </p:txBody>
      </p:sp>
      <p:sp>
        <p:nvSpPr>
          <p:cNvPr id="473091" name="Rectangle 3"/>
          <p:cNvSpPr>
            <a:spLocks noGrp="1" noChangeArrowheads="1"/>
          </p:cNvSpPr>
          <p:nvPr>
            <p:ph idx="4294967295"/>
          </p:nvPr>
        </p:nvSpPr>
        <p:spPr>
          <a:xfrm>
            <a:off x="533400" y="1905000"/>
            <a:ext cx="8382000" cy="4724400"/>
          </a:xfrm>
        </p:spPr>
        <p:txBody>
          <a:bodyPr lIns="182880" tIns="91440"/>
          <a:lstStyle/>
          <a:p>
            <a:pPr marL="400050" indent="-400050"/>
            <a:r>
              <a:rPr lang="en-US" sz="2400"/>
              <a:t>Ký hiệu</a:t>
            </a:r>
          </a:p>
        </p:txBody>
      </p:sp>
      <p:sp>
        <p:nvSpPr>
          <p:cNvPr id="25"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7DC3C8E7-E527-4309-8B64-C6058D3A8C1A}" type="slidenum">
              <a:rPr lang="en-US" sz="1000">
                <a:solidFill>
                  <a:schemeClr val="bg2">
                    <a:shade val="50000"/>
                  </a:schemeClr>
                </a:solidFill>
                <a:latin typeface="Verdana" pitchFamily="34" charset="0"/>
              </a:rPr>
              <a:pPr algn="r" eaLnBrk="1" hangingPunct="1">
                <a:defRPr/>
              </a:pPr>
              <a:t>7</a:t>
            </a:fld>
            <a:endParaRPr lang="en-US" sz="1000">
              <a:solidFill>
                <a:schemeClr val="bg2">
                  <a:shade val="50000"/>
                </a:schemeClr>
              </a:solidFill>
              <a:latin typeface="Verdana" pitchFamily="34" charset="0"/>
            </a:endParaRPr>
          </a:p>
        </p:txBody>
      </p:sp>
      <p:sp>
        <p:nvSpPr>
          <p:cNvPr id="473093" name="Rectangle 4"/>
          <p:cNvSpPr>
            <a:spLocks noChangeArrowheads="1"/>
          </p:cNvSpPr>
          <p:nvPr/>
        </p:nvSpPr>
        <p:spPr bwMode="auto">
          <a:xfrm>
            <a:off x="3429000" y="2362200"/>
            <a:ext cx="1600200" cy="838200"/>
          </a:xfrm>
          <a:prstGeom prst="rect">
            <a:avLst/>
          </a:prstGeom>
          <a:solidFill>
            <a:srgbClr val="FFFFCC"/>
          </a:solidFill>
          <a:ln w="9525">
            <a:solidFill>
              <a:schemeClr val="tx1"/>
            </a:solidFill>
            <a:miter lim="800000"/>
            <a:headEnd/>
            <a:tailEnd/>
          </a:ln>
        </p:spPr>
        <p:txBody>
          <a:bodyPr wrap="none" anchor="ctr"/>
          <a:lstStyle/>
          <a:p>
            <a:pPr algn="ctr"/>
            <a:r>
              <a:rPr lang="en-US" sz="1800" b="1">
                <a:latin typeface="Verdana" pitchFamily="34" charset="0"/>
              </a:rPr>
              <a:t>SUPERTYPE</a:t>
            </a:r>
          </a:p>
        </p:txBody>
      </p:sp>
      <p:sp>
        <p:nvSpPr>
          <p:cNvPr id="473094" name="Oval 5"/>
          <p:cNvSpPr>
            <a:spLocks noChangeArrowheads="1"/>
          </p:cNvSpPr>
          <p:nvPr/>
        </p:nvSpPr>
        <p:spPr bwMode="auto">
          <a:xfrm>
            <a:off x="3957638" y="3805238"/>
            <a:ext cx="533400" cy="533400"/>
          </a:xfrm>
          <a:prstGeom prst="ellipse">
            <a:avLst/>
          </a:prstGeom>
          <a:solidFill>
            <a:srgbClr val="CCFFCC"/>
          </a:solidFill>
          <a:ln w="9525">
            <a:solidFill>
              <a:schemeClr val="tx1"/>
            </a:solidFill>
            <a:round/>
            <a:headEnd/>
            <a:tailEnd/>
          </a:ln>
        </p:spPr>
        <p:txBody>
          <a:bodyPr wrap="none" anchor="ctr"/>
          <a:lstStyle/>
          <a:p>
            <a:pPr algn="ctr"/>
            <a:endParaRPr lang="en-US" sz="1800">
              <a:latin typeface="Verdana" pitchFamily="34" charset="0"/>
            </a:endParaRPr>
          </a:p>
        </p:txBody>
      </p:sp>
      <p:sp>
        <p:nvSpPr>
          <p:cNvPr id="473095" name="Rectangle 6"/>
          <p:cNvSpPr>
            <a:spLocks noChangeArrowheads="1"/>
          </p:cNvSpPr>
          <p:nvPr/>
        </p:nvSpPr>
        <p:spPr bwMode="auto">
          <a:xfrm>
            <a:off x="1143000" y="4876800"/>
            <a:ext cx="1600200" cy="838200"/>
          </a:xfrm>
          <a:prstGeom prst="rect">
            <a:avLst/>
          </a:prstGeom>
          <a:solidFill>
            <a:srgbClr val="FFFFCC"/>
          </a:solidFill>
          <a:ln w="9525">
            <a:solidFill>
              <a:schemeClr val="tx1"/>
            </a:solidFill>
            <a:miter lim="800000"/>
            <a:headEnd/>
            <a:tailEnd/>
          </a:ln>
        </p:spPr>
        <p:txBody>
          <a:bodyPr wrap="none" anchor="ctr"/>
          <a:lstStyle/>
          <a:p>
            <a:pPr algn="ctr"/>
            <a:r>
              <a:rPr lang="en-US" sz="1800" b="1">
                <a:latin typeface="Verdana" pitchFamily="34" charset="0"/>
              </a:rPr>
              <a:t>SUBTYPE 1</a:t>
            </a:r>
          </a:p>
        </p:txBody>
      </p:sp>
      <p:sp>
        <p:nvSpPr>
          <p:cNvPr id="473096" name="Rectangle 7"/>
          <p:cNvSpPr>
            <a:spLocks noChangeArrowheads="1"/>
          </p:cNvSpPr>
          <p:nvPr/>
        </p:nvSpPr>
        <p:spPr bwMode="auto">
          <a:xfrm>
            <a:off x="3352800" y="4953000"/>
            <a:ext cx="1600200" cy="838200"/>
          </a:xfrm>
          <a:prstGeom prst="rect">
            <a:avLst/>
          </a:prstGeom>
          <a:solidFill>
            <a:srgbClr val="FFFFCC"/>
          </a:solidFill>
          <a:ln w="9525">
            <a:solidFill>
              <a:schemeClr val="tx1"/>
            </a:solidFill>
            <a:miter lim="800000"/>
            <a:headEnd/>
            <a:tailEnd/>
          </a:ln>
        </p:spPr>
        <p:txBody>
          <a:bodyPr wrap="none" anchor="ctr"/>
          <a:lstStyle/>
          <a:p>
            <a:pPr algn="ctr"/>
            <a:r>
              <a:rPr lang="en-US" sz="1800" b="1">
                <a:latin typeface="Verdana" pitchFamily="34" charset="0"/>
              </a:rPr>
              <a:t>SUBTYPE 2</a:t>
            </a:r>
          </a:p>
        </p:txBody>
      </p:sp>
      <p:sp>
        <p:nvSpPr>
          <p:cNvPr id="473097" name="Line 9"/>
          <p:cNvSpPr>
            <a:spLocks noChangeShapeType="1"/>
          </p:cNvSpPr>
          <p:nvPr/>
        </p:nvSpPr>
        <p:spPr bwMode="auto">
          <a:xfrm>
            <a:off x="4214813" y="32004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3098" name="Line 10"/>
          <p:cNvSpPr>
            <a:spLocks noChangeShapeType="1"/>
          </p:cNvSpPr>
          <p:nvPr/>
        </p:nvSpPr>
        <p:spPr bwMode="auto">
          <a:xfrm flipH="1">
            <a:off x="2209800" y="4114800"/>
            <a:ext cx="1752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3099" name="Line 11"/>
          <p:cNvSpPr>
            <a:spLocks noChangeShapeType="1"/>
          </p:cNvSpPr>
          <p:nvPr/>
        </p:nvSpPr>
        <p:spPr bwMode="auto">
          <a:xfrm flipH="1">
            <a:off x="4191000" y="4343400"/>
            <a:ext cx="23813"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3100" name="Freeform 14"/>
          <p:cNvSpPr>
            <a:spLocks/>
          </p:cNvSpPr>
          <p:nvPr/>
        </p:nvSpPr>
        <p:spPr bwMode="auto">
          <a:xfrm>
            <a:off x="2970213" y="4267200"/>
            <a:ext cx="330200" cy="393700"/>
          </a:xfrm>
          <a:custGeom>
            <a:avLst/>
            <a:gdLst>
              <a:gd name="T0" fmla="*/ 282257516 w 208"/>
              <a:gd name="T1" fmla="*/ 0 h 248"/>
              <a:gd name="T2" fmla="*/ 40322501 w 208"/>
              <a:gd name="T3" fmla="*/ 241935040 h 248"/>
              <a:gd name="T4" fmla="*/ 40322501 w 208"/>
              <a:gd name="T5" fmla="*/ 483870079 h 248"/>
              <a:gd name="T6" fmla="*/ 282257516 w 208"/>
              <a:gd name="T7" fmla="*/ 604837550 h 248"/>
              <a:gd name="T8" fmla="*/ 524192545 w 208"/>
              <a:gd name="T9" fmla="*/ 604837550 h 248"/>
              <a:gd name="T10" fmla="*/ 0 60000 65536"/>
              <a:gd name="T11" fmla="*/ 0 60000 65536"/>
              <a:gd name="T12" fmla="*/ 0 60000 65536"/>
              <a:gd name="T13" fmla="*/ 0 60000 65536"/>
              <a:gd name="T14" fmla="*/ 0 60000 65536"/>
              <a:gd name="T15" fmla="*/ 0 w 208"/>
              <a:gd name="T16" fmla="*/ 0 h 248"/>
              <a:gd name="T17" fmla="*/ 208 w 208"/>
              <a:gd name="T18" fmla="*/ 248 h 248"/>
            </a:gdLst>
            <a:ahLst/>
            <a:cxnLst>
              <a:cxn ang="T10">
                <a:pos x="T0" y="T1"/>
              </a:cxn>
              <a:cxn ang="T11">
                <a:pos x="T2" y="T3"/>
              </a:cxn>
              <a:cxn ang="T12">
                <a:pos x="T4" y="T5"/>
              </a:cxn>
              <a:cxn ang="T13">
                <a:pos x="T6" y="T7"/>
              </a:cxn>
              <a:cxn ang="T14">
                <a:pos x="T8" y="T9"/>
              </a:cxn>
            </a:cxnLst>
            <a:rect l="T15" t="T16" r="T17" b="T18"/>
            <a:pathLst>
              <a:path w="208" h="248">
                <a:moveTo>
                  <a:pt x="112" y="0"/>
                </a:moveTo>
                <a:cubicBezTo>
                  <a:pt x="72" y="32"/>
                  <a:pt x="32" y="64"/>
                  <a:pt x="16" y="96"/>
                </a:cubicBezTo>
                <a:cubicBezTo>
                  <a:pt x="0" y="128"/>
                  <a:pt x="0" y="168"/>
                  <a:pt x="16" y="192"/>
                </a:cubicBezTo>
                <a:cubicBezTo>
                  <a:pt x="32" y="216"/>
                  <a:pt x="80" y="232"/>
                  <a:pt x="112" y="240"/>
                </a:cubicBezTo>
                <a:cubicBezTo>
                  <a:pt x="144" y="248"/>
                  <a:pt x="192" y="240"/>
                  <a:pt x="208" y="24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800">
              <a:latin typeface="Verdana" pitchFamily="34" charset="0"/>
            </a:endParaRPr>
          </a:p>
        </p:txBody>
      </p:sp>
      <p:sp>
        <p:nvSpPr>
          <p:cNvPr id="473101" name="Freeform 15"/>
          <p:cNvSpPr>
            <a:spLocks/>
          </p:cNvSpPr>
          <p:nvPr/>
        </p:nvSpPr>
        <p:spPr bwMode="auto">
          <a:xfrm rot="-4127695">
            <a:off x="4022725" y="4387850"/>
            <a:ext cx="330200" cy="393700"/>
          </a:xfrm>
          <a:custGeom>
            <a:avLst/>
            <a:gdLst>
              <a:gd name="T0" fmla="*/ 282257516 w 208"/>
              <a:gd name="T1" fmla="*/ 0 h 248"/>
              <a:gd name="T2" fmla="*/ 40322501 w 208"/>
              <a:gd name="T3" fmla="*/ 241935040 h 248"/>
              <a:gd name="T4" fmla="*/ 40322501 w 208"/>
              <a:gd name="T5" fmla="*/ 483870079 h 248"/>
              <a:gd name="T6" fmla="*/ 282257516 w 208"/>
              <a:gd name="T7" fmla="*/ 604837550 h 248"/>
              <a:gd name="T8" fmla="*/ 524192545 w 208"/>
              <a:gd name="T9" fmla="*/ 604837550 h 248"/>
              <a:gd name="T10" fmla="*/ 0 60000 65536"/>
              <a:gd name="T11" fmla="*/ 0 60000 65536"/>
              <a:gd name="T12" fmla="*/ 0 60000 65536"/>
              <a:gd name="T13" fmla="*/ 0 60000 65536"/>
              <a:gd name="T14" fmla="*/ 0 60000 65536"/>
              <a:gd name="T15" fmla="*/ 0 w 208"/>
              <a:gd name="T16" fmla="*/ 0 h 248"/>
              <a:gd name="T17" fmla="*/ 208 w 208"/>
              <a:gd name="T18" fmla="*/ 248 h 248"/>
            </a:gdLst>
            <a:ahLst/>
            <a:cxnLst>
              <a:cxn ang="T10">
                <a:pos x="T0" y="T1"/>
              </a:cxn>
              <a:cxn ang="T11">
                <a:pos x="T2" y="T3"/>
              </a:cxn>
              <a:cxn ang="T12">
                <a:pos x="T4" y="T5"/>
              </a:cxn>
              <a:cxn ang="T13">
                <a:pos x="T6" y="T7"/>
              </a:cxn>
              <a:cxn ang="T14">
                <a:pos x="T8" y="T9"/>
              </a:cxn>
            </a:cxnLst>
            <a:rect l="T15" t="T16" r="T17" b="T18"/>
            <a:pathLst>
              <a:path w="208" h="248">
                <a:moveTo>
                  <a:pt x="112" y="0"/>
                </a:moveTo>
                <a:cubicBezTo>
                  <a:pt x="72" y="32"/>
                  <a:pt x="32" y="64"/>
                  <a:pt x="16" y="96"/>
                </a:cubicBezTo>
                <a:cubicBezTo>
                  <a:pt x="0" y="128"/>
                  <a:pt x="0" y="168"/>
                  <a:pt x="16" y="192"/>
                </a:cubicBezTo>
                <a:cubicBezTo>
                  <a:pt x="32" y="216"/>
                  <a:pt x="80" y="232"/>
                  <a:pt x="112" y="240"/>
                </a:cubicBezTo>
                <a:cubicBezTo>
                  <a:pt x="144" y="248"/>
                  <a:pt x="192" y="240"/>
                  <a:pt x="208" y="24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800">
              <a:latin typeface="Verdana" pitchFamily="34" charset="0"/>
            </a:endParaRPr>
          </a:p>
        </p:txBody>
      </p:sp>
      <p:sp>
        <p:nvSpPr>
          <p:cNvPr id="473102" name="AutoShape 16"/>
          <p:cNvSpPr>
            <a:spLocks noChangeArrowheads="1"/>
          </p:cNvSpPr>
          <p:nvPr/>
        </p:nvSpPr>
        <p:spPr bwMode="auto">
          <a:xfrm>
            <a:off x="5510213" y="5257800"/>
            <a:ext cx="609600" cy="533400"/>
          </a:xfrm>
          <a:prstGeom prst="leftArrow">
            <a:avLst>
              <a:gd name="adj1" fmla="val 50000"/>
              <a:gd name="adj2" fmla="val 28571"/>
            </a:avLst>
          </a:prstGeom>
          <a:solidFill>
            <a:srgbClr val="CCFFCC"/>
          </a:solidFill>
          <a:ln w="9525">
            <a:solidFill>
              <a:schemeClr val="tx1"/>
            </a:solidFill>
            <a:miter lim="800000"/>
            <a:headEnd/>
            <a:tailEnd/>
          </a:ln>
        </p:spPr>
        <p:txBody>
          <a:bodyPr wrap="none" anchor="ctr"/>
          <a:lstStyle/>
          <a:p>
            <a:pPr algn="ctr"/>
            <a:endParaRPr lang="en-US" sz="1800">
              <a:latin typeface="Verdana" pitchFamily="34" charset="0"/>
            </a:endParaRPr>
          </a:p>
        </p:txBody>
      </p:sp>
      <p:sp>
        <p:nvSpPr>
          <p:cNvPr id="473103" name="AutoShape 17"/>
          <p:cNvSpPr>
            <a:spLocks noChangeArrowheads="1"/>
          </p:cNvSpPr>
          <p:nvPr/>
        </p:nvSpPr>
        <p:spPr bwMode="auto">
          <a:xfrm>
            <a:off x="5510213" y="2590800"/>
            <a:ext cx="609600" cy="533400"/>
          </a:xfrm>
          <a:prstGeom prst="leftArrow">
            <a:avLst>
              <a:gd name="adj1" fmla="val 50000"/>
              <a:gd name="adj2" fmla="val 28571"/>
            </a:avLst>
          </a:prstGeom>
          <a:solidFill>
            <a:srgbClr val="CCFFCC"/>
          </a:solidFill>
          <a:ln w="9525">
            <a:solidFill>
              <a:schemeClr val="tx1"/>
            </a:solidFill>
            <a:miter lim="800000"/>
            <a:headEnd/>
            <a:tailEnd/>
          </a:ln>
        </p:spPr>
        <p:txBody>
          <a:bodyPr wrap="none" anchor="ctr"/>
          <a:lstStyle/>
          <a:p>
            <a:pPr algn="ctr"/>
            <a:endParaRPr lang="en-US" sz="1800">
              <a:latin typeface="Verdana" pitchFamily="34" charset="0"/>
            </a:endParaRPr>
          </a:p>
        </p:txBody>
      </p:sp>
      <p:sp>
        <p:nvSpPr>
          <p:cNvPr id="473104" name="Text Box 18"/>
          <p:cNvSpPr txBox="1">
            <a:spLocks noChangeArrowheads="1"/>
          </p:cNvSpPr>
          <p:nvPr/>
        </p:nvSpPr>
        <p:spPr bwMode="auto">
          <a:xfrm>
            <a:off x="6424613" y="2514600"/>
            <a:ext cx="14303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a:latin typeface="Verdana" pitchFamily="34" charset="0"/>
              </a:rPr>
              <a:t>General </a:t>
            </a:r>
          </a:p>
          <a:p>
            <a:r>
              <a:rPr kumimoji="0" lang="en-US" sz="1800">
                <a:latin typeface="Verdana" pitchFamily="34" charset="0"/>
              </a:rPr>
              <a:t>entity type</a:t>
            </a:r>
          </a:p>
        </p:txBody>
      </p:sp>
      <p:sp>
        <p:nvSpPr>
          <p:cNvPr id="473105" name="Text Box 19"/>
          <p:cNvSpPr txBox="1">
            <a:spLocks noChangeArrowheads="1"/>
          </p:cNvSpPr>
          <p:nvPr/>
        </p:nvSpPr>
        <p:spPr bwMode="auto">
          <a:xfrm>
            <a:off x="6172200" y="5105400"/>
            <a:ext cx="25796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a:latin typeface="Verdana" pitchFamily="34" charset="0"/>
              </a:rPr>
              <a:t>Specialized versions </a:t>
            </a:r>
          </a:p>
          <a:p>
            <a:r>
              <a:rPr kumimoji="0" lang="en-US" sz="1800">
                <a:latin typeface="Verdana" pitchFamily="34" charset="0"/>
              </a:rPr>
              <a:t>of supertype</a:t>
            </a:r>
          </a:p>
        </p:txBody>
      </p:sp>
      <p:sp>
        <p:nvSpPr>
          <p:cNvPr id="473106" name="Oval 20"/>
          <p:cNvSpPr>
            <a:spLocks noChangeArrowheads="1"/>
          </p:cNvSpPr>
          <p:nvPr/>
        </p:nvSpPr>
        <p:spPr bwMode="auto">
          <a:xfrm>
            <a:off x="2943225" y="1190625"/>
            <a:ext cx="2514600" cy="838200"/>
          </a:xfrm>
          <a:prstGeom prst="ellipse">
            <a:avLst/>
          </a:prstGeom>
          <a:solidFill>
            <a:srgbClr val="CCFFCC"/>
          </a:solidFill>
          <a:ln w="9525">
            <a:solidFill>
              <a:schemeClr val="tx1"/>
            </a:solidFill>
            <a:round/>
            <a:headEnd/>
            <a:tailEnd/>
          </a:ln>
        </p:spPr>
        <p:txBody>
          <a:bodyPr wrap="none" anchor="ctr"/>
          <a:lstStyle/>
          <a:p>
            <a:pPr algn="ctr"/>
            <a:r>
              <a:rPr lang="en-US" sz="1800">
                <a:latin typeface="Verdana" pitchFamily="34" charset="0"/>
              </a:rPr>
              <a:t>Attributes shared </a:t>
            </a:r>
          </a:p>
          <a:p>
            <a:pPr algn="ctr"/>
            <a:r>
              <a:rPr lang="en-US" sz="1800">
                <a:latin typeface="Verdana" pitchFamily="34" charset="0"/>
              </a:rPr>
              <a:t>by all entites</a:t>
            </a:r>
          </a:p>
        </p:txBody>
      </p:sp>
      <p:sp>
        <p:nvSpPr>
          <p:cNvPr id="473107" name="Line 21"/>
          <p:cNvSpPr>
            <a:spLocks noChangeShapeType="1"/>
          </p:cNvSpPr>
          <p:nvPr/>
        </p:nvSpPr>
        <p:spPr bwMode="auto">
          <a:xfrm>
            <a:off x="4267200" y="2057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3108" name="Oval 22"/>
          <p:cNvSpPr>
            <a:spLocks noChangeArrowheads="1"/>
          </p:cNvSpPr>
          <p:nvPr/>
        </p:nvSpPr>
        <p:spPr bwMode="auto">
          <a:xfrm>
            <a:off x="457200" y="5943600"/>
            <a:ext cx="2286000" cy="914400"/>
          </a:xfrm>
          <a:prstGeom prst="ellipse">
            <a:avLst/>
          </a:prstGeom>
          <a:solidFill>
            <a:srgbClr val="CCFFCC"/>
          </a:solidFill>
          <a:ln w="9525">
            <a:solidFill>
              <a:schemeClr val="tx1"/>
            </a:solidFill>
            <a:round/>
            <a:headEnd/>
            <a:tailEnd/>
          </a:ln>
        </p:spPr>
        <p:txBody>
          <a:bodyPr wrap="none" anchor="ctr"/>
          <a:lstStyle/>
          <a:p>
            <a:pPr algn="ctr"/>
            <a:r>
              <a:rPr lang="en-US" sz="1800">
                <a:latin typeface="Verdana" pitchFamily="34" charset="0"/>
              </a:rPr>
              <a:t>Attributes unique</a:t>
            </a:r>
          </a:p>
          <a:p>
            <a:pPr algn="ctr"/>
            <a:r>
              <a:rPr lang="en-US" sz="1800">
                <a:latin typeface="Verdana" pitchFamily="34" charset="0"/>
              </a:rPr>
              <a:t>To subtype 1</a:t>
            </a:r>
          </a:p>
        </p:txBody>
      </p:sp>
      <p:sp>
        <p:nvSpPr>
          <p:cNvPr id="473109" name="Line 23"/>
          <p:cNvSpPr>
            <a:spLocks noChangeShapeType="1"/>
          </p:cNvSpPr>
          <p:nvPr/>
        </p:nvSpPr>
        <p:spPr bwMode="auto">
          <a:xfrm>
            <a:off x="1676400" y="5715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3110" name="Oval 24"/>
          <p:cNvSpPr>
            <a:spLocks noChangeArrowheads="1"/>
          </p:cNvSpPr>
          <p:nvPr/>
        </p:nvSpPr>
        <p:spPr bwMode="auto">
          <a:xfrm>
            <a:off x="3276600" y="5943600"/>
            <a:ext cx="2286000" cy="914400"/>
          </a:xfrm>
          <a:prstGeom prst="ellipse">
            <a:avLst/>
          </a:prstGeom>
          <a:solidFill>
            <a:srgbClr val="CCFFCC"/>
          </a:solidFill>
          <a:ln w="9525">
            <a:solidFill>
              <a:schemeClr val="tx1"/>
            </a:solidFill>
            <a:round/>
            <a:headEnd/>
            <a:tailEnd/>
          </a:ln>
        </p:spPr>
        <p:txBody>
          <a:bodyPr wrap="none" anchor="ctr"/>
          <a:lstStyle/>
          <a:p>
            <a:pPr algn="ctr"/>
            <a:r>
              <a:rPr lang="en-US" sz="1800">
                <a:latin typeface="Verdana" pitchFamily="34" charset="0"/>
              </a:rPr>
              <a:t>Attributes unique</a:t>
            </a:r>
          </a:p>
          <a:p>
            <a:pPr algn="ctr"/>
            <a:r>
              <a:rPr lang="en-US" sz="1800">
                <a:latin typeface="Verdana" pitchFamily="34" charset="0"/>
              </a:rPr>
              <a:t>To subtype 2</a:t>
            </a:r>
          </a:p>
        </p:txBody>
      </p:sp>
      <p:sp>
        <p:nvSpPr>
          <p:cNvPr id="473111" name="Line 25"/>
          <p:cNvSpPr>
            <a:spLocks noChangeShapeType="1"/>
          </p:cNvSpPr>
          <p:nvPr/>
        </p:nvSpPr>
        <p:spPr bwMode="auto">
          <a:xfrm>
            <a:off x="4114800" y="5791200"/>
            <a:ext cx="15240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457200" y="277813"/>
            <a:ext cx="8229600" cy="788987"/>
          </a:xfrm>
        </p:spPr>
        <p:txBody>
          <a:bodyPr>
            <a:normAutofit/>
          </a:bodyPr>
          <a:lstStyle/>
          <a:p>
            <a:pPr algn="ctr"/>
            <a:r>
              <a:rPr lang="en-US">
                <a:solidFill>
                  <a:srgbClr val="0000FF"/>
                </a:solidFill>
                <a:effectLst>
                  <a:outerShdw blurRad="38100" dist="38100" dir="2700000" algn="tl">
                    <a:srgbClr val="C0C0C0"/>
                  </a:outerShdw>
                </a:effectLst>
              </a:rPr>
              <a:t>Ví dụ sơ đồ EER</a:t>
            </a:r>
          </a:p>
        </p:txBody>
      </p:sp>
      <p:sp>
        <p:nvSpPr>
          <p:cNvPr id="35"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C564A754-CE0F-49E3-AD40-90C3C9AFEA8D}" type="slidenum">
              <a:rPr lang="en-US" sz="1000">
                <a:solidFill>
                  <a:schemeClr val="bg2">
                    <a:shade val="50000"/>
                  </a:schemeClr>
                </a:solidFill>
                <a:latin typeface="Verdana" pitchFamily="34" charset="0"/>
              </a:rPr>
              <a:pPr algn="r" eaLnBrk="1" hangingPunct="1">
                <a:defRPr/>
              </a:pPr>
              <a:t>8</a:t>
            </a:fld>
            <a:endParaRPr lang="en-US" sz="1000">
              <a:solidFill>
                <a:schemeClr val="bg2">
                  <a:shade val="50000"/>
                </a:schemeClr>
              </a:solidFill>
              <a:latin typeface="Verdana" pitchFamily="34" charset="0"/>
            </a:endParaRPr>
          </a:p>
        </p:txBody>
      </p:sp>
      <p:sp>
        <p:nvSpPr>
          <p:cNvPr id="474116" name="Rectangle 4"/>
          <p:cNvSpPr>
            <a:spLocks noChangeArrowheads="1"/>
          </p:cNvSpPr>
          <p:nvPr/>
        </p:nvSpPr>
        <p:spPr bwMode="auto">
          <a:xfrm>
            <a:off x="3429000" y="2362200"/>
            <a:ext cx="1600200" cy="609600"/>
          </a:xfrm>
          <a:prstGeom prst="rect">
            <a:avLst/>
          </a:prstGeom>
          <a:solidFill>
            <a:srgbClr val="33CC33"/>
          </a:solidFill>
          <a:ln w="9525">
            <a:solidFill>
              <a:schemeClr val="tx1"/>
            </a:solidFill>
            <a:miter lim="800000"/>
            <a:headEnd/>
            <a:tailEnd/>
          </a:ln>
        </p:spPr>
        <p:txBody>
          <a:bodyPr wrap="none" anchor="ctr"/>
          <a:lstStyle/>
          <a:p>
            <a:pPr algn="ctr"/>
            <a:r>
              <a:rPr lang="en-US" sz="1600" b="1">
                <a:latin typeface="Verdana" pitchFamily="34" charset="0"/>
              </a:rPr>
              <a:t>EMPLOYEE</a:t>
            </a:r>
          </a:p>
        </p:txBody>
      </p:sp>
      <p:sp>
        <p:nvSpPr>
          <p:cNvPr id="17413" name="Oval 5"/>
          <p:cNvSpPr>
            <a:spLocks noChangeArrowheads="1"/>
          </p:cNvSpPr>
          <p:nvPr/>
        </p:nvSpPr>
        <p:spPr bwMode="auto">
          <a:xfrm>
            <a:off x="4014788" y="3352800"/>
            <a:ext cx="309562" cy="309563"/>
          </a:xfrm>
          <a:prstGeom prst="ellipse">
            <a:avLst/>
          </a:prstGeom>
          <a:solidFill>
            <a:schemeClr val="accent6">
              <a:lumMod val="75000"/>
            </a:schemeClr>
          </a:solidFill>
          <a:ln w="9525">
            <a:solidFill>
              <a:schemeClr val="tx1"/>
            </a:solidFill>
            <a:round/>
            <a:headEnd/>
            <a:tailEnd/>
          </a:ln>
          <a:effectLst/>
        </p:spPr>
        <p:txBody>
          <a:bodyPr wrap="none" anchor="ctr"/>
          <a:lstStyle/>
          <a:p>
            <a:pPr algn="ctr">
              <a:defRPr/>
            </a:pPr>
            <a:endParaRPr lang="en-US" sz="1800">
              <a:latin typeface="Verdana" pitchFamily="34" charset="0"/>
            </a:endParaRPr>
          </a:p>
        </p:txBody>
      </p:sp>
      <p:sp>
        <p:nvSpPr>
          <p:cNvPr id="474118" name="Rectangle 6"/>
          <p:cNvSpPr>
            <a:spLocks noChangeArrowheads="1"/>
          </p:cNvSpPr>
          <p:nvPr/>
        </p:nvSpPr>
        <p:spPr bwMode="auto">
          <a:xfrm>
            <a:off x="457200" y="4419600"/>
            <a:ext cx="1600200" cy="838200"/>
          </a:xfrm>
          <a:prstGeom prst="rect">
            <a:avLst/>
          </a:prstGeom>
          <a:solidFill>
            <a:srgbClr val="FF5050"/>
          </a:solidFill>
          <a:ln w="9525">
            <a:solidFill>
              <a:schemeClr val="tx1"/>
            </a:solidFill>
            <a:miter lim="800000"/>
            <a:headEnd/>
            <a:tailEnd/>
          </a:ln>
        </p:spPr>
        <p:txBody>
          <a:bodyPr wrap="none" anchor="ctr"/>
          <a:lstStyle/>
          <a:p>
            <a:pPr algn="ctr"/>
            <a:r>
              <a:rPr lang="en-US" sz="1600" b="1">
                <a:latin typeface="Verdana" pitchFamily="34" charset="0"/>
              </a:rPr>
              <a:t>HOURLY</a:t>
            </a:r>
          </a:p>
          <a:p>
            <a:pPr algn="ctr"/>
            <a:r>
              <a:rPr lang="en-US" sz="1600" b="1">
                <a:latin typeface="Verdana" pitchFamily="34" charset="0"/>
              </a:rPr>
              <a:t>EMPLOYEE</a:t>
            </a:r>
          </a:p>
        </p:txBody>
      </p:sp>
      <p:sp>
        <p:nvSpPr>
          <p:cNvPr id="474119" name="Rectangle 7"/>
          <p:cNvSpPr>
            <a:spLocks noChangeArrowheads="1"/>
          </p:cNvSpPr>
          <p:nvPr/>
        </p:nvSpPr>
        <p:spPr bwMode="auto">
          <a:xfrm>
            <a:off x="3276600" y="4267200"/>
            <a:ext cx="1600200" cy="838200"/>
          </a:xfrm>
          <a:prstGeom prst="rect">
            <a:avLst/>
          </a:prstGeom>
          <a:solidFill>
            <a:srgbClr val="00B0F0"/>
          </a:solidFill>
          <a:ln w="9525">
            <a:solidFill>
              <a:schemeClr val="tx1"/>
            </a:solidFill>
            <a:miter lim="800000"/>
            <a:headEnd/>
            <a:tailEnd/>
          </a:ln>
        </p:spPr>
        <p:txBody>
          <a:bodyPr wrap="none" anchor="ctr"/>
          <a:lstStyle/>
          <a:p>
            <a:pPr algn="ctr"/>
            <a:r>
              <a:rPr lang="en-US" sz="1600" b="1">
                <a:latin typeface="Verdana" pitchFamily="34" charset="0"/>
              </a:rPr>
              <a:t>SALARIED</a:t>
            </a:r>
          </a:p>
          <a:p>
            <a:pPr algn="ctr"/>
            <a:r>
              <a:rPr lang="en-US" sz="1600" b="1">
                <a:latin typeface="Verdana" pitchFamily="34" charset="0"/>
              </a:rPr>
              <a:t>EMPLOYEE</a:t>
            </a:r>
          </a:p>
        </p:txBody>
      </p:sp>
      <p:sp>
        <p:nvSpPr>
          <p:cNvPr id="474120" name="Line 9"/>
          <p:cNvSpPr>
            <a:spLocks noChangeShapeType="1"/>
          </p:cNvSpPr>
          <p:nvPr/>
        </p:nvSpPr>
        <p:spPr bwMode="auto">
          <a:xfrm flipH="1">
            <a:off x="1524000" y="3505200"/>
            <a:ext cx="25146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4121" name="Freeform 11"/>
          <p:cNvSpPr>
            <a:spLocks/>
          </p:cNvSpPr>
          <p:nvPr/>
        </p:nvSpPr>
        <p:spPr bwMode="auto">
          <a:xfrm>
            <a:off x="3200400" y="3581400"/>
            <a:ext cx="330200" cy="393700"/>
          </a:xfrm>
          <a:custGeom>
            <a:avLst/>
            <a:gdLst>
              <a:gd name="T0" fmla="*/ 282257516 w 208"/>
              <a:gd name="T1" fmla="*/ 0 h 248"/>
              <a:gd name="T2" fmla="*/ 40322501 w 208"/>
              <a:gd name="T3" fmla="*/ 241935040 h 248"/>
              <a:gd name="T4" fmla="*/ 40322501 w 208"/>
              <a:gd name="T5" fmla="*/ 483870079 h 248"/>
              <a:gd name="T6" fmla="*/ 282257516 w 208"/>
              <a:gd name="T7" fmla="*/ 604837550 h 248"/>
              <a:gd name="T8" fmla="*/ 524192545 w 208"/>
              <a:gd name="T9" fmla="*/ 604837550 h 248"/>
              <a:gd name="T10" fmla="*/ 0 60000 65536"/>
              <a:gd name="T11" fmla="*/ 0 60000 65536"/>
              <a:gd name="T12" fmla="*/ 0 60000 65536"/>
              <a:gd name="T13" fmla="*/ 0 60000 65536"/>
              <a:gd name="T14" fmla="*/ 0 60000 65536"/>
              <a:gd name="T15" fmla="*/ 0 w 208"/>
              <a:gd name="T16" fmla="*/ 0 h 248"/>
              <a:gd name="T17" fmla="*/ 208 w 208"/>
              <a:gd name="T18" fmla="*/ 248 h 248"/>
            </a:gdLst>
            <a:ahLst/>
            <a:cxnLst>
              <a:cxn ang="T10">
                <a:pos x="T0" y="T1"/>
              </a:cxn>
              <a:cxn ang="T11">
                <a:pos x="T2" y="T3"/>
              </a:cxn>
              <a:cxn ang="T12">
                <a:pos x="T4" y="T5"/>
              </a:cxn>
              <a:cxn ang="T13">
                <a:pos x="T6" y="T7"/>
              </a:cxn>
              <a:cxn ang="T14">
                <a:pos x="T8" y="T9"/>
              </a:cxn>
            </a:cxnLst>
            <a:rect l="T15" t="T16" r="T17" b="T18"/>
            <a:pathLst>
              <a:path w="208" h="248">
                <a:moveTo>
                  <a:pt x="112" y="0"/>
                </a:moveTo>
                <a:cubicBezTo>
                  <a:pt x="72" y="32"/>
                  <a:pt x="32" y="64"/>
                  <a:pt x="16" y="96"/>
                </a:cubicBezTo>
                <a:cubicBezTo>
                  <a:pt x="0" y="128"/>
                  <a:pt x="0" y="168"/>
                  <a:pt x="16" y="192"/>
                </a:cubicBezTo>
                <a:cubicBezTo>
                  <a:pt x="32" y="216"/>
                  <a:pt x="80" y="232"/>
                  <a:pt x="112" y="240"/>
                </a:cubicBezTo>
                <a:cubicBezTo>
                  <a:pt x="144" y="248"/>
                  <a:pt x="192" y="240"/>
                  <a:pt x="208" y="24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800">
              <a:latin typeface="Verdana" pitchFamily="34" charset="0"/>
            </a:endParaRPr>
          </a:p>
        </p:txBody>
      </p:sp>
      <p:sp>
        <p:nvSpPr>
          <p:cNvPr id="474122" name="Freeform 12"/>
          <p:cNvSpPr>
            <a:spLocks/>
          </p:cNvSpPr>
          <p:nvPr/>
        </p:nvSpPr>
        <p:spPr bwMode="auto">
          <a:xfrm rot="-4127695">
            <a:off x="3994150" y="3625850"/>
            <a:ext cx="330200" cy="393700"/>
          </a:xfrm>
          <a:custGeom>
            <a:avLst/>
            <a:gdLst>
              <a:gd name="T0" fmla="*/ 282257516 w 208"/>
              <a:gd name="T1" fmla="*/ 0 h 248"/>
              <a:gd name="T2" fmla="*/ 40322501 w 208"/>
              <a:gd name="T3" fmla="*/ 241935040 h 248"/>
              <a:gd name="T4" fmla="*/ 40322501 w 208"/>
              <a:gd name="T5" fmla="*/ 483870079 h 248"/>
              <a:gd name="T6" fmla="*/ 282257516 w 208"/>
              <a:gd name="T7" fmla="*/ 604837550 h 248"/>
              <a:gd name="T8" fmla="*/ 524192545 w 208"/>
              <a:gd name="T9" fmla="*/ 604837550 h 248"/>
              <a:gd name="T10" fmla="*/ 0 60000 65536"/>
              <a:gd name="T11" fmla="*/ 0 60000 65536"/>
              <a:gd name="T12" fmla="*/ 0 60000 65536"/>
              <a:gd name="T13" fmla="*/ 0 60000 65536"/>
              <a:gd name="T14" fmla="*/ 0 60000 65536"/>
              <a:gd name="T15" fmla="*/ 0 w 208"/>
              <a:gd name="T16" fmla="*/ 0 h 248"/>
              <a:gd name="T17" fmla="*/ 208 w 208"/>
              <a:gd name="T18" fmla="*/ 248 h 248"/>
            </a:gdLst>
            <a:ahLst/>
            <a:cxnLst>
              <a:cxn ang="T10">
                <a:pos x="T0" y="T1"/>
              </a:cxn>
              <a:cxn ang="T11">
                <a:pos x="T2" y="T3"/>
              </a:cxn>
              <a:cxn ang="T12">
                <a:pos x="T4" y="T5"/>
              </a:cxn>
              <a:cxn ang="T13">
                <a:pos x="T6" y="T7"/>
              </a:cxn>
              <a:cxn ang="T14">
                <a:pos x="T8" y="T9"/>
              </a:cxn>
            </a:cxnLst>
            <a:rect l="T15" t="T16" r="T17" b="T18"/>
            <a:pathLst>
              <a:path w="208" h="248">
                <a:moveTo>
                  <a:pt x="112" y="0"/>
                </a:moveTo>
                <a:cubicBezTo>
                  <a:pt x="72" y="32"/>
                  <a:pt x="32" y="64"/>
                  <a:pt x="16" y="96"/>
                </a:cubicBezTo>
                <a:cubicBezTo>
                  <a:pt x="0" y="128"/>
                  <a:pt x="0" y="168"/>
                  <a:pt x="16" y="192"/>
                </a:cubicBezTo>
                <a:cubicBezTo>
                  <a:pt x="32" y="216"/>
                  <a:pt x="80" y="232"/>
                  <a:pt x="112" y="240"/>
                </a:cubicBezTo>
                <a:cubicBezTo>
                  <a:pt x="144" y="248"/>
                  <a:pt x="192" y="240"/>
                  <a:pt x="208" y="24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800">
              <a:latin typeface="Verdana" pitchFamily="34" charset="0"/>
            </a:endParaRPr>
          </a:p>
        </p:txBody>
      </p:sp>
      <p:sp>
        <p:nvSpPr>
          <p:cNvPr id="474123" name="Oval 13"/>
          <p:cNvSpPr>
            <a:spLocks noChangeArrowheads="1"/>
          </p:cNvSpPr>
          <p:nvPr/>
        </p:nvSpPr>
        <p:spPr bwMode="auto">
          <a:xfrm>
            <a:off x="2943225" y="1190625"/>
            <a:ext cx="2514600" cy="838200"/>
          </a:xfrm>
          <a:prstGeom prst="ellipse">
            <a:avLst/>
          </a:prstGeom>
          <a:solidFill>
            <a:srgbClr val="CCFFCC"/>
          </a:solidFill>
          <a:ln w="9525">
            <a:solidFill>
              <a:schemeClr val="tx1"/>
            </a:solidFill>
            <a:round/>
            <a:headEnd/>
            <a:tailEnd/>
          </a:ln>
        </p:spPr>
        <p:txBody>
          <a:bodyPr wrap="none" anchor="ctr"/>
          <a:lstStyle/>
          <a:p>
            <a:pPr algn="ctr"/>
            <a:r>
              <a:rPr lang="en-US" sz="1600" b="1">
                <a:solidFill>
                  <a:schemeClr val="bg2"/>
                </a:solidFill>
                <a:latin typeface="Verdana" pitchFamily="34" charset="0"/>
              </a:rPr>
              <a:t>Employee_Name</a:t>
            </a:r>
          </a:p>
        </p:txBody>
      </p:sp>
      <p:sp>
        <p:nvSpPr>
          <p:cNvPr id="474124" name="Line 14"/>
          <p:cNvSpPr>
            <a:spLocks noChangeShapeType="1"/>
          </p:cNvSpPr>
          <p:nvPr/>
        </p:nvSpPr>
        <p:spPr bwMode="auto">
          <a:xfrm>
            <a:off x="4267200" y="2057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3" name="Oval 15"/>
          <p:cNvSpPr>
            <a:spLocks noChangeArrowheads="1"/>
          </p:cNvSpPr>
          <p:nvPr/>
        </p:nvSpPr>
        <p:spPr bwMode="auto">
          <a:xfrm>
            <a:off x="304800" y="5715000"/>
            <a:ext cx="1752600" cy="685800"/>
          </a:xfrm>
          <a:prstGeom prst="ellipse">
            <a:avLst/>
          </a:prstGeom>
          <a:solidFill>
            <a:srgbClr val="FFCCFF"/>
          </a:solidFill>
          <a:ln w="9525">
            <a:solidFill>
              <a:schemeClr val="tx1"/>
            </a:solidFill>
            <a:round/>
            <a:headEnd/>
            <a:tailEnd/>
          </a:ln>
        </p:spPr>
        <p:txBody>
          <a:bodyPr wrap="none" anchor="ctr"/>
          <a:lstStyle/>
          <a:p>
            <a:pPr algn="ctr"/>
            <a:r>
              <a:rPr lang="en-US" sz="1600" b="1">
                <a:solidFill>
                  <a:schemeClr val="bg2"/>
                </a:solidFill>
                <a:latin typeface="Verdana" pitchFamily="34" charset="0"/>
              </a:rPr>
              <a:t>Hourly_Rate</a:t>
            </a:r>
          </a:p>
        </p:txBody>
      </p:sp>
      <p:sp>
        <p:nvSpPr>
          <p:cNvPr id="474126" name="Oval 17"/>
          <p:cNvSpPr>
            <a:spLocks noChangeArrowheads="1"/>
          </p:cNvSpPr>
          <p:nvPr/>
        </p:nvSpPr>
        <p:spPr bwMode="auto">
          <a:xfrm>
            <a:off x="2057400" y="5486400"/>
            <a:ext cx="1905000" cy="609600"/>
          </a:xfrm>
          <a:prstGeom prst="ellipse">
            <a:avLst/>
          </a:prstGeom>
          <a:solidFill>
            <a:srgbClr val="CCECFF"/>
          </a:solidFill>
          <a:ln w="9525">
            <a:solidFill>
              <a:schemeClr val="tx1"/>
            </a:solidFill>
            <a:round/>
            <a:headEnd/>
            <a:tailEnd/>
          </a:ln>
        </p:spPr>
        <p:txBody>
          <a:bodyPr wrap="none" anchor="ctr"/>
          <a:lstStyle/>
          <a:p>
            <a:pPr algn="ctr"/>
            <a:r>
              <a:rPr lang="en-US" sz="1600" b="1">
                <a:solidFill>
                  <a:schemeClr val="bg2"/>
                </a:solidFill>
                <a:latin typeface="Verdana" pitchFamily="34" charset="0"/>
              </a:rPr>
              <a:t>Annual_Salary</a:t>
            </a:r>
          </a:p>
        </p:txBody>
      </p:sp>
      <p:sp>
        <p:nvSpPr>
          <p:cNvPr id="474127" name="Line 19"/>
          <p:cNvSpPr>
            <a:spLocks noChangeShapeType="1"/>
          </p:cNvSpPr>
          <p:nvPr/>
        </p:nvSpPr>
        <p:spPr bwMode="auto">
          <a:xfrm>
            <a:off x="4191000" y="2971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4128" name="Line 20"/>
          <p:cNvSpPr>
            <a:spLocks noChangeShapeType="1"/>
          </p:cNvSpPr>
          <p:nvPr/>
        </p:nvSpPr>
        <p:spPr bwMode="auto">
          <a:xfrm>
            <a:off x="4176713" y="3700463"/>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4129" name="Rectangle 21"/>
          <p:cNvSpPr>
            <a:spLocks noChangeArrowheads="1"/>
          </p:cNvSpPr>
          <p:nvPr/>
        </p:nvSpPr>
        <p:spPr bwMode="auto">
          <a:xfrm>
            <a:off x="6477000" y="4343400"/>
            <a:ext cx="1828800" cy="838200"/>
          </a:xfrm>
          <a:prstGeom prst="rect">
            <a:avLst/>
          </a:prstGeom>
          <a:solidFill>
            <a:srgbClr val="FFFF00"/>
          </a:solidFill>
          <a:ln w="9525">
            <a:solidFill>
              <a:schemeClr val="tx1"/>
            </a:solidFill>
            <a:miter lim="800000"/>
            <a:headEnd/>
            <a:tailEnd/>
          </a:ln>
        </p:spPr>
        <p:txBody>
          <a:bodyPr wrap="none" anchor="ctr"/>
          <a:lstStyle/>
          <a:p>
            <a:pPr algn="ctr"/>
            <a:r>
              <a:rPr lang="en-US" sz="1600" b="1">
                <a:latin typeface="Verdana" pitchFamily="34" charset="0"/>
              </a:rPr>
              <a:t>CONSULTANT</a:t>
            </a:r>
          </a:p>
        </p:txBody>
      </p:sp>
      <p:sp>
        <p:nvSpPr>
          <p:cNvPr id="474130" name="Line 22"/>
          <p:cNvSpPr>
            <a:spLocks noChangeShapeType="1"/>
          </p:cNvSpPr>
          <p:nvPr/>
        </p:nvSpPr>
        <p:spPr bwMode="auto">
          <a:xfrm>
            <a:off x="4338638" y="3505200"/>
            <a:ext cx="2667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4131" name="Freeform 23"/>
          <p:cNvSpPr>
            <a:spLocks/>
          </p:cNvSpPr>
          <p:nvPr/>
        </p:nvSpPr>
        <p:spPr bwMode="auto">
          <a:xfrm rot="-7822137">
            <a:off x="4956175" y="3549650"/>
            <a:ext cx="330200" cy="393700"/>
          </a:xfrm>
          <a:custGeom>
            <a:avLst/>
            <a:gdLst>
              <a:gd name="T0" fmla="*/ 282257516 w 208"/>
              <a:gd name="T1" fmla="*/ 0 h 248"/>
              <a:gd name="T2" fmla="*/ 40322501 w 208"/>
              <a:gd name="T3" fmla="*/ 241935040 h 248"/>
              <a:gd name="T4" fmla="*/ 40322501 w 208"/>
              <a:gd name="T5" fmla="*/ 483870079 h 248"/>
              <a:gd name="T6" fmla="*/ 282257516 w 208"/>
              <a:gd name="T7" fmla="*/ 604837550 h 248"/>
              <a:gd name="T8" fmla="*/ 524192545 w 208"/>
              <a:gd name="T9" fmla="*/ 604837550 h 248"/>
              <a:gd name="T10" fmla="*/ 0 60000 65536"/>
              <a:gd name="T11" fmla="*/ 0 60000 65536"/>
              <a:gd name="T12" fmla="*/ 0 60000 65536"/>
              <a:gd name="T13" fmla="*/ 0 60000 65536"/>
              <a:gd name="T14" fmla="*/ 0 60000 65536"/>
              <a:gd name="T15" fmla="*/ 0 w 208"/>
              <a:gd name="T16" fmla="*/ 0 h 248"/>
              <a:gd name="T17" fmla="*/ 208 w 208"/>
              <a:gd name="T18" fmla="*/ 248 h 248"/>
            </a:gdLst>
            <a:ahLst/>
            <a:cxnLst>
              <a:cxn ang="T10">
                <a:pos x="T0" y="T1"/>
              </a:cxn>
              <a:cxn ang="T11">
                <a:pos x="T2" y="T3"/>
              </a:cxn>
              <a:cxn ang="T12">
                <a:pos x="T4" y="T5"/>
              </a:cxn>
              <a:cxn ang="T13">
                <a:pos x="T6" y="T7"/>
              </a:cxn>
              <a:cxn ang="T14">
                <a:pos x="T8" y="T9"/>
              </a:cxn>
            </a:cxnLst>
            <a:rect l="T15" t="T16" r="T17" b="T18"/>
            <a:pathLst>
              <a:path w="208" h="248">
                <a:moveTo>
                  <a:pt x="112" y="0"/>
                </a:moveTo>
                <a:cubicBezTo>
                  <a:pt x="72" y="32"/>
                  <a:pt x="32" y="64"/>
                  <a:pt x="16" y="96"/>
                </a:cubicBezTo>
                <a:cubicBezTo>
                  <a:pt x="0" y="128"/>
                  <a:pt x="0" y="168"/>
                  <a:pt x="16" y="192"/>
                </a:cubicBezTo>
                <a:cubicBezTo>
                  <a:pt x="32" y="216"/>
                  <a:pt x="80" y="232"/>
                  <a:pt x="112" y="240"/>
                </a:cubicBezTo>
                <a:cubicBezTo>
                  <a:pt x="144" y="248"/>
                  <a:pt x="192" y="240"/>
                  <a:pt x="208" y="24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800">
              <a:latin typeface="Verdana" pitchFamily="34" charset="0"/>
            </a:endParaRPr>
          </a:p>
        </p:txBody>
      </p:sp>
      <p:sp>
        <p:nvSpPr>
          <p:cNvPr id="474132" name="Oval 25"/>
          <p:cNvSpPr>
            <a:spLocks noChangeArrowheads="1"/>
          </p:cNvSpPr>
          <p:nvPr/>
        </p:nvSpPr>
        <p:spPr bwMode="auto">
          <a:xfrm>
            <a:off x="5715000" y="1447800"/>
            <a:ext cx="1905000" cy="685800"/>
          </a:xfrm>
          <a:prstGeom prst="ellipse">
            <a:avLst/>
          </a:prstGeom>
          <a:solidFill>
            <a:srgbClr val="CCFFCC"/>
          </a:solidFill>
          <a:ln w="9525">
            <a:solidFill>
              <a:schemeClr val="tx1"/>
            </a:solidFill>
            <a:round/>
            <a:headEnd/>
            <a:tailEnd/>
          </a:ln>
        </p:spPr>
        <p:txBody>
          <a:bodyPr wrap="none" anchor="ctr"/>
          <a:lstStyle/>
          <a:p>
            <a:pPr algn="ctr"/>
            <a:r>
              <a:rPr lang="en-US" sz="1600" b="1">
                <a:solidFill>
                  <a:schemeClr val="bg2"/>
                </a:solidFill>
                <a:latin typeface="Verdana" pitchFamily="34" charset="0"/>
              </a:rPr>
              <a:t>Address</a:t>
            </a:r>
          </a:p>
        </p:txBody>
      </p:sp>
      <p:sp>
        <p:nvSpPr>
          <p:cNvPr id="474133" name="Oval 26"/>
          <p:cNvSpPr>
            <a:spLocks noChangeArrowheads="1"/>
          </p:cNvSpPr>
          <p:nvPr/>
        </p:nvSpPr>
        <p:spPr bwMode="auto">
          <a:xfrm>
            <a:off x="5867400" y="2438400"/>
            <a:ext cx="1752600" cy="685800"/>
          </a:xfrm>
          <a:prstGeom prst="ellipse">
            <a:avLst/>
          </a:prstGeom>
          <a:solidFill>
            <a:srgbClr val="CCFFCC"/>
          </a:solidFill>
          <a:ln w="9525">
            <a:solidFill>
              <a:schemeClr val="tx1"/>
            </a:solidFill>
            <a:round/>
            <a:headEnd/>
            <a:tailEnd/>
          </a:ln>
        </p:spPr>
        <p:txBody>
          <a:bodyPr wrap="none" anchor="ctr"/>
          <a:lstStyle/>
          <a:p>
            <a:pPr algn="ctr"/>
            <a:r>
              <a:rPr lang="en-US" sz="1600" b="1">
                <a:solidFill>
                  <a:schemeClr val="bg2"/>
                </a:solidFill>
                <a:latin typeface="Verdana" pitchFamily="34" charset="0"/>
              </a:rPr>
              <a:t>Date_Hired</a:t>
            </a:r>
          </a:p>
        </p:txBody>
      </p:sp>
      <p:sp>
        <p:nvSpPr>
          <p:cNvPr id="474134" name="Oval 27"/>
          <p:cNvSpPr>
            <a:spLocks noChangeArrowheads="1"/>
          </p:cNvSpPr>
          <p:nvPr/>
        </p:nvSpPr>
        <p:spPr bwMode="auto">
          <a:xfrm>
            <a:off x="381000" y="2057400"/>
            <a:ext cx="2438400" cy="838200"/>
          </a:xfrm>
          <a:prstGeom prst="ellipse">
            <a:avLst/>
          </a:prstGeom>
          <a:solidFill>
            <a:srgbClr val="CCFFCC"/>
          </a:solidFill>
          <a:ln w="9525">
            <a:solidFill>
              <a:schemeClr val="tx1"/>
            </a:solidFill>
            <a:round/>
            <a:headEnd/>
            <a:tailEnd/>
          </a:ln>
        </p:spPr>
        <p:txBody>
          <a:bodyPr wrap="none" anchor="ctr"/>
          <a:lstStyle/>
          <a:p>
            <a:pPr algn="ctr"/>
            <a:r>
              <a:rPr lang="en-US" sz="1600" b="1">
                <a:solidFill>
                  <a:srgbClr val="FF0000"/>
                </a:solidFill>
                <a:latin typeface="Verdana" pitchFamily="34" charset="0"/>
              </a:rPr>
              <a:t>E</a:t>
            </a:r>
            <a:r>
              <a:rPr lang="en-US" sz="1600" b="1" u="sng">
                <a:solidFill>
                  <a:srgbClr val="FF0000"/>
                </a:solidFill>
                <a:latin typeface="Verdana" pitchFamily="34" charset="0"/>
              </a:rPr>
              <a:t>mployee_Number</a:t>
            </a:r>
          </a:p>
        </p:txBody>
      </p:sp>
      <p:sp>
        <p:nvSpPr>
          <p:cNvPr id="474135" name="Line 28"/>
          <p:cNvSpPr>
            <a:spLocks noChangeShapeType="1"/>
          </p:cNvSpPr>
          <p:nvPr/>
        </p:nvSpPr>
        <p:spPr bwMode="auto">
          <a:xfrm flipH="1">
            <a:off x="4800600" y="1981200"/>
            <a:ext cx="1066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4136" name="Line 29"/>
          <p:cNvSpPr>
            <a:spLocks noChangeShapeType="1"/>
          </p:cNvSpPr>
          <p:nvPr/>
        </p:nvSpPr>
        <p:spPr bwMode="auto">
          <a:xfrm flipH="1">
            <a:off x="5024438" y="27432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4137" name="Line 30"/>
          <p:cNvSpPr>
            <a:spLocks noChangeShapeType="1"/>
          </p:cNvSpPr>
          <p:nvPr/>
        </p:nvSpPr>
        <p:spPr bwMode="auto">
          <a:xfrm>
            <a:off x="2819400" y="25146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4138" name="Line 31"/>
          <p:cNvSpPr>
            <a:spLocks noChangeShapeType="1"/>
          </p:cNvSpPr>
          <p:nvPr/>
        </p:nvSpPr>
        <p:spPr bwMode="auto">
          <a:xfrm>
            <a:off x="1219200" y="5257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4139" name="Oval 32"/>
          <p:cNvSpPr>
            <a:spLocks noChangeArrowheads="1"/>
          </p:cNvSpPr>
          <p:nvPr/>
        </p:nvSpPr>
        <p:spPr bwMode="auto">
          <a:xfrm>
            <a:off x="3810000" y="5943600"/>
            <a:ext cx="1905000" cy="609600"/>
          </a:xfrm>
          <a:prstGeom prst="ellipse">
            <a:avLst/>
          </a:prstGeom>
          <a:solidFill>
            <a:srgbClr val="CCECFF"/>
          </a:solidFill>
          <a:ln w="9525">
            <a:solidFill>
              <a:schemeClr val="tx1"/>
            </a:solidFill>
            <a:round/>
            <a:headEnd/>
            <a:tailEnd/>
          </a:ln>
        </p:spPr>
        <p:txBody>
          <a:bodyPr wrap="none" anchor="ctr"/>
          <a:lstStyle/>
          <a:p>
            <a:pPr algn="ctr"/>
            <a:r>
              <a:rPr lang="en-US" sz="1600" b="1">
                <a:solidFill>
                  <a:schemeClr val="bg2"/>
                </a:solidFill>
                <a:latin typeface="Verdana" pitchFamily="34" charset="0"/>
              </a:rPr>
              <a:t>Stock_Option</a:t>
            </a:r>
          </a:p>
        </p:txBody>
      </p:sp>
      <p:sp>
        <p:nvSpPr>
          <p:cNvPr id="474140" name="Oval 33"/>
          <p:cNvSpPr>
            <a:spLocks noChangeArrowheads="1"/>
          </p:cNvSpPr>
          <p:nvPr/>
        </p:nvSpPr>
        <p:spPr bwMode="auto">
          <a:xfrm>
            <a:off x="5410200" y="5562600"/>
            <a:ext cx="2133600" cy="457200"/>
          </a:xfrm>
          <a:prstGeom prst="ellipse">
            <a:avLst/>
          </a:prstGeom>
          <a:solidFill>
            <a:srgbClr val="FFFFCC"/>
          </a:solidFill>
          <a:ln w="9525">
            <a:solidFill>
              <a:schemeClr val="tx1"/>
            </a:solidFill>
            <a:round/>
            <a:headEnd/>
            <a:tailEnd/>
          </a:ln>
        </p:spPr>
        <p:txBody>
          <a:bodyPr wrap="none" anchor="ctr"/>
          <a:lstStyle/>
          <a:p>
            <a:pPr algn="ctr"/>
            <a:r>
              <a:rPr lang="en-US" sz="1600" b="1">
                <a:solidFill>
                  <a:schemeClr val="bg2"/>
                </a:solidFill>
                <a:latin typeface="Verdana" pitchFamily="34" charset="0"/>
              </a:rPr>
              <a:t>Contract_Number</a:t>
            </a:r>
          </a:p>
        </p:txBody>
      </p:sp>
      <p:sp>
        <p:nvSpPr>
          <p:cNvPr id="474141" name="Oval 34"/>
          <p:cNvSpPr>
            <a:spLocks noChangeArrowheads="1"/>
          </p:cNvSpPr>
          <p:nvPr/>
        </p:nvSpPr>
        <p:spPr bwMode="auto">
          <a:xfrm>
            <a:off x="7239000" y="6096000"/>
            <a:ext cx="1676400" cy="381000"/>
          </a:xfrm>
          <a:prstGeom prst="ellipse">
            <a:avLst/>
          </a:prstGeom>
          <a:solidFill>
            <a:srgbClr val="FFFFCC"/>
          </a:solidFill>
          <a:ln w="9525">
            <a:solidFill>
              <a:schemeClr val="tx1"/>
            </a:solidFill>
            <a:round/>
            <a:headEnd/>
            <a:tailEnd/>
          </a:ln>
        </p:spPr>
        <p:txBody>
          <a:bodyPr wrap="none" anchor="ctr"/>
          <a:lstStyle/>
          <a:p>
            <a:pPr algn="ctr"/>
            <a:r>
              <a:rPr lang="en-US" sz="1600" b="1">
                <a:solidFill>
                  <a:schemeClr val="bg2"/>
                </a:solidFill>
                <a:latin typeface="Verdana" pitchFamily="34" charset="0"/>
              </a:rPr>
              <a:t>Billing_Rate</a:t>
            </a:r>
          </a:p>
        </p:txBody>
      </p:sp>
      <p:sp>
        <p:nvSpPr>
          <p:cNvPr id="474142" name="Line 35"/>
          <p:cNvSpPr>
            <a:spLocks noChangeShapeType="1"/>
          </p:cNvSpPr>
          <p:nvPr/>
        </p:nvSpPr>
        <p:spPr bwMode="auto">
          <a:xfrm flipH="1">
            <a:off x="2971800" y="5105400"/>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4143" name="Line 36"/>
          <p:cNvSpPr>
            <a:spLocks noChangeShapeType="1"/>
          </p:cNvSpPr>
          <p:nvPr/>
        </p:nvSpPr>
        <p:spPr bwMode="auto">
          <a:xfrm>
            <a:off x="4114800" y="5105400"/>
            <a:ext cx="381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4144" name="Line 37"/>
          <p:cNvSpPr>
            <a:spLocks noChangeShapeType="1"/>
          </p:cNvSpPr>
          <p:nvPr/>
        </p:nvSpPr>
        <p:spPr bwMode="auto">
          <a:xfrm flipH="1">
            <a:off x="6553200" y="51816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4145" name="Line 38"/>
          <p:cNvSpPr>
            <a:spLocks noChangeShapeType="1"/>
          </p:cNvSpPr>
          <p:nvPr/>
        </p:nvSpPr>
        <p:spPr bwMode="auto">
          <a:xfrm>
            <a:off x="7543800" y="5181600"/>
            <a:ext cx="9144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533400" y="533400"/>
            <a:ext cx="8183563" cy="1050925"/>
          </a:xfrm>
        </p:spPr>
        <p:txBody>
          <a:bodyPr>
            <a:normAutofit fontScale="90000"/>
          </a:bodyPr>
          <a:lstStyle/>
          <a:p>
            <a:pPr algn="ctr"/>
            <a:r>
              <a:rPr lang="en-US" sz="4000">
                <a:solidFill>
                  <a:srgbClr val="0000FF"/>
                </a:solidFill>
                <a:effectLst>
                  <a:outerShdw blurRad="38100" dist="38100" dir="2700000" algn="tl">
                    <a:srgbClr val="C0C0C0"/>
                  </a:outerShdw>
                </a:effectLst>
              </a:rPr>
              <a:t>Sự thừa kế thuộc tính</a:t>
            </a:r>
            <a:br>
              <a:rPr lang="en-US" sz="4000">
                <a:solidFill>
                  <a:srgbClr val="0000FF"/>
                </a:solidFill>
                <a:effectLst>
                  <a:outerShdw blurRad="38100" dist="38100" dir="2700000" algn="tl">
                    <a:srgbClr val="C0C0C0"/>
                  </a:outerShdw>
                </a:effectLst>
              </a:rPr>
            </a:br>
            <a:r>
              <a:rPr lang="en-US" sz="4000">
                <a:solidFill>
                  <a:srgbClr val="0000FF"/>
                </a:solidFill>
                <a:effectLst>
                  <a:outerShdw blurRad="38100" dist="38100" dir="2700000" algn="tl">
                    <a:srgbClr val="C0C0C0"/>
                  </a:outerShdw>
                </a:effectLst>
              </a:rPr>
              <a:t>Attribute inheritance</a:t>
            </a:r>
          </a:p>
        </p:txBody>
      </p:sp>
      <p:sp>
        <p:nvSpPr>
          <p:cNvPr id="475139" name="Rectangle 3"/>
          <p:cNvSpPr>
            <a:spLocks noGrp="1" noChangeArrowheads="1"/>
          </p:cNvSpPr>
          <p:nvPr>
            <p:ph idx="4294967295"/>
          </p:nvPr>
        </p:nvSpPr>
        <p:spPr>
          <a:xfrm>
            <a:off x="533400" y="1905000"/>
            <a:ext cx="8077200" cy="4187825"/>
          </a:xfrm>
        </p:spPr>
        <p:txBody>
          <a:bodyPr lIns="182880" tIns="91440"/>
          <a:lstStyle/>
          <a:p>
            <a:pPr algn="just"/>
            <a:r>
              <a:rPr lang="en-US" sz="2400"/>
              <a:t>Sự thừa kế thuộc tính là tính chất mà theo đó các kiểu thực thể con thừa kế trị của mọi thuộc tính thuộc về siêu kiểu</a:t>
            </a:r>
          </a:p>
          <a:p>
            <a:pPr marL="800100" lvl="1" algn="just"/>
            <a:r>
              <a:rPr lang="en-US" sz="2400"/>
              <a:t>Một thành viên của subtype cũng là 1 thành viên của supertype</a:t>
            </a:r>
          </a:p>
          <a:p>
            <a:pPr marL="800100" lvl="1" algn="just"/>
            <a:r>
              <a:rPr lang="en-US" sz="2400"/>
              <a:t>Điều ngược lại không phải lúc nào cũng đúng mà phụ thuộc vào nghiệp vụ</a:t>
            </a:r>
          </a:p>
          <a:p>
            <a:pPr marL="800100" lvl="1" algn="just">
              <a:buFontTx/>
              <a:buNone/>
            </a:pPr>
            <a:endParaRPr lang="en-US" sz="2400"/>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DB0248C3-B5FC-4EBC-AB18-D4BE21AE4290}" type="slidenum">
              <a:rPr lang="en-US" sz="1000">
                <a:solidFill>
                  <a:schemeClr val="bg2">
                    <a:shade val="50000"/>
                  </a:schemeClr>
                </a:solidFill>
                <a:latin typeface="Verdana" pitchFamily="34" charset="0"/>
              </a:rPr>
              <a:pPr algn="r" eaLnBrk="1" hangingPunct="1">
                <a:defRPr/>
              </a:pPr>
              <a:t>9</a:t>
            </a:fld>
            <a:endParaRPr lang="en-US" sz="100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3933</TotalTime>
  <Words>3829</Words>
  <Application>Microsoft Office PowerPoint</Application>
  <PresentationFormat>On-screen Show (4:3)</PresentationFormat>
  <Paragraphs>558</Paragraphs>
  <Slides>65</Slides>
  <Notes>3</Notes>
  <HiddenSlides>0</HiddenSlides>
  <MMClips>1</MMClips>
  <ScaleCrop>false</ScaleCrop>
  <HeadingPairs>
    <vt:vector size="8" baseType="variant">
      <vt:variant>
        <vt:lpstr>Fonts Used</vt:lpstr>
      </vt:variant>
      <vt:variant>
        <vt:i4>3</vt:i4>
      </vt:variant>
      <vt:variant>
        <vt:lpstr>Theme</vt:lpstr>
      </vt:variant>
      <vt:variant>
        <vt:i4>1</vt:i4>
      </vt:variant>
      <vt:variant>
        <vt:lpstr>Slide Titles</vt:lpstr>
      </vt:variant>
      <vt:variant>
        <vt:i4>65</vt:i4>
      </vt:variant>
      <vt:variant>
        <vt:lpstr>Custom Shows</vt:lpstr>
      </vt:variant>
      <vt:variant>
        <vt:i4>1</vt:i4>
      </vt:variant>
    </vt:vector>
  </HeadingPairs>
  <TitlesOfParts>
    <vt:vector size="70" baseType="lpstr">
      <vt:lpstr>Times New Roman</vt:lpstr>
      <vt:lpstr>Verdana</vt:lpstr>
      <vt:lpstr>Wingdings</vt:lpstr>
      <vt:lpstr>Blends</vt:lpstr>
      <vt:lpstr>Chương 3</vt:lpstr>
      <vt:lpstr>Nội dung</vt:lpstr>
      <vt:lpstr>Lược đồ ER và quy tắc nghiệp vụ</vt:lpstr>
      <vt:lpstr>Mô hình liên kết thực thể mở rộng – mô hình EER  Enhanced Entity Relationship model</vt:lpstr>
      <vt:lpstr>PowerPoint Presentation</vt:lpstr>
      <vt:lpstr>Siêu kiểu và kiểu con (Supertype và subtype)</vt:lpstr>
      <vt:lpstr>Siêu kiểu và kiểu con (tt)</vt:lpstr>
      <vt:lpstr>Ví dụ sơ đồ EER</vt:lpstr>
      <vt:lpstr>Sự thừa kế thuộc tính Attribute inheritance</vt:lpstr>
      <vt:lpstr>Khi nào sử dụng mối quan hệ supertype/subtype</vt:lpstr>
      <vt:lpstr>Chuyên biệt hóa và tổng quát hóa Specialization và Generalization</vt:lpstr>
      <vt:lpstr>Chuyên biệt hóa và tổng quát hóa Specialization và Generalization</vt:lpstr>
      <vt:lpstr>Chuyên biệt hóa và tổng quát hóa Specialization và Generalization</vt:lpstr>
      <vt:lpstr>Chuyên biệt hóa và tổng quát hóa Specialization và Generalization</vt:lpstr>
      <vt:lpstr>Chuyên biệt hóa và tổng quát hóa Specialization và Generalization</vt:lpstr>
      <vt:lpstr>Chuyên biệt hóa và tổng quát hóa Specialization và Generalization</vt:lpstr>
      <vt:lpstr>Chuyên biệt hóa và tổng quát hóa Specialization và Generalization</vt:lpstr>
      <vt:lpstr>Ví dụ chuyên biệt hóa</vt:lpstr>
      <vt:lpstr>Ràng buộc trong mối liên kết  siêu kiểu/ kiểu con</vt:lpstr>
      <vt:lpstr>Ràng buộc về tính đầy đủ</vt:lpstr>
      <vt:lpstr>Ràng buộc về tính đầy đủ</vt:lpstr>
      <vt:lpstr>Ví dụ chuyên biệt hoá toàn phần</vt:lpstr>
      <vt:lpstr>Ràng buộc về tính đầy đủ</vt:lpstr>
      <vt:lpstr>Ví dụ Chuyên biệt hoá riêng phần</vt:lpstr>
      <vt:lpstr>Ràng buộc về tính đầy đủ</vt:lpstr>
      <vt:lpstr>Ví dụ Chuyên biệt hoá riêng phần</vt:lpstr>
      <vt:lpstr>Ràng buộc về tính phân ly Disjointness constraint</vt:lpstr>
      <vt:lpstr>Ràng buộc về tính phân ly Disjointness constraint</vt:lpstr>
      <vt:lpstr>Ví dụ thuộc tính kiểu phân ly</vt:lpstr>
      <vt:lpstr>Ràng buộc về tính phân ly Disjointness constraint</vt:lpstr>
      <vt:lpstr>Ví dụ thuộc tính kiểu trùng lặp</vt:lpstr>
      <vt:lpstr>Thứ tự phân cấp (Hierarchy)  của siêu kiểu/kiểu con</vt:lpstr>
      <vt:lpstr>Ví dụ mô hình nhân lực trường đại học</vt:lpstr>
      <vt:lpstr>Quy tắc nghiệp vụ Business Rules</vt:lpstr>
      <vt:lpstr>Quy tắc nghiệp vụ Business Rules</vt:lpstr>
      <vt:lpstr>Quy tắc nghiệp vụ</vt:lpstr>
      <vt:lpstr>Quy tắc nghiệp vụ (tt)</vt:lpstr>
      <vt:lpstr>PowerPoint Presentation</vt:lpstr>
      <vt:lpstr>Phân loại quy tắc nghiệp vụ</vt:lpstr>
      <vt:lpstr>Ràng buộc về cấu trúc</vt:lpstr>
      <vt:lpstr>Các định nghĩa trong mô hình dữ liệu</vt:lpstr>
      <vt:lpstr>Ví dụ định nghĩa entity</vt:lpstr>
      <vt:lpstr>Ví dụ định nghĩa attribute</vt:lpstr>
      <vt:lpstr>Ví dụ định nghĩa relationship</vt:lpstr>
      <vt:lpstr>Ràng buộc về cấu trúc (tt)</vt:lpstr>
      <vt:lpstr>Ràng buộc về tác vụ</vt:lpstr>
      <vt:lpstr>Ngôn ngữ để xác định ràng buộc</vt:lpstr>
      <vt:lpstr>Các đối tượng bị ràng buộc và đối tượng ràng buộc</vt:lpstr>
      <vt:lpstr>Các đối tượng bị ràng buộc và đối tượng ràng buộc</vt:lpstr>
      <vt:lpstr>Lược đồ ER đơn giản</vt:lpstr>
      <vt:lpstr>Lược đồ ER có ràng buộc</vt:lpstr>
      <vt:lpstr>Ví dụ 2</vt:lpstr>
      <vt:lpstr>Ví dụ 2</vt:lpstr>
      <vt:lpstr>Ví dụ 2</vt:lpstr>
      <vt:lpstr>Ví dụ 2</vt:lpstr>
      <vt:lpstr>Tổng kết: Các ký hiệu dùng trong mô hình ER</vt:lpstr>
      <vt:lpstr>Tổng kết: Các ký hiệu dùng trong mô hình ER</vt:lpstr>
      <vt:lpstr>Tổng kết: Các ký hiệu dùng trong mô hình ER</vt:lpstr>
      <vt:lpstr>Bài tập 1: Quản lý hoạt động của một trung tâm đại học</vt:lpstr>
      <vt:lpstr>Bài tập 2: Quản lý nhân viên cho một đơn vị</vt:lpstr>
      <vt:lpstr>Bài tập 2: Quản lý nhân viên cho một đơn vị</vt:lpstr>
      <vt:lpstr>Review Questions</vt:lpstr>
      <vt:lpstr>Review Questions</vt:lpstr>
      <vt:lpstr>Review Questions</vt:lpstr>
      <vt:lpstr>Thank you</vt:lpstr>
      <vt:lpstr>Do Thi</vt:lpstr>
    </vt:vector>
  </TitlesOfParts>
  <Company>Incoll4</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Chào mừng các Thầy, Cô đến với Lớp học</dc:title>
  <dc:creator>Trần Thi Kim Chi</dc:creator>
  <cp:lastModifiedBy>admin</cp:lastModifiedBy>
  <cp:revision>318</cp:revision>
  <cp:lastPrinted>1601-01-01T00:00:00Z</cp:lastPrinted>
  <dcterms:created xsi:type="dcterms:W3CDTF">2004-07-18T02:07:00Z</dcterms:created>
  <dcterms:modified xsi:type="dcterms:W3CDTF">2017-02-16T13:35:46Z</dcterms:modified>
</cp:coreProperties>
</file>