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14"/>
  </p:notesMasterIdLst>
  <p:handoutMasterIdLst>
    <p:handoutMasterId r:id="rId115"/>
  </p:handoutMasterIdLst>
  <p:sldIdLst>
    <p:sldId id="256" r:id="rId2"/>
    <p:sldId id="257" r:id="rId3"/>
    <p:sldId id="258" r:id="rId4"/>
    <p:sldId id="259" r:id="rId5"/>
    <p:sldId id="262" r:id="rId6"/>
    <p:sldId id="316" r:id="rId7"/>
    <p:sldId id="364" r:id="rId8"/>
    <p:sldId id="317" r:id="rId9"/>
    <p:sldId id="461" r:id="rId10"/>
    <p:sldId id="462" r:id="rId11"/>
    <p:sldId id="464" r:id="rId12"/>
    <p:sldId id="465" r:id="rId13"/>
    <p:sldId id="454" r:id="rId14"/>
    <p:sldId id="455" r:id="rId15"/>
    <p:sldId id="456" r:id="rId16"/>
    <p:sldId id="457" r:id="rId17"/>
    <p:sldId id="458" r:id="rId18"/>
    <p:sldId id="459" r:id="rId19"/>
    <p:sldId id="460" r:id="rId20"/>
    <p:sldId id="466" r:id="rId21"/>
    <p:sldId id="467" r:id="rId22"/>
    <p:sldId id="448" r:id="rId23"/>
    <p:sldId id="313" r:id="rId24"/>
    <p:sldId id="314" r:id="rId25"/>
    <p:sldId id="430" r:id="rId26"/>
    <p:sldId id="449" r:id="rId27"/>
    <p:sldId id="318" r:id="rId28"/>
    <p:sldId id="362" r:id="rId29"/>
    <p:sldId id="431" r:id="rId30"/>
    <p:sldId id="432" r:id="rId31"/>
    <p:sldId id="315" r:id="rId32"/>
    <p:sldId id="361" r:id="rId33"/>
    <p:sldId id="450" r:id="rId34"/>
    <p:sldId id="320" r:id="rId35"/>
    <p:sldId id="321" r:id="rId36"/>
    <p:sldId id="322" r:id="rId37"/>
    <p:sldId id="332" r:id="rId38"/>
    <p:sldId id="333" r:id="rId39"/>
    <p:sldId id="328" r:id="rId40"/>
    <p:sldId id="447" r:id="rId41"/>
    <p:sldId id="419" r:id="rId42"/>
    <p:sldId id="425" r:id="rId43"/>
    <p:sldId id="426" r:id="rId44"/>
    <p:sldId id="428" r:id="rId45"/>
    <p:sldId id="429" r:id="rId46"/>
    <p:sldId id="418" r:id="rId47"/>
    <p:sldId id="354" r:id="rId48"/>
    <p:sldId id="355" r:id="rId49"/>
    <p:sldId id="356" r:id="rId50"/>
    <p:sldId id="357" r:id="rId51"/>
    <p:sldId id="282" r:id="rId52"/>
    <p:sldId id="399" r:id="rId53"/>
    <p:sldId id="400" r:id="rId54"/>
    <p:sldId id="403" r:id="rId55"/>
    <p:sldId id="404" r:id="rId56"/>
    <p:sldId id="405" r:id="rId57"/>
    <p:sldId id="406" r:id="rId58"/>
    <p:sldId id="407" r:id="rId59"/>
    <p:sldId id="408" r:id="rId60"/>
    <p:sldId id="409" r:id="rId61"/>
    <p:sldId id="410" r:id="rId62"/>
    <p:sldId id="286" r:id="rId63"/>
    <p:sldId id="287" r:id="rId64"/>
    <p:sldId id="288" r:id="rId65"/>
    <p:sldId id="297" r:id="rId66"/>
    <p:sldId id="299" r:id="rId67"/>
    <p:sldId id="301" r:id="rId68"/>
    <p:sldId id="451" r:id="rId69"/>
    <p:sldId id="452" r:id="rId70"/>
    <p:sldId id="453" r:id="rId71"/>
    <p:sldId id="302" r:id="rId72"/>
    <p:sldId id="303" r:id="rId73"/>
    <p:sldId id="304" r:id="rId74"/>
    <p:sldId id="305" r:id="rId75"/>
    <p:sldId id="344" r:id="rId76"/>
    <p:sldId id="345" r:id="rId77"/>
    <p:sldId id="366" r:id="rId78"/>
    <p:sldId id="396" r:id="rId79"/>
    <p:sldId id="346" r:id="rId80"/>
    <p:sldId id="347" r:id="rId81"/>
    <p:sldId id="348" r:id="rId82"/>
    <p:sldId id="352" r:id="rId83"/>
    <p:sldId id="341" r:id="rId84"/>
    <p:sldId id="342" r:id="rId85"/>
    <p:sldId id="359" r:id="rId86"/>
    <p:sldId id="395" r:id="rId87"/>
    <p:sldId id="360" r:id="rId88"/>
    <p:sldId id="370" r:id="rId89"/>
    <p:sldId id="411" r:id="rId90"/>
    <p:sldId id="412" r:id="rId91"/>
    <p:sldId id="413" r:id="rId92"/>
    <p:sldId id="414" r:id="rId93"/>
    <p:sldId id="415" r:id="rId94"/>
    <p:sldId id="371" r:id="rId95"/>
    <p:sldId id="372" r:id="rId96"/>
    <p:sldId id="373" r:id="rId97"/>
    <p:sldId id="374" r:id="rId98"/>
    <p:sldId id="375" r:id="rId99"/>
    <p:sldId id="385" r:id="rId100"/>
    <p:sldId id="386" r:id="rId101"/>
    <p:sldId id="392" r:id="rId102"/>
    <p:sldId id="393" r:id="rId103"/>
    <p:sldId id="394" r:id="rId104"/>
    <p:sldId id="387" r:id="rId105"/>
    <p:sldId id="377" r:id="rId106"/>
    <p:sldId id="378" r:id="rId107"/>
    <p:sldId id="379" r:id="rId108"/>
    <p:sldId id="380" r:id="rId109"/>
    <p:sldId id="381" r:id="rId110"/>
    <p:sldId id="382" r:id="rId111"/>
    <p:sldId id="383" r:id="rId112"/>
    <p:sldId id="384" r:id="rId113"/>
  </p:sldIdLst>
  <p:sldSz cx="9144000" cy="6858000" type="screen4x3"/>
  <p:notesSz cx="6858000" cy="9144000"/>
  <p:custShowLst>
    <p:custShow name="Do Thi" id="0">
      <p:sldLst>
        <p:sld r:id="rId2"/>
        <p:sld r:id="rId66"/>
      </p:sldLst>
    </p:custShow>
  </p:custShowLst>
  <p:defaultTextStyle>
    <a:defPPr>
      <a:defRPr lang="en-US"/>
    </a:defPPr>
    <a:lvl1pPr algn="ctr" rtl="0" eaLnBrk="0" fontAlgn="base" hangingPunct="0">
      <a:spcBef>
        <a:spcPct val="0"/>
      </a:spcBef>
      <a:spcAft>
        <a:spcPct val="0"/>
      </a:spcAft>
      <a:defRPr sz="4000" b="1"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4000" b="1"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4000" b="1"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4000" b="1"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4000" b="1" kern="1200">
        <a:solidFill>
          <a:schemeClr val="tx1"/>
        </a:solidFill>
        <a:latin typeface="Times New Roman" pitchFamily="18" charset="0"/>
        <a:ea typeface="+mn-ea"/>
        <a:cs typeface="+mn-cs"/>
      </a:defRPr>
    </a:lvl5pPr>
    <a:lvl6pPr marL="2286000" algn="l" defTabSz="914400" rtl="0" eaLnBrk="1" latinLnBrk="0" hangingPunct="1">
      <a:defRPr sz="4000" b="1" kern="1200">
        <a:solidFill>
          <a:schemeClr val="tx1"/>
        </a:solidFill>
        <a:latin typeface="Times New Roman" pitchFamily="18" charset="0"/>
        <a:ea typeface="+mn-ea"/>
        <a:cs typeface="+mn-cs"/>
      </a:defRPr>
    </a:lvl6pPr>
    <a:lvl7pPr marL="2743200" algn="l" defTabSz="914400" rtl="0" eaLnBrk="1" latinLnBrk="0" hangingPunct="1">
      <a:defRPr sz="4000" b="1" kern="1200">
        <a:solidFill>
          <a:schemeClr val="tx1"/>
        </a:solidFill>
        <a:latin typeface="Times New Roman" pitchFamily="18" charset="0"/>
        <a:ea typeface="+mn-ea"/>
        <a:cs typeface="+mn-cs"/>
      </a:defRPr>
    </a:lvl7pPr>
    <a:lvl8pPr marL="3200400" algn="l" defTabSz="914400" rtl="0" eaLnBrk="1" latinLnBrk="0" hangingPunct="1">
      <a:defRPr sz="4000" b="1" kern="1200">
        <a:solidFill>
          <a:schemeClr val="tx1"/>
        </a:solidFill>
        <a:latin typeface="Times New Roman" pitchFamily="18" charset="0"/>
        <a:ea typeface="+mn-ea"/>
        <a:cs typeface="+mn-cs"/>
      </a:defRPr>
    </a:lvl8pPr>
    <a:lvl9pPr marL="3657600" algn="l" defTabSz="914400" rtl="0" eaLnBrk="1" latinLnBrk="0" hangingPunct="1">
      <a:defRPr sz="4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3300"/>
    <a:srgbClr val="CCFFCC"/>
    <a:srgbClr val="E1356E"/>
    <a:srgbClr val="FFFFCC"/>
    <a:srgbClr val="66FF99"/>
    <a:srgbClr val="CCEC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9" autoAdjust="0"/>
    <p:restoredTop sz="94281" autoAdjust="0"/>
  </p:normalViewPr>
  <p:slideViewPr>
    <p:cSldViewPr>
      <p:cViewPr varScale="1">
        <p:scale>
          <a:sx n="33" d="100"/>
          <a:sy n="33" d="100"/>
        </p:scale>
        <p:origin x="1336" y="1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99D7EE1-226D-41D4-9DDF-17E9E4F0931A}" type="slidenum">
              <a:rPr lang="en-US"/>
              <a:pPr/>
              <a:t>‹#›</a:t>
            </a:fld>
            <a:endParaRPr lang="en-US"/>
          </a:p>
        </p:txBody>
      </p:sp>
    </p:spTree>
    <p:extLst>
      <p:ext uri="{BB962C8B-B14F-4D97-AF65-F5344CB8AC3E}">
        <p14:creationId xmlns:p14="http://schemas.microsoft.com/office/powerpoint/2010/main" val="293060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60744FCC-D2D1-45B3-839C-9BE0F096BB60}" type="slidenum">
              <a:rPr lang="en-US"/>
              <a:pPr/>
              <a:t>‹#›</a:t>
            </a:fld>
            <a:endParaRPr lang="en-US"/>
          </a:p>
        </p:txBody>
      </p:sp>
    </p:spTree>
    <p:extLst>
      <p:ext uri="{BB962C8B-B14F-4D97-AF65-F5344CB8AC3E}">
        <p14:creationId xmlns:p14="http://schemas.microsoft.com/office/powerpoint/2010/main" val="2541678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44FCC-D2D1-45B3-839C-9BE0F096BB60}" type="slidenum">
              <a:rPr lang="en-US" smtClean="0"/>
              <a:pPr/>
              <a:t>1</a:t>
            </a:fld>
            <a:endParaRPr lang="en-US"/>
          </a:p>
        </p:txBody>
      </p:sp>
    </p:spTree>
    <p:extLst>
      <p:ext uri="{BB962C8B-B14F-4D97-AF65-F5344CB8AC3E}">
        <p14:creationId xmlns:p14="http://schemas.microsoft.com/office/powerpoint/2010/main" val="2435376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98</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717601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99</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377734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100</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941581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104</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491681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105</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404930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106</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4286625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107</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4153506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108</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5860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109</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3513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110</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268644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commutative </a:t>
            </a:r>
            <a:r>
              <a:rPr lang="en-US" i="1" dirty="0" smtClean="0"/>
              <a:t>(</a:t>
            </a:r>
            <a:r>
              <a:rPr lang="en-US" i="1" dirty="0" err="1" smtClean="0"/>
              <a:t>giao</a:t>
            </a:r>
            <a:r>
              <a:rPr lang="en-US" i="1" dirty="0" smtClean="0"/>
              <a:t> </a:t>
            </a:r>
            <a:r>
              <a:rPr lang="en-US" i="1" dirty="0" err="1" smtClean="0"/>
              <a:t>hoán</a:t>
            </a:r>
            <a:r>
              <a:rPr lang="en-US" i="1" dirty="0" smtClean="0"/>
              <a:t>)</a:t>
            </a:r>
            <a:endParaRPr lang="en-US" dirty="0"/>
          </a:p>
        </p:txBody>
      </p:sp>
      <p:sp>
        <p:nvSpPr>
          <p:cNvPr id="4" name="Slide Number Placeholder 3"/>
          <p:cNvSpPr>
            <a:spLocks noGrp="1"/>
          </p:cNvSpPr>
          <p:nvPr>
            <p:ph type="sldNum" sz="quarter" idx="10"/>
          </p:nvPr>
        </p:nvSpPr>
        <p:spPr/>
        <p:txBody>
          <a:bodyPr/>
          <a:lstStyle/>
          <a:p>
            <a:fld id="{E6422799-EBB8-43EA-BDD7-907FD77BC3BD}" type="slidenum">
              <a:rPr lang="en-US" smtClean="0"/>
              <a:t>18</a:t>
            </a:fld>
            <a:endParaRPr lang="en-US"/>
          </a:p>
        </p:txBody>
      </p:sp>
    </p:spTree>
    <p:extLst>
      <p:ext uri="{BB962C8B-B14F-4D97-AF65-F5344CB8AC3E}">
        <p14:creationId xmlns:p14="http://schemas.microsoft.com/office/powerpoint/2010/main" val="2194160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111</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26293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112</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08882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744FCC-D2D1-45B3-839C-9BE0F096BB60}" type="slidenum">
              <a:rPr lang="en-US" smtClean="0"/>
              <a:pPr/>
              <a:t>36</a:t>
            </a:fld>
            <a:endParaRPr lang="en-US"/>
          </a:p>
        </p:txBody>
      </p:sp>
    </p:spTree>
    <p:extLst>
      <p:ext uri="{BB962C8B-B14F-4D97-AF65-F5344CB8AC3E}">
        <p14:creationId xmlns:p14="http://schemas.microsoft.com/office/powerpoint/2010/main" val="417310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EA320A3-F06E-4EC0-80F9-2E97364EDF11}" type="slidenum">
              <a:rPr lang="en-US"/>
              <a:pPr/>
              <a:t>81</a:t>
            </a:fld>
            <a:endParaRPr lang="en-US"/>
          </a:p>
        </p:txBody>
      </p:sp>
      <p:sp>
        <p:nvSpPr>
          <p:cNvPr id="678914" name="Rectangle 2"/>
          <p:cNvSpPr>
            <a:spLocks noGrp="1" noRot="1" noChangeAspect="1" noChangeArrowheads="1" noTextEdit="1"/>
          </p:cNvSpPr>
          <p:nvPr>
            <p:ph type="sldImg"/>
          </p:nvPr>
        </p:nvSpPr>
        <p:spPr>
          <a:xfrm>
            <a:off x="1144588" y="687388"/>
            <a:ext cx="4570412" cy="3427412"/>
          </a:xfrm>
          <a:ln/>
        </p:spPr>
      </p:sp>
      <p:sp>
        <p:nvSpPr>
          <p:cNvPr id="678915" name="Rectangle 3"/>
          <p:cNvSpPr>
            <a:spLocks noGrp="1" noChangeArrowheads="1"/>
          </p:cNvSpPr>
          <p:nvPr>
            <p:ph type="body" idx="1"/>
          </p:nvPr>
        </p:nvSpPr>
        <p:spPr>
          <a:xfrm>
            <a:off x="912813" y="4343400"/>
            <a:ext cx="5032375" cy="4113213"/>
          </a:xfrm>
        </p:spPr>
        <p:txBody>
          <a:bodyPr/>
          <a:lstStyle/>
          <a:p>
            <a:pPr>
              <a:buFontTx/>
              <a:buChar char="•"/>
            </a:pPr>
            <a:r>
              <a:rPr lang="en-US" i="1"/>
              <a:t>T</a:t>
            </a:r>
            <a:r>
              <a:rPr lang="en-US"/>
              <a:t>1 contains all the candidate a-values, the answer is a subset of </a:t>
            </a:r>
            <a:r>
              <a:rPr lang="en-US" i="1"/>
              <a:t>T</a:t>
            </a:r>
            <a:r>
              <a:rPr lang="en-US"/>
              <a:t>1</a:t>
            </a:r>
          </a:p>
          <a:p>
            <a:pPr>
              <a:buFontTx/>
              <a:buChar char="•"/>
            </a:pPr>
            <a:r>
              <a:rPr lang="en-US" i="1"/>
              <a:t>T</a:t>
            </a:r>
            <a:r>
              <a:rPr lang="en-US"/>
              <a:t>1 </a:t>
            </a:r>
            <a:r>
              <a:rPr lang="en-US" i="1"/>
              <a:t>. S </a:t>
            </a:r>
            <a:r>
              <a:rPr lang="en-US"/>
              <a:t>associates each a-value with all b-values of </a:t>
            </a:r>
            <a:r>
              <a:rPr lang="en-US" i="1"/>
              <a:t>S</a:t>
            </a:r>
          </a:p>
          <a:p>
            <a:pPr>
              <a:buFontTx/>
              <a:buChar char="•"/>
            </a:pPr>
            <a:r>
              <a:rPr lang="en-US"/>
              <a:t>if an a-value is in </a:t>
            </a:r>
            <a:r>
              <a:rPr lang="en-US" i="1"/>
              <a:t>T</a:t>
            </a:r>
            <a:r>
              <a:rPr lang="en-US"/>
              <a:t>2, this means that a-value is associated in </a:t>
            </a:r>
            <a:r>
              <a:rPr lang="en-US" i="1"/>
              <a:t>R </a:t>
            </a:r>
            <a:r>
              <a:rPr lang="en-US"/>
              <a:t>with fewer b-values</a:t>
            </a:r>
          </a:p>
          <a:p>
            <a:r>
              <a:rPr lang="en-US"/>
              <a:t>than the b-values with which it is associated in </a:t>
            </a:r>
            <a:r>
              <a:rPr lang="en-US" i="1"/>
              <a:t>T</a:t>
            </a:r>
            <a:r>
              <a:rPr lang="en-US"/>
              <a:t>1 </a:t>
            </a:r>
            <a:r>
              <a:rPr lang="en-US" i="1"/>
              <a:t>. S</a:t>
            </a:r>
            <a:r>
              <a:rPr lang="en-US"/>
              <a:t>: that a-value should not be</a:t>
            </a:r>
          </a:p>
          <a:p>
            <a:r>
              <a:rPr lang="en-US"/>
              <a:t>part of the result</a:t>
            </a:r>
          </a:p>
          <a:p>
            <a:endParaRPr lang="en-US"/>
          </a:p>
        </p:txBody>
      </p:sp>
    </p:spTree>
    <p:extLst>
      <p:ext uri="{BB962C8B-B14F-4D97-AF65-F5344CB8AC3E}">
        <p14:creationId xmlns:p14="http://schemas.microsoft.com/office/powerpoint/2010/main" val="109328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88</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189362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94</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5235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95</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3438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96</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4100186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1AEA19-86A9-4520-92CB-F2320A2AF872}" type="slidenum">
              <a:rPr lang="en-US"/>
              <a:pPr/>
              <a:t>97</a:t>
            </a:fld>
            <a:endParaRPr lang="en-US"/>
          </a:p>
        </p:txBody>
      </p:sp>
      <p:sp>
        <p:nvSpPr>
          <p:cNvPr id="672770" name="Rectangle 2"/>
          <p:cNvSpPr>
            <a:spLocks noGrp="1" noRot="1" noChangeAspect="1" noChangeArrowheads="1" noTextEdit="1"/>
          </p:cNvSpPr>
          <p:nvPr>
            <p:ph type="sldImg"/>
          </p:nvPr>
        </p:nvSpPr>
        <p:spPr>
          <a:xfrm>
            <a:off x="1144588" y="687388"/>
            <a:ext cx="4570412" cy="3427412"/>
          </a:xfrm>
          <a:ln/>
        </p:spPr>
      </p:sp>
      <p:sp>
        <p:nvSpPr>
          <p:cNvPr id="672771" name="Rectangle 3"/>
          <p:cNvSpPr>
            <a:spLocks noGrp="1" noChangeArrowheads="1"/>
          </p:cNvSpPr>
          <p:nvPr>
            <p:ph type="body" idx="1"/>
          </p:nvPr>
        </p:nvSpPr>
        <p:spPr>
          <a:xfrm>
            <a:off x="912813" y="4343400"/>
            <a:ext cx="5032375" cy="4113213"/>
          </a:xfrm>
        </p:spPr>
        <p:txBody>
          <a:bodyPr/>
          <a:lstStyle/>
          <a:p>
            <a:pPr>
              <a:buFontTx/>
              <a:buChar char="•"/>
            </a:pPr>
            <a:r>
              <a:rPr lang="en-US"/>
              <a:t>The join Employee </a:t>
            </a:r>
            <a:r>
              <a:rPr lang="en-US">
                <a:sym typeface="Symbol" pitchFamily="18" charset="2"/>
              </a:rPr>
              <a:t> </a:t>
            </a:r>
            <a:r>
              <a:rPr lang="en-US"/>
              <a:t>SSN=ESSN Dependent illustrates the loss of information in a join</a:t>
            </a:r>
          </a:p>
          <a:p>
            <a:r>
              <a:rPr lang="en-US"/>
              <a:t>(see later, outer join)</a:t>
            </a:r>
          </a:p>
          <a:p>
            <a:pPr>
              <a:buFontTx/>
              <a:buChar char="•"/>
            </a:pPr>
            <a:r>
              <a:rPr lang="en-US"/>
              <a:t>The join MgrsWithDeps </a:t>
            </a:r>
            <a:r>
              <a:rPr lang="en-US">
                <a:sym typeface="Symbol" pitchFamily="18" charset="2"/>
              </a:rPr>
              <a:t></a:t>
            </a:r>
            <a:r>
              <a:rPr lang="en-US"/>
              <a:t> Employee is sometimes called a semi-join, it is similar to a</a:t>
            </a:r>
          </a:p>
          <a:p>
            <a:r>
              <a:rPr lang="en-US"/>
              <a:t>selection: it selects the tuples of Employee whose SSN appears in the one-attribute</a:t>
            </a:r>
          </a:p>
          <a:p>
            <a:r>
              <a:rPr lang="en-US"/>
              <a:t>relation MgrsWithDeps.</a:t>
            </a:r>
          </a:p>
        </p:txBody>
      </p:sp>
    </p:spTree>
    <p:extLst>
      <p:ext uri="{BB962C8B-B14F-4D97-AF65-F5344CB8AC3E}">
        <p14:creationId xmlns:p14="http://schemas.microsoft.com/office/powerpoint/2010/main" val="332721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2438400"/>
            <a:ext cx="9009063" cy="1052513"/>
            <a:chOff x="0" y="1536"/>
            <a:chExt cx="5675" cy="663"/>
          </a:xfrm>
        </p:grpSpPr>
        <p:grpSp>
          <p:nvGrpSpPr>
            <p:cNvPr id="178179" name="Group 3"/>
            <p:cNvGrpSpPr>
              <a:grpSpLocks/>
            </p:cNvGrpSpPr>
            <p:nvPr/>
          </p:nvGrpSpPr>
          <p:grpSpPr bwMode="auto">
            <a:xfrm>
              <a:off x="183" y="1604"/>
              <a:ext cx="448" cy="299"/>
              <a:chOff x="720" y="336"/>
              <a:chExt cx="624" cy="432"/>
            </a:xfrm>
          </p:grpSpPr>
          <p:sp>
            <p:nvSpPr>
              <p:cNvPr id="1781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182" name="Group 6"/>
            <p:cNvGrpSpPr>
              <a:grpSpLocks/>
            </p:cNvGrpSpPr>
            <p:nvPr/>
          </p:nvGrpSpPr>
          <p:grpSpPr bwMode="auto">
            <a:xfrm>
              <a:off x="261" y="1870"/>
              <a:ext cx="465" cy="299"/>
              <a:chOff x="912" y="2640"/>
              <a:chExt cx="672" cy="432"/>
            </a:xfrm>
          </p:grpSpPr>
          <p:sp>
            <p:nvSpPr>
              <p:cNvPr id="1781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178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781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p>
        </p:txBody>
      </p:sp>
      <p:sp>
        <p:nvSpPr>
          <p:cNvPr id="1781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smtClean="0"/>
              <a:t>Trần Thi Kim Chi</a:t>
            </a:r>
            <a:endParaRPr lang="en-US"/>
          </a:p>
        </p:txBody>
      </p:sp>
      <p:sp>
        <p:nvSpPr>
          <p:cNvPr id="1781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7DB73E9-3737-4915-A369-C930F074C61D}" type="slidenum">
              <a:rPr lang="en-US"/>
              <a:pPr/>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1BB7CA69-025E-4E37-9129-9949382ED0A5}" type="slidenum">
              <a:rPr lang="en-US"/>
              <a:pPr/>
              <a:t>‹#›</a:t>
            </a:fld>
            <a:endParaRPr lang="en-US"/>
          </a:p>
        </p:txBody>
      </p:sp>
    </p:spTree>
    <p:extLst>
      <p:ext uri="{BB962C8B-B14F-4D97-AF65-F5344CB8AC3E}">
        <p14:creationId xmlns:p14="http://schemas.microsoft.com/office/powerpoint/2010/main" val="2077885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E200A0FA-945C-4969-9AC9-5C2159718B58}" type="slidenum">
              <a:rPr lang="en-US"/>
              <a:pPr/>
              <a:t>‹#›</a:t>
            </a:fld>
            <a:endParaRPr lang="en-US"/>
          </a:p>
        </p:txBody>
      </p:sp>
    </p:spTree>
    <p:extLst>
      <p:ext uri="{BB962C8B-B14F-4D97-AF65-F5344CB8AC3E}">
        <p14:creationId xmlns:p14="http://schemas.microsoft.com/office/powerpoint/2010/main" val="35991528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88" y="41513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E09DFB57-9F8B-4916-98DB-33525B90620F}" type="slidenum">
              <a:rPr lang="en-US"/>
              <a:pPr/>
              <a:t>‹#›</a:t>
            </a:fld>
            <a:endParaRPr lang="en-US"/>
          </a:p>
        </p:txBody>
      </p:sp>
    </p:spTree>
    <p:extLst>
      <p:ext uri="{BB962C8B-B14F-4D97-AF65-F5344CB8AC3E}">
        <p14:creationId xmlns:p14="http://schemas.microsoft.com/office/powerpoint/2010/main" val="16523753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4151313"/>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6205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657600" y="6243638"/>
            <a:ext cx="2895600" cy="457200"/>
          </a:xfrm>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C9314E3A-7A67-4726-87A7-1370DE58B866}" type="slidenum">
              <a:rPr lang="en-US"/>
              <a:pPr/>
              <a:t>‹#›</a:t>
            </a:fld>
            <a:endParaRPr lang="en-US"/>
          </a:p>
        </p:txBody>
      </p:sp>
    </p:spTree>
    <p:extLst>
      <p:ext uri="{BB962C8B-B14F-4D97-AF65-F5344CB8AC3E}">
        <p14:creationId xmlns:p14="http://schemas.microsoft.com/office/powerpoint/2010/main" val="61482068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E028BCB5-1090-462D-A7F3-B4F1582869AB}" type="slidenum">
              <a:rPr lang="en-US"/>
              <a:pPr/>
              <a:t>‹#›</a:t>
            </a:fld>
            <a:endParaRPr lang="en-US"/>
          </a:p>
        </p:txBody>
      </p:sp>
    </p:spTree>
    <p:extLst>
      <p:ext uri="{BB962C8B-B14F-4D97-AF65-F5344CB8AC3E}">
        <p14:creationId xmlns:p14="http://schemas.microsoft.com/office/powerpoint/2010/main" val="19515151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smtClean="0"/>
              <a:t>Trần Thi Kim Chi</a:t>
            </a:r>
            <a:endParaRPr lang="en-US"/>
          </a:p>
        </p:txBody>
      </p:sp>
      <p:sp>
        <p:nvSpPr>
          <p:cNvPr id="6" name="Slide Number Placeholder 5"/>
          <p:cNvSpPr>
            <a:spLocks noGrp="1"/>
          </p:cNvSpPr>
          <p:nvPr>
            <p:ph type="sldNum" sz="quarter" idx="12"/>
          </p:nvPr>
        </p:nvSpPr>
        <p:spPr/>
        <p:txBody>
          <a:bodyPr/>
          <a:lstStyle>
            <a:lvl1pPr>
              <a:defRPr/>
            </a:lvl1pPr>
          </a:lstStyle>
          <a:p>
            <a:fld id="{B2134B5B-1F48-4D7B-95CE-F45F6A11D42C}" type="slidenum">
              <a:rPr lang="en-US"/>
              <a:pPr/>
              <a:t>‹#›</a:t>
            </a:fld>
            <a:endParaRPr lang="en-US"/>
          </a:p>
        </p:txBody>
      </p:sp>
    </p:spTree>
    <p:extLst>
      <p:ext uri="{BB962C8B-B14F-4D97-AF65-F5344CB8AC3E}">
        <p14:creationId xmlns:p14="http://schemas.microsoft.com/office/powerpoint/2010/main" val="23060872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D2837860-2F15-420A-8332-6C2BE62AC2B4}" type="slidenum">
              <a:rPr lang="en-US"/>
              <a:pPr/>
              <a:t>‹#›</a:t>
            </a:fld>
            <a:endParaRPr lang="en-US"/>
          </a:p>
        </p:txBody>
      </p:sp>
    </p:spTree>
    <p:extLst>
      <p:ext uri="{BB962C8B-B14F-4D97-AF65-F5344CB8AC3E}">
        <p14:creationId xmlns:p14="http://schemas.microsoft.com/office/powerpoint/2010/main" val="42740445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smtClean="0"/>
              <a:t>Trần Thi Kim Chi</a:t>
            </a:r>
            <a:endParaRPr lang="en-US"/>
          </a:p>
        </p:txBody>
      </p:sp>
      <p:sp>
        <p:nvSpPr>
          <p:cNvPr id="9" name="Slide Number Placeholder 8"/>
          <p:cNvSpPr>
            <a:spLocks noGrp="1"/>
          </p:cNvSpPr>
          <p:nvPr>
            <p:ph type="sldNum" sz="quarter" idx="12"/>
          </p:nvPr>
        </p:nvSpPr>
        <p:spPr/>
        <p:txBody>
          <a:bodyPr/>
          <a:lstStyle>
            <a:lvl1pPr>
              <a:defRPr/>
            </a:lvl1pPr>
          </a:lstStyle>
          <a:p>
            <a:fld id="{2D7D2E97-24EA-473A-8608-BCE91FB068AB}" type="slidenum">
              <a:rPr lang="en-US"/>
              <a:pPr/>
              <a:t>‹#›</a:t>
            </a:fld>
            <a:endParaRPr lang="en-US"/>
          </a:p>
        </p:txBody>
      </p:sp>
    </p:spTree>
    <p:extLst>
      <p:ext uri="{BB962C8B-B14F-4D97-AF65-F5344CB8AC3E}">
        <p14:creationId xmlns:p14="http://schemas.microsoft.com/office/powerpoint/2010/main" val="1481431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smtClean="0"/>
              <a:t>Trần Thi Kim Chi</a:t>
            </a:r>
            <a:endParaRPr lang="en-US"/>
          </a:p>
        </p:txBody>
      </p:sp>
      <p:sp>
        <p:nvSpPr>
          <p:cNvPr id="5" name="Slide Number Placeholder 4"/>
          <p:cNvSpPr>
            <a:spLocks noGrp="1"/>
          </p:cNvSpPr>
          <p:nvPr>
            <p:ph type="sldNum" sz="quarter" idx="12"/>
          </p:nvPr>
        </p:nvSpPr>
        <p:spPr/>
        <p:txBody>
          <a:bodyPr/>
          <a:lstStyle>
            <a:lvl1pPr>
              <a:defRPr/>
            </a:lvl1pPr>
          </a:lstStyle>
          <a:p>
            <a:fld id="{F616F77B-8F6F-425A-A18D-C46185907440}" type="slidenum">
              <a:rPr lang="en-US"/>
              <a:pPr/>
              <a:t>‹#›</a:t>
            </a:fld>
            <a:endParaRPr lang="en-US"/>
          </a:p>
        </p:txBody>
      </p:sp>
    </p:spTree>
    <p:extLst>
      <p:ext uri="{BB962C8B-B14F-4D97-AF65-F5344CB8AC3E}">
        <p14:creationId xmlns:p14="http://schemas.microsoft.com/office/powerpoint/2010/main" val="157561366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smtClean="0"/>
              <a:t>Trần Thi Kim Chi</a:t>
            </a:r>
            <a:endParaRPr lang="en-US"/>
          </a:p>
        </p:txBody>
      </p:sp>
      <p:sp>
        <p:nvSpPr>
          <p:cNvPr id="4" name="Slide Number Placeholder 3"/>
          <p:cNvSpPr>
            <a:spLocks noGrp="1"/>
          </p:cNvSpPr>
          <p:nvPr>
            <p:ph type="sldNum" sz="quarter" idx="12"/>
          </p:nvPr>
        </p:nvSpPr>
        <p:spPr/>
        <p:txBody>
          <a:bodyPr/>
          <a:lstStyle>
            <a:lvl1pPr>
              <a:defRPr/>
            </a:lvl1pPr>
          </a:lstStyle>
          <a:p>
            <a:fld id="{FFF78B54-851D-40EE-83BB-0C4EB37884E6}" type="slidenum">
              <a:rPr lang="en-US"/>
              <a:pPr/>
              <a:t>‹#›</a:t>
            </a:fld>
            <a:endParaRPr lang="en-US"/>
          </a:p>
        </p:txBody>
      </p:sp>
    </p:spTree>
    <p:extLst>
      <p:ext uri="{BB962C8B-B14F-4D97-AF65-F5344CB8AC3E}">
        <p14:creationId xmlns:p14="http://schemas.microsoft.com/office/powerpoint/2010/main" val="37242309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289E4B00-3983-4414-AC78-D5ED0C5BC74F}" type="slidenum">
              <a:rPr lang="en-US"/>
              <a:pPr/>
              <a:t>‹#›</a:t>
            </a:fld>
            <a:endParaRPr lang="en-US"/>
          </a:p>
        </p:txBody>
      </p:sp>
    </p:spTree>
    <p:extLst>
      <p:ext uri="{BB962C8B-B14F-4D97-AF65-F5344CB8AC3E}">
        <p14:creationId xmlns:p14="http://schemas.microsoft.com/office/powerpoint/2010/main" val="12637627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smtClean="0"/>
              <a:t>Trần Thi Kim Chi</a:t>
            </a:r>
            <a:endParaRPr lang="en-US"/>
          </a:p>
        </p:txBody>
      </p:sp>
      <p:sp>
        <p:nvSpPr>
          <p:cNvPr id="7" name="Slide Number Placeholder 6"/>
          <p:cNvSpPr>
            <a:spLocks noGrp="1"/>
          </p:cNvSpPr>
          <p:nvPr>
            <p:ph type="sldNum" sz="quarter" idx="12"/>
          </p:nvPr>
        </p:nvSpPr>
        <p:spPr/>
        <p:txBody>
          <a:bodyPr/>
          <a:lstStyle>
            <a:lvl1pPr>
              <a:defRPr/>
            </a:lvl1pPr>
          </a:lstStyle>
          <a:p>
            <a:fld id="{7E4591CC-78E8-43CB-B369-B7496614E85C}" type="slidenum">
              <a:rPr lang="en-US"/>
              <a:pPr/>
              <a:t>‹#›</a:t>
            </a:fld>
            <a:endParaRPr lang="en-US"/>
          </a:p>
        </p:txBody>
      </p:sp>
    </p:spTree>
    <p:extLst>
      <p:ext uri="{BB962C8B-B14F-4D97-AF65-F5344CB8AC3E}">
        <p14:creationId xmlns:p14="http://schemas.microsoft.com/office/powerpoint/2010/main" val="18164364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1" lang="en-US" sz="2400" b="0"/>
          </a:p>
        </p:txBody>
      </p:sp>
      <p:sp>
        <p:nvSpPr>
          <p:cNvPr id="1771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771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7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lvl1pPr>
          </a:lstStyle>
          <a:p>
            <a:endParaRPr lang="en-US"/>
          </a:p>
        </p:txBody>
      </p:sp>
      <p:sp>
        <p:nvSpPr>
          <p:cNvPr id="177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r>
              <a:rPr lang="en-US" smtClean="0"/>
              <a:t>Trần Thi Kim Chi</a:t>
            </a:r>
            <a:endParaRPr lang="en-US"/>
          </a:p>
        </p:txBody>
      </p:sp>
      <p:sp>
        <p:nvSpPr>
          <p:cNvPr id="177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fld id="{126C4FCD-9B4E-4B3B-8E23-CC3747DB2AC9}" type="slidenum">
              <a:rPr lang="en-US"/>
              <a:pPr/>
              <a:t>‹#›</a:t>
            </a:fld>
            <a:endParaRPr lang="en-US"/>
          </a:p>
        </p:txBody>
      </p:sp>
      <p:sp>
        <p:nvSpPr>
          <p:cNvPr id="177166" name="AutoShape 14"/>
          <p:cNvSpPr>
            <a:spLocks noChangeArrowheads="1"/>
          </p:cNvSpPr>
          <p:nvPr/>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7" name="AutoShape 15"/>
          <p:cNvSpPr>
            <a:spLocks noChangeArrowheads="1"/>
          </p:cNvSpPr>
          <p:nvPr/>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AutoShape 16"/>
          <p:cNvSpPr>
            <a:spLocks noChangeArrowheads="1"/>
          </p:cNvSpPr>
          <p:nvPr/>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AutoShape 17"/>
          <p:cNvSpPr>
            <a:spLocks noChangeArrowheads="1"/>
          </p:cNvSpPr>
          <p:nvPr/>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ransition/>
  <p:timing>
    <p:tnLst>
      <p:par>
        <p:cTn id="1" dur="indefinite" restart="never" nodeType="tmRoot"/>
      </p:par>
    </p:tn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 Id="rId5" Type="http://schemas.openxmlformats.org/officeDocument/2006/relationships/image" Target="../media/image14.tmp"/><Relationship Id="rId4" Type="http://schemas.openxmlformats.org/officeDocument/2006/relationships/image" Target="../media/image13.tmp"/></Relationships>
</file>

<file path=ppt/slides/_rels/slide2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3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5" Type="http://schemas.openxmlformats.org/officeDocument/2006/relationships/image" Target="../media/image36.tmp"/><Relationship Id="rId4" Type="http://schemas.openxmlformats.org/officeDocument/2006/relationships/image" Target="../media/image35.tmp"/></Relationships>
</file>

<file path=ppt/slides/_rels/slide68.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066800" y="381000"/>
            <a:ext cx="3733800" cy="685800"/>
          </a:xfrm>
        </p:spPr>
        <p:txBody>
          <a:bodyPr/>
          <a:lstStyle/>
          <a:p>
            <a:r>
              <a:rPr lang="en-US" sz="3600">
                <a:solidFill>
                  <a:srgbClr val="0000FF"/>
                </a:solidFill>
                <a:effectLst>
                  <a:outerShdw blurRad="38100" dist="38100" dir="2700000" algn="tl">
                    <a:srgbClr val="C0C0C0"/>
                  </a:outerShdw>
                </a:effectLst>
              </a:rPr>
              <a:t>Chương 5</a:t>
            </a:r>
          </a:p>
        </p:txBody>
      </p:sp>
      <p:sp>
        <p:nvSpPr>
          <p:cNvPr id="4101" name="Rectangle 5"/>
          <p:cNvSpPr>
            <a:spLocks noGrp="1" noChangeArrowheads="1"/>
          </p:cNvSpPr>
          <p:nvPr>
            <p:ph type="subTitle" idx="1"/>
          </p:nvPr>
        </p:nvSpPr>
        <p:spPr>
          <a:xfrm>
            <a:off x="1066800" y="2438400"/>
            <a:ext cx="7772400" cy="914400"/>
          </a:xfrm>
        </p:spPr>
        <p:txBody>
          <a:bodyPr/>
          <a:lstStyle/>
          <a:p>
            <a:r>
              <a:rPr lang="en-US" sz="4000" b="1">
                <a:solidFill>
                  <a:schemeClr val="hlink"/>
                </a:solidFill>
              </a:rPr>
              <a:t>ĐẠI SỐ QUAN HỆ</a:t>
            </a:r>
          </a:p>
        </p:txBody>
      </p:sp>
      <p:sp>
        <p:nvSpPr>
          <p:cNvPr id="4106" name="AutoShape 10"/>
          <p:cNvSpPr>
            <a:spLocks noChangeArrowheads="1"/>
          </p:cNvSpPr>
          <p:nvPr/>
        </p:nvSpPr>
        <p:spPr bwMode="auto">
          <a:xfrm>
            <a:off x="209550" y="6229350"/>
            <a:ext cx="457200" cy="457200"/>
          </a:xfrm>
          <a:prstGeom prst="star5">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utoShape 11"/>
          <p:cNvSpPr>
            <a:spLocks noChangeArrowheads="1"/>
          </p:cNvSpPr>
          <p:nvPr/>
        </p:nvSpPr>
        <p:spPr bwMode="auto">
          <a:xfrm>
            <a:off x="8534400" y="6172200"/>
            <a:ext cx="457200" cy="457200"/>
          </a:xfrm>
          <a:prstGeom prst="star5">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AutoShape 12"/>
          <p:cNvSpPr>
            <a:spLocks noChangeArrowheads="1"/>
          </p:cNvSpPr>
          <p:nvPr/>
        </p:nvSpPr>
        <p:spPr bwMode="auto">
          <a:xfrm>
            <a:off x="8686800" y="58674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AutoShape 13"/>
          <p:cNvSpPr>
            <a:spLocks noChangeArrowheads="1"/>
          </p:cNvSpPr>
          <p:nvPr/>
        </p:nvSpPr>
        <p:spPr bwMode="auto">
          <a:xfrm>
            <a:off x="8210550" y="631190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AutoShape 14"/>
          <p:cNvSpPr>
            <a:spLocks noChangeArrowheads="1"/>
          </p:cNvSpPr>
          <p:nvPr/>
        </p:nvSpPr>
        <p:spPr bwMode="auto">
          <a:xfrm>
            <a:off x="8664575" y="238125"/>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11" name="Picture 15"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515629">
            <a:off x="315912" y="2503488"/>
            <a:ext cx="938213" cy="808038"/>
          </a:xfrm>
          <a:prstGeom prst="rect">
            <a:avLst/>
          </a:prstGeom>
          <a:noFill/>
          <a:extLst>
            <a:ext uri="{909E8E84-426E-40DD-AFC4-6F175D3DCCD1}">
              <a14:hiddenFill xmlns:a14="http://schemas.microsoft.com/office/drawing/2010/main">
                <a:solidFill>
                  <a:srgbClr val="FFFFFF"/>
                </a:solidFill>
              </a14:hiddenFill>
            </a:ext>
          </a:extLst>
        </p:spPr>
      </p:pic>
      <p:sp>
        <p:nvSpPr>
          <p:cNvPr id="4112" name="AutoShape 16"/>
          <p:cNvSpPr>
            <a:spLocks noChangeArrowheads="1"/>
          </p:cNvSpPr>
          <p:nvPr/>
        </p:nvSpPr>
        <p:spPr bwMode="auto">
          <a:xfrm>
            <a:off x="0" y="685800"/>
            <a:ext cx="457200" cy="457200"/>
          </a:xfrm>
          <a:prstGeom prst="star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AutoShape 17"/>
          <p:cNvSpPr>
            <a:spLocks noChangeArrowheads="1"/>
          </p:cNvSpPr>
          <p:nvPr/>
        </p:nvSpPr>
        <p:spPr bwMode="auto">
          <a:xfrm>
            <a:off x="0" y="304800"/>
            <a:ext cx="457200" cy="457200"/>
          </a:xfrm>
          <a:prstGeom prst="star5">
            <a:avLst/>
          </a:prstGeom>
          <a:solidFill>
            <a:srgbClr val="8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AutoShape 18"/>
          <p:cNvSpPr>
            <a:spLocks noChangeArrowheads="1"/>
          </p:cNvSpPr>
          <p:nvPr/>
        </p:nvSpPr>
        <p:spPr bwMode="auto">
          <a:xfrm>
            <a:off x="304800" y="0"/>
            <a:ext cx="457200" cy="457200"/>
          </a:xfrm>
          <a:prstGeom prst="star5">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3"/>
          </p:nvPr>
        </p:nvSpPr>
        <p:spPr/>
        <p:txBody>
          <a:bodyPr/>
          <a:lstStyle/>
          <a:p>
            <a:r>
              <a:rPr lang="en-US" smtClean="0"/>
              <a:t>Trần Thi Kim Chi</a:t>
            </a:r>
            <a:endParaRPr lang="en-US"/>
          </a:p>
        </p:txBody>
      </p:sp>
      <p:sp>
        <p:nvSpPr>
          <p:cNvPr id="3" name="Slide Number Placeholder 2"/>
          <p:cNvSpPr>
            <a:spLocks noGrp="1"/>
          </p:cNvSpPr>
          <p:nvPr>
            <p:ph type="sldNum" sz="quarter" idx="4"/>
          </p:nvPr>
        </p:nvSpPr>
        <p:spPr/>
        <p:txBody>
          <a:bodyPr/>
          <a:lstStyle/>
          <a:p>
            <a:fld id="{17DB73E9-3737-4915-A369-C930F074C61D}"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type="body" idx="4294967295"/>
          </p:nvPr>
        </p:nvSpPr>
        <p:spPr>
          <a:xfrm>
            <a:off x="533400" y="1905000"/>
            <a:ext cx="8382000" cy="411163"/>
          </a:xfrm>
        </p:spPr>
        <p:txBody>
          <a:bodyPr lIns="182880" tIns="91440"/>
          <a:lstStyle/>
          <a:p>
            <a:pPr marL="0" indent="-60325">
              <a:buNone/>
            </a:pPr>
            <a:r>
              <a:rPr lang="en-US" sz="2400" b="1"/>
              <a:t>Ví dụ:</a:t>
            </a:r>
            <a:r>
              <a:rPr lang="en-US" sz="2400"/>
              <a:t> Xem thông tin của các nhân viên gồm các field first name, last name và salary.</a:t>
            </a:r>
          </a:p>
          <a:p>
            <a:pPr lvl="1">
              <a:spcBef>
                <a:spcPts val="0"/>
              </a:spcBef>
              <a:buSzPct val="150000"/>
              <a:buFontTx/>
              <a:buNone/>
            </a:pPr>
            <a:r>
              <a:rPr lang="en-US" sz="2400"/>
              <a:t>		</a:t>
            </a:r>
            <a:r>
              <a:rPr lang="en-US" sz="2400">
                <a:solidFill>
                  <a:srgbClr val="C00000"/>
                </a:solidFill>
              </a:rPr>
              <a:t>	</a:t>
            </a:r>
            <a:r>
              <a:rPr lang="en-US" sz="2400">
                <a:solidFill>
                  <a:srgbClr val="C00000"/>
                </a:solidFill>
                <a:latin typeface="Symbol" pitchFamily="18" charset="2"/>
              </a:rPr>
              <a:t></a:t>
            </a:r>
            <a:r>
              <a:rPr lang="en-US" sz="2400" b="1" baseline="-25000">
                <a:solidFill>
                  <a:srgbClr val="C00000"/>
                </a:solidFill>
              </a:rPr>
              <a:t>LNAME, FNAME,SALARY</a:t>
            </a:r>
            <a:r>
              <a:rPr lang="en-US" sz="2400" b="1">
                <a:solidFill>
                  <a:srgbClr val="C00000"/>
                </a:solidFill>
              </a:rPr>
              <a:t>(EMPLOYEE)</a:t>
            </a:r>
            <a:endParaRPr lang="en-US" sz="2400" b="1" dirty="0">
              <a:solidFill>
                <a:srgbClr val="C00000"/>
              </a:solidFill>
            </a:endParaRPr>
          </a:p>
        </p:txBody>
      </p:sp>
      <p:sp>
        <p:nvSpPr>
          <p:cNvPr id="54274" name="Rectangle 2"/>
          <p:cNvSpPr>
            <a:spLocks noChangeArrowheads="1"/>
          </p:cNvSpPr>
          <p:nvPr/>
        </p:nvSpPr>
        <p:spPr bwMode="auto">
          <a:xfrm>
            <a:off x="1066800" y="381000"/>
            <a:ext cx="83058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solidFill>
                  <a:srgbClr val="0000FF"/>
                </a:solidFill>
              </a:rPr>
              <a:t>Phép Chiếu </a:t>
            </a:r>
            <a:r>
              <a:rPr lang="en-US" smtClean="0">
                <a:solidFill>
                  <a:srgbClr val="0000FF"/>
                </a:solidFill>
              </a:rPr>
              <a:t>– Projection operation</a:t>
            </a:r>
            <a:endParaRPr lang="en-US">
              <a:solidFill>
                <a:srgbClr val="0000FF"/>
              </a:solidFill>
            </a:endParaRPr>
          </a:p>
        </p:txBody>
      </p:sp>
      <p:pic>
        <p:nvPicPr>
          <p:cNvPr id="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4296698" cy="2703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10</a:t>
            </a:fld>
            <a:endParaRPr lang="en-US"/>
          </a:p>
        </p:txBody>
      </p:sp>
    </p:spTree>
    <p:extLst>
      <p:ext uri="{BB962C8B-B14F-4D97-AF65-F5344CB8AC3E}">
        <p14:creationId xmlns:p14="http://schemas.microsoft.com/office/powerpoint/2010/main" val="198715317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mtClean="0">
                <a:solidFill>
                  <a:srgbClr val="0000FF"/>
                </a:solidFill>
              </a:rPr>
              <a:t>Bài tập 1– Quản lý đề án</a:t>
            </a:r>
            <a:endParaRPr lang="en-US">
              <a:solidFill>
                <a:srgbClr val="0000FF"/>
              </a:solidFill>
            </a:endParaRPr>
          </a:p>
        </p:txBody>
      </p:sp>
      <p:sp>
        <p:nvSpPr>
          <p:cNvPr id="671747" name="Rectangle 3"/>
          <p:cNvSpPr>
            <a:spLocks noGrp="1" noChangeArrowheads="1"/>
          </p:cNvSpPr>
          <p:nvPr>
            <p:ph type="body" idx="1"/>
          </p:nvPr>
        </p:nvSpPr>
        <p:spPr>
          <a:xfrm>
            <a:off x="838200" y="2057400"/>
            <a:ext cx="7772400" cy="4114800"/>
          </a:xfrm>
        </p:spPr>
        <p:txBody>
          <a:bodyPr/>
          <a:lstStyle/>
          <a:p>
            <a:pPr algn="just">
              <a:lnSpc>
                <a:spcPct val="90000"/>
              </a:lnSpc>
            </a:pPr>
            <a:r>
              <a:rPr lang="vi-VN" sz="2000" smtClean="0">
                <a:solidFill>
                  <a:schemeClr val="tx1"/>
                </a:solidFill>
              </a:rPr>
              <a:t>DEAN </a:t>
            </a:r>
            <a:r>
              <a:rPr lang="vi-VN" sz="2000">
                <a:solidFill>
                  <a:schemeClr val="tx1"/>
                </a:solidFill>
              </a:rPr>
              <a:t>(MaDA, TenDA, DdiemDA, Phong) </a:t>
            </a:r>
            <a:endParaRPr lang="en-US" sz="2000" smtClean="0">
              <a:solidFill>
                <a:schemeClr val="tx1"/>
              </a:solidFill>
            </a:endParaRPr>
          </a:p>
          <a:p>
            <a:pPr marL="34766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một đề án có một mã đề án duy nhất (MaDA) để phân biệt với các đề án khác, có tên đề án (TenDA), địa điểm thực hiện (DdiemDA), và do một phòng ban chủ trì đề án đó (Phong) </a:t>
            </a:r>
            <a:endParaRPr lang="en-US" sz="2000" smtClean="0">
              <a:solidFill>
                <a:schemeClr val="tx1"/>
              </a:solidFill>
            </a:endParaRPr>
          </a:p>
          <a:p>
            <a:pPr algn="just">
              <a:lnSpc>
                <a:spcPct val="90000"/>
              </a:lnSpc>
            </a:pPr>
            <a:r>
              <a:rPr lang="vi-VN" sz="2000" smtClean="0">
                <a:solidFill>
                  <a:schemeClr val="tx1"/>
                </a:solidFill>
              </a:rPr>
              <a:t>PHANCONG </a:t>
            </a:r>
            <a:r>
              <a:rPr lang="vi-VN" sz="2000">
                <a:solidFill>
                  <a:schemeClr val="tx1"/>
                </a:solidFill>
              </a:rPr>
              <a:t>(MaNV, MaDA, ThoiGian) </a:t>
            </a:r>
            <a:endParaRPr lang="en-US" sz="2000" smtClean="0">
              <a:solidFill>
                <a:schemeClr val="tx1"/>
              </a:solidFill>
            </a:endParaRPr>
          </a:p>
          <a:p>
            <a:pPr marL="34766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một nhân viên (MaNV) được phân công tham gia đề án (MaDA) dưới dạng tham gia số giờ trên 1 tuần (ThoiGian) </a:t>
            </a:r>
            <a:endParaRPr lang="en-US" sz="2000" smtClean="0">
              <a:solidFill>
                <a:schemeClr val="tx1"/>
              </a:solidFill>
            </a:endParaRPr>
          </a:p>
          <a:p>
            <a:pPr algn="just">
              <a:lnSpc>
                <a:spcPct val="90000"/>
              </a:lnSpc>
            </a:pPr>
            <a:r>
              <a:rPr lang="vi-VN" sz="2000" smtClean="0">
                <a:solidFill>
                  <a:schemeClr val="tx1"/>
                </a:solidFill>
              </a:rPr>
              <a:t>THANNHAN(MaTN</a:t>
            </a:r>
            <a:r>
              <a:rPr lang="vi-VN" sz="2000">
                <a:solidFill>
                  <a:schemeClr val="tx1"/>
                </a:solidFill>
              </a:rPr>
              <a:t>, HoTN, TenTN, Phai, NgaySinh) </a:t>
            </a:r>
            <a:endParaRPr lang="en-US" sz="2000" smtClean="0">
              <a:solidFill>
                <a:schemeClr val="tx1"/>
              </a:solidFill>
            </a:endParaRPr>
          </a:p>
          <a:p>
            <a:pPr marL="34766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thân nhân có Mã thân nhân (MaTN) duy nhất để phân biệt với các thân nhân khác, có họ tên (HoTN, TenTN), phái (Phai) ngày sinh (NgaySinh) </a:t>
            </a:r>
            <a:endParaRPr lang="en-US" sz="2000" smtClean="0">
              <a:solidFill>
                <a:schemeClr val="tx1"/>
              </a:solidFill>
            </a:endParaRPr>
          </a:p>
          <a:p>
            <a:pPr algn="just">
              <a:lnSpc>
                <a:spcPct val="90000"/>
              </a:lnSpc>
            </a:pPr>
            <a:r>
              <a:rPr lang="vi-VN" sz="2000" smtClean="0">
                <a:solidFill>
                  <a:schemeClr val="tx1"/>
                </a:solidFill>
              </a:rPr>
              <a:t>NVIEN_TNHAN(MaNV</a:t>
            </a:r>
            <a:r>
              <a:rPr lang="vi-VN" sz="2000">
                <a:solidFill>
                  <a:schemeClr val="tx1"/>
                </a:solidFill>
              </a:rPr>
              <a:t>, MaTN, QuanHe) </a:t>
            </a:r>
            <a:endParaRPr lang="en-US" sz="2000" smtClean="0">
              <a:solidFill>
                <a:schemeClr val="tx1"/>
              </a:solidFill>
            </a:endParaRPr>
          </a:p>
          <a:p>
            <a:pPr marL="34766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nhân viên (MaNV) có thể có nhiều thân nhân (MaTN), được diễn giải bởi quan hệ (QuanHe) như vợ, chồng, con, anh em… </a:t>
            </a:r>
            <a:endParaRPr lang="en-US" sz="2000"/>
          </a:p>
        </p:txBody>
      </p:sp>
      <p:grpSp>
        <p:nvGrpSpPr>
          <p:cNvPr id="671748" name="Group 4"/>
          <p:cNvGrpSpPr>
            <a:grpSpLocks/>
          </p:cNvGrpSpPr>
          <p:nvPr/>
        </p:nvGrpSpPr>
        <p:grpSpPr bwMode="auto">
          <a:xfrm>
            <a:off x="8843962" y="6477000"/>
            <a:ext cx="244475" cy="184150"/>
            <a:chOff x="3755" y="7232"/>
            <a:chExt cx="600" cy="617"/>
          </a:xfrm>
        </p:grpSpPr>
        <p:sp>
          <p:nvSpPr>
            <p:cNvPr id="671749" name="Line 5"/>
            <p:cNvSpPr>
              <a:spLocks noChangeShapeType="1"/>
            </p:cNvSpPr>
            <p:nvPr/>
          </p:nvSpPr>
          <p:spPr bwMode="auto">
            <a:xfrm>
              <a:off x="37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0" name="Line 6"/>
            <p:cNvSpPr>
              <a:spLocks noChangeShapeType="1"/>
            </p:cNvSpPr>
            <p:nvPr/>
          </p:nvSpPr>
          <p:spPr bwMode="auto">
            <a:xfrm>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1" name="Line 7"/>
            <p:cNvSpPr>
              <a:spLocks noChangeShapeType="1"/>
            </p:cNvSpPr>
            <p:nvPr/>
          </p:nvSpPr>
          <p:spPr bwMode="auto">
            <a:xfrm flipV="1">
              <a:off x="43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2" name="Line 8"/>
            <p:cNvSpPr>
              <a:spLocks noChangeShapeType="1"/>
            </p:cNvSpPr>
            <p:nvPr/>
          </p:nvSpPr>
          <p:spPr bwMode="auto">
            <a:xfrm flipH="1">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100</a:t>
            </a:fld>
            <a:endParaRPr lang="en-US"/>
          </a:p>
        </p:txBody>
      </p:sp>
    </p:spTree>
    <p:extLst>
      <p:ext uri="{BB962C8B-B14F-4D97-AF65-F5344CB8AC3E}">
        <p14:creationId xmlns:p14="http://schemas.microsoft.com/office/powerpoint/2010/main" val="3454402603"/>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4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54" t="41094" r="19196" b="21033"/>
          <a:stretch/>
        </p:blipFill>
        <p:spPr bwMode="auto">
          <a:xfrm>
            <a:off x="1074738" y="2191312"/>
            <a:ext cx="7543800" cy="405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1150938" y="838200"/>
            <a:ext cx="7793037" cy="838200"/>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b="0" kern="0" smtClean="0">
                <a:solidFill>
                  <a:srgbClr val="0000FF"/>
                </a:solidFill>
              </a:rPr>
              <a:t>Bài tập 1– Quản lý đề án</a:t>
            </a:r>
            <a:endParaRPr lang="en-US" b="0" kern="0">
              <a:solidFill>
                <a:srgbClr val="0000FF"/>
              </a:solidFill>
            </a:endParaRPr>
          </a:p>
        </p:txBody>
      </p:sp>
      <p:sp>
        <p:nvSpPr>
          <p:cNvPr id="2" name="Rectangle 1"/>
          <p:cNvSpPr/>
          <p:nvPr/>
        </p:nvSpPr>
        <p:spPr bwMode="auto">
          <a:xfrm>
            <a:off x="1295400" y="2514600"/>
            <a:ext cx="6858000" cy="5334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3" name="Rectangle 2"/>
          <p:cNvSpPr/>
          <p:nvPr/>
        </p:nvSpPr>
        <p:spPr bwMode="auto">
          <a:xfrm>
            <a:off x="1295400" y="3581400"/>
            <a:ext cx="6858000" cy="504544"/>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5" name="Rectangle 4"/>
          <p:cNvSpPr/>
          <p:nvPr/>
        </p:nvSpPr>
        <p:spPr bwMode="auto">
          <a:xfrm>
            <a:off x="1295400" y="4419600"/>
            <a:ext cx="6858000" cy="457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1295400" y="5562600"/>
            <a:ext cx="6858000" cy="457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6" name="Footer Placeholder 5"/>
          <p:cNvSpPr>
            <a:spLocks noGrp="1"/>
          </p:cNvSpPr>
          <p:nvPr>
            <p:ph type="ftr" sz="quarter" idx="11"/>
          </p:nvPr>
        </p:nvSpPr>
        <p:spPr/>
        <p:txBody>
          <a:bodyPr/>
          <a:lstStyle/>
          <a:p>
            <a:r>
              <a:rPr lang="en-US" smtClean="0"/>
              <a:t>Trần Thi Kim Chi</a:t>
            </a:r>
            <a:endParaRPr lang="en-US"/>
          </a:p>
        </p:txBody>
      </p:sp>
      <p:sp>
        <p:nvSpPr>
          <p:cNvPr id="8" name="Slide Number Placeholder 7"/>
          <p:cNvSpPr>
            <a:spLocks noGrp="1"/>
          </p:cNvSpPr>
          <p:nvPr>
            <p:ph type="sldNum" sz="quarter" idx="12"/>
          </p:nvPr>
        </p:nvSpPr>
        <p:spPr/>
        <p:txBody>
          <a:bodyPr/>
          <a:lstStyle/>
          <a:p>
            <a:fld id="{FFF78B54-851D-40EE-83BB-0C4EB37884E6}" type="slidenum">
              <a:rPr lang="en-US" smtClean="0"/>
              <a:pPr/>
              <a:t>101</a:t>
            </a:fld>
            <a:endParaRPr lang="en-US"/>
          </a:p>
        </p:txBody>
      </p:sp>
    </p:spTree>
    <p:extLst>
      <p:ext uri="{BB962C8B-B14F-4D97-AF65-F5344CB8AC3E}">
        <p14:creationId xmlns:p14="http://schemas.microsoft.com/office/powerpoint/2010/main" val="10565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32" fill="hold" grpId="0" nodeType="clickEffect">
                                  <p:stCondLst>
                                    <p:cond delay="0"/>
                                  </p:stCondLst>
                                  <p:childTnLst>
                                    <p:animEffect transition="out" filter="diamond(out)">
                                      <p:cBhvr>
                                        <p:cTn id="16" dur="2000"/>
                                        <p:tgtEl>
                                          <p:spTgt spid="5"/>
                                        </p:tgtEl>
                                      </p:cBhvr>
                                    </p:animEffect>
                                    <p:set>
                                      <p:cBhvr>
                                        <p:cTn id="17" dur="1" fill="hold">
                                          <p:stCondLst>
                                            <p:cond delay="19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14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52" t="45040" r="18899" b="15873"/>
          <a:stretch/>
        </p:blipFill>
        <p:spPr bwMode="auto">
          <a:xfrm>
            <a:off x="1066800" y="2057400"/>
            <a:ext cx="7239000" cy="423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p:cNvSpPr txBox="1">
            <a:spLocks noChangeArrowheads="1"/>
          </p:cNvSpPr>
          <p:nvPr/>
        </p:nvSpPr>
        <p:spPr>
          <a:xfrm>
            <a:off x="1150938" y="838200"/>
            <a:ext cx="7793037" cy="838200"/>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b="0" kern="0" smtClean="0">
                <a:solidFill>
                  <a:srgbClr val="0000FF"/>
                </a:solidFill>
              </a:rPr>
              <a:t>Bài tập 1– Quản lý đề án</a:t>
            </a:r>
            <a:endParaRPr lang="en-US" b="0" kern="0">
              <a:solidFill>
                <a:srgbClr val="0000FF"/>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102</a:t>
            </a:fld>
            <a:endParaRPr lang="en-US"/>
          </a:p>
        </p:txBody>
      </p:sp>
      <p:sp>
        <p:nvSpPr>
          <p:cNvPr id="6" name="Rectangle 5"/>
          <p:cNvSpPr/>
          <p:nvPr/>
        </p:nvSpPr>
        <p:spPr bwMode="auto">
          <a:xfrm>
            <a:off x="1257300" y="2895600"/>
            <a:ext cx="6858000" cy="11430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1257300" y="4780469"/>
            <a:ext cx="6858000" cy="1508631"/>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1952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24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279" t="41270" r="28720" b="18056"/>
          <a:stretch/>
        </p:blipFill>
        <p:spPr bwMode="auto">
          <a:xfrm>
            <a:off x="801914" y="1905000"/>
            <a:ext cx="7961086" cy="4857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2"/>
          <p:cNvSpPr txBox="1">
            <a:spLocks noChangeArrowheads="1"/>
          </p:cNvSpPr>
          <p:nvPr/>
        </p:nvSpPr>
        <p:spPr>
          <a:xfrm>
            <a:off x="1150938" y="838200"/>
            <a:ext cx="7793037" cy="838200"/>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eaLnBrk="1" hangingPunct="1"/>
            <a:r>
              <a:rPr lang="en-US" b="0" kern="0" smtClean="0">
                <a:solidFill>
                  <a:srgbClr val="0000FF"/>
                </a:solidFill>
              </a:rPr>
              <a:t>Bài tập 1– Quản lý đề án</a:t>
            </a:r>
            <a:endParaRPr lang="en-US" b="0" kern="0">
              <a:solidFill>
                <a:srgbClr val="0000FF"/>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103</a:t>
            </a:fld>
            <a:endParaRPr lang="en-US"/>
          </a:p>
        </p:txBody>
      </p:sp>
      <p:sp>
        <p:nvSpPr>
          <p:cNvPr id="6" name="Rectangle 5"/>
          <p:cNvSpPr/>
          <p:nvPr/>
        </p:nvSpPr>
        <p:spPr bwMode="auto">
          <a:xfrm>
            <a:off x="1257300" y="2819400"/>
            <a:ext cx="6858000" cy="1003044"/>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7" name="Rectangle 6"/>
          <p:cNvSpPr/>
          <p:nvPr/>
        </p:nvSpPr>
        <p:spPr bwMode="auto">
          <a:xfrm>
            <a:off x="1257300" y="4569618"/>
            <a:ext cx="6858000" cy="1445419"/>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4037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mtClean="0">
                <a:solidFill>
                  <a:srgbClr val="0000FF"/>
                </a:solidFill>
              </a:rPr>
              <a:t>Bài tập 1 – Quản lý đề án</a:t>
            </a:r>
            <a:endParaRPr lang="en-US">
              <a:solidFill>
                <a:srgbClr val="0000FF"/>
              </a:solidFill>
            </a:endParaRPr>
          </a:p>
        </p:txBody>
      </p:sp>
      <p:sp>
        <p:nvSpPr>
          <p:cNvPr id="671747" name="Rectangle 3"/>
          <p:cNvSpPr>
            <a:spLocks noGrp="1" noChangeArrowheads="1"/>
          </p:cNvSpPr>
          <p:nvPr>
            <p:ph type="body" idx="1"/>
          </p:nvPr>
        </p:nvSpPr>
        <p:spPr>
          <a:xfrm>
            <a:off x="838200" y="2057400"/>
            <a:ext cx="7772400" cy="4114800"/>
          </a:xfrm>
        </p:spPr>
        <p:txBody>
          <a:bodyPr/>
          <a:lstStyle/>
          <a:p>
            <a:pPr marL="457200" indent="-457200" algn="just">
              <a:lnSpc>
                <a:spcPct val="90000"/>
              </a:lnSpc>
              <a:buFont typeface="+mj-lt"/>
              <a:buAutoNum type="arabicPeriod"/>
            </a:pPr>
            <a:r>
              <a:rPr lang="vi-VN" sz="2400">
                <a:solidFill>
                  <a:schemeClr val="tx1"/>
                </a:solidFill>
              </a:rPr>
              <a:t>Chọn những nhân viên có lương &gt;= </a:t>
            </a:r>
            <a:r>
              <a:rPr lang="vi-VN" sz="2400" smtClean="0">
                <a:solidFill>
                  <a:schemeClr val="tx1"/>
                </a:solidFill>
              </a:rPr>
              <a:t>500000</a:t>
            </a:r>
            <a:endParaRPr lang="en-US" sz="2400" smtClean="0">
              <a:solidFill>
                <a:schemeClr val="tx1"/>
              </a:solidFill>
            </a:endParaRPr>
          </a:p>
          <a:p>
            <a:pPr marL="457200" indent="-457200" algn="just">
              <a:lnSpc>
                <a:spcPct val="90000"/>
              </a:lnSpc>
              <a:buFont typeface="+mj-lt"/>
              <a:buAutoNum type="arabicPeriod"/>
            </a:pPr>
            <a:r>
              <a:rPr lang="vi-VN" sz="2400" smtClean="0">
                <a:solidFill>
                  <a:schemeClr val="tx1"/>
                </a:solidFill>
              </a:rPr>
              <a:t>Cho </a:t>
            </a:r>
            <a:r>
              <a:rPr lang="vi-VN" sz="2400">
                <a:solidFill>
                  <a:schemeClr val="tx1"/>
                </a:solidFill>
              </a:rPr>
              <a:t>biết những nhân viên thuộc phòng số 5 và có lương &gt;= </a:t>
            </a:r>
            <a:r>
              <a:rPr lang="vi-VN" sz="2400" smtClean="0">
                <a:solidFill>
                  <a:schemeClr val="tx1"/>
                </a:solidFill>
              </a:rPr>
              <a:t>500000</a:t>
            </a:r>
            <a:endParaRPr lang="en-US" sz="2400" smtClean="0">
              <a:solidFill>
                <a:schemeClr val="tx1"/>
              </a:solidFill>
            </a:endParaRPr>
          </a:p>
          <a:p>
            <a:pPr marL="457200" indent="-457200" algn="just">
              <a:lnSpc>
                <a:spcPct val="90000"/>
              </a:lnSpc>
              <a:buFont typeface="+mj-lt"/>
              <a:buAutoNum type="arabicPeriod"/>
            </a:pPr>
            <a:r>
              <a:rPr lang="en-US" sz="2400">
                <a:solidFill>
                  <a:schemeClr val="tx1"/>
                </a:solidFill>
              </a:rPr>
              <a:t>Cho biết mã nhân viên, họ tên của tất cả các nhân viên </a:t>
            </a:r>
            <a:endParaRPr lang="en-US" sz="2400" smtClean="0">
              <a:solidFill>
                <a:schemeClr val="tx1"/>
              </a:solidFill>
            </a:endParaRPr>
          </a:p>
          <a:p>
            <a:pPr marL="457200" indent="-457200" algn="just">
              <a:lnSpc>
                <a:spcPct val="90000"/>
              </a:lnSpc>
              <a:buFont typeface="+mj-lt"/>
              <a:buAutoNum type="arabicPeriod"/>
            </a:pPr>
            <a:r>
              <a:rPr lang="vi-VN" sz="2400">
                <a:solidFill>
                  <a:schemeClr val="tx1"/>
                </a:solidFill>
              </a:rPr>
              <a:t>Cho biết mã nhân viên, họ tên, phòng làm việc và mức lương của tất cả các nhân viên </a:t>
            </a:r>
            <a:endParaRPr lang="en-US" sz="2400" smtClean="0">
              <a:solidFill>
                <a:schemeClr val="tx1"/>
              </a:solidFill>
            </a:endParaRPr>
          </a:p>
          <a:p>
            <a:pPr marL="457200" indent="-457200" algn="just">
              <a:lnSpc>
                <a:spcPct val="90000"/>
              </a:lnSpc>
              <a:buFont typeface="+mj-lt"/>
              <a:buAutoNum type="arabicPeriod"/>
            </a:pPr>
            <a:r>
              <a:rPr lang="vi-VN" sz="2400">
                <a:solidFill>
                  <a:schemeClr val="tx1"/>
                </a:solidFill>
              </a:rPr>
              <a:t>Cho biết các đề án cùng với các phòng phụ trách đề án đó </a:t>
            </a:r>
            <a:endParaRPr lang="en-US" sz="2400" smtClean="0">
              <a:solidFill>
                <a:schemeClr val="tx1"/>
              </a:solidFill>
            </a:endParaRPr>
          </a:p>
          <a:p>
            <a:pPr marL="457200" indent="-457200" algn="just">
              <a:lnSpc>
                <a:spcPct val="90000"/>
              </a:lnSpc>
              <a:buFont typeface="+mj-lt"/>
              <a:buAutoNum type="arabicPeriod"/>
            </a:pPr>
            <a:endParaRPr lang="en-US" sz="2400"/>
          </a:p>
        </p:txBody>
      </p:sp>
      <p:grpSp>
        <p:nvGrpSpPr>
          <p:cNvPr id="671748" name="Group 4"/>
          <p:cNvGrpSpPr>
            <a:grpSpLocks/>
          </p:cNvGrpSpPr>
          <p:nvPr/>
        </p:nvGrpSpPr>
        <p:grpSpPr bwMode="auto">
          <a:xfrm>
            <a:off x="8843962" y="6477000"/>
            <a:ext cx="244475" cy="184150"/>
            <a:chOff x="3755" y="7232"/>
            <a:chExt cx="600" cy="617"/>
          </a:xfrm>
        </p:grpSpPr>
        <p:sp>
          <p:nvSpPr>
            <p:cNvPr id="671749" name="Line 5"/>
            <p:cNvSpPr>
              <a:spLocks noChangeShapeType="1"/>
            </p:cNvSpPr>
            <p:nvPr/>
          </p:nvSpPr>
          <p:spPr bwMode="auto">
            <a:xfrm>
              <a:off x="37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0" name="Line 6"/>
            <p:cNvSpPr>
              <a:spLocks noChangeShapeType="1"/>
            </p:cNvSpPr>
            <p:nvPr/>
          </p:nvSpPr>
          <p:spPr bwMode="auto">
            <a:xfrm>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1" name="Line 7"/>
            <p:cNvSpPr>
              <a:spLocks noChangeShapeType="1"/>
            </p:cNvSpPr>
            <p:nvPr/>
          </p:nvSpPr>
          <p:spPr bwMode="auto">
            <a:xfrm flipV="1">
              <a:off x="43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2" name="Line 8"/>
            <p:cNvSpPr>
              <a:spLocks noChangeShapeType="1"/>
            </p:cNvSpPr>
            <p:nvPr/>
          </p:nvSpPr>
          <p:spPr bwMode="auto">
            <a:xfrm flipH="1">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104</a:t>
            </a:fld>
            <a:endParaRPr lang="en-US"/>
          </a:p>
        </p:txBody>
      </p:sp>
    </p:spTree>
    <p:extLst>
      <p:ext uri="{BB962C8B-B14F-4D97-AF65-F5344CB8AC3E}">
        <p14:creationId xmlns:p14="http://schemas.microsoft.com/office/powerpoint/2010/main" val="2517844077"/>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1</a:t>
            </a:r>
            <a:endParaRPr lang="en-US">
              <a:solidFill>
                <a:srgbClr val="0000FF"/>
              </a:solidFill>
            </a:endParaRPr>
          </a:p>
        </p:txBody>
      </p:sp>
      <p:sp>
        <p:nvSpPr>
          <p:cNvPr id="2" name="Rectangle 1"/>
          <p:cNvSpPr/>
          <p:nvPr/>
        </p:nvSpPr>
        <p:spPr>
          <a:xfrm>
            <a:off x="762000" y="2057400"/>
            <a:ext cx="8001000" cy="3785652"/>
          </a:xfrm>
          <a:prstGeom prst="rect">
            <a:avLst/>
          </a:prstGeom>
        </p:spPr>
        <p:txBody>
          <a:bodyPr wrap="square">
            <a:spAutoFit/>
          </a:bodyPr>
          <a:lstStyle/>
          <a:p>
            <a:pPr algn="just"/>
            <a:r>
              <a:rPr lang="vi-VN" sz="2400" b="0" smtClean="0"/>
              <a:t>Hãy </a:t>
            </a:r>
            <a:r>
              <a:rPr lang="vi-VN" sz="2400" b="0"/>
              <a:t>viết các biểu thức đại số quan hệ theo yêu cầu: </a:t>
            </a:r>
            <a:endParaRPr lang="en-US" sz="2400" b="0" smtClean="0"/>
          </a:p>
          <a:p>
            <a:pPr marL="457200" indent="-457200" algn="just">
              <a:buAutoNum type="arabicPeriod"/>
            </a:pPr>
            <a:r>
              <a:rPr lang="vi-VN" sz="2400" b="0" smtClean="0"/>
              <a:t>Cho </a:t>
            </a:r>
            <a:r>
              <a:rPr lang="vi-VN" sz="2400" b="0"/>
              <a:t>biết thông tin cá nhân về những nhân viên có tên ‘</a:t>
            </a:r>
            <a:r>
              <a:rPr lang="vi-VN" sz="2400" b="0" smtClean="0"/>
              <a:t>Mai’</a:t>
            </a:r>
            <a:endParaRPr lang="en-US" sz="2400" b="0" smtClean="0"/>
          </a:p>
          <a:p>
            <a:pPr marL="457200" indent="-457200" algn="just">
              <a:buAutoNum type="arabicPeriod"/>
            </a:pPr>
            <a:r>
              <a:rPr lang="vi-VN" sz="2400" b="0" smtClean="0"/>
              <a:t>Tìm </a:t>
            </a:r>
            <a:r>
              <a:rPr lang="vi-VN" sz="2400" b="0"/>
              <a:t>mã nhân viên, họ tên và địa chỉ của tất cả nhân viên làm việc phòng ‘Hành Chính’ </a:t>
            </a:r>
            <a:endParaRPr lang="en-US" sz="2400" b="0" smtClean="0"/>
          </a:p>
          <a:p>
            <a:pPr marL="457200" indent="-457200" algn="just">
              <a:buAutoNum type="arabicPeriod"/>
            </a:pPr>
            <a:r>
              <a:rPr lang="vi-VN" sz="2400" b="0" smtClean="0"/>
              <a:t>Tìm </a:t>
            </a:r>
            <a:r>
              <a:rPr lang="vi-VN" sz="2400" b="0"/>
              <a:t>mã nhân viên, họ tên và địa chỉ của tất cả nhân viên làm việc phòng ‘Hành Chính’ và ‘Tài Vụ’ </a:t>
            </a:r>
            <a:endParaRPr lang="en-US" sz="2400" b="0" smtClean="0"/>
          </a:p>
          <a:p>
            <a:pPr marL="457200" indent="-457200" algn="just">
              <a:buAutoNum type="arabicPeriod"/>
            </a:pPr>
            <a:r>
              <a:rPr lang="vi-VN" sz="2400" b="0" smtClean="0"/>
              <a:t>Cho </a:t>
            </a:r>
            <a:r>
              <a:rPr lang="vi-VN" sz="2400" b="0"/>
              <a:t>biết mã nhân viên , họ tên nhân viên và tên các đề án mà nhân viên tham gia. </a:t>
            </a:r>
            <a:endParaRPr lang="en-US" sz="2400" b="0" smtClean="0"/>
          </a:p>
          <a:p>
            <a:pPr marL="457200" indent="-457200" algn="just">
              <a:buAutoNum type="arabicPeriod"/>
            </a:pPr>
            <a:r>
              <a:rPr lang="vi-VN" sz="2400" b="0" smtClean="0"/>
              <a:t>Tìm </a:t>
            </a:r>
            <a:r>
              <a:rPr lang="vi-VN" sz="2400" b="0"/>
              <a:t>mã đề án, tên đề án, tên phòng ban chủ trì đề án cùng mã trưởng phòng, tên trưởng phòng đó. </a:t>
            </a:r>
            <a:endParaRPr lang="en-US" sz="24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105</a:t>
            </a:fld>
            <a:endParaRPr lang="en-US"/>
          </a:p>
        </p:txBody>
      </p:sp>
    </p:spTree>
    <p:extLst>
      <p:ext uri="{BB962C8B-B14F-4D97-AF65-F5344CB8AC3E}">
        <p14:creationId xmlns:p14="http://schemas.microsoft.com/office/powerpoint/2010/main" val="564245462"/>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a:t>
            </a:r>
            <a:endParaRPr lang="en-US">
              <a:solidFill>
                <a:srgbClr val="0000FF"/>
              </a:solidFill>
            </a:endParaRPr>
          </a:p>
        </p:txBody>
      </p:sp>
      <p:sp>
        <p:nvSpPr>
          <p:cNvPr id="2" name="Rectangle 1"/>
          <p:cNvSpPr/>
          <p:nvPr/>
        </p:nvSpPr>
        <p:spPr>
          <a:xfrm>
            <a:off x="762000" y="2057400"/>
            <a:ext cx="8001000" cy="4154984"/>
          </a:xfrm>
          <a:prstGeom prst="rect">
            <a:avLst/>
          </a:prstGeom>
        </p:spPr>
        <p:txBody>
          <a:bodyPr wrap="square">
            <a:spAutoFit/>
          </a:bodyPr>
          <a:lstStyle/>
          <a:p>
            <a:pPr marL="457200" indent="-457200" algn="just">
              <a:buFont typeface="+mj-lt"/>
              <a:buAutoNum type="arabicPeriod" startAt="6"/>
            </a:pPr>
            <a:r>
              <a:rPr lang="vi-VN" sz="2400" b="0" smtClean="0"/>
              <a:t>Cho </a:t>
            </a:r>
            <a:r>
              <a:rPr lang="vi-VN" sz="2400" b="0"/>
              <a:t>biết mã nhân viên, họ tên của những nhân viên tham gia vào đề án có mã là ‘DA01’ và có thời gian làm việc cho đề án trên 30giờ/tuần </a:t>
            </a:r>
            <a:endParaRPr lang="en-US" sz="2400" b="0" smtClean="0"/>
          </a:p>
          <a:p>
            <a:pPr marL="457200" indent="-457200" algn="just">
              <a:buFont typeface="+mj-lt"/>
              <a:buAutoNum type="arabicPeriod" startAt="6"/>
            </a:pPr>
            <a:r>
              <a:rPr lang="vi-VN" sz="2400" b="0" smtClean="0"/>
              <a:t>Cho </a:t>
            </a:r>
            <a:r>
              <a:rPr lang="vi-VN" sz="2400" b="0"/>
              <a:t>biết mã nhân viên, họ tên của những nhân viên có cùng tên với người thân. </a:t>
            </a:r>
            <a:endParaRPr lang="en-US" sz="2400" b="0" smtClean="0"/>
          </a:p>
          <a:p>
            <a:pPr marL="457200" indent="-457200" algn="just">
              <a:buFont typeface="+mj-lt"/>
              <a:buAutoNum type="arabicPeriod" startAt="6"/>
            </a:pPr>
            <a:r>
              <a:rPr lang="vi-VN" sz="2400" b="0" smtClean="0"/>
              <a:t>Cho </a:t>
            </a:r>
            <a:r>
              <a:rPr lang="vi-VN" sz="2400" b="0"/>
              <a:t>biết mã nhân viên, họ tên của những nhân viên có người trưởng phòng có họ tên là ‘Nguyễn’ ‘Mai’ </a:t>
            </a:r>
            <a:endParaRPr lang="en-US" sz="2400" b="0" smtClean="0"/>
          </a:p>
          <a:p>
            <a:pPr marL="457200" indent="-457200" algn="just">
              <a:buFont typeface="+mj-lt"/>
              <a:buAutoNum type="arabicPeriod" startAt="6"/>
            </a:pPr>
            <a:r>
              <a:rPr lang="vi-VN" sz="2400" b="0" smtClean="0"/>
              <a:t>Cho </a:t>
            </a:r>
            <a:r>
              <a:rPr lang="vi-VN" sz="2400" b="0"/>
              <a:t>biết mã nhân viên, họ tên của những nhân viên có người quản lý có họ tên là ‘Nguyễn’ ‘Mai’ </a:t>
            </a:r>
            <a:endParaRPr lang="en-US" sz="2400" b="0" smtClean="0"/>
          </a:p>
          <a:p>
            <a:pPr marL="457200" indent="-457200" algn="just">
              <a:buFont typeface="+mj-lt"/>
              <a:buAutoNum type="arabicPeriod" startAt="6"/>
            </a:pPr>
            <a:r>
              <a:rPr lang="vi-VN" sz="2400" b="0" smtClean="0"/>
              <a:t>Cho </a:t>
            </a:r>
            <a:r>
              <a:rPr lang="vi-VN" sz="2400" b="0"/>
              <a:t>biết mã nhân viên, họ tên của những nhân viên tham gia mọi đề án của công ty. </a:t>
            </a:r>
            <a:endParaRPr lang="en-US" sz="24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106</a:t>
            </a:fld>
            <a:endParaRPr lang="en-US"/>
          </a:p>
        </p:txBody>
      </p:sp>
    </p:spTree>
    <p:extLst>
      <p:ext uri="{BB962C8B-B14F-4D97-AF65-F5344CB8AC3E}">
        <p14:creationId xmlns:p14="http://schemas.microsoft.com/office/powerpoint/2010/main" val="3372026656"/>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a:t>
            </a:r>
            <a:endParaRPr lang="en-US">
              <a:solidFill>
                <a:srgbClr val="0000FF"/>
              </a:solidFill>
            </a:endParaRPr>
          </a:p>
        </p:txBody>
      </p:sp>
      <p:sp>
        <p:nvSpPr>
          <p:cNvPr id="2" name="Rectangle 1"/>
          <p:cNvSpPr/>
          <p:nvPr/>
        </p:nvSpPr>
        <p:spPr>
          <a:xfrm>
            <a:off x="762000" y="1964353"/>
            <a:ext cx="8001000" cy="4893647"/>
          </a:xfrm>
          <a:prstGeom prst="rect">
            <a:avLst/>
          </a:prstGeom>
        </p:spPr>
        <p:txBody>
          <a:bodyPr wrap="square">
            <a:spAutoFit/>
          </a:bodyPr>
          <a:lstStyle/>
          <a:p>
            <a:pPr marL="457200" indent="-457200" algn="just">
              <a:buFont typeface="+mj-lt"/>
              <a:buAutoNum type="arabicPeriod" startAt="11"/>
            </a:pPr>
            <a:r>
              <a:rPr lang="vi-VN" sz="2400" b="0" smtClean="0"/>
              <a:t>Cho </a:t>
            </a:r>
            <a:r>
              <a:rPr lang="vi-VN" sz="2400" b="0"/>
              <a:t>biết mã nhân viên, họ tên của những nhân viên không tham gia đề án nào của công ty. </a:t>
            </a:r>
            <a:endParaRPr lang="en-US" sz="2400" b="0" smtClean="0"/>
          </a:p>
          <a:p>
            <a:pPr marL="457200" indent="-457200" algn="just">
              <a:buFont typeface="+mj-lt"/>
              <a:buAutoNum type="arabicPeriod" startAt="11"/>
            </a:pPr>
            <a:r>
              <a:rPr lang="vi-VN" sz="2400" b="0" smtClean="0"/>
              <a:t>Cho </a:t>
            </a:r>
            <a:r>
              <a:rPr lang="vi-VN" sz="2400" b="0"/>
              <a:t>biết mức lương trung bình của nhân viên trong công ty</a:t>
            </a:r>
            <a:r>
              <a:rPr lang="vi-VN" sz="2400" b="0" smtClean="0"/>
              <a:t>.</a:t>
            </a:r>
            <a:endParaRPr lang="en-US" sz="2400" b="0" smtClean="0"/>
          </a:p>
          <a:p>
            <a:pPr marL="457200" indent="-457200" algn="just">
              <a:buFont typeface="+mj-lt"/>
              <a:buAutoNum type="arabicPeriod" startAt="11"/>
            </a:pPr>
            <a:r>
              <a:rPr lang="vi-VN" sz="2400" b="0" smtClean="0"/>
              <a:t>Cho </a:t>
            </a:r>
            <a:r>
              <a:rPr lang="vi-VN" sz="2400" b="0"/>
              <a:t>biết mức lương trung bình của nhân viên nam trong công ty. </a:t>
            </a:r>
            <a:endParaRPr lang="en-US" sz="2400" b="0" smtClean="0"/>
          </a:p>
          <a:p>
            <a:pPr marL="457200" indent="-457200" algn="just">
              <a:buFont typeface="+mj-lt"/>
              <a:buAutoNum type="arabicPeriod" startAt="11"/>
            </a:pPr>
            <a:r>
              <a:rPr lang="vi-VN" sz="2400" b="0" smtClean="0"/>
              <a:t>Cho </a:t>
            </a:r>
            <a:r>
              <a:rPr lang="vi-VN" sz="2400" b="0"/>
              <a:t>biết tổng số đề án của công ty. </a:t>
            </a:r>
            <a:endParaRPr lang="en-US" sz="2400" b="0" smtClean="0"/>
          </a:p>
          <a:p>
            <a:pPr marL="457200" indent="-457200" algn="just">
              <a:buFont typeface="+mj-lt"/>
              <a:buAutoNum type="arabicPeriod" startAt="11"/>
            </a:pPr>
            <a:r>
              <a:rPr lang="vi-VN" sz="2400" b="0" smtClean="0"/>
              <a:t>Với </a:t>
            </a:r>
            <a:r>
              <a:rPr lang="vi-VN" sz="2400" b="0"/>
              <a:t>mỗi đề án, cho biết tổng số nhân viên tham gia vào đề án. </a:t>
            </a:r>
            <a:endParaRPr lang="en-US" sz="2400" b="0" smtClean="0"/>
          </a:p>
          <a:p>
            <a:pPr marL="457200" indent="-457200" algn="just">
              <a:buFont typeface="+mj-lt"/>
              <a:buAutoNum type="arabicPeriod" startAt="11"/>
            </a:pPr>
            <a:r>
              <a:rPr lang="vi-VN" sz="2400" b="0" smtClean="0"/>
              <a:t>Với </a:t>
            </a:r>
            <a:r>
              <a:rPr lang="vi-VN" sz="2400" b="0"/>
              <a:t>mỗi đề án, cho biết tổng số nhân viên nữ tham gia vào đề án. </a:t>
            </a:r>
            <a:endParaRPr lang="en-US" sz="2400" b="0" smtClean="0"/>
          </a:p>
          <a:p>
            <a:pPr marL="457200" indent="-457200" algn="just">
              <a:buFont typeface="+mj-lt"/>
              <a:buAutoNum type="arabicPeriod" startAt="11"/>
            </a:pPr>
            <a:r>
              <a:rPr lang="vi-VN" sz="2400" b="0" smtClean="0"/>
              <a:t>Tăng </a:t>
            </a:r>
            <a:r>
              <a:rPr lang="vi-VN" sz="2400" b="0"/>
              <a:t>thời gian tham gia đề án của các nhân viên nam thêm 4giờ/tuần </a:t>
            </a:r>
            <a:endParaRPr lang="en-US" sz="2400" b="0" smtClean="0"/>
          </a:p>
          <a:p>
            <a:pPr marL="457200" indent="-457200" algn="just">
              <a:buFont typeface="+mj-lt"/>
              <a:buAutoNum type="arabicPeriod" startAt="11"/>
            </a:pPr>
            <a:r>
              <a:rPr lang="vi-VN" sz="2400" b="0" smtClean="0"/>
              <a:t>Xóa </a:t>
            </a:r>
            <a:r>
              <a:rPr lang="vi-VN" sz="2400" b="0"/>
              <a:t>tất cả những nhân viên có mức lương dưới 500000 </a:t>
            </a:r>
            <a:endParaRPr lang="en-US" sz="24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107</a:t>
            </a:fld>
            <a:endParaRPr lang="en-US"/>
          </a:p>
        </p:txBody>
      </p:sp>
    </p:spTree>
    <p:extLst>
      <p:ext uri="{BB962C8B-B14F-4D97-AF65-F5344CB8AC3E}">
        <p14:creationId xmlns:p14="http://schemas.microsoft.com/office/powerpoint/2010/main" val="312292408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2</a:t>
            </a:r>
            <a:endParaRPr lang="en-US">
              <a:solidFill>
                <a:srgbClr val="0000FF"/>
              </a:solidFill>
            </a:endParaRPr>
          </a:p>
        </p:txBody>
      </p:sp>
      <p:sp>
        <p:nvSpPr>
          <p:cNvPr id="2" name="Rectangle 1"/>
          <p:cNvSpPr/>
          <p:nvPr/>
        </p:nvSpPr>
        <p:spPr>
          <a:xfrm>
            <a:off x="762000" y="1964353"/>
            <a:ext cx="8001000" cy="4832092"/>
          </a:xfrm>
          <a:prstGeom prst="rect">
            <a:avLst/>
          </a:prstGeom>
        </p:spPr>
        <p:txBody>
          <a:bodyPr wrap="square">
            <a:spAutoFit/>
          </a:bodyPr>
          <a:lstStyle/>
          <a:p>
            <a:pPr algn="just"/>
            <a:r>
              <a:rPr lang="vi-VN" sz="2200" b="0" smtClean="0"/>
              <a:t>Cho </a:t>
            </a:r>
            <a:r>
              <a:rPr lang="vi-VN" sz="2200" b="0"/>
              <a:t>lược đồ CSDL Quản lý sinh viên sau: </a:t>
            </a:r>
            <a:endParaRPr lang="en-US" sz="2200" b="0" smtClean="0"/>
          </a:p>
          <a:p>
            <a:pPr marL="457200" indent="-457200" algn="just">
              <a:buFont typeface="Arial" pitchFamily="34" charset="0"/>
              <a:buChar char="•"/>
            </a:pPr>
            <a:r>
              <a:rPr lang="vi-VN" sz="2200" b="0" smtClean="0"/>
              <a:t>SINHVIEN </a:t>
            </a:r>
            <a:r>
              <a:rPr lang="vi-VN" sz="2200" b="0"/>
              <a:t>(MaSV, HoSV, TenSV, NgaySinh, DiaChi, Phai, Nam, Khoa) </a:t>
            </a:r>
            <a:endParaRPr lang="en-US" sz="2200" b="0" smtClean="0"/>
          </a:p>
          <a:p>
            <a:pPr marL="465138" algn="just"/>
            <a:r>
              <a:rPr lang="vi-VN" sz="2200" b="0" i="1" smtClean="0"/>
              <a:t>Tân </a:t>
            </a:r>
            <a:r>
              <a:rPr lang="vi-VN" sz="2200" b="0" i="1"/>
              <a:t>từ: </a:t>
            </a:r>
            <a:r>
              <a:rPr lang="vi-VN" sz="2200" b="0"/>
              <a:t>Mỗi sinh viên có Mã sinh viên (MaSV) duy nhất để phân biệt với các sinh viên khác, có họ tên (HoSV, TenSV), ngày sinh (NgaySinh), địa chỉ (DiaChi), phái Nam hoặc Nữ (Phai), năm nhập học (Nam) và thuộc về một khoa (Khoa) </a:t>
            </a:r>
            <a:endParaRPr lang="en-US" sz="2200" b="0" smtClean="0"/>
          </a:p>
          <a:p>
            <a:pPr marL="457200" indent="-457200" algn="just">
              <a:buFont typeface="Arial" pitchFamily="34" charset="0"/>
              <a:buChar char="•"/>
            </a:pPr>
            <a:r>
              <a:rPr lang="vi-VN" sz="2200" b="0" smtClean="0"/>
              <a:t>GIANGVIEN </a:t>
            </a:r>
            <a:r>
              <a:rPr lang="vi-VN" sz="2200" b="0"/>
              <a:t>(MaGV, HoGV, TenGV, NgaySinh, DiaChi, Phai, ChuyenNganh, Khoa) </a:t>
            </a:r>
            <a:endParaRPr lang="en-US" sz="2200" b="0" smtClean="0"/>
          </a:p>
          <a:p>
            <a:pPr marL="465138" algn="just"/>
            <a:r>
              <a:rPr lang="vi-VN" sz="2200" b="0" i="1" smtClean="0"/>
              <a:t>Tân </a:t>
            </a:r>
            <a:r>
              <a:rPr lang="vi-VN" sz="2200" b="0" i="1"/>
              <a:t>từ: </a:t>
            </a:r>
            <a:r>
              <a:rPr lang="vi-VN" sz="2200" b="0"/>
              <a:t>Mỗi giảng viên có Mã giảng viên (MaGV) duy nhất để phân biệt với các giảng viên khác, có họ tên (HoGV, TenGV), ngày sinh (NgaySinh), địa chỉ (DiaChi), phái Nam hoặc Nữ (Phai), chuyên ngành (ChuyenNganh) và thuộc về một khoa (Khoa) </a:t>
            </a:r>
            <a:endParaRPr lang="en-US" sz="22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108</a:t>
            </a:fld>
            <a:endParaRPr lang="en-US"/>
          </a:p>
        </p:txBody>
      </p:sp>
    </p:spTree>
    <p:extLst>
      <p:ext uri="{BB962C8B-B14F-4D97-AF65-F5344CB8AC3E}">
        <p14:creationId xmlns:p14="http://schemas.microsoft.com/office/powerpoint/2010/main" val="287042354"/>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2</a:t>
            </a:r>
            <a:endParaRPr lang="en-US">
              <a:solidFill>
                <a:srgbClr val="0000FF"/>
              </a:solidFill>
            </a:endParaRPr>
          </a:p>
        </p:txBody>
      </p:sp>
      <p:sp>
        <p:nvSpPr>
          <p:cNvPr id="2" name="Rectangle 1"/>
          <p:cNvSpPr/>
          <p:nvPr/>
        </p:nvSpPr>
        <p:spPr>
          <a:xfrm>
            <a:off x="762000" y="1964353"/>
            <a:ext cx="8001000" cy="3754874"/>
          </a:xfrm>
          <a:prstGeom prst="rect">
            <a:avLst/>
          </a:prstGeom>
        </p:spPr>
        <p:txBody>
          <a:bodyPr wrap="square">
            <a:spAutoFit/>
          </a:bodyPr>
          <a:lstStyle/>
          <a:p>
            <a:pPr algn="just"/>
            <a:r>
              <a:rPr lang="vi-VN" sz="2200" b="0" smtClean="0"/>
              <a:t>Cho </a:t>
            </a:r>
            <a:r>
              <a:rPr lang="vi-VN" sz="2200" b="0"/>
              <a:t>lược đồ CSDL Quản lý sinh viên sau: </a:t>
            </a:r>
            <a:endParaRPr lang="en-US" sz="2200" b="0" smtClean="0"/>
          </a:p>
          <a:p>
            <a:pPr marL="457200" indent="-457200" algn="just">
              <a:buFont typeface="Arial" pitchFamily="34" charset="0"/>
              <a:buChar char="•"/>
            </a:pPr>
            <a:r>
              <a:rPr lang="vi-VN" sz="2400" b="0"/>
              <a:t>MONHOC (MaMH, TenMH, STC, Loai, Khoa) </a:t>
            </a:r>
            <a:endParaRPr lang="en-US" sz="2400" b="0" smtClean="0"/>
          </a:p>
          <a:p>
            <a:pPr marL="465138" algn="just"/>
            <a:r>
              <a:rPr lang="vi-VN" sz="2400" b="0" i="1" smtClean="0"/>
              <a:t>Tân </a:t>
            </a:r>
            <a:r>
              <a:rPr lang="vi-VN" sz="2400" b="0" i="1"/>
              <a:t>từ: </a:t>
            </a:r>
            <a:r>
              <a:rPr lang="vi-VN" sz="2400" b="0"/>
              <a:t>Mỗi môn học có mã môn học (MaMH) duy nhất để phân biệt với các môn học khác, có tên môn học (TenMH), số tín chỉ (STC), là loại bắt buộc hay tự chọn (Loai), và do một khoa (Khoa) chịu trách nhiệm giảng dạy. </a:t>
            </a:r>
            <a:endParaRPr lang="en-US" sz="2400" b="0" smtClean="0"/>
          </a:p>
          <a:p>
            <a:pPr marL="457200" indent="-457200" algn="just">
              <a:buFont typeface="Arial" pitchFamily="34" charset="0"/>
              <a:buChar char="•"/>
            </a:pPr>
            <a:r>
              <a:rPr lang="vi-VN" sz="2400" b="0" smtClean="0"/>
              <a:t>DIEUKIEN </a:t>
            </a:r>
            <a:r>
              <a:rPr lang="vi-VN" sz="2400" b="0"/>
              <a:t>(MaMH, MaMHTruoc) </a:t>
            </a:r>
            <a:endParaRPr lang="en-US" sz="2400" b="0" smtClean="0"/>
          </a:p>
          <a:p>
            <a:pPr marL="406400" algn="just"/>
            <a:r>
              <a:rPr lang="vi-VN" sz="2400" b="0" i="1" smtClean="0"/>
              <a:t>Tân </a:t>
            </a:r>
            <a:r>
              <a:rPr lang="vi-VN" sz="2400" b="0" i="1"/>
              <a:t>từ: </a:t>
            </a:r>
            <a:r>
              <a:rPr lang="vi-VN" sz="2400" b="0"/>
              <a:t>Một số môn học có điều kiện tiên quyết, sinh viên muốn học môn học (MaMH) thì phải đạt được môn tiên quyết của môn học này (MaMHTruoc) </a:t>
            </a:r>
            <a:endParaRPr lang="en-US" sz="22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109</a:t>
            </a:fld>
            <a:endParaRPr lang="en-US"/>
          </a:p>
        </p:txBody>
      </p:sp>
    </p:spTree>
    <p:extLst>
      <p:ext uri="{BB962C8B-B14F-4D97-AF65-F5344CB8AC3E}">
        <p14:creationId xmlns:p14="http://schemas.microsoft.com/office/powerpoint/2010/main" val="131394246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3" name="Rectangle 3"/>
          <p:cNvSpPr>
            <a:spLocks noGrp="1" noChangeArrowheads="1"/>
          </p:cNvSpPr>
          <p:nvPr>
            <p:ph type="body" idx="4294967295"/>
          </p:nvPr>
        </p:nvSpPr>
        <p:spPr>
          <a:xfrm>
            <a:off x="533400" y="1905000"/>
            <a:ext cx="6861175" cy="411163"/>
          </a:xfrm>
        </p:spPr>
        <p:txBody>
          <a:bodyPr lIns="182880" tIns="91440"/>
          <a:lstStyle/>
          <a:p>
            <a:pPr marL="265113" indent="-265113"/>
            <a:r>
              <a:rPr lang="en-US" sz="2400"/>
              <a:t>Relation</a:t>
            </a:r>
            <a:r>
              <a:rPr lang="en-US" sz="2400" i="1"/>
              <a:t> r</a:t>
            </a:r>
            <a:r>
              <a:rPr lang="en-US" sz="2400"/>
              <a:t>:</a:t>
            </a:r>
          </a:p>
        </p:txBody>
      </p:sp>
      <p:sp>
        <p:nvSpPr>
          <p:cNvPr id="655364" name="Rectangle 4"/>
          <p:cNvSpPr>
            <a:spLocks noChangeArrowheads="1"/>
          </p:cNvSpPr>
          <p:nvPr/>
        </p:nvSpPr>
        <p:spPr bwMode="auto">
          <a:xfrm>
            <a:off x="2514600" y="2057400"/>
            <a:ext cx="457200" cy="457200"/>
          </a:xfrm>
          <a:prstGeom prst="rect">
            <a:avLst/>
          </a:prstGeom>
          <a:solidFill>
            <a:srgbClr val="CCFFCC"/>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655365" name="Rectangle 5"/>
          <p:cNvSpPr>
            <a:spLocks noChangeArrowheads="1"/>
          </p:cNvSpPr>
          <p:nvPr/>
        </p:nvSpPr>
        <p:spPr bwMode="auto">
          <a:xfrm>
            <a:off x="2971800" y="2057400"/>
            <a:ext cx="457200" cy="457200"/>
          </a:xfrm>
          <a:prstGeom prst="rect">
            <a:avLst/>
          </a:prstGeom>
          <a:solidFill>
            <a:srgbClr val="CCFFCC"/>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655366" name="Rectangle 6"/>
          <p:cNvSpPr>
            <a:spLocks noChangeArrowheads="1"/>
          </p:cNvSpPr>
          <p:nvPr/>
        </p:nvSpPr>
        <p:spPr bwMode="auto">
          <a:xfrm>
            <a:off x="3429000" y="2057400"/>
            <a:ext cx="457200" cy="457200"/>
          </a:xfrm>
          <a:prstGeom prst="rect">
            <a:avLst/>
          </a:prstGeom>
          <a:solidFill>
            <a:srgbClr val="CCFFCC"/>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655367" name="Rectangle 7"/>
          <p:cNvSpPr>
            <a:spLocks noChangeArrowheads="1"/>
          </p:cNvSpPr>
          <p:nvPr/>
        </p:nvSpPr>
        <p:spPr bwMode="auto">
          <a:xfrm>
            <a:off x="2514600" y="2590800"/>
            <a:ext cx="457200" cy="1676400"/>
          </a:xfrm>
          <a:prstGeom prst="rect">
            <a:avLst/>
          </a:prstGeom>
          <a:solidFill>
            <a:srgbClr val="CC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655368" name="Rectangle 8"/>
          <p:cNvSpPr>
            <a:spLocks noChangeArrowheads="1"/>
          </p:cNvSpPr>
          <p:nvPr/>
        </p:nvSpPr>
        <p:spPr bwMode="auto">
          <a:xfrm>
            <a:off x="2971800" y="2590800"/>
            <a:ext cx="457200" cy="1676400"/>
          </a:xfrm>
          <a:prstGeom prst="rect">
            <a:avLst/>
          </a:prstGeom>
          <a:solidFill>
            <a:srgbClr val="CC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10</a:t>
            </a:r>
          </a:p>
          <a:p>
            <a:pPr>
              <a:lnSpc>
                <a:spcPct val="150000"/>
              </a:lnSpc>
            </a:pPr>
            <a:r>
              <a:rPr lang="en-US" sz="1800" b="0" i="1">
                <a:latin typeface="Verdana" pitchFamily="34" charset="0"/>
                <a:sym typeface="Symbol" pitchFamily="18" charset="2"/>
              </a:rPr>
              <a:t>20</a:t>
            </a:r>
          </a:p>
          <a:p>
            <a:pPr>
              <a:lnSpc>
                <a:spcPct val="150000"/>
              </a:lnSpc>
            </a:pPr>
            <a:r>
              <a:rPr lang="en-US" sz="1800" b="0" i="1">
                <a:latin typeface="Verdana" pitchFamily="34" charset="0"/>
                <a:sym typeface="Symbol" pitchFamily="18" charset="2"/>
              </a:rPr>
              <a:t>30</a:t>
            </a:r>
          </a:p>
          <a:p>
            <a:pPr>
              <a:lnSpc>
                <a:spcPct val="150000"/>
              </a:lnSpc>
            </a:pPr>
            <a:r>
              <a:rPr lang="en-US" sz="1800" b="0" i="1">
                <a:latin typeface="Verdana" pitchFamily="34" charset="0"/>
                <a:sym typeface="Symbol" pitchFamily="18" charset="2"/>
              </a:rPr>
              <a:t>40</a:t>
            </a:r>
          </a:p>
        </p:txBody>
      </p:sp>
      <p:sp>
        <p:nvSpPr>
          <p:cNvPr id="655369" name="Rectangle 9"/>
          <p:cNvSpPr>
            <a:spLocks noChangeArrowheads="1"/>
          </p:cNvSpPr>
          <p:nvPr/>
        </p:nvSpPr>
        <p:spPr bwMode="auto">
          <a:xfrm>
            <a:off x="3429000" y="2590800"/>
            <a:ext cx="457200" cy="1676400"/>
          </a:xfrm>
          <a:prstGeom prst="rect">
            <a:avLst/>
          </a:prstGeom>
          <a:solidFill>
            <a:srgbClr val="CC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2</a:t>
            </a:r>
          </a:p>
        </p:txBody>
      </p:sp>
      <p:sp>
        <p:nvSpPr>
          <p:cNvPr id="655370" name="Rectangle 10"/>
          <p:cNvSpPr>
            <a:spLocks noChangeArrowheads="1"/>
          </p:cNvSpPr>
          <p:nvPr/>
        </p:nvSpPr>
        <p:spPr bwMode="auto">
          <a:xfrm>
            <a:off x="9906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sz="2400" b="0"/>
          </a:p>
        </p:txBody>
      </p:sp>
      <p:sp>
        <p:nvSpPr>
          <p:cNvPr id="655371" name="Rectangle 12"/>
          <p:cNvSpPr>
            <a:spLocks noChangeArrowheads="1"/>
          </p:cNvSpPr>
          <p:nvPr/>
        </p:nvSpPr>
        <p:spPr bwMode="auto">
          <a:xfrm>
            <a:off x="914400" y="39624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sz="2400" b="0"/>
          </a:p>
        </p:txBody>
      </p:sp>
      <p:sp>
        <p:nvSpPr>
          <p:cNvPr id="655372" name="Rectangle 13"/>
          <p:cNvSpPr>
            <a:spLocks noChangeArrowheads="1"/>
          </p:cNvSpPr>
          <p:nvPr/>
        </p:nvSpPr>
        <p:spPr bwMode="auto">
          <a:xfrm>
            <a:off x="5334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35000"/>
              </a:spcBef>
              <a:buClr>
                <a:schemeClr val="tx2"/>
              </a:buClr>
              <a:buFont typeface="Monotype Sorts" pitchFamily="2" charset="2"/>
              <a:buNone/>
            </a:pPr>
            <a:endParaRPr kumimoji="1" lang="en-US" sz="2000" b="0"/>
          </a:p>
        </p:txBody>
      </p:sp>
      <p:sp>
        <p:nvSpPr>
          <p:cNvPr id="41999" name="Rectangle 15"/>
          <p:cNvSpPr>
            <a:spLocks noChangeArrowheads="1"/>
          </p:cNvSpPr>
          <p:nvPr/>
        </p:nvSpPr>
        <p:spPr bwMode="auto">
          <a:xfrm>
            <a:off x="2514600" y="4419600"/>
            <a:ext cx="457200" cy="457200"/>
          </a:xfrm>
          <a:prstGeom prst="rect">
            <a:avLst/>
          </a:prstGeom>
          <a:solidFill>
            <a:srgbClr val="CCFFCC"/>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42000" name="Rectangle 16"/>
          <p:cNvSpPr>
            <a:spLocks noChangeArrowheads="1"/>
          </p:cNvSpPr>
          <p:nvPr/>
        </p:nvSpPr>
        <p:spPr bwMode="auto">
          <a:xfrm>
            <a:off x="2971800" y="4419600"/>
            <a:ext cx="457200" cy="457200"/>
          </a:xfrm>
          <a:prstGeom prst="rect">
            <a:avLst/>
          </a:prstGeom>
          <a:solidFill>
            <a:srgbClr val="CCFFCC"/>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42001" name="Rectangle 17"/>
          <p:cNvSpPr>
            <a:spLocks noChangeArrowheads="1"/>
          </p:cNvSpPr>
          <p:nvPr/>
        </p:nvSpPr>
        <p:spPr bwMode="auto">
          <a:xfrm>
            <a:off x="2514600" y="4953000"/>
            <a:ext cx="457200" cy="1676400"/>
          </a:xfrm>
          <a:prstGeom prst="rect">
            <a:avLst/>
          </a:prstGeom>
          <a:solidFill>
            <a:srgbClr val="CC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42002" name="Rectangle 18"/>
          <p:cNvSpPr>
            <a:spLocks noChangeArrowheads="1"/>
          </p:cNvSpPr>
          <p:nvPr/>
        </p:nvSpPr>
        <p:spPr bwMode="auto">
          <a:xfrm>
            <a:off x="2971800" y="4953000"/>
            <a:ext cx="457200" cy="1676400"/>
          </a:xfrm>
          <a:prstGeom prst="rect">
            <a:avLst/>
          </a:prstGeom>
          <a:solidFill>
            <a:srgbClr val="CC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2</a:t>
            </a:r>
          </a:p>
        </p:txBody>
      </p:sp>
      <p:sp>
        <p:nvSpPr>
          <p:cNvPr id="42005" name="Text Box 21"/>
          <p:cNvSpPr txBox="1">
            <a:spLocks noChangeArrowheads="1"/>
          </p:cNvSpPr>
          <p:nvPr/>
        </p:nvSpPr>
        <p:spPr bwMode="auto">
          <a:xfrm>
            <a:off x="5029200" y="3962400"/>
            <a:ext cx="431800" cy="3698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spcBef>
                <a:spcPct val="50000"/>
              </a:spcBef>
            </a:pPr>
            <a:r>
              <a:rPr kumimoji="0" lang="en-US" sz="1800" b="0">
                <a:latin typeface="Verdana" pitchFamily="34" charset="0"/>
                <a:sym typeface="Wingdings" pitchFamily="2" charset="2"/>
              </a:rPr>
              <a:t></a:t>
            </a:r>
            <a:endParaRPr kumimoji="0" lang="en-US" sz="1800" b="0">
              <a:latin typeface="Verdana" pitchFamily="34" charset="0"/>
            </a:endParaRPr>
          </a:p>
        </p:txBody>
      </p:sp>
      <p:sp>
        <p:nvSpPr>
          <p:cNvPr id="42006" name="Rectangle 22"/>
          <p:cNvSpPr>
            <a:spLocks noChangeArrowheads="1"/>
          </p:cNvSpPr>
          <p:nvPr/>
        </p:nvSpPr>
        <p:spPr bwMode="auto">
          <a:xfrm>
            <a:off x="6400800" y="3124200"/>
            <a:ext cx="457200" cy="457200"/>
          </a:xfrm>
          <a:prstGeom prst="rect">
            <a:avLst/>
          </a:prstGeom>
          <a:solidFill>
            <a:srgbClr val="FFFFCC"/>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42007" name="Rectangle 23"/>
          <p:cNvSpPr>
            <a:spLocks noChangeArrowheads="1"/>
          </p:cNvSpPr>
          <p:nvPr/>
        </p:nvSpPr>
        <p:spPr bwMode="auto">
          <a:xfrm>
            <a:off x="6858000" y="3124200"/>
            <a:ext cx="457200" cy="457200"/>
          </a:xfrm>
          <a:prstGeom prst="rect">
            <a:avLst/>
          </a:prstGeom>
          <a:solidFill>
            <a:srgbClr val="FFFFCC"/>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42008" name="Rectangle 24"/>
          <p:cNvSpPr>
            <a:spLocks noChangeArrowheads="1"/>
          </p:cNvSpPr>
          <p:nvPr/>
        </p:nvSpPr>
        <p:spPr bwMode="auto">
          <a:xfrm>
            <a:off x="6400800" y="3657600"/>
            <a:ext cx="457200" cy="1219200"/>
          </a:xfrm>
          <a:prstGeom prst="rect">
            <a:avLst/>
          </a:prstGeom>
          <a:solidFill>
            <a:srgbClr val="FF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42009" name="Rectangle 25"/>
          <p:cNvSpPr>
            <a:spLocks noChangeArrowheads="1"/>
          </p:cNvSpPr>
          <p:nvPr/>
        </p:nvSpPr>
        <p:spPr bwMode="auto">
          <a:xfrm>
            <a:off x="6858000" y="3657600"/>
            <a:ext cx="457200" cy="1219200"/>
          </a:xfrm>
          <a:prstGeom prst="rect">
            <a:avLst/>
          </a:prstGeom>
          <a:solidFill>
            <a:srgbClr val="FFFFCC"/>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2</a:t>
            </a:r>
          </a:p>
        </p:txBody>
      </p:sp>
      <p:sp>
        <p:nvSpPr>
          <p:cNvPr id="655382" name="Rectangle 27"/>
          <p:cNvSpPr>
            <a:spLocks noChangeArrowheads="1"/>
          </p:cNvSpPr>
          <p:nvPr/>
        </p:nvSpPr>
        <p:spPr bwMode="auto">
          <a:xfrm>
            <a:off x="381000" y="4114800"/>
            <a:ext cx="70294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sz="2400" b="0"/>
          </a:p>
        </p:txBody>
      </p:sp>
      <p:sp>
        <p:nvSpPr>
          <p:cNvPr id="655383" name="Rectangle 28"/>
          <p:cNvSpPr>
            <a:spLocks noChangeArrowheads="1"/>
          </p:cNvSpPr>
          <p:nvPr/>
        </p:nvSpPr>
        <p:spPr bwMode="auto">
          <a:xfrm>
            <a:off x="990600" y="3962400"/>
            <a:ext cx="53133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2400" b="0">
                <a:sym typeface="Symbol" pitchFamily="18" charset="2"/>
              </a:rPr>
              <a:t></a:t>
            </a:r>
            <a:r>
              <a:rPr lang="en-US" sz="2000" b="0" baseline="-25000"/>
              <a:t>A,C</a:t>
            </a:r>
            <a:r>
              <a:rPr lang="en-US" sz="2400" b="0"/>
              <a:t> (</a:t>
            </a:r>
            <a:r>
              <a:rPr lang="en-US" sz="2400" b="0" i="1"/>
              <a:t>r</a:t>
            </a:r>
            <a:r>
              <a:rPr lang="en-US" sz="2400" b="0"/>
              <a:t>)</a:t>
            </a:r>
          </a:p>
        </p:txBody>
      </p:sp>
      <p:sp>
        <p:nvSpPr>
          <p:cNvPr id="54274" name="Rectangle 2"/>
          <p:cNvSpPr>
            <a:spLocks noChangeArrowheads="1"/>
          </p:cNvSpPr>
          <p:nvPr/>
        </p:nvSpPr>
        <p:spPr bwMode="auto">
          <a:xfrm>
            <a:off x="1066800" y="381000"/>
            <a:ext cx="83058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solidFill>
                  <a:srgbClr val="0000FF"/>
                </a:solidFill>
              </a:rPr>
              <a:t>Phép Chiếu </a:t>
            </a:r>
            <a:r>
              <a:rPr lang="en-US" smtClean="0">
                <a:solidFill>
                  <a:srgbClr val="0000FF"/>
                </a:solidFill>
              </a:rPr>
              <a:t>– Projection operation</a:t>
            </a:r>
            <a:endParaRPr lang="en-US">
              <a:solidFill>
                <a:srgbClr val="0000FF"/>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11</a:t>
            </a:fld>
            <a:endParaRPr lang="en-US"/>
          </a:p>
        </p:txBody>
      </p:sp>
    </p:spTree>
    <p:extLst>
      <p:ext uri="{BB962C8B-B14F-4D97-AF65-F5344CB8AC3E}">
        <p14:creationId xmlns:p14="http://schemas.microsoft.com/office/powerpoint/2010/main" val="1921846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9"/>
                                        </p:tgtEl>
                                        <p:attrNameLst>
                                          <p:attrName>style.visibility</p:attrName>
                                        </p:attrNameLst>
                                      </p:cBhvr>
                                      <p:to>
                                        <p:strVal val="visible"/>
                                      </p:to>
                                    </p:set>
                                    <p:anim calcmode="lin" valueType="num">
                                      <p:cBhvr additive="base">
                                        <p:cTn id="7" dur="500" fill="hold"/>
                                        <p:tgtEl>
                                          <p:spTgt spid="41999"/>
                                        </p:tgtEl>
                                        <p:attrNameLst>
                                          <p:attrName>ppt_x</p:attrName>
                                        </p:attrNameLst>
                                      </p:cBhvr>
                                      <p:tavLst>
                                        <p:tav tm="0">
                                          <p:val>
                                            <p:strVal val="#ppt_x"/>
                                          </p:val>
                                        </p:tav>
                                        <p:tav tm="100000">
                                          <p:val>
                                            <p:strVal val="#ppt_x"/>
                                          </p:val>
                                        </p:tav>
                                      </p:tavLst>
                                    </p:anim>
                                    <p:anim calcmode="lin" valueType="num">
                                      <p:cBhvr additive="base">
                                        <p:cTn id="8" dur="500" fill="hold"/>
                                        <p:tgtEl>
                                          <p:spTgt spid="419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2000"/>
                                        </p:tgtEl>
                                        <p:attrNameLst>
                                          <p:attrName>style.visibility</p:attrName>
                                        </p:attrNameLst>
                                      </p:cBhvr>
                                      <p:to>
                                        <p:strVal val="visible"/>
                                      </p:to>
                                    </p:set>
                                    <p:anim calcmode="lin" valueType="num">
                                      <p:cBhvr additive="base">
                                        <p:cTn id="11" dur="500" fill="hold"/>
                                        <p:tgtEl>
                                          <p:spTgt spid="42000"/>
                                        </p:tgtEl>
                                        <p:attrNameLst>
                                          <p:attrName>ppt_x</p:attrName>
                                        </p:attrNameLst>
                                      </p:cBhvr>
                                      <p:tavLst>
                                        <p:tav tm="0">
                                          <p:val>
                                            <p:strVal val="#ppt_x"/>
                                          </p:val>
                                        </p:tav>
                                        <p:tav tm="100000">
                                          <p:val>
                                            <p:strVal val="#ppt_x"/>
                                          </p:val>
                                        </p:tav>
                                      </p:tavLst>
                                    </p:anim>
                                    <p:anim calcmode="lin" valueType="num">
                                      <p:cBhvr additive="base">
                                        <p:cTn id="12" dur="500" fill="hold"/>
                                        <p:tgtEl>
                                          <p:spTgt spid="420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2001"/>
                                        </p:tgtEl>
                                        <p:attrNameLst>
                                          <p:attrName>style.visibility</p:attrName>
                                        </p:attrNameLst>
                                      </p:cBhvr>
                                      <p:to>
                                        <p:strVal val="visible"/>
                                      </p:to>
                                    </p:set>
                                    <p:anim calcmode="lin" valueType="num">
                                      <p:cBhvr additive="base">
                                        <p:cTn id="15" dur="500" fill="hold"/>
                                        <p:tgtEl>
                                          <p:spTgt spid="42001"/>
                                        </p:tgtEl>
                                        <p:attrNameLst>
                                          <p:attrName>ppt_x</p:attrName>
                                        </p:attrNameLst>
                                      </p:cBhvr>
                                      <p:tavLst>
                                        <p:tav tm="0">
                                          <p:val>
                                            <p:strVal val="#ppt_x"/>
                                          </p:val>
                                        </p:tav>
                                        <p:tav tm="100000">
                                          <p:val>
                                            <p:strVal val="#ppt_x"/>
                                          </p:val>
                                        </p:tav>
                                      </p:tavLst>
                                    </p:anim>
                                    <p:anim calcmode="lin" valueType="num">
                                      <p:cBhvr additive="base">
                                        <p:cTn id="16" dur="500" fill="hold"/>
                                        <p:tgtEl>
                                          <p:spTgt spid="420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002"/>
                                        </p:tgtEl>
                                        <p:attrNameLst>
                                          <p:attrName>style.visibility</p:attrName>
                                        </p:attrNameLst>
                                      </p:cBhvr>
                                      <p:to>
                                        <p:strVal val="visible"/>
                                      </p:to>
                                    </p:set>
                                    <p:anim calcmode="lin" valueType="num">
                                      <p:cBhvr additive="base">
                                        <p:cTn id="19" dur="500" fill="hold"/>
                                        <p:tgtEl>
                                          <p:spTgt spid="42002"/>
                                        </p:tgtEl>
                                        <p:attrNameLst>
                                          <p:attrName>ppt_x</p:attrName>
                                        </p:attrNameLst>
                                      </p:cBhvr>
                                      <p:tavLst>
                                        <p:tav tm="0">
                                          <p:val>
                                            <p:strVal val="#ppt_x"/>
                                          </p:val>
                                        </p:tav>
                                        <p:tav tm="100000">
                                          <p:val>
                                            <p:strVal val="#ppt_x"/>
                                          </p:val>
                                        </p:tav>
                                      </p:tavLst>
                                    </p:anim>
                                    <p:anim calcmode="lin" valueType="num">
                                      <p:cBhvr additive="base">
                                        <p:cTn id="20" dur="500" fill="hold"/>
                                        <p:tgtEl>
                                          <p:spTgt spid="4200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2005"/>
                                        </p:tgtEl>
                                        <p:attrNameLst>
                                          <p:attrName>style.visibility</p:attrName>
                                        </p:attrNameLst>
                                      </p:cBhvr>
                                      <p:to>
                                        <p:strVal val="visible"/>
                                      </p:to>
                                    </p:set>
                                    <p:anim calcmode="lin" valueType="num">
                                      <p:cBhvr>
                                        <p:cTn id="25" dur="500" fill="hold"/>
                                        <p:tgtEl>
                                          <p:spTgt spid="42005"/>
                                        </p:tgtEl>
                                        <p:attrNameLst>
                                          <p:attrName>ppt_w</p:attrName>
                                        </p:attrNameLst>
                                      </p:cBhvr>
                                      <p:tavLst>
                                        <p:tav tm="0">
                                          <p:val>
                                            <p:fltVal val="0"/>
                                          </p:val>
                                        </p:tav>
                                        <p:tav tm="100000">
                                          <p:val>
                                            <p:strVal val="#ppt_w"/>
                                          </p:val>
                                        </p:tav>
                                      </p:tavLst>
                                    </p:anim>
                                    <p:anim calcmode="lin" valueType="num">
                                      <p:cBhvr>
                                        <p:cTn id="26" dur="500" fill="hold"/>
                                        <p:tgtEl>
                                          <p:spTgt spid="42005"/>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42006"/>
                                        </p:tgtEl>
                                        <p:attrNameLst>
                                          <p:attrName>style.visibility</p:attrName>
                                        </p:attrNameLst>
                                      </p:cBhvr>
                                      <p:to>
                                        <p:strVal val="visible"/>
                                      </p:to>
                                    </p:set>
                                    <p:anim calcmode="lin" valueType="num">
                                      <p:cBhvr>
                                        <p:cTn id="29" dur="500" fill="hold"/>
                                        <p:tgtEl>
                                          <p:spTgt spid="42006"/>
                                        </p:tgtEl>
                                        <p:attrNameLst>
                                          <p:attrName>ppt_w</p:attrName>
                                        </p:attrNameLst>
                                      </p:cBhvr>
                                      <p:tavLst>
                                        <p:tav tm="0">
                                          <p:val>
                                            <p:fltVal val="0"/>
                                          </p:val>
                                        </p:tav>
                                        <p:tav tm="100000">
                                          <p:val>
                                            <p:strVal val="#ppt_w"/>
                                          </p:val>
                                        </p:tav>
                                      </p:tavLst>
                                    </p:anim>
                                    <p:anim calcmode="lin" valueType="num">
                                      <p:cBhvr>
                                        <p:cTn id="30" dur="500" fill="hold"/>
                                        <p:tgtEl>
                                          <p:spTgt spid="42006"/>
                                        </p:tgtEl>
                                        <p:attrNameLst>
                                          <p:attrName>ppt_h</p:attrName>
                                        </p:attrNameLst>
                                      </p:cBhvr>
                                      <p:tavLst>
                                        <p:tav tm="0">
                                          <p:val>
                                            <p:strVal val="#ppt_h"/>
                                          </p:val>
                                        </p:tav>
                                        <p:tav tm="100000">
                                          <p:val>
                                            <p:strVal val="#ppt_h"/>
                                          </p:val>
                                        </p:tav>
                                      </p:tavLst>
                                    </p:anim>
                                  </p:childTnLst>
                                </p:cTn>
                              </p:par>
                              <p:par>
                                <p:cTn id="31" presetID="17" presetClass="entr" presetSubtype="10" fill="hold" grpId="0" nodeType="withEffect">
                                  <p:stCondLst>
                                    <p:cond delay="0"/>
                                  </p:stCondLst>
                                  <p:childTnLst>
                                    <p:set>
                                      <p:cBhvr>
                                        <p:cTn id="32" dur="1" fill="hold">
                                          <p:stCondLst>
                                            <p:cond delay="0"/>
                                          </p:stCondLst>
                                        </p:cTn>
                                        <p:tgtEl>
                                          <p:spTgt spid="42007"/>
                                        </p:tgtEl>
                                        <p:attrNameLst>
                                          <p:attrName>style.visibility</p:attrName>
                                        </p:attrNameLst>
                                      </p:cBhvr>
                                      <p:to>
                                        <p:strVal val="visible"/>
                                      </p:to>
                                    </p:set>
                                    <p:anim calcmode="lin" valueType="num">
                                      <p:cBhvr>
                                        <p:cTn id="33" dur="500" fill="hold"/>
                                        <p:tgtEl>
                                          <p:spTgt spid="42007"/>
                                        </p:tgtEl>
                                        <p:attrNameLst>
                                          <p:attrName>ppt_w</p:attrName>
                                        </p:attrNameLst>
                                      </p:cBhvr>
                                      <p:tavLst>
                                        <p:tav tm="0">
                                          <p:val>
                                            <p:fltVal val="0"/>
                                          </p:val>
                                        </p:tav>
                                        <p:tav tm="100000">
                                          <p:val>
                                            <p:strVal val="#ppt_w"/>
                                          </p:val>
                                        </p:tav>
                                      </p:tavLst>
                                    </p:anim>
                                    <p:anim calcmode="lin" valueType="num">
                                      <p:cBhvr>
                                        <p:cTn id="34" dur="500" fill="hold"/>
                                        <p:tgtEl>
                                          <p:spTgt spid="42007"/>
                                        </p:tgtEl>
                                        <p:attrNameLst>
                                          <p:attrName>ppt_h</p:attrName>
                                        </p:attrNameLst>
                                      </p:cBhvr>
                                      <p:tavLst>
                                        <p:tav tm="0">
                                          <p:val>
                                            <p:strVal val="#ppt_h"/>
                                          </p:val>
                                        </p:tav>
                                        <p:tav tm="100000">
                                          <p:val>
                                            <p:strVal val="#ppt_h"/>
                                          </p:val>
                                        </p:tav>
                                      </p:tavLst>
                                    </p:anim>
                                  </p:childTnLst>
                                </p:cTn>
                              </p:par>
                              <p:par>
                                <p:cTn id="35" presetID="17" presetClass="entr" presetSubtype="10" fill="hold" grpId="0" nodeType="withEffect">
                                  <p:stCondLst>
                                    <p:cond delay="0"/>
                                  </p:stCondLst>
                                  <p:childTnLst>
                                    <p:set>
                                      <p:cBhvr>
                                        <p:cTn id="36" dur="1" fill="hold">
                                          <p:stCondLst>
                                            <p:cond delay="0"/>
                                          </p:stCondLst>
                                        </p:cTn>
                                        <p:tgtEl>
                                          <p:spTgt spid="42008"/>
                                        </p:tgtEl>
                                        <p:attrNameLst>
                                          <p:attrName>style.visibility</p:attrName>
                                        </p:attrNameLst>
                                      </p:cBhvr>
                                      <p:to>
                                        <p:strVal val="visible"/>
                                      </p:to>
                                    </p:set>
                                    <p:anim calcmode="lin" valueType="num">
                                      <p:cBhvr>
                                        <p:cTn id="37" dur="500" fill="hold"/>
                                        <p:tgtEl>
                                          <p:spTgt spid="42008"/>
                                        </p:tgtEl>
                                        <p:attrNameLst>
                                          <p:attrName>ppt_w</p:attrName>
                                        </p:attrNameLst>
                                      </p:cBhvr>
                                      <p:tavLst>
                                        <p:tav tm="0">
                                          <p:val>
                                            <p:fltVal val="0"/>
                                          </p:val>
                                        </p:tav>
                                        <p:tav tm="100000">
                                          <p:val>
                                            <p:strVal val="#ppt_w"/>
                                          </p:val>
                                        </p:tav>
                                      </p:tavLst>
                                    </p:anim>
                                    <p:anim calcmode="lin" valueType="num">
                                      <p:cBhvr>
                                        <p:cTn id="38" dur="500" fill="hold"/>
                                        <p:tgtEl>
                                          <p:spTgt spid="42008"/>
                                        </p:tgtEl>
                                        <p:attrNameLst>
                                          <p:attrName>ppt_h</p:attrName>
                                        </p:attrNameLst>
                                      </p:cBhvr>
                                      <p:tavLst>
                                        <p:tav tm="0">
                                          <p:val>
                                            <p:strVal val="#ppt_h"/>
                                          </p:val>
                                        </p:tav>
                                        <p:tav tm="100000">
                                          <p:val>
                                            <p:strVal val="#ppt_h"/>
                                          </p:val>
                                        </p:tav>
                                      </p:tavLst>
                                    </p:anim>
                                  </p:childTnLst>
                                </p:cTn>
                              </p:par>
                              <p:par>
                                <p:cTn id="39" presetID="17" presetClass="entr" presetSubtype="10" fill="hold" grpId="0" nodeType="withEffect">
                                  <p:stCondLst>
                                    <p:cond delay="0"/>
                                  </p:stCondLst>
                                  <p:childTnLst>
                                    <p:set>
                                      <p:cBhvr>
                                        <p:cTn id="40" dur="1" fill="hold">
                                          <p:stCondLst>
                                            <p:cond delay="0"/>
                                          </p:stCondLst>
                                        </p:cTn>
                                        <p:tgtEl>
                                          <p:spTgt spid="42009"/>
                                        </p:tgtEl>
                                        <p:attrNameLst>
                                          <p:attrName>style.visibility</p:attrName>
                                        </p:attrNameLst>
                                      </p:cBhvr>
                                      <p:to>
                                        <p:strVal val="visible"/>
                                      </p:to>
                                    </p:set>
                                    <p:anim calcmode="lin" valueType="num">
                                      <p:cBhvr>
                                        <p:cTn id="41" dur="500" fill="hold"/>
                                        <p:tgtEl>
                                          <p:spTgt spid="42009"/>
                                        </p:tgtEl>
                                        <p:attrNameLst>
                                          <p:attrName>ppt_w</p:attrName>
                                        </p:attrNameLst>
                                      </p:cBhvr>
                                      <p:tavLst>
                                        <p:tav tm="0">
                                          <p:val>
                                            <p:fltVal val="0"/>
                                          </p:val>
                                        </p:tav>
                                        <p:tav tm="100000">
                                          <p:val>
                                            <p:strVal val="#ppt_w"/>
                                          </p:val>
                                        </p:tav>
                                      </p:tavLst>
                                    </p:anim>
                                    <p:anim calcmode="lin" valueType="num">
                                      <p:cBhvr>
                                        <p:cTn id="42" dur="500" fill="hold"/>
                                        <p:tgtEl>
                                          <p:spTgt spid="4200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9" grpId="0" animBg="1"/>
      <p:bldP spid="42000" grpId="0" animBg="1"/>
      <p:bldP spid="42001" grpId="0" animBg="1"/>
      <p:bldP spid="42002" grpId="0" animBg="1"/>
      <p:bldP spid="42005" grpId="0" animBg="1"/>
      <p:bldP spid="42006" grpId="0" animBg="1"/>
      <p:bldP spid="42007" grpId="0" animBg="1"/>
      <p:bldP spid="42008" grpId="0" animBg="1"/>
      <p:bldP spid="4200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2</a:t>
            </a:r>
            <a:endParaRPr lang="en-US">
              <a:solidFill>
                <a:srgbClr val="0000FF"/>
              </a:solidFill>
            </a:endParaRPr>
          </a:p>
        </p:txBody>
      </p:sp>
      <p:sp>
        <p:nvSpPr>
          <p:cNvPr id="2" name="Rectangle 1"/>
          <p:cNvSpPr/>
          <p:nvPr/>
        </p:nvSpPr>
        <p:spPr>
          <a:xfrm>
            <a:off x="762000" y="1964353"/>
            <a:ext cx="8001000" cy="4524315"/>
          </a:xfrm>
          <a:prstGeom prst="rect">
            <a:avLst/>
          </a:prstGeom>
        </p:spPr>
        <p:txBody>
          <a:bodyPr wrap="square">
            <a:spAutoFit/>
          </a:bodyPr>
          <a:lstStyle/>
          <a:p>
            <a:pPr marL="342900" indent="-342900" algn="just">
              <a:buFont typeface="Arial" pitchFamily="34" charset="0"/>
              <a:buChar char="•"/>
            </a:pPr>
            <a:r>
              <a:rPr lang="vi-VN" sz="2400" b="0"/>
              <a:t>KHOAHOC (MaKH, MaMH, HocKy, NamHoc, </a:t>
            </a:r>
            <a:r>
              <a:rPr lang="vi-VN" sz="2400" b="0" smtClean="0"/>
              <a:t>MaGV</a:t>
            </a:r>
            <a:endParaRPr lang="en-US" sz="2400" b="0" smtClean="0"/>
          </a:p>
          <a:p>
            <a:pPr marL="347663" algn="just"/>
            <a:r>
              <a:rPr lang="vi-VN" sz="2400" b="0" i="1" smtClean="0"/>
              <a:t>Tân </a:t>
            </a:r>
            <a:r>
              <a:rPr lang="vi-VN" sz="2400" b="0" i="1"/>
              <a:t>từ: </a:t>
            </a:r>
            <a:r>
              <a:rPr lang="vi-VN" sz="2400" b="0"/>
              <a:t>Một môn học (MaMH) được tổ chức trong học kỳ (HocKy) của một năm học (NamHoc) và do một giảng viên chịu trách nhiệm giảng dạy (MaGV). Lưu ý rằng một môn học có thể được mở nhiều lần (chẳng hạn năm học 2007-2008 mở cho khoá CTK29, năm học 2008-2009 mở cho khoá CTK30). Trong quan hệ này, mã khoá học (MaKH) thể hiện việc một lần tổ chức giảng dạy môn học. </a:t>
            </a:r>
            <a:endParaRPr lang="en-US" sz="2400" b="0" smtClean="0"/>
          </a:p>
          <a:p>
            <a:pPr marL="342900" indent="-342900" algn="just">
              <a:buFont typeface="Arial" pitchFamily="34" charset="0"/>
              <a:buChar char="•"/>
            </a:pPr>
            <a:r>
              <a:rPr lang="vi-VN" sz="2400" b="0" smtClean="0"/>
              <a:t>KETQUA </a:t>
            </a:r>
            <a:r>
              <a:rPr lang="vi-VN" sz="2400" b="0"/>
              <a:t>(MaSV, MaKH, Diem, KetQua) </a:t>
            </a:r>
            <a:endParaRPr lang="en-US" sz="2400" b="0" smtClean="0"/>
          </a:p>
          <a:p>
            <a:pPr marL="347663" indent="-57150" algn="just"/>
            <a:r>
              <a:rPr lang="vi-VN" sz="2400" b="0" i="1" smtClean="0"/>
              <a:t>Tân </a:t>
            </a:r>
            <a:r>
              <a:rPr lang="vi-VN" sz="2400" b="0" i="1"/>
              <a:t>từ: </a:t>
            </a:r>
            <a:r>
              <a:rPr lang="vi-VN" sz="2400" b="0"/>
              <a:t>Khi sinh viên (MaSV) tham gia học môn học tại một khoá học (MaKH) sẽ có điểm đánh giá (Diem) của học viên, từ điểm đánh giá sẽ có kết quả (KetQua) đạt hay không đạt </a:t>
            </a:r>
            <a:endParaRPr lang="en-US" sz="22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110</a:t>
            </a:fld>
            <a:endParaRPr lang="en-US"/>
          </a:p>
        </p:txBody>
      </p:sp>
    </p:spTree>
    <p:extLst>
      <p:ext uri="{BB962C8B-B14F-4D97-AF65-F5344CB8AC3E}">
        <p14:creationId xmlns:p14="http://schemas.microsoft.com/office/powerpoint/2010/main" val="2816862169"/>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2</a:t>
            </a:r>
            <a:endParaRPr lang="en-US">
              <a:solidFill>
                <a:srgbClr val="0000FF"/>
              </a:solidFill>
            </a:endParaRPr>
          </a:p>
        </p:txBody>
      </p:sp>
      <p:sp>
        <p:nvSpPr>
          <p:cNvPr id="2" name="Rectangle 1"/>
          <p:cNvSpPr/>
          <p:nvPr/>
        </p:nvSpPr>
        <p:spPr>
          <a:xfrm>
            <a:off x="762000" y="1964353"/>
            <a:ext cx="8001000" cy="4524315"/>
          </a:xfrm>
          <a:prstGeom prst="rect">
            <a:avLst/>
          </a:prstGeom>
        </p:spPr>
        <p:txBody>
          <a:bodyPr wrap="square">
            <a:spAutoFit/>
          </a:bodyPr>
          <a:lstStyle/>
          <a:p>
            <a:pPr marL="342900" indent="-342900" algn="just">
              <a:buFont typeface="Arial" pitchFamily="34" charset="0"/>
              <a:buChar char="•"/>
            </a:pPr>
            <a:r>
              <a:rPr lang="vi-VN" sz="2400" b="0"/>
              <a:t>Hãy viết các biểu thức đại số quan hệ theo yêu cầu: </a:t>
            </a:r>
            <a:endParaRPr lang="en-US" sz="2400" b="0" smtClean="0"/>
          </a:p>
          <a:p>
            <a:pPr marL="457200" indent="-457200" algn="just">
              <a:buFont typeface="+mj-lt"/>
              <a:buAutoNum type="arabicPeriod"/>
            </a:pPr>
            <a:r>
              <a:rPr lang="vi-VN" sz="2400" b="0" smtClean="0"/>
              <a:t>Cho </a:t>
            </a:r>
            <a:r>
              <a:rPr lang="vi-VN" sz="2400" b="0"/>
              <a:t>biết mã sinh viên, họ tên của mọi sinh viên </a:t>
            </a:r>
            <a:endParaRPr lang="en-US" sz="2400" b="0" smtClean="0"/>
          </a:p>
          <a:p>
            <a:pPr marL="457200" indent="-457200" algn="just">
              <a:buFont typeface="+mj-lt"/>
              <a:buAutoNum type="arabicPeriod"/>
            </a:pPr>
            <a:r>
              <a:rPr lang="vi-VN" sz="2400" b="0" smtClean="0"/>
              <a:t>Cho </a:t>
            </a:r>
            <a:r>
              <a:rPr lang="vi-VN" sz="2400" b="0"/>
              <a:t>biết mã môn học, tên môn học và số tín chỉ tương ứng </a:t>
            </a:r>
            <a:endParaRPr lang="en-US" sz="2400" b="0" smtClean="0"/>
          </a:p>
          <a:p>
            <a:pPr marL="457200" indent="-457200" algn="just">
              <a:buFont typeface="+mj-lt"/>
              <a:buAutoNum type="arabicPeriod"/>
            </a:pPr>
            <a:r>
              <a:rPr lang="vi-VN" sz="2400" b="0" smtClean="0"/>
              <a:t>Cho </a:t>
            </a:r>
            <a:r>
              <a:rPr lang="vi-VN" sz="2400" b="0"/>
              <a:t>biết mã môn học, tên môn học phải học trước môn có mã là ‘CT101’ </a:t>
            </a:r>
            <a:endParaRPr lang="en-US" sz="2400" b="0" smtClean="0"/>
          </a:p>
          <a:p>
            <a:pPr marL="457200" indent="-457200" algn="just">
              <a:buFont typeface="+mj-lt"/>
              <a:buAutoNum type="arabicPeriod"/>
            </a:pPr>
            <a:r>
              <a:rPr lang="vi-VN" sz="2400" b="0" smtClean="0"/>
              <a:t>Cho </a:t>
            </a:r>
            <a:r>
              <a:rPr lang="vi-VN" sz="2400" b="0"/>
              <a:t>biết mã sinh viên, họ tên sinh viên cùng với các môn học mà sinh viên đạt trên 5 điểm. </a:t>
            </a:r>
            <a:endParaRPr lang="en-US" sz="2400" b="0" smtClean="0"/>
          </a:p>
          <a:p>
            <a:pPr marL="457200" indent="-457200" algn="just">
              <a:buFont typeface="+mj-lt"/>
              <a:buAutoNum type="arabicPeriod"/>
            </a:pPr>
            <a:r>
              <a:rPr lang="vi-VN" sz="2400" b="0" smtClean="0"/>
              <a:t>Cho </a:t>
            </a:r>
            <a:r>
              <a:rPr lang="vi-VN" sz="2400" b="0"/>
              <a:t>biết mã sinh viên, họ tên sinh viên học tất cả các khóa học. </a:t>
            </a:r>
            <a:endParaRPr lang="en-US" sz="2400" b="0" smtClean="0"/>
          </a:p>
          <a:p>
            <a:pPr marL="457200" indent="-457200" algn="just">
              <a:buFont typeface="+mj-lt"/>
              <a:buAutoNum type="arabicPeriod"/>
            </a:pPr>
            <a:r>
              <a:rPr lang="vi-VN" sz="2400" b="0" smtClean="0"/>
              <a:t>Cho </a:t>
            </a:r>
            <a:r>
              <a:rPr lang="vi-VN" sz="2400" b="0"/>
              <a:t>biết tổng số sinh viên của mỗi khoa. </a:t>
            </a:r>
            <a:endParaRPr lang="en-US" sz="2400" b="0" smtClean="0"/>
          </a:p>
          <a:p>
            <a:pPr marL="457200" indent="-457200" algn="just">
              <a:buFont typeface="+mj-lt"/>
              <a:buAutoNum type="arabicPeriod"/>
            </a:pPr>
            <a:r>
              <a:rPr lang="vi-VN" sz="2400" b="0" smtClean="0"/>
              <a:t>Cho </a:t>
            </a:r>
            <a:r>
              <a:rPr lang="vi-VN" sz="2400" b="0"/>
              <a:t>biết mã sinh viên, họ tên sinh viên đạt điểm cao nhất trong mỗi khóa học </a:t>
            </a:r>
            <a:endParaRPr lang="en-US" sz="22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111</a:t>
            </a:fld>
            <a:endParaRPr lang="en-US"/>
          </a:p>
        </p:txBody>
      </p:sp>
    </p:spTree>
    <p:extLst>
      <p:ext uri="{BB962C8B-B14F-4D97-AF65-F5344CB8AC3E}">
        <p14:creationId xmlns:p14="http://schemas.microsoft.com/office/powerpoint/2010/main" val="724455098"/>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smtClean="0">
                <a:solidFill>
                  <a:schemeClr val="tx2"/>
                </a:solidFill>
                <a:latin typeface="+mj-lt"/>
                <a:ea typeface="+mj-ea"/>
                <a:cs typeface="+mj-cs"/>
              </a:rPr>
              <a:t>Bài tập 2</a:t>
            </a:r>
            <a:endParaRPr lang="en-US">
              <a:solidFill>
                <a:srgbClr val="0000FF"/>
              </a:solidFill>
            </a:endParaRPr>
          </a:p>
        </p:txBody>
      </p:sp>
      <p:sp>
        <p:nvSpPr>
          <p:cNvPr id="2" name="Rectangle 1"/>
          <p:cNvSpPr/>
          <p:nvPr/>
        </p:nvSpPr>
        <p:spPr>
          <a:xfrm>
            <a:off x="762000" y="2133600"/>
            <a:ext cx="8001000" cy="3385542"/>
          </a:xfrm>
          <a:prstGeom prst="rect">
            <a:avLst/>
          </a:prstGeom>
        </p:spPr>
        <p:txBody>
          <a:bodyPr wrap="square">
            <a:spAutoFit/>
          </a:bodyPr>
          <a:lstStyle/>
          <a:p>
            <a:pPr marL="457200" indent="-457200" algn="just">
              <a:buFont typeface="+mj-lt"/>
              <a:buAutoNum type="arabicPeriod" startAt="8"/>
            </a:pPr>
            <a:r>
              <a:rPr lang="vi-VN" sz="2400" b="0" smtClean="0"/>
              <a:t>Cho </a:t>
            </a:r>
            <a:r>
              <a:rPr lang="vi-VN" sz="2400" b="0"/>
              <a:t>biết mã sinh viên, họ tên sinh viên và điểm trung bình của sinh viên trong từng học kỳ của từng niên học </a:t>
            </a:r>
            <a:endParaRPr lang="en-US" sz="2400" b="0" smtClean="0"/>
          </a:p>
          <a:p>
            <a:pPr marL="457200" indent="-457200" algn="just">
              <a:buFont typeface="+mj-lt"/>
              <a:buAutoNum type="arabicPeriod" startAt="8"/>
            </a:pPr>
            <a:r>
              <a:rPr lang="vi-VN" sz="2400" b="0" smtClean="0"/>
              <a:t>Cho </a:t>
            </a:r>
            <a:r>
              <a:rPr lang="vi-VN" sz="2400" b="0"/>
              <a:t>biết mã giáo viên, họ tên giáo viên và chuyên ngành của những giáo viên tham gia dạy năm 2004-2005 </a:t>
            </a:r>
            <a:endParaRPr lang="en-US" sz="2400" b="0" smtClean="0"/>
          </a:p>
          <a:p>
            <a:pPr marL="457200" indent="-457200" algn="just">
              <a:buFont typeface="+mj-lt"/>
              <a:buAutoNum type="arabicPeriod" startAt="8"/>
            </a:pPr>
            <a:r>
              <a:rPr lang="vi-VN" sz="2400" b="0" smtClean="0"/>
              <a:t>Tăng </a:t>
            </a:r>
            <a:r>
              <a:rPr lang="vi-VN" sz="2400" b="0"/>
              <a:t>số tín chỉ cho những môn học được học trong học kỳ 1, năm 2004-2005 </a:t>
            </a:r>
            <a:endParaRPr lang="en-US" sz="2400" b="0" smtClean="0"/>
          </a:p>
          <a:p>
            <a:pPr marL="457200" indent="-457200" algn="just">
              <a:buFont typeface="+mj-lt"/>
              <a:buAutoNum type="arabicPeriod" startAt="8"/>
            </a:pPr>
            <a:r>
              <a:rPr lang="vi-VN" sz="2400" b="0" smtClean="0"/>
              <a:t>Từ </a:t>
            </a:r>
            <a:r>
              <a:rPr lang="vi-VN" sz="2400" b="0"/>
              <a:t>điểm của sinh viên, hãy điền vào cột KetQua thỏa: nếu điểm&gt;=5: đạt, ngược lại: không đạt. </a:t>
            </a:r>
            <a:endParaRPr lang="en-US" sz="2400" b="0" smtClean="0"/>
          </a:p>
          <a:p>
            <a:pPr marL="457200" indent="-457200" algn="just">
              <a:buFont typeface="+mj-lt"/>
              <a:buAutoNum type="arabicPeriod" startAt="8"/>
            </a:pPr>
            <a:endParaRPr lang="en-US" sz="22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112</a:t>
            </a:fld>
            <a:endParaRPr lang="en-US"/>
          </a:p>
        </p:txBody>
      </p:sp>
    </p:spTree>
    <p:extLst>
      <p:ext uri="{BB962C8B-B14F-4D97-AF65-F5344CB8AC3E}">
        <p14:creationId xmlns:p14="http://schemas.microsoft.com/office/powerpoint/2010/main" val="166943768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7" name="Picture 3" descr="Fig03-10"/>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l="10620" t="6451"/>
          <a:stretch>
            <a:fillRect/>
          </a:stretch>
        </p:blipFill>
        <p:spPr>
          <a:xfrm>
            <a:off x="990600" y="2133600"/>
            <a:ext cx="7696200" cy="4419600"/>
          </a:xfrm>
          <a:noFill/>
        </p:spPr>
      </p:pic>
      <p:sp>
        <p:nvSpPr>
          <p:cNvPr id="9"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60277524-FFCE-4471-BA9D-61AB60A0296C}" type="slidenum">
              <a:rPr lang="en-US" sz="1000" b="0">
                <a:solidFill>
                  <a:schemeClr val="bg2">
                    <a:shade val="50000"/>
                  </a:schemeClr>
                </a:solidFill>
                <a:latin typeface="Verdana" pitchFamily="34" charset="0"/>
              </a:rPr>
              <a:pPr algn="r" eaLnBrk="1" hangingPunct="1">
                <a:defRPr/>
              </a:pPr>
              <a:t>12</a:t>
            </a:fld>
            <a:endParaRPr lang="en-US" sz="1000" b="0">
              <a:solidFill>
                <a:schemeClr val="bg2">
                  <a:shade val="50000"/>
                </a:schemeClr>
              </a:solidFill>
              <a:latin typeface="Verdana" pitchFamily="34" charset="0"/>
            </a:endParaRPr>
          </a:p>
        </p:txBody>
      </p:sp>
      <p:sp>
        <p:nvSpPr>
          <p:cNvPr id="656389" name="Text Box 4"/>
          <p:cNvSpPr txBox="1">
            <a:spLocks noChangeArrowheads="1"/>
          </p:cNvSpPr>
          <p:nvPr/>
        </p:nvSpPr>
        <p:spPr bwMode="auto">
          <a:xfrm>
            <a:off x="3048000" y="4267200"/>
            <a:ext cx="3568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800">
                <a:solidFill>
                  <a:schemeClr val="bg2"/>
                </a:solidFill>
                <a:latin typeface="Verdana" pitchFamily="34" charset="0"/>
                <a:sym typeface="Symbol" pitchFamily="18" charset="2"/>
              </a:rPr>
              <a:t></a:t>
            </a:r>
            <a:r>
              <a:rPr kumimoji="0" lang="en-US" sz="1800" baseline="-30000">
                <a:solidFill>
                  <a:schemeClr val="bg2"/>
                </a:solidFill>
                <a:latin typeface="Verdana" pitchFamily="34" charset="0"/>
                <a:sym typeface="Symbol" pitchFamily="18" charset="2"/>
              </a:rPr>
              <a:t>P_DESCRIPT,PRICE </a:t>
            </a:r>
            <a:r>
              <a:rPr kumimoji="0" lang="en-US" sz="1800">
                <a:solidFill>
                  <a:schemeClr val="bg2"/>
                </a:solidFill>
                <a:latin typeface="Verdana" pitchFamily="34" charset="0"/>
                <a:sym typeface="Symbol" pitchFamily="18" charset="2"/>
              </a:rPr>
              <a:t>(PROJECT)</a:t>
            </a:r>
          </a:p>
        </p:txBody>
      </p:sp>
      <p:sp>
        <p:nvSpPr>
          <p:cNvPr id="656390" name="Text Box 5"/>
          <p:cNvSpPr txBox="1">
            <a:spLocks noChangeArrowheads="1"/>
          </p:cNvSpPr>
          <p:nvPr/>
        </p:nvSpPr>
        <p:spPr bwMode="auto">
          <a:xfrm>
            <a:off x="4191000" y="2971800"/>
            <a:ext cx="235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800">
                <a:solidFill>
                  <a:schemeClr val="bg2"/>
                </a:solidFill>
                <a:latin typeface="Verdana" pitchFamily="34" charset="0"/>
                <a:sym typeface="Symbol" pitchFamily="18" charset="2"/>
              </a:rPr>
              <a:t></a:t>
            </a:r>
            <a:r>
              <a:rPr kumimoji="0" lang="en-US" sz="1800" baseline="-30000">
                <a:solidFill>
                  <a:schemeClr val="bg2"/>
                </a:solidFill>
                <a:latin typeface="Verdana" pitchFamily="34" charset="0"/>
                <a:sym typeface="Symbol" pitchFamily="18" charset="2"/>
              </a:rPr>
              <a:t>PRICE</a:t>
            </a:r>
            <a:r>
              <a:rPr kumimoji="0" lang="en-US" sz="1800">
                <a:solidFill>
                  <a:schemeClr val="bg2"/>
                </a:solidFill>
                <a:latin typeface="Verdana" pitchFamily="34" charset="0"/>
                <a:sym typeface="Symbol" pitchFamily="18" charset="2"/>
              </a:rPr>
              <a:t>(PROJECT</a:t>
            </a:r>
            <a:r>
              <a:rPr kumimoji="0" lang="en-US" sz="1800" b="0">
                <a:solidFill>
                  <a:schemeClr val="bg2"/>
                </a:solidFill>
                <a:latin typeface="Verdana" pitchFamily="34" charset="0"/>
                <a:sym typeface="Symbol" pitchFamily="18" charset="2"/>
              </a:rPr>
              <a:t>)</a:t>
            </a:r>
          </a:p>
        </p:txBody>
      </p:sp>
      <p:sp>
        <p:nvSpPr>
          <p:cNvPr id="656391" name="Text Box 6"/>
          <p:cNvSpPr txBox="1">
            <a:spLocks noChangeArrowheads="1"/>
          </p:cNvSpPr>
          <p:nvPr/>
        </p:nvSpPr>
        <p:spPr bwMode="auto">
          <a:xfrm>
            <a:off x="2819400" y="5562600"/>
            <a:ext cx="317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800">
                <a:solidFill>
                  <a:schemeClr val="bg2"/>
                </a:solidFill>
                <a:latin typeface="Verdana" pitchFamily="34" charset="0"/>
                <a:sym typeface="Symbol" pitchFamily="18" charset="2"/>
              </a:rPr>
              <a:t></a:t>
            </a:r>
            <a:r>
              <a:rPr kumimoji="0" lang="en-US" sz="1800" baseline="-30000">
                <a:solidFill>
                  <a:schemeClr val="bg2"/>
                </a:solidFill>
                <a:latin typeface="Verdana" pitchFamily="34" charset="0"/>
                <a:sym typeface="Symbol" pitchFamily="18" charset="2"/>
              </a:rPr>
              <a:t>P_CODE,PRICE </a:t>
            </a:r>
            <a:r>
              <a:rPr kumimoji="0" lang="en-US" sz="1800">
                <a:solidFill>
                  <a:schemeClr val="bg2"/>
                </a:solidFill>
                <a:latin typeface="Verdana" pitchFamily="34" charset="0"/>
                <a:sym typeface="Symbol" pitchFamily="18" charset="2"/>
              </a:rPr>
              <a:t>(PROJECT)</a:t>
            </a:r>
          </a:p>
        </p:txBody>
      </p:sp>
      <p:sp>
        <p:nvSpPr>
          <p:cNvPr id="54274" name="Rectangle 2"/>
          <p:cNvSpPr>
            <a:spLocks noChangeArrowheads="1"/>
          </p:cNvSpPr>
          <p:nvPr/>
        </p:nvSpPr>
        <p:spPr bwMode="auto">
          <a:xfrm>
            <a:off x="1066800" y="4572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dirty="0">
                <a:solidFill>
                  <a:srgbClr val="0000FF"/>
                </a:solidFill>
              </a:rPr>
              <a:t>Phép Chiếu - Projection</a:t>
            </a:r>
            <a:endParaRPr lang="en-US" sz="3600" dirty="0">
              <a:solidFill>
                <a:srgbClr val="0000FF"/>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12</a:t>
            </a:fld>
            <a:endParaRPr lang="en-US"/>
          </a:p>
        </p:txBody>
      </p:sp>
    </p:spTree>
    <p:extLst>
      <p:ext uri="{BB962C8B-B14F-4D97-AF65-F5344CB8AC3E}">
        <p14:creationId xmlns:p14="http://schemas.microsoft.com/office/powerpoint/2010/main" val="253483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150938" y="320675"/>
            <a:ext cx="7793037" cy="1271588"/>
          </a:xfrm>
        </p:spPr>
        <p:txBody>
          <a:bodyPr>
            <a:normAutofit/>
          </a:bodyPr>
          <a:lstStyle/>
          <a:p>
            <a:pPr algn="ctr"/>
            <a:r>
              <a:rPr lang="en-US" sz="4000">
                <a:solidFill>
                  <a:srgbClr val="0000FF"/>
                </a:solidFill>
                <a:effectLst>
                  <a:outerShdw blurRad="38100" dist="38100" dir="2700000" algn="tl">
                    <a:srgbClr val="C0C0C0"/>
                  </a:outerShdw>
                </a:effectLst>
              </a:rPr>
              <a:t>Phép chọn - Selection Operation</a:t>
            </a:r>
          </a:p>
        </p:txBody>
      </p:sp>
      <p:graphicFrame>
        <p:nvGraphicFramePr>
          <p:cNvPr id="588807" name="Group 7"/>
          <p:cNvGraphicFramePr>
            <a:graphicFrameLocks noGrp="1"/>
          </p:cNvGraphicFramePr>
          <p:nvPr>
            <p:extLst>
              <p:ext uri="{D42A27DB-BD31-4B8C-83A1-F6EECF244321}">
                <p14:modId xmlns:p14="http://schemas.microsoft.com/office/powerpoint/2010/main" val="720405937"/>
              </p:ext>
            </p:extLst>
          </p:nvPr>
        </p:nvGraphicFramePr>
        <p:xfrm>
          <a:off x="585228" y="5029200"/>
          <a:ext cx="8001000" cy="1981200"/>
        </p:xfrm>
        <a:graphic>
          <a:graphicData uri="http://schemas.openxmlformats.org/drawingml/2006/table">
            <a:tbl>
              <a:tblPr/>
              <a:tblGrid>
                <a:gridCol w="1133475"/>
                <a:gridCol w="1254125"/>
                <a:gridCol w="1598613"/>
                <a:gridCol w="328612"/>
                <a:gridCol w="995363"/>
                <a:gridCol w="1093787"/>
                <a:gridCol w="1597025"/>
              </a:tblGrid>
              <a:tr h="274638">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r’= r(DIEMTHI &gt;= 5)</a:t>
                      </a:r>
                      <a:endParaRPr kumimoji="0" lang="en-US" sz="2000" b="0" i="0" u="none" strike="noStrike" cap="none" normalizeH="0" baseline="0" smtClean="0">
                        <a:ln>
                          <a:noFill/>
                        </a:ln>
                        <a:solidFill>
                          <a:schemeClr val="tx1"/>
                        </a:solidFill>
                        <a:effectLst/>
                        <a:latin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MASV</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MAMH</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DIEMTHI</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MASV</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MAMH</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Arial" charset="0"/>
                        </a:rPr>
                        <a:t>DIEMTHI</a:t>
                      </a:r>
                      <a:endPar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imes New Roman" pitchFamily="18"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FFF78B54-851D-40EE-83BB-0C4EB37884E6}" type="slidenum">
              <a:rPr lang="en-US" smtClean="0"/>
              <a:pPr/>
              <a:t>13</a:t>
            </a:fld>
            <a:endParaRPr lang="en-US"/>
          </a:p>
        </p:txBody>
      </p:sp>
      <p:sp>
        <p:nvSpPr>
          <p:cNvPr id="11" name="Content Placeholder 2"/>
          <p:cNvSpPr txBox="1">
            <a:spLocks/>
          </p:cNvSpPr>
          <p:nvPr/>
        </p:nvSpPr>
        <p:spPr>
          <a:xfrm>
            <a:off x="576263" y="1946275"/>
            <a:ext cx="8229600" cy="4525963"/>
          </a:xfrm>
          <a:prstGeom prst="rect">
            <a:avLst/>
          </a:prstGeom>
        </p:spPr>
        <p:txBody>
          <a:bodyPr>
            <a:noAutofit/>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gn="just" eaLnBrk="1" hangingPunct="1"/>
            <a:r>
              <a:rPr lang="en-US" sz="2800" b="1" i="1" kern="0" dirty="0" smtClean="0">
                <a:solidFill>
                  <a:srgbClr val="7E0000"/>
                </a:solidFill>
              </a:rPr>
              <a:t>Phép toán SELECT</a:t>
            </a:r>
            <a:r>
              <a:rPr lang="en-US" sz="2800" b="0" kern="0" dirty="0" smtClean="0"/>
              <a:t>: dùng </a:t>
            </a:r>
            <a:r>
              <a:rPr lang="vi-VN" sz="2800" b="0" kern="0" dirty="0" smtClean="0">
                <a:latin typeface="Calibri" pitchFamily="34" charset="0"/>
              </a:rPr>
              <a:t>để</a:t>
            </a:r>
            <a:r>
              <a:rPr lang="en-US" sz="2800" b="0" kern="0" dirty="0" smtClean="0"/>
              <a:t> chọn một tập con các bộ từ một quan </a:t>
            </a:r>
            <a:r>
              <a:rPr lang="en-US" sz="2800" b="0" kern="0" smtClean="0"/>
              <a:t>hệ mà </a:t>
            </a:r>
            <a:r>
              <a:rPr lang="en-US" sz="2800" b="0" kern="0" dirty="0" smtClean="0"/>
              <a:t>nó thỏa mãn </a:t>
            </a:r>
            <a:r>
              <a:rPr lang="vi-VN" sz="2800" b="0" kern="0" dirty="0" smtClean="0">
                <a:latin typeface="Calibri" pitchFamily="34" charset="0"/>
              </a:rPr>
              <a:t>đ</a:t>
            </a:r>
            <a:r>
              <a:rPr lang="en-US" sz="2800" b="0" kern="0" dirty="0" err="1" smtClean="0"/>
              <a:t>iều</a:t>
            </a:r>
            <a:r>
              <a:rPr lang="en-US" sz="2800" b="0" kern="0" dirty="0" smtClean="0"/>
              <a:t> kiện </a:t>
            </a:r>
            <a:r>
              <a:rPr lang="vi-VN" sz="2800" b="0" kern="0" dirty="0" err="1" smtClean="0">
                <a:latin typeface="Calibri" pitchFamily="34" charset="0"/>
              </a:rPr>
              <a:t>đượ</a:t>
            </a:r>
            <a:r>
              <a:rPr lang="en-US" sz="2800" b="0" kern="0" dirty="0" smtClean="0"/>
              <a:t>c chỉ </a:t>
            </a:r>
            <a:r>
              <a:rPr lang="vi-VN" sz="2800" b="0" kern="0" dirty="0" err="1" smtClean="0">
                <a:latin typeface="Calibri" pitchFamily="34" charset="0"/>
              </a:rPr>
              <a:t>đ</a:t>
            </a:r>
            <a:r>
              <a:rPr lang="vi-VN" sz="2800" b="0" kern="0" dirty="0" err="1" smtClean="0"/>
              <a:t>ị</a:t>
            </a:r>
            <a:r>
              <a:rPr lang="en-US" sz="2800" b="0" kern="0" dirty="0" err="1" smtClean="0"/>
              <a:t>nh</a:t>
            </a:r>
            <a:endParaRPr lang="en-US" sz="2800" b="0" kern="0" dirty="0" smtClean="0"/>
          </a:p>
          <a:p>
            <a:pPr algn="just" eaLnBrk="1" hangingPunct="1"/>
            <a:endParaRPr lang="en-US" sz="2800" b="0" kern="0" dirty="0" smtClean="0"/>
          </a:p>
          <a:p>
            <a:pPr lvl="1" algn="just" eaLnBrk="1" hangingPunct="1"/>
            <a:r>
              <a:rPr lang="en-US" sz="2400" b="1" kern="0" dirty="0" smtClean="0">
                <a:latin typeface="Symbol" pitchFamily="18" charset="2"/>
              </a:rPr>
              <a:t></a:t>
            </a:r>
            <a:r>
              <a:rPr lang="en-US" sz="2400" b="0" i="1" kern="0" dirty="0" smtClean="0"/>
              <a:t> (sigma):  </a:t>
            </a:r>
            <a:r>
              <a:rPr lang="en-US" sz="2400" b="0" kern="0" dirty="0" smtClean="0"/>
              <a:t>toán </a:t>
            </a:r>
            <a:r>
              <a:rPr lang="en-US" sz="2400" b="0" kern="0" smtClean="0"/>
              <a:t>tử select, tương đương mệnh đề WHERE trong SQL</a:t>
            </a:r>
            <a:endParaRPr lang="en-US" sz="2400" b="0" kern="0" dirty="0" smtClean="0"/>
          </a:p>
          <a:p>
            <a:pPr lvl="1" algn="just" eaLnBrk="1" hangingPunct="1"/>
            <a:r>
              <a:rPr lang="en-US" sz="2400" b="0" i="1" kern="0" dirty="0" smtClean="0"/>
              <a:t>&lt;Điều kiện chọn&gt;: biểu thức kiểu </a:t>
            </a:r>
            <a:r>
              <a:rPr lang="en-US" sz="2400" b="0" kern="0" dirty="0" smtClean="0"/>
              <a:t>Boolean </a:t>
            </a:r>
          </a:p>
          <a:p>
            <a:pPr lvl="1" algn="just" eaLnBrk="1" hangingPunct="1"/>
            <a:endParaRPr lang="en-US" sz="2400" b="0" kern="0" dirty="0"/>
          </a:p>
        </p:txBody>
      </p:sp>
      <p:sp>
        <p:nvSpPr>
          <p:cNvPr id="12" name="TextBox 11"/>
          <p:cNvSpPr txBox="1"/>
          <p:nvPr/>
        </p:nvSpPr>
        <p:spPr>
          <a:xfrm>
            <a:off x="2698750" y="2996842"/>
            <a:ext cx="4343400" cy="707886"/>
          </a:xfrm>
          <a:prstGeom prst="rect">
            <a:avLst/>
          </a:prstGeom>
          <a:ln>
            <a:solidFill>
              <a:srgbClr val="0070C0"/>
            </a:solidFill>
          </a:ln>
          <a:effectLst>
            <a:outerShdw blurRad="50800" dist="38100" dir="16200000"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chemeClr val="accent1">
                    <a:lumMod val="50000"/>
                  </a:schemeClr>
                </a:solidFill>
                <a:latin typeface="Symbol" pitchFamily="18" charset="2"/>
              </a:rPr>
              <a:t></a:t>
            </a:r>
            <a:r>
              <a:rPr lang="en-US" b="1" baseline="-16000" dirty="0" smtClean="0">
                <a:solidFill>
                  <a:schemeClr val="accent1">
                    <a:lumMod val="50000"/>
                  </a:schemeClr>
                </a:solidFill>
                <a:latin typeface="Calibri" pitchFamily="34" charset="0"/>
                <a:cs typeface="Calibri" pitchFamily="34" charset="0"/>
              </a:rPr>
              <a:t> </a:t>
            </a:r>
            <a:r>
              <a:rPr lang="en-US" b="1" baseline="-16000" dirty="0">
                <a:solidFill>
                  <a:schemeClr val="accent1">
                    <a:lumMod val="50000"/>
                  </a:schemeClr>
                </a:solidFill>
                <a:latin typeface="Calibri" pitchFamily="34" charset="0"/>
                <a:cs typeface="Calibri" pitchFamily="34" charset="0"/>
              </a:rPr>
              <a:t>&lt;</a:t>
            </a:r>
            <a:r>
              <a:rPr lang="en-US" b="1" baseline="-16000" dirty="0" err="1" smtClean="0">
                <a:solidFill>
                  <a:schemeClr val="accent1">
                    <a:lumMod val="50000"/>
                  </a:schemeClr>
                </a:solidFill>
                <a:latin typeface="Calibri" pitchFamily="34" charset="0"/>
                <a:cs typeface="Calibri" pitchFamily="34" charset="0"/>
              </a:rPr>
              <a:t>Điều</a:t>
            </a:r>
            <a:r>
              <a:rPr lang="en-US" b="1" baseline="-16000" dirty="0">
                <a:solidFill>
                  <a:schemeClr val="accent1">
                    <a:lumMod val="50000"/>
                  </a:schemeClr>
                </a:solidFill>
                <a:latin typeface="Calibri" pitchFamily="34" charset="0"/>
                <a:cs typeface="Calibri" pitchFamily="34" charset="0"/>
              </a:rPr>
              <a:t> </a:t>
            </a:r>
            <a:r>
              <a:rPr lang="en-US" b="1" baseline="-16000" dirty="0" err="1" smtClean="0">
                <a:solidFill>
                  <a:schemeClr val="accent1">
                    <a:lumMod val="50000"/>
                  </a:schemeClr>
                </a:solidFill>
                <a:latin typeface="Calibri" pitchFamily="34" charset="0"/>
                <a:cs typeface="Calibri" pitchFamily="34" charset="0"/>
              </a:rPr>
              <a:t>kiện</a:t>
            </a:r>
            <a:r>
              <a:rPr lang="en-US" b="1" baseline="-16000" dirty="0">
                <a:solidFill>
                  <a:schemeClr val="accent1">
                    <a:lumMod val="50000"/>
                  </a:schemeClr>
                </a:solidFill>
                <a:latin typeface="Calibri" pitchFamily="34" charset="0"/>
                <a:cs typeface="Calibri" pitchFamily="34" charset="0"/>
              </a:rPr>
              <a:t> </a:t>
            </a:r>
            <a:r>
              <a:rPr lang="en-US" b="1" baseline="-16000" dirty="0" err="1">
                <a:solidFill>
                  <a:schemeClr val="accent1">
                    <a:lumMod val="50000"/>
                  </a:schemeClr>
                </a:solidFill>
                <a:latin typeface="Calibri" pitchFamily="34" charset="0"/>
                <a:cs typeface="Calibri" pitchFamily="34" charset="0"/>
              </a:rPr>
              <a:t>chọn</a:t>
            </a:r>
            <a:r>
              <a:rPr lang="en-US" b="1" baseline="-16000" dirty="0">
                <a:solidFill>
                  <a:schemeClr val="accent1">
                    <a:lumMod val="50000"/>
                  </a:schemeClr>
                </a:solidFill>
                <a:latin typeface="Calibri" pitchFamily="34" charset="0"/>
                <a:cs typeface="Calibri" pitchFamily="34" charset="0"/>
              </a:rPr>
              <a:t>&gt;</a:t>
            </a:r>
            <a:r>
              <a:rPr lang="en-US" sz="3200" b="1" dirty="0" smtClean="0">
                <a:solidFill>
                  <a:schemeClr val="accent1">
                    <a:lumMod val="50000"/>
                  </a:schemeClr>
                </a:solidFill>
                <a:latin typeface="Calibri" pitchFamily="34" charset="0"/>
                <a:cs typeface="Calibri" pitchFamily="34" charset="0"/>
              </a:rPr>
              <a:t>(</a:t>
            </a:r>
            <a:r>
              <a:rPr lang="en-US" sz="3200" b="1" dirty="0">
                <a:solidFill>
                  <a:schemeClr val="accent1">
                    <a:lumMod val="50000"/>
                  </a:schemeClr>
                </a:solidFill>
                <a:latin typeface="Calibri" pitchFamily="34" charset="0"/>
                <a:cs typeface="Calibri" pitchFamily="34" charset="0"/>
              </a:rPr>
              <a:t>R) </a:t>
            </a:r>
            <a:endParaRPr lang="en-US" b="1" dirty="0">
              <a:solidFill>
                <a:schemeClr val="accent1">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1639440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nodeType="afterEffect">
                                  <p:stCondLst>
                                    <p:cond delay="0"/>
                                  </p:stCondLst>
                                  <p:childTnLst>
                                    <p:set>
                                      <p:cBhvr>
                                        <p:cTn id="6" dur="1" fill="hold">
                                          <p:stCondLst>
                                            <p:cond delay="0"/>
                                          </p:stCondLst>
                                        </p:cTn>
                                        <p:tgtEl>
                                          <p:spTgt spid="588807"/>
                                        </p:tgtEl>
                                        <p:attrNameLst>
                                          <p:attrName>style.visibility</p:attrName>
                                        </p:attrNameLst>
                                      </p:cBhvr>
                                      <p:to>
                                        <p:strVal val="visible"/>
                                      </p:to>
                                    </p:set>
                                    <p:animEffect transition="in" filter="strips(downRight)">
                                      <p:cBhvr>
                                        <p:cTn id="7" dur="500"/>
                                        <p:tgtEl>
                                          <p:spTgt spid="588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838200" y="2076138"/>
            <a:ext cx="7467600" cy="609600"/>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algn="l">
              <a:buNone/>
            </a:pPr>
            <a:r>
              <a:rPr lang="en-US" sz="2400">
                <a:solidFill>
                  <a:schemeClr val="tx1"/>
                </a:solidFill>
              </a:rPr>
              <a:t>Ví dụ: </a:t>
            </a:r>
          </a:p>
          <a:p>
            <a:pPr marL="914400" lvl="1" indent="-457200" algn="l">
              <a:buFont typeface="+mj-lt"/>
              <a:buAutoNum type="arabicPeriod"/>
            </a:pPr>
            <a:r>
              <a:rPr lang="en-US" sz="2400" b="0">
                <a:solidFill>
                  <a:schemeClr val="tx1"/>
                </a:solidFill>
              </a:rPr>
              <a:t>Chọn ra những nhân viên làm việc tại phòng ban có  </a:t>
            </a:r>
            <a:r>
              <a:rPr lang="en-US" sz="2400" b="0" smtClean="0">
                <a:solidFill>
                  <a:schemeClr val="tx1"/>
                </a:solidFill>
              </a:rPr>
              <a:t>MAPB=4</a:t>
            </a:r>
            <a:r>
              <a:rPr lang="en-US" sz="2400" b="0">
                <a:solidFill>
                  <a:schemeClr val="tx1"/>
                </a:solidFill>
              </a:rPr>
              <a:t>:</a:t>
            </a:r>
          </a:p>
          <a:p>
            <a:pPr algn="l">
              <a:buNone/>
            </a:pPr>
            <a:r>
              <a:rPr lang="en-US" sz="2400" b="0">
                <a:solidFill>
                  <a:schemeClr val="tx1"/>
                </a:solidFill>
              </a:rPr>
              <a:t>			</a:t>
            </a:r>
            <a:r>
              <a:rPr lang="en-US" sz="2400" b="0">
                <a:solidFill>
                  <a:schemeClr val="tx1"/>
                </a:solidFill>
                <a:latin typeface="Symbol" pitchFamily="18" charset="2"/>
              </a:rPr>
              <a:t> </a:t>
            </a:r>
            <a:r>
              <a:rPr lang="en-US" sz="2400" b="0" i="1">
                <a:solidFill>
                  <a:srgbClr val="C00000"/>
                </a:solidFill>
                <a:latin typeface="Symbol" pitchFamily="18" charset="2"/>
              </a:rPr>
              <a:t> </a:t>
            </a:r>
            <a:r>
              <a:rPr lang="en-US" sz="2400" b="0" i="1" baseline="-25000" smtClean="0">
                <a:solidFill>
                  <a:srgbClr val="C00000"/>
                </a:solidFill>
              </a:rPr>
              <a:t>MAPB</a:t>
            </a:r>
            <a:r>
              <a:rPr lang="en-US" sz="2400" b="0" i="1" smtClean="0">
                <a:solidFill>
                  <a:srgbClr val="C00000"/>
                </a:solidFill>
              </a:rPr>
              <a:t> </a:t>
            </a:r>
            <a:r>
              <a:rPr lang="en-US" sz="2400" b="0" i="1" baseline="-25000">
                <a:solidFill>
                  <a:srgbClr val="C00000"/>
                </a:solidFill>
              </a:rPr>
              <a:t>= 4</a:t>
            </a:r>
            <a:r>
              <a:rPr lang="en-US" sz="2400" b="0" i="1">
                <a:solidFill>
                  <a:srgbClr val="C00000"/>
                </a:solidFill>
              </a:rPr>
              <a:t> </a:t>
            </a:r>
            <a:r>
              <a:rPr lang="en-US" sz="2400" b="0" i="1" smtClean="0">
                <a:solidFill>
                  <a:srgbClr val="C00000"/>
                </a:solidFill>
              </a:rPr>
              <a:t>(NHANVIEN)</a:t>
            </a:r>
            <a:endParaRPr lang="en-US" sz="2400" b="0" i="1">
              <a:solidFill>
                <a:srgbClr val="C00000"/>
              </a:solidFill>
            </a:endParaRPr>
          </a:p>
          <a:p>
            <a:pPr marL="914400" lvl="1" indent="-457200" algn="l">
              <a:spcBef>
                <a:spcPts val="1800"/>
              </a:spcBef>
              <a:buFont typeface="+mj-lt"/>
              <a:buAutoNum type="arabicPeriod" startAt="2"/>
            </a:pPr>
            <a:r>
              <a:rPr lang="en-US" sz="2400" b="0">
                <a:solidFill>
                  <a:schemeClr val="tx1"/>
                </a:solidFill>
              </a:rPr>
              <a:t>Chọn ra những nhân viên có </a:t>
            </a:r>
            <a:r>
              <a:rPr lang="en-US" sz="2400" b="0" smtClean="0">
                <a:solidFill>
                  <a:schemeClr val="tx1"/>
                </a:solidFill>
              </a:rPr>
              <a:t>LUONG&gt;$</a:t>
            </a:r>
            <a:r>
              <a:rPr lang="en-US" sz="2400" b="0">
                <a:solidFill>
                  <a:schemeClr val="tx1"/>
                </a:solidFill>
              </a:rPr>
              <a:t>30,000: </a:t>
            </a:r>
          </a:p>
          <a:p>
            <a:pPr algn="l">
              <a:buNone/>
            </a:pPr>
            <a:r>
              <a:rPr lang="en-US" sz="2400" b="0">
                <a:solidFill>
                  <a:schemeClr val="tx1"/>
                </a:solidFill>
              </a:rPr>
              <a:t>			</a:t>
            </a:r>
            <a:r>
              <a:rPr lang="en-US" sz="2400" b="0">
                <a:solidFill>
                  <a:srgbClr val="C00000"/>
                </a:solidFill>
                <a:latin typeface="Symbol" pitchFamily="18" charset="2"/>
              </a:rPr>
              <a:t>  </a:t>
            </a:r>
            <a:r>
              <a:rPr lang="en-US" sz="2400" b="0" baseline="-25000" smtClean="0">
                <a:solidFill>
                  <a:srgbClr val="C00000"/>
                </a:solidFill>
              </a:rPr>
              <a:t>LUONG </a:t>
            </a:r>
            <a:r>
              <a:rPr lang="en-US" sz="2400" b="0" baseline="-25000">
                <a:solidFill>
                  <a:srgbClr val="C00000"/>
                </a:solidFill>
              </a:rPr>
              <a:t>&gt; 30,000 </a:t>
            </a:r>
            <a:r>
              <a:rPr lang="en-US" sz="2400" b="0" smtClean="0">
                <a:solidFill>
                  <a:srgbClr val="C00000"/>
                </a:solidFill>
              </a:rPr>
              <a:t>(NHANVIEN)</a:t>
            </a:r>
            <a:endParaRPr lang="en-US" sz="2400" b="0" dirty="0">
              <a:solidFill>
                <a:srgbClr val="C00000"/>
              </a:solidFill>
            </a:endParaRPr>
          </a:p>
        </p:txBody>
      </p:sp>
      <p:sp>
        <p:nvSpPr>
          <p:cNvPr id="45058"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14</a:t>
            </a:fld>
            <a:endParaRPr lang="en-US"/>
          </a:p>
        </p:txBody>
      </p:sp>
    </p:spTree>
    <p:extLst>
      <p:ext uri="{BB962C8B-B14F-4D97-AF65-F5344CB8AC3E}">
        <p14:creationId xmlns:p14="http://schemas.microsoft.com/office/powerpoint/2010/main" val="34355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Effect transition="in" filter="fade">
                                      <p:cBhvr>
                                        <p:cTn id="7" dur="500"/>
                                        <p:tgtEl>
                                          <p:spTgt spid="399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fade">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Effect transition="in" filter="fade">
                                      <p:cBhvr>
                                        <p:cTn id="17" dur="500"/>
                                        <p:tgtEl>
                                          <p:spTgt spid="399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39">
                                            <p:txEl>
                                              <p:pRg st="4" end="4"/>
                                            </p:txEl>
                                          </p:spTgt>
                                        </p:tgtEl>
                                        <p:attrNameLst>
                                          <p:attrName>style.visibility</p:attrName>
                                        </p:attrNameLst>
                                      </p:cBhvr>
                                      <p:to>
                                        <p:strVal val="visible"/>
                                      </p:to>
                                    </p:set>
                                    <p:animEffect transition="in" filter="fade">
                                      <p:cBhvr>
                                        <p:cTn id="22"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990600" y="2057400"/>
            <a:ext cx="1828800" cy="609600"/>
          </a:xfrm>
          <a:prstGeom prst="rect">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a:lstStyle/>
          <a:p>
            <a:pPr marL="342900" indent="-342900" algn="l">
              <a:spcBef>
                <a:spcPct val="35000"/>
              </a:spcBef>
              <a:buClr>
                <a:schemeClr val="tx2"/>
              </a:buClr>
              <a:buSzPct val="90000"/>
              <a:buFont typeface="Monotype Sorts" pitchFamily="2" charset="2"/>
              <a:buChar char="n"/>
              <a:defRPr/>
            </a:pPr>
            <a:r>
              <a:rPr kumimoji="1" lang="en-US" sz="1800" dirty="0">
                <a:solidFill>
                  <a:srgbClr val="FF0000"/>
                </a:solidFill>
              </a:rPr>
              <a:t>Relation r</a:t>
            </a:r>
          </a:p>
        </p:txBody>
      </p:sp>
      <p:sp>
        <p:nvSpPr>
          <p:cNvPr id="590852" name="Rectangle 4"/>
          <p:cNvSpPr>
            <a:spLocks noChangeArrowheads="1"/>
          </p:cNvSpPr>
          <p:nvPr/>
        </p:nvSpPr>
        <p:spPr bwMode="auto">
          <a:xfrm>
            <a:off x="3581400" y="21336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590853" name="Rectangle 5"/>
          <p:cNvSpPr>
            <a:spLocks noChangeArrowheads="1"/>
          </p:cNvSpPr>
          <p:nvPr/>
        </p:nvSpPr>
        <p:spPr bwMode="auto">
          <a:xfrm>
            <a:off x="4038600" y="21336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590854" name="Rectangle 6"/>
          <p:cNvSpPr>
            <a:spLocks noChangeArrowheads="1"/>
          </p:cNvSpPr>
          <p:nvPr/>
        </p:nvSpPr>
        <p:spPr bwMode="auto">
          <a:xfrm>
            <a:off x="4495800" y="21336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590855" name="Rectangle 7"/>
          <p:cNvSpPr>
            <a:spLocks noChangeArrowheads="1"/>
          </p:cNvSpPr>
          <p:nvPr/>
        </p:nvSpPr>
        <p:spPr bwMode="auto">
          <a:xfrm>
            <a:off x="4953000" y="21336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D</a:t>
            </a:r>
          </a:p>
        </p:txBody>
      </p:sp>
      <p:sp>
        <p:nvSpPr>
          <p:cNvPr id="590856" name="Rectangle 8"/>
          <p:cNvSpPr>
            <a:spLocks noChangeArrowheads="1"/>
          </p:cNvSpPr>
          <p:nvPr/>
        </p:nvSpPr>
        <p:spPr bwMode="auto">
          <a:xfrm>
            <a:off x="3581400" y="2667000"/>
            <a:ext cx="457200" cy="1676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590857" name="Rectangle 9"/>
          <p:cNvSpPr>
            <a:spLocks noChangeArrowheads="1"/>
          </p:cNvSpPr>
          <p:nvPr/>
        </p:nvSpPr>
        <p:spPr bwMode="auto">
          <a:xfrm>
            <a:off x="4038600" y="2667000"/>
            <a:ext cx="457200" cy="1676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590858" name="Rectangle 10"/>
          <p:cNvSpPr>
            <a:spLocks noChangeArrowheads="1"/>
          </p:cNvSpPr>
          <p:nvPr/>
        </p:nvSpPr>
        <p:spPr bwMode="auto">
          <a:xfrm>
            <a:off x="4495800" y="2667000"/>
            <a:ext cx="457200" cy="1676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5</a:t>
            </a:r>
          </a:p>
          <a:p>
            <a:pPr>
              <a:lnSpc>
                <a:spcPct val="150000"/>
              </a:lnSpc>
            </a:pPr>
            <a:r>
              <a:rPr lang="en-US" sz="1800" b="0" i="1">
                <a:latin typeface="Verdana" pitchFamily="34" charset="0"/>
                <a:sym typeface="Symbol" pitchFamily="18" charset="2"/>
              </a:rPr>
              <a:t>12</a:t>
            </a:r>
          </a:p>
          <a:p>
            <a:pPr>
              <a:lnSpc>
                <a:spcPct val="150000"/>
              </a:lnSpc>
            </a:pPr>
            <a:r>
              <a:rPr lang="en-US" sz="1800" b="0" i="1">
                <a:latin typeface="Verdana" pitchFamily="34" charset="0"/>
                <a:sym typeface="Symbol" pitchFamily="18" charset="2"/>
              </a:rPr>
              <a:t>23</a:t>
            </a:r>
          </a:p>
        </p:txBody>
      </p:sp>
      <p:sp>
        <p:nvSpPr>
          <p:cNvPr id="590859" name="Rectangle 11"/>
          <p:cNvSpPr>
            <a:spLocks noChangeArrowheads="1"/>
          </p:cNvSpPr>
          <p:nvPr/>
        </p:nvSpPr>
        <p:spPr bwMode="auto">
          <a:xfrm>
            <a:off x="4953000" y="2667000"/>
            <a:ext cx="457200" cy="1676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7</a:t>
            </a:r>
          </a:p>
          <a:p>
            <a:pPr>
              <a:lnSpc>
                <a:spcPct val="150000"/>
              </a:lnSpc>
            </a:pPr>
            <a:r>
              <a:rPr lang="en-US" sz="1800" b="0" i="1">
                <a:latin typeface="Verdana" pitchFamily="34" charset="0"/>
                <a:sym typeface="Symbol" pitchFamily="18" charset="2"/>
              </a:rPr>
              <a:t>7</a:t>
            </a:r>
          </a:p>
          <a:p>
            <a:pPr>
              <a:lnSpc>
                <a:spcPct val="150000"/>
              </a:lnSpc>
            </a:pPr>
            <a:r>
              <a:rPr lang="en-US" sz="1800" b="0" i="1">
                <a:latin typeface="Verdana" pitchFamily="34" charset="0"/>
                <a:sym typeface="Symbol" pitchFamily="18" charset="2"/>
              </a:rPr>
              <a:t>3</a:t>
            </a:r>
          </a:p>
          <a:p>
            <a:pPr>
              <a:lnSpc>
                <a:spcPct val="150000"/>
              </a:lnSpc>
            </a:pPr>
            <a:r>
              <a:rPr lang="en-US" sz="1800" b="0" i="1">
                <a:latin typeface="Verdana" pitchFamily="34" charset="0"/>
                <a:sym typeface="Symbol" pitchFamily="18" charset="2"/>
              </a:rPr>
              <a:t>10</a:t>
            </a:r>
          </a:p>
        </p:txBody>
      </p:sp>
      <p:sp>
        <p:nvSpPr>
          <p:cNvPr id="590860" name="Text Box 12"/>
          <p:cNvSpPr txBox="1">
            <a:spLocks noChangeArrowheads="1"/>
          </p:cNvSpPr>
          <p:nvPr/>
        </p:nvSpPr>
        <p:spPr bwMode="auto">
          <a:xfrm>
            <a:off x="885825" y="4649788"/>
            <a:ext cx="2570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230188" indent="-230188"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spcBef>
                <a:spcPct val="50000"/>
              </a:spcBef>
              <a:buClr>
                <a:schemeClr val="tx2"/>
              </a:buClr>
              <a:buFont typeface="Wingdings 2" pitchFamily="18" charset="2"/>
              <a:buChar char="¡"/>
            </a:pPr>
            <a:r>
              <a:rPr kumimoji="0" lang="en-US">
                <a:solidFill>
                  <a:srgbClr val="002060"/>
                </a:solidFill>
                <a:latin typeface="Verdana" pitchFamily="34" charset="0"/>
                <a:sym typeface="Symbol" pitchFamily="18" charset="2"/>
              </a:rPr>
              <a:t></a:t>
            </a:r>
            <a:r>
              <a:rPr kumimoji="0" lang="en-US" baseline="-25000">
                <a:solidFill>
                  <a:srgbClr val="002060"/>
                </a:solidFill>
                <a:latin typeface="Verdana" pitchFamily="34" charset="0"/>
                <a:sym typeface="Symbol" pitchFamily="18" charset="2"/>
              </a:rPr>
              <a:t>A=B ^ D &gt; 5</a:t>
            </a:r>
            <a:r>
              <a:rPr kumimoji="0" lang="en-US" sz="2000" baseline="-25000">
                <a:solidFill>
                  <a:srgbClr val="002060"/>
                </a:solidFill>
                <a:latin typeface="Verdana" pitchFamily="34" charset="0"/>
                <a:sym typeface="Symbol" pitchFamily="18" charset="2"/>
              </a:rPr>
              <a:t> </a:t>
            </a:r>
            <a:r>
              <a:rPr kumimoji="0" lang="en-US">
                <a:solidFill>
                  <a:srgbClr val="002060"/>
                </a:solidFill>
                <a:latin typeface="Verdana" pitchFamily="34" charset="0"/>
                <a:sym typeface="Symbol" pitchFamily="18" charset="2"/>
              </a:rPr>
              <a:t>(r)</a:t>
            </a:r>
            <a:endParaRPr kumimoji="0" lang="en-US">
              <a:solidFill>
                <a:srgbClr val="002060"/>
              </a:solidFill>
              <a:latin typeface="Verdana" pitchFamily="34" charset="0"/>
            </a:endParaRPr>
          </a:p>
        </p:txBody>
      </p:sp>
      <p:sp>
        <p:nvSpPr>
          <p:cNvPr id="39949" name="Rectangle 13"/>
          <p:cNvSpPr>
            <a:spLocks noChangeArrowheads="1"/>
          </p:cNvSpPr>
          <p:nvPr/>
        </p:nvSpPr>
        <p:spPr bwMode="auto">
          <a:xfrm>
            <a:off x="3657600" y="49403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39950" name="Rectangle 14"/>
          <p:cNvSpPr>
            <a:spLocks noChangeArrowheads="1"/>
          </p:cNvSpPr>
          <p:nvPr/>
        </p:nvSpPr>
        <p:spPr bwMode="auto">
          <a:xfrm>
            <a:off x="4114800" y="49403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39951" name="Rectangle 15"/>
          <p:cNvSpPr>
            <a:spLocks noChangeArrowheads="1"/>
          </p:cNvSpPr>
          <p:nvPr/>
        </p:nvSpPr>
        <p:spPr bwMode="auto">
          <a:xfrm>
            <a:off x="4572000" y="49403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39952" name="Rectangle 16"/>
          <p:cNvSpPr>
            <a:spLocks noChangeArrowheads="1"/>
          </p:cNvSpPr>
          <p:nvPr/>
        </p:nvSpPr>
        <p:spPr bwMode="auto">
          <a:xfrm>
            <a:off x="5029200" y="49403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D</a:t>
            </a:r>
          </a:p>
        </p:txBody>
      </p:sp>
      <p:sp>
        <p:nvSpPr>
          <p:cNvPr id="39953" name="Rectangle 17"/>
          <p:cNvSpPr>
            <a:spLocks noChangeArrowheads="1"/>
          </p:cNvSpPr>
          <p:nvPr/>
        </p:nvSpPr>
        <p:spPr bwMode="auto">
          <a:xfrm>
            <a:off x="3657600" y="5473700"/>
            <a:ext cx="457200" cy="914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39954" name="Rectangle 18"/>
          <p:cNvSpPr>
            <a:spLocks noChangeArrowheads="1"/>
          </p:cNvSpPr>
          <p:nvPr/>
        </p:nvSpPr>
        <p:spPr bwMode="auto">
          <a:xfrm>
            <a:off x="4114800" y="5473700"/>
            <a:ext cx="457200" cy="914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39955" name="Rectangle 19"/>
          <p:cNvSpPr>
            <a:spLocks noChangeArrowheads="1"/>
          </p:cNvSpPr>
          <p:nvPr/>
        </p:nvSpPr>
        <p:spPr bwMode="auto">
          <a:xfrm>
            <a:off x="4572000" y="5473700"/>
            <a:ext cx="457200" cy="914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23</a:t>
            </a:r>
          </a:p>
        </p:txBody>
      </p:sp>
      <p:sp>
        <p:nvSpPr>
          <p:cNvPr id="39956" name="Rectangle 20"/>
          <p:cNvSpPr>
            <a:spLocks noChangeArrowheads="1"/>
          </p:cNvSpPr>
          <p:nvPr/>
        </p:nvSpPr>
        <p:spPr bwMode="auto">
          <a:xfrm>
            <a:off x="5029200" y="5473700"/>
            <a:ext cx="457200" cy="9144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7</a:t>
            </a:r>
          </a:p>
          <a:p>
            <a:pPr>
              <a:lnSpc>
                <a:spcPct val="150000"/>
              </a:lnSpc>
            </a:pPr>
            <a:r>
              <a:rPr lang="en-US" sz="1800" b="0" i="1">
                <a:latin typeface="Verdana" pitchFamily="34" charset="0"/>
                <a:sym typeface="Symbol" pitchFamily="18" charset="2"/>
              </a:rPr>
              <a:t>10</a:t>
            </a:r>
          </a:p>
        </p:txBody>
      </p:sp>
      <p:sp>
        <p:nvSpPr>
          <p:cNvPr id="45058"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15</a:t>
            </a:fld>
            <a:endParaRPr lang="en-US"/>
          </a:p>
        </p:txBody>
      </p:sp>
    </p:spTree>
    <p:extLst>
      <p:ext uri="{BB962C8B-B14F-4D97-AF65-F5344CB8AC3E}">
        <p14:creationId xmlns:p14="http://schemas.microsoft.com/office/powerpoint/2010/main" val="133669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9949"/>
                                        </p:tgtEl>
                                        <p:attrNameLst>
                                          <p:attrName>style.visibility</p:attrName>
                                        </p:attrNameLst>
                                      </p:cBhvr>
                                      <p:to>
                                        <p:strVal val="visible"/>
                                      </p:to>
                                    </p:set>
                                    <p:anim calcmode="lin" valueType="num">
                                      <p:cBhvr>
                                        <p:cTn id="7" dur="500" fill="hold"/>
                                        <p:tgtEl>
                                          <p:spTgt spid="39949"/>
                                        </p:tgtEl>
                                        <p:attrNameLst>
                                          <p:attrName>ppt_w</p:attrName>
                                        </p:attrNameLst>
                                      </p:cBhvr>
                                      <p:tavLst>
                                        <p:tav tm="0">
                                          <p:val>
                                            <p:strVal val="#ppt_w*0.05"/>
                                          </p:val>
                                        </p:tav>
                                        <p:tav tm="100000">
                                          <p:val>
                                            <p:strVal val="#ppt_w"/>
                                          </p:val>
                                        </p:tav>
                                      </p:tavLst>
                                    </p:anim>
                                    <p:anim calcmode="lin" valueType="num">
                                      <p:cBhvr>
                                        <p:cTn id="8" dur="500" fill="hold"/>
                                        <p:tgtEl>
                                          <p:spTgt spid="39949"/>
                                        </p:tgtEl>
                                        <p:attrNameLst>
                                          <p:attrName>ppt_h</p:attrName>
                                        </p:attrNameLst>
                                      </p:cBhvr>
                                      <p:tavLst>
                                        <p:tav tm="0">
                                          <p:val>
                                            <p:strVal val="#ppt_h"/>
                                          </p:val>
                                        </p:tav>
                                        <p:tav tm="100000">
                                          <p:val>
                                            <p:strVal val="#ppt_h"/>
                                          </p:val>
                                        </p:tav>
                                      </p:tavLst>
                                    </p:anim>
                                    <p:anim calcmode="lin" valueType="num">
                                      <p:cBhvr>
                                        <p:cTn id="9" dur="500" fill="hold"/>
                                        <p:tgtEl>
                                          <p:spTgt spid="39949"/>
                                        </p:tgtEl>
                                        <p:attrNameLst>
                                          <p:attrName>ppt_x</p:attrName>
                                        </p:attrNameLst>
                                      </p:cBhvr>
                                      <p:tavLst>
                                        <p:tav tm="0">
                                          <p:val>
                                            <p:strVal val="#ppt_x-.2"/>
                                          </p:val>
                                        </p:tav>
                                        <p:tav tm="100000">
                                          <p:val>
                                            <p:strVal val="#ppt_x"/>
                                          </p:val>
                                        </p:tav>
                                      </p:tavLst>
                                    </p:anim>
                                    <p:anim calcmode="lin" valueType="num">
                                      <p:cBhvr>
                                        <p:cTn id="10" dur="500" fill="hold"/>
                                        <p:tgtEl>
                                          <p:spTgt spid="39949"/>
                                        </p:tgtEl>
                                        <p:attrNameLst>
                                          <p:attrName>ppt_y</p:attrName>
                                        </p:attrNameLst>
                                      </p:cBhvr>
                                      <p:tavLst>
                                        <p:tav tm="0">
                                          <p:val>
                                            <p:strVal val="#ppt_y"/>
                                          </p:val>
                                        </p:tav>
                                        <p:tav tm="100000">
                                          <p:val>
                                            <p:strVal val="#ppt_y"/>
                                          </p:val>
                                        </p:tav>
                                      </p:tavLst>
                                    </p:anim>
                                    <p:animEffect transition="in" filter="fade">
                                      <p:cBhvr>
                                        <p:cTn id="11" dur="500"/>
                                        <p:tgtEl>
                                          <p:spTgt spid="39949"/>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39950"/>
                                        </p:tgtEl>
                                        <p:attrNameLst>
                                          <p:attrName>style.visibility</p:attrName>
                                        </p:attrNameLst>
                                      </p:cBhvr>
                                      <p:to>
                                        <p:strVal val="visible"/>
                                      </p:to>
                                    </p:set>
                                    <p:anim calcmode="lin" valueType="num">
                                      <p:cBhvr>
                                        <p:cTn id="14" dur="500" fill="hold"/>
                                        <p:tgtEl>
                                          <p:spTgt spid="39950"/>
                                        </p:tgtEl>
                                        <p:attrNameLst>
                                          <p:attrName>ppt_w</p:attrName>
                                        </p:attrNameLst>
                                      </p:cBhvr>
                                      <p:tavLst>
                                        <p:tav tm="0">
                                          <p:val>
                                            <p:strVal val="#ppt_w*0.05"/>
                                          </p:val>
                                        </p:tav>
                                        <p:tav tm="100000">
                                          <p:val>
                                            <p:strVal val="#ppt_w"/>
                                          </p:val>
                                        </p:tav>
                                      </p:tavLst>
                                    </p:anim>
                                    <p:anim calcmode="lin" valueType="num">
                                      <p:cBhvr>
                                        <p:cTn id="15" dur="500" fill="hold"/>
                                        <p:tgtEl>
                                          <p:spTgt spid="39950"/>
                                        </p:tgtEl>
                                        <p:attrNameLst>
                                          <p:attrName>ppt_h</p:attrName>
                                        </p:attrNameLst>
                                      </p:cBhvr>
                                      <p:tavLst>
                                        <p:tav tm="0">
                                          <p:val>
                                            <p:strVal val="#ppt_h"/>
                                          </p:val>
                                        </p:tav>
                                        <p:tav tm="100000">
                                          <p:val>
                                            <p:strVal val="#ppt_h"/>
                                          </p:val>
                                        </p:tav>
                                      </p:tavLst>
                                    </p:anim>
                                    <p:anim calcmode="lin" valueType="num">
                                      <p:cBhvr>
                                        <p:cTn id="16" dur="500" fill="hold"/>
                                        <p:tgtEl>
                                          <p:spTgt spid="39950"/>
                                        </p:tgtEl>
                                        <p:attrNameLst>
                                          <p:attrName>ppt_x</p:attrName>
                                        </p:attrNameLst>
                                      </p:cBhvr>
                                      <p:tavLst>
                                        <p:tav tm="0">
                                          <p:val>
                                            <p:strVal val="#ppt_x-.2"/>
                                          </p:val>
                                        </p:tav>
                                        <p:tav tm="100000">
                                          <p:val>
                                            <p:strVal val="#ppt_x"/>
                                          </p:val>
                                        </p:tav>
                                      </p:tavLst>
                                    </p:anim>
                                    <p:anim calcmode="lin" valueType="num">
                                      <p:cBhvr>
                                        <p:cTn id="17" dur="500" fill="hold"/>
                                        <p:tgtEl>
                                          <p:spTgt spid="39950"/>
                                        </p:tgtEl>
                                        <p:attrNameLst>
                                          <p:attrName>ppt_y</p:attrName>
                                        </p:attrNameLst>
                                      </p:cBhvr>
                                      <p:tavLst>
                                        <p:tav tm="0">
                                          <p:val>
                                            <p:strVal val="#ppt_y"/>
                                          </p:val>
                                        </p:tav>
                                        <p:tav tm="100000">
                                          <p:val>
                                            <p:strVal val="#ppt_y"/>
                                          </p:val>
                                        </p:tav>
                                      </p:tavLst>
                                    </p:anim>
                                    <p:animEffect transition="in" filter="fade">
                                      <p:cBhvr>
                                        <p:cTn id="18" dur="500"/>
                                        <p:tgtEl>
                                          <p:spTgt spid="39950"/>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39951"/>
                                        </p:tgtEl>
                                        <p:attrNameLst>
                                          <p:attrName>style.visibility</p:attrName>
                                        </p:attrNameLst>
                                      </p:cBhvr>
                                      <p:to>
                                        <p:strVal val="visible"/>
                                      </p:to>
                                    </p:set>
                                    <p:anim calcmode="lin" valueType="num">
                                      <p:cBhvr>
                                        <p:cTn id="21" dur="500" fill="hold"/>
                                        <p:tgtEl>
                                          <p:spTgt spid="39951"/>
                                        </p:tgtEl>
                                        <p:attrNameLst>
                                          <p:attrName>ppt_w</p:attrName>
                                        </p:attrNameLst>
                                      </p:cBhvr>
                                      <p:tavLst>
                                        <p:tav tm="0">
                                          <p:val>
                                            <p:strVal val="#ppt_w*0.05"/>
                                          </p:val>
                                        </p:tav>
                                        <p:tav tm="100000">
                                          <p:val>
                                            <p:strVal val="#ppt_w"/>
                                          </p:val>
                                        </p:tav>
                                      </p:tavLst>
                                    </p:anim>
                                    <p:anim calcmode="lin" valueType="num">
                                      <p:cBhvr>
                                        <p:cTn id="22" dur="500" fill="hold"/>
                                        <p:tgtEl>
                                          <p:spTgt spid="39951"/>
                                        </p:tgtEl>
                                        <p:attrNameLst>
                                          <p:attrName>ppt_h</p:attrName>
                                        </p:attrNameLst>
                                      </p:cBhvr>
                                      <p:tavLst>
                                        <p:tav tm="0">
                                          <p:val>
                                            <p:strVal val="#ppt_h"/>
                                          </p:val>
                                        </p:tav>
                                        <p:tav tm="100000">
                                          <p:val>
                                            <p:strVal val="#ppt_h"/>
                                          </p:val>
                                        </p:tav>
                                      </p:tavLst>
                                    </p:anim>
                                    <p:anim calcmode="lin" valueType="num">
                                      <p:cBhvr>
                                        <p:cTn id="23" dur="500" fill="hold"/>
                                        <p:tgtEl>
                                          <p:spTgt spid="39951"/>
                                        </p:tgtEl>
                                        <p:attrNameLst>
                                          <p:attrName>ppt_x</p:attrName>
                                        </p:attrNameLst>
                                      </p:cBhvr>
                                      <p:tavLst>
                                        <p:tav tm="0">
                                          <p:val>
                                            <p:strVal val="#ppt_x-.2"/>
                                          </p:val>
                                        </p:tav>
                                        <p:tav tm="100000">
                                          <p:val>
                                            <p:strVal val="#ppt_x"/>
                                          </p:val>
                                        </p:tav>
                                      </p:tavLst>
                                    </p:anim>
                                    <p:anim calcmode="lin" valueType="num">
                                      <p:cBhvr>
                                        <p:cTn id="24" dur="500" fill="hold"/>
                                        <p:tgtEl>
                                          <p:spTgt spid="39951"/>
                                        </p:tgtEl>
                                        <p:attrNameLst>
                                          <p:attrName>ppt_y</p:attrName>
                                        </p:attrNameLst>
                                      </p:cBhvr>
                                      <p:tavLst>
                                        <p:tav tm="0">
                                          <p:val>
                                            <p:strVal val="#ppt_y"/>
                                          </p:val>
                                        </p:tav>
                                        <p:tav tm="100000">
                                          <p:val>
                                            <p:strVal val="#ppt_y"/>
                                          </p:val>
                                        </p:tav>
                                      </p:tavLst>
                                    </p:anim>
                                    <p:animEffect transition="in" filter="fade">
                                      <p:cBhvr>
                                        <p:cTn id="25" dur="500"/>
                                        <p:tgtEl>
                                          <p:spTgt spid="39951"/>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39952"/>
                                        </p:tgtEl>
                                        <p:attrNameLst>
                                          <p:attrName>style.visibility</p:attrName>
                                        </p:attrNameLst>
                                      </p:cBhvr>
                                      <p:to>
                                        <p:strVal val="visible"/>
                                      </p:to>
                                    </p:set>
                                    <p:anim calcmode="lin" valueType="num">
                                      <p:cBhvr>
                                        <p:cTn id="28" dur="500" fill="hold"/>
                                        <p:tgtEl>
                                          <p:spTgt spid="39952"/>
                                        </p:tgtEl>
                                        <p:attrNameLst>
                                          <p:attrName>ppt_w</p:attrName>
                                        </p:attrNameLst>
                                      </p:cBhvr>
                                      <p:tavLst>
                                        <p:tav tm="0">
                                          <p:val>
                                            <p:strVal val="#ppt_w*0.05"/>
                                          </p:val>
                                        </p:tav>
                                        <p:tav tm="100000">
                                          <p:val>
                                            <p:strVal val="#ppt_w"/>
                                          </p:val>
                                        </p:tav>
                                      </p:tavLst>
                                    </p:anim>
                                    <p:anim calcmode="lin" valueType="num">
                                      <p:cBhvr>
                                        <p:cTn id="29" dur="500" fill="hold"/>
                                        <p:tgtEl>
                                          <p:spTgt spid="39952"/>
                                        </p:tgtEl>
                                        <p:attrNameLst>
                                          <p:attrName>ppt_h</p:attrName>
                                        </p:attrNameLst>
                                      </p:cBhvr>
                                      <p:tavLst>
                                        <p:tav tm="0">
                                          <p:val>
                                            <p:strVal val="#ppt_h"/>
                                          </p:val>
                                        </p:tav>
                                        <p:tav tm="100000">
                                          <p:val>
                                            <p:strVal val="#ppt_h"/>
                                          </p:val>
                                        </p:tav>
                                      </p:tavLst>
                                    </p:anim>
                                    <p:anim calcmode="lin" valueType="num">
                                      <p:cBhvr>
                                        <p:cTn id="30" dur="500" fill="hold"/>
                                        <p:tgtEl>
                                          <p:spTgt spid="39952"/>
                                        </p:tgtEl>
                                        <p:attrNameLst>
                                          <p:attrName>ppt_x</p:attrName>
                                        </p:attrNameLst>
                                      </p:cBhvr>
                                      <p:tavLst>
                                        <p:tav tm="0">
                                          <p:val>
                                            <p:strVal val="#ppt_x-.2"/>
                                          </p:val>
                                        </p:tav>
                                        <p:tav tm="100000">
                                          <p:val>
                                            <p:strVal val="#ppt_x"/>
                                          </p:val>
                                        </p:tav>
                                      </p:tavLst>
                                    </p:anim>
                                    <p:anim calcmode="lin" valueType="num">
                                      <p:cBhvr>
                                        <p:cTn id="31" dur="500" fill="hold"/>
                                        <p:tgtEl>
                                          <p:spTgt spid="39952"/>
                                        </p:tgtEl>
                                        <p:attrNameLst>
                                          <p:attrName>ppt_y</p:attrName>
                                        </p:attrNameLst>
                                      </p:cBhvr>
                                      <p:tavLst>
                                        <p:tav tm="0">
                                          <p:val>
                                            <p:strVal val="#ppt_y"/>
                                          </p:val>
                                        </p:tav>
                                        <p:tav tm="100000">
                                          <p:val>
                                            <p:strVal val="#ppt_y"/>
                                          </p:val>
                                        </p:tav>
                                      </p:tavLst>
                                    </p:anim>
                                    <p:animEffect transition="in" filter="fade">
                                      <p:cBhvr>
                                        <p:cTn id="32" dur="500"/>
                                        <p:tgtEl>
                                          <p:spTgt spid="39952"/>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39953"/>
                                        </p:tgtEl>
                                        <p:attrNameLst>
                                          <p:attrName>style.visibility</p:attrName>
                                        </p:attrNameLst>
                                      </p:cBhvr>
                                      <p:to>
                                        <p:strVal val="visible"/>
                                      </p:to>
                                    </p:set>
                                    <p:anim calcmode="lin" valueType="num">
                                      <p:cBhvr>
                                        <p:cTn id="35" dur="500" fill="hold"/>
                                        <p:tgtEl>
                                          <p:spTgt spid="39953"/>
                                        </p:tgtEl>
                                        <p:attrNameLst>
                                          <p:attrName>ppt_w</p:attrName>
                                        </p:attrNameLst>
                                      </p:cBhvr>
                                      <p:tavLst>
                                        <p:tav tm="0">
                                          <p:val>
                                            <p:strVal val="#ppt_w*0.05"/>
                                          </p:val>
                                        </p:tav>
                                        <p:tav tm="100000">
                                          <p:val>
                                            <p:strVal val="#ppt_w"/>
                                          </p:val>
                                        </p:tav>
                                      </p:tavLst>
                                    </p:anim>
                                    <p:anim calcmode="lin" valueType="num">
                                      <p:cBhvr>
                                        <p:cTn id="36" dur="500" fill="hold"/>
                                        <p:tgtEl>
                                          <p:spTgt spid="39953"/>
                                        </p:tgtEl>
                                        <p:attrNameLst>
                                          <p:attrName>ppt_h</p:attrName>
                                        </p:attrNameLst>
                                      </p:cBhvr>
                                      <p:tavLst>
                                        <p:tav tm="0">
                                          <p:val>
                                            <p:strVal val="#ppt_h"/>
                                          </p:val>
                                        </p:tav>
                                        <p:tav tm="100000">
                                          <p:val>
                                            <p:strVal val="#ppt_h"/>
                                          </p:val>
                                        </p:tav>
                                      </p:tavLst>
                                    </p:anim>
                                    <p:anim calcmode="lin" valueType="num">
                                      <p:cBhvr>
                                        <p:cTn id="37" dur="500" fill="hold"/>
                                        <p:tgtEl>
                                          <p:spTgt spid="39953"/>
                                        </p:tgtEl>
                                        <p:attrNameLst>
                                          <p:attrName>ppt_x</p:attrName>
                                        </p:attrNameLst>
                                      </p:cBhvr>
                                      <p:tavLst>
                                        <p:tav tm="0">
                                          <p:val>
                                            <p:strVal val="#ppt_x-.2"/>
                                          </p:val>
                                        </p:tav>
                                        <p:tav tm="100000">
                                          <p:val>
                                            <p:strVal val="#ppt_x"/>
                                          </p:val>
                                        </p:tav>
                                      </p:tavLst>
                                    </p:anim>
                                    <p:anim calcmode="lin" valueType="num">
                                      <p:cBhvr>
                                        <p:cTn id="38" dur="500" fill="hold"/>
                                        <p:tgtEl>
                                          <p:spTgt spid="39953"/>
                                        </p:tgtEl>
                                        <p:attrNameLst>
                                          <p:attrName>ppt_y</p:attrName>
                                        </p:attrNameLst>
                                      </p:cBhvr>
                                      <p:tavLst>
                                        <p:tav tm="0">
                                          <p:val>
                                            <p:strVal val="#ppt_y"/>
                                          </p:val>
                                        </p:tav>
                                        <p:tav tm="100000">
                                          <p:val>
                                            <p:strVal val="#ppt_y"/>
                                          </p:val>
                                        </p:tav>
                                      </p:tavLst>
                                    </p:anim>
                                    <p:animEffect transition="in" filter="fade">
                                      <p:cBhvr>
                                        <p:cTn id="39" dur="500"/>
                                        <p:tgtEl>
                                          <p:spTgt spid="39953"/>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39954"/>
                                        </p:tgtEl>
                                        <p:attrNameLst>
                                          <p:attrName>style.visibility</p:attrName>
                                        </p:attrNameLst>
                                      </p:cBhvr>
                                      <p:to>
                                        <p:strVal val="visible"/>
                                      </p:to>
                                    </p:set>
                                    <p:anim calcmode="lin" valueType="num">
                                      <p:cBhvr>
                                        <p:cTn id="42" dur="500" fill="hold"/>
                                        <p:tgtEl>
                                          <p:spTgt spid="39954"/>
                                        </p:tgtEl>
                                        <p:attrNameLst>
                                          <p:attrName>ppt_w</p:attrName>
                                        </p:attrNameLst>
                                      </p:cBhvr>
                                      <p:tavLst>
                                        <p:tav tm="0">
                                          <p:val>
                                            <p:strVal val="#ppt_w*0.05"/>
                                          </p:val>
                                        </p:tav>
                                        <p:tav tm="100000">
                                          <p:val>
                                            <p:strVal val="#ppt_w"/>
                                          </p:val>
                                        </p:tav>
                                      </p:tavLst>
                                    </p:anim>
                                    <p:anim calcmode="lin" valueType="num">
                                      <p:cBhvr>
                                        <p:cTn id="43" dur="500" fill="hold"/>
                                        <p:tgtEl>
                                          <p:spTgt spid="39954"/>
                                        </p:tgtEl>
                                        <p:attrNameLst>
                                          <p:attrName>ppt_h</p:attrName>
                                        </p:attrNameLst>
                                      </p:cBhvr>
                                      <p:tavLst>
                                        <p:tav tm="0">
                                          <p:val>
                                            <p:strVal val="#ppt_h"/>
                                          </p:val>
                                        </p:tav>
                                        <p:tav tm="100000">
                                          <p:val>
                                            <p:strVal val="#ppt_h"/>
                                          </p:val>
                                        </p:tav>
                                      </p:tavLst>
                                    </p:anim>
                                    <p:anim calcmode="lin" valueType="num">
                                      <p:cBhvr>
                                        <p:cTn id="44" dur="500" fill="hold"/>
                                        <p:tgtEl>
                                          <p:spTgt spid="39954"/>
                                        </p:tgtEl>
                                        <p:attrNameLst>
                                          <p:attrName>ppt_x</p:attrName>
                                        </p:attrNameLst>
                                      </p:cBhvr>
                                      <p:tavLst>
                                        <p:tav tm="0">
                                          <p:val>
                                            <p:strVal val="#ppt_x-.2"/>
                                          </p:val>
                                        </p:tav>
                                        <p:tav tm="100000">
                                          <p:val>
                                            <p:strVal val="#ppt_x"/>
                                          </p:val>
                                        </p:tav>
                                      </p:tavLst>
                                    </p:anim>
                                    <p:anim calcmode="lin" valueType="num">
                                      <p:cBhvr>
                                        <p:cTn id="45" dur="500" fill="hold"/>
                                        <p:tgtEl>
                                          <p:spTgt spid="39954"/>
                                        </p:tgtEl>
                                        <p:attrNameLst>
                                          <p:attrName>ppt_y</p:attrName>
                                        </p:attrNameLst>
                                      </p:cBhvr>
                                      <p:tavLst>
                                        <p:tav tm="0">
                                          <p:val>
                                            <p:strVal val="#ppt_y"/>
                                          </p:val>
                                        </p:tav>
                                        <p:tav tm="100000">
                                          <p:val>
                                            <p:strVal val="#ppt_y"/>
                                          </p:val>
                                        </p:tav>
                                      </p:tavLst>
                                    </p:anim>
                                    <p:animEffect transition="in" filter="fade">
                                      <p:cBhvr>
                                        <p:cTn id="46" dur="500"/>
                                        <p:tgtEl>
                                          <p:spTgt spid="39954"/>
                                        </p:tgtEl>
                                      </p:cBhvr>
                                    </p:animEffect>
                                  </p:childTnLst>
                                </p:cTn>
                              </p:par>
                              <p:par>
                                <p:cTn id="47" presetID="54" presetClass="entr" presetSubtype="0" accel="100000" fill="hold" grpId="0" nodeType="withEffect">
                                  <p:stCondLst>
                                    <p:cond delay="0"/>
                                  </p:stCondLst>
                                  <p:childTnLst>
                                    <p:set>
                                      <p:cBhvr>
                                        <p:cTn id="48" dur="1" fill="hold">
                                          <p:stCondLst>
                                            <p:cond delay="0"/>
                                          </p:stCondLst>
                                        </p:cTn>
                                        <p:tgtEl>
                                          <p:spTgt spid="39955"/>
                                        </p:tgtEl>
                                        <p:attrNameLst>
                                          <p:attrName>style.visibility</p:attrName>
                                        </p:attrNameLst>
                                      </p:cBhvr>
                                      <p:to>
                                        <p:strVal val="visible"/>
                                      </p:to>
                                    </p:set>
                                    <p:anim calcmode="lin" valueType="num">
                                      <p:cBhvr>
                                        <p:cTn id="49" dur="500" fill="hold"/>
                                        <p:tgtEl>
                                          <p:spTgt spid="39955"/>
                                        </p:tgtEl>
                                        <p:attrNameLst>
                                          <p:attrName>ppt_w</p:attrName>
                                        </p:attrNameLst>
                                      </p:cBhvr>
                                      <p:tavLst>
                                        <p:tav tm="0">
                                          <p:val>
                                            <p:strVal val="#ppt_w*0.05"/>
                                          </p:val>
                                        </p:tav>
                                        <p:tav tm="100000">
                                          <p:val>
                                            <p:strVal val="#ppt_w"/>
                                          </p:val>
                                        </p:tav>
                                      </p:tavLst>
                                    </p:anim>
                                    <p:anim calcmode="lin" valueType="num">
                                      <p:cBhvr>
                                        <p:cTn id="50" dur="500" fill="hold"/>
                                        <p:tgtEl>
                                          <p:spTgt spid="39955"/>
                                        </p:tgtEl>
                                        <p:attrNameLst>
                                          <p:attrName>ppt_h</p:attrName>
                                        </p:attrNameLst>
                                      </p:cBhvr>
                                      <p:tavLst>
                                        <p:tav tm="0">
                                          <p:val>
                                            <p:strVal val="#ppt_h"/>
                                          </p:val>
                                        </p:tav>
                                        <p:tav tm="100000">
                                          <p:val>
                                            <p:strVal val="#ppt_h"/>
                                          </p:val>
                                        </p:tav>
                                      </p:tavLst>
                                    </p:anim>
                                    <p:anim calcmode="lin" valueType="num">
                                      <p:cBhvr>
                                        <p:cTn id="51" dur="500" fill="hold"/>
                                        <p:tgtEl>
                                          <p:spTgt spid="39955"/>
                                        </p:tgtEl>
                                        <p:attrNameLst>
                                          <p:attrName>ppt_x</p:attrName>
                                        </p:attrNameLst>
                                      </p:cBhvr>
                                      <p:tavLst>
                                        <p:tav tm="0">
                                          <p:val>
                                            <p:strVal val="#ppt_x-.2"/>
                                          </p:val>
                                        </p:tav>
                                        <p:tav tm="100000">
                                          <p:val>
                                            <p:strVal val="#ppt_x"/>
                                          </p:val>
                                        </p:tav>
                                      </p:tavLst>
                                    </p:anim>
                                    <p:anim calcmode="lin" valueType="num">
                                      <p:cBhvr>
                                        <p:cTn id="52" dur="500" fill="hold"/>
                                        <p:tgtEl>
                                          <p:spTgt spid="39955"/>
                                        </p:tgtEl>
                                        <p:attrNameLst>
                                          <p:attrName>ppt_y</p:attrName>
                                        </p:attrNameLst>
                                      </p:cBhvr>
                                      <p:tavLst>
                                        <p:tav tm="0">
                                          <p:val>
                                            <p:strVal val="#ppt_y"/>
                                          </p:val>
                                        </p:tav>
                                        <p:tav tm="100000">
                                          <p:val>
                                            <p:strVal val="#ppt_y"/>
                                          </p:val>
                                        </p:tav>
                                      </p:tavLst>
                                    </p:anim>
                                    <p:animEffect transition="in" filter="fade">
                                      <p:cBhvr>
                                        <p:cTn id="53" dur="500"/>
                                        <p:tgtEl>
                                          <p:spTgt spid="39955"/>
                                        </p:tgtEl>
                                      </p:cBhvr>
                                    </p:animEffect>
                                  </p:childTnLst>
                                </p:cTn>
                              </p:par>
                              <p:par>
                                <p:cTn id="54" presetID="54" presetClass="entr" presetSubtype="0" accel="100000" fill="hold" grpId="0" nodeType="withEffect">
                                  <p:stCondLst>
                                    <p:cond delay="0"/>
                                  </p:stCondLst>
                                  <p:childTnLst>
                                    <p:set>
                                      <p:cBhvr>
                                        <p:cTn id="55" dur="1" fill="hold">
                                          <p:stCondLst>
                                            <p:cond delay="0"/>
                                          </p:stCondLst>
                                        </p:cTn>
                                        <p:tgtEl>
                                          <p:spTgt spid="39956"/>
                                        </p:tgtEl>
                                        <p:attrNameLst>
                                          <p:attrName>style.visibility</p:attrName>
                                        </p:attrNameLst>
                                      </p:cBhvr>
                                      <p:to>
                                        <p:strVal val="visible"/>
                                      </p:to>
                                    </p:set>
                                    <p:anim calcmode="lin" valueType="num">
                                      <p:cBhvr>
                                        <p:cTn id="56" dur="500" fill="hold"/>
                                        <p:tgtEl>
                                          <p:spTgt spid="39956"/>
                                        </p:tgtEl>
                                        <p:attrNameLst>
                                          <p:attrName>ppt_w</p:attrName>
                                        </p:attrNameLst>
                                      </p:cBhvr>
                                      <p:tavLst>
                                        <p:tav tm="0">
                                          <p:val>
                                            <p:strVal val="#ppt_w*0.05"/>
                                          </p:val>
                                        </p:tav>
                                        <p:tav tm="100000">
                                          <p:val>
                                            <p:strVal val="#ppt_w"/>
                                          </p:val>
                                        </p:tav>
                                      </p:tavLst>
                                    </p:anim>
                                    <p:anim calcmode="lin" valueType="num">
                                      <p:cBhvr>
                                        <p:cTn id="57" dur="500" fill="hold"/>
                                        <p:tgtEl>
                                          <p:spTgt spid="39956"/>
                                        </p:tgtEl>
                                        <p:attrNameLst>
                                          <p:attrName>ppt_h</p:attrName>
                                        </p:attrNameLst>
                                      </p:cBhvr>
                                      <p:tavLst>
                                        <p:tav tm="0">
                                          <p:val>
                                            <p:strVal val="#ppt_h"/>
                                          </p:val>
                                        </p:tav>
                                        <p:tav tm="100000">
                                          <p:val>
                                            <p:strVal val="#ppt_h"/>
                                          </p:val>
                                        </p:tav>
                                      </p:tavLst>
                                    </p:anim>
                                    <p:anim calcmode="lin" valueType="num">
                                      <p:cBhvr>
                                        <p:cTn id="58" dur="500" fill="hold"/>
                                        <p:tgtEl>
                                          <p:spTgt spid="39956"/>
                                        </p:tgtEl>
                                        <p:attrNameLst>
                                          <p:attrName>ppt_x</p:attrName>
                                        </p:attrNameLst>
                                      </p:cBhvr>
                                      <p:tavLst>
                                        <p:tav tm="0">
                                          <p:val>
                                            <p:strVal val="#ppt_x-.2"/>
                                          </p:val>
                                        </p:tav>
                                        <p:tav tm="100000">
                                          <p:val>
                                            <p:strVal val="#ppt_x"/>
                                          </p:val>
                                        </p:tav>
                                      </p:tavLst>
                                    </p:anim>
                                    <p:anim calcmode="lin" valueType="num">
                                      <p:cBhvr>
                                        <p:cTn id="59" dur="500" fill="hold"/>
                                        <p:tgtEl>
                                          <p:spTgt spid="39956"/>
                                        </p:tgtEl>
                                        <p:attrNameLst>
                                          <p:attrName>ppt_y</p:attrName>
                                        </p:attrNameLst>
                                      </p:cBhvr>
                                      <p:tavLst>
                                        <p:tav tm="0">
                                          <p:val>
                                            <p:strVal val="#ppt_y"/>
                                          </p:val>
                                        </p:tav>
                                        <p:tav tm="100000">
                                          <p:val>
                                            <p:strVal val="#ppt_y"/>
                                          </p:val>
                                        </p:tav>
                                      </p:tavLst>
                                    </p:anim>
                                    <p:animEffect transition="in" filter="fade">
                                      <p:cBhvr>
                                        <p:cTn id="60" dur="500"/>
                                        <p:tgtEl>
                                          <p:spTgt spid="39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9" grpId="0" animBg="1"/>
      <p:bldP spid="39950" grpId="0" animBg="1"/>
      <p:bldP spid="39951" grpId="0" animBg="1"/>
      <p:bldP spid="39952" grpId="0" animBg="1"/>
      <p:bldP spid="39953" grpId="0" animBg="1"/>
      <p:bldP spid="39954" grpId="0" animBg="1"/>
      <p:bldP spid="39955" grpId="0" animBg="1"/>
      <p:bldP spid="399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1875" name="Picture 3" descr="Fig03-09"/>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l="4504" t="8197"/>
          <a:stretch>
            <a:fillRect/>
          </a:stretch>
        </p:blipFill>
        <p:spPr>
          <a:xfrm>
            <a:off x="685800" y="1981200"/>
            <a:ext cx="8077200" cy="4267200"/>
          </a:xfrm>
          <a:noFill/>
        </p:spPr>
      </p:pic>
      <p:sp>
        <p:nvSpPr>
          <p:cNvPr id="9"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03D9DF75-1E7A-4CAE-B6FA-2B532D3975D4}" type="slidenum">
              <a:rPr lang="en-US" sz="1000" b="0">
                <a:solidFill>
                  <a:schemeClr val="bg2">
                    <a:shade val="50000"/>
                  </a:schemeClr>
                </a:solidFill>
                <a:latin typeface="Verdana" pitchFamily="34" charset="0"/>
              </a:rPr>
              <a:pPr algn="r" eaLnBrk="1" hangingPunct="1">
                <a:defRPr/>
              </a:pPr>
              <a:t>16</a:t>
            </a:fld>
            <a:endParaRPr lang="en-US" sz="1000" b="0">
              <a:solidFill>
                <a:schemeClr val="bg2">
                  <a:shade val="50000"/>
                </a:schemeClr>
              </a:solidFill>
              <a:latin typeface="Verdana" pitchFamily="34" charset="0"/>
            </a:endParaRPr>
          </a:p>
        </p:txBody>
      </p:sp>
      <p:sp>
        <p:nvSpPr>
          <p:cNvPr id="591877" name="Text Box 4"/>
          <p:cNvSpPr txBox="1">
            <a:spLocks noChangeArrowheads="1"/>
          </p:cNvSpPr>
          <p:nvPr/>
        </p:nvSpPr>
        <p:spPr bwMode="auto">
          <a:xfrm>
            <a:off x="1431925" y="47561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0">
              <a:latin typeface="Verdana" pitchFamily="34" charset="0"/>
            </a:endParaRPr>
          </a:p>
        </p:txBody>
      </p:sp>
      <p:sp>
        <p:nvSpPr>
          <p:cNvPr id="47109" name="Text Box 5"/>
          <p:cNvSpPr txBox="1">
            <a:spLocks noChangeArrowheads="1"/>
          </p:cNvSpPr>
          <p:nvPr/>
        </p:nvSpPr>
        <p:spPr bwMode="auto">
          <a:xfrm>
            <a:off x="1600200" y="4876800"/>
            <a:ext cx="3054350" cy="457200"/>
          </a:xfrm>
          <a:prstGeom prst="rect">
            <a:avLst/>
          </a:prstGeom>
          <a:noFill/>
          <a:ln w="9525">
            <a:noFill/>
            <a:miter lim="800000"/>
            <a:headEnd/>
            <a:tailEnd/>
          </a:ln>
          <a:effectLst/>
        </p:spPr>
        <p:txBody>
          <a:bodyPr>
            <a:spAutoFit/>
          </a:bodyPr>
          <a:lstStyle/>
          <a:p>
            <a:pPr algn="l">
              <a:defRPr/>
            </a:pPr>
            <a:r>
              <a:rPr lang="en-US" sz="2400" b="0">
                <a:solidFill>
                  <a:schemeClr val="bg2"/>
                </a:solidFill>
                <a:effectLst>
                  <a:outerShdw blurRad="38100" dist="38100" dir="2700000" algn="tl">
                    <a:srgbClr val="000000"/>
                  </a:outerShdw>
                </a:effectLst>
                <a:latin typeface="Verdana" pitchFamily="34" charset="0"/>
                <a:sym typeface="Symbol" pitchFamily="18" charset="2"/>
              </a:rPr>
              <a:t></a:t>
            </a:r>
            <a:r>
              <a:rPr lang="en-US" sz="2400" b="0" baseline="-25000">
                <a:solidFill>
                  <a:schemeClr val="bg2"/>
                </a:solidFill>
                <a:effectLst>
                  <a:outerShdw blurRad="38100" dist="38100" dir="2700000" algn="tl">
                    <a:srgbClr val="000000"/>
                  </a:outerShdw>
                </a:effectLst>
                <a:latin typeface="Verdana" pitchFamily="34" charset="0"/>
                <a:sym typeface="Symbol" pitchFamily="18" charset="2"/>
              </a:rPr>
              <a:t>PRICE&lt;$2.0</a:t>
            </a:r>
            <a:r>
              <a:rPr lang="en-US" sz="2400" b="0">
                <a:solidFill>
                  <a:schemeClr val="bg2"/>
                </a:solidFill>
                <a:effectLst>
                  <a:outerShdw blurRad="38100" dist="38100" dir="2700000" algn="tl">
                    <a:srgbClr val="000000"/>
                  </a:outerShdw>
                </a:effectLst>
                <a:latin typeface="Verdana" pitchFamily="34" charset="0"/>
                <a:sym typeface="Symbol" pitchFamily="18" charset="2"/>
              </a:rPr>
              <a:t>(Product</a:t>
            </a:r>
            <a:r>
              <a:rPr lang="en-US" sz="2400" b="0">
                <a:effectLst>
                  <a:outerShdw blurRad="38100" dist="38100" dir="2700000" algn="tl">
                    <a:srgbClr val="000000"/>
                  </a:outerShdw>
                </a:effectLst>
                <a:latin typeface="Verdana" pitchFamily="34" charset="0"/>
                <a:sym typeface="Symbol" pitchFamily="18" charset="2"/>
              </a:rPr>
              <a:t>)</a:t>
            </a:r>
          </a:p>
        </p:txBody>
      </p:sp>
      <p:sp>
        <p:nvSpPr>
          <p:cNvPr id="47110" name="Text Box 6"/>
          <p:cNvSpPr txBox="1">
            <a:spLocks noChangeArrowheads="1"/>
          </p:cNvSpPr>
          <p:nvPr/>
        </p:nvSpPr>
        <p:spPr bwMode="auto">
          <a:xfrm>
            <a:off x="1295400" y="6172200"/>
            <a:ext cx="3810000" cy="457200"/>
          </a:xfrm>
          <a:prstGeom prst="rect">
            <a:avLst/>
          </a:prstGeom>
          <a:noFill/>
          <a:ln w="9525">
            <a:noFill/>
            <a:miter lim="800000"/>
            <a:headEnd/>
            <a:tailEnd/>
          </a:ln>
          <a:effectLst/>
        </p:spPr>
        <p:txBody>
          <a:bodyPr>
            <a:spAutoFit/>
          </a:bodyPr>
          <a:lstStyle/>
          <a:p>
            <a:pPr algn="l">
              <a:defRPr/>
            </a:pPr>
            <a:r>
              <a:rPr lang="en-US" sz="2400" b="0">
                <a:effectLst>
                  <a:outerShdw blurRad="38100" dist="38100" dir="2700000" algn="tl">
                    <a:srgbClr val="000000"/>
                  </a:outerShdw>
                </a:effectLst>
                <a:latin typeface="Verdana" pitchFamily="34" charset="0"/>
                <a:sym typeface="Symbol" pitchFamily="18" charset="2"/>
              </a:rPr>
              <a:t></a:t>
            </a:r>
            <a:r>
              <a:rPr lang="en-US" sz="2400" b="0" baseline="-25000">
                <a:effectLst>
                  <a:outerShdw blurRad="38100" dist="38100" dir="2700000" algn="tl">
                    <a:srgbClr val="000000"/>
                  </a:outerShdw>
                </a:effectLst>
                <a:latin typeface="Verdana" pitchFamily="34" charset="0"/>
                <a:sym typeface="Symbol" pitchFamily="18" charset="2"/>
              </a:rPr>
              <a:t>PCODE =311452</a:t>
            </a:r>
            <a:r>
              <a:rPr lang="en-US" sz="2400" b="0">
                <a:effectLst>
                  <a:outerShdw blurRad="38100" dist="38100" dir="2700000" algn="tl">
                    <a:srgbClr val="000000"/>
                  </a:outerShdw>
                </a:effectLst>
                <a:latin typeface="Verdana" pitchFamily="34" charset="0"/>
                <a:sym typeface="Symbol" pitchFamily="18" charset="2"/>
              </a:rPr>
              <a:t>(Product)</a:t>
            </a:r>
          </a:p>
        </p:txBody>
      </p:sp>
      <p:sp>
        <p:nvSpPr>
          <p:cNvPr id="45058"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16</a:t>
            </a:fld>
            <a:endParaRPr lang="en-US"/>
          </a:p>
        </p:txBody>
      </p:sp>
    </p:spTree>
    <p:extLst>
      <p:ext uri="{BB962C8B-B14F-4D97-AF65-F5344CB8AC3E}">
        <p14:creationId xmlns:p14="http://schemas.microsoft.com/office/powerpoint/2010/main" val="113704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685800" y="1566863"/>
            <a:ext cx="8183563" cy="762000"/>
          </a:xfrm>
        </p:spPr>
        <p:txBody>
          <a:bodyPr>
            <a:normAutofit/>
          </a:bodyPr>
          <a:lstStyle/>
          <a:p>
            <a:r>
              <a:rPr lang="en-US" sz="2400">
                <a:effectLst>
                  <a:outerShdw blurRad="38100" dist="38100" dir="2700000" algn="tl">
                    <a:srgbClr val="C0C0C0"/>
                  </a:outerShdw>
                </a:effectLst>
              </a:rPr>
              <a:t>Biểu thức phức</a:t>
            </a:r>
          </a:p>
        </p:txBody>
      </p:sp>
      <p:sp>
        <p:nvSpPr>
          <p:cNvPr id="660483" name="Rectangle 3"/>
          <p:cNvSpPr>
            <a:spLocks noGrp="1" noChangeArrowheads="1"/>
          </p:cNvSpPr>
          <p:nvPr>
            <p:ph type="body" idx="4294967295"/>
          </p:nvPr>
        </p:nvSpPr>
        <p:spPr>
          <a:xfrm>
            <a:off x="381000" y="2286000"/>
            <a:ext cx="7848600" cy="1447800"/>
          </a:xfrm>
        </p:spPr>
        <p:txBody>
          <a:bodyPr lIns="182880" tIns="91440"/>
          <a:lstStyle/>
          <a:p>
            <a:pPr marL="265113" indent="-265113"/>
            <a:r>
              <a:rPr lang="en-US" sz="2400" dirty="0" err="1"/>
              <a:t>Tính</a:t>
            </a:r>
            <a:r>
              <a:rPr lang="en-US" sz="2400" dirty="0"/>
              <a:t> </a:t>
            </a:r>
            <a:r>
              <a:rPr lang="en-US" sz="2400" dirty="0">
                <a:sym typeface="Symbol" pitchFamily="18" charset="2"/>
              </a:rPr>
              <a:t></a:t>
            </a:r>
            <a:r>
              <a:rPr lang="en-US" sz="2400" baseline="-25000" dirty="0" smtClean="0">
                <a:sym typeface="Symbol" pitchFamily="18" charset="2"/>
              </a:rPr>
              <a:t>A=C</a:t>
            </a:r>
            <a:r>
              <a:rPr lang="en-US" sz="2400" dirty="0" smtClean="0">
                <a:sym typeface="Symbol" pitchFamily="18" charset="2"/>
              </a:rPr>
              <a:t>(</a:t>
            </a:r>
            <a:r>
              <a:rPr lang="en-US" sz="2400" i="1" dirty="0" smtClean="0">
                <a:sym typeface="Symbol" pitchFamily="18" charset="2"/>
              </a:rPr>
              <a:t>r</a:t>
            </a:r>
            <a:r>
              <a:rPr lang="en-US" sz="2400" dirty="0" smtClean="0">
                <a:sym typeface="Symbol" pitchFamily="18" charset="2"/>
              </a:rPr>
              <a:t>)</a:t>
            </a:r>
            <a:endParaRPr lang="en-US" sz="2400" dirty="0">
              <a:sym typeface="Symbol" pitchFamily="18" charset="2"/>
            </a:endParaRPr>
          </a:p>
          <a:p>
            <a:pPr marL="265113" indent="-265113"/>
            <a:endParaRPr lang="en-US" sz="2400" i="1" dirty="0">
              <a:sym typeface="Symbol" pitchFamily="18" charset="2"/>
            </a:endParaRPr>
          </a:p>
          <a:p>
            <a:pPr marL="0" indent="0">
              <a:buNone/>
            </a:pPr>
            <a:endParaRPr lang="en-US" sz="2400" i="1" dirty="0">
              <a:sym typeface="Symbol" pitchFamily="18" charset="2"/>
            </a:endParaRPr>
          </a:p>
        </p:txBody>
      </p:sp>
      <p:graphicFrame>
        <p:nvGraphicFramePr>
          <p:cNvPr id="660484" name="Object 2"/>
          <p:cNvGraphicFramePr>
            <a:graphicFrameLocks noChangeAspect="1"/>
          </p:cNvGraphicFramePr>
          <p:nvPr/>
        </p:nvGraphicFramePr>
        <p:xfrm>
          <a:off x="6651625" y="2992438"/>
          <a:ext cx="139700" cy="290512"/>
        </p:xfrm>
        <a:graphic>
          <a:graphicData uri="http://schemas.openxmlformats.org/presentationml/2006/ole">
            <mc:AlternateContent xmlns:mc="http://schemas.openxmlformats.org/markup-compatibility/2006">
              <mc:Choice xmlns:v="urn:schemas-microsoft-com:vml" Requires="v">
                <p:oleObj spid="_x0000_s662548" name="Equation" r:id="rId3" imgW="139680" imgH="291960" progId="Equation.3">
                  <p:embed/>
                </p:oleObj>
              </mc:Choice>
              <mc:Fallback>
                <p:oleObj name="Equation" r:id="rId3" imgW="139680" imgH="2919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25" y="2992438"/>
                        <a:ext cx="139700" cy="290512"/>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0485" name="Rectangle 6"/>
          <p:cNvSpPr>
            <a:spLocks noChangeArrowheads="1"/>
          </p:cNvSpPr>
          <p:nvPr/>
        </p:nvSpPr>
        <p:spPr bwMode="auto">
          <a:xfrm>
            <a:off x="5562600" y="16764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660486" name="Rectangle 7"/>
          <p:cNvSpPr>
            <a:spLocks noChangeArrowheads="1"/>
          </p:cNvSpPr>
          <p:nvPr/>
        </p:nvSpPr>
        <p:spPr bwMode="auto">
          <a:xfrm>
            <a:off x="6019800" y="16764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660487" name="Rectangle 8"/>
          <p:cNvSpPr>
            <a:spLocks noChangeArrowheads="1"/>
          </p:cNvSpPr>
          <p:nvPr/>
        </p:nvSpPr>
        <p:spPr bwMode="auto">
          <a:xfrm>
            <a:off x="5562600" y="2286000"/>
            <a:ext cx="457200" cy="21336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660488" name="Rectangle 9"/>
          <p:cNvSpPr>
            <a:spLocks noChangeArrowheads="1"/>
          </p:cNvSpPr>
          <p:nvPr/>
        </p:nvSpPr>
        <p:spPr bwMode="auto">
          <a:xfrm>
            <a:off x="6019800" y="2286000"/>
            <a:ext cx="457200" cy="21336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2</a:t>
            </a:r>
          </a:p>
          <a:p>
            <a:r>
              <a:rPr lang="en-US" sz="1800" b="0" i="1">
                <a:latin typeface="Verdana" pitchFamily="34" charset="0"/>
                <a:sym typeface="Symbol" pitchFamily="18" charset="2"/>
              </a:rPr>
              <a:t>2</a:t>
            </a:r>
          </a:p>
          <a:p>
            <a:r>
              <a:rPr lang="en-US" sz="1800" b="0" i="1">
                <a:latin typeface="Verdana" pitchFamily="34" charset="0"/>
                <a:sym typeface="Symbol" pitchFamily="18" charset="2"/>
              </a:rPr>
              <a:t>2</a:t>
            </a:r>
          </a:p>
          <a:p>
            <a:r>
              <a:rPr lang="en-US" sz="1800" b="0" i="1">
                <a:latin typeface="Verdana" pitchFamily="34" charset="0"/>
                <a:sym typeface="Symbol" pitchFamily="18" charset="2"/>
              </a:rPr>
              <a:t>2</a:t>
            </a:r>
          </a:p>
        </p:txBody>
      </p:sp>
      <p:sp>
        <p:nvSpPr>
          <p:cNvPr id="660489" name="Rectangle 10"/>
          <p:cNvSpPr>
            <a:spLocks noChangeArrowheads="1"/>
          </p:cNvSpPr>
          <p:nvPr/>
        </p:nvSpPr>
        <p:spPr bwMode="auto">
          <a:xfrm>
            <a:off x="6477000" y="16764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660490" name="Rectangle 11"/>
          <p:cNvSpPr>
            <a:spLocks noChangeArrowheads="1"/>
          </p:cNvSpPr>
          <p:nvPr/>
        </p:nvSpPr>
        <p:spPr bwMode="auto">
          <a:xfrm>
            <a:off x="6934200" y="16764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D</a:t>
            </a:r>
          </a:p>
        </p:txBody>
      </p:sp>
      <p:sp>
        <p:nvSpPr>
          <p:cNvPr id="660491" name="Rectangle 12"/>
          <p:cNvSpPr>
            <a:spLocks noChangeArrowheads="1"/>
          </p:cNvSpPr>
          <p:nvPr/>
        </p:nvSpPr>
        <p:spPr bwMode="auto">
          <a:xfrm>
            <a:off x="6477000" y="2286000"/>
            <a:ext cx="457200" cy="21336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 </a:t>
            </a:r>
          </a:p>
          <a:p>
            <a:r>
              <a:rPr lang="en-US" sz="1800" b="0" i="1">
                <a:latin typeface="Verdana" pitchFamily="34" charset="0"/>
                <a:sym typeface="Symbol" pitchFamily="18" charset="2"/>
              </a:rPr>
              <a:t></a:t>
            </a:r>
          </a:p>
          <a:p>
            <a:r>
              <a:rPr lang="en-US" sz="1800" b="0" i="1">
                <a:latin typeface="Verdana" pitchFamily="34" charset="0"/>
                <a:sym typeface="Symbol" pitchFamily="18" charset="2"/>
              </a:rPr>
              <a:t> </a:t>
            </a:r>
            <a:br>
              <a:rPr lang="en-US" sz="1800" b="0" i="1">
                <a:latin typeface="Verdana" pitchFamily="34" charset="0"/>
                <a:sym typeface="Symbol" pitchFamily="18" charset="2"/>
              </a:rPr>
            </a:br>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660492" name="Rectangle 13"/>
          <p:cNvSpPr>
            <a:spLocks noChangeArrowheads="1"/>
          </p:cNvSpPr>
          <p:nvPr/>
        </p:nvSpPr>
        <p:spPr bwMode="auto">
          <a:xfrm>
            <a:off x="6934200" y="2286000"/>
            <a:ext cx="457200" cy="21336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10</a:t>
            </a:r>
          </a:p>
          <a:p>
            <a:r>
              <a:rPr lang="en-US" sz="1800" b="0" i="1">
                <a:latin typeface="Verdana" pitchFamily="34" charset="0"/>
                <a:sym typeface="Symbol" pitchFamily="18" charset="2"/>
              </a:rPr>
              <a:t>10</a:t>
            </a:r>
          </a:p>
          <a:p>
            <a:r>
              <a:rPr lang="en-US" sz="1800" b="0" i="1">
                <a:latin typeface="Verdana" pitchFamily="34" charset="0"/>
                <a:sym typeface="Symbol" pitchFamily="18" charset="2"/>
              </a:rPr>
              <a:t>20</a:t>
            </a:r>
          </a:p>
          <a:p>
            <a:r>
              <a:rPr lang="en-US" sz="1800" b="0" i="1">
                <a:latin typeface="Verdana" pitchFamily="34" charset="0"/>
                <a:sym typeface="Symbol" pitchFamily="18" charset="2"/>
              </a:rPr>
              <a:t>10</a:t>
            </a:r>
          </a:p>
          <a:p>
            <a:r>
              <a:rPr lang="en-US" sz="1800" b="0" i="1">
                <a:latin typeface="Verdana" pitchFamily="34" charset="0"/>
                <a:sym typeface="Symbol" pitchFamily="18" charset="2"/>
              </a:rPr>
              <a:t>10</a:t>
            </a:r>
          </a:p>
          <a:p>
            <a:r>
              <a:rPr lang="en-US" sz="1800" b="0" i="1">
                <a:latin typeface="Verdana" pitchFamily="34" charset="0"/>
                <a:sym typeface="Symbol" pitchFamily="18" charset="2"/>
              </a:rPr>
              <a:t>10</a:t>
            </a:r>
          </a:p>
          <a:p>
            <a:r>
              <a:rPr lang="en-US" sz="1800" b="0" i="1">
                <a:latin typeface="Verdana" pitchFamily="34" charset="0"/>
                <a:sym typeface="Symbol" pitchFamily="18" charset="2"/>
              </a:rPr>
              <a:t>20</a:t>
            </a:r>
          </a:p>
          <a:p>
            <a:r>
              <a:rPr lang="en-US" sz="1800" b="0" i="1">
                <a:latin typeface="Verdana" pitchFamily="34" charset="0"/>
                <a:sym typeface="Symbol" pitchFamily="18" charset="2"/>
              </a:rPr>
              <a:t>10</a:t>
            </a:r>
          </a:p>
        </p:txBody>
      </p:sp>
      <p:sp>
        <p:nvSpPr>
          <p:cNvPr id="660493" name="Rectangle 14"/>
          <p:cNvSpPr>
            <a:spLocks noChangeArrowheads="1"/>
          </p:cNvSpPr>
          <p:nvPr/>
        </p:nvSpPr>
        <p:spPr bwMode="auto">
          <a:xfrm>
            <a:off x="7391400" y="16764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E</a:t>
            </a:r>
          </a:p>
        </p:txBody>
      </p:sp>
      <p:sp>
        <p:nvSpPr>
          <p:cNvPr id="660494" name="Rectangle 15"/>
          <p:cNvSpPr>
            <a:spLocks noChangeArrowheads="1"/>
          </p:cNvSpPr>
          <p:nvPr/>
        </p:nvSpPr>
        <p:spPr bwMode="auto">
          <a:xfrm>
            <a:off x="7391400" y="2286000"/>
            <a:ext cx="457200" cy="21336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a:t>
            </a:r>
          </a:p>
          <a:p>
            <a:r>
              <a:rPr lang="en-US" sz="1800" b="0" i="1">
                <a:latin typeface="Verdana" pitchFamily="34" charset="0"/>
                <a:sym typeface="Symbol" pitchFamily="18" charset="2"/>
              </a:rPr>
              <a:t>a</a:t>
            </a:r>
          </a:p>
          <a:p>
            <a:r>
              <a:rPr lang="en-US" sz="1800" b="0" i="1">
                <a:latin typeface="Verdana" pitchFamily="34" charset="0"/>
                <a:sym typeface="Symbol" pitchFamily="18" charset="2"/>
              </a:rPr>
              <a:t>b</a:t>
            </a:r>
          </a:p>
          <a:p>
            <a:r>
              <a:rPr lang="en-US" sz="1800" b="0" i="1">
                <a:latin typeface="Verdana" pitchFamily="34" charset="0"/>
                <a:sym typeface="Symbol" pitchFamily="18" charset="2"/>
              </a:rPr>
              <a:t>b</a:t>
            </a:r>
          </a:p>
          <a:p>
            <a:r>
              <a:rPr lang="en-US" sz="1800" b="0" i="1">
                <a:latin typeface="Verdana" pitchFamily="34" charset="0"/>
                <a:sym typeface="Symbol" pitchFamily="18" charset="2"/>
              </a:rPr>
              <a:t>a</a:t>
            </a:r>
          </a:p>
          <a:p>
            <a:r>
              <a:rPr lang="en-US" sz="1800" b="0" i="1">
                <a:latin typeface="Verdana" pitchFamily="34" charset="0"/>
                <a:sym typeface="Symbol" pitchFamily="18" charset="2"/>
              </a:rPr>
              <a:t>a</a:t>
            </a:r>
          </a:p>
          <a:p>
            <a:r>
              <a:rPr lang="en-US" sz="1800" b="0" i="1">
                <a:latin typeface="Verdana" pitchFamily="34" charset="0"/>
                <a:sym typeface="Symbol" pitchFamily="18" charset="2"/>
              </a:rPr>
              <a:t>b</a:t>
            </a:r>
          </a:p>
          <a:p>
            <a:r>
              <a:rPr lang="en-US" sz="1800" b="0" i="1">
                <a:latin typeface="Verdana" pitchFamily="34" charset="0"/>
                <a:sym typeface="Symbol" pitchFamily="18" charset="2"/>
              </a:rPr>
              <a:t>b</a:t>
            </a:r>
          </a:p>
        </p:txBody>
      </p:sp>
      <p:sp>
        <p:nvSpPr>
          <p:cNvPr id="660495" name="Rectangle 16"/>
          <p:cNvSpPr>
            <a:spLocks noChangeArrowheads="1"/>
          </p:cNvSpPr>
          <p:nvPr/>
        </p:nvSpPr>
        <p:spPr bwMode="auto">
          <a:xfrm>
            <a:off x="5508625" y="47625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660496" name="Rectangle 17"/>
          <p:cNvSpPr>
            <a:spLocks noChangeArrowheads="1"/>
          </p:cNvSpPr>
          <p:nvPr/>
        </p:nvSpPr>
        <p:spPr bwMode="auto">
          <a:xfrm>
            <a:off x="5965825" y="47625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660497" name="Rectangle 18"/>
          <p:cNvSpPr>
            <a:spLocks noChangeArrowheads="1"/>
          </p:cNvSpPr>
          <p:nvPr/>
        </p:nvSpPr>
        <p:spPr bwMode="auto">
          <a:xfrm>
            <a:off x="6423025" y="47625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660498" name="Rectangle 19"/>
          <p:cNvSpPr>
            <a:spLocks noChangeArrowheads="1"/>
          </p:cNvSpPr>
          <p:nvPr/>
        </p:nvSpPr>
        <p:spPr bwMode="auto">
          <a:xfrm>
            <a:off x="6880225" y="47625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D</a:t>
            </a:r>
          </a:p>
        </p:txBody>
      </p:sp>
      <p:sp>
        <p:nvSpPr>
          <p:cNvPr id="660499" name="Rectangle 20"/>
          <p:cNvSpPr>
            <a:spLocks noChangeArrowheads="1"/>
          </p:cNvSpPr>
          <p:nvPr/>
        </p:nvSpPr>
        <p:spPr bwMode="auto">
          <a:xfrm>
            <a:off x="7337425" y="4762500"/>
            <a:ext cx="457200" cy="533400"/>
          </a:xfrm>
          <a:prstGeom prst="rect">
            <a:avLst/>
          </a:prstGeom>
          <a:solidFill>
            <a:srgbClr val="F8F8F8"/>
          </a:solidFill>
          <a:ln w="9525">
            <a:solidFill>
              <a:schemeClr val="tx1"/>
            </a:solidFill>
            <a:miter lim="800000"/>
            <a:headEnd/>
            <a:tailEnd/>
          </a:ln>
        </p:spPr>
        <p:txBody>
          <a:bodyPr wrap="none" anchor="ctr"/>
          <a:lstStyle/>
          <a:p>
            <a:r>
              <a:rPr lang="en-US" sz="1800" b="0" i="1">
                <a:latin typeface="Verdana" pitchFamily="34" charset="0"/>
              </a:rPr>
              <a:t>E</a:t>
            </a:r>
          </a:p>
        </p:txBody>
      </p:sp>
      <p:sp>
        <p:nvSpPr>
          <p:cNvPr id="660500" name="Rectangle 21"/>
          <p:cNvSpPr>
            <a:spLocks noChangeArrowheads="1"/>
          </p:cNvSpPr>
          <p:nvPr/>
        </p:nvSpPr>
        <p:spPr bwMode="auto">
          <a:xfrm>
            <a:off x="5508625" y="5345113"/>
            <a:ext cx="482600" cy="908050"/>
          </a:xfrm>
          <a:prstGeom prst="rect">
            <a:avLst/>
          </a:prstGeom>
          <a:solidFill>
            <a:srgbClr val="F8F8F8"/>
          </a:solidFill>
          <a:ln w="9525">
            <a:solidFill>
              <a:schemeClr val="tx1"/>
            </a:solidFill>
            <a:miter lim="800000"/>
            <a:headEnd/>
            <a:tailEnd/>
          </a:ln>
        </p:spPr>
        <p:txBody>
          <a:bodyPr wrap="none" anchor="ctr"/>
          <a:lstStyle/>
          <a:p>
            <a:pPr>
              <a:lnSpc>
                <a:spcPct val="70000"/>
              </a:lnSpc>
            </a:pPr>
            <a:endParaRPr lang="en-US" sz="1800" b="0" i="1">
              <a:latin typeface="Verdana" pitchFamily="34" charset="0"/>
              <a:sym typeface="Symbol" pitchFamily="18" charset="2"/>
            </a:endParaRPr>
          </a:p>
        </p:txBody>
      </p:sp>
      <p:sp>
        <p:nvSpPr>
          <p:cNvPr id="660501" name="Rectangle 22"/>
          <p:cNvSpPr>
            <a:spLocks noChangeArrowheads="1"/>
          </p:cNvSpPr>
          <p:nvPr/>
        </p:nvSpPr>
        <p:spPr bwMode="auto">
          <a:xfrm>
            <a:off x="5965825" y="5345113"/>
            <a:ext cx="457200" cy="917575"/>
          </a:xfrm>
          <a:prstGeom prst="rect">
            <a:avLst/>
          </a:prstGeom>
          <a:solidFill>
            <a:srgbClr val="F8F8F8"/>
          </a:solidFill>
          <a:ln w="9525">
            <a:solidFill>
              <a:schemeClr val="tx1"/>
            </a:solidFill>
            <a:miter lim="800000"/>
            <a:headEnd/>
            <a:tailEnd/>
          </a:ln>
        </p:spPr>
        <p:txBody>
          <a:bodyPr wrap="none" anchor="ctr"/>
          <a:lstStyle/>
          <a:p>
            <a:endParaRPr lang="en-US" sz="1800" b="0" i="1">
              <a:latin typeface="Verdana" pitchFamily="34" charset="0"/>
              <a:sym typeface="Symbol" pitchFamily="18" charset="2"/>
            </a:endParaRPr>
          </a:p>
        </p:txBody>
      </p:sp>
      <p:sp>
        <p:nvSpPr>
          <p:cNvPr id="660502" name="Rectangle 23"/>
          <p:cNvSpPr>
            <a:spLocks noChangeArrowheads="1"/>
          </p:cNvSpPr>
          <p:nvPr/>
        </p:nvSpPr>
        <p:spPr bwMode="auto">
          <a:xfrm>
            <a:off x="6423025" y="5345113"/>
            <a:ext cx="430213" cy="917575"/>
          </a:xfrm>
          <a:prstGeom prst="rect">
            <a:avLst/>
          </a:prstGeom>
          <a:solidFill>
            <a:srgbClr val="F8F8F8"/>
          </a:solidFill>
          <a:ln w="9525">
            <a:solidFill>
              <a:schemeClr val="tx1"/>
            </a:solidFill>
            <a:miter lim="800000"/>
            <a:headEnd/>
            <a:tailEnd/>
          </a:ln>
        </p:spPr>
        <p:txBody>
          <a:bodyPr wrap="none" anchor="ctr"/>
          <a:lstStyle/>
          <a:p>
            <a:endParaRPr lang="en-US" sz="1800" b="0" i="1">
              <a:latin typeface="Verdana" pitchFamily="34" charset="0"/>
              <a:sym typeface="Symbol" pitchFamily="18" charset="2"/>
            </a:endParaRPr>
          </a:p>
        </p:txBody>
      </p:sp>
      <p:sp>
        <p:nvSpPr>
          <p:cNvPr id="660503" name="Rectangle 24"/>
          <p:cNvSpPr>
            <a:spLocks noChangeArrowheads="1"/>
          </p:cNvSpPr>
          <p:nvPr/>
        </p:nvSpPr>
        <p:spPr bwMode="auto">
          <a:xfrm>
            <a:off x="6854825" y="5345113"/>
            <a:ext cx="481013" cy="917575"/>
          </a:xfrm>
          <a:prstGeom prst="rect">
            <a:avLst/>
          </a:prstGeom>
          <a:solidFill>
            <a:srgbClr val="F8F8F8"/>
          </a:solidFill>
          <a:ln w="9525">
            <a:solidFill>
              <a:schemeClr val="tx1"/>
            </a:solidFill>
            <a:miter lim="800000"/>
            <a:headEnd/>
            <a:tailEnd/>
          </a:ln>
        </p:spPr>
        <p:txBody>
          <a:bodyPr wrap="none" anchor="ctr"/>
          <a:lstStyle/>
          <a:p>
            <a:endParaRPr lang="en-US" sz="1800" b="0" i="1">
              <a:latin typeface="Verdana" pitchFamily="34" charset="0"/>
              <a:sym typeface="Symbol" pitchFamily="18" charset="2"/>
            </a:endParaRPr>
          </a:p>
        </p:txBody>
      </p:sp>
      <p:sp>
        <p:nvSpPr>
          <p:cNvPr id="660504" name="Rectangle 25"/>
          <p:cNvSpPr>
            <a:spLocks noChangeArrowheads="1"/>
          </p:cNvSpPr>
          <p:nvPr/>
        </p:nvSpPr>
        <p:spPr bwMode="auto">
          <a:xfrm>
            <a:off x="7323138" y="5345113"/>
            <a:ext cx="457200" cy="928687"/>
          </a:xfrm>
          <a:prstGeom prst="rect">
            <a:avLst/>
          </a:prstGeom>
          <a:solidFill>
            <a:srgbClr val="F8F8F8"/>
          </a:solidFill>
          <a:ln w="9525">
            <a:solidFill>
              <a:schemeClr val="tx1"/>
            </a:solidFill>
            <a:miter lim="800000"/>
            <a:headEnd/>
            <a:tailEnd/>
          </a:ln>
        </p:spPr>
        <p:txBody>
          <a:bodyPr wrap="none" anchor="ctr"/>
          <a:lstStyle/>
          <a:p>
            <a:endParaRPr lang="en-US" sz="1800" b="0" i="1">
              <a:latin typeface="Verdana" pitchFamily="34" charset="0"/>
              <a:sym typeface="Symbol" pitchFamily="18" charset="2"/>
            </a:endParaRPr>
          </a:p>
        </p:txBody>
      </p:sp>
      <p:sp>
        <p:nvSpPr>
          <p:cNvPr id="660505" name="Text Box 26"/>
          <p:cNvSpPr txBox="1">
            <a:spLocks noChangeArrowheads="1"/>
          </p:cNvSpPr>
          <p:nvPr/>
        </p:nvSpPr>
        <p:spPr bwMode="auto">
          <a:xfrm>
            <a:off x="5584825" y="5495925"/>
            <a:ext cx="184150" cy="366713"/>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endParaRPr kumimoji="0" lang="en-US" sz="1800" b="0">
              <a:latin typeface="Verdana" pitchFamily="34" charset="0"/>
            </a:endParaRPr>
          </a:p>
        </p:txBody>
      </p:sp>
      <p:sp>
        <p:nvSpPr>
          <p:cNvPr id="660506" name="Text Box 34"/>
          <p:cNvSpPr txBox="1">
            <a:spLocks noChangeArrowheads="1"/>
          </p:cNvSpPr>
          <p:nvPr/>
        </p:nvSpPr>
        <p:spPr bwMode="auto">
          <a:xfrm>
            <a:off x="5540375" y="5303838"/>
            <a:ext cx="3286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b="0" i="1">
                <a:latin typeface="Verdana" pitchFamily="34" charset="0"/>
                <a:sym typeface="Symbol" pitchFamily="18" charset="2"/>
              </a:rPr>
              <a:t></a:t>
            </a:r>
          </a:p>
          <a:p>
            <a:pPr algn="ctr"/>
            <a:r>
              <a:rPr kumimoji="0" lang="en-US" sz="1800" b="0" i="1">
                <a:latin typeface="Verdana" pitchFamily="34" charset="0"/>
                <a:sym typeface="Symbol" pitchFamily="18" charset="2"/>
              </a:rPr>
              <a:t></a:t>
            </a:r>
          </a:p>
          <a:p>
            <a:pPr algn="ctr"/>
            <a:r>
              <a:rPr kumimoji="0" lang="en-US" sz="1800" b="0" i="1">
                <a:latin typeface="Verdana" pitchFamily="34" charset="0"/>
                <a:sym typeface="Symbol" pitchFamily="18" charset="2"/>
              </a:rPr>
              <a:t></a:t>
            </a:r>
          </a:p>
        </p:txBody>
      </p:sp>
      <p:sp>
        <p:nvSpPr>
          <p:cNvPr id="660507" name="Text Box 36"/>
          <p:cNvSpPr txBox="1">
            <a:spLocks noChangeArrowheads="1"/>
          </p:cNvSpPr>
          <p:nvPr/>
        </p:nvSpPr>
        <p:spPr bwMode="auto">
          <a:xfrm>
            <a:off x="6024563" y="5353050"/>
            <a:ext cx="311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b="0" i="1">
                <a:latin typeface="Verdana" pitchFamily="34" charset="0"/>
                <a:sym typeface="Symbol" pitchFamily="18" charset="2"/>
              </a:rPr>
              <a:t>1</a:t>
            </a:r>
          </a:p>
          <a:p>
            <a:pPr algn="ctr"/>
            <a:r>
              <a:rPr kumimoji="0" lang="en-US" sz="1800" b="0" i="1">
                <a:latin typeface="Verdana" pitchFamily="34" charset="0"/>
                <a:sym typeface="Symbol" pitchFamily="18" charset="2"/>
              </a:rPr>
              <a:t>2</a:t>
            </a:r>
          </a:p>
          <a:p>
            <a:pPr algn="ctr"/>
            <a:r>
              <a:rPr kumimoji="0" lang="en-US" sz="1800" b="0" i="1">
                <a:latin typeface="Verdana" pitchFamily="34" charset="0"/>
                <a:sym typeface="Symbol" pitchFamily="18" charset="2"/>
              </a:rPr>
              <a:t>2</a:t>
            </a:r>
          </a:p>
        </p:txBody>
      </p:sp>
      <p:sp>
        <p:nvSpPr>
          <p:cNvPr id="660508" name="Text Box 37"/>
          <p:cNvSpPr txBox="1">
            <a:spLocks noChangeArrowheads="1"/>
          </p:cNvSpPr>
          <p:nvPr/>
        </p:nvSpPr>
        <p:spPr bwMode="auto">
          <a:xfrm>
            <a:off x="6502400" y="5294313"/>
            <a:ext cx="3286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b="0" i="1">
                <a:latin typeface="Verdana" pitchFamily="34" charset="0"/>
                <a:sym typeface="Symbol" pitchFamily="18" charset="2"/>
              </a:rPr>
              <a:t></a:t>
            </a:r>
          </a:p>
          <a:p>
            <a:pPr algn="ctr"/>
            <a:r>
              <a:rPr kumimoji="0" lang="en-US" sz="1800" b="0" i="1">
                <a:latin typeface="Verdana" pitchFamily="34" charset="0"/>
                <a:sym typeface="Symbol" pitchFamily="18" charset="2"/>
              </a:rPr>
              <a:t></a:t>
            </a:r>
          </a:p>
          <a:p>
            <a:pPr algn="ctr"/>
            <a:r>
              <a:rPr kumimoji="0" lang="en-US" sz="1800" b="0" i="1">
                <a:latin typeface="Verdana" pitchFamily="34" charset="0"/>
                <a:sym typeface="Symbol" pitchFamily="18" charset="2"/>
              </a:rPr>
              <a:t></a:t>
            </a:r>
          </a:p>
        </p:txBody>
      </p:sp>
      <p:sp>
        <p:nvSpPr>
          <p:cNvPr id="660509" name="Text Box 38"/>
          <p:cNvSpPr txBox="1">
            <a:spLocks noChangeArrowheads="1"/>
          </p:cNvSpPr>
          <p:nvPr/>
        </p:nvSpPr>
        <p:spPr bwMode="auto">
          <a:xfrm>
            <a:off x="6840538" y="5332413"/>
            <a:ext cx="5191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b="0" i="1">
                <a:latin typeface="Verdana" pitchFamily="34" charset="0"/>
                <a:sym typeface="Symbol" pitchFamily="18" charset="2"/>
              </a:rPr>
              <a:t>10</a:t>
            </a:r>
          </a:p>
          <a:p>
            <a:pPr algn="ctr"/>
            <a:r>
              <a:rPr kumimoji="0" lang="en-US" sz="1800" b="0" i="1">
                <a:latin typeface="Verdana" pitchFamily="34" charset="0"/>
                <a:sym typeface="Symbol" pitchFamily="18" charset="2"/>
              </a:rPr>
              <a:t>10</a:t>
            </a:r>
          </a:p>
          <a:p>
            <a:pPr algn="ctr"/>
            <a:r>
              <a:rPr kumimoji="0" lang="en-US" sz="1800" b="0" i="1">
                <a:latin typeface="Verdana" pitchFamily="34" charset="0"/>
                <a:sym typeface="Symbol" pitchFamily="18" charset="2"/>
              </a:rPr>
              <a:t>20</a:t>
            </a:r>
          </a:p>
        </p:txBody>
      </p:sp>
      <p:sp>
        <p:nvSpPr>
          <p:cNvPr id="660510" name="Text Box 39"/>
          <p:cNvSpPr txBox="1">
            <a:spLocks noChangeArrowheads="1"/>
          </p:cNvSpPr>
          <p:nvPr/>
        </p:nvSpPr>
        <p:spPr bwMode="auto">
          <a:xfrm>
            <a:off x="7391400" y="5334000"/>
            <a:ext cx="311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1800" b="0" i="1">
                <a:latin typeface="Verdana" pitchFamily="34" charset="0"/>
                <a:sym typeface="Symbol" pitchFamily="18" charset="2"/>
              </a:rPr>
              <a:t>a</a:t>
            </a:r>
          </a:p>
          <a:p>
            <a:pPr algn="ctr"/>
            <a:r>
              <a:rPr kumimoji="0" lang="en-US" sz="1800" b="0" i="1">
                <a:latin typeface="Verdana" pitchFamily="34" charset="0"/>
                <a:sym typeface="Symbol" pitchFamily="18" charset="2"/>
              </a:rPr>
              <a:t>a</a:t>
            </a:r>
          </a:p>
          <a:p>
            <a:pPr algn="ctr"/>
            <a:r>
              <a:rPr kumimoji="0" lang="en-US" sz="1800" b="0" i="1">
                <a:latin typeface="Verdana" pitchFamily="34" charset="0"/>
                <a:sym typeface="Symbol" pitchFamily="18" charset="2"/>
              </a:rPr>
              <a:t>b</a:t>
            </a:r>
          </a:p>
        </p:txBody>
      </p:sp>
      <p:sp>
        <p:nvSpPr>
          <p:cNvPr id="660511" name="TextBox 30"/>
          <p:cNvSpPr txBox="1">
            <a:spLocks noChangeArrowheads="1"/>
          </p:cNvSpPr>
          <p:nvPr/>
        </p:nvSpPr>
        <p:spPr bwMode="auto">
          <a:xfrm>
            <a:off x="1295400" y="5029200"/>
            <a:ext cx="182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b="0" dirty="0">
                <a:latin typeface="Verdana" pitchFamily="34" charset="0"/>
                <a:sym typeface="Symbol" pitchFamily="18" charset="2"/>
              </a:rPr>
              <a:t></a:t>
            </a:r>
            <a:r>
              <a:rPr kumimoji="0" lang="en-US" b="0" baseline="-25000" dirty="0" smtClean="0">
                <a:latin typeface="Verdana" pitchFamily="34" charset="0"/>
                <a:sym typeface="Symbol" pitchFamily="18" charset="2"/>
              </a:rPr>
              <a:t>A=C</a:t>
            </a:r>
            <a:r>
              <a:rPr kumimoji="0" lang="en-US" b="0" dirty="0" smtClean="0">
                <a:latin typeface="Verdana" pitchFamily="34" charset="0"/>
                <a:sym typeface="Symbol" pitchFamily="18" charset="2"/>
              </a:rPr>
              <a:t>(</a:t>
            </a:r>
            <a:r>
              <a:rPr kumimoji="0" lang="en-US" b="0" i="1" dirty="0" smtClean="0">
                <a:latin typeface="Verdana" pitchFamily="34" charset="0"/>
                <a:sym typeface="Symbol" pitchFamily="18" charset="2"/>
              </a:rPr>
              <a:t>r</a:t>
            </a:r>
            <a:r>
              <a:rPr kumimoji="0" lang="en-US" b="0" dirty="0" smtClean="0">
                <a:latin typeface="Verdana" pitchFamily="34" charset="0"/>
                <a:sym typeface="Symbol" pitchFamily="18" charset="2"/>
              </a:rPr>
              <a:t>)</a:t>
            </a:r>
            <a:endParaRPr kumimoji="0" lang="en-US" b="0" dirty="0">
              <a:latin typeface="Verdana" pitchFamily="34" charset="0"/>
            </a:endParaRPr>
          </a:p>
        </p:txBody>
      </p:sp>
      <p:sp>
        <p:nvSpPr>
          <p:cNvPr id="32" name="Right Arrow 31"/>
          <p:cNvSpPr/>
          <p:nvPr/>
        </p:nvSpPr>
        <p:spPr>
          <a:xfrm>
            <a:off x="3048000" y="2438400"/>
            <a:ext cx="2193925"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b="0"/>
          </a:p>
        </p:txBody>
      </p:sp>
      <p:sp>
        <p:nvSpPr>
          <p:cNvPr id="33" name="Right Arrow 32"/>
          <p:cNvSpPr/>
          <p:nvPr/>
        </p:nvSpPr>
        <p:spPr>
          <a:xfrm>
            <a:off x="3276600" y="5029200"/>
            <a:ext cx="2117725" cy="4270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b="0"/>
          </a:p>
        </p:txBody>
      </p:sp>
      <p:sp>
        <p:nvSpPr>
          <p:cNvPr id="45058"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17</a:t>
            </a:fld>
            <a:endParaRPr lang="en-US"/>
          </a:p>
        </p:txBody>
      </p:sp>
    </p:spTree>
    <p:extLst>
      <p:ext uri="{BB962C8B-B14F-4D97-AF65-F5344CB8AC3E}">
        <p14:creationId xmlns:p14="http://schemas.microsoft.com/office/powerpoint/2010/main" val="3501890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981200"/>
            <a:ext cx="8686800" cy="5029200"/>
          </a:xfrm>
        </p:spPr>
        <p:txBody>
          <a:bodyPr/>
          <a:lstStyle/>
          <a:p>
            <a:pPr lvl="1"/>
            <a:r>
              <a:rPr lang="en-US" b="1" i="1" dirty="0" err="1" smtClean="0">
                <a:latin typeface="Calibri" pitchFamily="34" charset="0"/>
              </a:rPr>
              <a:t>Thuộc</a:t>
            </a:r>
            <a:r>
              <a:rPr lang="en-US" b="1" i="1" dirty="0">
                <a:latin typeface="Calibri" pitchFamily="34" charset="0"/>
              </a:rPr>
              <a:t> </a:t>
            </a:r>
            <a:r>
              <a:rPr lang="en-US" b="1" i="1" dirty="0" err="1" smtClean="0">
                <a:latin typeface="Calibri" pitchFamily="34" charset="0"/>
              </a:rPr>
              <a:t>tính</a:t>
            </a:r>
            <a:r>
              <a:rPr lang="en-US" b="1" i="1" dirty="0">
                <a:latin typeface="Calibri" pitchFamily="34" charset="0"/>
              </a:rPr>
              <a:t> </a:t>
            </a:r>
            <a:r>
              <a:rPr lang="en-US" b="1" i="1" dirty="0" err="1" smtClean="0">
                <a:latin typeface="Calibri" pitchFamily="34" charset="0"/>
              </a:rPr>
              <a:t>của</a:t>
            </a:r>
            <a:r>
              <a:rPr lang="en-US" b="1" i="1" dirty="0">
                <a:latin typeface="Calibri" pitchFamily="34" charset="0"/>
              </a:rPr>
              <a:t> </a:t>
            </a:r>
            <a:r>
              <a:rPr lang="en-US" b="1" i="1" dirty="0" err="1" smtClean="0">
                <a:latin typeface="Calibri" pitchFamily="34" charset="0"/>
              </a:rPr>
              <a:t>phép</a:t>
            </a:r>
            <a:r>
              <a:rPr lang="en-US" b="1" i="1" dirty="0" smtClean="0">
                <a:latin typeface="Calibri" pitchFamily="34" charset="0"/>
              </a:rPr>
              <a:t> </a:t>
            </a:r>
            <a:r>
              <a:rPr lang="en-US" b="1" i="1" dirty="0" err="1" smtClean="0">
                <a:latin typeface="Calibri" pitchFamily="34" charset="0"/>
              </a:rPr>
              <a:t>toánSELECT</a:t>
            </a:r>
            <a:r>
              <a:rPr lang="en-US" b="1" dirty="0" smtClean="0">
                <a:latin typeface="Calibri" pitchFamily="34" charset="0"/>
              </a:rPr>
              <a:t>:</a:t>
            </a:r>
          </a:p>
          <a:p>
            <a:pPr lvl="2">
              <a:spcAft>
                <a:spcPts val="1200"/>
              </a:spcAft>
            </a:pPr>
            <a:r>
              <a:rPr lang="en-US" dirty="0" err="1" smtClean="0">
                <a:latin typeface="Calibri" pitchFamily="34" charset="0"/>
              </a:rPr>
              <a:t>Phép</a:t>
            </a:r>
            <a:r>
              <a:rPr lang="en-US" dirty="0" smtClean="0">
                <a:latin typeface="Calibri" pitchFamily="34" charset="0"/>
              </a:rPr>
              <a:t> </a:t>
            </a:r>
            <a:r>
              <a:rPr lang="en-US" dirty="0" err="1" smtClean="0">
                <a:latin typeface="Calibri" pitchFamily="34" charset="0"/>
              </a:rPr>
              <a:t>toán</a:t>
            </a:r>
            <a:r>
              <a:rPr lang="en-US" dirty="0" smtClean="0">
                <a:latin typeface="Calibri" pitchFamily="34" charset="0"/>
              </a:rPr>
              <a:t> SELECT </a:t>
            </a:r>
            <a:r>
              <a:rPr lang="en-US" dirty="0" err="1" smtClean="0">
                <a:latin typeface="Calibri" pitchFamily="34" charset="0"/>
              </a:rPr>
              <a:t>tạo</a:t>
            </a:r>
            <a:r>
              <a:rPr lang="en-US" dirty="0" smtClean="0">
                <a:latin typeface="Calibri" pitchFamily="34" charset="0"/>
              </a:rPr>
              <a:t> </a:t>
            </a:r>
            <a:r>
              <a:rPr lang="en-US" dirty="0" err="1" smtClean="0">
                <a:latin typeface="Calibri" pitchFamily="34" charset="0"/>
              </a:rPr>
              <a:t>ra</a:t>
            </a:r>
            <a:r>
              <a:rPr lang="en-US" dirty="0">
                <a:latin typeface="Calibri" pitchFamily="34" charset="0"/>
              </a:rPr>
              <a:t> </a:t>
            </a:r>
            <a:r>
              <a:rPr lang="en-US" dirty="0" err="1" smtClean="0">
                <a:latin typeface="Calibri" pitchFamily="34" charset="0"/>
              </a:rPr>
              <a:t>một</a:t>
            </a:r>
            <a:r>
              <a:rPr lang="en-US" dirty="0" smtClean="0">
                <a:latin typeface="Calibri" pitchFamily="34" charset="0"/>
              </a:rPr>
              <a:t> </a:t>
            </a:r>
            <a:r>
              <a:rPr lang="en-US" dirty="0" err="1" smtClean="0">
                <a:latin typeface="Calibri" pitchFamily="34" charset="0"/>
              </a:rPr>
              <a:t>quan</a:t>
            </a:r>
            <a:r>
              <a:rPr lang="en-US" dirty="0">
                <a:latin typeface="Calibri" pitchFamily="34" charset="0"/>
              </a:rPr>
              <a:t> </a:t>
            </a:r>
            <a:r>
              <a:rPr lang="en-US" dirty="0" err="1" smtClean="0">
                <a:latin typeface="Calibri" pitchFamily="34" charset="0"/>
              </a:rPr>
              <a:t>hệ</a:t>
            </a:r>
            <a:r>
              <a:rPr lang="en-US" dirty="0">
                <a:latin typeface="Calibri" pitchFamily="34" charset="0"/>
              </a:rPr>
              <a:t> </a:t>
            </a:r>
            <a:r>
              <a:rPr lang="en-US" dirty="0" err="1">
                <a:latin typeface="Calibri" pitchFamily="34" charset="0"/>
              </a:rPr>
              <a:t>mới</a:t>
            </a:r>
            <a:r>
              <a:rPr lang="en-US" dirty="0">
                <a:latin typeface="Calibri" pitchFamily="34" charset="0"/>
              </a:rPr>
              <a:t> S </a:t>
            </a:r>
            <a:r>
              <a:rPr lang="en-US" dirty="0" err="1" smtClean="0">
                <a:latin typeface="Calibri" pitchFamily="34" charset="0"/>
              </a:rPr>
              <a:t>có</a:t>
            </a:r>
            <a:r>
              <a:rPr lang="en-US" dirty="0">
                <a:latin typeface="Calibri" pitchFamily="34" charset="0"/>
              </a:rPr>
              <a:t> </a:t>
            </a:r>
            <a:r>
              <a:rPr lang="en-US" dirty="0" err="1" smtClean="0">
                <a:latin typeface="Calibri" pitchFamily="34" charset="0"/>
              </a:rPr>
              <a:t>cùng</a:t>
            </a:r>
            <a:r>
              <a:rPr lang="en-US" dirty="0">
                <a:latin typeface="Calibri" pitchFamily="34" charset="0"/>
              </a:rPr>
              <a:t> </a:t>
            </a:r>
            <a:r>
              <a:rPr lang="en-US" dirty="0" smtClean="0">
                <a:latin typeface="Calibri" pitchFamily="34" charset="0"/>
              </a:rPr>
              <a:t>l</a:t>
            </a:r>
            <a:r>
              <a:rPr lang="vi-VN" dirty="0" smtClean="0">
                <a:latin typeface="Calibri" pitchFamily="34" charset="0"/>
              </a:rPr>
              <a:t>ượ</a:t>
            </a:r>
            <a:r>
              <a:rPr lang="en-US" dirty="0" smtClean="0">
                <a:latin typeface="Calibri" pitchFamily="34" charset="0"/>
              </a:rPr>
              <a:t>c </a:t>
            </a:r>
            <a:r>
              <a:rPr lang="vi-VN" dirty="0" smtClean="0">
                <a:latin typeface="Calibri" pitchFamily="34" charset="0"/>
              </a:rPr>
              <a:t>đồ</a:t>
            </a:r>
            <a:r>
              <a:rPr lang="en-US" dirty="0">
                <a:latin typeface="Calibri" pitchFamily="34" charset="0"/>
              </a:rPr>
              <a:t> </a:t>
            </a:r>
            <a:r>
              <a:rPr lang="en-US" dirty="0" err="1" smtClean="0">
                <a:latin typeface="Calibri" pitchFamily="34" charset="0"/>
              </a:rPr>
              <a:t>với</a:t>
            </a:r>
            <a:r>
              <a:rPr lang="en-US" dirty="0" smtClean="0">
                <a:latin typeface="Calibri" pitchFamily="34" charset="0"/>
              </a:rPr>
              <a:t> </a:t>
            </a:r>
            <a:r>
              <a:rPr lang="en-US" dirty="0" err="1" smtClean="0">
                <a:latin typeface="Calibri" pitchFamily="34" charset="0"/>
              </a:rPr>
              <a:t>quan</a:t>
            </a:r>
            <a:r>
              <a:rPr lang="en-US" dirty="0">
                <a:latin typeface="Calibri" pitchFamily="34" charset="0"/>
              </a:rPr>
              <a:t> </a:t>
            </a:r>
            <a:r>
              <a:rPr lang="en-US" dirty="0" err="1" smtClean="0">
                <a:latin typeface="Calibri" pitchFamily="34" charset="0"/>
              </a:rPr>
              <a:t>hệ</a:t>
            </a:r>
            <a:r>
              <a:rPr lang="en-US" dirty="0" smtClean="0">
                <a:latin typeface="Calibri" pitchFamily="34" charset="0"/>
              </a:rPr>
              <a:t> R.</a:t>
            </a:r>
          </a:p>
          <a:p>
            <a:pPr lvl="2">
              <a:lnSpc>
                <a:spcPct val="80000"/>
              </a:lnSpc>
            </a:pPr>
            <a:r>
              <a:rPr lang="en-US" dirty="0" err="1" smtClean="0">
                <a:latin typeface="Calibri" pitchFamily="34" charset="0"/>
              </a:rPr>
              <a:t>Có</a:t>
            </a:r>
            <a:r>
              <a:rPr lang="en-US" dirty="0">
                <a:latin typeface="Calibri" pitchFamily="34" charset="0"/>
              </a:rPr>
              <a:t> </a:t>
            </a:r>
            <a:r>
              <a:rPr lang="en-US" dirty="0" err="1" smtClean="0">
                <a:latin typeface="Calibri" pitchFamily="34" charset="0"/>
              </a:rPr>
              <a:t>tính</a:t>
            </a:r>
            <a:r>
              <a:rPr lang="en-US" dirty="0" smtClean="0">
                <a:latin typeface="Calibri" pitchFamily="34" charset="0"/>
              </a:rPr>
              <a:t> </a:t>
            </a:r>
            <a:r>
              <a:rPr lang="en-US" dirty="0" err="1" smtClean="0">
                <a:latin typeface="Calibri" pitchFamily="34" charset="0"/>
              </a:rPr>
              <a:t>giao</a:t>
            </a:r>
            <a:r>
              <a:rPr lang="en-US" dirty="0">
                <a:latin typeface="Calibri" pitchFamily="34" charset="0"/>
              </a:rPr>
              <a:t> </a:t>
            </a:r>
            <a:r>
              <a:rPr lang="en-US" dirty="0" err="1">
                <a:latin typeface="Calibri" pitchFamily="34" charset="0"/>
              </a:rPr>
              <a:t>hoán</a:t>
            </a:r>
            <a:r>
              <a:rPr lang="en-US" b="1" dirty="0" smtClean="0">
                <a:latin typeface="Calibri" pitchFamily="34" charset="0"/>
              </a:rPr>
              <a:t> (commutative)</a:t>
            </a:r>
          </a:p>
          <a:p>
            <a:pPr lvl="1">
              <a:lnSpc>
                <a:spcPct val="80000"/>
              </a:lnSpc>
            </a:pPr>
            <a:endParaRPr lang="en-US" b="1" dirty="0" smtClean="0">
              <a:latin typeface="Calibri" pitchFamily="34" charset="0"/>
            </a:endParaRPr>
          </a:p>
          <a:p>
            <a:pPr lvl="2">
              <a:lnSpc>
                <a:spcPct val="80000"/>
              </a:lnSpc>
            </a:pPr>
            <a:r>
              <a:rPr lang="en-US" smtClean="0">
                <a:latin typeface="Calibri" pitchFamily="34" charset="0"/>
              </a:rPr>
              <a:t>Nếu </a:t>
            </a:r>
            <a:r>
              <a:rPr lang="en-US" dirty="0" err="1" smtClean="0">
                <a:latin typeface="Calibri" pitchFamily="34" charset="0"/>
              </a:rPr>
              <a:t>có</a:t>
            </a:r>
            <a:r>
              <a:rPr lang="en-US" dirty="0">
                <a:latin typeface="Calibri" pitchFamily="34" charset="0"/>
              </a:rPr>
              <a:t> </a:t>
            </a:r>
            <a:r>
              <a:rPr lang="en-US" dirty="0" err="1" smtClean="0">
                <a:latin typeface="Calibri" pitchFamily="34" charset="0"/>
              </a:rPr>
              <a:t>một</a:t>
            </a:r>
            <a:r>
              <a:rPr lang="en-US" dirty="0">
                <a:latin typeface="Calibri" pitchFamily="34" charset="0"/>
              </a:rPr>
              <a:t> </a:t>
            </a:r>
            <a:r>
              <a:rPr lang="en-US" dirty="0" err="1" smtClean="0">
                <a:latin typeface="Calibri" pitchFamily="34" charset="0"/>
              </a:rPr>
              <a:t>chuỗi</a:t>
            </a:r>
            <a:r>
              <a:rPr lang="en-US" dirty="0">
                <a:latin typeface="Calibri" pitchFamily="34" charset="0"/>
              </a:rPr>
              <a:t> </a:t>
            </a:r>
            <a:r>
              <a:rPr lang="en-US" dirty="0" err="1" smtClean="0">
                <a:latin typeface="Calibri" pitchFamily="34" charset="0"/>
              </a:rPr>
              <a:t>các</a:t>
            </a:r>
            <a:r>
              <a:rPr lang="en-US" dirty="0">
                <a:latin typeface="Calibri" pitchFamily="34" charset="0"/>
              </a:rPr>
              <a:t> </a:t>
            </a:r>
            <a:r>
              <a:rPr lang="en-US" dirty="0" err="1" smtClean="0">
                <a:latin typeface="Calibri" pitchFamily="34" charset="0"/>
              </a:rPr>
              <a:t>phép</a:t>
            </a:r>
            <a:r>
              <a:rPr lang="en-US" dirty="0" smtClean="0">
                <a:latin typeface="Calibri" pitchFamily="34" charset="0"/>
              </a:rPr>
              <a:t> </a:t>
            </a:r>
            <a:r>
              <a:rPr lang="en-US" dirty="0" err="1" smtClean="0">
                <a:latin typeface="Calibri" pitchFamily="34" charset="0"/>
              </a:rPr>
              <a:t>toán</a:t>
            </a:r>
            <a:r>
              <a:rPr lang="en-US" dirty="0" smtClean="0">
                <a:latin typeface="Calibri" pitchFamily="34" charset="0"/>
              </a:rPr>
              <a:t> </a:t>
            </a:r>
            <a:r>
              <a:rPr lang="en-US" dirty="0">
                <a:latin typeface="Calibri" pitchFamily="34" charset="0"/>
              </a:rPr>
              <a:t>SELECT </a:t>
            </a:r>
            <a:r>
              <a:rPr lang="en-US" dirty="0" err="1" smtClean="0">
                <a:latin typeface="Calibri" pitchFamily="34" charset="0"/>
              </a:rPr>
              <a:t>thì</a:t>
            </a:r>
            <a:r>
              <a:rPr lang="en-US" dirty="0">
                <a:latin typeface="Calibri" pitchFamily="34" charset="0"/>
              </a:rPr>
              <a:t> </a:t>
            </a:r>
            <a:r>
              <a:rPr lang="en-US" dirty="0" err="1" smtClean="0">
                <a:latin typeface="Calibri" pitchFamily="34" charset="0"/>
              </a:rPr>
              <a:t>có</a:t>
            </a:r>
            <a:r>
              <a:rPr lang="en-US" dirty="0">
                <a:latin typeface="Calibri" pitchFamily="34" charset="0"/>
              </a:rPr>
              <a:t> </a:t>
            </a:r>
            <a:r>
              <a:rPr lang="en-US" dirty="0" err="1" smtClean="0">
                <a:latin typeface="Calibri" pitchFamily="34" charset="0"/>
              </a:rPr>
              <a:t>thể</a:t>
            </a:r>
            <a:r>
              <a:rPr lang="en-US" dirty="0">
                <a:latin typeface="Calibri" pitchFamily="34" charset="0"/>
              </a:rPr>
              <a:t> </a:t>
            </a:r>
            <a:r>
              <a:rPr lang="en-US" dirty="0" err="1" smtClean="0">
                <a:latin typeface="Calibri" pitchFamily="34" charset="0"/>
              </a:rPr>
              <a:t>thực</a:t>
            </a:r>
            <a:r>
              <a:rPr lang="en-US" dirty="0">
                <a:latin typeface="Calibri" pitchFamily="34" charset="0"/>
              </a:rPr>
              <a:t> </a:t>
            </a:r>
            <a:r>
              <a:rPr lang="en-US" dirty="0" err="1" smtClean="0">
                <a:latin typeface="Calibri" pitchFamily="34" charset="0"/>
              </a:rPr>
              <a:t>hiện</a:t>
            </a:r>
            <a:r>
              <a:rPr lang="en-US" dirty="0" smtClean="0">
                <a:latin typeface="Calibri" pitchFamily="34" charset="0"/>
              </a:rPr>
              <a:t> </a:t>
            </a:r>
            <a:r>
              <a:rPr lang="en-US" dirty="0" err="1" smtClean="0">
                <a:latin typeface="Calibri" pitchFamily="34" charset="0"/>
              </a:rPr>
              <a:t>theo</a:t>
            </a:r>
            <a:r>
              <a:rPr lang="en-US" dirty="0">
                <a:latin typeface="Calibri" pitchFamily="34" charset="0"/>
              </a:rPr>
              <a:t> </a:t>
            </a:r>
            <a:r>
              <a:rPr lang="en-US" dirty="0" err="1" smtClean="0">
                <a:latin typeface="Calibri" pitchFamily="34" charset="0"/>
              </a:rPr>
              <a:t>một</a:t>
            </a:r>
            <a:r>
              <a:rPr lang="en-US" dirty="0">
                <a:latin typeface="Calibri" pitchFamily="34" charset="0"/>
              </a:rPr>
              <a:t> </a:t>
            </a:r>
            <a:r>
              <a:rPr lang="en-US" dirty="0" err="1" smtClean="0">
                <a:latin typeface="Calibri" pitchFamily="34" charset="0"/>
              </a:rPr>
              <a:t>trình</a:t>
            </a:r>
            <a:r>
              <a:rPr lang="en-US" dirty="0">
                <a:latin typeface="Calibri" pitchFamily="34" charset="0"/>
              </a:rPr>
              <a:t> </a:t>
            </a:r>
            <a:r>
              <a:rPr lang="en-US" dirty="0" err="1" smtClean="0">
                <a:latin typeface="Calibri" pitchFamily="34" charset="0"/>
              </a:rPr>
              <a:t>tự</a:t>
            </a:r>
            <a:r>
              <a:rPr lang="en-US" dirty="0">
                <a:latin typeface="Calibri" pitchFamily="34" charset="0"/>
              </a:rPr>
              <a:t> </a:t>
            </a:r>
            <a:r>
              <a:rPr lang="en-US" dirty="0" err="1" smtClean="0">
                <a:latin typeface="Calibri" pitchFamily="34" charset="0"/>
              </a:rPr>
              <a:t>bất</a:t>
            </a:r>
            <a:r>
              <a:rPr lang="en-US" dirty="0">
                <a:latin typeface="Calibri" pitchFamily="34" charset="0"/>
              </a:rPr>
              <a:t> </a:t>
            </a:r>
            <a:r>
              <a:rPr lang="en-US" dirty="0" err="1" smtClean="0">
                <a:latin typeface="Calibri" pitchFamily="34" charset="0"/>
              </a:rPr>
              <a:t>kỳ</a:t>
            </a:r>
            <a:r>
              <a:rPr lang="en-US" dirty="0" smtClean="0">
                <a:latin typeface="Calibri" pitchFamily="34" charset="0"/>
              </a:rPr>
              <a:t>.</a:t>
            </a:r>
            <a:endParaRPr lang="en-US" b="1" dirty="0">
              <a:latin typeface="Calibri" pitchFamily="34" charset="0"/>
            </a:endParaRPr>
          </a:p>
          <a:p>
            <a:pPr lvl="1"/>
            <a:endParaRPr lang="en-US" dirty="0" smtClean="0">
              <a:latin typeface="Calibri" pitchFamily="34" charset="0"/>
            </a:endParaRPr>
          </a:p>
          <a:p>
            <a:pPr lvl="1"/>
            <a:endParaRPr lang="en-US" dirty="0">
              <a:latin typeface="Calibri" pitchFamily="34" charset="0"/>
            </a:endParaRPr>
          </a:p>
          <a:p>
            <a:pPr lvl="1"/>
            <a:endParaRPr lang="en-US" b="1" dirty="0" smtClean="0">
              <a:latin typeface="Calibri" pitchFamily="34" charset="0"/>
            </a:endParaRPr>
          </a:p>
          <a:p>
            <a:endParaRPr lang="en-US" dirty="0">
              <a:latin typeface="Calibri" pitchFamily="34" charset="0"/>
            </a:endParaRPr>
          </a:p>
        </p:txBody>
      </p:sp>
      <p:sp>
        <p:nvSpPr>
          <p:cNvPr id="4" name="TextBox 3"/>
          <p:cNvSpPr txBox="1"/>
          <p:nvPr/>
        </p:nvSpPr>
        <p:spPr>
          <a:xfrm>
            <a:off x="1295400" y="3482370"/>
            <a:ext cx="7543800" cy="523220"/>
          </a:xfrm>
          <a:prstGeom prst="rect">
            <a:avLst/>
          </a:prstGeom>
          <a:ln>
            <a:solidFill>
              <a:schemeClr val="tx2"/>
            </a:solid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800" dirty="0">
                <a:solidFill>
                  <a:srgbClr val="7E0000"/>
                </a:solidFill>
                <a:latin typeface="Symbol" pitchFamily="18" charset="2"/>
              </a:rPr>
              <a:t></a:t>
            </a:r>
            <a:r>
              <a:rPr lang="en-US" sz="2800" baseline="-16000" dirty="0">
                <a:solidFill>
                  <a:srgbClr val="7E0000"/>
                </a:solidFill>
                <a:latin typeface="Arial Narrow" pitchFamily="34" charset="0"/>
              </a:rPr>
              <a:t>&lt;</a:t>
            </a:r>
            <a:r>
              <a:rPr lang="en-US" sz="2800" b="1" baseline="-16000" dirty="0">
                <a:solidFill>
                  <a:srgbClr val="7E0000"/>
                </a:solidFill>
                <a:latin typeface="Arial Narrow" pitchFamily="34" charset="0"/>
              </a:rPr>
              <a:t>condition1</a:t>
            </a:r>
            <a:r>
              <a:rPr lang="en-US" sz="2800" baseline="-16000" smtClean="0">
                <a:solidFill>
                  <a:srgbClr val="7E0000"/>
                </a:solidFill>
                <a:latin typeface="Arial Narrow" pitchFamily="34" charset="0"/>
              </a:rPr>
              <a:t>&gt;</a:t>
            </a:r>
            <a:r>
              <a:rPr lang="en-US" sz="2800" smtClean="0">
                <a:solidFill>
                  <a:srgbClr val="7E0000"/>
                </a:solidFill>
                <a:latin typeface="Arial Narrow" pitchFamily="34" charset="0"/>
              </a:rPr>
              <a:t>(</a:t>
            </a:r>
            <a:r>
              <a:rPr lang="en-US" sz="2800" smtClean="0">
                <a:solidFill>
                  <a:srgbClr val="7E0000"/>
                </a:solidFill>
                <a:latin typeface="Symbol" pitchFamily="18" charset="2"/>
              </a:rPr>
              <a:t></a:t>
            </a:r>
            <a:r>
              <a:rPr lang="en-US" sz="2800" baseline="-16000" smtClean="0">
                <a:solidFill>
                  <a:srgbClr val="7E0000"/>
                </a:solidFill>
                <a:latin typeface="Arial Narrow" pitchFamily="34" charset="0"/>
              </a:rPr>
              <a:t>&lt;</a:t>
            </a:r>
            <a:r>
              <a:rPr lang="en-US" sz="2800" b="1" baseline="-16000" dirty="0">
                <a:solidFill>
                  <a:srgbClr val="7E0000"/>
                </a:solidFill>
                <a:latin typeface="Arial Narrow" pitchFamily="34" charset="0"/>
              </a:rPr>
              <a:t>condition2</a:t>
            </a:r>
            <a:r>
              <a:rPr lang="en-US" sz="2800" baseline="-16000" dirty="0">
                <a:solidFill>
                  <a:srgbClr val="7E0000"/>
                </a:solidFill>
                <a:latin typeface="Arial Narrow" pitchFamily="34" charset="0"/>
              </a:rPr>
              <a:t>&gt;</a:t>
            </a:r>
            <a:r>
              <a:rPr lang="en-US" sz="2800" dirty="0">
                <a:solidFill>
                  <a:srgbClr val="7E0000"/>
                </a:solidFill>
                <a:latin typeface="Arial Narrow" pitchFamily="34" charset="0"/>
              </a:rPr>
              <a:t>(R</a:t>
            </a:r>
            <a:r>
              <a:rPr lang="en-US" sz="2800" smtClean="0">
                <a:solidFill>
                  <a:srgbClr val="7E0000"/>
                </a:solidFill>
                <a:latin typeface="Arial Narrow" pitchFamily="34" charset="0"/>
              </a:rPr>
              <a:t>))=</a:t>
            </a:r>
            <a:r>
              <a:rPr lang="en-US" sz="2800">
                <a:solidFill>
                  <a:srgbClr val="7E0000"/>
                </a:solidFill>
                <a:latin typeface="Symbol" pitchFamily="18" charset="2"/>
              </a:rPr>
              <a:t> </a:t>
            </a:r>
            <a:r>
              <a:rPr lang="en-US" sz="2800" smtClean="0">
                <a:solidFill>
                  <a:srgbClr val="7E0000"/>
                </a:solidFill>
                <a:latin typeface="Symbol" pitchFamily="18" charset="2"/>
              </a:rPr>
              <a:t></a:t>
            </a:r>
            <a:r>
              <a:rPr lang="en-US" sz="2800" baseline="-16000" smtClean="0">
                <a:solidFill>
                  <a:srgbClr val="7E0000"/>
                </a:solidFill>
                <a:latin typeface="Arial Narrow" pitchFamily="34" charset="0"/>
              </a:rPr>
              <a:t>&lt;</a:t>
            </a:r>
            <a:r>
              <a:rPr lang="en-US" sz="2800" b="1" baseline="-16000" dirty="0">
                <a:solidFill>
                  <a:srgbClr val="7E0000"/>
                </a:solidFill>
                <a:latin typeface="Arial Narrow" pitchFamily="34" charset="0"/>
              </a:rPr>
              <a:t>condition2</a:t>
            </a:r>
            <a:r>
              <a:rPr lang="en-US" sz="2800" baseline="-16000" smtClean="0">
                <a:solidFill>
                  <a:srgbClr val="7E0000"/>
                </a:solidFill>
                <a:latin typeface="Arial Narrow" pitchFamily="34" charset="0"/>
              </a:rPr>
              <a:t>&gt;</a:t>
            </a:r>
            <a:r>
              <a:rPr lang="en-US" sz="2800" smtClean="0">
                <a:solidFill>
                  <a:srgbClr val="7E0000"/>
                </a:solidFill>
                <a:latin typeface="Arial Narrow" pitchFamily="34" charset="0"/>
              </a:rPr>
              <a:t>(</a:t>
            </a:r>
            <a:r>
              <a:rPr lang="en-US" sz="2800" smtClean="0">
                <a:solidFill>
                  <a:srgbClr val="7E0000"/>
                </a:solidFill>
                <a:latin typeface="Symbol" pitchFamily="18" charset="2"/>
              </a:rPr>
              <a:t></a:t>
            </a:r>
            <a:r>
              <a:rPr lang="en-US" sz="2800" baseline="-16000" smtClean="0">
                <a:solidFill>
                  <a:srgbClr val="7E0000"/>
                </a:solidFill>
                <a:latin typeface="Arial Narrow" pitchFamily="34" charset="0"/>
              </a:rPr>
              <a:t>&lt;</a:t>
            </a:r>
            <a:r>
              <a:rPr lang="en-US" sz="2800" b="1" baseline="-16000" dirty="0">
                <a:solidFill>
                  <a:srgbClr val="7E0000"/>
                </a:solidFill>
                <a:latin typeface="Arial Narrow" pitchFamily="34" charset="0"/>
              </a:rPr>
              <a:t>condition1</a:t>
            </a:r>
            <a:r>
              <a:rPr lang="en-US" sz="2800" baseline="-16000" dirty="0">
                <a:solidFill>
                  <a:srgbClr val="7E0000"/>
                </a:solidFill>
                <a:latin typeface="Arial Narrow" pitchFamily="34" charset="0"/>
              </a:rPr>
              <a:t>&gt; </a:t>
            </a:r>
            <a:r>
              <a:rPr lang="en-US" sz="2800" dirty="0">
                <a:solidFill>
                  <a:srgbClr val="7E0000"/>
                </a:solidFill>
                <a:latin typeface="Arial Narrow" pitchFamily="34" charset="0"/>
              </a:rPr>
              <a:t>(R</a:t>
            </a:r>
            <a:r>
              <a:rPr lang="en-US" sz="2800" dirty="0" smtClean="0">
                <a:solidFill>
                  <a:srgbClr val="7E0000"/>
                </a:solidFill>
                <a:latin typeface="Arial Narrow" pitchFamily="34" charset="0"/>
              </a:rPr>
              <a:t>))</a:t>
            </a:r>
            <a:endParaRPr lang="en-US" sz="2800" dirty="0">
              <a:solidFill>
                <a:srgbClr val="7E0000"/>
              </a:solidFill>
              <a:latin typeface="Arial Narrow" pitchFamily="34" charset="0"/>
            </a:endParaRPr>
          </a:p>
        </p:txBody>
      </p:sp>
      <p:sp>
        <p:nvSpPr>
          <p:cNvPr id="5" name="TextBox 4"/>
          <p:cNvSpPr txBox="1"/>
          <p:nvPr/>
        </p:nvSpPr>
        <p:spPr>
          <a:xfrm>
            <a:off x="1295400" y="5215759"/>
            <a:ext cx="7541623" cy="880241"/>
          </a:xfrm>
          <a:prstGeom prst="rect">
            <a:avLst/>
          </a:prstGeom>
          <a:ln>
            <a:solidFill>
              <a:schemeClr val="tx2"/>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lvl="1">
              <a:lnSpc>
                <a:spcPct val="80000"/>
              </a:lnSpc>
              <a:buFont typeface="Symbol" pitchFamily="18" charset="2"/>
              <a:buChar char=" "/>
            </a:pPr>
            <a:r>
              <a:rPr lang="en-US" sz="3200" dirty="0" smtClean="0">
                <a:solidFill>
                  <a:srgbClr val="7E0000"/>
                </a:solidFill>
                <a:latin typeface="Symbol" pitchFamily="18" charset="2"/>
              </a:rPr>
              <a:t>   </a:t>
            </a:r>
            <a:r>
              <a:rPr lang="en-US" sz="3200" baseline="-16000" dirty="0" smtClean="0">
                <a:solidFill>
                  <a:srgbClr val="7E0000"/>
                </a:solidFill>
                <a:latin typeface="Arial Narrow" pitchFamily="34" charset="0"/>
              </a:rPr>
              <a:t> </a:t>
            </a:r>
            <a:r>
              <a:rPr lang="en-US" sz="3200" baseline="-16000" dirty="0">
                <a:solidFill>
                  <a:srgbClr val="7E0000"/>
                </a:solidFill>
                <a:latin typeface="Arial Narrow" pitchFamily="34" charset="0"/>
              </a:rPr>
              <a:t>&lt;condition1</a:t>
            </a:r>
            <a:r>
              <a:rPr lang="en-US" sz="3200" baseline="-16000" dirty="0" smtClean="0">
                <a:solidFill>
                  <a:srgbClr val="7E0000"/>
                </a:solidFill>
                <a:latin typeface="Arial Narrow" pitchFamily="34" charset="0"/>
              </a:rPr>
              <a:t>&gt;</a:t>
            </a:r>
            <a:r>
              <a:rPr lang="en-US" sz="3200" dirty="0" smtClean="0">
                <a:solidFill>
                  <a:srgbClr val="7E0000"/>
                </a:solidFill>
                <a:latin typeface="Arial Narrow" pitchFamily="34" charset="0"/>
              </a:rPr>
              <a:t>(</a:t>
            </a:r>
            <a:r>
              <a:rPr lang="en-US" sz="3200" dirty="0">
                <a:solidFill>
                  <a:srgbClr val="7E0000"/>
                </a:solidFill>
                <a:latin typeface="Symbol" pitchFamily="18" charset="2"/>
              </a:rPr>
              <a:t> </a:t>
            </a:r>
            <a:r>
              <a:rPr lang="en-US" sz="3200" baseline="-16000" dirty="0" smtClean="0">
                <a:solidFill>
                  <a:srgbClr val="7E0000"/>
                </a:solidFill>
                <a:latin typeface="Arial Narrow" pitchFamily="34" charset="0"/>
              </a:rPr>
              <a:t>&lt; </a:t>
            </a:r>
            <a:r>
              <a:rPr lang="en-US" sz="3200" baseline="-16000" dirty="0">
                <a:solidFill>
                  <a:srgbClr val="7E0000"/>
                </a:solidFill>
                <a:latin typeface="Arial Narrow" pitchFamily="34" charset="0"/>
              </a:rPr>
              <a:t>condition2&gt; </a:t>
            </a:r>
            <a:r>
              <a:rPr lang="en-US" sz="3200" dirty="0" smtClean="0">
                <a:solidFill>
                  <a:srgbClr val="7E0000"/>
                </a:solidFill>
                <a:latin typeface="Arial Narrow" pitchFamily="34" charset="0"/>
              </a:rPr>
              <a:t>(</a:t>
            </a:r>
            <a:r>
              <a:rPr lang="en-US" sz="3200" dirty="0">
                <a:solidFill>
                  <a:srgbClr val="7E0000"/>
                </a:solidFill>
                <a:latin typeface="Symbol" pitchFamily="18" charset="2"/>
              </a:rPr>
              <a:t></a:t>
            </a:r>
            <a:r>
              <a:rPr lang="en-US" sz="3200" baseline="-16000" dirty="0" smtClean="0">
                <a:solidFill>
                  <a:srgbClr val="7E0000"/>
                </a:solidFill>
                <a:latin typeface="Arial Narrow" pitchFamily="34" charset="0"/>
              </a:rPr>
              <a:t> </a:t>
            </a:r>
            <a:r>
              <a:rPr lang="en-US" sz="3200" baseline="-16000" dirty="0">
                <a:solidFill>
                  <a:srgbClr val="7E0000"/>
                </a:solidFill>
                <a:latin typeface="Arial Narrow" pitchFamily="34" charset="0"/>
              </a:rPr>
              <a:t>&lt;condition3&gt;</a:t>
            </a:r>
            <a:r>
              <a:rPr lang="en-US" sz="3200" dirty="0">
                <a:solidFill>
                  <a:srgbClr val="7E0000"/>
                </a:solidFill>
                <a:latin typeface="Arial Narrow" pitchFamily="34" charset="0"/>
              </a:rPr>
              <a:t> (</a:t>
            </a:r>
            <a:r>
              <a:rPr lang="en-US" sz="3200" baseline="-16000" dirty="0">
                <a:solidFill>
                  <a:srgbClr val="7E0000"/>
                </a:solidFill>
                <a:latin typeface="Arial Narrow" pitchFamily="34" charset="0"/>
              </a:rPr>
              <a:t> </a:t>
            </a:r>
            <a:r>
              <a:rPr lang="en-US" sz="3200" dirty="0">
                <a:solidFill>
                  <a:srgbClr val="7E0000"/>
                </a:solidFill>
                <a:latin typeface="Arial Narrow" pitchFamily="34" charset="0"/>
              </a:rPr>
              <a:t>R)) </a:t>
            </a:r>
          </a:p>
          <a:p>
            <a:pPr lvl="1">
              <a:lnSpc>
                <a:spcPct val="80000"/>
              </a:lnSpc>
              <a:buFont typeface="Symbol" pitchFamily="18" charset="2"/>
              <a:buChar char=" "/>
            </a:pPr>
            <a:r>
              <a:rPr lang="en-US" sz="3200" dirty="0">
                <a:solidFill>
                  <a:srgbClr val="7E0000"/>
                </a:solidFill>
                <a:latin typeface="Arial Narrow" pitchFamily="34" charset="0"/>
              </a:rPr>
              <a:t>= </a:t>
            </a:r>
            <a:r>
              <a:rPr lang="en-US" sz="3200" dirty="0">
                <a:solidFill>
                  <a:srgbClr val="7E0000"/>
                </a:solidFill>
                <a:latin typeface="Symbol" pitchFamily="18" charset="2"/>
              </a:rPr>
              <a:t> </a:t>
            </a:r>
            <a:r>
              <a:rPr lang="en-US" sz="3200" baseline="-16000" dirty="0" smtClean="0">
                <a:solidFill>
                  <a:srgbClr val="7E0000"/>
                </a:solidFill>
                <a:latin typeface="Arial Narrow" pitchFamily="34" charset="0"/>
              </a:rPr>
              <a:t>&lt;</a:t>
            </a:r>
            <a:r>
              <a:rPr lang="en-US" sz="3200" baseline="-16000" dirty="0">
                <a:solidFill>
                  <a:srgbClr val="7E0000"/>
                </a:solidFill>
                <a:latin typeface="Arial Narrow" pitchFamily="34" charset="0"/>
              </a:rPr>
              <a:t>condition2&gt; </a:t>
            </a:r>
            <a:r>
              <a:rPr lang="en-US" sz="3200" dirty="0" smtClean="0">
                <a:solidFill>
                  <a:srgbClr val="7E0000"/>
                </a:solidFill>
                <a:latin typeface="Arial Narrow" pitchFamily="34" charset="0"/>
              </a:rPr>
              <a:t>(</a:t>
            </a:r>
            <a:r>
              <a:rPr lang="en-US" sz="3200" dirty="0" smtClean="0">
                <a:solidFill>
                  <a:srgbClr val="7E0000"/>
                </a:solidFill>
                <a:latin typeface="Symbol" pitchFamily="18" charset="2"/>
              </a:rPr>
              <a:t></a:t>
            </a:r>
            <a:r>
              <a:rPr lang="en-US" sz="3200" baseline="-16000" dirty="0" smtClean="0">
                <a:solidFill>
                  <a:srgbClr val="7E0000"/>
                </a:solidFill>
                <a:latin typeface="Arial Narrow" pitchFamily="34" charset="0"/>
              </a:rPr>
              <a:t>&lt; </a:t>
            </a:r>
            <a:r>
              <a:rPr lang="en-US" sz="3200" baseline="-16000" dirty="0">
                <a:solidFill>
                  <a:srgbClr val="7E0000"/>
                </a:solidFill>
                <a:latin typeface="Arial Narrow" pitchFamily="34" charset="0"/>
              </a:rPr>
              <a:t>condition3&gt; </a:t>
            </a:r>
            <a:r>
              <a:rPr lang="en-US" sz="3200" dirty="0" smtClean="0">
                <a:solidFill>
                  <a:srgbClr val="7E0000"/>
                </a:solidFill>
                <a:latin typeface="Arial Narrow" pitchFamily="34" charset="0"/>
              </a:rPr>
              <a:t>(</a:t>
            </a:r>
            <a:r>
              <a:rPr lang="en-US" sz="3200" dirty="0">
                <a:solidFill>
                  <a:srgbClr val="7E0000"/>
                </a:solidFill>
                <a:latin typeface="Symbol" pitchFamily="18" charset="2"/>
              </a:rPr>
              <a:t> </a:t>
            </a:r>
            <a:r>
              <a:rPr lang="en-US" sz="3200" baseline="-16000" dirty="0" smtClean="0">
                <a:solidFill>
                  <a:srgbClr val="7E0000"/>
                </a:solidFill>
                <a:latin typeface="Arial Narrow" pitchFamily="34" charset="0"/>
              </a:rPr>
              <a:t>&lt; </a:t>
            </a:r>
            <a:r>
              <a:rPr lang="en-US" sz="3200" baseline="-16000" dirty="0">
                <a:solidFill>
                  <a:srgbClr val="7E0000"/>
                </a:solidFill>
                <a:latin typeface="Arial Narrow" pitchFamily="34" charset="0"/>
              </a:rPr>
              <a:t>condition1&gt; </a:t>
            </a:r>
            <a:r>
              <a:rPr lang="en-US" sz="3200" dirty="0">
                <a:solidFill>
                  <a:srgbClr val="7E0000"/>
                </a:solidFill>
                <a:latin typeface="Arial Narrow" pitchFamily="34" charset="0"/>
              </a:rPr>
              <a:t>( R</a:t>
            </a:r>
            <a:r>
              <a:rPr lang="en-US" sz="3200" dirty="0" smtClean="0">
                <a:solidFill>
                  <a:srgbClr val="7E0000"/>
                </a:solidFill>
                <a:latin typeface="Arial Narrow" pitchFamily="34" charset="0"/>
              </a:rPr>
              <a:t>)))</a:t>
            </a:r>
            <a:endParaRPr lang="en-US" sz="3200" dirty="0">
              <a:solidFill>
                <a:srgbClr val="7E0000"/>
              </a:solidFill>
              <a:latin typeface="Arial Narrow" pitchFamily="34" charset="0"/>
            </a:endParaRPr>
          </a:p>
        </p:txBody>
      </p:sp>
      <p:sp>
        <p:nvSpPr>
          <p:cNvPr id="7"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6" name="Slide Number Placeholder 5"/>
          <p:cNvSpPr>
            <a:spLocks noGrp="1"/>
          </p:cNvSpPr>
          <p:nvPr>
            <p:ph type="sldNum" sz="quarter" idx="12"/>
          </p:nvPr>
        </p:nvSpPr>
        <p:spPr/>
        <p:txBody>
          <a:bodyPr/>
          <a:lstStyle/>
          <a:p>
            <a:fld id="{E028BCB5-1090-462D-A7F3-B4F1582869AB}" type="slidenum">
              <a:rPr lang="en-US" smtClean="0"/>
              <a:pPr/>
              <a:t>18</a:t>
            </a:fld>
            <a:endParaRPr lang="en-US"/>
          </a:p>
        </p:txBody>
      </p:sp>
    </p:spTree>
    <p:extLst>
      <p:ext uri="{BB962C8B-B14F-4D97-AF65-F5344CB8AC3E}">
        <p14:creationId xmlns:p14="http://schemas.microsoft.com/office/powerpoint/2010/main" val="36393257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2021835"/>
            <a:ext cx="7772400" cy="4114800"/>
          </a:xfrm>
        </p:spPr>
        <p:txBody>
          <a:bodyPr/>
          <a:lstStyle/>
          <a:p>
            <a:pPr marL="228600" lvl="2" algn="just"/>
            <a:r>
              <a:rPr lang="en-US" dirty="0" err="1" smtClean="0"/>
              <a:t>Một</a:t>
            </a:r>
            <a:r>
              <a:rPr lang="en-US" dirty="0"/>
              <a:t> </a:t>
            </a:r>
            <a:r>
              <a:rPr lang="en-US" dirty="0" err="1" smtClean="0"/>
              <a:t>chuỗi</a:t>
            </a:r>
            <a:r>
              <a:rPr lang="en-US" dirty="0"/>
              <a:t> </a:t>
            </a:r>
            <a:r>
              <a:rPr lang="en-US" dirty="0" err="1" smtClean="0"/>
              <a:t>phép</a:t>
            </a:r>
            <a:r>
              <a:rPr lang="en-US" dirty="0"/>
              <a:t> </a:t>
            </a:r>
            <a:r>
              <a:rPr lang="en-US" dirty="0" err="1" smtClean="0"/>
              <a:t>toán</a:t>
            </a:r>
            <a:r>
              <a:rPr lang="en-US" dirty="0" smtClean="0"/>
              <a:t> </a:t>
            </a:r>
            <a:r>
              <a:rPr lang="en-US" dirty="0"/>
              <a:t>SELECT </a:t>
            </a:r>
            <a:r>
              <a:rPr lang="en-US" dirty="0" err="1" smtClean="0"/>
              <a:t>có</a:t>
            </a:r>
            <a:r>
              <a:rPr lang="en-US" dirty="0"/>
              <a:t> </a:t>
            </a:r>
            <a:r>
              <a:rPr lang="en-US" dirty="0" err="1" smtClean="0"/>
              <a:t>thể</a:t>
            </a:r>
            <a:r>
              <a:rPr lang="en-US" dirty="0" smtClean="0"/>
              <a:t> </a:t>
            </a:r>
            <a:r>
              <a:rPr lang="en-US" dirty="0" err="1" smtClean="0"/>
              <a:t>thay</a:t>
            </a:r>
            <a:r>
              <a:rPr lang="en-US" dirty="0"/>
              <a:t> </a:t>
            </a:r>
            <a:r>
              <a:rPr lang="en-US" dirty="0" err="1" smtClean="0"/>
              <a:t>thế</a:t>
            </a:r>
            <a:r>
              <a:rPr lang="en-US" dirty="0"/>
              <a:t> </a:t>
            </a:r>
            <a:r>
              <a:rPr lang="en-US" dirty="0" err="1" smtClean="0"/>
              <a:t>bằng</a:t>
            </a:r>
            <a:r>
              <a:rPr lang="en-US" dirty="0"/>
              <a:t> </a:t>
            </a:r>
            <a:r>
              <a:rPr lang="en-US" dirty="0" err="1" smtClean="0"/>
              <a:t>một</a:t>
            </a:r>
            <a:r>
              <a:rPr lang="en-US" dirty="0"/>
              <a:t> </a:t>
            </a:r>
            <a:r>
              <a:rPr lang="en-US" dirty="0" err="1" smtClean="0"/>
              <a:t>phép</a:t>
            </a:r>
            <a:r>
              <a:rPr lang="en-US" dirty="0"/>
              <a:t> </a:t>
            </a:r>
            <a:r>
              <a:rPr lang="en-US" dirty="0" err="1" smtClean="0"/>
              <a:t>toán</a:t>
            </a:r>
            <a:r>
              <a:rPr lang="en-US" dirty="0" smtClean="0"/>
              <a:t> </a:t>
            </a:r>
            <a:r>
              <a:rPr lang="vi-VN" dirty="0" smtClean="0"/>
              <a:t>đơ</a:t>
            </a:r>
            <a:r>
              <a:rPr lang="en-US" dirty="0"/>
              <a:t>n </a:t>
            </a:r>
            <a:r>
              <a:rPr lang="en-US" dirty="0" err="1" smtClean="0"/>
              <a:t>với</a:t>
            </a:r>
            <a:r>
              <a:rPr lang="en-US" dirty="0"/>
              <a:t> </a:t>
            </a:r>
            <a:r>
              <a:rPr lang="en-US" dirty="0" err="1" smtClean="0"/>
              <a:t>sự</a:t>
            </a:r>
            <a:r>
              <a:rPr lang="en-US" dirty="0"/>
              <a:t> </a:t>
            </a:r>
            <a:r>
              <a:rPr lang="en-US" dirty="0" err="1" smtClean="0"/>
              <a:t>kết</a:t>
            </a:r>
            <a:r>
              <a:rPr lang="en-US" dirty="0"/>
              <a:t> </a:t>
            </a:r>
            <a:r>
              <a:rPr lang="en-US" dirty="0" err="1" smtClean="0"/>
              <a:t>hợp</a:t>
            </a:r>
            <a:r>
              <a:rPr lang="en-US" dirty="0"/>
              <a:t> </a:t>
            </a:r>
            <a:r>
              <a:rPr lang="en-US" dirty="0" err="1" smtClean="0"/>
              <a:t>của</a:t>
            </a:r>
            <a:r>
              <a:rPr lang="en-US" dirty="0"/>
              <a:t> </a:t>
            </a:r>
            <a:r>
              <a:rPr lang="en-US" dirty="0" err="1" smtClean="0"/>
              <a:t>tất</a:t>
            </a:r>
            <a:r>
              <a:rPr lang="en-US" dirty="0"/>
              <a:t> </a:t>
            </a:r>
            <a:r>
              <a:rPr lang="en-US" dirty="0" err="1" smtClean="0"/>
              <a:t>cả</a:t>
            </a:r>
            <a:r>
              <a:rPr lang="en-US" dirty="0"/>
              <a:t> </a:t>
            </a:r>
            <a:r>
              <a:rPr lang="en-US" dirty="0" err="1" smtClean="0"/>
              <a:t>các</a:t>
            </a:r>
            <a:r>
              <a:rPr lang="en-US" dirty="0" smtClean="0"/>
              <a:t> </a:t>
            </a:r>
            <a:r>
              <a:rPr lang="vi-VN" dirty="0" smtClean="0"/>
              <a:t>điều</a:t>
            </a:r>
            <a:r>
              <a:rPr lang="en-US" dirty="0"/>
              <a:t> </a:t>
            </a:r>
            <a:r>
              <a:rPr lang="en-US" dirty="0" err="1" smtClean="0"/>
              <a:t>kiện</a:t>
            </a:r>
            <a:r>
              <a:rPr lang="en-US" dirty="0" smtClean="0"/>
              <a:t>.</a:t>
            </a:r>
          </a:p>
          <a:p>
            <a:pPr lvl="2"/>
            <a:endParaRPr lang="en-US" dirty="0"/>
          </a:p>
          <a:p>
            <a:pPr lvl="2"/>
            <a:endParaRPr lang="en-US" dirty="0" smtClean="0"/>
          </a:p>
          <a:p>
            <a:pPr marL="914400" lvl="2" indent="0">
              <a:buNone/>
            </a:pPr>
            <a:endParaRPr lang="en-US" dirty="0" smtClean="0"/>
          </a:p>
          <a:p>
            <a:pPr marL="514350" lvl="1" indent="0">
              <a:buNone/>
            </a:pPr>
            <a:r>
              <a:rPr lang="en-US" dirty="0" err="1" smtClean="0"/>
              <a:t>Ví</a:t>
            </a:r>
            <a:r>
              <a:rPr lang="en-US" dirty="0"/>
              <a:t> </a:t>
            </a:r>
            <a:r>
              <a:rPr lang="en-US" dirty="0" err="1"/>
              <a:t>dụ</a:t>
            </a:r>
            <a:r>
              <a:rPr lang="en-US" dirty="0"/>
              <a:t>:</a:t>
            </a:r>
          </a:p>
        </p:txBody>
      </p:sp>
      <p:sp>
        <p:nvSpPr>
          <p:cNvPr id="4" name="TextBox 3"/>
          <p:cNvSpPr txBox="1"/>
          <p:nvPr/>
        </p:nvSpPr>
        <p:spPr>
          <a:xfrm>
            <a:off x="1270134" y="3151435"/>
            <a:ext cx="7101385" cy="935641"/>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52388" lvl="1" algn="l">
              <a:lnSpc>
                <a:spcPct val="80000"/>
              </a:lnSpc>
              <a:spcBef>
                <a:spcPts val="1200"/>
              </a:spcBef>
              <a:buFont typeface="Symbol" pitchFamily="18" charset="2"/>
              <a:buChar char=" "/>
            </a:pPr>
            <a:r>
              <a:rPr lang="en-US" sz="2800" b="1" dirty="0" smtClean="0">
                <a:solidFill>
                  <a:srgbClr val="7E0000"/>
                </a:solidFill>
                <a:latin typeface="Symbol" pitchFamily="18" charset="2"/>
              </a:rPr>
              <a:t>   </a:t>
            </a:r>
            <a:r>
              <a:rPr lang="en-US" sz="2800" baseline="-16000" dirty="0" smtClean="0">
                <a:solidFill>
                  <a:srgbClr val="7E0000"/>
                </a:solidFill>
                <a:latin typeface="Symbol" pitchFamily="18" charset="2"/>
              </a:rPr>
              <a:t> </a:t>
            </a:r>
            <a:r>
              <a:rPr lang="en-US" sz="2800" baseline="-16000" dirty="0">
                <a:solidFill>
                  <a:srgbClr val="7E0000"/>
                </a:solidFill>
                <a:latin typeface="Arial Narrow" pitchFamily="34" charset="0"/>
              </a:rPr>
              <a:t>&lt;condition1</a:t>
            </a:r>
            <a:r>
              <a:rPr lang="en-US" sz="2800" baseline="-16000" dirty="0" smtClean="0">
                <a:solidFill>
                  <a:srgbClr val="7E0000"/>
                </a:solidFill>
                <a:latin typeface="Arial Narrow" pitchFamily="34" charset="0"/>
              </a:rPr>
              <a:t>&gt;</a:t>
            </a:r>
            <a:r>
              <a:rPr lang="en-US" sz="2800" dirty="0" smtClean="0">
                <a:solidFill>
                  <a:srgbClr val="7E0000"/>
                </a:solidFill>
                <a:latin typeface="Arial Narrow" pitchFamily="34" charset="0"/>
              </a:rPr>
              <a:t>(</a:t>
            </a:r>
            <a:r>
              <a:rPr lang="en-US" sz="2800" b="1" dirty="0">
                <a:solidFill>
                  <a:srgbClr val="7E0000"/>
                </a:solidFill>
                <a:latin typeface="Symbol" pitchFamily="18" charset="2"/>
              </a:rPr>
              <a:t></a:t>
            </a:r>
            <a:r>
              <a:rPr lang="en-US" sz="2800" baseline="-16000" dirty="0" smtClean="0">
                <a:solidFill>
                  <a:srgbClr val="7E0000"/>
                </a:solidFill>
                <a:latin typeface="Arial Narrow" pitchFamily="34" charset="0"/>
              </a:rPr>
              <a:t> </a:t>
            </a:r>
            <a:r>
              <a:rPr lang="en-US" sz="2800" baseline="-16000" dirty="0">
                <a:solidFill>
                  <a:srgbClr val="7E0000"/>
                </a:solidFill>
                <a:latin typeface="Arial Narrow" pitchFamily="34" charset="0"/>
              </a:rPr>
              <a:t>&lt; condition2&gt; </a:t>
            </a:r>
            <a:r>
              <a:rPr lang="en-US" sz="2800" dirty="0" smtClean="0">
                <a:solidFill>
                  <a:srgbClr val="7E0000"/>
                </a:solidFill>
                <a:latin typeface="Arial Narrow" pitchFamily="34" charset="0"/>
              </a:rPr>
              <a:t>(</a:t>
            </a:r>
            <a:r>
              <a:rPr lang="en-US" sz="2800" b="1" dirty="0">
                <a:solidFill>
                  <a:srgbClr val="7E0000"/>
                </a:solidFill>
                <a:latin typeface="Symbol" pitchFamily="18" charset="2"/>
              </a:rPr>
              <a:t></a:t>
            </a:r>
            <a:r>
              <a:rPr lang="en-US" sz="2800" baseline="-16000" dirty="0" smtClean="0">
                <a:solidFill>
                  <a:srgbClr val="7E0000"/>
                </a:solidFill>
                <a:latin typeface="Arial Narrow" pitchFamily="34" charset="0"/>
              </a:rPr>
              <a:t> </a:t>
            </a:r>
            <a:r>
              <a:rPr lang="en-US" sz="2800" baseline="-16000" dirty="0">
                <a:solidFill>
                  <a:srgbClr val="7E0000"/>
                </a:solidFill>
                <a:latin typeface="Arial Narrow" pitchFamily="34" charset="0"/>
              </a:rPr>
              <a:t>&lt;condition3&gt;</a:t>
            </a:r>
            <a:r>
              <a:rPr lang="en-US" sz="2800" dirty="0">
                <a:solidFill>
                  <a:srgbClr val="7E0000"/>
                </a:solidFill>
                <a:latin typeface="Arial Narrow" pitchFamily="34" charset="0"/>
              </a:rPr>
              <a:t> (</a:t>
            </a:r>
            <a:r>
              <a:rPr lang="en-US" sz="2800" baseline="-16000" dirty="0">
                <a:solidFill>
                  <a:srgbClr val="7E0000"/>
                </a:solidFill>
                <a:latin typeface="Arial Narrow" pitchFamily="34" charset="0"/>
              </a:rPr>
              <a:t> </a:t>
            </a:r>
            <a:r>
              <a:rPr lang="en-US" sz="2800" dirty="0">
                <a:solidFill>
                  <a:srgbClr val="7E0000"/>
                </a:solidFill>
                <a:latin typeface="Arial Narrow" pitchFamily="34" charset="0"/>
              </a:rPr>
              <a:t>R)) </a:t>
            </a:r>
          </a:p>
          <a:p>
            <a:pPr marL="52388" lvl="1" algn="l">
              <a:lnSpc>
                <a:spcPct val="80000"/>
              </a:lnSpc>
              <a:spcBef>
                <a:spcPts val="1200"/>
              </a:spcBef>
              <a:spcAft>
                <a:spcPts val="1200"/>
              </a:spcAft>
              <a:buFont typeface="Symbol" pitchFamily="18" charset="2"/>
              <a:buChar char=" "/>
            </a:pPr>
            <a:r>
              <a:rPr lang="en-US" sz="2800" dirty="0">
                <a:solidFill>
                  <a:srgbClr val="7E0000"/>
                </a:solidFill>
                <a:latin typeface="Arial Narrow" pitchFamily="34" charset="0"/>
              </a:rPr>
              <a:t>= </a:t>
            </a:r>
            <a:r>
              <a:rPr lang="en-US" sz="2800" b="1" dirty="0">
                <a:solidFill>
                  <a:srgbClr val="7E0000"/>
                </a:solidFill>
                <a:latin typeface="Symbol" pitchFamily="18" charset="2"/>
              </a:rPr>
              <a:t></a:t>
            </a:r>
            <a:r>
              <a:rPr lang="en-US" sz="2800" baseline="-16000" dirty="0" smtClean="0">
                <a:solidFill>
                  <a:srgbClr val="7E0000"/>
                </a:solidFill>
                <a:latin typeface="Arial Narrow" pitchFamily="34" charset="0"/>
              </a:rPr>
              <a:t> </a:t>
            </a:r>
            <a:r>
              <a:rPr lang="en-US" sz="2800" baseline="-16000" dirty="0">
                <a:solidFill>
                  <a:srgbClr val="7E0000"/>
                </a:solidFill>
                <a:latin typeface="Arial Narrow" pitchFamily="34" charset="0"/>
              </a:rPr>
              <a:t>&lt;condition1&gt; AND &lt; condition2&gt;  AND &lt; condition3&gt; </a:t>
            </a:r>
            <a:r>
              <a:rPr lang="en-US" sz="2800" dirty="0">
                <a:solidFill>
                  <a:srgbClr val="7E0000"/>
                </a:solidFill>
                <a:latin typeface="Arial Narrow" pitchFamily="34" charset="0"/>
              </a:rPr>
              <a:t>( R</a:t>
            </a:r>
            <a:r>
              <a:rPr lang="en-US" sz="2800" dirty="0" smtClean="0">
                <a:solidFill>
                  <a:srgbClr val="7E0000"/>
                </a:solidFill>
                <a:latin typeface="Arial Narrow" pitchFamily="34" charset="0"/>
              </a:rPr>
              <a:t>)))</a:t>
            </a:r>
            <a:endParaRPr lang="en-US" sz="2800" dirty="0">
              <a:solidFill>
                <a:srgbClr val="7E0000"/>
              </a:solidFill>
              <a:latin typeface="Arial Narrow"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525" y="4277032"/>
            <a:ext cx="774060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ChangeArrowheads="1"/>
          </p:cNvSpPr>
          <p:nvPr/>
        </p:nvSpPr>
        <p:spPr bwMode="auto">
          <a:xfrm>
            <a:off x="1150938" y="320675"/>
            <a:ext cx="7793037"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chọn - Selection Operation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5" name="Slide Number Placeholder 4"/>
          <p:cNvSpPr>
            <a:spLocks noGrp="1"/>
          </p:cNvSpPr>
          <p:nvPr>
            <p:ph type="sldNum" sz="quarter" idx="12"/>
          </p:nvPr>
        </p:nvSpPr>
        <p:spPr/>
        <p:txBody>
          <a:bodyPr/>
          <a:lstStyle/>
          <a:p>
            <a:fld id="{E028BCB5-1090-462D-A7F3-B4F1582869AB}" type="slidenum">
              <a:rPr lang="en-US" smtClean="0"/>
              <a:pPr/>
              <a:t>19</a:t>
            </a:fld>
            <a:endParaRPr lang="en-US"/>
          </a:p>
        </p:txBody>
      </p:sp>
    </p:spTree>
    <p:extLst>
      <p:ext uri="{BB962C8B-B14F-4D97-AF65-F5344CB8AC3E}">
        <p14:creationId xmlns:p14="http://schemas.microsoft.com/office/powerpoint/2010/main" val="24340623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60438" y="762000"/>
            <a:ext cx="8183562" cy="1050925"/>
          </a:xfrm>
        </p:spPr>
        <p:txBody>
          <a:bodyPr>
            <a:normAutofit/>
          </a:bodyPr>
          <a:lstStyle/>
          <a:p>
            <a:r>
              <a:rPr lang="en-US">
                <a:solidFill>
                  <a:srgbClr val="0000FF"/>
                </a:solidFill>
                <a:effectLst>
                  <a:outerShdw blurRad="38100" dist="38100" dir="2700000" algn="tl">
                    <a:srgbClr val="C0C0C0"/>
                  </a:outerShdw>
                </a:effectLst>
              </a:rPr>
              <a:t>Nội dung</a:t>
            </a:r>
          </a:p>
        </p:txBody>
      </p:sp>
      <p:sp>
        <p:nvSpPr>
          <p:cNvPr id="579587" name="Rectangle 3"/>
          <p:cNvSpPr>
            <a:spLocks noGrp="1" noChangeArrowheads="1"/>
          </p:cNvSpPr>
          <p:nvPr>
            <p:ph idx="4294967295"/>
          </p:nvPr>
        </p:nvSpPr>
        <p:spPr>
          <a:xfrm>
            <a:off x="533400" y="1981200"/>
            <a:ext cx="8183563" cy="4187825"/>
          </a:xfrm>
        </p:spPr>
        <p:txBody>
          <a:bodyPr lIns="182880" tIns="91440"/>
          <a:lstStyle/>
          <a:p>
            <a:pPr marL="400050" indent="-400050"/>
            <a:r>
              <a:rPr lang="en-US" smtClean="0"/>
              <a:t>Ngôn ngữ truy vấn</a:t>
            </a:r>
          </a:p>
          <a:p>
            <a:pPr marL="400050" indent="-400050"/>
            <a:r>
              <a:rPr lang="en-US" smtClean="0"/>
              <a:t>Đại </a:t>
            </a:r>
            <a:r>
              <a:rPr lang="en-US"/>
              <a:t>số quan hệ</a:t>
            </a:r>
          </a:p>
          <a:p>
            <a:pPr marL="800100" lvl="1"/>
            <a:r>
              <a:rPr lang="en-US"/>
              <a:t>Các phép toán cơ bản</a:t>
            </a:r>
          </a:p>
          <a:p>
            <a:pPr marL="800100" lvl="1"/>
            <a:r>
              <a:rPr lang="en-US"/>
              <a:t>Các phép toán suy dẫn</a:t>
            </a:r>
          </a:p>
          <a:p>
            <a:pPr marL="1200150" lvl="2" indent="-285750"/>
            <a:r>
              <a:rPr lang="en-US"/>
              <a:t>Các loại phép kết</a:t>
            </a:r>
          </a:p>
          <a:p>
            <a:pPr marL="400050" indent="-400050"/>
            <a:r>
              <a:rPr lang="en-US"/>
              <a:t>Các quy tắc của 1 DBMS</a:t>
            </a:r>
          </a:p>
          <a:p>
            <a:pPr marL="800100" lvl="1"/>
            <a:endParaRPr lang="en-US"/>
          </a:p>
          <a:p>
            <a:pPr marL="400050" indent="-400050"/>
            <a:endParaRPr lang="en-US"/>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70E697B-36B1-48C3-B69B-DEB73F9338CF}" type="slidenum">
              <a:rPr lang="en-US" sz="1000" b="0">
                <a:solidFill>
                  <a:schemeClr val="bg2">
                    <a:shade val="50000"/>
                  </a:schemeClr>
                </a:solidFill>
                <a:latin typeface="Verdana" pitchFamily="34" charset="0"/>
              </a:rPr>
              <a:pPr algn="r" eaLnBrk="1" hangingPunct="1">
                <a:defRPr/>
              </a:pPr>
              <a:t>2</a:t>
            </a:fld>
            <a:endParaRPr lang="en-US" sz="1000" b="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81200"/>
            <a:ext cx="8001000" cy="4114800"/>
          </a:xfrm>
        </p:spPr>
        <p:txBody>
          <a:bodyPr>
            <a:normAutofit lnSpcReduction="10000"/>
          </a:bodyPr>
          <a:lstStyle/>
          <a:p>
            <a:pPr marL="0" indent="0">
              <a:buNone/>
            </a:pPr>
            <a:r>
              <a:rPr lang="en-US" sz="2400" smtClean="0"/>
              <a:t>Cho lược đồ CSDL sau</a:t>
            </a:r>
          </a:p>
          <a:p>
            <a:pPr marL="0" indent="0">
              <a:buNone/>
            </a:pPr>
            <a:r>
              <a:rPr lang="en-US" sz="2400" smtClean="0"/>
              <a:t>PhongBan(maPB, tenPB)</a:t>
            </a:r>
          </a:p>
          <a:p>
            <a:pPr marL="0" indent="0">
              <a:buNone/>
            </a:pPr>
            <a:r>
              <a:rPr lang="en-US" sz="2400" i="1" smtClean="0"/>
              <a:t>NhanVien(Manv, Hoten, Mapb, lương)</a:t>
            </a:r>
          </a:p>
          <a:p>
            <a:pPr marL="0" indent="0">
              <a:buNone/>
            </a:pPr>
            <a:r>
              <a:rPr lang="en-US" sz="2400" i="1" smtClean="0"/>
              <a:t>Cho biết thông </a:t>
            </a:r>
            <a:r>
              <a:rPr lang="en-US" sz="2400" i="1" dirty="0"/>
              <a:t>tin </a:t>
            </a:r>
            <a:r>
              <a:rPr lang="en-US" sz="2400" i="1" dirty="0" err="1" smtClean="0"/>
              <a:t>của</a:t>
            </a:r>
            <a:r>
              <a:rPr lang="en-US" sz="2400" i="1" dirty="0"/>
              <a:t> </a:t>
            </a:r>
            <a:r>
              <a:rPr lang="en-US" sz="2400" i="1" dirty="0" err="1" smtClean="0"/>
              <a:t>nhân</a:t>
            </a:r>
            <a:r>
              <a:rPr lang="en-US" sz="2400" i="1" dirty="0"/>
              <a:t> </a:t>
            </a:r>
            <a:r>
              <a:rPr lang="en-US" sz="2400" i="1" dirty="0" err="1" smtClean="0"/>
              <a:t>viên</a:t>
            </a:r>
            <a:r>
              <a:rPr lang="en-US" sz="2400" i="1" dirty="0"/>
              <a:t> </a:t>
            </a:r>
            <a:r>
              <a:rPr lang="en-US" sz="2400" i="1" dirty="0" err="1" smtClean="0"/>
              <a:t>làm</a:t>
            </a:r>
            <a:r>
              <a:rPr lang="en-US" sz="2400" i="1" dirty="0"/>
              <a:t> </a:t>
            </a:r>
            <a:r>
              <a:rPr lang="en-US" sz="2400" i="1" dirty="0" err="1" smtClean="0"/>
              <a:t>việc</a:t>
            </a:r>
            <a:r>
              <a:rPr lang="en-US" sz="2400" i="1" dirty="0"/>
              <a:t> ở </a:t>
            </a:r>
            <a:r>
              <a:rPr lang="en-US" sz="2400" i="1" err="1" smtClean="0"/>
              <a:t>phòng</a:t>
            </a:r>
            <a:r>
              <a:rPr lang="en-US" sz="2400" i="1" smtClean="0"/>
              <a:t> 5</a:t>
            </a:r>
            <a:r>
              <a:rPr lang="en-US" sz="2400" i="1" dirty="0"/>
              <a:t>, </a:t>
            </a:r>
            <a:r>
              <a:rPr lang="en-US" sz="2400" i="1" dirty="0" err="1" smtClean="0"/>
              <a:t>thông</a:t>
            </a:r>
            <a:r>
              <a:rPr lang="en-US" sz="2400" i="1" dirty="0" smtClean="0"/>
              <a:t> tin </a:t>
            </a:r>
            <a:r>
              <a:rPr lang="en-US" sz="2400" i="1" dirty="0" err="1" smtClean="0"/>
              <a:t>bao</a:t>
            </a:r>
            <a:r>
              <a:rPr lang="en-US" sz="2400" i="1" dirty="0"/>
              <a:t> </a:t>
            </a:r>
            <a:r>
              <a:rPr lang="en-US" sz="2400" i="1" err="1" smtClean="0"/>
              <a:t>gồm</a:t>
            </a:r>
            <a:r>
              <a:rPr lang="en-US" sz="2400" i="1" smtClean="0"/>
              <a:t> </a:t>
            </a:r>
            <a:r>
              <a:rPr lang="en-US" sz="2400" b="0" i="1" smtClean="0"/>
              <a:t>Hoten, lương</a:t>
            </a:r>
            <a:r>
              <a:rPr lang="en-US" sz="2400" b="0" smtClean="0"/>
              <a:t>:</a:t>
            </a:r>
            <a:endParaRPr lang="en-US" sz="2400" b="0" dirty="0" smtClean="0"/>
          </a:p>
          <a:p>
            <a:pPr marL="0" indent="0" algn="l">
              <a:buNone/>
            </a:pPr>
            <a:r>
              <a:rPr lang="en-US" sz="2400" dirty="0" err="1" smtClean="0"/>
              <a:t>Cách</a:t>
            </a:r>
            <a:r>
              <a:rPr lang="en-US" sz="2400" dirty="0" smtClean="0"/>
              <a:t> 1:</a:t>
            </a:r>
            <a:endParaRPr lang="en-US" sz="2400" b="0" dirty="0" smtClean="0"/>
          </a:p>
          <a:p>
            <a:pPr marL="0" indent="0" algn="ctr">
              <a:spcBef>
                <a:spcPts val="0"/>
              </a:spcBef>
              <a:buNone/>
            </a:pPr>
            <a:r>
              <a:rPr lang="en-US" sz="2400" smtClean="0">
                <a:latin typeface="Symbol" pitchFamily="18" charset="2"/>
              </a:rPr>
              <a:t></a:t>
            </a:r>
            <a:r>
              <a:rPr lang="en-US" sz="2400" b="1" baseline="-25000" smtClean="0">
                <a:latin typeface="Times New Roman" pitchFamily="18" charset="0"/>
              </a:rPr>
              <a:t>Hoten, luong</a:t>
            </a:r>
            <a:r>
              <a:rPr lang="en-US" sz="2400" b="1" smtClean="0">
                <a:latin typeface="Times New Roman" pitchFamily="18" charset="0"/>
              </a:rPr>
              <a:t>(</a:t>
            </a:r>
            <a:r>
              <a:rPr lang="en-US" sz="2400" b="1" smtClean="0">
                <a:latin typeface="Symbol" pitchFamily="18" charset="2"/>
              </a:rPr>
              <a:t></a:t>
            </a:r>
            <a:r>
              <a:rPr lang="en-US" sz="2400" b="1" baseline="-25000" smtClean="0">
                <a:latin typeface="Times New Roman" pitchFamily="18" charset="0"/>
              </a:rPr>
              <a:t>mapb=5</a:t>
            </a:r>
            <a:r>
              <a:rPr lang="en-US" sz="2400" b="1" smtClean="0">
                <a:latin typeface="Times New Roman" pitchFamily="18" charset="0"/>
              </a:rPr>
              <a:t>(NHANVIEN))</a:t>
            </a:r>
            <a:endParaRPr lang="en-US" sz="2400" b="1" dirty="0">
              <a:latin typeface="Times New Roman" pitchFamily="18" charset="0"/>
            </a:endParaRPr>
          </a:p>
          <a:p>
            <a:pPr marL="0" indent="0">
              <a:lnSpc>
                <a:spcPct val="110000"/>
              </a:lnSpc>
              <a:buNone/>
            </a:pPr>
            <a:r>
              <a:rPr lang="en-US" sz="2400" dirty="0" err="1" smtClean="0"/>
              <a:t>Cách</a:t>
            </a:r>
            <a:r>
              <a:rPr lang="en-US" sz="2400" dirty="0" smtClean="0"/>
              <a:t> 2:</a:t>
            </a:r>
            <a:endParaRPr lang="en-US" sz="2400" b="0" dirty="0"/>
          </a:p>
          <a:p>
            <a:pPr lvl="1">
              <a:lnSpc>
                <a:spcPct val="110000"/>
              </a:lnSpc>
              <a:buNone/>
            </a:pPr>
            <a:r>
              <a:rPr lang="en-US" sz="2400">
                <a:latin typeface="Times New Roman" pitchFamily="18" charset="0"/>
              </a:rPr>
              <a:t>	</a:t>
            </a:r>
            <a:r>
              <a:rPr lang="en-US" sz="2400" b="1" smtClean="0">
                <a:latin typeface="Times New Roman" pitchFamily="18" charset="0"/>
              </a:rPr>
              <a:t>pb5</a:t>
            </a:r>
            <a:r>
              <a:rPr lang="en-US" sz="2400" b="1" smtClean="0">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MAPB=5</a:t>
            </a:r>
            <a:r>
              <a:rPr lang="en-US" sz="2400" b="1" smtClean="0">
                <a:latin typeface="Times New Roman" pitchFamily="18" charset="0"/>
              </a:rPr>
              <a:t>(NHANVIEN)</a:t>
            </a:r>
            <a:endParaRPr lang="en-US" sz="2400" b="1" dirty="0">
              <a:latin typeface="Times New Roman" pitchFamily="18" charset="0"/>
            </a:endParaRPr>
          </a:p>
          <a:p>
            <a:pPr lvl="1">
              <a:lnSpc>
                <a:spcPct val="110000"/>
              </a:lnSpc>
              <a:buNone/>
            </a:pPr>
            <a:r>
              <a:rPr lang="en-US" sz="2400" b="1">
                <a:latin typeface="Times New Roman" pitchFamily="18" charset="0"/>
              </a:rPr>
              <a:t>	</a:t>
            </a:r>
            <a:r>
              <a:rPr lang="en-US" sz="2400" b="1" smtClean="0">
                <a:latin typeface="Times New Roman" pitchFamily="18" charset="0"/>
              </a:rPr>
              <a:t>KETQUA</a:t>
            </a:r>
            <a:r>
              <a:rPr lang="en-US" sz="2400" b="1" smtClean="0">
                <a:latin typeface="Times New Roman" pitchFamily="18" charset="0"/>
                <a:sym typeface="Symbol" pitchFamily="18" charset="2"/>
              </a:rPr>
              <a:t></a:t>
            </a:r>
            <a:r>
              <a:rPr lang="en-US" sz="2400" b="1" smtClean="0">
                <a:latin typeface="Symbol" pitchFamily="18" charset="2"/>
              </a:rPr>
              <a:t></a:t>
            </a:r>
            <a:r>
              <a:rPr lang="en-US" sz="2400" b="1" baseline="-25000" smtClean="0">
                <a:latin typeface="Times New Roman" pitchFamily="18" charset="0"/>
              </a:rPr>
              <a:t>HOTEN, LUONG</a:t>
            </a:r>
            <a:r>
              <a:rPr lang="en-US" sz="2400" b="1" smtClean="0">
                <a:latin typeface="Times New Roman" pitchFamily="18" charset="0"/>
              </a:rPr>
              <a:t>(pP5)</a:t>
            </a:r>
            <a:r>
              <a:rPr lang="en-US" sz="2400" b="1" dirty="0">
                <a:latin typeface="Times New Roman" pitchFamily="18" charset="0"/>
              </a:rPr>
              <a:t>	</a:t>
            </a:r>
          </a:p>
          <a:p>
            <a:endParaRPr lang="en-US" sz="2400" b="0" dirty="0"/>
          </a:p>
        </p:txBody>
      </p:sp>
      <p:sp>
        <p:nvSpPr>
          <p:cNvPr id="5" name="Rectangle 2"/>
          <p:cNvSpPr>
            <a:spLocks noChangeArrowheads="1"/>
          </p:cNvSpPr>
          <p:nvPr/>
        </p:nvSpPr>
        <p:spPr bwMode="auto">
          <a:xfrm>
            <a:off x="1066800" y="4572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smtClean="0">
                <a:solidFill>
                  <a:srgbClr val="0000FF"/>
                </a:solidFill>
              </a:rPr>
              <a:t>Bài tập</a:t>
            </a:r>
            <a:endParaRPr lang="en-US" sz="3600">
              <a:solidFill>
                <a:srgbClr val="0000FF"/>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20</a:t>
            </a:fld>
            <a:endParaRPr lang="en-US"/>
          </a:p>
        </p:txBody>
      </p:sp>
    </p:spTree>
    <p:extLst>
      <p:ext uri="{BB962C8B-B14F-4D97-AF65-F5344CB8AC3E}">
        <p14:creationId xmlns:p14="http://schemas.microsoft.com/office/powerpoint/2010/main" val="3973821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3600"/>
            <a:ext cx="7772400" cy="4114800"/>
          </a:xfrm>
        </p:spPr>
        <p:txBody>
          <a:bodyPr>
            <a:normAutofit fontScale="92500" lnSpcReduction="20000"/>
          </a:bodyPr>
          <a:lstStyle/>
          <a:p>
            <a:pPr marL="0" indent="0" algn="just">
              <a:buNone/>
            </a:pPr>
            <a:r>
              <a:rPr lang="en-US"/>
              <a:t>X</a:t>
            </a:r>
            <a:r>
              <a:rPr lang="en-US" i="1" smtClean="0"/>
              <a:t>em </a:t>
            </a:r>
            <a:r>
              <a:rPr lang="en-US" i="1" dirty="0" err="1" smtClean="0"/>
              <a:t>thông</a:t>
            </a:r>
            <a:r>
              <a:rPr lang="en-US" i="1" dirty="0" smtClean="0"/>
              <a:t> </a:t>
            </a:r>
            <a:r>
              <a:rPr lang="en-US" i="1" dirty="0"/>
              <a:t>tin </a:t>
            </a:r>
            <a:r>
              <a:rPr lang="en-US" i="1" dirty="0" err="1" smtClean="0"/>
              <a:t>của</a:t>
            </a:r>
            <a:r>
              <a:rPr lang="en-US" i="1" dirty="0"/>
              <a:t> </a:t>
            </a:r>
            <a:r>
              <a:rPr lang="en-US" i="1" dirty="0" err="1" smtClean="0"/>
              <a:t>nhân</a:t>
            </a:r>
            <a:r>
              <a:rPr lang="en-US" i="1" dirty="0"/>
              <a:t> </a:t>
            </a:r>
            <a:r>
              <a:rPr lang="en-US" i="1" dirty="0" err="1" smtClean="0"/>
              <a:t>viên</a:t>
            </a:r>
            <a:r>
              <a:rPr lang="en-US" i="1" dirty="0"/>
              <a:t> </a:t>
            </a:r>
            <a:r>
              <a:rPr lang="en-US" i="1" dirty="0" err="1" smtClean="0"/>
              <a:t>làm</a:t>
            </a:r>
            <a:r>
              <a:rPr lang="en-US" i="1" dirty="0"/>
              <a:t> </a:t>
            </a:r>
            <a:r>
              <a:rPr lang="en-US" i="1" dirty="0" err="1" smtClean="0"/>
              <a:t>việc</a:t>
            </a:r>
            <a:r>
              <a:rPr lang="en-US" i="1" dirty="0"/>
              <a:t> ở </a:t>
            </a:r>
            <a:r>
              <a:rPr lang="en-US" i="1" dirty="0" err="1" smtClean="0"/>
              <a:t>phòng</a:t>
            </a:r>
            <a:r>
              <a:rPr lang="en-US" i="1" dirty="0" smtClean="0"/>
              <a:t> DNO=5</a:t>
            </a:r>
            <a:r>
              <a:rPr lang="en-US" i="1" dirty="0"/>
              <a:t>, </a:t>
            </a:r>
            <a:r>
              <a:rPr lang="en-US" i="1" dirty="0" err="1" smtClean="0"/>
              <a:t>thông</a:t>
            </a:r>
            <a:r>
              <a:rPr lang="en-US" i="1" dirty="0" smtClean="0"/>
              <a:t> tin </a:t>
            </a:r>
            <a:r>
              <a:rPr lang="en-US" i="1" dirty="0" err="1" smtClean="0"/>
              <a:t>bao</a:t>
            </a:r>
            <a:r>
              <a:rPr lang="en-US" i="1" dirty="0"/>
              <a:t> </a:t>
            </a:r>
            <a:r>
              <a:rPr lang="en-US" i="1" dirty="0" err="1" smtClean="0"/>
              <a:t>gồm</a:t>
            </a:r>
            <a:r>
              <a:rPr lang="en-US" i="1" dirty="0" smtClean="0"/>
              <a:t> </a:t>
            </a:r>
            <a:r>
              <a:rPr lang="en-US" b="0" i="1" dirty="0" smtClean="0"/>
              <a:t>first </a:t>
            </a:r>
            <a:r>
              <a:rPr lang="en-US" b="0" i="1" dirty="0"/>
              <a:t>name, last name, </a:t>
            </a:r>
            <a:r>
              <a:rPr lang="en-US" i="1" dirty="0" err="1" smtClean="0"/>
              <a:t>và</a:t>
            </a:r>
            <a:r>
              <a:rPr lang="en-US" i="1" dirty="0" smtClean="0"/>
              <a:t> salary</a:t>
            </a:r>
            <a:r>
              <a:rPr lang="en-US" b="0" dirty="0" smtClean="0"/>
              <a:t>:</a:t>
            </a:r>
          </a:p>
          <a:p>
            <a:pPr marL="0" indent="0" algn="just">
              <a:buNone/>
            </a:pPr>
            <a:r>
              <a:rPr lang="en-US" dirty="0" err="1" smtClean="0"/>
              <a:t>Cách</a:t>
            </a:r>
            <a:r>
              <a:rPr lang="en-US" dirty="0" smtClean="0"/>
              <a:t> 1:</a:t>
            </a:r>
            <a:endParaRPr lang="en-US" b="0" dirty="0" smtClean="0"/>
          </a:p>
          <a:p>
            <a:pPr marL="0" indent="0" algn="just">
              <a:spcBef>
                <a:spcPts val="0"/>
              </a:spcBef>
              <a:buNone/>
            </a:pPr>
            <a:r>
              <a:rPr lang="en-US" sz="4400" dirty="0" smtClean="0">
                <a:latin typeface="Symbol" pitchFamily="18" charset="2"/>
              </a:rPr>
              <a:t></a:t>
            </a:r>
            <a:r>
              <a:rPr lang="en-US" b="1" baseline="-25000" dirty="0">
                <a:latin typeface="Times New Roman" pitchFamily="18" charset="0"/>
              </a:rPr>
              <a:t>FNAME, LNAME, SALARY</a:t>
            </a:r>
            <a:r>
              <a:rPr lang="en-US" b="1" dirty="0">
                <a:latin typeface="Times New Roman" pitchFamily="18" charset="0"/>
              </a:rPr>
              <a:t>(</a:t>
            </a:r>
            <a:r>
              <a:rPr lang="en-US" sz="4000" b="1" dirty="0" smtClean="0">
                <a:latin typeface="Symbol" pitchFamily="18" charset="2"/>
              </a:rPr>
              <a:t></a:t>
            </a:r>
            <a:r>
              <a:rPr lang="en-US" b="1" baseline="-25000" dirty="0" smtClean="0">
                <a:latin typeface="Times New Roman" pitchFamily="18" charset="0"/>
              </a:rPr>
              <a:t>DNO=5</a:t>
            </a:r>
            <a:r>
              <a:rPr lang="en-US" b="1" dirty="0" smtClean="0">
                <a:latin typeface="Times New Roman" pitchFamily="18" charset="0"/>
              </a:rPr>
              <a:t>(EMPLOYEE</a:t>
            </a:r>
            <a:r>
              <a:rPr lang="en-US" b="1" dirty="0">
                <a:latin typeface="Times New Roman" pitchFamily="18" charset="0"/>
              </a:rPr>
              <a:t>))</a:t>
            </a:r>
          </a:p>
          <a:p>
            <a:pPr marL="0" indent="0" algn="just">
              <a:lnSpc>
                <a:spcPct val="110000"/>
              </a:lnSpc>
              <a:buNone/>
            </a:pPr>
            <a:r>
              <a:rPr lang="en-US" dirty="0" err="1" smtClean="0"/>
              <a:t>Cách</a:t>
            </a:r>
            <a:r>
              <a:rPr lang="en-US" dirty="0" smtClean="0"/>
              <a:t> 2:</a:t>
            </a:r>
            <a:endParaRPr lang="en-US" b="0" dirty="0"/>
          </a:p>
          <a:p>
            <a:pPr lvl="1" algn="just">
              <a:lnSpc>
                <a:spcPct val="110000"/>
              </a:lnSpc>
              <a:buNone/>
            </a:pPr>
            <a:r>
              <a:rPr lang="en-US" dirty="0">
                <a:latin typeface="Times New Roman" pitchFamily="18" charset="0"/>
              </a:rPr>
              <a:t>	</a:t>
            </a:r>
            <a:r>
              <a:rPr lang="en-US" b="1" dirty="0">
                <a:latin typeface="Times New Roman" pitchFamily="18" charset="0"/>
              </a:rPr>
              <a:t>DEP5_EMPS </a:t>
            </a:r>
            <a:r>
              <a:rPr lang="en-US" b="1" dirty="0">
                <a:latin typeface="Times New Roman" pitchFamily="18" charset="0"/>
                <a:sym typeface="Symbol" pitchFamily="18" charset="2"/>
              </a:rPr>
              <a:t> </a:t>
            </a:r>
            <a:r>
              <a:rPr lang="en-US" sz="3600" b="1" dirty="0">
                <a:latin typeface="Symbol" pitchFamily="18" charset="2"/>
              </a:rPr>
              <a:t></a:t>
            </a:r>
            <a:r>
              <a:rPr lang="en-US" b="1" dirty="0">
                <a:latin typeface="Times New Roman" pitchFamily="18" charset="0"/>
              </a:rPr>
              <a:t> </a:t>
            </a:r>
            <a:r>
              <a:rPr lang="en-US" sz="2400" b="1" baseline="-25000" dirty="0">
                <a:latin typeface="Times New Roman" pitchFamily="18" charset="0"/>
              </a:rPr>
              <a:t>DNO=5</a:t>
            </a:r>
            <a:r>
              <a:rPr lang="en-US" b="1" dirty="0">
                <a:latin typeface="Times New Roman" pitchFamily="18" charset="0"/>
              </a:rPr>
              <a:t>(EMPLOYEE)</a:t>
            </a:r>
          </a:p>
          <a:p>
            <a:pPr lvl="1" algn="just">
              <a:lnSpc>
                <a:spcPct val="110000"/>
              </a:lnSpc>
              <a:buNone/>
            </a:pPr>
            <a:r>
              <a:rPr lang="en-US" b="1" dirty="0">
                <a:latin typeface="Times New Roman" pitchFamily="18" charset="0"/>
              </a:rPr>
              <a:t>	</a:t>
            </a:r>
            <a:r>
              <a:rPr lang="en-US" b="1" dirty="0" smtClean="0">
                <a:latin typeface="Times New Roman" pitchFamily="18" charset="0"/>
              </a:rPr>
              <a:t>RESULT</a:t>
            </a:r>
            <a:r>
              <a:rPr lang="en-US" b="1" dirty="0" smtClean="0">
                <a:latin typeface="Times New Roman" pitchFamily="18" charset="0"/>
                <a:sym typeface="Symbol" pitchFamily="18" charset="2"/>
              </a:rPr>
              <a:t></a:t>
            </a:r>
            <a:r>
              <a:rPr lang="en-US" sz="3600" b="1" dirty="0" smtClean="0">
                <a:latin typeface="Symbol" pitchFamily="18" charset="2"/>
              </a:rPr>
              <a:t></a:t>
            </a:r>
            <a:r>
              <a:rPr lang="en-US" sz="2400" b="1" baseline="-25000" dirty="0" smtClean="0">
                <a:latin typeface="Times New Roman" pitchFamily="18" charset="0"/>
              </a:rPr>
              <a:t>FNAME</a:t>
            </a:r>
            <a:r>
              <a:rPr lang="en-US" sz="2400" b="1" baseline="-25000" dirty="0">
                <a:latin typeface="Times New Roman" pitchFamily="18" charset="0"/>
              </a:rPr>
              <a:t>, LNAME, </a:t>
            </a:r>
            <a:r>
              <a:rPr lang="en-US" sz="2400" b="1" baseline="-25000" dirty="0" smtClean="0">
                <a:latin typeface="Times New Roman" pitchFamily="18" charset="0"/>
              </a:rPr>
              <a:t>SALARY</a:t>
            </a:r>
            <a:r>
              <a:rPr lang="en-US" b="1" dirty="0" smtClean="0">
                <a:latin typeface="Times New Roman" pitchFamily="18" charset="0"/>
              </a:rPr>
              <a:t>(DEP5_EMPS</a:t>
            </a:r>
            <a:r>
              <a:rPr lang="en-US" b="1" dirty="0">
                <a:latin typeface="Times New Roman" pitchFamily="18" charset="0"/>
              </a:rPr>
              <a:t>)</a:t>
            </a:r>
            <a:r>
              <a:rPr lang="en-US" sz="1600" b="1" dirty="0">
                <a:latin typeface="Times New Roman" pitchFamily="18" charset="0"/>
              </a:rPr>
              <a:t>	</a:t>
            </a:r>
          </a:p>
          <a:p>
            <a:pPr algn="just"/>
            <a:endParaRPr lang="en-US" b="0" dirty="0"/>
          </a:p>
        </p:txBody>
      </p:sp>
      <p:sp>
        <p:nvSpPr>
          <p:cNvPr id="5" name="Rectangle 2"/>
          <p:cNvSpPr>
            <a:spLocks noChangeArrowheads="1"/>
          </p:cNvSpPr>
          <p:nvPr/>
        </p:nvSpPr>
        <p:spPr bwMode="auto">
          <a:xfrm>
            <a:off x="1066800" y="4572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smtClean="0">
                <a:solidFill>
                  <a:srgbClr val="0000FF"/>
                </a:solidFill>
              </a:rPr>
              <a:t>Bài tập</a:t>
            </a:r>
            <a:endParaRPr lang="en-US" sz="3600" dirty="0">
              <a:solidFill>
                <a:srgbClr val="0000FF"/>
              </a:solidFill>
            </a:endParaRPr>
          </a:p>
        </p:txBody>
      </p:sp>
    </p:spTree>
    <p:extLst>
      <p:ext uri="{BB962C8B-B14F-4D97-AF65-F5344CB8AC3E}">
        <p14:creationId xmlns:p14="http://schemas.microsoft.com/office/powerpoint/2010/main" val="122760949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rgbClr val="0070C0"/>
                </a:solidFill>
              </a:rPr>
              <a:t>Các</a:t>
            </a:r>
            <a:r>
              <a:rPr lang="en-US" sz="3600" dirty="0">
                <a:solidFill>
                  <a:srgbClr val="0070C0"/>
                </a:solidFill>
              </a:rPr>
              <a:t> </a:t>
            </a:r>
            <a:r>
              <a:rPr lang="en-US" sz="3600" dirty="0" err="1" smtClean="0">
                <a:solidFill>
                  <a:srgbClr val="0070C0"/>
                </a:solidFill>
              </a:rPr>
              <a:t>phép</a:t>
            </a:r>
            <a:r>
              <a:rPr lang="en-US" sz="3600" dirty="0">
                <a:solidFill>
                  <a:srgbClr val="0070C0"/>
                </a:solidFill>
              </a:rPr>
              <a:t> </a:t>
            </a:r>
            <a:r>
              <a:rPr lang="en-US" sz="3600" dirty="0" err="1" smtClean="0">
                <a:solidFill>
                  <a:srgbClr val="0070C0"/>
                </a:solidFill>
              </a:rPr>
              <a:t>toán</a:t>
            </a:r>
            <a:r>
              <a:rPr lang="en-US" sz="3600" dirty="0" smtClean="0">
                <a:solidFill>
                  <a:srgbClr val="0070C0"/>
                </a:solidFill>
              </a:rPr>
              <a:t> </a:t>
            </a:r>
            <a:r>
              <a:rPr lang="vi-VN" sz="3600" dirty="0" smtClean="0">
                <a:solidFill>
                  <a:srgbClr val="0070C0"/>
                </a:solidFill>
              </a:rPr>
              <a:t>đạ</a:t>
            </a:r>
            <a:r>
              <a:rPr lang="en-US" sz="3600" dirty="0" err="1" smtClean="0">
                <a:solidFill>
                  <a:srgbClr val="0070C0"/>
                </a:solidFill>
              </a:rPr>
              <a:t>i</a:t>
            </a:r>
            <a:r>
              <a:rPr lang="en-US" sz="3600" dirty="0">
                <a:solidFill>
                  <a:srgbClr val="0070C0"/>
                </a:solidFill>
              </a:rPr>
              <a:t> </a:t>
            </a:r>
            <a:r>
              <a:rPr lang="en-US" sz="3600" dirty="0" err="1" smtClean="0">
                <a:solidFill>
                  <a:srgbClr val="0070C0"/>
                </a:solidFill>
              </a:rPr>
              <a:t>số</a:t>
            </a:r>
            <a:r>
              <a:rPr lang="en-US" sz="3600" dirty="0" smtClean="0">
                <a:solidFill>
                  <a:srgbClr val="0070C0"/>
                </a:solidFill>
              </a:rPr>
              <a:t> </a:t>
            </a:r>
            <a:r>
              <a:rPr lang="en-US" sz="3600" dirty="0" err="1" smtClean="0">
                <a:solidFill>
                  <a:srgbClr val="0070C0"/>
                </a:solidFill>
              </a:rPr>
              <a:t>quan</a:t>
            </a:r>
            <a:r>
              <a:rPr lang="en-US" sz="3600" dirty="0">
                <a:solidFill>
                  <a:srgbClr val="0070C0"/>
                </a:solidFill>
              </a:rPr>
              <a:t> </a:t>
            </a:r>
            <a:r>
              <a:rPr lang="en-US" sz="3600" dirty="0" err="1" smtClean="0">
                <a:solidFill>
                  <a:srgbClr val="0070C0"/>
                </a:solidFill>
              </a:rPr>
              <a:t>hệ</a:t>
            </a:r>
            <a:r>
              <a:rPr lang="en-US" sz="3600" dirty="0">
                <a:solidFill>
                  <a:srgbClr val="0070C0"/>
                </a:solidFill>
              </a:rPr>
              <a:t> </a:t>
            </a:r>
            <a:r>
              <a:rPr lang="en-US" sz="3600" dirty="0" err="1" smtClean="0">
                <a:solidFill>
                  <a:srgbClr val="0070C0"/>
                </a:solidFill>
              </a:rPr>
              <a:t>từ</a:t>
            </a:r>
            <a:r>
              <a:rPr lang="en-US" sz="3600" dirty="0">
                <a:solidFill>
                  <a:srgbClr val="0070C0"/>
                </a:solidFill>
              </a:rPr>
              <a:t> </a:t>
            </a:r>
            <a:r>
              <a:rPr lang="en-US" sz="3600" dirty="0" err="1" smtClean="0">
                <a:solidFill>
                  <a:srgbClr val="0070C0"/>
                </a:solidFill>
              </a:rPr>
              <a:t>lý</a:t>
            </a:r>
            <a:r>
              <a:rPr lang="en-US" sz="3600" dirty="0">
                <a:solidFill>
                  <a:srgbClr val="0070C0"/>
                </a:solidFill>
              </a:rPr>
              <a:t> </a:t>
            </a:r>
            <a:r>
              <a:rPr lang="en-US" sz="3600" dirty="0" err="1" smtClean="0">
                <a:solidFill>
                  <a:srgbClr val="0070C0"/>
                </a:solidFill>
              </a:rPr>
              <a:t>thuyết</a:t>
            </a:r>
            <a:r>
              <a:rPr lang="en-US" sz="3600" dirty="0">
                <a:solidFill>
                  <a:srgbClr val="0070C0"/>
                </a:solidFill>
              </a:rPr>
              <a:t> </a:t>
            </a:r>
            <a:r>
              <a:rPr lang="en-US" sz="3600" dirty="0" err="1" smtClean="0">
                <a:solidFill>
                  <a:srgbClr val="0070C0"/>
                </a:solidFill>
              </a:rPr>
              <a:t>tập</a:t>
            </a:r>
            <a:r>
              <a:rPr lang="en-US" sz="3600" dirty="0">
                <a:solidFill>
                  <a:srgbClr val="0070C0"/>
                </a:solidFill>
              </a:rPr>
              <a:t> </a:t>
            </a:r>
            <a:r>
              <a:rPr lang="en-US" sz="3600" dirty="0" err="1" smtClean="0">
                <a:solidFill>
                  <a:srgbClr val="0070C0"/>
                </a:solidFill>
              </a:rPr>
              <a:t>hợp</a:t>
            </a:r>
            <a:endParaRPr lang="en-US" sz="3600" dirty="0">
              <a:solidFill>
                <a:srgbClr val="0070C0"/>
              </a:solidFill>
            </a:endParaRPr>
          </a:p>
        </p:txBody>
      </p:sp>
      <p:sp>
        <p:nvSpPr>
          <p:cNvPr id="3" name="Content Placeholder 2"/>
          <p:cNvSpPr>
            <a:spLocks noGrp="1"/>
          </p:cNvSpPr>
          <p:nvPr>
            <p:ph idx="1"/>
          </p:nvPr>
        </p:nvSpPr>
        <p:spPr>
          <a:xfrm>
            <a:off x="533400" y="2057400"/>
            <a:ext cx="8229600" cy="5105400"/>
          </a:xfrm>
        </p:spPr>
        <p:txBody>
          <a:bodyPr>
            <a:noAutofit/>
          </a:bodyPr>
          <a:lstStyle/>
          <a:p>
            <a:r>
              <a:rPr lang="en-US" sz="2800" b="1" i="1" dirty="0" smtClean="0">
                <a:solidFill>
                  <a:srgbClr val="990000"/>
                </a:solidFill>
              </a:rPr>
              <a:t>Union, Intersection, Set </a:t>
            </a:r>
            <a:r>
              <a:rPr lang="en-US" sz="2800" b="1" i="1" dirty="0">
                <a:solidFill>
                  <a:srgbClr val="990000"/>
                </a:solidFill>
              </a:rPr>
              <a:t>Difference: </a:t>
            </a:r>
            <a:endParaRPr lang="en-US" sz="2800" b="1" i="1" dirty="0" smtClean="0">
              <a:solidFill>
                <a:srgbClr val="990000"/>
              </a:solidFill>
            </a:endParaRPr>
          </a:p>
          <a:p>
            <a:pPr lvl="1"/>
            <a:r>
              <a:rPr lang="en-US" sz="2400" dirty="0" err="1" smtClean="0"/>
              <a:t>Là</a:t>
            </a:r>
            <a:r>
              <a:rPr lang="en-US" sz="2400" dirty="0"/>
              <a:t> </a:t>
            </a:r>
            <a:r>
              <a:rPr lang="en-US" sz="2400" dirty="0" err="1" smtClean="0"/>
              <a:t>các</a:t>
            </a:r>
            <a:r>
              <a:rPr lang="en-US" sz="2400" dirty="0" smtClean="0"/>
              <a:t> </a:t>
            </a:r>
            <a:r>
              <a:rPr lang="en-US" sz="2400" dirty="0" err="1" smtClean="0"/>
              <a:t>phép</a:t>
            </a:r>
            <a:r>
              <a:rPr lang="en-US" sz="2400" dirty="0" smtClean="0"/>
              <a:t> </a:t>
            </a:r>
            <a:r>
              <a:rPr lang="en-US" sz="2400" dirty="0" err="1" smtClean="0"/>
              <a:t>toán</a:t>
            </a:r>
            <a:r>
              <a:rPr lang="en-US" sz="2400" dirty="0"/>
              <a:t> </a:t>
            </a:r>
            <a:r>
              <a:rPr lang="en-US" sz="2400" dirty="0" err="1" smtClean="0"/>
              <a:t>nhị</a:t>
            </a:r>
            <a:r>
              <a:rPr lang="en-US" sz="2400" dirty="0"/>
              <a:t> </a:t>
            </a:r>
            <a:r>
              <a:rPr lang="en-US" sz="2400" dirty="0" err="1" smtClean="0"/>
              <a:t>phân</a:t>
            </a:r>
            <a:r>
              <a:rPr lang="en-US" sz="2400" dirty="0" smtClean="0"/>
              <a:t>. </a:t>
            </a:r>
          </a:p>
          <a:p>
            <a:pPr lvl="1"/>
            <a:r>
              <a:rPr lang="en-US" sz="2400" dirty="0" err="1" smtClean="0"/>
              <a:t>Các</a:t>
            </a:r>
            <a:r>
              <a:rPr lang="en-US" sz="2400" dirty="0" smtClean="0"/>
              <a:t> </a:t>
            </a:r>
            <a:r>
              <a:rPr lang="en-US" sz="2400" dirty="0" err="1" smtClean="0"/>
              <a:t>quan</a:t>
            </a:r>
            <a:r>
              <a:rPr lang="en-US" sz="2400" dirty="0"/>
              <a:t> </a:t>
            </a:r>
            <a:r>
              <a:rPr lang="en-US" sz="2400" dirty="0" err="1" smtClean="0"/>
              <a:t>hệ</a:t>
            </a:r>
            <a:r>
              <a:rPr lang="en-US" sz="2400" dirty="0"/>
              <a:t> </a:t>
            </a:r>
            <a:r>
              <a:rPr lang="en-US" sz="2400" dirty="0" err="1" smtClean="0"/>
              <a:t>toán</a:t>
            </a:r>
            <a:r>
              <a:rPr lang="en-US" sz="2400" dirty="0"/>
              <a:t> </a:t>
            </a:r>
            <a:r>
              <a:rPr lang="en-US" sz="2400" dirty="0" err="1" smtClean="0"/>
              <a:t>hạng</a:t>
            </a:r>
            <a:r>
              <a:rPr lang="en-US" sz="2400" dirty="0" smtClean="0"/>
              <a:t> </a:t>
            </a:r>
            <a:r>
              <a:rPr lang="en-US" sz="2400" dirty="0" err="1" smtClean="0"/>
              <a:t>của</a:t>
            </a:r>
            <a:r>
              <a:rPr lang="en-US" sz="2400" dirty="0" smtClean="0"/>
              <a:t> </a:t>
            </a:r>
            <a:r>
              <a:rPr lang="en-US" sz="2400" dirty="0" err="1" smtClean="0"/>
              <a:t>các</a:t>
            </a:r>
            <a:r>
              <a:rPr lang="en-US" sz="2400" dirty="0"/>
              <a:t> </a:t>
            </a:r>
            <a:r>
              <a:rPr lang="en-US" sz="2400" dirty="0" err="1" smtClean="0"/>
              <a:t>phép</a:t>
            </a:r>
            <a:r>
              <a:rPr lang="en-US" sz="2400" dirty="0"/>
              <a:t> </a:t>
            </a:r>
            <a:r>
              <a:rPr lang="en-US" sz="2400" dirty="0" err="1" smtClean="0"/>
              <a:t>toán</a:t>
            </a:r>
            <a:r>
              <a:rPr lang="en-US" sz="2400" dirty="0"/>
              <a:t> </a:t>
            </a:r>
            <a:r>
              <a:rPr lang="en-US" sz="2400" dirty="0" err="1" smtClean="0"/>
              <a:t>trên</a:t>
            </a:r>
            <a:r>
              <a:rPr lang="en-US" sz="2400" dirty="0"/>
              <a:t> </a:t>
            </a:r>
            <a:r>
              <a:rPr lang="en-US" sz="2400" dirty="0" err="1" smtClean="0"/>
              <a:t>phải</a:t>
            </a:r>
            <a:r>
              <a:rPr lang="en-US" sz="2400" dirty="0"/>
              <a:t> </a:t>
            </a:r>
            <a:r>
              <a:rPr lang="en-US" sz="2400" dirty="0" err="1" smtClean="0"/>
              <a:t>có</a:t>
            </a:r>
            <a:r>
              <a:rPr lang="en-US" sz="2400" dirty="0"/>
              <a:t> </a:t>
            </a:r>
            <a:r>
              <a:rPr lang="en-US" sz="2400" dirty="0" err="1" smtClean="0"/>
              <a:t>cùng</a:t>
            </a:r>
            <a:r>
              <a:rPr lang="en-US" sz="2400" dirty="0"/>
              <a:t> </a:t>
            </a:r>
            <a:r>
              <a:rPr lang="en-US" sz="2400" dirty="0" err="1" smtClean="0"/>
              <a:t>loại</a:t>
            </a:r>
            <a:r>
              <a:rPr lang="en-US" sz="2400" dirty="0"/>
              <a:t> </a:t>
            </a:r>
            <a:r>
              <a:rPr lang="en-US" sz="2400" dirty="0" err="1" smtClean="0"/>
              <a:t>của</a:t>
            </a:r>
            <a:r>
              <a:rPr lang="en-US" sz="2400" dirty="0"/>
              <a:t> </a:t>
            </a:r>
            <a:r>
              <a:rPr lang="en-US" sz="2400" dirty="0" err="1" smtClean="0"/>
              <a:t>các</a:t>
            </a:r>
            <a:r>
              <a:rPr lang="en-US" sz="2400" dirty="0"/>
              <a:t> </a:t>
            </a:r>
            <a:r>
              <a:rPr lang="en-US" sz="2400" dirty="0" err="1" smtClean="0"/>
              <a:t>bộ</a:t>
            </a:r>
            <a:r>
              <a:rPr lang="en-US" sz="2400" dirty="0" smtClean="0"/>
              <a:t>.</a:t>
            </a:r>
          </a:p>
          <a:p>
            <a:pPr lvl="1"/>
            <a:r>
              <a:rPr lang="en-US" sz="2400" dirty="0" err="1" smtClean="0"/>
              <a:t>Các</a:t>
            </a:r>
            <a:r>
              <a:rPr lang="en-US" sz="2400" dirty="0" smtClean="0"/>
              <a:t> </a:t>
            </a:r>
            <a:r>
              <a:rPr lang="en-US" sz="2400" dirty="0" err="1" smtClean="0"/>
              <a:t>quan</a:t>
            </a:r>
            <a:r>
              <a:rPr lang="en-US" sz="2400" dirty="0"/>
              <a:t> </a:t>
            </a:r>
            <a:r>
              <a:rPr lang="en-US" sz="2400" dirty="0" err="1" smtClean="0"/>
              <a:t>hệ</a:t>
            </a:r>
            <a:r>
              <a:rPr lang="en-US" sz="2400" dirty="0"/>
              <a:t> </a:t>
            </a:r>
            <a:r>
              <a:rPr lang="en-US" sz="2400" dirty="0" err="1" smtClean="0"/>
              <a:t>toán</a:t>
            </a:r>
            <a:r>
              <a:rPr lang="en-US" sz="2400" dirty="0"/>
              <a:t> </a:t>
            </a:r>
            <a:r>
              <a:rPr lang="en-US" sz="2400" dirty="0" err="1" smtClean="0"/>
              <a:t>hạng</a:t>
            </a:r>
            <a:r>
              <a:rPr lang="en-US" sz="2400" dirty="0" smtClean="0"/>
              <a:t> R</a:t>
            </a:r>
            <a:r>
              <a:rPr lang="en-US" sz="2400" baseline="-25000" dirty="0" smtClean="0"/>
              <a:t>1</a:t>
            </a:r>
            <a:r>
              <a:rPr lang="en-US" sz="2400" dirty="0" smtClean="0"/>
              <a:t>(A</a:t>
            </a:r>
            <a:r>
              <a:rPr lang="en-US" sz="2400" baseline="-25000" dirty="0" smtClean="0"/>
              <a:t>1</a:t>
            </a:r>
            <a:r>
              <a:rPr lang="en-US" sz="2400" dirty="0"/>
              <a:t>, A</a:t>
            </a:r>
            <a:r>
              <a:rPr lang="en-US" sz="2400" baseline="-25000" dirty="0"/>
              <a:t>2</a:t>
            </a:r>
            <a:r>
              <a:rPr lang="en-US" sz="2400" dirty="0"/>
              <a:t>, ..., A</a:t>
            </a:r>
            <a:r>
              <a:rPr lang="en-US" sz="2400" baseline="-25000" dirty="0"/>
              <a:t>n</a:t>
            </a:r>
            <a:r>
              <a:rPr lang="en-US" sz="2400" dirty="0"/>
              <a:t>) </a:t>
            </a:r>
            <a:r>
              <a:rPr lang="en-US" sz="2400" dirty="0" err="1" smtClean="0"/>
              <a:t>và</a:t>
            </a:r>
            <a:r>
              <a:rPr lang="en-US" sz="2400" dirty="0" smtClean="0"/>
              <a:t> R</a:t>
            </a:r>
            <a:r>
              <a:rPr lang="en-US" sz="2400" baseline="-25000" dirty="0" smtClean="0"/>
              <a:t>2</a:t>
            </a:r>
            <a:r>
              <a:rPr lang="en-US" sz="2400" dirty="0" smtClean="0"/>
              <a:t>(B</a:t>
            </a:r>
            <a:r>
              <a:rPr lang="en-US" sz="2400" baseline="-25000" dirty="0" smtClean="0"/>
              <a:t>1</a:t>
            </a:r>
            <a:r>
              <a:rPr lang="en-US" sz="2400" dirty="0"/>
              <a:t>, B</a:t>
            </a:r>
            <a:r>
              <a:rPr lang="en-US" sz="2400" baseline="-25000" dirty="0"/>
              <a:t>2</a:t>
            </a:r>
            <a:r>
              <a:rPr lang="en-US" sz="2400" dirty="0"/>
              <a:t>, ..., </a:t>
            </a:r>
            <a:r>
              <a:rPr lang="en-US" sz="2400" dirty="0" err="1"/>
              <a:t>B</a:t>
            </a:r>
            <a:r>
              <a:rPr lang="en-US" sz="2400" baseline="-25000" dirty="0" err="1"/>
              <a:t>n</a:t>
            </a:r>
            <a:r>
              <a:rPr lang="en-US" sz="2400" dirty="0"/>
              <a:t>) </a:t>
            </a:r>
            <a:r>
              <a:rPr lang="en-US" sz="2400" dirty="0" err="1" smtClean="0"/>
              <a:t>phải</a:t>
            </a:r>
            <a:r>
              <a:rPr lang="en-US" sz="2400" dirty="0"/>
              <a:t> </a:t>
            </a:r>
            <a:r>
              <a:rPr lang="en-US" sz="2400" dirty="0" err="1" smtClean="0"/>
              <a:t>có</a:t>
            </a:r>
            <a:r>
              <a:rPr lang="en-US" sz="2400" dirty="0"/>
              <a:t> </a:t>
            </a:r>
            <a:r>
              <a:rPr lang="en-US" sz="2400" dirty="0" err="1" smtClean="0"/>
              <a:t>cùng</a:t>
            </a:r>
            <a:r>
              <a:rPr lang="en-US" sz="2400" dirty="0"/>
              <a:t> </a:t>
            </a:r>
            <a:r>
              <a:rPr lang="en-US" sz="2400" dirty="0" err="1" smtClean="0"/>
              <a:t>số</a:t>
            </a:r>
            <a:r>
              <a:rPr lang="en-US" sz="2400" dirty="0"/>
              <a:t> </a:t>
            </a:r>
            <a:r>
              <a:rPr lang="en-US" sz="2400" dirty="0" err="1" smtClean="0"/>
              <a:t>thuộc</a:t>
            </a:r>
            <a:r>
              <a:rPr lang="en-US" sz="2400" dirty="0"/>
              <a:t> </a:t>
            </a:r>
            <a:r>
              <a:rPr lang="en-US" sz="2400" dirty="0" err="1" smtClean="0"/>
              <a:t>tính</a:t>
            </a:r>
            <a:r>
              <a:rPr lang="en-US" sz="2400" dirty="0"/>
              <a:t> </a:t>
            </a:r>
            <a:r>
              <a:rPr lang="en-US" sz="2400" dirty="0" err="1" smtClean="0"/>
              <a:t>và</a:t>
            </a:r>
            <a:r>
              <a:rPr lang="en-US" sz="2400" dirty="0"/>
              <a:t> </a:t>
            </a:r>
            <a:r>
              <a:rPr lang="en-US" sz="2400" dirty="0" err="1" smtClean="0"/>
              <a:t>miền</a:t>
            </a:r>
            <a:r>
              <a:rPr lang="en-US" sz="2400" dirty="0"/>
              <a:t> </a:t>
            </a:r>
            <a:r>
              <a:rPr lang="en-US" sz="2400" dirty="0" err="1" smtClean="0"/>
              <a:t>giá</a:t>
            </a:r>
            <a:r>
              <a:rPr lang="en-US" sz="2400" dirty="0"/>
              <a:t> </a:t>
            </a:r>
            <a:r>
              <a:rPr lang="en-US" sz="2400" dirty="0" err="1" smtClean="0"/>
              <a:t>trị</a:t>
            </a:r>
            <a:r>
              <a:rPr lang="en-US" sz="2400" dirty="0"/>
              <a:t> </a:t>
            </a:r>
            <a:r>
              <a:rPr lang="en-US" sz="2400" dirty="0" err="1" smtClean="0"/>
              <a:t>của</a:t>
            </a:r>
            <a:r>
              <a:rPr lang="en-US" sz="2400" dirty="0"/>
              <a:t> </a:t>
            </a:r>
            <a:r>
              <a:rPr lang="en-US" sz="2400" dirty="0" err="1" smtClean="0"/>
              <a:t>các</a:t>
            </a:r>
            <a:r>
              <a:rPr lang="en-US" sz="2400" dirty="0"/>
              <a:t> </a:t>
            </a:r>
            <a:r>
              <a:rPr lang="en-US" sz="2400" dirty="0" err="1" smtClean="0"/>
              <a:t>thuộc</a:t>
            </a:r>
            <a:r>
              <a:rPr lang="en-US" sz="2400" dirty="0"/>
              <a:t> </a:t>
            </a:r>
            <a:r>
              <a:rPr lang="en-US" sz="2400" dirty="0" err="1" smtClean="0"/>
              <a:t>tính</a:t>
            </a:r>
            <a:r>
              <a:rPr lang="en-US" sz="2400" dirty="0" smtClean="0"/>
              <a:t> t</a:t>
            </a:r>
            <a:r>
              <a:rPr lang="vi-VN" sz="2400" dirty="0" smtClean="0">
                <a:latin typeface="Calibri" pitchFamily="34" charset="0"/>
              </a:rPr>
              <a:t>ươ</a:t>
            </a:r>
            <a:r>
              <a:rPr lang="en-US" sz="2400" dirty="0" err="1" smtClean="0"/>
              <a:t>ng</a:t>
            </a:r>
            <a:r>
              <a:rPr lang="en-US" sz="2400" dirty="0"/>
              <a:t> </a:t>
            </a:r>
            <a:r>
              <a:rPr lang="en-US" sz="2400" dirty="0" err="1" smtClean="0"/>
              <a:t>ứng</a:t>
            </a:r>
            <a:r>
              <a:rPr lang="en-US" sz="2400" dirty="0"/>
              <a:t> </a:t>
            </a:r>
            <a:r>
              <a:rPr lang="en-US" sz="2400" dirty="0" err="1" smtClean="0"/>
              <a:t>phải</a:t>
            </a:r>
            <a:r>
              <a:rPr lang="en-US" sz="2400" dirty="0" smtClean="0"/>
              <a:t> t</a:t>
            </a:r>
            <a:r>
              <a:rPr lang="vi-VN" sz="2400" dirty="0" smtClean="0">
                <a:latin typeface="Calibri" pitchFamily="34" charset="0"/>
              </a:rPr>
              <a:t>ươ</a:t>
            </a:r>
            <a:r>
              <a:rPr lang="en-US" sz="2400" dirty="0" err="1" smtClean="0"/>
              <a:t>ng</a:t>
            </a:r>
            <a:r>
              <a:rPr lang="en-US" sz="2400" dirty="0"/>
              <a:t> </a:t>
            </a:r>
            <a:r>
              <a:rPr lang="en-US" sz="2400" dirty="0" err="1" smtClean="0"/>
              <a:t>thích</a:t>
            </a:r>
            <a:r>
              <a:rPr lang="en-US" sz="2400" dirty="0" smtClean="0"/>
              <a:t> </a:t>
            </a:r>
            <a:r>
              <a:rPr lang="en-US" sz="2400" err="1" smtClean="0"/>
              <a:t>nhau</a:t>
            </a:r>
            <a:r>
              <a:rPr lang="en-US" sz="2400" smtClean="0"/>
              <a:t>.</a:t>
            </a:r>
          </a:p>
          <a:p>
            <a:pPr lvl="1"/>
            <a:r>
              <a:rPr lang="vi-VN" sz="2400" b="1"/>
              <a:t>Định nghĩa</a:t>
            </a:r>
            <a:r>
              <a:rPr lang="en-US" sz="2400" b="1"/>
              <a:t> khả hợp</a:t>
            </a:r>
            <a:r>
              <a:rPr lang="vi-VN" sz="2400" b="1"/>
              <a:t>: </a:t>
            </a:r>
            <a:r>
              <a:rPr lang="vi-VN" sz="2400"/>
              <a:t>Hai quan hệ r và s được gọi là khả hợp nếu chúng được xác định</a:t>
            </a:r>
            <a:r>
              <a:rPr lang="en-US" sz="2400"/>
              <a:t> trên cùng một tập </a:t>
            </a:r>
            <a:r>
              <a:rPr lang="vi-VN" sz="2400"/>
              <a:t>các miền giá trị (Có nghĩa là chúng được xác đ</a:t>
            </a:r>
            <a:r>
              <a:rPr lang="en-US" sz="2400"/>
              <a:t>ị</a:t>
            </a:r>
            <a:r>
              <a:rPr lang="vi-VN" sz="2400"/>
              <a:t>nh trên cùng một tập</a:t>
            </a:r>
            <a:r>
              <a:rPr lang="en-US" sz="2400"/>
              <a:t> các thuộc tính).</a:t>
            </a:r>
          </a:p>
          <a:p>
            <a:pPr lvl="1"/>
            <a:endParaRPr lang="en-US" sz="2400" dirty="0"/>
          </a:p>
        </p:txBody>
      </p:sp>
    </p:spTree>
    <p:extLst>
      <p:ext uri="{BB962C8B-B14F-4D97-AF65-F5344CB8AC3E}">
        <p14:creationId xmlns:p14="http://schemas.microsoft.com/office/powerpoint/2010/main" val="307046750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219200" y="762000"/>
            <a:ext cx="8183563" cy="990600"/>
          </a:xfrm>
        </p:spPr>
        <p:txBody>
          <a:bodyPr anchor="ctr">
            <a:normAutofit/>
          </a:bodyPr>
          <a:lstStyle/>
          <a:p>
            <a:r>
              <a:rPr lang="en-US" sz="4000">
                <a:solidFill>
                  <a:srgbClr val="0000FF"/>
                </a:solidFill>
                <a:effectLst>
                  <a:outerShdw blurRad="38100" dist="38100" dir="2700000" algn="tl">
                    <a:srgbClr val="C0C0C0"/>
                  </a:outerShdw>
                </a:effectLst>
              </a:rPr>
              <a:t>Phép hợp - Union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4BCA95C0-81CA-43F8-BA52-B25D2A13A972}" type="slidenum">
              <a:rPr lang="en-US" sz="1000" b="0">
                <a:solidFill>
                  <a:schemeClr val="bg2">
                    <a:shade val="50000"/>
                  </a:schemeClr>
                </a:solidFill>
                <a:latin typeface="Verdana" pitchFamily="34" charset="0"/>
              </a:rPr>
              <a:pPr algn="r" eaLnBrk="1" hangingPunct="1">
                <a:defRPr/>
              </a:pPr>
              <a:t>23</a:t>
            </a:fld>
            <a:endParaRPr lang="en-US" sz="1000" b="0">
              <a:solidFill>
                <a:schemeClr val="bg2">
                  <a:shade val="50000"/>
                </a:schemeClr>
              </a:solidFill>
              <a:latin typeface="Verdana" pitchFamily="34" charset="0"/>
            </a:endParaRPr>
          </a:p>
        </p:txBody>
      </p:sp>
      <p:sp>
        <p:nvSpPr>
          <p:cNvPr id="636933" name="Rectangle 5"/>
          <p:cNvSpPr>
            <a:spLocks noChangeArrowheads="1"/>
          </p:cNvSpPr>
          <p:nvPr/>
        </p:nvSpPr>
        <p:spPr bwMode="auto">
          <a:xfrm>
            <a:off x="685800" y="2133600"/>
            <a:ext cx="3505200" cy="19050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200" b="0" dirty="0"/>
              <a:t>Nếu Q</a:t>
            </a:r>
            <a:r>
              <a:rPr lang="en-US" sz="2200" b="0" baseline="-25000" dirty="0"/>
              <a:t>1</a:t>
            </a:r>
            <a:r>
              <a:rPr lang="en-US" sz="2200" b="0" dirty="0"/>
              <a:t>, Q</a:t>
            </a:r>
            <a:r>
              <a:rPr lang="en-US" sz="2200" b="0" baseline="-25000" dirty="0"/>
              <a:t>2</a:t>
            </a:r>
            <a:r>
              <a:rPr lang="en-US" sz="2200" b="0" dirty="0"/>
              <a:t> có: </a:t>
            </a:r>
          </a:p>
          <a:p>
            <a:pPr marL="50800" indent="-4763" algn="l" eaLnBrk="1" hangingPunct="1">
              <a:spcBef>
                <a:spcPct val="20000"/>
              </a:spcBef>
              <a:buClr>
                <a:schemeClr val="folHlink"/>
              </a:buClr>
              <a:buSzPct val="60000"/>
              <a:buFont typeface="Wingdings" pitchFamily="2" charset="2"/>
              <a:buNone/>
            </a:pPr>
            <a:r>
              <a:rPr lang="en-US" sz="2200" b="0" dirty="0"/>
              <a:t>	Q</a:t>
            </a:r>
            <a:r>
              <a:rPr lang="en-US" sz="2200" b="0" baseline="-25000" dirty="0"/>
              <a:t>1</a:t>
            </a:r>
            <a:r>
              <a:rPr lang="en-US" sz="2200" b="0" dirty="0"/>
              <a:t>+ = Q</a:t>
            </a:r>
            <a:r>
              <a:rPr lang="en-US" sz="2200" b="0" baseline="-25000" dirty="0"/>
              <a:t>2</a:t>
            </a:r>
            <a:r>
              <a:rPr lang="en-US" sz="2200" b="0" dirty="0"/>
              <a:t>+= {A</a:t>
            </a:r>
            <a:r>
              <a:rPr lang="en-US" sz="2200" b="0" baseline="-25000" dirty="0"/>
              <a:t>1</a:t>
            </a:r>
            <a:r>
              <a:rPr lang="en-US" sz="2200" b="0" dirty="0"/>
              <a:t>, A</a:t>
            </a:r>
            <a:r>
              <a:rPr lang="en-US" sz="2200" b="0" baseline="-25000" dirty="0"/>
              <a:t>2</a:t>
            </a:r>
            <a:r>
              <a:rPr lang="en-US" sz="2200" b="0" dirty="0"/>
              <a:t>,..., A</a:t>
            </a:r>
            <a:r>
              <a:rPr lang="en-US" sz="2200" b="0" baseline="-25000" dirty="0"/>
              <a:t>n</a:t>
            </a:r>
            <a:r>
              <a:rPr lang="en-US" sz="2200" b="0" dirty="0"/>
              <a:t>}</a:t>
            </a:r>
          </a:p>
          <a:p>
            <a:pPr marL="50800" indent="-4763" algn="l" eaLnBrk="1" hangingPunct="1">
              <a:spcBef>
                <a:spcPct val="20000"/>
              </a:spcBef>
              <a:buClr>
                <a:schemeClr val="folHlink"/>
              </a:buClr>
              <a:buSzPct val="60000"/>
              <a:buFont typeface="Wingdings" pitchFamily="2" charset="2"/>
              <a:buNone/>
            </a:pPr>
            <a:r>
              <a:rPr lang="en-US" sz="2200" b="0" dirty="0"/>
              <a:t>R</a:t>
            </a:r>
            <a:r>
              <a:rPr lang="en-US" sz="2200" b="0" dirty="0" smtClean="0"/>
              <a:t> </a:t>
            </a:r>
            <a:r>
              <a:rPr lang="en-US" sz="2200" b="0" dirty="0"/>
              <a:t>là quan hệ trên Q</a:t>
            </a:r>
            <a:r>
              <a:rPr lang="en-US" sz="2200" b="0" baseline="-25000" dirty="0"/>
              <a:t>1</a:t>
            </a:r>
          </a:p>
          <a:p>
            <a:pPr marL="50800" indent="-4763" algn="l" eaLnBrk="1" hangingPunct="1">
              <a:spcBef>
                <a:spcPct val="20000"/>
              </a:spcBef>
              <a:buClr>
                <a:schemeClr val="folHlink"/>
              </a:buClr>
              <a:buSzPct val="60000"/>
              <a:buFont typeface="Wingdings" pitchFamily="2" charset="2"/>
              <a:buNone/>
            </a:pPr>
            <a:r>
              <a:rPr lang="en-US" sz="2200" b="0" dirty="0" smtClean="0"/>
              <a:t>S</a:t>
            </a:r>
            <a:r>
              <a:rPr lang="en-US" sz="2200" b="0" baseline="-25000" dirty="0" smtClean="0"/>
              <a:t> </a:t>
            </a:r>
            <a:r>
              <a:rPr lang="en-US" sz="2200" b="0" dirty="0"/>
              <a:t>là quan hệ trên Q</a:t>
            </a:r>
            <a:r>
              <a:rPr lang="en-US" sz="2200" b="0" baseline="-25000" dirty="0"/>
              <a:t>2</a:t>
            </a:r>
          </a:p>
        </p:txBody>
      </p:sp>
      <p:sp>
        <p:nvSpPr>
          <p:cNvPr id="636934" name="Rectangle 6"/>
          <p:cNvSpPr>
            <a:spLocks noChangeArrowheads="1"/>
          </p:cNvSpPr>
          <p:nvPr/>
        </p:nvSpPr>
        <p:spPr bwMode="auto">
          <a:xfrm>
            <a:off x="4267200" y="2119313"/>
            <a:ext cx="4419600" cy="19050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200" b="0" dirty="0"/>
              <a:t>Thì Q</a:t>
            </a:r>
            <a:r>
              <a:rPr lang="en-US" sz="2200" b="0" baseline="-25000" dirty="0"/>
              <a:t>3</a:t>
            </a:r>
            <a:r>
              <a:rPr lang="en-US" sz="2200" b="0" dirty="0"/>
              <a:t> có quan hệ r</a:t>
            </a:r>
            <a:r>
              <a:rPr lang="en-US" sz="2200" b="0" baseline="-25000" dirty="0"/>
              <a:t>3</a:t>
            </a:r>
            <a:r>
              <a:rPr lang="en-US" sz="2200" b="0" dirty="0"/>
              <a:t> được xác định như sau:</a:t>
            </a:r>
          </a:p>
          <a:p>
            <a:pPr marL="50800" indent="-4763" algn="l" eaLnBrk="1" hangingPunct="1">
              <a:spcBef>
                <a:spcPct val="20000"/>
              </a:spcBef>
              <a:buClr>
                <a:schemeClr val="folHlink"/>
              </a:buClr>
              <a:buSzPct val="60000"/>
              <a:buFont typeface="Wingdings" pitchFamily="2" charset="2"/>
              <a:buNone/>
            </a:pPr>
            <a:r>
              <a:rPr lang="en-US" sz="2200" b="0" dirty="0">
                <a:latin typeface="VNI-Times" pitchFamily="2" charset="0"/>
              </a:rPr>
              <a:t>  	Q</a:t>
            </a:r>
            <a:r>
              <a:rPr lang="en-US" sz="2200" b="0" baseline="-25000" dirty="0">
                <a:latin typeface="VNI-Times" pitchFamily="2" charset="0"/>
              </a:rPr>
              <a:t>3</a:t>
            </a:r>
            <a:r>
              <a:rPr lang="en-US" sz="2200" b="0" baseline="30000" dirty="0">
                <a:latin typeface="VNI-Times" pitchFamily="2" charset="0"/>
              </a:rPr>
              <a:t>+ </a:t>
            </a:r>
            <a:r>
              <a:rPr lang="en-US" sz="2200" b="0" dirty="0">
                <a:latin typeface="VNI-Times" pitchFamily="2" charset="0"/>
              </a:rPr>
              <a:t>= {A</a:t>
            </a:r>
            <a:r>
              <a:rPr lang="en-US" sz="2200" b="0" baseline="-25000" dirty="0">
                <a:latin typeface="VNI-Times" pitchFamily="2" charset="0"/>
              </a:rPr>
              <a:t>1</a:t>
            </a:r>
            <a:r>
              <a:rPr lang="en-US" sz="2200" b="0" dirty="0">
                <a:latin typeface="VNI-Times" pitchFamily="2" charset="0"/>
              </a:rPr>
              <a:t>, A</a:t>
            </a:r>
            <a:r>
              <a:rPr lang="en-US" sz="2200" b="0" baseline="-25000" dirty="0">
                <a:latin typeface="VNI-Times" pitchFamily="2" charset="0"/>
              </a:rPr>
              <a:t>2</a:t>
            </a:r>
            <a:r>
              <a:rPr lang="en-US" sz="2200" b="0" dirty="0">
                <a:latin typeface="VNI-Times" pitchFamily="2" charset="0"/>
              </a:rPr>
              <a:t>,..., A</a:t>
            </a:r>
            <a:r>
              <a:rPr lang="en-US" sz="2200" b="0" baseline="-25000" dirty="0">
                <a:latin typeface="VNI-Times" pitchFamily="2" charset="0"/>
              </a:rPr>
              <a:t>n</a:t>
            </a:r>
            <a:r>
              <a:rPr lang="en-US" sz="2200" b="0" dirty="0">
                <a:latin typeface="VNI-Times" pitchFamily="2" charset="0"/>
              </a:rPr>
              <a:t>}</a:t>
            </a:r>
          </a:p>
          <a:p>
            <a:pPr marL="50800" indent="-4763" algn="l" eaLnBrk="1" hangingPunct="1">
              <a:spcBef>
                <a:spcPct val="20000"/>
              </a:spcBef>
              <a:buClr>
                <a:schemeClr val="folHlink"/>
              </a:buClr>
              <a:buSzPct val="60000"/>
              <a:buFont typeface="Wingdings" pitchFamily="2" charset="2"/>
              <a:buNone/>
            </a:pPr>
            <a:r>
              <a:rPr lang="en-US" sz="2200" b="0" dirty="0">
                <a:latin typeface="VNI-Times" pitchFamily="2" charset="0"/>
              </a:rPr>
              <a:t>	</a:t>
            </a:r>
          </a:p>
        </p:txBody>
      </p:sp>
      <p:graphicFrame>
        <p:nvGraphicFramePr>
          <p:cNvPr id="637066" name="Group 138"/>
          <p:cNvGraphicFramePr>
            <a:graphicFrameLocks noGrp="1"/>
          </p:cNvGraphicFramePr>
          <p:nvPr>
            <p:extLst>
              <p:ext uri="{D42A27DB-BD31-4B8C-83A1-F6EECF244321}">
                <p14:modId xmlns:p14="http://schemas.microsoft.com/office/powerpoint/2010/main" val="3630728085"/>
              </p:ext>
            </p:extLst>
          </p:nvPr>
        </p:nvGraphicFramePr>
        <p:xfrm>
          <a:off x="609600" y="4024313"/>
          <a:ext cx="8229600" cy="2590800"/>
        </p:xfrm>
        <a:graphic>
          <a:graphicData uri="http://schemas.openxmlformats.org/drawingml/2006/table">
            <a:tbl>
              <a:tblPr/>
              <a:tblGrid>
                <a:gridCol w="793750"/>
                <a:gridCol w="863600"/>
                <a:gridCol w="704850"/>
                <a:gridCol w="627063"/>
                <a:gridCol w="749300"/>
                <a:gridCol w="865187"/>
                <a:gridCol w="730250"/>
                <a:gridCol w="457200"/>
                <a:gridCol w="762000"/>
                <a:gridCol w="838200"/>
                <a:gridCol w="838200"/>
              </a:tblGrid>
              <a:tr h="274638">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smtClean="0">
                          <a:ln>
                            <a:noFill/>
                          </a:ln>
                          <a:solidFill>
                            <a:schemeClr val="tx1"/>
                          </a:solidFill>
                          <a:effectLst/>
                          <a:latin typeface="Arial" charset="0"/>
                          <a:ea typeface="Times New Roman" pitchFamily="18" charset="0"/>
                          <a:cs typeface="Arial" charset="0"/>
                        </a:rPr>
                        <a:t>1</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smtClean="0">
                          <a:ln>
                            <a:noFill/>
                          </a:ln>
                          <a:solidFill>
                            <a:schemeClr val="tx1"/>
                          </a:solidFill>
                          <a:effectLst/>
                          <a:latin typeface="Arial" charset="0"/>
                          <a:ea typeface="Times New Roman" pitchFamily="18" charset="0"/>
                          <a:cs typeface="Arial" charset="0"/>
                        </a:rPr>
                        <a:t>2</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smtClean="0">
                          <a:ln>
                            <a:noFill/>
                          </a:ln>
                          <a:solidFill>
                            <a:schemeClr val="tx1"/>
                          </a:solidFill>
                          <a:effectLst/>
                          <a:latin typeface="Arial" charset="0"/>
                          <a:ea typeface="Times New Roman" pitchFamily="18" charset="0"/>
                          <a:cs typeface="Arial" charset="0"/>
                        </a:rPr>
                        <a:t>3 </a:t>
                      </a: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 r</a:t>
                      </a:r>
                      <a:r>
                        <a:rPr kumimoji="0" lang="en-US" sz="1600" b="0" i="0" u="none" strike="noStrike" cap="none" normalizeH="0" baseline="-30000" smtClean="0">
                          <a:ln>
                            <a:noFill/>
                          </a:ln>
                          <a:solidFill>
                            <a:schemeClr val="tx1"/>
                          </a:solidFill>
                          <a:effectLst/>
                          <a:latin typeface="Arial" charset="0"/>
                          <a:ea typeface="Times New Roman" pitchFamily="18" charset="0"/>
                          <a:cs typeface="Arial" charset="0"/>
                        </a:rPr>
                        <a:t>1 </a:t>
                      </a: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 </a:t>
                      </a: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smtClean="0">
                          <a:ln>
                            <a:noFill/>
                          </a:ln>
                          <a:solidFill>
                            <a:schemeClr val="tx1"/>
                          </a:solidFill>
                          <a:effectLst/>
                          <a:latin typeface="Arial" charset="0"/>
                          <a:ea typeface="Times New Roman" pitchFamily="18" charset="0"/>
                          <a:cs typeface="Arial" charset="0"/>
                        </a:rPr>
                        <a:t>2</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7463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TTNT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99002</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3238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TTNT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23</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495360" cy="416302"/>
          </a:xfrm>
          <a:prstGeom prst="rect">
            <a:avLst/>
          </a:prstGeom>
          <a:ln>
            <a:solidFill>
              <a:schemeClr val="tx2"/>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36933"/>
                                        </p:tgtEl>
                                        <p:attrNameLst>
                                          <p:attrName>style.visibility</p:attrName>
                                        </p:attrNameLst>
                                      </p:cBhvr>
                                      <p:to>
                                        <p:strVal val="visible"/>
                                      </p:to>
                                    </p:set>
                                    <p:animEffect transition="in" filter="strips(downRight)">
                                      <p:cBhvr>
                                        <p:cTn id="7" dur="500"/>
                                        <p:tgtEl>
                                          <p:spTgt spid="636933"/>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36934"/>
                                        </p:tgtEl>
                                        <p:attrNameLst>
                                          <p:attrName>style.visibility</p:attrName>
                                        </p:attrNameLst>
                                      </p:cBhvr>
                                      <p:to>
                                        <p:strVal val="visible"/>
                                      </p:to>
                                    </p:set>
                                    <p:animEffect transition="in" filter="strips(downRight)">
                                      <p:cBhvr>
                                        <p:cTn id="11" dur="500"/>
                                        <p:tgtEl>
                                          <p:spTgt spid="636934"/>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637066"/>
                                        </p:tgtEl>
                                        <p:attrNameLst>
                                          <p:attrName>style.visibility</p:attrName>
                                        </p:attrNameLst>
                                      </p:cBhvr>
                                      <p:to>
                                        <p:strVal val="visible"/>
                                      </p:to>
                                    </p:set>
                                    <p:animEffect transition="in" filter="strips(downRight)">
                                      <p:cBhvr>
                                        <p:cTn id="15" dur="500"/>
                                        <p:tgtEl>
                                          <p:spTgt spid="637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3" grpId="0" animBg="1" autoUpdateAnimBg="0"/>
      <p:bldP spid="63693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r>
              <a:rPr lang="en-US">
                <a:solidFill>
                  <a:srgbClr val="0000FF"/>
                </a:solidFill>
                <a:effectLst>
                  <a:outerShdw blurRad="38100" dist="38100" dir="2700000" algn="tl">
                    <a:srgbClr val="C0C0C0"/>
                  </a:outerShdw>
                </a:effectLst>
              </a:rPr>
              <a:t>Phép hợp - Union</a:t>
            </a:r>
          </a:p>
        </p:txBody>
      </p:sp>
      <p:pic>
        <p:nvPicPr>
          <p:cNvPr id="63795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181529"/>
            <a:ext cx="7315200" cy="3519309"/>
          </a:xfrm>
          <a:prstGeom prst="rect">
            <a:avLst/>
          </a:prstGeom>
          <a:noFill/>
          <a:extLst>
            <a:ext uri="{909E8E84-426E-40DD-AFC4-6F175D3DCCD1}">
              <a14:hiddenFill xmlns:a14="http://schemas.microsoft.com/office/drawing/2010/main">
                <a:solidFill>
                  <a:srgbClr val="FFFFFF"/>
                </a:solidFill>
              </a14:hiddenFill>
            </a:ext>
          </a:extLst>
        </p:spPr>
      </p:pic>
      <p:sp>
        <p:nvSpPr>
          <p:cNvPr id="637959" name="Text Box 7"/>
          <p:cNvSpPr txBox="1">
            <a:spLocks noChangeArrowheads="1"/>
          </p:cNvSpPr>
          <p:nvPr/>
        </p:nvSpPr>
        <p:spPr bwMode="auto">
          <a:xfrm>
            <a:off x="838200" y="1981200"/>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400" i="1" dirty="0">
                <a:solidFill>
                  <a:srgbClr val="990000"/>
                </a:solidFill>
              </a:rPr>
              <a:t>UNION </a:t>
            </a:r>
            <a:r>
              <a:rPr lang="en-US" sz="2400" dirty="0">
                <a:solidFill>
                  <a:srgbClr val="990000"/>
                </a:solidFill>
                <a:sym typeface="Symbol" pitchFamily="18" charset="2"/>
              </a:rPr>
              <a:t>R</a:t>
            </a:r>
            <a:r>
              <a:rPr lang="en-US" sz="2400" dirty="0">
                <a:solidFill>
                  <a:srgbClr val="990000"/>
                </a:solidFill>
                <a:latin typeface="Symbol" pitchFamily="18" charset="2"/>
              </a:rPr>
              <a:t></a:t>
            </a:r>
            <a:r>
              <a:rPr lang="en-US" sz="2400" dirty="0">
                <a:solidFill>
                  <a:srgbClr val="990000"/>
                </a:solidFill>
              </a:rPr>
              <a:t>S</a:t>
            </a:r>
            <a:r>
              <a:rPr lang="en-US" sz="2400" i="1" dirty="0">
                <a:solidFill>
                  <a:srgbClr val="990000"/>
                </a:solidFill>
              </a:rPr>
              <a:t>: </a:t>
            </a:r>
            <a:r>
              <a:rPr lang="en-US" sz="2400" dirty="0"/>
              <a:t>Xác </a:t>
            </a:r>
            <a:r>
              <a:rPr lang="vi-VN" sz="2400" dirty="0" err="1"/>
              <a:t>đị</a:t>
            </a:r>
            <a:r>
              <a:rPr lang="en-US" sz="2400" dirty="0" err="1"/>
              <a:t>nh</a:t>
            </a:r>
            <a:r>
              <a:rPr lang="en-US" sz="2400" dirty="0"/>
              <a:t> một quan hệ chứa tất cả các bộ thuộc R hoặc thuộc S hoặc thuộc cả R và S, loại bỏ các bộ trùng nhau.</a:t>
            </a:r>
          </a:p>
        </p:txBody>
      </p:sp>
      <p:sp>
        <p:nvSpPr>
          <p:cNvPr id="3" name="Slide Number Placeholder 2"/>
          <p:cNvSpPr>
            <a:spLocks noGrp="1"/>
          </p:cNvSpPr>
          <p:nvPr>
            <p:ph type="sldNum" sz="quarter" idx="12"/>
          </p:nvPr>
        </p:nvSpPr>
        <p:spPr/>
        <p:txBody>
          <a:bodyPr/>
          <a:lstStyle/>
          <a:p>
            <a:fld id="{FFF78B54-851D-40EE-83BB-0C4EB37884E6}" type="slidenum">
              <a:rPr lang="en-US" smtClean="0"/>
              <a:pPr/>
              <a:t>24</a:t>
            </a:fld>
            <a:endParaRPr lang="en-US"/>
          </a:p>
        </p:txBody>
      </p:sp>
      <p:sp>
        <p:nvSpPr>
          <p:cNvPr id="2" name="Rectangle 1"/>
          <p:cNvSpPr/>
          <p:nvPr/>
        </p:nvSpPr>
        <p:spPr bwMode="auto">
          <a:xfrm>
            <a:off x="1524000" y="5181600"/>
            <a:ext cx="3505200" cy="1519238"/>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r>
              <a:rPr lang="en-US">
                <a:solidFill>
                  <a:srgbClr val="0000FF"/>
                </a:solidFill>
                <a:effectLst>
                  <a:outerShdw blurRad="38100" dist="38100" dir="2700000" algn="tl">
                    <a:srgbClr val="C0C0C0"/>
                  </a:outerShdw>
                </a:effectLst>
              </a:rPr>
              <a:t>Phép hợp - Union</a:t>
            </a:r>
          </a:p>
        </p:txBody>
      </p:sp>
      <p:sp>
        <p:nvSpPr>
          <p:cNvPr id="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AC90441B-F40D-4338-81F9-B752EF634BE3}" type="slidenum">
              <a:rPr lang="en-US" sz="1000" b="0">
                <a:solidFill>
                  <a:schemeClr val="bg2">
                    <a:shade val="50000"/>
                  </a:schemeClr>
                </a:solidFill>
                <a:latin typeface="Verdana" pitchFamily="34" charset="0"/>
              </a:rPr>
              <a:pPr algn="r" eaLnBrk="1" hangingPunct="1">
                <a:defRPr/>
              </a:pPr>
              <a:t>25</a:t>
            </a:fld>
            <a:endParaRPr lang="en-US" sz="1000" b="0">
              <a:solidFill>
                <a:schemeClr val="bg2">
                  <a:shade val="50000"/>
                </a:schemeClr>
              </a:solidFill>
              <a:latin typeface="Verdana" pitchFamily="34" charset="0"/>
            </a:endParaRPr>
          </a:p>
        </p:txBody>
      </p:sp>
      <p:sp>
        <p:nvSpPr>
          <p:cNvPr id="637959" name="Text Box 7"/>
          <p:cNvSpPr txBox="1">
            <a:spLocks noChangeArrowheads="1"/>
          </p:cNvSpPr>
          <p:nvPr/>
        </p:nvSpPr>
        <p:spPr bwMode="auto">
          <a:xfrm>
            <a:off x="838200" y="1981200"/>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400" i="1" dirty="0" smtClean="0">
                <a:solidFill>
                  <a:srgbClr val="990000"/>
                </a:solidFill>
              </a:rPr>
              <a:t>Ví dụ:</a:t>
            </a:r>
            <a:endParaRPr lang="en-US" sz="2400" dirty="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25</a:t>
            </a:fld>
            <a:endParaRPr lang="en-US"/>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25" y="3192415"/>
            <a:ext cx="4115375" cy="1838582"/>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3192415"/>
            <a:ext cx="2391109" cy="2438741"/>
          </a:xfrm>
          <a:prstGeom prst="rect">
            <a:avLst/>
          </a:prstGeom>
        </p:spPr>
      </p:pic>
    </p:spTree>
    <p:extLst>
      <p:ext uri="{BB962C8B-B14F-4D97-AF65-F5344CB8AC3E}">
        <p14:creationId xmlns:p14="http://schemas.microsoft.com/office/powerpoint/2010/main" val="59007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r>
              <a:rPr lang="en-US">
                <a:solidFill>
                  <a:srgbClr val="0000FF"/>
                </a:solidFill>
                <a:effectLst>
                  <a:outerShdw blurRad="38100" dist="38100" dir="2700000" algn="tl">
                    <a:srgbClr val="C0C0C0"/>
                  </a:outerShdw>
                </a:effectLst>
              </a:rPr>
              <a:t>Phép hợp - Union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26</a:t>
            </a:fld>
            <a:endParaRPr lang="en-US"/>
          </a:p>
        </p:txBody>
      </p:sp>
      <p:sp>
        <p:nvSpPr>
          <p:cNvPr id="10" name="Content Placeholder 2"/>
          <p:cNvSpPr txBox="1">
            <a:spLocks/>
          </p:cNvSpPr>
          <p:nvPr/>
        </p:nvSpPr>
        <p:spPr>
          <a:xfrm>
            <a:off x="457200" y="1946275"/>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400050" lvl="1" indent="0" algn="just" eaLnBrk="1" hangingPunct="1">
              <a:buFont typeface="Wingdings" pitchFamily="2" charset="2"/>
              <a:buNone/>
            </a:pPr>
            <a:r>
              <a:rPr lang="en-US" sz="2000" b="0" i="1" kern="0" dirty="0" smtClean="0"/>
              <a:t>Ví dụ</a:t>
            </a:r>
            <a:r>
              <a:rPr lang="en-US" sz="2000" b="0" kern="0" dirty="0" smtClean="0"/>
              <a:t>: Xem SSN của tất cả nhân viên hoặc là làm việc ở phòng ban số 5 hoặc là giám sát của nhân viên làm ở phòng ban 5.</a:t>
            </a:r>
          </a:p>
          <a:p>
            <a:pPr algn="just" eaLnBrk="1" hangingPunct="1"/>
            <a:endParaRPr lang="en-US" sz="2400" b="0" kern="0" dirty="0" smtClean="0"/>
          </a:p>
          <a:p>
            <a:pPr algn="just" eaLnBrk="1" hangingPunct="1"/>
            <a:endParaRPr lang="en-US" sz="2400" b="0" kern="0" dirty="0"/>
          </a:p>
        </p:txBody>
      </p:sp>
      <p:pic>
        <p:nvPicPr>
          <p:cNvPr id="11"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583" y="2697844"/>
            <a:ext cx="8116433" cy="1905000"/>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931" y="4817240"/>
            <a:ext cx="2381583" cy="1276528"/>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68" y="4809905"/>
            <a:ext cx="2457793" cy="838317"/>
          </a:xfrm>
          <a:prstGeom prst="rect">
            <a:avLst/>
          </a:prstGeom>
        </p:spPr>
      </p:pic>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2902" y="4809905"/>
            <a:ext cx="2314898" cy="1514687"/>
          </a:xfrm>
          <a:prstGeom prst="rect">
            <a:avLst/>
          </a:prstGeom>
        </p:spPr>
      </p:pic>
      <p:sp>
        <p:nvSpPr>
          <p:cNvPr id="15" name="TextBox 14"/>
          <p:cNvSpPr txBox="1"/>
          <p:nvPr/>
        </p:nvSpPr>
        <p:spPr>
          <a:xfrm>
            <a:off x="4264461" y="5862935"/>
            <a:ext cx="3194657" cy="461665"/>
          </a:xfrm>
          <a:prstGeom prst="rect">
            <a:avLst/>
          </a:prstGeom>
          <a:noFill/>
        </p:spPr>
        <p:txBody>
          <a:bodyPr wrap="none" rtlCol="0">
            <a:spAutoFit/>
          </a:bodyPr>
          <a:lstStyle/>
          <a:p>
            <a:pPr marL="0" lvl="2"/>
            <a:r>
              <a:rPr lang="en-US" sz="2400" b="1" smtClean="0">
                <a:solidFill>
                  <a:schemeClr val="tx2">
                    <a:lumMod val="75000"/>
                  </a:schemeClr>
                </a:solidFill>
                <a:latin typeface="Times New Roman" pitchFamily="18" charset="0"/>
                <a:sym typeface="Symbol" pitchFamily="18" charset="2"/>
              </a:rPr>
              <a:t>RESULT</a:t>
            </a:r>
            <a:r>
              <a:rPr lang="en-US" sz="2400" b="1" smtClean="0">
                <a:solidFill>
                  <a:schemeClr val="tx2">
                    <a:lumMod val="75000"/>
                  </a:schemeClr>
                </a:solidFill>
                <a:latin typeface="Times New Roman" pitchFamily="18" charset="0"/>
              </a:rPr>
              <a:t>1</a:t>
            </a:r>
            <a:r>
              <a:rPr lang="en-US" b="1" smtClean="0">
                <a:solidFill>
                  <a:schemeClr val="tx2">
                    <a:lumMod val="75000"/>
                  </a:schemeClr>
                </a:solidFill>
                <a:latin typeface="Times New Roman" pitchFamily="18" charset="0"/>
              </a:rPr>
              <a:t> </a:t>
            </a:r>
            <a:r>
              <a:rPr lang="en-US" b="1">
                <a:solidFill>
                  <a:schemeClr val="tx2">
                    <a:lumMod val="75000"/>
                  </a:schemeClr>
                </a:solidFill>
                <a:latin typeface="Symbol" pitchFamily="18" charset="2"/>
              </a:rPr>
              <a:t></a:t>
            </a:r>
            <a:r>
              <a:rPr lang="en-US" b="1">
                <a:solidFill>
                  <a:schemeClr val="tx2">
                    <a:lumMod val="75000"/>
                  </a:schemeClr>
                </a:solidFill>
                <a:latin typeface="Times New Roman" pitchFamily="18" charset="0"/>
              </a:rPr>
              <a:t> </a:t>
            </a:r>
            <a:r>
              <a:rPr lang="en-US" sz="2400" b="1" smtClean="0">
                <a:solidFill>
                  <a:schemeClr val="tx2">
                    <a:lumMod val="75000"/>
                  </a:schemeClr>
                </a:solidFill>
                <a:latin typeface="Times New Roman" pitchFamily="18" charset="0"/>
              </a:rPr>
              <a:t>RESULT2</a:t>
            </a:r>
            <a:endParaRPr lang="en-US">
              <a:solidFill>
                <a:schemeClr val="tx2">
                  <a:lumMod val="75000"/>
                </a:schemeClr>
              </a:solidFill>
            </a:endParaRPr>
          </a:p>
        </p:txBody>
      </p:sp>
      <p:sp>
        <p:nvSpPr>
          <p:cNvPr id="16" name="Right Arrow 15"/>
          <p:cNvSpPr/>
          <p:nvPr/>
        </p:nvSpPr>
        <p:spPr>
          <a:xfrm>
            <a:off x="7343168" y="6026881"/>
            <a:ext cx="451233" cy="16171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084711" y="78187"/>
            <a:ext cx="5087257" cy="1477328"/>
          </a:xfrm>
          <a:prstGeom prst="rect">
            <a:avLst/>
          </a:prstGeom>
          <a:solidFill>
            <a:schemeClr val="accent2">
              <a:lumMod val="20000"/>
              <a:lumOff val="80000"/>
            </a:schemeClr>
          </a:solidFill>
        </p:spPr>
        <p:txBody>
          <a:bodyPr wrap="square">
            <a:spAutoFit/>
          </a:bodyPr>
          <a:lstStyle/>
          <a:p>
            <a:pPr marL="0" lvl="3" algn="l" eaLnBrk="1" hangingPunct="1">
              <a:spcBef>
                <a:spcPts val="0"/>
              </a:spcBef>
              <a:buFont typeface="Wingdings" pitchFamily="2" charset="2"/>
              <a:buNone/>
            </a:pPr>
            <a:r>
              <a:rPr lang="en-US" sz="2000" kern="0" dirty="0"/>
              <a:t>DEP5_EMPS </a:t>
            </a:r>
            <a:r>
              <a:rPr lang="en-US" sz="2000" kern="0" dirty="0">
                <a:sym typeface="Symbol" pitchFamily="18" charset="2"/>
              </a:rPr>
              <a:t> </a:t>
            </a:r>
            <a:r>
              <a:rPr lang="en-US" sz="2000" kern="0" dirty="0">
                <a:latin typeface="Symbol" pitchFamily="18" charset="2"/>
              </a:rPr>
              <a:t></a:t>
            </a:r>
            <a:r>
              <a:rPr lang="en-US" sz="2000" kern="0" baseline="-25000" dirty="0"/>
              <a:t>DNO=5</a:t>
            </a:r>
            <a:r>
              <a:rPr lang="en-US" sz="2000" kern="0" dirty="0"/>
              <a:t> (EMPLOYEE)</a:t>
            </a:r>
          </a:p>
          <a:p>
            <a:pPr marL="0" lvl="3" algn="l" eaLnBrk="1" hangingPunct="1">
              <a:spcBef>
                <a:spcPts val="0"/>
              </a:spcBef>
              <a:buFont typeface="Wingdings" pitchFamily="2" charset="2"/>
              <a:buNone/>
            </a:pPr>
            <a:r>
              <a:rPr lang="en-US" sz="2000" kern="0" dirty="0"/>
              <a:t>RESULT1 </a:t>
            </a:r>
            <a:r>
              <a:rPr lang="en-US" sz="2000" kern="0" dirty="0">
                <a:sym typeface="Symbol" pitchFamily="18" charset="2"/>
              </a:rPr>
              <a:t> </a:t>
            </a:r>
            <a:r>
              <a:rPr lang="en-US" sz="2000" kern="0" dirty="0">
                <a:latin typeface="Symbol" pitchFamily="18" charset="2"/>
              </a:rPr>
              <a:t></a:t>
            </a:r>
            <a:r>
              <a:rPr lang="en-US" sz="2000" kern="0" dirty="0"/>
              <a:t> </a:t>
            </a:r>
            <a:r>
              <a:rPr lang="en-US" sz="2000" kern="0" baseline="-25000" dirty="0"/>
              <a:t>SSN</a:t>
            </a:r>
            <a:r>
              <a:rPr lang="en-US" sz="2000" kern="0" dirty="0"/>
              <a:t>(DEP5_EMPS)</a:t>
            </a:r>
          </a:p>
          <a:p>
            <a:pPr marL="0" lvl="3" algn="l" eaLnBrk="1" hangingPunct="1">
              <a:spcBef>
                <a:spcPts val="0"/>
              </a:spcBef>
              <a:buFont typeface="Wingdings" pitchFamily="2" charset="2"/>
              <a:buNone/>
            </a:pPr>
            <a:r>
              <a:rPr lang="en-US" sz="2000" kern="0" dirty="0"/>
              <a:t>RESULT2(SSN) </a:t>
            </a:r>
            <a:r>
              <a:rPr lang="en-US" sz="2000" kern="0" dirty="0">
                <a:sym typeface="Symbol" pitchFamily="18" charset="2"/>
              </a:rPr>
              <a:t> </a:t>
            </a:r>
            <a:r>
              <a:rPr lang="en-US" sz="2000" kern="0" dirty="0">
                <a:latin typeface="Symbol" pitchFamily="18" charset="2"/>
              </a:rPr>
              <a:t></a:t>
            </a:r>
            <a:r>
              <a:rPr lang="en-US" sz="2000" kern="0" dirty="0"/>
              <a:t> </a:t>
            </a:r>
            <a:r>
              <a:rPr lang="en-US" sz="2000" kern="0" baseline="-25000" dirty="0"/>
              <a:t>SUPERSSN</a:t>
            </a:r>
            <a:r>
              <a:rPr lang="en-US" sz="2000" kern="0" dirty="0"/>
              <a:t>(DEP5_EMPS)</a:t>
            </a:r>
          </a:p>
          <a:p>
            <a:pPr marL="0" lvl="3" algn="l" eaLnBrk="1" hangingPunct="1">
              <a:spcBef>
                <a:spcPts val="1200"/>
              </a:spcBef>
              <a:buFont typeface="Wingdings" pitchFamily="2" charset="2"/>
              <a:buNone/>
            </a:pPr>
            <a:r>
              <a:rPr lang="en-US" sz="2000" kern="0" dirty="0"/>
              <a:t>RESULT </a:t>
            </a:r>
            <a:r>
              <a:rPr lang="en-US" sz="2000" kern="0" dirty="0">
                <a:sym typeface="Symbol" pitchFamily="18" charset="2"/>
              </a:rPr>
              <a:t> RESULT</a:t>
            </a:r>
            <a:r>
              <a:rPr lang="en-US" sz="2000" kern="0" dirty="0"/>
              <a:t>1 </a:t>
            </a:r>
            <a:r>
              <a:rPr lang="en-US" sz="2000" kern="0" dirty="0">
                <a:latin typeface="Symbol" pitchFamily="18" charset="2"/>
              </a:rPr>
              <a:t></a:t>
            </a:r>
            <a:r>
              <a:rPr lang="en-US" sz="2000" kern="0" dirty="0"/>
              <a:t> RESULT2</a:t>
            </a:r>
          </a:p>
        </p:txBody>
      </p:sp>
      <p:sp>
        <p:nvSpPr>
          <p:cNvPr id="17" name="Rectangle 16"/>
          <p:cNvSpPr/>
          <p:nvPr/>
        </p:nvSpPr>
        <p:spPr bwMode="auto">
          <a:xfrm>
            <a:off x="6696454" y="4777922"/>
            <a:ext cx="3505200" cy="1519238"/>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6847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0" nodeType="clickEffect">
                                  <p:stCondLst>
                                    <p:cond delay="0"/>
                                  </p:stCondLst>
                                  <p:childTnLst>
                                    <p:animEffect transition="out" filter="dissolve">
                                      <p:cBhvr>
                                        <p:cTn id="10" dur="500"/>
                                        <p:tgtEl>
                                          <p:spTgt spid="17"/>
                                        </p:tgtEl>
                                      </p:cBhvr>
                                    </p:animEffect>
                                    <p:set>
                                      <p:cBhvr>
                                        <p:cTn id="1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639B998C-26BA-4022-921D-7FBE2D149363}" type="slidenum">
              <a:rPr lang="en-US" sz="1000" b="0">
                <a:solidFill>
                  <a:schemeClr val="bg2">
                    <a:shade val="50000"/>
                  </a:schemeClr>
                </a:solidFill>
                <a:latin typeface="Verdana" pitchFamily="34" charset="0"/>
              </a:rPr>
              <a:pPr algn="r" eaLnBrk="1" hangingPunct="1">
                <a:defRPr/>
              </a:pPr>
              <a:t>27</a:t>
            </a:fld>
            <a:endParaRPr lang="en-US" sz="1000" b="0">
              <a:solidFill>
                <a:schemeClr val="bg2">
                  <a:shade val="50000"/>
                </a:schemeClr>
              </a:solidFill>
              <a:latin typeface="Verdana" pitchFamily="34" charset="0"/>
            </a:endParaRPr>
          </a:p>
        </p:txBody>
      </p:sp>
      <p:sp>
        <p:nvSpPr>
          <p:cNvPr id="642054" name="Rectangle 6"/>
          <p:cNvSpPr>
            <a:spLocks noChangeArrowheads="1"/>
          </p:cNvSpPr>
          <p:nvPr/>
        </p:nvSpPr>
        <p:spPr bwMode="auto">
          <a:xfrm>
            <a:off x="762000" y="2057400"/>
            <a:ext cx="3505200" cy="19050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200" b="0" dirty="0"/>
              <a:t>Nếu Q</a:t>
            </a:r>
            <a:r>
              <a:rPr lang="en-US" sz="2200" b="0" baseline="-25000" dirty="0"/>
              <a:t>1</a:t>
            </a:r>
            <a:r>
              <a:rPr lang="en-US" sz="2200" b="0" dirty="0"/>
              <a:t>, Q</a:t>
            </a:r>
            <a:r>
              <a:rPr lang="en-US" sz="2200" b="0" baseline="-25000" dirty="0"/>
              <a:t>2</a:t>
            </a:r>
            <a:r>
              <a:rPr lang="en-US" sz="2200" b="0" dirty="0"/>
              <a:t> có: </a:t>
            </a:r>
          </a:p>
          <a:p>
            <a:pPr marL="50800" indent="-4763" algn="l" eaLnBrk="1" hangingPunct="1">
              <a:spcBef>
                <a:spcPct val="20000"/>
              </a:spcBef>
              <a:buClr>
                <a:schemeClr val="folHlink"/>
              </a:buClr>
              <a:buSzPct val="60000"/>
              <a:buFont typeface="Wingdings" pitchFamily="2" charset="2"/>
              <a:buNone/>
            </a:pPr>
            <a:r>
              <a:rPr lang="en-US" sz="2200" b="0" dirty="0"/>
              <a:t>	Q</a:t>
            </a:r>
            <a:r>
              <a:rPr lang="en-US" sz="2200" b="0" baseline="-25000" dirty="0"/>
              <a:t>1</a:t>
            </a:r>
            <a:r>
              <a:rPr lang="en-US" sz="2200" b="0" dirty="0"/>
              <a:t>+ = Q</a:t>
            </a:r>
            <a:r>
              <a:rPr lang="en-US" sz="2200" b="0" baseline="-25000" dirty="0"/>
              <a:t>2</a:t>
            </a:r>
            <a:r>
              <a:rPr lang="en-US" sz="2200" b="0" dirty="0"/>
              <a:t>+ = {A</a:t>
            </a:r>
            <a:r>
              <a:rPr lang="en-US" sz="2200" b="0" baseline="-25000" dirty="0"/>
              <a:t>1</a:t>
            </a:r>
            <a:r>
              <a:rPr lang="en-US" sz="2200" b="0" dirty="0"/>
              <a:t>, A</a:t>
            </a:r>
            <a:r>
              <a:rPr lang="en-US" sz="2200" b="0" baseline="-25000" dirty="0"/>
              <a:t>2</a:t>
            </a:r>
            <a:r>
              <a:rPr lang="en-US" sz="2200" b="0" dirty="0"/>
              <a:t>,..., A</a:t>
            </a:r>
            <a:r>
              <a:rPr lang="en-US" sz="2200" b="0" baseline="-25000" dirty="0"/>
              <a:t>n</a:t>
            </a:r>
            <a:r>
              <a:rPr lang="en-US" sz="2200" b="0" dirty="0"/>
              <a:t>}</a:t>
            </a:r>
          </a:p>
          <a:p>
            <a:pPr marL="238125" lvl="1" algn="l" eaLnBrk="1" hangingPunct="1">
              <a:spcBef>
                <a:spcPct val="20000"/>
              </a:spcBef>
              <a:buClr>
                <a:schemeClr val="hlink"/>
              </a:buClr>
              <a:buSzPct val="55000"/>
              <a:buFont typeface="Wingdings" pitchFamily="2" charset="2"/>
              <a:buNone/>
            </a:pPr>
            <a:r>
              <a:rPr lang="en-US" sz="2000" b="0" dirty="0"/>
              <a:t>R</a:t>
            </a:r>
            <a:r>
              <a:rPr lang="en-US" sz="2000" b="0" dirty="0" smtClean="0"/>
              <a:t> </a:t>
            </a:r>
            <a:r>
              <a:rPr lang="en-US" sz="2000" b="0" dirty="0"/>
              <a:t>là quan hệ trên Q</a:t>
            </a:r>
            <a:r>
              <a:rPr lang="en-US" sz="2000" b="0" baseline="-25000" dirty="0"/>
              <a:t>1</a:t>
            </a:r>
          </a:p>
          <a:p>
            <a:pPr marL="238125" lvl="1" algn="l" eaLnBrk="1" hangingPunct="1">
              <a:spcBef>
                <a:spcPct val="20000"/>
              </a:spcBef>
              <a:buClr>
                <a:schemeClr val="hlink"/>
              </a:buClr>
              <a:buSzPct val="55000"/>
              <a:buFont typeface="Wingdings" pitchFamily="2" charset="2"/>
              <a:buNone/>
            </a:pPr>
            <a:r>
              <a:rPr lang="en-US" sz="2000" b="0" dirty="0"/>
              <a:t>S</a:t>
            </a:r>
            <a:r>
              <a:rPr lang="en-US" sz="2000" b="0" dirty="0" smtClean="0"/>
              <a:t> </a:t>
            </a:r>
            <a:r>
              <a:rPr lang="en-US" sz="2000" b="0" dirty="0"/>
              <a:t>là quan hệ trên Q</a:t>
            </a:r>
            <a:r>
              <a:rPr lang="en-US" sz="2000" b="0" baseline="-25000" dirty="0"/>
              <a:t>2</a:t>
            </a:r>
          </a:p>
        </p:txBody>
      </p:sp>
      <p:sp>
        <p:nvSpPr>
          <p:cNvPr id="642055" name="Rectangle 7"/>
          <p:cNvSpPr>
            <a:spLocks noChangeArrowheads="1"/>
          </p:cNvSpPr>
          <p:nvPr/>
        </p:nvSpPr>
        <p:spPr bwMode="auto">
          <a:xfrm>
            <a:off x="4495800" y="2057400"/>
            <a:ext cx="4267200" cy="19050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buClr>
                <a:schemeClr val="folHlink"/>
              </a:buClr>
              <a:buSzPct val="60000"/>
              <a:buFont typeface="Wingdings" pitchFamily="2" charset="2"/>
              <a:buNone/>
            </a:pPr>
            <a:r>
              <a:rPr lang="en-US" sz="2200" b="0" dirty="0"/>
              <a:t>Thì Q</a:t>
            </a:r>
            <a:r>
              <a:rPr lang="en-US" sz="2200" b="0" baseline="-25000" dirty="0"/>
              <a:t>3</a:t>
            </a:r>
            <a:r>
              <a:rPr lang="en-US" sz="2200" b="0" dirty="0"/>
              <a:t> có quan hệ r</a:t>
            </a:r>
            <a:r>
              <a:rPr lang="en-US" sz="2200" b="0" baseline="-25000" dirty="0"/>
              <a:t>3</a:t>
            </a:r>
            <a:r>
              <a:rPr lang="en-US" sz="2200" b="0" dirty="0"/>
              <a:t> được xác định như sau: </a:t>
            </a:r>
          </a:p>
          <a:p>
            <a:pPr marL="50800" indent="-4763" algn="l" eaLnBrk="1" hangingPunct="1">
              <a:buClr>
                <a:schemeClr val="folHlink"/>
              </a:buClr>
              <a:buSzPct val="60000"/>
              <a:buFont typeface="Wingdings" pitchFamily="2" charset="2"/>
              <a:buNone/>
            </a:pPr>
            <a:r>
              <a:rPr lang="en-US" sz="2200" b="0" dirty="0"/>
              <a:t>		Q</a:t>
            </a:r>
            <a:r>
              <a:rPr lang="en-US" sz="2200" b="0" baseline="-25000" dirty="0"/>
              <a:t>3</a:t>
            </a:r>
            <a:r>
              <a:rPr lang="en-US" sz="2200" b="0" baseline="30000" dirty="0"/>
              <a:t>+ </a:t>
            </a:r>
            <a:r>
              <a:rPr lang="en-US" sz="2200" b="0" dirty="0"/>
              <a:t>= {A</a:t>
            </a:r>
            <a:r>
              <a:rPr lang="en-US" sz="2200" b="0" baseline="-25000" dirty="0"/>
              <a:t>1</a:t>
            </a:r>
            <a:r>
              <a:rPr lang="en-US" sz="2200" b="0" dirty="0"/>
              <a:t>, A</a:t>
            </a:r>
            <a:r>
              <a:rPr lang="en-US" sz="2200" b="0" baseline="-25000" dirty="0"/>
              <a:t>2</a:t>
            </a:r>
            <a:r>
              <a:rPr lang="en-US" sz="2200" b="0" dirty="0"/>
              <a:t>,..., A</a:t>
            </a:r>
            <a:r>
              <a:rPr lang="en-US" sz="2200" b="0" baseline="-25000" dirty="0"/>
              <a:t>n</a:t>
            </a:r>
            <a:r>
              <a:rPr lang="en-US" sz="2200" b="0" dirty="0"/>
              <a:t>}</a:t>
            </a:r>
          </a:p>
          <a:p>
            <a:pPr marL="50800" indent="-4763" algn="l" eaLnBrk="1" hangingPunct="1">
              <a:spcBef>
                <a:spcPct val="20000"/>
              </a:spcBef>
              <a:buClr>
                <a:schemeClr val="folHlink"/>
              </a:buClr>
              <a:buSzPct val="60000"/>
              <a:buFont typeface="Wingdings" pitchFamily="2" charset="2"/>
              <a:buNone/>
            </a:pPr>
            <a:r>
              <a:rPr lang="en-US" sz="2200" b="0" dirty="0"/>
              <a:t>      </a:t>
            </a:r>
          </a:p>
        </p:txBody>
      </p:sp>
      <p:graphicFrame>
        <p:nvGraphicFramePr>
          <p:cNvPr id="642147" name="Group 99"/>
          <p:cNvGraphicFramePr>
            <a:graphicFrameLocks noGrp="1"/>
          </p:cNvGraphicFramePr>
          <p:nvPr>
            <p:extLst>
              <p:ext uri="{D42A27DB-BD31-4B8C-83A1-F6EECF244321}">
                <p14:modId xmlns:p14="http://schemas.microsoft.com/office/powerpoint/2010/main" val="466871254"/>
              </p:ext>
            </p:extLst>
          </p:nvPr>
        </p:nvGraphicFramePr>
        <p:xfrm>
          <a:off x="609600" y="4114800"/>
          <a:ext cx="8346123" cy="2138998"/>
        </p:xfrm>
        <a:graphic>
          <a:graphicData uri="http://schemas.openxmlformats.org/drawingml/2006/table">
            <a:tbl>
              <a:tblPr/>
              <a:tblGrid>
                <a:gridCol w="801688"/>
                <a:gridCol w="946150"/>
                <a:gridCol w="920750"/>
                <a:gridCol w="208280"/>
                <a:gridCol w="931863"/>
                <a:gridCol w="873125"/>
                <a:gridCol w="993775"/>
                <a:gridCol w="208280"/>
                <a:gridCol w="785812"/>
                <a:gridCol w="801688"/>
                <a:gridCol w="874712"/>
              </a:tblGrid>
              <a:tr h="166688">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dirty="0" smtClean="0">
                          <a:ln>
                            <a:noFill/>
                          </a:ln>
                          <a:solidFill>
                            <a:schemeClr val="tx1"/>
                          </a:solidFill>
                          <a:effectLst/>
                          <a:latin typeface="Arial" charset="0"/>
                          <a:ea typeface="Times New Roman" pitchFamily="18" charset="0"/>
                          <a:cs typeface="Arial" charset="0"/>
                        </a:rPr>
                        <a:t>3</a:t>
                      </a: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 = R </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Arial" charset="0"/>
                          <a:sym typeface="Symbol" pitchFamily="18" charset="2"/>
                        </a:rPr>
                        <a:t></a:t>
                      </a: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 S</a:t>
                      </a:r>
                      <a:endParaRPr kumimoji="0" lang="en-US" sz="1600" b="0" i="0" u="none" strike="noStrike" cap="none" normalizeH="0" baseline="-30000" dirty="0" smtClean="0">
                        <a:ln>
                          <a:noFill/>
                        </a:ln>
                        <a:solidFill>
                          <a:schemeClr val="tx1"/>
                        </a:solidFill>
                        <a:effectLst/>
                        <a:latin typeface="Arial" charset="0"/>
                        <a:ea typeface="Times New Roman" pitchFamily="18" charset="0"/>
                        <a:cs typeface="Arial" charset="0"/>
                        <a:sym typeface="Symbol" pitchFamily="18" charset="2"/>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61118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99002</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CTDL</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Arial" charset="0"/>
                          <a:ea typeface="Times New Roman" pitchFamily="18" charset="0"/>
                          <a:cs typeface="Arial" charset="0"/>
                        </a:rPr>
                        <a:t>2.0</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TTNT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00050">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27</a:t>
            </a:fld>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276535"/>
            <a:ext cx="3352800" cy="456865"/>
          </a:xfrm>
          <a:prstGeom prst="rect">
            <a:avLst/>
          </a:prstGeom>
          <a:ln>
            <a:solidFill>
              <a:schemeClr val="tx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42054"/>
                                        </p:tgtEl>
                                        <p:attrNameLst>
                                          <p:attrName>style.visibility</p:attrName>
                                        </p:attrNameLst>
                                      </p:cBhvr>
                                      <p:to>
                                        <p:strVal val="visible"/>
                                      </p:to>
                                    </p:set>
                                    <p:animEffect transition="in" filter="strips(downRight)">
                                      <p:cBhvr>
                                        <p:cTn id="7" dur="500"/>
                                        <p:tgtEl>
                                          <p:spTgt spid="642054"/>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42055"/>
                                        </p:tgtEl>
                                        <p:attrNameLst>
                                          <p:attrName>style.visibility</p:attrName>
                                        </p:attrNameLst>
                                      </p:cBhvr>
                                      <p:to>
                                        <p:strVal val="visible"/>
                                      </p:to>
                                    </p:set>
                                    <p:animEffect transition="in" filter="strips(downRight)">
                                      <p:cBhvr>
                                        <p:cTn id="11" dur="500"/>
                                        <p:tgtEl>
                                          <p:spTgt spid="642055"/>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642147"/>
                                        </p:tgtEl>
                                        <p:attrNameLst>
                                          <p:attrName>style.visibility</p:attrName>
                                        </p:attrNameLst>
                                      </p:cBhvr>
                                      <p:to>
                                        <p:strVal val="visible"/>
                                      </p:to>
                                    </p:set>
                                    <p:animEffect transition="in" filter="strips(downRight)">
                                      <p:cBhvr>
                                        <p:cTn id="15" dur="500"/>
                                        <p:tgtEl>
                                          <p:spTgt spid="64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4" grpId="0" animBg="1"/>
      <p:bldP spid="64205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C2C2316F-0724-4F38-B30D-2B877DBF60C7}" type="slidenum">
              <a:rPr lang="en-US" sz="1000" b="0">
                <a:solidFill>
                  <a:schemeClr val="bg2">
                    <a:shade val="50000"/>
                  </a:schemeClr>
                </a:solidFill>
                <a:latin typeface="Verdana" pitchFamily="34" charset="0"/>
              </a:rPr>
              <a:pPr algn="r" eaLnBrk="1" hangingPunct="1">
                <a:defRPr/>
              </a:pPr>
              <a:t>28</a:t>
            </a:fld>
            <a:endParaRPr lang="en-US" sz="1000" b="0">
              <a:solidFill>
                <a:schemeClr val="bg2">
                  <a:shade val="50000"/>
                </a:schemeClr>
              </a:solidFill>
              <a:latin typeface="Verdana" pitchFamily="34" charset="0"/>
            </a:endParaRPr>
          </a:p>
        </p:txBody>
      </p:sp>
      <p:sp>
        <p:nvSpPr>
          <p:cNvPr id="693252" name="Text Box 4"/>
          <p:cNvSpPr txBox="1">
            <a:spLocks noChangeArrowheads="1"/>
          </p:cNvSpPr>
          <p:nvPr/>
        </p:nvSpPr>
        <p:spPr bwMode="auto">
          <a:xfrm>
            <a:off x="762000" y="1981200"/>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400" b="0" dirty="0"/>
              <a:t>Phép giao của hai quan hệ là lấy ra các bộ cùng có mặt ở cả hai quan hệ.</a:t>
            </a:r>
          </a:p>
        </p:txBody>
      </p:sp>
      <p:pic>
        <p:nvPicPr>
          <p:cNvPr id="6932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71628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93256" name="Text Box 8"/>
          <p:cNvSpPr txBox="1">
            <a:spLocks noChangeArrowheads="1"/>
          </p:cNvSpPr>
          <p:nvPr/>
        </p:nvSpPr>
        <p:spPr bwMode="auto">
          <a:xfrm>
            <a:off x="1143000" y="4495800"/>
            <a:ext cx="411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0"/>
              <a:t>EMPLOYEE1 ∩ EMPLOYEE2</a:t>
            </a:r>
          </a:p>
        </p:txBody>
      </p:sp>
      <p:graphicFrame>
        <p:nvGraphicFramePr>
          <p:cNvPr id="693274" name="Group 26"/>
          <p:cNvGraphicFramePr>
            <a:graphicFrameLocks noGrp="1"/>
          </p:cNvGraphicFramePr>
          <p:nvPr/>
        </p:nvGraphicFramePr>
        <p:xfrm>
          <a:off x="1219200" y="5105400"/>
          <a:ext cx="6096000" cy="914400"/>
        </p:xfrm>
        <a:graphic>
          <a:graphicData uri="http://schemas.openxmlformats.org/drawingml/2006/table">
            <a:tbl>
              <a:tblPr/>
              <a:tblGrid>
                <a:gridCol w="2032000"/>
                <a:gridCol w="2032000"/>
                <a:gridCol w="2032000"/>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SSN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DNo</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002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Thiện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Times New Roman" pitchFamily="18" charset="0"/>
                        </a:rPr>
                        <a:t>P002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693274"/>
                                        </p:tgtEl>
                                        <p:attrNameLst>
                                          <p:attrName>style.visibility</p:attrName>
                                        </p:attrNameLst>
                                      </p:cBhvr>
                                      <p:to>
                                        <p:strVal val="visible"/>
                                      </p:to>
                                    </p:set>
                                    <p:animEffect transition="in" filter="circle(in)">
                                      <p:cBhvr>
                                        <p:cTn id="7" dur="2000"/>
                                        <p:tgtEl>
                                          <p:spTgt spid="69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693252" name="Text Box 4"/>
          <p:cNvSpPr txBox="1">
            <a:spLocks noChangeArrowheads="1"/>
          </p:cNvSpPr>
          <p:nvPr/>
        </p:nvSpPr>
        <p:spPr bwMode="auto">
          <a:xfrm>
            <a:off x="762000" y="1981200"/>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2400" b="0" dirty="0" smtClean="0"/>
              <a:t>Ví dụ:</a:t>
            </a:r>
            <a:endParaRPr lang="en-US" sz="2400" b="0" dirty="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29</a:t>
            </a:fld>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819400"/>
            <a:ext cx="6563642" cy="1914792"/>
          </a:xfrm>
          <a:prstGeom prst="rect">
            <a:avLst/>
          </a:prstGeom>
        </p:spPr>
      </p:pic>
      <p:sp>
        <p:nvSpPr>
          <p:cNvPr id="4" name="Rectangle 3"/>
          <p:cNvSpPr/>
          <p:nvPr/>
        </p:nvSpPr>
        <p:spPr bwMode="auto">
          <a:xfrm>
            <a:off x="5562600" y="2695590"/>
            <a:ext cx="2286000" cy="218121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vi-VN"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16192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143000" y="762000"/>
            <a:ext cx="8183563" cy="990600"/>
          </a:xfrm>
        </p:spPr>
        <p:txBody>
          <a:bodyPr>
            <a:normAutofit fontScale="90000"/>
          </a:bodyPr>
          <a:lstStyle/>
          <a:p>
            <a:r>
              <a:rPr lang="en-US">
                <a:solidFill>
                  <a:srgbClr val="0000FF"/>
                </a:solidFill>
                <a:effectLst>
                  <a:outerShdw blurRad="38100" dist="38100" dir="2700000" algn="tl">
                    <a:srgbClr val="C0C0C0"/>
                  </a:outerShdw>
                </a:effectLst>
              </a:rPr>
              <a:t>Ngôn ngữ </a:t>
            </a:r>
            <a:r>
              <a:rPr lang="en-US" smtClean="0">
                <a:solidFill>
                  <a:srgbClr val="0000FF"/>
                </a:solidFill>
                <a:effectLst>
                  <a:outerShdw blurRad="38100" dist="38100" dir="2700000" algn="tl">
                    <a:srgbClr val="C0C0C0"/>
                  </a:outerShdw>
                </a:effectLst>
              </a:rPr>
              <a:t>truy vấn (Query Language)</a:t>
            </a:r>
            <a:endParaRPr lang="en-US">
              <a:solidFill>
                <a:srgbClr val="0000FF"/>
              </a:solidFill>
              <a:effectLst>
                <a:outerShdw blurRad="38100" dist="38100" dir="2700000" algn="tl">
                  <a:srgbClr val="C0C0C0"/>
                </a:outerShdw>
              </a:effectLst>
            </a:endParaRPr>
          </a:p>
        </p:txBody>
      </p:sp>
      <p:sp>
        <p:nvSpPr>
          <p:cNvPr id="580611" name="Rectangle 3"/>
          <p:cNvSpPr>
            <a:spLocks noGrp="1" noChangeArrowheads="1"/>
          </p:cNvSpPr>
          <p:nvPr>
            <p:ph idx="4294967295"/>
          </p:nvPr>
        </p:nvSpPr>
        <p:spPr>
          <a:xfrm>
            <a:off x="533400" y="2057400"/>
            <a:ext cx="8183563" cy="4416425"/>
          </a:xfrm>
        </p:spPr>
        <p:txBody>
          <a:bodyPr lIns="182880" tIns="91440"/>
          <a:lstStyle/>
          <a:p>
            <a:pPr algn="just"/>
            <a:r>
              <a:rPr lang="en-US" sz="2400" smtClean="0">
                <a:solidFill>
                  <a:schemeClr val="folHlink"/>
                </a:solidFill>
              </a:rPr>
              <a:t>Ngôn ngữ truy vấn là ngôn ngữ đặc biệt dùng để đặt câu hỏi (Query) có liên quan đến dữ liệu trong database</a:t>
            </a:r>
          </a:p>
          <a:p>
            <a:pPr algn="just"/>
            <a:r>
              <a:rPr lang="en-US" sz="2400" smtClean="0">
                <a:solidFill>
                  <a:schemeClr val="folHlink"/>
                </a:solidFill>
              </a:rPr>
              <a:t>Ngôn </a:t>
            </a:r>
            <a:r>
              <a:rPr lang="en-US" sz="2400">
                <a:solidFill>
                  <a:schemeClr val="folHlink"/>
                </a:solidFill>
              </a:rPr>
              <a:t>ngữ phi thủ tục</a:t>
            </a:r>
            <a:r>
              <a:rPr lang="en-US" sz="2400"/>
              <a:t> (non-procedural language) cho phép người dùng chỉ ra cái (what) họ muốn mà không cần chỉ ra cách thực hiện như thế nào (how) để được kết quả đó</a:t>
            </a:r>
          </a:p>
          <a:p>
            <a:pPr marL="800100" lvl="1" indent="-342900" algn="just"/>
            <a:r>
              <a:rPr lang="en-US" sz="2400"/>
              <a:t>SQL là ngôn ngữ phi thủ tục</a:t>
            </a:r>
          </a:p>
          <a:p>
            <a:pPr algn="just"/>
            <a:r>
              <a:rPr lang="en-US" sz="2400">
                <a:solidFill>
                  <a:schemeClr val="folHlink"/>
                </a:solidFill>
              </a:rPr>
              <a:t>Đại số quan hệ</a:t>
            </a:r>
            <a:r>
              <a:rPr lang="en-US" sz="2400"/>
              <a:t> là một ngôn ngữ thủ tục mức cao (high-level procedure language) cho phép DBMS tạo 1 quan hệ </a:t>
            </a:r>
            <a:r>
              <a:rPr lang="en-US" sz="2400" smtClean="0"/>
              <a:t>mới</a:t>
            </a:r>
          </a:p>
          <a:p>
            <a:pPr algn="just"/>
            <a:r>
              <a:rPr lang="en-US" sz="2400" smtClean="0"/>
              <a:t>Query trong đại số quan hệ được tạo ra bằng cách kết hợp các biểu thức thông qua các toán tử. Mỗi query mô tả trình tự từng bước để tính toán cho câu trả lời mong muốn</a:t>
            </a:r>
            <a:endParaRPr lang="en-US" sz="2400"/>
          </a:p>
        </p:txBody>
      </p:sp>
      <p:sp>
        <p:nvSpPr>
          <p:cNvPr id="3" name="Slide Number Placeholder 2"/>
          <p:cNvSpPr>
            <a:spLocks noGrp="1"/>
          </p:cNvSpPr>
          <p:nvPr>
            <p:ph type="sldNum" sz="quarter" idx="12"/>
          </p:nvPr>
        </p:nvSpPr>
        <p:spPr/>
        <p:txBody>
          <a:bodyPr/>
          <a:lstStyle/>
          <a:p>
            <a:fld id="{FFF78B54-851D-40EE-83BB-0C4EB37884E6}"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30</a:t>
            </a:fld>
            <a:endParaRPr lang="en-US"/>
          </a:p>
        </p:txBody>
      </p:sp>
      <p:sp>
        <p:nvSpPr>
          <p:cNvPr id="9" name="Content Placeholder 2"/>
          <p:cNvSpPr txBox="1">
            <a:spLocks/>
          </p:cNvSpPr>
          <p:nvPr/>
        </p:nvSpPr>
        <p:spPr>
          <a:xfrm>
            <a:off x="457200" y="1981200"/>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400050" lvl="2" indent="0" eaLnBrk="1" hangingPunct="1">
              <a:buFont typeface="Wingdings" pitchFamily="2" charset="2"/>
              <a:buNone/>
            </a:pPr>
            <a:r>
              <a:rPr lang="en-US" sz="2800" b="0" kern="0" smtClean="0"/>
              <a:t>Ví dụ:  STUDENT </a:t>
            </a:r>
            <a:r>
              <a:rPr lang="en-US" sz="2800" b="0" kern="0" smtClean="0">
                <a:sym typeface="Symbol"/>
              </a:rPr>
              <a:t> INTRUCTOR</a:t>
            </a:r>
          </a:p>
          <a:p>
            <a:pPr marL="342900" lvl="1" indent="-342900" eaLnBrk="1" hangingPunct="1">
              <a:buFont typeface="Wingdings" pitchFamily="2" charset="2"/>
              <a:buChar char="q"/>
            </a:pPr>
            <a:endParaRPr lang="en-US" b="0" kern="0" smtClean="0">
              <a:sym typeface="Symbol"/>
            </a:endParaRPr>
          </a:p>
          <a:p>
            <a:pPr marL="342900" lvl="1" indent="-342900" eaLnBrk="1" hangingPunct="1">
              <a:buFont typeface="Wingdings" pitchFamily="2" charset="2"/>
              <a:buChar char="q"/>
            </a:pPr>
            <a:endParaRPr lang="en-US" b="0" kern="0" smtClean="0">
              <a:sym typeface="Symbol"/>
            </a:endParaRPr>
          </a:p>
          <a:p>
            <a:pPr marL="342900" lvl="1" indent="-342900" eaLnBrk="1" hangingPunct="1">
              <a:buFont typeface="Wingdings" pitchFamily="2" charset="2"/>
              <a:buChar char="q"/>
            </a:pPr>
            <a:endParaRPr lang="en-US" b="0" kern="0" smtClean="0">
              <a:sym typeface="Symbol"/>
            </a:endParaRPr>
          </a:p>
          <a:p>
            <a:pPr marL="342900" lvl="1" indent="-342900" eaLnBrk="1" hangingPunct="1">
              <a:buFont typeface="Wingdings" pitchFamily="2" charset="2"/>
              <a:buChar char="q"/>
            </a:pPr>
            <a:endParaRPr lang="en-US" b="0" kern="0" smtClean="0">
              <a:sym typeface="Symbol"/>
            </a:endParaRPr>
          </a:p>
          <a:p>
            <a:pPr marL="342900" lvl="1" indent="-342900" eaLnBrk="1" hangingPunct="1">
              <a:buFont typeface="Wingdings" pitchFamily="2" charset="2"/>
              <a:buChar char="q"/>
            </a:pPr>
            <a:endParaRPr lang="en-US" b="0" kern="0" smtClean="0">
              <a:sym typeface="Symbol"/>
            </a:endParaRPr>
          </a:p>
          <a:p>
            <a:pPr marL="400050" lvl="2" indent="0" eaLnBrk="1" hangingPunct="1">
              <a:buFont typeface="Wingdings" pitchFamily="2" charset="2"/>
              <a:buNone/>
            </a:pPr>
            <a:endParaRPr lang="en-US" b="0" kern="0" smtClean="0"/>
          </a:p>
          <a:p>
            <a:pPr marL="400050" lvl="2" indent="0" eaLnBrk="1" hangingPunct="1">
              <a:buFont typeface="Wingdings" pitchFamily="2" charset="2"/>
              <a:buNone/>
            </a:pPr>
            <a:r>
              <a:rPr lang="en-US" b="0" kern="0" smtClean="0"/>
              <a:t>STUDENT </a:t>
            </a:r>
            <a:r>
              <a:rPr lang="en-US" b="0" kern="0" smtClean="0">
                <a:sym typeface="Symbol"/>
              </a:rPr>
              <a:t> INTRUCTOR</a:t>
            </a:r>
            <a:endParaRPr lang="en-US" b="0" kern="0" smtClean="0"/>
          </a:p>
          <a:p>
            <a:pPr marL="342900" lvl="1" indent="-342900" eaLnBrk="1" hangingPunct="1">
              <a:buFont typeface="Wingdings" pitchFamily="2" charset="2"/>
              <a:buChar char="q"/>
            </a:pPr>
            <a:endParaRPr lang="en-US" b="0" kern="0" smtClean="0">
              <a:sym typeface="Symbol"/>
            </a:endParaRPr>
          </a:p>
          <a:p>
            <a:pPr eaLnBrk="1" hangingPunct="1"/>
            <a:endParaRPr lang="en-US" b="0" kern="0" smtClean="0"/>
          </a:p>
          <a:p>
            <a:pPr lvl="1" eaLnBrk="1" hangingPunct="1"/>
            <a:endParaRPr lang="en-US" b="0" kern="0"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819400"/>
            <a:ext cx="2971800" cy="2098368"/>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190" y="2876456"/>
            <a:ext cx="4276624" cy="1771744"/>
          </a:xfrm>
          <a:prstGeom prst="rect">
            <a:avLst/>
          </a:prstGeom>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5181601"/>
            <a:ext cx="3124200" cy="1234440"/>
          </a:xfrm>
          <a:prstGeom prst="rect">
            <a:avLst/>
          </a:prstGeom>
        </p:spPr>
      </p:pic>
      <p:sp>
        <p:nvSpPr>
          <p:cNvPr id="14" name="Right Arrow 13"/>
          <p:cNvSpPr/>
          <p:nvPr/>
        </p:nvSpPr>
        <p:spPr>
          <a:xfrm>
            <a:off x="4488543" y="5700987"/>
            <a:ext cx="533400" cy="19566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6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19200" y="533400"/>
            <a:ext cx="7400925" cy="1271588"/>
          </a:xfrm>
        </p:spPr>
        <p:txBody>
          <a:bodyPr>
            <a:normAutofit/>
          </a:bodyPr>
          <a:lstStyle/>
          <a:p>
            <a:pPr algn="ctr"/>
            <a:r>
              <a:rPr lang="en-US" b="1">
                <a:solidFill>
                  <a:srgbClr val="0000FF"/>
                </a:solidFill>
              </a:rPr>
              <a:t>Phép Trừ  - Minus,Difference</a:t>
            </a:r>
          </a:p>
        </p:txBody>
      </p:sp>
      <p:sp>
        <p:nvSpPr>
          <p:cNvPr id="638981" name="Rectangle 5"/>
          <p:cNvSpPr>
            <a:spLocks noChangeArrowheads="1"/>
          </p:cNvSpPr>
          <p:nvPr/>
        </p:nvSpPr>
        <p:spPr bwMode="auto">
          <a:xfrm>
            <a:off x="609600" y="1981200"/>
            <a:ext cx="3429000" cy="19050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200" b="0"/>
              <a:t>Nếu Q</a:t>
            </a:r>
            <a:r>
              <a:rPr lang="en-US" sz="2200" b="0" baseline="-25000"/>
              <a:t>1</a:t>
            </a:r>
            <a:r>
              <a:rPr lang="en-US" sz="2200" b="0"/>
              <a:t>, Q</a:t>
            </a:r>
            <a:r>
              <a:rPr lang="en-US" sz="2200" b="0" baseline="-25000"/>
              <a:t>2</a:t>
            </a:r>
            <a:r>
              <a:rPr lang="en-US" sz="2200" b="0"/>
              <a:t> có: </a:t>
            </a:r>
          </a:p>
          <a:p>
            <a:pPr marL="50800" indent="-4763" algn="l" eaLnBrk="1" hangingPunct="1">
              <a:spcBef>
                <a:spcPct val="20000"/>
              </a:spcBef>
              <a:buClr>
                <a:schemeClr val="folHlink"/>
              </a:buClr>
              <a:buSzPct val="60000"/>
              <a:buFont typeface="Wingdings" pitchFamily="2" charset="2"/>
              <a:buNone/>
            </a:pPr>
            <a:r>
              <a:rPr lang="en-US" sz="2200" b="0"/>
              <a:t>	Q</a:t>
            </a:r>
            <a:r>
              <a:rPr lang="en-US" sz="2200" b="0" baseline="-25000"/>
              <a:t>1</a:t>
            </a:r>
            <a:r>
              <a:rPr lang="en-US" sz="2200" b="0"/>
              <a:t>+ = Q</a:t>
            </a:r>
            <a:r>
              <a:rPr lang="en-US" sz="2200" b="0" baseline="-25000"/>
              <a:t>2</a:t>
            </a:r>
            <a:r>
              <a:rPr lang="en-US" sz="2200" b="0"/>
              <a:t>+= {A</a:t>
            </a:r>
            <a:r>
              <a:rPr lang="en-US" sz="2200" b="0" baseline="-25000"/>
              <a:t>1</a:t>
            </a:r>
            <a:r>
              <a:rPr lang="en-US" sz="2200" b="0"/>
              <a:t>, A</a:t>
            </a:r>
            <a:r>
              <a:rPr lang="en-US" sz="2200" b="0" baseline="-25000"/>
              <a:t>2</a:t>
            </a:r>
            <a:r>
              <a:rPr lang="en-US" sz="2200" b="0"/>
              <a:t>,..., A</a:t>
            </a:r>
            <a:r>
              <a:rPr lang="en-US" sz="2200" b="0" baseline="-25000"/>
              <a:t>n</a:t>
            </a:r>
            <a:r>
              <a:rPr lang="en-US" sz="2200" b="0"/>
              <a:t>}</a:t>
            </a:r>
          </a:p>
          <a:p>
            <a:pPr marL="50800" indent="-4763" algn="l" eaLnBrk="1" hangingPunct="1">
              <a:spcBef>
                <a:spcPct val="20000"/>
              </a:spcBef>
              <a:buClr>
                <a:schemeClr val="folHlink"/>
              </a:buClr>
              <a:buSzPct val="60000"/>
              <a:buFont typeface="Wingdings" pitchFamily="2" charset="2"/>
              <a:buNone/>
            </a:pPr>
            <a:r>
              <a:rPr lang="en-US" sz="2200" b="0"/>
              <a:t>r</a:t>
            </a:r>
            <a:r>
              <a:rPr lang="en-US" sz="2200" b="0" baseline="-25000"/>
              <a:t>1</a:t>
            </a:r>
            <a:r>
              <a:rPr lang="en-US" sz="2200" b="0"/>
              <a:t> là quan hệ trên Q</a:t>
            </a:r>
            <a:r>
              <a:rPr lang="en-US" sz="2200" b="0" baseline="-25000"/>
              <a:t>1</a:t>
            </a:r>
          </a:p>
          <a:p>
            <a:pPr marL="50800" indent="-4763" algn="l" eaLnBrk="1" hangingPunct="1">
              <a:spcBef>
                <a:spcPct val="20000"/>
              </a:spcBef>
              <a:buClr>
                <a:schemeClr val="folHlink"/>
              </a:buClr>
              <a:buSzPct val="60000"/>
              <a:buFont typeface="Wingdings" pitchFamily="2" charset="2"/>
              <a:buNone/>
            </a:pPr>
            <a:r>
              <a:rPr lang="en-US" sz="2200" b="0"/>
              <a:t>r</a:t>
            </a:r>
            <a:r>
              <a:rPr lang="en-US" sz="2200" b="0" baseline="-25000"/>
              <a:t>2 </a:t>
            </a:r>
            <a:r>
              <a:rPr lang="en-US" sz="2200" b="0"/>
              <a:t>là quan hệ trên Q</a:t>
            </a:r>
            <a:r>
              <a:rPr lang="en-US" sz="2200" b="0" baseline="-25000"/>
              <a:t>2</a:t>
            </a:r>
          </a:p>
        </p:txBody>
      </p:sp>
      <p:sp>
        <p:nvSpPr>
          <p:cNvPr id="638982" name="Rectangle 6"/>
          <p:cNvSpPr>
            <a:spLocks noChangeArrowheads="1"/>
          </p:cNvSpPr>
          <p:nvPr/>
        </p:nvSpPr>
        <p:spPr bwMode="auto">
          <a:xfrm>
            <a:off x="4114800" y="1981200"/>
            <a:ext cx="4343400" cy="19050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400" b="0" dirty="0"/>
              <a:t>Thì Q</a:t>
            </a:r>
            <a:r>
              <a:rPr lang="en-US" sz="2400" b="0" baseline="-25000" dirty="0"/>
              <a:t>3</a:t>
            </a:r>
            <a:r>
              <a:rPr lang="en-US" sz="2400" b="0" dirty="0"/>
              <a:t> có quan hệ r</a:t>
            </a:r>
            <a:r>
              <a:rPr lang="en-US" sz="2400" b="0" baseline="-25000" dirty="0"/>
              <a:t>3</a:t>
            </a:r>
            <a:r>
              <a:rPr lang="en-US" sz="2400" b="0" dirty="0"/>
              <a:t> được xác định như sau:</a:t>
            </a:r>
          </a:p>
          <a:p>
            <a:pPr marL="50800" indent="-4763" algn="l" eaLnBrk="1" hangingPunct="1">
              <a:spcBef>
                <a:spcPct val="20000"/>
              </a:spcBef>
              <a:buClr>
                <a:schemeClr val="folHlink"/>
              </a:buClr>
              <a:buSzPct val="60000"/>
              <a:buFont typeface="Wingdings" pitchFamily="2" charset="2"/>
              <a:buNone/>
            </a:pPr>
            <a:r>
              <a:rPr lang="en-US" sz="2400" b="0" dirty="0"/>
              <a:t>		Q</a:t>
            </a:r>
            <a:r>
              <a:rPr lang="en-US" sz="2400" b="0" baseline="-25000" dirty="0"/>
              <a:t>3</a:t>
            </a:r>
            <a:r>
              <a:rPr lang="en-US" sz="2400" b="0" dirty="0"/>
              <a:t>+ = {A</a:t>
            </a:r>
            <a:r>
              <a:rPr lang="en-US" sz="2400" b="0" baseline="-25000" dirty="0"/>
              <a:t>1</a:t>
            </a:r>
            <a:r>
              <a:rPr lang="en-US" sz="2400" b="0" dirty="0"/>
              <a:t>, A</a:t>
            </a:r>
            <a:r>
              <a:rPr lang="en-US" sz="2400" b="0" baseline="-25000" dirty="0"/>
              <a:t>2</a:t>
            </a:r>
            <a:r>
              <a:rPr lang="en-US" sz="2400" b="0" dirty="0"/>
              <a:t>,..., A</a:t>
            </a:r>
            <a:r>
              <a:rPr lang="en-US" sz="2400" b="0" baseline="-25000" dirty="0"/>
              <a:t>n</a:t>
            </a:r>
            <a:r>
              <a:rPr lang="en-US" sz="2400" b="0" dirty="0"/>
              <a:t>}</a:t>
            </a:r>
          </a:p>
          <a:p>
            <a:pPr marL="50800" indent="-4763" algn="l" eaLnBrk="1" hangingPunct="1">
              <a:spcBef>
                <a:spcPct val="20000"/>
              </a:spcBef>
              <a:buClr>
                <a:schemeClr val="folHlink"/>
              </a:buClr>
              <a:buSzPct val="60000"/>
              <a:buFont typeface="Wingdings" pitchFamily="2" charset="2"/>
              <a:buNone/>
            </a:pPr>
            <a:r>
              <a:rPr lang="en-US" sz="2400" b="0" dirty="0"/>
              <a:t>      </a:t>
            </a:r>
            <a:endParaRPr lang="en-US" sz="2400" b="0" dirty="0">
              <a:latin typeface="VNI-Times" pitchFamily="2" charset="0"/>
            </a:endParaRPr>
          </a:p>
        </p:txBody>
      </p:sp>
      <p:graphicFrame>
        <p:nvGraphicFramePr>
          <p:cNvPr id="639073" name="Group 97"/>
          <p:cNvGraphicFramePr>
            <a:graphicFrameLocks noGrp="1"/>
          </p:cNvGraphicFramePr>
          <p:nvPr>
            <p:extLst>
              <p:ext uri="{D42A27DB-BD31-4B8C-83A1-F6EECF244321}">
                <p14:modId xmlns:p14="http://schemas.microsoft.com/office/powerpoint/2010/main" val="294311999"/>
              </p:ext>
            </p:extLst>
          </p:nvPr>
        </p:nvGraphicFramePr>
        <p:xfrm>
          <a:off x="628650" y="4267200"/>
          <a:ext cx="8179435" cy="1920240"/>
        </p:xfrm>
        <a:graphic>
          <a:graphicData uri="http://schemas.openxmlformats.org/drawingml/2006/table">
            <a:tbl>
              <a:tblPr/>
              <a:tblGrid>
                <a:gridCol w="800100"/>
                <a:gridCol w="914400"/>
                <a:gridCol w="866775"/>
                <a:gridCol w="208280"/>
                <a:gridCol w="825500"/>
                <a:gridCol w="862012"/>
                <a:gridCol w="862013"/>
                <a:gridCol w="208280"/>
                <a:gridCol w="854075"/>
                <a:gridCol w="915988"/>
                <a:gridCol w="862012"/>
              </a:tblGrid>
              <a:tr h="274638">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S</a:t>
                      </a: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r</a:t>
                      </a:r>
                      <a:r>
                        <a:rPr kumimoji="0" lang="en-US" sz="1600" b="0" i="0" u="none" strike="noStrike" cap="none" normalizeH="0" baseline="-30000" dirty="0" smtClean="0">
                          <a:ln>
                            <a:noFill/>
                          </a:ln>
                          <a:solidFill>
                            <a:schemeClr val="tx1"/>
                          </a:solidFill>
                          <a:effectLst/>
                          <a:latin typeface="Arial" charset="0"/>
                          <a:ea typeface="Times New Roman" pitchFamily="18" charset="0"/>
                          <a:cs typeface="Arial" charset="0"/>
                        </a:rPr>
                        <a:t>3 </a:t>
                      </a:r>
                      <a:r>
                        <a:rPr kumimoji="0" lang="en-US" sz="1600" b="0" i="0" u="none" strike="noStrike" cap="none" normalizeH="0" baseline="0" dirty="0" smtClean="0">
                          <a:ln>
                            <a:noFill/>
                          </a:ln>
                          <a:solidFill>
                            <a:schemeClr val="tx1"/>
                          </a:solidFill>
                          <a:effectLst/>
                          <a:latin typeface="Arial" charset="0"/>
                          <a:ea typeface="Times New Roman" pitchFamily="18" charset="0"/>
                          <a:cs typeface="Arial" charset="0"/>
                        </a:rPr>
                        <a:t>=R-S</a:t>
                      </a: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Arial"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TTNT</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ea typeface="Times New Roman" pitchFamily="18" charset="0"/>
                          <a:cs typeface="Arial" charset="0"/>
                        </a:rPr>
                        <a:t>6.0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31</a:t>
            </a:fld>
            <a:endParaRPr lang="en-US"/>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215" y="3305876"/>
            <a:ext cx="3732570" cy="478958"/>
          </a:xfrm>
          <a:prstGeom prst="rect">
            <a:avLst/>
          </a:prstGeom>
          <a:ln>
            <a:solidFill>
              <a:schemeClr val="tx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strips(downRight)">
                                      <p:cBhvr>
                                        <p:cTn id="7" dur="500"/>
                                        <p:tgtEl>
                                          <p:spTgt spid="638981"/>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38982"/>
                                        </p:tgtEl>
                                        <p:attrNameLst>
                                          <p:attrName>style.visibility</p:attrName>
                                        </p:attrNameLst>
                                      </p:cBhvr>
                                      <p:to>
                                        <p:strVal val="visible"/>
                                      </p:to>
                                    </p:set>
                                    <p:animEffect transition="in" filter="strips(downRight)">
                                      <p:cBhvr>
                                        <p:cTn id="11" dur="500"/>
                                        <p:tgtEl>
                                          <p:spTgt spid="638982"/>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639073"/>
                                        </p:tgtEl>
                                        <p:attrNameLst>
                                          <p:attrName>style.visibility</p:attrName>
                                        </p:attrNameLst>
                                      </p:cBhvr>
                                      <p:to>
                                        <p:strVal val="visible"/>
                                      </p:to>
                                    </p:set>
                                    <p:animEffect transition="in" filter="strips(downRight)">
                                      <p:cBhvr>
                                        <p:cTn id="15" dur="500"/>
                                        <p:tgtEl>
                                          <p:spTgt spid="639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animBg="1"/>
      <p:bldP spid="63898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endParaRPr lang="en-US" sz="1000" b="0">
              <a:solidFill>
                <a:schemeClr val="bg2">
                  <a:shade val="50000"/>
                </a:schemeClr>
              </a:solidFill>
              <a:latin typeface="Verdana" pitchFamily="34" charset="0"/>
            </a:endParaRPr>
          </a:p>
        </p:txBody>
      </p:sp>
      <p:sp>
        <p:nvSpPr>
          <p:cNvPr id="692235" name="Text Box 11"/>
          <p:cNvSpPr txBox="1">
            <a:spLocks noChangeArrowheads="1"/>
          </p:cNvSpPr>
          <p:nvPr/>
        </p:nvSpPr>
        <p:spPr bwMode="auto">
          <a:xfrm>
            <a:off x="762000" y="1981200"/>
            <a:ext cx="7848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solidFill>
                  <a:srgbClr val="990000"/>
                </a:solidFill>
              </a:rPr>
              <a:t>Phép trừ (Set difference hoặc MINUS) R - S</a:t>
            </a:r>
            <a:r>
              <a:rPr lang="en-US" sz="2400" dirty="0"/>
              <a:t>: Xác </a:t>
            </a:r>
            <a:r>
              <a:rPr lang="vi-VN" sz="2400" dirty="0" err="1">
                <a:latin typeface="Calibri" pitchFamily="34" charset="0"/>
              </a:rPr>
              <a:t>đị</a:t>
            </a:r>
            <a:r>
              <a:rPr lang="en-US" sz="2400" dirty="0" err="1"/>
              <a:t>nh</a:t>
            </a:r>
            <a:r>
              <a:rPr lang="en-US" sz="2400" dirty="0"/>
              <a:t> một quan hệ chứa tất cả các bộ thuộc R </a:t>
            </a:r>
            <a:r>
              <a:rPr lang="en-US" sz="2400" dirty="0" err="1"/>
              <a:t>nh</a:t>
            </a:r>
            <a:r>
              <a:rPr lang="vi-VN" sz="2400" dirty="0"/>
              <a:t>ư</a:t>
            </a:r>
            <a:r>
              <a:rPr lang="en-US" sz="2400" dirty="0" err="1"/>
              <a:t>ng</a:t>
            </a:r>
            <a:r>
              <a:rPr lang="en-US" sz="2400" dirty="0"/>
              <a:t> không thuộc</a:t>
            </a:r>
            <a:r>
              <a:rPr lang="en-US" sz="2400" b="0" dirty="0"/>
              <a:t> S. </a:t>
            </a:r>
          </a:p>
        </p:txBody>
      </p:sp>
      <p:pic>
        <p:nvPicPr>
          <p:cNvPr id="6922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71800"/>
            <a:ext cx="71628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9223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876800"/>
            <a:ext cx="6096000"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FF78B54-851D-40EE-83BB-0C4EB37884E6}"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92237"/>
                                        </p:tgtEl>
                                        <p:attrNameLst>
                                          <p:attrName>style.visibility</p:attrName>
                                        </p:attrNameLst>
                                      </p:cBhvr>
                                      <p:to>
                                        <p:strVal val="visible"/>
                                      </p:to>
                                    </p:set>
                                    <p:animEffect transition="in" filter="checkerboard(across)">
                                      <p:cBhvr>
                                        <p:cTn id="7" dur="500"/>
                                        <p:tgtEl>
                                          <p:spTgt spid="692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90600" y="990600"/>
            <a:ext cx="7772400" cy="762000"/>
          </a:xfrm>
        </p:spPr>
        <p:txBody>
          <a:bodyPr>
            <a:normAutofit/>
          </a:bodyPr>
          <a:lstStyle/>
          <a:p>
            <a:pPr algn="ctr"/>
            <a:r>
              <a:rPr lang="en-US" b="1">
                <a:solidFill>
                  <a:srgbClr val="0000FF"/>
                </a:solidFill>
              </a:rPr>
              <a:t>Phép Giao - Intersection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33</a:t>
            </a:fld>
            <a:endParaRPr lang="en-US"/>
          </a:p>
        </p:txBody>
      </p:sp>
      <p:sp>
        <p:nvSpPr>
          <p:cNvPr id="9" name="Content Placeholder 2"/>
          <p:cNvSpPr txBox="1">
            <a:spLocks/>
          </p:cNvSpPr>
          <p:nvPr/>
        </p:nvSpPr>
        <p:spPr>
          <a:xfrm>
            <a:off x="304800" y="1946275"/>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0" kern="0" smtClean="0"/>
              <a:t>Hai toán hạng phải t</a:t>
            </a:r>
            <a:r>
              <a:rPr lang="vi-VN" sz="2400" b="0" kern="0" smtClean="0"/>
              <a:t>ươ</a:t>
            </a:r>
            <a:r>
              <a:rPr lang="en-US" sz="2400" b="0" kern="0" smtClean="0"/>
              <a:t>ng thích.</a:t>
            </a:r>
          </a:p>
          <a:p>
            <a:pPr lvl="1" eaLnBrk="1" hangingPunct="1"/>
            <a:r>
              <a:rPr lang="en-US" sz="2400" b="0" kern="0" smtClean="0"/>
              <a:t>Phép toán MINUS không giao hoán : R – S ≠ S – R </a:t>
            </a:r>
          </a:p>
          <a:p>
            <a:pPr eaLnBrk="1" hangingPunct="1"/>
            <a:endParaRPr lang="en-US" sz="2800" b="0" kern="0" dirty="0"/>
          </a:p>
        </p:txBody>
      </p:sp>
      <p:sp>
        <p:nvSpPr>
          <p:cNvPr id="10" name="Text Box 9"/>
          <p:cNvSpPr txBox="1">
            <a:spLocks noChangeArrowheads="1"/>
          </p:cNvSpPr>
          <p:nvPr/>
        </p:nvSpPr>
        <p:spPr bwMode="auto">
          <a:xfrm>
            <a:off x="6268886" y="3073501"/>
            <a:ext cx="24941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400" b="1" dirty="0">
                <a:solidFill>
                  <a:schemeClr val="tx2">
                    <a:lumMod val="75000"/>
                  </a:schemeClr>
                </a:solidFill>
              </a:rPr>
              <a:t>STUDENT-INSTRUCTOR</a:t>
            </a:r>
          </a:p>
        </p:txBody>
      </p:sp>
      <p:sp>
        <p:nvSpPr>
          <p:cNvPr id="11" name="Text Box 10"/>
          <p:cNvSpPr txBox="1">
            <a:spLocks noChangeArrowheads="1"/>
          </p:cNvSpPr>
          <p:nvPr/>
        </p:nvSpPr>
        <p:spPr bwMode="auto">
          <a:xfrm>
            <a:off x="6234767" y="5250303"/>
            <a:ext cx="24941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400" b="1" dirty="0">
                <a:solidFill>
                  <a:schemeClr val="tx2">
                    <a:lumMod val="75000"/>
                  </a:schemeClr>
                </a:solidFill>
              </a:rPr>
              <a:t>INSTRUCTOR-STUDENT</a:t>
            </a:r>
          </a:p>
        </p:txBody>
      </p:sp>
      <p:pic>
        <p:nvPicPr>
          <p:cNvPr id="12" name="Picture 11" descr="31755_FIG0711.gif                                              0001035BEeyore                         B91DCF3B:"/>
          <p:cNvPicPr>
            <a:picLocks noChangeAspect="1" noChangeArrowheads="1"/>
          </p:cNvPicPr>
          <p:nvPr/>
        </p:nvPicPr>
        <p:blipFill rotWithShape="1">
          <a:blip r:embed="rId2">
            <a:extLst>
              <a:ext uri="{28A0092B-C50C-407E-A947-70E740481C1C}">
                <a14:useLocalDpi xmlns:a14="http://schemas.microsoft.com/office/drawing/2010/main" val="0"/>
              </a:ext>
            </a:extLst>
          </a:blip>
          <a:srcRect l="29185" t="59447" r="50204" b="816"/>
          <a:stretch/>
        </p:blipFill>
        <p:spPr bwMode="auto">
          <a:xfrm>
            <a:off x="3931168" y="3025982"/>
            <a:ext cx="2352313" cy="156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2609" r="69218" b="46158"/>
          <a:stretch>
            <a:fillRect/>
          </a:stretch>
        </p:blipFill>
        <p:spPr bwMode="auto">
          <a:xfrm>
            <a:off x="548940" y="3025982"/>
            <a:ext cx="3413460" cy="224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31755_FIG0711.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l="54187" t="56131" r="24396" b="9427"/>
          <a:stretch>
            <a:fillRect/>
          </a:stretch>
        </p:blipFill>
        <p:spPr bwMode="auto">
          <a:xfrm>
            <a:off x="3888563" y="5041008"/>
            <a:ext cx="2437522" cy="135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4" y="5211956"/>
            <a:ext cx="3334216" cy="1381318"/>
          </a:xfrm>
          <a:prstGeom prst="rect">
            <a:avLst/>
          </a:prstGeom>
        </p:spPr>
      </p:pic>
    </p:spTree>
    <p:extLst>
      <p:ext uri="{BB962C8B-B14F-4D97-AF65-F5344CB8AC3E}">
        <p14:creationId xmlns:p14="http://schemas.microsoft.com/office/powerpoint/2010/main" val="2522013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1219200" y="533400"/>
            <a:ext cx="7696200" cy="1271588"/>
          </a:xfrm>
        </p:spPr>
        <p:txBody>
          <a:bodyPr>
            <a:normAutofit/>
          </a:bodyPr>
          <a:lstStyle/>
          <a:p>
            <a:pPr algn="ctr"/>
            <a:r>
              <a:rPr lang="en-US" sz="3600" b="1">
                <a:solidFill>
                  <a:srgbClr val="0000FF"/>
                </a:solidFill>
              </a:rPr>
              <a:t>Tích DESCARTES </a:t>
            </a:r>
            <a:br>
              <a:rPr lang="en-US" sz="3600" b="1">
                <a:solidFill>
                  <a:srgbClr val="0000FF"/>
                </a:solidFill>
              </a:rPr>
            </a:br>
            <a:r>
              <a:rPr lang="en-US" sz="3600" b="1">
                <a:solidFill>
                  <a:srgbClr val="0000FF"/>
                </a:solidFill>
              </a:rPr>
              <a:t>- Cartesian Product, Product</a:t>
            </a:r>
          </a:p>
        </p:txBody>
      </p:sp>
      <p:sp>
        <p:nvSpPr>
          <p:cNvPr id="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8EA2BC11-F2A7-4249-BE7C-CD3685E40AAB}" type="slidenum">
              <a:rPr lang="en-US" sz="1000" b="0">
                <a:solidFill>
                  <a:schemeClr val="bg2">
                    <a:shade val="50000"/>
                  </a:schemeClr>
                </a:solidFill>
                <a:latin typeface="Verdana" pitchFamily="34" charset="0"/>
              </a:rPr>
              <a:pPr algn="r" eaLnBrk="1" hangingPunct="1">
                <a:defRPr/>
              </a:pPr>
              <a:t>34</a:t>
            </a:fld>
            <a:endParaRPr lang="en-US" sz="1000" b="0">
              <a:solidFill>
                <a:schemeClr val="bg2">
                  <a:shade val="50000"/>
                </a:schemeClr>
              </a:solidFill>
              <a:latin typeface="Verdana" pitchFamily="34" charset="0"/>
            </a:endParaRPr>
          </a:p>
        </p:txBody>
      </p:sp>
      <p:sp>
        <p:nvSpPr>
          <p:cNvPr id="644191" name="Rectangle 95"/>
          <p:cNvSpPr>
            <a:spLocks noChangeArrowheads="1"/>
          </p:cNvSpPr>
          <p:nvPr/>
        </p:nvSpPr>
        <p:spPr bwMode="auto">
          <a:xfrm>
            <a:off x="762000" y="1905000"/>
            <a:ext cx="3048000" cy="16002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lnSpc>
                <a:spcPct val="80000"/>
              </a:lnSpc>
              <a:spcBef>
                <a:spcPct val="20000"/>
              </a:spcBef>
              <a:buClr>
                <a:schemeClr val="folHlink"/>
              </a:buClr>
              <a:buSzPct val="60000"/>
              <a:buFont typeface="Wingdings" pitchFamily="2" charset="2"/>
              <a:buNone/>
            </a:pPr>
            <a:r>
              <a:rPr lang="en-US" sz="2000" b="0"/>
              <a:t>Nếu Q</a:t>
            </a:r>
            <a:r>
              <a:rPr lang="en-US" sz="2000" b="0" baseline="-25000"/>
              <a:t>1</a:t>
            </a:r>
            <a:r>
              <a:rPr lang="en-US" sz="2000" b="0"/>
              <a:t>, Q</a:t>
            </a:r>
            <a:r>
              <a:rPr lang="en-US" sz="2000" b="0" baseline="-25000"/>
              <a:t>2</a:t>
            </a:r>
            <a:r>
              <a:rPr lang="en-US" sz="2000" b="0"/>
              <a:t> có:</a:t>
            </a:r>
          </a:p>
          <a:p>
            <a:pPr marL="50800" indent="-4763" algn="l" eaLnBrk="1" hangingPunct="1">
              <a:lnSpc>
                <a:spcPct val="80000"/>
              </a:lnSpc>
              <a:spcBef>
                <a:spcPct val="20000"/>
              </a:spcBef>
              <a:buClr>
                <a:schemeClr val="folHlink"/>
              </a:buClr>
              <a:buSzPct val="60000"/>
              <a:buFont typeface="Wingdings" pitchFamily="2" charset="2"/>
              <a:buNone/>
            </a:pPr>
            <a:r>
              <a:rPr lang="en-US" sz="2000" b="0"/>
              <a:t>	Q</a:t>
            </a:r>
            <a:r>
              <a:rPr lang="en-US" sz="2000" b="0" baseline="-25000"/>
              <a:t>1</a:t>
            </a:r>
            <a:r>
              <a:rPr lang="en-US" sz="2000" b="0" baseline="30000"/>
              <a:t>+ </a:t>
            </a:r>
            <a:r>
              <a:rPr lang="en-US" sz="2000" b="0"/>
              <a:t>= {A</a:t>
            </a:r>
            <a:r>
              <a:rPr lang="en-US" sz="2000" b="0" baseline="-25000"/>
              <a:t>1</a:t>
            </a:r>
            <a:r>
              <a:rPr lang="en-US" sz="2000" b="0"/>
              <a:t>, A</a:t>
            </a:r>
            <a:r>
              <a:rPr lang="en-US" sz="2000" b="0" baseline="-25000"/>
              <a:t>2</a:t>
            </a:r>
            <a:r>
              <a:rPr lang="en-US" sz="2000" b="0"/>
              <a:t>,..., A</a:t>
            </a:r>
            <a:r>
              <a:rPr lang="en-US" sz="2000" b="0" baseline="-25000"/>
              <a:t>n</a:t>
            </a:r>
            <a:r>
              <a:rPr lang="en-US" sz="2000" b="0"/>
              <a:t>}</a:t>
            </a:r>
          </a:p>
          <a:p>
            <a:pPr marL="50800" indent="-4763" algn="l" eaLnBrk="1" hangingPunct="1">
              <a:lnSpc>
                <a:spcPct val="80000"/>
              </a:lnSpc>
              <a:spcBef>
                <a:spcPct val="20000"/>
              </a:spcBef>
              <a:buClr>
                <a:schemeClr val="folHlink"/>
              </a:buClr>
              <a:buSzPct val="60000"/>
              <a:buFont typeface="Wingdings" pitchFamily="2" charset="2"/>
              <a:buNone/>
            </a:pPr>
            <a:r>
              <a:rPr lang="en-US" sz="2000" b="0"/>
              <a:t>Q</a:t>
            </a:r>
            <a:r>
              <a:rPr lang="en-US" sz="2000" b="0" baseline="-25000"/>
              <a:t>2</a:t>
            </a:r>
            <a:r>
              <a:rPr lang="en-US" sz="2000" b="0" baseline="30000"/>
              <a:t>+ </a:t>
            </a:r>
            <a:r>
              <a:rPr lang="en-US" sz="2000" b="0"/>
              <a:t>=</a:t>
            </a:r>
            <a:r>
              <a:rPr lang="en-US" sz="2000" b="0" baseline="30000"/>
              <a:t> </a:t>
            </a:r>
            <a:r>
              <a:rPr lang="en-US" sz="2000" b="0"/>
              <a:t>{B</a:t>
            </a:r>
            <a:r>
              <a:rPr lang="en-US" sz="2000" b="0" baseline="-25000"/>
              <a:t>1</a:t>
            </a:r>
            <a:r>
              <a:rPr lang="en-US" sz="2000" b="0"/>
              <a:t>, B</a:t>
            </a:r>
            <a:r>
              <a:rPr lang="en-US" sz="2000" b="0" baseline="-25000"/>
              <a:t>2</a:t>
            </a:r>
            <a:r>
              <a:rPr lang="en-US" sz="2000" b="0"/>
              <a:t>,..., B</a:t>
            </a:r>
            <a:r>
              <a:rPr lang="en-US" sz="2000" b="0" baseline="-25000"/>
              <a:t>m</a:t>
            </a:r>
            <a:r>
              <a:rPr lang="en-US" sz="2000" b="0"/>
              <a:t>}</a:t>
            </a:r>
          </a:p>
          <a:p>
            <a:pPr marL="50800" indent="-4763" algn="l" eaLnBrk="1" hangingPunct="1">
              <a:lnSpc>
                <a:spcPct val="80000"/>
              </a:lnSpc>
              <a:spcBef>
                <a:spcPct val="20000"/>
              </a:spcBef>
              <a:buClr>
                <a:schemeClr val="folHlink"/>
              </a:buClr>
              <a:buSzPct val="60000"/>
              <a:buFont typeface="Wingdings" pitchFamily="2" charset="2"/>
              <a:buNone/>
            </a:pPr>
            <a:r>
              <a:rPr lang="en-US" sz="2000" b="0"/>
              <a:t>r</a:t>
            </a:r>
            <a:r>
              <a:rPr lang="en-US" sz="2000" b="0" baseline="-25000"/>
              <a:t>1</a:t>
            </a:r>
            <a:r>
              <a:rPr lang="en-US" sz="2000" b="0"/>
              <a:t> là quan hệ trên Q</a:t>
            </a:r>
            <a:r>
              <a:rPr lang="en-US" sz="2000" b="0" baseline="-25000"/>
              <a:t>1</a:t>
            </a:r>
          </a:p>
          <a:p>
            <a:pPr marL="50800" indent="-4763" algn="l" eaLnBrk="1" hangingPunct="1">
              <a:lnSpc>
                <a:spcPct val="80000"/>
              </a:lnSpc>
              <a:spcBef>
                <a:spcPct val="20000"/>
              </a:spcBef>
              <a:buClr>
                <a:schemeClr val="folHlink"/>
              </a:buClr>
              <a:buSzPct val="60000"/>
              <a:buFont typeface="Wingdings" pitchFamily="2" charset="2"/>
              <a:buNone/>
            </a:pPr>
            <a:r>
              <a:rPr lang="en-US" sz="2000" b="0"/>
              <a:t>r</a:t>
            </a:r>
            <a:r>
              <a:rPr lang="en-US" sz="2000" b="0" baseline="-25000"/>
              <a:t>2</a:t>
            </a:r>
            <a:r>
              <a:rPr lang="en-US" sz="2000" b="0"/>
              <a:t> là quan hệ trên Q</a:t>
            </a:r>
            <a:r>
              <a:rPr lang="en-US" sz="2000" b="0" baseline="-25000"/>
              <a:t>2</a:t>
            </a:r>
          </a:p>
        </p:txBody>
      </p:sp>
      <p:graphicFrame>
        <p:nvGraphicFramePr>
          <p:cNvPr id="644311" name="Group 215"/>
          <p:cNvGraphicFramePr>
            <a:graphicFrameLocks noGrp="1"/>
          </p:cNvGraphicFramePr>
          <p:nvPr>
            <p:extLst>
              <p:ext uri="{D42A27DB-BD31-4B8C-83A1-F6EECF244321}">
                <p14:modId xmlns:p14="http://schemas.microsoft.com/office/powerpoint/2010/main" val="2457891771"/>
              </p:ext>
            </p:extLst>
          </p:nvPr>
        </p:nvGraphicFramePr>
        <p:xfrm>
          <a:off x="457200" y="3511232"/>
          <a:ext cx="8458200" cy="3270568"/>
        </p:xfrm>
        <a:graphic>
          <a:graphicData uri="http://schemas.openxmlformats.org/drawingml/2006/table">
            <a:tbl>
              <a:tblPr/>
              <a:tblGrid>
                <a:gridCol w="871538"/>
                <a:gridCol w="188912"/>
                <a:gridCol w="682625"/>
                <a:gridCol w="992188"/>
                <a:gridCol w="209550"/>
                <a:gridCol w="766762"/>
                <a:gridCol w="977900"/>
                <a:gridCol w="836613"/>
                <a:gridCol w="838200"/>
                <a:gridCol w="2093912"/>
              </a:tblGrid>
              <a:tr h="219075">
                <a:tc gridSpan="4">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rPr>
                        <a:t>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a:noFill/>
                    </a:lnL>
                    <a:lnR>
                      <a:noFill/>
                    </a:lnR>
                    <a:lnT cap="flat">
                      <a:noFill/>
                    </a:lnT>
                    <a:lnB>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rPr>
                        <a:t>r</a:t>
                      </a:r>
                      <a:r>
                        <a:rPr kumimoji="0" lang="en-US" sz="1600" b="0" i="0" u="none" strike="noStrike" cap="none" normalizeH="0" baseline="-30000" dirty="0" smtClean="0">
                          <a:ln>
                            <a:noFill/>
                          </a:ln>
                          <a:solidFill>
                            <a:schemeClr val="tx1"/>
                          </a:solidFill>
                          <a:effectLst/>
                          <a:latin typeface="VNI-Times" pitchFamily="2" charset="0"/>
                          <a:ea typeface="Times New Roman" pitchFamily="18" charset="0"/>
                          <a:cs typeface="Arial" charset="0"/>
                        </a:rPr>
                        <a:t>3 </a:t>
                      </a:r>
                      <a:r>
                        <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rPr>
                        <a:t>=</a:t>
                      </a:r>
                      <a:r>
                        <a:rPr kumimoji="0" lang="en-US" sz="1600" b="0" i="0" u="none" strike="noStrike" cap="none" normalizeH="0" baseline="-30000" dirty="0" smtClean="0">
                          <a:ln>
                            <a:noFill/>
                          </a:ln>
                          <a:solidFill>
                            <a:schemeClr val="tx1"/>
                          </a:solidFill>
                          <a:effectLst/>
                          <a:latin typeface="VNI-Times" pitchFamily="2" charset="0"/>
                          <a:ea typeface="Times New Roman" pitchFamily="18" charset="0"/>
                          <a:cs typeface="Arial" charset="0"/>
                        </a:rPr>
                        <a:t> </a:t>
                      </a:r>
                      <a:r>
                        <a:rPr kumimoji="0" lang="en-US" sz="1600" b="1" i="0" u="none" strike="noStrike" cap="none" normalizeH="0" baseline="0" dirty="0" smtClean="0">
                          <a:ln>
                            <a:noFill/>
                          </a:ln>
                          <a:solidFill>
                            <a:schemeClr val="tx1"/>
                          </a:solidFill>
                          <a:effectLst/>
                          <a:latin typeface="VNI-Times" pitchFamily="2" charset="0"/>
                          <a:ea typeface="Times New Roman" pitchFamily="18" charset="0"/>
                          <a:cs typeface="Arial" charset="0"/>
                        </a:rPr>
                        <a:t> R</a:t>
                      </a:r>
                      <a:r>
                        <a:rPr kumimoji="0" lang="en-US" sz="1600" b="0" i="0" u="none" strike="noStrike" cap="none" normalizeH="0" baseline="-30000" dirty="0" smtClean="0">
                          <a:ln>
                            <a:noFill/>
                          </a:ln>
                          <a:solidFill>
                            <a:schemeClr val="tx1"/>
                          </a:solidFill>
                          <a:effectLst/>
                          <a:latin typeface="VNI-Times" pitchFamily="2" charset="0"/>
                          <a:ea typeface="Times New Roman" pitchFamily="18" charset="0"/>
                          <a:cs typeface="Arial" charset="0"/>
                        </a:rPr>
                        <a:t> </a:t>
                      </a:r>
                      <a:r>
                        <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rPr>
                        <a:t>x</a:t>
                      </a:r>
                      <a:r>
                        <a:rPr kumimoji="0" lang="en-US" sz="1600" b="1" i="0" u="none" strike="noStrike" cap="none" normalizeH="0" baseline="0" dirty="0" smtClean="0">
                          <a:ln>
                            <a:noFill/>
                          </a:ln>
                          <a:solidFill>
                            <a:schemeClr val="tx1"/>
                          </a:solidFill>
                          <a:effectLst/>
                          <a:latin typeface="VNI-Times" pitchFamily="2" charset="0"/>
                          <a:ea typeface="Times New Roman" pitchFamily="18" charset="0"/>
                          <a:cs typeface="Arial" charset="0"/>
                        </a:rPr>
                        <a:t> S</a:t>
                      </a:r>
                      <a:endPar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endParaRP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SV</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THI</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TENMH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CO SO DU 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FOXPRO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99002</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CTDL</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2.0</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CO SO DU 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4475">
                <a:tc gridSpan="4">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VNI-Times" pitchFamily="2" charset="0"/>
                          <a:ea typeface="Times New Roman" pitchFamily="18" charset="0"/>
                          <a:cs typeface="Arial" charset="0"/>
                        </a:rPr>
                        <a:t>S</a:t>
                      </a:r>
                    </a:p>
                  </a:txBody>
                  <a:tcPr anchor="b"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99002</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CTDL</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1" u="none" strike="noStrike" cap="none" normalizeH="0" baseline="0" smtClean="0">
                          <a:ln>
                            <a:noFill/>
                          </a:ln>
                          <a:solidFill>
                            <a:schemeClr val="tx1"/>
                          </a:solidFill>
                          <a:effectLst/>
                          <a:latin typeface="VNI-Times" pitchFamily="2" charset="0"/>
                          <a:ea typeface="Times New Roman" pitchFamily="18" charset="0"/>
                          <a:cs typeface="Arial" charset="0"/>
                        </a:rPr>
                        <a:t>2.0</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FOXPRO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MAMH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VNI-Times" pitchFamily="2" charset="0"/>
                          <a:ea typeface="Times New Roman" pitchFamily="18" charset="0"/>
                          <a:cs typeface="Arial" charset="0"/>
                        </a:rPr>
                        <a:t>TENMH</a:t>
                      </a:r>
                      <a:endPar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CO SO DU 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44475">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CO SODULIEU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FOXPRO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4475">
                <a:tc gridSpan="2">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VNI-Times" pitchFamily="2" charset="0"/>
                          <a:ea typeface="Times New Roman" pitchFamily="18" charset="0"/>
                          <a:cs typeface="Arial" charset="0"/>
                        </a:rPr>
                        <a:t>FOXPRO</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anchor="b"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anchor="b"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anchor="b"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anchor="b"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smtClean="0">
                        <a:ln>
                          <a:noFill/>
                        </a:ln>
                        <a:solidFill>
                          <a:schemeClr val="tx1"/>
                        </a:solidFill>
                        <a:effectLst/>
                        <a:latin typeface="VNI-Times" pitchFamily="2" charset="0"/>
                      </a:endParaRPr>
                    </a:p>
                  </a:txBody>
                  <a:tcPr anchor="b"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644306" name="Text Box 210"/>
          <p:cNvSpPr txBox="1">
            <a:spLocks noChangeArrowheads="1"/>
          </p:cNvSpPr>
          <p:nvPr/>
        </p:nvSpPr>
        <p:spPr bwMode="auto">
          <a:xfrm>
            <a:off x="4038600" y="1905000"/>
            <a:ext cx="4800600" cy="120332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b="0" dirty="0">
                <a:latin typeface="Arial" charset="0"/>
              </a:rPr>
              <a:t>Thì Q3 có quan hệ r3 được xác định như sau:</a:t>
            </a:r>
          </a:p>
          <a:p>
            <a:pPr algn="l"/>
            <a:r>
              <a:rPr lang="en-US" sz="1800" b="0" dirty="0">
                <a:latin typeface="Arial" charset="0"/>
              </a:rPr>
              <a:t>Q3+ = Q1</a:t>
            </a:r>
            <a:r>
              <a:rPr lang="en-US" sz="1800" b="0" baseline="30000" dirty="0">
                <a:latin typeface="Arial" charset="0"/>
              </a:rPr>
              <a:t>+</a:t>
            </a:r>
            <a:r>
              <a:rPr lang="en-US" sz="1800" b="0" dirty="0">
                <a:latin typeface="Arial" charset="0"/>
              </a:rPr>
              <a:t> x Q2</a:t>
            </a:r>
            <a:r>
              <a:rPr lang="en-US" sz="1800" b="0" baseline="30000" dirty="0">
                <a:latin typeface="Arial" charset="0"/>
              </a:rPr>
              <a:t>+</a:t>
            </a:r>
            <a:r>
              <a:rPr lang="en-US" sz="1800" b="0" dirty="0">
                <a:latin typeface="Arial" charset="0"/>
              </a:rPr>
              <a:t> ={A1,...,B1,...}</a:t>
            </a:r>
          </a:p>
          <a:p>
            <a:pPr algn="l"/>
            <a:endParaRPr lang="en-US" sz="1800" b="0" dirty="0">
              <a:latin typeface="Arial"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34</a:t>
            </a:fld>
            <a:endParaRPr lang="en-US"/>
          </a:p>
        </p:txBody>
      </p:sp>
      <p:sp>
        <p:nvSpPr>
          <p:cNvPr id="9" name="TextBox 8"/>
          <p:cNvSpPr txBox="1"/>
          <p:nvPr/>
        </p:nvSpPr>
        <p:spPr>
          <a:xfrm>
            <a:off x="4353169" y="2923659"/>
            <a:ext cx="417146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0" lvl="1"/>
            <a:r>
              <a:rPr lang="en-US" sz="1800" dirty="0">
                <a:solidFill>
                  <a:srgbClr val="990000"/>
                </a:solidFill>
              </a:rPr>
              <a:t>Q= R(A</a:t>
            </a:r>
            <a:r>
              <a:rPr lang="en-US" sz="1800" baseline="-25000" dirty="0">
                <a:solidFill>
                  <a:srgbClr val="990000"/>
                </a:solidFill>
              </a:rPr>
              <a:t>1</a:t>
            </a:r>
            <a:r>
              <a:rPr lang="en-US" sz="1800" dirty="0">
                <a:solidFill>
                  <a:srgbClr val="990000"/>
                </a:solidFill>
              </a:rPr>
              <a:t>, A</a:t>
            </a:r>
            <a:r>
              <a:rPr lang="en-US" sz="1800" baseline="-25000" dirty="0">
                <a:solidFill>
                  <a:srgbClr val="990000"/>
                </a:solidFill>
              </a:rPr>
              <a:t>2</a:t>
            </a:r>
            <a:r>
              <a:rPr lang="en-US" sz="1800" dirty="0">
                <a:solidFill>
                  <a:srgbClr val="990000"/>
                </a:solidFill>
              </a:rPr>
              <a:t>, . . ., A</a:t>
            </a:r>
            <a:r>
              <a:rPr lang="en-US" sz="1800" baseline="-25000" dirty="0">
                <a:solidFill>
                  <a:srgbClr val="990000"/>
                </a:solidFill>
              </a:rPr>
              <a:t>n</a:t>
            </a:r>
            <a:r>
              <a:rPr lang="en-US" sz="1800" dirty="0">
                <a:solidFill>
                  <a:srgbClr val="990000"/>
                </a:solidFill>
              </a:rPr>
              <a:t>) </a:t>
            </a:r>
            <a:r>
              <a:rPr lang="en-US" sz="1800" b="1" dirty="0">
                <a:solidFill>
                  <a:srgbClr val="990000"/>
                </a:solidFill>
              </a:rPr>
              <a:t>x</a:t>
            </a:r>
            <a:r>
              <a:rPr lang="en-US" sz="1800" dirty="0">
                <a:solidFill>
                  <a:srgbClr val="990000"/>
                </a:solidFill>
              </a:rPr>
              <a:t> S(B</a:t>
            </a:r>
            <a:r>
              <a:rPr lang="en-US" sz="1800" baseline="-25000" dirty="0">
                <a:solidFill>
                  <a:srgbClr val="990000"/>
                </a:solidFill>
              </a:rPr>
              <a:t>1</a:t>
            </a:r>
            <a:r>
              <a:rPr lang="en-US" sz="1800" dirty="0">
                <a:solidFill>
                  <a:srgbClr val="990000"/>
                </a:solidFill>
              </a:rPr>
              <a:t>, B</a:t>
            </a:r>
            <a:r>
              <a:rPr lang="en-US" sz="1800" baseline="-25000" dirty="0">
                <a:solidFill>
                  <a:srgbClr val="990000"/>
                </a:solidFill>
              </a:rPr>
              <a:t>2</a:t>
            </a:r>
            <a:r>
              <a:rPr lang="en-US" sz="1800" dirty="0">
                <a:solidFill>
                  <a:srgbClr val="990000"/>
                </a:solidFill>
              </a:rPr>
              <a:t>, . . ., </a:t>
            </a:r>
            <a:r>
              <a:rPr lang="en-US" sz="1800" dirty="0" err="1">
                <a:solidFill>
                  <a:srgbClr val="990000"/>
                </a:solidFill>
              </a:rPr>
              <a:t>B</a:t>
            </a:r>
            <a:r>
              <a:rPr lang="en-US" sz="1800" baseline="-25000" dirty="0" err="1">
                <a:solidFill>
                  <a:srgbClr val="990000"/>
                </a:solidFill>
              </a:rPr>
              <a:t>m</a:t>
            </a:r>
            <a:r>
              <a:rPr lang="en-US" sz="1800" dirty="0">
                <a:solidFill>
                  <a:srgbClr val="99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44191"/>
                                        </p:tgtEl>
                                        <p:attrNameLst>
                                          <p:attrName>style.visibility</p:attrName>
                                        </p:attrNameLst>
                                      </p:cBhvr>
                                      <p:to>
                                        <p:strVal val="visible"/>
                                      </p:to>
                                    </p:set>
                                    <p:animEffect transition="in" filter="strips(downRight)">
                                      <p:cBhvr>
                                        <p:cTn id="7" dur="500"/>
                                        <p:tgtEl>
                                          <p:spTgt spid="644191"/>
                                        </p:tgtEl>
                                      </p:cBhvr>
                                    </p:animEffect>
                                  </p:child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44306"/>
                                        </p:tgtEl>
                                        <p:attrNameLst>
                                          <p:attrName>style.visibility</p:attrName>
                                        </p:attrNameLst>
                                      </p:cBhvr>
                                      <p:to>
                                        <p:strVal val="visible"/>
                                      </p:to>
                                    </p:set>
                                    <p:animEffect transition="in" filter="strips(downRight)">
                                      <p:cBhvr>
                                        <p:cTn id="11" dur="500"/>
                                        <p:tgtEl>
                                          <p:spTgt spid="644306"/>
                                        </p:tgtEl>
                                      </p:cBhvr>
                                    </p:animEffect>
                                  </p:childTnLst>
                                </p:cTn>
                              </p:par>
                            </p:childTnLst>
                          </p:cTn>
                        </p:par>
                        <p:par>
                          <p:cTn id="12" fill="hold" nodeType="afterGroup">
                            <p:stCondLst>
                              <p:cond delay="1000"/>
                            </p:stCondLst>
                            <p:childTnLst>
                              <p:par>
                                <p:cTn id="13" presetID="18" presetClass="entr" presetSubtype="6" fill="hold" nodeType="afterEffect">
                                  <p:stCondLst>
                                    <p:cond delay="0"/>
                                  </p:stCondLst>
                                  <p:childTnLst>
                                    <p:set>
                                      <p:cBhvr>
                                        <p:cTn id="14" dur="1" fill="hold">
                                          <p:stCondLst>
                                            <p:cond delay="0"/>
                                          </p:stCondLst>
                                        </p:cTn>
                                        <p:tgtEl>
                                          <p:spTgt spid="644311"/>
                                        </p:tgtEl>
                                        <p:attrNameLst>
                                          <p:attrName>style.visibility</p:attrName>
                                        </p:attrNameLst>
                                      </p:cBhvr>
                                      <p:to>
                                        <p:strVal val="visible"/>
                                      </p:to>
                                    </p:set>
                                    <p:animEffect transition="in" filter="strips(downRight)">
                                      <p:cBhvr>
                                        <p:cTn id="15" dur="500"/>
                                        <p:tgtEl>
                                          <p:spTgt spid="644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91" grpId="0" animBg="1"/>
      <p:bldP spid="64430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a:xfrm>
            <a:off x="762000" y="1752600"/>
            <a:ext cx="7793038" cy="838200"/>
          </a:xfrm>
        </p:spPr>
        <p:txBody>
          <a:bodyPr/>
          <a:lstStyle/>
          <a:p>
            <a:r>
              <a:rPr lang="en-US" sz="2400" b="1">
                <a:solidFill>
                  <a:schemeClr val="tx1"/>
                </a:solidFill>
              </a:rPr>
              <a:t>Ví dụ</a:t>
            </a:r>
          </a:p>
        </p:txBody>
      </p:sp>
      <p:sp>
        <p:nvSpPr>
          <p:cNvPr id="645123" name="Rectangle 3"/>
          <p:cNvSpPr>
            <a:spLocks noChangeArrowheads="1"/>
          </p:cNvSpPr>
          <p:nvPr/>
        </p:nvSpPr>
        <p:spPr bwMode="auto">
          <a:xfrm>
            <a:off x="914400" y="32004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A</a:t>
            </a:r>
          </a:p>
        </p:txBody>
      </p:sp>
      <p:sp>
        <p:nvSpPr>
          <p:cNvPr id="645124" name="Rectangle 4"/>
          <p:cNvSpPr>
            <a:spLocks noChangeArrowheads="1"/>
          </p:cNvSpPr>
          <p:nvPr/>
        </p:nvSpPr>
        <p:spPr bwMode="auto">
          <a:xfrm>
            <a:off x="1371600" y="32004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B</a:t>
            </a:r>
          </a:p>
        </p:txBody>
      </p:sp>
      <p:sp>
        <p:nvSpPr>
          <p:cNvPr id="645125" name="Rectangle 5"/>
          <p:cNvSpPr>
            <a:spLocks noChangeArrowheads="1"/>
          </p:cNvSpPr>
          <p:nvPr/>
        </p:nvSpPr>
        <p:spPr bwMode="auto">
          <a:xfrm>
            <a:off x="914400" y="36576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a:t>
            </a:r>
          </a:p>
        </p:txBody>
      </p:sp>
      <p:sp>
        <p:nvSpPr>
          <p:cNvPr id="645126" name="Rectangle 6"/>
          <p:cNvSpPr>
            <a:spLocks noChangeArrowheads="1"/>
          </p:cNvSpPr>
          <p:nvPr/>
        </p:nvSpPr>
        <p:spPr bwMode="auto">
          <a:xfrm>
            <a:off x="1371600" y="36576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27" name="Rectangle 7"/>
          <p:cNvSpPr>
            <a:spLocks noChangeArrowheads="1"/>
          </p:cNvSpPr>
          <p:nvPr/>
        </p:nvSpPr>
        <p:spPr bwMode="auto">
          <a:xfrm>
            <a:off x="914400" y="41148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3</a:t>
            </a:r>
          </a:p>
        </p:txBody>
      </p:sp>
      <p:sp>
        <p:nvSpPr>
          <p:cNvPr id="645128" name="Rectangle 8"/>
          <p:cNvSpPr>
            <a:spLocks noChangeArrowheads="1"/>
          </p:cNvSpPr>
          <p:nvPr/>
        </p:nvSpPr>
        <p:spPr bwMode="auto">
          <a:xfrm>
            <a:off x="1371600" y="41148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29" name="Line 9"/>
          <p:cNvSpPr>
            <a:spLocks noChangeShapeType="1"/>
          </p:cNvSpPr>
          <p:nvPr/>
        </p:nvSpPr>
        <p:spPr bwMode="auto">
          <a:xfrm>
            <a:off x="914400" y="3657600"/>
            <a:ext cx="914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30" name="Rectangle 10"/>
          <p:cNvSpPr>
            <a:spLocks noChangeArrowheads="1"/>
          </p:cNvSpPr>
          <p:nvPr/>
        </p:nvSpPr>
        <p:spPr bwMode="auto">
          <a:xfrm>
            <a:off x="2971800" y="3200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B</a:t>
            </a:r>
          </a:p>
        </p:txBody>
      </p:sp>
      <p:sp>
        <p:nvSpPr>
          <p:cNvPr id="645131" name="Rectangle 11"/>
          <p:cNvSpPr>
            <a:spLocks noChangeArrowheads="1"/>
          </p:cNvSpPr>
          <p:nvPr/>
        </p:nvSpPr>
        <p:spPr bwMode="auto">
          <a:xfrm>
            <a:off x="3429000" y="3200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C</a:t>
            </a:r>
          </a:p>
        </p:txBody>
      </p:sp>
      <p:sp>
        <p:nvSpPr>
          <p:cNvPr id="645132" name="Rectangle 12"/>
          <p:cNvSpPr>
            <a:spLocks noChangeArrowheads="1"/>
          </p:cNvSpPr>
          <p:nvPr/>
        </p:nvSpPr>
        <p:spPr bwMode="auto">
          <a:xfrm>
            <a:off x="2971800" y="3657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33" name="Rectangle 13"/>
          <p:cNvSpPr>
            <a:spLocks noChangeArrowheads="1"/>
          </p:cNvSpPr>
          <p:nvPr/>
        </p:nvSpPr>
        <p:spPr bwMode="auto">
          <a:xfrm>
            <a:off x="3429000" y="3657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5</a:t>
            </a:r>
          </a:p>
        </p:txBody>
      </p:sp>
      <p:sp>
        <p:nvSpPr>
          <p:cNvPr id="645134" name="Rectangle 14"/>
          <p:cNvSpPr>
            <a:spLocks noChangeArrowheads="1"/>
          </p:cNvSpPr>
          <p:nvPr/>
        </p:nvSpPr>
        <p:spPr bwMode="auto">
          <a:xfrm>
            <a:off x="2971800" y="41148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35" name="Rectangle 15"/>
          <p:cNvSpPr>
            <a:spLocks noChangeArrowheads="1"/>
          </p:cNvSpPr>
          <p:nvPr/>
        </p:nvSpPr>
        <p:spPr bwMode="auto">
          <a:xfrm>
            <a:off x="3429000" y="41148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7</a:t>
            </a:r>
          </a:p>
        </p:txBody>
      </p:sp>
      <p:sp>
        <p:nvSpPr>
          <p:cNvPr id="645136" name="Rectangle 16"/>
          <p:cNvSpPr>
            <a:spLocks noChangeArrowheads="1"/>
          </p:cNvSpPr>
          <p:nvPr/>
        </p:nvSpPr>
        <p:spPr bwMode="auto">
          <a:xfrm>
            <a:off x="3886200" y="3200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D</a:t>
            </a:r>
          </a:p>
        </p:txBody>
      </p:sp>
      <p:sp>
        <p:nvSpPr>
          <p:cNvPr id="645137" name="Rectangle 17"/>
          <p:cNvSpPr>
            <a:spLocks noChangeArrowheads="1"/>
          </p:cNvSpPr>
          <p:nvPr/>
        </p:nvSpPr>
        <p:spPr bwMode="auto">
          <a:xfrm>
            <a:off x="3886200" y="3657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6</a:t>
            </a:r>
          </a:p>
        </p:txBody>
      </p:sp>
      <p:sp>
        <p:nvSpPr>
          <p:cNvPr id="645138" name="Rectangle 18"/>
          <p:cNvSpPr>
            <a:spLocks noChangeArrowheads="1"/>
          </p:cNvSpPr>
          <p:nvPr/>
        </p:nvSpPr>
        <p:spPr bwMode="auto">
          <a:xfrm>
            <a:off x="3886200" y="41148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8</a:t>
            </a:r>
          </a:p>
        </p:txBody>
      </p:sp>
      <p:sp>
        <p:nvSpPr>
          <p:cNvPr id="645139" name="Line 19"/>
          <p:cNvSpPr>
            <a:spLocks noChangeShapeType="1"/>
          </p:cNvSpPr>
          <p:nvPr/>
        </p:nvSpPr>
        <p:spPr bwMode="auto">
          <a:xfrm>
            <a:off x="2971800" y="3657600"/>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40" name="Rectangle 20"/>
          <p:cNvSpPr>
            <a:spLocks noChangeArrowheads="1"/>
          </p:cNvSpPr>
          <p:nvPr/>
        </p:nvSpPr>
        <p:spPr bwMode="auto">
          <a:xfrm>
            <a:off x="2971800" y="45720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9</a:t>
            </a:r>
          </a:p>
        </p:txBody>
      </p:sp>
      <p:sp>
        <p:nvSpPr>
          <p:cNvPr id="645141" name="Rectangle 21"/>
          <p:cNvSpPr>
            <a:spLocks noChangeArrowheads="1"/>
          </p:cNvSpPr>
          <p:nvPr/>
        </p:nvSpPr>
        <p:spPr bwMode="auto">
          <a:xfrm>
            <a:off x="3429000" y="45720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10</a:t>
            </a:r>
          </a:p>
        </p:txBody>
      </p:sp>
      <p:sp>
        <p:nvSpPr>
          <p:cNvPr id="645142" name="Rectangle 22"/>
          <p:cNvSpPr>
            <a:spLocks noChangeArrowheads="1"/>
          </p:cNvSpPr>
          <p:nvPr/>
        </p:nvSpPr>
        <p:spPr bwMode="auto">
          <a:xfrm>
            <a:off x="3886200" y="45720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11</a:t>
            </a:r>
          </a:p>
        </p:txBody>
      </p:sp>
      <p:sp>
        <p:nvSpPr>
          <p:cNvPr id="645143" name="Text Box 23"/>
          <p:cNvSpPr txBox="1">
            <a:spLocks noChangeArrowheads="1"/>
          </p:cNvSpPr>
          <p:nvPr/>
        </p:nvSpPr>
        <p:spPr bwMode="auto">
          <a:xfrm>
            <a:off x="2209800" y="3732213"/>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3200" b="0">
                <a:latin typeface="Arial" charset="0"/>
              </a:rPr>
              <a:t>x</a:t>
            </a:r>
            <a:endParaRPr lang="en-US" sz="2400" b="0">
              <a:latin typeface="Arial" charset="0"/>
            </a:endParaRPr>
          </a:p>
        </p:txBody>
      </p:sp>
      <p:sp>
        <p:nvSpPr>
          <p:cNvPr id="645144" name="AutoShape 24"/>
          <p:cNvSpPr>
            <a:spLocks noChangeArrowheads="1"/>
          </p:cNvSpPr>
          <p:nvPr/>
        </p:nvSpPr>
        <p:spPr bwMode="auto">
          <a:xfrm>
            <a:off x="4800600" y="3962400"/>
            <a:ext cx="1066800" cy="304800"/>
          </a:xfrm>
          <a:prstGeom prst="rightArrow">
            <a:avLst>
              <a:gd name="adj1" fmla="val 50000"/>
              <a:gd name="adj2" fmla="val 8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45" name="Rectangle 25"/>
          <p:cNvSpPr>
            <a:spLocks noChangeArrowheads="1"/>
          </p:cNvSpPr>
          <p:nvPr/>
        </p:nvSpPr>
        <p:spPr bwMode="auto">
          <a:xfrm>
            <a:off x="6172200" y="32004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A</a:t>
            </a:r>
          </a:p>
        </p:txBody>
      </p:sp>
      <p:sp>
        <p:nvSpPr>
          <p:cNvPr id="645146" name="Rectangle 26"/>
          <p:cNvSpPr>
            <a:spLocks noChangeArrowheads="1"/>
          </p:cNvSpPr>
          <p:nvPr/>
        </p:nvSpPr>
        <p:spPr bwMode="auto">
          <a:xfrm>
            <a:off x="6629400" y="32004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r.B</a:t>
            </a:r>
          </a:p>
        </p:txBody>
      </p:sp>
      <p:sp>
        <p:nvSpPr>
          <p:cNvPr id="645147" name="Line 27"/>
          <p:cNvSpPr>
            <a:spLocks noChangeShapeType="1"/>
          </p:cNvSpPr>
          <p:nvPr/>
        </p:nvSpPr>
        <p:spPr bwMode="auto">
          <a:xfrm>
            <a:off x="6172200" y="3657600"/>
            <a:ext cx="990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48" name="Rectangle 28"/>
          <p:cNvSpPr>
            <a:spLocks noChangeArrowheads="1"/>
          </p:cNvSpPr>
          <p:nvPr/>
        </p:nvSpPr>
        <p:spPr bwMode="auto">
          <a:xfrm>
            <a:off x="7162800" y="32004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s.B</a:t>
            </a:r>
          </a:p>
        </p:txBody>
      </p:sp>
      <p:sp>
        <p:nvSpPr>
          <p:cNvPr id="645149" name="Rectangle 29"/>
          <p:cNvSpPr>
            <a:spLocks noChangeArrowheads="1"/>
          </p:cNvSpPr>
          <p:nvPr/>
        </p:nvSpPr>
        <p:spPr bwMode="auto">
          <a:xfrm>
            <a:off x="7696200" y="3200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C</a:t>
            </a:r>
          </a:p>
        </p:txBody>
      </p:sp>
      <p:sp>
        <p:nvSpPr>
          <p:cNvPr id="645150" name="Rectangle 30"/>
          <p:cNvSpPr>
            <a:spLocks noChangeArrowheads="1"/>
          </p:cNvSpPr>
          <p:nvPr/>
        </p:nvSpPr>
        <p:spPr bwMode="auto">
          <a:xfrm>
            <a:off x="8153400" y="3200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D</a:t>
            </a:r>
          </a:p>
        </p:txBody>
      </p:sp>
      <p:sp>
        <p:nvSpPr>
          <p:cNvPr id="645151" name="Line 31"/>
          <p:cNvSpPr>
            <a:spLocks noChangeShapeType="1"/>
          </p:cNvSpPr>
          <p:nvPr/>
        </p:nvSpPr>
        <p:spPr bwMode="auto">
          <a:xfrm>
            <a:off x="7162800" y="3657600"/>
            <a:ext cx="1447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2" name="Rectangle 32"/>
          <p:cNvSpPr>
            <a:spLocks noChangeArrowheads="1"/>
          </p:cNvSpPr>
          <p:nvPr/>
        </p:nvSpPr>
        <p:spPr bwMode="auto">
          <a:xfrm>
            <a:off x="914400" y="26670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i="1">
                <a:latin typeface="Arial" charset="0"/>
              </a:rPr>
              <a:t>r</a:t>
            </a:r>
          </a:p>
        </p:txBody>
      </p:sp>
      <p:sp>
        <p:nvSpPr>
          <p:cNvPr id="645153" name="Rectangle 33"/>
          <p:cNvSpPr>
            <a:spLocks noChangeArrowheads="1"/>
          </p:cNvSpPr>
          <p:nvPr/>
        </p:nvSpPr>
        <p:spPr bwMode="auto">
          <a:xfrm>
            <a:off x="2971800" y="2667000"/>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i="1">
                <a:latin typeface="Arial" charset="0"/>
              </a:rPr>
              <a:t>s</a:t>
            </a:r>
          </a:p>
        </p:txBody>
      </p:sp>
      <p:sp>
        <p:nvSpPr>
          <p:cNvPr id="645154" name="Rectangle 34"/>
          <p:cNvSpPr>
            <a:spLocks noChangeArrowheads="1"/>
          </p:cNvSpPr>
          <p:nvPr/>
        </p:nvSpPr>
        <p:spPr bwMode="auto">
          <a:xfrm>
            <a:off x="6172200" y="36576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a:t>
            </a:r>
          </a:p>
        </p:txBody>
      </p:sp>
      <p:sp>
        <p:nvSpPr>
          <p:cNvPr id="645155" name="Rectangle 35"/>
          <p:cNvSpPr>
            <a:spLocks noChangeArrowheads="1"/>
          </p:cNvSpPr>
          <p:nvPr/>
        </p:nvSpPr>
        <p:spPr bwMode="auto">
          <a:xfrm>
            <a:off x="6629400" y="36576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56" name="Line 36"/>
          <p:cNvSpPr>
            <a:spLocks noChangeShapeType="1"/>
          </p:cNvSpPr>
          <p:nvPr/>
        </p:nvSpPr>
        <p:spPr bwMode="auto">
          <a:xfrm>
            <a:off x="6172200" y="3657600"/>
            <a:ext cx="1066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7" name="Rectangle 37"/>
          <p:cNvSpPr>
            <a:spLocks noChangeArrowheads="1"/>
          </p:cNvSpPr>
          <p:nvPr/>
        </p:nvSpPr>
        <p:spPr bwMode="auto">
          <a:xfrm>
            <a:off x="7162800" y="36576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58" name="Rectangle 38"/>
          <p:cNvSpPr>
            <a:spLocks noChangeArrowheads="1"/>
          </p:cNvSpPr>
          <p:nvPr/>
        </p:nvSpPr>
        <p:spPr bwMode="auto">
          <a:xfrm>
            <a:off x="7696200" y="3657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5</a:t>
            </a:r>
          </a:p>
        </p:txBody>
      </p:sp>
      <p:sp>
        <p:nvSpPr>
          <p:cNvPr id="645159" name="Rectangle 39"/>
          <p:cNvSpPr>
            <a:spLocks noChangeArrowheads="1"/>
          </p:cNvSpPr>
          <p:nvPr/>
        </p:nvSpPr>
        <p:spPr bwMode="auto">
          <a:xfrm>
            <a:off x="8153400" y="3657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6</a:t>
            </a:r>
          </a:p>
        </p:txBody>
      </p:sp>
      <p:sp>
        <p:nvSpPr>
          <p:cNvPr id="645160" name="Line 40"/>
          <p:cNvSpPr>
            <a:spLocks noChangeShapeType="1"/>
          </p:cNvSpPr>
          <p:nvPr/>
        </p:nvSpPr>
        <p:spPr bwMode="auto">
          <a:xfrm>
            <a:off x="7086600" y="36576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61" name="Rectangle 41"/>
          <p:cNvSpPr>
            <a:spLocks noChangeArrowheads="1"/>
          </p:cNvSpPr>
          <p:nvPr/>
        </p:nvSpPr>
        <p:spPr bwMode="auto">
          <a:xfrm>
            <a:off x="6172200" y="41148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a:t>
            </a:r>
          </a:p>
        </p:txBody>
      </p:sp>
      <p:sp>
        <p:nvSpPr>
          <p:cNvPr id="645162" name="Rectangle 42"/>
          <p:cNvSpPr>
            <a:spLocks noChangeArrowheads="1"/>
          </p:cNvSpPr>
          <p:nvPr/>
        </p:nvSpPr>
        <p:spPr bwMode="auto">
          <a:xfrm>
            <a:off x="6629400" y="41148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63" name="Rectangle 43"/>
          <p:cNvSpPr>
            <a:spLocks noChangeArrowheads="1"/>
          </p:cNvSpPr>
          <p:nvPr/>
        </p:nvSpPr>
        <p:spPr bwMode="auto">
          <a:xfrm>
            <a:off x="7162800" y="41148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64" name="Rectangle 44"/>
          <p:cNvSpPr>
            <a:spLocks noChangeArrowheads="1"/>
          </p:cNvSpPr>
          <p:nvPr/>
        </p:nvSpPr>
        <p:spPr bwMode="auto">
          <a:xfrm>
            <a:off x="7696200" y="41148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7</a:t>
            </a:r>
          </a:p>
        </p:txBody>
      </p:sp>
      <p:sp>
        <p:nvSpPr>
          <p:cNvPr id="645165" name="Rectangle 45"/>
          <p:cNvSpPr>
            <a:spLocks noChangeArrowheads="1"/>
          </p:cNvSpPr>
          <p:nvPr/>
        </p:nvSpPr>
        <p:spPr bwMode="auto">
          <a:xfrm>
            <a:off x="8153400" y="41148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8</a:t>
            </a:r>
          </a:p>
        </p:txBody>
      </p:sp>
      <p:sp>
        <p:nvSpPr>
          <p:cNvPr id="645166" name="Rectangle 46"/>
          <p:cNvSpPr>
            <a:spLocks noChangeArrowheads="1"/>
          </p:cNvSpPr>
          <p:nvPr/>
        </p:nvSpPr>
        <p:spPr bwMode="auto">
          <a:xfrm>
            <a:off x="6172200" y="45720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a:t>
            </a:r>
          </a:p>
        </p:txBody>
      </p:sp>
      <p:sp>
        <p:nvSpPr>
          <p:cNvPr id="645167" name="Rectangle 47"/>
          <p:cNvSpPr>
            <a:spLocks noChangeArrowheads="1"/>
          </p:cNvSpPr>
          <p:nvPr/>
        </p:nvSpPr>
        <p:spPr bwMode="auto">
          <a:xfrm>
            <a:off x="6629400" y="45720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68" name="Rectangle 48"/>
          <p:cNvSpPr>
            <a:spLocks noChangeArrowheads="1"/>
          </p:cNvSpPr>
          <p:nvPr/>
        </p:nvSpPr>
        <p:spPr bwMode="auto">
          <a:xfrm>
            <a:off x="7162800" y="45720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9</a:t>
            </a:r>
          </a:p>
        </p:txBody>
      </p:sp>
      <p:sp>
        <p:nvSpPr>
          <p:cNvPr id="645169" name="Rectangle 49"/>
          <p:cNvSpPr>
            <a:spLocks noChangeArrowheads="1"/>
          </p:cNvSpPr>
          <p:nvPr/>
        </p:nvSpPr>
        <p:spPr bwMode="auto">
          <a:xfrm>
            <a:off x="7696200" y="45720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10</a:t>
            </a:r>
          </a:p>
        </p:txBody>
      </p:sp>
      <p:sp>
        <p:nvSpPr>
          <p:cNvPr id="645170" name="Rectangle 50"/>
          <p:cNvSpPr>
            <a:spLocks noChangeArrowheads="1"/>
          </p:cNvSpPr>
          <p:nvPr/>
        </p:nvSpPr>
        <p:spPr bwMode="auto">
          <a:xfrm>
            <a:off x="8153400" y="45720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11</a:t>
            </a:r>
          </a:p>
        </p:txBody>
      </p:sp>
      <p:sp>
        <p:nvSpPr>
          <p:cNvPr id="645171" name="Rectangle 51"/>
          <p:cNvSpPr>
            <a:spLocks noChangeArrowheads="1"/>
          </p:cNvSpPr>
          <p:nvPr/>
        </p:nvSpPr>
        <p:spPr bwMode="auto">
          <a:xfrm>
            <a:off x="6172200" y="50292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3</a:t>
            </a:r>
          </a:p>
        </p:txBody>
      </p:sp>
      <p:sp>
        <p:nvSpPr>
          <p:cNvPr id="645172" name="Rectangle 52"/>
          <p:cNvSpPr>
            <a:spLocks noChangeArrowheads="1"/>
          </p:cNvSpPr>
          <p:nvPr/>
        </p:nvSpPr>
        <p:spPr bwMode="auto">
          <a:xfrm>
            <a:off x="6629400" y="50292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73" name="Rectangle 53"/>
          <p:cNvSpPr>
            <a:spLocks noChangeArrowheads="1"/>
          </p:cNvSpPr>
          <p:nvPr/>
        </p:nvSpPr>
        <p:spPr bwMode="auto">
          <a:xfrm>
            <a:off x="6172200" y="54864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3</a:t>
            </a:r>
          </a:p>
        </p:txBody>
      </p:sp>
      <p:sp>
        <p:nvSpPr>
          <p:cNvPr id="645174" name="Rectangle 54"/>
          <p:cNvSpPr>
            <a:spLocks noChangeArrowheads="1"/>
          </p:cNvSpPr>
          <p:nvPr/>
        </p:nvSpPr>
        <p:spPr bwMode="auto">
          <a:xfrm>
            <a:off x="6629400" y="54864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75" name="Rectangle 55"/>
          <p:cNvSpPr>
            <a:spLocks noChangeArrowheads="1"/>
          </p:cNvSpPr>
          <p:nvPr/>
        </p:nvSpPr>
        <p:spPr bwMode="auto">
          <a:xfrm>
            <a:off x="6172200" y="5943600"/>
            <a:ext cx="4572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3</a:t>
            </a:r>
          </a:p>
        </p:txBody>
      </p:sp>
      <p:sp>
        <p:nvSpPr>
          <p:cNvPr id="645176" name="Rectangle 56"/>
          <p:cNvSpPr>
            <a:spLocks noChangeArrowheads="1"/>
          </p:cNvSpPr>
          <p:nvPr/>
        </p:nvSpPr>
        <p:spPr bwMode="auto">
          <a:xfrm>
            <a:off x="6629400" y="5943600"/>
            <a:ext cx="533400" cy="457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77" name="Rectangle 57"/>
          <p:cNvSpPr>
            <a:spLocks noChangeArrowheads="1"/>
          </p:cNvSpPr>
          <p:nvPr/>
        </p:nvSpPr>
        <p:spPr bwMode="auto">
          <a:xfrm>
            <a:off x="7162800" y="50292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2</a:t>
            </a:r>
          </a:p>
        </p:txBody>
      </p:sp>
      <p:sp>
        <p:nvSpPr>
          <p:cNvPr id="645178" name="Rectangle 58"/>
          <p:cNvSpPr>
            <a:spLocks noChangeArrowheads="1"/>
          </p:cNvSpPr>
          <p:nvPr/>
        </p:nvSpPr>
        <p:spPr bwMode="auto">
          <a:xfrm>
            <a:off x="7696200" y="50292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5</a:t>
            </a:r>
          </a:p>
        </p:txBody>
      </p:sp>
      <p:sp>
        <p:nvSpPr>
          <p:cNvPr id="645179" name="Rectangle 59"/>
          <p:cNvSpPr>
            <a:spLocks noChangeArrowheads="1"/>
          </p:cNvSpPr>
          <p:nvPr/>
        </p:nvSpPr>
        <p:spPr bwMode="auto">
          <a:xfrm>
            <a:off x="8153400" y="50292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6</a:t>
            </a:r>
          </a:p>
        </p:txBody>
      </p:sp>
      <p:sp>
        <p:nvSpPr>
          <p:cNvPr id="645180" name="Rectangle 60"/>
          <p:cNvSpPr>
            <a:spLocks noChangeArrowheads="1"/>
          </p:cNvSpPr>
          <p:nvPr/>
        </p:nvSpPr>
        <p:spPr bwMode="auto">
          <a:xfrm>
            <a:off x="7162800" y="54864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4</a:t>
            </a:r>
          </a:p>
        </p:txBody>
      </p:sp>
      <p:sp>
        <p:nvSpPr>
          <p:cNvPr id="645181" name="Rectangle 61"/>
          <p:cNvSpPr>
            <a:spLocks noChangeArrowheads="1"/>
          </p:cNvSpPr>
          <p:nvPr/>
        </p:nvSpPr>
        <p:spPr bwMode="auto">
          <a:xfrm>
            <a:off x="7696200" y="5486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7</a:t>
            </a:r>
          </a:p>
        </p:txBody>
      </p:sp>
      <p:sp>
        <p:nvSpPr>
          <p:cNvPr id="645182" name="Rectangle 62"/>
          <p:cNvSpPr>
            <a:spLocks noChangeArrowheads="1"/>
          </p:cNvSpPr>
          <p:nvPr/>
        </p:nvSpPr>
        <p:spPr bwMode="auto">
          <a:xfrm>
            <a:off x="8153400" y="54864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8</a:t>
            </a:r>
          </a:p>
        </p:txBody>
      </p:sp>
      <p:sp>
        <p:nvSpPr>
          <p:cNvPr id="645183" name="Rectangle 63"/>
          <p:cNvSpPr>
            <a:spLocks noChangeArrowheads="1"/>
          </p:cNvSpPr>
          <p:nvPr/>
        </p:nvSpPr>
        <p:spPr bwMode="auto">
          <a:xfrm>
            <a:off x="7162800" y="5943600"/>
            <a:ext cx="5334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9</a:t>
            </a:r>
          </a:p>
        </p:txBody>
      </p:sp>
      <p:sp>
        <p:nvSpPr>
          <p:cNvPr id="645184" name="Rectangle 64"/>
          <p:cNvSpPr>
            <a:spLocks noChangeArrowheads="1"/>
          </p:cNvSpPr>
          <p:nvPr/>
        </p:nvSpPr>
        <p:spPr bwMode="auto">
          <a:xfrm>
            <a:off x="7696200" y="5943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10</a:t>
            </a:r>
          </a:p>
        </p:txBody>
      </p:sp>
      <p:sp>
        <p:nvSpPr>
          <p:cNvPr id="645185" name="Rectangle 65"/>
          <p:cNvSpPr>
            <a:spLocks noChangeArrowheads="1"/>
          </p:cNvSpPr>
          <p:nvPr/>
        </p:nvSpPr>
        <p:spPr bwMode="auto">
          <a:xfrm>
            <a:off x="8153400" y="5943600"/>
            <a:ext cx="457200" cy="457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Arial" charset="0"/>
              </a:rPr>
              <a:t>11</a:t>
            </a:r>
          </a:p>
        </p:txBody>
      </p:sp>
      <p:sp>
        <p:nvSpPr>
          <p:cNvPr id="54274" name="Rectangle 2"/>
          <p:cNvSpPr>
            <a:spLocks noChangeArrowheads="1"/>
          </p:cNvSpPr>
          <p:nvPr/>
        </p:nvSpPr>
        <p:spPr bwMode="auto">
          <a:xfrm>
            <a:off x="1219200" y="5334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a:solidFill>
                  <a:srgbClr val="0000FF"/>
                </a:solidFill>
              </a:rPr>
              <a:t>Tích DESCARTES </a:t>
            </a:r>
            <a:br>
              <a:rPr lang="en-US" sz="3600">
                <a:solidFill>
                  <a:srgbClr val="0000FF"/>
                </a:solidFill>
              </a:rPr>
            </a:br>
            <a:r>
              <a:rPr lang="en-US" sz="3600">
                <a:solidFill>
                  <a:srgbClr val="0000FF"/>
                </a:solidFill>
              </a:rPr>
              <a:t>- Cartesian Product, Product</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616F77B-8F6F-425A-A18D-C46185907440}" type="slidenum">
              <a:rPr lang="en-US" smtClean="0"/>
              <a:pPr/>
              <a:t>35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23"/>
                                        </p:tgtEl>
                                        <p:attrNameLst>
                                          <p:attrName>style.visibility</p:attrName>
                                        </p:attrNameLst>
                                      </p:cBhvr>
                                      <p:to>
                                        <p:strVal val="visible"/>
                                      </p:to>
                                    </p:set>
                                    <p:animEffect transition="in" filter="blinds(horizontal)">
                                      <p:cBhvr>
                                        <p:cTn id="7" dur="500"/>
                                        <p:tgtEl>
                                          <p:spTgt spid="645123"/>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5124"/>
                                        </p:tgtEl>
                                        <p:attrNameLst>
                                          <p:attrName>style.visibility</p:attrName>
                                        </p:attrNameLst>
                                      </p:cBhvr>
                                      <p:to>
                                        <p:strVal val="visible"/>
                                      </p:to>
                                    </p:set>
                                    <p:animEffect transition="in" filter="blinds(horizontal)">
                                      <p:cBhvr>
                                        <p:cTn id="11" dur="500"/>
                                        <p:tgtEl>
                                          <p:spTgt spid="64512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45125"/>
                                        </p:tgtEl>
                                        <p:attrNameLst>
                                          <p:attrName>style.visibility</p:attrName>
                                        </p:attrNameLst>
                                      </p:cBhvr>
                                      <p:to>
                                        <p:strVal val="visible"/>
                                      </p:to>
                                    </p:set>
                                    <p:animEffect transition="in" filter="blinds(horizontal)">
                                      <p:cBhvr>
                                        <p:cTn id="15" dur="500"/>
                                        <p:tgtEl>
                                          <p:spTgt spid="645125"/>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45126"/>
                                        </p:tgtEl>
                                        <p:attrNameLst>
                                          <p:attrName>style.visibility</p:attrName>
                                        </p:attrNameLst>
                                      </p:cBhvr>
                                      <p:to>
                                        <p:strVal val="visible"/>
                                      </p:to>
                                    </p:set>
                                    <p:animEffect transition="in" filter="blinds(horizontal)">
                                      <p:cBhvr>
                                        <p:cTn id="19" dur="500"/>
                                        <p:tgtEl>
                                          <p:spTgt spid="645126"/>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45127"/>
                                        </p:tgtEl>
                                        <p:attrNameLst>
                                          <p:attrName>style.visibility</p:attrName>
                                        </p:attrNameLst>
                                      </p:cBhvr>
                                      <p:to>
                                        <p:strVal val="visible"/>
                                      </p:to>
                                    </p:set>
                                    <p:animEffect transition="in" filter="blinds(horizontal)">
                                      <p:cBhvr>
                                        <p:cTn id="23" dur="500"/>
                                        <p:tgtEl>
                                          <p:spTgt spid="645127"/>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45128"/>
                                        </p:tgtEl>
                                        <p:attrNameLst>
                                          <p:attrName>style.visibility</p:attrName>
                                        </p:attrNameLst>
                                      </p:cBhvr>
                                      <p:to>
                                        <p:strVal val="visible"/>
                                      </p:to>
                                    </p:set>
                                    <p:animEffect transition="in" filter="blinds(horizontal)">
                                      <p:cBhvr>
                                        <p:cTn id="27" dur="500"/>
                                        <p:tgtEl>
                                          <p:spTgt spid="645128"/>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45129"/>
                                        </p:tgtEl>
                                        <p:attrNameLst>
                                          <p:attrName>style.visibility</p:attrName>
                                        </p:attrNameLst>
                                      </p:cBhvr>
                                      <p:to>
                                        <p:strVal val="visible"/>
                                      </p:to>
                                    </p:set>
                                    <p:animEffect transition="in" filter="blinds(horizontal)">
                                      <p:cBhvr>
                                        <p:cTn id="31" dur="500"/>
                                        <p:tgtEl>
                                          <p:spTgt spid="645129"/>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45152"/>
                                        </p:tgtEl>
                                        <p:attrNameLst>
                                          <p:attrName>style.visibility</p:attrName>
                                        </p:attrNameLst>
                                      </p:cBhvr>
                                      <p:to>
                                        <p:strVal val="visible"/>
                                      </p:to>
                                    </p:set>
                                    <p:animEffect transition="in" filter="blinds(horizontal)">
                                      <p:cBhvr>
                                        <p:cTn id="35" dur="500"/>
                                        <p:tgtEl>
                                          <p:spTgt spid="6451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64514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45130"/>
                                        </p:tgtEl>
                                        <p:attrNameLst>
                                          <p:attrName>style.visibility</p:attrName>
                                        </p:attrNameLst>
                                      </p:cBhvr>
                                      <p:to>
                                        <p:strVal val="visible"/>
                                      </p:to>
                                    </p:set>
                                    <p:animEffect transition="in" filter="blinds(horizontal)">
                                      <p:cBhvr>
                                        <p:cTn id="44" dur="500"/>
                                        <p:tgtEl>
                                          <p:spTgt spid="645130"/>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645131"/>
                                        </p:tgtEl>
                                        <p:attrNameLst>
                                          <p:attrName>style.visibility</p:attrName>
                                        </p:attrNameLst>
                                      </p:cBhvr>
                                      <p:to>
                                        <p:strVal val="visible"/>
                                      </p:to>
                                    </p:set>
                                    <p:animEffect transition="in" filter="blinds(horizontal)">
                                      <p:cBhvr>
                                        <p:cTn id="48" dur="500"/>
                                        <p:tgtEl>
                                          <p:spTgt spid="645131"/>
                                        </p:tgtEl>
                                      </p:cBhvr>
                                    </p:animEffect>
                                  </p:childTnLst>
                                </p:cTn>
                              </p:par>
                            </p:childTnLst>
                          </p:cTn>
                        </p:par>
                        <p:par>
                          <p:cTn id="49" fill="hold" nodeType="afterGroup">
                            <p:stCondLst>
                              <p:cond delay="1000"/>
                            </p:stCondLst>
                            <p:childTnLst>
                              <p:par>
                                <p:cTn id="50" presetID="3" presetClass="entr" presetSubtype="10" fill="hold" grpId="0" nodeType="afterEffect">
                                  <p:stCondLst>
                                    <p:cond delay="0"/>
                                  </p:stCondLst>
                                  <p:childTnLst>
                                    <p:set>
                                      <p:cBhvr>
                                        <p:cTn id="51" dur="1" fill="hold">
                                          <p:stCondLst>
                                            <p:cond delay="0"/>
                                          </p:stCondLst>
                                        </p:cTn>
                                        <p:tgtEl>
                                          <p:spTgt spid="645132"/>
                                        </p:tgtEl>
                                        <p:attrNameLst>
                                          <p:attrName>style.visibility</p:attrName>
                                        </p:attrNameLst>
                                      </p:cBhvr>
                                      <p:to>
                                        <p:strVal val="visible"/>
                                      </p:to>
                                    </p:set>
                                    <p:animEffect transition="in" filter="blinds(horizontal)">
                                      <p:cBhvr>
                                        <p:cTn id="52" dur="500"/>
                                        <p:tgtEl>
                                          <p:spTgt spid="645132"/>
                                        </p:tgtEl>
                                      </p:cBhvr>
                                    </p:animEffect>
                                  </p:childTnLst>
                                </p:cTn>
                              </p:par>
                            </p:childTnLst>
                          </p:cTn>
                        </p:par>
                        <p:par>
                          <p:cTn id="53" fill="hold" nodeType="afterGroup">
                            <p:stCondLst>
                              <p:cond delay="1500"/>
                            </p:stCondLst>
                            <p:childTnLst>
                              <p:par>
                                <p:cTn id="54" presetID="3" presetClass="entr" presetSubtype="10" fill="hold" grpId="0" nodeType="afterEffect">
                                  <p:stCondLst>
                                    <p:cond delay="0"/>
                                  </p:stCondLst>
                                  <p:childTnLst>
                                    <p:set>
                                      <p:cBhvr>
                                        <p:cTn id="55" dur="1" fill="hold">
                                          <p:stCondLst>
                                            <p:cond delay="0"/>
                                          </p:stCondLst>
                                        </p:cTn>
                                        <p:tgtEl>
                                          <p:spTgt spid="645133"/>
                                        </p:tgtEl>
                                        <p:attrNameLst>
                                          <p:attrName>style.visibility</p:attrName>
                                        </p:attrNameLst>
                                      </p:cBhvr>
                                      <p:to>
                                        <p:strVal val="visible"/>
                                      </p:to>
                                    </p:set>
                                    <p:animEffect transition="in" filter="blinds(horizontal)">
                                      <p:cBhvr>
                                        <p:cTn id="56" dur="500"/>
                                        <p:tgtEl>
                                          <p:spTgt spid="645133"/>
                                        </p:tgtEl>
                                      </p:cBhvr>
                                    </p:animEffect>
                                  </p:childTnLst>
                                </p:cTn>
                              </p:par>
                            </p:childTnLst>
                          </p:cTn>
                        </p:par>
                        <p:par>
                          <p:cTn id="57" fill="hold" nodeType="afterGroup">
                            <p:stCondLst>
                              <p:cond delay="2000"/>
                            </p:stCondLst>
                            <p:childTnLst>
                              <p:par>
                                <p:cTn id="58" presetID="3" presetClass="entr" presetSubtype="10" fill="hold" grpId="0" nodeType="afterEffect">
                                  <p:stCondLst>
                                    <p:cond delay="0"/>
                                  </p:stCondLst>
                                  <p:childTnLst>
                                    <p:set>
                                      <p:cBhvr>
                                        <p:cTn id="59" dur="1" fill="hold">
                                          <p:stCondLst>
                                            <p:cond delay="0"/>
                                          </p:stCondLst>
                                        </p:cTn>
                                        <p:tgtEl>
                                          <p:spTgt spid="645134"/>
                                        </p:tgtEl>
                                        <p:attrNameLst>
                                          <p:attrName>style.visibility</p:attrName>
                                        </p:attrNameLst>
                                      </p:cBhvr>
                                      <p:to>
                                        <p:strVal val="visible"/>
                                      </p:to>
                                    </p:set>
                                    <p:animEffect transition="in" filter="blinds(horizontal)">
                                      <p:cBhvr>
                                        <p:cTn id="60" dur="500"/>
                                        <p:tgtEl>
                                          <p:spTgt spid="645134"/>
                                        </p:tgtEl>
                                      </p:cBhvr>
                                    </p:animEffect>
                                  </p:childTnLst>
                                </p:cTn>
                              </p:par>
                            </p:childTnLst>
                          </p:cTn>
                        </p:par>
                        <p:par>
                          <p:cTn id="61" fill="hold" nodeType="afterGroup">
                            <p:stCondLst>
                              <p:cond delay="2500"/>
                            </p:stCondLst>
                            <p:childTnLst>
                              <p:par>
                                <p:cTn id="62" presetID="3" presetClass="entr" presetSubtype="10" fill="hold" grpId="0" nodeType="afterEffect">
                                  <p:stCondLst>
                                    <p:cond delay="0"/>
                                  </p:stCondLst>
                                  <p:childTnLst>
                                    <p:set>
                                      <p:cBhvr>
                                        <p:cTn id="63" dur="1" fill="hold">
                                          <p:stCondLst>
                                            <p:cond delay="0"/>
                                          </p:stCondLst>
                                        </p:cTn>
                                        <p:tgtEl>
                                          <p:spTgt spid="645135"/>
                                        </p:tgtEl>
                                        <p:attrNameLst>
                                          <p:attrName>style.visibility</p:attrName>
                                        </p:attrNameLst>
                                      </p:cBhvr>
                                      <p:to>
                                        <p:strVal val="visible"/>
                                      </p:to>
                                    </p:set>
                                    <p:animEffect transition="in" filter="blinds(horizontal)">
                                      <p:cBhvr>
                                        <p:cTn id="64" dur="500"/>
                                        <p:tgtEl>
                                          <p:spTgt spid="645135"/>
                                        </p:tgtEl>
                                      </p:cBhvr>
                                    </p:animEffect>
                                  </p:childTnLst>
                                </p:cTn>
                              </p:par>
                            </p:childTnLst>
                          </p:cTn>
                        </p:par>
                        <p:par>
                          <p:cTn id="65" fill="hold" nodeType="afterGroup">
                            <p:stCondLst>
                              <p:cond delay="3000"/>
                            </p:stCondLst>
                            <p:childTnLst>
                              <p:par>
                                <p:cTn id="66" presetID="3" presetClass="entr" presetSubtype="10" fill="hold" grpId="0" nodeType="afterEffect">
                                  <p:stCondLst>
                                    <p:cond delay="0"/>
                                  </p:stCondLst>
                                  <p:childTnLst>
                                    <p:set>
                                      <p:cBhvr>
                                        <p:cTn id="67" dur="1" fill="hold">
                                          <p:stCondLst>
                                            <p:cond delay="0"/>
                                          </p:stCondLst>
                                        </p:cTn>
                                        <p:tgtEl>
                                          <p:spTgt spid="645136"/>
                                        </p:tgtEl>
                                        <p:attrNameLst>
                                          <p:attrName>style.visibility</p:attrName>
                                        </p:attrNameLst>
                                      </p:cBhvr>
                                      <p:to>
                                        <p:strVal val="visible"/>
                                      </p:to>
                                    </p:set>
                                    <p:animEffect transition="in" filter="blinds(horizontal)">
                                      <p:cBhvr>
                                        <p:cTn id="68" dur="500"/>
                                        <p:tgtEl>
                                          <p:spTgt spid="645136"/>
                                        </p:tgtEl>
                                      </p:cBhvr>
                                    </p:animEffect>
                                  </p:childTnLst>
                                </p:cTn>
                              </p:par>
                            </p:childTnLst>
                          </p:cTn>
                        </p:par>
                        <p:par>
                          <p:cTn id="69" fill="hold" nodeType="afterGroup">
                            <p:stCondLst>
                              <p:cond delay="3500"/>
                            </p:stCondLst>
                            <p:childTnLst>
                              <p:par>
                                <p:cTn id="70" presetID="3" presetClass="entr" presetSubtype="10" fill="hold" grpId="0" nodeType="afterEffect">
                                  <p:stCondLst>
                                    <p:cond delay="0"/>
                                  </p:stCondLst>
                                  <p:childTnLst>
                                    <p:set>
                                      <p:cBhvr>
                                        <p:cTn id="71" dur="1" fill="hold">
                                          <p:stCondLst>
                                            <p:cond delay="0"/>
                                          </p:stCondLst>
                                        </p:cTn>
                                        <p:tgtEl>
                                          <p:spTgt spid="645137"/>
                                        </p:tgtEl>
                                        <p:attrNameLst>
                                          <p:attrName>style.visibility</p:attrName>
                                        </p:attrNameLst>
                                      </p:cBhvr>
                                      <p:to>
                                        <p:strVal val="visible"/>
                                      </p:to>
                                    </p:set>
                                    <p:animEffect transition="in" filter="blinds(horizontal)">
                                      <p:cBhvr>
                                        <p:cTn id="72" dur="500"/>
                                        <p:tgtEl>
                                          <p:spTgt spid="645137"/>
                                        </p:tgtEl>
                                      </p:cBhvr>
                                    </p:animEffect>
                                  </p:childTnLst>
                                </p:cTn>
                              </p:par>
                            </p:childTnLst>
                          </p:cTn>
                        </p:par>
                        <p:par>
                          <p:cTn id="73" fill="hold" nodeType="afterGroup">
                            <p:stCondLst>
                              <p:cond delay="4000"/>
                            </p:stCondLst>
                            <p:childTnLst>
                              <p:par>
                                <p:cTn id="74" presetID="3" presetClass="entr" presetSubtype="10" fill="hold" grpId="0" nodeType="afterEffect">
                                  <p:stCondLst>
                                    <p:cond delay="0"/>
                                  </p:stCondLst>
                                  <p:childTnLst>
                                    <p:set>
                                      <p:cBhvr>
                                        <p:cTn id="75" dur="1" fill="hold">
                                          <p:stCondLst>
                                            <p:cond delay="0"/>
                                          </p:stCondLst>
                                        </p:cTn>
                                        <p:tgtEl>
                                          <p:spTgt spid="645138"/>
                                        </p:tgtEl>
                                        <p:attrNameLst>
                                          <p:attrName>style.visibility</p:attrName>
                                        </p:attrNameLst>
                                      </p:cBhvr>
                                      <p:to>
                                        <p:strVal val="visible"/>
                                      </p:to>
                                    </p:set>
                                    <p:animEffect transition="in" filter="blinds(horizontal)">
                                      <p:cBhvr>
                                        <p:cTn id="76" dur="500"/>
                                        <p:tgtEl>
                                          <p:spTgt spid="645138"/>
                                        </p:tgtEl>
                                      </p:cBhvr>
                                    </p:animEffect>
                                  </p:childTnLst>
                                </p:cTn>
                              </p:par>
                            </p:childTnLst>
                          </p:cTn>
                        </p:par>
                        <p:par>
                          <p:cTn id="77" fill="hold" nodeType="afterGroup">
                            <p:stCondLst>
                              <p:cond delay="4500"/>
                            </p:stCondLst>
                            <p:childTnLst>
                              <p:par>
                                <p:cTn id="78" presetID="3" presetClass="entr" presetSubtype="10" fill="hold" grpId="0" nodeType="afterEffect">
                                  <p:stCondLst>
                                    <p:cond delay="0"/>
                                  </p:stCondLst>
                                  <p:childTnLst>
                                    <p:set>
                                      <p:cBhvr>
                                        <p:cTn id="79" dur="1" fill="hold">
                                          <p:stCondLst>
                                            <p:cond delay="0"/>
                                          </p:stCondLst>
                                        </p:cTn>
                                        <p:tgtEl>
                                          <p:spTgt spid="645139"/>
                                        </p:tgtEl>
                                        <p:attrNameLst>
                                          <p:attrName>style.visibility</p:attrName>
                                        </p:attrNameLst>
                                      </p:cBhvr>
                                      <p:to>
                                        <p:strVal val="visible"/>
                                      </p:to>
                                    </p:set>
                                    <p:animEffect transition="in" filter="blinds(horizontal)">
                                      <p:cBhvr>
                                        <p:cTn id="80" dur="500"/>
                                        <p:tgtEl>
                                          <p:spTgt spid="645139"/>
                                        </p:tgtEl>
                                      </p:cBhvr>
                                    </p:animEffect>
                                  </p:childTnLst>
                                </p:cTn>
                              </p:par>
                            </p:childTnLst>
                          </p:cTn>
                        </p:par>
                        <p:par>
                          <p:cTn id="81" fill="hold" nodeType="afterGroup">
                            <p:stCondLst>
                              <p:cond delay="5000"/>
                            </p:stCondLst>
                            <p:childTnLst>
                              <p:par>
                                <p:cTn id="82" presetID="3" presetClass="entr" presetSubtype="10" fill="hold" grpId="0" nodeType="afterEffect">
                                  <p:stCondLst>
                                    <p:cond delay="0"/>
                                  </p:stCondLst>
                                  <p:childTnLst>
                                    <p:set>
                                      <p:cBhvr>
                                        <p:cTn id="83" dur="1" fill="hold">
                                          <p:stCondLst>
                                            <p:cond delay="0"/>
                                          </p:stCondLst>
                                        </p:cTn>
                                        <p:tgtEl>
                                          <p:spTgt spid="645140"/>
                                        </p:tgtEl>
                                        <p:attrNameLst>
                                          <p:attrName>style.visibility</p:attrName>
                                        </p:attrNameLst>
                                      </p:cBhvr>
                                      <p:to>
                                        <p:strVal val="visible"/>
                                      </p:to>
                                    </p:set>
                                    <p:animEffect transition="in" filter="blinds(horizontal)">
                                      <p:cBhvr>
                                        <p:cTn id="84" dur="500"/>
                                        <p:tgtEl>
                                          <p:spTgt spid="645140"/>
                                        </p:tgtEl>
                                      </p:cBhvr>
                                    </p:animEffect>
                                  </p:childTnLst>
                                </p:cTn>
                              </p:par>
                            </p:childTnLst>
                          </p:cTn>
                        </p:par>
                        <p:par>
                          <p:cTn id="85" fill="hold" nodeType="afterGroup">
                            <p:stCondLst>
                              <p:cond delay="5500"/>
                            </p:stCondLst>
                            <p:childTnLst>
                              <p:par>
                                <p:cTn id="86" presetID="3" presetClass="entr" presetSubtype="10" fill="hold" grpId="0" nodeType="afterEffect">
                                  <p:stCondLst>
                                    <p:cond delay="0"/>
                                  </p:stCondLst>
                                  <p:childTnLst>
                                    <p:set>
                                      <p:cBhvr>
                                        <p:cTn id="87" dur="1" fill="hold">
                                          <p:stCondLst>
                                            <p:cond delay="0"/>
                                          </p:stCondLst>
                                        </p:cTn>
                                        <p:tgtEl>
                                          <p:spTgt spid="645141"/>
                                        </p:tgtEl>
                                        <p:attrNameLst>
                                          <p:attrName>style.visibility</p:attrName>
                                        </p:attrNameLst>
                                      </p:cBhvr>
                                      <p:to>
                                        <p:strVal val="visible"/>
                                      </p:to>
                                    </p:set>
                                    <p:animEffect transition="in" filter="blinds(horizontal)">
                                      <p:cBhvr>
                                        <p:cTn id="88" dur="500"/>
                                        <p:tgtEl>
                                          <p:spTgt spid="645141"/>
                                        </p:tgtEl>
                                      </p:cBhvr>
                                    </p:animEffect>
                                  </p:childTnLst>
                                </p:cTn>
                              </p:par>
                            </p:childTnLst>
                          </p:cTn>
                        </p:par>
                        <p:par>
                          <p:cTn id="89" fill="hold" nodeType="afterGroup">
                            <p:stCondLst>
                              <p:cond delay="6000"/>
                            </p:stCondLst>
                            <p:childTnLst>
                              <p:par>
                                <p:cTn id="90" presetID="3" presetClass="entr" presetSubtype="10" fill="hold" grpId="0" nodeType="afterEffect">
                                  <p:stCondLst>
                                    <p:cond delay="0"/>
                                  </p:stCondLst>
                                  <p:childTnLst>
                                    <p:set>
                                      <p:cBhvr>
                                        <p:cTn id="91" dur="1" fill="hold">
                                          <p:stCondLst>
                                            <p:cond delay="0"/>
                                          </p:stCondLst>
                                        </p:cTn>
                                        <p:tgtEl>
                                          <p:spTgt spid="645142"/>
                                        </p:tgtEl>
                                        <p:attrNameLst>
                                          <p:attrName>style.visibility</p:attrName>
                                        </p:attrNameLst>
                                      </p:cBhvr>
                                      <p:to>
                                        <p:strVal val="visible"/>
                                      </p:to>
                                    </p:set>
                                    <p:animEffect transition="in" filter="blinds(horizontal)">
                                      <p:cBhvr>
                                        <p:cTn id="92" dur="500"/>
                                        <p:tgtEl>
                                          <p:spTgt spid="645142"/>
                                        </p:tgtEl>
                                      </p:cBhvr>
                                    </p:animEffect>
                                  </p:childTnLst>
                                </p:cTn>
                              </p:par>
                            </p:childTnLst>
                          </p:cTn>
                        </p:par>
                        <p:par>
                          <p:cTn id="93" fill="hold" nodeType="afterGroup">
                            <p:stCondLst>
                              <p:cond delay="6500"/>
                            </p:stCondLst>
                            <p:childTnLst>
                              <p:par>
                                <p:cTn id="94" presetID="3" presetClass="entr" presetSubtype="10" fill="hold" grpId="0" nodeType="afterEffect">
                                  <p:stCondLst>
                                    <p:cond delay="0"/>
                                  </p:stCondLst>
                                  <p:childTnLst>
                                    <p:set>
                                      <p:cBhvr>
                                        <p:cTn id="95" dur="1" fill="hold">
                                          <p:stCondLst>
                                            <p:cond delay="0"/>
                                          </p:stCondLst>
                                        </p:cTn>
                                        <p:tgtEl>
                                          <p:spTgt spid="645153"/>
                                        </p:tgtEl>
                                        <p:attrNameLst>
                                          <p:attrName>style.visibility</p:attrName>
                                        </p:attrNameLst>
                                      </p:cBhvr>
                                      <p:to>
                                        <p:strVal val="visible"/>
                                      </p:to>
                                    </p:set>
                                    <p:animEffect transition="in" filter="blinds(horizontal)">
                                      <p:cBhvr>
                                        <p:cTn id="96" dur="500"/>
                                        <p:tgtEl>
                                          <p:spTgt spid="64515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645144"/>
                                        </p:tgtEl>
                                        <p:attrNameLst>
                                          <p:attrName>style.visibility</p:attrName>
                                        </p:attrNameLst>
                                      </p:cBhvr>
                                      <p:to>
                                        <p:strVal val="visible"/>
                                      </p:to>
                                    </p:set>
                                    <p:animEffect transition="in" filter="wipe(left)">
                                      <p:cBhvr>
                                        <p:cTn id="101" dur="500"/>
                                        <p:tgtEl>
                                          <p:spTgt spid="64514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645145"/>
                                        </p:tgtEl>
                                        <p:attrNameLst>
                                          <p:attrName>style.visibility</p:attrName>
                                        </p:attrNameLst>
                                      </p:cBhvr>
                                      <p:to>
                                        <p:strVal val="visible"/>
                                      </p:to>
                                    </p:set>
                                    <p:animEffect transition="in" filter="blinds(horizontal)">
                                      <p:cBhvr>
                                        <p:cTn id="106" dur="500"/>
                                        <p:tgtEl>
                                          <p:spTgt spid="645145"/>
                                        </p:tgtEl>
                                      </p:cBhvr>
                                    </p:animEffect>
                                  </p:childTnLst>
                                </p:cTn>
                              </p:par>
                            </p:childTnLst>
                          </p:cTn>
                        </p:par>
                        <p:par>
                          <p:cTn id="107" fill="hold" nodeType="afterGroup">
                            <p:stCondLst>
                              <p:cond delay="500"/>
                            </p:stCondLst>
                            <p:childTnLst>
                              <p:par>
                                <p:cTn id="108" presetID="3" presetClass="entr" presetSubtype="10" fill="hold" grpId="0" nodeType="afterEffect">
                                  <p:stCondLst>
                                    <p:cond delay="0"/>
                                  </p:stCondLst>
                                  <p:childTnLst>
                                    <p:set>
                                      <p:cBhvr>
                                        <p:cTn id="109" dur="1" fill="hold">
                                          <p:stCondLst>
                                            <p:cond delay="0"/>
                                          </p:stCondLst>
                                        </p:cTn>
                                        <p:tgtEl>
                                          <p:spTgt spid="645146"/>
                                        </p:tgtEl>
                                        <p:attrNameLst>
                                          <p:attrName>style.visibility</p:attrName>
                                        </p:attrNameLst>
                                      </p:cBhvr>
                                      <p:to>
                                        <p:strVal val="visible"/>
                                      </p:to>
                                    </p:set>
                                    <p:animEffect transition="in" filter="blinds(horizontal)">
                                      <p:cBhvr>
                                        <p:cTn id="110" dur="500"/>
                                        <p:tgtEl>
                                          <p:spTgt spid="645146"/>
                                        </p:tgtEl>
                                      </p:cBhvr>
                                    </p:animEffect>
                                  </p:childTnLst>
                                </p:cTn>
                              </p:par>
                            </p:childTnLst>
                          </p:cTn>
                        </p:par>
                        <p:par>
                          <p:cTn id="111" fill="hold" nodeType="afterGroup">
                            <p:stCondLst>
                              <p:cond delay="1000"/>
                            </p:stCondLst>
                            <p:childTnLst>
                              <p:par>
                                <p:cTn id="112" presetID="3" presetClass="entr" presetSubtype="10" fill="hold" grpId="0" nodeType="afterEffect">
                                  <p:stCondLst>
                                    <p:cond delay="0"/>
                                  </p:stCondLst>
                                  <p:childTnLst>
                                    <p:set>
                                      <p:cBhvr>
                                        <p:cTn id="113" dur="1" fill="hold">
                                          <p:stCondLst>
                                            <p:cond delay="0"/>
                                          </p:stCondLst>
                                        </p:cTn>
                                        <p:tgtEl>
                                          <p:spTgt spid="645147"/>
                                        </p:tgtEl>
                                        <p:attrNameLst>
                                          <p:attrName>style.visibility</p:attrName>
                                        </p:attrNameLst>
                                      </p:cBhvr>
                                      <p:to>
                                        <p:strVal val="visible"/>
                                      </p:to>
                                    </p:set>
                                    <p:animEffect transition="in" filter="blinds(horizontal)">
                                      <p:cBhvr>
                                        <p:cTn id="114" dur="500"/>
                                        <p:tgtEl>
                                          <p:spTgt spid="645147"/>
                                        </p:tgtEl>
                                      </p:cBhvr>
                                    </p:animEffect>
                                  </p:childTnLst>
                                </p:cTn>
                              </p:par>
                            </p:childTnLst>
                          </p:cTn>
                        </p:par>
                        <p:par>
                          <p:cTn id="115" fill="hold" nodeType="afterGroup">
                            <p:stCondLst>
                              <p:cond delay="1500"/>
                            </p:stCondLst>
                            <p:childTnLst>
                              <p:par>
                                <p:cTn id="116" presetID="3" presetClass="entr" presetSubtype="10" fill="hold" grpId="0" nodeType="afterEffect">
                                  <p:stCondLst>
                                    <p:cond delay="0"/>
                                  </p:stCondLst>
                                  <p:childTnLst>
                                    <p:set>
                                      <p:cBhvr>
                                        <p:cTn id="117" dur="1" fill="hold">
                                          <p:stCondLst>
                                            <p:cond delay="0"/>
                                          </p:stCondLst>
                                        </p:cTn>
                                        <p:tgtEl>
                                          <p:spTgt spid="645148"/>
                                        </p:tgtEl>
                                        <p:attrNameLst>
                                          <p:attrName>style.visibility</p:attrName>
                                        </p:attrNameLst>
                                      </p:cBhvr>
                                      <p:to>
                                        <p:strVal val="visible"/>
                                      </p:to>
                                    </p:set>
                                    <p:animEffect transition="in" filter="blinds(horizontal)">
                                      <p:cBhvr>
                                        <p:cTn id="118" dur="500"/>
                                        <p:tgtEl>
                                          <p:spTgt spid="645148"/>
                                        </p:tgtEl>
                                      </p:cBhvr>
                                    </p:animEffect>
                                  </p:childTnLst>
                                </p:cTn>
                              </p:par>
                            </p:childTnLst>
                          </p:cTn>
                        </p:par>
                        <p:par>
                          <p:cTn id="119" fill="hold" nodeType="afterGroup">
                            <p:stCondLst>
                              <p:cond delay="2000"/>
                            </p:stCondLst>
                            <p:childTnLst>
                              <p:par>
                                <p:cTn id="120" presetID="3" presetClass="entr" presetSubtype="10" fill="hold" grpId="0" nodeType="afterEffect">
                                  <p:stCondLst>
                                    <p:cond delay="0"/>
                                  </p:stCondLst>
                                  <p:childTnLst>
                                    <p:set>
                                      <p:cBhvr>
                                        <p:cTn id="121" dur="1" fill="hold">
                                          <p:stCondLst>
                                            <p:cond delay="0"/>
                                          </p:stCondLst>
                                        </p:cTn>
                                        <p:tgtEl>
                                          <p:spTgt spid="645149"/>
                                        </p:tgtEl>
                                        <p:attrNameLst>
                                          <p:attrName>style.visibility</p:attrName>
                                        </p:attrNameLst>
                                      </p:cBhvr>
                                      <p:to>
                                        <p:strVal val="visible"/>
                                      </p:to>
                                    </p:set>
                                    <p:animEffect transition="in" filter="blinds(horizontal)">
                                      <p:cBhvr>
                                        <p:cTn id="122" dur="500"/>
                                        <p:tgtEl>
                                          <p:spTgt spid="645149"/>
                                        </p:tgtEl>
                                      </p:cBhvr>
                                    </p:animEffect>
                                  </p:childTnLst>
                                </p:cTn>
                              </p:par>
                            </p:childTnLst>
                          </p:cTn>
                        </p:par>
                        <p:par>
                          <p:cTn id="123" fill="hold" nodeType="afterGroup">
                            <p:stCondLst>
                              <p:cond delay="2500"/>
                            </p:stCondLst>
                            <p:childTnLst>
                              <p:par>
                                <p:cTn id="124" presetID="3" presetClass="entr" presetSubtype="10" fill="hold" grpId="0" nodeType="afterEffect">
                                  <p:stCondLst>
                                    <p:cond delay="0"/>
                                  </p:stCondLst>
                                  <p:childTnLst>
                                    <p:set>
                                      <p:cBhvr>
                                        <p:cTn id="125" dur="1" fill="hold">
                                          <p:stCondLst>
                                            <p:cond delay="0"/>
                                          </p:stCondLst>
                                        </p:cTn>
                                        <p:tgtEl>
                                          <p:spTgt spid="645150"/>
                                        </p:tgtEl>
                                        <p:attrNameLst>
                                          <p:attrName>style.visibility</p:attrName>
                                        </p:attrNameLst>
                                      </p:cBhvr>
                                      <p:to>
                                        <p:strVal val="visible"/>
                                      </p:to>
                                    </p:set>
                                    <p:animEffect transition="in" filter="blinds(horizontal)">
                                      <p:cBhvr>
                                        <p:cTn id="126" dur="500"/>
                                        <p:tgtEl>
                                          <p:spTgt spid="645150"/>
                                        </p:tgtEl>
                                      </p:cBhvr>
                                    </p:animEffect>
                                  </p:childTnLst>
                                </p:cTn>
                              </p:par>
                            </p:childTnLst>
                          </p:cTn>
                        </p:par>
                        <p:par>
                          <p:cTn id="127" fill="hold" nodeType="afterGroup">
                            <p:stCondLst>
                              <p:cond delay="3000"/>
                            </p:stCondLst>
                            <p:childTnLst>
                              <p:par>
                                <p:cTn id="128" presetID="3" presetClass="entr" presetSubtype="10" fill="hold" grpId="0" nodeType="afterEffect">
                                  <p:stCondLst>
                                    <p:cond delay="0"/>
                                  </p:stCondLst>
                                  <p:childTnLst>
                                    <p:set>
                                      <p:cBhvr>
                                        <p:cTn id="129" dur="1" fill="hold">
                                          <p:stCondLst>
                                            <p:cond delay="0"/>
                                          </p:stCondLst>
                                        </p:cTn>
                                        <p:tgtEl>
                                          <p:spTgt spid="645151"/>
                                        </p:tgtEl>
                                        <p:attrNameLst>
                                          <p:attrName>style.visibility</p:attrName>
                                        </p:attrNameLst>
                                      </p:cBhvr>
                                      <p:to>
                                        <p:strVal val="visible"/>
                                      </p:to>
                                    </p:set>
                                    <p:animEffect transition="in" filter="blinds(horizontal)">
                                      <p:cBhvr>
                                        <p:cTn id="130" dur="500"/>
                                        <p:tgtEl>
                                          <p:spTgt spid="645151"/>
                                        </p:tgtEl>
                                      </p:cBhvr>
                                    </p:animEffect>
                                  </p:childTnLst>
                                </p:cTn>
                              </p:par>
                            </p:childTnLst>
                          </p:cTn>
                        </p:par>
                        <p:par>
                          <p:cTn id="131" fill="hold" nodeType="afterGroup">
                            <p:stCondLst>
                              <p:cond delay="3500"/>
                            </p:stCondLst>
                            <p:childTnLst>
                              <p:par>
                                <p:cTn id="132" presetID="3" presetClass="entr" presetSubtype="10" fill="hold" grpId="0" nodeType="afterEffect">
                                  <p:stCondLst>
                                    <p:cond delay="0"/>
                                  </p:stCondLst>
                                  <p:childTnLst>
                                    <p:set>
                                      <p:cBhvr>
                                        <p:cTn id="133" dur="1" fill="hold">
                                          <p:stCondLst>
                                            <p:cond delay="0"/>
                                          </p:stCondLst>
                                        </p:cTn>
                                        <p:tgtEl>
                                          <p:spTgt spid="645154"/>
                                        </p:tgtEl>
                                        <p:attrNameLst>
                                          <p:attrName>style.visibility</p:attrName>
                                        </p:attrNameLst>
                                      </p:cBhvr>
                                      <p:to>
                                        <p:strVal val="visible"/>
                                      </p:to>
                                    </p:set>
                                    <p:animEffect transition="in" filter="blinds(horizontal)">
                                      <p:cBhvr>
                                        <p:cTn id="134" dur="500"/>
                                        <p:tgtEl>
                                          <p:spTgt spid="645154"/>
                                        </p:tgtEl>
                                      </p:cBhvr>
                                    </p:animEffect>
                                  </p:childTnLst>
                                </p:cTn>
                              </p:par>
                            </p:childTnLst>
                          </p:cTn>
                        </p:par>
                        <p:par>
                          <p:cTn id="135" fill="hold" nodeType="afterGroup">
                            <p:stCondLst>
                              <p:cond delay="4000"/>
                            </p:stCondLst>
                            <p:childTnLst>
                              <p:par>
                                <p:cTn id="136" presetID="3" presetClass="entr" presetSubtype="10" fill="hold" grpId="0" nodeType="afterEffect">
                                  <p:stCondLst>
                                    <p:cond delay="0"/>
                                  </p:stCondLst>
                                  <p:childTnLst>
                                    <p:set>
                                      <p:cBhvr>
                                        <p:cTn id="137" dur="1" fill="hold">
                                          <p:stCondLst>
                                            <p:cond delay="0"/>
                                          </p:stCondLst>
                                        </p:cTn>
                                        <p:tgtEl>
                                          <p:spTgt spid="645155"/>
                                        </p:tgtEl>
                                        <p:attrNameLst>
                                          <p:attrName>style.visibility</p:attrName>
                                        </p:attrNameLst>
                                      </p:cBhvr>
                                      <p:to>
                                        <p:strVal val="visible"/>
                                      </p:to>
                                    </p:set>
                                    <p:animEffect transition="in" filter="blinds(horizontal)">
                                      <p:cBhvr>
                                        <p:cTn id="138" dur="500"/>
                                        <p:tgtEl>
                                          <p:spTgt spid="645155"/>
                                        </p:tgtEl>
                                      </p:cBhvr>
                                    </p:animEffect>
                                  </p:childTnLst>
                                </p:cTn>
                              </p:par>
                            </p:childTnLst>
                          </p:cTn>
                        </p:par>
                        <p:par>
                          <p:cTn id="139" fill="hold" nodeType="afterGroup">
                            <p:stCondLst>
                              <p:cond delay="4500"/>
                            </p:stCondLst>
                            <p:childTnLst>
                              <p:par>
                                <p:cTn id="140" presetID="3" presetClass="entr" presetSubtype="10" fill="hold" grpId="0" nodeType="afterEffect">
                                  <p:stCondLst>
                                    <p:cond delay="0"/>
                                  </p:stCondLst>
                                  <p:childTnLst>
                                    <p:set>
                                      <p:cBhvr>
                                        <p:cTn id="141" dur="1" fill="hold">
                                          <p:stCondLst>
                                            <p:cond delay="0"/>
                                          </p:stCondLst>
                                        </p:cTn>
                                        <p:tgtEl>
                                          <p:spTgt spid="645156"/>
                                        </p:tgtEl>
                                        <p:attrNameLst>
                                          <p:attrName>style.visibility</p:attrName>
                                        </p:attrNameLst>
                                      </p:cBhvr>
                                      <p:to>
                                        <p:strVal val="visible"/>
                                      </p:to>
                                    </p:set>
                                    <p:animEffect transition="in" filter="blinds(horizontal)">
                                      <p:cBhvr>
                                        <p:cTn id="142" dur="500"/>
                                        <p:tgtEl>
                                          <p:spTgt spid="645156"/>
                                        </p:tgtEl>
                                      </p:cBhvr>
                                    </p:animEffect>
                                  </p:childTnLst>
                                </p:cTn>
                              </p:par>
                            </p:childTnLst>
                          </p:cTn>
                        </p:par>
                        <p:par>
                          <p:cTn id="143" fill="hold" nodeType="afterGroup">
                            <p:stCondLst>
                              <p:cond delay="5000"/>
                            </p:stCondLst>
                            <p:childTnLst>
                              <p:par>
                                <p:cTn id="144" presetID="3" presetClass="entr" presetSubtype="10" fill="hold" grpId="0" nodeType="afterEffect">
                                  <p:stCondLst>
                                    <p:cond delay="0"/>
                                  </p:stCondLst>
                                  <p:childTnLst>
                                    <p:set>
                                      <p:cBhvr>
                                        <p:cTn id="145" dur="1" fill="hold">
                                          <p:stCondLst>
                                            <p:cond delay="0"/>
                                          </p:stCondLst>
                                        </p:cTn>
                                        <p:tgtEl>
                                          <p:spTgt spid="645157"/>
                                        </p:tgtEl>
                                        <p:attrNameLst>
                                          <p:attrName>style.visibility</p:attrName>
                                        </p:attrNameLst>
                                      </p:cBhvr>
                                      <p:to>
                                        <p:strVal val="visible"/>
                                      </p:to>
                                    </p:set>
                                    <p:animEffect transition="in" filter="blinds(horizontal)">
                                      <p:cBhvr>
                                        <p:cTn id="146" dur="500"/>
                                        <p:tgtEl>
                                          <p:spTgt spid="645157"/>
                                        </p:tgtEl>
                                      </p:cBhvr>
                                    </p:animEffect>
                                  </p:childTnLst>
                                </p:cTn>
                              </p:par>
                            </p:childTnLst>
                          </p:cTn>
                        </p:par>
                        <p:par>
                          <p:cTn id="147" fill="hold" nodeType="afterGroup">
                            <p:stCondLst>
                              <p:cond delay="5500"/>
                            </p:stCondLst>
                            <p:childTnLst>
                              <p:par>
                                <p:cTn id="148" presetID="3" presetClass="entr" presetSubtype="10" fill="hold" grpId="0" nodeType="afterEffect">
                                  <p:stCondLst>
                                    <p:cond delay="0"/>
                                  </p:stCondLst>
                                  <p:childTnLst>
                                    <p:set>
                                      <p:cBhvr>
                                        <p:cTn id="149" dur="1" fill="hold">
                                          <p:stCondLst>
                                            <p:cond delay="0"/>
                                          </p:stCondLst>
                                        </p:cTn>
                                        <p:tgtEl>
                                          <p:spTgt spid="645158"/>
                                        </p:tgtEl>
                                        <p:attrNameLst>
                                          <p:attrName>style.visibility</p:attrName>
                                        </p:attrNameLst>
                                      </p:cBhvr>
                                      <p:to>
                                        <p:strVal val="visible"/>
                                      </p:to>
                                    </p:set>
                                    <p:animEffect transition="in" filter="blinds(horizontal)">
                                      <p:cBhvr>
                                        <p:cTn id="150" dur="500"/>
                                        <p:tgtEl>
                                          <p:spTgt spid="645158"/>
                                        </p:tgtEl>
                                      </p:cBhvr>
                                    </p:animEffect>
                                  </p:childTnLst>
                                </p:cTn>
                              </p:par>
                            </p:childTnLst>
                          </p:cTn>
                        </p:par>
                        <p:par>
                          <p:cTn id="151" fill="hold" nodeType="afterGroup">
                            <p:stCondLst>
                              <p:cond delay="6000"/>
                            </p:stCondLst>
                            <p:childTnLst>
                              <p:par>
                                <p:cTn id="152" presetID="3" presetClass="entr" presetSubtype="10" fill="hold" grpId="0" nodeType="afterEffect">
                                  <p:stCondLst>
                                    <p:cond delay="0"/>
                                  </p:stCondLst>
                                  <p:childTnLst>
                                    <p:set>
                                      <p:cBhvr>
                                        <p:cTn id="153" dur="1" fill="hold">
                                          <p:stCondLst>
                                            <p:cond delay="0"/>
                                          </p:stCondLst>
                                        </p:cTn>
                                        <p:tgtEl>
                                          <p:spTgt spid="645159"/>
                                        </p:tgtEl>
                                        <p:attrNameLst>
                                          <p:attrName>style.visibility</p:attrName>
                                        </p:attrNameLst>
                                      </p:cBhvr>
                                      <p:to>
                                        <p:strVal val="visible"/>
                                      </p:to>
                                    </p:set>
                                    <p:animEffect transition="in" filter="blinds(horizontal)">
                                      <p:cBhvr>
                                        <p:cTn id="154" dur="500"/>
                                        <p:tgtEl>
                                          <p:spTgt spid="645159"/>
                                        </p:tgtEl>
                                      </p:cBhvr>
                                    </p:animEffect>
                                  </p:childTnLst>
                                </p:cTn>
                              </p:par>
                            </p:childTnLst>
                          </p:cTn>
                        </p:par>
                        <p:par>
                          <p:cTn id="155" fill="hold" nodeType="afterGroup">
                            <p:stCondLst>
                              <p:cond delay="6500"/>
                            </p:stCondLst>
                            <p:childTnLst>
                              <p:par>
                                <p:cTn id="156" presetID="3" presetClass="entr" presetSubtype="10" fill="hold" grpId="0" nodeType="afterEffect">
                                  <p:stCondLst>
                                    <p:cond delay="0"/>
                                  </p:stCondLst>
                                  <p:childTnLst>
                                    <p:set>
                                      <p:cBhvr>
                                        <p:cTn id="157" dur="1" fill="hold">
                                          <p:stCondLst>
                                            <p:cond delay="0"/>
                                          </p:stCondLst>
                                        </p:cTn>
                                        <p:tgtEl>
                                          <p:spTgt spid="645160"/>
                                        </p:tgtEl>
                                        <p:attrNameLst>
                                          <p:attrName>style.visibility</p:attrName>
                                        </p:attrNameLst>
                                      </p:cBhvr>
                                      <p:to>
                                        <p:strVal val="visible"/>
                                      </p:to>
                                    </p:set>
                                    <p:animEffect transition="in" filter="blinds(horizontal)">
                                      <p:cBhvr>
                                        <p:cTn id="158" dur="500"/>
                                        <p:tgtEl>
                                          <p:spTgt spid="645160"/>
                                        </p:tgtEl>
                                      </p:cBhvr>
                                    </p:animEffect>
                                  </p:childTnLst>
                                </p:cTn>
                              </p:par>
                            </p:childTnLst>
                          </p:cTn>
                        </p:par>
                        <p:par>
                          <p:cTn id="159" fill="hold" nodeType="afterGroup">
                            <p:stCondLst>
                              <p:cond delay="7000"/>
                            </p:stCondLst>
                            <p:childTnLst>
                              <p:par>
                                <p:cTn id="160" presetID="3" presetClass="entr" presetSubtype="10" fill="hold" grpId="0" nodeType="afterEffect">
                                  <p:stCondLst>
                                    <p:cond delay="0"/>
                                  </p:stCondLst>
                                  <p:childTnLst>
                                    <p:set>
                                      <p:cBhvr>
                                        <p:cTn id="161" dur="1" fill="hold">
                                          <p:stCondLst>
                                            <p:cond delay="0"/>
                                          </p:stCondLst>
                                        </p:cTn>
                                        <p:tgtEl>
                                          <p:spTgt spid="645161"/>
                                        </p:tgtEl>
                                        <p:attrNameLst>
                                          <p:attrName>style.visibility</p:attrName>
                                        </p:attrNameLst>
                                      </p:cBhvr>
                                      <p:to>
                                        <p:strVal val="visible"/>
                                      </p:to>
                                    </p:set>
                                    <p:animEffect transition="in" filter="blinds(horizontal)">
                                      <p:cBhvr>
                                        <p:cTn id="162" dur="500"/>
                                        <p:tgtEl>
                                          <p:spTgt spid="645161"/>
                                        </p:tgtEl>
                                      </p:cBhvr>
                                    </p:animEffect>
                                  </p:childTnLst>
                                </p:cTn>
                              </p:par>
                            </p:childTnLst>
                          </p:cTn>
                        </p:par>
                        <p:par>
                          <p:cTn id="163" fill="hold" nodeType="afterGroup">
                            <p:stCondLst>
                              <p:cond delay="7500"/>
                            </p:stCondLst>
                            <p:childTnLst>
                              <p:par>
                                <p:cTn id="164" presetID="3" presetClass="entr" presetSubtype="10" fill="hold" grpId="0" nodeType="afterEffect">
                                  <p:stCondLst>
                                    <p:cond delay="0"/>
                                  </p:stCondLst>
                                  <p:childTnLst>
                                    <p:set>
                                      <p:cBhvr>
                                        <p:cTn id="165" dur="1" fill="hold">
                                          <p:stCondLst>
                                            <p:cond delay="0"/>
                                          </p:stCondLst>
                                        </p:cTn>
                                        <p:tgtEl>
                                          <p:spTgt spid="645162"/>
                                        </p:tgtEl>
                                        <p:attrNameLst>
                                          <p:attrName>style.visibility</p:attrName>
                                        </p:attrNameLst>
                                      </p:cBhvr>
                                      <p:to>
                                        <p:strVal val="visible"/>
                                      </p:to>
                                    </p:set>
                                    <p:animEffect transition="in" filter="blinds(horizontal)">
                                      <p:cBhvr>
                                        <p:cTn id="166" dur="500"/>
                                        <p:tgtEl>
                                          <p:spTgt spid="645162"/>
                                        </p:tgtEl>
                                      </p:cBhvr>
                                    </p:animEffect>
                                  </p:childTnLst>
                                </p:cTn>
                              </p:par>
                            </p:childTnLst>
                          </p:cTn>
                        </p:par>
                        <p:par>
                          <p:cTn id="167" fill="hold" nodeType="afterGroup">
                            <p:stCondLst>
                              <p:cond delay="8000"/>
                            </p:stCondLst>
                            <p:childTnLst>
                              <p:par>
                                <p:cTn id="168" presetID="3" presetClass="entr" presetSubtype="10" fill="hold" grpId="0" nodeType="afterEffect">
                                  <p:stCondLst>
                                    <p:cond delay="0"/>
                                  </p:stCondLst>
                                  <p:childTnLst>
                                    <p:set>
                                      <p:cBhvr>
                                        <p:cTn id="169" dur="1" fill="hold">
                                          <p:stCondLst>
                                            <p:cond delay="0"/>
                                          </p:stCondLst>
                                        </p:cTn>
                                        <p:tgtEl>
                                          <p:spTgt spid="645163"/>
                                        </p:tgtEl>
                                        <p:attrNameLst>
                                          <p:attrName>style.visibility</p:attrName>
                                        </p:attrNameLst>
                                      </p:cBhvr>
                                      <p:to>
                                        <p:strVal val="visible"/>
                                      </p:to>
                                    </p:set>
                                    <p:animEffect transition="in" filter="blinds(horizontal)">
                                      <p:cBhvr>
                                        <p:cTn id="170" dur="500"/>
                                        <p:tgtEl>
                                          <p:spTgt spid="645163"/>
                                        </p:tgtEl>
                                      </p:cBhvr>
                                    </p:animEffect>
                                  </p:childTnLst>
                                </p:cTn>
                              </p:par>
                            </p:childTnLst>
                          </p:cTn>
                        </p:par>
                        <p:par>
                          <p:cTn id="171" fill="hold" nodeType="afterGroup">
                            <p:stCondLst>
                              <p:cond delay="8500"/>
                            </p:stCondLst>
                            <p:childTnLst>
                              <p:par>
                                <p:cTn id="172" presetID="3" presetClass="entr" presetSubtype="10" fill="hold" grpId="0" nodeType="afterEffect">
                                  <p:stCondLst>
                                    <p:cond delay="0"/>
                                  </p:stCondLst>
                                  <p:childTnLst>
                                    <p:set>
                                      <p:cBhvr>
                                        <p:cTn id="173" dur="1" fill="hold">
                                          <p:stCondLst>
                                            <p:cond delay="0"/>
                                          </p:stCondLst>
                                        </p:cTn>
                                        <p:tgtEl>
                                          <p:spTgt spid="645164"/>
                                        </p:tgtEl>
                                        <p:attrNameLst>
                                          <p:attrName>style.visibility</p:attrName>
                                        </p:attrNameLst>
                                      </p:cBhvr>
                                      <p:to>
                                        <p:strVal val="visible"/>
                                      </p:to>
                                    </p:set>
                                    <p:animEffect transition="in" filter="blinds(horizontal)">
                                      <p:cBhvr>
                                        <p:cTn id="174" dur="500"/>
                                        <p:tgtEl>
                                          <p:spTgt spid="645164"/>
                                        </p:tgtEl>
                                      </p:cBhvr>
                                    </p:animEffect>
                                  </p:childTnLst>
                                </p:cTn>
                              </p:par>
                            </p:childTnLst>
                          </p:cTn>
                        </p:par>
                        <p:par>
                          <p:cTn id="175" fill="hold" nodeType="afterGroup">
                            <p:stCondLst>
                              <p:cond delay="9000"/>
                            </p:stCondLst>
                            <p:childTnLst>
                              <p:par>
                                <p:cTn id="176" presetID="3" presetClass="entr" presetSubtype="10" fill="hold" grpId="0" nodeType="afterEffect">
                                  <p:stCondLst>
                                    <p:cond delay="0"/>
                                  </p:stCondLst>
                                  <p:childTnLst>
                                    <p:set>
                                      <p:cBhvr>
                                        <p:cTn id="177" dur="1" fill="hold">
                                          <p:stCondLst>
                                            <p:cond delay="0"/>
                                          </p:stCondLst>
                                        </p:cTn>
                                        <p:tgtEl>
                                          <p:spTgt spid="645165"/>
                                        </p:tgtEl>
                                        <p:attrNameLst>
                                          <p:attrName>style.visibility</p:attrName>
                                        </p:attrNameLst>
                                      </p:cBhvr>
                                      <p:to>
                                        <p:strVal val="visible"/>
                                      </p:to>
                                    </p:set>
                                    <p:animEffect transition="in" filter="blinds(horizontal)">
                                      <p:cBhvr>
                                        <p:cTn id="178" dur="500"/>
                                        <p:tgtEl>
                                          <p:spTgt spid="645165"/>
                                        </p:tgtEl>
                                      </p:cBhvr>
                                    </p:animEffect>
                                  </p:childTnLst>
                                </p:cTn>
                              </p:par>
                            </p:childTnLst>
                          </p:cTn>
                        </p:par>
                        <p:par>
                          <p:cTn id="179" fill="hold" nodeType="afterGroup">
                            <p:stCondLst>
                              <p:cond delay="9500"/>
                            </p:stCondLst>
                            <p:childTnLst>
                              <p:par>
                                <p:cTn id="180" presetID="3" presetClass="entr" presetSubtype="10" fill="hold" grpId="0" nodeType="afterEffect">
                                  <p:stCondLst>
                                    <p:cond delay="0"/>
                                  </p:stCondLst>
                                  <p:childTnLst>
                                    <p:set>
                                      <p:cBhvr>
                                        <p:cTn id="181" dur="1" fill="hold">
                                          <p:stCondLst>
                                            <p:cond delay="0"/>
                                          </p:stCondLst>
                                        </p:cTn>
                                        <p:tgtEl>
                                          <p:spTgt spid="645166"/>
                                        </p:tgtEl>
                                        <p:attrNameLst>
                                          <p:attrName>style.visibility</p:attrName>
                                        </p:attrNameLst>
                                      </p:cBhvr>
                                      <p:to>
                                        <p:strVal val="visible"/>
                                      </p:to>
                                    </p:set>
                                    <p:animEffect transition="in" filter="blinds(horizontal)">
                                      <p:cBhvr>
                                        <p:cTn id="182" dur="500"/>
                                        <p:tgtEl>
                                          <p:spTgt spid="645166"/>
                                        </p:tgtEl>
                                      </p:cBhvr>
                                    </p:animEffect>
                                  </p:childTnLst>
                                </p:cTn>
                              </p:par>
                            </p:childTnLst>
                          </p:cTn>
                        </p:par>
                        <p:par>
                          <p:cTn id="183" fill="hold" nodeType="afterGroup">
                            <p:stCondLst>
                              <p:cond delay="10000"/>
                            </p:stCondLst>
                            <p:childTnLst>
                              <p:par>
                                <p:cTn id="184" presetID="3" presetClass="entr" presetSubtype="10" fill="hold" grpId="0" nodeType="afterEffect">
                                  <p:stCondLst>
                                    <p:cond delay="0"/>
                                  </p:stCondLst>
                                  <p:childTnLst>
                                    <p:set>
                                      <p:cBhvr>
                                        <p:cTn id="185" dur="1" fill="hold">
                                          <p:stCondLst>
                                            <p:cond delay="0"/>
                                          </p:stCondLst>
                                        </p:cTn>
                                        <p:tgtEl>
                                          <p:spTgt spid="645167"/>
                                        </p:tgtEl>
                                        <p:attrNameLst>
                                          <p:attrName>style.visibility</p:attrName>
                                        </p:attrNameLst>
                                      </p:cBhvr>
                                      <p:to>
                                        <p:strVal val="visible"/>
                                      </p:to>
                                    </p:set>
                                    <p:animEffect transition="in" filter="blinds(horizontal)">
                                      <p:cBhvr>
                                        <p:cTn id="186" dur="500"/>
                                        <p:tgtEl>
                                          <p:spTgt spid="645167"/>
                                        </p:tgtEl>
                                      </p:cBhvr>
                                    </p:animEffect>
                                  </p:childTnLst>
                                </p:cTn>
                              </p:par>
                            </p:childTnLst>
                          </p:cTn>
                        </p:par>
                        <p:par>
                          <p:cTn id="187" fill="hold" nodeType="afterGroup">
                            <p:stCondLst>
                              <p:cond delay="10500"/>
                            </p:stCondLst>
                            <p:childTnLst>
                              <p:par>
                                <p:cTn id="188" presetID="3" presetClass="entr" presetSubtype="10" fill="hold" grpId="0" nodeType="afterEffect">
                                  <p:stCondLst>
                                    <p:cond delay="0"/>
                                  </p:stCondLst>
                                  <p:childTnLst>
                                    <p:set>
                                      <p:cBhvr>
                                        <p:cTn id="189" dur="1" fill="hold">
                                          <p:stCondLst>
                                            <p:cond delay="0"/>
                                          </p:stCondLst>
                                        </p:cTn>
                                        <p:tgtEl>
                                          <p:spTgt spid="645168"/>
                                        </p:tgtEl>
                                        <p:attrNameLst>
                                          <p:attrName>style.visibility</p:attrName>
                                        </p:attrNameLst>
                                      </p:cBhvr>
                                      <p:to>
                                        <p:strVal val="visible"/>
                                      </p:to>
                                    </p:set>
                                    <p:animEffect transition="in" filter="blinds(horizontal)">
                                      <p:cBhvr>
                                        <p:cTn id="190" dur="500"/>
                                        <p:tgtEl>
                                          <p:spTgt spid="645168"/>
                                        </p:tgtEl>
                                      </p:cBhvr>
                                    </p:animEffect>
                                  </p:childTnLst>
                                </p:cTn>
                              </p:par>
                            </p:childTnLst>
                          </p:cTn>
                        </p:par>
                        <p:par>
                          <p:cTn id="191" fill="hold" nodeType="afterGroup">
                            <p:stCondLst>
                              <p:cond delay="11000"/>
                            </p:stCondLst>
                            <p:childTnLst>
                              <p:par>
                                <p:cTn id="192" presetID="3" presetClass="entr" presetSubtype="10" fill="hold" grpId="0" nodeType="afterEffect">
                                  <p:stCondLst>
                                    <p:cond delay="0"/>
                                  </p:stCondLst>
                                  <p:childTnLst>
                                    <p:set>
                                      <p:cBhvr>
                                        <p:cTn id="193" dur="1" fill="hold">
                                          <p:stCondLst>
                                            <p:cond delay="0"/>
                                          </p:stCondLst>
                                        </p:cTn>
                                        <p:tgtEl>
                                          <p:spTgt spid="645169"/>
                                        </p:tgtEl>
                                        <p:attrNameLst>
                                          <p:attrName>style.visibility</p:attrName>
                                        </p:attrNameLst>
                                      </p:cBhvr>
                                      <p:to>
                                        <p:strVal val="visible"/>
                                      </p:to>
                                    </p:set>
                                    <p:animEffect transition="in" filter="blinds(horizontal)">
                                      <p:cBhvr>
                                        <p:cTn id="194" dur="500"/>
                                        <p:tgtEl>
                                          <p:spTgt spid="645169"/>
                                        </p:tgtEl>
                                      </p:cBhvr>
                                    </p:animEffect>
                                  </p:childTnLst>
                                </p:cTn>
                              </p:par>
                            </p:childTnLst>
                          </p:cTn>
                        </p:par>
                        <p:par>
                          <p:cTn id="195" fill="hold" nodeType="afterGroup">
                            <p:stCondLst>
                              <p:cond delay="11500"/>
                            </p:stCondLst>
                            <p:childTnLst>
                              <p:par>
                                <p:cTn id="196" presetID="3" presetClass="entr" presetSubtype="10" fill="hold" grpId="0" nodeType="afterEffect">
                                  <p:stCondLst>
                                    <p:cond delay="0"/>
                                  </p:stCondLst>
                                  <p:childTnLst>
                                    <p:set>
                                      <p:cBhvr>
                                        <p:cTn id="197" dur="1" fill="hold">
                                          <p:stCondLst>
                                            <p:cond delay="0"/>
                                          </p:stCondLst>
                                        </p:cTn>
                                        <p:tgtEl>
                                          <p:spTgt spid="645170"/>
                                        </p:tgtEl>
                                        <p:attrNameLst>
                                          <p:attrName>style.visibility</p:attrName>
                                        </p:attrNameLst>
                                      </p:cBhvr>
                                      <p:to>
                                        <p:strVal val="visible"/>
                                      </p:to>
                                    </p:set>
                                    <p:animEffect transition="in" filter="blinds(horizontal)">
                                      <p:cBhvr>
                                        <p:cTn id="198" dur="500"/>
                                        <p:tgtEl>
                                          <p:spTgt spid="645170"/>
                                        </p:tgtEl>
                                      </p:cBhvr>
                                    </p:animEffect>
                                  </p:childTnLst>
                                </p:cTn>
                              </p:par>
                            </p:childTnLst>
                          </p:cTn>
                        </p:par>
                        <p:par>
                          <p:cTn id="199" fill="hold" nodeType="afterGroup">
                            <p:stCondLst>
                              <p:cond delay="12000"/>
                            </p:stCondLst>
                            <p:childTnLst>
                              <p:par>
                                <p:cTn id="200" presetID="3" presetClass="entr" presetSubtype="10" fill="hold" grpId="0" nodeType="afterEffect">
                                  <p:stCondLst>
                                    <p:cond delay="0"/>
                                  </p:stCondLst>
                                  <p:childTnLst>
                                    <p:set>
                                      <p:cBhvr>
                                        <p:cTn id="201" dur="1" fill="hold">
                                          <p:stCondLst>
                                            <p:cond delay="0"/>
                                          </p:stCondLst>
                                        </p:cTn>
                                        <p:tgtEl>
                                          <p:spTgt spid="645171"/>
                                        </p:tgtEl>
                                        <p:attrNameLst>
                                          <p:attrName>style.visibility</p:attrName>
                                        </p:attrNameLst>
                                      </p:cBhvr>
                                      <p:to>
                                        <p:strVal val="visible"/>
                                      </p:to>
                                    </p:set>
                                    <p:animEffect transition="in" filter="blinds(horizontal)">
                                      <p:cBhvr>
                                        <p:cTn id="202" dur="500"/>
                                        <p:tgtEl>
                                          <p:spTgt spid="645171"/>
                                        </p:tgtEl>
                                      </p:cBhvr>
                                    </p:animEffect>
                                  </p:childTnLst>
                                </p:cTn>
                              </p:par>
                            </p:childTnLst>
                          </p:cTn>
                        </p:par>
                        <p:par>
                          <p:cTn id="203" fill="hold" nodeType="afterGroup">
                            <p:stCondLst>
                              <p:cond delay="12500"/>
                            </p:stCondLst>
                            <p:childTnLst>
                              <p:par>
                                <p:cTn id="204" presetID="3" presetClass="entr" presetSubtype="10" fill="hold" grpId="0" nodeType="afterEffect">
                                  <p:stCondLst>
                                    <p:cond delay="0"/>
                                  </p:stCondLst>
                                  <p:childTnLst>
                                    <p:set>
                                      <p:cBhvr>
                                        <p:cTn id="205" dur="1" fill="hold">
                                          <p:stCondLst>
                                            <p:cond delay="0"/>
                                          </p:stCondLst>
                                        </p:cTn>
                                        <p:tgtEl>
                                          <p:spTgt spid="645172"/>
                                        </p:tgtEl>
                                        <p:attrNameLst>
                                          <p:attrName>style.visibility</p:attrName>
                                        </p:attrNameLst>
                                      </p:cBhvr>
                                      <p:to>
                                        <p:strVal val="visible"/>
                                      </p:to>
                                    </p:set>
                                    <p:animEffect transition="in" filter="blinds(horizontal)">
                                      <p:cBhvr>
                                        <p:cTn id="206" dur="500"/>
                                        <p:tgtEl>
                                          <p:spTgt spid="645172"/>
                                        </p:tgtEl>
                                      </p:cBhvr>
                                    </p:animEffect>
                                  </p:childTnLst>
                                </p:cTn>
                              </p:par>
                            </p:childTnLst>
                          </p:cTn>
                        </p:par>
                        <p:par>
                          <p:cTn id="207" fill="hold" nodeType="afterGroup">
                            <p:stCondLst>
                              <p:cond delay="13000"/>
                            </p:stCondLst>
                            <p:childTnLst>
                              <p:par>
                                <p:cTn id="208" presetID="3" presetClass="entr" presetSubtype="10" fill="hold" grpId="0" nodeType="afterEffect">
                                  <p:stCondLst>
                                    <p:cond delay="0"/>
                                  </p:stCondLst>
                                  <p:childTnLst>
                                    <p:set>
                                      <p:cBhvr>
                                        <p:cTn id="209" dur="1" fill="hold">
                                          <p:stCondLst>
                                            <p:cond delay="0"/>
                                          </p:stCondLst>
                                        </p:cTn>
                                        <p:tgtEl>
                                          <p:spTgt spid="645173"/>
                                        </p:tgtEl>
                                        <p:attrNameLst>
                                          <p:attrName>style.visibility</p:attrName>
                                        </p:attrNameLst>
                                      </p:cBhvr>
                                      <p:to>
                                        <p:strVal val="visible"/>
                                      </p:to>
                                    </p:set>
                                    <p:animEffect transition="in" filter="blinds(horizontal)">
                                      <p:cBhvr>
                                        <p:cTn id="210" dur="500"/>
                                        <p:tgtEl>
                                          <p:spTgt spid="645173"/>
                                        </p:tgtEl>
                                      </p:cBhvr>
                                    </p:animEffect>
                                  </p:childTnLst>
                                </p:cTn>
                              </p:par>
                            </p:childTnLst>
                          </p:cTn>
                        </p:par>
                        <p:par>
                          <p:cTn id="211" fill="hold" nodeType="afterGroup">
                            <p:stCondLst>
                              <p:cond delay="13500"/>
                            </p:stCondLst>
                            <p:childTnLst>
                              <p:par>
                                <p:cTn id="212" presetID="3" presetClass="entr" presetSubtype="10" fill="hold" grpId="0" nodeType="afterEffect">
                                  <p:stCondLst>
                                    <p:cond delay="0"/>
                                  </p:stCondLst>
                                  <p:childTnLst>
                                    <p:set>
                                      <p:cBhvr>
                                        <p:cTn id="213" dur="1" fill="hold">
                                          <p:stCondLst>
                                            <p:cond delay="0"/>
                                          </p:stCondLst>
                                        </p:cTn>
                                        <p:tgtEl>
                                          <p:spTgt spid="645174"/>
                                        </p:tgtEl>
                                        <p:attrNameLst>
                                          <p:attrName>style.visibility</p:attrName>
                                        </p:attrNameLst>
                                      </p:cBhvr>
                                      <p:to>
                                        <p:strVal val="visible"/>
                                      </p:to>
                                    </p:set>
                                    <p:animEffect transition="in" filter="blinds(horizontal)">
                                      <p:cBhvr>
                                        <p:cTn id="214" dur="500"/>
                                        <p:tgtEl>
                                          <p:spTgt spid="645174"/>
                                        </p:tgtEl>
                                      </p:cBhvr>
                                    </p:animEffect>
                                  </p:childTnLst>
                                </p:cTn>
                              </p:par>
                            </p:childTnLst>
                          </p:cTn>
                        </p:par>
                        <p:par>
                          <p:cTn id="215" fill="hold" nodeType="afterGroup">
                            <p:stCondLst>
                              <p:cond delay="14000"/>
                            </p:stCondLst>
                            <p:childTnLst>
                              <p:par>
                                <p:cTn id="216" presetID="3" presetClass="entr" presetSubtype="10" fill="hold" grpId="0" nodeType="afterEffect">
                                  <p:stCondLst>
                                    <p:cond delay="0"/>
                                  </p:stCondLst>
                                  <p:childTnLst>
                                    <p:set>
                                      <p:cBhvr>
                                        <p:cTn id="217" dur="1" fill="hold">
                                          <p:stCondLst>
                                            <p:cond delay="0"/>
                                          </p:stCondLst>
                                        </p:cTn>
                                        <p:tgtEl>
                                          <p:spTgt spid="645175"/>
                                        </p:tgtEl>
                                        <p:attrNameLst>
                                          <p:attrName>style.visibility</p:attrName>
                                        </p:attrNameLst>
                                      </p:cBhvr>
                                      <p:to>
                                        <p:strVal val="visible"/>
                                      </p:to>
                                    </p:set>
                                    <p:animEffect transition="in" filter="blinds(horizontal)">
                                      <p:cBhvr>
                                        <p:cTn id="218" dur="500"/>
                                        <p:tgtEl>
                                          <p:spTgt spid="645175"/>
                                        </p:tgtEl>
                                      </p:cBhvr>
                                    </p:animEffect>
                                  </p:childTnLst>
                                </p:cTn>
                              </p:par>
                            </p:childTnLst>
                          </p:cTn>
                        </p:par>
                        <p:par>
                          <p:cTn id="219" fill="hold" nodeType="afterGroup">
                            <p:stCondLst>
                              <p:cond delay="14500"/>
                            </p:stCondLst>
                            <p:childTnLst>
                              <p:par>
                                <p:cTn id="220" presetID="3" presetClass="entr" presetSubtype="10" fill="hold" grpId="0" nodeType="afterEffect">
                                  <p:stCondLst>
                                    <p:cond delay="0"/>
                                  </p:stCondLst>
                                  <p:childTnLst>
                                    <p:set>
                                      <p:cBhvr>
                                        <p:cTn id="221" dur="1" fill="hold">
                                          <p:stCondLst>
                                            <p:cond delay="0"/>
                                          </p:stCondLst>
                                        </p:cTn>
                                        <p:tgtEl>
                                          <p:spTgt spid="645176"/>
                                        </p:tgtEl>
                                        <p:attrNameLst>
                                          <p:attrName>style.visibility</p:attrName>
                                        </p:attrNameLst>
                                      </p:cBhvr>
                                      <p:to>
                                        <p:strVal val="visible"/>
                                      </p:to>
                                    </p:set>
                                    <p:animEffect transition="in" filter="blinds(horizontal)">
                                      <p:cBhvr>
                                        <p:cTn id="222" dur="500"/>
                                        <p:tgtEl>
                                          <p:spTgt spid="645176"/>
                                        </p:tgtEl>
                                      </p:cBhvr>
                                    </p:animEffect>
                                  </p:childTnLst>
                                </p:cTn>
                              </p:par>
                            </p:childTnLst>
                          </p:cTn>
                        </p:par>
                        <p:par>
                          <p:cTn id="223" fill="hold" nodeType="afterGroup">
                            <p:stCondLst>
                              <p:cond delay="15000"/>
                            </p:stCondLst>
                            <p:childTnLst>
                              <p:par>
                                <p:cTn id="224" presetID="3" presetClass="entr" presetSubtype="10" fill="hold" grpId="0" nodeType="afterEffect">
                                  <p:stCondLst>
                                    <p:cond delay="0"/>
                                  </p:stCondLst>
                                  <p:childTnLst>
                                    <p:set>
                                      <p:cBhvr>
                                        <p:cTn id="225" dur="1" fill="hold">
                                          <p:stCondLst>
                                            <p:cond delay="0"/>
                                          </p:stCondLst>
                                        </p:cTn>
                                        <p:tgtEl>
                                          <p:spTgt spid="645177"/>
                                        </p:tgtEl>
                                        <p:attrNameLst>
                                          <p:attrName>style.visibility</p:attrName>
                                        </p:attrNameLst>
                                      </p:cBhvr>
                                      <p:to>
                                        <p:strVal val="visible"/>
                                      </p:to>
                                    </p:set>
                                    <p:animEffect transition="in" filter="blinds(horizontal)">
                                      <p:cBhvr>
                                        <p:cTn id="226" dur="500"/>
                                        <p:tgtEl>
                                          <p:spTgt spid="645177"/>
                                        </p:tgtEl>
                                      </p:cBhvr>
                                    </p:animEffect>
                                  </p:childTnLst>
                                </p:cTn>
                              </p:par>
                            </p:childTnLst>
                          </p:cTn>
                        </p:par>
                        <p:par>
                          <p:cTn id="227" fill="hold" nodeType="afterGroup">
                            <p:stCondLst>
                              <p:cond delay="15500"/>
                            </p:stCondLst>
                            <p:childTnLst>
                              <p:par>
                                <p:cTn id="228" presetID="3" presetClass="entr" presetSubtype="10" fill="hold" grpId="0" nodeType="afterEffect">
                                  <p:stCondLst>
                                    <p:cond delay="0"/>
                                  </p:stCondLst>
                                  <p:childTnLst>
                                    <p:set>
                                      <p:cBhvr>
                                        <p:cTn id="229" dur="1" fill="hold">
                                          <p:stCondLst>
                                            <p:cond delay="0"/>
                                          </p:stCondLst>
                                        </p:cTn>
                                        <p:tgtEl>
                                          <p:spTgt spid="645178"/>
                                        </p:tgtEl>
                                        <p:attrNameLst>
                                          <p:attrName>style.visibility</p:attrName>
                                        </p:attrNameLst>
                                      </p:cBhvr>
                                      <p:to>
                                        <p:strVal val="visible"/>
                                      </p:to>
                                    </p:set>
                                    <p:animEffect transition="in" filter="blinds(horizontal)">
                                      <p:cBhvr>
                                        <p:cTn id="230" dur="500"/>
                                        <p:tgtEl>
                                          <p:spTgt spid="645178"/>
                                        </p:tgtEl>
                                      </p:cBhvr>
                                    </p:animEffect>
                                  </p:childTnLst>
                                </p:cTn>
                              </p:par>
                            </p:childTnLst>
                          </p:cTn>
                        </p:par>
                        <p:par>
                          <p:cTn id="231" fill="hold" nodeType="afterGroup">
                            <p:stCondLst>
                              <p:cond delay="16000"/>
                            </p:stCondLst>
                            <p:childTnLst>
                              <p:par>
                                <p:cTn id="232" presetID="3" presetClass="entr" presetSubtype="10" fill="hold" grpId="0" nodeType="afterEffect">
                                  <p:stCondLst>
                                    <p:cond delay="0"/>
                                  </p:stCondLst>
                                  <p:childTnLst>
                                    <p:set>
                                      <p:cBhvr>
                                        <p:cTn id="233" dur="1" fill="hold">
                                          <p:stCondLst>
                                            <p:cond delay="0"/>
                                          </p:stCondLst>
                                        </p:cTn>
                                        <p:tgtEl>
                                          <p:spTgt spid="645179"/>
                                        </p:tgtEl>
                                        <p:attrNameLst>
                                          <p:attrName>style.visibility</p:attrName>
                                        </p:attrNameLst>
                                      </p:cBhvr>
                                      <p:to>
                                        <p:strVal val="visible"/>
                                      </p:to>
                                    </p:set>
                                    <p:animEffect transition="in" filter="blinds(horizontal)">
                                      <p:cBhvr>
                                        <p:cTn id="234" dur="500"/>
                                        <p:tgtEl>
                                          <p:spTgt spid="645179"/>
                                        </p:tgtEl>
                                      </p:cBhvr>
                                    </p:animEffect>
                                  </p:childTnLst>
                                </p:cTn>
                              </p:par>
                            </p:childTnLst>
                          </p:cTn>
                        </p:par>
                        <p:par>
                          <p:cTn id="235" fill="hold" nodeType="afterGroup">
                            <p:stCondLst>
                              <p:cond delay="16500"/>
                            </p:stCondLst>
                            <p:childTnLst>
                              <p:par>
                                <p:cTn id="236" presetID="3" presetClass="entr" presetSubtype="10" fill="hold" grpId="0" nodeType="afterEffect">
                                  <p:stCondLst>
                                    <p:cond delay="0"/>
                                  </p:stCondLst>
                                  <p:childTnLst>
                                    <p:set>
                                      <p:cBhvr>
                                        <p:cTn id="237" dur="1" fill="hold">
                                          <p:stCondLst>
                                            <p:cond delay="0"/>
                                          </p:stCondLst>
                                        </p:cTn>
                                        <p:tgtEl>
                                          <p:spTgt spid="645180"/>
                                        </p:tgtEl>
                                        <p:attrNameLst>
                                          <p:attrName>style.visibility</p:attrName>
                                        </p:attrNameLst>
                                      </p:cBhvr>
                                      <p:to>
                                        <p:strVal val="visible"/>
                                      </p:to>
                                    </p:set>
                                    <p:animEffect transition="in" filter="blinds(horizontal)">
                                      <p:cBhvr>
                                        <p:cTn id="238" dur="500"/>
                                        <p:tgtEl>
                                          <p:spTgt spid="645180"/>
                                        </p:tgtEl>
                                      </p:cBhvr>
                                    </p:animEffect>
                                  </p:childTnLst>
                                </p:cTn>
                              </p:par>
                            </p:childTnLst>
                          </p:cTn>
                        </p:par>
                        <p:par>
                          <p:cTn id="239" fill="hold" nodeType="afterGroup">
                            <p:stCondLst>
                              <p:cond delay="17000"/>
                            </p:stCondLst>
                            <p:childTnLst>
                              <p:par>
                                <p:cTn id="240" presetID="3" presetClass="entr" presetSubtype="10" fill="hold" grpId="0" nodeType="afterEffect">
                                  <p:stCondLst>
                                    <p:cond delay="0"/>
                                  </p:stCondLst>
                                  <p:childTnLst>
                                    <p:set>
                                      <p:cBhvr>
                                        <p:cTn id="241" dur="1" fill="hold">
                                          <p:stCondLst>
                                            <p:cond delay="0"/>
                                          </p:stCondLst>
                                        </p:cTn>
                                        <p:tgtEl>
                                          <p:spTgt spid="645181"/>
                                        </p:tgtEl>
                                        <p:attrNameLst>
                                          <p:attrName>style.visibility</p:attrName>
                                        </p:attrNameLst>
                                      </p:cBhvr>
                                      <p:to>
                                        <p:strVal val="visible"/>
                                      </p:to>
                                    </p:set>
                                    <p:animEffect transition="in" filter="blinds(horizontal)">
                                      <p:cBhvr>
                                        <p:cTn id="242" dur="500"/>
                                        <p:tgtEl>
                                          <p:spTgt spid="645181"/>
                                        </p:tgtEl>
                                      </p:cBhvr>
                                    </p:animEffect>
                                  </p:childTnLst>
                                </p:cTn>
                              </p:par>
                            </p:childTnLst>
                          </p:cTn>
                        </p:par>
                        <p:par>
                          <p:cTn id="243" fill="hold" nodeType="afterGroup">
                            <p:stCondLst>
                              <p:cond delay="17500"/>
                            </p:stCondLst>
                            <p:childTnLst>
                              <p:par>
                                <p:cTn id="244" presetID="3" presetClass="entr" presetSubtype="10" fill="hold" grpId="0" nodeType="afterEffect">
                                  <p:stCondLst>
                                    <p:cond delay="0"/>
                                  </p:stCondLst>
                                  <p:childTnLst>
                                    <p:set>
                                      <p:cBhvr>
                                        <p:cTn id="245" dur="1" fill="hold">
                                          <p:stCondLst>
                                            <p:cond delay="0"/>
                                          </p:stCondLst>
                                        </p:cTn>
                                        <p:tgtEl>
                                          <p:spTgt spid="645182"/>
                                        </p:tgtEl>
                                        <p:attrNameLst>
                                          <p:attrName>style.visibility</p:attrName>
                                        </p:attrNameLst>
                                      </p:cBhvr>
                                      <p:to>
                                        <p:strVal val="visible"/>
                                      </p:to>
                                    </p:set>
                                    <p:animEffect transition="in" filter="blinds(horizontal)">
                                      <p:cBhvr>
                                        <p:cTn id="246" dur="500"/>
                                        <p:tgtEl>
                                          <p:spTgt spid="645182"/>
                                        </p:tgtEl>
                                      </p:cBhvr>
                                    </p:animEffect>
                                  </p:childTnLst>
                                </p:cTn>
                              </p:par>
                            </p:childTnLst>
                          </p:cTn>
                        </p:par>
                        <p:par>
                          <p:cTn id="247" fill="hold" nodeType="afterGroup">
                            <p:stCondLst>
                              <p:cond delay="18000"/>
                            </p:stCondLst>
                            <p:childTnLst>
                              <p:par>
                                <p:cTn id="248" presetID="3" presetClass="entr" presetSubtype="10" fill="hold" grpId="0" nodeType="afterEffect">
                                  <p:stCondLst>
                                    <p:cond delay="0"/>
                                  </p:stCondLst>
                                  <p:childTnLst>
                                    <p:set>
                                      <p:cBhvr>
                                        <p:cTn id="249" dur="1" fill="hold">
                                          <p:stCondLst>
                                            <p:cond delay="0"/>
                                          </p:stCondLst>
                                        </p:cTn>
                                        <p:tgtEl>
                                          <p:spTgt spid="645183"/>
                                        </p:tgtEl>
                                        <p:attrNameLst>
                                          <p:attrName>style.visibility</p:attrName>
                                        </p:attrNameLst>
                                      </p:cBhvr>
                                      <p:to>
                                        <p:strVal val="visible"/>
                                      </p:to>
                                    </p:set>
                                    <p:animEffect transition="in" filter="blinds(horizontal)">
                                      <p:cBhvr>
                                        <p:cTn id="250" dur="500"/>
                                        <p:tgtEl>
                                          <p:spTgt spid="645183"/>
                                        </p:tgtEl>
                                      </p:cBhvr>
                                    </p:animEffect>
                                  </p:childTnLst>
                                </p:cTn>
                              </p:par>
                            </p:childTnLst>
                          </p:cTn>
                        </p:par>
                        <p:par>
                          <p:cTn id="251" fill="hold" nodeType="afterGroup">
                            <p:stCondLst>
                              <p:cond delay="18500"/>
                            </p:stCondLst>
                            <p:childTnLst>
                              <p:par>
                                <p:cTn id="252" presetID="3" presetClass="entr" presetSubtype="10" fill="hold" grpId="0" nodeType="afterEffect">
                                  <p:stCondLst>
                                    <p:cond delay="0"/>
                                  </p:stCondLst>
                                  <p:childTnLst>
                                    <p:set>
                                      <p:cBhvr>
                                        <p:cTn id="253" dur="1" fill="hold">
                                          <p:stCondLst>
                                            <p:cond delay="0"/>
                                          </p:stCondLst>
                                        </p:cTn>
                                        <p:tgtEl>
                                          <p:spTgt spid="645184"/>
                                        </p:tgtEl>
                                        <p:attrNameLst>
                                          <p:attrName>style.visibility</p:attrName>
                                        </p:attrNameLst>
                                      </p:cBhvr>
                                      <p:to>
                                        <p:strVal val="visible"/>
                                      </p:to>
                                    </p:set>
                                    <p:animEffect transition="in" filter="blinds(horizontal)">
                                      <p:cBhvr>
                                        <p:cTn id="254" dur="500"/>
                                        <p:tgtEl>
                                          <p:spTgt spid="645184"/>
                                        </p:tgtEl>
                                      </p:cBhvr>
                                    </p:animEffect>
                                  </p:childTnLst>
                                </p:cTn>
                              </p:par>
                            </p:childTnLst>
                          </p:cTn>
                        </p:par>
                        <p:par>
                          <p:cTn id="255" fill="hold" nodeType="afterGroup">
                            <p:stCondLst>
                              <p:cond delay="19000"/>
                            </p:stCondLst>
                            <p:childTnLst>
                              <p:par>
                                <p:cTn id="256" presetID="3" presetClass="entr" presetSubtype="10" fill="hold" grpId="0" nodeType="afterEffect">
                                  <p:stCondLst>
                                    <p:cond delay="0"/>
                                  </p:stCondLst>
                                  <p:childTnLst>
                                    <p:set>
                                      <p:cBhvr>
                                        <p:cTn id="257" dur="1" fill="hold">
                                          <p:stCondLst>
                                            <p:cond delay="0"/>
                                          </p:stCondLst>
                                        </p:cTn>
                                        <p:tgtEl>
                                          <p:spTgt spid="645185"/>
                                        </p:tgtEl>
                                        <p:attrNameLst>
                                          <p:attrName>style.visibility</p:attrName>
                                        </p:attrNameLst>
                                      </p:cBhvr>
                                      <p:to>
                                        <p:strVal val="visible"/>
                                      </p:to>
                                    </p:set>
                                    <p:animEffect transition="in" filter="blinds(horizontal)">
                                      <p:cBhvr>
                                        <p:cTn id="258" dur="500"/>
                                        <p:tgtEl>
                                          <p:spTgt spid="645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animBg="1" autoUpdateAnimBg="0"/>
      <p:bldP spid="645124" grpId="0" animBg="1" autoUpdateAnimBg="0"/>
      <p:bldP spid="645125" grpId="0" animBg="1" autoUpdateAnimBg="0"/>
      <p:bldP spid="645126" grpId="0" animBg="1" autoUpdateAnimBg="0"/>
      <p:bldP spid="645127" grpId="0" animBg="1" autoUpdateAnimBg="0"/>
      <p:bldP spid="645128" grpId="0" animBg="1" autoUpdateAnimBg="0"/>
      <p:bldP spid="645129" grpId="0" animBg="1"/>
      <p:bldP spid="645130" grpId="0" animBg="1" autoUpdateAnimBg="0"/>
      <p:bldP spid="645131" grpId="0" animBg="1" autoUpdateAnimBg="0"/>
      <p:bldP spid="645132" grpId="0" animBg="1" autoUpdateAnimBg="0"/>
      <p:bldP spid="645133" grpId="0" animBg="1" autoUpdateAnimBg="0"/>
      <p:bldP spid="645134" grpId="0" animBg="1" autoUpdateAnimBg="0"/>
      <p:bldP spid="645135" grpId="0" animBg="1" autoUpdateAnimBg="0"/>
      <p:bldP spid="645136" grpId="0" animBg="1" autoUpdateAnimBg="0"/>
      <p:bldP spid="645137" grpId="0" animBg="1" autoUpdateAnimBg="0"/>
      <p:bldP spid="645138" grpId="0" animBg="1" autoUpdateAnimBg="0"/>
      <p:bldP spid="645139" grpId="0" animBg="1"/>
      <p:bldP spid="645140" grpId="0" animBg="1" autoUpdateAnimBg="0"/>
      <p:bldP spid="645141" grpId="0" animBg="1" autoUpdateAnimBg="0"/>
      <p:bldP spid="645142" grpId="0" animBg="1" autoUpdateAnimBg="0"/>
      <p:bldP spid="645143" grpId="0" autoUpdateAnimBg="0"/>
      <p:bldP spid="645144" grpId="0" animBg="1"/>
      <p:bldP spid="645145" grpId="0" animBg="1" autoUpdateAnimBg="0"/>
      <p:bldP spid="645146" grpId="0" animBg="1" autoUpdateAnimBg="0"/>
      <p:bldP spid="645147" grpId="0" animBg="1"/>
      <p:bldP spid="645148" grpId="0" animBg="1" autoUpdateAnimBg="0"/>
      <p:bldP spid="645149" grpId="0" animBg="1" autoUpdateAnimBg="0"/>
      <p:bldP spid="645150" grpId="0" animBg="1" autoUpdateAnimBg="0"/>
      <p:bldP spid="645151" grpId="0" animBg="1"/>
      <p:bldP spid="645152" grpId="0" animBg="1" autoUpdateAnimBg="0"/>
      <p:bldP spid="645153" grpId="0" animBg="1" autoUpdateAnimBg="0"/>
      <p:bldP spid="645154" grpId="0" animBg="1" autoUpdateAnimBg="0"/>
      <p:bldP spid="645155" grpId="0" animBg="1" autoUpdateAnimBg="0"/>
      <p:bldP spid="645156" grpId="0" animBg="1"/>
      <p:bldP spid="645157" grpId="0" animBg="1" autoUpdateAnimBg="0"/>
      <p:bldP spid="645158" grpId="0" animBg="1" autoUpdateAnimBg="0"/>
      <p:bldP spid="645159" grpId="0" animBg="1" autoUpdateAnimBg="0"/>
      <p:bldP spid="645160" grpId="0" animBg="1"/>
      <p:bldP spid="645161" grpId="0" animBg="1" autoUpdateAnimBg="0"/>
      <p:bldP spid="645162" grpId="0" animBg="1" autoUpdateAnimBg="0"/>
      <p:bldP spid="645163" grpId="0" animBg="1" autoUpdateAnimBg="0"/>
      <p:bldP spid="645164" grpId="0" animBg="1" autoUpdateAnimBg="0"/>
      <p:bldP spid="645165" grpId="0" animBg="1" autoUpdateAnimBg="0"/>
      <p:bldP spid="645166" grpId="0" animBg="1" autoUpdateAnimBg="0"/>
      <p:bldP spid="645167" grpId="0" animBg="1" autoUpdateAnimBg="0"/>
      <p:bldP spid="645168" grpId="0" animBg="1" autoUpdateAnimBg="0"/>
      <p:bldP spid="645169" grpId="0" animBg="1" autoUpdateAnimBg="0"/>
      <p:bldP spid="645170" grpId="0" animBg="1" autoUpdateAnimBg="0"/>
      <p:bldP spid="645171" grpId="0" animBg="1" autoUpdateAnimBg="0"/>
      <p:bldP spid="645172" grpId="0" animBg="1" autoUpdateAnimBg="0"/>
      <p:bldP spid="645173" grpId="0" animBg="1" autoUpdateAnimBg="0"/>
      <p:bldP spid="645174" grpId="0" animBg="1" autoUpdateAnimBg="0"/>
      <p:bldP spid="645175" grpId="0" animBg="1" autoUpdateAnimBg="0"/>
      <p:bldP spid="645176" grpId="0" animBg="1" autoUpdateAnimBg="0"/>
      <p:bldP spid="645177" grpId="0" animBg="1" autoUpdateAnimBg="0"/>
      <p:bldP spid="645178" grpId="0" animBg="1" autoUpdateAnimBg="0"/>
      <p:bldP spid="645179" grpId="0" animBg="1" autoUpdateAnimBg="0"/>
      <p:bldP spid="645180" grpId="0" animBg="1" autoUpdateAnimBg="0"/>
      <p:bldP spid="645181" grpId="0" animBg="1" autoUpdateAnimBg="0"/>
      <p:bldP spid="645182" grpId="0" animBg="1" autoUpdateAnimBg="0"/>
      <p:bldP spid="645183" grpId="0" animBg="1" autoUpdateAnimBg="0"/>
      <p:bldP spid="645184" grpId="0" animBg="1" autoUpdateAnimBg="0"/>
      <p:bldP spid="645185"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7" name="Rectangle 3"/>
          <p:cNvSpPr>
            <a:spLocks noGrp="1" noChangeArrowheads="1"/>
          </p:cNvSpPr>
          <p:nvPr>
            <p:ph type="body" idx="1"/>
          </p:nvPr>
        </p:nvSpPr>
        <p:spPr>
          <a:xfrm>
            <a:off x="152400" y="6248400"/>
            <a:ext cx="8839200" cy="609600"/>
          </a:xfrm>
        </p:spPr>
        <p:txBody>
          <a:bodyPr/>
          <a:lstStyle/>
          <a:p>
            <a:pPr algn="ctr">
              <a:buFont typeface="Wingdings" pitchFamily="2" charset="2"/>
              <a:buNone/>
            </a:pPr>
            <a:r>
              <a:rPr lang="en-US" sz="2000"/>
              <a:t>Temp (Maphg, Tenphg, Trphg, Mp, Diadiem) </a:t>
            </a:r>
            <a:r>
              <a:rPr lang="en-US" sz="2000">
                <a:sym typeface="Symbol" pitchFamily="18" charset="2"/>
              </a:rPr>
              <a:t></a:t>
            </a:r>
            <a:r>
              <a:rPr lang="en-US" sz="2000"/>
              <a:t> Phongban </a:t>
            </a:r>
            <a:r>
              <a:rPr lang="en-US" sz="2000">
                <a:sym typeface="Symbol" pitchFamily="18" charset="2"/>
              </a:rPr>
              <a:t> Diadiem_phg</a:t>
            </a:r>
            <a:endParaRPr lang="en-US" sz="2000"/>
          </a:p>
        </p:txBody>
      </p:sp>
      <p:graphicFrame>
        <p:nvGraphicFramePr>
          <p:cNvPr id="646323" name="Group 179"/>
          <p:cNvGraphicFramePr>
            <a:graphicFrameLocks noGrp="1"/>
          </p:cNvGraphicFramePr>
          <p:nvPr/>
        </p:nvGraphicFramePr>
        <p:xfrm>
          <a:off x="3733800" y="1219200"/>
          <a:ext cx="5105400" cy="4907280"/>
        </p:xfrm>
        <a:graphic>
          <a:graphicData uri="http://schemas.openxmlformats.org/drawingml/2006/table">
            <a:tbl>
              <a:tblPr/>
              <a:tblGrid>
                <a:gridCol w="914400"/>
                <a:gridCol w="1371600"/>
                <a:gridCol w="914400"/>
                <a:gridCol w="533400"/>
                <a:gridCol w="1371600"/>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SimSun" pitchFamily="2" charset="-122"/>
                          <a:cs typeface="Arial" charset="0"/>
                        </a:rPr>
                        <a:t>Mapb</a:t>
                      </a:r>
                      <a:endParaRPr kumimoji="0" lang="en-US" altLang="zh-CN" sz="16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SimSun" pitchFamily="2" charset="-122"/>
                          <a:cs typeface="Arial" charset="0"/>
                        </a:rPr>
                        <a:t>Tenphg</a:t>
                      </a:r>
                      <a:endParaRPr kumimoji="0" lang="en-US" altLang="zh-CN" sz="16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SimSun" pitchFamily="2" charset="-122"/>
                          <a:cs typeface="Arial" charset="0"/>
                        </a:rPr>
                        <a:t>Trphg</a:t>
                      </a:r>
                      <a:endParaRPr kumimoji="0" lang="en-US" altLang="zh-CN" sz="16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SimSun" pitchFamily="2" charset="-122"/>
                          <a:cs typeface="Arial" charset="0"/>
                        </a:rPr>
                        <a:t>Mp</a:t>
                      </a:r>
                      <a:endParaRPr kumimoji="0" lang="en-US" altLang="zh-CN" sz="16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SimSun" pitchFamily="2" charset="-122"/>
                          <a:cs typeface="Arial" charset="0"/>
                        </a:rPr>
                        <a:t>Diadiem</a:t>
                      </a:r>
                      <a:endParaRPr kumimoji="0" lang="en-US" altLang="zh-CN" sz="1600" b="0" i="0" u="none" strike="noStrike" cap="none" normalizeH="0" baseline="0" smtClean="0">
                        <a:ln>
                          <a:noFill/>
                        </a:ln>
                        <a:solidFill>
                          <a:schemeClr val="tx1"/>
                        </a:solidFill>
                        <a:effectLst/>
                        <a:latin typeface="Arial" charset="0"/>
                        <a:ea typeface="SimSun" pitchFamily="2" charset="-122"/>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Nghien cuu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3334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Dieu hanh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9879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Quan 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8886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Nghien cuu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3334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HA NOI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238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Dieu hanh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9879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HA NOI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Quan 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8886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HA NOI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Nghien cuu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3334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VUNG TAU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Dieu hanh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9879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VUNG TAU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2000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Quan 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8886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VUNG TAU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Nghien cuu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3334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NHA TRANG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219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Dieu hanh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9879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NHA TRANG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1905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Quan 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8886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NHA TRANG</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Nghien cuu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3334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Dieu hanh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9879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solidFill>
                  </a:tcPr>
                </a:tc>
              </a:tr>
              <a:tr h="180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Quan ly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8886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charset="0"/>
                          <a:ea typeface="SimSun" pitchFamily="2" charset="-122"/>
                          <a:cs typeface="Arial" charset="0"/>
                        </a:rPr>
                        <a:t>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46318" name="Group 174"/>
          <p:cNvGraphicFramePr>
            <a:graphicFrameLocks noGrp="1"/>
          </p:cNvGraphicFramePr>
          <p:nvPr/>
        </p:nvGraphicFramePr>
        <p:xfrm>
          <a:off x="457200" y="4114800"/>
          <a:ext cx="2590800" cy="2025333"/>
        </p:xfrm>
        <a:graphic>
          <a:graphicData uri="http://schemas.openxmlformats.org/drawingml/2006/table">
            <a:tbl>
              <a:tblPr/>
              <a:tblGrid>
                <a:gridCol w="762000"/>
                <a:gridCol w="1143000"/>
                <a:gridCol w="685800"/>
              </a:tblGrid>
              <a:tr h="479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Mapb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Tenpb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Trphg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Nghien cuu</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3334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CC"/>
                    </a:solid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Dieu hanh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9879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Quan ly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8886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46301" name="Group 157"/>
          <p:cNvGraphicFramePr>
            <a:graphicFrameLocks noGrp="1"/>
          </p:cNvGraphicFramePr>
          <p:nvPr/>
        </p:nvGraphicFramePr>
        <p:xfrm>
          <a:off x="533400" y="1524000"/>
          <a:ext cx="2590800" cy="2356168"/>
        </p:xfrm>
        <a:graphic>
          <a:graphicData uri="http://schemas.openxmlformats.org/drawingml/2006/table">
            <a:tbl>
              <a:tblPr/>
              <a:tblGrid>
                <a:gridCol w="923925"/>
                <a:gridCol w="1666875"/>
              </a:tblGrid>
              <a:tr h="479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Mp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Times New Roman" pitchFamily="18" charset="0"/>
                        </a:rPr>
                        <a:t>Diadiem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TP HCM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94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HA NOI</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NHA TRANG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VUNG TAU</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TP HCM</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46298" name="AutoShape 154"/>
          <p:cNvSpPr>
            <a:spLocks/>
          </p:cNvSpPr>
          <p:nvPr/>
        </p:nvSpPr>
        <p:spPr bwMode="auto">
          <a:xfrm>
            <a:off x="3048000" y="1752600"/>
            <a:ext cx="609600" cy="4343400"/>
          </a:xfrm>
          <a:prstGeom prst="rightBrace">
            <a:avLst>
              <a:gd name="adj1" fmla="val 92031"/>
              <a:gd name="adj2" fmla="val 54005"/>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74" name="Rectangle 2"/>
          <p:cNvSpPr>
            <a:spLocks noChangeArrowheads="1"/>
          </p:cNvSpPr>
          <p:nvPr/>
        </p:nvSpPr>
        <p:spPr bwMode="auto">
          <a:xfrm>
            <a:off x="990600" y="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a:solidFill>
                  <a:srgbClr val="0000FF"/>
                </a:solidFill>
              </a:rPr>
              <a:t>Tích DESCARTES </a:t>
            </a:r>
            <a:br>
              <a:rPr lang="en-US" sz="3600">
                <a:solidFill>
                  <a:srgbClr val="0000FF"/>
                </a:solidFill>
              </a:rPr>
            </a:br>
            <a:r>
              <a:rPr lang="en-US" sz="3600">
                <a:solidFill>
                  <a:srgbClr val="0000FF"/>
                </a:solidFill>
              </a:rPr>
              <a:t>- Cartesian Product, Product</a:t>
            </a:r>
          </a:p>
        </p:txBody>
      </p:sp>
      <p:sp>
        <p:nvSpPr>
          <p:cNvPr id="3" name="Slide Number Placeholder 2"/>
          <p:cNvSpPr>
            <a:spLocks noGrp="1"/>
          </p:cNvSpPr>
          <p:nvPr>
            <p:ph type="sldNum" sz="quarter" idx="12"/>
          </p:nvPr>
        </p:nvSpPr>
        <p:spPr/>
        <p:txBody>
          <a:bodyPr/>
          <a:lstStyle/>
          <a:p>
            <a:fld id="{E028BCB5-1090-462D-A7F3-B4F1582869AB}" type="slidenum">
              <a:rPr lang="en-US" smtClean="0"/>
              <a:pPr/>
              <a:t>36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6323"/>
                                        </p:tgtEl>
                                        <p:attrNameLst>
                                          <p:attrName>style.visibility</p:attrName>
                                        </p:attrNameLst>
                                      </p:cBhvr>
                                      <p:to>
                                        <p:strVal val="visible"/>
                                      </p:to>
                                    </p:set>
                                    <p:animEffect transition="in" filter="wipe(left)">
                                      <p:cBhvr>
                                        <p:cTn id="7" dur="500"/>
                                        <p:tgtEl>
                                          <p:spTgt spid="64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914400" y="609600"/>
            <a:ext cx="8229600" cy="1139825"/>
          </a:xfrm>
        </p:spPr>
        <p:txBody>
          <a:bodyPr>
            <a:normAutofit/>
          </a:bodyPr>
          <a:lstStyle/>
          <a:p>
            <a:pPr algn="ctr"/>
            <a:r>
              <a:rPr lang="en-US">
                <a:solidFill>
                  <a:srgbClr val="0000FF"/>
                </a:solidFill>
                <a:effectLst>
                  <a:outerShdw blurRad="38100" dist="38100" dir="2700000" algn="tl">
                    <a:srgbClr val="C0C0C0"/>
                  </a:outerShdw>
                </a:effectLst>
              </a:rPr>
              <a:t>Phép tích Descartes</a:t>
            </a:r>
          </a:p>
        </p:txBody>
      </p:sp>
      <p:sp>
        <p:nvSpPr>
          <p:cNvPr id="657411" name="Rectangle 3"/>
          <p:cNvSpPr>
            <a:spLocks noGrp="1" noChangeArrowheads="1"/>
          </p:cNvSpPr>
          <p:nvPr>
            <p:ph type="body" sz="half" idx="4294967295"/>
          </p:nvPr>
        </p:nvSpPr>
        <p:spPr>
          <a:xfrm>
            <a:off x="685800" y="1905000"/>
            <a:ext cx="8229600" cy="2189163"/>
          </a:xfrm>
        </p:spPr>
        <p:txBody>
          <a:bodyPr lIns="182880" tIns="91440"/>
          <a:lstStyle/>
          <a:p>
            <a:r>
              <a:rPr lang="en-US" sz="2400" dirty="0"/>
              <a:t>Nếu các quan hệ có tên thuộc tính trùng nhau ?</a:t>
            </a:r>
          </a:p>
          <a:p>
            <a:pPr>
              <a:buFont typeface="Wingdings" pitchFamily="2" charset="2"/>
              <a:buNone/>
            </a:pPr>
            <a:r>
              <a:rPr lang="en-US" sz="2400" dirty="0">
                <a:sym typeface="Symbol" pitchFamily="18" charset="2"/>
              </a:rPr>
              <a:t>		</a:t>
            </a:r>
          </a:p>
        </p:txBody>
      </p:sp>
      <p:sp>
        <p:nvSpPr>
          <p:cNvPr id="26" name="Slide Number Placeholder 6"/>
          <p:cNvSpPr txBox="1">
            <a:spLocks noGrp="1"/>
          </p:cNvSpPr>
          <p:nvPr/>
        </p:nvSpPr>
        <p:spPr>
          <a:xfrm>
            <a:off x="6553200" y="6243638"/>
            <a:ext cx="2133600" cy="457200"/>
          </a:xfrm>
          <a:prstGeom prst="rect">
            <a:avLst/>
          </a:prstGeom>
          <a:noFill/>
        </p:spPr>
        <p:txBody>
          <a:bodyPr anchor="b"/>
          <a:lstStyle/>
          <a:p>
            <a:pPr algn="r" eaLnBrk="1" hangingPunct="1">
              <a:defRPr/>
            </a:pPr>
            <a:fld id="{38B8C701-E756-44C5-ADFA-1AACD00A224D}" type="slidenum">
              <a:rPr lang="en-US" sz="1000" b="0">
                <a:solidFill>
                  <a:schemeClr val="bg2">
                    <a:shade val="50000"/>
                  </a:schemeClr>
                </a:solidFill>
                <a:latin typeface="Verdana" pitchFamily="34" charset="0"/>
              </a:rPr>
              <a:pPr algn="r" eaLnBrk="1" hangingPunct="1">
                <a:defRPr/>
              </a:pPr>
              <a:t>37</a:t>
            </a:fld>
            <a:endParaRPr lang="en-US" sz="1000" b="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37</a:t>
            </a:fld>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00630"/>
            <a:ext cx="7447128" cy="436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1143000" y="762000"/>
            <a:ext cx="7793038" cy="954088"/>
          </a:xfrm>
        </p:spPr>
        <p:txBody>
          <a:bodyPr>
            <a:normAutofit/>
          </a:bodyPr>
          <a:lstStyle/>
          <a:p>
            <a:pPr algn="ctr"/>
            <a:r>
              <a:rPr lang="en-US">
                <a:solidFill>
                  <a:srgbClr val="0000FF"/>
                </a:solidFill>
                <a:effectLst>
                  <a:outerShdw blurRad="38100" dist="38100" dir="2700000" algn="tl">
                    <a:srgbClr val="C0C0C0"/>
                  </a:outerShdw>
                </a:effectLst>
              </a:rPr>
              <a:t>Phép tích Descartes</a:t>
            </a:r>
          </a:p>
        </p:txBody>
      </p:sp>
      <p:sp>
        <p:nvSpPr>
          <p:cNvPr id="658435" name="Rectangle 3"/>
          <p:cNvSpPr>
            <a:spLocks noGrp="1" noChangeArrowheads="1"/>
          </p:cNvSpPr>
          <p:nvPr>
            <p:ph idx="4294967295"/>
          </p:nvPr>
        </p:nvSpPr>
        <p:spPr>
          <a:xfrm>
            <a:off x="585788" y="1852613"/>
            <a:ext cx="8458200" cy="5105400"/>
          </a:xfrm>
        </p:spPr>
        <p:txBody>
          <a:bodyPr lIns="182880" tIns="91440"/>
          <a:lstStyle/>
          <a:p>
            <a:r>
              <a:rPr lang="en-US" sz="2400">
                <a:sym typeface="Symbol" pitchFamily="18" charset="2"/>
              </a:rPr>
              <a:t>Hướng giải quyết:</a:t>
            </a:r>
          </a:p>
          <a:p>
            <a:pPr lvl="1"/>
            <a:r>
              <a:rPr lang="en-US" sz="2400">
                <a:sym typeface="Symbol" pitchFamily="18" charset="2"/>
              </a:rPr>
              <a:t>Đặt tên quan hệ trước thuộc tính bị trùng tên </a:t>
            </a:r>
          </a:p>
          <a:p>
            <a:pPr lvl="1"/>
            <a:r>
              <a:rPr lang="en-US" sz="2400">
                <a:sym typeface="Symbol" pitchFamily="18" charset="2"/>
              </a:rPr>
              <a:t>Dùng toán tử Renaming</a:t>
            </a:r>
          </a:p>
          <a:p>
            <a:pPr lvl="1">
              <a:buFontTx/>
              <a:buNone/>
            </a:pPr>
            <a:r>
              <a:rPr lang="en-US" sz="2400">
                <a:sym typeface="Symbol" pitchFamily="18" charset="2"/>
              </a:rPr>
              <a:t>		expression[A1,…An]</a:t>
            </a:r>
          </a:p>
          <a:p>
            <a:pPr lvl="1">
              <a:buFontTx/>
              <a:buNone/>
            </a:pPr>
            <a:r>
              <a:rPr lang="en-US" sz="2400">
                <a:sym typeface="Symbol" pitchFamily="18" charset="2"/>
              </a:rPr>
              <a:t>			</a:t>
            </a:r>
            <a:r>
              <a:rPr lang="en-US" sz="2400">
                <a:solidFill>
                  <a:srgbClr val="C00000"/>
                </a:solidFill>
                <a:sym typeface="Symbol" pitchFamily="18" charset="2"/>
              </a:rPr>
              <a:t>Expresssion: biểu thức đại số</a:t>
            </a:r>
          </a:p>
          <a:p>
            <a:pPr lvl="1">
              <a:buFontTx/>
              <a:buNone/>
            </a:pPr>
            <a:r>
              <a:rPr lang="en-US" sz="2400">
                <a:solidFill>
                  <a:srgbClr val="C00000"/>
                </a:solidFill>
                <a:sym typeface="Symbol" pitchFamily="18" charset="2"/>
              </a:rPr>
              <a:t>			A1.. An: tên thay thế</a:t>
            </a:r>
          </a:p>
          <a:p>
            <a:pPr>
              <a:buFont typeface="Wingdings" pitchFamily="2" charset="2"/>
              <a:buNone/>
            </a:pPr>
            <a:r>
              <a:rPr lang="en-US" sz="2400">
                <a:solidFill>
                  <a:srgbClr val="C00000"/>
                </a:solidFill>
                <a:sym typeface="Symbol" pitchFamily="18" charset="2"/>
              </a:rPr>
              <a:t>Ví dụ:</a:t>
            </a:r>
          </a:p>
          <a:p>
            <a:pPr>
              <a:buFont typeface="Wingdings" pitchFamily="2" charset="2"/>
              <a:buNone/>
            </a:pPr>
            <a:r>
              <a:rPr lang="en-US" sz="2400">
                <a:sym typeface="Symbol" pitchFamily="18" charset="2"/>
              </a:rPr>
              <a:t>		</a:t>
            </a:r>
            <a:r>
              <a:rPr lang="en-US" sz="2400" baseline="-25000">
                <a:sym typeface="Symbol" pitchFamily="18" charset="2"/>
              </a:rPr>
              <a:t>Id,Name</a:t>
            </a:r>
            <a:r>
              <a:rPr lang="en-US" sz="2400">
                <a:sym typeface="Symbol" pitchFamily="18" charset="2"/>
              </a:rPr>
              <a:t>(STUDENT)x </a:t>
            </a:r>
            <a:r>
              <a:rPr lang="en-US" sz="2400" baseline="-25000">
                <a:sym typeface="Symbol" pitchFamily="18" charset="2"/>
              </a:rPr>
              <a:t>Id,DeptId</a:t>
            </a:r>
            <a:r>
              <a:rPr lang="en-US" sz="2400">
                <a:sym typeface="Symbol" pitchFamily="18" charset="2"/>
              </a:rPr>
              <a:t>(PROFESSOR)</a:t>
            </a:r>
          </a:p>
          <a:p>
            <a:pPr>
              <a:buFont typeface="Wingdings" pitchFamily="2" charset="2"/>
              <a:buNone/>
            </a:pPr>
            <a:r>
              <a:rPr lang="en-US" sz="2400">
                <a:solidFill>
                  <a:srgbClr val="C00000"/>
                </a:solidFill>
                <a:sym typeface="Symbol" pitchFamily="18" charset="2"/>
              </a:rPr>
              <a:t>		[StudId,StudName,ProfId, ProfDept]</a:t>
            </a:r>
          </a:p>
          <a:p>
            <a:pPr lvl="1">
              <a:buFontTx/>
              <a:buNone/>
            </a:pPr>
            <a:endParaRPr lang="en-US" sz="2400">
              <a:solidFill>
                <a:schemeClr val="hlink"/>
              </a:solidFill>
              <a:sym typeface="Symbol" pitchFamily="18" charset="2"/>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AA162D2-E982-4D2D-813D-CE206C58C434}" type="slidenum">
              <a:rPr lang="en-US" sz="1000" b="0">
                <a:solidFill>
                  <a:schemeClr val="bg2">
                    <a:shade val="50000"/>
                  </a:schemeClr>
                </a:solidFill>
                <a:latin typeface="Verdana" pitchFamily="34" charset="0"/>
              </a:rPr>
              <a:pPr algn="r" eaLnBrk="1" hangingPunct="1">
                <a:defRPr/>
              </a:pPr>
              <a:t>38</a:t>
            </a:fld>
            <a:endParaRPr lang="en-US" sz="1000" b="0">
              <a:solidFill>
                <a:schemeClr val="bg2">
                  <a:shade val="50000"/>
                </a:schemeClr>
              </a:solidFill>
              <a:latin typeface="Verdana" pitchFamily="34" charset="0"/>
            </a:endParaRPr>
          </a:p>
        </p:txBody>
      </p:sp>
      <p:sp>
        <p:nvSpPr>
          <p:cNvPr id="7" name="Rectangle 6"/>
          <p:cNvSpPr/>
          <p:nvPr/>
        </p:nvSpPr>
        <p:spPr>
          <a:xfrm>
            <a:off x="4549549" y="2819400"/>
            <a:ext cx="4267200" cy="762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b="1" dirty="0">
                <a:solidFill>
                  <a:srgbClr val="990000"/>
                </a:solidFill>
                <a:latin typeface="Cambria" pitchFamily="18" charset="0"/>
                <a:sym typeface="Symbol" pitchFamily="18" charset="2"/>
              </a:rPr>
              <a:t></a:t>
            </a:r>
            <a:r>
              <a:rPr lang="en-US" sz="3200" b="1" baseline="-25000" dirty="0">
                <a:solidFill>
                  <a:srgbClr val="990000"/>
                </a:solidFill>
                <a:latin typeface="Cambria" pitchFamily="18" charset="0"/>
                <a:sym typeface="Symbol" pitchFamily="18" charset="2"/>
              </a:rPr>
              <a:t>S (B</a:t>
            </a:r>
            <a:r>
              <a:rPr lang="en-US" sz="3200" b="1" baseline="-40000" dirty="0">
                <a:solidFill>
                  <a:srgbClr val="990000"/>
                </a:solidFill>
                <a:latin typeface="Cambria" pitchFamily="18" charset="0"/>
                <a:sym typeface="Symbol" pitchFamily="18" charset="2"/>
              </a:rPr>
              <a:t>1</a:t>
            </a:r>
            <a:r>
              <a:rPr lang="en-US" sz="3200" b="1" baseline="-25000" dirty="0">
                <a:solidFill>
                  <a:srgbClr val="990000"/>
                </a:solidFill>
                <a:latin typeface="Cambria" pitchFamily="18" charset="0"/>
                <a:sym typeface="Symbol" pitchFamily="18" charset="2"/>
              </a:rPr>
              <a:t>, B</a:t>
            </a:r>
            <a:r>
              <a:rPr lang="en-US" sz="3200" b="1" baseline="-40000" dirty="0">
                <a:solidFill>
                  <a:srgbClr val="990000"/>
                </a:solidFill>
                <a:latin typeface="Cambria" pitchFamily="18" charset="0"/>
                <a:sym typeface="Symbol" pitchFamily="18" charset="2"/>
              </a:rPr>
              <a:t>2</a:t>
            </a:r>
            <a:r>
              <a:rPr lang="en-US" sz="3200" b="1" baseline="-25000" dirty="0">
                <a:solidFill>
                  <a:srgbClr val="990000"/>
                </a:solidFill>
                <a:latin typeface="Cambria" pitchFamily="18" charset="0"/>
                <a:sym typeface="Symbol" pitchFamily="18" charset="2"/>
              </a:rPr>
              <a:t>, …, </a:t>
            </a:r>
            <a:r>
              <a:rPr lang="en-US" sz="3200" b="1" baseline="-25000" dirty="0" err="1">
                <a:solidFill>
                  <a:srgbClr val="990000"/>
                </a:solidFill>
                <a:latin typeface="Cambria" pitchFamily="18" charset="0"/>
                <a:sym typeface="Symbol" pitchFamily="18" charset="2"/>
              </a:rPr>
              <a:t>B</a:t>
            </a:r>
            <a:r>
              <a:rPr lang="en-US" sz="3200" b="1" baseline="-40000" dirty="0" err="1">
                <a:solidFill>
                  <a:srgbClr val="990000"/>
                </a:solidFill>
                <a:latin typeface="Cambria" pitchFamily="18" charset="0"/>
                <a:sym typeface="Symbol" pitchFamily="18" charset="2"/>
              </a:rPr>
              <a:t>n</a:t>
            </a:r>
            <a:r>
              <a:rPr lang="en-US" sz="3200" b="1" baseline="-25000" dirty="0">
                <a:solidFill>
                  <a:srgbClr val="990000"/>
                </a:solidFill>
                <a:latin typeface="Cambria" pitchFamily="18" charset="0"/>
                <a:sym typeface="Symbol" pitchFamily="18" charset="2"/>
              </a:rPr>
              <a:t>)</a:t>
            </a:r>
            <a:r>
              <a:rPr lang="en-US" sz="3200" baseline="-25000" dirty="0">
                <a:solidFill>
                  <a:srgbClr val="990000"/>
                </a:solidFill>
                <a:latin typeface="Cambria" pitchFamily="18" charset="0"/>
                <a:sym typeface="Symbol" pitchFamily="18" charset="2"/>
              </a:rPr>
              <a:t>  </a:t>
            </a:r>
            <a:r>
              <a:rPr lang="en-US" sz="3200" dirty="0">
                <a:solidFill>
                  <a:srgbClr val="990000"/>
                </a:solidFill>
                <a:latin typeface="Cambria" pitchFamily="18" charset="0"/>
                <a:sym typeface="Symbol" pitchFamily="18" charset="2"/>
              </a:rPr>
              <a:t>(R)</a:t>
            </a:r>
            <a:endParaRPr lang="en-US" sz="3200" dirty="0">
              <a:solidFill>
                <a:srgbClr val="990000"/>
              </a:solidFill>
              <a:latin typeface="Cambria" pitchFamily="18" charset="0"/>
            </a:endParaRPr>
          </a:p>
          <a:p>
            <a:pPr algn="ctr"/>
            <a:endParaRPr lang="en-US" dirty="0">
              <a:solidFill>
                <a:srgbClr val="990000"/>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1143000" y="685800"/>
            <a:ext cx="7793038" cy="914400"/>
          </a:xfrm>
        </p:spPr>
        <p:txBody>
          <a:bodyPr/>
          <a:lstStyle/>
          <a:p>
            <a:r>
              <a:rPr lang="en-US" sz="4000">
                <a:solidFill>
                  <a:srgbClr val="0000FF"/>
                </a:solidFill>
              </a:rPr>
              <a:t>Ví dụ tổng quát của các phép toán</a:t>
            </a:r>
          </a:p>
        </p:txBody>
      </p:sp>
      <p:sp>
        <p:nvSpPr>
          <p:cNvPr id="652291" name="Rectangle 3"/>
          <p:cNvSpPr>
            <a:spLocks noChangeArrowheads="1"/>
          </p:cNvSpPr>
          <p:nvPr/>
        </p:nvSpPr>
        <p:spPr bwMode="auto">
          <a:xfrm>
            <a:off x="685800" y="1919288"/>
            <a:ext cx="10302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600" i="1">
                <a:latin typeface="Arial" charset="0"/>
              </a:rPr>
              <a:t>Sinhvien</a:t>
            </a:r>
          </a:p>
        </p:txBody>
      </p:sp>
      <p:sp>
        <p:nvSpPr>
          <p:cNvPr id="652292" name="Rectangle 4"/>
          <p:cNvSpPr>
            <a:spLocks noChangeArrowheads="1"/>
          </p:cNvSpPr>
          <p:nvPr/>
        </p:nvSpPr>
        <p:spPr bwMode="auto">
          <a:xfrm>
            <a:off x="4787900" y="1995488"/>
            <a:ext cx="1042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600" i="1">
                <a:latin typeface="Arial" charset="0"/>
              </a:rPr>
              <a:t>Giaovien</a:t>
            </a:r>
          </a:p>
        </p:txBody>
      </p:sp>
      <p:graphicFrame>
        <p:nvGraphicFramePr>
          <p:cNvPr id="652374" name="Group 86"/>
          <p:cNvGraphicFramePr>
            <a:graphicFrameLocks noGrp="1"/>
          </p:cNvGraphicFramePr>
          <p:nvPr/>
        </p:nvGraphicFramePr>
        <p:xfrm>
          <a:off x="152400" y="2362200"/>
          <a:ext cx="4267200" cy="1493520"/>
        </p:xfrm>
        <a:graphic>
          <a:graphicData uri="http://schemas.openxmlformats.org/drawingml/2006/table">
            <a:tbl>
              <a:tblPr/>
              <a:tblGrid>
                <a:gridCol w="1449388"/>
                <a:gridCol w="2817812"/>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Dinh Ba Tien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731 Tran Hung Dao,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Le Quynh Nhu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291 Ho Van Hue, QPN,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52376" name="Group 88"/>
          <p:cNvGraphicFramePr>
            <a:graphicFrameLocks noGrp="1"/>
          </p:cNvGraphicFramePr>
          <p:nvPr/>
        </p:nvGraphicFramePr>
        <p:xfrm>
          <a:off x="4572000" y="2362200"/>
          <a:ext cx="4572000" cy="1249680"/>
        </p:xfrm>
        <a:graphic>
          <a:graphicData uri="http://schemas.openxmlformats.org/drawingml/2006/table">
            <a:tbl>
              <a:tblPr/>
              <a:tblGrid>
                <a:gridCol w="1447800"/>
                <a:gridCol w="31242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Dinh Ba Tien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731 Tran Hung Dao,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Tran Thanh Tam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543 Mai Thi Luu,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52321" name="Rectangle 33"/>
          <p:cNvSpPr>
            <a:spLocks noChangeArrowheads="1"/>
          </p:cNvSpPr>
          <p:nvPr/>
        </p:nvSpPr>
        <p:spPr bwMode="auto">
          <a:xfrm>
            <a:off x="4800600" y="3748088"/>
            <a:ext cx="215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600" i="1">
                <a:latin typeface="Arial" charset="0"/>
              </a:rPr>
              <a:t>Sinhvien </a:t>
            </a:r>
            <a:r>
              <a:rPr lang="en-US" sz="1600">
                <a:latin typeface="Arial" charset="0"/>
                <a:sym typeface="Symbol" pitchFamily="18" charset="2"/>
              </a:rPr>
              <a:t> </a:t>
            </a:r>
            <a:r>
              <a:rPr lang="en-US" sz="1600" i="1">
                <a:latin typeface="Arial" charset="0"/>
                <a:sym typeface="Symbol" pitchFamily="18" charset="2"/>
              </a:rPr>
              <a:t>Giaovien</a:t>
            </a:r>
            <a:endParaRPr lang="en-US" sz="1600" i="1">
              <a:latin typeface="Arial" charset="0"/>
            </a:endParaRPr>
          </a:p>
        </p:txBody>
      </p:sp>
      <p:sp>
        <p:nvSpPr>
          <p:cNvPr id="652322" name="Rectangle 34"/>
          <p:cNvSpPr>
            <a:spLocks noChangeArrowheads="1"/>
          </p:cNvSpPr>
          <p:nvPr/>
        </p:nvSpPr>
        <p:spPr bwMode="auto">
          <a:xfrm>
            <a:off x="228600" y="4130675"/>
            <a:ext cx="215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600" i="1">
                <a:latin typeface="Arial" charset="0"/>
              </a:rPr>
              <a:t>Sinhvien </a:t>
            </a:r>
            <a:r>
              <a:rPr lang="en-US" sz="1600">
                <a:latin typeface="Arial" charset="0"/>
                <a:sym typeface="Symbol" pitchFamily="18" charset="2"/>
              </a:rPr>
              <a:t> </a:t>
            </a:r>
            <a:r>
              <a:rPr lang="en-US" sz="1600" i="1">
                <a:latin typeface="Arial" charset="0"/>
                <a:sym typeface="Symbol" pitchFamily="18" charset="2"/>
              </a:rPr>
              <a:t>Giaovien</a:t>
            </a:r>
          </a:p>
        </p:txBody>
      </p:sp>
      <p:sp>
        <p:nvSpPr>
          <p:cNvPr id="652323" name="Rectangle 35"/>
          <p:cNvSpPr>
            <a:spLocks noChangeArrowheads="1"/>
          </p:cNvSpPr>
          <p:nvPr/>
        </p:nvSpPr>
        <p:spPr bwMode="auto">
          <a:xfrm>
            <a:off x="4800600" y="5334000"/>
            <a:ext cx="2071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en-US" sz="1600" i="1">
                <a:latin typeface="Arial" charset="0"/>
              </a:rPr>
              <a:t>Sinhvien </a:t>
            </a:r>
            <a:r>
              <a:rPr lang="en-US" sz="1600">
                <a:latin typeface="Arial" charset="0"/>
                <a:sym typeface="Symbol" pitchFamily="18" charset="2"/>
              </a:rPr>
              <a:t>- </a:t>
            </a:r>
            <a:r>
              <a:rPr lang="en-US" sz="1600" i="1">
                <a:latin typeface="Arial" charset="0"/>
                <a:sym typeface="Symbol" pitchFamily="18" charset="2"/>
              </a:rPr>
              <a:t>Giaovien</a:t>
            </a:r>
            <a:endParaRPr lang="en-US" sz="1600" i="1">
              <a:latin typeface="Arial" charset="0"/>
            </a:endParaRPr>
          </a:p>
        </p:txBody>
      </p:sp>
      <p:graphicFrame>
        <p:nvGraphicFramePr>
          <p:cNvPr id="652370" name="Group 82"/>
          <p:cNvGraphicFramePr>
            <a:graphicFrameLocks noGrp="1"/>
          </p:cNvGraphicFramePr>
          <p:nvPr/>
        </p:nvGraphicFramePr>
        <p:xfrm>
          <a:off x="228600" y="4573588"/>
          <a:ext cx="4356100" cy="2072640"/>
        </p:xfrm>
        <a:graphic>
          <a:graphicData uri="http://schemas.openxmlformats.org/drawingml/2006/table">
            <a:tbl>
              <a:tblPr/>
              <a:tblGrid>
                <a:gridCol w="1501775"/>
                <a:gridCol w="2854325"/>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Dinh Ba Tien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731 Tran Hung Dao,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Le Quynh Nhu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291 Ho Van Hue, QPN,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Tran Thanh Tam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543 Mai Thi Luu,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52369" name="Group 81"/>
          <p:cNvGraphicFramePr>
            <a:graphicFrameLocks noGrp="1"/>
          </p:cNvGraphicFramePr>
          <p:nvPr/>
        </p:nvGraphicFramePr>
        <p:xfrm>
          <a:off x="4800600" y="5715000"/>
          <a:ext cx="4086225" cy="914400"/>
        </p:xfrm>
        <a:graphic>
          <a:graphicData uri="http://schemas.openxmlformats.org/drawingml/2006/table">
            <a:tbl>
              <a:tblPr/>
              <a:tblGrid>
                <a:gridCol w="1327150"/>
                <a:gridCol w="2759075"/>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Le Quynh Nhu</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291 Ho Van Hue, QPN,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652368" name="Group 80"/>
          <p:cNvGraphicFramePr>
            <a:graphicFrameLocks noGrp="1"/>
          </p:cNvGraphicFramePr>
          <p:nvPr/>
        </p:nvGraphicFramePr>
        <p:xfrm>
          <a:off x="4800600" y="4114800"/>
          <a:ext cx="4064000" cy="914400"/>
        </p:xfrm>
        <a:graphic>
          <a:graphicData uri="http://schemas.openxmlformats.org/drawingml/2006/table">
            <a:tbl>
              <a:tblPr/>
              <a:tblGrid>
                <a:gridCol w="1209675"/>
                <a:gridCol w="2854325"/>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HT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rPr>
                        <a:t>DC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Dinh Ba Tien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731 Tran Hung Dao, Q1, TP HCM</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F616F77B-8F6F-425A-A18D-C46185907440}" type="slidenum">
              <a:rPr lang="en-US" smtClean="0"/>
              <a:pPr/>
              <a:t>39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2321"/>
                                        </p:tgtEl>
                                        <p:attrNameLst>
                                          <p:attrName>style.visibility</p:attrName>
                                        </p:attrNameLst>
                                      </p:cBhvr>
                                      <p:to>
                                        <p:strVal val="visible"/>
                                      </p:to>
                                    </p:set>
                                    <p:animEffect transition="in" filter="wipe(left)">
                                      <p:cBhvr>
                                        <p:cTn id="7" dur="500"/>
                                        <p:tgtEl>
                                          <p:spTgt spid="6523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52368"/>
                                        </p:tgtEl>
                                        <p:attrNameLst>
                                          <p:attrName>style.visibility</p:attrName>
                                        </p:attrNameLst>
                                      </p:cBhvr>
                                      <p:to>
                                        <p:strVal val="visible"/>
                                      </p:to>
                                    </p:set>
                                    <p:animEffect transition="in" filter="wipe(left)">
                                      <p:cBhvr>
                                        <p:cTn id="11" dur="500"/>
                                        <p:tgtEl>
                                          <p:spTgt spid="6523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2322"/>
                                        </p:tgtEl>
                                        <p:attrNameLst>
                                          <p:attrName>style.visibility</p:attrName>
                                        </p:attrNameLst>
                                      </p:cBhvr>
                                      <p:to>
                                        <p:strVal val="visible"/>
                                      </p:to>
                                    </p:set>
                                    <p:animEffect transition="in" filter="wipe(left)">
                                      <p:cBhvr>
                                        <p:cTn id="16" dur="500"/>
                                        <p:tgtEl>
                                          <p:spTgt spid="65232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652370"/>
                                        </p:tgtEl>
                                        <p:attrNameLst>
                                          <p:attrName>style.visibility</p:attrName>
                                        </p:attrNameLst>
                                      </p:cBhvr>
                                      <p:to>
                                        <p:strVal val="visible"/>
                                      </p:to>
                                    </p:set>
                                    <p:animEffect transition="in" filter="wipe(left)">
                                      <p:cBhvr>
                                        <p:cTn id="20" dur="500"/>
                                        <p:tgtEl>
                                          <p:spTgt spid="6523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52323"/>
                                        </p:tgtEl>
                                        <p:attrNameLst>
                                          <p:attrName>style.visibility</p:attrName>
                                        </p:attrNameLst>
                                      </p:cBhvr>
                                      <p:to>
                                        <p:strVal val="visible"/>
                                      </p:to>
                                    </p:set>
                                    <p:animEffect transition="in" filter="wipe(left)">
                                      <p:cBhvr>
                                        <p:cTn id="25" dur="500"/>
                                        <p:tgtEl>
                                          <p:spTgt spid="652323"/>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52369"/>
                                        </p:tgtEl>
                                        <p:attrNameLst>
                                          <p:attrName>style.visibility</p:attrName>
                                        </p:attrNameLst>
                                      </p:cBhvr>
                                      <p:to>
                                        <p:strVal val="visible"/>
                                      </p:to>
                                    </p:set>
                                    <p:animEffect transition="in" filter="wipe(left)">
                                      <p:cBhvr>
                                        <p:cTn id="29" dur="500"/>
                                        <p:tgtEl>
                                          <p:spTgt spid="65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21" grpId="0" autoUpdateAnimBg="0"/>
      <p:bldP spid="652322" grpId="0" autoUpdateAnimBg="0"/>
      <p:bldP spid="65232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Đại số quan hệ </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(Relational Algebra)</a:t>
            </a:r>
          </a:p>
        </p:txBody>
      </p:sp>
      <p:sp>
        <p:nvSpPr>
          <p:cNvPr id="581635" name="Rectangle 3"/>
          <p:cNvSpPr>
            <a:spLocks noGrp="1" noChangeArrowheads="1"/>
          </p:cNvSpPr>
          <p:nvPr>
            <p:ph idx="4294967295"/>
          </p:nvPr>
        </p:nvSpPr>
        <p:spPr>
          <a:xfrm>
            <a:off x="533400" y="1981200"/>
            <a:ext cx="8153400" cy="5029200"/>
          </a:xfrm>
        </p:spPr>
        <p:txBody>
          <a:bodyPr lIns="182880" tIns="91440"/>
          <a:lstStyle/>
          <a:p>
            <a:pPr marL="265113" indent="-265113" algn="just"/>
            <a:r>
              <a:rPr lang="en-US" sz="2400"/>
              <a:t>Đại số quan hệ là ngôn ngữ tập hợp (set language) bao gồm các toán tử (operator) thao tác trên 1 hay nhiều quan hệ để tạo ra 1 quan hệ khác mà không làm thay đổi các quan hệ ban đầu.</a:t>
            </a:r>
          </a:p>
          <a:p>
            <a:pPr marL="265113" indent="-265113" algn="just">
              <a:buFont typeface="Wingdings" pitchFamily="2" charset="2"/>
              <a:buChar char="è"/>
            </a:pPr>
            <a:r>
              <a:rPr lang="en-US" sz="2400">
                <a:sym typeface="Wingdings" pitchFamily="2" charset="2"/>
              </a:rPr>
              <a:t>Các toán hạng và kết quả đều là quan hệ </a:t>
            </a:r>
          </a:p>
          <a:p>
            <a:pPr marL="265113" indent="-265113" algn="just">
              <a:buFont typeface="Wingdings" pitchFamily="2" charset="2"/>
              <a:buChar char="è"/>
            </a:pPr>
            <a:r>
              <a:rPr lang="en-US" sz="2400"/>
              <a:t>Kết quả của 1 phép toán có thể trở thành toán hạng cho 1 phép toán khác </a:t>
            </a:r>
            <a:r>
              <a:rPr lang="en-US" sz="2400">
                <a:sym typeface="Wingdings" pitchFamily="2" charset="2"/>
              </a:rPr>
              <a:t> tính bao đóng (closure)</a:t>
            </a:r>
            <a:endParaRPr lang="en-US" sz="240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smtClean="0">
                <a:solidFill>
                  <a:srgbClr val="0000FF"/>
                </a:solidFill>
              </a:rPr>
              <a:t>Ví dụ: Quản lý đề án</a:t>
            </a:r>
            <a:endParaRPr lang="en-US">
              <a:solidFill>
                <a:srgbClr val="0000FF"/>
              </a:solidFill>
            </a:endParaRPr>
          </a:p>
        </p:txBody>
      </p:sp>
      <p:sp>
        <p:nvSpPr>
          <p:cNvPr id="2" name="Content Placeholder 1"/>
          <p:cNvSpPr>
            <a:spLocks noGrp="1"/>
          </p:cNvSpPr>
          <p:nvPr>
            <p:ph idx="1"/>
          </p:nvPr>
        </p:nvSpPr>
        <p:spPr>
          <a:xfrm>
            <a:off x="838200" y="1981200"/>
            <a:ext cx="7772400" cy="4114800"/>
          </a:xfrm>
        </p:spPr>
        <p:txBody>
          <a:bodyPr/>
          <a:lstStyle/>
          <a:p>
            <a:r>
              <a:rPr lang="en-US" sz="2800" smtClean="0"/>
              <a:t>Cho CSDL sau:</a:t>
            </a:r>
            <a:endParaRPr lang="en-US" sz="2800"/>
          </a:p>
        </p:txBody>
      </p:sp>
      <p:pic>
        <p:nvPicPr>
          <p:cNvPr id="66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1295400" y="2467428"/>
            <a:ext cx="6676571" cy="4412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E028BCB5-1090-462D-A7F3-B4F1582869AB}" type="slidenum">
              <a:rPr lang="en-US" smtClean="0"/>
              <a:pPr/>
              <a:t>40</a:t>
            </a:fld>
            <a:endParaRPr lang="en-US"/>
          </a:p>
        </p:txBody>
      </p:sp>
    </p:spTree>
    <p:extLst>
      <p:ext uri="{BB962C8B-B14F-4D97-AF65-F5344CB8AC3E}">
        <p14:creationId xmlns:p14="http://schemas.microsoft.com/office/powerpoint/2010/main" val="3620758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533400" y="3505200"/>
            <a:ext cx="7848600" cy="3124200"/>
          </a:xfrm>
        </p:spPr>
        <p:txBody>
          <a:bodyPr/>
          <a:lstStyle/>
          <a:p>
            <a:pPr lvl="1"/>
            <a:r>
              <a:rPr lang="en-US" sz="2400"/>
              <a:t>Chọn ra những nhân viên làm việc tại phòng ban có  </a:t>
            </a:r>
            <a:r>
              <a:rPr lang="en-US" sz="2400" smtClean="0"/>
              <a:t>MAPB=6:</a:t>
            </a:r>
            <a:endParaRPr lang="en-US" sz="2400"/>
          </a:p>
          <a:p>
            <a:pPr>
              <a:buNone/>
            </a:pPr>
            <a:r>
              <a:rPr lang="en-US" sz="2800" b="1"/>
              <a:t>			</a:t>
            </a:r>
            <a:r>
              <a:rPr lang="en-US" sz="2800">
                <a:latin typeface="Symbol" pitchFamily="18" charset="2"/>
              </a:rPr>
              <a:t> </a:t>
            </a:r>
            <a:r>
              <a:rPr lang="en-US" sz="2800" i="1">
                <a:latin typeface="Symbol" pitchFamily="18" charset="2"/>
              </a:rPr>
              <a:t> </a:t>
            </a:r>
            <a:r>
              <a:rPr lang="en-US" sz="2800" b="1" i="1" baseline="-25000" smtClean="0"/>
              <a:t>MAPB</a:t>
            </a:r>
            <a:r>
              <a:rPr lang="en-US" sz="2800" b="1" i="1" smtClean="0"/>
              <a:t> </a:t>
            </a:r>
            <a:r>
              <a:rPr lang="en-US" sz="2800" b="1" i="1" baseline="-25000"/>
              <a:t>= </a:t>
            </a:r>
            <a:r>
              <a:rPr lang="en-US" sz="2800" b="1" i="1" baseline="-25000" smtClean="0"/>
              <a:t>6</a:t>
            </a:r>
            <a:r>
              <a:rPr lang="en-US" sz="2800" b="1" i="1" smtClean="0"/>
              <a:t>(NHANVIEN)</a:t>
            </a:r>
            <a:endParaRPr lang="en-US" sz="2800" b="1" i="1"/>
          </a:p>
          <a:p>
            <a:pPr lvl="1">
              <a:spcBef>
                <a:spcPts val="1800"/>
              </a:spcBef>
            </a:pPr>
            <a:r>
              <a:rPr lang="en-US" sz="2400"/>
              <a:t>Chọn ra những nhân viên có </a:t>
            </a:r>
            <a:r>
              <a:rPr lang="en-US" sz="2400" smtClean="0"/>
              <a:t>LUONG&gt;$</a:t>
            </a:r>
            <a:r>
              <a:rPr lang="en-US" sz="2400"/>
              <a:t>30,000: </a:t>
            </a:r>
          </a:p>
          <a:p>
            <a:pPr>
              <a:buNone/>
            </a:pPr>
            <a:r>
              <a:rPr lang="en-US" sz="2800" b="1"/>
              <a:t>			</a:t>
            </a:r>
            <a:r>
              <a:rPr lang="en-US" sz="2800">
                <a:latin typeface="Symbol" pitchFamily="18" charset="2"/>
              </a:rPr>
              <a:t>  </a:t>
            </a:r>
            <a:r>
              <a:rPr lang="en-US" sz="2800" b="1" baseline="-25000" smtClean="0"/>
              <a:t>LUONG </a:t>
            </a:r>
            <a:r>
              <a:rPr lang="en-US" sz="2800" b="1" baseline="-25000"/>
              <a:t>&gt; 30,000 </a:t>
            </a:r>
            <a:r>
              <a:rPr lang="en-US" sz="2800" b="1" smtClean="0"/>
              <a:t>(NHANVIEN)</a:t>
            </a:r>
            <a:endParaRPr lang="en-US" sz="2800" b="1"/>
          </a:p>
          <a:p>
            <a:endParaRPr lang="en-US" sz="28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914400" y="0"/>
            <a:ext cx="822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41</a:t>
            </a:fld>
            <a:endParaRPr lang="en-US"/>
          </a:p>
        </p:txBody>
      </p:sp>
    </p:spTree>
    <p:extLst>
      <p:ext uri="{BB962C8B-B14F-4D97-AF65-F5344CB8AC3E}">
        <p14:creationId xmlns:p14="http://schemas.microsoft.com/office/powerpoint/2010/main" val="247516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1" end="1"/>
                                            </p:txEl>
                                          </p:spTgt>
                                        </p:tgtEl>
                                        <p:attrNameLst>
                                          <p:attrName>style.visibility</p:attrName>
                                        </p:attrNameLst>
                                      </p:cBhvr>
                                      <p:to>
                                        <p:strVal val="visible"/>
                                      </p:to>
                                    </p:set>
                                    <p:animEffect transition="in" filter="checkerboard(across)">
                                      <p:cBhvr>
                                        <p:cTn id="12" dur="500"/>
                                        <p:tgtEl>
                                          <p:spTgt spid="68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7" dur="500"/>
                                        <p:tgtEl>
                                          <p:spTgt spid="68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22" dur="500"/>
                                        <p:tgtEl>
                                          <p:spTgt spid="68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152400" y="3505200"/>
            <a:ext cx="8686800" cy="3124200"/>
          </a:xfrm>
        </p:spPr>
        <p:txBody>
          <a:bodyPr/>
          <a:lstStyle/>
          <a:p>
            <a:pPr marL="400050" lvl="1" indent="0">
              <a:buNone/>
            </a:pPr>
            <a:r>
              <a:rPr lang="en-US" sz="2400" i="1"/>
              <a:t>Ví dụ</a:t>
            </a:r>
            <a:r>
              <a:rPr lang="en-US" sz="2400"/>
              <a:t>: Xem </a:t>
            </a:r>
            <a:r>
              <a:rPr lang="en-US" sz="2400" smtClean="0"/>
              <a:t>MANV của </a:t>
            </a:r>
            <a:r>
              <a:rPr lang="en-US" sz="2400"/>
              <a:t>tất cả nhân viên hoặc là làm việc ở phòng ban số 5 hoặc là giám sát của nhân viên làm ở phòng ban 5</a:t>
            </a:r>
            <a:r>
              <a:rPr lang="en-US" sz="2400" smtClean="0"/>
              <a:t>.</a:t>
            </a:r>
          </a:p>
          <a:p>
            <a:pPr marL="400050" lvl="1" indent="0">
              <a:buNone/>
            </a:pPr>
            <a:endParaRPr lang="en-US" sz="2400"/>
          </a:p>
          <a:p>
            <a:pPr marL="857250" lvl="3" indent="0">
              <a:spcBef>
                <a:spcPts val="0"/>
              </a:spcBef>
              <a:buNone/>
            </a:pPr>
            <a:r>
              <a:rPr lang="en-US" sz="2400" b="1" smtClean="0">
                <a:latin typeface="Times New Roman" pitchFamily="18" charset="0"/>
              </a:rPr>
              <a:t>PB5 </a:t>
            </a:r>
            <a:r>
              <a:rPr lang="en-US" sz="2400" b="1">
                <a:latin typeface="Times New Roman" pitchFamily="18" charset="0"/>
                <a:sym typeface="Symbol" pitchFamily="18" charset="2"/>
              </a:rPr>
              <a:t> </a:t>
            </a:r>
            <a:r>
              <a:rPr lang="en-US" sz="2400" b="1" smtClean="0">
                <a:latin typeface="Symbol" pitchFamily="18" charset="2"/>
              </a:rPr>
              <a:t></a:t>
            </a:r>
            <a:r>
              <a:rPr lang="en-US" sz="2400" b="1" baseline="-25000" smtClean="0">
                <a:latin typeface="Times New Roman" pitchFamily="18" charset="0"/>
              </a:rPr>
              <a:t>MAPB=5</a:t>
            </a:r>
            <a:r>
              <a:rPr lang="en-US" sz="2400" b="1" smtClean="0">
                <a:latin typeface="Times New Roman" pitchFamily="18" charset="0"/>
              </a:rPr>
              <a:t> (NHANVIEN)</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KQ1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(PB5)</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KQ2(MANV)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MANQL</a:t>
            </a:r>
            <a:r>
              <a:rPr lang="en-US" sz="2400" b="1" smtClean="0">
                <a:latin typeface="Times New Roman" pitchFamily="18" charset="0"/>
              </a:rPr>
              <a:t>(</a:t>
            </a:r>
            <a:r>
              <a:rPr lang="en-US" sz="2400" b="1">
                <a:latin typeface="Symbol" pitchFamily="18" charset="2"/>
              </a:rPr>
              <a:t></a:t>
            </a:r>
            <a:r>
              <a:rPr lang="en-US" sz="2400" b="1" baseline="-25000">
                <a:latin typeface="Times New Roman" pitchFamily="18" charset="0"/>
              </a:rPr>
              <a:t>MAPB=5 </a:t>
            </a:r>
            <a:r>
              <a:rPr lang="en-US" sz="2400" b="1" smtClean="0">
                <a:latin typeface="Times New Roman" pitchFamily="18" charset="0"/>
              </a:rPr>
              <a:t>PB5)</a:t>
            </a:r>
            <a:endParaRPr lang="en-US" sz="2400" b="1">
              <a:latin typeface="Times New Roman" pitchFamily="18" charset="0"/>
            </a:endParaRPr>
          </a:p>
          <a:p>
            <a:pPr marL="857250" lvl="3" indent="0">
              <a:spcBef>
                <a:spcPts val="1200"/>
              </a:spcBef>
              <a:buNone/>
            </a:pPr>
            <a:r>
              <a:rPr lang="en-US" sz="2400" b="1" smtClean="0">
                <a:latin typeface="Times New Roman" pitchFamily="18" charset="0"/>
              </a:rPr>
              <a:t>KQ </a:t>
            </a:r>
            <a:r>
              <a:rPr lang="en-US" sz="2400" b="1">
                <a:latin typeface="Times New Roman" pitchFamily="18" charset="0"/>
                <a:sym typeface="Symbol" pitchFamily="18" charset="2"/>
              </a:rPr>
              <a:t> </a:t>
            </a:r>
            <a:r>
              <a:rPr lang="en-US" sz="2400" b="1" smtClean="0">
                <a:latin typeface="Times New Roman" pitchFamily="18" charset="0"/>
                <a:sym typeface="Symbol" pitchFamily="18" charset="2"/>
              </a:rPr>
              <a:t>KQ</a:t>
            </a:r>
            <a:r>
              <a:rPr lang="en-US" sz="2400" b="1" smtClean="0">
                <a:latin typeface="Times New Roman" pitchFamily="18" charset="0"/>
              </a:rPr>
              <a:t>1 </a:t>
            </a:r>
            <a:r>
              <a:rPr lang="en-US" sz="2400" b="1">
                <a:latin typeface="Symbol" pitchFamily="18" charset="2"/>
              </a:rPr>
              <a:t></a:t>
            </a:r>
            <a:r>
              <a:rPr lang="en-US" sz="2400" b="1">
                <a:latin typeface="Times New Roman" pitchFamily="18" charset="0"/>
              </a:rPr>
              <a:t> </a:t>
            </a:r>
            <a:r>
              <a:rPr lang="en-US" sz="2400" b="1" smtClean="0">
                <a:latin typeface="Times New Roman" pitchFamily="18" charset="0"/>
              </a:rPr>
              <a:t>KQ2</a:t>
            </a:r>
            <a:endParaRPr lang="en-US" sz="2400" b="1">
              <a:latin typeface="Times New Roman" pitchFamily="18" charset="0"/>
            </a:endParaRPr>
          </a:p>
          <a:p>
            <a:endParaRPr lang="en-US" sz="24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914400" y="0"/>
            <a:ext cx="822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42</a:t>
            </a:fld>
            <a:endParaRPr lang="en-US"/>
          </a:p>
        </p:txBody>
      </p:sp>
    </p:spTree>
    <p:extLst>
      <p:ext uri="{BB962C8B-B14F-4D97-AF65-F5344CB8AC3E}">
        <p14:creationId xmlns:p14="http://schemas.microsoft.com/office/powerpoint/2010/main" val="3109788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2" dur="500"/>
                                        <p:tgtEl>
                                          <p:spTgt spid="68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17" dur="500"/>
                                        <p:tgtEl>
                                          <p:spTgt spid="68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4" end="4"/>
                                            </p:txEl>
                                          </p:spTgt>
                                        </p:tgtEl>
                                        <p:attrNameLst>
                                          <p:attrName>style.visibility</p:attrName>
                                        </p:attrNameLst>
                                      </p:cBhvr>
                                      <p:to>
                                        <p:strVal val="visible"/>
                                      </p:to>
                                    </p:set>
                                    <p:animEffect transition="in" filter="checkerboard(across)">
                                      <p:cBhvr>
                                        <p:cTn id="22" dur="500"/>
                                        <p:tgtEl>
                                          <p:spTgt spid="685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animEffect transition="in" filter="checkerboard(across)">
                                      <p:cBhvr>
                                        <p:cTn id="27" dur="500"/>
                                        <p:tgtEl>
                                          <p:spTgt spid="68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152400" y="3505200"/>
            <a:ext cx="8686800" cy="3124200"/>
          </a:xfrm>
        </p:spPr>
        <p:txBody>
          <a:bodyPr/>
          <a:lstStyle/>
          <a:p>
            <a:pPr marL="400050" lvl="1" indent="0">
              <a:buNone/>
            </a:pPr>
            <a:r>
              <a:rPr lang="en-US" sz="2400" i="1"/>
              <a:t>Ví dụ</a:t>
            </a:r>
            <a:r>
              <a:rPr lang="en-US" sz="2400"/>
              <a:t>: Xem </a:t>
            </a:r>
            <a:r>
              <a:rPr lang="en-US" sz="2400" smtClean="0"/>
              <a:t>MANV của </a:t>
            </a:r>
            <a:r>
              <a:rPr lang="en-US" sz="2400"/>
              <a:t>tất cả nhân viên hoặc là làm việc ở phòng ban số 5 hoặc là giám sát của nhân viên làm ở phòng ban 5</a:t>
            </a:r>
            <a:r>
              <a:rPr lang="en-US" sz="2400" smtClean="0"/>
              <a:t>.</a:t>
            </a:r>
          </a:p>
          <a:p>
            <a:pPr marL="400050" lvl="1" indent="0">
              <a:buNone/>
            </a:pPr>
            <a:endParaRPr lang="en-US" sz="2400"/>
          </a:p>
          <a:p>
            <a:pPr marL="857250" lvl="3" indent="0">
              <a:spcBef>
                <a:spcPts val="0"/>
              </a:spcBef>
              <a:buNone/>
            </a:pPr>
            <a:r>
              <a:rPr lang="en-US" sz="2400" b="1" smtClean="0">
                <a:latin typeface="Times New Roman" pitchFamily="18" charset="0"/>
              </a:rPr>
              <a:t>PB5 </a:t>
            </a:r>
            <a:r>
              <a:rPr lang="en-US" sz="2400" b="1">
                <a:latin typeface="Times New Roman" pitchFamily="18" charset="0"/>
                <a:sym typeface="Symbol" pitchFamily="18" charset="2"/>
              </a:rPr>
              <a:t> </a:t>
            </a:r>
            <a:r>
              <a:rPr lang="en-US" sz="2400" b="1" smtClean="0">
                <a:latin typeface="Symbol" pitchFamily="18" charset="2"/>
              </a:rPr>
              <a:t></a:t>
            </a:r>
            <a:r>
              <a:rPr lang="en-US" sz="2400" b="1" baseline="-25000" smtClean="0">
                <a:latin typeface="Times New Roman" pitchFamily="18" charset="0"/>
              </a:rPr>
              <a:t>MAPB=5</a:t>
            </a:r>
            <a:r>
              <a:rPr lang="en-US" sz="2400" b="1" smtClean="0">
                <a:latin typeface="Times New Roman" pitchFamily="18" charset="0"/>
              </a:rPr>
              <a:t> (NHANVIEN)</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KQ1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(PB5)</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KQ2(MANV)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MANQL</a:t>
            </a:r>
            <a:r>
              <a:rPr lang="en-US" sz="2400" b="1" smtClean="0">
                <a:latin typeface="Times New Roman" pitchFamily="18" charset="0"/>
              </a:rPr>
              <a:t>(PB5)</a:t>
            </a:r>
            <a:endParaRPr lang="en-US" sz="2400" b="1">
              <a:latin typeface="Times New Roman" pitchFamily="18" charset="0"/>
            </a:endParaRPr>
          </a:p>
          <a:p>
            <a:pPr marL="857250" lvl="3" indent="0">
              <a:spcBef>
                <a:spcPts val="1200"/>
              </a:spcBef>
              <a:buNone/>
            </a:pPr>
            <a:r>
              <a:rPr lang="en-US" sz="2400" b="1" smtClean="0">
                <a:latin typeface="Times New Roman" pitchFamily="18" charset="0"/>
              </a:rPr>
              <a:t>KQ </a:t>
            </a:r>
            <a:r>
              <a:rPr lang="en-US" sz="2400" b="1">
                <a:latin typeface="Times New Roman" pitchFamily="18" charset="0"/>
                <a:sym typeface="Symbol" pitchFamily="18" charset="2"/>
              </a:rPr>
              <a:t> </a:t>
            </a:r>
            <a:r>
              <a:rPr lang="en-US" sz="2400" b="1" smtClean="0">
                <a:latin typeface="Times New Roman" pitchFamily="18" charset="0"/>
                <a:sym typeface="Symbol" pitchFamily="18" charset="2"/>
              </a:rPr>
              <a:t>KQ</a:t>
            </a:r>
            <a:r>
              <a:rPr lang="en-US" sz="2400" b="1" smtClean="0">
                <a:latin typeface="Times New Roman" pitchFamily="18" charset="0"/>
              </a:rPr>
              <a:t>1 </a:t>
            </a:r>
            <a:r>
              <a:rPr lang="en-US" sz="2400" b="1">
                <a:latin typeface="Symbol" pitchFamily="18" charset="2"/>
              </a:rPr>
              <a:t></a:t>
            </a:r>
            <a:r>
              <a:rPr lang="en-US" sz="2400" b="1">
                <a:latin typeface="Times New Roman" pitchFamily="18" charset="0"/>
              </a:rPr>
              <a:t> </a:t>
            </a:r>
            <a:r>
              <a:rPr lang="en-US" sz="2400" b="1" smtClean="0">
                <a:latin typeface="Times New Roman" pitchFamily="18" charset="0"/>
              </a:rPr>
              <a:t>KQ2</a:t>
            </a:r>
            <a:endParaRPr lang="en-US" sz="2400" b="1">
              <a:latin typeface="Times New Roman" pitchFamily="18" charset="0"/>
            </a:endParaRPr>
          </a:p>
          <a:p>
            <a:endParaRPr lang="en-US" sz="24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914400" y="0"/>
            <a:ext cx="822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43</a:t>
            </a:fld>
            <a:endParaRPr lang="en-US"/>
          </a:p>
        </p:txBody>
      </p:sp>
    </p:spTree>
    <p:extLst>
      <p:ext uri="{BB962C8B-B14F-4D97-AF65-F5344CB8AC3E}">
        <p14:creationId xmlns:p14="http://schemas.microsoft.com/office/powerpoint/2010/main" val="4029522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2" dur="500"/>
                                        <p:tgtEl>
                                          <p:spTgt spid="68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17" dur="500"/>
                                        <p:tgtEl>
                                          <p:spTgt spid="68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4" end="4"/>
                                            </p:txEl>
                                          </p:spTgt>
                                        </p:tgtEl>
                                        <p:attrNameLst>
                                          <p:attrName>style.visibility</p:attrName>
                                        </p:attrNameLst>
                                      </p:cBhvr>
                                      <p:to>
                                        <p:strVal val="visible"/>
                                      </p:to>
                                    </p:set>
                                    <p:animEffect transition="in" filter="checkerboard(across)">
                                      <p:cBhvr>
                                        <p:cTn id="22" dur="500"/>
                                        <p:tgtEl>
                                          <p:spTgt spid="685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animEffect transition="in" filter="checkerboard(across)">
                                      <p:cBhvr>
                                        <p:cTn id="27" dur="500"/>
                                        <p:tgtEl>
                                          <p:spTgt spid="68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152400" y="3505200"/>
            <a:ext cx="8686800" cy="3124200"/>
          </a:xfrm>
        </p:spPr>
        <p:txBody>
          <a:bodyPr/>
          <a:lstStyle/>
          <a:p>
            <a:pPr marL="400050" lvl="1" indent="0">
              <a:buNone/>
            </a:pPr>
            <a:r>
              <a:rPr lang="en-US" sz="2400" i="1"/>
              <a:t>Ví dụ</a:t>
            </a:r>
            <a:r>
              <a:rPr lang="en-US" sz="2400"/>
              <a:t>: Xem </a:t>
            </a:r>
            <a:r>
              <a:rPr lang="en-US" sz="2400" smtClean="0"/>
              <a:t>MANV của </a:t>
            </a:r>
            <a:r>
              <a:rPr lang="en-US" sz="2400"/>
              <a:t>tất cả nhân viên </a:t>
            </a:r>
            <a:r>
              <a:rPr lang="en-US" sz="2400" smtClean="0"/>
              <a:t>làm cả 2 đề án có mã số là 1 và 4.</a:t>
            </a:r>
          </a:p>
          <a:p>
            <a:pPr marL="400050" lvl="1" indent="0">
              <a:buNone/>
            </a:pPr>
            <a:endParaRPr lang="en-US" sz="2400"/>
          </a:p>
          <a:p>
            <a:pPr marL="857250" lvl="3" indent="0">
              <a:spcBef>
                <a:spcPts val="0"/>
              </a:spcBef>
              <a:buNone/>
            </a:pPr>
            <a:r>
              <a:rPr lang="en-US" sz="2400" b="1" smtClean="0">
                <a:latin typeface="Times New Roman" pitchFamily="18" charset="0"/>
              </a:rPr>
              <a:t>DA1 </a:t>
            </a:r>
            <a:r>
              <a:rPr lang="en-US" sz="2400" b="1">
                <a:latin typeface="Times New Roman" pitchFamily="18" charset="0"/>
                <a:sym typeface="Symbol" pitchFamily="18" charset="2"/>
              </a:rPr>
              <a:t> </a:t>
            </a:r>
            <a:r>
              <a:rPr lang="en-US" sz="2400" b="1" smtClean="0">
                <a:latin typeface="Symbol" pitchFamily="18" charset="2"/>
              </a:rPr>
              <a:t></a:t>
            </a:r>
            <a:r>
              <a:rPr lang="en-US" sz="2400" b="1" baseline="-25000" smtClean="0">
                <a:latin typeface="Times New Roman" pitchFamily="18" charset="0"/>
              </a:rPr>
              <a:t>SODA=1</a:t>
            </a:r>
            <a:r>
              <a:rPr lang="en-US" sz="2400" b="1" smtClean="0">
                <a:latin typeface="Times New Roman" pitchFamily="18" charset="0"/>
              </a:rPr>
              <a:t> (Phancong)</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KQ1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(DA1)</a:t>
            </a:r>
          </a:p>
          <a:p>
            <a:pPr marL="857250" lvl="3" indent="0">
              <a:spcBef>
                <a:spcPts val="0"/>
              </a:spcBef>
              <a:buNone/>
            </a:pPr>
            <a:r>
              <a:rPr lang="en-US" sz="2400" b="1" smtClean="0">
                <a:latin typeface="Times New Roman" pitchFamily="18" charset="0"/>
              </a:rPr>
              <a:t>DA4 </a:t>
            </a:r>
            <a:r>
              <a:rPr lang="en-US" sz="2400" b="1">
                <a:latin typeface="Times New Roman" pitchFamily="18" charset="0"/>
                <a:sym typeface="Symbol" pitchFamily="18" charset="2"/>
              </a:rPr>
              <a:t> </a:t>
            </a:r>
            <a:r>
              <a:rPr lang="en-US" sz="2400" b="1">
                <a:latin typeface="Symbol" pitchFamily="18" charset="2"/>
              </a:rPr>
              <a:t></a:t>
            </a:r>
            <a:r>
              <a:rPr lang="en-US" sz="2400" b="1" baseline="-25000" smtClean="0">
                <a:latin typeface="Times New Roman" pitchFamily="18" charset="0"/>
              </a:rPr>
              <a:t>SODA=4</a:t>
            </a:r>
            <a:r>
              <a:rPr lang="en-US" sz="2400" b="1" smtClean="0">
                <a:latin typeface="Times New Roman" pitchFamily="18" charset="0"/>
              </a:rPr>
              <a:t>(phancong)</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KQ2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(DA4)</a:t>
            </a:r>
            <a:endParaRPr lang="en-US" sz="2400" b="1">
              <a:latin typeface="Times New Roman" pitchFamily="18" charset="0"/>
            </a:endParaRPr>
          </a:p>
          <a:p>
            <a:pPr marL="857250" lvl="3" indent="0">
              <a:spcBef>
                <a:spcPts val="1200"/>
              </a:spcBef>
              <a:buNone/>
            </a:pPr>
            <a:r>
              <a:rPr lang="en-US" sz="2400" b="1" smtClean="0">
                <a:latin typeface="Times New Roman" pitchFamily="18" charset="0"/>
              </a:rPr>
              <a:t>KQ </a:t>
            </a:r>
            <a:r>
              <a:rPr lang="en-US" sz="2400" b="1">
                <a:latin typeface="Times New Roman" pitchFamily="18" charset="0"/>
                <a:sym typeface="Symbol" pitchFamily="18" charset="2"/>
              </a:rPr>
              <a:t> </a:t>
            </a:r>
            <a:r>
              <a:rPr lang="en-US" sz="2400" b="1" smtClean="0">
                <a:latin typeface="Times New Roman" pitchFamily="18" charset="0"/>
                <a:sym typeface="Symbol" pitchFamily="18" charset="2"/>
              </a:rPr>
              <a:t>KQ</a:t>
            </a:r>
            <a:r>
              <a:rPr lang="en-US" sz="2400" b="1" smtClean="0">
                <a:latin typeface="Times New Roman" pitchFamily="18" charset="0"/>
              </a:rPr>
              <a:t>1</a:t>
            </a:r>
            <a:r>
              <a:rPr lang="en-US" sz="2400" b="1" smtClean="0">
                <a:latin typeface="Times New Roman" pitchFamily="18" charset="0"/>
                <a:sym typeface="Symbol"/>
              </a:rPr>
              <a:t></a:t>
            </a:r>
            <a:r>
              <a:rPr lang="en-US" sz="2400" b="1" smtClean="0">
                <a:latin typeface="Times New Roman" pitchFamily="18" charset="0"/>
              </a:rPr>
              <a:t> KQ2</a:t>
            </a:r>
            <a:endParaRPr lang="en-US" sz="2400" b="1">
              <a:latin typeface="Times New Roman" pitchFamily="18" charset="0"/>
            </a:endParaRPr>
          </a:p>
          <a:p>
            <a:endParaRPr lang="en-US" sz="24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914400" y="0"/>
            <a:ext cx="822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44</a:t>
            </a:fld>
            <a:endParaRPr lang="en-US"/>
          </a:p>
        </p:txBody>
      </p:sp>
    </p:spTree>
    <p:extLst>
      <p:ext uri="{BB962C8B-B14F-4D97-AF65-F5344CB8AC3E}">
        <p14:creationId xmlns:p14="http://schemas.microsoft.com/office/powerpoint/2010/main" val="1210009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2" dur="500"/>
                                        <p:tgtEl>
                                          <p:spTgt spid="68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17" dur="500"/>
                                        <p:tgtEl>
                                          <p:spTgt spid="68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4" end="4"/>
                                            </p:txEl>
                                          </p:spTgt>
                                        </p:tgtEl>
                                        <p:attrNameLst>
                                          <p:attrName>style.visibility</p:attrName>
                                        </p:attrNameLst>
                                      </p:cBhvr>
                                      <p:to>
                                        <p:strVal val="visible"/>
                                      </p:to>
                                    </p:set>
                                    <p:animEffect transition="in" filter="checkerboard(across)">
                                      <p:cBhvr>
                                        <p:cTn id="22" dur="500"/>
                                        <p:tgtEl>
                                          <p:spTgt spid="685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animEffect transition="in" filter="checkerboard(across)">
                                      <p:cBhvr>
                                        <p:cTn id="27" dur="500"/>
                                        <p:tgtEl>
                                          <p:spTgt spid="6850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85059">
                                            <p:txEl>
                                              <p:pRg st="6" end="6"/>
                                            </p:txEl>
                                          </p:spTgt>
                                        </p:tgtEl>
                                        <p:attrNameLst>
                                          <p:attrName>style.visibility</p:attrName>
                                        </p:attrNameLst>
                                      </p:cBhvr>
                                      <p:to>
                                        <p:strVal val="visible"/>
                                      </p:to>
                                    </p:set>
                                    <p:animEffect transition="in" filter="checkerboard(across)">
                                      <p:cBhvr>
                                        <p:cTn id="32" dur="500"/>
                                        <p:tgtEl>
                                          <p:spTgt spid="68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152400" y="3505200"/>
            <a:ext cx="8686800" cy="3124200"/>
          </a:xfrm>
        </p:spPr>
        <p:txBody>
          <a:bodyPr/>
          <a:lstStyle/>
          <a:p>
            <a:pPr marL="400050" lvl="1" indent="0">
              <a:buNone/>
            </a:pPr>
            <a:r>
              <a:rPr lang="en-US" sz="2400" i="1"/>
              <a:t>Ví dụ</a:t>
            </a:r>
            <a:r>
              <a:rPr lang="en-US" sz="2400"/>
              <a:t>: Xem </a:t>
            </a:r>
            <a:r>
              <a:rPr lang="en-US" sz="2400" smtClean="0"/>
              <a:t>MANV của </a:t>
            </a:r>
            <a:r>
              <a:rPr lang="en-US" sz="2400"/>
              <a:t>tất cả nhân viên </a:t>
            </a:r>
            <a:r>
              <a:rPr lang="en-US" sz="2400" smtClean="0"/>
              <a:t>làm đề án có mã số là 1 nhưng không tham gia đề án 4.</a:t>
            </a:r>
          </a:p>
          <a:p>
            <a:pPr marL="400050" lvl="1" indent="0">
              <a:buNone/>
            </a:pPr>
            <a:endParaRPr lang="en-US" sz="2400"/>
          </a:p>
          <a:p>
            <a:pPr marL="857250" lvl="3" indent="0">
              <a:spcBef>
                <a:spcPts val="0"/>
              </a:spcBef>
              <a:buNone/>
            </a:pPr>
            <a:r>
              <a:rPr lang="en-US" sz="2400" b="1" smtClean="0">
                <a:latin typeface="Times New Roman" pitchFamily="18" charset="0"/>
              </a:rPr>
              <a:t>DA1 </a:t>
            </a:r>
            <a:r>
              <a:rPr lang="en-US" sz="2400" b="1">
                <a:latin typeface="Times New Roman" pitchFamily="18" charset="0"/>
                <a:sym typeface="Symbol" pitchFamily="18" charset="2"/>
              </a:rPr>
              <a:t> </a:t>
            </a:r>
            <a:r>
              <a:rPr lang="en-US" sz="2400" b="1" smtClean="0">
                <a:latin typeface="Symbol" pitchFamily="18" charset="2"/>
              </a:rPr>
              <a:t></a:t>
            </a:r>
            <a:r>
              <a:rPr lang="en-US" sz="2400" b="1" baseline="-25000" smtClean="0">
                <a:latin typeface="Times New Roman" pitchFamily="18" charset="0"/>
              </a:rPr>
              <a:t>SODA=1</a:t>
            </a:r>
            <a:r>
              <a:rPr lang="en-US" sz="2400" b="1" smtClean="0">
                <a:latin typeface="Times New Roman" pitchFamily="18" charset="0"/>
              </a:rPr>
              <a:t> (phancong)</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KQ1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(DA1)</a:t>
            </a:r>
          </a:p>
          <a:p>
            <a:pPr marL="857250" lvl="3" indent="0">
              <a:spcBef>
                <a:spcPts val="0"/>
              </a:spcBef>
              <a:buNone/>
            </a:pPr>
            <a:r>
              <a:rPr lang="en-US" sz="2400" b="1" smtClean="0">
                <a:latin typeface="Times New Roman" pitchFamily="18" charset="0"/>
              </a:rPr>
              <a:t>DA4 </a:t>
            </a:r>
            <a:r>
              <a:rPr lang="en-US" sz="2400" b="1">
                <a:latin typeface="Times New Roman" pitchFamily="18" charset="0"/>
                <a:sym typeface="Symbol" pitchFamily="18" charset="2"/>
              </a:rPr>
              <a:t> </a:t>
            </a:r>
            <a:r>
              <a:rPr lang="en-US" sz="2400" b="1">
                <a:latin typeface="Symbol" pitchFamily="18" charset="2"/>
              </a:rPr>
              <a:t></a:t>
            </a:r>
            <a:r>
              <a:rPr lang="en-US" sz="2400" b="1" baseline="-25000" smtClean="0">
                <a:latin typeface="Times New Roman" pitchFamily="18" charset="0"/>
              </a:rPr>
              <a:t>SODA=4</a:t>
            </a:r>
            <a:r>
              <a:rPr lang="en-US" sz="2400" b="1" smtClean="0">
                <a:latin typeface="Times New Roman" pitchFamily="18" charset="0"/>
              </a:rPr>
              <a:t>(phancong)</a:t>
            </a:r>
            <a:endParaRPr lang="en-US" sz="2400" b="1">
              <a:latin typeface="Times New Roman" pitchFamily="18" charset="0"/>
            </a:endParaRPr>
          </a:p>
          <a:p>
            <a:pPr marL="857250" lvl="3" indent="0">
              <a:spcBef>
                <a:spcPts val="0"/>
              </a:spcBef>
              <a:buNone/>
            </a:pPr>
            <a:r>
              <a:rPr lang="en-US" sz="2400" b="1" smtClean="0">
                <a:latin typeface="Times New Roman" pitchFamily="18" charset="0"/>
              </a:rPr>
              <a:t>KQ2 </a:t>
            </a:r>
            <a:r>
              <a:rPr lang="en-US" sz="2400" b="1">
                <a:latin typeface="Times New Roman" pitchFamily="18" charset="0"/>
                <a:sym typeface="Symbol" pitchFamily="18" charset="2"/>
              </a:rPr>
              <a:t> </a:t>
            </a:r>
            <a:r>
              <a:rPr lang="en-US" sz="2400" b="1">
                <a:latin typeface="Symbol" pitchFamily="18" charset="2"/>
              </a:rPr>
              <a:t></a:t>
            </a:r>
            <a:r>
              <a:rPr lang="en-US" sz="2400" b="1">
                <a:latin typeface="Times New Roman" pitchFamily="18" charset="0"/>
              </a:rPr>
              <a:t> </a:t>
            </a:r>
            <a:r>
              <a:rPr lang="en-US" sz="2400" b="1" baseline="-25000" smtClean="0">
                <a:latin typeface="Times New Roman" pitchFamily="18" charset="0"/>
              </a:rPr>
              <a:t>MANV</a:t>
            </a:r>
            <a:r>
              <a:rPr lang="en-US" sz="2400" b="1" smtClean="0">
                <a:latin typeface="Times New Roman" pitchFamily="18" charset="0"/>
              </a:rPr>
              <a:t>(DA4)</a:t>
            </a:r>
            <a:endParaRPr lang="en-US" sz="2400" b="1">
              <a:latin typeface="Times New Roman" pitchFamily="18" charset="0"/>
            </a:endParaRPr>
          </a:p>
          <a:p>
            <a:pPr marL="857250" lvl="3" indent="0">
              <a:spcBef>
                <a:spcPts val="1200"/>
              </a:spcBef>
              <a:buNone/>
            </a:pPr>
            <a:r>
              <a:rPr lang="en-US" sz="2400" b="1" smtClean="0">
                <a:latin typeface="Times New Roman" pitchFamily="18" charset="0"/>
              </a:rPr>
              <a:t>KQ </a:t>
            </a:r>
            <a:r>
              <a:rPr lang="en-US" sz="2400" b="1">
                <a:latin typeface="Times New Roman" pitchFamily="18" charset="0"/>
                <a:sym typeface="Symbol" pitchFamily="18" charset="2"/>
              </a:rPr>
              <a:t> </a:t>
            </a:r>
            <a:r>
              <a:rPr lang="en-US" sz="2400" b="1" smtClean="0">
                <a:latin typeface="Times New Roman" pitchFamily="18" charset="0"/>
                <a:sym typeface="Symbol" pitchFamily="18" charset="2"/>
              </a:rPr>
              <a:t>KQ</a:t>
            </a:r>
            <a:r>
              <a:rPr lang="en-US" sz="2400" b="1" smtClean="0">
                <a:latin typeface="Times New Roman" pitchFamily="18" charset="0"/>
              </a:rPr>
              <a:t>1</a:t>
            </a:r>
            <a:r>
              <a:rPr lang="en-US" sz="2400" b="1">
                <a:latin typeface="Times New Roman" pitchFamily="18" charset="0"/>
                <a:sym typeface="Symbol"/>
              </a:rPr>
              <a:t>-</a:t>
            </a:r>
            <a:r>
              <a:rPr lang="en-US" sz="2400" b="1" smtClean="0">
                <a:latin typeface="Times New Roman" pitchFamily="18" charset="0"/>
              </a:rPr>
              <a:t> KQ2</a:t>
            </a:r>
            <a:endParaRPr lang="en-US" sz="2400" b="1">
              <a:latin typeface="Times New Roman" pitchFamily="18" charset="0"/>
            </a:endParaRPr>
          </a:p>
          <a:p>
            <a:endParaRPr lang="en-US" sz="2400"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6786" r="14881" b="12896"/>
          <a:stretch/>
        </p:blipFill>
        <p:spPr bwMode="auto">
          <a:xfrm>
            <a:off x="914400" y="0"/>
            <a:ext cx="82296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45</a:t>
            </a:fld>
            <a:endParaRPr lang="en-US"/>
          </a:p>
        </p:txBody>
      </p:sp>
    </p:spTree>
    <p:extLst>
      <p:ext uri="{BB962C8B-B14F-4D97-AF65-F5344CB8AC3E}">
        <p14:creationId xmlns:p14="http://schemas.microsoft.com/office/powerpoint/2010/main" val="2631469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2" dur="500"/>
                                        <p:tgtEl>
                                          <p:spTgt spid="6850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17" dur="500"/>
                                        <p:tgtEl>
                                          <p:spTgt spid="685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4" end="4"/>
                                            </p:txEl>
                                          </p:spTgt>
                                        </p:tgtEl>
                                        <p:attrNameLst>
                                          <p:attrName>style.visibility</p:attrName>
                                        </p:attrNameLst>
                                      </p:cBhvr>
                                      <p:to>
                                        <p:strVal val="visible"/>
                                      </p:to>
                                    </p:set>
                                    <p:animEffect transition="in" filter="checkerboard(across)">
                                      <p:cBhvr>
                                        <p:cTn id="22" dur="500"/>
                                        <p:tgtEl>
                                          <p:spTgt spid="685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85059">
                                            <p:txEl>
                                              <p:pRg st="5" end="5"/>
                                            </p:txEl>
                                          </p:spTgt>
                                        </p:tgtEl>
                                        <p:attrNameLst>
                                          <p:attrName>style.visibility</p:attrName>
                                        </p:attrNameLst>
                                      </p:cBhvr>
                                      <p:to>
                                        <p:strVal val="visible"/>
                                      </p:to>
                                    </p:set>
                                    <p:animEffect transition="in" filter="checkerboard(across)">
                                      <p:cBhvr>
                                        <p:cTn id="27" dur="500"/>
                                        <p:tgtEl>
                                          <p:spTgt spid="6850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85059">
                                            <p:txEl>
                                              <p:pRg st="6" end="6"/>
                                            </p:txEl>
                                          </p:spTgt>
                                        </p:tgtEl>
                                        <p:attrNameLst>
                                          <p:attrName>style.visibility</p:attrName>
                                        </p:attrNameLst>
                                      </p:cBhvr>
                                      <p:to>
                                        <p:strVal val="visible"/>
                                      </p:to>
                                    </p:set>
                                    <p:animEffect transition="in" filter="checkerboard(across)">
                                      <p:cBhvr>
                                        <p:cTn id="32" dur="500"/>
                                        <p:tgtEl>
                                          <p:spTgt spid="685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solidFill>
                  <a:srgbClr val="0000FF"/>
                </a:solidFill>
              </a:rPr>
              <a:t>Banking Example</a:t>
            </a:r>
          </a:p>
        </p:txBody>
      </p:sp>
      <p:sp>
        <p:nvSpPr>
          <p:cNvPr id="684035" name="Rectangle 3"/>
          <p:cNvSpPr>
            <a:spLocks noGrp="1" noChangeArrowheads="1"/>
          </p:cNvSpPr>
          <p:nvPr>
            <p:ph type="body" idx="1"/>
          </p:nvPr>
        </p:nvSpPr>
        <p:spPr>
          <a:xfrm>
            <a:off x="914400" y="2133600"/>
            <a:ext cx="7620000" cy="3471863"/>
          </a:xfrm>
        </p:spPr>
        <p:txBody>
          <a:bodyPr/>
          <a:lstStyle/>
          <a:p>
            <a:pPr>
              <a:lnSpc>
                <a:spcPct val="70000"/>
              </a:lnSpc>
              <a:buFont typeface="Wingdings" pitchFamily="2" charset="2"/>
              <a:buNone/>
            </a:pPr>
            <a:r>
              <a:rPr lang="en-US" sz="2400" b="1"/>
              <a:t>branch</a:t>
            </a:r>
            <a:r>
              <a:rPr lang="en-US" sz="2400" i="1"/>
              <a:t> (branch-name, branch-city, assets)</a:t>
            </a:r>
            <a:br>
              <a:rPr lang="en-US" sz="2400" i="1"/>
            </a:br>
            <a:endParaRPr lang="en-US" sz="2400" i="1"/>
          </a:p>
          <a:p>
            <a:pPr>
              <a:lnSpc>
                <a:spcPct val="70000"/>
              </a:lnSpc>
              <a:buFont typeface="Wingdings" pitchFamily="2" charset="2"/>
              <a:buNone/>
            </a:pPr>
            <a:r>
              <a:rPr lang="en-US" sz="2400" b="1"/>
              <a:t>customer</a:t>
            </a:r>
            <a:r>
              <a:rPr lang="en-US" sz="2400" i="1"/>
              <a:t> (customer-name, customer-street, customer-only)</a:t>
            </a:r>
          </a:p>
          <a:p>
            <a:pPr>
              <a:lnSpc>
                <a:spcPct val="70000"/>
              </a:lnSpc>
              <a:buFont typeface="Wingdings" pitchFamily="2" charset="2"/>
              <a:buNone/>
            </a:pPr>
            <a:endParaRPr lang="en-US" sz="2400" i="1"/>
          </a:p>
          <a:p>
            <a:pPr>
              <a:lnSpc>
                <a:spcPct val="70000"/>
              </a:lnSpc>
              <a:buFont typeface="Wingdings" pitchFamily="2" charset="2"/>
              <a:buNone/>
            </a:pPr>
            <a:r>
              <a:rPr lang="en-US" sz="2400" b="1"/>
              <a:t>account</a:t>
            </a:r>
            <a:r>
              <a:rPr lang="en-US" sz="2400" i="1"/>
              <a:t> (account-number, branch-name, balance)</a:t>
            </a:r>
          </a:p>
          <a:p>
            <a:pPr>
              <a:lnSpc>
                <a:spcPct val="70000"/>
              </a:lnSpc>
              <a:buFont typeface="Wingdings" pitchFamily="2" charset="2"/>
              <a:buNone/>
            </a:pPr>
            <a:endParaRPr lang="en-US" sz="2400" i="1"/>
          </a:p>
          <a:p>
            <a:pPr>
              <a:lnSpc>
                <a:spcPct val="70000"/>
              </a:lnSpc>
              <a:buFont typeface="Wingdings" pitchFamily="2" charset="2"/>
              <a:buNone/>
            </a:pPr>
            <a:r>
              <a:rPr lang="en-US" sz="2400" b="1"/>
              <a:t>loan</a:t>
            </a:r>
            <a:r>
              <a:rPr lang="en-US" sz="2400" i="1"/>
              <a:t> (loan-number, branch-name, amount)</a:t>
            </a:r>
          </a:p>
          <a:p>
            <a:pPr>
              <a:lnSpc>
                <a:spcPct val="70000"/>
              </a:lnSpc>
              <a:buFont typeface="Wingdings" pitchFamily="2" charset="2"/>
              <a:buNone/>
            </a:pPr>
            <a:endParaRPr lang="en-US" sz="2400" i="1"/>
          </a:p>
          <a:p>
            <a:pPr>
              <a:lnSpc>
                <a:spcPct val="70000"/>
              </a:lnSpc>
              <a:buFont typeface="Wingdings" pitchFamily="2" charset="2"/>
              <a:buNone/>
            </a:pPr>
            <a:r>
              <a:rPr lang="en-US" sz="2400" b="1"/>
              <a:t>depositor</a:t>
            </a:r>
            <a:r>
              <a:rPr lang="en-US" sz="2400" i="1"/>
              <a:t> (customer-name, account-number)</a:t>
            </a:r>
          </a:p>
          <a:p>
            <a:pPr>
              <a:lnSpc>
                <a:spcPct val="70000"/>
              </a:lnSpc>
              <a:buFont typeface="Wingdings" pitchFamily="2" charset="2"/>
              <a:buNone/>
            </a:pPr>
            <a:endParaRPr lang="en-US" sz="2400" i="1"/>
          </a:p>
          <a:p>
            <a:pPr>
              <a:lnSpc>
                <a:spcPct val="70000"/>
              </a:lnSpc>
              <a:buFont typeface="Wingdings" pitchFamily="2" charset="2"/>
              <a:buNone/>
            </a:pPr>
            <a:r>
              <a:rPr lang="en-US" sz="2400" b="1"/>
              <a:t>borrower</a:t>
            </a:r>
            <a:r>
              <a:rPr lang="en-US" sz="2400" i="1"/>
              <a:t> (customer-name, loan-number)</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46</a:t>
            </a:fld>
            <a:endParaRPr lang="en-US"/>
          </a:p>
        </p:txBody>
      </p:sp>
    </p:spTree>
    <p:extLst>
      <p:ext uri="{BB962C8B-B14F-4D97-AF65-F5344CB8AC3E}">
        <p14:creationId xmlns:p14="http://schemas.microsoft.com/office/powerpoint/2010/main" val="3473936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solidFill>
                  <a:srgbClr val="0000FF"/>
                </a:solidFill>
              </a:rPr>
              <a:t>Example Queries</a:t>
            </a:r>
          </a:p>
        </p:txBody>
      </p:sp>
      <p:sp>
        <p:nvSpPr>
          <p:cNvPr id="685059" name="Rectangle 3"/>
          <p:cNvSpPr>
            <a:spLocks noGrp="1" noChangeArrowheads="1"/>
          </p:cNvSpPr>
          <p:nvPr>
            <p:ph type="body" idx="1"/>
          </p:nvPr>
        </p:nvSpPr>
        <p:spPr>
          <a:xfrm>
            <a:off x="762000" y="2133600"/>
            <a:ext cx="7848600" cy="4876800"/>
          </a:xfrm>
        </p:spPr>
        <p:txBody>
          <a:bodyPr/>
          <a:lstStyle/>
          <a:p>
            <a:r>
              <a:rPr lang="en-US" sz="2400"/>
              <a:t>Find all loans of over $1200</a:t>
            </a:r>
          </a:p>
          <a:p>
            <a:pPr>
              <a:buFont typeface="Wingdings" pitchFamily="2" charset="2"/>
              <a:buNone/>
            </a:pPr>
            <a:r>
              <a:rPr lang="en-US" sz="2400">
                <a:sym typeface="Symbol" pitchFamily="18" charset="2"/>
              </a:rPr>
              <a:t>                       </a:t>
            </a:r>
            <a:r>
              <a:rPr lang="en-US">
                <a:sym typeface="Symbol" pitchFamily="18" charset="2"/>
              </a:rPr>
              <a:t></a:t>
            </a:r>
            <a:r>
              <a:rPr lang="en-US" i="1" baseline="-25000">
                <a:sym typeface="Symbol" pitchFamily="18" charset="2"/>
              </a:rPr>
              <a:t>amount </a:t>
            </a:r>
            <a:r>
              <a:rPr lang="en-US" baseline="-25000">
                <a:sym typeface="Symbol" pitchFamily="18" charset="2"/>
              </a:rPr>
              <a:t>&gt; 1200 </a:t>
            </a:r>
            <a:r>
              <a:rPr lang="en-US">
                <a:sym typeface="Symbol" pitchFamily="18" charset="2"/>
              </a:rPr>
              <a:t>(</a:t>
            </a:r>
            <a:r>
              <a:rPr lang="en-US" i="1">
                <a:sym typeface="Symbol" pitchFamily="18" charset="2"/>
              </a:rPr>
              <a:t>loan</a:t>
            </a:r>
            <a:r>
              <a:rPr lang="en-US">
                <a:sym typeface="Symbol" pitchFamily="18" charset="2"/>
              </a:rPr>
              <a:t>)</a:t>
            </a:r>
          </a:p>
          <a:p>
            <a:r>
              <a:rPr lang="en-US" sz="2400">
                <a:sym typeface="Symbol" pitchFamily="18" charset="2"/>
              </a:rPr>
              <a:t>Find the loan number for each loan of an amount greater than $1200</a:t>
            </a:r>
          </a:p>
          <a:p>
            <a:pPr>
              <a:buFont typeface="Wingdings" pitchFamily="2" charset="2"/>
              <a:buNone/>
            </a:pPr>
            <a:r>
              <a:rPr lang="en-US" sz="2400">
                <a:sym typeface="Symbol" pitchFamily="18" charset="2"/>
              </a:rPr>
              <a:t>                      </a:t>
            </a:r>
            <a:r>
              <a:rPr lang="en-US">
                <a:sym typeface="Symbol" pitchFamily="18" charset="2"/>
              </a:rPr>
              <a:t></a:t>
            </a:r>
            <a:r>
              <a:rPr lang="en-US" i="1" baseline="-25000">
                <a:sym typeface="Symbol" pitchFamily="18" charset="2"/>
              </a:rPr>
              <a:t>loan-number</a:t>
            </a:r>
            <a:r>
              <a:rPr lang="en-US">
                <a:sym typeface="Symbol" pitchFamily="18" charset="2"/>
              </a:rPr>
              <a:t> (</a:t>
            </a:r>
            <a:r>
              <a:rPr lang="en-US" i="1" baseline="-25000">
                <a:sym typeface="Symbol" pitchFamily="18" charset="2"/>
              </a:rPr>
              <a:t>amount</a:t>
            </a:r>
            <a:r>
              <a:rPr lang="en-US" i="1">
                <a:sym typeface="Symbol" pitchFamily="18" charset="2"/>
              </a:rPr>
              <a:t> </a:t>
            </a:r>
            <a:r>
              <a:rPr lang="en-US" baseline="-25000">
                <a:sym typeface="Symbol" pitchFamily="18" charset="2"/>
              </a:rPr>
              <a:t>&gt; 1200 </a:t>
            </a:r>
            <a:r>
              <a:rPr lang="en-US">
                <a:sym typeface="Symbol" pitchFamily="18" charset="2"/>
              </a:rPr>
              <a:t>(</a:t>
            </a:r>
            <a:r>
              <a:rPr lang="en-US" i="1">
                <a:sym typeface="Symbol" pitchFamily="18" charset="2"/>
              </a:rPr>
              <a:t>loan</a:t>
            </a:r>
            <a:r>
              <a:rPr lang="en-US">
                <a:sym typeface="Symbol" pitchFamily="18" charset="2"/>
              </a:rPr>
              <a:t>))</a:t>
            </a:r>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checkerboard(across)">
                                      <p:cBhvr>
                                        <p:cTn id="7" dur="500"/>
                                        <p:tgtEl>
                                          <p:spTgt spid="68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5059">
                                            <p:txEl>
                                              <p:pRg st="1" end="1"/>
                                            </p:txEl>
                                          </p:spTgt>
                                        </p:tgtEl>
                                        <p:attrNameLst>
                                          <p:attrName>style.visibility</p:attrName>
                                        </p:attrNameLst>
                                      </p:cBhvr>
                                      <p:to>
                                        <p:strVal val="visible"/>
                                      </p:to>
                                    </p:set>
                                    <p:animEffect transition="in" filter="checkerboard(across)">
                                      <p:cBhvr>
                                        <p:cTn id="12" dur="500"/>
                                        <p:tgtEl>
                                          <p:spTgt spid="68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85059">
                                            <p:txEl>
                                              <p:pRg st="2" end="2"/>
                                            </p:txEl>
                                          </p:spTgt>
                                        </p:tgtEl>
                                        <p:attrNameLst>
                                          <p:attrName>style.visibility</p:attrName>
                                        </p:attrNameLst>
                                      </p:cBhvr>
                                      <p:to>
                                        <p:strVal val="visible"/>
                                      </p:to>
                                    </p:set>
                                    <p:animEffect transition="in" filter="checkerboard(across)">
                                      <p:cBhvr>
                                        <p:cTn id="17" dur="500"/>
                                        <p:tgtEl>
                                          <p:spTgt spid="68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85059">
                                            <p:txEl>
                                              <p:pRg st="3" end="3"/>
                                            </p:txEl>
                                          </p:spTgt>
                                        </p:tgtEl>
                                        <p:attrNameLst>
                                          <p:attrName>style.visibility</p:attrName>
                                        </p:attrNameLst>
                                      </p:cBhvr>
                                      <p:to>
                                        <p:strVal val="visible"/>
                                      </p:to>
                                    </p:set>
                                    <p:animEffect transition="in" filter="checkerboard(across)">
                                      <p:cBhvr>
                                        <p:cTn id="22" dur="500"/>
                                        <p:tgtEl>
                                          <p:spTgt spid="68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solidFill>
                  <a:srgbClr val="0000FF"/>
                </a:solidFill>
              </a:rPr>
              <a:t>Example Queries</a:t>
            </a:r>
          </a:p>
        </p:txBody>
      </p:sp>
      <p:sp>
        <p:nvSpPr>
          <p:cNvPr id="686083" name="Rectangle 3"/>
          <p:cNvSpPr>
            <a:spLocks noGrp="1" noChangeArrowheads="1"/>
          </p:cNvSpPr>
          <p:nvPr>
            <p:ph type="body" idx="1"/>
          </p:nvPr>
        </p:nvSpPr>
        <p:spPr>
          <a:xfrm>
            <a:off x="762000" y="1981200"/>
            <a:ext cx="7848600" cy="4876800"/>
          </a:xfrm>
        </p:spPr>
        <p:txBody>
          <a:bodyPr/>
          <a:lstStyle/>
          <a:p>
            <a:pPr algn="just"/>
            <a:r>
              <a:rPr lang="en-US" sz="2400"/>
              <a:t>Find the names of all customers who have a loan, an account, or both, from the bank</a:t>
            </a:r>
          </a:p>
          <a:p>
            <a:pPr algn="just">
              <a:buFont typeface="Wingdings" pitchFamily="2" charset="2"/>
              <a:buNone/>
            </a:pPr>
            <a:endParaRPr lang="en-US" sz="800"/>
          </a:p>
          <a:p>
            <a:pPr lvl="1" algn="just">
              <a:buFont typeface="Wingdings" pitchFamily="2" charset="2"/>
              <a:buNone/>
            </a:pPr>
            <a:r>
              <a:rPr lang="en-US" sz="2400">
                <a:sym typeface="Symbol" pitchFamily="18" charset="2"/>
              </a:rPr>
              <a:t></a:t>
            </a:r>
            <a:r>
              <a:rPr lang="en-US" sz="2400" i="1" baseline="-25000">
                <a:sym typeface="Symbol" pitchFamily="18" charset="2"/>
              </a:rPr>
              <a:t>customer-name</a:t>
            </a:r>
            <a:r>
              <a:rPr lang="en-US" sz="2400">
                <a:sym typeface="Symbol" pitchFamily="18" charset="2"/>
              </a:rPr>
              <a:t> (</a:t>
            </a:r>
            <a:r>
              <a:rPr lang="en-US" sz="2400" i="1">
                <a:sym typeface="Symbol" pitchFamily="18" charset="2"/>
              </a:rPr>
              <a:t>borrower</a:t>
            </a:r>
            <a:r>
              <a:rPr lang="en-US" sz="2400">
                <a:sym typeface="Symbol" pitchFamily="18" charset="2"/>
              </a:rPr>
              <a:t>)  </a:t>
            </a:r>
            <a:r>
              <a:rPr lang="en-US" sz="2400" i="1" baseline="-25000">
                <a:sym typeface="Symbol" pitchFamily="18" charset="2"/>
              </a:rPr>
              <a:t>customer-name</a:t>
            </a:r>
            <a:r>
              <a:rPr lang="en-US" sz="2400">
                <a:sym typeface="Symbol" pitchFamily="18" charset="2"/>
              </a:rPr>
              <a:t> (</a:t>
            </a:r>
            <a:r>
              <a:rPr lang="en-US" sz="2400" i="1">
                <a:sym typeface="Symbol" pitchFamily="18" charset="2"/>
              </a:rPr>
              <a:t>depositor</a:t>
            </a:r>
            <a:r>
              <a:rPr lang="en-US" sz="2400">
                <a:sym typeface="Symbol" pitchFamily="18" charset="2"/>
              </a:rPr>
              <a:t>)</a:t>
            </a:r>
          </a:p>
          <a:p>
            <a:pPr lvl="1" algn="just">
              <a:buFont typeface="Wingdings" pitchFamily="2" charset="2"/>
              <a:buNone/>
            </a:pPr>
            <a:endParaRPr lang="en-US" sz="800">
              <a:sym typeface="Symbol" pitchFamily="18" charset="2"/>
            </a:endParaRPr>
          </a:p>
          <a:p>
            <a:pPr algn="just"/>
            <a:r>
              <a:rPr lang="en-US" sz="2400">
                <a:sym typeface="Symbol" pitchFamily="18" charset="2"/>
              </a:rPr>
              <a:t>Find the names of all customers who have a loan and an account at bank.</a:t>
            </a:r>
          </a:p>
          <a:p>
            <a:pPr algn="just">
              <a:buFont typeface="Wingdings" pitchFamily="2" charset="2"/>
              <a:buNone/>
            </a:pPr>
            <a:endParaRPr lang="en-US" sz="800">
              <a:sym typeface="Symbol" pitchFamily="18" charset="2"/>
            </a:endParaRPr>
          </a:p>
          <a:p>
            <a:pPr lvl="1" algn="just">
              <a:buFont typeface="Wingdings" pitchFamily="2" charset="2"/>
              <a:buNone/>
            </a:pPr>
            <a:r>
              <a:rPr lang="en-US" sz="2400">
                <a:sym typeface="Symbol" pitchFamily="18" charset="2"/>
              </a:rPr>
              <a:t></a:t>
            </a:r>
            <a:r>
              <a:rPr lang="en-US" sz="2400" i="1" baseline="-25000">
                <a:sym typeface="Symbol" pitchFamily="18" charset="2"/>
              </a:rPr>
              <a:t>customer-name</a:t>
            </a:r>
            <a:r>
              <a:rPr lang="en-US" sz="2400">
                <a:sym typeface="Symbol" pitchFamily="18" charset="2"/>
              </a:rPr>
              <a:t> (</a:t>
            </a:r>
            <a:r>
              <a:rPr lang="en-US" sz="2400" i="1">
                <a:sym typeface="Symbol" pitchFamily="18" charset="2"/>
              </a:rPr>
              <a:t>borrower</a:t>
            </a:r>
            <a:r>
              <a:rPr lang="en-US" sz="2400">
                <a:sym typeface="Symbol" pitchFamily="18" charset="2"/>
              </a:rPr>
              <a:t>)  </a:t>
            </a:r>
            <a:r>
              <a:rPr lang="en-US" sz="2400" i="1" baseline="-25000">
                <a:sym typeface="Symbol" pitchFamily="18" charset="2"/>
              </a:rPr>
              <a:t>customer-name</a:t>
            </a:r>
            <a:r>
              <a:rPr lang="en-US" sz="2400">
                <a:sym typeface="Symbol" pitchFamily="18" charset="2"/>
              </a:rPr>
              <a:t> (</a:t>
            </a:r>
            <a:r>
              <a:rPr lang="en-US" sz="2400" i="1">
                <a:sym typeface="Symbol" pitchFamily="18" charset="2"/>
              </a:rPr>
              <a:t>depositor</a:t>
            </a:r>
            <a:r>
              <a:rPr lang="en-US" sz="2400">
                <a:sym typeface="Symbol" pitchFamily="18" charset="2"/>
              </a:rPr>
              <a:t>)</a:t>
            </a:r>
            <a:endParaRPr lang="en-US" sz="240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86083">
                                            <p:txEl>
                                              <p:pRg st="0" end="0"/>
                                            </p:txEl>
                                          </p:spTgt>
                                        </p:tgtEl>
                                        <p:attrNameLst>
                                          <p:attrName>style.visibility</p:attrName>
                                        </p:attrNameLst>
                                      </p:cBhvr>
                                      <p:to>
                                        <p:strVal val="visible"/>
                                      </p:to>
                                    </p:set>
                                    <p:anim calcmode="discrete" valueType="clr">
                                      <p:cBhvr override="childStyle">
                                        <p:cTn id="7" dur="80"/>
                                        <p:tgtEl>
                                          <p:spTgt spid="6860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860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8608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86083">
                                            <p:txEl>
                                              <p:pRg st="2" end="2"/>
                                            </p:txEl>
                                          </p:spTgt>
                                        </p:tgtEl>
                                        <p:attrNameLst>
                                          <p:attrName>style.visibility</p:attrName>
                                        </p:attrNameLst>
                                      </p:cBhvr>
                                      <p:to>
                                        <p:strVal val="visible"/>
                                      </p:to>
                                    </p:set>
                                    <p:anim calcmode="discrete" valueType="clr">
                                      <p:cBhvr override="childStyle">
                                        <p:cTn id="14" dur="80"/>
                                        <p:tgtEl>
                                          <p:spTgt spid="6860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8608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686083">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86083">
                                            <p:txEl>
                                              <p:pRg st="4" end="4"/>
                                            </p:txEl>
                                          </p:spTgt>
                                        </p:tgtEl>
                                        <p:attrNameLst>
                                          <p:attrName>style.visibility</p:attrName>
                                        </p:attrNameLst>
                                      </p:cBhvr>
                                      <p:to>
                                        <p:strVal val="visible"/>
                                      </p:to>
                                    </p:set>
                                    <p:anim calcmode="discrete" valueType="clr">
                                      <p:cBhvr override="childStyle">
                                        <p:cTn id="21" dur="80"/>
                                        <p:tgtEl>
                                          <p:spTgt spid="6860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8608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686083">
                                            <p:txEl>
                                              <p:pRg st="4" end="4"/>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86083">
                                            <p:txEl>
                                              <p:pRg st="6" end="6"/>
                                            </p:txEl>
                                          </p:spTgt>
                                        </p:tgtEl>
                                        <p:attrNameLst>
                                          <p:attrName>style.visibility</p:attrName>
                                        </p:attrNameLst>
                                      </p:cBhvr>
                                      <p:to>
                                        <p:strVal val="visible"/>
                                      </p:to>
                                    </p:set>
                                    <p:anim calcmode="discrete" valueType="clr">
                                      <p:cBhvr override="childStyle">
                                        <p:cTn id="28" dur="80"/>
                                        <p:tgtEl>
                                          <p:spTgt spid="68608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8608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68608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n-US">
                <a:solidFill>
                  <a:srgbClr val="0000FF"/>
                </a:solidFill>
              </a:rPr>
              <a:t>Example Queries</a:t>
            </a:r>
          </a:p>
        </p:txBody>
      </p:sp>
      <p:sp>
        <p:nvSpPr>
          <p:cNvPr id="687107" name="Rectangle 3"/>
          <p:cNvSpPr>
            <a:spLocks noGrp="1" noChangeArrowheads="1"/>
          </p:cNvSpPr>
          <p:nvPr>
            <p:ph type="body" idx="1"/>
          </p:nvPr>
        </p:nvSpPr>
        <p:spPr>
          <a:xfrm>
            <a:off x="762000" y="1981200"/>
            <a:ext cx="7924800" cy="4876800"/>
          </a:xfrm>
        </p:spPr>
        <p:txBody>
          <a:bodyPr/>
          <a:lstStyle/>
          <a:p>
            <a:r>
              <a:rPr lang="en-US" sz="2400"/>
              <a:t>Find the names of all customers who have a loan at the Perryridge branch.</a:t>
            </a:r>
          </a:p>
          <a:p>
            <a:pPr>
              <a:buFont typeface="Wingdings" pitchFamily="2" charset="2"/>
              <a:buNone/>
            </a:pPr>
            <a:r>
              <a:rPr lang="en-US" sz="2800">
                <a:sym typeface="Symbol" pitchFamily="18" charset="2"/>
              </a:rPr>
              <a:t>          </a:t>
            </a:r>
            <a:r>
              <a:rPr lang="en-US" sz="2800" i="1" baseline="-25000">
                <a:sym typeface="Symbol" pitchFamily="18" charset="2"/>
              </a:rPr>
              <a:t>customer-name</a:t>
            </a:r>
            <a:r>
              <a:rPr lang="en-US" sz="2800">
                <a:sym typeface="Symbol" pitchFamily="18" charset="2"/>
              </a:rPr>
              <a:t> (</a:t>
            </a:r>
            <a:r>
              <a:rPr lang="en-US" sz="2800" i="1" baseline="-25000">
                <a:sym typeface="Symbol" pitchFamily="18" charset="2"/>
              </a:rPr>
              <a:t>branch-name=“Perryridge”</a:t>
            </a:r>
            <a:endParaRPr lang="en-US" sz="2800">
              <a:sym typeface="Symbol" pitchFamily="18" charset="2"/>
            </a:endParaRPr>
          </a:p>
          <a:p>
            <a:pPr>
              <a:buFont typeface="Wingdings" pitchFamily="2" charset="2"/>
              <a:buNone/>
            </a:pPr>
            <a:r>
              <a:rPr lang="en-US" sz="2800"/>
              <a:t>    (</a:t>
            </a:r>
            <a:r>
              <a:rPr lang="en-US" sz="2800" i="1">
                <a:sym typeface="Symbol" pitchFamily="18" charset="2"/>
              </a:rPr>
              <a:t></a:t>
            </a:r>
            <a:r>
              <a:rPr lang="en-US" sz="2800" i="1" baseline="-25000">
                <a:sym typeface="Symbol" pitchFamily="18" charset="2"/>
              </a:rPr>
              <a:t>borrower.loan-number = loan.loan-number</a:t>
            </a:r>
            <a:r>
              <a:rPr lang="en-US" sz="2800">
                <a:sym typeface="Symbol" pitchFamily="18" charset="2"/>
              </a:rPr>
              <a:t>(</a:t>
            </a:r>
            <a:r>
              <a:rPr lang="en-US" sz="2800" i="1">
                <a:sym typeface="Symbol" pitchFamily="18" charset="2"/>
              </a:rPr>
              <a:t>borrower x loan</a:t>
            </a:r>
            <a:r>
              <a:rPr lang="en-US" sz="2800">
                <a:sym typeface="Symbol" pitchFamily="18" charset="2"/>
              </a:rPr>
              <a:t>)))</a:t>
            </a:r>
          </a:p>
          <a:p>
            <a:r>
              <a:rPr lang="en-US" sz="2400">
                <a:sym typeface="Symbol" pitchFamily="18" charset="2"/>
              </a:rPr>
              <a:t>Find the names of all customers who have a loan at the Perryridge branch but do not have an account at any branch of the bank.</a:t>
            </a:r>
          </a:p>
          <a:p>
            <a:pPr>
              <a:buFont typeface="Wingdings" pitchFamily="2" charset="2"/>
              <a:buNone/>
            </a:pPr>
            <a:r>
              <a:rPr lang="en-US" sz="2400">
                <a:sym typeface="Symbol" pitchFamily="18" charset="2"/>
              </a:rPr>
              <a:t>      </a:t>
            </a:r>
            <a:r>
              <a:rPr lang="en-US" sz="2800">
                <a:sym typeface="Symbol" pitchFamily="18" charset="2"/>
              </a:rPr>
              <a:t></a:t>
            </a:r>
            <a:r>
              <a:rPr lang="en-US" sz="2800" i="1" baseline="-25000">
                <a:sym typeface="Symbol" pitchFamily="18" charset="2"/>
              </a:rPr>
              <a:t>customer-name</a:t>
            </a:r>
            <a:r>
              <a:rPr lang="en-US" sz="2800">
                <a:sym typeface="Symbol" pitchFamily="18" charset="2"/>
              </a:rPr>
              <a:t> (</a:t>
            </a:r>
            <a:r>
              <a:rPr lang="en-US" sz="2800" i="1" baseline="-25000">
                <a:sym typeface="Symbol" pitchFamily="18" charset="2"/>
              </a:rPr>
              <a:t>branch-name = “Perryridge”</a:t>
            </a:r>
            <a:endParaRPr lang="en-US" sz="2800">
              <a:sym typeface="Symbol" pitchFamily="18" charset="2"/>
            </a:endParaRPr>
          </a:p>
          <a:p>
            <a:pPr>
              <a:buFont typeface="Wingdings" pitchFamily="2" charset="2"/>
              <a:buNone/>
            </a:pPr>
            <a:r>
              <a:rPr lang="en-US" sz="2800">
                <a:sym typeface="Symbol" pitchFamily="18" charset="2"/>
              </a:rPr>
              <a:t>              (</a:t>
            </a:r>
            <a:r>
              <a:rPr lang="en-US" sz="2800" i="1" baseline="-25000">
                <a:sym typeface="Symbol" pitchFamily="18" charset="2"/>
              </a:rPr>
              <a:t>borrower.loan-number = loan.loan-number</a:t>
            </a:r>
            <a:r>
              <a:rPr lang="en-US" sz="2800">
                <a:sym typeface="Symbol" pitchFamily="18" charset="2"/>
              </a:rPr>
              <a:t>(borrower x loan)))  –     </a:t>
            </a:r>
            <a:r>
              <a:rPr lang="en-US" sz="2800" i="1" baseline="-25000">
                <a:sym typeface="Symbol" pitchFamily="18" charset="2"/>
              </a:rPr>
              <a:t>customer-name</a:t>
            </a:r>
            <a:r>
              <a:rPr lang="en-US" sz="2800">
                <a:sym typeface="Symbol" pitchFamily="18" charset="2"/>
              </a:rPr>
              <a:t>(depositor)</a:t>
            </a:r>
            <a:endParaRPr lang="en-US" sz="280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87107">
                                            <p:txEl>
                                              <p:pRg st="0" end="0"/>
                                            </p:txEl>
                                          </p:spTgt>
                                        </p:tgtEl>
                                        <p:attrNameLst>
                                          <p:attrName>style.visibility</p:attrName>
                                        </p:attrNameLst>
                                      </p:cBhvr>
                                      <p:to>
                                        <p:strVal val="visible"/>
                                      </p:to>
                                    </p:set>
                                    <p:anim calcmode="lin" valueType="num">
                                      <p:cBhvr>
                                        <p:cTn id="7" dur="1000" fill="hold"/>
                                        <p:tgtEl>
                                          <p:spTgt spid="68710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8710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8710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87107">
                                            <p:txEl>
                                              <p:pRg st="1" end="1"/>
                                            </p:txEl>
                                          </p:spTgt>
                                        </p:tgtEl>
                                        <p:attrNameLst>
                                          <p:attrName>style.visibility</p:attrName>
                                        </p:attrNameLst>
                                      </p:cBhvr>
                                      <p:to>
                                        <p:strVal val="visible"/>
                                      </p:to>
                                    </p:set>
                                    <p:anim calcmode="lin" valueType="num">
                                      <p:cBhvr>
                                        <p:cTn id="14" dur="1000" fill="hold"/>
                                        <p:tgtEl>
                                          <p:spTgt spid="68710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68710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687107">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687107">
                                            <p:txEl>
                                              <p:pRg st="2" end="2"/>
                                            </p:txEl>
                                          </p:spTgt>
                                        </p:tgtEl>
                                        <p:attrNameLst>
                                          <p:attrName>style.visibility</p:attrName>
                                        </p:attrNameLst>
                                      </p:cBhvr>
                                      <p:to>
                                        <p:strVal val="visible"/>
                                      </p:to>
                                    </p:set>
                                    <p:anim calcmode="lin" valueType="num">
                                      <p:cBhvr>
                                        <p:cTn id="21" dur="1000" fill="hold"/>
                                        <p:tgtEl>
                                          <p:spTgt spid="68710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68710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687107">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687107">
                                            <p:txEl>
                                              <p:pRg st="3" end="3"/>
                                            </p:txEl>
                                          </p:spTgt>
                                        </p:tgtEl>
                                        <p:attrNameLst>
                                          <p:attrName>style.visibility</p:attrName>
                                        </p:attrNameLst>
                                      </p:cBhvr>
                                      <p:to>
                                        <p:strVal val="visible"/>
                                      </p:to>
                                    </p:set>
                                    <p:anim calcmode="lin" valueType="num">
                                      <p:cBhvr>
                                        <p:cTn id="28" dur="1000" fill="hold"/>
                                        <p:tgtEl>
                                          <p:spTgt spid="68710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68710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687107">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687107">
                                            <p:txEl>
                                              <p:pRg st="4" end="4"/>
                                            </p:txEl>
                                          </p:spTgt>
                                        </p:tgtEl>
                                        <p:attrNameLst>
                                          <p:attrName>style.visibility</p:attrName>
                                        </p:attrNameLst>
                                      </p:cBhvr>
                                      <p:to>
                                        <p:strVal val="visible"/>
                                      </p:to>
                                    </p:set>
                                    <p:anim calcmode="lin" valueType="num">
                                      <p:cBhvr>
                                        <p:cTn id="35" dur="1000" fill="hold"/>
                                        <p:tgtEl>
                                          <p:spTgt spid="68710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68710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68710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687107">
                                            <p:txEl>
                                              <p:pRg st="5" end="5"/>
                                            </p:txEl>
                                          </p:spTgt>
                                        </p:tgtEl>
                                        <p:attrNameLst>
                                          <p:attrName>style.visibility</p:attrName>
                                        </p:attrNameLst>
                                      </p:cBhvr>
                                      <p:to>
                                        <p:strVal val="visible"/>
                                      </p:to>
                                    </p:set>
                                    <p:anim calcmode="lin" valueType="num">
                                      <p:cBhvr>
                                        <p:cTn id="42" dur="1000" fill="hold"/>
                                        <p:tgtEl>
                                          <p:spTgt spid="687107">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687107">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6871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AutoShape 5"/>
          <p:cNvSpPr>
            <a:spLocks noChangeArrowheads="1"/>
          </p:cNvSpPr>
          <p:nvPr/>
        </p:nvSpPr>
        <p:spPr bwMode="auto">
          <a:xfrm>
            <a:off x="2895600" y="457200"/>
            <a:ext cx="2286000" cy="990600"/>
          </a:xfrm>
          <a:prstGeom prst="plaque">
            <a:avLst>
              <a:gd name="adj" fmla="val 16667"/>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2800" b="0">
                <a:solidFill>
                  <a:schemeClr val="tx1"/>
                </a:solidFill>
              </a:rPr>
              <a:t>SQL query</a:t>
            </a:r>
          </a:p>
        </p:txBody>
      </p:sp>
      <p:sp>
        <p:nvSpPr>
          <p:cNvPr id="89094" name="Rectangle 6"/>
          <p:cNvSpPr>
            <a:spLocks noChangeArrowheads="1"/>
          </p:cNvSpPr>
          <p:nvPr/>
        </p:nvSpPr>
        <p:spPr bwMode="auto">
          <a:xfrm>
            <a:off x="1752600" y="2209800"/>
            <a:ext cx="4800600" cy="762000"/>
          </a:xfrm>
          <a:prstGeom prst="rect">
            <a:avLst/>
          </a:prstGeom>
          <a:solidFill>
            <a:srgbClr val="FFCCFF"/>
          </a:solidFill>
          <a:ln>
            <a:headEnd/>
            <a:tailEnd/>
          </a:ln>
        </p:spPr>
        <p:style>
          <a:lnRef idx="1">
            <a:schemeClr val="accent3"/>
          </a:lnRef>
          <a:fillRef idx="3">
            <a:schemeClr val="accent3"/>
          </a:fillRef>
          <a:effectRef idx="2">
            <a:schemeClr val="accent3"/>
          </a:effectRef>
          <a:fontRef idx="minor">
            <a:schemeClr val="lt1"/>
          </a:fontRef>
        </p:style>
        <p:txBody>
          <a:bodyPr wrap="none" anchor="ctr"/>
          <a:lstStyle/>
          <a:p>
            <a:r>
              <a:rPr lang="en-US" sz="2400" b="0">
                <a:solidFill>
                  <a:schemeClr val="tx1"/>
                </a:solidFill>
                <a:latin typeface="Verdana" pitchFamily="34" charset="0"/>
              </a:rPr>
              <a:t>Relational algebra Expression</a:t>
            </a:r>
          </a:p>
        </p:txBody>
      </p:sp>
      <p:sp>
        <p:nvSpPr>
          <p:cNvPr id="89095" name="Rectangle 7"/>
          <p:cNvSpPr>
            <a:spLocks noChangeArrowheads="1"/>
          </p:cNvSpPr>
          <p:nvPr/>
        </p:nvSpPr>
        <p:spPr bwMode="auto">
          <a:xfrm>
            <a:off x="1676400" y="3810000"/>
            <a:ext cx="4800600" cy="762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r>
              <a:rPr lang="en-US" sz="2400" b="0">
                <a:solidFill>
                  <a:schemeClr val="bg1"/>
                </a:solidFill>
                <a:latin typeface="Verdana" pitchFamily="34" charset="0"/>
              </a:rPr>
              <a:t>Query Execution Plan</a:t>
            </a:r>
          </a:p>
        </p:txBody>
      </p:sp>
      <p:sp>
        <p:nvSpPr>
          <p:cNvPr id="89096" name="Rectangle 8"/>
          <p:cNvSpPr>
            <a:spLocks noChangeArrowheads="1"/>
          </p:cNvSpPr>
          <p:nvPr/>
        </p:nvSpPr>
        <p:spPr bwMode="auto">
          <a:xfrm>
            <a:off x="1676400" y="5410200"/>
            <a:ext cx="4800600" cy="762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defRPr/>
            </a:pPr>
            <a:r>
              <a:rPr lang="en-US" sz="2400" b="0">
                <a:solidFill>
                  <a:schemeClr val="bg2"/>
                </a:solidFill>
                <a:latin typeface="Verdana" pitchFamily="34" charset="0"/>
              </a:rPr>
              <a:t>Executable Code</a:t>
            </a:r>
          </a:p>
        </p:txBody>
      </p:sp>
      <p:sp>
        <p:nvSpPr>
          <p:cNvPr id="584711" name="Line 9"/>
          <p:cNvSpPr>
            <a:spLocks noChangeShapeType="1"/>
          </p:cNvSpPr>
          <p:nvPr/>
        </p:nvSpPr>
        <p:spPr bwMode="auto">
          <a:xfrm>
            <a:off x="3962400" y="1447800"/>
            <a:ext cx="0" cy="68580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84712" name="Line 10"/>
          <p:cNvSpPr>
            <a:spLocks noChangeShapeType="1"/>
          </p:cNvSpPr>
          <p:nvPr/>
        </p:nvSpPr>
        <p:spPr bwMode="auto">
          <a:xfrm>
            <a:off x="3962400" y="2971800"/>
            <a:ext cx="0" cy="76200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84713" name="Line 11"/>
          <p:cNvSpPr>
            <a:spLocks noChangeShapeType="1"/>
          </p:cNvSpPr>
          <p:nvPr/>
        </p:nvSpPr>
        <p:spPr bwMode="auto">
          <a:xfrm>
            <a:off x="3962400" y="4572000"/>
            <a:ext cx="0" cy="762000"/>
          </a:xfrm>
          <a:prstGeom prst="line">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584714" name="Line 12"/>
          <p:cNvSpPr>
            <a:spLocks noChangeShapeType="1"/>
          </p:cNvSpPr>
          <p:nvPr/>
        </p:nvSpPr>
        <p:spPr bwMode="auto">
          <a:xfrm>
            <a:off x="2743200" y="1676400"/>
            <a:ext cx="3124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84715" name="Line 13"/>
          <p:cNvSpPr>
            <a:spLocks noChangeShapeType="1"/>
          </p:cNvSpPr>
          <p:nvPr/>
        </p:nvSpPr>
        <p:spPr bwMode="auto">
          <a:xfrm>
            <a:off x="2667000" y="3276600"/>
            <a:ext cx="3124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84716" name="Line 14"/>
          <p:cNvSpPr>
            <a:spLocks noChangeShapeType="1"/>
          </p:cNvSpPr>
          <p:nvPr/>
        </p:nvSpPr>
        <p:spPr bwMode="auto">
          <a:xfrm>
            <a:off x="2590800" y="4953000"/>
            <a:ext cx="31242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103" name="Oval 15"/>
          <p:cNvSpPr>
            <a:spLocks noChangeArrowheads="1"/>
          </p:cNvSpPr>
          <p:nvPr/>
        </p:nvSpPr>
        <p:spPr bwMode="auto">
          <a:xfrm>
            <a:off x="6096000" y="1371600"/>
            <a:ext cx="2209800" cy="609600"/>
          </a:xfrm>
          <a:prstGeom prst="ellipse">
            <a:avLst/>
          </a:prstGeom>
          <a:solidFill>
            <a:schemeClr val="accent2"/>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r>
              <a:rPr lang="en-US" sz="2800" b="0" dirty="0">
                <a:solidFill>
                  <a:srgbClr val="C00000"/>
                </a:solidFill>
              </a:rPr>
              <a:t>Parser</a:t>
            </a:r>
          </a:p>
        </p:txBody>
      </p:sp>
      <p:sp>
        <p:nvSpPr>
          <p:cNvPr id="89104" name="Oval 16"/>
          <p:cNvSpPr>
            <a:spLocks noChangeArrowheads="1"/>
          </p:cNvSpPr>
          <p:nvPr/>
        </p:nvSpPr>
        <p:spPr bwMode="auto">
          <a:xfrm>
            <a:off x="5867400" y="2971800"/>
            <a:ext cx="2971800" cy="6858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defRPr/>
            </a:pPr>
            <a:r>
              <a:rPr lang="en-US" sz="2400" b="0" dirty="0">
                <a:solidFill>
                  <a:schemeClr val="tx1"/>
                </a:solidFill>
              </a:rPr>
              <a:t>Query</a:t>
            </a:r>
            <a:r>
              <a:rPr lang="en-US" sz="2400" b="0" dirty="0">
                <a:solidFill>
                  <a:schemeClr val="bg2"/>
                </a:solidFill>
              </a:rPr>
              <a:t> </a:t>
            </a:r>
            <a:r>
              <a:rPr lang="en-US" sz="2400" b="0" dirty="0">
                <a:solidFill>
                  <a:schemeClr val="tx1"/>
                </a:solidFill>
              </a:rPr>
              <a:t>Optimizer</a:t>
            </a:r>
          </a:p>
        </p:txBody>
      </p:sp>
      <p:sp>
        <p:nvSpPr>
          <p:cNvPr id="89105" name="Oval 17"/>
          <p:cNvSpPr>
            <a:spLocks noChangeArrowheads="1"/>
          </p:cNvSpPr>
          <p:nvPr/>
        </p:nvSpPr>
        <p:spPr bwMode="auto">
          <a:xfrm>
            <a:off x="5943600" y="4648200"/>
            <a:ext cx="2819400" cy="68580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defRPr/>
            </a:pPr>
            <a:r>
              <a:rPr lang="en-US" sz="2400" b="0">
                <a:solidFill>
                  <a:schemeClr val="tx1"/>
                </a:solidFill>
              </a:rPr>
              <a:t>Code generator</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n-US">
                <a:solidFill>
                  <a:srgbClr val="0000FF"/>
                </a:solidFill>
              </a:rPr>
              <a:t>Example Queries</a:t>
            </a:r>
          </a:p>
        </p:txBody>
      </p:sp>
      <p:sp>
        <p:nvSpPr>
          <p:cNvPr id="688131" name="Rectangle 3"/>
          <p:cNvSpPr>
            <a:spLocks noGrp="1" noChangeArrowheads="1"/>
          </p:cNvSpPr>
          <p:nvPr>
            <p:ph type="body" idx="1"/>
          </p:nvPr>
        </p:nvSpPr>
        <p:spPr>
          <a:xfrm>
            <a:off x="609600" y="2133600"/>
            <a:ext cx="8305800" cy="4876800"/>
          </a:xfrm>
        </p:spPr>
        <p:txBody>
          <a:bodyPr/>
          <a:lstStyle/>
          <a:p>
            <a:r>
              <a:rPr lang="en-US" sz="2400"/>
              <a:t>Find the names of all customers who have a loan at the Perryridge branch.</a:t>
            </a:r>
          </a:p>
          <a:p>
            <a:pPr lvl="1">
              <a:buFont typeface="Symbol" pitchFamily="18" charset="2"/>
              <a:buChar char="-"/>
            </a:pPr>
            <a:r>
              <a:rPr lang="en-US" sz="2400"/>
              <a:t>Query 1</a:t>
            </a:r>
            <a:br>
              <a:rPr lang="en-US" sz="2400"/>
            </a:br>
            <a:r>
              <a:rPr lang="en-US" sz="2400"/>
              <a:t>  </a:t>
            </a:r>
            <a:r>
              <a:rPr lang="en-US" sz="2600">
                <a:sym typeface="Symbol" pitchFamily="18" charset="2"/>
              </a:rPr>
              <a:t></a:t>
            </a:r>
            <a:r>
              <a:rPr lang="en-US" sz="2600" baseline="-25000">
                <a:sym typeface="Symbol" pitchFamily="18" charset="2"/>
              </a:rPr>
              <a:t>customer-name</a:t>
            </a:r>
            <a:r>
              <a:rPr lang="en-US" sz="2600">
                <a:sym typeface="Symbol" pitchFamily="18" charset="2"/>
              </a:rPr>
              <a:t>(</a:t>
            </a:r>
            <a:r>
              <a:rPr lang="en-US" sz="2600" baseline="-25000">
                <a:sym typeface="Symbol" pitchFamily="18" charset="2"/>
              </a:rPr>
              <a:t>branch-name = “Perryridge”</a:t>
            </a:r>
            <a:endParaRPr lang="en-US" sz="2600">
              <a:sym typeface="Symbol" pitchFamily="18" charset="2"/>
            </a:endParaRPr>
          </a:p>
          <a:p>
            <a:pPr lvl="2">
              <a:buFont typeface="Wingdings" pitchFamily="2" charset="2"/>
              <a:buNone/>
            </a:pPr>
            <a:r>
              <a:rPr lang="en-US" sz="2600">
                <a:sym typeface="Symbol" pitchFamily="18" charset="2"/>
              </a:rPr>
              <a:t>    (</a:t>
            </a:r>
            <a:r>
              <a:rPr lang="en-US" sz="2600" baseline="-25000">
                <a:sym typeface="Symbol" pitchFamily="18" charset="2"/>
              </a:rPr>
              <a:t>borrower.loan-number = loan.loan-number</a:t>
            </a:r>
            <a:r>
              <a:rPr lang="en-US" sz="2600">
                <a:sym typeface="Symbol" pitchFamily="18" charset="2"/>
              </a:rPr>
              <a:t>(borrower x loan)))</a:t>
            </a:r>
          </a:p>
          <a:p>
            <a:pPr lvl="1">
              <a:buFont typeface="Wingdings" pitchFamily="2" charset="2"/>
              <a:buNone/>
            </a:pPr>
            <a:r>
              <a:rPr lang="en-US" sz="2400">
                <a:sym typeface="Symbol" pitchFamily="18" charset="2"/>
              </a:rPr>
              <a:t>   Query 2</a:t>
            </a:r>
          </a:p>
          <a:p>
            <a:pPr lvl="1">
              <a:buFont typeface="Wingdings" pitchFamily="2" charset="2"/>
              <a:buNone/>
            </a:pPr>
            <a:r>
              <a:rPr lang="en-US" sz="2400">
                <a:sym typeface="Symbol" pitchFamily="18" charset="2"/>
              </a:rPr>
              <a:t>     </a:t>
            </a:r>
            <a:r>
              <a:rPr lang="en-US" sz="2600">
                <a:sym typeface="Symbol" pitchFamily="18" charset="2"/>
              </a:rPr>
              <a:t></a:t>
            </a:r>
            <a:r>
              <a:rPr lang="en-US" sz="2600" baseline="-25000">
                <a:sym typeface="Symbol" pitchFamily="18" charset="2"/>
              </a:rPr>
              <a:t>customer-name</a:t>
            </a:r>
            <a:r>
              <a:rPr lang="en-US" sz="2600">
                <a:sym typeface="Symbol" pitchFamily="18" charset="2"/>
              </a:rPr>
              <a:t>(</a:t>
            </a:r>
            <a:r>
              <a:rPr lang="en-US" sz="2600" baseline="-25000">
                <a:sym typeface="Symbol" pitchFamily="18" charset="2"/>
              </a:rPr>
              <a:t>loan.loan-number = borrower.loan-number</a:t>
            </a:r>
            <a:r>
              <a:rPr lang="en-US" sz="2600">
                <a:sym typeface="Symbol" pitchFamily="18" charset="2"/>
              </a:rPr>
              <a:t>(</a:t>
            </a:r>
            <a:br>
              <a:rPr lang="en-US" sz="2600">
                <a:sym typeface="Symbol" pitchFamily="18" charset="2"/>
              </a:rPr>
            </a:br>
            <a:r>
              <a:rPr lang="en-US" sz="2600">
                <a:sym typeface="Symbol" pitchFamily="18" charset="2"/>
              </a:rPr>
              <a:t>                           (</a:t>
            </a:r>
            <a:r>
              <a:rPr lang="en-US" sz="2600" baseline="-25000">
                <a:sym typeface="Symbol" pitchFamily="18" charset="2"/>
              </a:rPr>
              <a:t>branch-name = “Perryridge”</a:t>
            </a:r>
            <a:r>
              <a:rPr lang="en-US" sz="2600">
                <a:sym typeface="Symbol" pitchFamily="18" charset="2"/>
              </a:rPr>
              <a:t>(loan)) x</a:t>
            </a:r>
            <a:br>
              <a:rPr lang="en-US" sz="2600">
                <a:sym typeface="Symbol" pitchFamily="18" charset="2"/>
              </a:rPr>
            </a:br>
            <a:r>
              <a:rPr lang="en-US" sz="2600">
                <a:sym typeface="Symbol" pitchFamily="18" charset="2"/>
              </a:rPr>
              <a:t>                                                                      borrower)</a:t>
            </a:r>
            <a:br>
              <a:rPr lang="en-US" sz="2600">
                <a:sym typeface="Symbol" pitchFamily="18" charset="2"/>
              </a:rPr>
            </a:br>
            <a:r>
              <a:rPr lang="en-US" sz="2600">
                <a:sym typeface="Symbol" pitchFamily="18" charset="2"/>
              </a:rPr>
              <a:t>                        )</a:t>
            </a:r>
            <a:endParaRPr lang="en-US" sz="260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animEffect transition="in" filter="fade">
                                      <p:cBhvr>
                                        <p:cTn id="7" dur="2000"/>
                                        <p:tgtEl>
                                          <p:spTgt spid="68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8131">
                                            <p:txEl>
                                              <p:pRg st="1" end="1"/>
                                            </p:txEl>
                                          </p:spTgt>
                                        </p:tgtEl>
                                        <p:attrNameLst>
                                          <p:attrName>style.visibility</p:attrName>
                                        </p:attrNameLst>
                                      </p:cBhvr>
                                      <p:to>
                                        <p:strVal val="visible"/>
                                      </p:to>
                                    </p:set>
                                    <p:animEffect transition="in" filter="fade">
                                      <p:cBhvr>
                                        <p:cTn id="12" dur="2000"/>
                                        <p:tgtEl>
                                          <p:spTgt spid="68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8131">
                                            <p:txEl>
                                              <p:pRg st="2" end="2"/>
                                            </p:txEl>
                                          </p:spTgt>
                                        </p:tgtEl>
                                        <p:attrNameLst>
                                          <p:attrName>style.visibility</p:attrName>
                                        </p:attrNameLst>
                                      </p:cBhvr>
                                      <p:to>
                                        <p:strVal val="visible"/>
                                      </p:to>
                                    </p:set>
                                    <p:animEffect transition="in" filter="fade">
                                      <p:cBhvr>
                                        <p:cTn id="17" dur="2000"/>
                                        <p:tgtEl>
                                          <p:spTgt spid="688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8131">
                                            <p:txEl>
                                              <p:pRg st="3" end="3"/>
                                            </p:txEl>
                                          </p:spTgt>
                                        </p:tgtEl>
                                        <p:attrNameLst>
                                          <p:attrName>style.visibility</p:attrName>
                                        </p:attrNameLst>
                                      </p:cBhvr>
                                      <p:to>
                                        <p:strVal val="visible"/>
                                      </p:to>
                                    </p:set>
                                    <p:animEffect transition="in" filter="fade">
                                      <p:cBhvr>
                                        <p:cTn id="22" dur="2000"/>
                                        <p:tgtEl>
                                          <p:spTgt spid="688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88131">
                                            <p:txEl>
                                              <p:pRg st="4" end="4"/>
                                            </p:txEl>
                                          </p:spTgt>
                                        </p:tgtEl>
                                        <p:attrNameLst>
                                          <p:attrName>style.visibility</p:attrName>
                                        </p:attrNameLst>
                                      </p:cBhvr>
                                      <p:to>
                                        <p:strVal val="visible"/>
                                      </p:to>
                                    </p:set>
                                    <p:animEffect transition="in" filter="fade">
                                      <p:cBhvr>
                                        <p:cTn id="27" dur="2000"/>
                                        <p:tgtEl>
                                          <p:spTgt spid="68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a:t>
            </a:r>
            <a:r>
              <a:rPr lang="en-US">
                <a:solidFill>
                  <a:srgbClr val="0000FF"/>
                </a:solidFill>
                <a:effectLst>
                  <a:outerShdw blurRad="38100" dist="38100" dir="2700000" algn="tl">
                    <a:srgbClr val="C0C0C0"/>
                  </a:outerShdw>
                </a:effectLst>
                <a:sym typeface="Symbol" pitchFamily="18" charset="2"/>
              </a:rPr>
              <a:t></a:t>
            </a:r>
            <a:r>
              <a:rPr lang="en-US">
                <a:solidFill>
                  <a:srgbClr val="0000FF"/>
                </a:solidFill>
                <a:effectLst>
                  <a:outerShdw blurRad="38100" dist="38100" dir="2700000" algn="tl">
                    <a:srgbClr val="C0C0C0"/>
                  </a:outerShdw>
                </a:effectLst>
              </a:rPr>
              <a:t> (</a:t>
            </a:r>
            <a:r>
              <a:rPr lang="en-US">
                <a:solidFill>
                  <a:srgbClr val="0000FF"/>
                </a:solidFill>
                <a:effectLst>
                  <a:outerShdw blurRad="38100" dist="38100" dir="2700000" algn="tl">
                    <a:srgbClr val="C0C0C0"/>
                  </a:outerShdw>
                </a:effectLst>
                <a:sym typeface="Symbol" pitchFamily="18" charset="2"/>
              </a:rPr>
              <a:t>-join)</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E6E77F2-34CE-44F8-83C7-E5C2BF3336B7}" type="slidenum">
              <a:rPr lang="en-US" sz="1000" b="0">
                <a:solidFill>
                  <a:schemeClr val="bg2">
                    <a:shade val="50000"/>
                  </a:schemeClr>
                </a:solidFill>
                <a:latin typeface="Verdana" pitchFamily="34" charset="0"/>
              </a:rPr>
              <a:pPr algn="r" eaLnBrk="1" hangingPunct="1">
                <a:defRPr/>
              </a:pPr>
              <a:t>51</a:t>
            </a:fld>
            <a:endParaRPr lang="en-US" sz="1000" b="0">
              <a:solidFill>
                <a:schemeClr val="bg2">
                  <a:shade val="50000"/>
                </a:schemeClr>
              </a:solidFill>
              <a:latin typeface="Verdana" pitchFamily="34" charset="0"/>
            </a:endParaRPr>
          </a:p>
        </p:txBody>
      </p:sp>
      <p:graphicFrame>
        <p:nvGraphicFramePr>
          <p:cNvPr id="605312" name="Group 128"/>
          <p:cNvGraphicFramePr>
            <a:graphicFrameLocks noGrp="1"/>
          </p:cNvGraphicFramePr>
          <p:nvPr>
            <p:extLst>
              <p:ext uri="{D42A27DB-BD31-4B8C-83A1-F6EECF244321}">
                <p14:modId xmlns:p14="http://schemas.microsoft.com/office/powerpoint/2010/main" val="267516915"/>
              </p:ext>
            </p:extLst>
          </p:nvPr>
        </p:nvGraphicFramePr>
        <p:xfrm>
          <a:off x="361316" y="4720273"/>
          <a:ext cx="8585834" cy="1859280"/>
        </p:xfrm>
        <a:graphic>
          <a:graphicData uri="http://schemas.openxmlformats.org/drawingml/2006/table">
            <a:tbl>
              <a:tblPr/>
              <a:tblGrid>
                <a:gridCol w="762000"/>
                <a:gridCol w="762000"/>
                <a:gridCol w="609600"/>
                <a:gridCol w="208280"/>
                <a:gridCol w="655637"/>
                <a:gridCol w="1647825"/>
                <a:gridCol w="208280"/>
                <a:gridCol w="684212"/>
                <a:gridCol w="685800"/>
                <a:gridCol w="685800"/>
                <a:gridCol w="1676400"/>
              </a:tblGrid>
              <a:tr h="304800">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r</a:t>
                      </a:r>
                      <a:r>
                        <a:rPr kumimoji="0" lang="en-US" sz="1300" b="0" i="0" u="none" strike="noStrike" cap="none" normalizeH="0" baseline="-30000" smtClean="0">
                          <a:ln>
                            <a:noFill/>
                          </a:ln>
                          <a:solidFill>
                            <a:schemeClr val="tx1"/>
                          </a:solidFill>
                          <a:effectLst/>
                          <a:latin typeface="VNI-Times" pitchFamily="2" charset="0"/>
                          <a:ea typeface="Times New Roman" pitchFamily="18" charset="0"/>
                          <a:cs typeface="Arial" charset="0"/>
                        </a:rPr>
                        <a:t>1</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r</a:t>
                      </a:r>
                      <a:r>
                        <a:rPr kumimoji="0" lang="en-US" sz="1300" b="0" i="0" u="none" strike="noStrike" cap="none" normalizeH="0" baseline="-30000" smtClean="0">
                          <a:ln>
                            <a:noFill/>
                          </a:ln>
                          <a:solidFill>
                            <a:schemeClr val="tx1"/>
                          </a:solidFill>
                          <a:effectLst/>
                          <a:latin typeface="VNI-Times" pitchFamily="2" charset="0"/>
                          <a:ea typeface="Times New Roman" pitchFamily="18" charset="0"/>
                          <a:cs typeface="Arial" charset="0"/>
                        </a:rPr>
                        <a:t>2</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cap="flat">
                      <a:noFill/>
                    </a:lnT>
                    <a:lnB>
                      <a:noFill/>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r</a:t>
                      </a:r>
                      <a:r>
                        <a:rPr kumimoji="0" lang="en-US" sz="1300" b="1" i="0" u="none" strike="noStrike" cap="none" normalizeH="0" baseline="-25000" smtClean="0">
                          <a:ln>
                            <a:noFill/>
                          </a:ln>
                          <a:solidFill>
                            <a:schemeClr val="hlink"/>
                          </a:solidFill>
                          <a:effectLst/>
                          <a:latin typeface="VNI-Times" pitchFamily="2" charset="0"/>
                          <a:ea typeface="Times New Roman" pitchFamily="18" charset="0"/>
                          <a:cs typeface="Arial" charset="0"/>
                        </a:rPr>
                        <a:t>3</a:t>
                      </a: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 r</a:t>
                      </a:r>
                      <a:r>
                        <a:rPr kumimoji="0" lang="en-US" sz="1300" b="1" i="0" u="none" strike="noStrike" cap="none" normalizeH="0" baseline="-25000" smtClean="0">
                          <a:ln>
                            <a:noFill/>
                          </a:ln>
                          <a:solidFill>
                            <a:schemeClr val="hlink"/>
                          </a:solidFill>
                          <a:effectLst/>
                          <a:latin typeface="VNI-Times" pitchFamily="2" charset="0"/>
                          <a:ea typeface="Times New Roman" pitchFamily="18" charset="0"/>
                          <a:cs typeface="Arial" charset="0"/>
                        </a:rPr>
                        <a:t>1</a:t>
                      </a: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|&gt;&lt;| r</a:t>
                      </a:r>
                      <a:r>
                        <a:rPr kumimoji="0" lang="en-US" sz="1300" b="1" i="0" u="none" strike="noStrike" cap="none" normalizeH="0" baseline="-25000" smtClean="0">
                          <a:ln>
                            <a:noFill/>
                          </a:ln>
                          <a:solidFill>
                            <a:schemeClr val="hlink"/>
                          </a:solidFill>
                          <a:effectLst/>
                          <a:latin typeface="VNI-Times" pitchFamily="2" charset="0"/>
                          <a:ea typeface="Times New Roman" pitchFamily="18" charset="0"/>
                          <a:cs typeface="Arial" charset="0"/>
                        </a:rPr>
                        <a:t>2 </a:t>
                      </a: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Với A</a:t>
                      </a:r>
                      <a:r>
                        <a:rPr kumimoji="0" lang="en-US" sz="1300" b="1" i="0" u="none" strike="noStrike" cap="none" normalizeH="0" baseline="-25000" smtClean="0">
                          <a:ln>
                            <a:noFill/>
                          </a:ln>
                          <a:solidFill>
                            <a:schemeClr val="hlink"/>
                          </a:solidFill>
                          <a:effectLst/>
                          <a:latin typeface="VNI-Times" pitchFamily="2" charset="0"/>
                          <a:ea typeface="Times New Roman" pitchFamily="18" charset="0"/>
                          <a:cs typeface="Arial" charset="0"/>
                        </a:rPr>
                        <a:t>i</a:t>
                      </a: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=B</a:t>
                      </a:r>
                      <a:r>
                        <a:rPr kumimoji="0" lang="en-US" sz="1300" b="1" i="0" u="none" strike="noStrike" cap="none" normalizeH="0" baseline="-25000" smtClean="0">
                          <a:ln>
                            <a:noFill/>
                          </a:ln>
                          <a:solidFill>
                            <a:schemeClr val="hlink"/>
                          </a:solidFill>
                          <a:effectLst/>
                          <a:latin typeface="VNI-Times" pitchFamily="2" charset="0"/>
                          <a:ea typeface="Times New Roman" pitchFamily="18" charset="0"/>
                          <a:cs typeface="Arial" charset="0"/>
                        </a:rPr>
                        <a:t>j</a:t>
                      </a:r>
                      <a:r>
                        <a:rPr kumimoji="0" lang="en-US" sz="1300" b="1" i="0" u="none" strike="noStrike" cap="none" normalizeH="0" baseline="0" smtClean="0">
                          <a:ln>
                            <a:noFill/>
                          </a:ln>
                          <a:solidFill>
                            <a:schemeClr val="hlink"/>
                          </a:solidFill>
                          <a:effectLst/>
                          <a:latin typeface="VNI-Times" pitchFamily="2" charset="0"/>
                          <a:ea typeface="Times New Roman" pitchFamily="18" charset="0"/>
                          <a:cs typeface="Arial" charset="0"/>
                        </a:rPr>
                        <a:t>=MAMH</a:t>
                      </a: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47148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SV</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DIEM</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THI</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TEN</a:t>
                      </a:r>
                    </a:p>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SV</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MA</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MH</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DIEM</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THI</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1" i="0" u="none" strike="noStrike" cap="none" normalizeH="0" baseline="0" smtClean="0">
                          <a:ln>
                            <a:noFill/>
                          </a:ln>
                          <a:solidFill>
                            <a:schemeClr val="tx1"/>
                          </a:solidFill>
                          <a:effectLst/>
                          <a:latin typeface="VNI-Times" pitchFamily="2" charset="0"/>
                          <a:ea typeface="Times New Roman" pitchFamily="18" charset="0"/>
                          <a:cs typeface="Arial" charset="0"/>
                        </a:rPr>
                        <a:t>TENMH</a:t>
                      </a:r>
                      <a:endPar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CO SO DU 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CO SO DU 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CAU TRUC DLIEU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hlink"/>
                          </a:solidFill>
                          <a:effectLst/>
                          <a:latin typeface="VNI-Times" pitchFamily="2"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CAU TRUC DLIEU</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44475">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300" b="0" i="0" u="none" strike="noStrike" cap="none" normalizeH="0" baseline="0" smtClean="0">
                          <a:ln>
                            <a:noFill/>
                          </a:ln>
                          <a:solidFill>
                            <a:schemeClr val="tx1"/>
                          </a:solidFill>
                          <a:effectLst/>
                          <a:latin typeface="VNI-Times" pitchFamily="2"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hlink"/>
                        </a:solidFill>
                        <a:effectLst/>
                        <a:latin typeface="VNI-Times" pitchFamily="2"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smtClean="0">
                        <a:ln>
                          <a:noFill/>
                        </a:ln>
                        <a:solidFill>
                          <a:schemeClr val="tx1"/>
                        </a:solidFill>
                        <a:effectLst/>
                        <a:latin typeface="VNI-Times" pitchFamily="2" charset="0"/>
                      </a:endParaRP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300" b="0" i="0" u="none" strike="noStrike" cap="none" normalizeH="0" baseline="0" dirty="0" smtClean="0">
                        <a:ln>
                          <a:noFill/>
                        </a:ln>
                        <a:solidFill>
                          <a:schemeClr val="tx1"/>
                        </a:solidFill>
                        <a:effectLst/>
                        <a:latin typeface="VNI-Times" pitchFamily="2" charset="0"/>
                      </a:endParaRP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t>Trần Thi Kim Chi</a:t>
            </a:r>
            <a:endParaRPr lang="en-US"/>
          </a:p>
        </p:txBody>
      </p:sp>
      <p:sp>
        <p:nvSpPr>
          <p:cNvPr id="10" name="Content Placeholder 2"/>
          <p:cNvSpPr txBox="1">
            <a:spLocks/>
          </p:cNvSpPr>
          <p:nvPr/>
        </p:nvSpPr>
        <p:spPr>
          <a:xfrm>
            <a:off x="685800" y="1905000"/>
            <a:ext cx="8229600" cy="5257800"/>
          </a:xfrm>
          <a:prstGeom prst="rect">
            <a:avLst/>
          </a:prstGeom>
        </p:spPr>
        <p:txBody>
          <a:bodyPr>
            <a:normAutofit/>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sz="2000" b="1" kern="0" smtClean="0">
                <a:solidFill>
                  <a:srgbClr val="990000"/>
                </a:solidFill>
              </a:rPr>
              <a:t>Phép JOIN</a:t>
            </a:r>
            <a:r>
              <a:rPr lang="en-US" sz="2000" b="0" kern="0" smtClean="0"/>
              <a:t>: Kết hợp hai quan hệ R(A</a:t>
            </a:r>
            <a:r>
              <a:rPr lang="en-US" sz="2000" b="0" kern="0" baseline="-25000" smtClean="0"/>
              <a:t>1</a:t>
            </a:r>
            <a:r>
              <a:rPr lang="en-US" sz="2000" b="0" kern="0" smtClean="0"/>
              <a:t>, A</a:t>
            </a:r>
            <a:r>
              <a:rPr lang="en-US" sz="2000" b="0" kern="0" baseline="-25000" smtClean="0"/>
              <a:t>2</a:t>
            </a:r>
            <a:r>
              <a:rPr lang="en-US" sz="2000" b="0" kern="0" smtClean="0"/>
              <a:t>, . . ., A</a:t>
            </a:r>
            <a:r>
              <a:rPr lang="en-US" sz="2000" b="0" kern="0" baseline="-25000" smtClean="0"/>
              <a:t>n</a:t>
            </a:r>
            <a:r>
              <a:rPr lang="en-US" sz="2000" b="0" kern="0" smtClean="0"/>
              <a:t>) và S(B</a:t>
            </a:r>
            <a:r>
              <a:rPr lang="en-US" sz="2000" b="0" kern="0" baseline="-25000" smtClean="0"/>
              <a:t>1</a:t>
            </a:r>
            <a:r>
              <a:rPr lang="en-US" sz="2000" b="0" kern="0" smtClean="0"/>
              <a:t>, B</a:t>
            </a:r>
            <a:r>
              <a:rPr lang="en-US" sz="2000" b="0" kern="0" baseline="-25000" smtClean="0"/>
              <a:t>2</a:t>
            </a:r>
            <a:r>
              <a:rPr lang="en-US" sz="2000" b="0" kern="0" smtClean="0"/>
              <a:t>, . . ., B</a:t>
            </a:r>
            <a:r>
              <a:rPr lang="en-US" sz="2000" b="0" kern="0" baseline="-25000" smtClean="0"/>
              <a:t>m</a:t>
            </a:r>
            <a:r>
              <a:rPr lang="en-US" sz="2000" b="0" kern="0" smtClean="0"/>
              <a:t>) tạo một quan hệ mới.</a:t>
            </a:r>
          </a:p>
          <a:p>
            <a:pPr lvl="1" eaLnBrk="1" hangingPunct="1"/>
            <a:r>
              <a:rPr lang="en-US" sz="1800" b="0" kern="0" smtClean="0"/>
              <a:t>Biểu thức:</a:t>
            </a:r>
          </a:p>
          <a:p>
            <a:pPr marL="457200" lvl="1" indent="0" eaLnBrk="1" hangingPunct="1">
              <a:buFont typeface="Wingdings" pitchFamily="2" charset="2"/>
              <a:buNone/>
            </a:pPr>
            <a:r>
              <a:rPr lang="en-US" sz="1800" b="0" kern="0" smtClean="0"/>
              <a:t> </a:t>
            </a:r>
          </a:p>
          <a:p>
            <a:pPr lvl="1" eaLnBrk="1" hangingPunct="1"/>
            <a:r>
              <a:rPr lang="en-US" sz="1800" b="0" kern="0" smtClean="0"/>
              <a:t>Các quan hệ kết hợp dựa trên cột chung, và cột chung phải có cùng miền giá trị</a:t>
            </a:r>
          </a:p>
          <a:p>
            <a:pPr lvl="1" eaLnBrk="1" hangingPunct="1"/>
            <a:r>
              <a:rPr lang="en-US" sz="1800" b="0" kern="0" smtClean="0"/>
              <a:t>Có 3 loại phép kết: </a:t>
            </a:r>
          </a:p>
          <a:p>
            <a:pPr lvl="2" eaLnBrk="1" hangingPunct="1"/>
            <a:r>
              <a:rPr lang="en-US" sz="1600" b="0" kern="0" smtClean="0"/>
              <a:t>Equi Join </a:t>
            </a:r>
          </a:p>
          <a:p>
            <a:pPr lvl="2" eaLnBrk="1" hangingPunct="1"/>
            <a:r>
              <a:rPr lang="en-US" sz="1600" b="0" kern="0" smtClean="0"/>
              <a:t>Natural Join </a:t>
            </a:r>
          </a:p>
          <a:p>
            <a:pPr lvl="2" eaLnBrk="1" hangingPunct="1"/>
            <a:r>
              <a:rPr lang="en-US" sz="1600" b="0" kern="0" smtClean="0"/>
              <a:t>Theta Join</a:t>
            </a:r>
            <a:endParaRPr lang="en-US" sz="1600" b="0" kern="0" dirty="0"/>
          </a:p>
        </p:txBody>
      </p:sp>
      <p:sp>
        <p:nvSpPr>
          <p:cNvPr id="11" name="TextBox 10"/>
          <p:cNvSpPr txBox="1"/>
          <p:nvPr/>
        </p:nvSpPr>
        <p:spPr>
          <a:xfrm>
            <a:off x="2895600" y="2590800"/>
            <a:ext cx="4419600"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3200" b="1" dirty="0">
                <a:solidFill>
                  <a:srgbClr val="990000"/>
                </a:solidFill>
                <a:latin typeface="Times New Roman" pitchFamily="18" charset="0"/>
              </a:rPr>
              <a:t>R </a:t>
            </a:r>
            <a:r>
              <a:rPr lang="en-US" sz="3200" b="1" dirty="0">
                <a:solidFill>
                  <a:srgbClr val="990000"/>
                </a:solidFill>
              </a:rPr>
              <a:t>⨝</a:t>
            </a:r>
            <a:r>
              <a:rPr lang="en-US" sz="3200" b="1" baseline="-25000" dirty="0">
                <a:solidFill>
                  <a:srgbClr val="990000"/>
                </a:solidFill>
                <a:latin typeface="Times New Roman" pitchFamily="18" charset="0"/>
              </a:rPr>
              <a:t>&lt;join </a:t>
            </a:r>
            <a:r>
              <a:rPr lang="en-US" sz="3200" b="1" baseline="-25000" dirty="0" smtClean="0">
                <a:solidFill>
                  <a:srgbClr val="990000"/>
                </a:solidFill>
                <a:latin typeface="Times New Roman" pitchFamily="18" charset="0"/>
              </a:rPr>
              <a:t>condition&gt;</a:t>
            </a:r>
            <a:r>
              <a:rPr lang="en-US" sz="3200" b="1" dirty="0" smtClean="0">
                <a:solidFill>
                  <a:srgbClr val="990000"/>
                </a:solidFill>
                <a:latin typeface="Times New Roman" pitchFamily="18" charset="0"/>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05312"/>
                                        </p:tgtEl>
                                        <p:attrNameLst>
                                          <p:attrName>style.visibility</p:attrName>
                                        </p:attrNameLst>
                                      </p:cBhvr>
                                      <p:to>
                                        <p:strVal val="visible"/>
                                      </p:to>
                                    </p:set>
                                    <p:animEffect transition="in" filter="strips(downRight)">
                                      <p:cBhvr>
                                        <p:cTn id="7" dur="500"/>
                                        <p:tgtEl>
                                          <p:spTgt spid="60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a:t>
            </a:r>
            <a:r>
              <a:rPr lang="en-US" smtClean="0">
                <a:solidFill>
                  <a:srgbClr val="0000FF"/>
                </a:solidFill>
                <a:effectLst>
                  <a:outerShdw blurRad="38100" dist="38100" dir="2700000" algn="tl">
                    <a:srgbClr val="C0C0C0"/>
                  </a:outerShdw>
                </a:effectLst>
                <a:sym typeface="Symbol" pitchFamily="18" charset="2"/>
              </a:rPr>
              <a:t>theta</a:t>
            </a:r>
            <a:endParaRPr lang="en-US">
              <a:solidFill>
                <a:srgbClr val="0000FF"/>
              </a:solidFill>
              <a:effectLst>
                <a:outerShdw blurRad="38100" dist="38100" dir="2700000" algn="tl">
                  <a:srgbClr val="C0C0C0"/>
                </a:outerShdw>
              </a:effectLst>
              <a:sym typeface="Symbol" pitchFamily="18" charset="2"/>
            </a:endParaRPr>
          </a:p>
        </p:txBody>
      </p:sp>
      <p:pic>
        <p:nvPicPr>
          <p:cNvPr id="66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53" t="52976" r="19494" b="30556"/>
          <a:stretch/>
        </p:blipFill>
        <p:spPr bwMode="auto">
          <a:xfrm>
            <a:off x="892176" y="4960718"/>
            <a:ext cx="7315200" cy="18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52</a:t>
            </a:fld>
            <a:endParaRPr lang="en-US"/>
          </a:p>
        </p:txBody>
      </p:sp>
      <p:sp>
        <p:nvSpPr>
          <p:cNvPr id="7" name="Content Placeholder 2"/>
          <p:cNvSpPr txBox="1">
            <a:spLocks/>
          </p:cNvSpPr>
          <p:nvPr/>
        </p:nvSpPr>
        <p:spPr>
          <a:xfrm>
            <a:off x="228600" y="1869346"/>
            <a:ext cx="8813636" cy="3763522"/>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1" i="1" kern="0" smtClean="0">
                <a:solidFill>
                  <a:srgbClr val="990000"/>
                </a:solidFill>
              </a:rPr>
              <a:t>Theta Join</a:t>
            </a:r>
            <a:r>
              <a:rPr lang="en-US" sz="2400" b="1" kern="0" smtClean="0">
                <a:solidFill>
                  <a:srgbClr val="990000"/>
                </a:solidFill>
              </a:rPr>
              <a:t>:</a:t>
            </a:r>
            <a:r>
              <a:rPr lang="en-US" sz="2400" b="0" kern="0" smtClean="0"/>
              <a:t> Điều kiện kết khác với phép bằng trên các cột có cùng kiểu dữ liệu. </a:t>
            </a:r>
          </a:p>
          <a:p>
            <a:pPr marL="457200" lvl="1" indent="0" eaLnBrk="1" hangingPunct="1">
              <a:buFont typeface="Wingdings" pitchFamily="2" charset="2"/>
              <a:buNone/>
            </a:pPr>
            <a:r>
              <a:rPr lang="en-US" sz="2400" b="0" kern="0" smtClean="0"/>
              <a:t>Example:</a:t>
            </a:r>
            <a:endParaRPr lang="en-US" sz="2400" b="0" kern="0"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737" y="2752623"/>
            <a:ext cx="4096463" cy="211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5943600" y="5029200"/>
            <a:ext cx="2362200" cy="1214438"/>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vi-VN"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5957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530"/>
                                        </p:tgtEl>
                                        <p:attrNameLst>
                                          <p:attrName>style.visibility</p:attrName>
                                        </p:attrNameLst>
                                      </p:cBhvr>
                                      <p:to>
                                        <p:strVal val="visible"/>
                                      </p:to>
                                    </p:set>
                                    <p:animEffect transition="in" filter="fade">
                                      <p:cBhvr>
                                        <p:cTn id="7" dur="500"/>
                                        <p:tgtEl>
                                          <p:spTgt spid="6625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a:t>
            </a:r>
            <a:r>
              <a:rPr lang="en-US" smtClean="0">
                <a:solidFill>
                  <a:srgbClr val="0000FF"/>
                </a:solidFill>
                <a:effectLst>
                  <a:outerShdw blurRad="38100" dist="38100" dir="2700000" algn="tl">
                    <a:srgbClr val="C0C0C0"/>
                  </a:outerShdw>
                </a:effectLst>
                <a:sym typeface="Symbol" pitchFamily="18" charset="2"/>
              </a:rPr>
              <a:t>bằng</a:t>
            </a:r>
            <a:endParaRPr lang="en-US">
              <a:solidFill>
                <a:srgbClr val="0000FF"/>
              </a:solidFill>
              <a:effectLst>
                <a:outerShdw blurRad="38100" dist="38100" dir="2700000" algn="tl">
                  <a:srgbClr val="C0C0C0"/>
                </a:outerShdw>
              </a:effectLst>
              <a:sym typeface="Symbol" pitchFamily="18" charset="2"/>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E6E77F2-34CE-44F8-83C7-E5C2BF3336B7}" type="slidenum">
              <a:rPr lang="en-US" sz="1000" b="0">
                <a:solidFill>
                  <a:schemeClr val="bg2">
                    <a:shade val="50000"/>
                  </a:schemeClr>
                </a:solidFill>
                <a:latin typeface="Verdana" pitchFamily="34" charset="0"/>
              </a:rPr>
              <a:pPr algn="r" eaLnBrk="1" hangingPunct="1">
                <a:defRPr/>
              </a:pPr>
              <a:t>53</a:t>
            </a:fld>
            <a:endParaRPr lang="en-US" sz="1000" b="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53</a:t>
            </a:fld>
            <a:endParaRPr lang="en-US"/>
          </a:p>
        </p:txBody>
      </p:sp>
      <p:sp>
        <p:nvSpPr>
          <p:cNvPr id="7" name="Content Placeholder 2"/>
          <p:cNvSpPr txBox="1">
            <a:spLocks/>
          </p:cNvSpPr>
          <p:nvPr/>
        </p:nvSpPr>
        <p:spPr>
          <a:xfrm>
            <a:off x="333149" y="1934029"/>
            <a:ext cx="8472714" cy="4525963"/>
          </a:xfrm>
          <a:prstGeom prst="rect">
            <a:avLst/>
          </a:prstGeom>
        </p:spPr>
        <p:txBody>
          <a:bodyPr>
            <a:normAutofit/>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1" i="1" kern="0" dirty="0" smtClean="0">
                <a:solidFill>
                  <a:srgbClr val="990000"/>
                </a:solidFill>
              </a:rPr>
              <a:t>EQUIJOIN</a:t>
            </a:r>
            <a:r>
              <a:rPr lang="en-US" sz="2400" b="0" kern="0" dirty="0" smtClean="0">
                <a:solidFill>
                  <a:srgbClr val="990000"/>
                </a:solidFill>
              </a:rPr>
              <a:t>: Đ</a:t>
            </a:r>
            <a:r>
              <a:rPr lang="en-US" sz="2400" b="0" kern="0" dirty="0" smtClean="0"/>
              <a:t>iều kiện kết chỉ chứa phép so sánh bằng.</a:t>
            </a:r>
          </a:p>
          <a:p>
            <a:pPr lvl="2" eaLnBrk="1" hangingPunct="1">
              <a:buFont typeface="Wingdings" pitchFamily="2" charset="2"/>
              <a:buNone/>
            </a:pPr>
            <a:r>
              <a:rPr lang="en-US" sz="2000" b="0" kern="0" dirty="0" smtClean="0"/>
              <a:t>Thí dụ: 	</a:t>
            </a:r>
          </a:p>
          <a:p>
            <a:pPr eaLnBrk="1" hangingPunct="1">
              <a:buFont typeface="Wingdings" pitchFamily="2" charset="2"/>
              <a:buNone/>
            </a:pPr>
            <a:endParaRPr lang="en-US" sz="2800" b="0" kern="0"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56518"/>
            <a:ext cx="6553200" cy="368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00939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572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Phép kết tự nhiên</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(Natural join)</a:t>
            </a:r>
          </a:p>
        </p:txBody>
      </p:sp>
      <p:sp>
        <p:nvSpPr>
          <p:cNvPr id="7"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D1B2C4B-8008-4FE1-AFA4-DD1F3BA1BD3E}" type="slidenum">
              <a:rPr lang="en-US" sz="1000" b="0">
                <a:solidFill>
                  <a:schemeClr val="bg2">
                    <a:shade val="50000"/>
                  </a:schemeClr>
                </a:solidFill>
                <a:latin typeface="Verdana" pitchFamily="34" charset="0"/>
              </a:rPr>
              <a:pPr algn="r" eaLnBrk="1" hangingPunct="1">
                <a:defRPr/>
              </a:pPr>
              <a:t>54</a:t>
            </a:fld>
            <a:endParaRPr lang="en-US" sz="1000" b="0">
              <a:solidFill>
                <a:schemeClr val="bg2">
                  <a:shade val="50000"/>
                </a:schemeClr>
              </a:solidFill>
              <a:latin typeface="Verdana" pitchFamily="34" charset="0"/>
            </a:endParaRPr>
          </a:p>
        </p:txBody>
      </p:sp>
      <p:pic>
        <p:nvPicPr>
          <p:cNvPr id="664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52" t="39087" r="19792" b="21429"/>
          <a:stretch/>
        </p:blipFill>
        <p:spPr bwMode="auto">
          <a:xfrm>
            <a:off x="990600" y="2133600"/>
            <a:ext cx="7162800" cy="4306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54</a:t>
            </a:fld>
            <a:endParaRPr lang="en-US"/>
          </a:p>
        </p:txBody>
      </p:sp>
    </p:spTree>
    <p:extLst>
      <p:ext uri="{BB962C8B-B14F-4D97-AF65-F5344CB8AC3E}">
        <p14:creationId xmlns:p14="http://schemas.microsoft.com/office/powerpoint/2010/main" val="4095383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57200" y="533400"/>
            <a:ext cx="8183563" cy="1050925"/>
          </a:xfrm>
        </p:spPr>
        <p:txBody>
          <a:bodyPr>
            <a:normAutofit fontScale="90000"/>
          </a:bodyPr>
          <a:lstStyle/>
          <a:p>
            <a:pPr algn="ctr"/>
            <a:r>
              <a:rPr lang="en-US" sz="4000">
                <a:solidFill>
                  <a:srgbClr val="0000FF"/>
                </a:solidFill>
                <a:effectLst>
                  <a:outerShdw blurRad="38100" dist="38100" dir="2700000" algn="tl">
                    <a:srgbClr val="C0C0C0"/>
                  </a:outerShdw>
                </a:effectLst>
              </a:rPr>
              <a:t>Phép kết tự nhiên</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(Natural join)</a:t>
            </a:r>
          </a:p>
        </p:txBody>
      </p:sp>
      <p:sp>
        <p:nvSpPr>
          <p:cNvPr id="7"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1D1B2C4B-8008-4FE1-AFA4-DD1F3BA1BD3E}" type="slidenum">
              <a:rPr lang="en-US" sz="1000" b="0">
                <a:solidFill>
                  <a:schemeClr val="bg2">
                    <a:shade val="50000"/>
                  </a:schemeClr>
                </a:solidFill>
                <a:latin typeface="Verdana" pitchFamily="34" charset="0"/>
              </a:rPr>
              <a:pPr algn="r" eaLnBrk="1" hangingPunct="1">
                <a:defRPr/>
              </a:pPr>
              <a:t>55</a:t>
            </a:fld>
            <a:endParaRPr lang="en-US" sz="1000" b="0">
              <a:solidFill>
                <a:schemeClr val="bg2">
                  <a:shade val="50000"/>
                </a:schemeClr>
              </a:solidFill>
              <a:latin typeface="Verdana" pitchFamily="34"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134353"/>
            <a:ext cx="5515745" cy="4353533"/>
          </a:xfrm>
          <a:prstGeom prst="rect">
            <a:avLst/>
          </a:prstGeom>
        </p:spPr>
      </p:pic>
      <p:sp>
        <p:nvSpPr>
          <p:cNvPr id="2" name="TextBox 1"/>
          <p:cNvSpPr txBox="1"/>
          <p:nvPr/>
        </p:nvSpPr>
        <p:spPr>
          <a:xfrm>
            <a:off x="550552" y="2134353"/>
            <a:ext cx="912429" cy="461665"/>
          </a:xfrm>
          <a:prstGeom prst="rect">
            <a:avLst/>
          </a:prstGeom>
          <a:noFill/>
        </p:spPr>
        <p:txBody>
          <a:bodyPr wrap="none" rtlCol="0">
            <a:spAutoFit/>
          </a:bodyPr>
          <a:lstStyle/>
          <a:p>
            <a:r>
              <a:rPr lang="en-US" sz="2400" smtClean="0"/>
              <a:t>Ví dụ</a:t>
            </a:r>
            <a:endParaRPr lang="en-US" sz="2400"/>
          </a:p>
        </p:txBody>
      </p:sp>
      <p:sp>
        <p:nvSpPr>
          <p:cNvPr id="3" name="Rectangle 2"/>
          <p:cNvSpPr/>
          <p:nvPr/>
        </p:nvSpPr>
        <p:spPr bwMode="auto">
          <a:xfrm>
            <a:off x="2362200" y="4572000"/>
            <a:ext cx="45719" cy="45719"/>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4" name="Rectangle 3"/>
          <p:cNvSpPr/>
          <p:nvPr/>
        </p:nvSpPr>
        <p:spPr bwMode="auto">
          <a:xfrm>
            <a:off x="2362200" y="5105400"/>
            <a:ext cx="5181600" cy="16002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5" name="Footer Placeholder 4"/>
          <p:cNvSpPr>
            <a:spLocks noGrp="1"/>
          </p:cNvSpPr>
          <p:nvPr>
            <p:ph type="ftr" sz="quarter" idx="11"/>
          </p:nvPr>
        </p:nvSpPr>
        <p:spPr/>
        <p:txBody>
          <a:bodyPr/>
          <a:lstStyle/>
          <a:p>
            <a:r>
              <a:rPr lang="en-US" smtClean="0"/>
              <a:t>Trần Thi Kim Chi</a:t>
            </a:r>
            <a:endParaRPr lang="en-US"/>
          </a:p>
        </p:txBody>
      </p:sp>
      <p:sp>
        <p:nvSpPr>
          <p:cNvPr id="6" name="Slide Number Placeholder 5"/>
          <p:cNvSpPr>
            <a:spLocks noGrp="1"/>
          </p:cNvSpPr>
          <p:nvPr>
            <p:ph type="sldNum" sz="quarter" idx="12"/>
          </p:nvPr>
        </p:nvSpPr>
        <p:spPr/>
        <p:txBody>
          <a:bodyPr/>
          <a:lstStyle/>
          <a:p>
            <a:fld id="{FFF78B54-851D-40EE-83BB-0C4EB37884E6}" type="slidenum">
              <a:rPr lang="en-US" smtClean="0"/>
              <a:pPr/>
              <a:t>55</a:t>
            </a:fld>
            <a:endParaRPr lang="en-US"/>
          </a:p>
        </p:txBody>
      </p:sp>
    </p:spTree>
    <p:extLst>
      <p:ext uri="{BB962C8B-B14F-4D97-AF65-F5344CB8AC3E}">
        <p14:creationId xmlns:p14="http://schemas.microsoft.com/office/powerpoint/2010/main" val="253307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Grp="1" noChangeArrowheads="1"/>
          </p:cNvSpPr>
          <p:nvPr>
            <p:ph type="body" idx="4294967295"/>
          </p:nvPr>
        </p:nvSpPr>
        <p:spPr>
          <a:xfrm>
            <a:off x="685800" y="2057400"/>
            <a:ext cx="6843713" cy="382588"/>
          </a:xfrm>
        </p:spPr>
        <p:txBody>
          <a:bodyPr lIns="182880" tIns="91440"/>
          <a:lstStyle/>
          <a:p>
            <a:pPr marL="265113" indent="-265113"/>
            <a:r>
              <a:rPr lang="en-US" sz="2400"/>
              <a:t>Relations r, s:</a:t>
            </a:r>
          </a:p>
        </p:txBody>
      </p:sp>
      <p:sp>
        <p:nvSpPr>
          <p:cNvPr id="51214" name="Rectangle 14"/>
          <p:cNvSpPr>
            <a:spLocks noChangeArrowheads="1"/>
          </p:cNvSpPr>
          <p:nvPr/>
        </p:nvSpPr>
        <p:spPr bwMode="auto">
          <a:xfrm>
            <a:off x="3124200" y="2459038"/>
            <a:ext cx="4572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t>A</a:t>
            </a:r>
          </a:p>
        </p:txBody>
      </p:sp>
      <p:sp>
        <p:nvSpPr>
          <p:cNvPr id="51215" name="Rectangle 15"/>
          <p:cNvSpPr>
            <a:spLocks noChangeArrowheads="1"/>
          </p:cNvSpPr>
          <p:nvPr/>
        </p:nvSpPr>
        <p:spPr bwMode="auto">
          <a:xfrm>
            <a:off x="3581400" y="2459038"/>
            <a:ext cx="4572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t>B</a:t>
            </a:r>
          </a:p>
        </p:txBody>
      </p:sp>
      <p:sp>
        <p:nvSpPr>
          <p:cNvPr id="51216" name="Rectangle 16"/>
          <p:cNvSpPr>
            <a:spLocks noChangeArrowheads="1"/>
          </p:cNvSpPr>
          <p:nvPr/>
        </p:nvSpPr>
        <p:spPr bwMode="auto">
          <a:xfrm>
            <a:off x="3124200" y="3068638"/>
            <a:ext cx="457200" cy="1371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p:txBody>
      </p:sp>
      <p:sp>
        <p:nvSpPr>
          <p:cNvPr id="51217" name="Rectangle 17"/>
          <p:cNvSpPr>
            <a:spLocks noChangeArrowheads="1"/>
          </p:cNvSpPr>
          <p:nvPr/>
        </p:nvSpPr>
        <p:spPr bwMode="auto">
          <a:xfrm>
            <a:off x="3581400" y="3068638"/>
            <a:ext cx="457200" cy="1371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sym typeface="Symbol" pitchFamily="18" charset="2"/>
              </a:rPr>
              <a:t>1</a:t>
            </a:r>
          </a:p>
          <a:p>
            <a:pPr>
              <a:defRPr/>
            </a:pPr>
            <a:r>
              <a:rPr lang="en-US" sz="1800" b="0" i="1">
                <a:sym typeface="Symbol" pitchFamily="18" charset="2"/>
              </a:rPr>
              <a:t>2</a:t>
            </a:r>
          </a:p>
          <a:p>
            <a:pPr>
              <a:defRPr/>
            </a:pPr>
            <a:r>
              <a:rPr lang="en-US" sz="1800" b="0" i="1">
                <a:sym typeface="Symbol" pitchFamily="18" charset="2"/>
              </a:rPr>
              <a:t>4</a:t>
            </a:r>
          </a:p>
          <a:p>
            <a:pPr>
              <a:defRPr/>
            </a:pPr>
            <a:r>
              <a:rPr lang="en-US" sz="1800" b="0" i="1">
                <a:sym typeface="Symbol" pitchFamily="18" charset="2"/>
              </a:rPr>
              <a:t>1</a:t>
            </a:r>
          </a:p>
          <a:p>
            <a:pPr>
              <a:defRPr/>
            </a:pPr>
            <a:r>
              <a:rPr lang="en-US" sz="1800" b="0" i="1">
                <a:sym typeface="Symbol" pitchFamily="18" charset="2"/>
              </a:rPr>
              <a:t>2</a:t>
            </a:r>
          </a:p>
        </p:txBody>
      </p:sp>
      <p:sp>
        <p:nvSpPr>
          <p:cNvPr id="51218" name="Rectangle 18"/>
          <p:cNvSpPr>
            <a:spLocks noChangeArrowheads="1"/>
          </p:cNvSpPr>
          <p:nvPr/>
        </p:nvSpPr>
        <p:spPr bwMode="auto">
          <a:xfrm>
            <a:off x="4038600" y="2459038"/>
            <a:ext cx="4572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t>C</a:t>
            </a:r>
          </a:p>
        </p:txBody>
      </p:sp>
      <p:sp>
        <p:nvSpPr>
          <p:cNvPr id="51219" name="Rectangle 19"/>
          <p:cNvSpPr>
            <a:spLocks noChangeArrowheads="1"/>
          </p:cNvSpPr>
          <p:nvPr/>
        </p:nvSpPr>
        <p:spPr bwMode="auto">
          <a:xfrm>
            <a:off x="4495800" y="2459038"/>
            <a:ext cx="457200" cy="5334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dirty="0"/>
              <a:t>D</a:t>
            </a:r>
          </a:p>
        </p:txBody>
      </p:sp>
      <p:sp>
        <p:nvSpPr>
          <p:cNvPr id="51220" name="Rectangle 20"/>
          <p:cNvSpPr>
            <a:spLocks noChangeArrowheads="1"/>
          </p:cNvSpPr>
          <p:nvPr/>
        </p:nvSpPr>
        <p:spPr bwMode="auto">
          <a:xfrm>
            <a:off x="4038600" y="3068638"/>
            <a:ext cx="457200" cy="1371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p:txBody>
      </p:sp>
      <p:sp>
        <p:nvSpPr>
          <p:cNvPr id="51221" name="Rectangle 21"/>
          <p:cNvSpPr>
            <a:spLocks noChangeArrowheads="1"/>
          </p:cNvSpPr>
          <p:nvPr/>
        </p:nvSpPr>
        <p:spPr bwMode="auto">
          <a:xfrm>
            <a:off x="4495800" y="3068638"/>
            <a:ext cx="457200" cy="13716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a:sym typeface="Symbol" pitchFamily="18" charset="2"/>
              </a:rPr>
              <a:t>a</a:t>
            </a:r>
          </a:p>
          <a:p>
            <a:pPr>
              <a:defRPr/>
            </a:pPr>
            <a:r>
              <a:rPr lang="en-US" sz="1800" b="0">
                <a:sym typeface="Symbol" pitchFamily="18" charset="2"/>
              </a:rPr>
              <a:t>a</a:t>
            </a:r>
          </a:p>
          <a:p>
            <a:pPr>
              <a:defRPr/>
            </a:pPr>
            <a:r>
              <a:rPr lang="en-US" sz="1800" b="0">
                <a:sym typeface="Symbol" pitchFamily="18" charset="2"/>
              </a:rPr>
              <a:t>b</a:t>
            </a:r>
          </a:p>
          <a:p>
            <a:pPr>
              <a:defRPr/>
            </a:pPr>
            <a:r>
              <a:rPr lang="en-US" sz="1800" b="0">
                <a:sym typeface="Symbol" pitchFamily="18" charset="2"/>
              </a:rPr>
              <a:t>a</a:t>
            </a:r>
          </a:p>
          <a:p>
            <a:pPr>
              <a:defRPr/>
            </a:pPr>
            <a:r>
              <a:rPr lang="en-US" sz="1800" b="0">
                <a:sym typeface="Symbol" pitchFamily="18" charset="2"/>
              </a:rPr>
              <a:t>b</a:t>
            </a:r>
          </a:p>
        </p:txBody>
      </p:sp>
      <p:sp>
        <p:nvSpPr>
          <p:cNvPr id="51222" name="Rectangle 22"/>
          <p:cNvSpPr>
            <a:spLocks noChangeArrowheads="1"/>
          </p:cNvSpPr>
          <p:nvPr/>
        </p:nvSpPr>
        <p:spPr bwMode="auto">
          <a:xfrm>
            <a:off x="5715000" y="2382838"/>
            <a:ext cx="4572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i="1"/>
              <a:t>B</a:t>
            </a:r>
          </a:p>
        </p:txBody>
      </p:sp>
      <p:sp>
        <p:nvSpPr>
          <p:cNvPr id="51223" name="Rectangle 23"/>
          <p:cNvSpPr>
            <a:spLocks noChangeArrowheads="1"/>
          </p:cNvSpPr>
          <p:nvPr/>
        </p:nvSpPr>
        <p:spPr bwMode="auto">
          <a:xfrm>
            <a:off x="5715000" y="2992438"/>
            <a:ext cx="457200" cy="1447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i="1">
                <a:sym typeface="Symbol" pitchFamily="18" charset="2"/>
              </a:rPr>
              <a:t>1</a:t>
            </a:r>
          </a:p>
          <a:p>
            <a:pPr>
              <a:defRPr/>
            </a:pPr>
            <a:r>
              <a:rPr lang="en-US" sz="1800" b="0" i="1">
                <a:sym typeface="Symbol" pitchFamily="18" charset="2"/>
              </a:rPr>
              <a:t>3</a:t>
            </a:r>
          </a:p>
          <a:p>
            <a:pPr>
              <a:defRPr/>
            </a:pPr>
            <a:r>
              <a:rPr lang="en-US" sz="1800" b="0" i="1">
                <a:sym typeface="Symbol" pitchFamily="18" charset="2"/>
              </a:rPr>
              <a:t>1</a:t>
            </a:r>
          </a:p>
          <a:p>
            <a:pPr>
              <a:defRPr/>
            </a:pPr>
            <a:r>
              <a:rPr lang="en-US" sz="1800" b="0" i="1">
                <a:sym typeface="Symbol" pitchFamily="18" charset="2"/>
              </a:rPr>
              <a:t>2</a:t>
            </a:r>
          </a:p>
          <a:p>
            <a:pPr>
              <a:defRPr/>
            </a:pPr>
            <a:r>
              <a:rPr lang="en-US" sz="1800" b="0" i="1">
                <a:sym typeface="Symbol" pitchFamily="18" charset="2"/>
              </a:rPr>
              <a:t>3</a:t>
            </a:r>
          </a:p>
        </p:txBody>
      </p:sp>
      <p:sp>
        <p:nvSpPr>
          <p:cNvPr id="51225" name="Rectangle 25"/>
          <p:cNvSpPr>
            <a:spLocks noChangeArrowheads="1"/>
          </p:cNvSpPr>
          <p:nvPr/>
        </p:nvSpPr>
        <p:spPr bwMode="auto">
          <a:xfrm>
            <a:off x="6172200" y="2382838"/>
            <a:ext cx="4572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i="1"/>
              <a:t>D</a:t>
            </a:r>
          </a:p>
        </p:txBody>
      </p:sp>
      <p:sp>
        <p:nvSpPr>
          <p:cNvPr id="51227" name="Rectangle 27"/>
          <p:cNvSpPr>
            <a:spLocks noChangeArrowheads="1"/>
          </p:cNvSpPr>
          <p:nvPr/>
        </p:nvSpPr>
        <p:spPr bwMode="auto">
          <a:xfrm>
            <a:off x="6172200" y="2992438"/>
            <a:ext cx="457200" cy="1447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a:sym typeface="Symbol" pitchFamily="18" charset="2"/>
              </a:rPr>
              <a:t>a</a:t>
            </a:r>
          </a:p>
          <a:p>
            <a:pPr>
              <a:defRPr/>
            </a:pPr>
            <a:r>
              <a:rPr lang="en-US" sz="1800" b="0">
                <a:sym typeface="Symbol" pitchFamily="18" charset="2"/>
              </a:rPr>
              <a:t>a</a:t>
            </a:r>
          </a:p>
          <a:p>
            <a:pPr>
              <a:defRPr/>
            </a:pPr>
            <a:r>
              <a:rPr lang="en-US" sz="1800" b="0">
                <a:sym typeface="Symbol" pitchFamily="18" charset="2"/>
              </a:rPr>
              <a:t>a</a:t>
            </a:r>
          </a:p>
          <a:p>
            <a:pPr>
              <a:defRPr/>
            </a:pPr>
            <a:r>
              <a:rPr lang="en-US" sz="1800" b="0">
                <a:sym typeface="Symbol" pitchFamily="18" charset="2"/>
              </a:rPr>
              <a:t>b</a:t>
            </a:r>
          </a:p>
          <a:p>
            <a:pPr>
              <a:defRPr/>
            </a:pPr>
            <a:r>
              <a:rPr lang="en-US" sz="1800" b="0">
                <a:sym typeface="Symbol" pitchFamily="18" charset="2"/>
              </a:rPr>
              <a:t>b</a:t>
            </a:r>
          </a:p>
        </p:txBody>
      </p:sp>
      <p:sp>
        <p:nvSpPr>
          <p:cNvPr id="51228" name="Rectangle 28"/>
          <p:cNvSpPr>
            <a:spLocks noChangeArrowheads="1"/>
          </p:cNvSpPr>
          <p:nvPr/>
        </p:nvSpPr>
        <p:spPr bwMode="auto">
          <a:xfrm>
            <a:off x="6629400" y="2382838"/>
            <a:ext cx="4572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i="1"/>
              <a:t>E</a:t>
            </a:r>
          </a:p>
        </p:txBody>
      </p:sp>
      <p:sp>
        <p:nvSpPr>
          <p:cNvPr id="51229" name="Rectangle 29"/>
          <p:cNvSpPr>
            <a:spLocks noChangeArrowheads="1"/>
          </p:cNvSpPr>
          <p:nvPr/>
        </p:nvSpPr>
        <p:spPr bwMode="auto">
          <a:xfrm>
            <a:off x="6629400" y="2992438"/>
            <a:ext cx="457200" cy="14478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r>
              <a:rPr lang="en-US" sz="1800" b="0" i="1">
                <a:sym typeface="Symbol" pitchFamily="18" charset="2"/>
              </a:rPr>
              <a:t></a:t>
            </a:r>
          </a:p>
          <a:p>
            <a:pPr>
              <a:defRPr/>
            </a:pPr>
            <a:r>
              <a:rPr lang="en-US" sz="1800" b="0" i="1">
                <a:sym typeface="Symbol" pitchFamily="18" charset="2"/>
              </a:rPr>
              <a:t></a:t>
            </a:r>
            <a:endParaRPr lang="en-US" sz="1800" i="1">
              <a:sym typeface="Symbol" pitchFamily="18" charset="2"/>
            </a:endParaRPr>
          </a:p>
          <a:p>
            <a:pPr>
              <a:defRPr/>
            </a:pPr>
            <a:r>
              <a:rPr lang="en-US" sz="1800" b="0" i="1">
                <a:sym typeface="Symbol" pitchFamily="18" charset="2"/>
              </a:rPr>
              <a:t></a:t>
            </a:r>
          </a:p>
          <a:p>
            <a:pPr>
              <a:defRPr/>
            </a:pPr>
            <a:r>
              <a:rPr lang="en-US" sz="1800" b="0" i="1">
                <a:sym typeface="Symbol" pitchFamily="18" charset="2"/>
              </a:rPr>
              <a:t></a:t>
            </a:r>
          </a:p>
          <a:p>
            <a:pPr>
              <a:defRPr/>
            </a:pPr>
            <a:r>
              <a:rPr lang="en-US" sz="1800" b="0" i="1">
                <a:sym typeface="Symbol" pitchFamily="18" charset="2"/>
              </a:rPr>
              <a:t></a:t>
            </a:r>
          </a:p>
        </p:txBody>
      </p:sp>
      <p:sp>
        <p:nvSpPr>
          <p:cNvPr id="51230" name="Text Box 30"/>
          <p:cNvSpPr txBox="1">
            <a:spLocks noChangeArrowheads="1"/>
          </p:cNvSpPr>
          <p:nvPr/>
        </p:nvSpPr>
        <p:spPr bwMode="auto">
          <a:xfrm>
            <a:off x="4246563" y="1906588"/>
            <a:ext cx="357187" cy="50006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spAutoFit/>
          </a:bodyPr>
          <a:lstStyle/>
          <a:p>
            <a:pPr>
              <a:spcBef>
                <a:spcPct val="50000"/>
              </a:spcBef>
              <a:defRPr/>
            </a:pPr>
            <a:r>
              <a:rPr lang="en-US" sz="2400" b="0" i="1" dirty="0"/>
              <a:t>r</a:t>
            </a:r>
          </a:p>
        </p:txBody>
      </p:sp>
      <p:sp>
        <p:nvSpPr>
          <p:cNvPr id="51204" name="Rectangle 4"/>
          <p:cNvSpPr>
            <a:spLocks noChangeArrowheads="1"/>
          </p:cNvSpPr>
          <p:nvPr/>
        </p:nvSpPr>
        <p:spPr bwMode="auto">
          <a:xfrm>
            <a:off x="3973513" y="4938713"/>
            <a:ext cx="434975" cy="496887"/>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51205" name="Rectangle 5"/>
          <p:cNvSpPr>
            <a:spLocks noChangeArrowheads="1"/>
          </p:cNvSpPr>
          <p:nvPr/>
        </p:nvSpPr>
        <p:spPr bwMode="auto">
          <a:xfrm>
            <a:off x="4408488" y="4938713"/>
            <a:ext cx="434975" cy="496887"/>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51206" name="Rectangle 6"/>
          <p:cNvSpPr>
            <a:spLocks noChangeArrowheads="1"/>
          </p:cNvSpPr>
          <p:nvPr/>
        </p:nvSpPr>
        <p:spPr bwMode="auto">
          <a:xfrm>
            <a:off x="3973513" y="5507038"/>
            <a:ext cx="434975" cy="1350962"/>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51207" name="Rectangle 7"/>
          <p:cNvSpPr>
            <a:spLocks noChangeArrowheads="1"/>
          </p:cNvSpPr>
          <p:nvPr/>
        </p:nvSpPr>
        <p:spPr bwMode="auto">
          <a:xfrm>
            <a:off x="4408488" y="5507038"/>
            <a:ext cx="434975" cy="1350962"/>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2</a:t>
            </a:r>
          </a:p>
        </p:txBody>
      </p:sp>
      <p:sp>
        <p:nvSpPr>
          <p:cNvPr id="51208" name="Rectangle 8"/>
          <p:cNvSpPr>
            <a:spLocks noChangeArrowheads="1"/>
          </p:cNvSpPr>
          <p:nvPr/>
        </p:nvSpPr>
        <p:spPr bwMode="auto">
          <a:xfrm>
            <a:off x="4843463" y="4938713"/>
            <a:ext cx="436562" cy="496887"/>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C</a:t>
            </a:r>
          </a:p>
        </p:txBody>
      </p:sp>
      <p:sp>
        <p:nvSpPr>
          <p:cNvPr id="51209" name="Rectangle 9"/>
          <p:cNvSpPr>
            <a:spLocks noChangeArrowheads="1"/>
          </p:cNvSpPr>
          <p:nvPr/>
        </p:nvSpPr>
        <p:spPr bwMode="auto">
          <a:xfrm>
            <a:off x="5280025" y="4938713"/>
            <a:ext cx="434975" cy="496887"/>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D</a:t>
            </a:r>
          </a:p>
        </p:txBody>
      </p:sp>
      <p:sp>
        <p:nvSpPr>
          <p:cNvPr id="51210" name="Rectangle 10"/>
          <p:cNvSpPr>
            <a:spLocks noChangeArrowheads="1"/>
          </p:cNvSpPr>
          <p:nvPr/>
        </p:nvSpPr>
        <p:spPr bwMode="auto">
          <a:xfrm>
            <a:off x="4843463" y="5507038"/>
            <a:ext cx="436562" cy="1350962"/>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51211" name="Rectangle 11"/>
          <p:cNvSpPr>
            <a:spLocks noChangeArrowheads="1"/>
          </p:cNvSpPr>
          <p:nvPr/>
        </p:nvSpPr>
        <p:spPr bwMode="auto">
          <a:xfrm>
            <a:off x="5280025" y="5507038"/>
            <a:ext cx="434975" cy="1350962"/>
          </a:xfrm>
          <a:prstGeom prst="rect">
            <a:avLst/>
          </a:prstGeom>
          <a:solidFill>
            <a:schemeClr val="accent1"/>
          </a:solidFill>
          <a:ln w="9525">
            <a:solidFill>
              <a:schemeClr val="tx1"/>
            </a:solidFill>
            <a:miter lim="800000"/>
            <a:headEnd/>
            <a:tailEnd/>
          </a:ln>
        </p:spPr>
        <p:txBody>
          <a:bodyPr wrap="none" anchor="ctr"/>
          <a:lstStyle/>
          <a:p>
            <a:r>
              <a:rPr lang="en-US" sz="1800" b="0">
                <a:latin typeface="Verdana" pitchFamily="34" charset="0"/>
                <a:sym typeface="Symbol" pitchFamily="18" charset="2"/>
              </a:rPr>
              <a:t>a</a:t>
            </a:r>
          </a:p>
          <a:p>
            <a:r>
              <a:rPr lang="en-US" sz="1800" b="0">
                <a:latin typeface="Verdana" pitchFamily="34" charset="0"/>
                <a:sym typeface="Symbol" pitchFamily="18" charset="2"/>
              </a:rPr>
              <a:t>a</a:t>
            </a:r>
          </a:p>
          <a:p>
            <a:r>
              <a:rPr lang="en-US" sz="1800" b="0">
                <a:latin typeface="Verdana" pitchFamily="34" charset="0"/>
                <a:sym typeface="Symbol" pitchFamily="18" charset="2"/>
              </a:rPr>
              <a:t>a</a:t>
            </a:r>
          </a:p>
          <a:p>
            <a:r>
              <a:rPr lang="en-US" sz="1800" b="0">
                <a:latin typeface="Verdana" pitchFamily="34" charset="0"/>
                <a:sym typeface="Symbol" pitchFamily="18" charset="2"/>
              </a:rPr>
              <a:t>a</a:t>
            </a:r>
          </a:p>
          <a:p>
            <a:r>
              <a:rPr lang="en-US" sz="1800" b="0">
                <a:latin typeface="Verdana" pitchFamily="34" charset="0"/>
                <a:sym typeface="Symbol" pitchFamily="18" charset="2"/>
              </a:rPr>
              <a:t>b</a:t>
            </a:r>
          </a:p>
        </p:txBody>
      </p:sp>
      <p:sp>
        <p:nvSpPr>
          <p:cNvPr id="51212" name="Rectangle 12"/>
          <p:cNvSpPr>
            <a:spLocks noChangeArrowheads="1"/>
          </p:cNvSpPr>
          <p:nvPr/>
        </p:nvSpPr>
        <p:spPr bwMode="auto">
          <a:xfrm>
            <a:off x="5715000" y="4938713"/>
            <a:ext cx="434975" cy="496887"/>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E</a:t>
            </a:r>
          </a:p>
        </p:txBody>
      </p:sp>
      <p:sp>
        <p:nvSpPr>
          <p:cNvPr id="51213" name="Rectangle 13"/>
          <p:cNvSpPr>
            <a:spLocks noChangeArrowheads="1"/>
          </p:cNvSpPr>
          <p:nvPr/>
        </p:nvSpPr>
        <p:spPr bwMode="auto">
          <a:xfrm>
            <a:off x="5715000" y="5507038"/>
            <a:ext cx="434975" cy="1350962"/>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51231" name="Text Box 31"/>
          <p:cNvSpPr txBox="1">
            <a:spLocks noChangeArrowheads="1"/>
          </p:cNvSpPr>
          <p:nvPr/>
        </p:nvSpPr>
        <p:spPr bwMode="auto">
          <a:xfrm>
            <a:off x="6096000" y="1771650"/>
            <a:ext cx="573088" cy="466725"/>
          </a:xfrm>
          <a:prstGeom prst="rect">
            <a:avLst/>
          </a:prstGeom>
          <a:solidFill>
            <a:schemeClr val="accent1">
              <a:lumMod val="50000"/>
            </a:schemeClr>
          </a:solidFill>
          <a:ln>
            <a:headEnd/>
            <a:tailEnd/>
          </a:ln>
        </p:spPr>
        <p:style>
          <a:lnRef idx="1">
            <a:schemeClr val="accent3"/>
          </a:lnRef>
          <a:fillRef idx="3">
            <a:schemeClr val="accent3"/>
          </a:fillRef>
          <a:effectRef idx="2">
            <a:schemeClr val="accent3"/>
          </a:effectRef>
          <a:fontRef idx="minor">
            <a:schemeClr val="lt1"/>
          </a:fontRef>
        </p:style>
        <p:txBody>
          <a:bodyPr anchor="ctr">
            <a:spAutoFit/>
          </a:bodyPr>
          <a:lstStyle/>
          <a:p>
            <a:pPr>
              <a:spcBef>
                <a:spcPct val="50000"/>
              </a:spcBef>
              <a:defRPr/>
            </a:pPr>
            <a:r>
              <a:rPr lang="en-US" sz="2400" b="0" i="1" dirty="0"/>
              <a:t>s</a:t>
            </a:r>
          </a:p>
        </p:txBody>
      </p:sp>
      <p:grpSp>
        <p:nvGrpSpPr>
          <p:cNvPr id="615454" name="Group 36"/>
          <p:cNvGrpSpPr>
            <a:grpSpLocks/>
          </p:cNvGrpSpPr>
          <p:nvPr/>
        </p:nvGrpSpPr>
        <p:grpSpPr bwMode="auto">
          <a:xfrm>
            <a:off x="819150" y="4241800"/>
            <a:ext cx="7029450" cy="409575"/>
            <a:chOff x="288" y="2688"/>
            <a:chExt cx="4428" cy="258"/>
          </a:xfrm>
        </p:grpSpPr>
        <p:sp>
          <p:nvSpPr>
            <p:cNvPr id="615455" name="Rectangle 33"/>
            <p:cNvSpPr>
              <a:spLocks noChangeArrowheads="1"/>
            </p:cNvSpPr>
            <p:nvPr/>
          </p:nvSpPr>
          <p:spPr bwMode="auto">
            <a:xfrm>
              <a:off x="288" y="2688"/>
              <a:ext cx="44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35000"/>
                </a:spcBef>
                <a:buClr>
                  <a:schemeClr val="tx2"/>
                </a:buClr>
                <a:buSzPct val="90000"/>
                <a:buFont typeface="Monotype Sorts" pitchFamily="2" charset="2"/>
                <a:buChar char="n"/>
              </a:pPr>
              <a:r>
                <a:rPr kumimoji="1" lang="en-US" sz="2400" b="0">
                  <a:latin typeface="Verdana" pitchFamily="34" charset="0"/>
                </a:rPr>
                <a:t>r     s</a:t>
              </a:r>
            </a:p>
          </p:txBody>
        </p:sp>
        <p:sp>
          <p:nvSpPr>
            <p:cNvPr id="615456" name="AutoShape 35"/>
            <p:cNvSpPr>
              <a:spLocks noChangeArrowheads="1"/>
            </p:cNvSpPr>
            <p:nvPr/>
          </p:nvSpPr>
          <p:spPr bwMode="auto">
            <a:xfrm rot="16200000" flipV="1">
              <a:off x="470" y="2784"/>
              <a:ext cx="96" cy="96"/>
            </a:xfrm>
            <a:prstGeom prst="flowChartCollat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en-US" sz="1800" b="0">
                <a:latin typeface="Verdana" pitchFamily="34" charset="0"/>
              </a:endParaRPr>
            </a:p>
          </p:txBody>
        </p:sp>
      </p:grpSp>
      <p:sp>
        <p:nvSpPr>
          <p:cNvPr id="615457" name="AutoShape 37"/>
          <p:cNvSpPr>
            <a:spLocks noChangeArrowheads="1"/>
          </p:cNvSpPr>
          <p:nvPr/>
        </p:nvSpPr>
        <p:spPr bwMode="auto">
          <a:xfrm rot="16200000" flipV="1">
            <a:off x="1562100" y="4381500"/>
            <a:ext cx="152400" cy="2286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l"/>
            <a:endParaRPr lang="en-US" sz="1800" b="0">
              <a:latin typeface="Verdana" pitchFamily="34" charset="0"/>
            </a:endParaRPr>
          </a:p>
        </p:txBody>
      </p:sp>
      <p:sp>
        <p:nvSpPr>
          <p:cNvPr id="5837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kết tự nhiên</a:t>
            </a:r>
            <a:br>
              <a:rPr lang="en-US" b="0">
                <a:solidFill>
                  <a:srgbClr val="0000FF"/>
                </a:solidFill>
                <a:effectLst>
                  <a:outerShdw blurRad="38100" dist="38100" dir="2700000" algn="tl">
                    <a:srgbClr val="C0C0C0"/>
                  </a:outerShdw>
                </a:effectLst>
              </a:rPr>
            </a:br>
            <a:r>
              <a:rPr lang="en-US" b="0">
                <a:solidFill>
                  <a:srgbClr val="0000FF"/>
                </a:solidFill>
                <a:effectLst>
                  <a:outerShdw blurRad="38100" dist="38100" dir="2700000" algn="tl">
                    <a:srgbClr val="C0C0C0"/>
                  </a:outerShdw>
                </a:effectLst>
              </a:rPr>
              <a:t>(Natural join)</a:t>
            </a:r>
          </a:p>
        </p:txBody>
      </p:sp>
      <p:sp>
        <p:nvSpPr>
          <p:cNvPr id="3" name="Slide Number Placeholder 2"/>
          <p:cNvSpPr>
            <a:spLocks noGrp="1"/>
          </p:cNvSpPr>
          <p:nvPr>
            <p:ph type="sldNum" sz="quarter" idx="12"/>
          </p:nvPr>
        </p:nvSpPr>
        <p:spPr/>
        <p:txBody>
          <a:bodyPr/>
          <a:lstStyle/>
          <a:p>
            <a:fld id="{FFF78B54-851D-40EE-83BB-0C4EB37884E6}" type="slidenum">
              <a:rPr lang="en-US" smtClean="0"/>
              <a:pPr/>
              <a:t>56</a:t>
            </a:fld>
            <a:endParaRPr lang="en-US"/>
          </a:p>
        </p:txBody>
      </p:sp>
    </p:spTree>
    <p:extLst>
      <p:ext uri="{BB962C8B-B14F-4D97-AF65-F5344CB8AC3E}">
        <p14:creationId xmlns:p14="http://schemas.microsoft.com/office/powerpoint/2010/main" val="2607161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strVal val="#ppt_w*0.05"/>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anim calcmode="lin" valueType="num">
                                      <p:cBhvr>
                                        <p:cTn id="9" dur="500" fill="hold"/>
                                        <p:tgtEl>
                                          <p:spTgt spid="51204"/>
                                        </p:tgtEl>
                                        <p:attrNameLst>
                                          <p:attrName>ppt_x</p:attrName>
                                        </p:attrNameLst>
                                      </p:cBhvr>
                                      <p:tavLst>
                                        <p:tav tm="0">
                                          <p:val>
                                            <p:strVal val="#ppt_x-.2"/>
                                          </p:val>
                                        </p:tav>
                                        <p:tav tm="100000">
                                          <p:val>
                                            <p:strVal val="#ppt_x"/>
                                          </p:val>
                                        </p:tav>
                                      </p:tavLst>
                                    </p:anim>
                                    <p:anim calcmode="lin" valueType="num">
                                      <p:cBhvr>
                                        <p:cTn id="10" dur="500" fill="hold"/>
                                        <p:tgtEl>
                                          <p:spTgt spid="51204"/>
                                        </p:tgtEl>
                                        <p:attrNameLst>
                                          <p:attrName>ppt_y</p:attrName>
                                        </p:attrNameLst>
                                      </p:cBhvr>
                                      <p:tavLst>
                                        <p:tav tm="0">
                                          <p:val>
                                            <p:strVal val="#ppt_y"/>
                                          </p:val>
                                        </p:tav>
                                        <p:tav tm="100000">
                                          <p:val>
                                            <p:strVal val="#ppt_y"/>
                                          </p:val>
                                        </p:tav>
                                      </p:tavLst>
                                    </p:anim>
                                    <p:animEffect transition="in" filter="fade">
                                      <p:cBhvr>
                                        <p:cTn id="11" dur="500"/>
                                        <p:tgtEl>
                                          <p:spTgt spid="51204"/>
                                        </p:tgtEl>
                                      </p:cBhvr>
                                    </p:animEffect>
                                  </p:childTnLst>
                                </p:cTn>
                              </p:par>
                              <p:par>
                                <p:cTn id="12" presetID="54" presetClass="entr" presetSubtype="0" accel="100000" fill="hold" grpId="0" nodeType="withEffect">
                                  <p:stCondLst>
                                    <p:cond delay="0"/>
                                  </p:stCondLst>
                                  <p:childTnLst>
                                    <p:set>
                                      <p:cBhvr>
                                        <p:cTn id="13" dur="1" fill="hold">
                                          <p:stCondLst>
                                            <p:cond delay="0"/>
                                          </p:stCondLst>
                                        </p:cTn>
                                        <p:tgtEl>
                                          <p:spTgt spid="51205"/>
                                        </p:tgtEl>
                                        <p:attrNameLst>
                                          <p:attrName>style.visibility</p:attrName>
                                        </p:attrNameLst>
                                      </p:cBhvr>
                                      <p:to>
                                        <p:strVal val="visible"/>
                                      </p:to>
                                    </p:set>
                                    <p:anim calcmode="lin" valueType="num">
                                      <p:cBhvr>
                                        <p:cTn id="14" dur="500" fill="hold"/>
                                        <p:tgtEl>
                                          <p:spTgt spid="51205"/>
                                        </p:tgtEl>
                                        <p:attrNameLst>
                                          <p:attrName>ppt_w</p:attrName>
                                        </p:attrNameLst>
                                      </p:cBhvr>
                                      <p:tavLst>
                                        <p:tav tm="0">
                                          <p:val>
                                            <p:strVal val="#ppt_w*0.05"/>
                                          </p:val>
                                        </p:tav>
                                        <p:tav tm="100000">
                                          <p:val>
                                            <p:strVal val="#ppt_w"/>
                                          </p:val>
                                        </p:tav>
                                      </p:tavLst>
                                    </p:anim>
                                    <p:anim calcmode="lin" valueType="num">
                                      <p:cBhvr>
                                        <p:cTn id="15" dur="500" fill="hold"/>
                                        <p:tgtEl>
                                          <p:spTgt spid="51205"/>
                                        </p:tgtEl>
                                        <p:attrNameLst>
                                          <p:attrName>ppt_h</p:attrName>
                                        </p:attrNameLst>
                                      </p:cBhvr>
                                      <p:tavLst>
                                        <p:tav tm="0">
                                          <p:val>
                                            <p:strVal val="#ppt_h"/>
                                          </p:val>
                                        </p:tav>
                                        <p:tav tm="100000">
                                          <p:val>
                                            <p:strVal val="#ppt_h"/>
                                          </p:val>
                                        </p:tav>
                                      </p:tavLst>
                                    </p:anim>
                                    <p:anim calcmode="lin" valueType="num">
                                      <p:cBhvr>
                                        <p:cTn id="16" dur="500" fill="hold"/>
                                        <p:tgtEl>
                                          <p:spTgt spid="51205"/>
                                        </p:tgtEl>
                                        <p:attrNameLst>
                                          <p:attrName>ppt_x</p:attrName>
                                        </p:attrNameLst>
                                      </p:cBhvr>
                                      <p:tavLst>
                                        <p:tav tm="0">
                                          <p:val>
                                            <p:strVal val="#ppt_x-.2"/>
                                          </p:val>
                                        </p:tav>
                                        <p:tav tm="100000">
                                          <p:val>
                                            <p:strVal val="#ppt_x"/>
                                          </p:val>
                                        </p:tav>
                                      </p:tavLst>
                                    </p:anim>
                                    <p:anim calcmode="lin" valueType="num">
                                      <p:cBhvr>
                                        <p:cTn id="17" dur="500" fill="hold"/>
                                        <p:tgtEl>
                                          <p:spTgt spid="51205"/>
                                        </p:tgtEl>
                                        <p:attrNameLst>
                                          <p:attrName>ppt_y</p:attrName>
                                        </p:attrNameLst>
                                      </p:cBhvr>
                                      <p:tavLst>
                                        <p:tav tm="0">
                                          <p:val>
                                            <p:strVal val="#ppt_y"/>
                                          </p:val>
                                        </p:tav>
                                        <p:tav tm="100000">
                                          <p:val>
                                            <p:strVal val="#ppt_y"/>
                                          </p:val>
                                        </p:tav>
                                      </p:tavLst>
                                    </p:anim>
                                    <p:animEffect transition="in" filter="fade">
                                      <p:cBhvr>
                                        <p:cTn id="18" dur="500"/>
                                        <p:tgtEl>
                                          <p:spTgt spid="51205"/>
                                        </p:tgtEl>
                                      </p:cBhvr>
                                    </p:animEffect>
                                  </p:childTnLst>
                                </p:cTn>
                              </p:par>
                              <p:par>
                                <p:cTn id="19" presetID="54" presetClass="entr" presetSubtype="0" accel="100000" fill="hold" grpId="0" nodeType="withEffect">
                                  <p:stCondLst>
                                    <p:cond delay="0"/>
                                  </p:stCondLst>
                                  <p:childTnLst>
                                    <p:set>
                                      <p:cBhvr>
                                        <p:cTn id="20" dur="1" fill="hold">
                                          <p:stCondLst>
                                            <p:cond delay="0"/>
                                          </p:stCondLst>
                                        </p:cTn>
                                        <p:tgtEl>
                                          <p:spTgt spid="51206"/>
                                        </p:tgtEl>
                                        <p:attrNameLst>
                                          <p:attrName>style.visibility</p:attrName>
                                        </p:attrNameLst>
                                      </p:cBhvr>
                                      <p:to>
                                        <p:strVal val="visible"/>
                                      </p:to>
                                    </p:set>
                                    <p:anim calcmode="lin" valueType="num">
                                      <p:cBhvr>
                                        <p:cTn id="21" dur="500" fill="hold"/>
                                        <p:tgtEl>
                                          <p:spTgt spid="51206"/>
                                        </p:tgtEl>
                                        <p:attrNameLst>
                                          <p:attrName>ppt_w</p:attrName>
                                        </p:attrNameLst>
                                      </p:cBhvr>
                                      <p:tavLst>
                                        <p:tav tm="0">
                                          <p:val>
                                            <p:strVal val="#ppt_w*0.05"/>
                                          </p:val>
                                        </p:tav>
                                        <p:tav tm="100000">
                                          <p:val>
                                            <p:strVal val="#ppt_w"/>
                                          </p:val>
                                        </p:tav>
                                      </p:tavLst>
                                    </p:anim>
                                    <p:anim calcmode="lin" valueType="num">
                                      <p:cBhvr>
                                        <p:cTn id="22" dur="500" fill="hold"/>
                                        <p:tgtEl>
                                          <p:spTgt spid="51206"/>
                                        </p:tgtEl>
                                        <p:attrNameLst>
                                          <p:attrName>ppt_h</p:attrName>
                                        </p:attrNameLst>
                                      </p:cBhvr>
                                      <p:tavLst>
                                        <p:tav tm="0">
                                          <p:val>
                                            <p:strVal val="#ppt_h"/>
                                          </p:val>
                                        </p:tav>
                                        <p:tav tm="100000">
                                          <p:val>
                                            <p:strVal val="#ppt_h"/>
                                          </p:val>
                                        </p:tav>
                                      </p:tavLst>
                                    </p:anim>
                                    <p:anim calcmode="lin" valueType="num">
                                      <p:cBhvr>
                                        <p:cTn id="23" dur="500" fill="hold"/>
                                        <p:tgtEl>
                                          <p:spTgt spid="51206"/>
                                        </p:tgtEl>
                                        <p:attrNameLst>
                                          <p:attrName>ppt_x</p:attrName>
                                        </p:attrNameLst>
                                      </p:cBhvr>
                                      <p:tavLst>
                                        <p:tav tm="0">
                                          <p:val>
                                            <p:strVal val="#ppt_x-.2"/>
                                          </p:val>
                                        </p:tav>
                                        <p:tav tm="100000">
                                          <p:val>
                                            <p:strVal val="#ppt_x"/>
                                          </p:val>
                                        </p:tav>
                                      </p:tavLst>
                                    </p:anim>
                                    <p:anim calcmode="lin" valueType="num">
                                      <p:cBhvr>
                                        <p:cTn id="24" dur="500" fill="hold"/>
                                        <p:tgtEl>
                                          <p:spTgt spid="51206"/>
                                        </p:tgtEl>
                                        <p:attrNameLst>
                                          <p:attrName>ppt_y</p:attrName>
                                        </p:attrNameLst>
                                      </p:cBhvr>
                                      <p:tavLst>
                                        <p:tav tm="0">
                                          <p:val>
                                            <p:strVal val="#ppt_y"/>
                                          </p:val>
                                        </p:tav>
                                        <p:tav tm="100000">
                                          <p:val>
                                            <p:strVal val="#ppt_y"/>
                                          </p:val>
                                        </p:tav>
                                      </p:tavLst>
                                    </p:anim>
                                    <p:animEffect transition="in" filter="fade">
                                      <p:cBhvr>
                                        <p:cTn id="25" dur="500"/>
                                        <p:tgtEl>
                                          <p:spTgt spid="51206"/>
                                        </p:tgtEl>
                                      </p:cBhvr>
                                    </p:animEffect>
                                  </p:childTnLst>
                                </p:cTn>
                              </p:par>
                              <p:par>
                                <p:cTn id="26" presetID="54" presetClass="entr" presetSubtype="0" accel="100000" fill="hold" grpId="0" nodeType="withEffect">
                                  <p:stCondLst>
                                    <p:cond delay="0"/>
                                  </p:stCondLst>
                                  <p:childTnLst>
                                    <p:set>
                                      <p:cBhvr>
                                        <p:cTn id="27" dur="1" fill="hold">
                                          <p:stCondLst>
                                            <p:cond delay="0"/>
                                          </p:stCondLst>
                                        </p:cTn>
                                        <p:tgtEl>
                                          <p:spTgt spid="51207"/>
                                        </p:tgtEl>
                                        <p:attrNameLst>
                                          <p:attrName>style.visibility</p:attrName>
                                        </p:attrNameLst>
                                      </p:cBhvr>
                                      <p:to>
                                        <p:strVal val="visible"/>
                                      </p:to>
                                    </p:set>
                                    <p:anim calcmode="lin" valueType="num">
                                      <p:cBhvr>
                                        <p:cTn id="28" dur="500" fill="hold"/>
                                        <p:tgtEl>
                                          <p:spTgt spid="51207"/>
                                        </p:tgtEl>
                                        <p:attrNameLst>
                                          <p:attrName>ppt_w</p:attrName>
                                        </p:attrNameLst>
                                      </p:cBhvr>
                                      <p:tavLst>
                                        <p:tav tm="0">
                                          <p:val>
                                            <p:strVal val="#ppt_w*0.05"/>
                                          </p:val>
                                        </p:tav>
                                        <p:tav tm="100000">
                                          <p:val>
                                            <p:strVal val="#ppt_w"/>
                                          </p:val>
                                        </p:tav>
                                      </p:tavLst>
                                    </p:anim>
                                    <p:anim calcmode="lin" valueType="num">
                                      <p:cBhvr>
                                        <p:cTn id="29" dur="500" fill="hold"/>
                                        <p:tgtEl>
                                          <p:spTgt spid="51207"/>
                                        </p:tgtEl>
                                        <p:attrNameLst>
                                          <p:attrName>ppt_h</p:attrName>
                                        </p:attrNameLst>
                                      </p:cBhvr>
                                      <p:tavLst>
                                        <p:tav tm="0">
                                          <p:val>
                                            <p:strVal val="#ppt_h"/>
                                          </p:val>
                                        </p:tav>
                                        <p:tav tm="100000">
                                          <p:val>
                                            <p:strVal val="#ppt_h"/>
                                          </p:val>
                                        </p:tav>
                                      </p:tavLst>
                                    </p:anim>
                                    <p:anim calcmode="lin" valueType="num">
                                      <p:cBhvr>
                                        <p:cTn id="30" dur="500" fill="hold"/>
                                        <p:tgtEl>
                                          <p:spTgt spid="51207"/>
                                        </p:tgtEl>
                                        <p:attrNameLst>
                                          <p:attrName>ppt_x</p:attrName>
                                        </p:attrNameLst>
                                      </p:cBhvr>
                                      <p:tavLst>
                                        <p:tav tm="0">
                                          <p:val>
                                            <p:strVal val="#ppt_x-.2"/>
                                          </p:val>
                                        </p:tav>
                                        <p:tav tm="100000">
                                          <p:val>
                                            <p:strVal val="#ppt_x"/>
                                          </p:val>
                                        </p:tav>
                                      </p:tavLst>
                                    </p:anim>
                                    <p:anim calcmode="lin" valueType="num">
                                      <p:cBhvr>
                                        <p:cTn id="31" dur="500" fill="hold"/>
                                        <p:tgtEl>
                                          <p:spTgt spid="51207"/>
                                        </p:tgtEl>
                                        <p:attrNameLst>
                                          <p:attrName>ppt_y</p:attrName>
                                        </p:attrNameLst>
                                      </p:cBhvr>
                                      <p:tavLst>
                                        <p:tav tm="0">
                                          <p:val>
                                            <p:strVal val="#ppt_y"/>
                                          </p:val>
                                        </p:tav>
                                        <p:tav tm="100000">
                                          <p:val>
                                            <p:strVal val="#ppt_y"/>
                                          </p:val>
                                        </p:tav>
                                      </p:tavLst>
                                    </p:anim>
                                    <p:animEffect transition="in" filter="fade">
                                      <p:cBhvr>
                                        <p:cTn id="32" dur="500"/>
                                        <p:tgtEl>
                                          <p:spTgt spid="51207"/>
                                        </p:tgtEl>
                                      </p:cBhvr>
                                    </p:animEffect>
                                  </p:childTnLst>
                                </p:cTn>
                              </p:par>
                              <p:par>
                                <p:cTn id="33" presetID="54" presetClass="entr" presetSubtype="0" accel="100000" fill="hold" grpId="0" nodeType="withEffect">
                                  <p:stCondLst>
                                    <p:cond delay="0"/>
                                  </p:stCondLst>
                                  <p:childTnLst>
                                    <p:set>
                                      <p:cBhvr>
                                        <p:cTn id="34" dur="1" fill="hold">
                                          <p:stCondLst>
                                            <p:cond delay="0"/>
                                          </p:stCondLst>
                                        </p:cTn>
                                        <p:tgtEl>
                                          <p:spTgt spid="51208"/>
                                        </p:tgtEl>
                                        <p:attrNameLst>
                                          <p:attrName>style.visibility</p:attrName>
                                        </p:attrNameLst>
                                      </p:cBhvr>
                                      <p:to>
                                        <p:strVal val="visible"/>
                                      </p:to>
                                    </p:set>
                                    <p:anim calcmode="lin" valueType="num">
                                      <p:cBhvr>
                                        <p:cTn id="35" dur="500" fill="hold"/>
                                        <p:tgtEl>
                                          <p:spTgt spid="51208"/>
                                        </p:tgtEl>
                                        <p:attrNameLst>
                                          <p:attrName>ppt_w</p:attrName>
                                        </p:attrNameLst>
                                      </p:cBhvr>
                                      <p:tavLst>
                                        <p:tav tm="0">
                                          <p:val>
                                            <p:strVal val="#ppt_w*0.05"/>
                                          </p:val>
                                        </p:tav>
                                        <p:tav tm="100000">
                                          <p:val>
                                            <p:strVal val="#ppt_w"/>
                                          </p:val>
                                        </p:tav>
                                      </p:tavLst>
                                    </p:anim>
                                    <p:anim calcmode="lin" valueType="num">
                                      <p:cBhvr>
                                        <p:cTn id="36" dur="500" fill="hold"/>
                                        <p:tgtEl>
                                          <p:spTgt spid="51208"/>
                                        </p:tgtEl>
                                        <p:attrNameLst>
                                          <p:attrName>ppt_h</p:attrName>
                                        </p:attrNameLst>
                                      </p:cBhvr>
                                      <p:tavLst>
                                        <p:tav tm="0">
                                          <p:val>
                                            <p:strVal val="#ppt_h"/>
                                          </p:val>
                                        </p:tav>
                                        <p:tav tm="100000">
                                          <p:val>
                                            <p:strVal val="#ppt_h"/>
                                          </p:val>
                                        </p:tav>
                                      </p:tavLst>
                                    </p:anim>
                                    <p:anim calcmode="lin" valueType="num">
                                      <p:cBhvr>
                                        <p:cTn id="37" dur="500" fill="hold"/>
                                        <p:tgtEl>
                                          <p:spTgt spid="51208"/>
                                        </p:tgtEl>
                                        <p:attrNameLst>
                                          <p:attrName>ppt_x</p:attrName>
                                        </p:attrNameLst>
                                      </p:cBhvr>
                                      <p:tavLst>
                                        <p:tav tm="0">
                                          <p:val>
                                            <p:strVal val="#ppt_x-.2"/>
                                          </p:val>
                                        </p:tav>
                                        <p:tav tm="100000">
                                          <p:val>
                                            <p:strVal val="#ppt_x"/>
                                          </p:val>
                                        </p:tav>
                                      </p:tavLst>
                                    </p:anim>
                                    <p:anim calcmode="lin" valueType="num">
                                      <p:cBhvr>
                                        <p:cTn id="38" dur="500" fill="hold"/>
                                        <p:tgtEl>
                                          <p:spTgt spid="51208"/>
                                        </p:tgtEl>
                                        <p:attrNameLst>
                                          <p:attrName>ppt_y</p:attrName>
                                        </p:attrNameLst>
                                      </p:cBhvr>
                                      <p:tavLst>
                                        <p:tav tm="0">
                                          <p:val>
                                            <p:strVal val="#ppt_y"/>
                                          </p:val>
                                        </p:tav>
                                        <p:tav tm="100000">
                                          <p:val>
                                            <p:strVal val="#ppt_y"/>
                                          </p:val>
                                        </p:tav>
                                      </p:tavLst>
                                    </p:anim>
                                    <p:animEffect transition="in" filter="fade">
                                      <p:cBhvr>
                                        <p:cTn id="39" dur="500"/>
                                        <p:tgtEl>
                                          <p:spTgt spid="51208"/>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51209"/>
                                        </p:tgtEl>
                                        <p:attrNameLst>
                                          <p:attrName>style.visibility</p:attrName>
                                        </p:attrNameLst>
                                      </p:cBhvr>
                                      <p:to>
                                        <p:strVal val="visible"/>
                                      </p:to>
                                    </p:set>
                                    <p:anim calcmode="lin" valueType="num">
                                      <p:cBhvr>
                                        <p:cTn id="42" dur="500" fill="hold"/>
                                        <p:tgtEl>
                                          <p:spTgt spid="51209"/>
                                        </p:tgtEl>
                                        <p:attrNameLst>
                                          <p:attrName>ppt_w</p:attrName>
                                        </p:attrNameLst>
                                      </p:cBhvr>
                                      <p:tavLst>
                                        <p:tav tm="0">
                                          <p:val>
                                            <p:strVal val="#ppt_w*0.05"/>
                                          </p:val>
                                        </p:tav>
                                        <p:tav tm="100000">
                                          <p:val>
                                            <p:strVal val="#ppt_w"/>
                                          </p:val>
                                        </p:tav>
                                      </p:tavLst>
                                    </p:anim>
                                    <p:anim calcmode="lin" valueType="num">
                                      <p:cBhvr>
                                        <p:cTn id="43" dur="500" fill="hold"/>
                                        <p:tgtEl>
                                          <p:spTgt spid="51209"/>
                                        </p:tgtEl>
                                        <p:attrNameLst>
                                          <p:attrName>ppt_h</p:attrName>
                                        </p:attrNameLst>
                                      </p:cBhvr>
                                      <p:tavLst>
                                        <p:tav tm="0">
                                          <p:val>
                                            <p:strVal val="#ppt_h"/>
                                          </p:val>
                                        </p:tav>
                                        <p:tav tm="100000">
                                          <p:val>
                                            <p:strVal val="#ppt_h"/>
                                          </p:val>
                                        </p:tav>
                                      </p:tavLst>
                                    </p:anim>
                                    <p:anim calcmode="lin" valueType="num">
                                      <p:cBhvr>
                                        <p:cTn id="44" dur="500" fill="hold"/>
                                        <p:tgtEl>
                                          <p:spTgt spid="51209"/>
                                        </p:tgtEl>
                                        <p:attrNameLst>
                                          <p:attrName>ppt_x</p:attrName>
                                        </p:attrNameLst>
                                      </p:cBhvr>
                                      <p:tavLst>
                                        <p:tav tm="0">
                                          <p:val>
                                            <p:strVal val="#ppt_x-.2"/>
                                          </p:val>
                                        </p:tav>
                                        <p:tav tm="100000">
                                          <p:val>
                                            <p:strVal val="#ppt_x"/>
                                          </p:val>
                                        </p:tav>
                                      </p:tavLst>
                                    </p:anim>
                                    <p:anim calcmode="lin" valueType="num">
                                      <p:cBhvr>
                                        <p:cTn id="45" dur="500" fill="hold"/>
                                        <p:tgtEl>
                                          <p:spTgt spid="51209"/>
                                        </p:tgtEl>
                                        <p:attrNameLst>
                                          <p:attrName>ppt_y</p:attrName>
                                        </p:attrNameLst>
                                      </p:cBhvr>
                                      <p:tavLst>
                                        <p:tav tm="0">
                                          <p:val>
                                            <p:strVal val="#ppt_y"/>
                                          </p:val>
                                        </p:tav>
                                        <p:tav tm="100000">
                                          <p:val>
                                            <p:strVal val="#ppt_y"/>
                                          </p:val>
                                        </p:tav>
                                      </p:tavLst>
                                    </p:anim>
                                    <p:animEffect transition="in" filter="fade">
                                      <p:cBhvr>
                                        <p:cTn id="46" dur="500"/>
                                        <p:tgtEl>
                                          <p:spTgt spid="51209"/>
                                        </p:tgtEl>
                                      </p:cBhvr>
                                    </p:animEffect>
                                  </p:childTnLst>
                                </p:cTn>
                              </p:par>
                              <p:par>
                                <p:cTn id="47" presetID="54" presetClass="entr" presetSubtype="0" accel="100000" fill="hold" grpId="0" nodeType="withEffect">
                                  <p:stCondLst>
                                    <p:cond delay="0"/>
                                  </p:stCondLst>
                                  <p:childTnLst>
                                    <p:set>
                                      <p:cBhvr>
                                        <p:cTn id="48" dur="1" fill="hold">
                                          <p:stCondLst>
                                            <p:cond delay="0"/>
                                          </p:stCondLst>
                                        </p:cTn>
                                        <p:tgtEl>
                                          <p:spTgt spid="51210"/>
                                        </p:tgtEl>
                                        <p:attrNameLst>
                                          <p:attrName>style.visibility</p:attrName>
                                        </p:attrNameLst>
                                      </p:cBhvr>
                                      <p:to>
                                        <p:strVal val="visible"/>
                                      </p:to>
                                    </p:set>
                                    <p:anim calcmode="lin" valueType="num">
                                      <p:cBhvr>
                                        <p:cTn id="49" dur="500" fill="hold"/>
                                        <p:tgtEl>
                                          <p:spTgt spid="51210"/>
                                        </p:tgtEl>
                                        <p:attrNameLst>
                                          <p:attrName>ppt_w</p:attrName>
                                        </p:attrNameLst>
                                      </p:cBhvr>
                                      <p:tavLst>
                                        <p:tav tm="0">
                                          <p:val>
                                            <p:strVal val="#ppt_w*0.05"/>
                                          </p:val>
                                        </p:tav>
                                        <p:tav tm="100000">
                                          <p:val>
                                            <p:strVal val="#ppt_w"/>
                                          </p:val>
                                        </p:tav>
                                      </p:tavLst>
                                    </p:anim>
                                    <p:anim calcmode="lin" valueType="num">
                                      <p:cBhvr>
                                        <p:cTn id="50" dur="500" fill="hold"/>
                                        <p:tgtEl>
                                          <p:spTgt spid="51210"/>
                                        </p:tgtEl>
                                        <p:attrNameLst>
                                          <p:attrName>ppt_h</p:attrName>
                                        </p:attrNameLst>
                                      </p:cBhvr>
                                      <p:tavLst>
                                        <p:tav tm="0">
                                          <p:val>
                                            <p:strVal val="#ppt_h"/>
                                          </p:val>
                                        </p:tav>
                                        <p:tav tm="100000">
                                          <p:val>
                                            <p:strVal val="#ppt_h"/>
                                          </p:val>
                                        </p:tav>
                                      </p:tavLst>
                                    </p:anim>
                                    <p:anim calcmode="lin" valueType="num">
                                      <p:cBhvr>
                                        <p:cTn id="51" dur="500" fill="hold"/>
                                        <p:tgtEl>
                                          <p:spTgt spid="51210"/>
                                        </p:tgtEl>
                                        <p:attrNameLst>
                                          <p:attrName>ppt_x</p:attrName>
                                        </p:attrNameLst>
                                      </p:cBhvr>
                                      <p:tavLst>
                                        <p:tav tm="0">
                                          <p:val>
                                            <p:strVal val="#ppt_x-.2"/>
                                          </p:val>
                                        </p:tav>
                                        <p:tav tm="100000">
                                          <p:val>
                                            <p:strVal val="#ppt_x"/>
                                          </p:val>
                                        </p:tav>
                                      </p:tavLst>
                                    </p:anim>
                                    <p:anim calcmode="lin" valueType="num">
                                      <p:cBhvr>
                                        <p:cTn id="52" dur="500" fill="hold"/>
                                        <p:tgtEl>
                                          <p:spTgt spid="51210"/>
                                        </p:tgtEl>
                                        <p:attrNameLst>
                                          <p:attrName>ppt_y</p:attrName>
                                        </p:attrNameLst>
                                      </p:cBhvr>
                                      <p:tavLst>
                                        <p:tav tm="0">
                                          <p:val>
                                            <p:strVal val="#ppt_y"/>
                                          </p:val>
                                        </p:tav>
                                        <p:tav tm="100000">
                                          <p:val>
                                            <p:strVal val="#ppt_y"/>
                                          </p:val>
                                        </p:tav>
                                      </p:tavLst>
                                    </p:anim>
                                    <p:animEffect transition="in" filter="fade">
                                      <p:cBhvr>
                                        <p:cTn id="53" dur="500"/>
                                        <p:tgtEl>
                                          <p:spTgt spid="51210"/>
                                        </p:tgtEl>
                                      </p:cBhvr>
                                    </p:animEffect>
                                  </p:childTnLst>
                                </p:cTn>
                              </p:par>
                              <p:par>
                                <p:cTn id="54" presetID="54" presetClass="entr" presetSubtype="0" accel="100000" fill="hold" grpId="0" nodeType="withEffect">
                                  <p:stCondLst>
                                    <p:cond delay="0"/>
                                  </p:stCondLst>
                                  <p:childTnLst>
                                    <p:set>
                                      <p:cBhvr>
                                        <p:cTn id="55" dur="1" fill="hold">
                                          <p:stCondLst>
                                            <p:cond delay="0"/>
                                          </p:stCondLst>
                                        </p:cTn>
                                        <p:tgtEl>
                                          <p:spTgt spid="51211"/>
                                        </p:tgtEl>
                                        <p:attrNameLst>
                                          <p:attrName>style.visibility</p:attrName>
                                        </p:attrNameLst>
                                      </p:cBhvr>
                                      <p:to>
                                        <p:strVal val="visible"/>
                                      </p:to>
                                    </p:set>
                                    <p:anim calcmode="lin" valueType="num">
                                      <p:cBhvr>
                                        <p:cTn id="56" dur="500" fill="hold"/>
                                        <p:tgtEl>
                                          <p:spTgt spid="51211"/>
                                        </p:tgtEl>
                                        <p:attrNameLst>
                                          <p:attrName>ppt_w</p:attrName>
                                        </p:attrNameLst>
                                      </p:cBhvr>
                                      <p:tavLst>
                                        <p:tav tm="0">
                                          <p:val>
                                            <p:strVal val="#ppt_w*0.05"/>
                                          </p:val>
                                        </p:tav>
                                        <p:tav tm="100000">
                                          <p:val>
                                            <p:strVal val="#ppt_w"/>
                                          </p:val>
                                        </p:tav>
                                      </p:tavLst>
                                    </p:anim>
                                    <p:anim calcmode="lin" valueType="num">
                                      <p:cBhvr>
                                        <p:cTn id="57" dur="500" fill="hold"/>
                                        <p:tgtEl>
                                          <p:spTgt spid="51211"/>
                                        </p:tgtEl>
                                        <p:attrNameLst>
                                          <p:attrName>ppt_h</p:attrName>
                                        </p:attrNameLst>
                                      </p:cBhvr>
                                      <p:tavLst>
                                        <p:tav tm="0">
                                          <p:val>
                                            <p:strVal val="#ppt_h"/>
                                          </p:val>
                                        </p:tav>
                                        <p:tav tm="100000">
                                          <p:val>
                                            <p:strVal val="#ppt_h"/>
                                          </p:val>
                                        </p:tav>
                                      </p:tavLst>
                                    </p:anim>
                                    <p:anim calcmode="lin" valueType="num">
                                      <p:cBhvr>
                                        <p:cTn id="58" dur="500" fill="hold"/>
                                        <p:tgtEl>
                                          <p:spTgt spid="51211"/>
                                        </p:tgtEl>
                                        <p:attrNameLst>
                                          <p:attrName>ppt_x</p:attrName>
                                        </p:attrNameLst>
                                      </p:cBhvr>
                                      <p:tavLst>
                                        <p:tav tm="0">
                                          <p:val>
                                            <p:strVal val="#ppt_x-.2"/>
                                          </p:val>
                                        </p:tav>
                                        <p:tav tm="100000">
                                          <p:val>
                                            <p:strVal val="#ppt_x"/>
                                          </p:val>
                                        </p:tav>
                                      </p:tavLst>
                                    </p:anim>
                                    <p:anim calcmode="lin" valueType="num">
                                      <p:cBhvr>
                                        <p:cTn id="59" dur="500" fill="hold"/>
                                        <p:tgtEl>
                                          <p:spTgt spid="51211"/>
                                        </p:tgtEl>
                                        <p:attrNameLst>
                                          <p:attrName>ppt_y</p:attrName>
                                        </p:attrNameLst>
                                      </p:cBhvr>
                                      <p:tavLst>
                                        <p:tav tm="0">
                                          <p:val>
                                            <p:strVal val="#ppt_y"/>
                                          </p:val>
                                        </p:tav>
                                        <p:tav tm="100000">
                                          <p:val>
                                            <p:strVal val="#ppt_y"/>
                                          </p:val>
                                        </p:tav>
                                      </p:tavLst>
                                    </p:anim>
                                    <p:animEffect transition="in" filter="fade">
                                      <p:cBhvr>
                                        <p:cTn id="60" dur="500"/>
                                        <p:tgtEl>
                                          <p:spTgt spid="51211"/>
                                        </p:tgtEl>
                                      </p:cBhvr>
                                    </p:animEffect>
                                  </p:childTnLst>
                                </p:cTn>
                              </p:par>
                              <p:par>
                                <p:cTn id="61" presetID="54" presetClass="entr" presetSubtype="0" accel="100000" fill="hold" grpId="0" nodeType="withEffect">
                                  <p:stCondLst>
                                    <p:cond delay="0"/>
                                  </p:stCondLst>
                                  <p:childTnLst>
                                    <p:set>
                                      <p:cBhvr>
                                        <p:cTn id="62" dur="1" fill="hold">
                                          <p:stCondLst>
                                            <p:cond delay="0"/>
                                          </p:stCondLst>
                                        </p:cTn>
                                        <p:tgtEl>
                                          <p:spTgt spid="51212"/>
                                        </p:tgtEl>
                                        <p:attrNameLst>
                                          <p:attrName>style.visibility</p:attrName>
                                        </p:attrNameLst>
                                      </p:cBhvr>
                                      <p:to>
                                        <p:strVal val="visible"/>
                                      </p:to>
                                    </p:set>
                                    <p:anim calcmode="lin" valueType="num">
                                      <p:cBhvr>
                                        <p:cTn id="63" dur="500" fill="hold"/>
                                        <p:tgtEl>
                                          <p:spTgt spid="51212"/>
                                        </p:tgtEl>
                                        <p:attrNameLst>
                                          <p:attrName>ppt_w</p:attrName>
                                        </p:attrNameLst>
                                      </p:cBhvr>
                                      <p:tavLst>
                                        <p:tav tm="0">
                                          <p:val>
                                            <p:strVal val="#ppt_w*0.05"/>
                                          </p:val>
                                        </p:tav>
                                        <p:tav tm="100000">
                                          <p:val>
                                            <p:strVal val="#ppt_w"/>
                                          </p:val>
                                        </p:tav>
                                      </p:tavLst>
                                    </p:anim>
                                    <p:anim calcmode="lin" valueType="num">
                                      <p:cBhvr>
                                        <p:cTn id="64" dur="500" fill="hold"/>
                                        <p:tgtEl>
                                          <p:spTgt spid="51212"/>
                                        </p:tgtEl>
                                        <p:attrNameLst>
                                          <p:attrName>ppt_h</p:attrName>
                                        </p:attrNameLst>
                                      </p:cBhvr>
                                      <p:tavLst>
                                        <p:tav tm="0">
                                          <p:val>
                                            <p:strVal val="#ppt_h"/>
                                          </p:val>
                                        </p:tav>
                                        <p:tav tm="100000">
                                          <p:val>
                                            <p:strVal val="#ppt_h"/>
                                          </p:val>
                                        </p:tav>
                                      </p:tavLst>
                                    </p:anim>
                                    <p:anim calcmode="lin" valueType="num">
                                      <p:cBhvr>
                                        <p:cTn id="65" dur="500" fill="hold"/>
                                        <p:tgtEl>
                                          <p:spTgt spid="51212"/>
                                        </p:tgtEl>
                                        <p:attrNameLst>
                                          <p:attrName>ppt_x</p:attrName>
                                        </p:attrNameLst>
                                      </p:cBhvr>
                                      <p:tavLst>
                                        <p:tav tm="0">
                                          <p:val>
                                            <p:strVal val="#ppt_x-.2"/>
                                          </p:val>
                                        </p:tav>
                                        <p:tav tm="100000">
                                          <p:val>
                                            <p:strVal val="#ppt_x"/>
                                          </p:val>
                                        </p:tav>
                                      </p:tavLst>
                                    </p:anim>
                                    <p:anim calcmode="lin" valueType="num">
                                      <p:cBhvr>
                                        <p:cTn id="66" dur="500" fill="hold"/>
                                        <p:tgtEl>
                                          <p:spTgt spid="51212"/>
                                        </p:tgtEl>
                                        <p:attrNameLst>
                                          <p:attrName>ppt_y</p:attrName>
                                        </p:attrNameLst>
                                      </p:cBhvr>
                                      <p:tavLst>
                                        <p:tav tm="0">
                                          <p:val>
                                            <p:strVal val="#ppt_y"/>
                                          </p:val>
                                        </p:tav>
                                        <p:tav tm="100000">
                                          <p:val>
                                            <p:strVal val="#ppt_y"/>
                                          </p:val>
                                        </p:tav>
                                      </p:tavLst>
                                    </p:anim>
                                    <p:animEffect transition="in" filter="fade">
                                      <p:cBhvr>
                                        <p:cTn id="67" dur="500"/>
                                        <p:tgtEl>
                                          <p:spTgt spid="51212"/>
                                        </p:tgtEl>
                                      </p:cBhvr>
                                    </p:animEffect>
                                  </p:childTnLst>
                                </p:cTn>
                              </p:par>
                              <p:par>
                                <p:cTn id="68" presetID="54" presetClass="entr" presetSubtype="0" accel="100000" fill="hold" grpId="0" nodeType="withEffect">
                                  <p:stCondLst>
                                    <p:cond delay="0"/>
                                  </p:stCondLst>
                                  <p:childTnLst>
                                    <p:set>
                                      <p:cBhvr>
                                        <p:cTn id="69" dur="1" fill="hold">
                                          <p:stCondLst>
                                            <p:cond delay="0"/>
                                          </p:stCondLst>
                                        </p:cTn>
                                        <p:tgtEl>
                                          <p:spTgt spid="51213"/>
                                        </p:tgtEl>
                                        <p:attrNameLst>
                                          <p:attrName>style.visibility</p:attrName>
                                        </p:attrNameLst>
                                      </p:cBhvr>
                                      <p:to>
                                        <p:strVal val="visible"/>
                                      </p:to>
                                    </p:set>
                                    <p:anim calcmode="lin" valueType="num">
                                      <p:cBhvr>
                                        <p:cTn id="70" dur="500" fill="hold"/>
                                        <p:tgtEl>
                                          <p:spTgt spid="51213"/>
                                        </p:tgtEl>
                                        <p:attrNameLst>
                                          <p:attrName>ppt_w</p:attrName>
                                        </p:attrNameLst>
                                      </p:cBhvr>
                                      <p:tavLst>
                                        <p:tav tm="0">
                                          <p:val>
                                            <p:strVal val="#ppt_w*0.05"/>
                                          </p:val>
                                        </p:tav>
                                        <p:tav tm="100000">
                                          <p:val>
                                            <p:strVal val="#ppt_w"/>
                                          </p:val>
                                        </p:tav>
                                      </p:tavLst>
                                    </p:anim>
                                    <p:anim calcmode="lin" valueType="num">
                                      <p:cBhvr>
                                        <p:cTn id="71" dur="500" fill="hold"/>
                                        <p:tgtEl>
                                          <p:spTgt spid="51213"/>
                                        </p:tgtEl>
                                        <p:attrNameLst>
                                          <p:attrName>ppt_h</p:attrName>
                                        </p:attrNameLst>
                                      </p:cBhvr>
                                      <p:tavLst>
                                        <p:tav tm="0">
                                          <p:val>
                                            <p:strVal val="#ppt_h"/>
                                          </p:val>
                                        </p:tav>
                                        <p:tav tm="100000">
                                          <p:val>
                                            <p:strVal val="#ppt_h"/>
                                          </p:val>
                                        </p:tav>
                                      </p:tavLst>
                                    </p:anim>
                                    <p:anim calcmode="lin" valueType="num">
                                      <p:cBhvr>
                                        <p:cTn id="72" dur="500" fill="hold"/>
                                        <p:tgtEl>
                                          <p:spTgt spid="51213"/>
                                        </p:tgtEl>
                                        <p:attrNameLst>
                                          <p:attrName>ppt_x</p:attrName>
                                        </p:attrNameLst>
                                      </p:cBhvr>
                                      <p:tavLst>
                                        <p:tav tm="0">
                                          <p:val>
                                            <p:strVal val="#ppt_x-.2"/>
                                          </p:val>
                                        </p:tav>
                                        <p:tav tm="100000">
                                          <p:val>
                                            <p:strVal val="#ppt_x"/>
                                          </p:val>
                                        </p:tav>
                                      </p:tavLst>
                                    </p:anim>
                                    <p:anim calcmode="lin" valueType="num">
                                      <p:cBhvr>
                                        <p:cTn id="73" dur="500" fill="hold"/>
                                        <p:tgtEl>
                                          <p:spTgt spid="51213"/>
                                        </p:tgtEl>
                                        <p:attrNameLst>
                                          <p:attrName>ppt_y</p:attrName>
                                        </p:attrNameLst>
                                      </p:cBhvr>
                                      <p:tavLst>
                                        <p:tav tm="0">
                                          <p:val>
                                            <p:strVal val="#ppt_y"/>
                                          </p:val>
                                        </p:tav>
                                        <p:tav tm="100000">
                                          <p:val>
                                            <p:strVal val="#ppt_y"/>
                                          </p:val>
                                        </p:tav>
                                      </p:tavLst>
                                    </p:anim>
                                    <p:animEffect transition="in" filter="fade">
                                      <p:cBhvr>
                                        <p:cTn id="74"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51209" grpId="0" animBg="1"/>
      <p:bldP spid="51210" grpId="0" animBg="1"/>
      <p:bldP spid="51211" grpId="0" animBg="1"/>
      <p:bldP spid="51212" grpId="0" animBg="1"/>
      <p:bldP spid="512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4294967295"/>
          </p:nvPr>
        </p:nvSpPr>
        <p:spPr>
          <a:xfrm>
            <a:off x="533400" y="1981200"/>
            <a:ext cx="8367713" cy="5207000"/>
          </a:xfrm>
        </p:spPr>
        <p:txBody>
          <a:bodyPr lIns="182880" tIns="91440"/>
          <a:lstStyle/>
          <a:p>
            <a:pPr marL="547688" lvl="1" indent="-200025">
              <a:buFont typeface="Monotype Sorts" pitchFamily="2" charset="2"/>
              <a:buNone/>
            </a:pPr>
            <a:r>
              <a:rPr lang="en-US" sz="2400" i="1"/>
              <a:t>Cho R</a:t>
            </a:r>
            <a:r>
              <a:rPr lang="en-US" sz="2400"/>
              <a:t> = (</a:t>
            </a:r>
            <a:r>
              <a:rPr lang="en-US" sz="2400" i="1"/>
              <a:t>A, B, C, D</a:t>
            </a:r>
            <a:r>
              <a:rPr lang="en-US" sz="2400"/>
              <a:t>)</a:t>
            </a:r>
          </a:p>
          <a:p>
            <a:pPr marL="547688" lvl="1" indent="-200025">
              <a:buFont typeface="Monotype Sorts" pitchFamily="2" charset="2"/>
              <a:buNone/>
            </a:pPr>
            <a:r>
              <a:rPr lang="en-US" sz="2400" i="1"/>
              <a:t>		 S</a:t>
            </a:r>
            <a:r>
              <a:rPr lang="en-US" sz="2400"/>
              <a:t> = (</a:t>
            </a:r>
            <a:r>
              <a:rPr lang="en-US" sz="2400" i="1"/>
              <a:t>E, B, D</a:t>
            </a:r>
            <a:r>
              <a:rPr lang="en-US" sz="2400"/>
              <a:t>)</a:t>
            </a:r>
          </a:p>
          <a:p>
            <a:pPr marL="547688" lvl="1" indent="-200025">
              <a:buFont typeface="Monotype Sorts" pitchFamily="2" charset="2"/>
              <a:buNone/>
            </a:pPr>
            <a:endParaRPr lang="en-US" sz="2400"/>
          </a:p>
          <a:p>
            <a:pPr marL="547688" lvl="1" indent="-200025"/>
            <a:r>
              <a:rPr lang="en-US" sz="2400"/>
              <a:t>Lược đồ kết quả = (</a:t>
            </a:r>
            <a:r>
              <a:rPr lang="en-US" sz="2400" i="1"/>
              <a:t>A, B, C, D, E</a:t>
            </a:r>
            <a:r>
              <a:rPr lang="en-US" sz="2400"/>
              <a:t>)</a:t>
            </a:r>
          </a:p>
          <a:p>
            <a:pPr marL="547688" lvl="1" indent="-200025"/>
            <a:r>
              <a:rPr lang="en-US" sz="2400" i="1"/>
              <a:t>r</a:t>
            </a:r>
            <a:r>
              <a:rPr lang="en-US" sz="2400"/>
              <a:t>     </a:t>
            </a:r>
            <a:r>
              <a:rPr lang="en-US" sz="2400" i="1"/>
              <a:t>s</a:t>
            </a:r>
            <a:r>
              <a:rPr lang="en-US" sz="2400"/>
              <a:t> được xác định như sau:</a:t>
            </a:r>
          </a:p>
          <a:p>
            <a:pPr marL="547688" lvl="1" indent="-200025">
              <a:buFont typeface="Wingdings" pitchFamily="2" charset="2"/>
              <a:buNone/>
            </a:pPr>
            <a:endParaRPr lang="en-US" sz="2400">
              <a:solidFill>
                <a:srgbClr val="C00000"/>
              </a:solidFill>
            </a:endParaRPr>
          </a:p>
          <a:p>
            <a:pPr marL="547688" lvl="1" indent="-200025">
              <a:buFont typeface="Wingdings" pitchFamily="2" charset="2"/>
              <a:buNone/>
            </a:pPr>
            <a:r>
              <a:rPr lang="en-US" sz="2400">
                <a:solidFill>
                  <a:srgbClr val="C00000"/>
                </a:solidFill>
              </a:rPr>
              <a:t> </a:t>
            </a:r>
            <a:r>
              <a:rPr lang="en-US" sz="2400">
                <a:solidFill>
                  <a:srgbClr val="C00000"/>
                </a:solidFill>
                <a:sym typeface="Symbol" pitchFamily="18" charset="2"/>
              </a:rPr>
              <a:t></a:t>
            </a:r>
            <a:r>
              <a:rPr lang="en-US" sz="2400" i="1" baseline="-25000">
                <a:solidFill>
                  <a:srgbClr val="C00000"/>
                </a:solidFill>
              </a:rPr>
              <a:t>r.A, r.B, r.C, r.D, s.E</a:t>
            </a:r>
            <a:r>
              <a:rPr lang="en-US" sz="2400">
                <a:solidFill>
                  <a:srgbClr val="C00000"/>
                </a:solidFill>
              </a:rPr>
              <a:t> (</a:t>
            </a:r>
            <a:r>
              <a:rPr lang="en-US" sz="2400">
                <a:solidFill>
                  <a:srgbClr val="C00000"/>
                </a:solidFill>
                <a:sym typeface="Symbol" pitchFamily="18" charset="2"/>
              </a:rPr>
              <a:t></a:t>
            </a:r>
            <a:r>
              <a:rPr lang="en-US" sz="2400" i="1" baseline="-25000">
                <a:solidFill>
                  <a:srgbClr val="C00000"/>
                </a:solidFill>
              </a:rPr>
              <a:t>r.B = s.B </a:t>
            </a:r>
            <a:r>
              <a:rPr lang="en-US" sz="2400">
                <a:solidFill>
                  <a:srgbClr val="C00000"/>
                </a:solidFill>
                <a:sym typeface="Symbol" pitchFamily="18" charset="2"/>
              </a:rPr>
              <a:t></a:t>
            </a:r>
            <a:r>
              <a:rPr lang="en-US" sz="2400" i="1" baseline="-25000">
                <a:solidFill>
                  <a:srgbClr val="C00000"/>
                </a:solidFill>
              </a:rPr>
              <a:t> r.D = s.D</a:t>
            </a:r>
            <a:r>
              <a:rPr lang="en-US" sz="2400">
                <a:solidFill>
                  <a:srgbClr val="C00000"/>
                </a:solidFill>
              </a:rPr>
              <a:t> (</a:t>
            </a:r>
            <a:r>
              <a:rPr lang="en-US" sz="2400" i="1">
                <a:solidFill>
                  <a:srgbClr val="C00000"/>
                </a:solidFill>
              </a:rPr>
              <a:t>r </a:t>
            </a:r>
            <a:r>
              <a:rPr lang="en-US" sz="2400">
                <a:solidFill>
                  <a:srgbClr val="C00000"/>
                </a:solidFill>
              </a:rPr>
              <a:t> x  </a:t>
            </a:r>
            <a:r>
              <a:rPr lang="en-US" sz="2400" i="1">
                <a:solidFill>
                  <a:srgbClr val="C00000"/>
                </a:solidFill>
              </a:rPr>
              <a:t>s</a:t>
            </a:r>
            <a:r>
              <a:rPr lang="en-US" sz="2400">
                <a:solidFill>
                  <a:srgbClr val="C00000"/>
                </a:solidFill>
              </a:rPr>
              <a:t>))</a:t>
            </a:r>
          </a:p>
        </p:txBody>
      </p:sp>
      <p:sp>
        <p:nvSpPr>
          <p:cNvPr id="617476" name="AutoShape 7"/>
          <p:cNvSpPr>
            <a:spLocks noChangeArrowheads="1"/>
          </p:cNvSpPr>
          <p:nvPr/>
        </p:nvSpPr>
        <p:spPr bwMode="auto">
          <a:xfrm rot="16200000" flipV="1">
            <a:off x="1485107" y="3925093"/>
            <a:ext cx="184150" cy="258763"/>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5837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kết tự nhiên</a:t>
            </a:r>
            <a:br>
              <a:rPr lang="en-US" b="0">
                <a:solidFill>
                  <a:srgbClr val="0000FF"/>
                </a:solidFill>
                <a:effectLst>
                  <a:outerShdw blurRad="38100" dist="38100" dir="2700000" algn="tl">
                    <a:srgbClr val="C0C0C0"/>
                  </a:outerShdw>
                </a:effectLst>
              </a:rPr>
            </a:br>
            <a:r>
              <a:rPr lang="en-US" b="0">
                <a:solidFill>
                  <a:srgbClr val="0000FF"/>
                </a:solidFill>
                <a:effectLst>
                  <a:outerShdw blurRad="38100" dist="38100" dir="2700000" algn="tl">
                    <a:srgbClr val="C0C0C0"/>
                  </a:outerShdw>
                </a:effectLst>
              </a:rPr>
              <a:t>(Natural join)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57</a:t>
            </a:fld>
            <a:endParaRPr lang="en-US"/>
          </a:p>
        </p:txBody>
      </p:sp>
    </p:spTree>
    <p:extLst>
      <p:ext uri="{BB962C8B-B14F-4D97-AF65-F5344CB8AC3E}">
        <p14:creationId xmlns:p14="http://schemas.microsoft.com/office/powerpoint/2010/main" val="418324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6" end="6"/>
                                            </p:txEl>
                                          </p:spTgt>
                                        </p:tgtEl>
                                        <p:attrNameLst>
                                          <p:attrName>style.visibility</p:attrName>
                                        </p:attrNameLst>
                                      </p:cBhvr>
                                      <p:to>
                                        <p:strVal val="visible"/>
                                      </p:to>
                                    </p:set>
                                    <p:anim calcmode="lin" valueType="num">
                                      <p:cBhvr additive="base">
                                        <p:cTn id="7"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85800" y="1828800"/>
            <a:ext cx="2209800" cy="609600"/>
          </a:xfrm>
        </p:spPr>
        <p:txBody>
          <a:bodyPr/>
          <a:lstStyle/>
          <a:p>
            <a:r>
              <a:rPr lang="en-US" sz="2400">
                <a:solidFill>
                  <a:schemeClr val="tx1"/>
                </a:solidFill>
              </a:rPr>
              <a:t>Ví dụ</a:t>
            </a:r>
          </a:p>
        </p:txBody>
      </p:sp>
      <p:sp>
        <p:nvSpPr>
          <p:cNvPr id="662531" name="Rectangle 3"/>
          <p:cNvSpPr>
            <a:spLocks noChangeArrowheads="1"/>
          </p:cNvSpPr>
          <p:nvPr/>
        </p:nvSpPr>
        <p:spPr bwMode="auto">
          <a:xfrm>
            <a:off x="61722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B</a:t>
            </a:r>
            <a:endParaRPr lang="en-US" sz="2400" b="0">
              <a:solidFill>
                <a:srgbClr val="0070C0"/>
              </a:solidFill>
              <a:latin typeface="Arial" charset="0"/>
            </a:endParaRPr>
          </a:p>
        </p:txBody>
      </p:sp>
      <p:sp>
        <p:nvSpPr>
          <p:cNvPr id="662532" name="Rectangle 4"/>
          <p:cNvSpPr>
            <a:spLocks noChangeArrowheads="1"/>
          </p:cNvSpPr>
          <p:nvPr/>
        </p:nvSpPr>
        <p:spPr bwMode="auto">
          <a:xfrm>
            <a:off x="66294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C</a:t>
            </a:r>
            <a:endParaRPr lang="en-US" sz="2400" b="0">
              <a:latin typeface="Arial" charset="0"/>
            </a:endParaRPr>
          </a:p>
        </p:txBody>
      </p:sp>
      <p:sp>
        <p:nvSpPr>
          <p:cNvPr id="662533" name="Rectangle 5"/>
          <p:cNvSpPr>
            <a:spLocks noChangeArrowheads="1"/>
          </p:cNvSpPr>
          <p:nvPr/>
        </p:nvSpPr>
        <p:spPr bwMode="auto">
          <a:xfrm>
            <a:off x="61722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2</a:t>
            </a:r>
            <a:endParaRPr lang="en-US" sz="2400" b="0">
              <a:solidFill>
                <a:srgbClr val="0070C0"/>
              </a:solidFill>
              <a:latin typeface="Arial" charset="0"/>
            </a:endParaRPr>
          </a:p>
        </p:txBody>
      </p:sp>
      <p:sp>
        <p:nvSpPr>
          <p:cNvPr id="662534" name="Rectangle 6"/>
          <p:cNvSpPr>
            <a:spLocks noChangeArrowheads="1"/>
          </p:cNvSpPr>
          <p:nvPr/>
        </p:nvSpPr>
        <p:spPr bwMode="auto">
          <a:xfrm>
            <a:off x="66294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3</a:t>
            </a:r>
            <a:endParaRPr lang="en-US" sz="2400" b="0">
              <a:latin typeface="Arial" charset="0"/>
            </a:endParaRPr>
          </a:p>
        </p:txBody>
      </p:sp>
      <p:sp>
        <p:nvSpPr>
          <p:cNvPr id="662535" name="Rectangle 7"/>
          <p:cNvSpPr>
            <a:spLocks noChangeArrowheads="1"/>
          </p:cNvSpPr>
          <p:nvPr/>
        </p:nvSpPr>
        <p:spPr bwMode="auto">
          <a:xfrm>
            <a:off x="61722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2</a:t>
            </a:r>
            <a:endParaRPr lang="en-US" sz="2400" b="0">
              <a:solidFill>
                <a:srgbClr val="0070C0"/>
              </a:solidFill>
              <a:latin typeface="Arial" charset="0"/>
            </a:endParaRPr>
          </a:p>
        </p:txBody>
      </p:sp>
      <p:sp>
        <p:nvSpPr>
          <p:cNvPr id="662536" name="Rectangle 8"/>
          <p:cNvSpPr>
            <a:spLocks noChangeArrowheads="1"/>
          </p:cNvSpPr>
          <p:nvPr/>
        </p:nvSpPr>
        <p:spPr bwMode="auto">
          <a:xfrm>
            <a:off x="66294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3</a:t>
            </a:r>
            <a:endParaRPr lang="en-US" sz="2400" b="0">
              <a:latin typeface="Arial" charset="0"/>
            </a:endParaRPr>
          </a:p>
        </p:txBody>
      </p:sp>
      <p:sp>
        <p:nvSpPr>
          <p:cNvPr id="662537" name="Rectangle 9"/>
          <p:cNvSpPr>
            <a:spLocks noChangeArrowheads="1"/>
          </p:cNvSpPr>
          <p:nvPr/>
        </p:nvSpPr>
        <p:spPr bwMode="auto">
          <a:xfrm>
            <a:off x="70866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D</a:t>
            </a:r>
            <a:endParaRPr lang="en-US" sz="2400" b="0">
              <a:solidFill>
                <a:schemeClr val="accent1"/>
              </a:solidFill>
              <a:latin typeface="Arial" charset="0"/>
            </a:endParaRPr>
          </a:p>
        </p:txBody>
      </p:sp>
      <p:sp>
        <p:nvSpPr>
          <p:cNvPr id="662538" name="Rectangle 10"/>
          <p:cNvSpPr>
            <a:spLocks noChangeArrowheads="1"/>
          </p:cNvSpPr>
          <p:nvPr/>
        </p:nvSpPr>
        <p:spPr bwMode="auto">
          <a:xfrm>
            <a:off x="70866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4</a:t>
            </a:r>
            <a:endParaRPr lang="en-US" sz="2400" b="0">
              <a:solidFill>
                <a:schemeClr val="accent1"/>
              </a:solidFill>
              <a:latin typeface="Arial" charset="0"/>
            </a:endParaRPr>
          </a:p>
        </p:txBody>
      </p:sp>
      <p:sp>
        <p:nvSpPr>
          <p:cNvPr id="662539" name="Rectangle 11"/>
          <p:cNvSpPr>
            <a:spLocks noChangeArrowheads="1"/>
          </p:cNvSpPr>
          <p:nvPr/>
        </p:nvSpPr>
        <p:spPr bwMode="auto">
          <a:xfrm>
            <a:off x="70866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5</a:t>
            </a:r>
            <a:endParaRPr lang="en-US" sz="2400" b="0">
              <a:solidFill>
                <a:schemeClr val="accent1"/>
              </a:solidFill>
              <a:latin typeface="Arial" charset="0"/>
            </a:endParaRPr>
          </a:p>
        </p:txBody>
      </p:sp>
      <p:sp>
        <p:nvSpPr>
          <p:cNvPr id="662540" name="Line 12"/>
          <p:cNvSpPr>
            <a:spLocks noChangeShapeType="1"/>
          </p:cNvSpPr>
          <p:nvPr/>
        </p:nvSpPr>
        <p:spPr bwMode="auto">
          <a:xfrm>
            <a:off x="6172200" y="3352800"/>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1" name="Rectangle 13"/>
          <p:cNvSpPr>
            <a:spLocks noChangeArrowheads="1"/>
          </p:cNvSpPr>
          <p:nvPr/>
        </p:nvSpPr>
        <p:spPr bwMode="auto">
          <a:xfrm>
            <a:off x="61722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7</a:t>
            </a:r>
            <a:endParaRPr lang="en-US" sz="2400" b="0">
              <a:solidFill>
                <a:srgbClr val="0070C0"/>
              </a:solidFill>
              <a:latin typeface="Arial" charset="0"/>
            </a:endParaRPr>
          </a:p>
        </p:txBody>
      </p:sp>
      <p:sp>
        <p:nvSpPr>
          <p:cNvPr id="662542" name="Rectangle 14"/>
          <p:cNvSpPr>
            <a:spLocks noChangeArrowheads="1"/>
          </p:cNvSpPr>
          <p:nvPr/>
        </p:nvSpPr>
        <p:spPr bwMode="auto">
          <a:xfrm>
            <a:off x="66294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8</a:t>
            </a:r>
            <a:endParaRPr lang="en-US" sz="2400" b="0">
              <a:latin typeface="Arial" charset="0"/>
            </a:endParaRPr>
          </a:p>
        </p:txBody>
      </p:sp>
      <p:sp>
        <p:nvSpPr>
          <p:cNvPr id="662543" name="Rectangle 15"/>
          <p:cNvSpPr>
            <a:spLocks noChangeArrowheads="1"/>
          </p:cNvSpPr>
          <p:nvPr/>
        </p:nvSpPr>
        <p:spPr bwMode="auto">
          <a:xfrm>
            <a:off x="70866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10</a:t>
            </a:r>
            <a:endParaRPr lang="en-US" sz="2400" b="0">
              <a:solidFill>
                <a:schemeClr val="accent1"/>
              </a:solidFill>
              <a:latin typeface="Arial" charset="0"/>
            </a:endParaRPr>
          </a:p>
        </p:txBody>
      </p:sp>
      <p:sp>
        <p:nvSpPr>
          <p:cNvPr id="662544" name="Text Box 16"/>
          <p:cNvSpPr txBox="1">
            <a:spLocks noChangeArrowheads="1"/>
          </p:cNvSpPr>
          <p:nvPr/>
        </p:nvSpPr>
        <p:spPr bwMode="auto">
          <a:xfrm>
            <a:off x="3733800" y="3505200"/>
            <a:ext cx="2100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400" b="0" baseline="-25000">
                <a:latin typeface="Tahoma" pitchFamily="34" charset="0"/>
              </a:rPr>
              <a:t>       A&lt;D </a:t>
            </a:r>
            <a:r>
              <a:rPr lang="en-US" sz="2400" b="0" baseline="-25000">
                <a:latin typeface="Tahoma" pitchFamily="34" charset="0"/>
                <a:sym typeface="Symbol" pitchFamily="18" charset="2"/>
              </a:rPr>
              <a:t></a:t>
            </a:r>
            <a:r>
              <a:rPr lang="en-US" sz="2400" b="0" baseline="-25000">
                <a:latin typeface="Tahoma" pitchFamily="34" charset="0"/>
              </a:rPr>
              <a:t> u.B </a:t>
            </a:r>
            <a:r>
              <a:rPr lang="en-US" sz="2400" b="0" baseline="-25000">
                <a:latin typeface="Tahoma" pitchFamily="34" charset="0"/>
                <a:sym typeface="Symbol" pitchFamily="18" charset="2"/>
              </a:rPr>
              <a:t> v.B</a:t>
            </a:r>
            <a:endParaRPr lang="en-US" sz="2400" b="0">
              <a:latin typeface="Arial" charset="0"/>
            </a:endParaRPr>
          </a:p>
        </p:txBody>
      </p:sp>
      <p:sp>
        <p:nvSpPr>
          <p:cNvPr id="662545" name="AutoShape 17"/>
          <p:cNvSpPr>
            <a:spLocks noChangeArrowheads="1"/>
          </p:cNvSpPr>
          <p:nvPr/>
        </p:nvSpPr>
        <p:spPr bwMode="auto">
          <a:xfrm>
            <a:off x="1066800" y="5867400"/>
            <a:ext cx="1066800" cy="304800"/>
          </a:xfrm>
          <a:prstGeom prst="rightArrow">
            <a:avLst>
              <a:gd name="adj1" fmla="val 50000"/>
              <a:gd name="adj2" fmla="val 875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46" name="Rectangle 18"/>
          <p:cNvSpPr>
            <a:spLocks noChangeArrowheads="1"/>
          </p:cNvSpPr>
          <p:nvPr/>
        </p:nvSpPr>
        <p:spPr bwMode="auto">
          <a:xfrm>
            <a:off x="22098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C00000"/>
                </a:solidFill>
                <a:latin typeface="Tahoma" pitchFamily="34" charset="0"/>
              </a:rPr>
              <a:t>A</a:t>
            </a:r>
            <a:endParaRPr lang="en-US" sz="2400" b="0">
              <a:solidFill>
                <a:srgbClr val="C00000"/>
              </a:solidFill>
              <a:latin typeface="Arial" charset="0"/>
            </a:endParaRPr>
          </a:p>
        </p:txBody>
      </p:sp>
      <p:sp>
        <p:nvSpPr>
          <p:cNvPr id="662547" name="Rectangle 19"/>
          <p:cNvSpPr>
            <a:spLocks noChangeArrowheads="1"/>
          </p:cNvSpPr>
          <p:nvPr/>
        </p:nvSpPr>
        <p:spPr bwMode="auto">
          <a:xfrm>
            <a:off x="26670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B</a:t>
            </a:r>
            <a:endParaRPr lang="en-US" sz="2400" b="0">
              <a:solidFill>
                <a:srgbClr val="0070C0"/>
              </a:solidFill>
              <a:latin typeface="Arial" charset="0"/>
            </a:endParaRPr>
          </a:p>
        </p:txBody>
      </p:sp>
      <p:sp>
        <p:nvSpPr>
          <p:cNvPr id="662548" name="Rectangle 20"/>
          <p:cNvSpPr>
            <a:spLocks noChangeArrowheads="1"/>
          </p:cNvSpPr>
          <p:nvPr/>
        </p:nvSpPr>
        <p:spPr bwMode="auto">
          <a:xfrm>
            <a:off x="22098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C00000"/>
                </a:solidFill>
                <a:latin typeface="Tahoma" pitchFamily="34" charset="0"/>
              </a:rPr>
              <a:t>1</a:t>
            </a:r>
            <a:endParaRPr lang="en-US" sz="2400" b="0">
              <a:solidFill>
                <a:srgbClr val="C00000"/>
              </a:solidFill>
              <a:latin typeface="Arial" charset="0"/>
            </a:endParaRPr>
          </a:p>
        </p:txBody>
      </p:sp>
      <p:sp>
        <p:nvSpPr>
          <p:cNvPr id="662549" name="Rectangle 21"/>
          <p:cNvSpPr>
            <a:spLocks noChangeArrowheads="1"/>
          </p:cNvSpPr>
          <p:nvPr/>
        </p:nvSpPr>
        <p:spPr bwMode="auto">
          <a:xfrm>
            <a:off x="26670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2</a:t>
            </a:r>
            <a:endParaRPr lang="en-US" sz="2400" b="0">
              <a:solidFill>
                <a:srgbClr val="0070C0"/>
              </a:solidFill>
              <a:latin typeface="Arial" charset="0"/>
            </a:endParaRPr>
          </a:p>
        </p:txBody>
      </p:sp>
      <p:sp>
        <p:nvSpPr>
          <p:cNvPr id="662550" name="Rectangle 22"/>
          <p:cNvSpPr>
            <a:spLocks noChangeArrowheads="1"/>
          </p:cNvSpPr>
          <p:nvPr/>
        </p:nvSpPr>
        <p:spPr bwMode="auto">
          <a:xfrm>
            <a:off x="22098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C00000"/>
                </a:solidFill>
                <a:latin typeface="Tahoma" pitchFamily="34" charset="0"/>
              </a:rPr>
              <a:t>6</a:t>
            </a:r>
            <a:endParaRPr lang="en-US" sz="2400" b="0">
              <a:solidFill>
                <a:srgbClr val="C00000"/>
              </a:solidFill>
              <a:latin typeface="Arial" charset="0"/>
            </a:endParaRPr>
          </a:p>
        </p:txBody>
      </p:sp>
      <p:sp>
        <p:nvSpPr>
          <p:cNvPr id="662551" name="Rectangle 23"/>
          <p:cNvSpPr>
            <a:spLocks noChangeArrowheads="1"/>
          </p:cNvSpPr>
          <p:nvPr/>
        </p:nvSpPr>
        <p:spPr bwMode="auto">
          <a:xfrm>
            <a:off x="26670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7</a:t>
            </a:r>
            <a:endParaRPr lang="en-US" sz="2400" b="0">
              <a:solidFill>
                <a:srgbClr val="0070C0"/>
              </a:solidFill>
              <a:latin typeface="Arial" charset="0"/>
            </a:endParaRPr>
          </a:p>
        </p:txBody>
      </p:sp>
      <p:sp>
        <p:nvSpPr>
          <p:cNvPr id="662552" name="Rectangle 24"/>
          <p:cNvSpPr>
            <a:spLocks noChangeArrowheads="1"/>
          </p:cNvSpPr>
          <p:nvPr/>
        </p:nvSpPr>
        <p:spPr bwMode="auto">
          <a:xfrm>
            <a:off x="3124200" y="2895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C</a:t>
            </a:r>
            <a:endParaRPr lang="en-US" sz="2400" b="0">
              <a:latin typeface="Arial" charset="0"/>
            </a:endParaRPr>
          </a:p>
        </p:txBody>
      </p:sp>
      <p:sp>
        <p:nvSpPr>
          <p:cNvPr id="662553" name="Rectangle 25"/>
          <p:cNvSpPr>
            <a:spLocks noChangeArrowheads="1"/>
          </p:cNvSpPr>
          <p:nvPr/>
        </p:nvSpPr>
        <p:spPr bwMode="auto">
          <a:xfrm>
            <a:off x="3124200" y="3352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3</a:t>
            </a:r>
            <a:endParaRPr lang="en-US" sz="2400" b="0">
              <a:latin typeface="Arial" charset="0"/>
            </a:endParaRPr>
          </a:p>
        </p:txBody>
      </p:sp>
      <p:sp>
        <p:nvSpPr>
          <p:cNvPr id="662554" name="Rectangle 26"/>
          <p:cNvSpPr>
            <a:spLocks noChangeArrowheads="1"/>
          </p:cNvSpPr>
          <p:nvPr/>
        </p:nvSpPr>
        <p:spPr bwMode="auto">
          <a:xfrm>
            <a:off x="3124200" y="38100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8</a:t>
            </a:r>
            <a:endParaRPr lang="en-US" sz="2400" b="0">
              <a:latin typeface="Arial" charset="0"/>
            </a:endParaRPr>
          </a:p>
        </p:txBody>
      </p:sp>
      <p:sp>
        <p:nvSpPr>
          <p:cNvPr id="662555" name="Line 27"/>
          <p:cNvSpPr>
            <a:spLocks noChangeShapeType="1"/>
          </p:cNvSpPr>
          <p:nvPr/>
        </p:nvSpPr>
        <p:spPr bwMode="auto">
          <a:xfrm>
            <a:off x="2209800" y="3352800"/>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56" name="Rectangle 28"/>
          <p:cNvSpPr>
            <a:spLocks noChangeArrowheads="1"/>
          </p:cNvSpPr>
          <p:nvPr/>
        </p:nvSpPr>
        <p:spPr bwMode="auto">
          <a:xfrm>
            <a:off x="22098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C00000"/>
                </a:solidFill>
                <a:latin typeface="Tahoma" pitchFamily="34" charset="0"/>
              </a:rPr>
              <a:t>9</a:t>
            </a:r>
            <a:endParaRPr lang="en-US" sz="2400" b="0">
              <a:solidFill>
                <a:srgbClr val="C00000"/>
              </a:solidFill>
              <a:latin typeface="Arial" charset="0"/>
            </a:endParaRPr>
          </a:p>
        </p:txBody>
      </p:sp>
      <p:sp>
        <p:nvSpPr>
          <p:cNvPr id="662557" name="Rectangle 29"/>
          <p:cNvSpPr>
            <a:spLocks noChangeArrowheads="1"/>
          </p:cNvSpPr>
          <p:nvPr/>
        </p:nvSpPr>
        <p:spPr bwMode="auto">
          <a:xfrm>
            <a:off x="26670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rgbClr val="0070C0"/>
                </a:solidFill>
                <a:latin typeface="Tahoma" pitchFamily="34" charset="0"/>
              </a:rPr>
              <a:t>7</a:t>
            </a:r>
            <a:endParaRPr lang="en-US" sz="2400" b="0">
              <a:solidFill>
                <a:srgbClr val="0070C0"/>
              </a:solidFill>
              <a:latin typeface="Arial" charset="0"/>
            </a:endParaRPr>
          </a:p>
        </p:txBody>
      </p:sp>
      <p:sp>
        <p:nvSpPr>
          <p:cNvPr id="662558" name="Rectangle 30"/>
          <p:cNvSpPr>
            <a:spLocks noChangeArrowheads="1"/>
          </p:cNvSpPr>
          <p:nvPr/>
        </p:nvSpPr>
        <p:spPr bwMode="auto">
          <a:xfrm>
            <a:off x="3124200" y="42672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8</a:t>
            </a:r>
            <a:endParaRPr lang="en-US" sz="2400" b="0">
              <a:latin typeface="Arial" charset="0"/>
            </a:endParaRPr>
          </a:p>
        </p:txBody>
      </p:sp>
      <p:sp>
        <p:nvSpPr>
          <p:cNvPr id="662559" name="Rectangle 31"/>
          <p:cNvSpPr>
            <a:spLocks noChangeArrowheads="1"/>
          </p:cNvSpPr>
          <p:nvPr/>
        </p:nvSpPr>
        <p:spPr bwMode="auto">
          <a:xfrm>
            <a:off x="2057400" y="24384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i="1">
                <a:latin typeface="Tahoma" pitchFamily="34" charset="0"/>
              </a:rPr>
              <a:t>u</a:t>
            </a:r>
            <a:endParaRPr lang="en-US" sz="2400" b="0" i="1">
              <a:latin typeface="Arial" charset="0"/>
            </a:endParaRPr>
          </a:p>
        </p:txBody>
      </p:sp>
      <p:sp>
        <p:nvSpPr>
          <p:cNvPr id="662560" name="Rectangle 32"/>
          <p:cNvSpPr>
            <a:spLocks noChangeArrowheads="1"/>
          </p:cNvSpPr>
          <p:nvPr/>
        </p:nvSpPr>
        <p:spPr bwMode="auto">
          <a:xfrm>
            <a:off x="5791200" y="24384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i="1">
                <a:latin typeface="Tahoma" pitchFamily="34" charset="0"/>
              </a:rPr>
              <a:t>v</a:t>
            </a:r>
            <a:endParaRPr lang="en-US" sz="2400" b="0" i="1">
              <a:latin typeface="Arial" charset="0"/>
            </a:endParaRPr>
          </a:p>
        </p:txBody>
      </p:sp>
      <p:sp>
        <p:nvSpPr>
          <p:cNvPr id="662561" name="Rectangle 33"/>
          <p:cNvSpPr>
            <a:spLocks noChangeArrowheads="1"/>
          </p:cNvSpPr>
          <p:nvPr/>
        </p:nvSpPr>
        <p:spPr bwMode="auto">
          <a:xfrm>
            <a:off x="3886200" y="55626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2"/>
                </a:solidFill>
                <a:latin typeface="Tahoma" pitchFamily="34" charset="0"/>
              </a:rPr>
              <a:t>v.B</a:t>
            </a:r>
            <a:endParaRPr lang="en-US" sz="2400" b="0">
              <a:solidFill>
                <a:schemeClr val="accent2"/>
              </a:solidFill>
              <a:latin typeface="Arial" charset="0"/>
            </a:endParaRPr>
          </a:p>
        </p:txBody>
      </p:sp>
      <p:sp>
        <p:nvSpPr>
          <p:cNvPr id="662562" name="Rectangle 34"/>
          <p:cNvSpPr>
            <a:spLocks noChangeArrowheads="1"/>
          </p:cNvSpPr>
          <p:nvPr/>
        </p:nvSpPr>
        <p:spPr bwMode="auto">
          <a:xfrm>
            <a:off x="4419600" y="55626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v.C</a:t>
            </a:r>
            <a:endParaRPr lang="en-US" sz="2400" b="0">
              <a:latin typeface="Arial" charset="0"/>
            </a:endParaRPr>
          </a:p>
        </p:txBody>
      </p:sp>
      <p:sp>
        <p:nvSpPr>
          <p:cNvPr id="662563" name="Rectangle 35"/>
          <p:cNvSpPr>
            <a:spLocks noChangeArrowheads="1"/>
          </p:cNvSpPr>
          <p:nvPr/>
        </p:nvSpPr>
        <p:spPr bwMode="auto">
          <a:xfrm>
            <a:off x="4953000" y="5562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D</a:t>
            </a:r>
            <a:endParaRPr lang="en-US" sz="2400" b="0">
              <a:solidFill>
                <a:schemeClr val="accent1"/>
              </a:solidFill>
              <a:latin typeface="Arial" charset="0"/>
            </a:endParaRPr>
          </a:p>
        </p:txBody>
      </p:sp>
      <p:sp>
        <p:nvSpPr>
          <p:cNvPr id="662564" name="Line 36"/>
          <p:cNvSpPr>
            <a:spLocks noChangeShapeType="1"/>
          </p:cNvSpPr>
          <p:nvPr/>
        </p:nvSpPr>
        <p:spPr bwMode="auto">
          <a:xfrm>
            <a:off x="3886200" y="6019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5" name="Rectangle 37"/>
          <p:cNvSpPr>
            <a:spLocks noChangeArrowheads="1"/>
          </p:cNvSpPr>
          <p:nvPr/>
        </p:nvSpPr>
        <p:spPr bwMode="auto">
          <a:xfrm>
            <a:off x="2362200" y="55626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A</a:t>
            </a:r>
            <a:endParaRPr lang="en-US" sz="2400" b="0">
              <a:solidFill>
                <a:schemeClr val="accent1"/>
              </a:solidFill>
              <a:latin typeface="Arial" charset="0"/>
            </a:endParaRPr>
          </a:p>
        </p:txBody>
      </p:sp>
      <p:sp>
        <p:nvSpPr>
          <p:cNvPr id="662566" name="Rectangle 38"/>
          <p:cNvSpPr>
            <a:spLocks noChangeArrowheads="1"/>
          </p:cNvSpPr>
          <p:nvPr/>
        </p:nvSpPr>
        <p:spPr bwMode="auto">
          <a:xfrm>
            <a:off x="2819400" y="55626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2"/>
                </a:solidFill>
                <a:latin typeface="Tahoma" pitchFamily="34" charset="0"/>
              </a:rPr>
              <a:t>u.B</a:t>
            </a:r>
            <a:endParaRPr lang="en-US" sz="2400" b="0">
              <a:solidFill>
                <a:schemeClr val="accent2"/>
              </a:solidFill>
              <a:latin typeface="Arial" charset="0"/>
            </a:endParaRPr>
          </a:p>
        </p:txBody>
      </p:sp>
      <p:sp>
        <p:nvSpPr>
          <p:cNvPr id="662567" name="Rectangle 39"/>
          <p:cNvSpPr>
            <a:spLocks noChangeArrowheads="1"/>
          </p:cNvSpPr>
          <p:nvPr/>
        </p:nvSpPr>
        <p:spPr bwMode="auto">
          <a:xfrm>
            <a:off x="3352800" y="55626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u.C</a:t>
            </a:r>
            <a:endParaRPr lang="en-US" sz="2400" b="0">
              <a:latin typeface="Arial" charset="0"/>
            </a:endParaRPr>
          </a:p>
        </p:txBody>
      </p:sp>
      <p:sp>
        <p:nvSpPr>
          <p:cNvPr id="662568" name="Line 40"/>
          <p:cNvSpPr>
            <a:spLocks noChangeShapeType="1"/>
          </p:cNvSpPr>
          <p:nvPr/>
        </p:nvSpPr>
        <p:spPr bwMode="auto">
          <a:xfrm>
            <a:off x="2362200" y="6019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69" name="Rectangle 41"/>
          <p:cNvSpPr>
            <a:spLocks noChangeArrowheads="1"/>
          </p:cNvSpPr>
          <p:nvPr/>
        </p:nvSpPr>
        <p:spPr bwMode="auto">
          <a:xfrm>
            <a:off x="2362200" y="6019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1</a:t>
            </a:r>
            <a:endParaRPr lang="en-US" sz="2400" b="0">
              <a:solidFill>
                <a:schemeClr val="accent1"/>
              </a:solidFill>
              <a:latin typeface="Arial" charset="0"/>
            </a:endParaRPr>
          </a:p>
        </p:txBody>
      </p:sp>
      <p:sp>
        <p:nvSpPr>
          <p:cNvPr id="662570" name="Rectangle 42"/>
          <p:cNvSpPr>
            <a:spLocks noChangeArrowheads="1"/>
          </p:cNvSpPr>
          <p:nvPr/>
        </p:nvSpPr>
        <p:spPr bwMode="auto">
          <a:xfrm>
            <a:off x="2819400" y="60198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2"/>
                </a:solidFill>
                <a:latin typeface="Tahoma" pitchFamily="34" charset="0"/>
              </a:rPr>
              <a:t>2</a:t>
            </a:r>
            <a:endParaRPr lang="en-US" sz="2400" b="0">
              <a:solidFill>
                <a:schemeClr val="accent2"/>
              </a:solidFill>
              <a:latin typeface="Arial" charset="0"/>
            </a:endParaRPr>
          </a:p>
        </p:txBody>
      </p:sp>
      <p:sp>
        <p:nvSpPr>
          <p:cNvPr id="662571" name="Rectangle 43"/>
          <p:cNvSpPr>
            <a:spLocks noChangeArrowheads="1"/>
          </p:cNvSpPr>
          <p:nvPr/>
        </p:nvSpPr>
        <p:spPr bwMode="auto">
          <a:xfrm>
            <a:off x="3352800" y="60198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3</a:t>
            </a:r>
            <a:endParaRPr lang="en-US" sz="2400" b="0">
              <a:latin typeface="Arial" charset="0"/>
            </a:endParaRPr>
          </a:p>
        </p:txBody>
      </p:sp>
      <p:sp>
        <p:nvSpPr>
          <p:cNvPr id="662572" name="Line 44"/>
          <p:cNvSpPr>
            <a:spLocks noChangeShapeType="1"/>
          </p:cNvSpPr>
          <p:nvPr/>
        </p:nvSpPr>
        <p:spPr bwMode="auto">
          <a:xfrm>
            <a:off x="2362200" y="6019800"/>
            <a:ext cx="1371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573" name="Rectangle 45"/>
          <p:cNvSpPr>
            <a:spLocks noChangeArrowheads="1"/>
          </p:cNvSpPr>
          <p:nvPr/>
        </p:nvSpPr>
        <p:spPr bwMode="auto">
          <a:xfrm>
            <a:off x="3886200" y="60198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2"/>
                </a:solidFill>
                <a:latin typeface="Tahoma" pitchFamily="34" charset="0"/>
              </a:rPr>
              <a:t>7</a:t>
            </a:r>
            <a:endParaRPr lang="en-US" sz="2400" b="0">
              <a:solidFill>
                <a:schemeClr val="accent2"/>
              </a:solidFill>
              <a:latin typeface="Arial" charset="0"/>
            </a:endParaRPr>
          </a:p>
        </p:txBody>
      </p:sp>
      <p:sp>
        <p:nvSpPr>
          <p:cNvPr id="662574" name="Rectangle 46"/>
          <p:cNvSpPr>
            <a:spLocks noChangeArrowheads="1"/>
          </p:cNvSpPr>
          <p:nvPr/>
        </p:nvSpPr>
        <p:spPr bwMode="auto">
          <a:xfrm>
            <a:off x="4419600" y="6019800"/>
            <a:ext cx="533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latin typeface="Tahoma" pitchFamily="34" charset="0"/>
              </a:rPr>
              <a:t>8</a:t>
            </a:r>
            <a:endParaRPr lang="en-US" sz="2400" b="0">
              <a:latin typeface="Arial" charset="0"/>
            </a:endParaRPr>
          </a:p>
        </p:txBody>
      </p:sp>
      <p:sp>
        <p:nvSpPr>
          <p:cNvPr id="662575" name="Rectangle 47"/>
          <p:cNvSpPr>
            <a:spLocks noChangeArrowheads="1"/>
          </p:cNvSpPr>
          <p:nvPr/>
        </p:nvSpPr>
        <p:spPr bwMode="auto">
          <a:xfrm>
            <a:off x="4953000" y="6019800"/>
            <a:ext cx="457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400" b="0">
                <a:solidFill>
                  <a:schemeClr val="accent1"/>
                </a:solidFill>
                <a:latin typeface="Tahoma" pitchFamily="34" charset="0"/>
              </a:rPr>
              <a:t>10</a:t>
            </a:r>
            <a:endParaRPr lang="en-US" sz="2400" b="0">
              <a:solidFill>
                <a:schemeClr val="accent1"/>
              </a:solidFill>
              <a:latin typeface="Arial" charset="0"/>
            </a:endParaRPr>
          </a:p>
        </p:txBody>
      </p:sp>
      <p:sp>
        <p:nvSpPr>
          <p:cNvPr id="662576" name="Line 48"/>
          <p:cNvSpPr>
            <a:spLocks noChangeShapeType="1"/>
          </p:cNvSpPr>
          <p:nvPr/>
        </p:nvSpPr>
        <p:spPr bwMode="auto">
          <a:xfrm>
            <a:off x="3505200" y="6019800"/>
            <a:ext cx="1905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2577" name="Group 49"/>
          <p:cNvGrpSpPr>
            <a:grpSpLocks/>
          </p:cNvGrpSpPr>
          <p:nvPr/>
        </p:nvGrpSpPr>
        <p:grpSpPr bwMode="auto">
          <a:xfrm>
            <a:off x="3886200" y="3581400"/>
            <a:ext cx="276225" cy="228600"/>
            <a:chOff x="3755" y="7232"/>
            <a:chExt cx="600" cy="617"/>
          </a:xfrm>
        </p:grpSpPr>
        <p:sp>
          <p:nvSpPr>
            <p:cNvPr id="662578" name="Line 50"/>
            <p:cNvSpPr>
              <a:spLocks noChangeShapeType="1"/>
            </p:cNvSpPr>
            <p:nvPr/>
          </p:nvSpPr>
          <p:spPr bwMode="auto">
            <a:xfrm>
              <a:off x="37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579" name="Line 51"/>
            <p:cNvSpPr>
              <a:spLocks noChangeShapeType="1"/>
            </p:cNvSpPr>
            <p:nvPr/>
          </p:nvSpPr>
          <p:spPr bwMode="auto">
            <a:xfrm>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580" name="Line 52"/>
            <p:cNvSpPr>
              <a:spLocks noChangeShapeType="1"/>
            </p:cNvSpPr>
            <p:nvPr/>
          </p:nvSpPr>
          <p:spPr bwMode="auto">
            <a:xfrm flipV="1">
              <a:off x="43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2581" name="Line 53"/>
            <p:cNvSpPr>
              <a:spLocks noChangeShapeType="1"/>
            </p:cNvSpPr>
            <p:nvPr/>
          </p:nvSpPr>
          <p:spPr bwMode="auto">
            <a:xfrm flipH="1">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837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a:t>
            </a:r>
            <a:r>
              <a:rPr lang="en-US" b="0" smtClean="0">
                <a:solidFill>
                  <a:srgbClr val="0000FF"/>
                </a:solidFill>
                <a:effectLst>
                  <a:outerShdw blurRad="38100" dist="38100" dir="2700000" algn="tl">
                    <a:srgbClr val="C0C0C0"/>
                  </a:outerShdw>
                </a:effectLst>
              </a:rPr>
              <a:t>kết</a:t>
            </a:r>
            <a:endParaRPr lang="en-US" b="0">
              <a:solidFill>
                <a:srgbClr val="0000FF"/>
              </a:solidFill>
              <a:effectLst>
                <a:outerShdw blurRad="38100" dist="38100" dir="2700000" algn="tl">
                  <a:srgbClr val="C0C0C0"/>
                </a:outerShdw>
              </a:effectLst>
            </a:endParaRPr>
          </a:p>
        </p:txBody>
      </p:sp>
      <p:sp>
        <p:nvSpPr>
          <p:cNvPr id="3" name="Slide Number Placeholder 2"/>
          <p:cNvSpPr>
            <a:spLocks noGrp="1"/>
          </p:cNvSpPr>
          <p:nvPr>
            <p:ph type="sldNum" sz="quarter" idx="12"/>
          </p:nvPr>
        </p:nvSpPr>
        <p:spPr/>
        <p:txBody>
          <a:bodyPr/>
          <a:lstStyle/>
          <a:p>
            <a:fld id="{F616F77B-8F6F-425A-A18D-C46185907440}" type="slidenum">
              <a:rPr lang="en-US" smtClean="0"/>
              <a:pPr/>
              <a:t>58</a:t>
            </a:fld>
            <a:endParaRPr lang="en-US"/>
          </a:p>
        </p:txBody>
      </p:sp>
    </p:spTree>
    <p:extLst>
      <p:ext uri="{BB962C8B-B14F-4D97-AF65-F5344CB8AC3E}">
        <p14:creationId xmlns:p14="http://schemas.microsoft.com/office/powerpoint/2010/main" val="4282777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46"/>
                                        </p:tgtEl>
                                        <p:attrNameLst>
                                          <p:attrName>style.visibility</p:attrName>
                                        </p:attrNameLst>
                                      </p:cBhvr>
                                      <p:to>
                                        <p:strVal val="visible"/>
                                      </p:to>
                                    </p:set>
                                    <p:animEffect transition="in" filter="blinds(horizontal)">
                                      <p:cBhvr>
                                        <p:cTn id="7" dur="500"/>
                                        <p:tgtEl>
                                          <p:spTgt spid="66254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2547"/>
                                        </p:tgtEl>
                                        <p:attrNameLst>
                                          <p:attrName>style.visibility</p:attrName>
                                        </p:attrNameLst>
                                      </p:cBhvr>
                                      <p:to>
                                        <p:strVal val="visible"/>
                                      </p:to>
                                    </p:set>
                                    <p:animEffect transition="in" filter="blinds(horizontal)">
                                      <p:cBhvr>
                                        <p:cTn id="11" dur="500"/>
                                        <p:tgtEl>
                                          <p:spTgt spid="66254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62548"/>
                                        </p:tgtEl>
                                        <p:attrNameLst>
                                          <p:attrName>style.visibility</p:attrName>
                                        </p:attrNameLst>
                                      </p:cBhvr>
                                      <p:to>
                                        <p:strVal val="visible"/>
                                      </p:to>
                                    </p:set>
                                    <p:animEffect transition="in" filter="blinds(horizontal)">
                                      <p:cBhvr>
                                        <p:cTn id="15" dur="500"/>
                                        <p:tgtEl>
                                          <p:spTgt spid="662548"/>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62549"/>
                                        </p:tgtEl>
                                        <p:attrNameLst>
                                          <p:attrName>style.visibility</p:attrName>
                                        </p:attrNameLst>
                                      </p:cBhvr>
                                      <p:to>
                                        <p:strVal val="visible"/>
                                      </p:to>
                                    </p:set>
                                    <p:animEffect transition="in" filter="blinds(horizontal)">
                                      <p:cBhvr>
                                        <p:cTn id="19" dur="500"/>
                                        <p:tgtEl>
                                          <p:spTgt spid="662549"/>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62550"/>
                                        </p:tgtEl>
                                        <p:attrNameLst>
                                          <p:attrName>style.visibility</p:attrName>
                                        </p:attrNameLst>
                                      </p:cBhvr>
                                      <p:to>
                                        <p:strVal val="visible"/>
                                      </p:to>
                                    </p:set>
                                    <p:animEffect transition="in" filter="blinds(horizontal)">
                                      <p:cBhvr>
                                        <p:cTn id="23" dur="500"/>
                                        <p:tgtEl>
                                          <p:spTgt spid="662550"/>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62551"/>
                                        </p:tgtEl>
                                        <p:attrNameLst>
                                          <p:attrName>style.visibility</p:attrName>
                                        </p:attrNameLst>
                                      </p:cBhvr>
                                      <p:to>
                                        <p:strVal val="visible"/>
                                      </p:to>
                                    </p:set>
                                    <p:animEffect transition="in" filter="blinds(horizontal)">
                                      <p:cBhvr>
                                        <p:cTn id="27" dur="500"/>
                                        <p:tgtEl>
                                          <p:spTgt spid="662551"/>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62552"/>
                                        </p:tgtEl>
                                        <p:attrNameLst>
                                          <p:attrName>style.visibility</p:attrName>
                                        </p:attrNameLst>
                                      </p:cBhvr>
                                      <p:to>
                                        <p:strVal val="visible"/>
                                      </p:to>
                                    </p:set>
                                    <p:animEffect transition="in" filter="blinds(horizontal)">
                                      <p:cBhvr>
                                        <p:cTn id="31" dur="500"/>
                                        <p:tgtEl>
                                          <p:spTgt spid="662552"/>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62553"/>
                                        </p:tgtEl>
                                        <p:attrNameLst>
                                          <p:attrName>style.visibility</p:attrName>
                                        </p:attrNameLst>
                                      </p:cBhvr>
                                      <p:to>
                                        <p:strVal val="visible"/>
                                      </p:to>
                                    </p:set>
                                    <p:animEffect transition="in" filter="blinds(horizontal)">
                                      <p:cBhvr>
                                        <p:cTn id="35" dur="500"/>
                                        <p:tgtEl>
                                          <p:spTgt spid="662553"/>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662554"/>
                                        </p:tgtEl>
                                        <p:attrNameLst>
                                          <p:attrName>style.visibility</p:attrName>
                                        </p:attrNameLst>
                                      </p:cBhvr>
                                      <p:to>
                                        <p:strVal val="visible"/>
                                      </p:to>
                                    </p:set>
                                    <p:animEffect transition="in" filter="blinds(horizontal)">
                                      <p:cBhvr>
                                        <p:cTn id="39" dur="500"/>
                                        <p:tgtEl>
                                          <p:spTgt spid="662554"/>
                                        </p:tgtEl>
                                      </p:cBhvr>
                                    </p:animEffect>
                                  </p:childTnLst>
                                </p:cTn>
                              </p:par>
                            </p:childTnLst>
                          </p:cTn>
                        </p:par>
                        <p:par>
                          <p:cTn id="40" fill="hold" nodeType="afterGroup">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662555"/>
                                        </p:tgtEl>
                                        <p:attrNameLst>
                                          <p:attrName>style.visibility</p:attrName>
                                        </p:attrNameLst>
                                      </p:cBhvr>
                                      <p:to>
                                        <p:strVal val="visible"/>
                                      </p:to>
                                    </p:set>
                                    <p:animEffect transition="in" filter="blinds(horizontal)">
                                      <p:cBhvr>
                                        <p:cTn id="43" dur="500"/>
                                        <p:tgtEl>
                                          <p:spTgt spid="662555"/>
                                        </p:tgtEl>
                                      </p:cBhvr>
                                    </p:animEffect>
                                  </p:childTnLst>
                                </p:cTn>
                              </p:par>
                            </p:childTnLst>
                          </p:cTn>
                        </p:par>
                        <p:par>
                          <p:cTn id="44" fill="hold" nodeType="afterGroup">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662556"/>
                                        </p:tgtEl>
                                        <p:attrNameLst>
                                          <p:attrName>style.visibility</p:attrName>
                                        </p:attrNameLst>
                                      </p:cBhvr>
                                      <p:to>
                                        <p:strVal val="visible"/>
                                      </p:to>
                                    </p:set>
                                    <p:animEffect transition="in" filter="blinds(horizontal)">
                                      <p:cBhvr>
                                        <p:cTn id="47" dur="500"/>
                                        <p:tgtEl>
                                          <p:spTgt spid="662556"/>
                                        </p:tgtEl>
                                      </p:cBhvr>
                                    </p:animEffect>
                                  </p:childTnLst>
                                </p:cTn>
                              </p:par>
                            </p:childTnLst>
                          </p:cTn>
                        </p:par>
                        <p:par>
                          <p:cTn id="48" fill="hold" nodeType="afterGroup">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662557"/>
                                        </p:tgtEl>
                                        <p:attrNameLst>
                                          <p:attrName>style.visibility</p:attrName>
                                        </p:attrNameLst>
                                      </p:cBhvr>
                                      <p:to>
                                        <p:strVal val="visible"/>
                                      </p:to>
                                    </p:set>
                                    <p:animEffect transition="in" filter="blinds(horizontal)">
                                      <p:cBhvr>
                                        <p:cTn id="51" dur="500"/>
                                        <p:tgtEl>
                                          <p:spTgt spid="662557"/>
                                        </p:tgtEl>
                                      </p:cBhvr>
                                    </p:animEffect>
                                  </p:childTnLst>
                                </p:cTn>
                              </p:par>
                            </p:childTnLst>
                          </p:cTn>
                        </p:par>
                        <p:par>
                          <p:cTn id="52" fill="hold" nodeType="afterGroup">
                            <p:stCondLst>
                              <p:cond delay="6000"/>
                            </p:stCondLst>
                            <p:childTnLst>
                              <p:par>
                                <p:cTn id="53" presetID="3" presetClass="entr" presetSubtype="10" fill="hold" grpId="0" nodeType="afterEffect">
                                  <p:stCondLst>
                                    <p:cond delay="0"/>
                                  </p:stCondLst>
                                  <p:childTnLst>
                                    <p:set>
                                      <p:cBhvr>
                                        <p:cTn id="54" dur="1" fill="hold">
                                          <p:stCondLst>
                                            <p:cond delay="0"/>
                                          </p:stCondLst>
                                        </p:cTn>
                                        <p:tgtEl>
                                          <p:spTgt spid="662558"/>
                                        </p:tgtEl>
                                        <p:attrNameLst>
                                          <p:attrName>style.visibility</p:attrName>
                                        </p:attrNameLst>
                                      </p:cBhvr>
                                      <p:to>
                                        <p:strVal val="visible"/>
                                      </p:to>
                                    </p:set>
                                    <p:animEffect transition="in" filter="blinds(horizontal)">
                                      <p:cBhvr>
                                        <p:cTn id="55" dur="500"/>
                                        <p:tgtEl>
                                          <p:spTgt spid="662558"/>
                                        </p:tgtEl>
                                      </p:cBhvr>
                                    </p:animEffect>
                                  </p:childTnLst>
                                </p:cTn>
                              </p:par>
                            </p:childTnLst>
                          </p:cTn>
                        </p:par>
                        <p:par>
                          <p:cTn id="56" fill="hold" nodeType="afterGroup">
                            <p:stCondLst>
                              <p:cond delay="6500"/>
                            </p:stCondLst>
                            <p:childTnLst>
                              <p:par>
                                <p:cTn id="57" presetID="3" presetClass="entr" presetSubtype="10" fill="hold" grpId="0" nodeType="afterEffect">
                                  <p:stCondLst>
                                    <p:cond delay="0"/>
                                  </p:stCondLst>
                                  <p:childTnLst>
                                    <p:set>
                                      <p:cBhvr>
                                        <p:cTn id="58" dur="1" fill="hold">
                                          <p:stCondLst>
                                            <p:cond delay="0"/>
                                          </p:stCondLst>
                                        </p:cTn>
                                        <p:tgtEl>
                                          <p:spTgt spid="662559"/>
                                        </p:tgtEl>
                                        <p:attrNameLst>
                                          <p:attrName>style.visibility</p:attrName>
                                        </p:attrNameLst>
                                      </p:cBhvr>
                                      <p:to>
                                        <p:strVal val="visible"/>
                                      </p:to>
                                    </p:set>
                                    <p:animEffect transition="in" filter="blinds(horizontal)">
                                      <p:cBhvr>
                                        <p:cTn id="59" dur="500"/>
                                        <p:tgtEl>
                                          <p:spTgt spid="66255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662531"/>
                                        </p:tgtEl>
                                        <p:attrNameLst>
                                          <p:attrName>style.visibility</p:attrName>
                                        </p:attrNameLst>
                                      </p:cBhvr>
                                      <p:to>
                                        <p:strVal val="visible"/>
                                      </p:to>
                                    </p:set>
                                    <p:animEffect transition="in" filter="blinds(horizontal)">
                                      <p:cBhvr>
                                        <p:cTn id="64" dur="500"/>
                                        <p:tgtEl>
                                          <p:spTgt spid="662531"/>
                                        </p:tgtEl>
                                      </p:cBhvr>
                                    </p:animEffect>
                                  </p:childTnLst>
                                </p:cTn>
                              </p:par>
                            </p:childTnLst>
                          </p:cTn>
                        </p:par>
                        <p:par>
                          <p:cTn id="65" fill="hold" nodeType="afterGroup">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662532"/>
                                        </p:tgtEl>
                                        <p:attrNameLst>
                                          <p:attrName>style.visibility</p:attrName>
                                        </p:attrNameLst>
                                      </p:cBhvr>
                                      <p:to>
                                        <p:strVal val="visible"/>
                                      </p:to>
                                    </p:set>
                                    <p:animEffect transition="in" filter="blinds(horizontal)">
                                      <p:cBhvr>
                                        <p:cTn id="68" dur="500"/>
                                        <p:tgtEl>
                                          <p:spTgt spid="662532"/>
                                        </p:tgtEl>
                                      </p:cBhvr>
                                    </p:animEffect>
                                  </p:childTnLst>
                                </p:cTn>
                              </p:par>
                            </p:childTnLst>
                          </p:cTn>
                        </p:par>
                        <p:par>
                          <p:cTn id="69" fill="hold" nodeType="afterGroup">
                            <p:stCondLst>
                              <p:cond delay="1000"/>
                            </p:stCondLst>
                            <p:childTnLst>
                              <p:par>
                                <p:cTn id="70" presetID="3" presetClass="entr" presetSubtype="10" fill="hold" grpId="0" nodeType="afterEffect">
                                  <p:stCondLst>
                                    <p:cond delay="0"/>
                                  </p:stCondLst>
                                  <p:childTnLst>
                                    <p:set>
                                      <p:cBhvr>
                                        <p:cTn id="71" dur="1" fill="hold">
                                          <p:stCondLst>
                                            <p:cond delay="0"/>
                                          </p:stCondLst>
                                        </p:cTn>
                                        <p:tgtEl>
                                          <p:spTgt spid="662533"/>
                                        </p:tgtEl>
                                        <p:attrNameLst>
                                          <p:attrName>style.visibility</p:attrName>
                                        </p:attrNameLst>
                                      </p:cBhvr>
                                      <p:to>
                                        <p:strVal val="visible"/>
                                      </p:to>
                                    </p:set>
                                    <p:animEffect transition="in" filter="blinds(horizontal)">
                                      <p:cBhvr>
                                        <p:cTn id="72" dur="500"/>
                                        <p:tgtEl>
                                          <p:spTgt spid="662533"/>
                                        </p:tgtEl>
                                      </p:cBhvr>
                                    </p:animEffect>
                                  </p:childTnLst>
                                </p:cTn>
                              </p:par>
                            </p:childTnLst>
                          </p:cTn>
                        </p:par>
                        <p:par>
                          <p:cTn id="73" fill="hold" nodeType="afterGroup">
                            <p:stCondLst>
                              <p:cond delay="1500"/>
                            </p:stCondLst>
                            <p:childTnLst>
                              <p:par>
                                <p:cTn id="74" presetID="3" presetClass="entr" presetSubtype="10" fill="hold" grpId="0" nodeType="afterEffect">
                                  <p:stCondLst>
                                    <p:cond delay="0"/>
                                  </p:stCondLst>
                                  <p:childTnLst>
                                    <p:set>
                                      <p:cBhvr>
                                        <p:cTn id="75" dur="1" fill="hold">
                                          <p:stCondLst>
                                            <p:cond delay="0"/>
                                          </p:stCondLst>
                                        </p:cTn>
                                        <p:tgtEl>
                                          <p:spTgt spid="662534"/>
                                        </p:tgtEl>
                                        <p:attrNameLst>
                                          <p:attrName>style.visibility</p:attrName>
                                        </p:attrNameLst>
                                      </p:cBhvr>
                                      <p:to>
                                        <p:strVal val="visible"/>
                                      </p:to>
                                    </p:set>
                                    <p:animEffect transition="in" filter="blinds(horizontal)">
                                      <p:cBhvr>
                                        <p:cTn id="76" dur="500"/>
                                        <p:tgtEl>
                                          <p:spTgt spid="662534"/>
                                        </p:tgtEl>
                                      </p:cBhvr>
                                    </p:animEffect>
                                  </p:childTnLst>
                                </p:cTn>
                              </p:par>
                            </p:childTnLst>
                          </p:cTn>
                        </p:par>
                        <p:par>
                          <p:cTn id="77" fill="hold" nodeType="afterGroup">
                            <p:stCondLst>
                              <p:cond delay="2000"/>
                            </p:stCondLst>
                            <p:childTnLst>
                              <p:par>
                                <p:cTn id="78" presetID="3" presetClass="entr" presetSubtype="10" fill="hold" grpId="0" nodeType="afterEffect">
                                  <p:stCondLst>
                                    <p:cond delay="0"/>
                                  </p:stCondLst>
                                  <p:childTnLst>
                                    <p:set>
                                      <p:cBhvr>
                                        <p:cTn id="79" dur="1" fill="hold">
                                          <p:stCondLst>
                                            <p:cond delay="0"/>
                                          </p:stCondLst>
                                        </p:cTn>
                                        <p:tgtEl>
                                          <p:spTgt spid="662535"/>
                                        </p:tgtEl>
                                        <p:attrNameLst>
                                          <p:attrName>style.visibility</p:attrName>
                                        </p:attrNameLst>
                                      </p:cBhvr>
                                      <p:to>
                                        <p:strVal val="visible"/>
                                      </p:to>
                                    </p:set>
                                    <p:animEffect transition="in" filter="blinds(horizontal)">
                                      <p:cBhvr>
                                        <p:cTn id="80" dur="500"/>
                                        <p:tgtEl>
                                          <p:spTgt spid="662535"/>
                                        </p:tgtEl>
                                      </p:cBhvr>
                                    </p:animEffect>
                                  </p:childTnLst>
                                </p:cTn>
                              </p:par>
                            </p:childTnLst>
                          </p:cTn>
                        </p:par>
                        <p:par>
                          <p:cTn id="81" fill="hold" nodeType="afterGroup">
                            <p:stCondLst>
                              <p:cond delay="2500"/>
                            </p:stCondLst>
                            <p:childTnLst>
                              <p:par>
                                <p:cTn id="82" presetID="3" presetClass="entr" presetSubtype="10" fill="hold" grpId="0" nodeType="afterEffect">
                                  <p:stCondLst>
                                    <p:cond delay="0"/>
                                  </p:stCondLst>
                                  <p:childTnLst>
                                    <p:set>
                                      <p:cBhvr>
                                        <p:cTn id="83" dur="1" fill="hold">
                                          <p:stCondLst>
                                            <p:cond delay="0"/>
                                          </p:stCondLst>
                                        </p:cTn>
                                        <p:tgtEl>
                                          <p:spTgt spid="662536"/>
                                        </p:tgtEl>
                                        <p:attrNameLst>
                                          <p:attrName>style.visibility</p:attrName>
                                        </p:attrNameLst>
                                      </p:cBhvr>
                                      <p:to>
                                        <p:strVal val="visible"/>
                                      </p:to>
                                    </p:set>
                                    <p:animEffect transition="in" filter="blinds(horizontal)">
                                      <p:cBhvr>
                                        <p:cTn id="84" dur="500"/>
                                        <p:tgtEl>
                                          <p:spTgt spid="662536"/>
                                        </p:tgtEl>
                                      </p:cBhvr>
                                    </p:animEffect>
                                  </p:childTnLst>
                                </p:cTn>
                              </p:par>
                            </p:childTnLst>
                          </p:cTn>
                        </p:par>
                        <p:par>
                          <p:cTn id="85" fill="hold" nodeType="afterGroup">
                            <p:stCondLst>
                              <p:cond delay="3000"/>
                            </p:stCondLst>
                            <p:childTnLst>
                              <p:par>
                                <p:cTn id="86" presetID="3" presetClass="entr" presetSubtype="10" fill="hold" grpId="0" nodeType="afterEffect">
                                  <p:stCondLst>
                                    <p:cond delay="0"/>
                                  </p:stCondLst>
                                  <p:childTnLst>
                                    <p:set>
                                      <p:cBhvr>
                                        <p:cTn id="87" dur="1" fill="hold">
                                          <p:stCondLst>
                                            <p:cond delay="0"/>
                                          </p:stCondLst>
                                        </p:cTn>
                                        <p:tgtEl>
                                          <p:spTgt spid="662537"/>
                                        </p:tgtEl>
                                        <p:attrNameLst>
                                          <p:attrName>style.visibility</p:attrName>
                                        </p:attrNameLst>
                                      </p:cBhvr>
                                      <p:to>
                                        <p:strVal val="visible"/>
                                      </p:to>
                                    </p:set>
                                    <p:animEffect transition="in" filter="blinds(horizontal)">
                                      <p:cBhvr>
                                        <p:cTn id="88" dur="500"/>
                                        <p:tgtEl>
                                          <p:spTgt spid="662537"/>
                                        </p:tgtEl>
                                      </p:cBhvr>
                                    </p:animEffect>
                                  </p:childTnLst>
                                </p:cTn>
                              </p:par>
                            </p:childTnLst>
                          </p:cTn>
                        </p:par>
                        <p:par>
                          <p:cTn id="89" fill="hold" nodeType="afterGroup">
                            <p:stCondLst>
                              <p:cond delay="3500"/>
                            </p:stCondLst>
                            <p:childTnLst>
                              <p:par>
                                <p:cTn id="90" presetID="3" presetClass="entr" presetSubtype="10" fill="hold" grpId="0" nodeType="afterEffect">
                                  <p:stCondLst>
                                    <p:cond delay="0"/>
                                  </p:stCondLst>
                                  <p:childTnLst>
                                    <p:set>
                                      <p:cBhvr>
                                        <p:cTn id="91" dur="1" fill="hold">
                                          <p:stCondLst>
                                            <p:cond delay="0"/>
                                          </p:stCondLst>
                                        </p:cTn>
                                        <p:tgtEl>
                                          <p:spTgt spid="662538"/>
                                        </p:tgtEl>
                                        <p:attrNameLst>
                                          <p:attrName>style.visibility</p:attrName>
                                        </p:attrNameLst>
                                      </p:cBhvr>
                                      <p:to>
                                        <p:strVal val="visible"/>
                                      </p:to>
                                    </p:set>
                                    <p:animEffect transition="in" filter="blinds(horizontal)">
                                      <p:cBhvr>
                                        <p:cTn id="92" dur="500"/>
                                        <p:tgtEl>
                                          <p:spTgt spid="662538"/>
                                        </p:tgtEl>
                                      </p:cBhvr>
                                    </p:animEffect>
                                  </p:childTnLst>
                                </p:cTn>
                              </p:par>
                            </p:childTnLst>
                          </p:cTn>
                        </p:par>
                        <p:par>
                          <p:cTn id="93" fill="hold" nodeType="afterGroup">
                            <p:stCondLst>
                              <p:cond delay="4000"/>
                            </p:stCondLst>
                            <p:childTnLst>
                              <p:par>
                                <p:cTn id="94" presetID="3" presetClass="entr" presetSubtype="10" fill="hold" grpId="0" nodeType="afterEffect">
                                  <p:stCondLst>
                                    <p:cond delay="0"/>
                                  </p:stCondLst>
                                  <p:childTnLst>
                                    <p:set>
                                      <p:cBhvr>
                                        <p:cTn id="95" dur="1" fill="hold">
                                          <p:stCondLst>
                                            <p:cond delay="0"/>
                                          </p:stCondLst>
                                        </p:cTn>
                                        <p:tgtEl>
                                          <p:spTgt spid="662539"/>
                                        </p:tgtEl>
                                        <p:attrNameLst>
                                          <p:attrName>style.visibility</p:attrName>
                                        </p:attrNameLst>
                                      </p:cBhvr>
                                      <p:to>
                                        <p:strVal val="visible"/>
                                      </p:to>
                                    </p:set>
                                    <p:animEffect transition="in" filter="blinds(horizontal)">
                                      <p:cBhvr>
                                        <p:cTn id="96" dur="500"/>
                                        <p:tgtEl>
                                          <p:spTgt spid="662539"/>
                                        </p:tgtEl>
                                      </p:cBhvr>
                                    </p:animEffect>
                                  </p:childTnLst>
                                </p:cTn>
                              </p:par>
                            </p:childTnLst>
                          </p:cTn>
                        </p:par>
                        <p:par>
                          <p:cTn id="97" fill="hold" nodeType="afterGroup">
                            <p:stCondLst>
                              <p:cond delay="4500"/>
                            </p:stCondLst>
                            <p:childTnLst>
                              <p:par>
                                <p:cTn id="98" presetID="3" presetClass="entr" presetSubtype="10" fill="hold" grpId="0" nodeType="afterEffect">
                                  <p:stCondLst>
                                    <p:cond delay="0"/>
                                  </p:stCondLst>
                                  <p:childTnLst>
                                    <p:set>
                                      <p:cBhvr>
                                        <p:cTn id="99" dur="1" fill="hold">
                                          <p:stCondLst>
                                            <p:cond delay="0"/>
                                          </p:stCondLst>
                                        </p:cTn>
                                        <p:tgtEl>
                                          <p:spTgt spid="662540"/>
                                        </p:tgtEl>
                                        <p:attrNameLst>
                                          <p:attrName>style.visibility</p:attrName>
                                        </p:attrNameLst>
                                      </p:cBhvr>
                                      <p:to>
                                        <p:strVal val="visible"/>
                                      </p:to>
                                    </p:set>
                                    <p:animEffect transition="in" filter="blinds(horizontal)">
                                      <p:cBhvr>
                                        <p:cTn id="100" dur="500"/>
                                        <p:tgtEl>
                                          <p:spTgt spid="662540"/>
                                        </p:tgtEl>
                                      </p:cBhvr>
                                    </p:animEffect>
                                  </p:childTnLst>
                                </p:cTn>
                              </p:par>
                            </p:childTnLst>
                          </p:cTn>
                        </p:par>
                        <p:par>
                          <p:cTn id="101" fill="hold" nodeType="afterGroup">
                            <p:stCondLst>
                              <p:cond delay="5000"/>
                            </p:stCondLst>
                            <p:childTnLst>
                              <p:par>
                                <p:cTn id="102" presetID="3" presetClass="entr" presetSubtype="10" fill="hold" grpId="0" nodeType="afterEffect">
                                  <p:stCondLst>
                                    <p:cond delay="0"/>
                                  </p:stCondLst>
                                  <p:childTnLst>
                                    <p:set>
                                      <p:cBhvr>
                                        <p:cTn id="103" dur="1" fill="hold">
                                          <p:stCondLst>
                                            <p:cond delay="0"/>
                                          </p:stCondLst>
                                        </p:cTn>
                                        <p:tgtEl>
                                          <p:spTgt spid="662541"/>
                                        </p:tgtEl>
                                        <p:attrNameLst>
                                          <p:attrName>style.visibility</p:attrName>
                                        </p:attrNameLst>
                                      </p:cBhvr>
                                      <p:to>
                                        <p:strVal val="visible"/>
                                      </p:to>
                                    </p:set>
                                    <p:animEffect transition="in" filter="blinds(horizontal)">
                                      <p:cBhvr>
                                        <p:cTn id="104" dur="500"/>
                                        <p:tgtEl>
                                          <p:spTgt spid="662541"/>
                                        </p:tgtEl>
                                      </p:cBhvr>
                                    </p:animEffect>
                                  </p:childTnLst>
                                </p:cTn>
                              </p:par>
                            </p:childTnLst>
                          </p:cTn>
                        </p:par>
                        <p:par>
                          <p:cTn id="105" fill="hold" nodeType="afterGroup">
                            <p:stCondLst>
                              <p:cond delay="5500"/>
                            </p:stCondLst>
                            <p:childTnLst>
                              <p:par>
                                <p:cTn id="106" presetID="3" presetClass="entr" presetSubtype="10" fill="hold" grpId="0" nodeType="afterEffect">
                                  <p:stCondLst>
                                    <p:cond delay="0"/>
                                  </p:stCondLst>
                                  <p:childTnLst>
                                    <p:set>
                                      <p:cBhvr>
                                        <p:cTn id="107" dur="1" fill="hold">
                                          <p:stCondLst>
                                            <p:cond delay="0"/>
                                          </p:stCondLst>
                                        </p:cTn>
                                        <p:tgtEl>
                                          <p:spTgt spid="662542"/>
                                        </p:tgtEl>
                                        <p:attrNameLst>
                                          <p:attrName>style.visibility</p:attrName>
                                        </p:attrNameLst>
                                      </p:cBhvr>
                                      <p:to>
                                        <p:strVal val="visible"/>
                                      </p:to>
                                    </p:set>
                                    <p:animEffect transition="in" filter="blinds(horizontal)">
                                      <p:cBhvr>
                                        <p:cTn id="108" dur="500"/>
                                        <p:tgtEl>
                                          <p:spTgt spid="662542"/>
                                        </p:tgtEl>
                                      </p:cBhvr>
                                    </p:animEffect>
                                  </p:childTnLst>
                                </p:cTn>
                              </p:par>
                            </p:childTnLst>
                          </p:cTn>
                        </p:par>
                        <p:par>
                          <p:cTn id="109" fill="hold" nodeType="afterGroup">
                            <p:stCondLst>
                              <p:cond delay="6000"/>
                            </p:stCondLst>
                            <p:childTnLst>
                              <p:par>
                                <p:cTn id="110" presetID="3" presetClass="entr" presetSubtype="10" fill="hold" grpId="0" nodeType="afterEffect">
                                  <p:stCondLst>
                                    <p:cond delay="0"/>
                                  </p:stCondLst>
                                  <p:childTnLst>
                                    <p:set>
                                      <p:cBhvr>
                                        <p:cTn id="111" dur="1" fill="hold">
                                          <p:stCondLst>
                                            <p:cond delay="0"/>
                                          </p:stCondLst>
                                        </p:cTn>
                                        <p:tgtEl>
                                          <p:spTgt spid="662543"/>
                                        </p:tgtEl>
                                        <p:attrNameLst>
                                          <p:attrName>style.visibility</p:attrName>
                                        </p:attrNameLst>
                                      </p:cBhvr>
                                      <p:to>
                                        <p:strVal val="visible"/>
                                      </p:to>
                                    </p:set>
                                    <p:animEffect transition="in" filter="blinds(horizontal)">
                                      <p:cBhvr>
                                        <p:cTn id="112" dur="500"/>
                                        <p:tgtEl>
                                          <p:spTgt spid="662543"/>
                                        </p:tgtEl>
                                      </p:cBhvr>
                                    </p:animEffect>
                                  </p:childTnLst>
                                </p:cTn>
                              </p:par>
                            </p:childTnLst>
                          </p:cTn>
                        </p:par>
                        <p:par>
                          <p:cTn id="113" fill="hold" nodeType="afterGroup">
                            <p:stCondLst>
                              <p:cond delay="6500"/>
                            </p:stCondLst>
                            <p:childTnLst>
                              <p:par>
                                <p:cTn id="114" presetID="3" presetClass="entr" presetSubtype="10" fill="hold" grpId="0" nodeType="afterEffect">
                                  <p:stCondLst>
                                    <p:cond delay="0"/>
                                  </p:stCondLst>
                                  <p:childTnLst>
                                    <p:set>
                                      <p:cBhvr>
                                        <p:cTn id="115" dur="1" fill="hold">
                                          <p:stCondLst>
                                            <p:cond delay="0"/>
                                          </p:stCondLst>
                                        </p:cTn>
                                        <p:tgtEl>
                                          <p:spTgt spid="662560"/>
                                        </p:tgtEl>
                                        <p:attrNameLst>
                                          <p:attrName>style.visibility</p:attrName>
                                        </p:attrNameLst>
                                      </p:cBhvr>
                                      <p:to>
                                        <p:strVal val="visible"/>
                                      </p:to>
                                    </p:set>
                                    <p:animEffect transition="in" filter="blinds(horizontal)">
                                      <p:cBhvr>
                                        <p:cTn id="116" dur="500"/>
                                        <p:tgtEl>
                                          <p:spTgt spid="662560"/>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499"/>
                                          </p:stCondLst>
                                        </p:cTn>
                                        <p:tgtEl>
                                          <p:spTgt spid="66257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62544"/>
                                        </p:tgtEl>
                                        <p:attrNameLst>
                                          <p:attrName>style.visibility</p:attrName>
                                        </p:attrNameLst>
                                      </p:cBhvr>
                                      <p:to>
                                        <p:strVal val="visible"/>
                                      </p:to>
                                    </p:set>
                                    <p:animEffect transition="in" filter="wipe(left)">
                                      <p:cBhvr>
                                        <p:cTn id="125" dur="500"/>
                                        <p:tgtEl>
                                          <p:spTgt spid="66254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662545"/>
                                        </p:tgtEl>
                                        <p:attrNameLst>
                                          <p:attrName>style.visibility</p:attrName>
                                        </p:attrNameLst>
                                      </p:cBhvr>
                                      <p:to>
                                        <p:strVal val="visible"/>
                                      </p:to>
                                    </p:set>
                                    <p:animEffect transition="in" filter="wipe(left)">
                                      <p:cBhvr>
                                        <p:cTn id="130" dur="500"/>
                                        <p:tgtEl>
                                          <p:spTgt spid="662545"/>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662561"/>
                                        </p:tgtEl>
                                        <p:attrNameLst>
                                          <p:attrName>style.visibility</p:attrName>
                                        </p:attrNameLst>
                                      </p:cBhvr>
                                      <p:to>
                                        <p:strVal val="visible"/>
                                      </p:to>
                                    </p:set>
                                    <p:animEffect transition="in" filter="blinds(horizontal)">
                                      <p:cBhvr>
                                        <p:cTn id="135" dur="500"/>
                                        <p:tgtEl>
                                          <p:spTgt spid="662561"/>
                                        </p:tgtEl>
                                      </p:cBhvr>
                                    </p:animEffect>
                                  </p:childTnLst>
                                </p:cTn>
                              </p:par>
                            </p:childTnLst>
                          </p:cTn>
                        </p:par>
                        <p:par>
                          <p:cTn id="136" fill="hold" nodeType="afterGroup">
                            <p:stCondLst>
                              <p:cond delay="500"/>
                            </p:stCondLst>
                            <p:childTnLst>
                              <p:par>
                                <p:cTn id="137" presetID="3" presetClass="entr" presetSubtype="10" fill="hold" grpId="0" nodeType="afterEffect">
                                  <p:stCondLst>
                                    <p:cond delay="0"/>
                                  </p:stCondLst>
                                  <p:childTnLst>
                                    <p:set>
                                      <p:cBhvr>
                                        <p:cTn id="138" dur="1" fill="hold">
                                          <p:stCondLst>
                                            <p:cond delay="0"/>
                                          </p:stCondLst>
                                        </p:cTn>
                                        <p:tgtEl>
                                          <p:spTgt spid="662562"/>
                                        </p:tgtEl>
                                        <p:attrNameLst>
                                          <p:attrName>style.visibility</p:attrName>
                                        </p:attrNameLst>
                                      </p:cBhvr>
                                      <p:to>
                                        <p:strVal val="visible"/>
                                      </p:to>
                                    </p:set>
                                    <p:animEffect transition="in" filter="blinds(horizontal)">
                                      <p:cBhvr>
                                        <p:cTn id="139" dur="500"/>
                                        <p:tgtEl>
                                          <p:spTgt spid="662562"/>
                                        </p:tgtEl>
                                      </p:cBhvr>
                                    </p:animEffect>
                                  </p:childTnLst>
                                </p:cTn>
                              </p:par>
                            </p:childTnLst>
                          </p:cTn>
                        </p:par>
                        <p:par>
                          <p:cTn id="140" fill="hold" nodeType="afterGroup">
                            <p:stCondLst>
                              <p:cond delay="1000"/>
                            </p:stCondLst>
                            <p:childTnLst>
                              <p:par>
                                <p:cTn id="141" presetID="3" presetClass="entr" presetSubtype="10" fill="hold" grpId="0" nodeType="afterEffect">
                                  <p:stCondLst>
                                    <p:cond delay="0"/>
                                  </p:stCondLst>
                                  <p:childTnLst>
                                    <p:set>
                                      <p:cBhvr>
                                        <p:cTn id="142" dur="1" fill="hold">
                                          <p:stCondLst>
                                            <p:cond delay="0"/>
                                          </p:stCondLst>
                                        </p:cTn>
                                        <p:tgtEl>
                                          <p:spTgt spid="662563"/>
                                        </p:tgtEl>
                                        <p:attrNameLst>
                                          <p:attrName>style.visibility</p:attrName>
                                        </p:attrNameLst>
                                      </p:cBhvr>
                                      <p:to>
                                        <p:strVal val="visible"/>
                                      </p:to>
                                    </p:set>
                                    <p:animEffect transition="in" filter="blinds(horizontal)">
                                      <p:cBhvr>
                                        <p:cTn id="143" dur="500"/>
                                        <p:tgtEl>
                                          <p:spTgt spid="662563"/>
                                        </p:tgtEl>
                                      </p:cBhvr>
                                    </p:animEffect>
                                  </p:childTnLst>
                                </p:cTn>
                              </p:par>
                            </p:childTnLst>
                          </p:cTn>
                        </p:par>
                        <p:par>
                          <p:cTn id="144" fill="hold" nodeType="afterGroup">
                            <p:stCondLst>
                              <p:cond delay="1500"/>
                            </p:stCondLst>
                            <p:childTnLst>
                              <p:par>
                                <p:cTn id="145" presetID="3" presetClass="entr" presetSubtype="10" fill="hold" grpId="0" nodeType="afterEffect">
                                  <p:stCondLst>
                                    <p:cond delay="0"/>
                                  </p:stCondLst>
                                  <p:childTnLst>
                                    <p:set>
                                      <p:cBhvr>
                                        <p:cTn id="146" dur="1" fill="hold">
                                          <p:stCondLst>
                                            <p:cond delay="0"/>
                                          </p:stCondLst>
                                        </p:cTn>
                                        <p:tgtEl>
                                          <p:spTgt spid="662564"/>
                                        </p:tgtEl>
                                        <p:attrNameLst>
                                          <p:attrName>style.visibility</p:attrName>
                                        </p:attrNameLst>
                                      </p:cBhvr>
                                      <p:to>
                                        <p:strVal val="visible"/>
                                      </p:to>
                                    </p:set>
                                    <p:animEffect transition="in" filter="blinds(horizontal)">
                                      <p:cBhvr>
                                        <p:cTn id="147" dur="500"/>
                                        <p:tgtEl>
                                          <p:spTgt spid="662564"/>
                                        </p:tgtEl>
                                      </p:cBhvr>
                                    </p:animEffect>
                                  </p:childTnLst>
                                </p:cTn>
                              </p:par>
                            </p:childTnLst>
                          </p:cTn>
                        </p:par>
                        <p:par>
                          <p:cTn id="148" fill="hold" nodeType="afterGroup">
                            <p:stCondLst>
                              <p:cond delay="2000"/>
                            </p:stCondLst>
                            <p:childTnLst>
                              <p:par>
                                <p:cTn id="149" presetID="3" presetClass="entr" presetSubtype="10" fill="hold" grpId="0" nodeType="afterEffect">
                                  <p:stCondLst>
                                    <p:cond delay="0"/>
                                  </p:stCondLst>
                                  <p:childTnLst>
                                    <p:set>
                                      <p:cBhvr>
                                        <p:cTn id="150" dur="1" fill="hold">
                                          <p:stCondLst>
                                            <p:cond delay="0"/>
                                          </p:stCondLst>
                                        </p:cTn>
                                        <p:tgtEl>
                                          <p:spTgt spid="662565"/>
                                        </p:tgtEl>
                                        <p:attrNameLst>
                                          <p:attrName>style.visibility</p:attrName>
                                        </p:attrNameLst>
                                      </p:cBhvr>
                                      <p:to>
                                        <p:strVal val="visible"/>
                                      </p:to>
                                    </p:set>
                                    <p:animEffect transition="in" filter="blinds(horizontal)">
                                      <p:cBhvr>
                                        <p:cTn id="151" dur="500"/>
                                        <p:tgtEl>
                                          <p:spTgt spid="662565"/>
                                        </p:tgtEl>
                                      </p:cBhvr>
                                    </p:animEffect>
                                  </p:childTnLst>
                                </p:cTn>
                              </p:par>
                            </p:childTnLst>
                          </p:cTn>
                        </p:par>
                        <p:par>
                          <p:cTn id="152" fill="hold" nodeType="afterGroup">
                            <p:stCondLst>
                              <p:cond delay="2500"/>
                            </p:stCondLst>
                            <p:childTnLst>
                              <p:par>
                                <p:cTn id="153" presetID="3" presetClass="entr" presetSubtype="10" fill="hold" grpId="0" nodeType="afterEffect">
                                  <p:stCondLst>
                                    <p:cond delay="0"/>
                                  </p:stCondLst>
                                  <p:childTnLst>
                                    <p:set>
                                      <p:cBhvr>
                                        <p:cTn id="154" dur="1" fill="hold">
                                          <p:stCondLst>
                                            <p:cond delay="0"/>
                                          </p:stCondLst>
                                        </p:cTn>
                                        <p:tgtEl>
                                          <p:spTgt spid="662566"/>
                                        </p:tgtEl>
                                        <p:attrNameLst>
                                          <p:attrName>style.visibility</p:attrName>
                                        </p:attrNameLst>
                                      </p:cBhvr>
                                      <p:to>
                                        <p:strVal val="visible"/>
                                      </p:to>
                                    </p:set>
                                    <p:animEffect transition="in" filter="blinds(horizontal)">
                                      <p:cBhvr>
                                        <p:cTn id="155" dur="500"/>
                                        <p:tgtEl>
                                          <p:spTgt spid="662566"/>
                                        </p:tgtEl>
                                      </p:cBhvr>
                                    </p:animEffect>
                                  </p:childTnLst>
                                </p:cTn>
                              </p:par>
                            </p:childTnLst>
                          </p:cTn>
                        </p:par>
                        <p:par>
                          <p:cTn id="156" fill="hold" nodeType="afterGroup">
                            <p:stCondLst>
                              <p:cond delay="3000"/>
                            </p:stCondLst>
                            <p:childTnLst>
                              <p:par>
                                <p:cTn id="157" presetID="3" presetClass="entr" presetSubtype="10" fill="hold" grpId="0" nodeType="afterEffect">
                                  <p:stCondLst>
                                    <p:cond delay="0"/>
                                  </p:stCondLst>
                                  <p:childTnLst>
                                    <p:set>
                                      <p:cBhvr>
                                        <p:cTn id="158" dur="1" fill="hold">
                                          <p:stCondLst>
                                            <p:cond delay="0"/>
                                          </p:stCondLst>
                                        </p:cTn>
                                        <p:tgtEl>
                                          <p:spTgt spid="662567"/>
                                        </p:tgtEl>
                                        <p:attrNameLst>
                                          <p:attrName>style.visibility</p:attrName>
                                        </p:attrNameLst>
                                      </p:cBhvr>
                                      <p:to>
                                        <p:strVal val="visible"/>
                                      </p:to>
                                    </p:set>
                                    <p:animEffect transition="in" filter="blinds(horizontal)">
                                      <p:cBhvr>
                                        <p:cTn id="159" dur="500"/>
                                        <p:tgtEl>
                                          <p:spTgt spid="662567"/>
                                        </p:tgtEl>
                                      </p:cBhvr>
                                    </p:animEffect>
                                  </p:childTnLst>
                                </p:cTn>
                              </p:par>
                            </p:childTnLst>
                          </p:cTn>
                        </p:par>
                        <p:par>
                          <p:cTn id="160" fill="hold" nodeType="afterGroup">
                            <p:stCondLst>
                              <p:cond delay="3500"/>
                            </p:stCondLst>
                            <p:childTnLst>
                              <p:par>
                                <p:cTn id="161" presetID="3" presetClass="entr" presetSubtype="10" fill="hold" grpId="0" nodeType="afterEffect">
                                  <p:stCondLst>
                                    <p:cond delay="0"/>
                                  </p:stCondLst>
                                  <p:childTnLst>
                                    <p:set>
                                      <p:cBhvr>
                                        <p:cTn id="162" dur="1" fill="hold">
                                          <p:stCondLst>
                                            <p:cond delay="0"/>
                                          </p:stCondLst>
                                        </p:cTn>
                                        <p:tgtEl>
                                          <p:spTgt spid="662568"/>
                                        </p:tgtEl>
                                        <p:attrNameLst>
                                          <p:attrName>style.visibility</p:attrName>
                                        </p:attrNameLst>
                                      </p:cBhvr>
                                      <p:to>
                                        <p:strVal val="visible"/>
                                      </p:to>
                                    </p:set>
                                    <p:animEffect transition="in" filter="blinds(horizontal)">
                                      <p:cBhvr>
                                        <p:cTn id="163" dur="500"/>
                                        <p:tgtEl>
                                          <p:spTgt spid="662568"/>
                                        </p:tgtEl>
                                      </p:cBhvr>
                                    </p:animEffect>
                                  </p:childTnLst>
                                </p:cTn>
                              </p:par>
                            </p:childTnLst>
                          </p:cTn>
                        </p:par>
                        <p:par>
                          <p:cTn id="164" fill="hold" nodeType="afterGroup">
                            <p:stCondLst>
                              <p:cond delay="4000"/>
                            </p:stCondLst>
                            <p:childTnLst>
                              <p:par>
                                <p:cTn id="165" presetID="3" presetClass="entr" presetSubtype="10" fill="hold" grpId="0" nodeType="afterEffect">
                                  <p:stCondLst>
                                    <p:cond delay="0"/>
                                  </p:stCondLst>
                                  <p:childTnLst>
                                    <p:set>
                                      <p:cBhvr>
                                        <p:cTn id="166" dur="1" fill="hold">
                                          <p:stCondLst>
                                            <p:cond delay="0"/>
                                          </p:stCondLst>
                                        </p:cTn>
                                        <p:tgtEl>
                                          <p:spTgt spid="662569"/>
                                        </p:tgtEl>
                                        <p:attrNameLst>
                                          <p:attrName>style.visibility</p:attrName>
                                        </p:attrNameLst>
                                      </p:cBhvr>
                                      <p:to>
                                        <p:strVal val="visible"/>
                                      </p:to>
                                    </p:set>
                                    <p:animEffect transition="in" filter="blinds(horizontal)">
                                      <p:cBhvr>
                                        <p:cTn id="167" dur="500"/>
                                        <p:tgtEl>
                                          <p:spTgt spid="662569"/>
                                        </p:tgtEl>
                                      </p:cBhvr>
                                    </p:animEffect>
                                  </p:childTnLst>
                                </p:cTn>
                              </p:par>
                            </p:childTnLst>
                          </p:cTn>
                        </p:par>
                        <p:par>
                          <p:cTn id="168" fill="hold" nodeType="afterGroup">
                            <p:stCondLst>
                              <p:cond delay="4500"/>
                            </p:stCondLst>
                            <p:childTnLst>
                              <p:par>
                                <p:cTn id="169" presetID="3" presetClass="entr" presetSubtype="10" fill="hold" grpId="0" nodeType="afterEffect">
                                  <p:stCondLst>
                                    <p:cond delay="0"/>
                                  </p:stCondLst>
                                  <p:childTnLst>
                                    <p:set>
                                      <p:cBhvr>
                                        <p:cTn id="170" dur="1" fill="hold">
                                          <p:stCondLst>
                                            <p:cond delay="0"/>
                                          </p:stCondLst>
                                        </p:cTn>
                                        <p:tgtEl>
                                          <p:spTgt spid="662570"/>
                                        </p:tgtEl>
                                        <p:attrNameLst>
                                          <p:attrName>style.visibility</p:attrName>
                                        </p:attrNameLst>
                                      </p:cBhvr>
                                      <p:to>
                                        <p:strVal val="visible"/>
                                      </p:to>
                                    </p:set>
                                    <p:animEffect transition="in" filter="blinds(horizontal)">
                                      <p:cBhvr>
                                        <p:cTn id="171" dur="500"/>
                                        <p:tgtEl>
                                          <p:spTgt spid="662570"/>
                                        </p:tgtEl>
                                      </p:cBhvr>
                                    </p:animEffect>
                                  </p:childTnLst>
                                </p:cTn>
                              </p:par>
                            </p:childTnLst>
                          </p:cTn>
                        </p:par>
                        <p:par>
                          <p:cTn id="172" fill="hold" nodeType="afterGroup">
                            <p:stCondLst>
                              <p:cond delay="5000"/>
                            </p:stCondLst>
                            <p:childTnLst>
                              <p:par>
                                <p:cTn id="173" presetID="3" presetClass="entr" presetSubtype="10" fill="hold" grpId="0" nodeType="afterEffect">
                                  <p:stCondLst>
                                    <p:cond delay="0"/>
                                  </p:stCondLst>
                                  <p:childTnLst>
                                    <p:set>
                                      <p:cBhvr>
                                        <p:cTn id="174" dur="1" fill="hold">
                                          <p:stCondLst>
                                            <p:cond delay="0"/>
                                          </p:stCondLst>
                                        </p:cTn>
                                        <p:tgtEl>
                                          <p:spTgt spid="662571"/>
                                        </p:tgtEl>
                                        <p:attrNameLst>
                                          <p:attrName>style.visibility</p:attrName>
                                        </p:attrNameLst>
                                      </p:cBhvr>
                                      <p:to>
                                        <p:strVal val="visible"/>
                                      </p:to>
                                    </p:set>
                                    <p:animEffect transition="in" filter="blinds(horizontal)">
                                      <p:cBhvr>
                                        <p:cTn id="175" dur="500"/>
                                        <p:tgtEl>
                                          <p:spTgt spid="662571"/>
                                        </p:tgtEl>
                                      </p:cBhvr>
                                    </p:animEffect>
                                  </p:childTnLst>
                                </p:cTn>
                              </p:par>
                            </p:childTnLst>
                          </p:cTn>
                        </p:par>
                        <p:par>
                          <p:cTn id="176" fill="hold" nodeType="afterGroup">
                            <p:stCondLst>
                              <p:cond delay="5500"/>
                            </p:stCondLst>
                            <p:childTnLst>
                              <p:par>
                                <p:cTn id="177" presetID="3" presetClass="entr" presetSubtype="10" fill="hold" grpId="0" nodeType="afterEffect">
                                  <p:stCondLst>
                                    <p:cond delay="0"/>
                                  </p:stCondLst>
                                  <p:childTnLst>
                                    <p:set>
                                      <p:cBhvr>
                                        <p:cTn id="178" dur="1" fill="hold">
                                          <p:stCondLst>
                                            <p:cond delay="0"/>
                                          </p:stCondLst>
                                        </p:cTn>
                                        <p:tgtEl>
                                          <p:spTgt spid="662572"/>
                                        </p:tgtEl>
                                        <p:attrNameLst>
                                          <p:attrName>style.visibility</p:attrName>
                                        </p:attrNameLst>
                                      </p:cBhvr>
                                      <p:to>
                                        <p:strVal val="visible"/>
                                      </p:to>
                                    </p:set>
                                    <p:animEffect transition="in" filter="blinds(horizontal)">
                                      <p:cBhvr>
                                        <p:cTn id="179" dur="500"/>
                                        <p:tgtEl>
                                          <p:spTgt spid="662572"/>
                                        </p:tgtEl>
                                      </p:cBhvr>
                                    </p:animEffect>
                                  </p:childTnLst>
                                </p:cTn>
                              </p:par>
                            </p:childTnLst>
                          </p:cTn>
                        </p:par>
                        <p:par>
                          <p:cTn id="180" fill="hold" nodeType="afterGroup">
                            <p:stCondLst>
                              <p:cond delay="6000"/>
                            </p:stCondLst>
                            <p:childTnLst>
                              <p:par>
                                <p:cTn id="181" presetID="3" presetClass="entr" presetSubtype="10" fill="hold" grpId="0" nodeType="afterEffect">
                                  <p:stCondLst>
                                    <p:cond delay="0"/>
                                  </p:stCondLst>
                                  <p:childTnLst>
                                    <p:set>
                                      <p:cBhvr>
                                        <p:cTn id="182" dur="1" fill="hold">
                                          <p:stCondLst>
                                            <p:cond delay="0"/>
                                          </p:stCondLst>
                                        </p:cTn>
                                        <p:tgtEl>
                                          <p:spTgt spid="662573"/>
                                        </p:tgtEl>
                                        <p:attrNameLst>
                                          <p:attrName>style.visibility</p:attrName>
                                        </p:attrNameLst>
                                      </p:cBhvr>
                                      <p:to>
                                        <p:strVal val="visible"/>
                                      </p:to>
                                    </p:set>
                                    <p:animEffect transition="in" filter="blinds(horizontal)">
                                      <p:cBhvr>
                                        <p:cTn id="183" dur="500"/>
                                        <p:tgtEl>
                                          <p:spTgt spid="662573"/>
                                        </p:tgtEl>
                                      </p:cBhvr>
                                    </p:animEffect>
                                  </p:childTnLst>
                                </p:cTn>
                              </p:par>
                            </p:childTnLst>
                          </p:cTn>
                        </p:par>
                        <p:par>
                          <p:cTn id="184" fill="hold" nodeType="afterGroup">
                            <p:stCondLst>
                              <p:cond delay="6500"/>
                            </p:stCondLst>
                            <p:childTnLst>
                              <p:par>
                                <p:cTn id="185" presetID="3" presetClass="entr" presetSubtype="10" fill="hold" grpId="0" nodeType="afterEffect">
                                  <p:stCondLst>
                                    <p:cond delay="0"/>
                                  </p:stCondLst>
                                  <p:childTnLst>
                                    <p:set>
                                      <p:cBhvr>
                                        <p:cTn id="186" dur="1" fill="hold">
                                          <p:stCondLst>
                                            <p:cond delay="0"/>
                                          </p:stCondLst>
                                        </p:cTn>
                                        <p:tgtEl>
                                          <p:spTgt spid="662574"/>
                                        </p:tgtEl>
                                        <p:attrNameLst>
                                          <p:attrName>style.visibility</p:attrName>
                                        </p:attrNameLst>
                                      </p:cBhvr>
                                      <p:to>
                                        <p:strVal val="visible"/>
                                      </p:to>
                                    </p:set>
                                    <p:animEffect transition="in" filter="blinds(horizontal)">
                                      <p:cBhvr>
                                        <p:cTn id="187" dur="500"/>
                                        <p:tgtEl>
                                          <p:spTgt spid="662574"/>
                                        </p:tgtEl>
                                      </p:cBhvr>
                                    </p:animEffect>
                                  </p:childTnLst>
                                </p:cTn>
                              </p:par>
                            </p:childTnLst>
                          </p:cTn>
                        </p:par>
                        <p:par>
                          <p:cTn id="188" fill="hold" nodeType="afterGroup">
                            <p:stCondLst>
                              <p:cond delay="7000"/>
                            </p:stCondLst>
                            <p:childTnLst>
                              <p:par>
                                <p:cTn id="189" presetID="3" presetClass="entr" presetSubtype="10" fill="hold" grpId="0" nodeType="afterEffect">
                                  <p:stCondLst>
                                    <p:cond delay="0"/>
                                  </p:stCondLst>
                                  <p:childTnLst>
                                    <p:set>
                                      <p:cBhvr>
                                        <p:cTn id="190" dur="1" fill="hold">
                                          <p:stCondLst>
                                            <p:cond delay="0"/>
                                          </p:stCondLst>
                                        </p:cTn>
                                        <p:tgtEl>
                                          <p:spTgt spid="662575"/>
                                        </p:tgtEl>
                                        <p:attrNameLst>
                                          <p:attrName>style.visibility</p:attrName>
                                        </p:attrNameLst>
                                      </p:cBhvr>
                                      <p:to>
                                        <p:strVal val="visible"/>
                                      </p:to>
                                    </p:set>
                                    <p:animEffect transition="in" filter="blinds(horizontal)">
                                      <p:cBhvr>
                                        <p:cTn id="191" dur="500"/>
                                        <p:tgtEl>
                                          <p:spTgt spid="662575"/>
                                        </p:tgtEl>
                                      </p:cBhvr>
                                    </p:animEffect>
                                  </p:childTnLst>
                                </p:cTn>
                              </p:par>
                            </p:childTnLst>
                          </p:cTn>
                        </p:par>
                        <p:par>
                          <p:cTn id="192" fill="hold" nodeType="afterGroup">
                            <p:stCondLst>
                              <p:cond delay="7500"/>
                            </p:stCondLst>
                            <p:childTnLst>
                              <p:par>
                                <p:cTn id="193" presetID="3" presetClass="entr" presetSubtype="10" fill="hold" grpId="0" nodeType="afterEffect">
                                  <p:stCondLst>
                                    <p:cond delay="0"/>
                                  </p:stCondLst>
                                  <p:childTnLst>
                                    <p:set>
                                      <p:cBhvr>
                                        <p:cTn id="194" dur="1" fill="hold">
                                          <p:stCondLst>
                                            <p:cond delay="0"/>
                                          </p:stCondLst>
                                        </p:cTn>
                                        <p:tgtEl>
                                          <p:spTgt spid="662576"/>
                                        </p:tgtEl>
                                        <p:attrNameLst>
                                          <p:attrName>style.visibility</p:attrName>
                                        </p:attrNameLst>
                                      </p:cBhvr>
                                      <p:to>
                                        <p:strVal val="visible"/>
                                      </p:to>
                                    </p:set>
                                    <p:animEffect transition="in" filter="blinds(horizontal)">
                                      <p:cBhvr>
                                        <p:cTn id="195" dur="500"/>
                                        <p:tgtEl>
                                          <p:spTgt spid="662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2" grpId="0" animBg="1" autoUpdateAnimBg="0"/>
      <p:bldP spid="662533" grpId="0" animBg="1" autoUpdateAnimBg="0"/>
      <p:bldP spid="662534" grpId="0" animBg="1" autoUpdateAnimBg="0"/>
      <p:bldP spid="662535" grpId="0" animBg="1" autoUpdateAnimBg="0"/>
      <p:bldP spid="662536" grpId="0" animBg="1" autoUpdateAnimBg="0"/>
      <p:bldP spid="662537" grpId="0" animBg="1" autoUpdateAnimBg="0"/>
      <p:bldP spid="662538" grpId="0" animBg="1" autoUpdateAnimBg="0"/>
      <p:bldP spid="662539" grpId="0" animBg="1" autoUpdateAnimBg="0"/>
      <p:bldP spid="662540" grpId="0" animBg="1"/>
      <p:bldP spid="662541" grpId="0" animBg="1" autoUpdateAnimBg="0"/>
      <p:bldP spid="662542" grpId="0" animBg="1" autoUpdateAnimBg="0"/>
      <p:bldP spid="662543" grpId="0" animBg="1" autoUpdateAnimBg="0"/>
      <p:bldP spid="662544" grpId="0" autoUpdateAnimBg="0"/>
      <p:bldP spid="662545" grpId="0" animBg="1"/>
      <p:bldP spid="662546" grpId="0" animBg="1" autoUpdateAnimBg="0"/>
      <p:bldP spid="662547" grpId="0" animBg="1" autoUpdateAnimBg="0"/>
      <p:bldP spid="662548" grpId="0" animBg="1" autoUpdateAnimBg="0"/>
      <p:bldP spid="662549" grpId="0" animBg="1" autoUpdateAnimBg="0"/>
      <p:bldP spid="662550" grpId="0" animBg="1" autoUpdateAnimBg="0"/>
      <p:bldP spid="662551" grpId="0" animBg="1" autoUpdateAnimBg="0"/>
      <p:bldP spid="662552" grpId="0" animBg="1" autoUpdateAnimBg="0"/>
      <p:bldP spid="662553" grpId="0" animBg="1" autoUpdateAnimBg="0"/>
      <p:bldP spid="662554" grpId="0" animBg="1" autoUpdateAnimBg="0"/>
      <p:bldP spid="662555" grpId="0" animBg="1"/>
      <p:bldP spid="662556" grpId="0" animBg="1" autoUpdateAnimBg="0"/>
      <p:bldP spid="662557" grpId="0" animBg="1" autoUpdateAnimBg="0"/>
      <p:bldP spid="662558" grpId="0" animBg="1" autoUpdateAnimBg="0"/>
      <p:bldP spid="662559" grpId="0" animBg="1" autoUpdateAnimBg="0"/>
      <p:bldP spid="662560" grpId="0" animBg="1" autoUpdateAnimBg="0"/>
      <p:bldP spid="662561" grpId="0" animBg="1" autoUpdateAnimBg="0"/>
      <p:bldP spid="662562" grpId="0" animBg="1" autoUpdateAnimBg="0"/>
      <p:bldP spid="662563" grpId="0" animBg="1" autoUpdateAnimBg="0"/>
      <p:bldP spid="662564" grpId="0" animBg="1"/>
      <p:bldP spid="662565" grpId="0" animBg="1" autoUpdateAnimBg="0"/>
      <p:bldP spid="662566" grpId="0" animBg="1" autoUpdateAnimBg="0"/>
      <p:bldP spid="662567" grpId="0" animBg="1" autoUpdateAnimBg="0"/>
      <p:bldP spid="662568" grpId="0" animBg="1"/>
      <p:bldP spid="662569" grpId="0" animBg="1" autoUpdateAnimBg="0"/>
      <p:bldP spid="662570" grpId="0" animBg="1" autoUpdateAnimBg="0"/>
      <p:bldP spid="662571" grpId="0" animBg="1" autoUpdateAnimBg="0"/>
      <p:bldP spid="662572" grpId="0" animBg="1"/>
      <p:bldP spid="662573" grpId="0" animBg="1" autoUpdateAnimBg="0"/>
      <p:bldP spid="662574" grpId="0" animBg="1" autoUpdateAnimBg="0"/>
      <p:bldP spid="662575" grpId="0" animBg="1" autoUpdateAnimBg="0"/>
      <p:bldP spid="66257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b="0">
                <a:solidFill>
                  <a:srgbClr val="0000FF"/>
                </a:solidFill>
                <a:effectLst>
                  <a:outerShdw blurRad="38100" dist="38100" dir="2700000" algn="tl">
                    <a:srgbClr val="C0C0C0"/>
                  </a:outerShdw>
                </a:effectLst>
              </a:rPr>
              <a:t>Phép kết tự nhiên</a:t>
            </a:r>
            <a:br>
              <a:rPr lang="en-US" b="0">
                <a:solidFill>
                  <a:srgbClr val="0000FF"/>
                </a:solidFill>
                <a:effectLst>
                  <a:outerShdw blurRad="38100" dist="38100" dir="2700000" algn="tl">
                    <a:srgbClr val="C0C0C0"/>
                  </a:outerShdw>
                </a:effectLst>
              </a:rPr>
            </a:br>
            <a:r>
              <a:rPr lang="en-US" b="0">
                <a:solidFill>
                  <a:srgbClr val="0000FF"/>
                </a:solidFill>
                <a:effectLst>
                  <a:outerShdw blurRad="38100" dist="38100" dir="2700000" algn="tl">
                    <a:srgbClr val="C0C0C0"/>
                  </a:outerShdw>
                </a:effectLst>
              </a:rPr>
              <a:t>(Natural join)</a:t>
            </a:r>
          </a:p>
        </p:txBody>
      </p:sp>
      <p:pic>
        <p:nvPicPr>
          <p:cNvPr id="6963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73" t="19048" r="11409" b="27579"/>
          <a:stretch/>
        </p:blipFill>
        <p:spPr bwMode="auto">
          <a:xfrm>
            <a:off x="1066800" y="1981200"/>
            <a:ext cx="7391400" cy="4454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616F77B-8F6F-425A-A18D-C46185907440}" type="slidenum">
              <a:rPr lang="en-US" smtClean="0"/>
              <a:pPr/>
              <a:t>59</a:t>
            </a:fld>
            <a:endParaRPr lang="en-US"/>
          </a:p>
        </p:txBody>
      </p:sp>
    </p:spTree>
    <p:extLst>
      <p:ext uri="{BB962C8B-B14F-4D97-AF65-F5344CB8AC3E}">
        <p14:creationId xmlns:p14="http://schemas.microsoft.com/office/powerpoint/2010/main" val="14864951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295400" y="609600"/>
            <a:ext cx="8183563" cy="1050925"/>
          </a:xfrm>
        </p:spPr>
        <p:txBody>
          <a:bodyPr>
            <a:normAutofit/>
          </a:bodyPr>
          <a:lstStyle/>
          <a:p>
            <a:r>
              <a:rPr lang="en-US">
                <a:solidFill>
                  <a:srgbClr val="0000FF"/>
                </a:solidFill>
                <a:effectLst>
                  <a:outerShdw blurRad="38100" dist="38100" dir="2700000" algn="tl">
                    <a:srgbClr val="C0C0C0"/>
                  </a:outerShdw>
                </a:effectLst>
              </a:rPr>
              <a:t>Các phép toán cơ bản</a:t>
            </a:r>
          </a:p>
        </p:txBody>
      </p:sp>
      <p:sp>
        <p:nvSpPr>
          <p:cNvPr id="640003" name="Rectangle 3"/>
          <p:cNvSpPr>
            <a:spLocks noGrp="1" noChangeArrowheads="1"/>
          </p:cNvSpPr>
          <p:nvPr>
            <p:ph idx="4294967295"/>
          </p:nvPr>
        </p:nvSpPr>
        <p:spPr>
          <a:xfrm>
            <a:off x="609600" y="1981200"/>
            <a:ext cx="8183563" cy="4187825"/>
          </a:xfrm>
        </p:spPr>
        <p:txBody>
          <a:bodyPr lIns="182880" tIns="91440"/>
          <a:lstStyle/>
          <a:p>
            <a:pPr marL="0" lvl="1" indent="0" algn="just">
              <a:buClr>
                <a:schemeClr val="folHlink"/>
              </a:buClr>
              <a:buSzPct val="60000"/>
              <a:buNone/>
            </a:pPr>
            <a:r>
              <a:rPr lang="vi-VN" sz="2400" smtClean="0">
                <a:solidFill>
                  <a:schemeClr val="tx1"/>
                </a:solidFill>
                <a:latin typeface="+mn-lt"/>
                <a:ea typeface="+mn-ea"/>
                <a:cs typeface="+mn-cs"/>
              </a:rPr>
              <a:t>Có </a:t>
            </a:r>
            <a:r>
              <a:rPr lang="vi-VN" sz="2400" dirty="0">
                <a:solidFill>
                  <a:schemeClr val="tx1"/>
                </a:solidFill>
                <a:latin typeface="+mn-lt"/>
                <a:ea typeface="+mn-ea"/>
                <a:cs typeface="+mn-cs"/>
              </a:rPr>
              <a:t>8 phép toán được chia làm </a:t>
            </a:r>
            <a:r>
              <a:rPr lang="en-US" sz="2400" dirty="0" smtClean="0">
                <a:solidFill>
                  <a:schemeClr val="tx1"/>
                </a:solidFill>
                <a:latin typeface="+mn-lt"/>
                <a:ea typeface="+mn-ea"/>
                <a:cs typeface="+mn-cs"/>
              </a:rPr>
              <a:t>3</a:t>
            </a:r>
            <a:r>
              <a:rPr lang="vi-VN" sz="2400" dirty="0" smtClean="0">
                <a:solidFill>
                  <a:schemeClr val="tx1"/>
                </a:solidFill>
                <a:latin typeface="+mn-lt"/>
                <a:ea typeface="+mn-ea"/>
                <a:cs typeface="+mn-cs"/>
              </a:rPr>
              <a:t> </a:t>
            </a:r>
            <a:r>
              <a:rPr lang="vi-VN" sz="2400" dirty="0">
                <a:solidFill>
                  <a:schemeClr val="tx1"/>
                </a:solidFill>
                <a:latin typeface="+mn-lt"/>
                <a:ea typeface="+mn-ea"/>
                <a:cs typeface="+mn-cs"/>
              </a:rPr>
              <a:t>nhóm </a:t>
            </a:r>
            <a:r>
              <a:rPr lang="vi-VN" sz="2400">
                <a:solidFill>
                  <a:schemeClr val="tx1"/>
                </a:solidFill>
                <a:latin typeface="+mn-lt"/>
                <a:ea typeface="+mn-ea"/>
                <a:cs typeface="+mn-cs"/>
              </a:rPr>
              <a:t>: </a:t>
            </a:r>
            <a:endParaRPr lang="en-US" sz="2400" smtClean="0">
              <a:solidFill>
                <a:schemeClr val="tx1"/>
              </a:solidFill>
              <a:latin typeface="+mn-lt"/>
              <a:ea typeface="+mn-ea"/>
              <a:cs typeface="+mn-cs"/>
            </a:endParaRPr>
          </a:p>
          <a:p>
            <a:pPr marL="342900" lvl="1" indent="-342900" algn="just">
              <a:buClr>
                <a:schemeClr val="folHlink"/>
              </a:buClr>
              <a:buSzPct val="60000"/>
            </a:pPr>
            <a:r>
              <a:rPr lang="en-US" sz="2400" smtClean="0"/>
              <a:t>N</a:t>
            </a:r>
            <a:r>
              <a:rPr lang="vi-VN" sz="2400" smtClean="0"/>
              <a:t>hóm </a:t>
            </a:r>
            <a:r>
              <a:rPr lang="vi-VN" sz="2400" dirty="0"/>
              <a:t>các </a:t>
            </a:r>
            <a:r>
              <a:rPr lang="vi-VN" sz="2400" dirty="0">
                <a:solidFill>
                  <a:srgbClr val="0070C0"/>
                </a:solidFill>
              </a:rPr>
              <a:t>phép toán quan hệ (chọn, chiếu)</a:t>
            </a:r>
            <a:r>
              <a:rPr lang="en-US" sz="2400">
                <a:solidFill>
                  <a:srgbClr val="0070C0"/>
                </a:solidFill>
              </a:rPr>
              <a:t>, </a:t>
            </a:r>
            <a:endParaRPr lang="en-US" sz="2400" smtClean="0">
              <a:solidFill>
                <a:srgbClr val="0070C0"/>
              </a:solidFill>
            </a:endParaRPr>
          </a:p>
          <a:p>
            <a:pPr marL="342900" lvl="1" indent="-342900" algn="just">
              <a:buClr>
                <a:schemeClr val="folHlink"/>
              </a:buClr>
              <a:buSzPct val="60000"/>
            </a:pPr>
            <a:r>
              <a:rPr lang="en-US" sz="2400" smtClean="0">
                <a:solidFill>
                  <a:schemeClr val="tx1"/>
                </a:solidFill>
                <a:latin typeface="+mn-lt"/>
                <a:ea typeface="+mn-ea"/>
                <a:cs typeface="+mn-cs"/>
              </a:rPr>
              <a:t>N</a:t>
            </a:r>
            <a:r>
              <a:rPr lang="vi-VN" sz="2400" smtClean="0">
                <a:solidFill>
                  <a:schemeClr val="tx1"/>
                </a:solidFill>
                <a:latin typeface="+mn-lt"/>
                <a:ea typeface="+mn-ea"/>
                <a:cs typeface="+mn-cs"/>
              </a:rPr>
              <a:t>hóm </a:t>
            </a:r>
            <a:r>
              <a:rPr lang="vi-VN" sz="2400" dirty="0">
                <a:solidFill>
                  <a:schemeClr val="tx1"/>
                </a:solidFill>
                <a:latin typeface="+mn-lt"/>
                <a:ea typeface="+mn-ea"/>
                <a:cs typeface="+mn-cs"/>
              </a:rPr>
              <a:t>các </a:t>
            </a:r>
            <a:r>
              <a:rPr lang="vi-VN" sz="2400" dirty="0">
                <a:solidFill>
                  <a:srgbClr val="C00000"/>
                </a:solidFill>
                <a:latin typeface="+mn-lt"/>
                <a:ea typeface="+mn-ea"/>
                <a:cs typeface="+mn-cs"/>
              </a:rPr>
              <a:t>phép toán tập hợp (hợp</a:t>
            </a:r>
            <a:r>
              <a:rPr lang="vi-VN" sz="2400" dirty="0" smtClean="0">
                <a:solidFill>
                  <a:srgbClr val="C00000"/>
                </a:solidFill>
                <a:latin typeface="+mn-lt"/>
                <a:ea typeface="+mn-ea"/>
                <a:cs typeface="+mn-cs"/>
              </a:rPr>
              <a:t>,</a:t>
            </a:r>
            <a:r>
              <a:rPr lang="en-US" sz="2400" dirty="0" smtClean="0">
                <a:solidFill>
                  <a:srgbClr val="C00000"/>
                </a:solidFill>
                <a:latin typeface="+mn-lt"/>
                <a:ea typeface="+mn-ea"/>
                <a:cs typeface="+mn-cs"/>
              </a:rPr>
              <a:t> </a:t>
            </a:r>
            <a:r>
              <a:rPr lang="vi-VN" sz="2400" dirty="0" smtClean="0">
                <a:solidFill>
                  <a:srgbClr val="C00000"/>
                </a:solidFill>
                <a:latin typeface="+mn-lt"/>
                <a:ea typeface="+mn-ea"/>
                <a:cs typeface="+mn-cs"/>
              </a:rPr>
              <a:t>giao</a:t>
            </a:r>
            <a:r>
              <a:rPr lang="vi-VN" sz="2400" dirty="0">
                <a:solidFill>
                  <a:srgbClr val="C00000"/>
                </a:solidFill>
                <a:latin typeface="+mn-lt"/>
                <a:ea typeface="+mn-ea"/>
                <a:cs typeface="+mn-cs"/>
              </a:rPr>
              <a:t>, trừ, tích đề </a:t>
            </a:r>
            <a:r>
              <a:rPr lang="vi-VN" sz="2400" dirty="0" smtClean="0">
                <a:solidFill>
                  <a:srgbClr val="C00000"/>
                </a:solidFill>
                <a:latin typeface="+mn-lt"/>
                <a:ea typeface="+mn-ea"/>
                <a:cs typeface="+mn-cs"/>
              </a:rPr>
              <a:t>các</a:t>
            </a:r>
            <a:r>
              <a:rPr lang="en-US" sz="2400" dirty="0" smtClean="0">
                <a:solidFill>
                  <a:srgbClr val="C00000"/>
                </a:solidFill>
                <a:latin typeface="+mn-lt"/>
                <a:ea typeface="+mn-ea"/>
                <a:cs typeface="+mn-cs"/>
              </a:rPr>
              <a:t>, chia</a:t>
            </a:r>
            <a:r>
              <a:rPr lang="vi-VN" sz="2400" smtClean="0">
                <a:solidFill>
                  <a:srgbClr val="C00000"/>
                </a:solidFill>
                <a:latin typeface="+mn-lt"/>
                <a:ea typeface="+mn-ea"/>
                <a:cs typeface="+mn-cs"/>
              </a:rPr>
              <a:t>)</a:t>
            </a:r>
            <a:r>
              <a:rPr lang="vi-VN" sz="2400" smtClean="0">
                <a:solidFill>
                  <a:schemeClr val="tx1"/>
                </a:solidFill>
                <a:latin typeface="+mn-lt"/>
                <a:ea typeface="+mn-ea"/>
                <a:cs typeface="+mn-cs"/>
              </a:rPr>
              <a:t>, </a:t>
            </a:r>
            <a:endParaRPr lang="en-US" sz="2400" smtClean="0">
              <a:solidFill>
                <a:schemeClr val="tx1"/>
              </a:solidFill>
              <a:latin typeface="+mn-lt"/>
              <a:ea typeface="+mn-ea"/>
              <a:cs typeface="+mn-cs"/>
            </a:endParaRPr>
          </a:p>
          <a:p>
            <a:pPr marL="342900" lvl="1" indent="-342900" algn="just">
              <a:buClr>
                <a:schemeClr val="folHlink"/>
              </a:buClr>
              <a:buSzPct val="60000"/>
            </a:pPr>
            <a:r>
              <a:rPr lang="en-US" sz="2400" smtClean="0">
                <a:solidFill>
                  <a:schemeClr val="tx1"/>
                </a:solidFill>
                <a:latin typeface="+mn-lt"/>
                <a:ea typeface="+mn-ea"/>
                <a:cs typeface="+mn-cs"/>
              </a:rPr>
              <a:t>Nhóm </a:t>
            </a:r>
            <a:r>
              <a:rPr lang="en-US" sz="2400" dirty="0" smtClean="0">
                <a:solidFill>
                  <a:schemeClr val="tx1"/>
                </a:solidFill>
                <a:latin typeface="+mn-lt"/>
                <a:ea typeface="+mn-ea"/>
                <a:cs typeface="+mn-cs"/>
              </a:rPr>
              <a:t>k</a:t>
            </a:r>
            <a:r>
              <a:rPr lang="en-US" sz="2400" dirty="0" smtClean="0"/>
              <a:t>ết </a:t>
            </a:r>
            <a:r>
              <a:rPr lang="en-US" sz="2400" dirty="0"/>
              <a:t>hợp (Combined </a:t>
            </a:r>
            <a:r>
              <a:rPr lang="en-US" sz="2400" dirty="0" smtClean="0"/>
              <a:t>set: </a:t>
            </a:r>
            <a:r>
              <a:rPr lang="en-US" sz="2400" i="1" dirty="0"/>
              <a:t>Cartesian (x), Join</a:t>
            </a:r>
            <a:r>
              <a:rPr lang="en-US" sz="2400" i="1" smtClean="0"/>
              <a:t>() )</a:t>
            </a:r>
            <a:endParaRPr lang="en-US" i="1" dirty="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609600" y="838200"/>
            <a:ext cx="8534400" cy="838200"/>
          </a:xfrm>
        </p:spPr>
        <p:txBody>
          <a:bodyPr anchor="ctr">
            <a:noAutofit/>
          </a:bodyPr>
          <a:lstStyle/>
          <a:p>
            <a:pPr algn="ctr"/>
            <a:r>
              <a:rPr lang="en-US" sz="3900">
                <a:solidFill>
                  <a:srgbClr val="0000FF"/>
                </a:solidFill>
                <a:effectLst>
                  <a:outerShdw blurRad="38100" dist="38100" dir="2700000" algn="tl">
                    <a:srgbClr val="C0C0C0"/>
                  </a:outerShdw>
                </a:effectLst>
              </a:rPr>
              <a:t>So sánh phép kết tự nhiên và kết bằng</a:t>
            </a:r>
          </a:p>
        </p:txBody>
      </p:sp>
      <p:sp>
        <p:nvSpPr>
          <p:cNvPr id="618499" name="Rectangle 3"/>
          <p:cNvSpPr>
            <a:spLocks noGrp="1" noChangeArrowheads="1"/>
          </p:cNvSpPr>
          <p:nvPr>
            <p:ph idx="4294967295"/>
          </p:nvPr>
        </p:nvSpPr>
        <p:spPr>
          <a:xfrm>
            <a:off x="685800" y="2022475"/>
            <a:ext cx="8458200" cy="4835525"/>
          </a:xfrm>
        </p:spPr>
        <p:txBody>
          <a:bodyPr lIns="182880" tIns="91440"/>
          <a:lstStyle/>
          <a:p>
            <a:pPr marL="265113" indent="-265113">
              <a:lnSpc>
                <a:spcPct val="90000"/>
              </a:lnSpc>
            </a:pPr>
            <a:r>
              <a:rPr lang="en-US" sz="2400">
                <a:sym typeface="Symbol" pitchFamily="18" charset="2"/>
              </a:rPr>
              <a:t>TRANSCRIPT      TEACHING</a:t>
            </a:r>
          </a:p>
          <a:p>
            <a:pPr marL="265113" indent="-265113">
              <a:lnSpc>
                <a:spcPct val="90000"/>
              </a:lnSpc>
            </a:pPr>
            <a:r>
              <a:rPr lang="en-US" sz="2400">
                <a:sym typeface="Symbol" pitchFamily="18" charset="2"/>
              </a:rPr>
              <a:t>TRANSCRIPT       </a:t>
            </a:r>
            <a:r>
              <a:rPr lang="en-US" sz="2400" baseline="-25000">
                <a:sym typeface="Symbol" pitchFamily="18" charset="2"/>
              </a:rPr>
              <a:t>Cond</a:t>
            </a:r>
            <a:r>
              <a:rPr lang="en-US" sz="2400">
                <a:sym typeface="Symbol" pitchFamily="18" charset="2"/>
              </a:rPr>
              <a:t>TEACHING</a:t>
            </a:r>
          </a:p>
          <a:p>
            <a:pPr marL="265113" indent="-265113">
              <a:lnSpc>
                <a:spcPct val="90000"/>
              </a:lnSpc>
              <a:buFont typeface="Wingdings" pitchFamily="2" charset="2"/>
              <a:buNone/>
            </a:pPr>
            <a:r>
              <a:rPr lang="en-US" sz="2400"/>
              <a:t>Với Cond là:</a:t>
            </a:r>
          </a:p>
          <a:p>
            <a:pPr marL="265113" indent="-265113">
              <a:lnSpc>
                <a:spcPct val="90000"/>
              </a:lnSpc>
              <a:buFont typeface="Wingdings" pitchFamily="2" charset="2"/>
              <a:buNone/>
            </a:pPr>
            <a:r>
              <a:rPr lang="en-US" sz="2400"/>
              <a:t> </a:t>
            </a:r>
            <a:r>
              <a:rPr lang="en-US" sz="2400">
                <a:solidFill>
                  <a:srgbClr val="C00000"/>
                </a:solidFill>
              </a:rPr>
              <a:t>TRANSCRIPT.CrsCode = TEACHING. CrsCode AND TRANSCRIPT.Semester = TEACHING.Semester</a:t>
            </a:r>
          </a:p>
          <a:p>
            <a:pPr marL="265113" indent="-265113">
              <a:lnSpc>
                <a:spcPct val="90000"/>
              </a:lnSpc>
              <a:buFont typeface="Wingdings" pitchFamily="2" charset="2"/>
              <a:buNone/>
            </a:pPr>
            <a:endParaRPr lang="en-US" sz="2400">
              <a:solidFill>
                <a:srgbClr val="C00000"/>
              </a:solidFill>
            </a:endParaRPr>
          </a:p>
          <a:p>
            <a:pPr marL="265113" indent="-265113">
              <a:lnSpc>
                <a:spcPct val="90000"/>
              </a:lnSpc>
            </a:pPr>
            <a:r>
              <a:rPr lang="en-US" sz="2400"/>
              <a:t>Điều kiện của kết bằng thì giống với điều kiện ngầm định của kết tự nhiên</a:t>
            </a:r>
          </a:p>
          <a:p>
            <a:pPr marL="265113" indent="-265113">
              <a:lnSpc>
                <a:spcPct val="90000"/>
              </a:lnSpc>
            </a:pPr>
            <a:endParaRPr lang="en-US" sz="2400"/>
          </a:p>
          <a:p>
            <a:pPr marL="265113" indent="-265113">
              <a:lnSpc>
                <a:spcPct val="90000"/>
              </a:lnSpc>
              <a:buFont typeface="Wingdings" pitchFamily="2" charset="2"/>
              <a:buNone/>
            </a:pPr>
            <a:r>
              <a:rPr lang="en-US" sz="2400">
                <a:solidFill>
                  <a:srgbClr val="FF0000"/>
                </a:solidFill>
              </a:rPr>
              <a:t>Kết quả có giống nhau không</a:t>
            </a:r>
          </a:p>
        </p:txBody>
      </p:sp>
      <p:sp>
        <p:nvSpPr>
          <p:cNvPr id="9" name="Rectangle 8"/>
          <p:cNvSpPr/>
          <p:nvPr/>
        </p:nvSpPr>
        <p:spPr>
          <a:xfrm>
            <a:off x="6019800" y="4876800"/>
            <a:ext cx="617477"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54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Verdana" pitchFamily="34" charset="0"/>
              </a:rPr>
              <a:t>?</a:t>
            </a:r>
          </a:p>
        </p:txBody>
      </p:sp>
      <p:sp>
        <p:nvSpPr>
          <p:cNvPr id="618502" name="AutoShape 4"/>
          <p:cNvSpPr>
            <a:spLocks noChangeArrowheads="1"/>
          </p:cNvSpPr>
          <p:nvPr/>
        </p:nvSpPr>
        <p:spPr bwMode="auto">
          <a:xfrm rot="16200000" flipV="1">
            <a:off x="3124200" y="2133600"/>
            <a:ext cx="152400" cy="3048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618503" name="AutoShape 4"/>
          <p:cNvSpPr>
            <a:spLocks noChangeArrowheads="1"/>
          </p:cNvSpPr>
          <p:nvPr/>
        </p:nvSpPr>
        <p:spPr bwMode="auto">
          <a:xfrm rot="16200000" flipV="1">
            <a:off x="3124200" y="2514600"/>
            <a:ext cx="152400" cy="3048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60</a:t>
            </a:fld>
            <a:endParaRPr lang="en-US"/>
          </a:p>
        </p:txBody>
      </p:sp>
    </p:spTree>
    <p:extLst>
      <p:ext uri="{BB962C8B-B14F-4D97-AF65-F5344CB8AC3E}">
        <p14:creationId xmlns:p14="http://schemas.microsoft.com/office/powerpoint/2010/main" val="37218363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960438" y="533400"/>
            <a:ext cx="8183562" cy="1050925"/>
          </a:xfrm>
        </p:spPr>
        <p:txBody>
          <a:bodyPr>
            <a:noAutofit/>
          </a:bodyPr>
          <a:lstStyle/>
          <a:p>
            <a:pPr algn="ctr"/>
            <a:r>
              <a:rPr lang="en-US" sz="4000">
                <a:solidFill>
                  <a:srgbClr val="0000FF"/>
                </a:solidFill>
                <a:effectLst>
                  <a:outerShdw blurRad="38100" dist="38100" dir="2700000" algn="tl">
                    <a:srgbClr val="C0C0C0"/>
                  </a:outerShdw>
                </a:effectLst>
              </a:rPr>
              <a:t>So sánh phép kết tự nhiên và kết bằng</a:t>
            </a:r>
          </a:p>
        </p:txBody>
      </p:sp>
      <p:sp>
        <p:nvSpPr>
          <p:cNvPr id="619523" name="Rectangle 3"/>
          <p:cNvSpPr>
            <a:spLocks noGrp="1" noChangeArrowheads="1"/>
          </p:cNvSpPr>
          <p:nvPr>
            <p:ph idx="4294967295"/>
          </p:nvPr>
        </p:nvSpPr>
        <p:spPr>
          <a:xfrm>
            <a:off x="685800" y="2057400"/>
            <a:ext cx="8183563" cy="4187825"/>
          </a:xfrm>
        </p:spPr>
        <p:txBody>
          <a:bodyPr lIns="182880" tIns="91440"/>
          <a:lstStyle/>
          <a:p>
            <a:pPr marL="265113" indent="-265113" algn="just">
              <a:lnSpc>
                <a:spcPct val="90000"/>
              </a:lnSpc>
            </a:pPr>
            <a:r>
              <a:rPr lang="en-US" sz="2400"/>
              <a:t>Thuộc tính kết quả của kết tự nhiên:</a:t>
            </a:r>
          </a:p>
          <a:p>
            <a:pPr marL="265113" indent="-265113" algn="just">
              <a:lnSpc>
                <a:spcPct val="90000"/>
              </a:lnSpc>
              <a:buFont typeface="Wingdings" pitchFamily="2" charset="2"/>
              <a:buNone/>
            </a:pPr>
            <a:r>
              <a:rPr lang="en-US" sz="2400"/>
              <a:t>    StudId, CrsCode, Semester, Grade, ProfId</a:t>
            </a:r>
          </a:p>
          <a:p>
            <a:pPr marL="265113" indent="-265113" algn="just">
              <a:lnSpc>
                <a:spcPct val="90000"/>
              </a:lnSpc>
              <a:buFont typeface="Wingdings" pitchFamily="2" charset="2"/>
              <a:buNone/>
            </a:pPr>
            <a:endParaRPr lang="en-US" sz="2400"/>
          </a:p>
          <a:p>
            <a:pPr marL="265113" indent="-265113" algn="just">
              <a:lnSpc>
                <a:spcPct val="90000"/>
              </a:lnSpc>
            </a:pPr>
            <a:r>
              <a:rPr lang="en-US" sz="2400"/>
              <a:t>Thuộc tính kết quả của kết bằng:</a:t>
            </a:r>
          </a:p>
          <a:p>
            <a:pPr marL="265113" indent="-265113" algn="just">
              <a:lnSpc>
                <a:spcPct val="90000"/>
              </a:lnSpc>
              <a:buFont typeface="Wingdings" pitchFamily="2" charset="2"/>
              <a:buNone/>
            </a:pPr>
            <a:r>
              <a:rPr lang="en-US" sz="2400"/>
              <a:t>    StudId, TRANSCRIPT.CrsCode, TEACHING. CrsCode,  TRANSCRIPT.Semester,  TEACHING.Semester, Grade, ProfId</a:t>
            </a:r>
          </a:p>
          <a:p>
            <a:pPr marL="265113" indent="-265113" algn="just">
              <a:lnSpc>
                <a:spcPct val="90000"/>
              </a:lnSpc>
              <a:buFont typeface="Wingdings" pitchFamily="2" charset="2"/>
              <a:buNone/>
            </a:pPr>
            <a:endParaRPr lang="en-US" sz="2400"/>
          </a:p>
          <a:p>
            <a:pPr marL="265113" indent="-265113" algn="just">
              <a:lnSpc>
                <a:spcPct val="90000"/>
              </a:lnSpc>
              <a:buFont typeface="Wingdings" pitchFamily="2" charset="2"/>
              <a:buNone/>
            </a:pPr>
            <a:r>
              <a:rPr lang="en-US" sz="2400">
                <a:solidFill>
                  <a:srgbClr val="FF0000"/>
                </a:solidFill>
                <a:sym typeface="Wingdings" pitchFamily="2" charset="2"/>
              </a:rPr>
              <a:t> Không hoàn toàn giống nhau</a:t>
            </a:r>
            <a:endParaRPr lang="en-US" sz="2400">
              <a:solidFill>
                <a:srgbClr val="FF0000"/>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61</a:t>
            </a:fld>
            <a:endParaRPr lang="en-US"/>
          </a:p>
        </p:txBody>
      </p:sp>
    </p:spTree>
    <p:extLst>
      <p:ext uri="{BB962C8B-B14F-4D97-AF65-F5344CB8AC3E}">
        <p14:creationId xmlns:p14="http://schemas.microsoft.com/office/powerpoint/2010/main" val="2229266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4294967295"/>
          </p:nvPr>
        </p:nvSpPr>
        <p:spPr>
          <a:xfrm>
            <a:off x="609600" y="2057400"/>
            <a:ext cx="8001000" cy="5029200"/>
          </a:xfrm>
        </p:spPr>
        <p:txBody>
          <a:bodyPr lIns="182880" tIns="91440">
            <a:normAutofit/>
          </a:bodyPr>
          <a:lstStyle/>
          <a:p>
            <a:pPr marL="265113" indent="-265113">
              <a:lnSpc>
                <a:spcPct val="80000"/>
              </a:lnSpc>
            </a:pPr>
            <a:r>
              <a:rPr lang="en-US" sz="2400">
                <a:sym typeface="Symbol" pitchFamily="18" charset="2"/>
              </a:rPr>
              <a:t>Ví dụ 3: Cho các quan hệ sau</a:t>
            </a:r>
          </a:p>
          <a:p>
            <a:pPr marL="547688" lvl="1" indent="-200025">
              <a:lnSpc>
                <a:spcPct val="80000"/>
              </a:lnSpc>
              <a:buFont typeface="Wingdings" pitchFamily="2" charset="2"/>
              <a:buNone/>
            </a:pPr>
            <a:r>
              <a:rPr lang="en-US" sz="2400">
                <a:solidFill>
                  <a:srgbClr val="C00000"/>
                </a:solidFill>
                <a:sym typeface="Symbol" pitchFamily="18" charset="2"/>
              </a:rPr>
              <a:t>STUDENT(Id,Name,BirthDate)</a:t>
            </a:r>
          </a:p>
          <a:p>
            <a:pPr marL="547688" lvl="1" indent="-200025">
              <a:lnSpc>
                <a:spcPct val="80000"/>
              </a:lnSpc>
              <a:buFont typeface="Wingdings" pitchFamily="2" charset="2"/>
              <a:buNone/>
            </a:pPr>
            <a:r>
              <a:rPr lang="en-US" sz="2400">
                <a:solidFill>
                  <a:srgbClr val="14425D"/>
                </a:solidFill>
                <a:sym typeface="Symbol" pitchFamily="18" charset="2"/>
              </a:rPr>
              <a:t>PROFESSOR(Id,Name,Qualification)</a:t>
            </a:r>
          </a:p>
          <a:p>
            <a:pPr marL="547688" lvl="1" indent="-200025">
              <a:lnSpc>
                <a:spcPct val="80000"/>
              </a:lnSpc>
              <a:buFont typeface="Wingdings" pitchFamily="2" charset="2"/>
              <a:buNone/>
            </a:pPr>
            <a:r>
              <a:rPr lang="en-US" sz="2400">
                <a:solidFill>
                  <a:srgbClr val="C00000"/>
                </a:solidFill>
                <a:sym typeface="Symbol" pitchFamily="18" charset="2"/>
              </a:rPr>
              <a:t>TEACHING(ProfID,CrsCode,Semester)</a:t>
            </a:r>
          </a:p>
          <a:p>
            <a:pPr marL="547688" lvl="1" indent="-200025">
              <a:lnSpc>
                <a:spcPct val="80000"/>
              </a:lnSpc>
              <a:buFont typeface="Wingdings" pitchFamily="2" charset="2"/>
              <a:buNone/>
            </a:pPr>
            <a:r>
              <a:rPr lang="en-US" sz="2400">
                <a:solidFill>
                  <a:srgbClr val="48365A"/>
                </a:solidFill>
                <a:sym typeface="Symbol" pitchFamily="18" charset="2"/>
              </a:rPr>
              <a:t>COURSE(CrsCode,Name)</a:t>
            </a:r>
          </a:p>
          <a:p>
            <a:pPr marL="547688" lvl="1" indent="-200025">
              <a:lnSpc>
                <a:spcPct val="80000"/>
              </a:lnSpc>
              <a:buFont typeface="Wingdings" pitchFamily="2" charset="2"/>
              <a:buNone/>
            </a:pPr>
            <a:r>
              <a:rPr lang="en-US" sz="2400">
                <a:solidFill>
                  <a:srgbClr val="C00000"/>
                </a:solidFill>
                <a:sym typeface="Symbol" pitchFamily="18" charset="2"/>
              </a:rPr>
              <a:t>TRANSCRIPT(StudId,CrsCode,Semester, Year, Grade)</a:t>
            </a:r>
          </a:p>
          <a:p>
            <a:pPr marL="265113" indent="-265113">
              <a:lnSpc>
                <a:spcPct val="80000"/>
              </a:lnSpc>
            </a:pPr>
            <a:r>
              <a:rPr lang="en-US" sz="2400">
                <a:sym typeface="Symbol" pitchFamily="18" charset="2"/>
              </a:rPr>
              <a:t>Hãy liệt kê tên sinh viên và giáo sư mà ID của sinh viên nhỏ hơn Id của giáo sư</a:t>
            </a:r>
          </a:p>
          <a:p>
            <a:pPr marL="265113" indent="-265113">
              <a:lnSpc>
                <a:spcPct val="80000"/>
              </a:lnSpc>
              <a:buFont typeface="Wingdings" pitchFamily="2" charset="2"/>
              <a:buNone/>
            </a:pPr>
            <a:endParaRPr lang="en-US" sz="2400">
              <a:sym typeface="Symbol" pitchFamily="18" charset="2"/>
            </a:endParaRPr>
          </a:p>
          <a:p>
            <a:pPr marL="265113" indent="-265113">
              <a:lnSpc>
                <a:spcPct val="80000"/>
              </a:lnSpc>
              <a:buFont typeface="Wingdings" pitchFamily="2" charset="2"/>
              <a:buNone/>
            </a:pPr>
            <a:r>
              <a:rPr lang="en-US" sz="2400">
                <a:sym typeface="Symbol" pitchFamily="18" charset="2"/>
              </a:rPr>
              <a:t></a:t>
            </a:r>
            <a:r>
              <a:rPr lang="en-US" sz="2400" baseline="-25000">
                <a:sym typeface="Symbol" pitchFamily="18" charset="2"/>
              </a:rPr>
              <a:t>Id,Name</a:t>
            </a:r>
            <a:r>
              <a:rPr lang="en-US" sz="2400">
                <a:sym typeface="Symbol" pitchFamily="18" charset="2"/>
              </a:rPr>
              <a:t>(STUDENT)    </a:t>
            </a:r>
            <a:r>
              <a:rPr lang="en-US" sz="2400" baseline="-25000">
                <a:sym typeface="Symbol" pitchFamily="18" charset="2"/>
              </a:rPr>
              <a:t>Id&lt;Id</a:t>
            </a:r>
            <a:r>
              <a:rPr lang="en-US" sz="2400">
                <a:sym typeface="Symbol" pitchFamily="18" charset="2"/>
              </a:rPr>
              <a:t> </a:t>
            </a:r>
            <a:r>
              <a:rPr lang="en-US" sz="2400" baseline="-25000">
                <a:sym typeface="Symbol" pitchFamily="18" charset="2"/>
              </a:rPr>
              <a:t>Id,Name</a:t>
            </a:r>
            <a:r>
              <a:rPr lang="en-US" sz="2400">
                <a:sym typeface="Symbol" pitchFamily="18" charset="2"/>
              </a:rPr>
              <a:t>(PROFESSOR)</a:t>
            </a:r>
          </a:p>
          <a:p>
            <a:pPr marL="265113" indent="-265113">
              <a:lnSpc>
                <a:spcPct val="80000"/>
              </a:lnSpc>
              <a:buFont typeface="Wingdings" pitchFamily="2" charset="2"/>
              <a:buNone/>
            </a:pPr>
            <a:r>
              <a:rPr lang="en-US" sz="2400">
                <a:sym typeface="Symbol" pitchFamily="18" charset="2"/>
              </a:rPr>
              <a:t>[stuid, sudname, profid, profname]</a:t>
            </a:r>
          </a:p>
          <a:p>
            <a:pPr marL="265113" indent="-265113">
              <a:lnSpc>
                <a:spcPct val="80000"/>
              </a:lnSpc>
              <a:buFont typeface="Wingdings" pitchFamily="2" charset="2"/>
              <a:buNone/>
            </a:pPr>
            <a:endParaRPr lang="en-US" sz="2400">
              <a:sym typeface="Wingdings" pitchFamily="2" charset="2"/>
            </a:endParaRPr>
          </a:p>
          <a:p>
            <a:pPr marL="265113" indent="-265113">
              <a:lnSpc>
                <a:spcPct val="80000"/>
              </a:lnSpc>
              <a:buFont typeface="Wingdings" pitchFamily="2" charset="2"/>
              <a:buNone/>
            </a:pPr>
            <a:endParaRPr lang="en-US" sz="2400">
              <a:sym typeface="Symbol" pitchFamily="18" charset="2"/>
            </a:endParaRPr>
          </a:p>
        </p:txBody>
      </p:sp>
      <p:pic>
        <p:nvPicPr>
          <p:cNvPr id="6092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105400"/>
            <a:ext cx="3921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a:t>
            </a:r>
            <a:r>
              <a:rPr lang="en-US" sz="4400" b="0">
                <a:solidFill>
                  <a:srgbClr val="0000FF"/>
                </a:solidFill>
                <a:effectLst>
                  <a:outerShdw blurRad="38100" dist="38100" dir="2700000" algn="tl">
                    <a:srgbClr val="C0C0C0"/>
                  </a:outerShdw>
                </a:effectLst>
                <a:sym typeface="Symbol" pitchFamily="18" charset="2"/>
              </a:rPr>
              <a:t></a:t>
            </a:r>
            <a:r>
              <a:rPr lang="en-US" sz="4400" b="0">
                <a:solidFill>
                  <a:srgbClr val="0000FF"/>
                </a:solidFill>
                <a:effectLst>
                  <a:outerShdw blurRad="38100" dist="38100" dir="2700000" algn="tl">
                    <a:srgbClr val="C0C0C0"/>
                  </a:outerShdw>
                </a:effectLst>
              </a:rPr>
              <a:t> (</a:t>
            </a:r>
            <a:r>
              <a:rPr lang="en-US" sz="4400" b="0">
                <a:solidFill>
                  <a:srgbClr val="0000FF"/>
                </a:solidFill>
                <a:effectLst>
                  <a:outerShdw blurRad="38100" dist="38100" dir="2700000" algn="tl">
                    <a:srgbClr val="C0C0C0"/>
                  </a:outerShdw>
                </a:effectLst>
                <a:sym typeface="Symbol" pitchFamily="18" charset="2"/>
              </a:rPr>
              <a:t>-join)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6259">
                                            <p:txEl>
                                              <p:pRg st="8" end="8"/>
                                            </p:txEl>
                                          </p:spTgt>
                                        </p:tgtEl>
                                        <p:attrNameLst>
                                          <p:attrName>style.visibility</p:attrName>
                                        </p:attrNameLst>
                                      </p:cBhvr>
                                      <p:to>
                                        <p:strVal val="visible"/>
                                      </p:to>
                                    </p:set>
                                    <p:anim calcmode="lin" valueType="num">
                                      <p:cBhvr>
                                        <p:cTn id="7" dur="1000" fill="hold"/>
                                        <p:tgtEl>
                                          <p:spTgt spid="96259">
                                            <p:txEl>
                                              <p:pRg st="8" end="8"/>
                                            </p:txEl>
                                          </p:spTgt>
                                        </p:tgtEl>
                                        <p:attrNameLst>
                                          <p:attrName>ppt_w</p:attrName>
                                        </p:attrNameLst>
                                      </p:cBhvr>
                                      <p:tavLst>
                                        <p:tav tm="0">
                                          <p:val>
                                            <p:strVal val="#ppt_w+.3"/>
                                          </p:val>
                                        </p:tav>
                                        <p:tav tm="100000">
                                          <p:val>
                                            <p:strVal val="#ppt_w"/>
                                          </p:val>
                                        </p:tav>
                                      </p:tavLst>
                                    </p:anim>
                                    <p:anim calcmode="lin" valueType="num">
                                      <p:cBhvr>
                                        <p:cTn id="8" dur="1000" fill="hold"/>
                                        <p:tgtEl>
                                          <p:spTgt spid="96259">
                                            <p:txEl>
                                              <p:pRg st="8" end="8"/>
                                            </p:txEl>
                                          </p:spTgt>
                                        </p:tgtEl>
                                        <p:attrNameLst>
                                          <p:attrName>ppt_h</p:attrName>
                                        </p:attrNameLst>
                                      </p:cBhvr>
                                      <p:tavLst>
                                        <p:tav tm="0">
                                          <p:val>
                                            <p:strVal val="#ppt_h"/>
                                          </p:val>
                                        </p:tav>
                                        <p:tav tm="100000">
                                          <p:val>
                                            <p:strVal val="#ppt_h"/>
                                          </p:val>
                                        </p:tav>
                                      </p:tavLst>
                                    </p:anim>
                                    <p:animEffect transition="in" filter="fade">
                                      <p:cBhvr>
                                        <p:cTn id="9" dur="1000"/>
                                        <p:tgtEl>
                                          <p:spTgt spid="96259">
                                            <p:txEl>
                                              <p:pRg st="8" end="8"/>
                                            </p:txEl>
                                          </p:spTgt>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96259">
                                            <p:txEl>
                                              <p:pRg st="9" end="9"/>
                                            </p:txEl>
                                          </p:spTgt>
                                        </p:tgtEl>
                                        <p:attrNameLst>
                                          <p:attrName>style.visibility</p:attrName>
                                        </p:attrNameLst>
                                      </p:cBhvr>
                                      <p:to>
                                        <p:strVal val="visible"/>
                                      </p:to>
                                    </p:set>
                                    <p:anim calcmode="lin" valueType="num">
                                      <p:cBhvr>
                                        <p:cTn id="12" dur="1000" fill="hold"/>
                                        <p:tgtEl>
                                          <p:spTgt spid="96259">
                                            <p:txEl>
                                              <p:pRg st="9" end="9"/>
                                            </p:txEl>
                                          </p:spTgt>
                                        </p:tgtEl>
                                        <p:attrNameLst>
                                          <p:attrName>ppt_w</p:attrName>
                                        </p:attrNameLst>
                                      </p:cBhvr>
                                      <p:tavLst>
                                        <p:tav tm="0">
                                          <p:val>
                                            <p:strVal val="#ppt_w+.3"/>
                                          </p:val>
                                        </p:tav>
                                        <p:tav tm="100000">
                                          <p:val>
                                            <p:strVal val="#ppt_w"/>
                                          </p:val>
                                        </p:tav>
                                      </p:tavLst>
                                    </p:anim>
                                    <p:anim calcmode="lin" valueType="num">
                                      <p:cBhvr>
                                        <p:cTn id="13" dur="1000" fill="hold"/>
                                        <p:tgtEl>
                                          <p:spTgt spid="96259">
                                            <p:txEl>
                                              <p:pRg st="9" end="9"/>
                                            </p:txEl>
                                          </p:spTgt>
                                        </p:tgtEl>
                                        <p:attrNameLst>
                                          <p:attrName>ppt_h</p:attrName>
                                        </p:attrNameLst>
                                      </p:cBhvr>
                                      <p:tavLst>
                                        <p:tav tm="0">
                                          <p:val>
                                            <p:strVal val="#ppt_h"/>
                                          </p:val>
                                        </p:tav>
                                        <p:tav tm="100000">
                                          <p:val>
                                            <p:strVal val="#ppt_h"/>
                                          </p:val>
                                        </p:tav>
                                      </p:tavLst>
                                    </p:anim>
                                    <p:animEffect transition="in" filter="fade">
                                      <p:cBhvr>
                                        <p:cTn id="14" dur="1000"/>
                                        <p:tgtEl>
                                          <p:spTgt spid="962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4294967295"/>
          </p:nvPr>
        </p:nvSpPr>
        <p:spPr>
          <a:xfrm>
            <a:off x="609600" y="2121126"/>
            <a:ext cx="8382000" cy="4187825"/>
          </a:xfrm>
        </p:spPr>
        <p:txBody>
          <a:bodyPr lIns="182880" tIns="91440"/>
          <a:lstStyle/>
          <a:p>
            <a:pPr marL="547688" lvl="1" indent="-200025">
              <a:lnSpc>
                <a:spcPct val="80000"/>
              </a:lnSpc>
              <a:buNone/>
            </a:pPr>
            <a:r>
              <a:rPr lang="en-US" sz="2400">
                <a:solidFill>
                  <a:srgbClr val="C00000"/>
                </a:solidFill>
                <a:sym typeface="Symbol" pitchFamily="18" charset="2"/>
              </a:rPr>
              <a:t>STUDENT(Id,Name,BirthDate)</a:t>
            </a:r>
          </a:p>
          <a:p>
            <a:pPr marL="547688" lvl="1" indent="-200025">
              <a:lnSpc>
                <a:spcPct val="80000"/>
              </a:lnSpc>
              <a:buNone/>
            </a:pPr>
            <a:r>
              <a:rPr lang="en-US" sz="2400">
                <a:solidFill>
                  <a:srgbClr val="14425D"/>
                </a:solidFill>
                <a:sym typeface="Symbol" pitchFamily="18" charset="2"/>
              </a:rPr>
              <a:t>PROFESSOR(Id,Name,Qualification)</a:t>
            </a:r>
          </a:p>
          <a:p>
            <a:pPr marL="547688" lvl="1" indent="-200025">
              <a:lnSpc>
                <a:spcPct val="80000"/>
              </a:lnSpc>
              <a:buNone/>
            </a:pPr>
            <a:r>
              <a:rPr lang="en-US" sz="2400">
                <a:solidFill>
                  <a:srgbClr val="C00000"/>
                </a:solidFill>
                <a:sym typeface="Symbol" pitchFamily="18" charset="2"/>
              </a:rPr>
              <a:t>TEACHING(ProfID,CrsCode,Semester)</a:t>
            </a:r>
          </a:p>
          <a:p>
            <a:pPr marL="547688" lvl="1" indent="-200025">
              <a:lnSpc>
                <a:spcPct val="80000"/>
              </a:lnSpc>
              <a:buNone/>
            </a:pPr>
            <a:r>
              <a:rPr lang="en-US" sz="2400">
                <a:solidFill>
                  <a:srgbClr val="48365A"/>
                </a:solidFill>
                <a:sym typeface="Symbol" pitchFamily="18" charset="2"/>
              </a:rPr>
              <a:t>COURSE(CrsCode,Name)</a:t>
            </a:r>
          </a:p>
          <a:p>
            <a:pPr marL="547688" lvl="1" indent="-200025">
              <a:lnSpc>
                <a:spcPct val="80000"/>
              </a:lnSpc>
              <a:buNone/>
            </a:pPr>
            <a:r>
              <a:rPr lang="en-US" sz="2400">
                <a:solidFill>
                  <a:srgbClr val="C00000"/>
                </a:solidFill>
                <a:sym typeface="Symbol" pitchFamily="18" charset="2"/>
              </a:rPr>
              <a:t>TRANSCRIPT(StudId,CrsCode,Semester, Year, Grade)</a:t>
            </a:r>
          </a:p>
          <a:p>
            <a:pPr marL="265113" indent="-265113"/>
            <a:r>
              <a:rPr lang="en-US" sz="2400" smtClean="0"/>
              <a:t>Ví </a:t>
            </a:r>
            <a:r>
              <a:rPr lang="en-US" sz="2400"/>
              <a:t>dụ 4: Hãy liệt kê tên các giáo sư dạy môn học mùa thu 2007 (semester =‘F2007’)</a:t>
            </a:r>
          </a:p>
          <a:p>
            <a:pPr marL="265113" indent="-265113">
              <a:buFont typeface="Wingdings" pitchFamily="2" charset="2"/>
              <a:buNone/>
            </a:pPr>
            <a:endParaRPr lang="en-US" sz="2400"/>
          </a:p>
          <a:p>
            <a:pPr marL="265113" indent="-265113">
              <a:buFont typeface="Wingdings" pitchFamily="2" charset="2"/>
              <a:buNone/>
            </a:pPr>
            <a:r>
              <a:rPr lang="en-US" sz="2400">
                <a:sym typeface="Symbol" pitchFamily="18" charset="2"/>
              </a:rPr>
              <a:t></a:t>
            </a:r>
            <a:r>
              <a:rPr lang="en-US" sz="2400" baseline="-25000">
                <a:sym typeface="Symbol" pitchFamily="18" charset="2"/>
              </a:rPr>
              <a:t>Name</a:t>
            </a:r>
            <a:r>
              <a:rPr lang="en-US" sz="2400">
                <a:sym typeface="Symbol" pitchFamily="18" charset="2"/>
              </a:rPr>
              <a:t>(PROFESSOR      </a:t>
            </a:r>
            <a:r>
              <a:rPr lang="en-US" sz="2400" baseline="-25000">
                <a:sym typeface="Symbol" pitchFamily="18" charset="2"/>
              </a:rPr>
              <a:t>Id=ProfId 		</a:t>
            </a:r>
          </a:p>
          <a:p>
            <a:pPr marL="265113" indent="-265113">
              <a:buFont typeface="Wingdings" pitchFamily="2" charset="2"/>
              <a:buNone/>
            </a:pPr>
            <a:r>
              <a:rPr lang="en-US" sz="2400" baseline="-25000">
                <a:sym typeface="Symbol" pitchFamily="18" charset="2"/>
              </a:rPr>
              <a:t>					</a:t>
            </a:r>
            <a:r>
              <a:rPr lang="en-US" sz="2400">
                <a:sym typeface="Symbol" pitchFamily="18" charset="2"/>
              </a:rPr>
              <a:t></a:t>
            </a:r>
            <a:r>
              <a:rPr lang="en-US" sz="2400" baseline="-25000"/>
              <a:t>Semester=‘F2007’</a:t>
            </a:r>
            <a:r>
              <a:rPr lang="en-US" sz="2400">
                <a:sym typeface="Symbol" pitchFamily="18" charset="2"/>
              </a:rPr>
              <a:t>(TEACHING)) </a:t>
            </a:r>
            <a:endParaRPr lang="en-US" sz="2400"/>
          </a:p>
          <a:p>
            <a:pPr marL="265113" indent="-265113">
              <a:buFont typeface="Wingdings" pitchFamily="2" charset="2"/>
              <a:buNone/>
            </a:pPr>
            <a:endParaRPr lang="en-US" sz="2400"/>
          </a:p>
          <a:p>
            <a:pPr marL="265113" indent="-265113">
              <a:buFont typeface="Wingdings" pitchFamily="2" charset="2"/>
              <a:buNone/>
            </a:pPr>
            <a:endParaRPr lang="en-US" sz="2400"/>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8934" y="5317899"/>
            <a:ext cx="3921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a:t>
            </a:r>
            <a:r>
              <a:rPr lang="en-US" sz="4400" b="0">
                <a:solidFill>
                  <a:srgbClr val="0000FF"/>
                </a:solidFill>
                <a:effectLst>
                  <a:outerShdw blurRad="38100" dist="38100" dir="2700000" algn="tl">
                    <a:srgbClr val="C0C0C0"/>
                  </a:outerShdw>
                </a:effectLst>
                <a:sym typeface="Symbol" pitchFamily="18" charset="2"/>
              </a:rPr>
              <a:t></a:t>
            </a:r>
            <a:r>
              <a:rPr lang="en-US" sz="4400" b="0">
                <a:solidFill>
                  <a:srgbClr val="0000FF"/>
                </a:solidFill>
                <a:effectLst>
                  <a:outerShdw blurRad="38100" dist="38100" dir="2700000" algn="tl">
                    <a:srgbClr val="C0C0C0"/>
                  </a:outerShdw>
                </a:effectLst>
              </a:rPr>
              <a:t> (</a:t>
            </a:r>
            <a:r>
              <a:rPr lang="en-US" sz="4400" b="0">
                <a:solidFill>
                  <a:srgbClr val="0000FF"/>
                </a:solidFill>
                <a:effectLst>
                  <a:outerShdw blurRad="38100" dist="38100" dir="2700000" algn="tl">
                    <a:srgbClr val="C0C0C0"/>
                  </a:outerShdw>
                </a:effectLst>
                <a:sym typeface="Symbol" pitchFamily="18" charset="2"/>
              </a:rPr>
              <a:t>-join)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3">
                                            <p:txEl>
                                              <p:pRg st="7" end="7"/>
                                            </p:txEl>
                                          </p:spTgt>
                                        </p:tgtEl>
                                        <p:attrNameLst>
                                          <p:attrName>style.visibility</p:attrName>
                                        </p:attrNameLst>
                                      </p:cBhvr>
                                      <p:to>
                                        <p:strVal val="visible"/>
                                      </p:to>
                                    </p:set>
                                    <p:animEffect transition="in" filter="box(in)">
                                      <p:cBhvr>
                                        <p:cTn id="7" dur="500"/>
                                        <p:tgtEl>
                                          <p:spTgt spid="97283">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283">
                                            <p:txEl>
                                              <p:pRg st="8" end="8"/>
                                            </p:txEl>
                                          </p:spTgt>
                                        </p:tgtEl>
                                        <p:attrNameLst>
                                          <p:attrName>style.visibility</p:attrName>
                                        </p:attrNameLst>
                                      </p:cBhvr>
                                      <p:to>
                                        <p:strVal val="visible"/>
                                      </p:to>
                                    </p:set>
                                    <p:animEffect transition="in" filter="box(in)">
                                      <p:cBhvr>
                                        <p:cTn id="12" dur="500"/>
                                        <p:tgtEl>
                                          <p:spTgt spid="97283">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blinds(horizontal)">
                                      <p:cBhvr>
                                        <p:cTn id="17" dur="500"/>
                                        <p:tgtEl>
                                          <p:spTgt spid="97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4294967295"/>
          </p:nvPr>
        </p:nvSpPr>
        <p:spPr>
          <a:xfrm>
            <a:off x="517305" y="1851445"/>
            <a:ext cx="8686800" cy="4187825"/>
          </a:xfrm>
        </p:spPr>
        <p:txBody>
          <a:bodyPr lIns="182880" tIns="91440"/>
          <a:lstStyle/>
          <a:p>
            <a:pPr marL="265113" indent="-265113"/>
            <a:r>
              <a:rPr lang="en-US" sz="2400"/>
              <a:t>Ví dụ 5: Tìm tên môn và tên giáo sư của các môn học được dạy trong mùa thu 2007</a:t>
            </a:r>
          </a:p>
          <a:p>
            <a:pPr marL="265113" indent="-265113"/>
            <a:endParaRPr lang="en-US" sz="2400"/>
          </a:p>
          <a:p>
            <a:pPr marL="265113" indent="-265113">
              <a:buFont typeface="Wingdings" pitchFamily="2" charset="2"/>
              <a:buNone/>
            </a:pPr>
            <a:r>
              <a:rPr lang="en-US" sz="2400">
                <a:sym typeface="Symbol" pitchFamily="18" charset="2"/>
              </a:rPr>
              <a:t></a:t>
            </a:r>
            <a:r>
              <a:rPr lang="en-US" sz="2400" baseline="-25000">
                <a:sym typeface="Symbol" pitchFamily="18" charset="2"/>
              </a:rPr>
              <a:t>CrsName,Name</a:t>
            </a:r>
            <a:r>
              <a:rPr lang="en-US" sz="2400">
                <a:sym typeface="Symbol" pitchFamily="18" charset="2"/>
              </a:rPr>
              <a:t>(PROFESSOR      </a:t>
            </a:r>
            <a:r>
              <a:rPr lang="en-US" sz="2400" baseline="-25000">
                <a:sym typeface="Symbol" pitchFamily="18" charset="2"/>
              </a:rPr>
              <a:t>Id=ProfId</a:t>
            </a:r>
            <a:r>
              <a:rPr lang="en-US" sz="2400">
                <a:sym typeface="Symbol" pitchFamily="18" charset="2"/>
              </a:rPr>
              <a:t> </a:t>
            </a:r>
            <a:r>
              <a:rPr lang="en-US" sz="2400" baseline="-25000"/>
              <a:t>Semester=‘F2007’ </a:t>
            </a:r>
            <a:r>
              <a:rPr lang="en-US" sz="2400">
                <a:sym typeface="Symbol" pitchFamily="18" charset="2"/>
              </a:rPr>
              <a:t>(TEACHING))          </a:t>
            </a:r>
          </a:p>
          <a:p>
            <a:pPr marL="265113" indent="-265113">
              <a:buFont typeface="Wingdings" pitchFamily="2" charset="2"/>
              <a:buNone/>
            </a:pPr>
            <a:endParaRPr lang="en-US" sz="2400">
              <a:sym typeface="Symbol" pitchFamily="18" charset="2"/>
            </a:endParaRPr>
          </a:p>
          <a:p>
            <a:pPr marL="265113" indent="-265113">
              <a:buFont typeface="Wingdings" pitchFamily="2" charset="2"/>
              <a:buNone/>
            </a:pPr>
            <a:r>
              <a:rPr lang="en-US" sz="2400">
                <a:sym typeface="Symbol" pitchFamily="18" charset="2"/>
              </a:rPr>
              <a:t>        </a:t>
            </a:r>
            <a:r>
              <a:rPr lang="en-US" sz="2400" baseline="-25000">
                <a:sym typeface="Symbol" pitchFamily="18" charset="2"/>
              </a:rPr>
              <a:t>CrsCode=CrsCode</a:t>
            </a:r>
            <a:r>
              <a:rPr lang="en-US" sz="2400">
                <a:sym typeface="Symbol" pitchFamily="18" charset="2"/>
              </a:rPr>
              <a:t>COURSE)</a:t>
            </a:r>
            <a:endParaRPr lang="en-US" sz="2400"/>
          </a:p>
          <a:p>
            <a:pPr marL="265113" indent="-265113">
              <a:buFont typeface="Wingdings" pitchFamily="2" charset="2"/>
              <a:buNone/>
            </a:pPr>
            <a:endParaRPr lang="en-US" sz="2400"/>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074" y="3381829"/>
            <a:ext cx="3921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27" y="4300198"/>
            <a:ext cx="3921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a:t>
            </a:r>
            <a:r>
              <a:rPr lang="en-US" sz="4400" b="0">
                <a:solidFill>
                  <a:srgbClr val="0000FF"/>
                </a:solidFill>
                <a:effectLst>
                  <a:outerShdw blurRad="38100" dist="38100" dir="2700000" algn="tl">
                    <a:srgbClr val="C0C0C0"/>
                  </a:outerShdw>
                </a:effectLst>
                <a:sym typeface="Symbol" pitchFamily="18" charset="2"/>
              </a:rPr>
              <a:t></a:t>
            </a:r>
            <a:r>
              <a:rPr lang="en-US" sz="4400" b="0">
                <a:solidFill>
                  <a:srgbClr val="0000FF"/>
                </a:solidFill>
                <a:effectLst>
                  <a:outerShdw blurRad="38100" dist="38100" dir="2700000" algn="tl">
                    <a:srgbClr val="C0C0C0"/>
                  </a:outerShdw>
                </a:effectLst>
              </a:rPr>
              <a:t> (</a:t>
            </a:r>
            <a:r>
              <a:rPr lang="en-US" sz="4400" b="0">
                <a:solidFill>
                  <a:srgbClr val="0000FF"/>
                </a:solidFill>
                <a:effectLst>
                  <a:outerShdw blurRad="38100" dist="38100" dir="2700000" algn="tl">
                    <a:srgbClr val="C0C0C0"/>
                  </a:outerShdw>
                </a:effectLst>
                <a:sym typeface="Symbol" pitchFamily="18" charset="2"/>
              </a:rPr>
              <a:t>-join)</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64</a:t>
            </a:fld>
            <a:endParaRPr lang="en-US"/>
          </a:p>
        </p:txBody>
      </p:sp>
      <p:sp>
        <p:nvSpPr>
          <p:cNvPr id="9" name="Rectangle 3"/>
          <p:cNvSpPr txBox="1">
            <a:spLocks noChangeArrowheads="1"/>
          </p:cNvSpPr>
          <p:nvPr/>
        </p:nvSpPr>
        <p:spPr bwMode="auto">
          <a:xfrm>
            <a:off x="669705" y="4764087"/>
            <a:ext cx="838200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STUDENT(Id,Name,BirthDate)</a:t>
            </a:r>
          </a:p>
          <a:p>
            <a:pPr marL="547688" lvl="1" indent="-200025" eaLnBrk="1" hangingPunct="1">
              <a:lnSpc>
                <a:spcPct val="80000"/>
              </a:lnSpc>
              <a:buFont typeface="Wingdings" pitchFamily="2" charset="2"/>
              <a:buNone/>
            </a:pPr>
            <a:r>
              <a:rPr lang="en-US" sz="2400" b="0" kern="0" smtClean="0">
                <a:solidFill>
                  <a:srgbClr val="14425D"/>
                </a:solidFill>
                <a:sym typeface="Symbol" pitchFamily="18" charset="2"/>
              </a:rPr>
              <a:t>PROFESSOR(Id,Name,Qualification)</a:t>
            </a:r>
          </a:p>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TEACHING(ProfID,CrsCode,Semester)</a:t>
            </a:r>
          </a:p>
          <a:p>
            <a:pPr marL="547688" lvl="1" indent="-200025" eaLnBrk="1" hangingPunct="1">
              <a:lnSpc>
                <a:spcPct val="80000"/>
              </a:lnSpc>
              <a:buFont typeface="Wingdings" pitchFamily="2" charset="2"/>
              <a:buNone/>
            </a:pPr>
            <a:r>
              <a:rPr lang="en-US" sz="2400" b="0" kern="0" smtClean="0">
                <a:solidFill>
                  <a:srgbClr val="48365A"/>
                </a:solidFill>
                <a:sym typeface="Symbol" pitchFamily="18" charset="2"/>
              </a:rPr>
              <a:t>COURSE(CrsCode,Name)</a:t>
            </a:r>
          </a:p>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TRANSCRIPT(StudId,CrsCode,Semester, Year, Grade)</a:t>
            </a:r>
          </a:p>
          <a:p>
            <a:pPr marL="265113" indent="-265113" eaLnBrk="1" hangingPunct="1">
              <a:buFont typeface="Wingdings" pitchFamily="2" charset="2"/>
              <a:buNone/>
            </a:pPr>
            <a:endParaRPr lang="en-US" sz="2400" b="0" kern="0" smtClean="0"/>
          </a:p>
          <a:p>
            <a:pPr marL="265113" indent="-265113" eaLnBrk="1" hangingPunct="1">
              <a:buFont typeface="Wingdings" pitchFamily="2" charset="2"/>
              <a:buNone/>
            </a:pPr>
            <a:endParaRPr lang="en-US" sz="2400" b="0" ker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animEffect transition="in" filter="blinds(horizontal)">
                                      <p:cBhvr>
                                        <p:cTn id="7" dur="500"/>
                                        <p:tgtEl>
                                          <p:spTgt spid="9830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8307">
                                            <p:txEl>
                                              <p:pRg st="4" end="4"/>
                                            </p:txEl>
                                          </p:spTgt>
                                        </p:tgtEl>
                                        <p:attrNameLst>
                                          <p:attrName>style.visibility</p:attrName>
                                        </p:attrNameLst>
                                      </p:cBhvr>
                                      <p:to>
                                        <p:strVal val="visible"/>
                                      </p:to>
                                    </p:set>
                                    <p:animEffect transition="in" filter="blinds(horizontal)">
                                      <p:cBhvr>
                                        <p:cTn id="10" dur="500"/>
                                        <p:tgtEl>
                                          <p:spTgt spid="9830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98308"/>
                                        </p:tgtEl>
                                        <p:attrNameLst>
                                          <p:attrName>style.visibility</p:attrName>
                                        </p:attrNameLst>
                                      </p:cBhvr>
                                      <p:to>
                                        <p:strVal val="visible"/>
                                      </p:to>
                                    </p:set>
                                    <p:animEffect transition="in" filter="diamond(in)">
                                      <p:cBhvr>
                                        <p:cTn id="15" dur="2000"/>
                                        <p:tgtEl>
                                          <p:spTgt spid="983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98309"/>
                                        </p:tgtEl>
                                        <p:attrNameLst>
                                          <p:attrName>style.visibility</p:attrName>
                                        </p:attrNameLst>
                                      </p:cBhvr>
                                      <p:to>
                                        <p:strVal val="visible"/>
                                      </p:to>
                                    </p:set>
                                    <p:animEffect transition="in" filter="diamond(in)">
                                      <p:cBhvr>
                                        <p:cTn id="20" dur="20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Ví dụ phép kết</a:t>
            </a:r>
          </a:p>
        </p:txBody>
      </p:sp>
      <p:sp>
        <p:nvSpPr>
          <p:cNvPr id="102403" name="Rectangle 3"/>
          <p:cNvSpPr>
            <a:spLocks noGrp="1" noChangeArrowheads="1"/>
          </p:cNvSpPr>
          <p:nvPr>
            <p:ph idx="4294967295"/>
          </p:nvPr>
        </p:nvSpPr>
        <p:spPr>
          <a:xfrm>
            <a:off x="609600" y="2133600"/>
            <a:ext cx="8183563" cy="4187825"/>
          </a:xfrm>
        </p:spPr>
        <p:txBody>
          <a:bodyPr lIns="182880" tIns="91440"/>
          <a:lstStyle/>
          <a:p>
            <a:pPr marL="265113" indent="-265113"/>
            <a:r>
              <a:rPr lang="en-US" sz="2400"/>
              <a:t>Tìm</a:t>
            </a:r>
            <a:r>
              <a:rPr lang="en-US" sz="2400">
                <a:sym typeface="Symbol" pitchFamily="18" charset="2"/>
              </a:rPr>
              <a:t> tất cả sinh viên đã đăng ký ít nhất là 2 môn học khác nhau</a:t>
            </a:r>
          </a:p>
          <a:p>
            <a:pPr marL="265113" indent="-265113">
              <a:buFont typeface="Wingdings" pitchFamily="2" charset="2"/>
              <a:buNone/>
            </a:pPr>
            <a:r>
              <a:rPr lang="en-US" sz="2400">
                <a:sym typeface="Symbol" pitchFamily="18" charset="2"/>
              </a:rPr>
              <a:t></a:t>
            </a:r>
            <a:r>
              <a:rPr lang="en-US" sz="2400" baseline="-25000">
                <a:sym typeface="Symbol" pitchFamily="18" charset="2"/>
              </a:rPr>
              <a:t>StudId</a:t>
            </a:r>
            <a:r>
              <a:rPr lang="en-US" sz="2400">
                <a:sym typeface="Symbol" pitchFamily="18" charset="2"/>
              </a:rPr>
              <a:t>(</a:t>
            </a:r>
            <a:r>
              <a:rPr lang="en-US" sz="2400" b="1">
                <a:sym typeface="Symbol" pitchFamily="18" charset="2"/>
              </a:rPr>
              <a:t></a:t>
            </a:r>
            <a:r>
              <a:rPr lang="en-US" sz="2400" b="1" baseline="-25000"/>
              <a:t>CrsCode</a:t>
            </a:r>
            <a:r>
              <a:rPr lang="en-US" sz="2400" b="1" baseline="-25000">
                <a:sym typeface="Symbol" pitchFamily="18" charset="2"/>
              </a:rPr>
              <a:t>CrsCode2</a:t>
            </a:r>
            <a:r>
              <a:rPr lang="en-US" sz="2400" baseline="-25000"/>
              <a:t> </a:t>
            </a:r>
            <a:r>
              <a:rPr lang="en-US" sz="2400">
                <a:sym typeface="Symbol" pitchFamily="18" charset="2"/>
              </a:rPr>
              <a:t>(TRANSCRIPT           </a:t>
            </a:r>
          </a:p>
          <a:p>
            <a:pPr marL="265113" indent="-265113">
              <a:buFont typeface="Wingdings" pitchFamily="2" charset="2"/>
              <a:buNone/>
            </a:pPr>
            <a:r>
              <a:rPr lang="en-US" sz="2400">
                <a:sym typeface="Symbol" pitchFamily="18" charset="2"/>
              </a:rPr>
              <a:t>        TRANSCRIPT[StudId, CrsCode2, Semester2, Grade2] ))</a:t>
            </a:r>
          </a:p>
          <a:p>
            <a:pPr marL="265113" indent="-265113">
              <a:buFont typeface="Wingdings" pitchFamily="2" charset="2"/>
              <a:buNone/>
            </a:pPr>
            <a:endParaRPr lang="en-US" sz="2400">
              <a:sym typeface="Symbol" pitchFamily="18" charset="2"/>
            </a:endParaRPr>
          </a:p>
          <a:p>
            <a:pPr marL="265113" indent="-265113"/>
            <a:endParaRPr lang="en-US" sz="2400"/>
          </a:p>
        </p:txBody>
      </p:sp>
      <p:sp>
        <p:nvSpPr>
          <p:cNvPr id="620549" name="AutoShape 4"/>
          <p:cNvSpPr>
            <a:spLocks noChangeArrowheads="1"/>
          </p:cNvSpPr>
          <p:nvPr/>
        </p:nvSpPr>
        <p:spPr bwMode="auto">
          <a:xfrm rot="16200000" flipV="1">
            <a:off x="5867400" y="3048000"/>
            <a:ext cx="228600" cy="3810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65</a:t>
            </a:fld>
            <a:endParaRPr lang="en-US"/>
          </a:p>
        </p:txBody>
      </p:sp>
      <p:sp>
        <p:nvSpPr>
          <p:cNvPr id="7" name="Rectangle 3"/>
          <p:cNvSpPr txBox="1">
            <a:spLocks noChangeArrowheads="1"/>
          </p:cNvSpPr>
          <p:nvPr/>
        </p:nvSpPr>
        <p:spPr bwMode="auto">
          <a:xfrm>
            <a:off x="762000" y="4149725"/>
            <a:ext cx="8382000"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STUDENT(Id,Name,BirthDate)</a:t>
            </a:r>
          </a:p>
          <a:p>
            <a:pPr marL="547688" lvl="1" indent="-200025" eaLnBrk="1" hangingPunct="1">
              <a:lnSpc>
                <a:spcPct val="80000"/>
              </a:lnSpc>
              <a:buFont typeface="Wingdings" pitchFamily="2" charset="2"/>
              <a:buNone/>
            </a:pPr>
            <a:r>
              <a:rPr lang="en-US" sz="2400" b="0" kern="0" smtClean="0">
                <a:solidFill>
                  <a:srgbClr val="14425D"/>
                </a:solidFill>
                <a:sym typeface="Symbol" pitchFamily="18" charset="2"/>
              </a:rPr>
              <a:t>PROFESSOR(Id,Name,Qualification)</a:t>
            </a:r>
          </a:p>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TEACHING(ProfID,CrsCode,Semester)</a:t>
            </a:r>
          </a:p>
          <a:p>
            <a:pPr marL="547688" lvl="1" indent="-200025" eaLnBrk="1" hangingPunct="1">
              <a:lnSpc>
                <a:spcPct val="80000"/>
              </a:lnSpc>
              <a:buFont typeface="Wingdings" pitchFamily="2" charset="2"/>
              <a:buNone/>
            </a:pPr>
            <a:r>
              <a:rPr lang="en-US" sz="2400" b="0" kern="0" smtClean="0">
                <a:solidFill>
                  <a:srgbClr val="48365A"/>
                </a:solidFill>
                <a:sym typeface="Symbol" pitchFamily="18" charset="2"/>
              </a:rPr>
              <a:t>COURSE(CrsCode,Name)</a:t>
            </a:r>
          </a:p>
          <a:p>
            <a:pPr marL="547688" lvl="1" indent="-200025" eaLnBrk="1" hangingPunct="1">
              <a:lnSpc>
                <a:spcPct val="80000"/>
              </a:lnSpc>
              <a:buFont typeface="Wingdings" pitchFamily="2" charset="2"/>
              <a:buNone/>
            </a:pPr>
            <a:r>
              <a:rPr lang="en-US" sz="2400" b="0" kern="0" smtClean="0">
                <a:solidFill>
                  <a:srgbClr val="C00000"/>
                </a:solidFill>
                <a:sym typeface="Symbol" pitchFamily="18" charset="2"/>
              </a:rPr>
              <a:t>TRANSCRIPT(StudId,CrsCode,Semester, Year, Grade)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 calcmode="lin" valueType="num">
                                      <p:cBhvr additive="base">
                                        <p:cTn id="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03">
                                            <p:txEl>
                                              <p:pRg st="2" end="2"/>
                                            </p:txEl>
                                          </p:spTgt>
                                        </p:tgtEl>
                                        <p:attrNameLst>
                                          <p:attrName>style.visibility</p:attrName>
                                        </p:attrNameLst>
                                      </p:cBhvr>
                                      <p:to>
                                        <p:strVal val="visible"/>
                                      </p:to>
                                    </p:set>
                                    <p:anim calcmode="lin" valueType="num">
                                      <p:cBhvr additive="base">
                                        <p:cTn id="11"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57200" y="533400"/>
            <a:ext cx="8183563" cy="1143000"/>
          </a:xfrm>
        </p:spPr>
        <p:txBody>
          <a:bodyPr>
            <a:noAutofit/>
          </a:bodyPr>
          <a:lstStyle/>
          <a:p>
            <a:pPr algn="ctr"/>
            <a:r>
              <a:rPr lang="en-US" sz="4000">
                <a:solidFill>
                  <a:srgbClr val="0000FF"/>
                </a:solidFill>
                <a:effectLst>
                  <a:outerShdw blurRad="38100" dist="38100" dir="2700000" algn="tl">
                    <a:srgbClr val="C0C0C0"/>
                  </a:outerShdw>
                </a:effectLst>
              </a:rPr>
              <a:t>Phép kết ngoài</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(Outer join)</a:t>
            </a:r>
          </a:p>
        </p:txBody>
      </p:sp>
      <p:sp>
        <p:nvSpPr>
          <p:cNvPr id="622595" name="Rectangle 3"/>
          <p:cNvSpPr>
            <a:spLocks noGrp="1" noChangeArrowheads="1"/>
          </p:cNvSpPr>
          <p:nvPr>
            <p:ph idx="4294967295"/>
          </p:nvPr>
        </p:nvSpPr>
        <p:spPr>
          <a:xfrm>
            <a:off x="533400" y="1981200"/>
            <a:ext cx="8077200" cy="4876800"/>
          </a:xfrm>
        </p:spPr>
        <p:txBody>
          <a:bodyPr lIns="182880" tIns="91440"/>
          <a:lstStyle/>
          <a:p>
            <a:pPr marL="265113" indent="-265113" algn="just"/>
            <a:r>
              <a:rPr lang="en-US" sz="2400"/>
              <a:t>Cho phép các bộ của 1 quan hệ xuất hiện trong kết quả của phép kết cho dù chúng kết được với các bộ của quan hệ khác hay không</a:t>
            </a:r>
          </a:p>
          <a:p>
            <a:pPr marL="265113" indent="-265113" algn="just"/>
            <a:r>
              <a:rPr lang="en-US" sz="2400"/>
              <a:t>Cho quan hệ r trên R, s trên S. </a:t>
            </a:r>
            <a:r>
              <a:rPr lang="en-US" sz="2400">
                <a:sym typeface="Symbol" pitchFamily="18" charset="2"/>
              </a:rPr>
              <a:t>R S  .</a:t>
            </a:r>
            <a:r>
              <a:rPr lang="en-US" sz="2400"/>
              <a:t> Gọi T = R </a:t>
            </a:r>
            <a:r>
              <a:rPr lang="en-US" sz="2400">
                <a:sym typeface="Symbol" pitchFamily="18" charset="2"/>
              </a:rPr>
              <a:t> S.</a:t>
            </a:r>
          </a:p>
          <a:p>
            <a:pPr marL="265113" indent="-265113"/>
            <a:r>
              <a:rPr lang="en-US" sz="2400">
                <a:sym typeface="Symbol" pitchFamily="18" charset="2"/>
              </a:rPr>
              <a:t>Phép kết ngoài của r và s cho kết quả là 1 quan hệ q trên T bao gồm:</a:t>
            </a:r>
          </a:p>
          <a:p>
            <a:pPr lvl="1"/>
            <a:r>
              <a:rPr lang="en-US" sz="2400">
                <a:sym typeface="Symbol" pitchFamily="18" charset="2"/>
              </a:rPr>
              <a:t>Các bộ của phép kết tự nhiên r và  s</a:t>
            </a:r>
          </a:p>
          <a:p>
            <a:pPr lvl="1"/>
            <a:r>
              <a:rPr lang="en-US" sz="2400">
                <a:sym typeface="Symbol" pitchFamily="18" charset="2"/>
              </a:rPr>
              <a:t>Các bộ được tạo từ các bộ của r không kết các bộ của s</a:t>
            </a:r>
          </a:p>
          <a:p>
            <a:pPr lvl="1"/>
            <a:r>
              <a:rPr lang="en-US" sz="2400">
                <a:sym typeface="Symbol" pitchFamily="18" charset="2"/>
              </a:rPr>
              <a:t>Các bộ được tạo từ các bộ của s không kết các bộ của r</a:t>
            </a:r>
          </a:p>
          <a:p>
            <a:pPr marL="265113" indent="-265113">
              <a:buFont typeface="Wingdings" pitchFamily="2" charset="2"/>
              <a:buChar char=""/>
            </a:pPr>
            <a:r>
              <a:rPr lang="en-US" sz="2400">
                <a:sym typeface="Symbol" pitchFamily="18" charset="2"/>
              </a:rPr>
              <a:t>Các thuộc tính bị thiếu của các bộ được tạo thêm sẽ lấy giá trị null</a:t>
            </a:r>
          </a:p>
          <a:p>
            <a:pPr marL="265113" indent="-265113" algn="just"/>
            <a:endParaRPr lang="en-US" sz="2400">
              <a:sym typeface="Symbol" pitchFamily="18" charset="2"/>
            </a:endParaRPr>
          </a:p>
          <a:p>
            <a:pPr marL="265113" indent="-265113" algn="just"/>
            <a:endParaRPr lang="en-US" sz="2400">
              <a:sym typeface="Symbol" pitchFamily="18" charset="2"/>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BF37747-265D-4551-AB90-DD95DE04431A}" type="slidenum">
              <a:rPr lang="en-US" sz="1000" b="0">
                <a:solidFill>
                  <a:schemeClr val="bg2">
                    <a:shade val="50000"/>
                  </a:schemeClr>
                </a:solidFill>
                <a:latin typeface="Verdana" pitchFamily="34" charset="0"/>
              </a:rPr>
              <a:pPr algn="r" eaLnBrk="1" hangingPunct="1">
                <a:defRPr/>
              </a:pPr>
              <a:t>66</a:t>
            </a:fld>
            <a:endParaRPr lang="en-US" sz="1000" b="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ngoài</a:t>
            </a:r>
          </a:p>
        </p:txBody>
      </p:sp>
      <p:sp>
        <p:nvSpPr>
          <p:cNvPr id="624643" name="Rectangle 3"/>
          <p:cNvSpPr>
            <a:spLocks noGrp="1" noChangeArrowheads="1"/>
          </p:cNvSpPr>
          <p:nvPr>
            <p:ph idx="4294967295"/>
          </p:nvPr>
        </p:nvSpPr>
        <p:spPr>
          <a:xfrm>
            <a:off x="533400" y="2057400"/>
            <a:ext cx="8183563" cy="4187825"/>
          </a:xfrm>
        </p:spPr>
        <p:txBody>
          <a:bodyPr lIns="182880" tIns="91440"/>
          <a:lstStyle/>
          <a:p>
            <a:pPr marL="400050" indent="-400050"/>
            <a:r>
              <a:rPr lang="en-US" sz="2400"/>
              <a:t>Các loại kết ngoài</a:t>
            </a:r>
          </a:p>
          <a:p>
            <a:pPr marL="857250" lvl="1" indent="-342900"/>
            <a:r>
              <a:rPr lang="en-US" sz="2400"/>
              <a:t>Kết ngoài </a:t>
            </a:r>
            <a:r>
              <a:rPr lang="en-US" sz="2400" smtClean="0"/>
              <a:t>trái (left out join)</a:t>
            </a:r>
            <a:endParaRPr lang="en-US" sz="2400"/>
          </a:p>
          <a:p>
            <a:pPr marL="857250" lvl="1" indent="-342900"/>
            <a:r>
              <a:rPr lang="en-US" sz="2400"/>
              <a:t>Kết ngoài </a:t>
            </a:r>
            <a:r>
              <a:rPr lang="en-US" sz="2400" smtClean="0"/>
              <a:t>phải (right out join)</a:t>
            </a:r>
            <a:endParaRPr lang="en-US" sz="2400"/>
          </a:p>
          <a:p>
            <a:pPr marL="857250" lvl="1" indent="-342900"/>
            <a:r>
              <a:rPr lang="en-US" sz="2400"/>
              <a:t>Kết ngoài </a:t>
            </a:r>
            <a:r>
              <a:rPr lang="en-US" sz="2400" smtClean="0">
                <a:sym typeface="Symbol" pitchFamily="18" charset="2"/>
              </a:rPr>
              <a:t> (full out join)</a:t>
            </a:r>
            <a:endParaRPr lang="en-US" sz="2400">
              <a:sym typeface="Symbol" pitchFamily="18" charset="2"/>
            </a:endParaRP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8615CFA2-3EAD-4404-84F8-1EEABC8E271B}" type="slidenum">
              <a:rPr lang="en-US" sz="1000" b="0">
                <a:solidFill>
                  <a:schemeClr val="bg2">
                    <a:shade val="50000"/>
                  </a:schemeClr>
                </a:solidFill>
                <a:latin typeface="Verdana" pitchFamily="34" charset="0"/>
              </a:rPr>
              <a:pPr algn="r" eaLnBrk="1" hangingPunct="1">
                <a:defRPr/>
              </a:pPr>
              <a:t>67</a:t>
            </a:fld>
            <a:endParaRPr lang="en-US" sz="1000" b="0">
              <a:solidFill>
                <a:schemeClr val="bg2">
                  <a:shade val="50000"/>
                </a:schemeClr>
              </a:solidFill>
              <a:latin typeface="Verdana" pitchFamily="34" charset="0"/>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599894"/>
            <a:ext cx="1247949" cy="257211"/>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590800"/>
            <a:ext cx="762106" cy="304843"/>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016657"/>
            <a:ext cx="857370" cy="314369"/>
          </a:xfrm>
          <a:prstGeom prst="rect">
            <a:avLst/>
          </a:prstGeom>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67</a:t>
            </a:fld>
            <a:endParaRPr lang="en-US"/>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8838" y="3810155"/>
            <a:ext cx="5374412" cy="294653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ngoài</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68</a:t>
            </a:fld>
            <a:endParaRPr lang="en-US"/>
          </a:p>
        </p:txBody>
      </p:sp>
      <p:sp>
        <p:nvSpPr>
          <p:cNvPr id="11" name="Content Placeholder 2"/>
          <p:cNvSpPr txBox="1">
            <a:spLocks/>
          </p:cNvSpPr>
          <p:nvPr/>
        </p:nvSpPr>
        <p:spPr>
          <a:xfrm>
            <a:off x="347663" y="1925638"/>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1" i="1" kern="0" dirty="0" smtClean="0"/>
              <a:t>Left Join</a:t>
            </a:r>
            <a:endParaRPr lang="en-US" sz="2400" b="1" i="1" kern="0" dirty="0"/>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33618"/>
            <a:ext cx="6096000" cy="4424382"/>
          </a:xfrm>
          <a:prstGeom prst="rect">
            <a:avLst/>
          </a:prstGeom>
        </p:spPr>
      </p:pic>
    </p:spTree>
    <p:extLst>
      <p:ext uri="{BB962C8B-B14F-4D97-AF65-F5344CB8AC3E}">
        <p14:creationId xmlns:p14="http://schemas.microsoft.com/office/powerpoint/2010/main" val="12946933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ngoài</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69</a:t>
            </a:fld>
            <a:endParaRPr lang="en-US"/>
          </a:p>
        </p:txBody>
      </p:sp>
      <p:sp>
        <p:nvSpPr>
          <p:cNvPr id="11" name="Content Placeholder 2"/>
          <p:cNvSpPr txBox="1">
            <a:spLocks/>
          </p:cNvSpPr>
          <p:nvPr/>
        </p:nvSpPr>
        <p:spPr>
          <a:xfrm>
            <a:off x="347663" y="1925638"/>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1" i="1" kern="0" dirty="0" smtClean="0"/>
              <a:t>Right Join</a:t>
            </a:r>
            <a:endParaRPr lang="en-US" sz="2400" b="1" i="1" kern="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80507"/>
            <a:ext cx="5982163" cy="4512407"/>
          </a:xfrm>
          <a:prstGeom prst="rect">
            <a:avLst/>
          </a:prstGeom>
        </p:spPr>
      </p:pic>
    </p:spTree>
    <p:extLst>
      <p:ext uri="{BB962C8B-B14F-4D97-AF65-F5344CB8AC3E}">
        <p14:creationId xmlns:p14="http://schemas.microsoft.com/office/powerpoint/2010/main" val="4106494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295400" y="609600"/>
            <a:ext cx="8183563" cy="1050925"/>
          </a:xfrm>
        </p:spPr>
        <p:txBody>
          <a:bodyPr>
            <a:normAutofit/>
          </a:bodyPr>
          <a:lstStyle/>
          <a:p>
            <a:r>
              <a:rPr lang="en-US">
                <a:solidFill>
                  <a:srgbClr val="0000FF"/>
                </a:solidFill>
                <a:effectLst>
                  <a:outerShdw blurRad="38100" dist="38100" dir="2700000" algn="tl">
                    <a:srgbClr val="C0C0C0"/>
                  </a:outerShdw>
                </a:effectLst>
              </a:rPr>
              <a:t>Các phép toán cơ bản</a:t>
            </a:r>
          </a:p>
        </p:txBody>
      </p:sp>
      <p:sp>
        <p:nvSpPr>
          <p:cNvPr id="640003" name="Rectangle 3"/>
          <p:cNvSpPr>
            <a:spLocks noGrp="1" noChangeArrowheads="1"/>
          </p:cNvSpPr>
          <p:nvPr>
            <p:ph idx="4294967295"/>
          </p:nvPr>
        </p:nvSpPr>
        <p:spPr>
          <a:xfrm>
            <a:off x="609600" y="1981200"/>
            <a:ext cx="8183563" cy="4187825"/>
          </a:xfrm>
        </p:spPr>
        <p:txBody>
          <a:bodyPr lIns="182880" tIns="91440"/>
          <a:lstStyle/>
          <a:p>
            <a:pPr marL="400050" indent="-400050"/>
            <a:r>
              <a:rPr lang="en-US" sz="2400" dirty="0"/>
              <a:t>Các phép toán quan hệ (set operation): </a:t>
            </a:r>
          </a:p>
          <a:p>
            <a:pPr marL="800100" lvl="1"/>
            <a:r>
              <a:rPr lang="en-US" sz="2400" dirty="0"/>
              <a:t>Phép chọn (Selection)  </a:t>
            </a:r>
            <a:r>
              <a:rPr lang="en-US" sz="2400" dirty="0">
                <a:sym typeface="Symbol" pitchFamily="18" charset="2"/>
              </a:rPr>
              <a:t></a:t>
            </a:r>
            <a:r>
              <a:rPr lang="en-US" sz="2400" dirty="0"/>
              <a:t> </a:t>
            </a:r>
          </a:p>
          <a:p>
            <a:pPr marL="800100" lvl="1"/>
            <a:r>
              <a:rPr lang="en-US" sz="2400" dirty="0"/>
              <a:t>Phép chiếu (Projection)  </a:t>
            </a:r>
            <a:r>
              <a:rPr lang="en-US" sz="2400" dirty="0">
                <a:sym typeface="Symbol" pitchFamily="18" charset="2"/>
              </a:rPr>
              <a:t></a:t>
            </a:r>
            <a:endParaRPr lang="en-US" sz="2400" dirty="0"/>
          </a:p>
          <a:p>
            <a:pPr marL="400050" indent="-400050"/>
            <a:r>
              <a:rPr lang="en-US" sz="2400" dirty="0" smtClean="0"/>
              <a:t>Các </a:t>
            </a:r>
            <a:r>
              <a:rPr lang="en-US" sz="2400" dirty="0"/>
              <a:t>phép toán được hình thành từ lý thuyết tập hợp toán học (set operation): </a:t>
            </a:r>
          </a:p>
          <a:p>
            <a:pPr marL="800100" lvl="1"/>
            <a:r>
              <a:rPr lang="en-US" sz="2400" dirty="0"/>
              <a:t>Phép hội </a:t>
            </a:r>
            <a:r>
              <a:rPr lang="en-US" sz="2400" dirty="0">
                <a:sym typeface="Symbol" pitchFamily="18" charset="2"/>
              </a:rPr>
              <a:t>(Union)</a:t>
            </a:r>
            <a:r>
              <a:rPr lang="en-US" sz="2400" dirty="0"/>
              <a:t>    </a:t>
            </a:r>
            <a:r>
              <a:rPr lang="en-US" sz="2400" dirty="0">
                <a:sym typeface="Symbol" pitchFamily="18" charset="2"/>
              </a:rPr>
              <a:t></a:t>
            </a:r>
            <a:endParaRPr lang="en-US" sz="2400" dirty="0"/>
          </a:p>
          <a:p>
            <a:pPr marL="800100" lvl="1"/>
            <a:r>
              <a:rPr lang="en-US" sz="2400" dirty="0"/>
              <a:t>Phép giao (Intersection)   </a:t>
            </a:r>
            <a:r>
              <a:rPr lang="en-US" sz="2400" dirty="0">
                <a:sym typeface="Symbol" pitchFamily="18" charset="2"/>
              </a:rPr>
              <a:t> </a:t>
            </a:r>
            <a:endParaRPr lang="en-US" sz="2400" dirty="0"/>
          </a:p>
          <a:p>
            <a:pPr marL="800100" lvl="1"/>
            <a:r>
              <a:rPr lang="en-US" sz="2400" dirty="0"/>
              <a:t>Phép trừ (Minus)   </a:t>
            </a:r>
            <a:r>
              <a:rPr lang="en-US" sz="2400" dirty="0">
                <a:sym typeface="Symbol" pitchFamily="18" charset="2"/>
              </a:rPr>
              <a:t></a:t>
            </a:r>
            <a:endParaRPr lang="en-US" sz="2400" dirty="0"/>
          </a:p>
          <a:p>
            <a:pPr marL="800100" lvl="1"/>
            <a:r>
              <a:rPr lang="en-US" sz="2400" dirty="0"/>
              <a:t>Phép tích Descartes (Cartesian Product)   </a:t>
            </a:r>
            <a:r>
              <a:rPr lang="en-US" sz="2400" dirty="0">
                <a:sym typeface="Symbol" pitchFamily="18" charset="2"/>
              </a:rPr>
              <a:t></a:t>
            </a:r>
          </a:p>
          <a:p>
            <a:pPr marL="800100" lvl="1"/>
            <a:r>
              <a:rPr lang="en-US" sz="2400" dirty="0"/>
              <a:t>Phép chia (Division)   </a:t>
            </a:r>
            <a:r>
              <a:rPr lang="en-US" sz="2400" dirty="0">
                <a:sym typeface="Symbol" pitchFamily="18" charset="2"/>
              </a:rPr>
              <a:t></a:t>
            </a:r>
            <a:endParaRPr lang="en-US" sz="2400" dirty="0"/>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a:t>
            </a:fld>
            <a:endParaRPr lang="en-US"/>
          </a:p>
        </p:txBody>
      </p:sp>
    </p:spTree>
    <p:extLst>
      <p:ext uri="{BB962C8B-B14F-4D97-AF65-F5344CB8AC3E}">
        <p14:creationId xmlns:p14="http://schemas.microsoft.com/office/powerpoint/2010/main" val="25532592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457200" y="533400"/>
            <a:ext cx="8183563" cy="1050925"/>
          </a:xfrm>
        </p:spPr>
        <p:txBody>
          <a:bodyPr>
            <a:normAutofit/>
          </a:bodyPr>
          <a:lstStyle/>
          <a:p>
            <a:pPr algn="ctr"/>
            <a:r>
              <a:rPr lang="en-US">
                <a:solidFill>
                  <a:srgbClr val="0000FF"/>
                </a:solidFill>
                <a:effectLst>
                  <a:outerShdw blurRad="38100" dist="38100" dir="2700000" algn="tl">
                    <a:srgbClr val="C0C0C0"/>
                  </a:outerShdw>
                </a:effectLst>
              </a:rPr>
              <a:t>Phép kết ngoài</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70</a:t>
            </a:fld>
            <a:endParaRPr lang="en-US"/>
          </a:p>
        </p:txBody>
      </p:sp>
      <p:sp>
        <p:nvSpPr>
          <p:cNvPr id="11" name="Content Placeholder 2"/>
          <p:cNvSpPr txBox="1">
            <a:spLocks/>
          </p:cNvSpPr>
          <p:nvPr/>
        </p:nvSpPr>
        <p:spPr>
          <a:xfrm>
            <a:off x="347663" y="1925638"/>
            <a:ext cx="8229600" cy="4525963"/>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lvl="1" eaLnBrk="1" hangingPunct="1"/>
            <a:r>
              <a:rPr lang="en-US" sz="2400" b="1" i="1" kern="0" dirty="0" smtClean="0"/>
              <a:t>Outer Join</a:t>
            </a:r>
            <a:endParaRPr lang="en-US" sz="2400" b="1" i="1" kern="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0" y="2338308"/>
            <a:ext cx="6248400" cy="4545092"/>
          </a:xfrm>
          <a:prstGeom prst="rect">
            <a:avLst/>
          </a:prstGeom>
        </p:spPr>
      </p:pic>
    </p:spTree>
    <p:extLst>
      <p:ext uri="{BB962C8B-B14F-4D97-AF65-F5344CB8AC3E}">
        <p14:creationId xmlns:p14="http://schemas.microsoft.com/office/powerpoint/2010/main" val="23293246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762000" y="1905000"/>
            <a:ext cx="1676400" cy="542925"/>
          </a:xfrm>
        </p:spPr>
        <p:txBody>
          <a:bodyPr>
            <a:normAutofit/>
          </a:bodyPr>
          <a:lstStyle/>
          <a:p>
            <a:r>
              <a:rPr lang="en-US" sz="2400">
                <a:solidFill>
                  <a:schemeClr val="tx1"/>
                </a:solidFill>
                <a:effectLst>
                  <a:outerShdw blurRad="38100" dist="38100" dir="2700000" algn="tl">
                    <a:srgbClr val="C0C0C0"/>
                  </a:outerShdw>
                </a:effectLst>
              </a:rPr>
              <a:t>Ví dụ 1:</a:t>
            </a:r>
          </a:p>
        </p:txBody>
      </p:sp>
      <p:sp>
        <p:nvSpPr>
          <p:cNvPr id="625667" name="Rectangle 3"/>
          <p:cNvSpPr>
            <a:spLocks noGrp="1" noChangeArrowheads="1"/>
          </p:cNvSpPr>
          <p:nvPr>
            <p:ph type="body" idx="4294967295"/>
          </p:nvPr>
        </p:nvSpPr>
        <p:spPr>
          <a:xfrm>
            <a:off x="609600" y="2376995"/>
            <a:ext cx="6861175" cy="487363"/>
          </a:xfrm>
        </p:spPr>
        <p:txBody>
          <a:bodyPr lIns="182880" tIns="91440"/>
          <a:lstStyle/>
          <a:p>
            <a:pPr marL="265113" indent="-265113"/>
            <a:r>
              <a:rPr lang="en-US" sz="2400"/>
              <a:t>Relation </a:t>
            </a:r>
            <a:r>
              <a:rPr lang="en-US" sz="2400" i="1"/>
              <a:t>loan</a:t>
            </a:r>
            <a:endParaRPr lang="en-US" sz="2400"/>
          </a:p>
        </p:txBody>
      </p:sp>
      <p:sp>
        <p:nvSpPr>
          <p:cNvPr id="625668" name="Rectangle 10"/>
          <p:cNvSpPr>
            <a:spLocks noChangeArrowheads="1"/>
          </p:cNvSpPr>
          <p:nvPr/>
        </p:nvSpPr>
        <p:spPr bwMode="auto">
          <a:xfrm>
            <a:off x="762000" y="4419600"/>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35000"/>
              </a:spcBef>
              <a:buClr>
                <a:schemeClr val="tx2"/>
              </a:buClr>
              <a:buSzPct val="90000"/>
              <a:buFont typeface="Monotype Sorts" pitchFamily="2" charset="2"/>
              <a:buChar char="n"/>
            </a:pPr>
            <a:r>
              <a:rPr kumimoji="1" lang="en-US" sz="1800" b="0">
                <a:latin typeface="Verdana" pitchFamily="34" charset="0"/>
              </a:rPr>
              <a:t>Relation </a:t>
            </a:r>
            <a:r>
              <a:rPr kumimoji="1" lang="en-US" sz="1800" b="0" i="1">
                <a:latin typeface="Verdana" pitchFamily="34" charset="0"/>
              </a:rPr>
              <a:t>borrower</a:t>
            </a:r>
            <a:endParaRPr kumimoji="1" lang="en-US" sz="1800" b="0">
              <a:latin typeface="Verdana" pitchFamily="34" charset="0"/>
            </a:endParaRPr>
          </a:p>
        </p:txBody>
      </p:sp>
      <p:grpSp>
        <p:nvGrpSpPr>
          <p:cNvPr id="5" name="Group 4"/>
          <p:cNvGrpSpPr/>
          <p:nvPr/>
        </p:nvGrpSpPr>
        <p:grpSpPr>
          <a:xfrm>
            <a:off x="2667000" y="5105400"/>
            <a:ext cx="4572000" cy="1219200"/>
            <a:chOff x="2667000" y="5105400"/>
            <a:chExt cx="4572000" cy="1219200"/>
          </a:xfrm>
        </p:grpSpPr>
        <p:sp>
          <p:nvSpPr>
            <p:cNvPr id="75787" name="Rectangle 11"/>
            <p:cNvSpPr>
              <a:spLocks noChangeArrowheads="1"/>
            </p:cNvSpPr>
            <p:nvPr/>
          </p:nvSpPr>
          <p:spPr bwMode="auto">
            <a:xfrm>
              <a:off x="2667000" y="5105400"/>
              <a:ext cx="2339163"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t>customer_name</a:t>
              </a:r>
              <a:endParaRPr lang="en-US" sz="1800" b="0"/>
            </a:p>
          </p:txBody>
        </p:sp>
        <p:sp>
          <p:nvSpPr>
            <p:cNvPr id="75788" name="Rectangle 12"/>
            <p:cNvSpPr>
              <a:spLocks noChangeArrowheads="1"/>
            </p:cNvSpPr>
            <p:nvPr/>
          </p:nvSpPr>
          <p:spPr bwMode="auto">
            <a:xfrm>
              <a:off x="5006163" y="5105400"/>
              <a:ext cx="2232837"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sz="1800" b="0" i="1"/>
                <a:t>loan_number</a:t>
              </a:r>
              <a:endParaRPr lang="en-US" sz="1800" b="0"/>
            </a:p>
          </p:txBody>
        </p:sp>
        <p:sp>
          <p:nvSpPr>
            <p:cNvPr id="75789" name="Rectangle 13"/>
            <p:cNvSpPr>
              <a:spLocks noChangeArrowheads="1"/>
            </p:cNvSpPr>
            <p:nvPr/>
          </p:nvSpPr>
          <p:spPr bwMode="auto">
            <a:xfrm>
              <a:off x="2667000" y="5486400"/>
              <a:ext cx="2339163" cy="838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a:defRPr/>
              </a:pPr>
              <a:r>
                <a:rPr lang="en-US" sz="1800" b="0" dirty="0"/>
                <a:t>Jones</a:t>
              </a:r>
            </a:p>
            <a:p>
              <a:pPr algn="l">
                <a:defRPr/>
              </a:pPr>
              <a:r>
                <a:rPr lang="en-US" sz="1800" b="0" dirty="0"/>
                <a:t>Smith</a:t>
              </a:r>
            </a:p>
            <a:p>
              <a:pPr algn="l">
                <a:defRPr/>
              </a:pPr>
              <a:r>
                <a:rPr lang="en-US" sz="1800" b="0" dirty="0"/>
                <a:t>Hayes</a:t>
              </a:r>
            </a:p>
          </p:txBody>
        </p:sp>
        <p:sp>
          <p:nvSpPr>
            <p:cNvPr id="75790" name="Rectangle 14"/>
            <p:cNvSpPr>
              <a:spLocks noChangeArrowheads="1"/>
            </p:cNvSpPr>
            <p:nvPr/>
          </p:nvSpPr>
          <p:spPr bwMode="auto">
            <a:xfrm>
              <a:off x="5006163" y="5486400"/>
              <a:ext cx="2232837" cy="8382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l">
                <a:defRPr/>
              </a:pPr>
              <a:r>
                <a:rPr lang="en-US" sz="1800" b="0" dirty="0"/>
                <a:t>L-170</a:t>
              </a:r>
            </a:p>
            <a:p>
              <a:pPr algn="l">
                <a:defRPr/>
              </a:pPr>
              <a:r>
                <a:rPr lang="en-US" sz="1800" b="0" dirty="0"/>
                <a:t>L-230</a:t>
              </a:r>
            </a:p>
            <a:p>
              <a:pPr algn="l">
                <a:defRPr/>
              </a:pPr>
              <a:r>
                <a:rPr lang="en-US" sz="1800" b="0" dirty="0"/>
                <a:t>L-155</a:t>
              </a:r>
            </a:p>
          </p:txBody>
        </p:sp>
      </p:grpSp>
      <p:grpSp>
        <p:nvGrpSpPr>
          <p:cNvPr id="4" name="Group 3"/>
          <p:cNvGrpSpPr/>
          <p:nvPr/>
        </p:nvGrpSpPr>
        <p:grpSpPr>
          <a:xfrm>
            <a:off x="2262963" y="3095624"/>
            <a:ext cx="5486400" cy="1223963"/>
            <a:chOff x="2262963" y="3095624"/>
            <a:chExt cx="5486400" cy="1223963"/>
          </a:xfrm>
        </p:grpSpPr>
        <p:sp>
          <p:nvSpPr>
            <p:cNvPr id="75785" name="Rectangle 9"/>
            <p:cNvSpPr>
              <a:spLocks noChangeArrowheads="1"/>
            </p:cNvSpPr>
            <p:nvPr/>
          </p:nvSpPr>
          <p:spPr bwMode="auto">
            <a:xfrm>
              <a:off x="6288487" y="3481387"/>
              <a:ext cx="1460876" cy="8382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r>
                <a:rPr lang="en-US" sz="1800" b="0"/>
                <a:t>3000</a:t>
              </a:r>
            </a:p>
            <a:p>
              <a:pPr>
                <a:defRPr/>
              </a:pPr>
              <a:r>
                <a:rPr lang="en-US" sz="1800" b="0"/>
                <a:t>4000</a:t>
              </a:r>
            </a:p>
            <a:p>
              <a:pPr>
                <a:defRPr/>
              </a:pPr>
              <a:r>
                <a:rPr lang="en-US" sz="1800" b="0"/>
                <a:t>1700</a:t>
              </a:r>
            </a:p>
          </p:txBody>
        </p:sp>
        <p:sp>
          <p:nvSpPr>
            <p:cNvPr id="75781" name="Rectangle 5"/>
            <p:cNvSpPr>
              <a:spLocks noChangeArrowheads="1"/>
            </p:cNvSpPr>
            <p:nvPr/>
          </p:nvSpPr>
          <p:spPr bwMode="auto">
            <a:xfrm>
              <a:off x="2262963" y="3100386"/>
              <a:ext cx="2008704" cy="3048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r>
                <a:rPr lang="en-US" sz="1800" b="0" i="1"/>
                <a:t>loan_number</a:t>
              </a:r>
              <a:endParaRPr lang="en-US" sz="1800" b="0"/>
            </a:p>
          </p:txBody>
        </p:sp>
        <p:sp>
          <p:nvSpPr>
            <p:cNvPr id="75782" name="Rectangle 6"/>
            <p:cNvSpPr>
              <a:spLocks noChangeArrowheads="1"/>
            </p:cNvSpPr>
            <p:nvPr/>
          </p:nvSpPr>
          <p:spPr bwMode="auto">
            <a:xfrm>
              <a:off x="6282400" y="3100387"/>
              <a:ext cx="1434499" cy="3048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r>
                <a:rPr lang="en-US" sz="1800" b="0" i="1"/>
                <a:t>amount</a:t>
              </a:r>
              <a:endParaRPr lang="en-US" sz="1800" b="0"/>
            </a:p>
          </p:txBody>
        </p:sp>
        <p:sp>
          <p:nvSpPr>
            <p:cNvPr id="75784" name="Rectangle 8"/>
            <p:cNvSpPr>
              <a:spLocks noChangeArrowheads="1"/>
            </p:cNvSpPr>
            <p:nvPr/>
          </p:nvSpPr>
          <p:spPr bwMode="auto">
            <a:xfrm>
              <a:off x="2262963" y="3481387"/>
              <a:ext cx="2008704" cy="8382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l">
                <a:defRPr/>
              </a:pPr>
              <a:r>
                <a:rPr lang="en-US" sz="1800" b="0"/>
                <a:t>L-170</a:t>
              </a:r>
            </a:p>
            <a:p>
              <a:pPr algn="l">
                <a:defRPr/>
              </a:pPr>
              <a:r>
                <a:rPr lang="en-US" sz="1800" b="0"/>
                <a:t>L-230</a:t>
              </a:r>
            </a:p>
            <a:p>
              <a:pPr algn="l">
                <a:defRPr/>
              </a:pPr>
              <a:r>
                <a:rPr lang="en-US" sz="1800" b="0"/>
                <a:t>L-260</a:t>
              </a:r>
            </a:p>
          </p:txBody>
        </p:sp>
        <p:sp>
          <p:nvSpPr>
            <p:cNvPr id="75791" name="Rectangle 15"/>
            <p:cNvSpPr>
              <a:spLocks noChangeArrowheads="1"/>
            </p:cNvSpPr>
            <p:nvPr/>
          </p:nvSpPr>
          <p:spPr bwMode="auto">
            <a:xfrm>
              <a:off x="4277754" y="3095624"/>
              <a:ext cx="2010733" cy="3048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r>
                <a:rPr lang="en-US" sz="1800" b="0" i="1"/>
                <a:t>branch_name</a:t>
              </a:r>
              <a:endParaRPr lang="en-US" sz="1800" b="0"/>
            </a:p>
          </p:txBody>
        </p:sp>
        <p:sp>
          <p:nvSpPr>
            <p:cNvPr id="75792" name="Rectangle 16"/>
            <p:cNvSpPr>
              <a:spLocks noChangeArrowheads="1"/>
            </p:cNvSpPr>
            <p:nvPr/>
          </p:nvSpPr>
          <p:spPr bwMode="auto">
            <a:xfrm>
              <a:off x="4277754" y="3476624"/>
              <a:ext cx="2010733" cy="838200"/>
            </a:xfrm>
            <a:prstGeom prst="rect">
              <a:avLst/>
            </a:prstGeom>
            <a:solidFill>
              <a:schemeClr val="accent1">
                <a:lumMod val="50000"/>
              </a:schemeClr>
            </a:solidFill>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l">
                <a:defRPr/>
              </a:pPr>
              <a:r>
                <a:rPr lang="en-US" sz="1800" b="0"/>
                <a:t>Downtown</a:t>
              </a:r>
            </a:p>
            <a:p>
              <a:pPr algn="l">
                <a:defRPr/>
              </a:pPr>
              <a:r>
                <a:rPr lang="en-US" sz="1800" b="0"/>
                <a:t>Redwood</a:t>
              </a:r>
            </a:p>
            <a:p>
              <a:pPr algn="l">
                <a:defRPr/>
              </a:pPr>
              <a:r>
                <a:rPr lang="en-US" sz="1800" b="0"/>
                <a:t>Perryridge</a:t>
              </a:r>
            </a:p>
          </p:txBody>
        </p:sp>
      </p:grpSp>
      <p:sp>
        <p:nvSpPr>
          <p:cNvPr id="62466"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ngoài</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1" name="Rectangle 3"/>
          <p:cNvSpPr>
            <a:spLocks noGrp="1" noChangeArrowheads="1"/>
          </p:cNvSpPr>
          <p:nvPr>
            <p:ph type="body" idx="4294967295"/>
          </p:nvPr>
        </p:nvSpPr>
        <p:spPr>
          <a:xfrm>
            <a:off x="762000" y="1828800"/>
            <a:ext cx="6991350" cy="842963"/>
          </a:xfrm>
        </p:spPr>
        <p:txBody>
          <a:bodyPr lIns="182880" tIns="91440"/>
          <a:lstStyle/>
          <a:p>
            <a:pPr marL="265113" indent="-265113">
              <a:lnSpc>
                <a:spcPct val="90000"/>
              </a:lnSpc>
            </a:pPr>
            <a:r>
              <a:rPr lang="en-US" sz="2400"/>
              <a:t>Join </a:t>
            </a:r>
            <a:br>
              <a:rPr lang="en-US" sz="2400"/>
            </a:br>
            <a:r>
              <a:rPr lang="en-US" sz="2400" i="1"/>
              <a:t>loan      borrower</a:t>
            </a:r>
          </a:p>
        </p:txBody>
      </p:sp>
      <p:sp>
        <p:nvSpPr>
          <p:cNvPr id="626692" name="AutoShape 23"/>
          <p:cNvSpPr>
            <a:spLocks noChangeArrowheads="1"/>
          </p:cNvSpPr>
          <p:nvPr/>
        </p:nvSpPr>
        <p:spPr bwMode="auto">
          <a:xfrm rot="16200000" flipV="1">
            <a:off x="1943100" y="2324100"/>
            <a:ext cx="152400" cy="2286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grpSp>
        <p:nvGrpSpPr>
          <p:cNvPr id="2" name="Group 35"/>
          <p:cNvGrpSpPr>
            <a:grpSpLocks/>
          </p:cNvGrpSpPr>
          <p:nvPr/>
        </p:nvGrpSpPr>
        <p:grpSpPr bwMode="auto">
          <a:xfrm>
            <a:off x="1371600" y="2743200"/>
            <a:ext cx="6629400" cy="1219200"/>
            <a:chOff x="960" y="1392"/>
            <a:chExt cx="3792" cy="624"/>
          </a:xfrm>
        </p:grpSpPr>
        <p:sp>
          <p:nvSpPr>
            <p:cNvPr id="76805" name="Rectangle 5"/>
            <p:cNvSpPr>
              <a:spLocks noChangeArrowheads="1"/>
            </p:cNvSpPr>
            <p:nvPr/>
          </p:nvSpPr>
          <p:spPr bwMode="auto">
            <a:xfrm>
              <a:off x="960" y="1392"/>
              <a:ext cx="1008" cy="19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US" sz="1800" b="0" i="1">
                  <a:solidFill>
                    <a:schemeClr val="tx1"/>
                  </a:solidFill>
                </a:rPr>
                <a:t>loan_number</a:t>
              </a:r>
              <a:endParaRPr lang="en-US" sz="1800" b="0">
                <a:solidFill>
                  <a:schemeClr val="tx1"/>
                </a:solidFill>
              </a:endParaRPr>
            </a:p>
          </p:txBody>
        </p:sp>
        <p:sp>
          <p:nvSpPr>
            <p:cNvPr id="76806" name="Rectangle 6"/>
            <p:cNvSpPr>
              <a:spLocks noChangeArrowheads="1"/>
            </p:cNvSpPr>
            <p:nvPr/>
          </p:nvSpPr>
          <p:spPr bwMode="auto">
            <a:xfrm>
              <a:off x="2976" y="1392"/>
              <a:ext cx="720" cy="19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US" sz="1800" b="0" i="1">
                  <a:solidFill>
                    <a:schemeClr val="tx1"/>
                  </a:solidFill>
                </a:rPr>
                <a:t>amount</a:t>
              </a:r>
              <a:endParaRPr lang="en-US" sz="1800" b="0">
                <a:solidFill>
                  <a:schemeClr val="tx1"/>
                </a:solidFill>
              </a:endParaRPr>
            </a:p>
          </p:txBody>
        </p:sp>
        <p:sp>
          <p:nvSpPr>
            <p:cNvPr id="76808" name="Rectangle 8"/>
            <p:cNvSpPr>
              <a:spLocks noChangeArrowheads="1"/>
            </p:cNvSpPr>
            <p:nvPr/>
          </p:nvSpPr>
          <p:spPr bwMode="auto">
            <a:xfrm>
              <a:off x="960" y="1632"/>
              <a:ext cx="1008" cy="384"/>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l">
                <a:defRPr/>
              </a:pPr>
              <a:r>
                <a:rPr lang="en-US" sz="1800" b="0">
                  <a:solidFill>
                    <a:schemeClr val="tx1"/>
                  </a:solidFill>
                </a:rPr>
                <a:t>L-170</a:t>
              </a:r>
            </a:p>
            <a:p>
              <a:pPr algn="l">
                <a:defRPr/>
              </a:pPr>
              <a:r>
                <a:rPr lang="en-US" sz="1800" b="0">
                  <a:solidFill>
                    <a:schemeClr val="tx1"/>
                  </a:solidFill>
                </a:rPr>
                <a:t>L-230</a:t>
              </a:r>
            </a:p>
          </p:txBody>
        </p:sp>
        <p:sp>
          <p:nvSpPr>
            <p:cNvPr id="76809" name="Rectangle 9"/>
            <p:cNvSpPr>
              <a:spLocks noChangeArrowheads="1"/>
            </p:cNvSpPr>
            <p:nvPr/>
          </p:nvSpPr>
          <p:spPr bwMode="auto">
            <a:xfrm>
              <a:off x="2976" y="1632"/>
              <a:ext cx="720" cy="384"/>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US" sz="1800" b="0">
                  <a:solidFill>
                    <a:schemeClr val="tx1"/>
                  </a:solidFill>
                </a:rPr>
                <a:t>3000</a:t>
              </a:r>
            </a:p>
            <a:p>
              <a:pPr>
                <a:defRPr/>
              </a:pPr>
              <a:r>
                <a:rPr lang="en-US" sz="1800" b="0">
                  <a:solidFill>
                    <a:schemeClr val="tx1"/>
                  </a:solidFill>
                </a:rPr>
                <a:t>4000</a:t>
              </a:r>
            </a:p>
          </p:txBody>
        </p:sp>
        <p:sp>
          <p:nvSpPr>
            <p:cNvPr id="76810" name="Rectangle 10"/>
            <p:cNvSpPr>
              <a:spLocks noChangeArrowheads="1"/>
            </p:cNvSpPr>
            <p:nvPr/>
          </p:nvSpPr>
          <p:spPr bwMode="auto">
            <a:xfrm>
              <a:off x="3696" y="1392"/>
              <a:ext cx="1056" cy="19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US" sz="1800" b="0" i="1">
                  <a:solidFill>
                    <a:schemeClr val="tx1"/>
                  </a:solidFill>
                </a:rPr>
                <a:t>customer_name</a:t>
              </a:r>
              <a:endParaRPr lang="en-US" sz="1800" b="0">
                <a:solidFill>
                  <a:schemeClr val="tx1"/>
                </a:solidFill>
              </a:endParaRPr>
            </a:p>
          </p:txBody>
        </p:sp>
        <p:sp>
          <p:nvSpPr>
            <p:cNvPr id="76811" name="Rectangle 11"/>
            <p:cNvSpPr>
              <a:spLocks noChangeArrowheads="1"/>
            </p:cNvSpPr>
            <p:nvPr/>
          </p:nvSpPr>
          <p:spPr bwMode="auto">
            <a:xfrm>
              <a:off x="3696" y="1632"/>
              <a:ext cx="1056" cy="384"/>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l">
                <a:defRPr/>
              </a:pPr>
              <a:r>
                <a:rPr lang="en-US" sz="1800" b="0">
                  <a:solidFill>
                    <a:schemeClr val="tx1"/>
                  </a:solidFill>
                </a:rPr>
                <a:t>Jones</a:t>
              </a:r>
            </a:p>
            <a:p>
              <a:pPr algn="l">
                <a:defRPr/>
              </a:pPr>
              <a:r>
                <a:rPr lang="en-US" sz="1800" b="0">
                  <a:solidFill>
                    <a:schemeClr val="tx1"/>
                  </a:solidFill>
                </a:rPr>
                <a:t>Smith</a:t>
              </a:r>
            </a:p>
          </p:txBody>
        </p:sp>
        <p:sp>
          <p:nvSpPr>
            <p:cNvPr id="76827" name="Rectangle 27"/>
            <p:cNvSpPr>
              <a:spLocks noChangeArrowheads="1"/>
            </p:cNvSpPr>
            <p:nvPr/>
          </p:nvSpPr>
          <p:spPr bwMode="auto">
            <a:xfrm>
              <a:off x="1968" y="1392"/>
              <a:ext cx="1008" cy="19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defRPr/>
              </a:pPr>
              <a:r>
                <a:rPr lang="en-US" sz="1800" b="0" i="1">
                  <a:solidFill>
                    <a:schemeClr val="tx1"/>
                  </a:solidFill>
                </a:rPr>
                <a:t>branch_name</a:t>
              </a:r>
              <a:endParaRPr lang="en-US" sz="1800" b="0">
                <a:solidFill>
                  <a:schemeClr val="tx1"/>
                </a:solidFill>
              </a:endParaRPr>
            </a:p>
          </p:txBody>
        </p:sp>
        <p:sp>
          <p:nvSpPr>
            <p:cNvPr id="76828" name="Rectangle 28"/>
            <p:cNvSpPr>
              <a:spLocks noChangeArrowheads="1"/>
            </p:cNvSpPr>
            <p:nvPr/>
          </p:nvSpPr>
          <p:spPr bwMode="auto">
            <a:xfrm>
              <a:off x="1968" y="1632"/>
              <a:ext cx="1008" cy="384"/>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pPr algn="l">
                <a:defRPr/>
              </a:pPr>
              <a:r>
                <a:rPr lang="en-US" sz="1800" b="0" dirty="0">
                  <a:solidFill>
                    <a:schemeClr val="tx1"/>
                  </a:solidFill>
                </a:rPr>
                <a:t>Downtown</a:t>
              </a:r>
            </a:p>
            <a:p>
              <a:pPr algn="l">
                <a:defRPr/>
              </a:pPr>
              <a:r>
                <a:rPr lang="en-US" sz="1800" b="0" dirty="0">
                  <a:solidFill>
                    <a:schemeClr val="tx1"/>
                  </a:solidFill>
                </a:rPr>
                <a:t>Redwood</a:t>
              </a:r>
            </a:p>
          </p:txBody>
        </p:sp>
      </p:grpSp>
      <p:grpSp>
        <p:nvGrpSpPr>
          <p:cNvPr id="3" name="Group 46"/>
          <p:cNvGrpSpPr>
            <a:grpSpLocks/>
          </p:cNvGrpSpPr>
          <p:nvPr/>
        </p:nvGrpSpPr>
        <p:grpSpPr bwMode="auto">
          <a:xfrm>
            <a:off x="1600200" y="5181600"/>
            <a:ext cx="6032500" cy="1219200"/>
            <a:chOff x="1001" y="2680"/>
            <a:chExt cx="3800" cy="768"/>
          </a:xfrm>
          <a:solidFill>
            <a:srgbClr val="FFC000"/>
          </a:solidFill>
        </p:grpSpPr>
        <p:sp>
          <p:nvSpPr>
            <p:cNvPr id="76821" name="Rectangle 21"/>
            <p:cNvSpPr>
              <a:spLocks noChangeArrowheads="1"/>
            </p:cNvSpPr>
            <p:nvPr/>
          </p:nvSpPr>
          <p:spPr bwMode="auto">
            <a:xfrm>
              <a:off x="3728" y="2920"/>
              <a:ext cx="1056" cy="528"/>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defRPr/>
              </a:pPr>
              <a:r>
                <a:rPr lang="en-US" sz="1800" b="0"/>
                <a:t>Jones</a:t>
              </a:r>
            </a:p>
            <a:p>
              <a:pPr algn="l">
                <a:defRPr/>
              </a:pPr>
              <a:r>
                <a:rPr lang="en-US" sz="1800" b="0"/>
                <a:t>Smith</a:t>
              </a:r>
            </a:p>
            <a:p>
              <a:pPr algn="l">
                <a:defRPr/>
              </a:pPr>
              <a:r>
                <a:rPr lang="en-US" sz="1800" b="0" i="1"/>
                <a:t>null</a:t>
              </a:r>
              <a:endParaRPr lang="en-US" sz="1800" b="0"/>
            </a:p>
          </p:txBody>
        </p:sp>
        <p:sp>
          <p:nvSpPr>
            <p:cNvPr id="76814" name="Rectangle 14"/>
            <p:cNvSpPr>
              <a:spLocks noChangeArrowheads="1"/>
            </p:cNvSpPr>
            <p:nvPr/>
          </p:nvSpPr>
          <p:spPr bwMode="auto">
            <a:xfrm>
              <a:off x="1010" y="2680"/>
              <a:ext cx="1008" cy="192"/>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1800" b="0" i="1"/>
                <a:t>loan_number</a:t>
              </a:r>
              <a:endParaRPr lang="en-US" sz="1800" b="0"/>
            </a:p>
          </p:txBody>
        </p:sp>
        <p:sp>
          <p:nvSpPr>
            <p:cNvPr id="76815" name="Rectangle 15"/>
            <p:cNvSpPr>
              <a:spLocks noChangeArrowheads="1"/>
            </p:cNvSpPr>
            <p:nvPr/>
          </p:nvSpPr>
          <p:spPr bwMode="auto">
            <a:xfrm>
              <a:off x="3026" y="2680"/>
              <a:ext cx="720" cy="192"/>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1800" b="0" i="1"/>
                <a:t>amount</a:t>
              </a:r>
              <a:endParaRPr lang="en-US" sz="1800" b="0"/>
            </a:p>
          </p:txBody>
        </p:sp>
        <p:sp>
          <p:nvSpPr>
            <p:cNvPr id="76817" name="Rectangle 17"/>
            <p:cNvSpPr>
              <a:spLocks noChangeArrowheads="1"/>
            </p:cNvSpPr>
            <p:nvPr/>
          </p:nvSpPr>
          <p:spPr bwMode="auto">
            <a:xfrm>
              <a:off x="1001" y="2920"/>
              <a:ext cx="1008" cy="528"/>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defRPr/>
              </a:pPr>
              <a:r>
                <a:rPr lang="en-US" sz="1800" b="0"/>
                <a:t>L-170</a:t>
              </a:r>
            </a:p>
            <a:p>
              <a:pPr algn="l">
                <a:defRPr/>
              </a:pPr>
              <a:r>
                <a:rPr lang="en-US" sz="1800" b="0"/>
                <a:t>L-230</a:t>
              </a:r>
            </a:p>
            <a:p>
              <a:pPr algn="l">
                <a:defRPr/>
              </a:pPr>
              <a:r>
                <a:rPr lang="en-US" sz="1800" b="0"/>
                <a:t>L-260</a:t>
              </a:r>
            </a:p>
          </p:txBody>
        </p:sp>
        <p:sp>
          <p:nvSpPr>
            <p:cNvPr id="76818" name="Rectangle 18"/>
            <p:cNvSpPr>
              <a:spLocks noChangeArrowheads="1"/>
            </p:cNvSpPr>
            <p:nvPr/>
          </p:nvSpPr>
          <p:spPr bwMode="auto">
            <a:xfrm>
              <a:off x="3008" y="2920"/>
              <a:ext cx="720" cy="528"/>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1800" b="0"/>
                <a:t>3000</a:t>
              </a:r>
            </a:p>
            <a:p>
              <a:pPr>
                <a:defRPr/>
              </a:pPr>
              <a:r>
                <a:rPr lang="en-US" sz="1800" b="0"/>
                <a:t>4000</a:t>
              </a:r>
            </a:p>
            <a:p>
              <a:pPr>
                <a:defRPr/>
              </a:pPr>
              <a:r>
                <a:rPr lang="en-US" sz="1800" b="0"/>
                <a:t>1700</a:t>
              </a:r>
            </a:p>
          </p:txBody>
        </p:sp>
        <p:sp>
          <p:nvSpPr>
            <p:cNvPr id="76819" name="Rectangle 19"/>
            <p:cNvSpPr>
              <a:spLocks noChangeArrowheads="1"/>
            </p:cNvSpPr>
            <p:nvPr/>
          </p:nvSpPr>
          <p:spPr bwMode="auto">
            <a:xfrm>
              <a:off x="3745" y="2680"/>
              <a:ext cx="1056" cy="192"/>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1800" b="0" i="1"/>
                <a:t>customer_name</a:t>
              </a:r>
              <a:endParaRPr lang="en-US" sz="1800" b="0"/>
            </a:p>
          </p:txBody>
        </p:sp>
        <p:sp>
          <p:nvSpPr>
            <p:cNvPr id="76829" name="Rectangle 29"/>
            <p:cNvSpPr>
              <a:spLocks noChangeArrowheads="1"/>
            </p:cNvSpPr>
            <p:nvPr/>
          </p:nvSpPr>
          <p:spPr bwMode="auto">
            <a:xfrm>
              <a:off x="2018" y="2680"/>
              <a:ext cx="1008" cy="192"/>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defRPr/>
              </a:pPr>
              <a:r>
                <a:rPr lang="en-US" sz="1800" b="0" i="1"/>
                <a:t>branch_name</a:t>
              </a:r>
              <a:endParaRPr lang="en-US" sz="1800" b="0"/>
            </a:p>
          </p:txBody>
        </p:sp>
        <p:sp>
          <p:nvSpPr>
            <p:cNvPr id="76830" name="Rectangle 30"/>
            <p:cNvSpPr>
              <a:spLocks noChangeArrowheads="1"/>
            </p:cNvSpPr>
            <p:nvPr/>
          </p:nvSpPr>
          <p:spPr bwMode="auto">
            <a:xfrm>
              <a:off x="2000" y="2920"/>
              <a:ext cx="1008" cy="528"/>
            </a:xfrm>
            <a:prstGeom prst="rect">
              <a:avLst/>
            </a:prstGeom>
            <a:grp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l">
                <a:defRPr/>
              </a:pPr>
              <a:r>
                <a:rPr lang="en-US" sz="1800" b="0"/>
                <a:t>Downtown</a:t>
              </a:r>
            </a:p>
            <a:p>
              <a:pPr algn="l">
                <a:defRPr/>
              </a:pPr>
              <a:r>
                <a:rPr lang="en-US" sz="1800" b="0"/>
                <a:t>Redwood</a:t>
              </a:r>
            </a:p>
            <a:p>
              <a:pPr algn="l">
                <a:defRPr/>
              </a:pPr>
              <a:r>
                <a:rPr lang="en-US" sz="1800" b="0"/>
                <a:t>Perryridge</a:t>
              </a:r>
            </a:p>
          </p:txBody>
        </p:sp>
      </p:grpSp>
      <p:grpSp>
        <p:nvGrpSpPr>
          <p:cNvPr id="4" name="Group 45"/>
          <p:cNvGrpSpPr>
            <a:grpSpLocks/>
          </p:cNvGrpSpPr>
          <p:nvPr/>
        </p:nvGrpSpPr>
        <p:grpSpPr bwMode="auto">
          <a:xfrm>
            <a:off x="838200" y="4114800"/>
            <a:ext cx="6064250" cy="738188"/>
            <a:chOff x="714" y="2156"/>
            <a:chExt cx="2668" cy="465"/>
          </a:xfrm>
        </p:grpSpPr>
        <p:sp>
          <p:nvSpPr>
            <p:cNvPr id="626728" name="Rectangle 26"/>
            <p:cNvSpPr>
              <a:spLocks noChangeArrowheads="1"/>
            </p:cNvSpPr>
            <p:nvPr/>
          </p:nvSpPr>
          <p:spPr bwMode="auto">
            <a:xfrm>
              <a:off x="714" y="2156"/>
              <a:ext cx="2668"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35000"/>
                </a:spcBef>
                <a:buClr>
                  <a:schemeClr val="tx2"/>
                </a:buClr>
                <a:buSzPct val="90000"/>
                <a:buFont typeface="Monotype Sorts" pitchFamily="2" charset="2"/>
                <a:buChar char="n"/>
              </a:pPr>
              <a:r>
                <a:rPr kumimoji="1" lang="en-US" sz="1800">
                  <a:latin typeface="Verdana" pitchFamily="34" charset="0"/>
                </a:rPr>
                <a:t> </a:t>
              </a:r>
              <a:r>
                <a:rPr kumimoji="1" lang="en-US" sz="1800" b="0">
                  <a:latin typeface="Verdana" pitchFamily="34" charset="0"/>
                </a:rPr>
                <a:t>Left Outer Join</a:t>
              </a:r>
            </a:p>
            <a:p>
              <a:pPr algn="l">
                <a:spcBef>
                  <a:spcPct val="35000"/>
                </a:spcBef>
                <a:buClr>
                  <a:schemeClr val="tx2"/>
                </a:buClr>
                <a:buFont typeface="Monotype Sorts" pitchFamily="2" charset="2"/>
                <a:buNone/>
              </a:pPr>
              <a:r>
                <a:rPr kumimoji="1" lang="en-US" sz="1800" b="0" i="1">
                  <a:latin typeface="Verdana" pitchFamily="34" charset="0"/>
                </a:rPr>
                <a:t>    loan          borrower</a:t>
              </a:r>
              <a:endParaRPr kumimoji="1" lang="en-US" sz="1800">
                <a:latin typeface="Verdana" pitchFamily="34" charset="0"/>
              </a:endParaRPr>
            </a:p>
          </p:txBody>
        </p:sp>
        <p:grpSp>
          <p:nvGrpSpPr>
            <p:cNvPr id="626729" name="Group 41"/>
            <p:cNvGrpSpPr>
              <a:grpSpLocks/>
            </p:cNvGrpSpPr>
            <p:nvPr/>
          </p:nvGrpSpPr>
          <p:grpSpPr bwMode="auto">
            <a:xfrm>
              <a:off x="1136" y="2448"/>
              <a:ext cx="261" cy="132"/>
              <a:chOff x="1113" y="2400"/>
              <a:chExt cx="261" cy="132"/>
            </a:xfrm>
          </p:grpSpPr>
          <p:sp>
            <p:nvSpPr>
              <p:cNvPr id="626730" name="AutoShape 42"/>
              <p:cNvSpPr>
                <a:spLocks noChangeArrowheads="1"/>
              </p:cNvSpPr>
              <p:nvPr/>
            </p:nvSpPr>
            <p:spPr bwMode="auto">
              <a:xfrm rot="16200000" flipV="1">
                <a:off x="1242" y="2400"/>
                <a:ext cx="132" cy="132"/>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626731" name="Line 43"/>
              <p:cNvSpPr>
                <a:spLocks noChangeShapeType="1"/>
              </p:cNvSpPr>
              <p:nvPr/>
            </p:nvSpPr>
            <p:spPr bwMode="auto">
              <a:xfrm flipH="1">
                <a:off x="1116" y="240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6732" name="Line 44"/>
              <p:cNvSpPr>
                <a:spLocks noChangeShapeType="1"/>
              </p:cNvSpPr>
              <p:nvPr/>
            </p:nvSpPr>
            <p:spPr bwMode="auto">
              <a:xfrm flipH="1">
                <a:off x="1113" y="2525"/>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2466"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ngoài</a:t>
            </a:r>
          </a:p>
        </p:txBody>
      </p:sp>
      <p:sp>
        <p:nvSpPr>
          <p:cNvPr id="5" name="Footer Placeholder 4"/>
          <p:cNvSpPr>
            <a:spLocks noGrp="1"/>
          </p:cNvSpPr>
          <p:nvPr>
            <p:ph type="ftr" sz="quarter" idx="11"/>
          </p:nvPr>
        </p:nvSpPr>
        <p:spPr/>
        <p:txBody>
          <a:bodyPr/>
          <a:lstStyle/>
          <a:p>
            <a:r>
              <a:rPr lang="en-US" smtClean="0"/>
              <a:t>Trần Thi Kim Chi</a:t>
            </a:r>
            <a:endParaRPr lang="en-US"/>
          </a:p>
        </p:txBody>
      </p:sp>
      <p:sp>
        <p:nvSpPr>
          <p:cNvPr id="6" name="Slide Number Placeholder 5"/>
          <p:cNvSpPr>
            <a:spLocks noGrp="1"/>
          </p:cNvSpPr>
          <p:nvPr>
            <p:ph type="sldNum" sz="quarter" idx="12"/>
          </p:nvPr>
        </p:nvSpPr>
        <p:spPr/>
        <p:txBody>
          <a:bodyPr/>
          <a:lstStyle/>
          <a:p>
            <a:fld id="{FFF78B54-851D-40EE-83BB-0C4EB37884E6}" type="slidenum">
              <a:rPr lang="en-US" smtClean="0"/>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1295400" y="2667000"/>
            <a:ext cx="6705600" cy="1219200"/>
            <a:chOff x="816" y="1299"/>
            <a:chExt cx="3792" cy="768"/>
          </a:xfrm>
        </p:grpSpPr>
        <p:sp>
          <p:nvSpPr>
            <p:cNvPr id="77829" name="Rectangle 5"/>
            <p:cNvSpPr>
              <a:spLocks noChangeArrowheads="1"/>
            </p:cNvSpPr>
            <p:nvPr/>
          </p:nvSpPr>
          <p:spPr bwMode="auto">
            <a:xfrm>
              <a:off x="816" y="1299"/>
              <a:ext cx="1008" cy="1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sz="1800" b="0" i="1"/>
                <a:t>loan_number</a:t>
              </a:r>
              <a:endParaRPr lang="en-US" sz="1800" b="0"/>
            </a:p>
          </p:txBody>
        </p:sp>
        <p:sp>
          <p:nvSpPr>
            <p:cNvPr id="77830" name="Rectangle 6"/>
            <p:cNvSpPr>
              <a:spLocks noChangeArrowheads="1"/>
            </p:cNvSpPr>
            <p:nvPr/>
          </p:nvSpPr>
          <p:spPr bwMode="auto">
            <a:xfrm>
              <a:off x="2832" y="1299"/>
              <a:ext cx="720" cy="1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sz="1800" b="0" i="1"/>
                <a:t>amount</a:t>
              </a:r>
              <a:endParaRPr lang="en-US" sz="1800" b="0"/>
            </a:p>
          </p:txBody>
        </p:sp>
        <p:sp>
          <p:nvSpPr>
            <p:cNvPr id="77832" name="Rectangle 8"/>
            <p:cNvSpPr>
              <a:spLocks noChangeArrowheads="1"/>
            </p:cNvSpPr>
            <p:nvPr/>
          </p:nvSpPr>
          <p:spPr bwMode="auto">
            <a:xfrm>
              <a:off x="816" y="1539"/>
              <a:ext cx="1008" cy="5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l">
                <a:defRPr/>
              </a:pPr>
              <a:r>
                <a:rPr lang="en-US" sz="1800" b="0"/>
                <a:t>L-170</a:t>
              </a:r>
            </a:p>
            <a:p>
              <a:pPr algn="l">
                <a:defRPr/>
              </a:pPr>
              <a:r>
                <a:rPr lang="en-US" sz="1800" b="0"/>
                <a:t>L-230</a:t>
              </a:r>
            </a:p>
            <a:p>
              <a:pPr algn="l">
                <a:defRPr/>
              </a:pPr>
              <a:r>
                <a:rPr lang="en-US" sz="1800" b="0"/>
                <a:t>L-155</a:t>
              </a:r>
            </a:p>
          </p:txBody>
        </p:sp>
        <p:sp>
          <p:nvSpPr>
            <p:cNvPr id="77833" name="Rectangle 9"/>
            <p:cNvSpPr>
              <a:spLocks noChangeArrowheads="1"/>
            </p:cNvSpPr>
            <p:nvPr/>
          </p:nvSpPr>
          <p:spPr bwMode="auto">
            <a:xfrm>
              <a:off x="2832" y="1539"/>
              <a:ext cx="720" cy="5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sz="1800" b="0"/>
                <a:t>3000</a:t>
              </a:r>
            </a:p>
            <a:p>
              <a:pPr>
                <a:defRPr/>
              </a:pPr>
              <a:r>
                <a:rPr lang="en-US" sz="1800" b="0"/>
                <a:t>4000</a:t>
              </a:r>
            </a:p>
            <a:p>
              <a:pPr>
                <a:defRPr/>
              </a:pPr>
              <a:r>
                <a:rPr lang="en-US" sz="1800" b="0" i="1"/>
                <a:t>null</a:t>
              </a:r>
            </a:p>
          </p:txBody>
        </p:sp>
        <p:sp>
          <p:nvSpPr>
            <p:cNvPr id="77834" name="Rectangle 10"/>
            <p:cNvSpPr>
              <a:spLocks noChangeArrowheads="1"/>
            </p:cNvSpPr>
            <p:nvPr/>
          </p:nvSpPr>
          <p:spPr bwMode="auto">
            <a:xfrm>
              <a:off x="3552" y="1299"/>
              <a:ext cx="1056" cy="1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sz="1800" b="0" i="1"/>
                <a:t>customer_name</a:t>
              </a:r>
              <a:endParaRPr lang="en-US" sz="1800" b="0"/>
            </a:p>
          </p:txBody>
        </p:sp>
        <p:sp>
          <p:nvSpPr>
            <p:cNvPr id="77835" name="Rectangle 11"/>
            <p:cNvSpPr>
              <a:spLocks noChangeArrowheads="1"/>
            </p:cNvSpPr>
            <p:nvPr/>
          </p:nvSpPr>
          <p:spPr bwMode="auto">
            <a:xfrm>
              <a:off x="3552" y="1539"/>
              <a:ext cx="1056" cy="5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l">
                <a:defRPr/>
              </a:pPr>
              <a:r>
                <a:rPr lang="en-US" sz="1800" b="0"/>
                <a:t>Jones</a:t>
              </a:r>
            </a:p>
            <a:p>
              <a:pPr algn="l">
                <a:defRPr/>
              </a:pPr>
              <a:r>
                <a:rPr lang="en-US" sz="1800" b="0"/>
                <a:t>Smith</a:t>
              </a:r>
            </a:p>
            <a:p>
              <a:pPr algn="l">
                <a:defRPr/>
              </a:pPr>
              <a:r>
                <a:rPr lang="en-US" sz="1800" b="0"/>
                <a:t>Hayes</a:t>
              </a:r>
            </a:p>
          </p:txBody>
        </p:sp>
        <p:sp>
          <p:nvSpPr>
            <p:cNvPr id="77849" name="Rectangle 25"/>
            <p:cNvSpPr>
              <a:spLocks noChangeArrowheads="1"/>
            </p:cNvSpPr>
            <p:nvPr/>
          </p:nvSpPr>
          <p:spPr bwMode="auto">
            <a:xfrm>
              <a:off x="1824" y="1299"/>
              <a:ext cx="1008" cy="19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sz="1800" b="0" i="1"/>
                <a:t>branch_name</a:t>
              </a:r>
              <a:endParaRPr lang="en-US" sz="1800" b="0"/>
            </a:p>
          </p:txBody>
        </p:sp>
        <p:sp>
          <p:nvSpPr>
            <p:cNvPr id="77850" name="Rectangle 26"/>
            <p:cNvSpPr>
              <a:spLocks noChangeArrowheads="1"/>
            </p:cNvSpPr>
            <p:nvPr/>
          </p:nvSpPr>
          <p:spPr bwMode="auto">
            <a:xfrm>
              <a:off x="1824" y="1539"/>
              <a:ext cx="1008" cy="5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l">
                <a:defRPr/>
              </a:pPr>
              <a:r>
                <a:rPr lang="en-US" sz="1800" b="0" dirty="0"/>
                <a:t>Downtown</a:t>
              </a:r>
            </a:p>
            <a:p>
              <a:pPr algn="l">
                <a:defRPr/>
              </a:pPr>
              <a:r>
                <a:rPr lang="en-US" sz="1800" b="0" dirty="0"/>
                <a:t>Redwood</a:t>
              </a:r>
            </a:p>
            <a:p>
              <a:pPr algn="l">
                <a:defRPr/>
              </a:pPr>
              <a:r>
                <a:rPr lang="en-US" sz="1800" b="0" i="1" dirty="0"/>
                <a:t>null</a:t>
              </a:r>
              <a:endParaRPr lang="en-US" sz="1800" b="0" dirty="0"/>
            </a:p>
          </p:txBody>
        </p:sp>
      </p:grpSp>
      <p:grpSp>
        <p:nvGrpSpPr>
          <p:cNvPr id="3" name="Group 46"/>
          <p:cNvGrpSpPr>
            <a:grpSpLocks/>
          </p:cNvGrpSpPr>
          <p:nvPr/>
        </p:nvGrpSpPr>
        <p:grpSpPr bwMode="auto">
          <a:xfrm>
            <a:off x="1219200" y="4800600"/>
            <a:ext cx="7010400" cy="1524000"/>
            <a:chOff x="768" y="2688"/>
            <a:chExt cx="3792" cy="960"/>
          </a:xfrm>
          <a:solidFill>
            <a:schemeClr val="accent1">
              <a:lumMod val="50000"/>
            </a:schemeClr>
          </a:solidFill>
        </p:grpSpPr>
        <p:sp>
          <p:nvSpPr>
            <p:cNvPr id="77838" name="Rectangle 14"/>
            <p:cNvSpPr>
              <a:spLocks noChangeArrowheads="1"/>
            </p:cNvSpPr>
            <p:nvPr/>
          </p:nvSpPr>
          <p:spPr bwMode="auto">
            <a:xfrm>
              <a:off x="768" y="2688"/>
              <a:ext cx="1008" cy="192"/>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sz="1800" b="0" i="1"/>
                <a:t>loan_number</a:t>
              </a:r>
              <a:endParaRPr lang="en-US" sz="1800" b="0"/>
            </a:p>
          </p:txBody>
        </p:sp>
        <p:sp>
          <p:nvSpPr>
            <p:cNvPr id="77839" name="Rectangle 15"/>
            <p:cNvSpPr>
              <a:spLocks noChangeArrowheads="1"/>
            </p:cNvSpPr>
            <p:nvPr/>
          </p:nvSpPr>
          <p:spPr bwMode="auto">
            <a:xfrm>
              <a:off x="2784" y="2688"/>
              <a:ext cx="720" cy="192"/>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sz="1800" b="0" i="1"/>
                <a:t>amount</a:t>
              </a:r>
              <a:endParaRPr lang="en-US" sz="1800" b="0"/>
            </a:p>
          </p:txBody>
        </p:sp>
        <p:sp>
          <p:nvSpPr>
            <p:cNvPr id="77841" name="Rectangle 17"/>
            <p:cNvSpPr>
              <a:spLocks noChangeArrowheads="1"/>
            </p:cNvSpPr>
            <p:nvPr/>
          </p:nvSpPr>
          <p:spPr bwMode="auto">
            <a:xfrm>
              <a:off x="768" y="2928"/>
              <a:ext cx="1008" cy="720"/>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l">
                <a:defRPr/>
              </a:pPr>
              <a:r>
                <a:rPr lang="en-US" sz="1800" b="0"/>
                <a:t>L-170</a:t>
              </a:r>
            </a:p>
            <a:p>
              <a:pPr algn="l">
                <a:defRPr/>
              </a:pPr>
              <a:r>
                <a:rPr lang="en-US" sz="1800" b="0"/>
                <a:t>L-230</a:t>
              </a:r>
            </a:p>
            <a:p>
              <a:pPr algn="l">
                <a:defRPr/>
              </a:pPr>
              <a:r>
                <a:rPr lang="en-US" sz="1800" b="0"/>
                <a:t>L-260</a:t>
              </a:r>
            </a:p>
            <a:p>
              <a:pPr algn="l">
                <a:defRPr/>
              </a:pPr>
              <a:r>
                <a:rPr lang="en-US" sz="1800" b="0"/>
                <a:t>L-155</a:t>
              </a:r>
            </a:p>
          </p:txBody>
        </p:sp>
        <p:sp>
          <p:nvSpPr>
            <p:cNvPr id="77842" name="Rectangle 18"/>
            <p:cNvSpPr>
              <a:spLocks noChangeArrowheads="1"/>
            </p:cNvSpPr>
            <p:nvPr/>
          </p:nvSpPr>
          <p:spPr bwMode="auto">
            <a:xfrm>
              <a:off x="2784" y="2928"/>
              <a:ext cx="720" cy="720"/>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sz="1800" b="0"/>
                <a:t>3000</a:t>
              </a:r>
            </a:p>
            <a:p>
              <a:pPr>
                <a:defRPr/>
              </a:pPr>
              <a:r>
                <a:rPr lang="en-US" sz="1800" b="0"/>
                <a:t>4000</a:t>
              </a:r>
            </a:p>
            <a:p>
              <a:pPr>
                <a:defRPr/>
              </a:pPr>
              <a:r>
                <a:rPr lang="en-US" sz="1800" b="0"/>
                <a:t>1700</a:t>
              </a:r>
            </a:p>
            <a:p>
              <a:pPr>
                <a:defRPr/>
              </a:pPr>
              <a:r>
                <a:rPr lang="en-US" sz="1800" b="0" i="1"/>
                <a:t>null</a:t>
              </a:r>
            </a:p>
          </p:txBody>
        </p:sp>
        <p:sp>
          <p:nvSpPr>
            <p:cNvPr id="77843" name="Rectangle 19"/>
            <p:cNvSpPr>
              <a:spLocks noChangeArrowheads="1"/>
            </p:cNvSpPr>
            <p:nvPr/>
          </p:nvSpPr>
          <p:spPr bwMode="auto">
            <a:xfrm>
              <a:off x="3504" y="2688"/>
              <a:ext cx="1056" cy="192"/>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sz="1800" b="0" i="1"/>
                <a:t>customer_name</a:t>
              </a:r>
              <a:endParaRPr lang="en-US" sz="1800" b="0"/>
            </a:p>
          </p:txBody>
        </p:sp>
        <p:sp>
          <p:nvSpPr>
            <p:cNvPr id="77844" name="Rectangle 20"/>
            <p:cNvSpPr>
              <a:spLocks noChangeArrowheads="1"/>
            </p:cNvSpPr>
            <p:nvPr/>
          </p:nvSpPr>
          <p:spPr bwMode="auto">
            <a:xfrm>
              <a:off x="3504" y="2928"/>
              <a:ext cx="1056" cy="720"/>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l">
                <a:defRPr/>
              </a:pPr>
              <a:r>
                <a:rPr lang="en-US" sz="1800" b="0"/>
                <a:t>Jones</a:t>
              </a:r>
            </a:p>
            <a:p>
              <a:pPr algn="l">
                <a:defRPr/>
              </a:pPr>
              <a:r>
                <a:rPr lang="en-US" sz="1800" b="0"/>
                <a:t>Smith</a:t>
              </a:r>
            </a:p>
            <a:p>
              <a:pPr algn="l">
                <a:defRPr/>
              </a:pPr>
              <a:r>
                <a:rPr lang="en-US" sz="1800" b="0" i="1"/>
                <a:t>null</a:t>
              </a:r>
              <a:endParaRPr lang="en-US" sz="1800" b="0"/>
            </a:p>
            <a:p>
              <a:pPr algn="l">
                <a:defRPr/>
              </a:pPr>
              <a:r>
                <a:rPr lang="en-US" sz="1800" b="0"/>
                <a:t>Hayes</a:t>
              </a:r>
            </a:p>
          </p:txBody>
        </p:sp>
        <p:sp>
          <p:nvSpPr>
            <p:cNvPr id="77851" name="Rectangle 27"/>
            <p:cNvSpPr>
              <a:spLocks noChangeArrowheads="1"/>
            </p:cNvSpPr>
            <p:nvPr/>
          </p:nvSpPr>
          <p:spPr bwMode="auto">
            <a:xfrm>
              <a:off x="1776" y="2688"/>
              <a:ext cx="1008" cy="192"/>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defRPr/>
              </a:pPr>
              <a:r>
                <a:rPr lang="en-US" sz="1800" b="0" i="1"/>
                <a:t>branch_name</a:t>
              </a:r>
              <a:endParaRPr lang="en-US" sz="1800" b="0"/>
            </a:p>
          </p:txBody>
        </p:sp>
        <p:sp>
          <p:nvSpPr>
            <p:cNvPr id="77852" name="Rectangle 28"/>
            <p:cNvSpPr>
              <a:spLocks noChangeArrowheads="1"/>
            </p:cNvSpPr>
            <p:nvPr/>
          </p:nvSpPr>
          <p:spPr bwMode="auto">
            <a:xfrm>
              <a:off x="1776" y="2928"/>
              <a:ext cx="1008" cy="720"/>
            </a:xfrm>
            <a:prstGeom prst="rect">
              <a:avLst/>
            </a:prstGeom>
            <a:grp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l">
                <a:defRPr/>
              </a:pPr>
              <a:r>
                <a:rPr lang="en-US" sz="1800" b="0"/>
                <a:t>Downtown</a:t>
              </a:r>
            </a:p>
            <a:p>
              <a:pPr algn="l">
                <a:defRPr/>
              </a:pPr>
              <a:r>
                <a:rPr lang="en-US" sz="1800" b="0"/>
                <a:t>Redwood</a:t>
              </a:r>
            </a:p>
            <a:p>
              <a:pPr algn="l">
                <a:defRPr/>
              </a:pPr>
              <a:r>
                <a:rPr lang="en-US" sz="1800" b="0"/>
                <a:t>Perryridge</a:t>
              </a:r>
            </a:p>
            <a:p>
              <a:pPr algn="l">
                <a:defRPr/>
              </a:pPr>
              <a:r>
                <a:rPr lang="en-US" sz="1800" b="0" i="1"/>
                <a:t>null</a:t>
              </a:r>
              <a:endParaRPr lang="en-US" sz="1800" b="0"/>
            </a:p>
          </p:txBody>
        </p:sp>
      </p:grpSp>
      <p:grpSp>
        <p:nvGrpSpPr>
          <p:cNvPr id="627749" name="Group 83"/>
          <p:cNvGrpSpPr>
            <a:grpSpLocks/>
          </p:cNvGrpSpPr>
          <p:nvPr/>
        </p:nvGrpSpPr>
        <p:grpSpPr bwMode="auto">
          <a:xfrm>
            <a:off x="838200" y="3962400"/>
            <a:ext cx="4070350" cy="738188"/>
            <a:chOff x="508" y="2145"/>
            <a:chExt cx="2564" cy="465"/>
          </a:xfrm>
        </p:grpSpPr>
        <p:sp>
          <p:nvSpPr>
            <p:cNvPr id="627750" name="Rectangle 24"/>
            <p:cNvSpPr>
              <a:spLocks noChangeArrowheads="1"/>
            </p:cNvSpPr>
            <p:nvPr/>
          </p:nvSpPr>
          <p:spPr bwMode="auto">
            <a:xfrm>
              <a:off x="508" y="2145"/>
              <a:ext cx="2564"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35000"/>
                </a:spcBef>
                <a:buClr>
                  <a:schemeClr val="tx2"/>
                </a:buClr>
                <a:buSzPct val="90000"/>
                <a:buFont typeface="Monotype Sorts" pitchFamily="2" charset="2"/>
                <a:buChar char="n"/>
              </a:pPr>
              <a:r>
                <a:rPr kumimoji="1" lang="en-US" sz="1800" b="0">
                  <a:latin typeface="Verdana" pitchFamily="34" charset="0"/>
                </a:rPr>
                <a:t> Full Outer Join</a:t>
              </a:r>
            </a:p>
            <a:p>
              <a:pPr algn="l">
                <a:spcBef>
                  <a:spcPct val="35000"/>
                </a:spcBef>
                <a:buClr>
                  <a:schemeClr val="tx2"/>
                </a:buClr>
                <a:buSzPct val="90000"/>
                <a:buFont typeface="Monotype Sorts" pitchFamily="2" charset="2"/>
                <a:buNone/>
              </a:pPr>
              <a:r>
                <a:rPr kumimoji="1" lang="en-US" sz="1800" b="0" i="1">
                  <a:latin typeface="Verdana" pitchFamily="34" charset="0"/>
                </a:rPr>
                <a:t>    loan        borrower</a:t>
              </a:r>
            </a:p>
          </p:txBody>
        </p:sp>
        <p:grpSp>
          <p:nvGrpSpPr>
            <p:cNvPr id="627751" name="Group 56"/>
            <p:cNvGrpSpPr>
              <a:grpSpLocks/>
            </p:cNvGrpSpPr>
            <p:nvPr/>
          </p:nvGrpSpPr>
          <p:grpSpPr bwMode="auto">
            <a:xfrm>
              <a:off x="1085" y="2448"/>
              <a:ext cx="239" cy="96"/>
              <a:chOff x="1209" y="2444"/>
              <a:chExt cx="239" cy="96"/>
            </a:xfrm>
          </p:grpSpPr>
          <p:sp>
            <p:nvSpPr>
              <p:cNvPr id="627752" name="AutoShape 57"/>
              <p:cNvSpPr>
                <a:spLocks noChangeArrowheads="1"/>
              </p:cNvSpPr>
              <p:nvPr/>
            </p:nvSpPr>
            <p:spPr bwMode="auto">
              <a:xfrm rot="16200000" flipV="1">
                <a:off x="1276" y="2444"/>
                <a:ext cx="96" cy="96"/>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627753" name="Line 58"/>
              <p:cNvSpPr>
                <a:spLocks noChangeShapeType="1"/>
              </p:cNvSpPr>
              <p:nvPr/>
            </p:nvSpPr>
            <p:spPr bwMode="auto">
              <a:xfrm flipH="1">
                <a:off x="1212" y="2450"/>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7754" name="Line 59"/>
              <p:cNvSpPr>
                <a:spLocks noChangeShapeType="1"/>
              </p:cNvSpPr>
              <p:nvPr/>
            </p:nvSpPr>
            <p:spPr bwMode="auto">
              <a:xfrm flipH="1">
                <a:off x="1209"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7755" name="Line 60"/>
              <p:cNvSpPr>
                <a:spLocks noChangeShapeType="1"/>
              </p:cNvSpPr>
              <p:nvPr/>
            </p:nvSpPr>
            <p:spPr bwMode="auto">
              <a:xfrm flipH="1">
                <a:off x="1384" y="2537"/>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7756" name="Line 61"/>
              <p:cNvSpPr>
                <a:spLocks noChangeShapeType="1"/>
              </p:cNvSpPr>
              <p:nvPr/>
            </p:nvSpPr>
            <p:spPr bwMode="auto">
              <a:xfrm flipH="1">
                <a:off x="1372" y="2444"/>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627757" name="Group 82"/>
          <p:cNvGrpSpPr>
            <a:grpSpLocks/>
          </p:cNvGrpSpPr>
          <p:nvPr/>
        </p:nvGrpSpPr>
        <p:grpSpPr bwMode="auto">
          <a:xfrm>
            <a:off x="762000" y="1905000"/>
            <a:ext cx="4070350" cy="738188"/>
            <a:chOff x="503" y="679"/>
            <a:chExt cx="2564" cy="510"/>
          </a:xfrm>
        </p:grpSpPr>
        <p:sp>
          <p:nvSpPr>
            <p:cNvPr id="627758" name="Rectangle 66"/>
            <p:cNvSpPr>
              <a:spLocks noChangeArrowheads="1"/>
            </p:cNvSpPr>
            <p:nvPr/>
          </p:nvSpPr>
          <p:spPr bwMode="auto">
            <a:xfrm>
              <a:off x="503" y="679"/>
              <a:ext cx="2564"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35000"/>
                </a:spcBef>
                <a:buClr>
                  <a:schemeClr val="tx2"/>
                </a:buClr>
                <a:buSzPct val="90000"/>
                <a:buFont typeface="Monotype Sorts" pitchFamily="2" charset="2"/>
                <a:buChar char="n"/>
              </a:pPr>
              <a:r>
                <a:rPr kumimoji="1" lang="en-US" sz="1800" b="0">
                  <a:latin typeface="Verdana" pitchFamily="34" charset="0"/>
                </a:rPr>
                <a:t> Right Outer Join</a:t>
              </a:r>
            </a:p>
            <a:p>
              <a:pPr algn="l">
                <a:spcBef>
                  <a:spcPct val="35000"/>
                </a:spcBef>
                <a:buClr>
                  <a:schemeClr val="tx2"/>
                </a:buClr>
                <a:buSzPct val="90000"/>
                <a:buFont typeface="Monotype Sorts" pitchFamily="2" charset="2"/>
                <a:buNone/>
              </a:pPr>
              <a:r>
                <a:rPr kumimoji="1" lang="en-US" sz="1800" b="0" i="1">
                  <a:latin typeface="Verdana" pitchFamily="34" charset="0"/>
                </a:rPr>
                <a:t>    loan        borrower</a:t>
              </a:r>
            </a:p>
          </p:txBody>
        </p:sp>
        <p:grpSp>
          <p:nvGrpSpPr>
            <p:cNvPr id="627759" name="Group 73"/>
            <p:cNvGrpSpPr>
              <a:grpSpLocks/>
            </p:cNvGrpSpPr>
            <p:nvPr/>
          </p:nvGrpSpPr>
          <p:grpSpPr bwMode="auto">
            <a:xfrm>
              <a:off x="1177" y="1001"/>
              <a:ext cx="167" cy="99"/>
              <a:chOff x="1162" y="1014"/>
              <a:chExt cx="167" cy="99"/>
            </a:xfrm>
          </p:grpSpPr>
          <p:sp>
            <p:nvSpPr>
              <p:cNvPr id="627760" name="AutoShape 74"/>
              <p:cNvSpPr>
                <a:spLocks noChangeArrowheads="1"/>
              </p:cNvSpPr>
              <p:nvPr/>
            </p:nvSpPr>
            <p:spPr bwMode="auto">
              <a:xfrm rot="16200000" flipV="1">
                <a:off x="1162" y="1015"/>
                <a:ext cx="96" cy="96"/>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627761" name="Line 75"/>
              <p:cNvSpPr>
                <a:spLocks noChangeShapeType="1"/>
              </p:cNvSpPr>
              <p:nvPr/>
            </p:nvSpPr>
            <p:spPr bwMode="auto">
              <a:xfrm flipH="1">
                <a:off x="1265" y="1014"/>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7762" name="Line 76"/>
              <p:cNvSpPr>
                <a:spLocks noChangeShapeType="1"/>
              </p:cNvSpPr>
              <p:nvPr/>
            </p:nvSpPr>
            <p:spPr bwMode="auto">
              <a:xfrm flipH="1">
                <a:off x="1265" y="1113"/>
                <a:ext cx="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62466" name="Rectangle 2"/>
          <p:cNvSpPr>
            <a:spLocks noChangeArrowheads="1"/>
          </p:cNvSpPr>
          <p:nvPr/>
        </p:nvSpPr>
        <p:spPr bwMode="auto">
          <a:xfrm>
            <a:off x="457200" y="533400"/>
            <a:ext cx="818356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b="0">
                <a:solidFill>
                  <a:srgbClr val="0000FF"/>
                </a:solidFill>
                <a:effectLst>
                  <a:outerShdw blurRad="38100" dist="38100" dir="2700000" algn="tl">
                    <a:srgbClr val="C0C0C0"/>
                  </a:outerShdw>
                </a:effectLst>
              </a:rPr>
              <a:t>Phép kết ngoài</a:t>
            </a:r>
          </a:p>
        </p:txBody>
      </p:sp>
      <p:sp>
        <p:nvSpPr>
          <p:cNvPr id="4" name="Footer Placeholder 3"/>
          <p:cNvSpPr>
            <a:spLocks noGrp="1"/>
          </p:cNvSpPr>
          <p:nvPr>
            <p:ph type="ftr" sz="quarter" idx="11"/>
          </p:nvPr>
        </p:nvSpPr>
        <p:spPr/>
        <p:txBody>
          <a:bodyPr/>
          <a:lstStyle/>
          <a:p>
            <a:r>
              <a:rPr lang="en-US" smtClean="0"/>
              <a:t>Trần Thi Kim Chi</a:t>
            </a:r>
            <a:endParaRPr lang="en-US"/>
          </a:p>
        </p:txBody>
      </p:sp>
      <p:sp>
        <p:nvSpPr>
          <p:cNvPr id="5" name="Slide Number Placeholder 4"/>
          <p:cNvSpPr>
            <a:spLocks noGrp="1"/>
          </p:cNvSpPr>
          <p:nvPr>
            <p:ph type="sldNum" sz="quarter" idx="12"/>
          </p:nvPr>
        </p:nvSpPr>
        <p:spPr/>
        <p:txBody>
          <a:bodyPr/>
          <a:lstStyle/>
          <a:p>
            <a:fld id="{FFF78B54-851D-40EE-83BB-0C4EB37884E6}" type="slidenum">
              <a:rPr lang="en-US" smtClean="0"/>
              <a:pPr/>
              <a:t>73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457200" y="533400"/>
            <a:ext cx="8183563" cy="1050925"/>
          </a:xfrm>
        </p:spPr>
        <p:txBody>
          <a:bodyPr>
            <a:noAutofit/>
          </a:bodyPr>
          <a:lstStyle/>
          <a:p>
            <a:pPr algn="ctr"/>
            <a:r>
              <a:rPr lang="en-US" sz="4000">
                <a:solidFill>
                  <a:srgbClr val="0000FF"/>
                </a:solidFill>
                <a:effectLst>
                  <a:outerShdw blurRad="38100" dist="38100" dir="2700000" algn="tl">
                    <a:srgbClr val="C0C0C0"/>
                  </a:outerShdw>
                </a:effectLst>
              </a:rPr>
              <a:t>Phép nửa kết </a:t>
            </a:r>
            <a:r>
              <a:rPr lang="en-US" sz="4000">
                <a:solidFill>
                  <a:srgbClr val="0000FF"/>
                </a:solidFill>
                <a:effectLst>
                  <a:outerShdw blurRad="38100" dist="38100" dir="2700000" algn="tl">
                    <a:srgbClr val="C0C0C0"/>
                  </a:outerShdw>
                </a:effectLst>
                <a:sym typeface="Symbol" pitchFamily="18" charset="2"/>
              </a:rPr>
              <a:t></a:t>
            </a:r>
            <a:r>
              <a:rPr lang="en-US" sz="4000">
                <a:solidFill>
                  <a:srgbClr val="0000FF"/>
                </a:solidFill>
                <a:effectLst>
                  <a:outerShdw blurRad="38100" dist="38100" dir="2700000" algn="tl">
                    <a:srgbClr val="C0C0C0"/>
                  </a:outerShdw>
                </a:effectLst>
              </a:rPr>
              <a:t> </a:t>
            </a:r>
            <a:br>
              <a:rPr lang="en-US" sz="4000">
                <a:solidFill>
                  <a:srgbClr val="0000FF"/>
                </a:solidFill>
                <a:effectLst>
                  <a:outerShdw blurRad="38100" dist="38100" dir="2700000" algn="tl">
                    <a:srgbClr val="C0C0C0"/>
                  </a:outerShdw>
                </a:effectLst>
              </a:rPr>
            </a:br>
            <a:r>
              <a:rPr lang="en-US" sz="4000">
                <a:solidFill>
                  <a:srgbClr val="0000FF"/>
                </a:solidFill>
                <a:effectLst>
                  <a:outerShdw blurRad="38100" dist="38100" dir="2700000" algn="tl">
                    <a:srgbClr val="C0C0C0"/>
                  </a:outerShdw>
                </a:effectLst>
              </a:rPr>
              <a:t>(</a:t>
            </a:r>
            <a:r>
              <a:rPr lang="en-US" sz="4000">
                <a:solidFill>
                  <a:srgbClr val="0000FF"/>
                </a:solidFill>
                <a:effectLst>
                  <a:outerShdw blurRad="38100" dist="38100" dir="2700000" algn="tl">
                    <a:srgbClr val="C0C0C0"/>
                  </a:outerShdw>
                </a:effectLst>
                <a:sym typeface="Symbol" pitchFamily="18" charset="2"/>
              </a:rPr>
              <a:t>-semijoin</a:t>
            </a:r>
            <a:r>
              <a:rPr lang="en-US" sz="4000">
                <a:solidFill>
                  <a:srgbClr val="0000FF"/>
                </a:solidFill>
                <a:effectLst>
                  <a:outerShdw blurRad="38100" dist="38100" dir="2700000" algn="tl">
                    <a:srgbClr val="C0C0C0"/>
                  </a:outerShdw>
                </a:effectLst>
              </a:rPr>
              <a:t>)</a:t>
            </a:r>
          </a:p>
        </p:txBody>
      </p:sp>
      <p:sp>
        <p:nvSpPr>
          <p:cNvPr id="628739" name="Rectangle 3"/>
          <p:cNvSpPr>
            <a:spLocks noGrp="1" noChangeArrowheads="1"/>
          </p:cNvSpPr>
          <p:nvPr>
            <p:ph idx="4294967295"/>
          </p:nvPr>
        </p:nvSpPr>
        <p:spPr>
          <a:xfrm>
            <a:off x="609600" y="1981200"/>
            <a:ext cx="8183563" cy="4187825"/>
          </a:xfrm>
        </p:spPr>
        <p:txBody>
          <a:bodyPr lIns="182880" tIns="91440"/>
          <a:lstStyle/>
          <a:p>
            <a:pPr marL="265113" indent="-265113">
              <a:lnSpc>
                <a:spcPct val="90000"/>
              </a:lnSpc>
            </a:pPr>
            <a:r>
              <a:rPr lang="en-US" sz="2400"/>
              <a:t>Phép nửa kết của r và s trên 2 thuộc tính A </a:t>
            </a:r>
            <a:r>
              <a:rPr lang="en-US" sz="2400">
                <a:sym typeface="Symbol" pitchFamily="18" charset="2"/>
              </a:rPr>
              <a:t> R và B  S cho kết quả là 1 quan hệ bao gồm các bộ của r mà chúng kết với s theo điều kiện A  B</a:t>
            </a:r>
          </a:p>
          <a:p>
            <a:pPr marL="265113" indent="-265113" algn="ctr">
              <a:lnSpc>
                <a:spcPct val="90000"/>
              </a:lnSpc>
              <a:buFont typeface="Wingdings" pitchFamily="2" charset="2"/>
              <a:buNone/>
            </a:pPr>
            <a:r>
              <a:rPr lang="en-US" sz="2400">
                <a:sym typeface="Symbol" pitchFamily="18" charset="2"/>
              </a:rPr>
              <a:t>R    </a:t>
            </a:r>
            <a:r>
              <a:rPr lang="en-US" sz="2400" baseline="-25000">
                <a:sym typeface="Symbol" pitchFamily="18" charset="2"/>
              </a:rPr>
              <a:t>A  B</a:t>
            </a:r>
            <a:r>
              <a:rPr lang="en-US" sz="2400">
                <a:sym typeface="Symbol" pitchFamily="18" charset="2"/>
              </a:rPr>
              <a:t> s = { t | t  r và  u  s với t[A]  t[B]} </a:t>
            </a:r>
          </a:p>
          <a:p>
            <a:pPr marL="265113" indent="-265113">
              <a:lnSpc>
                <a:spcPct val="90000"/>
              </a:lnSpc>
            </a:pPr>
            <a:r>
              <a:rPr lang="en-US" sz="2400">
                <a:sym typeface="Symbol" pitchFamily="18" charset="2"/>
              </a:rPr>
              <a:t>R    </a:t>
            </a:r>
            <a:r>
              <a:rPr lang="en-US" sz="2400" baseline="-25000">
                <a:sym typeface="Symbol" pitchFamily="18" charset="2"/>
              </a:rPr>
              <a:t>A B</a:t>
            </a:r>
            <a:r>
              <a:rPr lang="en-US" sz="2400">
                <a:sym typeface="Symbol" pitchFamily="18" charset="2"/>
              </a:rPr>
              <a:t> s = </a:t>
            </a:r>
            <a:r>
              <a:rPr lang="en-US" sz="2400" baseline="-25000">
                <a:sym typeface="Symbol" pitchFamily="18" charset="2"/>
              </a:rPr>
              <a:t>R</a:t>
            </a:r>
            <a:r>
              <a:rPr lang="en-US" sz="2400">
                <a:sym typeface="Symbol" pitchFamily="18" charset="2"/>
              </a:rPr>
              <a:t>(r      </a:t>
            </a:r>
            <a:r>
              <a:rPr lang="en-US" sz="2400" baseline="-25000">
                <a:sym typeface="Symbol" pitchFamily="18" charset="2"/>
              </a:rPr>
              <a:t>A  B</a:t>
            </a:r>
            <a:r>
              <a:rPr lang="en-US" sz="2400">
                <a:sym typeface="Symbol" pitchFamily="18" charset="2"/>
              </a:rPr>
              <a:t> s)</a:t>
            </a:r>
          </a:p>
          <a:p>
            <a:pPr marL="265113" indent="-265113">
              <a:lnSpc>
                <a:spcPct val="90000"/>
              </a:lnSpc>
            </a:pPr>
            <a:endParaRPr lang="en-US" sz="2400">
              <a:sym typeface="Symbol" pitchFamily="18" charset="2"/>
            </a:endParaRPr>
          </a:p>
          <a:p>
            <a:pPr marL="265113" indent="-265113">
              <a:lnSpc>
                <a:spcPct val="90000"/>
              </a:lnSpc>
            </a:pPr>
            <a:r>
              <a:rPr lang="en-US" sz="2400">
                <a:sym typeface="Symbol" pitchFamily="18" charset="2"/>
              </a:rPr>
              <a:t>Phép nửa kết không có tính giao hoán</a:t>
            </a:r>
          </a:p>
        </p:txBody>
      </p:sp>
      <p:sp>
        <p:nvSpPr>
          <p:cNvPr id="15"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A4BE2A7-133F-439D-9F51-66C6074B60A1}" type="slidenum">
              <a:rPr lang="en-US" sz="1000" b="0">
                <a:solidFill>
                  <a:schemeClr val="bg2">
                    <a:shade val="50000"/>
                  </a:schemeClr>
                </a:solidFill>
                <a:latin typeface="Verdana" pitchFamily="34" charset="0"/>
              </a:rPr>
              <a:pPr algn="r" eaLnBrk="1" hangingPunct="1">
                <a:defRPr/>
              </a:pPr>
              <a:t>74</a:t>
            </a:fld>
            <a:endParaRPr lang="en-US" sz="1000" b="0">
              <a:solidFill>
                <a:schemeClr val="bg2">
                  <a:shade val="50000"/>
                </a:schemeClr>
              </a:solidFill>
              <a:latin typeface="Verdana" pitchFamily="34" charset="0"/>
            </a:endParaRPr>
          </a:p>
        </p:txBody>
      </p:sp>
      <p:grpSp>
        <p:nvGrpSpPr>
          <p:cNvPr id="628741" name="Group 4"/>
          <p:cNvGrpSpPr>
            <a:grpSpLocks/>
          </p:cNvGrpSpPr>
          <p:nvPr/>
        </p:nvGrpSpPr>
        <p:grpSpPr bwMode="auto">
          <a:xfrm>
            <a:off x="1295400" y="3657600"/>
            <a:ext cx="228600" cy="152400"/>
            <a:chOff x="3543" y="3456"/>
            <a:chExt cx="345" cy="240"/>
          </a:xfrm>
        </p:grpSpPr>
        <p:sp>
          <p:nvSpPr>
            <p:cNvPr id="628742" name="Line 5"/>
            <p:cNvSpPr>
              <a:spLocks noChangeShapeType="1"/>
            </p:cNvSpPr>
            <p:nvPr/>
          </p:nvSpPr>
          <p:spPr bwMode="auto">
            <a:xfrm flipH="1">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43" name="Line 6"/>
            <p:cNvSpPr>
              <a:spLocks noChangeShapeType="1"/>
            </p:cNvSpPr>
            <p:nvPr/>
          </p:nvSpPr>
          <p:spPr bwMode="auto">
            <a:xfrm>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44" name="Line 7"/>
            <p:cNvSpPr>
              <a:spLocks noChangeShapeType="1"/>
            </p:cNvSpPr>
            <p:nvPr/>
          </p:nvSpPr>
          <p:spPr bwMode="auto">
            <a:xfrm>
              <a:off x="3543" y="34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8750" name="Group 4"/>
          <p:cNvGrpSpPr>
            <a:grpSpLocks/>
          </p:cNvGrpSpPr>
          <p:nvPr/>
        </p:nvGrpSpPr>
        <p:grpSpPr bwMode="auto">
          <a:xfrm>
            <a:off x="3200400" y="3657600"/>
            <a:ext cx="228600" cy="152400"/>
            <a:chOff x="3543" y="3456"/>
            <a:chExt cx="345" cy="240"/>
          </a:xfrm>
        </p:grpSpPr>
        <p:sp>
          <p:nvSpPr>
            <p:cNvPr id="628751" name="Line 5"/>
            <p:cNvSpPr>
              <a:spLocks noChangeShapeType="1"/>
            </p:cNvSpPr>
            <p:nvPr/>
          </p:nvSpPr>
          <p:spPr bwMode="auto">
            <a:xfrm flipH="1">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52" name="Line 6"/>
            <p:cNvSpPr>
              <a:spLocks noChangeShapeType="1"/>
            </p:cNvSpPr>
            <p:nvPr/>
          </p:nvSpPr>
          <p:spPr bwMode="auto">
            <a:xfrm>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53" name="Line 7"/>
            <p:cNvSpPr>
              <a:spLocks noChangeShapeType="1"/>
            </p:cNvSpPr>
            <p:nvPr/>
          </p:nvSpPr>
          <p:spPr bwMode="auto">
            <a:xfrm>
              <a:off x="3543" y="34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28754" name="Group 4"/>
          <p:cNvGrpSpPr>
            <a:grpSpLocks/>
          </p:cNvGrpSpPr>
          <p:nvPr/>
        </p:nvGrpSpPr>
        <p:grpSpPr bwMode="auto">
          <a:xfrm>
            <a:off x="2057400" y="3200400"/>
            <a:ext cx="228600" cy="152400"/>
            <a:chOff x="3543" y="3456"/>
            <a:chExt cx="345" cy="240"/>
          </a:xfrm>
        </p:grpSpPr>
        <p:sp>
          <p:nvSpPr>
            <p:cNvPr id="628755" name="Line 5"/>
            <p:cNvSpPr>
              <a:spLocks noChangeShapeType="1"/>
            </p:cNvSpPr>
            <p:nvPr/>
          </p:nvSpPr>
          <p:spPr bwMode="auto">
            <a:xfrm flipH="1">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56" name="Line 6"/>
            <p:cNvSpPr>
              <a:spLocks noChangeShapeType="1"/>
            </p:cNvSpPr>
            <p:nvPr/>
          </p:nvSpPr>
          <p:spPr bwMode="auto">
            <a:xfrm>
              <a:off x="3552" y="3456"/>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8757" name="Line 7"/>
            <p:cNvSpPr>
              <a:spLocks noChangeShapeType="1"/>
            </p:cNvSpPr>
            <p:nvPr/>
          </p:nvSpPr>
          <p:spPr bwMode="auto">
            <a:xfrm>
              <a:off x="3543" y="34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Chia - Division</a:t>
            </a:r>
          </a:p>
        </p:txBody>
      </p:sp>
      <p:sp>
        <p:nvSpPr>
          <p:cNvPr id="673795" name="Rectangle 3"/>
          <p:cNvSpPr>
            <a:spLocks noChangeArrowheads="1"/>
          </p:cNvSpPr>
          <p:nvPr/>
        </p:nvSpPr>
        <p:spPr bwMode="auto">
          <a:xfrm>
            <a:off x="685800" y="1905000"/>
            <a:ext cx="3387725" cy="2057400"/>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200" b="0"/>
              <a:t>Nếu Q</a:t>
            </a:r>
            <a:r>
              <a:rPr lang="en-US" sz="2200" b="0" baseline="-25000"/>
              <a:t>1</a:t>
            </a:r>
            <a:r>
              <a:rPr lang="en-US" sz="2200" b="0"/>
              <a:t>, Q</a:t>
            </a:r>
            <a:r>
              <a:rPr lang="en-US" sz="2200" b="0" baseline="-25000"/>
              <a:t>2</a:t>
            </a:r>
            <a:r>
              <a:rPr lang="en-US" sz="2200" b="0"/>
              <a:t> có </a:t>
            </a:r>
          </a:p>
          <a:p>
            <a:pPr marL="50800" indent="-4763" algn="l" eaLnBrk="1" hangingPunct="1">
              <a:spcBef>
                <a:spcPct val="20000"/>
              </a:spcBef>
              <a:buClr>
                <a:schemeClr val="folHlink"/>
              </a:buClr>
              <a:buSzPct val="60000"/>
              <a:buFont typeface="Wingdings" pitchFamily="2" charset="2"/>
              <a:buNone/>
            </a:pPr>
            <a:r>
              <a:rPr lang="en-US" sz="2200" b="0"/>
              <a:t>	Q</a:t>
            </a:r>
            <a:r>
              <a:rPr lang="en-US" sz="2200" b="0" baseline="-25000"/>
              <a:t>1</a:t>
            </a:r>
            <a:r>
              <a:rPr lang="en-US" sz="2200" b="0"/>
              <a:t>+ = {A</a:t>
            </a:r>
            <a:r>
              <a:rPr lang="en-US" sz="2200" b="0" baseline="-25000"/>
              <a:t>1</a:t>
            </a:r>
            <a:r>
              <a:rPr lang="en-US" sz="2200" b="0"/>
              <a:t>, A</a:t>
            </a:r>
            <a:r>
              <a:rPr lang="en-US" sz="2200" b="0" baseline="-25000"/>
              <a:t>2</a:t>
            </a:r>
            <a:r>
              <a:rPr lang="en-US" sz="2200" b="0"/>
              <a:t>,..., A</a:t>
            </a:r>
            <a:r>
              <a:rPr lang="en-US" sz="2200" b="0" baseline="-25000"/>
              <a:t>n</a:t>
            </a:r>
            <a:r>
              <a:rPr lang="en-US" sz="2200" b="0"/>
              <a:t>}</a:t>
            </a:r>
          </a:p>
          <a:p>
            <a:pPr marL="50800" indent="-4763" algn="l" eaLnBrk="1" hangingPunct="1">
              <a:spcBef>
                <a:spcPct val="20000"/>
              </a:spcBef>
              <a:buClr>
                <a:schemeClr val="folHlink"/>
              </a:buClr>
              <a:buSzPct val="60000"/>
              <a:buFont typeface="Wingdings" pitchFamily="2" charset="2"/>
              <a:buNone/>
            </a:pPr>
            <a:r>
              <a:rPr lang="en-US" sz="2200" b="0"/>
              <a:t>Q</a:t>
            </a:r>
            <a:r>
              <a:rPr lang="en-US" sz="2200" b="0" baseline="-25000"/>
              <a:t>2</a:t>
            </a:r>
            <a:r>
              <a:rPr lang="en-US" sz="2200" b="0"/>
              <a:t>+ = {B</a:t>
            </a:r>
            <a:r>
              <a:rPr lang="en-US" sz="2200" b="0" baseline="-25000"/>
              <a:t>1</a:t>
            </a:r>
            <a:r>
              <a:rPr lang="en-US" sz="2200" b="0"/>
              <a:t>, B</a:t>
            </a:r>
            <a:r>
              <a:rPr lang="en-US" sz="2200" b="0" baseline="-25000"/>
              <a:t>2</a:t>
            </a:r>
            <a:r>
              <a:rPr lang="en-US" sz="2200" b="0"/>
              <a:t>,..., B</a:t>
            </a:r>
            <a:r>
              <a:rPr lang="en-US" sz="2200" b="0" baseline="-25000"/>
              <a:t>m</a:t>
            </a:r>
            <a:r>
              <a:rPr lang="en-US" sz="2200" b="0"/>
              <a:t>}</a:t>
            </a:r>
          </a:p>
          <a:p>
            <a:pPr marL="50800" indent="-4763" algn="l" eaLnBrk="1" hangingPunct="1">
              <a:spcBef>
                <a:spcPct val="20000"/>
              </a:spcBef>
              <a:buClr>
                <a:schemeClr val="folHlink"/>
              </a:buClr>
              <a:buSzPct val="60000"/>
              <a:buFont typeface="Wingdings" pitchFamily="2" charset="2"/>
              <a:buNone/>
            </a:pPr>
            <a:r>
              <a:rPr lang="en-US" sz="2200" b="0"/>
              <a:t>r</a:t>
            </a:r>
            <a:r>
              <a:rPr lang="en-US" sz="2200" b="0" baseline="-25000"/>
              <a:t>1</a:t>
            </a:r>
            <a:r>
              <a:rPr lang="en-US" sz="2200" b="0"/>
              <a:t>, r</a:t>
            </a:r>
            <a:r>
              <a:rPr lang="en-US" sz="2200" b="0" baseline="-25000"/>
              <a:t>2 </a:t>
            </a:r>
            <a:r>
              <a:rPr lang="en-US" sz="2200" b="0"/>
              <a:t>lần lượt là quan hệ trên Q</a:t>
            </a:r>
            <a:r>
              <a:rPr lang="en-US" sz="2200" b="0" baseline="-25000"/>
              <a:t>1</a:t>
            </a:r>
            <a:r>
              <a:rPr lang="en-US" sz="2200" b="0"/>
              <a:t>,Q</a:t>
            </a:r>
            <a:r>
              <a:rPr lang="en-US" sz="2200" b="0" baseline="-25000"/>
              <a:t>2</a:t>
            </a:r>
          </a:p>
          <a:p>
            <a:pPr marL="50800" indent="-4763" algn="l" eaLnBrk="1" hangingPunct="1">
              <a:spcBef>
                <a:spcPct val="20000"/>
              </a:spcBef>
              <a:buClr>
                <a:schemeClr val="folHlink"/>
              </a:buClr>
              <a:buSzPct val="60000"/>
              <a:buFont typeface="Wingdings" pitchFamily="2" charset="2"/>
              <a:buNone/>
            </a:pPr>
            <a:endParaRPr lang="en-US" sz="2200" b="0"/>
          </a:p>
          <a:p>
            <a:pPr marL="50800" indent="-4763" algn="l" eaLnBrk="1" hangingPunct="1">
              <a:lnSpc>
                <a:spcPct val="80000"/>
              </a:lnSpc>
              <a:spcBef>
                <a:spcPct val="20000"/>
              </a:spcBef>
              <a:buClr>
                <a:schemeClr val="folHlink"/>
              </a:buClr>
              <a:buSzPct val="60000"/>
              <a:buFont typeface="Wingdings" pitchFamily="2" charset="2"/>
              <a:buNone/>
            </a:pPr>
            <a:endParaRPr lang="en-US" sz="2200" b="0"/>
          </a:p>
        </p:txBody>
      </p:sp>
      <p:sp>
        <p:nvSpPr>
          <p:cNvPr id="673796" name="Rectangle 4"/>
          <p:cNvSpPr>
            <a:spLocks noChangeArrowheads="1"/>
          </p:cNvSpPr>
          <p:nvPr/>
        </p:nvSpPr>
        <p:spPr bwMode="auto">
          <a:xfrm>
            <a:off x="4114800" y="1905000"/>
            <a:ext cx="4648200" cy="205740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0800" indent="-4763" algn="l" eaLnBrk="1" hangingPunct="1">
              <a:spcBef>
                <a:spcPct val="20000"/>
              </a:spcBef>
              <a:buClr>
                <a:schemeClr val="folHlink"/>
              </a:buClr>
              <a:buSzPct val="60000"/>
              <a:buFont typeface="Wingdings" pitchFamily="2" charset="2"/>
              <a:buNone/>
            </a:pPr>
            <a:r>
              <a:rPr lang="en-US" sz="2000" b="0"/>
              <a:t>Thì Q</a:t>
            </a:r>
            <a:r>
              <a:rPr lang="en-US" sz="2000" b="0" baseline="-25000"/>
              <a:t>3</a:t>
            </a:r>
            <a:r>
              <a:rPr lang="en-US" sz="2000" b="0"/>
              <a:t> có quan hệ r</a:t>
            </a:r>
            <a:r>
              <a:rPr lang="en-US" sz="2000" b="0" baseline="-25000"/>
              <a:t>3</a:t>
            </a:r>
            <a:r>
              <a:rPr lang="en-US" sz="2000" b="0"/>
              <a:t> được xác định như sau:	Q3</a:t>
            </a:r>
            <a:r>
              <a:rPr lang="en-US" sz="2000" b="0" baseline="30000"/>
              <a:t>+</a:t>
            </a:r>
            <a:r>
              <a:rPr lang="en-US" sz="2000" b="0"/>
              <a:t> =  {A</a:t>
            </a:r>
            <a:r>
              <a:rPr lang="en-US" sz="2000" b="0" baseline="-25000"/>
              <a:t>1</a:t>
            </a:r>
            <a:r>
              <a:rPr lang="en-US" sz="2000" b="0"/>
              <a:t>,...,A</a:t>
            </a:r>
            <a:r>
              <a:rPr lang="en-US" sz="2000" b="0" baseline="-25000"/>
              <a:t>n-m</a:t>
            </a:r>
            <a:r>
              <a:rPr lang="en-US" sz="2000" b="0"/>
              <a:t>}</a:t>
            </a:r>
          </a:p>
          <a:p>
            <a:pPr marL="50800" indent="-4763" algn="l" eaLnBrk="1" hangingPunct="1">
              <a:spcBef>
                <a:spcPct val="20000"/>
              </a:spcBef>
              <a:buClr>
                <a:schemeClr val="folHlink"/>
              </a:buClr>
              <a:buSzPct val="60000"/>
              <a:buFont typeface="Wingdings" pitchFamily="2" charset="2"/>
              <a:buNone/>
            </a:pPr>
            <a:r>
              <a:rPr lang="en-US" sz="2000" b="0"/>
              <a:t>       	r</a:t>
            </a:r>
            <a:r>
              <a:rPr lang="en-US" sz="2000" b="0" baseline="-25000"/>
              <a:t>3</a:t>
            </a:r>
            <a:r>
              <a:rPr lang="en-US" sz="2000" b="0"/>
              <a:t>= r</a:t>
            </a:r>
            <a:r>
              <a:rPr lang="en-US" sz="2000" b="0" baseline="-25000"/>
              <a:t>1</a:t>
            </a:r>
            <a:r>
              <a:rPr lang="en-US" sz="2000" b="0"/>
              <a:t>r</a:t>
            </a:r>
            <a:r>
              <a:rPr lang="en-US" sz="2000" b="0" baseline="-25000"/>
              <a:t>2</a:t>
            </a:r>
            <a:r>
              <a:rPr lang="en-US" sz="2000" b="0"/>
              <a:t>={t</a:t>
            </a:r>
            <a:r>
              <a:rPr lang="en-US" sz="2000" b="0" baseline="-25000"/>
              <a:t>3</a:t>
            </a:r>
            <a:r>
              <a:rPr lang="en-US" sz="2000" b="0"/>
              <a:t>|</a:t>
            </a:r>
            <a:r>
              <a:rPr lang="en-US" sz="2000" b="0">
                <a:sym typeface="Symbol" pitchFamily="18" charset="2"/>
              </a:rPr>
              <a:t></a:t>
            </a:r>
            <a:r>
              <a:rPr lang="en-US" sz="2000" b="0"/>
              <a:t>t</a:t>
            </a:r>
            <a:r>
              <a:rPr lang="en-US" sz="2000" b="0" baseline="-25000"/>
              <a:t>2</a:t>
            </a:r>
            <a:r>
              <a:rPr lang="en-US" sz="2000" b="0">
                <a:sym typeface="Symbol" pitchFamily="18" charset="2"/>
              </a:rPr>
              <a:t></a:t>
            </a:r>
            <a:r>
              <a:rPr lang="en-US" sz="2000" b="0"/>
              <a:t>r</a:t>
            </a:r>
            <a:r>
              <a:rPr lang="en-US" sz="2000" b="0" baseline="-25000"/>
              <a:t>2</a:t>
            </a:r>
            <a:r>
              <a:rPr lang="en-US" sz="2000" b="0"/>
              <a:t>, </a:t>
            </a:r>
            <a:r>
              <a:rPr lang="en-US" sz="2000" b="0">
                <a:sym typeface="Symbol" pitchFamily="18" charset="2"/>
              </a:rPr>
              <a:t></a:t>
            </a:r>
            <a:r>
              <a:rPr lang="en-US" sz="2000" b="0"/>
              <a:t>t</a:t>
            </a:r>
            <a:r>
              <a:rPr lang="en-US" sz="2000" b="0" baseline="-25000"/>
              <a:t>1</a:t>
            </a:r>
            <a:r>
              <a:rPr lang="en-US" sz="2000" b="0">
                <a:sym typeface="Symbol" pitchFamily="18" charset="2"/>
              </a:rPr>
              <a:t></a:t>
            </a:r>
            <a:r>
              <a:rPr lang="en-US" sz="2000" b="0"/>
              <a:t>r</a:t>
            </a:r>
            <a:r>
              <a:rPr lang="en-US" sz="2000" b="0" baseline="-25000"/>
              <a:t>1</a:t>
            </a:r>
            <a:r>
              <a:rPr lang="en-US" sz="2000" b="0"/>
              <a:t>       	t</a:t>
            </a:r>
            <a:r>
              <a:rPr lang="en-US" sz="2000" b="0" baseline="-25000"/>
              <a:t>3</a:t>
            </a:r>
            <a:r>
              <a:rPr lang="en-US" sz="2000" b="0"/>
              <a:t>=t</a:t>
            </a:r>
            <a:r>
              <a:rPr lang="en-US" sz="2000" b="0" baseline="-25000"/>
              <a:t>1</a:t>
            </a:r>
            <a:r>
              <a:rPr lang="en-US" sz="2000" b="0"/>
              <a:t>.{A</a:t>
            </a:r>
            <a:r>
              <a:rPr lang="en-US" sz="2000" b="0" baseline="-25000"/>
              <a:t>1</a:t>
            </a:r>
            <a:r>
              <a:rPr lang="en-US" sz="2000" b="0"/>
              <a:t>,...,A</a:t>
            </a:r>
            <a:r>
              <a:rPr lang="en-US" sz="2000" b="0" baseline="-25000"/>
              <a:t>n-m</a:t>
            </a:r>
            <a:r>
              <a:rPr lang="en-US" sz="2000" b="0"/>
              <a:t>}</a:t>
            </a:r>
          </a:p>
          <a:p>
            <a:pPr marL="50800" indent="-4763" algn="l" eaLnBrk="1" hangingPunct="1">
              <a:spcBef>
                <a:spcPct val="20000"/>
              </a:spcBef>
              <a:buClr>
                <a:schemeClr val="folHlink"/>
              </a:buClr>
              <a:buSzPct val="60000"/>
              <a:buFont typeface="Wingdings" pitchFamily="2" charset="2"/>
              <a:buNone/>
            </a:pPr>
            <a:r>
              <a:rPr lang="en-US" sz="2000" b="0"/>
              <a:t>		t</a:t>
            </a:r>
            <a:r>
              <a:rPr lang="en-US" sz="2000" b="0" baseline="-25000"/>
              <a:t>2</a:t>
            </a:r>
            <a:r>
              <a:rPr lang="en-US" sz="2000" b="0"/>
              <a:t>=t1.{A</a:t>
            </a:r>
            <a:r>
              <a:rPr lang="en-US" sz="2000" b="0" baseline="-25000"/>
              <a:t>n-m+1</a:t>
            </a:r>
            <a:r>
              <a:rPr lang="en-US" sz="2000" b="0"/>
              <a:t>,...,A</a:t>
            </a:r>
            <a:r>
              <a:rPr lang="en-US" sz="2000" b="0" baseline="-25000"/>
              <a:t>n</a:t>
            </a:r>
            <a:r>
              <a:rPr lang="en-US" sz="2000" b="0"/>
              <a:t>} }</a:t>
            </a:r>
          </a:p>
        </p:txBody>
      </p:sp>
      <p:graphicFrame>
        <p:nvGraphicFramePr>
          <p:cNvPr id="673935" name="Group 143"/>
          <p:cNvGraphicFramePr>
            <a:graphicFrameLocks noGrp="1"/>
          </p:cNvGraphicFramePr>
          <p:nvPr/>
        </p:nvGraphicFramePr>
        <p:xfrm>
          <a:off x="533400" y="4038600"/>
          <a:ext cx="8001000" cy="2253615"/>
        </p:xfrm>
        <a:graphic>
          <a:graphicData uri="http://schemas.openxmlformats.org/drawingml/2006/table">
            <a:tbl>
              <a:tblPr/>
              <a:tblGrid>
                <a:gridCol w="795338"/>
                <a:gridCol w="796925"/>
                <a:gridCol w="793750"/>
                <a:gridCol w="796925"/>
                <a:gridCol w="796925"/>
                <a:gridCol w="481012"/>
                <a:gridCol w="357188"/>
                <a:gridCol w="758825"/>
                <a:gridCol w="420687"/>
                <a:gridCol w="420688"/>
                <a:gridCol w="787400"/>
                <a:gridCol w="795337"/>
              </a:tblGrid>
              <a:tr h="266700">
                <a:tc gridSpan="5">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r</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1</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r</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2</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r</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3 </a:t>
                      </a:r>
                      <a:r>
                        <a:rPr kumimoji="0" lang="en-US" sz="1800" b="0" i="0" u="none" strike="noStrike" cap="none" normalizeH="0" baseline="0" smtClean="0">
                          <a:ln>
                            <a:noFill/>
                          </a:ln>
                          <a:solidFill>
                            <a:schemeClr val="tx1"/>
                          </a:solidFill>
                          <a:effectLst/>
                          <a:latin typeface="Courier New" pitchFamily="49" charset="0"/>
                          <a:cs typeface="Times New Roman" pitchFamily="18" charset="0"/>
                        </a:rPr>
                        <a:t>= r</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1 </a:t>
                      </a:r>
                      <a:r>
                        <a:rPr kumimoji="0" lang="en-US" sz="1800" b="0" i="0" u="none" strike="noStrike" cap="none" normalizeH="0" baseline="0" smtClean="0">
                          <a:ln>
                            <a:noFill/>
                          </a:ln>
                          <a:solidFill>
                            <a:schemeClr val="tx1"/>
                          </a:solidFill>
                          <a:effectLst/>
                          <a:latin typeface="Courier New" pitchFamily="49" charset="0"/>
                          <a:cs typeface="Times New Roman" pitchFamily="18" charset="0"/>
                          <a:sym typeface="Symbol" pitchFamily="18" charset="2"/>
                        </a:rPr>
                        <a:t></a:t>
                      </a:r>
                      <a:r>
                        <a:rPr kumimoji="0" lang="en-US" sz="1800" b="0" i="0" u="none" strike="noStrike" cap="none" normalizeH="0" baseline="0" smtClean="0">
                          <a:ln>
                            <a:noFill/>
                          </a:ln>
                          <a:solidFill>
                            <a:schemeClr val="tx1"/>
                          </a:solidFill>
                          <a:effectLst/>
                          <a:latin typeface="Courier New" pitchFamily="49" charset="0"/>
                          <a:cs typeface="Times New Roman" pitchFamily="18" charset="0"/>
                        </a:rPr>
                        <a:t> r</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sym typeface="Symbol" pitchFamily="18" charset="2"/>
                        </a:rPr>
                        <a:t>2</a:t>
                      </a:r>
                      <a:endParaRPr kumimoji="0" lang="en-US" sz="1800" b="0" i="0" u="none" strike="noStrike" cap="none" normalizeH="0" baseline="0" smtClean="0">
                        <a:ln>
                          <a:noFill/>
                        </a:ln>
                        <a:solidFill>
                          <a:schemeClr val="tx1"/>
                        </a:solidFill>
                        <a:effectLst/>
                        <a:latin typeface="Courier New" pitchFamily="49" charset="0"/>
                        <a:cs typeface="Times New Roman" pitchFamily="18" charset="0"/>
                        <a:sym typeface="Symbol" pitchFamily="18" charset="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1</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2</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3</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4</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5</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1</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2</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1</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2</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r>
                        <a:rPr kumimoji="0" lang="en-US" sz="1800" b="0" i="0" u="none" strike="noStrike" cap="none" normalizeH="0" baseline="-30000" smtClean="0">
                          <a:ln>
                            <a:noFill/>
                          </a:ln>
                          <a:solidFill>
                            <a:schemeClr val="tx1"/>
                          </a:solidFill>
                          <a:effectLst/>
                          <a:latin typeface="Courier New" pitchFamily="49" charset="0"/>
                          <a:cs typeface="Times New Roman" pitchFamily="18" charset="0"/>
                        </a:rPr>
                        <a:t>3</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d</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d</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d</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f</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f</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f</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a:noFill/>
                    </a:lnT>
                    <a:lnB>
                      <a:noFill/>
                    </a:lnB>
                    <a:lnTlToBr>
                      <a:noFill/>
                    </a:lnTlToBr>
                    <a:lnBlToTr>
                      <a:noFill/>
                    </a:lnBlToTr>
                    <a:noFill/>
                  </a:tcPr>
                </a:tc>
              </a:tr>
              <a:tr h="3333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c</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f</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a:noFill/>
                    </a:lnT>
                    <a:lnB>
                      <a:noFill/>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a</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b</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g</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ourier New" pitchFamily="49" charset="0"/>
                          <a:cs typeface="Times New Roman" pitchFamily="18" charset="0"/>
                        </a:rPr>
                        <a:t>e</a:t>
                      </a: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w="12700" cap="flat" cmpd="sng" algn="ctr">
                      <a:solidFill>
                        <a:srgbClr val="000000"/>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ourier New" pitchFamily="49" charset="0"/>
                      </a:endParaRPr>
                    </a:p>
                  </a:txBody>
                  <a:tcPr marL="0" marR="0" marT="0" marB="0" horzOverflow="overflow">
                    <a:lnL>
                      <a:noFill/>
                    </a:lnL>
                    <a:lnR cap="flat">
                      <a:noFill/>
                    </a:lnR>
                    <a:lnT>
                      <a:noFill/>
                    </a:lnT>
                    <a:lnB cap="flat">
                      <a:noFill/>
                    </a:lnB>
                    <a:lnTlToBr>
                      <a:noFill/>
                    </a:lnTlToBr>
                    <a:lnBlToTr>
                      <a:noFill/>
                    </a:lnBlToTr>
                    <a:noFill/>
                  </a:tcPr>
                </a:tc>
              </a:tr>
            </a:tbl>
          </a:graphicData>
        </a:graphic>
      </p:graphicFrame>
      <p:sp>
        <p:nvSpPr>
          <p:cNvPr id="673936" name="Text Box 144"/>
          <p:cNvSpPr txBox="1">
            <a:spLocks noChangeArrowheads="1"/>
          </p:cNvSpPr>
          <p:nvPr/>
        </p:nvSpPr>
        <p:spPr bwMode="auto">
          <a:xfrm>
            <a:off x="4572000" y="5181600"/>
            <a:ext cx="45720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1800" b="0">
                <a:solidFill>
                  <a:srgbClr val="800000"/>
                </a:solidFill>
              </a:rPr>
              <a:t>Cho r là một quan hệ n- ngôi, s là quan hệ m- ngôi (n&gt;m, s khác rỗng). Phép chia quan hệ r cho quan hệ s là tập tất cả các n-m bộ t sao cho với mọi bộ u thuộc s thì bộ (t^u) thuộc r : r ÷ s = {t / với mọi u thuộc s thì (t^u) thuộc r}</a:t>
            </a:r>
          </a:p>
        </p:txBody>
      </p:sp>
      <p:sp>
        <p:nvSpPr>
          <p:cNvPr id="3" name="Slide Number Placeholder 2"/>
          <p:cNvSpPr>
            <a:spLocks noGrp="1"/>
          </p:cNvSpPr>
          <p:nvPr>
            <p:ph type="sldNum" sz="quarter" idx="12"/>
          </p:nvPr>
        </p:nvSpPr>
        <p:spPr/>
        <p:txBody>
          <a:bodyPr/>
          <a:lstStyle/>
          <a:p>
            <a:fld id="{E028BCB5-1090-462D-A7F3-B4F1582869AB}" type="slidenum">
              <a:rPr lang="en-US" smtClean="0"/>
              <a:pPr/>
              <a:t>75</a:t>
            </a:fld>
            <a:endParaRPr 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3"/>
          <p:cNvSpPr>
            <a:spLocks noChangeArrowheads="1"/>
          </p:cNvSpPr>
          <p:nvPr/>
        </p:nvSpPr>
        <p:spPr bwMode="auto">
          <a:xfrm>
            <a:off x="762000" y="2133600"/>
            <a:ext cx="3733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35000"/>
              </a:spcBef>
              <a:buClr>
                <a:schemeClr val="tx2"/>
              </a:buClr>
              <a:buFont typeface="Monotype Sorts" pitchFamily="2" charset="2"/>
              <a:buChar char="n"/>
            </a:pPr>
            <a:r>
              <a:rPr kumimoji="1" lang="en-US" sz="1800" b="0">
                <a:latin typeface="Verdana" pitchFamily="34" charset="0"/>
              </a:rPr>
              <a:t>Relations </a:t>
            </a:r>
            <a:r>
              <a:rPr kumimoji="1" lang="en-US" sz="1800" b="0" i="1">
                <a:latin typeface="Verdana" pitchFamily="34" charset="0"/>
              </a:rPr>
              <a:t>r, s</a:t>
            </a:r>
            <a:r>
              <a:rPr kumimoji="1" lang="en-US" sz="1800" b="0">
                <a:latin typeface="Verdana" pitchFamily="34" charset="0"/>
              </a:rPr>
              <a:t>:</a:t>
            </a:r>
          </a:p>
        </p:txBody>
      </p:sp>
      <p:sp>
        <p:nvSpPr>
          <p:cNvPr id="674819" name="Rectangle 4"/>
          <p:cNvSpPr>
            <a:spLocks noChangeArrowheads="1"/>
          </p:cNvSpPr>
          <p:nvPr/>
        </p:nvSpPr>
        <p:spPr bwMode="auto">
          <a:xfrm>
            <a:off x="838200" y="4876800"/>
            <a:ext cx="70294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35000"/>
              </a:spcBef>
              <a:buClr>
                <a:schemeClr val="tx2"/>
              </a:buClr>
              <a:buFont typeface="Monotype Sorts" pitchFamily="2" charset="2"/>
              <a:buChar char="n"/>
            </a:pPr>
            <a:r>
              <a:rPr kumimoji="1" lang="en-US" sz="2400" b="0" i="1">
                <a:latin typeface="Verdana" pitchFamily="34" charset="0"/>
              </a:rPr>
              <a:t>r</a:t>
            </a:r>
            <a:r>
              <a:rPr kumimoji="1" lang="en-US" sz="2400" b="0">
                <a:latin typeface="Verdana" pitchFamily="34" charset="0"/>
              </a:rPr>
              <a:t> </a:t>
            </a:r>
            <a:r>
              <a:rPr kumimoji="1" lang="en-US" sz="2400" b="0">
                <a:latin typeface="Verdana" pitchFamily="34" charset="0"/>
                <a:sym typeface="Symbol" pitchFamily="18" charset="2"/>
              </a:rPr>
              <a:t>/ </a:t>
            </a:r>
            <a:r>
              <a:rPr kumimoji="1" lang="en-US" sz="2400" b="0" i="1">
                <a:latin typeface="Verdana" pitchFamily="34" charset="0"/>
                <a:sym typeface="Symbol" pitchFamily="18" charset="2"/>
              </a:rPr>
              <a:t>s</a:t>
            </a:r>
            <a:r>
              <a:rPr kumimoji="1" lang="en-US" sz="2400" b="0">
                <a:latin typeface="Verdana" pitchFamily="34" charset="0"/>
              </a:rPr>
              <a:t>:</a:t>
            </a:r>
          </a:p>
        </p:txBody>
      </p:sp>
      <p:sp>
        <p:nvSpPr>
          <p:cNvPr id="54277" name="Rectangle 5"/>
          <p:cNvSpPr>
            <a:spLocks noChangeArrowheads="1"/>
          </p:cNvSpPr>
          <p:nvPr/>
        </p:nvSpPr>
        <p:spPr bwMode="auto">
          <a:xfrm>
            <a:off x="2590800" y="53340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674821" name="Rectangle 6"/>
          <p:cNvSpPr>
            <a:spLocks noChangeArrowheads="1"/>
          </p:cNvSpPr>
          <p:nvPr/>
        </p:nvSpPr>
        <p:spPr bwMode="auto">
          <a:xfrm>
            <a:off x="7239000" y="2209800"/>
            <a:ext cx="457200" cy="457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54279" name="Rectangle 7"/>
          <p:cNvSpPr>
            <a:spLocks noChangeArrowheads="1"/>
          </p:cNvSpPr>
          <p:nvPr/>
        </p:nvSpPr>
        <p:spPr bwMode="auto">
          <a:xfrm>
            <a:off x="2590800" y="5853113"/>
            <a:ext cx="457200" cy="7620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a:t>
            </a:r>
          </a:p>
          <a:p>
            <a:pPr>
              <a:lnSpc>
                <a:spcPct val="150000"/>
              </a:lnSpc>
            </a:pPr>
            <a:r>
              <a:rPr lang="en-US" sz="1800" b="0" i="1">
                <a:latin typeface="Verdana" pitchFamily="34" charset="0"/>
                <a:sym typeface="Symbol" pitchFamily="18" charset="2"/>
              </a:rPr>
              <a:t></a:t>
            </a:r>
          </a:p>
        </p:txBody>
      </p:sp>
      <p:sp>
        <p:nvSpPr>
          <p:cNvPr id="674823" name="Rectangle 8"/>
          <p:cNvSpPr>
            <a:spLocks noChangeArrowheads="1"/>
          </p:cNvSpPr>
          <p:nvPr/>
        </p:nvSpPr>
        <p:spPr bwMode="auto">
          <a:xfrm>
            <a:off x="7239000" y="2743200"/>
            <a:ext cx="457200" cy="762000"/>
          </a:xfrm>
          <a:prstGeom prst="rect">
            <a:avLst/>
          </a:prstGeom>
          <a:solidFill>
            <a:schemeClr val="accent1"/>
          </a:solidFill>
          <a:ln w="9525">
            <a:solidFill>
              <a:schemeClr val="tx1"/>
            </a:solidFill>
            <a:miter lim="800000"/>
            <a:headEnd/>
            <a:tailEnd/>
          </a:ln>
        </p:spPr>
        <p:txBody>
          <a:bodyPr wrap="none" anchor="ctr"/>
          <a:lstStyle/>
          <a:p>
            <a:pPr>
              <a:lnSpc>
                <a:spcPct val="150000"/>
              </a:lnSpc>
            </a:pPr>
            <a:r>
              <a:rPr lang="en-US" sz="1800" b="0" i="1">
                <a:latin typeface="Verdana" pitchFamily="34" charset="0"/>
                <a:sym typeface="Symbol" pitchFamily="18" charset="2"/>
              </a:rPr>
              <a:t>1</a:t>
            </a:r>
          </a:p>
          <a:p>
            <a:pPr>
              <a:lnSpc>
                <a:spcPct val="150000"/>
              </a:lnSpc>
            </a:pPr>
            <a:r>
              <a:rPr lang="en-US" sz="1800" b="0" i="1">
                <a:latin typeface="Verdana" pitchFamily="34" charset="0"/>
                <a:sym typeface="Symbol" pitchFamily="18" charset="2"/>
              </a:rPr>
              <a:t>2</a:t>
            </a:r>
          </a:p>
        </p:txBody>
      </p:sp>
      <p:sp>
        <p:nvSpPr>
          <p:cNvPr id="674824" name="Rectangle 9"/>
          <p:cNvSpPr>
            <a:spLocks noChangeArrowheads="1"/>
          </p:cNvSpPr>
          <p:nvPr/>
        </p:nvSpPr>
        <p:spPr bwMode="auto">
          <a:xfrm>
            <a:off x="5410200" y="2057400"/>
            <a:ext cx="457200" cy="5334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A</a:t>
            </a:r>
          </a:p>
        </p:txBody>
      </p:sp>
      <p:sp>
        <p:nvSpPr>
          <p:cNvPr id="674825" name="Rectangle 10"/>
          <p:cNvSpPr>
            <a:spLocks noChangeArrowheads="1"/>
          </p:cNvSpPr>
          <p:nvPr/>
        </p:nvSpPr>
        <p:spPr bwMode="auto">
          <a:xfrm>
            <a:off x="5867400" y="2057400"/>
            <a:ext cx="457200" cy="5334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rPr>
              <a:t>B</a:t>
            </a:r>
          </a:p>
        </p:txBody>
      </p:sp>
      <p:sp>
        <p:nvSpPr>
          <p:cNvPr id="674826" name="Rectangle 11"/>
          <p:cNvSpPr>
            <a:spLocks noChangeArrowheads="1"/>
          </p:cNvSpPr>
          <p:nvPr/>
        </p:nvSpPr>
        <p:spPr bwMode="auto">
          <a:xfrm>
            <a:off x="5410200" y="2667000"/>
            <a:ext cx="457200" cy="3124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a:p>
            <a:r>
              <a:rPr lang="en-US" sz="1800" b="0" i="1">
                <a:latin typeface="Verdana" pitchFamily="34" charset="0"/>
                <a:sym typeface="Symbol" pitchFamily="18" charset="2"/>
              </a:rPr>
              <a:t></a:t>
            </a:r>
          </a:p>
        </p:txBody>
      </p:sp>
      <p:sp>
        <p:nvSpPr>
          <p:cNvPr id="674827" name="Rectangle 12"/>
          <p:cNvSpPr>
            <a:spLocks noChangeArrowheads="1"/>
          </p:cNvSpPr>
          <p:nvPr/>
        </p:nvSpPr>
        <p:spPr bwMode="auto">
          <a:xfrm>
            <a:off x="5867400" y="2667000"/>
            <a:ext cx="457200" cy="3124200"/>
          </a:xfrm>
          <a:prstGeom prst="rect">
            <a:avLst/>
          </a:prstGeom>
          <a:solidFill>
            <a:schemeClr val="accent1"/>
          </a:solidFill>
          <a:ln w="9525">
            <a:solidFill>
              <a:schemeClr val="tx1"/>
            </a:solidFill>
            <a:miter lim="800000"/>
            <a:headEnd/>
            <a:tailEnd/>
          </a:ln>
        </p:spPr>
        <p:txBody>
          <a:bodyPr wrap="none" anchor="ctr"/>
          <a:lstStyle/>
          <a:p>
            <a:r>
              <a:rPr lang="en-US" sz="1800" b="0" i="1">
                <a:latin typeface="Verdana" pitchFamily="34" charset="0"/>
                <a:sym typeface="Symbol" pitchFamily="18" charset="2"/>
              </a:rPr>
              <a:t>1</a:t>
            </a:r>
          </a:p>
          <a:p>
            <a:r>
              <a:rPr lang="en-US" sz="1800" b="0" i="1">
                <a:latin typeface="Verdana" pitchFamily="34" charset="0"/>
                <a:sym typeface="Symbol" pitchFamily="18" charset="2"/>
              </a:rPr>
              <a:t>2</a:t>
            </a:r>
          </a:p>
          <a:p>
            <a:r>
              <a:rPr lang="en-US" sz="1800" b="0" i="1">
                <a:latin typeface="Verdana" pitchFamily="34" charset="0"/>
                <a:sym typeface="Symbol" pitchFamily="18" charset="2"/>
              </a:rPr>
              <a:t>3</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1</a:t>
            </a:r>
          </a:p>
          <a:p>
            <a:r>
              <a:rPr lang="en-US" sz="1800" b="0" i="1">
                <a:latin typeface="Verdana" pitchFamily="34" charset="0"/>
                <a:sym typeface="Symbol" pitchFamily="18" charset="2"/>
              </a:rPr>
              <a:t>3</a:t>
            </a:r>
          </a:p>
          <a:p>
            <a:r>
              <a:rPr lang="en-US" sz="1800" b="0" i="1">
                <a:latin typeface="Verdana" pitchFamily="34" charset="0"/>
                <a:sym typeface="Symbol" pitchFamily="18" charset="2"/>
              </a:rPr>
              <a:t>4</a:t>
            </a:r>
          </a:p>
          <a:p>
            <a:r>
              <a:rPr lang="en-US" sz="1800" b="0" i="1">
                <a:latin typeface="Verdana" pitchFamily="34" charset="0"/>
                <a:sym typeface="Symbol" pitchFamily="18" charset="2"/>
              </a:rPr>
              <a:t>6</a:t>
            </a:r>
          </a:p>
          <a:p>
            <a:r>
              <a:rPr lang="en-US" sz="1800" b="0" i="1">
                <a:latin typeface="Verdana" pitchFamily="34" charset="0"/>
                <a:sym typeface="Symbol" pitchFamily="18" charset="2"/>
              </a:rPr>
              <a:t>1</a:t>
            </a:r>
          </a:p>
          <a:p>
            <a:r>
              <a:rPr lang="en-US" sz="1800" b="0" i="1">
                <a:latin typeface="Verdana" pitchFamily="34" charset="0"/>
                <a:sym typeface="Symbol" pitchFamily="18" charset="2"/>
              </a:rPr>
              <a:t>2</a:t>
            </a:r>
          </a:p>
        </p:txBody>
      </p:sp>
      <p:sp>
        <p:nvSpPr>
          <p:cNvPr id="674828" name="Text Box 26"/>
          <p:cNvSpPr txBox="1">
            <a:spLocks noChangeArrowheads="1"/>
          </p:cNvSpPr>
          <p:nvPr/>
        </p:nvSpPr>
        <p:spPr bwMode="auto">
          <a:xfrm>
            <a:off x="5705475" y="5791200"/>
            <a:ext cx="280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spcBef>
                <a:spcPct val="50000"/>
              </a:spcBef>
            </a:pPr>
            <a:r>
              <a:rPr kumimoji="0" lang="en-US" sz="1800" b="0" i="1">
                <a:latin typeface="Verdana" pitchFamily="34" charset="0"/>
              </a:rPr>
              <a:t>r</a:t>
            </a:r>
          </a:p>
        </p:txBody>
      </p:sp>
      <p:sp>
        <p:nvSpPr>
          <p:cNvPr id="674829" name="Text Box 27"/>
          <p:cNvSpPr txBox="1">
            <a:spLocks noChangeArrowheads="1"/>
          </p:cNvSpPr>
          <p:nvPr/>
        </p:nvSpPr>
        <p:spPr bwMode="auto">
          <a:xfrm>
            <a:off x="7313613" y="3581400"/>
            <a:ext cx="3032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spcBef>
                <a:spcPct val="50000"/>
              </a:spcBef>
            </a:pPr>
            <a:r>
              <a:rPr kumimoji="0" lang="en-US" sz="1800" b="0" i="1">
                <a:latin typeface="Verdana" pitchFamily="34" charset="0"/>
              </a:rPr>
              <a:t>s</a:t>
            </a:r>
          </a:p>
        </p:txBody>
      </p:sp>
      <p:sp>
        <p:nvSpPr>
          <p:cNvPr id="15" name="Right Arrow 14"/>
          <p:cNvSpPr/>
          <p:nvPr/>
        </p:nvSpPr>
        <p:spPr>
          <a:xfrm>
            <a:off x="3048000" y="2362200"/>
            <a:ext cx="21336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0" b="0"/>
          </a:p>
        </p:txBody>
      </p:sp>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Chia - Division</a:t>
            </a:r>
          </a:p>
        </p:txBody>
      </p:sp>
      <p:sp>
        <p:nvSpPr>
          <p:cNvPr id="674832" name="Oval 16"/>
          <p:cNvSpPr>
            <a:spLocks noChangeArrowheads="1"/>
          </p:cNvSpPr>
          <p:nvPr/>
        </p:nvSpPr>
        <p:spPr bwMode="auto">
          <a:xfrm>
            <a:off x="5410200" y="2743200"/>
            <a:ext cx="990600" cy="609600"/>
          </a:xfrm>
          <a:prstGeom prst="ellipse">
            <a:avLst/>
          </a:prstGeom>
          <a:noFill/>
          <a:ln w="38100">
            <a:solidFill>
              <a:srgbClr val="CC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74835" name="Group 19"/>
          <p:cNvGrpSpPr>
            <a:grpSpLocks/>
          </p:cNvGrpSpPr>
          <p:nvPr/>
        </p:nvGrpSpPr>
        <p:grpSpPr bwMode="auto">
          <a:xfrm>
            <a:off x="5410200" y="3505200"/>
            <a:ext cx="990600" cy="2286000"/>
            <a:chOff x="3408" y="2208"/>
            <a:chExt cx="624" cy="1440"/>
          </a:xfrm>
        </p:grpSpPr>
        <p:sp>
          <p:nvSpPr>
            <p:cNvPr id="674833" name="Oval 17"/>
            <p:cNvSpPr>
              <a:spLocks noChangeArrowheads="1"/>
            </p:cNvSpPr>
            <p:nvPr/>
          </p:nvSpPr>
          <p:spPr bwMode="auto">
            <a:xfrm>
              <a:off x="3408" y="2208"/>
              <a:ext cx="624" cy="240"/>
            </a:xfrm>
            <a:prstGeom prst="ellipse">
              <a:avLst/>
            </a:prstGeom>
            <a:noFill/>
            <a:ln w="38100">
              <a:solidFill>
                <a:srgbClr val="CC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34" name="Oval 18"/>
            <p:cNvSpPr>
              <a:spLocks noChangeArrowheads="1"/>
            </p:cNvSpPr>
            <p:nvPr/>
          </p:nvSpPr>
          <p:spPr bwMode="auto">
            <a:xfrm>
              <a:off x="3408" y="3456"/>
              <a:ext cx="624" cy="192"/>
            </a:xfrm>
            <a:prstGeom prst="ellipse">
              <a:avLst/>
            </a:prstGeom>
            <a:noFill/>
            <a:ln w="38100">
              <a:solidFill>
                <a:srgbClr val="CC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4832"/>
                                        </p:tgtEl>
                                        <p:attrNameLst>
                                          <p:attrName>style.visibility</p:attrName>
                                        </p:attrNameLst>
                                      </p:cBhvr>
                                      <p:to>
                                        <p:strVal val="visible"/>
                                      </p:to>
                                    </p:set>
                                    <p:animEffect transition="in" filter="checkerboard(across)">
                                      <p:cBhvr>
                                        <p:cTn id="7" dur="500"/>
                                        <p:tgtEl>
                                          <p:spTgt spid="6748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674835"/>
                                        </p:tgtEl>
                                        <p:attrNameLst>
                                          <p:attrName>style.visibility</p:attrName>
                                        </p:attrNameLst>
                                      </p:cBhvr>
                                      <p:to>
                                        <p:strVal val="visible"/>
                                      </p:to>
                                    </p:set>
                                    <p:animEffect transition="in" filter="circle(in)">
                                      <p:cBhvr>
                                        <p:cTn id="12" dur="2000"/>
                                        <p:tgtEl>
                                          <p:spTgt spid="674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 calcmode="lin" valueType="num">
                                      <p:cBhvr>
                                        <p:cTn id="17" dur="500" fill="hold"/>
                                        <p:tgtEl>
                                          <p:spTgt spid="54277"/>
                                        </p:tgtEl>
                                        <p:attrNameLst>
                                          <p:attrName>ppt_w</p:attrName>
                                        </p:attrNameLst>
                                      </p:cBhvr>
                                      <p:tavLst>
                                        <p:tav tm="0">
                                          <p:val>
                                            <p:fltVal val="0"/>
                                          </p:val>
                                        </p:tav>
                                        <p:tav tm="100000">
                                          <p:val>
                                            <p:strVal val="#ppt_w"/>
                                          </p:val>
                                        </p:tav>
                                      </p:tavLst>
                                    </p:anim>
                                    <p:anim calcmode="lin" valueType="num">
                                      <p:cBhvr>
                                        <p:cTn id="18" dur="500" fill="hold"/>
                                        <p:tgtEl>
                                          <p:spTgt spid="54277"/>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4279"/>
                                        </p:tgtEl>
                                        <p:attrNameLst>
                                          <p:attrName>style.visibility</p:attrName>
                                        </p:attrNameLst>
                                      </p:cBhvr>
                                      <p:to>
                                        <p:strVal val="visible"/>
                                      </p:to>
                                    </p:set>
                                    <p:anim calcmode="lin" valueType="num">
                                      <p:cBhvr>
                                        <p:cTn id="21" dur="500" fill="hold"/>
                                        <p:tgtEl>
                                          <p:spTgt spid="54279"/>
                                        </p:tgtEl>
                                        <p:attrNameLst>
                                          <p:attrName>ppt_w</p:attrName>
                                        </p:attrNameLst>
                                      </p:cBhvr>
                                      <p:tavLst>
                                        <p:tav tm="0">
                                          <p:val>
                                            <p:fltVal val="0"/>
                                          </p:val>
                                        </p:tav>
                                        <p:tav tm="100000">
                                          <p:val>
                                            <p:strVal val="#ppt_w"/>
                                          </p:val>
                                        </p:tav>
                                      </p:tavLst>
                                    </p:anim>
                                    <p:anim calcmode="lin" valueType="num">
                                      <p:cBhvr>
                                        <p:cTn id="22" dur="500" fill="hold"/>
                                        <p:tgtEl>
                                          <p:spTgt spid="54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P spid="54279" grpId="0" animBg="1"/>
      <p:bldP spid="67483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Chia - Division</a:t>
            </a:r>
          </a:p>
        </p:txBody>
      </p:sp>
      <p:pic>
        <p:nvPicPr>
          <p:cNvPr id="6973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8453" t="29960" r="13987" b="11310"/>
          <a:stretch/>
        </p:blipFill>
        <p:spPr bwMode="auto">
          <a:xfrm>
            <a:off x="1219199" y="2057400"/>
            <a:ext cx="6895583"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77</a:t>
            </a:fld>
            <a:endParaRPr lang="en-US"/>
          </a:p>
        </p:txBody>
      </p:sp>
      <p:sp>
        <p:nvSpPr>
          <p:cNvPr id="4" name="Rectangle 3"/>
          <p:cNvSpPr/>
          <p:nvPr/>
        </p:nvSpPr>
        <p:spPr bwMode="auto">
          <a:xfrm>
            <a:off x="1524000" y="4343400"/>
            <a:ext cx="2590800" cy="1447800"/>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79249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Chia - Division</a:t>
            </a:r>
          </a:p>
        </p:txBody>
      </p:sp>
      <p:pic>
        <p:nvPicPr>
          <p:cNvPr id="66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072" t="21032" r="12947" b="11111"/>
          <a:stretch/>
        </p:blipFill>
        <p:spPr bwMode="auto">
          <a:xfrm>
            <a:off x="1219200" y="1857828"/>
            <a:ext cx="6923314" cy="496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7086600" y="2590800"/>
            <a:ext cx="1055914" cy="4230914"/>
          </a:xfrm>
          <a:prstGeom prst="rect">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smtClean="0">
              <a:ln>
                <a:noFill/>
              </a:ln>
              <a:solidFill>
                <a:schemeClr val="tx1"/>
              </a:solidFill>
              <a:effectLst/>
              <a:latin typeface="Times New Roman" pitchFamily="18" charset="0"/>
            </a:endParaRPr>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FFF78B54-851D-40EE-83BB-0C4EB37884E6}" type="slidenum">
              <a:rPr lang="en-US" smtClean="0"/>
              <a:pPr/>
              <a:t>78</a:t>
            </a:fld>
            <a:endParaRPr lang="en-US"/>
          </a:p>
        </p:txBody>
      </p:sp>
    </p:spTree>
    <p:extLst>
      <p:ext uri="{BB962C8B-B14F-4D97-AF65-F5344CB8AC3E}">
        <p14:creationId xmlns:p14="http://schemas.microsoft.com/office/powerpoint/2010/main" val="7103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2" name="Rectangle 2"/>
          <p:cNvSpPr>
            <a:spLocks noGrp="1" noChangeArrowheads="1"/>
          </p:cNvSpPr>
          <p:nvPr>
            <p:ph type="body" sz="half" idx="1"/>
          </p:nvPr>
        </p:nvSpPr>
        <p:spPr>
          <a:xfrm>
            <a:off x="762000" y="457200"/>
            <a:ext cx="2590800" cy="6172200"/>
          </a:xfrm>
        </p:spPr>
        <p:txBody>
          <a:bodyPr/>
          <a:lstStyle/>
          <a:p>
            <a:pPr algn="just"/>
            <a:r>
              <a:rPr lang="en-GB" altLang="en-GB" sz="2200"/>
              <a:t>Danh sách mã nhân viên được phân công vào </a:t>
            </a:r>
            <a:r>
              <a:rPr lang="en-GB" altLang="en-GB" sz="2200">
                <a:solidFill>
                  <a:srgbClr val="0000FF"/>
                </a:solidFill>
              </a:rPr>
              <a:t>tất cả</a:t>
            </a:r>
            <a:r>
              <a:rPr lang="en-GB" altLang="en-GB" sz="2200"/>
              <a:t> đề án do phòng 4 chủ trì</a:t>
            </a:r>
          </a:p>
          <a:p>
            <a:pPr algn="just"/>
            <a:r>
              <a:rPr lang="en-GB" altLang="en-GB" sz="2200"/>
              <a:t>Tìm </a:t>
            </a:r>
            <a:r>
              <a:rPr lang="en-GB" altLang="en-GB" sz="2200">
                <a:solidFill>
                  <a:srgbClr val="0000FF"/>
                </a:solidFill>
              </a:rPr>
              <a:t>tất cả</a:t>
            </a:r>
            <a:r>
              <a:rPr lang="en-GB" altLang="en-GB" sz="2200"/>
              <a:t> các mã đề án do phòng 4 chủ trì. Giả sử có hai đề án là 10, 30</a:t>
            </a:r>
          </a:p>
          <a:p>
            <a:pPr algn="just"/>
            <a:r>
              <a:rPr lang="en-GB" altLang="en-GB" sz="2200"/>
              <a:t>Kiểm tra trên quan hệ Phancong (đã bỏ đi thuộc tính Thoigian) và trả về </a:t>
            </a:r>
            <a:r>
              <a:rPr lang="en-GB" altLang="en-GB" sz="2200">
                <a:solidFill>
                  <a:srgbClr val="0000FF"/>
                </a:solidFill>
              </a:rPr>
              <a:t>tất cả</a:t>
            </a:r>
            <a:r>
              <a:rPr lang="en-GB" altLang="en-GB" sz="2200"/>
              <a:t> các mã nhân viên có ghép đầy đủ với hai đề án có mã là 10 và 30.</a:t>
            </a:r>
            <a:endParaRPr lang="en-US" sz="2200"/>
          </a:p>
        </p:txBody>
      </p:sp>
      <p:graphicFrame>
        <p:nvGraphicFramePr>
          <p:cNvPr id="675843" name="Group 3"/>
          <p:cNvGraphicFramePr>
            <a:graphicFrameLocks noGrp="1"/>
          </p:cNvGraphicFramePr>
          <p:nvPr/>
        </p:nvGraphicFramePr>
        <p:xfrm>
          <a:off x="7010400" y="533400"/>
          <a:ext cx="771525" cy="1047750"/>
        </p:xfrm>
        <a:graphic>
          <a:graphicData uri="http://schemas.openxmlformats.org/drawingml/2006/table">
            <a:tbl>
              <a:tblPr/>
              <a:tblGrid>
                <a:gridCol w="771525"/>
              </a:tblGrid>
              <a:tr h="3492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Mada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492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5853" name="Rectangle 13"/>
          <p:cNvSpPr>
            <a:spLocks noChangeArrowheads="1"/>
          </p:cNvSpPr>
          <p:nvPr/>
        </p:nvSpPr>
        <p:spPr bwMode="auto">
          <a:xfrm>
            <a:off x="5710238" y="1828800"/>
            <a:ext cx="337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buClr>
                <a:schemeClr val="accent2"/>
              </a:buClr>
              <a:buSzPct val="60000"/>
              <a:buFont typeface="Wingdings" pitchFamily="2" charset="2"/>
              <a:buNone/>
            </a:pPr>
            <a:r>
              <a:rPr lang="en-GB" altLang="en-GB" sz="1800" b="0">
                <a:latin typeface="Arial" charset="0"/>
              </a:rPr>
              <a:t>Da_p4 </a:t>
            </a:r>
            <a:r>
              <a:rPr lang="en-GB" altLang="en-GB" sz="1800" b="0">
                <a:latin typeface="Tahoma" pitchFamily="34" charset="0"/>
                <a:sym typeface="Symbol" pitchFamily="18" charset="2"/>
              </a:rPr>
              <a:t></a:t>
            </a:r>
            <a:r>
              <a:rPr lang="en-GB" altLang="en-GB" sz="1800">
                <a:latin typeface="Tahoma" pitchFamily="34" charset="0"/>
              </a:rPr>
              <a:t> </a:t>
            </a:r>
            <a:r>
              <a:rPr lang="el-GR" altLang="en-GB" sz="1800" b="0">
                <a:latin typeface="Arial" charset="0"/>
                <a:ea typeface="Arial Unicode MS" pitchFamily="34" charset="-128"/>
                <a:cs typeface="Arial Unicode MS" pitchFamily="34" charset="-128"/>
                <a:sym typeface="Symbol" pitchFamily="18" charset="2"/>
              </a:rPr>
              <a:t></a:t>
            </a:r>
            <a:r>
              <a:rPr lang="en-US" altLang="en-GB" sz="1800" b="0" baseline="-25000">
                <a:latin typeface="Arial" charset="0"/>
                <a:ea typeface="Arial Unicode MS" pitchFamily="34" charset="-128"/>
                <a:cs typeface="Arial Unicode MS" pitchFamily="34" charset="-128"/>
                <a:sym typeface="Symbol" pitchFamily="18" charset="2"/>
              </a:rPr>
              <a:t>Mada</a:t>
            </a:r>
            <a:r>
              <a:rPr lang="en-GB" altLang="en-GB" sz="1800" b="0">
                <a:latin typeface="Arial" charset="0"/>
                <a:ea typeface="Arial Unicode MS" pitchFamily="34" charset="-128"/>
                <a:cs typeface="Arial Unicode MS" pitchFamily="34" charset="-128"/>
              </a:rPr>
              <a:t> (</a:t>
            </a:r>
            <a:r>
              <a:rPr lang="en-GB" altLang="en-GB" sz="1800" b="0">
                <a:latin typeface="Arial" charset="0"/>
                <a:ea typeface="Arial Unicode MS" pitchFamily="34" charset="-128"/>
                <a:cs typeface="Arial Unicode MS" pitchFamily="34" charset="-128"/>
                <a:sym typeface="Symbol" pitchFamily="18" charset="2"/>
              </a:rPr>
              <a:t></a:t>
            </a:r>
            <a:r>
              <a:rPr lang="en-GB" altLang="en-GB" sz="1800" b="0" baseline="-25000">
                <a:latin typeface="Arial" charset="0"/>
                <a:ea typeface="Arial Unicode MS" pitchFamily="34" charset="-128"/>
                <a:cs typeface="Arial Unicode MS" pitchFamily="34" charset="-128"/>
                <a:sym typeface="Symbol" pitchFamily="18" charset="2"/>
              </a:rPr>
              <a:t>Phong = 4</a:t>
            </a:r>
            <a:r>
              <a:rPr lang="en-GB" altLang="en-GB" sz="1800" b="0">
                <a:latin typeface="Arial" charset="0"/>
                <a:ea typeface="Arial Unicode MS" pitchFamily="34" charset="-128"/>
                <a:cs typeface="Arial Unicode MS" pitchFamily="34" charset="-128"/>
                <a:sym typeface="Symbol" pitchFamily="18" charset="2"/>
              </a:rPr>
              <a:t> </a:t>
            </a:r>
            <a:r>
              <a:rPr lang="en-GB" altLang="en-GB" sz="1800" b="0">
                <a:latin typeface="Arial" charset="0"/>
                <a:ea typeface="Arial Unicode MS" pitchFamily="34" charset="-128"/>
                <a:cs typeface="Arial Unicode MS" pitchFamily="34" charset="-128"/>
              </a:rPr>
              <a:t>Dean)</a:t>
            </a:r>
          </a:p>
        </p:txBody>
      </p:sp>
      <p:graphicFrame>
        <p:nvGraphicFramePr>
          <p:cNvPr id="675923" name="Group 83"/>
          <p:cNvGraphicFramePr>
            <a:graphicFrameLocks noGrp="1"/>
          </p:cNvGraphicFramePr>
          <p:nvPr/>
        </p:nvGraphicFramePr>
        <p:xfrm>
          <a:off x="6858000" y="2971800"/>
          <a:ext cx="1289050" cy="928689"/>
        </p:xfrm>
        <a:graphic>
          <a:graphicData uri="http://schemas.openxmlformats.org/drawingml/2006/table">
            <a:tbl>
              <a:tblPr/>
              <a:tblGrid>
                <a:gridCol w="1289050"/>
              </a:tblGrid>
              <a:tr h="3095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Ma_nvien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00FF"/>
                          </a:solidFill>
                          <a:effectLst/>
                          <a:latin typeface="Arial Unicode MS" pitchFamily="34" charset="-128"/>
                          <a:ea typeface="Times New Roman" pitchFamily="18" charset="0"/>
                          <a:cs typeface="Tahoma" pitchFamily="34" charset="0"/>
                        </a:rPr>
                        <a:t>999887777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3095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chemeClr val="hlink"/>
                          </a:solidFill>
                          <a:effectLst/>
                          <a:latin typeface="Arial Unicode MS" pitchFamily="34" charset="-128"/>
                          <a:ea typeface="Times New Roman" pitchFamily="18" charset="0"/>
                          <a:cs typeface="Tahoma" pitchFamily="34"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CCFF"/>
                    </a:solidFill>
                  </a:tcPr>
                </a:tc>
              </a:tr>
            </a:tbl>
          </a:graphicData>
        </a:graphic>
      </p:graphicFrame>
      <p:sp>
        <p:nvSpPr>
          <p:cNvPr id="675864" name="Rectangle 24"/>
          <p:cNvSpPr>
            <a:spLocks noChangeArrowheads="1"/>
          </p:cNvSpPr>
          <p:nvPr/>
        </p:nvSpPr>
        <p:spPr bwMode="auto">
          <a:xfrm>
            <a:off x="6477000" y="4114800"/>
            <a:ext cx="22558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lgn="l">
              <a:spcBef>
                <a:spcPct val="30000"/>
              </a:spcBef>
              <a:buClr>
                <a:schemeClr val="accent2"/>
              </a:buClr>
              <a:buSzPct val="60000"/>
              <a:buFont typeface="Wingdings" pitchFamily="2" charset="2"/>
              <a:buNone/>
            </a:pPr>
            <a:r>
              <a:rPr lang="en-GB" altLang="en-GB" sz="2200" b="0">
                <a:latin typeface="Arial" charset="0"/>
              </a:rPr>
              <a:t>Pc  ÷  Da_p4</a:t>
            </a:r>
          </a:p>
        </p:txBody>
      </p:sp>
      <p:graphicFrame>
        <p:nvGraphicFramePr>
          <p:cNvPr id="675922" name="Group 82"/>
          <p:cNvGraphicFramePr>
            <a:graphicFrameLocks noGrp="1"/>
          </p:cNvGraphicFramePr>
          <p:nvPr>
            <p:ph sz="half" idx="2"/>
          </p:nvPr>
        </p:nvGraphicFramePr>
        <p:xfrm>
          <a:off x="3733800" y="457200"/>
          <a:ext cx="1984375" cy="5481643"/>
        </p:xfrm>
        <a:graphic>
          <a:graphicData uri="http://schemas.openxmlformats.org/drawingml/2006/table">
            <a:tbl>
              <a:tblPr/>
              <a:tblGrid>
                <a:gridCol w="1212850"/>
                <a:gridCol w="771525"/>
              </a:tblGrid>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Ma_nvien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Mada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00FF"/>
                          </a:solidFill>
                          <a:effectLst/>
                          <a:latin typeface="Arial Unicode MS" pitchFamily="34" charset="-128"/>
                          <a:ea typeface="Times New Roman" pitchFamily="18" charset="0"/>
                          <a:cs typeface="Tahoma" pitchFamily="34" charset="0"/>
                        </a:rPr>
                        <a:t>999887777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00FF"/>
                          </a:solidFill>
                          <a:effectLst/>
                          <a:latin typeface="Arial Unicode MS" pitchFamily="34" charset="-128"/>
                          <a:ea typeface="Times New Roman" pitchFamily="18" charset="0"/>
                          <a:cs typeface="Tahoma" pitchFamily="34"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rgbClr val="FFFFCC"/>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00FF"/>
                          </a:solidFill>
                          <a:effectLst/>
                          <a:latin typeface="Arial Unicode MS" pitchFamily="34" charset="-128"/>
                          <a:ea typeface="Times New Roman" pitchFamily="18" charset="0"/>
                          <a:cs typeface="Tahoma" pitchFamily="34" charset="0"/>
                        </a:rPr>
                        <a:t>999887777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00FF"/>
                          </a:solidFill>
                          <a:effectLst/>
                          <a:latin typeface="Arial Unicode MS" pitchFamily="34" charset="-128"/>
                          <a:ea typeface="Times New Roman" pitchFamily="18" charset="0"/>
                          <a:cs typeface="Tahoma" pitchFamily="34"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rgbClr val="FFFFCC"/>
                    </a:solidFill>
                  </a:tcPr>
                </a:tc>
              </a:tr>
              <a:tr h="31750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chemeClr val="hlink"/>
                          </a:solidFill>
                          <a:effectLst/>
                          <a:latin typeface="Arial Unicode MS" pitchFamily="34" charset="-128"/>
                          <a:ea typeface="Times New Roman" pitchFamily="18" charset="0"/>
                          <a:cs typeface="Tahoma" pitchFamily="34"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chemeClr val="hlink"/>
                          </a:solidFill>
                          <a:effectLst/>
                          <a:latin typeface="Arial Unicode MS" pitchFamily="34" charset="-128"/>
                          <a:ea typeface="Times New Roman" pitchFamily="18" charset="0"/>
                          <a:cs typeface="Tahoma" pitchFamily="34"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rgbClr val="FFCCFF"/>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chemeClr val="hlink"/>
                          </a:solidFill>
                          <a:effectLst/>
                          <a:latin typeface="Arial Unicode MS" pitchFamily="34" charset="-128"/>
                          <a:ea typeface="Times New Roman" pitchFamily="18" charset="0"/>
                          <a:cs typeface="Tahoma" pitchFamily="34"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chemeClr val="hlink"/>
                          </a:solidFill>
                          <a:effectLst/>
                          <a:latin typeface="Arial Unicode MS" pitchFamily="34" charset="-128"/>
                          <a:ea typeface="Times New Roman" pitchFamily="18" charset="0"/>
                          <a:cs typeface="Tahoma" pitchFamily="34"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rgbClr val="FFCCFF"/>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987654321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987654321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888665555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20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5914" name="Rectangle 74"/>
          <p:cNvSpPr>
            <a:spLocks noChangeArrowheads="1"/>
          </p:cNvSpPr>
          <p:nvPr/>
        </p:nvSpPr>
        <p:spPr bwMode="auto">
          <a:xfrm>
            <a:off x="3048000" y="0"/>
            <a:ext cx="2868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sz="2400">
                <a:solidFill>
                  <a:srgbClr val="0000FF"/>
                </a:solidFill>
              </a:rPr>
              <a:t>Phép Chia - Division</a:t>
            </a:r>
          </a:p>
        </p:txBody>
      </p:sp>
      <p:sp>
        <p:nvSpPr>
          <p:cNvPr id="675916" name="Line 76"/>
          <p:cNvSpPr>
            <a:spLocks noChangeShapeType="1"/>
          </p:cNvSpPr>
          <p:nvPr/>
        </p:nvSpPr>
        <p:spPr bwMode="auto">
          <a:xfrm flipV="1">
            <a:off x="3352800" y="2057400"/>
            <a:ext cx="2438400" cy="381000"/>
          </a:xfrm>
          <a:prstGeom prst="line">
            <a:avLst/>
          </a:prstGeom>
          <a:noFill/>
          <a:ln w="28575">
            <a:solidFill>
              <a:srgbClr val="CC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75926" name="Group 86"/>
          <p:cNvGrpSpPr>
            <a:grpSpLocks/>
          </p:cNvGrpSpPr>
          <p:nvPr/>
        </p:nvGrpSpPr>
        <p:grpSpPr bwMode="auto">
          <a:xfrm>
            <a:off x="3989388" y="5943600"/>
            <a:ext cx="5022850" cy="644525"/>
            <a:chOff x="2513" y="3744"/>
            <a:chExt cx="3164" cy="406"/>
          </a:xfrm>
        </p:grpSpPr>
        <p:sp>
          <p:nvSpPr>
            <p:cNvPr id="675913" name="Rectangle 73"/>
            <p:cNvSpPr>
              <a:spLocks noChangeArrowheads="1"/>
            </p:cNvSpPr>
            <p:nvPr/>
          </p:nvSpPr>
          <p:spPr bwMode="auto">
            <a:xfrm>
              <a:off x="2513" y="3919"/>
              <a:ext cx="3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buClr>
                  <a:schemeClr val="accent2"/>
                </a:buClr>
                <a:buSzPct val="60000"/>
                <a:buFont typeface="Wingdings" pitchFamily="2" charset="2"/>
                <a:buNone/>
              </a:pPr>
              <a:r>
                <a:rPr lang="en-GB" altLang="en-GB" sz="1800" b="0">
                  <a:latin typeface="Arial" charset="0"/>
                </a:rPr>
                <a:t>Pc (Ma_nvien, Mada) </a:t>
              </a:r>
              <a:r>
                <a:rPr lang="en-GB" altLang="en-GB" sz="1800" b="0">
                  <a:latin typeface="Tahoma" pitchFamily="34" charset="0"/>
                  <a:sym typeface="Symbol" pitchFamily="18" charset="2"/>
                </a:rPr>
                <a:t></a:t>
              </a:r>
              <a:r>
                <a:rPr lang="en-GB" altLang="en-GB" sz="1800" b="0">
                  <a:latin typeface="Arial" charset="0"/>
                  <a:ea typeface="Arial Unicode MS" pitchFamily="34" charset="-128"/>
                  <a:cs typeface="Arial Unicode MS" pitchFamily="34" charset="-128"/>
                </a:rPr>
                <a:t> </a:t>
              </a:r>
              <a:r>
                <a:rPr lang="el-GR" altLang="en-GB" sz="1800" b="0">
                  <a:latin typeface="Arial" charset="0"/>
                  <a:ea typeface="Arial Unicode MS" pitchFamily="34" charset="-128"/>
                  <a:cs typeface="Arial Unicode MS" pitchFamily="34" charset="-128"/>
                  <a:sym typeface="Symbol" pitchFamily="18" charset="2"/>
                </a:rPr>
                <a:t></a:t>
              </a:r>
              <a:r>
                <a:rPr lang="en-US" altLang="en-GB" sz="1800" b="0" baseline="-25000">
                  <a:latin typeface="Arial" charset="0"/>
                  <a:ea typeface="Arial Unicode MS" pitchFamily="34" charset="-128"/>
                  <a:cs typeface="Arial Unicode MS" pitchFamily="34" charset="-128"/>
                  <a:sym typeface="Symbol" pitchFamily="18" charset="2"/>
                </a:rPr>
                <a:t>Ma_nvien, Soda</a:t>
              </a:r>
              <a:r>
                <a:rPr lang="en-GB" altLang="en-GB" sz="1800" b="0">
                  <a:latin typeface="Arial" charset="0"/>
                  <a:ea typeface="Arial Unicode MS" pitchFamily="34" charset="-128"/>
                  <a:cs typeface="Arial Unicode MS" pitchFamily="34" charset="-128"/>
                  <a:sym typeface="Symbol" pitchFamily="18" charset="2"/>
                </a:rPr>
                <a:t> </a:t>
              </a:r>
              <a:r>
                <a:rPr lang="en-GB" altLang="en-GB" sz="1800" b="0">
                  <a:latin typeface="Arial" charset="0"/>
                  <a:ea typeface="Arial Unicode MS" pitchFamily="34" charset="-128"/>
                  <a:cs typeface="Arial Unicode MS" pitchFamily="34" charset="-128"/>
                </a:rPr>
                <a:t>Phancong</a:t>
              </a:r>
            </a:p>
          </p:txBody>
        </p:sp>
        <p:sp>
          <p:nvSpPr>
            <p:cNvPr id="675925" name="Line 85"/>
            <p:cNvSpPr>
              <a:spLocks noChangeShapeType="1"/>
            </p:cNvSpPr>
            <p:nvPr/>
          </p:nvSpPr>
          <p:spPr bwMode="auto">
            <a:xfrm flipH="1" flipV="1">
              <a:off x="3216" y="3744"/>
              <a:ext cx="192" cy="240"/>
            </a:xfrm>
            <a:prstGeom prst="line">
              <a:avLst/>
            </a:prstGeom>
            <a:noFill/>
            <a:ln w="28575">
              <a:solidFill>
                <a:srgbClr val="CC33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9DFB57-9F8B-4916-98DB-33525B90620F}" type="slidenum">
              <a:rPr lang="en-US" smtClean="0"/>
              <a:pPr/>
              <a:t>79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75916"/>
                                        </p:tgtEl>
                                      </p:cBhvr>
                                    </p:animEffect>
                                    <p:set>
                                      <p:cBhvr>
                                        <p:cTn id="7" dur="1" fill="hold">
                                          <p:stCondLst>
                                            <p:cond delay="499"/>
                                          </p:stCondLst>
                                        </p:cTn>
                                        <p:tgtEl>
                                          <p:spTgt spid="67591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75926"/>
                                        </p:tgtEl>
                                        <p:attrNameLst>
                                          <p:attrName>style.visibility</p:attrName>
                                        </p:attrNameLst>
                                      </p:cBhvr>
                                      <p:to>
                                        <p:strVal val="visible"/>
                                      </p:to>
                                    </p:set>
                                    <p:animEffect transition="in" filter="randombar(horizontal)">
                                      <p:cBhvr>
                                        <p:cTn id="12" dur="500"/>
                                        <p:tgtEl>
                                          <p:spTgt spid="6759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5923"/>
                                        </p:tgtEl>
                                        <p:attrNameLst>
                                          <p:attrName>style.visibility</p:attrName>
                                        </p:attrNameLst>
                                      </p:cBhvr>
                                      <p:to>
                                        <p:strVal val="visible"/>
                                      </p:to>
                                    </p:set>
                                    <p:animEffect transition="in" filter="blinds(horizontal)">
                                      <p:cBhvr>
                                        <p:cTn id="17" dur="500"/>
                                        <p:tgtEl>
                                          <p:spTgt spid="675923"/>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75864"/>
                                        </p:tgtEl>
                                        <p:attrNameLst>
                                          <p:attrName>style.visibility</p:attrName>
                                        </p:attrNameLst>
                                      </p:cBhvr>
                                      <p:to>
                                        <p:strVal val="visible"/>
                                      </p:to>
                                    </p:set>
                                    <p:animEffect transition="in" filter="blinds(horizontal)">
                                      <p:cBhvr>
                                        <p:cTn id="21" dur="500"/>
                                        <p:tgtEl>
                                          <p:spTgt spid="675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4" grpId="0" autoUpdateAnimBg="0"/>
      <p:bldP spid="6759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295400" y="609600"/>
            <a:ext cx="8183563" cy="1050925"/>
          </a:xfrm>
        </p:spPr>
        <p:txBody>
          <a:bodyPr>
            <a:normAutofit/>
          </a:bodyPr>
          <a:lstStyle/>
          <a:p>
            <a:r>
              <a:rPr lang="en-US">
                <a:solidFill>
                  <a:srgbClr val="0000FF"/>
                </a:solidFill>
                <a:effectLst>
                  <a:outerShdw blurRad="38100" dist="38100" dir="2700000" algn="tl">
                    <a:srgbClr val="C0C0C0"/>
                  </a:outerShdw>
                </a:effectLst>
              </a:rPr>
              <a:t>Các phép toán cơ bản</a:t>
            </a:r>
          </a:p>
        </p:txBody>
      </p:sp>
      <p:sp>
        <p:nvSpPr>
          <p:cNvPr id="641027" name="Rectangle 3"/>
          <p:cNvSpPr>
            <a:spLocks noGrp="1" noChangeArrowheads="1"/>
          </p:cNvSpPr>
          <p:nvPr>
            <p:ph idx="4294967295"/>
          </p:nvPr>
        </p:nvSpPr>
        <p:spPr>
          <a:xfrm>
            <a:off x="609600" y="1981200"/>
            <a:ext cx="8183563" cy="4187825"/>
          </a:xfrm>
        </p:spPr>
        <p:txBody>
          <a:bodyPr lIns="182880" tIns="91440"/>
          <a:lstStyle/>
          <a:p>
            <a:pPr marL="400050" indent="-400050"/>
            <a:r>
              <a:rPr lang="en-US" sz="2400" dirty="0" smtClean="0"/>
              <a:t>Các </a:t>
            </a:r>
            <a:r>
              <a:rPr lang="en-US" sz="2400" dirty="0"/>
              <a:t>phép kết</a:t>
            </a:r>
          </a:p>
          <a:p>
            <a:pPr marL="800100" lvl="1"/>
            <a:r>
              <a:rPr lang="en-US" sz="2400" dirty="0"/>
              <a:t>Phép kết </a:t>
            </a:r>
            <a:r>
              <a:rPr lang="en-US" sz="2400" dirty="0">
                <a:sym typeface="Symbol" pitchFamily="18" charset="2"/>
              </a:rPr>
              <a:t></a:t>
            </a:r>
            <a:endParaRPr lang="en-US" sz="2400" dirty="0"/>
          </a:p>
          <a:p>
            <a:pPr marL="800100" lvl="1"/>
            <a:r>
              <a:rPr lang="en-US" sz="2400" dirty="0"/>
              <a:t>Phép kết tự nhiên</a:t>
            </a:r>
          </a:p>
          <a:p>
            <a:pPr marL="400050" indent="-400050"/>
            <a:r>
              <a:rPr lang="en-US" sz="2400" dirty="0"/>
              <a:t>Các phép toán quan hệ khác: OUTER JOIN, AGGREGATE FUNCTIONS và GROUPING </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a:xfrm>
            <a:off x="990600" y="228600"/>
            <a:ext cx="7793038" cy="1462088"/>
          </a:xfrm>
        </p:spPr>
        <p:txBody>
          <a:bodyPr/>
          <a:lstStyle/>
          <a:p>
            <a:pPr algn="ctr"/>
            <a:r>
              <a:rPr lang="en-US" sz="4000">
                <a:solidFill>
                  <a:srgbClr val="0000FF"/>
                </a:solidFill>
              </a:rPr>
              <a:t>Ý nghĩa của Phép chia</a:t>
            </a:r>
          </a:p>
        </p:txBody>
      </p:sp>
      <p:sp>
        <p:nvSpPr>
          <p:cNvPr id="676867" name="Rectangle 3"/>
          <p:cNvSpPr>
            <a:spLocks noGrp="1" noChangeArrowheads="1"/>
          </p:cNvSpPr>
          <p:nvPr>
            <p:ph type="body" sz="half" idx="2"/>
          </p:nvPr>
        </p:nvSpPr>
        <p:spPr>
          <a:xfrm>
            <a:off x="4419600" y="1981200"/>
            <a:ext cx="4238625" cy="4057650"/>
          </a:xfrm>
        </p:spPr>
        <p:txBody>
          <a:bodyPr/>
          <a:lstStyle/>
          <a:p>
            <a:pPr algn="just"/>
            <a:r>
              <a:rPr lang="en-US" sz="2400"/>
              <a:t>Tách quan hệ </a:t>
            </a:r>
            <a:r>
              <a:rPr lang="en-US" sz="2400" i="1"/>
              <a:t>R</a:t>
            </a:r>
            <a:r>
              <a:rPr lang="en-US" sz="2400"/>
              <a:t> thành từng phần căn cứ vào các giá trị của </a:t>
            </a:r>
            <a:r>
              <a:rPr lang="en-US" sz="2400" i="1"/>
              <a:t>A</a:t>
            </a:r>
            <a:r>
              <a:rPr lang="en-US" sz="2400"/>
              <a:t> tương ứng; với mỗi giá trị </a:t>
            </a:r>
            <a:r>
              <a:rPr lang="en-US" sz="2400" i="1"/>
              <a:t>a</a:t>
            </a:r>
            <a:r>
              <a:rPr lang="en-US" sz="2400" i="1" baseline="-25000"/>
              <a:t>i</a:t>
            </a:r>
            <a:r>
              <a:rPr lang="en-US" sz="2400"/>
              <a:t> gắn với một tập giá trị của </a:t>
            </a:r>
            <a:r>
              <a:rPr lang="en-US" sz="2400" i="1"/>
              <a:t>B</a:t>
            </a:r>
            <a:r>
              <a:rPr lang="en-US" sz="2400"/>
              <a:t> kết hợp với giá trị </a:t>
            </a:r>
            <a:r>
              <a:rPr lang="en-US" sz="2400" i="1"/>
              <a:t>a</a:t>
            </a:r>
            <a:r>
              <a:rPr lang="en-US" sz="2400" i="1" baseline="-25000"/>
              <a:t>i</a:t>
            </a:r>
            <a:r>
              <a:rPr lang="en-US" sz="2400" baseline="-25000"/>
              <a:t> </a:t>
            </a:r>
            <a:r>
              <a:rPr lang="en-US" sz="2400"/>
              <a:t>đó trong </a:t>
            </a:r>
            <a:r>
              <a:rPr lang="en-US" sz="2400" i="1"/>
              <a:t>R</a:t>
            </a:r>
          </a:p>
          <a:p>
            <a:pPr algn="just"/>
            <a:r>
              <a:rPr lang="en-US" sz="2400"/>
              <a:t>Kết quả trả về trong </a:t>
            </a:r>
            <a:r>
              <a:rPr lang="en-US" sz="2400" i="1"/>
              <a:t>T</a:t>
            </a:r>
            <a:r>
              <a:rPr lang="en-US" sz="2400"/>
              <a:t> là mỗi </a:t>
            </a:r>
            <a:r>
              <a:rPr lang="en-US" sz="2400" i="1"/>
              <a:t>a</a:t>
            </a:r>
            <a:r>
              <a:rPr lang="en-US" sz="2400" i="1" baseline="-25000"/>
              <a:t>i</a:t>
            </a:r>
            <a:r>
              <a:rPr lang="en-US" sz="2400" i="1"/>
              <a:t> </a:t>
            </a:r>
            <a:r>
              <a:rPr lang="en-US" sz="2400"/>
              <a:t>sao cho tất cả các giá trị của </a:t>
            </a:r>
            <a:r>
              <a:rPr lang="en-US" sz="2400" i="1"/>
              <a:t>B </a:t>
            </a:r>
            <a:r>
              <a:rPr lang="en-US" sz="2400"/>
              <a:t>kết hợp với </a:t>
            </a:r>
            <a:r>
              <a:rPr lang="en-US" sz="2400" i="1"/>
              <a:t>a</a:t>
            </a:r>
            <a:r>
              <a:rPr lang="en-US" sz="2400" i="1" baseline="-25000"/>
              <a:t>i</a:t>
            </a:r>
            <a:r>
              <a:rPr lang="en-US" sz="2400" baseline="-25000"/>
              <a:t> </a:t>
            </a:r>
            <a:r>
              <a:rPr lang="en-US" sz="2400"/>
              <a:t>nằm trong </a:t>
            </a:r>
            <a:r>
              <a:rPr lang="en-US" sz="2400" i="1"/>
              <a:t>S</a:t>
            </a:r>
          </a:p>
          <a:p>
            <a:pPr algn="just"/>
            <a:endParaRPr lang="en-US" sz="2400" i="1"/>
          </a:p>
        </p:txBody>
      </p:sp>
      <p:graphicFrame>
        <p:nvGraphicFramePr>
          <p:cNvPr id="676868" name="Group 4"/>
          <p:cNvGraphicFramePr>
            <a:graphicFrameLocks noGrp="1"/>
          </p:cNvGraphicFramePr>
          <p:nvPr/>
        </p:nvGraphicFramePr>
        <p:xfrm>
          <a:off x="1143000" y="2209800"/>
          <a:ext cx="1271588" cy="4425954"/>
        </p:xfrm>
        <a:graphic>
          <a:graphicData uri="http://schemas.openxmlformats.org/drawingml/2006/table">
            <a:tbl>
              <a:tblPr/>
              <a:tblGrid>
                <a:gridCol w="585788"/>
                <a:gridCol w="685800"/>
              </a:tblGrid>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5524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385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4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676904" name="Group 40"/>
          <p:cNvGraphicFramePr>
            <a:graphicFrameLocks noGrp="1"/>
          </p:cNvGraphicFramePr>
          <p:nvPr/>
        </p:nvGraphicFramePr>
        <p:xfrm>
          <a:off x="3224213" y="2335213"/>
          <a:ext cx="585787" cy="1463040"/>
        </p:xfrm>
        <a:graphic>
          <a:graphicData uri="http://schemas.openxmlformats.org/drawingml/2006/table">
            <a:tbl>
              <a:tblPr/>
              <a:tblGrid>
                <a:gridCol w="585787"/>
              </a:tblGrid>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676926" name="Group 62"/>
          <p:cNvGraphicFramePr>
            <a:graphicFrameLocks noGrp="1"/>
          </p:cNvGraphicFramePr>
          <p:nvPr/>
        </p:nvGraphicFramePr>
        <p:xfrm>
          <a:off x="3192463" y="4386263"/>
          <a:ext cx="617537" cy="1101408"/>
        </p:xfrm>
        <a:graphic>
          <a:graphicData uri="http://schemas.openxmlformats.org/drawingml/2006/table">
            <a:tbl>
              <a:tblPr/>
              <a:tblGrid>
                <a:gridCol w="617537"/>
              </a:tblGrid>
              <a:tr h="3048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8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6923" name="Text Box 59"/>
          <p:cNvSpPr txBox="1">
            <a:spLocks noChangeArrowheads="1"/>
          </p:cNvSpPr>
          <p:nvPr/>
        </p:nvSpPr>
        <p:spPr bwMode="auto">
          <a:xfrm>
            <a:off x="1190625" y="1800225"/>
            <a:ext cx="325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a:latin typeface="Tahoma" pitchFamily="34" charset="0"/>
              </a:rPr>
              <a:t>R</a:t>
            </a:r>
          </a:p>
        </p:txBody>
      </p:sp>
      <p:sp>
        <p:nvSpPr>
          <p:cNvPr id="676924" name="Text Box 60"/>
          <p:cNvSpPr txBox="1">
            <a:spLocks noChangeArrowheads="1"/>
          </p:cNvSpPr>
          <p:nvPr/>
        </p:nvSpPr>
        <p:spPr bwMode="auto">
          <a:xfrm>
            <a:off x="3254375" y="18811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a:latin typeface="Tahoma" pitchFamily="34" charset="0"/>
              </a:rPr>
              <a:t>S</a:t>
            </a:r>
          </a:p>
        </p:txBody>
      </p:sp>
      <p:sp>
        <p:nvSpPr>
          <p:cNvPr id="676925" name="Text Box 61"/>
          <p:cNvSpPr txBox="1">
            <a:spLocks noChangeArrowheads="1"/>
          </p:cNvSpPr>
          <p:nvPr/>
        </p:nvSpPr>
        <p:spPr bwMode="auto">
          <a:xfrm>
            <a:off x="2682875" y="3960813"/>
            <a:ext cx="1406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GB" sz="1800" b="0">
                <a:latin typeface="Tahoma" pitchFamily="34" charset="0"/>
              </a:rPr>
              <a:t>T </a:t>
            </a:r>
            <a:r>
              <a:rPr lang="en-GB" altLang="en-GB" sz="1800" b="0">
                <a:latin typeface="Tahoma" pitchFamily="34" charset="0"/>
                <a:sym typeface="Symbol" pitchFamily="18" charset="2"/>
              </a:rPr>
              <a:t></a:t>
            </a:r>
            <a:r>
              <a:rPr lang="en-GB" altLang="en-GB" sz="1800" b="0">
                <a:latin typeface="Tahoma" pitchFamily="34" charset="0"/>
              </a:rPr>
              <a:t> R  ÷  S</a:t>
            </a:r>
            <a:endParaRPr lang="en-US" sz="1800" b="0">
              <a:latin typeface="Tahom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C9314E3A-7A67-4726-87A7-1370DE58B866}" type="slidenum">
              <a:rPr lang="en-US" smtClean="0"/>
              <a:pPr/>
              <a:t>80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6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7690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67692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676926"/>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676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923" grpId="0" autoUpdateAnimBg="0"/>
      <p:bldP spid="676924" grpId="0" autoUpdateAnimBg="0"/>
      <p:bldP spid="676925"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pPr algn="ctr"/>
            <a:r>
              <a:rPr lang="en-US">
                <a:solidFill>
                  <a:srgbClr val="0000FF"/>
                </a:solidFill>
              </a:rPr>
              <a:t>Định nghĩa lại Phép chia</a:t>
            </a:r>
          </a:p>
        </p:txBody>
      </p:sp>
      <p:sp>
        <p:nvSpPr>
          <p:cNvPr id="677891" name="Rectangle 3"/>
          <p:cNvSpPr>
            <a:spLocks noChangeArrowheads="1"/>
          </p:cNvSpPr>
          <p:nvPr/>
        </p:nvSpPr>
        <p:spPr bwMode="gray">
          <a:xfrm>
            <a:off x="4724400" y="3657600"/>
            <a:ext cx="4038600" cy="297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eaLnBrk="1" hangingPunct="1"/>
            <a:r>
              <a:rPr lang="en-GB" altLang="en-GB" sz="2000" b="0" i="1"/>
              <a:t>R</a:t>
            </a:r>
            <a:r>
              <a:rPr lang="en-GB" altLang="en-GB" sz="2000" b="0"/>
              <a:t>  ÷  </a:t>
            </a:r>
            <a:r>
              <a:rPr lang="en-GB" altLang="en-GB" sz="2000" b="0" i="1"/>
              <a:t>S</a:t>
            </a:r>
            <a:r>
              <a:rPr lang="en-GB" altLang="en-GB" sz="2000" b="0"/>
              <a:t> = </a:t>
            </a:r>
            <a:r>
              <a:rPr lang="en-GB" altLang="en-GB" sz="2000" b="0" i="1"/>
              <a:t>T</a:t>
            </a:r>
            <a:r>
              <a:rPr lang="en-GB" altLang="en-GB" sz="2000" b="0"/>
              <a:t> tương đương với</a:t>
            </a:r>
          </a:p>
          <a:p>
            <a:pPr marL="742950" lvl="1" indent="-285750" algn="l" eaLnBrk="1" hangingPunct="1"/>
            <a:r>
              <a:rPr lang="en-GB" sz="2000" b="0" i="1"/>
              <a:t>T</a:t>
            </a:r>
            <a:r>
              <a:rPr lang="en-GB" sz="2000" b="0" i="1" baseline="-25000"/>
              <a:t>1</a:t>
            </a:r>
            <a:r>
              <a:rPr lang="en-GB" sz="2000" b="0"/>
              <a:t> </a:t>
            </a:r>
            <a:r>
              <a:rPr lang="en-GB" altLang="en-GB" sz="2000" b="0">
                <a:latin typeface="Tahoma" pitchFamily="34" charset="0"/>
                <a:sym typeface="Symbol" pitchFamily="18" charset="2"/>
              </a:rPr>
              <a:t></a:t>
            </a:r>
            <a:r>
              <a:rPr lang="en-GB" altLang="en-GB" sz="2000" b="0">
                <a:latin typeface="Tahoma" pitchFamily="34" charset="0"/>
              </a:rPr>
              <a:t> </a:t>
            </a:r>
            <a:r>
              <a:rPr lang="el-GR" altLang="en-GB" sz="2000" b="0">
                <a:latin typeface="Arial" charset="0"/>
                <a:ea typeface="Arial Unicode MS" pitchFamily="34" charset="-128"/>
                <a:cs typeface="Arial Unicode MS" pitchFamily="34" charset="-128"/>
                <a:sym typeface="Symbol" pitchFamily="18" charset="2"/>
              </a:rPr>
              <a:t></a:t>
            </a:r>
            <a:r>
              <a:rPr lang="en-US" altLang="en-GB" sz="2000" b="0" i="1" baseline="-25000">
                <a:latin typeface="Arial" charset="0"/>
                <a:ea typeface="Arial Unicode MS" pitchFamily="34" charset="-128"/>
                <a:cs typeface="Arial Unicode MS" pitchFamily="34" charset="-128"/>
                <a:sym typeface="Symbol" pitchFamily="18" charset="2"/>
              </a:rPr>
              <a:t>A</a:t>
            </a:r>
            <a:r>
              <a:rPr lang="en-GB" altLang="en-GB" sz="2000" b="0">
                <a:latin typeface="Arial" charset="0"/>
                <a:ea typeface="Arial Unicode MS" pitchFamily="34" charset="-128"/>
                <a:cs typeface="Arial Unicode MS" pitchFamily="34" charset="-128"/>
              </a:rPr>
              <a:t> (</a:t>
            </a:r>
            <a:r>
              <a:rPr lang="en-GB" altLang="en-GB" sz="2000" b="0" i="1">
                <a:latin typeface="Arial" charset="0"/>
                <a:ea typeface="Arial Unicode MS" pitchFamily="34" charset="-128"/>
                <a:cs typeface="Arial Unicode MS" pitchFamily="34" charset="-128"/>
                <a:sym typeface="Symbol" pitchFamily="18" charset="2"/>
              </a:rPr>
              <a:t>R</a:t>
            </a:r>
            <a:r>
              <a:rPr lang="en-GB" altLang="en-GB" sz="2000" b="0">
                <a:latin typeface="Arial" charset="0"/>
                <a:ea typeface="Arial Unicode MS" pitchFamily="34" charset="-128"/>
                <a:cs typeface="Arial Unicode MS" pitchFamily="34" charset="-128"/>
              </a:rPr>
              <a:t>)</a:t>
            </a:r>
          </a:p>
          <a:p>
            <a:pPr marL="742950" lvl="1" indent="-285750" algn="l" eaLnBrk="1" hangingPunct="1"/>
            <a:r>
              <a:rPr lang="en-GB" sz="2000" b="0" i="1"/>
              <a:t>T</a:t>
            </a:r>
            <a:r>
              <a:rPr lang="en-GB" sz="2000" b="0" i="1" baseline="-25000"/>
              <a:t>2</a:t>
            </a:r>
            <a:r>
              <a:rPr lang="en-GB" sz="2000" b="0"/>
              <a:t> </a:t>
            </a:r>
            <a:r>
              <a:rPr lang="en-GB" altLang="en-GB" sz="2000" b="0">
                <a:latin typeface="Tahoma" pitchFamily="34" charset="0"/>
                <a:sym typeface="Symbol" pitchFamily="18" charset="2"/>
              </a:rPr>
              <a:t></a:t>
            </a:r>
            <a:r>
              <a:rPr lang="en-GB" altLang="en-GB" sz="2000" b="0">
                <a:latin typeface="Tahoma" pitchFamily="34" charset="0"/>
              </a:rPr>
              <a:t> </a:t>
            </a:r>
            <a:r>
              <a:rPr lang="el-GR" altLang="en-GB" sz="2000" b="0">
                <a:latin typeface="Arial" charset="0"/>
                <a:ea typeface="Arial Unicode MS" pitchFamily="34" charset="-128"/>
                <a:cs typeface="Arial Unicode MS" pitchFamily="34" charset="-128"/>
                <a:sym typeface="Symbol" pitchFamily="18" charset="2"/>
              </a:rPr>
              <a:t></a:t>
            </a:r>
            <a:r>
              <a:rPr lang="en-US" altLang="en-GB" sz="2000" b="0" i="1" baseline="-25000">
                <a:latin typeface="Arial" charset="0"/>
                <a:ea typeface="Arial Unicode MS" pitchFamily="34" charset="-128"/>
                <a:cs typeface="Arial Unicode MS" pitchFamily="34" charset="-128"/>
                <a:sym typeface="Symbol" pitchFamily="18" charset="2"/>
              </a:rPr>
              <a:t>A</a:t>
            </a:r>
            <a:r>
              <a:rPr lang="en-GB" altLang="en-GB" sz="2000" b="0">
                <a:latin typeface="Arial" charset="0"/>
                <a:ea typeface="Arial Unicode MS" pitchFamily="34" charset="-128"/>
                <a:cs typeface="Arial Unicode MS" pitchFamily="34" charset="-128"/>
              </a:rPr>
              <a:t> ((</a:t>
            </a:r>
            <a:r>
              <a:rPr lang="en-GB" sz="2000" b="0" i="1"/>
              <a:t>T</a:t>
            </a:r>
            <a:r>
              <a:rPr lang="en-GB" sz="2000" b="0" i="1" baseline="-25000"/>
              <a:t>1</a:t>
            </a:r>
            <a:r>
              <a:rPr lang="en-GB" altLang="en-GB" sz="2000" b="0">
                <a:latin typeface="Arial" charset="0"/>
                <a:ea typeface="Arial Unicode MS" pitchFamily="34" charset="-128"/>
                <a:cs typeface="Arial Unicode MS" pitchFamily="34" charset="-128"/>
              </a:rPr>
              <a:t> </a:t>
            </a:r>
            <a:r>
              <a:rPr lang="en-GB" altLang="en-GB" sz="2000" b="0">
                <a:latin typeface="Tahoma" pitchFamily="34" charset="0"/>
                <a:sym typeface="Symbol" pitchFamily="18" charset="2"/>
              </a:rPr>
              <a:t></a:t>
            </a:r>
            <a:r>
              <a:rPr lang="en-GB" altLang="en-GB" sz="2000" b="0">
                <a:latin typeface="Arial" charset="0"/>
                <a:ea typeface="Arial Unicode MS" pitchFamily="34" charset="-128"/>
                <a:cs typeface="Arial Unicode MS" pitchFamily="34" charset="-128"/>
              </a:rPr>
              <a:t> </a:t>
            </a:r>
            <a:r>
              <a:rPr lang="en-GB" altLang="en-GB" sz="2000" b="0" i="1"/>
              <a:t>S</a:t>
            </a:r>
            <a:r>
              <a:rPr lang="en-GB" altLang="en-GB" sz="2000" b="0">
                <a:latin typeface="Arial" charset="0"/>
                <a:ea typeface="Arial Unicode MS" pitchFamily="34" charset="-128"/>
                <a:cs typeface="Arial Unicode MS" pitchFamily="34" charset="-128"/>
                <a:sym typeface="Symbol" pitchFamily="18" charset="2"/>
              </a:rPr>
              <a:t>)  </a:t>
            </a:r>
            <a:r>
              <a:rPr lang="en-GB" altLang="en-GB" sz="2000" b="0" i="1">
                <a:latin typeface="Arial" charset="0"/>
                <a:ea typeface="Arial Unicode MS" pitchFamily="34" charset="-128"/>
                <a:cs typeface="Arial Unicode MS" pitchFamily="34" charset="-128"/>
                <a:sym typeface="Symbol" pitchFamily="18" charset="2"/>
              </a:rPr>
              <a:t>R</a:t>
            </a:r>
            <a:r>
              <a:rPr lang="en-GB" altLang="en-GB" sz="2000" b="0">
                <a:latin typeface="Arial" charset="0"/>
                <a:ea typeface="Arial Unicode MS" pitchFamily="34" charset="-128"/>
                <a:cs typeface="Arial Unicode MS" pitchFamily="34" charset="-128"/>
              </a:rPr>
              <a:t>)</a:t>
            </a:r>
          </a:p>
          <a:p>
            <a:pPr marL="742950" lvl="1" indent="-285750" algn="l" eaLnBrk="1" hangingPunct="1"/>
            <a:r>
              <a:rPr lang="en-GB" sz="2000" b="0" i="1"/>
              <a:t>T</a:t>
            </a:r>
            <a:r>
              <a:rPr lang="en-GB" sz="2000" b="0"/>
              <a:t> </a:t>
            </a:r>
            <a:r>
              <a:rPr lang="en-GB" altLang="en-GB" sz="2000" b="0">
                <a:latin typeface="Tahoma" pitchFamily="34" charset="0"/>
                <a:sym typeface="Symbol" pitchFamily="18" charset="2"/>
              </a:rPr>
              <a:t></a:t>
            </a:r>
            <a:r>
              <a:rPr lang="en-GB" altLang="en-GB" sz="2000" b="0">
                <a:latin typeface="Tahoma" pitchFamily="34" charset="0"/>
              </a:rPr>
              <a:t> </a:t>
            </a:r>
            <a:r>
              <a:rPr lang="en-GB" sz="2000" b="0" i="1"/>
              <a:t>T</a:t>
            </a:r>
            <a:r>
              <a:rPr lang="en-GB" sz="2000" b="0" i="1" baseline="-25000"/>
              <a:t>1</a:t>
            </a:r>
            <a:r>
              <a:rPr lang="en-GB" altLang="en-GB" sz="2000" b="0">
                <a:latin typeface="Tahoma" pitchFamily="34" charset="0"/>
              </a:rPr>
              <a:t> </a:t>
            </a:r>
            <a:r>
              <a:rPr lang="en-GB" altLang="en-GB" sz="2000" b="0">
                <a:latin typeface="Arial" charset="0"/>
                <a:ea typeface="Arial Unicode MS" pitchFamily="34" charset="-128"/>
                <a:cs typeface="Arial Unicode MS" pitchFamily="34" charset="-128"/>
                <a:sym typeface="Symbol" pitchFamily="18" charset="2"/>
              </a:rPr>
              <a:t></a:t>
            </a:r>
            <a:r>
              <a:rPr lang="en-GB" altLang="en-GB" sz="2000" b="0">
                <a:latin typeface="Tahoma" pitchFamily="34" charset="0"/>
              </a:rPr>
              <a:t> </a:t>
            </a:r>
            <a:r>
              <a:rPr lang="en-GB" sz="2000" b="0" i="1"/>
              <a:t>T</a:t>
            </a:r>
            <a:r>
              <a:rPr lang="en-GB" sz="2000" b="0" i="1" baseline="-25000"/>
              <a:t>2</a:t>
            </a:r>
            <a:endParaRPr lang="en-GB" altLang="en-GB" sz="2000" b="0">
              <a:latin typeface="Arial" charset="0"/>
              <a:ea typeface="Arial Unicode MS" pitchFamily="34" charset="-128"/>
              <a:cs typeface="Arial Unicode MS" pitchFamily="34" charset="-128"/>
            </a:endParaRPr>
          </a:p>
          <a:p>
            <a:pPr marL="742950" lvl="1" indent="-285750" algn="l" eaLnBrk="1" hangingPunct="1"/>
            <a:endParaRPr lang="en-GB" altLang="en-GB" sz="2000" b="0">
              <a:latin typeface="Arial" charset="0"/>
              <a:ea typeface="Arial Unicode MS" pitchFamily="34" charset="-128"/>
              <a:cs typeface="Arial Unicode MS" pitchFamily="34" charset="-128"/>
            </a:endParaRPr>
          </a:p>
          <a:p>
            <a:pPr marL="342900" indent="-342900" algn="l" eaLnBrk="1" hangingPunct="1"/>
            <a:endParaRPr lang="en-GB" altLang="en-GB" sz="2000" b="0">
              <a:latin typeface="Arial" charset="0"/>
              <a:ea typeface="Arial Unicode MS" pitchFamily="34" charset="-128"/>
              <a:cs typeface="Arial Unicode MS" pitchFamily="34" charset="-128"/>
            </a:endParaRPr>
          </a:p>
          <a:p>
            <a:pPr marL="342900" indent="-342900" algn="l" eaLnBrk="1" hangingPunct="1"/>
            <a:endParaRPr lang="en-GB" altLang="en-GB" sz="2000" b="0">
              <a:latin typeface="Arial" charset="0"/>
              <a:ea typeface="Arial Unicode MS" pitchFamily="34" charset="-128"/>
              <a:cs typeface="Arial Unicode MS" pitchFamily="34" charset="-128"/>
            </a:endParaRPr>
          </a:p>
          <a:p>
            <a:pPr marL="342900" indent="-342900" algn="l" eaLnBrk="1" hangingPunct="1"/>
            <a:endParaRPr lang="en-US" sz="2000" b="0">
              <a:latin typeface="Tahoma" pitchFamily="34" charset="0"/>
            </a:endParaRPr>
          </a:p>
        </p:txBody>
      </p:sp>
      <p:graphicFrame>
        <p:nvGraphicFramePr>
          <p:cNvPr id="677892" name="Group 4"/>
          <p:cNvGraphicFramePr>
            <a:graphicFrameLocks noGrp="1"/>
          </p:cNvGraphicFramePr>
          <p:nvPr/>
        </p:nvGraphicFramePr>
        <p:xfrm>
          <a:off x="381000" y="2249488"/>
          <a:ext cx="990600" cy="4608517"/>
        </p:xfrm>
        <a:graphic>
          <a:graphicData uri="http://schemas.openxmlformats.org/drawingml/2006/table">
            <a:tbl>
              <a:tblPr/>
              <a:tblGrid>
                <a:gridCol w="533400"/>
                <a:gridCol w="457200"/>
              </a:tblGrid>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560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b4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677928" name="Group 40"/>
          <p:cNvGraphicFramePr>
            <a:graphicFrameLocks noGrp="1"/>
          </p:cNvGraphicFramePr>
          <p:nvPr/>
        </p:nvGraphicFramePr>
        <p:xfrm>
          <a:off x="1600200" y="2257425"/>
          <a:ext cx="533400" cy="1341120"/>
        </p:xfrm>
        <a:graphic>
          <a:graphicData uri="http://schemas.openxmlformats.org/drawingml/2006/table">
            <a:tbl>
              <a:tblPr/>
              <a:tblGrid>
                <a:gridCol w="533400"/>
              </a:tblGrid>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graphicFrame>
        <p:nvGraphicFramePr>
          <p:cNvPr id="677938" name="Group 50"/>
          <p:cNvGraphicFramePr>
            <a:graphicFrameLocks noGrp="1"/>
          </p:cNvGraphicFramePr>
          <p:nvPr/>
        </p:nvGraphicFramePr>
        <p:xfrm>
          <a:off x="6019800" y="2271713"/>
          <a:ext cx="457200" cy="1005840"/>
        </p:xfrm>
        <a:graphic>
          <a:graphicData uri="http://schemas.openxmlformats.org/drawingml/2006/table">
            <a:tbl>
              <a:tblPr/>
              <a:tblGrid>
                <a:gridCol w="457200"/>
              </a:tblGrid>
              <a:tr h="3048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7947" name="Text Box 59"/>
          <p:cNvSpPr txBox="1">
            <a:spLocks noChangeArrowheads="1"/>
          </p:cNvSpPr>
          <p:nvPr/>
        </p:nvSpPr>
        <p:spPr bwMode="auto">
          <a:xfrm>
            <a:off x="512763" y="1908175"/>
            <a:ext cx="3095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0">
                <a:latin typeface="Tahoma" pitchFamily="34" charset="0"/>
              </a:rPr>
              <a:t>R</a:t>
            </a:r>
          </a:p>
        </p:txBody>
      </p:sp>
      <p:sp>
        <p:nvSpPr>
          <p:cNvPr id="677948" name="Text Box 60"/>
          <p:cNvSpPr txBox="1">
            <a:spLocks noChangeArrowheads="1"/>
          </p:cNvSpPr>
          <p:nvPr/>
        </p:nvSpPr>
        <p:spPr bwMode="auto">
          <a:xfrm>
            <a:off x="1676400" y="19050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0">
                <a:latin typeface="Tahoma" pitchFamily="34" charset="0"/>
              </a:rPr>
              <a:t>S</a:t>
            </a:r>
          </a:p>
        </p:txBody>
      </p:sp>
      <p:sp>
        <p:nvSpPr>
          <p:cNvPr id="677949" name="Text Box 61"/>
          <p:cNvSpPr txBox="1">
            <a:spLocks noChangeArrowheads="1"/>
          </p:cNvSpPr>
          <p:nvPr/>
        </p:nvSpPr>
        <p:spPr bwMode="auto">
          <a:xfrm>
            <a:off x="5570538" y="1898650"/>
            <a:ext cx="1270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GB" sz="1600" b="0">
                <a:latin typeface="Tahoma" pitchFamily="34" charset="0"/>
              </a:rPr>
              <a:t>T </a:t>
            </a:r>
            <a:r>
              <a:rPr lang="en-GB" altLang="en-GB" sz="1600" b="0">
                <a:latin typeface="Tahoma" pitchFamily="34" charset="0"/>
                <a:sym typeface="Symbol" pitchFamily="18" charset="2"/>
              </a:rPr>
              <a:t></a:t>
            </a:r>
            <a:r>
              <a:rPr lang="en-GB" altLang="en-GB" sz="1600" b="0">
                <a:latin typeface="Tahoma" pitchFamily="34" charset="0"/>
              </a:rPr>
              <a:t> R  ÷  S</a:t>
            </a:r>
            <a:endParaRPr lang="en-US" sz="1600" b="0">
              <a:latin typeface="Tahoma" pitchFamily="34" charset="0"/>
            </a:endParaRPr>
          </a:p>
        </p:txBody>
      </p:sp>
      <p:graphicFrame>
        <p:nvGraphicFramePr>
          <p:cNvPr id="677950" name="Group 62"/>
          <p:cNvGraphicFramePr>
            <a:graphicFrameLocks noGrp="1"/>
          </p:cNvGraphicFramePr>
          <p:nvPr/>
        </p:nvGraphicFramePr>
        <p:xfrm>
          <a:off x="2286000" y="2243138"/>
          <a:ext cx="468313" cy="1676400"/>
        </p:xfrm>
        <a:graphic>
          <a:graphicData uri="http://schemas.openxmlformats.org/drawingml/2006/table">
            <a:tbl>
              <a:tblPr/>
              <a:tblGrid>
                <a:gridCol w="468313"/>
              </a:tblGrid>
              <a:tr h="3048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385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7961" name="Text Box 73"/>
          <p:cNvSpPr txBox="1">
            <a:spLocks noChangeArrowheads="1"/>
          </p:cNvSpPr>
          <p:nvPr/>
        </p:nvSpPr>
        <p:spPr bwMode="auto">
          <a:xfrm>
            <a:off x="2314575" y="1878013"/>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GB" sz="1600" b="0">
                <a:latin typeface="Tahoma" pitchFamily="34" charset="0"/>
              </a:rPr>
              <a:t>T</a:t>
            </a:r>
            <a:r>
              <a:rPr lang="en-GB" altLang="en-GB" sz="1600" b="0" baseline="-25000">
                <a:latin typeface="Tahoma" pitchFamily="34" charset="0"/>
              </a:rPr>
              <a:t>1</a:t>
            </a:r>
            <a:r>
              <a:rPr lang="en-GB" altLang="en-GB" sz="1600" b="0">
                <a:latin typeface="Tahoma" pitchFamily="34" charset="0"/>
              </a:rPr>
              <a:t> </a:t>
            </a:r>
            <a:endParaRPr lang="en-US" sz="1600" b="0">
              <a:latin typeface="Tahoma" pitchFamily="34" charset="0"/>
            </a:endParaRPr>
          </a:p>
        </p:txBody>
      </p:sp>
      <p:graphicFrame>
        <p:nvGraphicFramePr>
          <p:cNvPr id="677962" name="Group 74"/>
          <p:cNvGraphicFramePr>
            <a:graphicFrameLocks noGrp="1"/>
          </p:cNvGraphicFramePr>
          <p:nvPr/>
        </p:nvGraphicFramePr>
        <p:xfrm>
          <a:off x="3168650" y="2276475"/>
          <a:ext cx="946150" cy="4652967"/>
        </p:xfrm>
        <a:graphic>
          <a:graphicData uri="http://schemas.openxmlformats.org/drawingml/2006/table">
            <a:tbl>
              <a:tblPr/>
              <a:tblGrid>
                <a:gridCol w="488950"/>
                <a:gridCol w="457200"/>
              </a:tblGrid>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407988">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5600">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2425">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solidFill>
                      <a:schemeClr val="bg1"/>
                    </a:solidFill>
                  </a:tcPr>
                </a:tc>
              </a:tr>
              <a:tr h="354013">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a4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006600"/>
                          </a:solidFill>
                          <a:effectLst/>
                          <a:latin typeface="Arial Unicode MS" pitchFamily="34" charset="-128"/>
                          <a:ea typeface="Times New Roman" pitchFamily="18" charset="0"/>
                          <a:cs typeface="Tahoma" pitchFamily="34" charset="0"/>
                        </a:rPr>
                        <a:t>b3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7998" name="Text Box 110"/>
          <p:cNvSpPr txBox="1">
            <a:spLocks noChangeArrowheads="1"/>
          </p:cNvSpPr>
          <p:nvPr/>
        </p:nvSpPr>
        <p:spPr bwMode="auto">
          <a:xfrm>
            <a:off x="3252788" y="1898650"/>
            <a:ext cx="7270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0">
                <a:latin typeface="Tahoma" pitchFamily="34" charset="0"/>
              </a:rPr>
              <a:t>T</a:t>
            </a:r>
            <a:r>
              <a:rPr lang="en-US" sz="1600" b="0" baseline="-25000">
                <a:latin typeface="Tahoma" pitchFamily="34" charset="0"/>
              </a:rPr>
              <a:t>1</a:t>
            </a:r>
            <a:r>
              <a:rPr lang="en-US" sz="1600" b="0">
                <a:latin typeface="Tahoma" pitchFamily="34" charset="0"/>
              </a:rPr>
              <a:t> </a:t>
            </a:r>
            <a:r>
              <a:rPr lang="en-GB" altLang="en-GB" sz="1600" b="0">
                <a:latin typeface="Tahoma" pitchFamily="34" charset="0"/>
                <a:sym typeface="Symbol" pitchFamily="18" charset="2"/>
              </a:rPr>
              <a:t></a:t>
            </a:r>
            <a:r>
              <a:rPr lang="en-US" sz="1600">
                <a:latin typeface="Tahoma" pitchFamily="34" charset="0"/>
              </a:rPr>
              <a:t> </a:t>
            </a:r>
            <a:r>
              <a:rPr lang="en-US" sz="1600" b="0">
                <a:latin typeface="Tahoma" pitchFamily="34" charset="0"/>
              </a:rPr>
              <a:t>S</a:t>
            </a:r>
          </a:p>
        </p:txBody>
      </p:sp>
      <p:graphicFrame>
        <p:nvGraphicFramePr>
          <p:cNvPr id="677999" name="Group 111"/>
          <p:cNvGraphicFramePr>
            <a:graphicFrameLocks noGrp="1"/>
          </p:cNvGraphicFramePr>
          <p:nvPr/>
        </p:nvGraphicFramePr>
        <p:xfrm>
          <a:off x="4648200" y="2268538"/>
          <a:ext cx="533400" cy="1042035"/>
        </p:xfrm>
        <a:graphic>
          <a:graphicData uri="http://schemas.openxmlformats.org/drawingml/2006/table">
            <a:tbl>
              <a:tblPr/>
              <a:tblGrid>
                <a:gridCol w="533400"/>
              </a:tblGrid>
              <a:tr h="304800">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0" i="0" u="none" strike="noStrike" cap="none" normalizeH="0" baseline="0" smtClean="0">
                          <a:ln>
                            <a:noFill/>
                          </a:ln>
                          <a:solidFill>
                            <a:schemeClr val="tx1"/>
                          </a:solidFill>
                          <a:effectLst/>
                          <a:latin typeface="Arial Unicode MS" pitchFamily="34" charset="-128"/>
                          <a:ea typeface="Times New Roman" pitchFamily="18" charset="0"/>
                          <a:cs typeface="Tahoma" pitchFamily="34" charset="0"/>
                        </a:rPr>
                        <a:t>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solidFill>
                      <a:schemeClr val="bg1"/>
                    </a:solidFill>
                  </a:tcPr>
                </a:tc>
              </a:tr>
              <a:tr h="322263">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sz="1600" b="1" i="0" u="none" strike="noStrike" cap="none" normalizeH="0" baseline="0" smtClean="0">
                          <a:ln>
                            <a:noFill/>
                          </a:ln>
                          <a:solidFill>
                            <a:srgbClr val="FF0066"/>
                          </a:solidFill>
                          <a:effectLst/>
                          <a:latin typeface="Arial Unicode MS" pitchFamily="34" charset="-128"/>
                          <a:ea typeface="Times New Roman" pitchFamily="18" charset="0"/>
                          <a:cs typeface="Tahoma" pitchFamily="34" charset="0"/>
                        </a:rPr>
                        <a:t>a3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solidFill>
                      <a:schemeClr val="bg1"/>
                    </a:solidFill>
                  </a:tcPr>
                </a:tc>
              </a:tr>
            </a:tbl>
          </a:graphicData>
        </a:graphic>
      </p:graphicFrame>
      <p:sp>
        <p:nvSpPr>
          <p:cNvPr id="678008" name="Text Box 120"/>
          <p:cNvSpPr txBox="1">
            <a:spLocks noChangeArrowheads="1"/>
          </p:cNvSpPr>
          <p:nvPr/>
        </p:nvSpPr>
        <p:spPr bwMode="auto">
          <a:xfrm>
            <a:off x="4668838" y="1905000"/>
            <a:ext cx="3794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b="0">
                <a:latin typeface="Tahoma" pitchFamily="34" charset="0"/>
              </a:rPr>
              <a:t>T</a:t>
            </a:r>
            <a:r>
              <a:rPr lang="en-GB" sz="1600" b="0" baseline="-25000">
                <a:latin typeface="Tahoma" pitchFamily="34" charset="0"/>
              </a:rPr>
              <a:t>2</a:t>
            </a:r>
            <a:endParaRPr lang="en-US" sz="1600" b="0" baseline="-25000">
              <a:latin typeface="Tahom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81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7792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7794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67795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67796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677962"/>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67799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677999"/>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6780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77938"/>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67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48" grpId="0" autoUpdateAnimBg="0"/>
      <p:bldP spid="677949" grpId="0" autoUpdateAnimBg="0"/>
      <p:bldP spid="677961" grpId="0" autoUpdateAnimBg="0"/>
      <p:bldP spid="677998" grpId="0" autoUpdateAnimBg="0"/>
      <p:bldP spid="678008"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960438" y="685800"/>
            <a:ext cx="8183562" cy="1050925"/>
          </a:xfrm>
        </p:spPr>
        <p:txBody>
          <a:bodyPr>
            <a:normAutofit/>
          </a:bodyPr>
          <a:lstStyle/>
          <a:p>
            <a:r>
              <a:rPr lang="en-US">
                <a:solidFill>
                  <a:srgbClr val="0000FF"/>
                </a:solidFill>
                <a:effectLst>
                  <a:outerShdw blurRad="38100" dist="38100" dir="2700000" algn="tl">
                    <a:srgbClr val="C0C0C0"/>
                  </a:outerShdw>
                </a:effectLst>
              </a:rPr>
              <a:t>Phép kết và phép chia</a:t>
            </a:r>
          </a:p>
        </p:txBody>
      </p:sp>
      <p:sp>
        <p:nvSpPr>
          <p:cNvPr id="683011" name="Rectangle 3"/>
          <p:cNvSpPr>
            <a:spLocks noGrp="1" noChangeArrowheads="1"/>
          </p:cNvSpPr>
          <p:nvPr>
            <p:ph idx="4294967295"/>
          </p:nvPr>
        </p:nvSpPr>
        <p:spPr>
          <a:xfrm>
            <a:off x="685800" y="1981200"/>
            <a:ext cx="7848600" cy="5257800"/>
          </a:xfrm>
        </p:spPr>
        <p:txBody>
          <a:bodyPr lIns="182880" tIns="91440"/>
          <a:lstStyle/>
          <a:p>
            <a:pPr marL="265113" indent="-265113" algn="just">
              <a:lnSpc>
                <a:spcPct val="80000"/>
              </a:lnSpc>
            </a:pPr>
            <a:r>
              <a:rPr lang="en-US" sz="2400"/>
              <a:t>Ví dụ: Xét các query sau:</a:t>
            </a:r>
          </a:p>
          <a:p>
            <a:pPr marL="547688" lvl="1" indent="-200025" algn="just"/>
            <a:r>
              <a:rPr lang="en-US" sz="2400">
                <a:solidFill>
                  <a:srgbClr val="0070C0"/>
                </a:solidFill>
              </a:rPr>
              <a:t>Tên môn học nào mà tất cả các giáo sư của khoa CS (computer Science) đều dạy?</a:t>
            </a:r>
          </a:p>
          <a:p>
            <a:pPr marL="547688" lvl="1" indent="-200025" algn="just"/>
            <a:endParaRPr lang="en-US" sz="2400">
              <a:solidFill>
                <a:schemeClr val="folHlink"/>
              </a:solidFill>
            </a:endParaRPr>
          </a:p>
          <a:p>
            <a:pPr marL="547688" lvl="1" indent="-200025" algn="just"/>
            <a:r>
              <a:rPr lang="en-US" sz="2400">
                <a:solidFill>
                  <a:srgbClr val="FF0000"/>
                </a:solidFill>
              </a:rPr>
              <a:t>Tìm tất cả các sinh viên đã học tất cả các môn học được dạy bởi các giáo sư của khoa CS?</a:t>
            </a:r>
          </a:p>
          <a:p>
            <a:pPr marL="547688" lvl="1" indent="-200025" algn="just"/>
            <a:endParaRPr lang="en-US" sz="2400">
              <a:solidFill>
                <a:srgbClr val="FF0000"/>
              </a:solidFill>
            </a:endParaRPr>
          </a:p>
          <a:p>
            <a:pPr marL="265113" indent="-265113" algn="just">
              <a:lnSpc>
                <a:spcPct val="80000"/>
              </a:lnSpc>
              <a:buFont typeface="Wingdings" pitchFamily="2" charset="2"/>
              <a:buNone/>
            </a:pPr>
            <a:r>
              <a:rPr lang="en-US" sz="2400">
                <a:sym typeface="Wingdings" pitchFamily="2" charset="2"/>
              </a:rPr>
              <a:t> Cần tìm ra các bộ của 1 quan hệ khớp (match) với tất cả các bộ của 1 quan hệ khác</a:t>
            </a:r>
            <a:endParaRPr lang="en-US" sz="2400"/>
          </a:p>
          <a:p>
            <a:pPr marL="265113" indent="-265113" algn="just">
              <a:lnSpc>
                <a:spcPct val="80000"/>
              </a:lnSpc>
            </a:pPr>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68C7D78-5AD0-44C9-B951-C686129261A5}" type="slidenum">
              <a:rPr lang="en-US" sz="1000" b="0">
                <a:solidFill>
                  <a:schemeClr val="bg2">
                    <a:shade val="50000"/>
                  </a:schemeClr>
                </a:solidFill>
                <a:latin typeface="Verdana" pitchFamily="34" charset="0"/>
              </a:rPr>
              <a:pPr algn="r" eaLnBrk="1" hangingPunct="1">
                <a:defRPr/>
              </a:pPr>
              <a:t>82</a:t>
            </a:fld>
            <a:endParaRPr lang="en-US" sz="1000" b="0">
              <a:solidFill>
                <a:schemeClr val="bg2">
                  <a:shade val="50000"/>
                </a:schemeClr>
              </a:solidFill>
              <a:latin typeface="Verdana" pitchFamily="34" charset="0"/>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9698" name="Group 2"/>
          <p:cNvGraphicFramePr>
            <a:graphicFrameLocks noGrp="1"/>
          </p:cNvGraphicFramePr>
          <p:nvPr>
            <p:ph sz="quarter" idx="4294967295"/>
          </p:nvPr>
        </p:nvGraphicFramePr>
        <p:xfrm>
          <a:off x="381000" y="1219200"/>
          <a:ext cx="4038600" cy="1524000"/>
        </p:xfrm>
        <a:graphic>
          <a:graphicData uri="http://schemas.openxmlformats.org/drawingml/2006/table">
            <a:tbl>
              <a:tblPr/>
              <a:tblGrid>
                <a:gridCol w="2019300"/>
                <a:gridCol w="2019300"/>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PROFCS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101</a:t>
                      </a:r>
                    </a:p>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555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9709" name="Group 13"/>
          <p:cNvGraphicFramePr>
            <a:graphicFrameLocks noGrp="1"/>
          </p:cNvGraphicFramePr>
          <p:nvPr>
            <p:ph sz="quarter" idx="4294967295"/>
          </p:nvPr>
        </p:nvGraphicFramePr>
        <p:xfrm>
          <a:off x="5943600" y="1600200"/>
          <a:ext cx="2743200" cy="1066801"/>
        </p:xfrm>
        <a:graphic>
          <a:graphicData uri="http://schemas.openxmlformats.org/drawingml/2006/table">
            <a:tbl>
              <a:tblPr/>
              <a:tblGrid>
                <a:gridCol w="2743200"/>
              </a:tblGrid>
              <a:tr h="5000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CrsCode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CS305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69717" name="Group 21"/>
          <p:cNvGraphicFramePr>
            <a:graphicFrameLocks noGrp="1"/>
          </p:cNvGraphicFramePr>
          <p:nvPr>
            <p:ph sz="quarter" idx="4294967295"/>
            <p:extLst>
              <p:ext uri="{D42A27DB-BD31-4B8C-83A1-F6EECF244321}">
                <p14:modId xmlns:p14="http://schemas.microsoft.com/office/powerpoint/2010/main" val="3121905274"/>
              </p:ext>
            </p:extLst>
          </p:nvPr>
        </p:nvGraphicFramePr>
        <p:xfrm>
          <a:off x="304800" y="2952750"/>
          <a:ext cx="4495800" cy="3913632"/>
        </p:xfrm>
        <a:graphic>
          <a:graphicData uri="http://schemas.openxmlformats.org/drawingml/2006/table">
            <a:tbl>
              <a:tblPr/>
              <a:tblGrid>
                <a:gridCol w="2133600"/>
                <a:gridCol w="996950"/>
                <a:gridCol w="1365250"/>
              </a:tblGrid>
              <a:tr h="460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PROFCOURSES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rPr>
                        <a:t>CrsCode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4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783</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009</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121</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555</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101</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900</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M123</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M123</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EE101</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CS305</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CS315</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MA23</a:t>
                      </a:r>
                    </a:p>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400" b="0" i="0" u="none" strike="noStrike" cap="none" normalizeH="0" baseline="0" smtClean="0">
                          <a:ln>
                            <a:noFill/>
                          </a:ln>
                          <a:solidFill>
                            <a:srgbClr val="C00000"/>
                          </a:solidFill>
                          <a:effectLst>
                            <a:outerShdw blurRad="38100" dist="38100" dir="2700000" algn="tl">
                              <a:srgbClr val="C0C0C0"/>
                            </a:outerShdw>
                          </a:effectLst>
                          <a:latin typeface="Times New Roman" pitchFamily="18" charset="0"/>
                        </a:rPr>
                        <a:t>CS305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 name="Slide Number Placeholder 8"/>
          <p:cNvSpPr txBox="1">
            <a:spLocks noGrp="1"/>
          </p:cNvSpPr>
          <p:nvPr/>
        </p:nvSpPr>
        <p:spPr>
          <a:xfrm>
            <a:off x="6553200" y="6243638"/>
            <a:ext cx="2133600" cy="457200"/>
          </a:xfrm>
          <a:prstGeom prst="rect">
            <a:avLst/>
          </a:prstGeom>
          <a:noFill/>
        </p:spPr>
        <p:txBody>
          <a:bodyPr anchor="b"/>
          <a:lstStyle/>
          <a:p>
            <a:pPr algn="r" eaLnBrk="1" hangingPunct="1">
              <a:defRPr/>
            </a:pPr>
            <a:fld id="{92E0BF11-1E87-4E5E-BD9F-29FD070A8294}" type="slidenum">
              <a:rPr lang="en-US" sz="1000" b="0">
                <a:solidFill>
                  <a:schemeClr val="bg2">
                    <a:shade val="50000"/>
                  </a:schemeClr>
                </a:solidFill>
                <a:latin typeface="Verdana" pitchFamily="34" charset="0"/>
              </a:rPr>
              <a:pPr algn="r" eaLnBrk="1" hangingPunct="1">
                <a:defRPr/>
              </a:pPr>
              <a:t>83</a:t>
            </a:fld>
            <a:endParaRPr lang="en-US" sz="1000" b="0">
              <a:solidFill>
                <a:schemeClr val="bg2">
                  <a:shade val="50000"/>
                </a:schemeClr>
              </a:solidFill>
              <a:latin typeface="Verdana" pitchFamily="34" charset="0"/>
            </a:endParaRPr>
          </a:p>
        </p:txBody>
      </p:sp>
      <p:sp>
        <p:nvSpPr>
          <p:cNvPr id="669732" name="Text Box 87"/>
          <p:cNvSpPr txBox="1">
            <a:spLocks noChangeArrowheads="1"/>
          </p:cNvSpPr>
          <p:nvPr/>
        </p:nvSpPr>
        <p:spPr bwMode="auto">
          <a:xfrm>
            <a:off x="5413375" y="3962400"/>
            <a:ext cx="3246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ctr"/>
            <a:r>
              <a:rPr kumimoji="0" lang="en-US" sz="2000" b="0">
                <a:latin typeface="Verdana" pitchFamily="34" charset="0"/>
              </a:rPr>
              <a:t>Kết quả của </a:t>
            </a:r>
          </a:p>
          <a:p>
            <a:pPr algn="ctr"/>
            <a:r>
              <a:rPr kumimoji="0" lang="en-US" sz="2000" b="0">
                <a:latin typeface="Verdana" pitchFamily="34" charset="0"/>
              </a:rPr>
              <a:t>PROFCOURSES/PROFCS</a:t>
            </a:r>
          </a:p>
        </p:txBody>
      </p:sp>
      <p:sp>
        <p:nvSpPr>
          <p:cNvPr id="669733" name="Line 88"/>
          <p:cNvSpPr>
            <a:spLocks noChangeShapeType="1"/>
          </p:cNvSpPr>
          <p:nvPr/>
        </p:nvSpPr>
        <p:spPr bwMode="auto">
          <a:xfrm flipV="1">
            <a:off x="6858000" y="2819400"/>
            <a:ext cx="76200" cy="9144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669734" name="Text Box 89"/>
          <p:cNvSpPr txBox="1">
            <a:spLocks noChangeArrowheads="1"/>
          </p:cNvSpPr>
          <p:nvPr/>
        </p:nvSpPr>
        <p:spPr bwMode="auto">
          <a:xfrm>
            <a:off x="5105400" y="5257800"/>
            <a:ext cx="3652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imes New Roman" pitchFamily="18" charset="0"/>
              </a:defRPr>
            </a:lvl1pPr>
            <a:lvl2pPr marL="742950" indent="-285750" algn="l">
              <a:defRPr kumimoji="1" sz="2400">
                <a:solidFill>
                  <a:schemeClr val="tx1"/>
                </a:solidFill>
                <a:latin typeface="Times New Roman" pitchFamily="18" charset="0"/>
              </a:defRPr>
            </a:lvl2pPr>
            <a:lvl3pPr marL="1143000" indent="-228600" algn="l">
              <a:defRPr kumimoji="1" sz="2400">
                <a:solidFill>
                  <a:schemeClr val="tx1"/>
                </a:solidFill>
                <a:latin typeface="Times New Roman" pitchFamily="18" charset="0"/>
              </a:defRPr>
            </a:lvl3pPr>
            <a:lvl4pPr marL="1600200" indent="-228600" algn="l">
              <a:defRPr kumimoji="1" sz="2400">
                <a:solidFill>
                  <a:schemeClr val="tx1"/>
                </a:solidFill>
                <a:latin typeface="Times New Roman" pitchFamily="18" charset="0"/>
              </a:defRPr>
            </a:lvl4pPr>
            <a:lvl5pPr marL="2057400" indent="-228600" algn="l">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800" b="0">
                <a:latin typeface="Verdana" pitchFamily="34" charset="0"/>
              </a:rPr>
              <a:t>Môn học mà tất cả </a:t>
            </a:r>
          </a:p>
          <a:p>
            <a:r>
              <a:rPr kumimoji="0" lang="en-US" sz="2800" b="0">
                <a:latin typeface="Verdana" pitchFamily="34" charset="0"/>
              </a:rPr>
              <a:t>giáo sư CS đều dạy</a:t>
            </a:r>
          </a:p>
        </p:txBody>
      </p:sp>
      <p:sp>
        <p:nvSpPr>
          <p:cNvPr id="54274" name="Rectangle 2"/>
          <p:cNvSpPr>
            <a:spLocks noChangeArrowheads="1"/>
          </p:cNvSpPr>
          <p:nvPr/>
        </p:nvSpPr>
        <p:spPr bwMode="auto">
          <a:xfrm>
            <a:off x="1066800" y="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kết+Phép Chia</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3"/>
          <p:cNvSpPr>
            <a:spLocks noGrp="1" noChangeArrowheads="1"/>
          </p:cNvSpPr>
          <p:nvPr>
            <p:ph idx="4294967295"/>
          </p:nvPr>
        </p:nvSpPr>
        <p:spPr>
          <a:xfrm>
            <a:off x="685800" y="2057400"/>
            <a:ext cx="8183563" cy="4187825"/>
          </a:xfrm>
        </p:spPr>
        <p:txBody>
          <a:bodyPr lIns="182880" tIns="91440"/>
          <a:lstStyle/>
          <a:p>
            <a:pPr marL="265113" indent="-265113"/>
            <a:r>
              <a:rPr lang="en-US" sz="2400">
                <a:solidFill>
                  <a:srgbClr val="C00000"/>
                </a:solidFill>
                <a:sym typeface="Symbol" pitchFamily="18" charset="2"/>
              </a:rPr>
              <a:t>(</a:t>
            </a:r>
            <a:r>
              <a:rPr lang="en-US" sz="2400" baseline="-25000">
                <a:solidFill>
                  <a:srgbClr val="C00000"/>
                </a:solidFill>
                <a:sym typeface="Symbol" pitchFamily="18" charset="2"/>
              </a:rPr>
              <a:t>Id,Name</a:t>
            </a:r>
            <a:r>
              <a:rPr lang="en-US" sz="2400">
                <a:solidFill>
                  <a:srgbClr val="C00000"/>
                </a:solidFill>
                <a:sym typeface="Symbol" pitchFamily="18" charset="2"/>
              </a:rPr>
              <a:t>(STUDENT))[StudId, Name] </a:t>
            </a:r>
          </a:p>
          <a:p>
            <a:pPr marL="265113" indent="-265113">
              <a:buFont typeface="Wingdings" pitchFamily="2" charset="2"/>
              <a:buNone/>
            </a:pPr>
            <a:r>
              <a:rPr lang="en-US" sz="2400">
                <a:solidFill>
                  <a:srgbClr val="C00000"/>
                </a:solidFill>
                <a:sym typeface="Symbol" pitchFamily="18" charset="2"/>
              </a:rPr>
              <a:t>    (</a:t>
            </a:r>
            <a:r>
              <a:rPr lang="en-US" sz="2400" baseline="-25000">
                <a:solidFill>
                  <a:srgbClr val="C00000"/>
                </a:solidFill>
                <a:sym typeface="Symbol" pitchFamily="18" charset="2"/>
              </a:rPr>
              <a:t>StudId,CrsCode</a:t>
            </a:r>
            <a:r>
              <a:rPr lang="en-US" sz="2400">
                <a:solidFill>
                  <a:srgbClr val="C00000"/>
                </a:solidFill>
                <a:sym typeface="Symbol" pitchFamily="18" charset="2"/>
              </a:rPr>
              <a:t>(TRANSCRIPT)/</a:t>
            </a:r>
          </a:p>
          <a:p>
            <a:pPr marL="265113" indent="-265113">
              <a:buFont typeface="Wingdings" pitchFamily="2" charset="2"/>
              <a:buNone/>
            </a:pPr>
            <a:r>
              <a:rPr lang="en-US" sz="2400">
                <a:sym typeface="Symbol" pitchFamily="18" charset="2"/>
              </a:rPr>
              <a:t>    </a:t>
            </a:r>
            <a:r>
              <a:rPr lang="en-US" sz="2400">
                <a:solidFill>
                  <a:srgbClr val="009900"/>
                </a:solidFill>
                <a:sym typeface="Symbol" pitchFamily="18" charset="2"/>
              </a:rPr>
              <a:t>((</a:t>
            </a:r>
            <a:r>
              <a:rPr lang="en-US" sz="2400" baseline="-25000">
                <a:solidFill>
                  <a:srgbClr val="009900"/>
                </a:solidFill>
                <a:sym typeface="Symbol" pitchFamily="18" charset="2"/>
              </a:rPr>
              <a:t>ProfId,CrsCode</a:t>
            </a:r>
            <a:r>
              <a:rPr lang="en-US" sz="2400">
                <a:solidFill>
                  <a:srgbClr val="009900"/>
                </a:solidFill>
                <a:sym typeface="Symbol" pitchFamily="18" charset="2"/>
              </a:rPr>
              <a:t>(TEACHING))[Id,CrsCode]/</a:t>
            </a:r>
          </a:p>
          <a:p>
            <a:pPr marL="265113" indent="-265113">
              <a:buFont typeface="Wingdings" pitchFamily="2" charset="2"/>
              <a:buNone/>
            </a:pPr>
            <a:r>
              <a:rPr lang="en-US" sz="2400">
                <a:solidFill>
                  <a:srgbClr val="009900"/>
                </a:solidFill>
                <a:sym typeface="Symbol" pitchFamily="18" charset="2"/>
              </a:rPr>
              <a:t>    </a:t>
            </a:r>
            <a:r>
              <a:rPr lang="en-US" sz="2400" baseline="-25000">
                <a:solidFill>
                  <a:srgbClr val="009900"/>
                </a:solidFill>
                <a:sym typeface="Symbol" pitchFamily="18" charset="2"/>
              </a:rPr>
              <a:t>Id</a:t>
            </a:r>
            <a:r>
              <a:rPr lang="en-US" sz="2400">
                <a:solidFill>
                  <a:srgbClr val="009900"/>
                </a:solidFill>
                <a:sym typeface="Symbol" pitchFamily="18" charset="2"/>
              </a:rPr>
              <a:t>(</a:t>
            </a:r>
            <a:r>
              <a:rPr lang="en-US" sz="2400" baseline="-25000">
                <a:solidFill>
                  <a:srgbClr val="009900"/>
                </a:solidFill>
              </a:rPr>
              <a:t>DeptIdr=‘CS’</a:t>
            </a:r>
            <a:r>
              <a:rPr lang="en-US" sz="2400">
                <a:solidFill>
                  <a:srgbClr val="009900"/>
                </a:solidFill>
              </a:rPr>
              <a:t>(PROFESSOR))</a:t>
            </a:r>
            <a:r>
              <a:rPr lang="en-US" sz="2400"/>
              <a:t> </a:t>
            </a:r>
          </a:p>
        </p:txBody>
      </p:sp>
      <p:sp>
        <p:nvSpPr>
          <p:cNvPr id="8"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6AA5CBBB-09FA-46DD-B8BA-9A171EC58418}" type="slidenum">
              <a:rPr lang="en-US" sz="1000" b="0">
                <a:solidFill>
                  <a:schemeClr val="bg2">
                    <a:shade val="50000"/>
                  </a:schemeClr>
                </a:solidFill>
                <a:latin typeface="Verdana" pitchFamily="34" charset="0"/>
              </a:rPr>
              <a:pPr algn="r" eaLnBrk="1" hangingPunct="1">
                <a:defRPr/>
              </a:pPr>
              <a:t>84</a:t>
            </a:fld>
            <a:endParaRPr lang="en-US" sz="1000" b="0">
              <a:solidFill>
                <a:schemeClr val="bg2">
                  <a:shade val="50000"/>
                </a:schemeClr>
              </a:solidFill>
              <a:latin typeface="Verdana" pitchFamily="34" charset="0"/>
            </a:endParaRPr>
          </a:p>
        </p:txBody>
      </p:sp>
      <p:sp>
        <p:nvSpPr>
          <p:cNvPr id="113669" name="Text Box 5"/>
          <p:cNvSpPr txBox="1">
            <a:spLocks noChangeArrowheads="1"/>
          </p:cNvSpPr>
          <p:nvPr/>
        </p:nvSpPr>
        <p:spPr bwMode="auto">
          <a:xfrm>
            <a:off x="381000" y="5105400"/>
            <a:ext cx="8437563" cy="946150"/>
          </a:xfrm>
          <a:prstGeom prst="rect">
            <a:avLst/>
          </a:prstGeom>
          <a:noFill/>
          <a:ln w="9525">
            <a:noFill/>
            <a:miter lim="800000"/>
            <a:headEnd/>
            <a:tailEnd/>
          </a:ln>
          <a:effectLst/>
        </p:spPr>
        <p:txBody>
          <a:bodyPr wrap="none">
            <a:spAutoFit/>
          </a:bodyPr>
          <a:lstStyle/>
          <a:p>
            <a:pPr algn="l">
              <a:defRPr/>
            </a:pPr>
            <a:r>
              <a:rPr lang="en-US" sz="2800" b="0">
                <a:solidFill>
                  <a:schemeClr val="folHlink"/>
                </a:solidFill>
                <a:effectLst>
                  <a:outerShdw blurRad="38100" dist="38100" dir="2700000" algn="tl">
                    <a:srgbClr val="000000"/>
                  </a:outerShdw>
                </a:effectLst>
                <a:latin typeface="Verdana" pitchFamily="34" charset="0"/>
              </a:rPr>
              <a:t>Sinh viên đã học tất cả các môn học được dạy</a:t>
            </a:r>
          </a:p>
          <a:p>
            <a:pPr algn="l">
              <a:defRPr/>
            </a:pPr>
            <a:r>
              <a:rPr lang="en-US" sz="2800" b="0">
                <a:solidFill>
                  <a:schemeClr val="folHlink"/>
                </a:solidFill>
                <a:effectLst>
                  <a:outerShdw blurRad="38100" dist="38100" dir="2700000" algn="tl">
                    <a:srgbClr val="000000"/>
                  </a:outerShdw>
                </a:effectLst>
                <a:latin typeface="Verdana" pitchFamily="34" charset="0"/>
              </a:rPr>
              <a:t> bởi các giáo sư của khoa CS</a:t>
            </a:r>
          </a:p>
        </p:txBody>
      </p:sp>
      <p:sp>
        <p:nvSpPr>
          <p:cNvPr id="670725" name="AutoShape 4"/>
          <p:cNvSpPr>
            <a:spLocks noChangeArrowheads="1"/>
          </p:cNvSpPr>
          <p:nvPr/>
        </p:nvSpPr>
        <p:spPr bwMode="auto">
          <a:xfrm rot="16200000" flipV="1">
            <a:off x="5943600" y="2209800"/>
            <a:ext cx="228600" cy="38100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l"/>
            <a:endParaRPr lang="en-US" sz="1800" b="0">
              <a:latin typeface="Verdana" pitchFamily="34" charset="0"/>
            </a:endParaRPr>
          </a:p>
        </p:txBody>
      </p:sp>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200">
                <a:solidFill>
                  <a:srgbClr val="0000FF"/>
                </a:solidFill>
              </a:rPr>
              <a:t>Phép kết+Phép Chia</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FFF78B54-851D-40EE-83BB-0C4EB37884E6}"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solidFill>
                  <a:srgbClr val="0000FF"/>
                </a:solidFill>
              </a:rPr>
              <a:t>Example Queries</a:t>
            </a:r>
          </a:p>
        </p:txBody>
      </p:sp>
      <p:sp>
        <p:nvSpPr>
          <p:cNvPr id="690179" name="Rectangle 3"/>
          <p:cNvSpPr>
            <a:spLocks noGrp="1" noChangeArrowheads="1"/>
          </p:cNvSpPr>
          <p:nvPr>
            <p:ph type="body" idx="1"/>
          </p:nvPr>
        </p:nvSpPr>
        <p:spPr>
          <a:xfrm>
            <a:off x="838200" y="2057400"/>
            <a:ext cx="7772400" cy="4114800"/>
          </a:xfrm>
        </p:spPr>
        <p:txBody>
          <a:bodyPr/>
          <a:lstStyle/>
          <a:p>
            <a:r>
              <a:rPr lang="en-US" sz="2400"/>
              <a:t>Find all customers who have an account </a:t>
            </a:r>
            <a:r>
              <a:rPr lang="en-US" sz="2400" smtClean="0"/>
              <a:t>at “Downtown</a:t>
            </a:r>
            <a:r>
              <a:rPr lang="en-US" sz="2400"/>
              <a:t>” and the Uptown” branches.</a:t>
            </a:r>
          </a:p>
          <a:p>
            <a:pPr marL="628650" lvl="1"/>
            <a:r>
              <a:rPr lang="en-US" sz="2400"/>
              <a:t>Query 1</a:t>
            </a:r>
          </a:p>
          <a:p>
            <a:pPr marL="971550" lvl="2">
              <a:lnSpc>
                <a:spcPct val="120000"/>
              </a:lnSpc>
              <a:buFont typeface="Wingdings" pitchFamily="2" charset="2"/>
              <a:buNone/>
            </a:pPr>
            <a:r>
              <a:rPr lang="en-US"/>
              <a:t>	 </a:t>
            </a:r>
            <a:r>
              <a:rPr lang="en-US">
                <a:sym typeface="Symbol" pitchFamily="18" charset="2"/>
              </a:rPr>
              <a:t></a:t>
            </a:r>
            <a:r>
              <a:rPr lang="en-US" baseline="-25000"/>
              <a:t>CN</a:t>
            </a:r>
            <a:r>
              <a:rPr lang="en-US"/>
              <a:t>(</a:t>
            </a:r>
            <a:r>
              <a:rPr lang="en-US">
                <a:sym typeface="Symbol" pitchFamily="18" charset="2"/>
              </a:rPr>
              <a:t></a:t>
            </a:r>
            <a:r>
              <a:rPr lang="en-US" i="1" baseline="-25000">
                <a:sym typeface="Symbol" pitchFamily="18" charset="2"/>
              </a:rPr>
              <a:t>BN</a:t>
            </a:r>
            <a:r>
              <a:rPr lang="en-US" baseline="-25000">
                <a:sym typeface="Symbol" pitchFamily="18" charset="2"/>
              </a:rPr>
              <a:t>=“Downtown”</a:t>
            </a:r>
            <a:r>
              <a:rPr lang="en-US">
                <a:sym typeface="Symbol" pitchFamily="18" charset="2"/>
              </a:rPr>
              <a:t>(</a:t>
            </a:r>
            <a:r>
              <a:rPr lang="en-US" i="1">
                <a:sym typeface="Symbol" pitchFamily="18" charset="2"/>
              </a:rPr>
              <a:t>depositor</a:t>
            </a:r>
            <a:r>
              <a:rPr lang="en-US">
                <a:sym typeface="Symbol" pitchFamily="18" charset="2"/>
              </a:rPr>
              <a:t>    </a:t>
            </a:r>
            <a:r>
              <a:rPr lang="en-US" i="1">
                <a:sym typeface="Symbol" pitchFamily="18" charset="2"/>
              </a:rPr>
              <a:t>account</a:t>
            </a:r>
            <a:r>
              <a:rPr lang="en-US">
                <a:sym typeface="Symbol" pitchFamily="18" charset="2"/>
              </a:rPr>
              <a:t>)) </a:t>
            </a:r>
          </a:p>
          <a:p>
            <a:pPr marL="971550" lvl="2">
              <a:lnSpc>
                <a:spcPct val="120000"/>
              </a:lnSpc>
              <a:buFont typeface="Wingdings" pitchFamily="2" charset="2"/>
              <a:buNone/>
            </a:pPr>
            <a:r>
              <a:rPr lang="en-US">
                <a:sym typeface="Symbol" pitchFamily="18" charset="2"/>
              </a:rPr>
              <a:t>		 </a:t>
            </a:r>
            <a:r>
              <a:rPr lang="en-US" i="1" baseline="-25000"/>
              <a:t>CN</a:t>
            </a:r>
            <a:r>
              <a:rPr lang="en-US"/>
              <a:t>(</a:t>
            </a:r>
            <a:r>
              <a:rPr lang="en-US">
                <a:sym typeface="Symbol" pitchFamily="18" charset="2"/>
              </a:rPr>
              <a:t></a:t>
            </a:r>
            <a:r>
              <a:rPr lang="en-US" i="1" baseline="-25000">
                <a:sym typeface="Symbol" pitchFamily="18" charset="2"/>
              </a:rPr>
              <a:t>BN</a:t>
            </a:r>
            <a:r>
              <a:rPr lang="en-US" baseline="-25000">
                <a:sym typeface="Symbol" pitchFamily="18" charset="2"/>
              </a:rPr>
              <a:t>=“Uptown”</a:t>
            </a:r>
            <a:r>
              <a:rPr lang="en-US">
                <a:sym typeface="Symbol" pitchFamily="18" charset="2"/>
              </a:rPr>
              <a:t>(</a:t>
            </a:r>
            <a:r>
              <a:rPr lang="en-US" i="1">
                <a:sym typeface="Symbol" pitchFamily="18" charset="2"/>
              </a:rPr>
              <a:t>depositor</a:t>
            </a:r>
            <a:r>
              <a:rPr lang="en-US">
                <a:sym typeface="Symbol" pitchFamily="18" charset="2"/>
              </a:rPr>
              <a:t>    </a:t>
            </a:r>
            <a:r>
              <a:rPr lang="en-US" i="1">
                <a:sym typeface="Symbol" pitchFamily="18" charset="2"/>
              </a:rPr>
              <a:t>account</a:t>
            </a:r>
            <a:r>
              <a:rPr lang="en-US">
                <a:sym typeface="Symbol" pitchFamily="18" charset="2"/>
              </a:rPr>
              <a:t>))</a:t>
            </a:r>
          </a:p>
          <a:p>
            <a:pPr marL="628650" lvl="1">
              <a:lnSpc>
                <a:spcPct val="120000"/>
              </a:lnSpc>
              <a:buFont typeface="Wingdings" pitchFamily="2" charset="2"/>
              <a:buNone/>
            </a:pPr>
            <a:r>
              <a:rPr lang="en-US" sz="2400"/>
              <a:t>	where </a:t>
            </a:r>
            <a:r>
              <a:rPr lang="en-US" sz="2400" i="1"/>
              <a:t>CN</a:t>
            </a:r>
            <a:r>
              <a:rPr lang="en-US" sz="2400"/>
              <a:t> denotes customer-name and </a:t>
            </a:r>
            <a:r>
              <a:rPr lang="en-US" sz="2400" i="1"/>
              <a:t>BN</a:t>
            </a:r>
            <a:r>
              <a:rPr lang="en-US" sz="2400"/>
              <a:t> denotes </a:t>
            </a:r>
            <a:br>
              <a:rPr lang="en-US" sz="2400"/>
            </a:br>
            <a:r>
              <a:rPr lang="en-US" sz="2400" i="1"/>
              <a:t>branch-name</a:t>
            </a:r>
            <a:r>
              <a:rPr lang="en-US" sz="2400"/>
              <a:t>.</a:t>
            </a:r>
          </a:p>
          <a:p>
            <a:pPr marL="628650" lvl="1">
              <a:lnSpc>
                <a:spcPct val="120000"/>
              </a:lnSpc>
            </a:pPr>
            <a:r>
              <a:rPr lang="en-US" sz="2400"/>
              <a:t>Query 2</a:t>
            </a:r>
          </a:p>
          <a:p>
            <a:pPr marL="628650" lvl="1">
              <a:lnSpc>
                <a:spcPct val="120000"/>
              </a:lnSpc>
              <a:buFont typeface="Wingdings" pitchFamily="2" charset="2"/>
              <a:buNone/>
            </a:pPr>
            <a:r>
              <a:rPr lang="en-US" sz="2400"/>
              <a:t>		 </a:t>
            </a:r>
            <a:r>
              <a:rPr lang="en-US" sz="2400">
                <a:sym typeface="Symbol" pitchFamily="18" charset="2"/>
              </a:rPr>
              <a:t></a:t>
            </a:r>
            <a:r>
              <a:rPr lang="en-US" sz="2400" i="1" baseline="-25000"/>
              <a:t>customer-name, branch-name</a:t>
            </a:r>
            <a:r>
              <a:rPr lang="en-US" sz="2400" baseline="-25000"/>
              <a:t> </a:t>
            </a:r>
            <a:r>
              <a:rPr lang="en-US" sz="2400"/>
              <a:t>(</a:t>
            </a:r>
            <a:r>
              <a:rPr lang="en-US" sz="2400" i="1">
                <a:sym typeface="Symbol" pitchFamily="18" charset="2"/>
              </a:rPr>
              <a:t>depositor</a:t>
            </a:r>
            <a:r>
              <a:rPr lang="en-US" sz="2400">
                <a:sym typeface="Symbol" pitchFamily="18" charset="2"/>
              </a:rPr>
              <a:t>    </a:t>
            </a:r>
            <a:r>
              <a:rPr lang="en-US" sz="2400" i="1">
                <a:sym typeface="Symbol" pitchFamily="18" charset="2"/>
              </a:rPr>
              <a:t>account</a:t>
            </a:r>
            <a:r>
              <a:rPr lang="en-US" sz="2400">
                <a:sym typeface="Symbol" pitchFamily="18" charset="2"/>
              </a:rPr>
              <a:t>)</a:t>
            </a:r>
            <a:br>
              <a:rPr lang="en-US" sz="2400">
                <a:sym typeface="Symbol" pitchFamily="18" charset="2"/>
              </a:rPr>
            </a:br>
            <a:r>
              <a:rPr lang="en-US" sz="2400">
                <a:sym typeface="Symbol" pitchFamily="18" charset="2"/>
              </a:rPr>
              <a:t>	 </a:t>
            </a:r>
            <a:r>
              <a:rPr lang="en-US" sz="2400" i="1">
                <a:sym typeface="Symbol" pitchFamily="18" charset="2"/>
              </a:rPr>
              <a:t></a:t>
            </a:r>
            <a:r>
              <a:rPr lang="en-US" sz="2400" i="1" baseline="-25000">
                <a:sym typeface="Symbol" pitchFamily="18" charset="2"/>
              </a:rPr>
              <a:t>temp(branch-name) </a:t>
            </a:r>
            <a:r>
              <a:rPr lang="en-US" sz="2400" i="1">
                <a:sym typeface="Symbol" pitchFamily="18" charset="2"/>
              </a:rPr>
              <a:t>({(“Downtown”), (“Uptown”)})</a:t>
            </a:r>
          </a:p>
          <a:p>
            <a:pPr marL="628650" lvl="1">
              <a:lnSpc>
                <a:spcPct val="120000"/>
              </a:lnSpc>
              <a:buFont typeface="Wingdings" pitchFamily="2" charset="2"/>
              <a:buNone/>
            </a:pPr>
            <a:endParaRPr lang="en-US" sz="2400" i="1">
              <a:sym typeface="Symbol" pitchFamily="18" charset="2"/>
            </a:endParaRPr>
          </a:p>
        </p:txBody>
      </p:sp>
      <p:sp>
        <p:nvSpPr>
          <p:cNvPr id="690180" name="AutoShape 4"/>
          <p:cNvSpPr>
            <a:spLocks noChangeArrowheads="1"/>
          </p:cNvSpPr>
          <p:nvPr/>
        </p:nvSpPr>
        <p:spPr bwMode="auto">
          <a:xfrm rot="16200000" flipV="1">
            <a:off x="5562600" y="3505200"/>
            <a:ext cx="152400" cy="152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1" name="AutoShape 5"/>
          <p:cNvSpPr>
            <a:spLocks noChangeArrowheads="1"/>
          </p:cNvSpPr>
          <p:nvPr/>
        </p:nvSpPr>
        <p:spPr bwMode="auto">
          <a:xfrm rot="16200000" flipV="1">
            <a:off x="6172200" y="4038600"/>
            <a:ext cx="152400" cy="152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en-US" sz="1800" b="0">
                <a:latin typeface="Helvetica" pitchFamily="34" charset="0"/>
              </a:rPr>
              <a:t> </a:t>
            </a:r>
          </a:p>
        </p:txBody>
      </p:sp>
      <p:sp>
        <p:nvSpPr>
          <p:cNvPr id="690182" name="AutoShape 6"/>
          <p:cNvSpPr>
            <a:spLocks noChangeArrowheads="1"/>
          </p:cNvSpPr>
          <p:nvPr/>
        </p:nvSpPr>
        <p:spPr bwMode="auto">
          <a:xfrm rot="16200000" flipV="1">
            <a:off x="6025356" y="6014244"/>
            <a:ext cx="142875" cy="153988"/>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90179">
                                            <p:txEl>
                                              <p:pRg st="0" end="0"/>
                                            </p:txEl>
                                          </p:spTgt>
                                        </p:tgtEl>
                                        <p:attrNameLst>
                                          <p:attrName>style.visibility</p:attrName>
                                        </p:attrNameLst>
                                      </p:cBhvr>
                                      <p:to>
                                        <p:strVal val="visible"/>
                                      </p:to>
                                    </p:set>
                                    <p:anim calcmode="discrete" valueType="clr">
                                      <p:cBhvr override="childStyle">
                                        <p:cTn id="7" dur="80"/>
                                        <p:tgtEl>
                                          <p:spTgt spid="6901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901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9017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90179">
                                            <p:txEl>
                                              <p:pRg st="1" end="1"/>
                                            </p:txEl>
                                          </p:spTgt>
                                        </p:tgtEl>
                                        <p:attrNameLst>
                                          <p:attrName>style.visibility</p:attrName>
                                        </p:attrNameLst>
                                      </p:cBhvr>
                                      <p:to>
                                        <p:strVal val="visible"/>
                                      </p:to>
                                    </p:set>
                                    <p:anim calcmode="discrete" valueType="clr">
                                      <p:cBhvr override="childStyle">
                                        <p:cTn id="14" dur="80"/>
                                        <p:tgtEl>
                                          <p:spTgt spid="6901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9017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9017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90179">
                                            <p:txEl>
                                              <p:pRg st="2" end="2"/>
                                            </p:txEl>
                                          </p:spTgt>
                                        </p:tgtEl>
                                        <p:attrNameLst>
                                          <p:attrName>style.visibility</p:attrName>
                                        </p:attrNameLst>
                                      </p:cBhvr>
                                      <p:to>
                                        <p:strVal val="visible"/>
                                      </p:to>
                                    </p:set>
                                    <p:anim calcmode="discrete" valueType="clr">
                                      <p:cBhvr override="childStyle">
                                        <p:cTn id="21" dur="80"/>
                                        <p:tgtEl>
                                          <p:spTgt spid="6901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9017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9017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90179">
                                            <p:txEl>
                                              <p:pRg st="3" end="3"/>
                                            </p:txEl>
                                          </p:spTgt>
                                        </p:tgtEl>
                                        <p:attrNameLst>
                                          <p:attrName>style.visibility</p:attrName>
                                        </p:attrNameLst>
                                      </p:cBhvr>
                                      <p:to>
                                        <p:strVal val="visible"/>
                                      </p:to>
                                    </p:set>
                                    <p:anim calcmode="discrete" valueType="clr">
                                      <p:cBhvr override="childStyle">
                                        <p:cTn id="28" dur="80"/>
                                        <p:tgtEl>
                                          <p:spTgt spid="6901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9017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9017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90179">
                                            <p:txEl>
                                              <p:pRg st="4" end="4"/>
                                            </p:txEl>
                                          </p:spTgt>
                                        </p:tgtEl>
                                        <p:attrNameLst>
                                          <p:attrName>style.visibility</p:attrName>
                                        </p:attrNameLst>
                                      </p:cBhvr>
                                      <p:to>
                                        <p:strVal val="visible"/>
                                      </p:to>
                                    </p:set>
                                    <p:anim calcmode="discrete" valueType="clr">
                                      <p:cBhvr override="childStyle">
                                        <p:cTn id="35" dur="80"/>
                                        <p:tgtEl>
                                          <p:spTgt spid="6901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9017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9017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690179">
                                            <p:txEl>
                                              <p:pRg st="5" end="5"/>
                                            </p:txEl>
                                          </p:spTgt>
                                        </p:tgtEl>
                                        <p:attrNameLst>
                                          <p:attrName>style.visibility</p:attrName>
                                        </p:attrNameLst>
                                      </p:cBhvr>
                                      <p:to>
                                        <p:strVal val="visible"/>
                                      </p:to>
                                    </p:set>
                                    <p:anim calcmode="discrete" valueType="clr">
                                      <p:cBhvr override="childStyle">
                                        <p:cTn id="42" dur="80"/>
                                        <p:tgtEl>
                                          <p:spTgt spid="69017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9017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690179">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690179">
                                            <p:txEl>
                                              <p:pRg st="6" end="6"/>
                                            </p:txEl>
                                          </p:spTgt>
                                        </p:tgtEl>
                                        <p:attrNameLst>
                                          <p:attrName>style.visibility</p:attrName>
                                        </p:attrNameLst>
                                      </p:cBhvr>
                                      <p:to>
                                        <p:strVal val="visible"/>
                                      </p:to>
                                    </p:set>
                                    <p:anim calcmode="discrete" valueType="clr">
                                      <p:cBhvr override="childStyle">
                                        <p:cTn id="49" dur="80"/>
                                        <p:tgtEl>
                                          <p:spTgt spid="69017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9017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690179">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solidFill>
                  <a:srgbClr val="0000FF"/>
                </a:solidFill>
              </a:rPr>
              <a:t>Example Queries</a:t>
            </a:r>
          </a:p>
        </p:txBody>
      </p:sp>
      <p:sp>
        <p:nvSpPr>
          <p:cNvPr id="690179" name="Rectangle 3"/>
          <p:cNvSpPr>
            <a:spLocks noGrp="1" noChangeArrowheads="1"/>
          </p:cNvSpPr>
          <p:nvPr>
            <p:ph type="body" idx="1"/>
          </p:nvPr>
        </p:nvSpPr>
        <p:spPr>
          <a:xfrm>
            <a:off x="838200" y="2057400"/>
            <a:ext cx="7772400" cy="4114800"/>
          </a:xfrm>
        </p:spPr>
        <p:txBody>
          <a:bodyPr/>
          <a:lstStyle/>
          <a:p>
            <a:r>
              <a:rPr lang="en-US" sz="2400"/>
              <a:t>Find all customers who have an account from at least the “Downtown” and the Uptown” branches.</a:t>
            </a:r>
          </a:p>
          <a:p>
            <a:pPr marL="628650" lvl="1"/>
            <a:r>
              <a:rPr lang="en-US" sz="2400"/>
              <a:t>Query 1</a:t>
            </a:r>
          </a:p>
          <a:p>
            <a:pPr marL="971550" lvl="2">
              <a:lnSpc>
                <a:spcPct val="120000"/>
              </a:lnSpc>
              <a:buFont typeface="Wingdings" pitchFamily="2" charset="2"/>
              <a:buNone/>
            </a:pPr>
            <a:r>
              <a:rPr lang="en-US"/>
              <a:t>	</a:t>
            </a:r>
            <a:r>
              <a:rPr lang="en-US" sz="1200"/>
              <a:t> </a:t>
            </a:r>
            <a:r>
              <a:rPr lang="en-US" sz="1200">
                <a:sym typeface="Symbol" pitchFamily="18" charset="2"/>
              </a:rPr>
              <a:t></a:t>
            </a:r>
            <a:r>
              <a:rPr lang="en-US" sz="1200" baseline="-25000"/>
              <a:t>CN</a:t>
            </a:r>
            <a:r>
              <a:rPr lang="en-US" sz="1200"/>
              <a:t>(</a:t>
            </a:r>
            <a:r>
              <a:rPr lang="en-US" sz="1200">
                <a:sym typeface="Symbol" pitchFamily="18" charset="2"/>
              </a:rPr>
              <a:t></a:t>
            </a:r>
            <a:r>
              <a:rPr lang="en-US" sz="1200" i="1" baseline="-25000">
                <a:sym typeface="Symbol" pitchFamily="18" charset="2"/>
              </a:rPr>
              <a:t>BN</a:t>
            </a:r>
            <a:r>
              <a:rPr lang="en-US" sz="1200" baseline="-25000">
                <a:sym typeface="Symbol" pitchFamily="18" charset="2"/>
              </a:rPr>
              <a:t>=“Downtown”</a:t>
            </a:r>
            <a:r>
              <a:rPr lang="en-US" sz="1200">
                <a:sym typeface="Symbol" pitchFamily="18" charset="2"/>
              </a:rPr>
              <a:t>(</a:t>
            </a:r>
            <a:r>
              <a:rPr lang="en-US" sz="1200" i="1">
                <a:sym typeface="Symbol" pitchFamily="18" charset="2"/>
              </a:rPr>
              <a:t>depositor</a:t>
            </a:r>
            <a:r>
              <a:rPr lang="en-US" sz="1200">
                <a:sym typeface="Symbol" pitchFamily="18" charset="2"/>
              </a:rPr>
              <a:t>    </a:t>
            </a:r>
            <a:r>
              <a:rPr lang="en-US" sz="1200" i="1">
                <a:sym typeface="Symbol" pitchFamily="18" charset="2"/>
              </a:rPr>
              <a:t>account</a:t>
            </a:r>
            <a:r>
              <a:rPr lang="en-US" sz="1200">
                <a:sym typeface="Symbol" pitchFamily="18" charset="2"/>
              </a:rPr>
              <a:t>)) </a:t>
            </a:r>
          </a:p>
          <a:p>
            <a:pPr marL="971550" lvl="2">
              <a:lnSpc>
                <a:spcPct val="120000"/>
              </a:lnSpc>
              <a:buFont typeface="Wingdings" pitchFamily="2" charset="2"/>
              <a:buNone/>
            </a:pPr>
            <a:r>
              <a:rPr lang="en-US" sz="1200">
                <a:sym typeface="Symbol" pitchFamily="18" charset="2"/>
              </a:rPr>
              <a:t>		 </a:t>
            </a:r>
            <a:r>
              <a:rPr lang="en-US" sz="1200" i="1" baseline="-25000"/>
              <a:t>CN</a:t>
            </a:r>
            <a:r>
              <a:rPr lang="en-US" sz="1200"/>
              <a:t>(</a:t>
            </a:r>
            <a:r>
              <a:rPr lang="en-US" sz="1200">
                <a:sym typeface="Symbol" pitchFamily="18" charset="2"/>
              </a:rPr>
              <a:t></a:t>
            </a:r>
            <a:r>
              <a:rPr lang="en-US" sz="1200" i="1" baseline="-25000">
                <a:sym typeface="Symbol" pitchFamily="18" charset="2"/>
              </a:rPr>
              <a:t>BN</a:t>
            </a:r>
            <a:r>
              <a:rPr lang="en-US" sz="1200" baseline="-25000">
                <a:sym typeface="Symbol" pitchFamily="18" charset="2"/>
              </a:rPr>
              <a:t>=“Uptown”</a:t>
            </a:r>
            <a:r>
              <a:rPr lang="en-US" sz="1200">
                <a:sym typeface="Symbol" pitchFamily="18" charset="2"/>
              </a:rPr>
              <a:t>(</a:t>
            </a:r>
            <a:r>
              <a:rPr lang="en-US" sz="1200" i="1">
                <a:sym typeface="Symbol" pitchFamily="18" charset="2"/>
              </a:rPr>
              <a:t>depositor</a:t>
            </a:r>
            <a:r>
              <a:rPr lang="en-US" sz="1200">
                <a:sym typeface="Symbol" pitchFamily="18" charset="2"/>
              </a:rPr>
              <a:t>    </a:t>
            </a:r>
            <a:r>
              <a:rPr lang="en-US" sz="1200" i="1">
                <a:sym typeface="Symbol" pitchFamily="18" charset="2"/>
              </a:rPr>
              <a:t>account</a:t>
            </a:r>
            <a:r>
              <a:rPr lang="en-US" sz="1200">
                <a:sym typeface="Symbol" pitchFamily="18" charset="2"/>
              </a:rPr>
              <a:t>))</a:t>
            </a:r>
          </a:p>
          <a:p>
            <a:pPr marL="628650" lvl="1">
              <a:lnSpc>
                <a:spcPct val="120000"/>
              </a:lnSpc>
              <a:buFont typeface="Wingdings" pitchFamily="2" charset="2"/>
              <a:buNone/>
            </a:pPr>
            <a:r>
              <a:rPr lang="en-US" sz="1200"/>
              <a:t>	where </a:t>
            </a:r>
            <a:r>
              <a:rPr lang="en-US" sz="1200" i="1"/>
              <a:t>CN</a:t>
            </a:r>
            <a:r>
              <a:rPr lang="en-US" sz="1200"/>
              <a:t> denotes customer-name and </a:t>
            </a:r>
            <a:r>
              <a:rPr lang="en-US" sz="1200" i="1"/>
              <a:t>BN</a:t>
            </a:r>
            <a:r>
              <a:rPr lang="en-US" sz="1200"/>
              <a:t> denotes </a:t>
            </a:r>
            <a:br>
              <a:rPr lang="en-US" sz="1200"/>
            </a:br>
            <a:r>
              <a:rPr lang="en-US" sz="1200" i="1"/>
              <a:t>branch-name</a:t>
            </a:r>
            <a:r>
              <a:rPr lang="en-US" sz="1200"/>
              <a:t>.</a:t>
            </a:r>
          </a:p>
          <a:p>
            <a:pPr marL="628650" lvl="1">
              <a:lnSpc>
                <a:spcPct val="120000"/>
              </a:lnSpc>
            </a:pPr>
            <a:r>
              <a:rPr lang="en-US" sz="2400"/>
              <a:t>Query 2</a:t>
            </a:r>
          </a:p>
          <a:p>
            <a:pPr marL="628650" lvl="1">
              <a:lnSpc>
                <a:spcPct val="120000"/>
              </a:lnSpc>
              <a:buFont typeface="Wingdings" pitchFamily="2" charset="2"/>
              <a:buNone/>
            </a:pPr>
            <a:r>
              <a:rPr lang="en-US" sz="2400"/>
              <a:t>		 </a:t>
            </a:r>
            <a:r>
              <a:rPr lang="en-US" sz="2400">
                <a:sym typeface="Symbol" pitchFamily="18" charset="2"/>
              </a:rPr>
              <a:t></a:t>
            </a:r>
            <a:r>
              <a:rPr lang="en-US" sz="2400" i="1" baseline="-25000"/>
              <a:t>customer-name, branch-name</a:t>
            </a:r>
            <a:r>
              <a:rPr lang="en-US" sz="2400" baseline="-25000"/>
              <a:t> </a:t>
            </a:r>
            <a:r>
              <a:rPr lang="en-US" sz="2400"/>
              <a:t>(</a:t>
            </a:r>
            <a:r>
              <a:rPr lang="en-US" sz="2400" i="1">
                <a:sym typeface="Symbol" pitchFamily="18" charset="2"/>
              </a:rPr>
              <a:t>depositor</a:t>
            </a:r>
            <a:r>
              <a:rPr lang="en-US" sz="2400">
                <a:sym typeface="Symbol" pitchFamily="18" charset="2"/>
              </a:rPr>
              <a:t>    </a:t>
            </a:r>
            <a:r>
              <a:rPr lang="en-US" sz="2400" i="1">
                <a:sym typeface="Symbol" pitchFamily="18" charset="2"/>
              </a:rPr>
              <a:t>account</a:t>
            </a:r>
            <a:r>
              <a:rPr lang="en-US" sz="2400">
                <a:sym typeface="Symbol" pitchFamily="18" charset="2"/>
              </a:rPr>
              <a:t>)</a:t>
            </a:r>
            <a:br>
              <a:rPr lang="en-US" sz="2400">
                <a:sym typeface="Symbol" pitchFamily="18" charset="2"/>
              </a:rPr>
            </a:br>
            <a:r>
              <a:rPr lang="en-US" sz="2400">
                <a:sym typeface="Symbol" pitchFamily="18" charset="2"/>
              </a:rPr>
              <a:t>	 </a:t>
            </a:r>
            <a:r>
              <a:rPr lang="en-US" sz="2400" i="1">
                <a:sym typeface="Symbol" pitchFamily="18" charset="2"/>
              </a:rPr>
              <a:t></a:t>
            </a:r>
            <a:r>
              <a:rPr lang="en-US" sz="2400" i="1" baseline="-25000">
                <a:sym typeface="Symbol" pitchFamily="18" charset="2"/>
              </a:rPr>
              <a:t>temp(branch-name) </a:t>
            </a:r>
            <a:r>
              <a:rPr lang="en-US" sz="2400" i="1">
                <a:sym typeface="Symbol" pitchFamily="18" charset="2"/>
              </a:rPr>
              <a:t>({(“Downtown”), (“Uptown”)})</a:t>
            </a:r>
          </a:p>
          <a:p>
            <a:pPr marL="628650" lvl="1">
              <a:lnSpc>
                <a:spcPct val="120000"/>
              </a:lnSpc>
              <a:buFont typeface="Wingdings" pitchFamily="2" charset="2"/>
              <a:buNone/>
            </a:pPr>
            <a:endParaRPr lang="en-US" sz="2400" i="1">
              <a:sym typeface="Symbol" pitchFamily="18" charset="2"/>
            </a:endParaRPr>
          </a:p>
        </p:txBody>
      </p:sp>
      <p:sp>
        <p:nvSpPr>
          <p:cNvPr id="690180" name="AutoShape 4"/>
          <p:cNvSpPr>
            <a:spLocks noChangeArrowheads="1"/>
          </p:cNvSpPr>
          <p:nvPr/>
        </p:nvSpPr>
        <p:spPr bwMode="auto">
          <a:xfrm rot="16200000" flipV="1">
            <a:off x="5562600" y="3505200"/>
            <a:ext cx="152400" cy="152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181" name="AutoShape 5"/>
          <p:cNvSpPr>
            <a:spLocks noChangeArrowheads="1"/>
          </p:cNvSpPr>
          <p:nvPr/>
        </p:nvSpPr>
        <p:spPr bwMode="auto">
          <a:xfrm rot="16200000" flipV="1">
            <a:off x="6172200" y="4038600"/>
            <a:ext cx="152400" cy="152400"/>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r>
              <a:rPr lang="en-US" sz="1800" b="0">
                <a:latin typeface="Helvetica" pitchFamily="34" charset="0"/>
              </a:rPr>
              <a:t> </a:t>
            </a:r>
          </a:p>
        </p:txBody>
      </p:sp>
      <p:sp>
        <p:nvSpPr>
          <p:cNvPr id="690182" name="AutoShape 6"/>
          <p:cNvSpPr>
            <a:spLocks noChangeArrowheads="1"/>
          </p:cNvSpPr>
          <p:nvPr/>
        </p:nvSpPr>
        <p:spPr bwMode="auto">
          <a:xfrm rot="16200000" flipV="1">
            <a:off x="6025356" y="6014244"/>
            <a:ext cx="142875" cy="153988"/>
          </a:xfrm>
          <a:prstGeom prst="flowChartCollat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86</a:t>
            </a:fld>
            <a:endParaRPr lang="en-US"/>
          </a:p>
        </p:txBody>
      </p:sp>
    </p:spTree>
    <p:extLst>
      <p:ext uri="{BB962C8B-B14F-4D97-AF65-F5344CB8AC3E}">
        <p14:creationId xmlns:p14="http://schemas.microsoft.com/office/powerpoint/2010/main" val="13772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90179">
                                            <p:txEl>
                                              <p:pRg st="0" end="0"/>
                                            </p:txEl>
                                          </p:spTgt>
                                        </p:tgtEl>
                                        <p:attrNameLst>
                                          <p:attrName>style.visibility</p:attrName>
                                        </p:attrNameLst>
                                      </p:cBhvr>
                                      <p:to>
                                        <p:strVal val="visible"/>
                                      </p:to>
                                    </p:set>
                                    <p:anim calcmode="discrete" valueType="clr">
                                      <p:cBhvr override="childStyle">
                                        <p:cTn id="7" dur="80"/>
                                        <p:tgtEl>
                                          <p:spTgt spid="6901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9017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9017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90179">
                                            <p:txEl>
                                              <p:pRg st="1" end="1"/>
                                            </p:txEl>
                                          </p:spTgt>
                                        </p:tgtEl>
                                        <p:attrNameLst>
                                          <p:attrName>style.visibility</p:attrName>
                                        </p:attrNameLst>
                                      </p:cBhvr>
                                      <p:to>
                                        <p:strVal val="visible"/>
                                      </p:to>
                                    </p:set>
                                    <p:anim calcmode="discrete" valueType="clr">
                                      <p:cBhvr override="childStyle">
                                        <p:cTn id="14" dur="80"/>
                                        <p:tgtEl>
                                          <p:spTgt spid="69017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9017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9017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90179">
                                            <p:txEl>
                                              <p:pRg st="2" end="2"/>
                                            </p:txEl>
                                          </p:spTgt>
                                        </p:tgtEl>
                                        <p:attrNameLst>
                                          <p:attrName>style.visibility</p:attrName>
                                        </p:attrNameLst>
                                      </p:cBhvr>
                                      <p:to>
                                        <p:strVal val="visible"/>
                                      </p:to>
                                    </p:set>
                                    <p:anim calcmode="discrete" valueType="clr">
                                      <p:cBhvr override="childStyle">
                                        <p:cTn id="21" dur="80"/>
                                        <p:tgtEl>
                                          <p:spTgt spid="69017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9017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9017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90179">
                                            <p:txEl>
                                              <p:pRg st="3" end="3"/>
                                            </p:txEl>
                                          </p:spTgt>
                                        </p:tgtEl>
                                        <p:attrNameLst>
                                          <p:attrName>style.visibility</p:attrName>
                                        </p:attrNameLst>
                                      </p:cBhvr>
                                      <p:to>
                                        <p:strVal val="visible"/>
                                      </p:to>
                                    </p:set>
                                    <p:anim calcmode="discrete" valueType="clr">
                                      <p:cBhvr override="childStyle">
                                        <p:cTn id="28" dur="80"/>
                                        <p:tgtEl>
                                          <p:spTgt spid="69017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9017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9017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90179">
                                            <p:txEl>
                                              <p:pRg st="4" end="4"/>
                                            </p:txEl>
                                          </p:spTgt>
                                        </p:tgtEl>
                                        <p:attrNameLst>
                                          <p:attrName>style.visibility</p:attrName>
                                        </p:attrNameLst>
                                      </p:cBhvr>
                                      <p:to>
                                        <p:strVal val="visible"/>
                                      </p:to>
                                    </p:set>
                                    <p:anim calcmode="discrete" valueType="clr">
                                      <p:cBhvr override="childStyle">
                                        <p:cTn id="35" dur="80"/>
                                        <p:tgtEl>
                                          <p:spTgt spid="69017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9017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9017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690179">
                                            <p:txEl>
                                              <p:pRg st="5" end="5"/>
                                            </p:txEl>
                                          </p:spTgt>
                                        </p:tgtEl>
                                        <p:attrNameLst>
                                          <p:attrName>style.visibility</p:attrName>
                                        </p:attrNameLst>
                                      </p:cBhvr>
                                      <p:to>
                                        <p:strVal val="visible"/>
                                      </p:to>
                                    </p:set>
                                    <p:anim calcmode="discrete" valueType="clr">
                                      <p:cBhvr override="childStyle">
                                        <p:cTn id="42" dur="80"/>
                                        <p:tgtEl>
                                          <p:spTgt spid="69017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9017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690179">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690179">
                                            <p:txEl>
                                              <p:pRg st="6" end="6"/>
                                            </p:txEl>
                                          </p:spTgt>
                                        </p:tgtEl>
                                        <p:attrNameLst>
                                          <p:attrName>style.visibility</p:attrName>
                                        </p:attrNameLst>
                                      </p:cBhvr>
                                      <p:to>
                                        <p:strVal val="visible"/>
                                      </p:to>
                                    </p:set>
                                    <p:anim calcmode="discrete" valueType="clr">
                                      <p:cBhvr override="childStyle">
                                        <p:cTn id="49" dur="80"/>
                                        <p:tgtEl>
                                          <p:spTgt spid="69017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9017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690179">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body" idx="1"/>
          </p:nvPr>
        </p:nvSpPr>
        <p:spPr>
          <a:xfrm>
            <a:off x="685800" y="1981200"/>
            <a:ext cx="7848600" cy="4876800"/>
          </a:xfrm>
        </p:spPr>
        <p:txBody>
          <a:bodyPr/>
          <a:lstStyle/>
          <a:p>
            <a:r>
              <a:rPr lang="en-US"/>
              <a:t>Find all customers who have an account at all branches located in Brooklyn city.</a:t>
            </a:r>
            <a:br>
              <a:rPr lang="en-US"/>
            </a:br>
            <a:r>
              <a:rPr lang="en-US"/>
              <a:t/>
            </a:r>
            <a:br>
              <a:rPr lang="en-US"/>
            </a:br>
            <a:r>
              <a:rPr lang="en-US"/>
              <a:t>	 </a:t>
            </a:r>
            <a:r>
              <a:rPr lang="en-US">
                <a:sym typeface="Symbol" pitchFamily="18" charset="2"/>
              </a:rPr>
              <a:t></a:t>
            </a:r>
            <a:r>
              <a:rPr lang="en-US" sz="3900" i="1" baseline="-25000"/>
              <a:t>customer-name, branch-name</a:t>
            </a:r>
            <a:r>
              <a:rPr lang="en-US" baseline="-25000"/>
              <a:t> </a:t>
            </a:r>
            <a:r>
              <a:rPr lang="en-US"/>
              <a:t>(</a:t>
            </a:r>
            <a:r>
              <a:rPr lang="en-US" i="1">
                <a:sym typeface="Symbol" pitchFamily="18" charset="2"/>
              </a:rPr>
              <a:t>depositor</a:t>
            </a:r>
            <a:r>
              <a:rPr lang="en-US">
                <a:sym typeface="Symbol" pitchFamily="18" charset="2"/>
              </a:rPr>
              <a:t>     </a:t>
            </a:r>
            <a:r>
              <a:rPr lang="en-US" i="1">
                <a:sym typeface="Symbol" pitchFamily="18" charset="2"/>
              </a:rPr>
              <a:t>account</a:t>
            </a:r>
            <a:r>
              <a:rPr lang="en-US">
                <a:sym typeface="Symbol" pitchFamily="18" charset="2"/>
              </a:rPr>
              <a:t>)</a:t>
            </a:r>
            <a:br>
              <a:rPr lang="en-US">
                <a:sym typeface="Symbol" pitchFamily="18" charset="2"/>
              </a:rPr>
            </a:br>
            <a:r>
              <a:rPr lang="en-US">
                <a:sym typeface="Symbol" pitchFamily="18" charset="2"/>
              </a:rPr>
              <a:t>	 </a:t>
            </a:r>
            <a:r>
              <a:rPr lang="en-US" sz="3900" i="1" baseline="-25000">
                <a:sym typeface="Symbol" pitchFamily="18" charset="2"/>
              </a:rPr>
              <a:t>branch-name</a:t>
            </a:r>
            <a:r>
              <a:rPr lang="en-US" i="1" baseline="-25000">
                <a:sym typeface="Symbol" pitchFamily="18" charset="2"/>
              </a:rPr>
              <a:t> </a:t>
            </a:r>
            <a:r>
              <a:rPr lang="en-US">
                <a:sym typeface="Symbol" pitchFamily="18" charset="2"/>
              </a:rPr>
              <a:t>(</a:t>
            </a:r>
            <a:r>
              <a:rPr lang="en-US" sz="3900" i="1" baseline="-25000">
                <a:sym typeface="Symbol" pitchFamily="18" charset="2"/>
              </a:rPr>
              <a:t>branch-city</a:t>
            </a:r>
            <a:r>
              <a:rPr lang="en-US" sz="3900" baseline="-25000">
                <a:sym typeface="Symbol" pitchFamily="18" charset="2"/>
              </a:rPr>
              <a:t> = “Brooklyn”</a:t>
            </a:r>
            <a:r>
              <a:rPr lang="en-US" baseline="-25000">
                <a:sym typeface="Symbol" pitchFamily="18" charset="2"/>
              </a:rPr>
              <a:t> </a:t>
            </a:r>
            <a:r>
              <a:rPr lang="en-US">
                <a:sym typeface="Symbol" pitchFamily="18" charset="2"/>
              </a:rPr>
              <a:t>(</a:t>
            </a:r>
            <a:r>
              <a:rPr lang="en-US" i="1">
                <a:sym typeface="Symbol" pitchFamily="18" charset="2"/>
              </a:rPr>
              <a:t>branch</a:t>
            </a:r>
            <a:r>
              <a:rPr lang="en-US">
                <a:sym typeface="Symbol" pitchFamily="18" charset="2"/>
              </a:rPr>
              <a:t>))</a:t>
            </a:r>
          </a:p>
          <a:p>
            <a:endParaRPr lang="en-US"/>
          </a:p>
        </p:txBody>
      </p:sp>
      <p:sp>
        <p:nvSpPr>
          <p:cNvPr id="691203" name="AutoShape 3"/>
          <p:cNvSpPr>
            <a:spLocks noChangeArrowheads="1"/>
          </p:cNvSpPr>
          <p:nvPr/>
        </p:nvSpPr>
        <p:spPr bwMode="auto">
          <a:xfrm rot="-5400000">
            <a:off x="8013700" y="3724275"/>
            <a:ext cx="149225" cy="174625"/>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204" name="Rectangle 4"/>
          <p:cNvSpPr>
            <a:spLocks noGrp="1" noChangeArrowheads="1"/>
          </p:cNvSpPr>
          <p:nvPr>
            <p:ph type="title"/>
          </p:nvPr>
        </p:nvSpPr>
        <p:spPr/>
        <p:txBody>
          <a:bodyPr/>
          <a:lstStyle/>
          <a:p>
            <a:r>
              <a:rPr lang="en-US">
                <a:solidFill>
                  <a:srgbClr val="0000FF"/>
                </a:solidFill>
              </a:rPr>
              <a:t>Example Queries</a:t>
            </a: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1202">
                                            <p:txEl>
                                              <p:pRg st="0" end="0"/>
                                            </p:txEl>
                                          </p:spTgt>
                                        </p:tgtEl>
                                        <p:attrNameLst>
                                          <p:attrName>style.visibility</p:attrName>
                                        </p:attrNameLst>
                                      </p:cBhvr>
                                      <p:to>
                                        <p:strVal val="visible"/>
                                      </p:to>
                                    </p:set>
                                    <p:animEffect transition="in" filter="wipe(up)">
                                      <p:cBhvr>
                                        <p:cTn id="7" dur="500"/>
                                        <p:tgtEl>
                                          <p:spTgt spid="6912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a:solidFill>
                  <a:schemeClr val="tx2"/>
                </a:solidFill>
                <a:latin typeface="+mj-lt"/>
                <a:ea typeface="+mj-ea"/>
                <a:cs typeface="+mj-cs"/>
              </a:rPr>
              <a:t>Hàm kết hợp và gom nhóm </a:t>
            </a:r>
            <a:endParaRPr lang="en-US">
              <a:solidFill>
                <a:srgbClr val="0000FF"/>
              </a:solidFill>
            </a:endParaRPr>
          </a:p>
        </p:txBody>
      </p:sp>
      <p:sp>
        <p:nvSpPr>
          <p:cNvPr id="671747" name="Rectangle 3"/>
          <p:cNvSpPr>
            <a:spLocks noGrp="1" noChangeArrowheads="1"/>
          </p:cNvSpPr>
          <p:nvPr>
            <p:ph type="body" idx="1"/>
          </p:nvPr>
        </p:nvSpPr>
        <p:spPr>
          <a:xfrm>
            <a:off x="838200" y="2057400"/>
            <a:ext cx="7772400" cy="4114800"/>
          </a:xfrm>
        </p:spPr>
        <p:txBody>
          <a:bodyPr/>
          <a:lstStyle/>
          <a:p>
            <a:pPr marL="457200" indent="-457200" algn="just">
              <a:lnSpc>
                <a:spcPct val="90000"/>
              </a:lnSpc>
              <a:buFont typeface="+mj-lt"/>
              <a:buAutoNum type="arabicPeriod"/>
            </a:pPr>
            <a:r>
              <a:rPr lang="vi-VN" sz="2400">
                <a:solidFill>
                  <a:schemeClr val="tx1"/>
                </a:solidFill>
                <a:latin typeface="+mn-lt"/>
                <a:ea typeface="+mn-ea"/>
                <a:cs typeface="+mn-cs"/>
              </a:rPr>
              <a:t>Dùng để tính toán các giá trị mang tính chất tổng hợp trong đại số quan hệ. Trong đó: </a:t>
            </a:r>
            <a:endParaRPr lang="en-US" sz="2400" smtClean="0">
              <a:solidFill>
                <a:schemeClr val="tx1"/>
              </a:solidFill>
              <a:latin typeface="+mn-lt"/>
              <a:ea typeface="+mn-ea"/>
              <a:cs typeface="+mn-cs"/>
            </a:endParaRPr>
          </a:p>
          <a:p>
            <a:pPr marL="457200" indent="-457200" algn="just">
              <a:lnSpc>
                <a:spcPct val="90000"/>
              </a:lnSpc>
              <a:buFont typeface="+mj-lt"/>
              <a:buAutoNum type="arabicPeriod"/>
            </a:pPr>
            <a:r>
              <a:rPr lang="vi-VN" sz="2400" b="1" smtClean="0">
                <a:solidFill>
                  <a:schemeClr val="tx1"/>
                </a:solidFill>
                <a:latin typeface="+mn-lt"/>
                <a:ea typeface="+mn-ea"/>
                <a:cs typeface="+mn-cs"/>
              </a:rPr>
              <a:t>Hàm </a:t>
            </a:r>
            <a:r>
              <a:rPr lang="vi-VN" sz="2400" b="1">
                <a:solidFill>
                  <a:schemeClr val="tx1"/>
                </a:solidFill>
                <a:latin typeface="+mn-lt"/>
                <a:ea typeface="+mn-ea"/>
                <a:cs typeface="+mn-cs"/>
              </a:rPr>
              <a:t>kết hợp</a:t>
            </a:r>
            <a:r>
              <a:rPr lang="vi-VN" sz="2400">
                <a:solidFill>
                  <a:schemeClr val="tx1"/>
                </a:solidFill>
                <a:latin typeface="+mn-lt"/>
                <a:ea typeface="+mn-ea"/>
                <a:cs typeface="+mn-cs"/>
              </a:rPr>
              <a:t>: </a:t>
            </a:r>
            <a:r>
              <a:rPr lang="vi-VN" sz="2400" smtClean="0">
                <a:solidFill>
                  <a:schemeClr val="tx1"/>
                </a:solidFill>
                <a:latin typeface="+mn-lt"/>
                <a:ea typeface="+mn-ea"/>
                <a:cs typeface="+mn-cs"/>
              </a:rPr>
              <a:t>đầu </a:t>
            </a:r>
            <a:r>
              <a:rPr lang="vi-VN" sz="2400">
                <a:solidFill>
                  <a:schemeClr val="tx1"/>
                </a:solidFill>
                <a:latin typeface="+mn-lt"/>
                <a:ea typeface="+mn-ea"/>
                <a:cs typeface="+mn-cs"/>
              </a:rPr>
              <a:t>vào là một tập giá trị và trả về một giá trị đơn </a:t>
            </a:r>
            <a:endParaRPr lang="en-US" sz="2400" smtClean="0">
              <a:solidFill>
                <a:schemeClr val="tx1"/>
              </a:solidFill>
              <a:latin typeface="+mn-lt"/>
              <a:ea typeface="+mn-ea"/>
              <a:cs typeface="+mn-cs"/>
            </a:endParaRPr>
          </a:p>
          <a:p>
            <a:pPr marL="465138" indent="0" algn="just">
              <a:lnSpc>
                <a:spcPct val="90000"/>
              </a:lnSpc>
              <a:buNone/>
            </a:pPr>
            <a:r>
              <a:rPr lang="vi-VN" sz="2400" smtClean="0">
                <a:solidFill>
                  <a:schemeClr val="tx1"/>
                </a:solidFill>
                <a:latin typeface="+mn-lt"/>
                <a:ea typeface="+mn-ea"/>
                <a:cs typeface="+mn-cs"/>
              </a:rPr>
              <a:t>• </a:t>
            </a:r>
            <a:r>
              <a:rPr lang="vi-VN" sz="2400">
                <a:solidFill>
                  <a:schemeClr val="tx1"/>
                </a:solidFill>
                <a:latin typeface="+mn-lt"/>
                <a:ea typeface="+mn-ea"/>
                <a:cs typeface="+mn-cs"/>
              </a:rPr>
              <a:t>Avg(): giá trị trung bình </a:t>
            </a:r>
            <a:endParaRPr lang="en-US" sz="2400" smtClean="0">
              <a:solidFill>
                <a:schemeClr val="tx1"/>
              </a:solidFill>
              <a:latin typeface="+mn-lt"/>
              <a:ea typeface="+mn-ea"/>
              <a:cs typeface="+mn-cs"/>
            </a:endParaRPr>
          </a:p>
          <a:p>
            <a:pPr marL="465138" indent="0" algn="just">
              <a:lnSpc>
                <a:spcPct val="90000"/>
              </a:lnSpc>
              <a:buNone/>
            </a:pPr>
            <a:r>
              <a:rPr lang="vi-VN" sz="2400" smtClean="0">
                <a:solidFill>
                  <a:schemeClr val="tx1"/>
                </a:solidFill>
                <a:latin typeface="+mn-lt"/>
                <a:ea typeface="+mn-ea"/>
                <a:cs typeface="+mn-cs"/>
              </a:rPr>
              <a:t>• </a:t>
            </a:r>
            <a:r>
              <a:rPr lang="vi-VN" sz="2400">
                <a:solidFill>
                  <a:schemeClr val="tx1"/>
                </a:solidFill>
                <a:latin typeface="+mn-lt"/>
                <a:ea typeface="+mn-ea"/>
                <a:cs typeface="+mn-cs"/>
              </a:rPr>
              <a:t>Min(): giá trị nhỏ nhất </a:t>
            </a:r>
            <a:endParaRPr lang="en-US" sz="2400" smtClean="0">
              <a:solidFill>
                <a:schemeClr val="tx1"/>
              </a:solidFill>
              <a:latin typeface="+mn-lt"/>
              <a:ea typeface="+mn-ea"/>
              <a:cs typeface="+mn-cs"/>
            </a:endParaRPr>
          </a:p>
          <a:p>
            <a:pPr marL="465138" indent="0" algn="just">
              <a:lnSpc>
                <a:spcPct val="90000"/>
              </a:lnSpc>
              <a:buNone/>
            </a:pPr>
            <a:r>
              <a:rPr lang="vi-VN" sz="2400" smtClean="0">
                <a:solidFill>
                  <a:schemeClr val="tx1"/>
                </a:solidFill>
                <a:latin typeface="+mn-lt"/>
                <a:ea typeface="+mn-ea"/>
                <a:cs typeface="+mn-cs"/>
              </a:rPr>
              <a:t>• </a:t>
            </a:r>
            <a:r>
              <a:rPr lang="vi-VN" sz="2400">
                <a:solidFill>
                  <a:schemeClr val="tx1"/>
                </a:solidFill>
                <a:latin typeface="+mn-lt"/>
                <a:ea typeface="+mn-ea"/>
                <a:cs typeface="+mn-cs"/>
              </a:rPr>
              <a:t>Max(): giá trị lớn nhất </a:t>
            </a:r>
            <a:endParaRPr lang="en-US" sz="2400" smtClean="0">
              <a:solidFill>
                <a:schemeClr val="tx1"/>
              </a:solidFill>
              <a:latin typeface="+mn-lt"/>
              <a:ea typeface="+mn-ea"/>
              <a:cs typeface="+mn-cs"/>
            </a:endParaRPr>
          </a:p>
          <a:p>
            <a:pPr marL="465138" indent="0" algn="just">
              <a:lnSpc>
                <a:spcPct val="90000"/>
              </a:lnSpc>
              <a:buNone/>
            </a:pPr>
            <a:r>
              <a:rPr lang="vi-VN" sz="2400" smtClean="0">
                <a:solidFill>
                  <a:schemeClr val="tx1"/>
                </a:solidFill>
                <a:latin typeface="+mn-lt"/>
                <a:ea typeface="+mn-ea"/>
                <a:cs typeface="+mn-cs"/>
              </a:rPr>
              <a:t>• </a:t>
            </a:r>
            <a:r>
              <a:rPr lang="vi-VN" sz="2400">
                <a:solidFill>
                  <a:schemeClr val="tx1"/>
                </a:solidFill>
                <a:latin typeface="+mn-lt"/>
                <a:ea typeface="+mn-ea"/>
                <a:cs typeface="+mn-cs"/>
              </a:rPr>
              <a:t>Sum(): tính tổng </a:t>
            </a:r>
            <a:endParaRPr lang="en-US" sz="2400" smtClean="0">
              <a:solidFill>
                <a:schemeClr val="tx1"/>
              </a:solidFill>
              <a:latin typeface="+mn-lt"/>
              <a:ea typeface="+mn-ea"/>
              <a:cs typeface="+mn-cs"/>
            </a:endParaRPr>
          </a:p>
          <a:p>
            <a:pPr marL="465138" indent="0" algn="just">
              <a:lnSpc>
                <a:spcPct val="90000"/>
              </a:lnSpc>
              <a:buNone/>
            </a:pPr>
            <a:r>
              <a:rPr lang="vi-VN" sz="2400" smtClean="0">
                <a:solidFill>
                  <a:schemeClr val="tx1"/>
                </a:solidFill>
                <a:latin typeface="+mn-lt"/>
                <a:ea typeface="+mn-ea"/>
                <a:cs typeface="+mn-cs"/>
              </a:rPr>
              <a:t>• </a:t>
            </a:r>
            <a:r>
              <a:rPr lang="vi-VN" sz="2400">
                <a:solidFill>
                  <a:schemeClr val="tx1"/>
                </a:solidFill>
                <a:latin typeface="+mn-lt"/>
                <a:ea typeface="+mn-ea"/>
                <a:cs typeface="+mn-cs"/>
              </a:rPr>
              <a:t>Count(): đếm số mẫu tin </a:t>
            </a:r>
            <a:endParaRPr lang="en-US" sz="2400"/>
          </a:p>
        </p:txBody>
      </p:sp>
      <p:grpSp>
        <p:nvGrpSpPr>
          <p:cNvPr id="671748" name="Group 4"/>
          <p:cNvGrpSpPr>
            <a:grpSpLocks/>
          </p:cNvGrpSpPr>
          <p:nvPr/>
        </p:nvGrpSpPr>
        <p:grpSpPr bwMode="auto">
          <a:xfrm>
            <a:off x="8843962" y="6477000"/>
            <a:ext cx="244475" cy="184150"/>
            <a:chOff x="3755" y="7232"/>
            <a:chExt cx="600" cy="617"/>
          </a:xfrm>
        </p:grpSpPr>
        <p:sp>
          <p:nvSpPr>
            <p:cNvPr id="671749" name="Line 5"/>
            <p:cNvSpPr>
              <a:spLocks noChangeShapeType="1"/>
            </p:cNvSpPr>
            <p:nvPr/>
          </p:nvSpPr>
          <p:spPr bwMode="auto">
            <a:xfrm>
              <a:off x="37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0" name="Line 6"/>
            <p:cNvSpPr>
              <a:spLocks noChangeShapeType="1"/>
            </p:cNvSpPr>
            <p:nvPr/>
          </p:nvSpPr>
          <p:spPr bwMode="auto">
            <a:xfrm>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1" name="Line 7"/>
            <p:cNvSpPr>
              <a:spLocks noChangeShapeType="1"/>
            </p:cNvSpPr>
            <p:nvPr/>
          </p:nvSpPr>
          <p:spPr bwMode="auto">
            <a:xfrm flipV="1">
              <a:off x="4355" y="7232"/>
              <a:ext cx="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1752" name="Line 8"/>
            <p:cNvSpPr>
              <a:spLocks noChangeShapeType="1"/>
            </p:cNvSpPr>
            <p:nvPr/>
          </p:nvSpPr>
          <p:spPr bwMode="auto">
            <a:xfrm flipH="1">
              <a:off x="3755" y="7232"/>
              <a:ext cx="600" cy="6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88</a:t>
            </a:fld>
            <a:endParaRPr lang="en-US"/>
          </a:p>
        </p:txBody>
      </p:sp>
    </p:spTree>
    <p:extLst>
      <p:ext uri="{BB962C8B-B14F-4D97-AF65-F5344CB8AC3E}">
        <p14:creationId xmlns:p14="http://schemas.microsoft.com/office/powerpoint/2010/main" val="1147361176"/>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8678862" cy="1462087"/>
          </a:xfrm>
        </p:spPr>
        <p:txBody>
          <a:bodyPr>
            <a:normAutofit/>
          </a:bodyPr>
          <a:lstStyle/>
          <a:p>
            <a:r>
              <a:rPr lang="vi-VN" sz="4000" b="1" dirty="0"/>
              <a:t>Chức năng tổng hợp và </a:t>
            </a:r>
            <a:r>
              <a:rPr lang="en-US" sz="4000" b="1" dirty="0" smtClean="0"/>
              <a:t>p</a:t>
            </a:r>
            <a:r>
              <a:rPr lang="vi-VN" sz="4000" b="1" dirty="0" smtClean="0"/>
              <a:t>hân </a:t>
            </a:r>
            <a:r>
              <a:rPr lang="vi-VN" sz="4000" b="1" dirty="0"/>
              <a:t>nhóm</a:t>
            </a:r>
            <a:endParaRPr lang="en-US" sz="4000" b="1" dirty="0"/>
          </a:p>
        </p:txBody>
      </p:sp>
      <p:sp>
        <p:nvSpPr>
          <p:cNvPr id="3" name="Content Placeholder 2"/>
          <p:cNvSpPr>
            <a:spLocks noGrp="1"/>
          </p:cNvSpPr>
          <p:nvPr>
            <p:ph sz="quarter" idx="1"/>
          </p:nvPr>
        </p:nvSpPr>
        <p:spPr/>
        <p:txBody>
          <a:bodyPr/>
          <a:lstStyle/>
          <a:p>
            <a:pPr marL="0" indent="0">
              <a:buNone/>
            </a:pPr>
            <a:r>
              <a:rPr lang="en-US" dirty="0" err="1" smtClean="0"/>
              <a:t>Ví</a:t>
            </a:r>
            <a:r>
              <a:rPr lang="en-US" dirty="0"/>
              <a:t> </a:t>
            </a:r>
            <a:r>
              <a:rPr lang="en-US" dirty="0" err="1"/>
              <a:t>dụ</a:t>
            </a:r>
            <a:r>
              <a:rPr lang="en-US" dirty="0"/>
              <a:t>:</a:t>
            </a:r>
          </a:p>
        </p:txBody>
      </p:sp>
      <p:pic>
        <p:nvPicPr>
          <p:cNvPr id="4" name="Picture 5" descr="31755_FIG0716.gif                                              0001035BEeyore                         B91DCF3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5926138"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E028BCB5-1090-462D-A7F3-B4F1582869AB}" type="slidenum">
              <a:rPr lang="en-US" smtClean="0"/>
              <a:pPr/>
              <a:t>89</a:t>
            </a:fld>
            <a:endParaRPr lang="en-US"/>
          </a:p>
        </p:txBody>
      </p:sp>
    </p:spTree>
    <p:extLst>
      <p:ext uri="{BB962C8B-B14F-4D97-AF65-F5344CB8AC3E}">
        <p14:creationId xmlns:p14="http://schemas.microsoft.com/office/powerpoint/2010/main" val="135500522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066800" y="381000"/>
            <a:ext cx="7696200" cy="127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4400">
                <a:solidFill>
                  <a:srgbClr val="0000FF"/>
                </a:solidFill>
              </a:rPr>
              <a:t>Phép Chiếu - Projection</a:t>
            </a:r>
            <a:endParaRPr lang="en-US" sz="3600">
              <a:solidFill>
                <a:srgbClr val="0000FF"/>
              </a:solidFill>
            </a:endParaRPr>
          </a:p>
        </p:txBody>
      </p:sp>
      <p:graphicFrame>
        <p:nvGraphicFramePr>
          <p:cNvPr id="648197" name="Group 5"/>
          <p:cNvGraphicFramePr>
            <a:graphicFrameLocks noGrp="1"/>
          </p:cNvGraphicFramePr>
          <p:nvPr>
            <p:extLst/>
          </p:nvPr>
        </p:nvGraphicFramePr>
        <p:xfrm>
          <a:off x="762000" y="4419600"/>
          <a:ext cx="7772400" cy="2110423"/>
        </p:xfrm>
        <a:graphic>
          <a:graphicData uri="http://schemas.openxmlformats.org/drawingml/2006/table">
            <a:tbl>
              <a:tblPr/>
              <a:tblGrid>
                <a:gridCol w="1344613"/>
                <a:gridCol w="1489075"/>
                <a:gridCol w="1895475"/>
                <a:gridCol w="388937"/>
                <a:gridCol w="2654300"/>
              </a:tblGrid>
              <a:tr h="525463">
                <a:tc gridSpan="3">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a:t>
                      </a:r>
                    </a:p>
                  </a:txBody>
                  <a:tcPr anchor="b"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r’ = r.{MAMH}</a:t>
                      </a:r>
                    </a:p>
                  </a:txBody>
                  <a:tcPr anchor="b"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MASV</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MAMH</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DIEMTHI</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Arial" charset="0"/>
                          <a:ea typeface="Times New Roman" pitchFamily="18" charset="0"/>
                          <a:cs typeface="Arial" charset="0"/>
                        </a:rPr>
                        <a:t>MAMH</a:t>
                      </a:r>
                      <a:endParaRPr kumimoji="0" lang="en-US" sz="20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99001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5.0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CSDL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99002</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2.0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CTDL</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99003</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MANG</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charset="0"/>
                          <a:ea typeface="Times New Roman" pitchFamily="18" charset="0"/>
                          <a:cs typeface="Arial" charset="0"/>
                        </a:rPr>
                        <a:t>8.0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MANG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Slide Number Placeholder 2"/>
          <p:cNvSpPr>
            <a:spLocks noGrp="1"/>
          </p:cNvSpPr>
          <p:nvPr>
            <p:ph type="sldNum" sz="quarter" idx="12"/>
          </p:nvPr>
        </p:nvSpPr>
        <p:spPr/>
        <p:txBody>
          <a:bodyPr/>
          <a:lstStyle/>
          <a:p>
            <a:fld id="{E028BCB5-1090-462D-A7F3-B4F1582869AB}" type="slidenum">
              <a:rPr lang="en-US" smtClean="0"/>
              <a:pPr/>
              <a:t>9</a:t>
            </a:fld>
            <a:endParaRPr lang="en-US"/>
          </a:p>
        </p:txBody>
      </p:sp>
      <p:sp>
        <p:nvSpPr>
          <p:cNvPr id="10" name="Content Placeholder 2"/>
          <p:cNvSpPr>
            <a:spLocks noGrp="1"/>
          </p:cNvSpPr>
          <p:nvPr>
            <p:ph sz="quarter" idx="1"/>
          </p:nvPr>
        </p:nvSpPr>
        <p:spPr>
          <a:xfrm>
            <a:off x="728436" y="1887323"/>
            <a:ext cx="8229600" cy="4648200"/>
          </a:xfrm>
        </p:spPr>
        <p:txBody>
          <a:bodyPr>
            <a:normAutofit/>
          </a:bodyPr>
          <a:lstStyle/>
          <a:p>
            <a:r>
              <a:rPr lang="en-US" sz="2800" b="1" i="1" dirty="0" smtClean="0">
                <a:solidFill>
                  <a:srgbClr val="7E0000"/>
                </a:solidFill>
                <a:latin typeface="Calibri" pitchFamily="34" charset="0"/>
              </a:rPr>
              <a:t>Phép toán PROJECT</a:t>
            </a:r>
            <a:r>
              <a:rPr lang="en-US" sz="2800" b="1" dirty="0" smtClean="0">
                <a:latin typeface="Calibri" pitchFamily="34" charset="0"/>
              </a:rPr>
              <a:t>: </a:t>
            </a:r>
            <a:r>
              <a:rPr lang="vi-VN" sz="2800" dirty="0" smtClean="0">
                <a:latin typeface="Calibri" pitchFamily="34" charset="0"/>
              </a:rPr>
              <a:t>chọn các cột nhất định từ bảng và loại bỏ các cột khác.</a:t>
            </a:r>
            <a:r>
              <a:rPr lang="en-US" sz="2800" dirty="0" smtClean="0">
                <a:latin typeface="Calibri" pitchFamily="34" charset="0"/>
              </a:rPr>
              <a:t> </a:t>
            </a:r>
            <a:endParaRPr lang="en-US" sz="2800" b="0" dirty="0" smtClean="0">
              <a:latin typeface="Calibri" pitchFamily="34" charset="0"/>
            </a:endParaRPr>
          </a:p>
          <a:p>
            <a:pPr lvl="1"/>
            <a:r>
              <a:rPr lang="en-US" sz="2400" dirty="0" smtClean="0">
                <a:latin typeface="Calibri" pitchFamily="34" charset="0"/>
              </a:rPr>
              <a:t>Ký hiệu</a:t>
            </a:r>
            <a:endParaRPr lang="en-US" sz="2400" dirty="0">
              <a:latin typeface="Calibri" pitchFamily="34" charset="0"/>
            </a:endParaRPr>
          </a:p>
          <a:p>
            <a:pPr lvl="1"/>
            <a:endParaRPr lang="en-US" sz="2400" b="0" dirty="0" smtClean="0">
              <a:latin typeface="Calibri" pitchFamily="34" charset="0"/>
            </a:endParaRPr>
          </a:p>
          <a:p>
            <a:pPr marL="961708" lvl="2" indent="-287338">
              <a:buSzPct val="79000"/>
            </a:pPr>
            <a:r>
              <a:rPr lang="en-US" sz="2000" b="1" dirty="0" smtClean="0">
                <a:solidFill>
                  <a:srgbClr val="7E0000"/>
                </a:solidFill>
                <a:latin typeface="Symbol" pitchFamily="18" charset="2"/>
              </a:rPr>
              <a:t> </a:t>
            </a:r>
            <a:r>
              <a:rPr lang="en-US" sz="2000" b="1" dirty="0" smtClean="0">
                <a:latin typeface="Calibri" pitchFamily="34" charset="0"/>
              </a:rPr>
              <a:t>: </a:t>
            </a:r>
            <a:r>
              <a:rPr lang="en-US" sz="2000" dirty="0" smtClean="0">
                <a:latin typeface="Calibri" pitchFamily="34" charset="0"/>
              </a:rPr>
              <a:t>Ký</a:t>
            </a:r>
            <a:r>
              <a:rPr lang="en-US" sz="2000" dirty="0">
                <a:latin typeface="Calibri" pitchFamily="34" charset="0"/>
              </a:rPr>
              <a:t> </a:t>
            </a:r>
            <a:r>
              <a:rPr lang="en-US" sz="2000" dirty="0" smtClean="0">
                <a:latin typeface="Calibri" pitchFamily="34" charset="0"/>
              </a:rPr>
              <a:t>hiệu</a:t>
            </a:r>
            <a:r>
              <a:rPr lang="en-US" sz="2000" dirty="0">
                <a:latin typeface="Calibri" pitchFamily="34" charset="0"/>
              </a:rPr>
              <a:t> </a:t>
            </a:r>
            <a:r>
              <a:rPr lang="en-US" sz="2000" dirty="0" smtClean="0">
                <a:latin typeface="Calibri" pitchFamily="34" charset="0"/>
              </a:rPr>
              <a:t>phép</a:t>
            </a:r>
            <a:r>
              <a:rPr lang="en-US" sz="2000" dirty="0">
                <a:latin typeface="Calibri" pitchFamily="34" charset="0"/>
              </a:rPr>
              <a:t> </a:t>
            </a:r>
            <a:r>
              <a:rPr lang="en-US" sz="2000" dirty="0" smtClean="0">
                <a:latin typeface="Calibri" pitchFamily="34" charset="0"/>
              </a:rPr>
              <a:t>toán Project</a:t>
            </a:r>
            <a:endParaRPr lang="en-US" sz="2000" dirty="0">
              <a:latin typeface="Calibri" pitchFamily="34" charset="0"/>
            </a:endParaRPr>
          </a:p>
          <a:p>
            <a:pPr marL="961708" lvl="2" indent="-287338">
              <a:buSzPct val="79000"/>
            </a:pPr>
            <a:r>
              <a:rPr lang="en-US" sz="2000" b="1" dirty="0" smtClean="0">
                <a:latin typeface="Calibri" pitchFamily="34" charset="0"/>
              </a:rPr>
              <a:t>&lt;</a:t>
            </a:r>
            <a:r>
              <a:rPr lang="en-US" sz="2000" b="1" dirty="0" err="1" smtClean="0">
                <a:latin typeface="Calibri" pitchFamily="34" charset="0"/>
              </a:rPr>
              <a:t>danh</a:t>
            </a:r>
            <a:r>
              <a:rPr lang="en-US" sz="2000" b="1" dirty="0">
                <a:latin typeface="Calibri" pitchFamily="34" charset="0"/>
              </a:rPr>
              <a:t> </a:t>
            </a:r>
            <a:r>
              <a:rPr lang="en-US" sz="2000" b="1" dirty="0" err="1" smtClean="0">
                <a:latin typeface="Calibri" pitchFamily="34" charset="0"/>
              </a:rPr>
              <a:t>sách</a:t>
            </a:r>
            <a:r>
              <a:rPr lang="en-US" sz="2000" b="1" dirty="0">
                <a:latin typeface="Calibri" pitchFamily="34" charset="0"/>
              </a:rPr>
              <a:t> </a:t>
            </a:r>
            <a:r>
              <a:rPr lang="en-US" sz="2000" b="1" dirty="0" err="1" smtClean="0">
                <a:latin typeface="Calibri" pitchFamily="34" charset="0"/>
              </a:rPr>
              <a:t>thuộc</a:t>
            </a:r>
            <a:r>
              <a:rPr lang="en-US" sz="2000" b="1" dirty="0">
                <a:latin typeface="Calibri" pitchFamily="34" charset="0"/>
              </a:rPr>
              <a:t> </a:t>
            </a:r>
            <a:r>
              <a:rPr lang="en-US" sz="2000" b="1" dirty="0" err="1" smtClean="0">
                <a:latin typeface="Calibri" pitchFamily="34" charset="0"/>
              </a:rPr>
              <a:t>tính</a:t>
            </a:r>
            <a:r>
              <a:rPr lang="en-US" sz="2000" b="1" dirty="0">
                <a:latin typeface="Calibri" pitchFamily="34" charset="0"/>
              </a:rPr>
              <a:t>&gt;: </a:t>
            </a:r>
            <a:r>
              <a:rPr lang="en-US" sz="2000" dirty="0" err="1" smtClean="0">
                <a:latin typeface="Calibri" pitchFamily="34" charset="0"/>
              </a:rPr>
              <a:t>các</a:t>
            </a:r>
            <a:r>
              <a:rPr lang="en-US" sz="2000" dirty="0">
                <a:latin typeface="Calibri" pitchFamily="34" charset="0"/>
              </a:rPr>
              <a:t> </a:t>
            </a:r>
            <a:r>
              <a:rPr lang="en-US" sz="2000" dirty="0" err="1" smtClean="0">
                <a:latin typeface="Calibri" pitchFamily="34" charset="0"/>
              </a:rPr>
              <a:t>thuộc</a:t>
            </a:r>
            <a:r>
              <a:rPr lang="en-US" sz="2000" dirty="0">
                <a:latin typeface="Calibri" pitchFamily="34" charset="0"/>
              </a:rPr>
              <a:t> </a:t>
            </a:r>
            <a:r>
              <a:rPr lang="en-US" sz="2000" dirty="0" err="1" smtClean="0">
                <a:latin typeface="Calibri" pitchFamily="34" charset="0"/>
              </a:rPr>
              <a:t>tính</a:t>
            </a:r>
            <a:r>
              <a:rPr lang="en-US" sz="2000" dirty="0">
                <a:latin typeface="Calibri" pitchFamily="34" charset="0"/>
              </a:rPr>
              <a:t> </a:t>
            </a:r>
            <a:r>
              <a:rPr lang="en-US" sz="2000" dirty="0" err="1" smtClean="0">
                <a:latin typeface="Calibri" pitchFamily="34" charset="0"/>
              </a:rPr>
              <a:t>trích</a:t>
            </a:r>
            <a:r>
              <a:rPr lang="en-US" sz="2000" dirty="0" smtClean="0">
                <a:latin typeface="Calibri" pitchFamily="34" charset="0"/>
              </a:rPr>
              <a:t> </a:t>
            </a:r>
            <a:r>
              <a:rPr lang="en-US" sz="2000" dirty="0" err="1" smtClean="0">
                <a:latin typeface="Calibri" pitchFamily="34" charset="0"/>
              </a:rPr>
              <a:t>ra</a:t>
            </a:r>
            <a:r>
              <a:rPr lang="en-US" sz="2000" dirty="0">
                <a:latin typeface="Calibri" pitchFamily="34" charset="0"/>
              </a:rPr>
              <a:t> </a:t>
            </a:r>
            <a:r>
              <a:rPr lang="en-US" sz="2000" dirty="0" err="1" smtClean="0">
                <a:latin typeface="Calibri" pitchFamily="34" charset="0"/>
              </a:rPr>
              <a:t>từ</a:t>
            </a:r>
            <a:r>
              <a:rPr lang="en-US" sz="2000" dirty="0">
                <a:latin typeface="Calibri" pitchFamily="34" charset="0"/>
              </a:rPr>
              <a:t> </a:t>
            </a:r>
            <a:r>
              <a:rPr lang="en-US" sz="2000" dirty="0" err="1" smtClean="0">
                <a:latin typeface="Calibri" pitchFamily="34" charset="0"/>
              </a:rPr>
              <a:t>các</a:t>
            </a:r>
            <a:r>
              <a:rPr lang="en-US" sz="2000" dirty="0">
                <a:latin typeface="Calibri" pitchFamily="34" charset="0"/>
              </a:rPr>
              <a:t> </a:t>
            </a:r>
            <a:r>
              <a:rPr lang="en-US" sz="2000" dirty="0" err="1" smtClean="0">
                <a:latin typeface="Calibri" pitchFamily="34" charset="0"/>
              </a:rPr>
              <a:t>thuộc</a:t>
            </a:r>
            <a:r>
              <a:rPr lang="en-US" sz="2000" dirty="0">
                <a:latin typeface="Calibri" pitchFamily="34" charset="0"/>
              </a:rPr>
              <a:t> </a:t>
            </a:r>
            <a:r>
              <a:rPr lang="en-US" sz="2000" dirty="0" err="1" smtClean="0">
                <a:latin typeface="Calibri" pitchFamily="34" charset="0"/>
              </a:rPr>
              <a:t>tính</a:t>
            </a:r>
            <a:r>
              <a:rPr lang="en-US" sz="2000" dirty="0">
                <a:latin typeface="Calibri" pitchFamily="34" charset="0"/>
              </a:rPr>
              <a:t> </a:t>
            </a:r>
            <a:r>
              <a:rPr lang="en-US" sz="2000" dirty="0" err="1" smtClean="0">
                <a:latin typeface="Calibri" pitchFamily="34" charset="0"/>
              </a:rPr>
              <a:t>của</a:t>
            </a:r>
            <a:r>
              <a:rPr lang="en-US" sz="2000" dirty="0" smtClean="0">
                <a:latin typeface="Calibri" pitchFamily="34" charset="0"/>
              </a:rPr>
              <a:t> R.</a:t>
            </a:r>
            <a:endParaRPr lang="en-US" sz="2000" dirty="0">
              <a:latin typeface="Calibri" pitchFamily="34" charset="0"/>
            </a:endParaRPr>
          </a:p>
          <a:p>
            <a:pPr marL="0" indent="0">
              <a:buNone/>
            </a:pPr>
            <a:endParaRPr lang="en-US" sz="2800" dirty="0">
              <a:latin typeface="Calibri" pitchFamily="34" charset="0"/>
            </a:endParaRPr>
          </a:p>
          <a:p>
            <a:endParaRPr lang="en-US" sz="2800" dirty="0">
              <a:latin typeface="Calibri" pitchFamily="34" charset="0"/>
            </a:endParaRPr>
          </a:p>
        </p:txBody>
      </p:sp>
      <p:sp>
        <p:nvSpPr>
          <p:cNvPr id="11" name="TextBox 10"/>
          <p:cNvSpPr txBox="1"/>
          <p:nvPr/>
        </p:nvSpPr>
        <p:spPr>
          <a:xfrm>
            <a:off x="2895600" y="3003652"/>
            <a:ext cx="4876800"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rgbClr val="7E0000"/>
                </a:solidFill>
                <a:latin typeface="Symbol" pitchFamily="18" charset="2"/>
              </a:rPr>
              <a:t></a:t>
            </a:r>
            <a:r>
              <a:rPr lang="en-US" sz="2400" b="1" dirty="0" smtClean="0">
                <a:solidFill>
                  <a:srgbClr val="7E0000"/>
                </a:solidFill>
                <a:latin typeface="Times New Roman" pitchFamily="18" charset="0"/>
              </a:rPr>
              <a:t>&lt;</a:t>
            </a:r>
            <a:r>
              <a:rPr lang="en-US" sz="2400" b="1" dirty="0" err="1" smtClean="0">
                <a:solidFill>
                  <a:srgbClr val="7E0000"/>
                </a:solidFill>
                <a:latin typeface="Times New Roman" pitchFamily="18" charset="0"/>
              </a:rPr>
              <a:t>danh</a:t>
            </a:r>
            <a:r>
              <a:rPr lang="en-US" sz="2400" b="1" dirty="0">
                <a:solidFill>
                  <a:srgbClr val="7E0000"/>
                </a:solidFill>
                <a:latin typeface="Times New Roman" pitchFamily="18" charset="0"/>
              </a:rPr>
              <a:t> </a:t>
            </a:r>
            <a:r>
              <a:rPr lang="en-US" sz="2400" b="1" dirty="0" err="1" smtClean="0">
                <a:solidFill>
                  <a:srgbClr val="7E0000"/>
                </a:solidFill>
                <a:latin typeface="Times New Roman" pitchFamily="18" charset="0"/>
              </a:rPr>
              <a:t>sách</a:t>
            </a:r>
            <a:r>
              <a:rPr lang="en-US" sz="2400" b="1" dirty="0">
                <a:solidFill>
                  <a:srgbClr val="7E0000"/>
                </a:solidFill>
                <a:latin typeface="Times New Roman" pitchFamily="18" charset="0"/>
              </a:rPr>
              <a:t> </a:t>
            </a:r>
            <a:r>
              <a:rPr lang="en-US" sz="2400" b="1" dirty="0" err="1" smtClean="0">
                <a:solidFill>
                  <a:srgbClr val="7E0000"/>
                </a:solidFill>
                <a:latin typeface="Times New Roman" pitchFamily="18" charset="0"/>
              </a:rPr>
              <a:t>thuộc</a:t>
            </a:r>
            <a:r>
              <a:rPr lang="en-US" sz="2400" b="1" dirty="0">
                <a:solidFill>
                  <a:srgbClr val="7E0000"/>
                </a:solidFill>
                <a:latin typeface="Times New Roman" pitchFamily="18" charset="0"/>
              </a:rPr>
              <a:t> </a:t>
            </a:r>
            <a:r>
              <a:rPr lang="en-US" sz="2400" b="1" dirty="0" err="1" smtClean="0">
                <a:solidFill>
                  <a:srgbClr val="7E0000"/>
                </a:solidFill>
                <a:latin typeface="Times New Roman" pitchFamily="18" charset="0"/>
              </a:rPr>
              <a:t>tính</a:t>
            </a:r>
            <a:r>
              <a:rPr lang="en-US" sz="2400" b="1" dirty="0" smtClean="0">
                <a:solidFill>
                  <a:srgbClr val="7E0000"/>
                </a:solidFill>
                <a:latin typeface="Times New Roman" pitchFamily="18" charset="0"/>
              </a:rPr>
              <a:t>&gt;(</a:t>
            </a:r>
            <a:r>
              <a:rPr lang="en-US" sz="2400" b="1" dirty="0">
                <a:solidFill>
                  <a:srgbClr val="7E0000"/>
                </a:solidFill>
                <a:latin typeface="Times New Roman" pitchFamily="18" charset="0"/>
              </a:rPr>
              <a:t>R)</a:t>
            </a:r>
            <a:endParaRPr lang="en-US" sz="2400" b="1" dirty="0">
              <a:solidFill>
                <a:srgbClr val="7E0000"/>
              </a:solidFill>
            </a:endParaRPr>
          </a:p>
        </p:txBody>
      </p:sp>
    </p:spTree>
    <p:extLst>
      <p:ext uri="{BB962C8B-B14F-4D97-AF65-F5344CB8AC3E}">
        <p14:creationId xmlns:p14="http://schemas.microsoft.com/office/powerpoint/2010/main" val="245784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6" fill="hold" nodeType="afterEffect">
                                  <p:stCondLst>
                                    <p:cond delay="0"/>
                                  </p:stCondLst>
                                  <p:childTnLst>
                                    <p:set>
                                      <p:cBhvr>
                                        <p:cTn id="6" dur="1" fill="hold">
                                          <p:stCondLst>
                                            <p:cond delay="0"/>
                                          </p:stCondLst>
                                        </p:cTn>
                                        <p:tgtEl>
                                          <p:spTgt spid="648197"/>
                                        </p:tgtEl>
                                        <p:attrNameLst>
                                          <p:attrName>style.visibility</p:attrName>
                                        </p:attrNameLst>
                                      </p:cBhvr>
                                      <p:to>
                                        <p:strVal val="visible"/>
                                      </p:to>
                                    </p:set>
                                    <p:animEffect transition="in" filter="strips(downRight)">
                                      <p:cBhvr>
                                        <p:cTn id="7" dur="500"/>
                                        <p:tgtEl>
                                          <p:spTgt spid="64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dirty="0"/>
              <a:t>Chức năng tổng hợp và </a:t>
            </a:r>
            <a:r>
              <a:rPr lang="en-US" sz="4000" dirty="0" smtClean="0"/>
              <a:t>p</a:t>
            </a:r>
            <a:r>
              <a:rPr lang="vi-VN" sz="4000" dirty="0" smtClean="0"/>
              <a:t>hân </a:t>
            </a:r>
            <a:r>
              <a:rPr lang="vi-VN" sz="4000" dirty="0"/>
              <a:t>nhóm</a:t>
            </a:r>
            <a:endParaRPr lang="en-US" sz="4000" dirty="0"/>
          </a:p>
        </p:txBody>
      </p:sp>
      <p:sp>
        <p:nvSpPr>
          <p:cNvPr id="3" name="Content Placeholder 2"/>
          <p:cNvSpPr>
            <a:spLocks noGrp="1"/>
          </p:cNvSpPr>
          <p:nvPr>
            <p:ph sz="quarter" idx="1"/>
          </p:nvPr>
        </p:nvSpPr>
        <p:spPr>
          <a:xfrm>
            <a:off x="533400" y="2057400"/>
            <a:ext cx="8229600" cy="4495800"/>
          </a:xfrm>
        </p:spPr>
        <p:txBody>
          <a:bodyPr>
            <a:normAutofit/>
          </a:bodyPr>
          <a:lstStyle/>
          <a:p>
            <a:pPr marL="274320" lvl="2" indent="-274320">
              <a:lnSpc>
                <a:spcPct val="110000"/>
              </a:lnSpc>
              <a:spcBef>
                <a:spcPts val="580"/>
              </a:spcBef>
              <a:buClr>
                <a:schemeClr val="accent1"/>
              </a:buClr>
              <a:buSzPct val="85000"/>
              <a:buFont typeface="Wingdings" pitchFamily="2" charset="2"/>
              <a:buChar char="q"/>
            </a:pPr>
            <a:r>
              <a:rPr lang="en-US" sz="3200" b="1" dirty="0" err="1" smtClean="0">
                <a:ea typeface="Lucida Sans Unicode" pitchFamily="34" charset="0"/>
                <a:cs typeface="Lucida Sans Unicode" pitchFamily="34" charset="0"/>
              </a:rPr>
              <a:t>Cách</a:t>
            </a:r>
            <a:r>
              <a:rPr lang="en-US" sz="3200" b="1" dirty="0">
                <a:ea typeface="Lucida Sans Unicode" pitchFamily="34" charset="0"/>
                <a:cs typeface="Lucida Sans Unicode" pitchFamily="34" charset="0"/>
              </a:rPr>
              <a:t> </a:t>
            </a:r>
            <a:r>
              <a:rPr lang="en-US" sz="3200" b="1" dirty="0" err="1" smtClean="0">
                <a:ea typeface="Lucida Sans Unicode" pitchFamily="34" charset="0"/>
                <a:cs typeface="Lucida Sans Unicode" pitchFamily="34" charset="0"/>
              </a:rPr>
              <a:t>sử</a:t>
            </a:r>
            <a:r>
              <a:rPr lang="en-US" sz="3200" b="1" dirty="0">
                <a:ea typeface="Lucida Sans Unicode" pitchFamily="34" charset="0"/>
                <a:cs typeface="Lucida Sans Unicode" pitchFamily="34" charset="0"/>
              </a:rPr>
              <a:t> </a:t>
            </a:r>
            <a:r>
              <a:rPr lang="en-US" sz="3200" b="1" dirty="0" err="1" smtClean="0">
                <a:ea typeface="Lucida Sans Unicode" pitchFamily="34" charset="0"/>
                <a:cs typeface="Lucida Sans Unicode" pitchFamily="34" charset="0"/>
              </a:rPr>
              <a:t>dụng</a:t>
            </a:r>
            <a:r>
              <a:rPr lang="en-US" sz="3200" b="1" dirty="0">
                <a:ea typeface="Lucida Sans Unicode" pitchFamily="34" charset="0"/>
                <a:cs typeface="Lucida Sans Unicode" pitchFamily="34" charset="0"/>
              </a:rPr>
              <a:t> </a:t>
            </a:r>
            <a:r>
              <a:rPr lang="en-US" sz="3200" b="1" dirty="0" err="1" smtClean="0">
                <a:ea typeface="Lucida Sans Unicode" pitchFamily="34" charset="0"/>
                <a:cs typeface="Lucida Sans Unicode" pitchFamily="34" charset="0"/>
              </a:rPr>
              <a:t>toán</a:t>
            </a:r>
            <a:r>
              <a:rPr lang="en-US" sz="3200" b="1" dirty="0">
                <a:ea typeface="Lucida Sans Unicode" pitchFamily="34" charset="0"/>
                <a:cs typeface="Lucida Sans Unicode" pitchFamily="34" charset="0"/>
              </a:rPr>
              <a:t> </a:t>
            </a:r>
            <a:r>
              <a:rPr lang="en-US" sz="3200" b="1" dirty="0" err="1" smtClean="0">
                <a:ea typeface="Lucida Sans Unicode" pitchFamily="34" charset="0"/>
                <a:cs typeface="Lucida Sans Unicode" pitchFamily="34" charset="0"/>
              </a:rPr>
              <a:t>tổng</a:t>
            </a:r>
            <a:r>
              <a:rPr lang="en-US" sz="3200" b="1" dirty="0">
                <a:ea typeface="Lucida Sans Unicode" pitchFamily="34" charset="0"/>
                <a:cs typeface="Lucida Sans Unicode" pitchFamily="34" charset="0"/>
              </a:rPr>
              <a:t> </a:t>
            </a:r>
            <a:r>
              <a:rPr lang="en-US" sz="3200" b="1" dirty="0" err="1" smtClean="0">
                <a:ea typeface="Lucida Sans Unicode" pitchFamily="34" charset="0"/>
                <a:cs typeface="Lucida Sans Unicode" pitchFamily="34" charset="0"/>
              </a:rPr>
              <a:t>hợp</a:t>
            </a:r>
            <a:r>
              <a:rPr lang="en-US" sz="3200" b="1" dirty="0" smtClean="0">
                <a:ea typeface="Lucida Sans Unicode" pitchFamily="34" charset="0"/>
                <a:cs typeface="Lucida Sans Unicode" pitchFamily="34" charset="0"/>
              </a:rPr>
              <a:t> </a:t>
            </a:r>
            <a:r>
              <a:rPr lang="en-US" sz="3200" dirty="0" smtClean="0">
                <a:ea typeface="Lucida Sans Unicode" pitchFamily="34" charset="0"/>
                <a:cs typeface="Lucida Sans Unicode" pitchFamily="34" charset="0"/>
              </a:rPr>
              <a:t>ℱ</a:t>
            </a:r>
            <a:endParaRPr lang="en-US" sz="3200" b="1" dirty="0">
              <a:ea typeface="Lucida Sans Unicode" pitchFamily="34" charset="0"/>
              <a:cs typeface="Lucida Sans Unicode" pitchFamily="34" charset="0"/>
            </a:endParaRPr>
          </a:p>
          <a:p>
            <a:pPr lvl="1">
              <a:lnSpc>
                <a:spcPct val="110000"/>
              </a:lnSpc>
            </a:pPr>
            <a:r>
              <a:rPr lang="en-US" dirty="0">
                <a:ea typeface="Lucida Sans Unicode" pitchFamily="34" charset="0"/>
                <a:cs typeface="Lucida Sans Unicode" pitchFamily="34" charset="0"/>
              </a:rPr>
              <a:t>ℱ</a:t>
            </a:r>
            <a:r>
              <a:rPr lang="en-US" baseline="-30000" dirty="0">
                <a:cs typeface="Courier New" pitchFamily="49" charset="0"/>
              </a:rPr>
              <a:t>MAX </a:t>
            </a:r>
            <a:r>
              <a:rPr lang="en-US" i="1" baseline="-30000" dirty="0">
                <a:cs typeface="Courier New" pitchFamily="49" charset="0"/>
              </a:rPr>
              <a:t>Salary</a:t>
            </a:r>
            <a:r>
              <a:rPr lang="en-US" dirty="0">
                <a:latin typeface="Courier New" pitchFamily="49" charset="0"/>
                <a:cs typeface="Courier New" pitchFamily="49" charset="0"/>
              </a:rPr>
              <a:t> </a:t>
            </a:r>
            <a:r>
              <a:rPr lang="en-US" b="1" dirty="0">
                <a:cs typeface="Courier New" pitchFamily="49" charset="0"/>
              </a:rPr>
              <a:t>(</a:t>
            </a:r>
            <a:r>
              <a:rPr lang="en-US" b="1" dirty="0" smtClean="0">
                <a:cs typeface="Courier New" pitchFamily="49" charset="0"/>
              </a:rPr>
              <a:t>Employee</a:t>
            </a:r>
            <a:r>
              <a:rPr lang="en-US" dirty="0" smtClean="0"/>
              <a:t>)</a:t>
            </a:r>
            <a:r>
              <a:rPr lang="en-US" dirty="0"/>
              <a:t>: </a:t>
            </a:r>
            <a:r>
              <a:rPr lang="en-US" dirty="0" err="1" smtClean="0"/>
              <a:t>Xuất</a:t>
            </a:r>
            <a:r>
              <a:rPr lang="en-US" dirty="0" smtClean="0"/>
              <a:t> </a:t>
            </a:r>
            <a:r>
              <a:rPr lang="en-US" dirty="0" err="1" smtClean="0"/>
              <a:t>ra</a:t>
            </a:r>
            <a:r>
              <a:rPr lang="en-US" dirty="0" smtClean="0"/>
              <a:t> </a:t>
            </a:r>
            <a:r>
              <a:rPr lang="en-US" dirty="0" err="1" smtClean="0"/>
              <a:t>danh</a:t>
            </a:r>
            <a:r>
              <a:rPr lang="en-US" dirty="0"/>
              <a:t> </a:t>
            </a:r>
            <a:r>
              <a:rPr lang="en-US" dirty="0" err="1" smtClean="0"/>
              <a:t>sách</a:t>
            </a:r>
            <a:r>
              <a:rPr lang="en-US" dirty="0"/>
              <a:t> </a:t>
            </a:r>
            <a:r>
              <a:rPr lang="en-US" dirty="0" err="1" smtClean="0"/>
              <a:t>nhân</a:t>
            </a:r>
            <a:r>
              <a:rPr lang="en-US" dirty="0"/>
              <a:t> </a:t>
            </a:r>
            <a:r>
              <a:rPr lang="en-US" dirty="0" err="1" smtClean="0"/>
              <a:t>viên</a:t>
            </a:r>
            <a:r>
              <a:rPr lang="en-US" dirty="0"/>
              <a:t> </a:t>
            </a:r>
            <a:r>
              <a:rPr lang="en-US" dirty="0" err="1" smtClean="0"/>
              <a:t>có</a:t>
            </a:r>
            <a:r>
              <a:rPr lang="en-US" dirty="0" smtClean="0"/>
              <a:t> l</a:t>
            </a:r>
            <a:r>
              <a:rPr lang="vi-VN" dirty="0" smtClean="0"/>
              <a:t>ươ</a:t>
            </a:r>
            <a:r>
              <a:rPr lang="en-US" dirty="0" err="1" smtClean="0"/>
              <a:t>ng</a:t>
            </a:r>
            <a:r>
              <a:rPr lang="en-US" dirty="0" smtClean="0"/>
              <a:t> </a:t>
            </a:r>
            <a:r>
              <a:rPr lang="en-US" dirty="0" err="1" smtClean="0"/>
              <a:t>cao</a:t>
            </a:r>
            <a:r>
              <a:rPr lang="en-US" dirty="0"/>
              <a:t> </a:t>
            </a:r>
            <a:r>
              <a:rPr lang="en-US" dirty="0" err="1" smtClean="0"/>
              <a:t>nhất</a:t>
            </a:r>
            <a:r>
              <a:rPr lang="en-US" dirty="0" smtClean="0"/>
              <a:t>.</a:t>
            </a:r>
            <a:endParaRPr lang="en-US" dirty="0"/>
          </a:p>
          <a:p>
            <a:pPr lvl="1">
              <a:lnSpc>
                <a:spcPct val="110000"/>
              </a:lnSpc>
            </a:pPr>
            <a:r>
              <a:rPr lang="en-US" dirty="0" smtClean="0">
                <a:ea typeface="Lucida Sans Unicode" pitchFamily="34" charset="0"/>
                <a:cs typeface="Lucida Sans Unicode" pitchFamily="34" charset="0"/>
              </a:rPr>
              <a:t>ℱ</a:t>
            </a:r>
            <a:r>
              <a:rPr lang="en-US" baseline="-30000" dirty="0" smtClean="0">
                <a:cs typeface="Courier New" pitchFamily="49" charset="0"/>
              </a:rPr>
              <a:t>MIN </a:t>
            </a:r>
            <a:r>
              <a:rPr lang="en-US" i="1" baseline="-30000" dirty="0">
                <a:cs typeface="Courier New" pitchFamily="49" charset="0"/>
              </a:rPr>
              <a:t>Salary</a:t>
            </a:r>
            <a:r>
              <a:rPr lang="en-US" dirty="0">
                <a:latin typeface="Courier New" pitchFamily="49" charset="0"/>
                <a:cs typeface="Courier New" pitchFamily="49" charset="0"/>
              </a:rPr>
              <a:t> </a:t>
            </a:r>
            <a:r>
              <a:rPr lang="en-US" b="1" dirty="0">
                <a:cs typeface="Courier New" pitchFamily="49" charset="0"/>
              </a:rPr>
              <a:t>(Employee</a:t>
            </a:r>
            <a:r>
              <a:rPr lang="en-US" dirty="0"/>
              <a:t>): </a:t>
            </a:r>
            <a:r>
              <a:rPr lang="en-US" dirty="0" err="1"/>
              <a:t>Xuất</a:t>
            </a:r>
            <a:r>
              <a:rPr lang="en-US" dirty="0"/>
              <a:t> </a:t>
            </a:r>
            <a:r>
              <a:rPr lang="en-US" dirty="0" err="1"/>
              <a:t>ra</a:t>
            </a:r>
            <a:r>
              <a:rPr lang="en-US" dirty="0"/>
              <a:t> </a:t>
            </a:r>
            <a:r>
              <a:rPr lang="en-US" dirty="0" err="1"/>
              <a:t>danh</a:t>
            </a:r>
            <a:r>
              <a:rPr lang="en-US" dirty="0"/>
              <a:t> </a:t>
            </a:r>
            <a:r>
              <a:rPr lang="en-US" dirty="0" err="1"/>
              <a:t>sách</a:t>
            </a:r>
            <a:r>
              <a:rPr lang="en-US" dirty="0"/>
              <a:t> </a:t>
            </a:r>
            <a:r>
              <a:rPr lang="en-US" dirty="0" err="1"/>
              <a:t>nhân</a:t>
            </a:r>
            <a:r>
              <a:rPr lang="en-US" dirty="0"/>
              <a:t> </a:t>
            </a:r>
            <a:r>
              <a:rPr lang="en-US" dirty="0" err="1"/>
              <a:t>viên</a:t>
            </a:r>
            <a:r>
              <a:rPr lang="en-US" dirty="0"/>
              <a:t> </a:t>
            </a:r>
            <a:r>
              <a:rPr lang="en-US" dirty="0" err="1"/>
              <a:t>có</a:t>
            </a:r>
            <a:r>
              <a:rPr lang="en-US" dirty="0"/>
              <a:t> l</a:t>
            </a:r>
            <a:r>
              <a:rPr lang="vi-VN" dirty="0"/>
              <a:t>ươ</a:t>
            </a:r>
            <a:r>
              <a:rPr lang="en-US" dirty="0" err="1"/>
              <a:t>ng</a:t>
            </a:r>
            <a:r>
              <a:rPr lang="en-US" dirty="0"/>
              <a:t> </a:t>
            </a:r>
            <a:r>
              <a:rPr lang="en-US" dirty="0" err="1" smtClean="0"/>
              <a:t>thấp</a:t>
            </a:r>
            <a:r>
              <a:rPr lang="en-US" dirty="0" smtClean="0"/>
              <a:t> </a:t>
            </a:r>
            <a:r>
              <a:rPr lang="en-US" dirty="0" err="1" smtClean="0"/>
              <a:t>nhất</a:t>
            </a:r>
            <a:r>
              <a:rPr lang="en-US" dirty="0" smtClean="0"/>
              <a:t>.</a:t>
            </a:r>
          </a:p>
          <a:p>
            <a:pPr lvl="1">
              <a:lnSpc>
                <a:spcPct val="110000"/>
              </a:lnSpc>
            </a:pPr>
            <a:r>
              <a:rPr lang="en-US" dirty="0" smtClean="0">
                <a:ea typeface="Lucida Sans Unicode" pitchFamily="34" charset="0"/>
                <a:cs typeface="Lucida Sans Unicode" pitchFamily="34" charset="0"/>
              </a:rPr>
              <a:t>ℱ</a:t>
            </a:r>
            <a:r>
              <a:rPr lang="en-US" baseline="-30000" dirty="0" smtClean="0">
                <a:cs typeface="Courier New" pitchFamily="49" charset="0"/>
              </a:rPr>
              <a:t>SUM</a:t>
            </a:r>
            <a:r>
              <a:rPr lang="en-US" i="1" baseline="-30000" dirty="0" smtClean="0">
                <a:cs typeface="Courier New" pitchFamily="49" charset="0"/>
              </a:rPr>
              <a:t> </a:t>
            </a:r>
            <a:r>
              <a:rPr lang="en-US" i="1" baseline="-30000" dirty="0">
                <a:cs typeface="Courier New" pitchFamily="49" charset="0"/>
              </a:rPr>
              <a:t>Salary</a:t>
            </a:r>
            <a:r>
              <a:rPr lang="en-US" dirty="0">
                <a:solidFill>
                  <a:srgbClr val="FF0066"/>
                </a:solidFill>
              </a:rPr>
              <a:t> </a:t>
            </a:r>
            <a:r>
              <a:rPr lang="en-US" b="1" dirty="0">
                <a:cs typeface="Courier New" pitchFamily="49" charset="0"/>
              </a:rPr>
              <a:t>(Employee</a:t>
            </a:r>
            <a:r>
              <a:rPr lang="en-US" dirty="0"/>
              <a:t>): </a:t>
            </a:r>
            <a:r>
              <a:rPr lang="en-US" dirty="0" err="1"/>
              <a:t>Xuất</a:t>
            </a:r>
            <a:r>
              <a:rPr lang="en-US" dirty="0"/>
              <a:t> </a:t>
            </a:r>
            <a:r>
              <a:rPr lang="en-US" dirty="0" err="1"/>
              <a:t>ra</a:t>
            </a:r>
            <a:r>
              <a:rPr lang="en-US" dirty="0"/>
              <a:t> </a:t>
            </a:r>
            <a:r>
              <a:rPr lang="en-US" dirty="0" err="1" smtClean="0"/>
              <a:t>tổng</a:t>
            </a:r>
            <a:r>
              <a:rPr lang="en-US" dirty="0" smtClean="0"/>
              <a:t> l</a:t>
            </a:r>
            <a:r>
              <a:rPr lang="vi-VN" dirty="0" smtClean="0"/>
              <a:t>ươ</a:t>
            </a:r>
            <a:r>
              <a:rPr lang="en-US" dirty="0" err="1" smtClean="0"/>
              <a:t>ng</a:t>
            </a:r>
            <a:r>
              <a:rPr lang="en-US" dirty="0"/>
              <a:t> </a:t>
            </a:r>
            <a:r>
              <a:rPr lang="en-US" dirty="0" err="1" smtClean="0"/>
              <a:t>của</a:t>
            </a:r>
            <a:r>
              <a:rPr lang="en-US" dirty="0"/>
              <a:t> </a:t>
            </a:r>
            <a:r>
              <a:rPr lang="en-US" dirty="0" err="1" smtClean="0"/>
              <a:t>nhân</a:t>
            </a:r>
            <a:r>
              <a:rPr lang="en-US" dirty="0"/>
              <a:t> </a:t>
            </a:r>
            <a:r>
              <a:rPr lang="en-US" dirty="0" err="1" smtClean="0"/>
              <a:t>viên</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Trần Thi Kim Chi</a:t>
            </a:r>
            <a:endParaRPr lang="en-US"/>
          </a:p>
        </p:txBody>
      </p:sp>
      <p:sp>
        <p:nvSpPr>
          <p:cNvPr id="5" name="Slide Number Placeholder 4"/>
          <p:cNvSpPr>
            <a:spLocks noGrp="1"/>
          </p:cNvSpPr>
          <p:nvPr>
            <p:ph type="sldNum" sz="quarter" idx="12"/>
          </p:nvPr>
        </p:nvSpPr>
        <p:spPr/>
        <p:txBody>
          <a:bodyPr/>
          <a:lstStyle/>
          <a:p>
            <a:fld id="{E028BCB5-1090-462D-A7F3-B4F1582869AB}" type="slidenum">
              <a:rPr lang="en-US" smtClean="0"/>
              <a:pPr/>
              <a:t>90</a:t>
            </a:fld>
            <a:endParaRPr lang="en-US"/>
          </a:p>
        </p:txBody>
      </p:sp>
    </p:spTree>
    <p:extLst>
      <p:ext uri="{BB962C8B-B14F-4D97-AF65-F5344CB8AC3E}">
        <p14:creationId xmlns:p14="http://schemas.microsoft.com/office/powerpoint/2010/main" val="1927224826"/>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a:t>
            </a:r>
            <a:r>
              <a:rPr lang="en-US" dirty="0"/>
              <a:t>Relational Operations</a:t>
            </a:r>
          </a:p>
        </p:txBody>
      </p:sp>
      <p:sp>
        <p:nvSpPr>
          <p:cNvPr id="3" name="Content Placeholder 2"/>
          <p:cNvSpPr>
            <a:spLocks noGrp="1"/>
          </p:cNvSpPr>
          <p:nvPr>
            <p:ph idx="1"/>
          </p:nvPr>
        </p:nvSpPr>
        <p:spPr>
          <a:xfrm>
            <a:off x="457200" y="1935276"/>
            <a:ext cx="7772400" cy="4114800"/>
          </a:xfrm>
        </p:spPr>
        <p:txBody>
          <a:bodyPr/>
          <a:lstStyle/>
          <a:p>
            <a:pPr lvl="1"/>
            <a:r>
              <a:rPr lang="en-US" dirty="0" smtClean="0">
                <a:ea typeface="Lucida Sans Unicode" pitchFamily="34" charset="0"/>
                <a:cs typeface="Lucida Sans Unicode" pitchFamily="34" charset="0"/>
              </a:rPr>
              <a:t>ℱ</a:t>
            </a:r>
            <a:r>
              <a:rPr lang="en-US" i="1" baseline="-30000" dirty="0" smtClean="0">
                <a:cs typeface="Courier New" pitchFamily="49" charset="0"/>
              </a:rPr>
              <a:t>COUNT </a:t>
            </a:r>
            <a:r>
              <a:rPr lang="en-US" i="1" baseline="-30000" dirty="0">
                <a:cs typeface="Courier New" pitchFamily="49" charset="0"/>
              </a:rPr>
              <a:t>SSN, AVERAGE Salary</a:t>
            </a:r>
            <a:r>
              <a:rPr lang="en-US" dirty="0">
                <a:solidFill>
                  <a:srgbClr val="FF0066"/>
                </a:solidFill>
              </a:rPr>
              <a:t> </a:t>
            </a:r>
            <a:r>
              <a:rPr lang="en-US" b="1" dirty="0">
                <a:cs typeface="Courier New" pitchFamily="49" charset="0"/>
              </a:rPr>
              <a:t>(</a:t>
            </a:r>
            <a:r>
              <a:rPr lang="en-US" b="1" dirty="0" smtClean="0">
                <a:cs typeface="Courier New" pitchFamily="49" charset="0"/>
              </a:rPr>
              <a:t>Employee</a:t>
            </a:r>
            <a:r>
              <a:rPr lang="en-US" dirty="0" smtClean="0"/>
              <a:t>)</a:t>
            </a:r>
            <a:r>
              <a:rPr lang="en-US" dirty="0">
                <a:solidFill>
                  <a:schemeClr val="tx1">
                    <a:lumMod val="95000"/>
                    <a:lumOff val="5000"/>
                  </a:schemeClr>
                </a:solidFill>
              </a:rPr>
              <a:t>: </a:t>
            </a:r>
            <a:r>
              <a:rPr lang="en-US" dirty="0" err="1" smtClean="0">
                <a:solidFill>
                  <a:schemeClr val="tx1">
                    <a:lumMod val="95000"/>
                    <a:lumOff val="5000"/>
                  </a:schemeClr>
                </a:solidFill>
              </a:rPr>
              <a:t>Nhóm</a:t>
            </a:r>
            <a:r>
              <a:rPr lang="en-US" dirty="0">
                <a:solidFill>
                  <a:schemeClr val="tx1">
                    <a:lumMod val="95000"/>
                    <a:lumOff val="5000"/>
                  </a:schemeClr>
                </a:solidFill>
              </a:rPr>
              <a:t> </a:t>
            </a:r>
            <a:r>
              <a:rPr lang="en-US" dirty="0" err="1" smtClean="0">
                <a:solidFill>
                  <a:schemeClr val="tx1">
                    <a:lumMod val="95000"/>
                    <a:lumOff val="5000"/>
                  </a:schemeClr>
                </a:solidFill>
              </a:rPr>
              <a:t>nhân</a:t>
            </a:r>
            <a:r>
              <a:rPr lang="en-US" dirty="0">
                <a:solidFill>
                  <a:schemeClr val="tx1">
                    <a:lumMod val="95000"/>
                    <a:lumOff val="5000"/>
                  </a:schemeClr>
                </a:solidFill>
              </a:rPr>
              <a:t> </a:t>
            </a:r>
            <a:r>
              <a:rPr lang="en-US" dirty="0" err="1" smtClean="0">
                <a:solidFill>
                  <a:schemeClr val="tx1">
                    <a:lumMod val="95000"/>
                    <a:lumOff val="5000"/>
                  </a:schemeClr>
                </a:solidFill>
              </a:rPr>
              <a:t>viên</a:t>
            </a:r>
            <a:r>
              <a:rPr lang="en-US" dirty="0" smtClean="0">
                <a:solidFill>
                  <a:schemeClr val="tx1">
                    <a:lumMod val="95000"/>
                    <a:lumOff val="5000"/>
                  </a:schemeClr>
                </a:solidFill>
              </a:rPr>
              <a:t> </a:t>
            </a:r>
            <a:r>
              <a:rPr lang="en-US" dirty="0" err="1" smtClean="0">
                <a:solidFill>
                  <a:schemeClr val="tx1">
                    <a:lumMod val="95000"/>
                    <a:lumOff val="5000"/>
                  </a:schemeClr>
                </a:solidFill>
              </a:rPr>
              <a:t>theo</a:t>
            </a:r>
            <a:r>
              <a:rPr lang="en-US" dirty="0" smtClean="0">
                <a:solidFill>
                  <a:schemeClr val="tx1">
                    <a:lumMod val="95000"/>
                    <a:lumOff val="5000"/>
                  </a:schemeClr>
                </a:solidFill>
              </a:rPr>
              <a:t> </a:t>
            </a:r>
            <a:r>
              <a:rPr lang="en-US" dirty="0" smtClean="0"/>
              <a:t>DNO, </a:t>
            </a:r>
            <a:r>
              <a:rPr lang="vi-VN" dirty="0" smtClean="0"/>
              <a:t>đế</a:t>
            </a:r>
            <a:r>
              <a:rPr lang="en-US" dirty="0"/>
              <a:t>m </a:t>
            </a:r>
            <a:r>
              <a:rPr lang="en-US" dirty="0" err="1" smtClean="0"/>
              <a:t>số</a:t>
            </a:r>
            <a:r>
              <a:rPr lang="en-US" dirty="0"/>
              <a:t> </a:t>
            </a:r>
            <a:r>
              <a:rPr lang="en-US" dirty="0" err="1" smtClean="0"/>
              <a:t>nhân</a:t>
            </a:r>
            <a:r>
              <a:rPr lang="en-US" dirty="0"/>
              <a:t> </a:t>
            </a:r>
            <a:r>
              <a:rPr lang="en-US" dirty="0" err="1" smtClean="0"/>
              <a:t>viên</a:t>
            </a:r>
            <a:r>
              <a:rPr lang="en-US" dirty="0"/>
              <a:t> </a:t>
            </a:r>
            <a:r>
              <a:rPr lang="en-US" dirty="0" err="1" smtClean="0"/>
              <a:t>và</a:t>
            </a:r>
            <a:r>
              <a:rPr lang="en-US" dirty="0"/>
              <a:t> </a:t>
            </a:r>
            <a:r>
              <a:rPr lang="en-US" dirty="0" err="1" smtClean="0"/>
              <a:t>tính</a:t>
            </a:r>
            <a:r>
              <a:rPr lang="en-US" dirty="0" smtClean="0"/>
              <a:t> l</a:t>
            </a:r>
            <a:r>
              <a:rPr lang="vi-VN" dirty="0" smtClean="0"/>
              <a:t>ươ</a:t>
            </a:r>
            <a:r>
              <a:rPr lang="en-US" dirty="0" err="1" smtClean="0"/>
              <a:t>ng</a:t>
            </a:r>
            <a:r>
              <a:rPr lang="en-US" dirty="0" smtClean="0"/>
              <a:t> </a:t>
            </a:r>
            <a:r>
              <a:rPr lang="en-US" dirty="0" err="1" smtClean="0"/>
              <a:t>trung</a:t>
            </a:r>
            <a:r>
              <a:rPr lang="en-US" dirty="0"/>
              <a:t> </a:t>
            </a:r>
            <a:r>
              <a:rPr lang="en-US" dirty="0" err="1" smtClean="0"/>
              <a:t>bình</a:t>
            </a:r>
            <a:r>
              <a:rPr lang="en-US" dirty="0"/>
              <a:t> </a:t>
            </a:r>
            <a:r>
              <a:rPr lang="en-US" dirty="0" err="1" smtClean="0"/>
              <a:t>của</a:t>
            </a:r>
            <a:r>
              <a:rPr lang="en-US" dirty="0"/>
              <a:t> </a:t>
            </a:r>
            <a:r>
              <a:rPr lang="en-US" dirty="0" err="1" smtClean="0"/>
              <a:t>từng</a:t>
            </a:r>
            <a:r>
              <a:rPr lang="en-US" dirty="0"/>
              <a:t> </a:t>
            </a:r>
            <a:r>
              <a:rPr lang="en-US" dirty="0" err="1" smtClean="0"/>
              <a:t>phòng</a:t>
            </a:r>
            <a:r>
              <a:rPr lang="en-US" dirty="0" smtClean="0"/>
              <a:t> ban.</a:t>
            </a:r>
            <a:endParaRPr lang="en-US" dirty="0"/>
          </a:p>
        </p:txBody>
      </p:sp>
      <p:sp>
        <p:nvSpPr>
          <p:cNvPr id="4" name="Footer Placeholder 3"/>
          <p:cNvSpPr>
            <a:spLocks noGrp="1"/>
          </p:cNvSpPr>
          <p:nvPr>
            <p:ph type="ftr" sz="quarter" idx="11"/>
          </p:nvPr>
        </p:nvSpPr>
        <p:spPr/>
        <p:txBody>
          <a:bodyPr/>
          <a:lstStyle/>
          <a:p>
            <a:r>
              <a:rPr lang="en-US" smtClean="0"/>
              <a:t>Trần Thi Kim Chi</a:t>
            </a:r>
            <a:endParaRPr lang="en-US"/>
          </a:p>
        </p:txBody>
      </p:sp>
      <p:sp>
        <p:nvSpPr>
          <p:cNvPr id="5" name="Slide Number Placeholder 4"/>
          <p:cNvSpPr>
            <a:spLocks noGrp="1"/>
          </p:cNvSpPr>
          <p:nvPr>
            <p:ph type="sldNum" sz="quarter" idx="12"/>
          </p:nvPr>
        </p:nvSpPr>
        <p:spPr/>
        <p:txBody>
          <a:bodyPr/>
          <a:lstStyle/>
          <a:p>
            <a:fld id="{E028BCB5-1090-462D-A7F3-B4F1582869AB}" type="slidenum">
              <a:rPr lang="en-US" smtClean="0"/>
              <a:pPr/>
              <a:t>91</a:t>
            </a:fld>
            <a:endParaRPr lang="en-US"/>
          </a:p>
        </p:txBody>
      </p:sp>
    </p:spTree>
    <p:extLst>
      <p:ext uri="{BB962C8B-B14F-4D97-AF65-F5344CB8AC3E}">
        <p14:creationId xmlns:p14="http://schemas.microsoft.com/office/powerpoint/2010/main" val="279227519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Queries in Relational Algebra</a:t>
            </a:r>
          </a:p>
        </p:txBody>
      </p:sp>
      <p:sp>
        <p:nvSpPr>
          <p:cNvPr id="3" name="Content Placeholder 2"/>
          <p:cNvSpPr>
            <a:spLocks noGrp="1"/>
          </p:cNvSpPr>
          <p:nvPr>
            <p:ph sz="quarter" idx="1"/>
          </p:nvPr>
        </p:nvSpPr>
        <p:spPr/>
        <p:txBody>
          <a:bodyPr/>
          <a:lstStyle/>
          <a:p>
            <a:r>
              <a:rPr lang="en-US" sz="2400" b="1" dirty="0"/>
              <a:t>QUERY 1</a:t>
            </a:r>
            <a:r>
              <a:rPr lang="en-US" sz="2400" dirty="0"/>
              <a:t>: </a:t>
            </a:r>
            <a:r>
              <a:rPr lang="en-US" sz="2400" b="0" dirty="0"/>
              <a:t>Retrieve the name and address of all employees who work for the 'Research' department</a:t>
            </a:r>
            <a:r>
              <a:rPr lang="en-US" sz="2400" b="0" dirty="0" smtClean="0"/>
              <a:t>.</a:t>
            </a:r>
          </a:p>
          <a:p>
            <a:pPr marL="0" indent="0" algn="l">
              <a:spcBef>
                <a:spcPts val="600"/>
              </a:spcBef>
              <a:buClr>
                <a:srgbClr val="FF0000"/>
              </a:buClr>
              <a:buNone/>
            </a:pPr>
            <a:endParaRPr lang="en-US" sz="1800" dirty="0"/>
          </a:p>
        </p:txBody>
      </p:sp>
      <p:sp>
        <p:nvSpPr>
          <p:cNvPr id="4" name="TextBox 3"/>
          <p:cNvSpPr txBox="1"/>
          <p:nvPr/>
        </p:nvSpPr>
        <p:spPr>
          <a:xfrm>
            <a:off x="990600" y="3733800"/>
            <a:ext cx="7924800" cy="14619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spcBef>
                <a:spcPct val="20000"/>
              </a:spcBef>
              <a:buClr>
                <a:srgbClr val="FF0000"/>
              </a:buClr>
            </a:pPr>
            <a:r>
              <a:rPr lang="en-US" sz="2000" b="1" dirty="0"/>
              <a:t>RESEARCH_DEPT</a:t>
            </a:r>
            <a:r>
              <a:rPr lang="en-US" sz="2000" b="1" dirty="0">
                <a:sym typeface="Symbol" pitchFamily="18" charset="2"/>
              </a:rPr>
              <a:t></a:t>
            </a:r>
            <a:r>
              <a:rPr lang="en-US" sz="2000" b="1" dirty="0">
                <a:latin typeface="Symbol" pitchFamily="18" charset="2"/>
              </a:rPr>
              <a:t></a:t>
            </a:r>
            <a:r>
              <a:rPr lang="en-US" sz="2000" b="1" dirty="0"/>
              <a:t> </a:t>
            </a:r>
            <a:r>
              <a:rPr lang="en-US" sz="2000" b="1" baseline="-25000" dirty="0"/>
              <a:t>DNAME</a:t>
            </a:r>
            <a:r>
              <a:rPr lang="en-US" sz="2000" b="1" dirty="0"/>
              <a:t>=</a:t>
            </a:r>
            <a:r>
              <a:rPr lang="en-US" sz="2000" b="1" baseline="-25000" dirty="0"/>
              <a:t>’Research’ </a:t>
            </a:r>
            <a:r>
              <a:rPr lang="en-US" sz="2000" b="1" dirty="0"/>
              <a:t>(DEPARTMENT)</a:t>
            </a:r>
          </a:p>
          <a:p>
            <a:pPr>
              <a:lnSpc>
                <a:spcPct val="150000"/>
              </a:lnSpc>
              <a:spcBef>
                <a:spcPct val="20000"/>
              </a:spcBef>
              <a:buClr>
                <a:srgbClr val="FF0000"/>
              </a:buClr>
            </a:pPr>
            <a:r>
              <a:rPr lang="en-US" sz="2000" b="1" dirty="0"/>
              <a:t>RESEARCH_EMPS </a:t>
            </a:r>
            <a:r>
              <a:rPr lang="en-US" sz="2000" b="1" dirty="0">
                <a:sym typeface="Symbol" pitchFamily="18" charset="2"/>
              </a:rPr>
              <a:t></a:t>
            </a:r>
            <a:r>
              <a:rPr lang="en-US" sz="2000" b="1" dirty="0"/>
              <a:t>(RESEARCH_DEPT ⨝</a:t>
            </a:r>
            <a:r>
              <a:rPr lang="en-US" sz="2000" b="1" baseline="-25000" dirty="0"/>
              <a:t>DNUMBER= DNOEMPLOYEE</a:t>
            </a:r>
            <a:r>
              <a:rPr lang="en-US" sz="2000" b="1" dirty="0"/>
              <a:t>EMPLOYEE)</a:t>
            </a:r>
          </a:p>
          <a:p>
            <a:pPr>
              <a:spcBef>
                <a:spcPts val="600"/>
              </a:spcBef>
              <a:buClr>
                <a:srgbClr val="FF0000"/>
              </a:buClr>
            </a:pPr>
            <a:r>
              <a:rPr lang="en-US" sz="2000" b="1" dirty="0"/>
              <a:t>RESULT </a:t>
            </a:r>
            <a:r>
              <a:rPr lang="en-US" sz="2000" b="1" dirty="0">
                <a:sym typeface="Symbol" pitchFamily="18" charset="2"/>
              </a:rPr>
              <a:t></a:t>
            </a:r>
            <a:r>
              <a:rPr lang="en-US" sz="2000" b="1" dirty="0"/>
              <a:t> </a:t>
            </a:r>
            <a:r>
              <a:rPr lang="en-US" sz="2000" b="1" dirty="0">
                <a:latin typeface="Symbol" pitchFamily="18" charset="2"/>
              </a:rPr>
              <a:t></a:t>
            </a:r>
            <a:r>
              <a:rPr lang="en-US" sz="2000" b="1" dirty="0"/>
              <a:t> FNAME, LNAME, ADDRESS (RESEARCH_EMPS)</a:t>
            </a:r>
          </a:p>
        </p:txBody>
      </p:sp>
      <p:sp>
        <p:nvSpPr>
          <p:cNvPr id="5" name="Footer Placeholder 4"/>
          <p:cNvSpPr>
            <a:spLocks noGrp="1"/>
          </p:cNvSpPr>
          <p:nvPr>
            <p:ph type="ftr" sz="quarter" idx="11"/>
          </p:nvPr>
        </p:nvSpPr>
        <p:spPr/>
        <p:txBody>
          <a:bodyPr/>
          <a:lstStyle/>
          <a:p>
            <a:r>
              <a:rPr lang="en-US" smtClean="0"/>
              <a:t>Trần Thi Kim Chi</a:t>
            </a:r>
            <a:endParaRPr lang="en-US"/>
          </a:p>
        </p:txBody>
      </p:sp>
      <p:sp>
        <p:nvSpPr>
          <p:cNvPr id="6" name="Slide Number Placeholder 5"/>
          <p:cNvSpPr>
            <a:spLocks noGrp="1"/>
          </p:cNvSpPr>
          <p:nvPr>
            <p:ph type="sldNum" sz="quarter" idx="12"/>
          </p:nvPr>
        </p:nvSpPr>
        <p:spPr/>
        <p:txBody>
          <a:bodyPr/>
          <a:lstStyle/>
          <a:p>
            <a:fld id="{E028BCB5-1090-462D-A7F3-B4F1582869AB}" type="slidenum">
              <a:rPr lang="en-US" smtClean="0"/>
              <a:pPr/>
              <a:t>92</a:t>
            </a:fld>
            <a:endParaRPr lang="en-US"/>
          </a:p>
        </p:txBody>
      </p:sp>
    </p:spTree>
    <p:extLst>
      <p:ext uri="{BB962C8B-B14F-4D97-AF65-F5344CB8AC3E}">
        <p14:creationId xmlns:p14="http://schemas.microsoft.com/office/powerpoint/2010/main" val="74741056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Examples of Queries in Relational Algebra</a:t>
            </a:r>
          </a:p>
        </p:txBody>
      </p:sp>
      <p:sp>
        <p:nvSpPr>
          <p:cNvPr id="3" name="Content Placeholder 2"/>
          <p:cNvSpPr>
            <a:spLocks noGrp="1"/>
          </p:cNvSpPr>
          <p:nvPr>
            <p:ph idx="1"/>
          </p:nvPr>
        </p:nvSpPr>
        <p:spPr>
          <a:xfrm>
            <a:off x="685800" y="1998743"/>
            <a:ext cx="7772400" cy="4114800"/>
          </a:xfrm>
        </p:spPr>
        <p:txBody>
          <a:bodyPr/>
          <a:lstStyle/>
          <a:p>
            <a:r>
              <a:rPr lang="en-US" sz="2400" b="1" dirty="0"/>
              <a:t>QUERY 2</a:t>
            </a:r>
            <a:r>
              <a:rPr lang="en-US" sz="2400" dirty="0"/>
              <a:t>: For every project located in 'Stafford', list the project number, the controlling department number, and the department manager's last name, address, and birth date.</a:t>
            </a:r>
          </a:p>
          <a:p>
            <a:endParaRPr lang="en-US" sz="2400" dirty="0"/>
          </a:p>
        </p:txBody>
      </p:sp>
      <p:sp>
        <p:nvSpPr>
          <p:cNvPr id="4" name="Footer Placeholder 3"/>
          <p:cNvSpPr>
            <a:spLocks noGrp="1"/>
          </p:cNvSpPr>
          <p:nvPr>
            <p:ph type="ftr" sz="quarter" idx="11"/>
          </p:nvPr>
        </p:nvSpPr>
        <p:spPr/>
        <p:txBody>
          <a:bodyPr/>
          <a:lstStyle/>
          <a:p>
            <a:r>
              <a:rPr lang="en-US" smtClean="0"/>
              <a:t>Trần Thi Kim Chi</a:t>
            </a:r>
            <a:endParaRPr lang="en-US"/>
          </a:p>
        </p:txBody>
      </p:sp>
      <p:sp>
        <p:nvSpPr>
          <p:cNvPr id="5" name="Slide Number Placeholder 4"/>
          <p:cNvSpPr>
            <a:spLocks noGrp="1"/>
          </p:cNvSpPr>
          <p:nvPr>
            <p:ph type="sldNum" sz="quarter" idx="12"/>
          </p:nvPr>
        </p:nvSpPr>
        <p:spPr/>
        <p:txBody>
          <a:bodyPr/>
          <a:lstStyle/>
          <a:p>
            <a:fld id="{E028BCB5-1090-462D-A7F3-B4F1582869AB}" type="slidenum">
              <a:rPr lang="en-US" smtClean="0"/>
              <a:pPr/>
              <a:t>93</a:t>
            </a:fld>
            <a:endParaRPr lang="en-US"/>
          </a:p>
        </p:txBody>
      </p:sp>
      <p:sp>
        <p:nvSpPr>
          <p:cNvPr id="6" name="TextBox 5"/>
          <p:cNvSpPr txBox="1"/>
          <p:nvPr/>
        </p:nvSpPr>
        <p:spPr>
          <a:xfrm>
            <a:off x="612775" y="3733800"/>
            <a:ext cx="8305800" cy="188269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l">
              <a:lnSpc>
                <a:spcPct val="150000"/>
              </a:lnSpc>
            </a:pPr>
            <a:r>
              <a:rPr lang="en-US" sz="2000" b="1" dirty="0"/>
              <a:t>STAFFORO_PROJS</a:t>
            </a:r>
            <a:r>
              <a:rPr lang="en-US" sz="2000" b="1" dirty="0">
                <a:sym typeface="Symbol" pitchFamily="18" charset="2"/>
              </a:rPr>
              <a:t> </a:t>
            </a:r>
            <a:r>
              <a:rPr lang="en-US" sz="2000" b="1" dirty="0">
                <a:latin typeface="Symbol" pitchFamily="18" charset="2"/>
              </a:rPr>
              <a:t></a:t>
            </a:r>
            <a:r>
              <a:rPr lang="en-US" sz="2000" b="1" baseline="-25000" dirty="0"/>
              <a:t>PLOCATION=' STAFFORD' </a:t>
            </a:r>
            <a:r>
              <a:rPr lang="en-US" sz="2000" b="1" dirty="0"/>
              <a:t>(PROJECT)</a:t>
            </a:r>
          </a:p>
          <a:p>
            <a:pPr algn="l">
              <a:lnSpc>
                <a:spcPct val="150000"/>
              </a:lnSpc>
            </a:pPr>
            <a:r>
              <a:rPr lang="en-US" sz="2000" b="1" dirty="0"/>
              <a:t>CONTR_DEPT</a:t>
            </a:r>
            <a:r>
              <a:rPr lang="en-US" sz="2000" b="1" dirty="0">
                <a:sym typeface="Symbol" pitchFamily="18" charset="2"/>
              </a:rPr>
              <a:t></a:t>
            </a:r>
            <a:r>
              <a:rPr lang="en-US" sz="2000" b="1" dirty="0">
                <a:latin typeface="Symbol" pitchFamily="18" charset="2"/>
                <a:sym typeface="Symbol" pitchFamily="18" charset="2"/>
              </a:rPr>
              <a:t>(</a:t>
            </a:r>
            <a:r>
              <a:rPr lang="en-US" sz="2000" b="1" dirty="0">
                <a:sym typeface="Symbol" pitchFamily="18" charset="2"/>
              </a:rPr>
              <a:t>STAFFORD</a:t>
            </a:r>
            <a:r>
              <a:rPr lang="en-US" sz="2000" b="1" dirty="0">
                <a:latin typeface="Symbol" pitchFamily="18" charset="2"/>
                <a:sym typeface="Symbol" pitchFamily="18" charset="2"/>
              </a:rPr>
              <a:t>_</a:t>
            </a:r>
            <a:r>
              <a:rPr lang="en-US" sz="2000" b="1" dirty="0"/>
              <a:t>PROJS⨝</a:t>
            </a:r>
            <a:r>
              <a:rPr lang="en-US" sz="2000" b="1" baseline="-25000" dirty="0"/>
              <a:t>DNVM=DNVMBER</a:t>
            </a:r>
            <a:r>
              <a:rPr lang="en-US" sz="2000" b="1" dirty="0"/>
              <a:t> DEPARTMENT)</a:t>
            </a:r>
          </a:p>
          <a:p>
            <a:pPr algn="l">
              <a:lnSpc>
                <a:spcPct val="150000"/>
              </a:lnSpc>
            </a:pPr>
            <a:r>
              <a:rPr lang="en-US" sz="2000" b="1" dirty="0"/>
              <a:t>PROJ_DEPT_MGR</a:t>
            </a:r>
            <a:r>
              <a:rPr lang="en-US" sz="2000" b="1" dirty="0">
                <a:sym typeface="Symbol" pitchFamily="18" charset="2"/>
              </a:rPr>
              <a:t> </a:t>
            </a:r>
            <a:r>
              <a:rPr lang="en-US" sz="2000" b="1" dirty="0"/>
              <a:t>(CONTR_DEPT ⨝ </a:t>
            </a:r>
            <a:r>
              <a:rPr lang="en-US" sz="2000" b="1" baseline="-25000" dirty="0"/>
              <a:t>NMGRSSN=SSN</a:t>
            </a:r>
            <a:r>
              <a:rPr lang="en-US" sz="2000" b="1" dirty="0"/>
              <a:t> EMPLOYEE)</a:t>
            </a:r>
          </a:p>
          <a:p>
            <a:pPr algn="l">
              <a:lnSpc>
                <a:spcPct val="150000"/>
              </a:lnSpc>
            </a:pPr>
            <a:r>
              <a:rPr lang="en-US" sz="2000" b="1" dirty="0"/>
              <a:t>RESULT</a:t>
            </a:r>
            <a:r>
              <a:rPr lang="en-US" sz="2000" b="1" dirty="0">
                <a:sym typeface="Symbol" pitchFamily="18" charset="2"/>
              </a:rPr>
              <a:t>  </a:t>
            </a:r>
            <a:r>
              <a:rPr lang="en-US" sz="2000" b="1" dirty="0">
                <a:latin typeface="Symbol" pitchFamily="18" charset="2"/>
              </a:rPr>
              <a:t></a:t>
            </a:r>
            <a:r>
              <a:rPr lang="en-US" sz="2000" b="1" baseline="-25000" dirty="0"/>
              <a:t>PNUMBER, DNUM, LNAME, ADDRESS. BDATE </a:t>
            </a:r>
            <a:r>
              <a:rPr lang="en-US" sz="2000" b="1" dirty="0"/>
              <a:t>(PROJ_DEPT_MGR)</a:t>
            </a:r>
          </a:p>
        </p:txBody>
      </p:sp>
    </p:spTree>
    <p:extLst>
      <p:ext uri="{BB962C8B-B14F-4D97-AF65-F5344CB8AC3E}">
        <p14:creationId xmlns:p14="http://schemas.microsoft.com/office/powerpoint/2010/main" val="27823922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b="1">
                <a:solidFill>
                  <a:schemeClr val="tx2"/>
                </a:solidFill>
                <a:latin typeface="+mj-lt"/>
                <a:ea typeface="+mj-ea"/>
                <a:cs typeface="+mj-cs"/>
              </a:rPr>
              <a:t>Hàm kết hợp và gom nhóm </a:t>
            </a:r>
            <a:endParaRPr lang="en-US">
              <a:solidFill>
                <a:srgbClr val="0000FF"/>
              </a:solidFill>
            </a:endParaRPr>
          </a:p>
        </p:txBody>
      </p:sp>
      <p:pic>
        <p:nvPicPr>
          <p:cNvPr id="6983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815" t="16865" r="9326" b="30159"/>
          <a:stretch/>
        </p:blipFill>
        <p:spPr bwMode="auto">
          <a:xfrm>
            <a:off x="838200" y="1981200"/>
            <a:ext cx="7508648"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pic>
        <p:nvPicPr>
          <p:cNvPr id="69837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7426" t="59375" r="25149" b="32192"/>
          <a:stretch/>
        </p:blipFill>
        <p:spPr bwMode="auto">
          <a:xfrm>
            <a:off x="3156857" y="6208485"/>
            <a:ext cx="3650343" cy="616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94</a:t>
            </a:fld>
            <a:endParaRPr lang="en-US"/>
          </a:p>
        </p:txBody>
      </p:sp>
    </p:spTree>
    <p:extLst>
      <p:ext uri="{BB962C8B-B14F-4D97-AF65-F5344CB8AC3E}">
        <p14:creationId xmlns:p14="http://schemas.microsoft.com/office/powerpoint/2010/main" val="1245861086"/>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vi-VN" b="1">
                <a:solidFill>
                  <a:schemeClr val="tx2"/>
                </a:solidFill>
                <a:latin typeface="+mj-lt"/>
                <a:ea typeface="+mj-ea"/>
                <a:cs typeface="+mj-cs"/>
              </a:rPr>
              <a:t>Các phép toán cập nhật trên quan </a:t>
            </a:r>
            <a:r>
              <a:rPr lang="vi-VN" b="1" smtClean="0">
                <a:solidFill>
                  <a:schemeClr val="tx2"/>
                </a:solidFill>
                <a:latin typeface="+mj-lt"/>
                <a:ea typeface="+mj-ea"/>
                <a:cs typeface="+mj-cs"/>
              </a:rPr>
              <a:t>hệ</a:t>
            </a:r>
            <a:endParaRPr lang="en-US">
              <a:solidFill>
                <a:srgbClr val="0000FF"/>
              </a:solidFill>
            </a:endParaRPr>
          </a:p>
        </p:txBody>
      </p:sp>
      <p:sp>
        <p:nvSpPr>
          <p:cNvPr id="2" name="Rectangle 1"/>
          <p:cNvSpPr/>
          <p:nvPr/>
        </p:nvSpPr>
        <p:spPr>
          <a:xfrm>
            <a:off x="762000" y="2057400"/>
            <a:ext cx="8001000" cy="3046988"/>
          </a:xfrm>
          <a:prstGeom prst="rect">
            <a:avLst/>
          </a:prstGeom>
        </p:spPr>
        <p:txBody>
          <a:bodyPr wrap="square">
            <a:spAutoFit/>
          </a:bodyPr>
          <a:lstStyle/>
          <a:p>
            <a:pPr marL="457200" indent="-457200" algn="l">
              <a:buAutoNum type="arabicPeriod"/>
            </a:pPr>
            <a:r>
              <a:rPr lang="vi-VN" sz="2400" smtClean="0"/>
              <a:t>Thêm</a:t>
            </a:r>
            <a:r>
              <a:rPr lang="en-US" sz="2400" smtClean="0"/>
              <a:t>: </a:t>
            </a:r>
          </a:p>
          <a:p>
            <a:pPr marL="342900" indent="-342900" algn="l">
              <a:buFont typeface="Arial" pitchFamily="34" charset="0"/>
              <a:buChar char="•"/>
            </a:pPr>
            <a:r>
              <a:rPr lang="vi-VN" sz="2400" b="0" smtClean="0"/>
              <a:t>Phép </a:t>
            </a:r>
            <a:r>
              <a:rPr lang="vi-VN" sz="2400" b="0"/>
              <a:t>thêm: </a:t>
            </a:r>
            <a:r>
              <a:rPr lang="vi-VN" sz="2400" b="0" i="1" smtClean="0"/>
              <a:t>r </a:t>
            </a:r>
            <a:r>
              <a:rPr lang="vi-VN" sz="2400" b="0" smtClean="0"/>
              <a:t> ←</a:t>
            </a:r>
            <a:r>
              <a:rPr lang="en-US" sz="2400" b="0" smtClean="0"/>
              <a:t>r </a:t>
            </a:r>
            <a:r>
              <a:rPr lang="en-US" sz="2400" b="0" smtClean="0">
                <a:sym typeface="Symbol"/>
              </a:rPr>
              <a:t> E</a:t>
            </a:r>
            <a:r>
              <a:rPr lang="vi-VN" sz="2400" b="0" smtClean="0"/>
              <a:t> </a:t>
            </a:r>
            <a:r>
              <a:rPr lang="vi-VN" sz="2400" b="0"/>
              <a:t>, với r là một quan hệ và E là một biểu thức đại số quan hệ. </a:t>
            </a:r>
            <a:endParaRPr lang="en-US" sz="2400" b="0"/>
          </a:p>
          <a:p>
            <a:pPr marL="342900" indent="-342900" algn="l">
              <a:buFont typeface="Arial" pitchFamily="34" charset="0"/>
              <a:buChar char="•"/>
            </a:pPr>
            <a:r>
              <a:rPr lang="vi-VN" sz="2400" b="0" smtClean="0"/>
              <a:t>Thông </a:t>
            </a:r>
            <a:r>
              <a:rPr lang="vi-VN" sz="2400" b="0"/>
              <a:t>thường, đưa ra bộ cần chèn một cách tường minh hoặc viết một câu truy vấn mà kết quả truy vấn chính là một tập các bộ cần chèn. </a:t>
            </a:r>
            <a:endParaRPr lang="en-US" sz="2400" b="0" smtClean="0"/>
          </a:p>
          <a:p>
            <a:pPr algn="l"/>
            <a:endParaRPr lang="en-US" sz="2400" b="0" smtClean="0"/>
          </a:p>
          <a:p>
            <a:pPr algn="l"/>
            <a:r>
              <a:rPr lang="vi-VN" sz="2400" b="0" smtClean="0"/>
              <a:t>Ví </a:t>
            </a:r>
            <a:r>
              <a:rPr lang="vi-VN" sz="2400" b="0"/>
              <a:t>dụ: Chèn một bộ tường </a:t>
            </a:r>
            <a:r>
              <a:rPr lang="vi-VN" sz="2400" b="0" smtClean="0"/>
              <a:t>minh</a:t>
            </a:r>
            <a:endParaRPr lang="en-US" sz="2400"/>
          </a:p>
        </p:txBody>
      </p:sp>
      <p:pic>
        <p:nvPicPr>
          <p:cNvPr id="6993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73" t="52976" r="17560" b="39286"/>
          <a:stretch/>
        </p:blipFill>
        <p:spPr bwMode="auto">
          <a:xfrm>
            <a:off x="1553028" y="5257800"/>
            <a:ext cx="6502400" cy="566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95</a:t>
            </a:fld>
            <a:endParaRPr lang="en-US"/>
          </a:p>
        </p:txBody>
      </p:sp>
    </p:spTree>
    <p:extLst>
      <p:ext uri="{BB962C8B-B14F-4D97-AF65-F5344CB8AC3E}">
        <p14:creationId xmlns:p14="http://schemas.microsoft.com/office/powerpoint/2010/main" val="380579409"/>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vi-VN" b="1">
                <a:solidFill>
                  <a:schemeClr val="tx2"/>
                </a:solidFill>
                <a:latin typeface="+mj-lt"/>
                <a:ea typeface="+mj-ea"/>
                <a:cs typeface="+mj-cs"/>
              </a:rPr>
              <a:t>Các phép toán cập nhật trên quan </a:t>
            </a:r>
            <a:r>
              <a:rPr lang="vi-VN" b="1" smtClean="0">
                <a:solidFill>
                  <a:schemeClr val="tx2"/>
                </a:solidFill>
                <a:latin typeface="+mj-lt"/>
                <a:ea typeface="+mj-ea"/>
                <a:cs typeface="+mj-cs"/>
              </a:rPr>
              <a:t>hệ</a:t>
            </a:r>
            <a:endParaRPr lang="en-US">
              <a:solidFill>
                <a:srgbClr val="0000FF"/>
              </a:solidFill>
            </a:endParaRPr>
          </a:p>
        </p:txBody>
      </p:sp>
      <p:sp>
        <p:nvSpPr>
          <p:cNvPr id="2" name="Rectangle 1"/>
          <p:cNvSpPr/>
          <p:nvPr/>
        </p:nvSpPr>
        <p:spPr>
          <a:xfrm>
            <a:off x="762000" y="2057400"/>
            <a:ext cx="8001000" cy="2677656"/>
          </a:xfrm>
          <a:prstGeom prst="rect">
            <a:avLst/>
          </a:prstGeom>
        </p:spPr>
        <p:txBody>
          <a:bodyPr wrap="square">
            <a:spAutoFit/>
          </a:bodyPr>
          <a:lstStyle/>
          <a:p>
            <a:pPr algn="just"/>
            <a:r>
              <a:rPr lang="en-US" sz="2400" smtClean="0"/>
              <a:t>2.   Xóa :</a:t>
            </a:r>
          </a:p>
          <a:p>
            <a:pPr marL="342900" indent="-342900" algn="just">
              <a:buFont typeface="Arial" pitchFamily="34" charset="0"/>
              <a:buChar char="•"/>
            </a:pPr>
            <a:r>
              <a:rPr lang="en-US" sz="2400" b="0" smtClean="0"/>
              <a:t>Phép </a:t>
            </a:r>
            <a:r>
              <a:rPr lang="en-US" sz="2400" b="0"/>
              <a:t>xoá: </a:t>
            </a:r>
            <a:r>
              <a:rPr lang="en-US" sz="2400" b="0" smtClean="0"/>
              <a:t>  </a:t>
            </a:r>
            <a:r>
              <a:rPr lang="vi-VN" sz="2400" b="0" i="1" smtClean="0"/>
              <a:t>r </a:t>
            </a:r>
            <a:r>
              <a:rPr lang="vi-VN" sz="2400" b="0" smtClean="0"/>
              <a:t> ←</a:t>
            </a:r>
            <a:r>
              <a:rPr lang="en-US" sz="2400" b="0" smtClean="0"/>
              <a:t>r </a:t>
            </a:r>
            <a:r>
              <a:rPr lang="en-US" sz="2400" b="0" smtClean="0">
                <a:sym typeface="Symbol"/>
              </a:rPr>
              <a:t>- E</a:t>
            </a:r>
            <a:r>
              <a:rPr lang="vi-VN" sz="2400" b="0" smtClean="0"/>
              <a:t> </a:t>
            </a:r>
            <a:r>
              <a:rPr lang="vi-VN" sz="2400" b="0"/>
              <a:t>, với r là một quan hệ và E là một biểu thức đại số quan hệ. </a:t>
            </a:r>
            <a:endParaRPr lang="en-US" sz="2400" b="0" smtClean="0"/>
          </a:p>
          <a:p>
            <a:pPr marL="342900" indent="-342900" algn="just">
              <a:buFont typeface="Arial" pitchFamily="34" charset="0"/>
              <a:buChar char="•"/>
            </a:pPr>
            <a:r>
              <a:rPr lang="vi-VN" sz="2400" b="0" smtClean="0"/>
              <a:t>Chú </a:t>
            </a:r>
            <a:r>
              <a:rPr lang="vi-VN" sz="2400" b="0"/>
              <a:t>ý rằng phép xóa thực hiện xóa một hoặc nhiều bộ mà không thể xóa đi giá trị của các thuộc tính. </a:t>
            </a:r>
            <a:endParaRPr lang="en-US" sz="2400" b="0" smtClean="0"/>
          </a:p>
          <a:p>
            <a:pPr algn="just"/>
            <a:endParaRPr lang="en-US" sz="2400" b="0" smtClean="0"/>
          </a:p>
          <a:p>
            <a:pPr algn="just"/>
            <a:endParaRPr lang="en-US" sz="2400"/>
          </a:p>
        </p:txBody>
      </p:sp>
      <p:pic>
        <p:nvPicPr>
          <p:cNvPr id="7004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74" t="41689" r="6250" b="20934"/>
          <a:stretch/>
        </p:blipFill>
        <p:spPr bwMode="auto">
          <a:xfrm>
            <a:off x="1143000" y="4038600"/>
            <a:ext cx="7605486" cy="264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96</a:t>
            </a:fld>
            <a:endParaRPr lang="en-US"/>
          </a:p>
        </p:txBody>
      </p:sp>
    </p:spTree>
    <p:extLst>
      <p:ext uri="{BB962C8B-B14F-4D97-AF65-F5344CB8AC3E}">
        <p14:creationId xmlns:p14="http://schemas.microsoft.com/office/powerpoint/2010/main" val="1254109042"/>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vi-VN" b="1">
                <a:solidFill>
                  <a:schemeClr val="tx2"/>
                </a:solidFill>
                <a:latin typeface="+mj-lt"/>
                <a:ea typeface="+mj-ea"/>
                <a:cs typeface="+mj-cs"/>
              </a:rPr>
              <a:t>Các phép toán cập nhật trên quan </a:t>
            </a:r>
            <a:r>
              <a:rPr lang="vi-VN" b="1" smtClean="0">
                <a:solidFill>
                  <a:schemeClr val="tx2"/>
                </a:solidFill>
                <a:latin typeface="+mj-lt"/>
                <a:ea typeface="+mj-ea"/>
                <a:cs typeface="+mj-cs"/>
              </a:rPr>
              <a:t>hệ</a:t>
            </a:r>
            <a:endParaRPr lang="en-US">
              <a:solidFill>
                <a:srgbClr val="0000FF"/>
              </a:solidFill>
            </a:endParaRPr>
          </a:p>
        </p:txBody>
      </p:sp>
      <p:sp>
        <p:nvSpPr>
          <p:cNvPr id="2" name="Rectangle 1"/>
          <p:cNvSpPr/>
          <p:nvPr/>
        </p:nvSpPr>
        <p:spPr>
          <a:xfrm>
            <a:off x="762000" y="2057400"/>
            <a:ext cx="8001000" cy="3416320"/>
          </a:xfrm>
          <a:prstGeom prst="rect">
            <a:avLst/>
          </a:prstGeom>
        </p:spPr>
        <p:txBody>
          <a:bodyPr wrap="square">
            <a:spAutoFit/>
          </a:bodyPr>
          <a:lstStyle/>
          <a:p>
            <a:pPr algn="just"/>
            <a:r>
              <a:rPr lang="en-US" sz="2400"/>
              <a:t>3</a:t>
            </a:r>
            <a:r>
              <a:rPr lang="en-US" sz="2400" smtClean="0"/>
              <a:t>. Sửa:</a:t>
            </a:r>
          </a:p>
          <a:p>
            <a:pPr marL="342900" indent="-342900" algn="just">
              <a:buFont typeface="Arial" pitchFamily="34" charset="0"/>
              <a:buChar char="•"/>
            </a:pPr>
            <a:r>
              <a:rPr lang="en-US" sz="2400" b="0" smtClean="0"/>
              <a:t>Phép </a:t>
            </a:r>
            <a:r>
              <a:rPr lang="en-US" sz="2400" b="0"/>
              <a:t>sửa </a:t>
            </a:r>
            <a:r>
              <a:rPr lang="en-US" sz="2400" b="0" smtClean="0"/>
              <a:t>:  </a:t>
            </a:r>
            <a:r>
              <a:rPr lang="vi-VN" sz="2400" b="0" i="1" smtClean="0"/>
              <a:t>r </a:t>
            </a:r>
            <a:r>
              <a:rPr lang="vi-VN" sz="2400" b="0" smtClean="0"/>
              <a:t> ←</a:t>
            </a:r>
            <a:r>
              <a:rPr lang="vi-VN" sz="2400" b="0" smtClean="0">
                <a:sym typeface="Symbol"/>
              </a:rPr>
              <a:t></a:t>
            </a:r>
            <a:r>
              <a:rPr lang="en-US" sz="2400" b="0" smtClean="0">
                <a:sym typeface="Symbol"/>
              </a:rPr>
              <a:t> </a:t>
            </a:r>
            <a:r>
              <a:rPr lang="en-US" sz="2400" b="0" baseline="-25000" smtClean="0">
                <a:sym typeface="Symbol"/>
              </a:rPr>
              <a:t>F1,F2,…,Fn</a:t>
            </a:r>
            <a:r>
              <a:rPr lang="en-US" sz="2400" b="0" smtClean="0">
                <a:sym typeface="Symbol"/>
              </a:rPr>
              <a:t>(</a:t>
            </a:r>
            <a:r>
              <a:rPr lang="en-US" sz="2400" b="0" smtClean="0"/>
              <a:t>r)</a:t>
            </a:r>
            <a:r>
              <a:rPr lang="vi-VN" sz="2400" b="0" smtClean="0"/>
              <a:t>, </a:t>
            </a:r>
            <a:r>
              <a:rPr lang="vi-VN" sz="2400" b="0"/>
              <a:t>Fi là một biểu thức, gồm hằng và thuộc tính của r để đưa ra giá trị mới cho thuộc tính này. </a:t>
            </a:r>
            <a:endParaRPr lang="en-US" sz="2400" b="0"/>
          </a:p>
          <a:p>
            <a:pPr marL="342900" indent="-342900" algn="just">
              <a:buFont typeface="Arial" pitchFamily="34" charset="0"/>
              <a:buChar char="•"/>
            </a:pPr>
            <a:r>
              <a:rPr lang="vi-VN" sz="2400" b="0" smtClean="0"/>
              <a:t>Mỗi </a:t>
            </a:r>
            <a:r>
              <a:rPr lang="vi-VN" sz="2400" b="0"/>
              <a:t>Fi có giá trị trả về là giá trị mới cho thuộc tính thứ i của r, thuộc tính này có thể được giữ nguyên hoặc cập nhật với giá trị mới. </a:t>
            </a:r>
            <a:endParaRPr lang="en-US" sz="2400" b="0" smtClean="0"/>
          </a:p>
          <a:p>
            <a:pPr marL="342900" indent="-342900" algn="just">
              <a:buFont typeface="Arial" pitchFamily="34" charset="0"/>
              <a:buChar char="•"/>
            </a:pPr>
            <a:r>
              <a:rPr lang="vi-VN" sz="2400" b="0" smtClean="0"/>
              <a:t>Phép </a:t>
            </a:r>
            <a:r>
              <a:rPr lang="vi-VN" sz="2400" b="0"/>
              <a:t>sửa có thể được viết thông qua phép xóa và thêm. Khi đó, phép xóa sẽ xóa đi các bộ chứa giá trị cũ và phép thêm sẽ thêm những bộ chứa giá trị mới. </a:t>
            </a:r>
            <a:endParaRPr lang="en-US" sz="2400"/>
          </a:p>
        </p:txBody>
      </p:sp>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97</a:t>
            </a:fld>
            <a:endParaRPr lang="en-US"/>
          </a:p>
        </p:txBody>
      </p:sp>
    </p:spTree>
    <p:extLst>
      <p:ext uri="{BB962C8B-B14F-4D97-AF65-F5344CB8AC3E}">
        <p14:creationId xmlns:p14="http://schemas.microsoft.com/office/powerpoint/2010/main" val="3594456735"/>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vi-VN" b="1">
                <a:solidFill>
                  <a:schemeClr val="tx2"/>
                </a:solidFill>
                <a:latin typeface="+mj-lt"/>
                <a:ea typeface="+mj-ea"/>
                <a:cs typeface="+mj-cs"/>
              </a:rPr>
              <a:t>Các phép toán cập nhật trên quan </a:t>
            </a:r>
            <a:r>
              <a:rPr lang="vi-VN" b="1" smtClean="0">
                <a:solidFill>
                  <a:schemeClr val="tx2"/>
                </a:solidFill>
                <a:latin typeface="+mj-lt"/>
                <a:ea typeface="+mj-ea"/>
                <a:cs typeface="+mj-cs"/>
              </a:rPr>
              <a:t>hệ</a:t>
            </a:r>
            <a:endParaRPr lang="en-US">
              <a:solidFill>
                <a:srgbClr val="0000FF"/>
              </a:solidFill>
            </a:endParaRPr>
          </a:p>
        </p:txBody>
      </p:sp>
      <p:sp>
        <p:nvSpPr>
          <p:cNvPr id="2" name="Rectangle 1"/>
          <p:cNvSpPr/>
          <p:nvPr/>
        </p:nvSpPr>
        <p:spPr>
          <a:xfrm>
            <a:off x="762000" y="2057400"/>
            <a:ext cx="8001000" cy="461665"/>
          </a:xfrm>
          <a:prstGeom prst="rect">
            <a:avLst/>
          </a:prstGeom>
        </p:spPr>
        <p:txBody>
          <a:bodyPr wrap="square">
            <a:spAutoFit/>
          </a:bodyPr>
          <a:lstStyle/>
          <a:p>
            <a:pPr algn="just"/>
            <a:r>
              <a:rPr lang="en-US" sz="2400"/>
              <a:t>3</a:t>
            </a:r>
            <a:r>
              <a:rPr lang="en-US" sz="2400" smtClean="0"/>
              <a:t>. Sửa:</a:t>
            </a:r>
          </a:p>
        </p:txBody>
      </p:sp>
      <p:pic>
        <p:nvPicPr>
          <p:cNvPr id="7014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625" t="39683" r="6250" b="15675"/>
          <a:stretch/>
        </p:blipFill>
        <p:spPr bwMode="auto">
          <a:xfrm>
            <a:off x="952500" y="2515436"/>
            <a:ext cx="7620000" cy="4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
        <p:nvSpPr>
          <p:cNvPr id="3" name="Footer Placeholder 2"/>
          <p:cNvSpPr>
            <a:spLocks noGrp="1"/>
          </p:cNvSpPr>
          <p:nvPr>
            <p:ph type="ftr" sz="quarter" idx="11"/>
          </p:nvPr>
        </p:nvSpPr>
        <p:spPr/>
        <p:txBody>
          <a:bodyPr/>
          <a:lstStyle/>
          <a:p>
            <a:r>
              <a:rPr lang="en-US" smtClean="0"/>
              <a:t>Trần Thi Kim Chi</a:t>
            </a:r>
            <a:endParaRPr lang="en-US"/>
          </a:p>
        </p:txBody>
      </p:sp>
      <p:sp>
        <p:nvSpPr>
          <p:cNvPr id="4" name="Slide Number Placeholder 3"/>
          <p:cNvSpPr>
            <a:spLocks noGrp="1"/>
          </p:cNvSpPr>
          <p:nvPr>
            <p:ph type="sldNum" sz="quarter" idx="12"/>
          </p:nvPr>
        </p:nvSpPr>
        <p:spPr/>
        <p:txBody>
          <a:bodyPr/>
          <a:lstStyle/>
          <a:p>
            <a:fld id="{E028BCB5-1090-462D-A7F3-B4F1582869AB}" type="slidenum">
              <a:rPr lang="en-US" smtClean="0"/>
              <a:pPr/>
              <a:t>98</a:t>
            </a:fld>
            <a:endParaRPr lang="en-US"/>
          </a:p>
        </p:txBody>
      </p:sp>
    </p:spTree>
    <p:extLst>
      <p:ext uri="{BB962C8B-B14F-4D97-AF65-F5344CB8AC3E}">
        <p14:creationId xmlns:p14="http://schemas.microsoft.com/office/powerpoint/2010/main" val="75101746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mtClean="0">
                <a:solidFill>
                  <a:srgbClr val="0000FF"/>
                </a:solidFill>
              </a:rPr>
              <a:t>Bài tập 1 – Quản lý đề án</a:t>
            </a:r>
            <a:endParaRPr lang="en-US">
              <a:solidFill>
                <a:srgbClr val="0000FF"/>
              </a:solidFill>
            </a:endParaRPr>
          </a:p>
        </p:txBody>
      </p:sp>
      <p:sp>
        <p:nvSpPr>
          <p:cNvPr id="671747" name="Rectangle 3"/>
          <p:cNvSpPr>
            <a:spLocks noGrp="1" noChangeArrowheads="1"/>
          </p:cNvSpPr>
          <p:nvPr>
            <p:ph type="body" idx="1"/>
          </p:nvPr>
        </p:nvSpPr>
        <p:spPr>
          <a:xfrm>
            <a:off x="762000" y="1905000"/>
            <a:ext cx="7772400" cy="4114800"/>
          </a:xfrm>
        </p:spPr>
        <p:txBody>
          <a:bodyPr/>
          <a:lstStyle/>
          <a:p>
            <a:pPr algn="just">
              <a:lnSpc>
                <a:spcPct val="90000"/>
              </a:lnSpc>
            </a:pPr>
            <a:r>
              <a:rPr lang="vi-VN" sz="2000" smtClean="0">
                <a:solidFill>
                  <a:schemeClr val="tx1"/>
                </a:solidFill>
              </a:rPr>
              <a:t>NHANVIEN </a:t>
            </a:r>
            <a:r>
              <a:rPr lang="vi-VN" sz="2000">
                <a:solidFill>
                  <a:schemeClr val="tx1"/>
                </a:solidFill>
              </a:rPr>
              <a:t>(MaNV, HoNV, tenNV, NgaySinh, DiaChi, Phai, Luong, MaNQL, Phong) </a:t>
            </a:r>
            <a:endParaRPr lang="en-US" sz="2000" smtClean="0">
              <a:solidFill>
                <a:schemeClr val="tx1"/>
              </a:solidFill>
            </a:endParaRPr>
          </a:p>
          <a:p>
            <a:pPr marL="29051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nhân viên có Mã nhân viên (MaNV) duy nhất để phân biệt với các nhân viên khác, có họ tên (HoNV, TenNV), ngày sinh (NgaySinh), địa chỉ (DiaChi), phái Nam hoặc Nữ (Phai), mức lương (Luong), người quản lý trực tiếp (MaNQL) và thuộc về một phòng ban (Phong) </a:t>
            </a:r>
            <a:endParaRPr lang="en-US" sz="2000" smtClean="0">
              <a:solidFill>
                <a:schemeClr val="tx1"/>
              </a:solidFill>
            </a:endParaRPr>
          </a:p>
          <a:p>
            <a:pPr algn="just">
              <a:lnSpc>
                <a:spcPct val="90000"/>
              </a:lnSpc>
            </a:pPr>
            <a:r>
              <a:rPr lang="vi-VN" sz="2000" smtClean="0">
                <a:solidFill>
                  <a:schemeClr val="tx1"/>
                </a:solidFill>
              </a:rPr>
              <a:t>PHONGBAN </a:t>
            </a:r>
            <a:r>
              <a:rPr lang="vi-VN" sz="2000">
                <a:solidFill>
                  <a:schemeClr val="tx1"/>
                </a:solidFill>
              </a:rPr>
              <a:t>(MaPhong, TenPhong, TruongPhong, NgayNhanChuc) </a:t>
            </a:r>
            <a:endParaRPr lang="en-US" sz="2000" smtClean="0">
              <a:solidFill>
                <a:schemeClr val="tx1"/>
              </a:solidFill>
            </a:endParaRPr>
          </a:p>
          <a:p>
            <a:pPr marL="29051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một phòng ban có một mã phòng duy nhất (MaPhong) để phân biệt với các phòng ban khác, có tên phòng (TenPhong), người trưởng phòng (TruongPhong), và ngày nhận chức của trưởng phòng (NgayNhanChuc) </a:t>
            </a:r>
            <a:endParaRPr lang="en-US" sz="2000" smtClean="0">
              <a:solidFill>
                <a:schemeClr val="tx1"/>
              </a:solidFill>
            </a:endParaRPr>
          </a:p>
          <a:p>
            <a:pPr algn="just">
              <a:lnSpc>
                <a:spcPct val="90000"/>
              </a:lnSpc>
            </a:pPr>
            <a:r>
              <a:rPr lang="vi-VN" sz="2000" smtClean="0">
                <a:solidFill>
                  <a:schemeClr val="tx1"/>
                </a:solidFill>
              </a:rPr>
              <a:t>DIADIEMPHONG </a:t>
            </a:r>
            <a:r>
              <a:rPr lang="vi-VN" sz="2000">
                <a:solidFill>
                  <a:schemeClr val="tx1"/>
                </a:solidFill>
              </a:rPr>
              <a:t>(MaPhong, DiaDiem) </a:t>
            </a:r>
            <a:endParaRPr lang="en-US" sz="2000" smtClean="0">
              <a:solidFill>
                <a:schemeClr val="tx1"/>
              </a:solidFill>
            </a:endParaRPr>
          </a:p>
          <a:p>
            <a:pPr marL="347663" indent="0" algn="just">
              <a:lnSpc>
                <a:spcPct val="90000"/>
              </a:lnSpc>
              <a:buNone/>
            </a:pPr>
            <a:r>
              <a:rPr lang="vi-VN" sz="2000" i="1" smtClean="0">
                <a:solidFill>
                  <a:schemeClr val="tx1"/>
                </a:solidFill>
              </a:rPr>
              <a:t>Tân </a:t>
            </a:r>
            <a:r>
              <a:rPr lang="vi-VN" sz="2000" i="1">
                <a:solidFill>
                  <a:schemeClr val="tx1"/>
                </a:solidFill>
              </a:rPr>
              <a:t>từ: </a:t>
            </a:r>
            <a:r>
              <a:rPr lang="vi-VN" sz="2000">
                <a:solidFill>
                  <a:schemeClr val="tx1"/>
                </a:solidFill>
              </a:rPr>
              <a:t>Mỗi một phòng ban (MaPhong) có thể có nhiều địa điểm làm việc khác nhau (DiaDiem) </a:t>
            </a:r>
            <a:endParaRPr lang="en-US" sz="2000" smtClean="0">
              <a:solidFill>
                <a:schemeClr val="tx1"/>
              </a:solidFill>
            </a:endParaRPr>
          </a:p>
        </p:txBody>
      </p:sp>
      <p:sp>
        <p:nvSpPr>
          <p:cNvPr id="2" name="Footer Placeholder 1"/>
          <p:cNvSpPr>
            <a:spLocks noGrp="1"/>
          </p:cNvSpPr>
          <p:nvPr>
            <p:ph type="ftr" sz="quarter" idx="11"/>
          </p:nvPr>
        </p:nvSpPr>
        <p:spPr/>
        <p:txBody>
          <a:bodyPr/>
          <a:lstStyle/>
          <a:p>
            <a:r>
              <a:rPr lang="en-US" smtClean="0"/>
              <a:t>Trần Thi Kim Chi</a:t>
            </a:r>
            <a:endParaRPr lang="en-US"/>
          </a:p>
        </p:txBody>
      </p:sp>
      <p:sp>
        <p:nvSpPr>
          <p:cNvPr id="3" name="Slide Number Placeholder 2"/>
          <p:cNvSpPr>
            <a:spLocks noGrp="1"/>
          </p:cNvSpPr>
          <p:nvPr>
            <p:ph type="sldNum" sz="quarter" idx="12"/>
          </p:nvPr>
        </p:nvSpPr>
        <p:spPr/>
        <p:txBody>
          <a:bodyPr/>
          <a:lstStyle/>
          <a:p>
            <a:fld id="{E028BCB5-1090-462D-A7F3-B4F1582869AB}" type="slidenum">
              <a:rPr lang="en-US" smtClean="0"/>
              <a:pPr/>
              <a:t>99</a:t>
            </a:fld>
            <a:endParaRPr lang="en-US"/>
          </a:p>
        </p:txBody>
      </p:sp>
    </p:spTree>
    <p:extLst>
      <p:ext uri="{BB962C8B-B14F-4D97-AF65-F5344CB8AC3E}">
        <p14:creationId xmlns:p14="http://schemas.microsoft.com/office/powerpoint/2010/main" val="42123799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6910</TotalTime>
  <Words>8299</Words>
  <Application>Microsoft Office PowerPoint</Application>
  <PresentationFormat>On-screen Show (4:3)</PresentationFormat>
  <Paragraphs>2017</Paragraphs>
  <Slides>112</Slides>
  <Notes>21</Notes>
  <HiddenSlides>0</HiddenSlides>
  <MMClips>0</MMClips>
  <ScaleCrop>false</ScaleCrop>
  <HeadingPairs>
    <vt:vector size="10"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112</vt:i4>
      </vt:variant>
      <vt:variant>
        <vt:lpstr>Custom Shows</vt:lpstr>
      </vt:variant>
      <vt:variant>
        <vt:i4>1</vt:i4>
      </vt:variant>
    </vt:vector>
  </HeadingPairs>
  <TitlesOfParts>
    <vt:vector size="132" baseType="lpstr">
      <vt:lpstr>Arial Unicode MS</vt:lpstr>
      <vt:lpstr>SimSun</vt:lpstr>
      <vt:lpstr>Arial</vt:lpstr>
      <vt:lpstr>Arial Narrow</vt:lpstr>
      <vt:lpstr>Calibri</vt:lpstr>
      <vt:lpstr>Cambria</vt:lpstr>
      <vt:lpstr>Courier New</vt:lpstr>
      <vt:lpstr>Helvetica</vt:lpstr>
      <vt:lpstr>Lucida Sans Unicode</vt:lpstr>
      <vt:lpstr>Monotype Sorts</vt:lpstr>
      <vt:lpstr>Symbol</vt:lpstr>
      <vt:lpstr>Tahoma</vt:lpstr>
      <vt:lpstr>Times New Roman</vt:lpstr>
      <vt:lpstr>Verdana</vt:lpstr>
      <vt:lpstr>VNI-Times</vt:lpstr>
      <vt:lpstr>Wingdings</vt:lpstr>
      <vt:lpstr>Wingdings 2</vt:lpstr>
      <vt:lpstr>Blends</vt:lpstr>
      <vt:lpstr>Equation</vt:lpstr>
      <vt:lpstr>Chương 5</vt:lpstr>
      <vt:lpstr>Nội dung</vt:lpstr>
      <vt:lpstr>Ngôn ngữ truy vấn (Query Language)</vt:lpstr>
      <vt:lpstr>Đại số quan hệ  (Relational Algebra)</vt:lpstr>
      <vt:lpstr>PowerPoint Presentation</vt:lpstr>
      <vt:lpstr>Các phép toán cơ bản</vt:lpstr>
      <vt:lpstr>Các phép toán cơ bản</vt:lpstr>
      <vt:lpstr>Các phép toán cơ bản</vt:lpstr>
      <vt:lpstr>PowerPoint Presentation</vt:lpstr>
      <vt:lpstr>PowerPoint Presentation</vt:lpstr>
      <vt:lpstr>PowerPoint Presentation</vt:lpstr>
      <vt:lpstr>PowerPoint Presentation</vt:lpstr>
      <vt:lpstr>Phép chọn - Selection Operation</vt:lpstr>
      <vt:lpstr>PowerPoint Presentation</vt:lpstr>
      <vt:lpstr>PowerPoint Presentation</vt:lpstr>
      <vt:lpstr>PowerPoint Presentation</vt:lpstr>
      <vt:lpstr>Biểu thức phức</vt:lpstr>
      <vt:lpstr>PowerPoint Presentation</vt:lpstr>
      <vt:lpstr>PowerPoint Presentation</vt:lpstr>
      <vt:lpstr>PowerPoint Presentation</vt:lpstr>
      <vt:lpstr>PowerPoint Presentation</vt:lpstr>
      <vt:lpstr>Các phép toán đại số quan hệ từ lý thuyết tập hợp</vt:lpstr>
      <vt:lpstr>Phép hợp - Union</vt:lpstr>
      <vt:lpstr>Phép hợp - Union</vt:lpstr>
      <vt:lpstr>Phép hợp - Union</vt:lpstr>
      <vt:lpstr>Phép hợp - Union</vt:lpstr>
      <vt:lpstr>Phép Giao - Intersection</vt:lpstr>
      <vt:lpstr>Phép Giao - Intersection</vt:lpstr>
      <vt:lpstr>Phép Giao - Intersection</vt:lpstr>
      <vt:lpstr>Phép Giao - Intersection</vt:lpstr>
      <vt:lpstr>Phép Trừ  - Minus,Difference</vt:lpstr>
      <vt:lpstr>Phép Giao - Intersection</vt:lpstr>
      <vt:lpstr>Phép Giao - Intersection</vt:lpstr>
      <vt:lpstr>Tích DESCARTES  - Cartesian Product, Product</vt:lpstr>
      <vt:lpstr>Ví dụ</vt:lpstr>
      <vt:lpstr>PowerPoint Presentation</vt:lpstr>
      <vt:lpstr>Phép tích Descartes</vt:lpstr>
      <vt:lpstr>Phép tích Descartes</vt:lpstr>
      <vt:lpstr>Ví dụ tổng quát của các phép toán</vt:lpstr>
      <vt:lpstr>Ví dụ: Quản lý đề án</vt:lpstr>
      <vt:lpstr>Example Queries</vt:lpstr>
      <vt:lpstr>Example Queries</vt:lpstr>
      <vt:lpstr>Example Queries</vt:lpstr>
      <vt:lpstr>Example Queries</vt:lpstr>
      <vt:lpstr>Example Queries</vt:lpstr>
      <vt:lpstr>Banking Example</vt:lpstr>
      <vt:lpstr>Example Queries</vt:lpstr>
      <vt:lpstr>Example Queries</vt:lpstr>
      <vt:lpstr>Example Queries</vt:lpstr>
      <vt:lpstr>Example Queries</vt:lpstr>
      <vt:lpstr>Phép kết  (-join)</vt:lpstr>
      <vt:lpstr>Phép kết theta</vt:lpstr>
      <vt:lpstr>Phép kết bằng</vt:lpstr>
      <vt:lpstr>Phép kết tự nhiên (Natural join)</vt:lpstr>
      <vt:lpstr>Phép kết tự nhiên (Natural join)</vt:lpstr>
      <vt:lpstr>PowerPoint Presentation</vt:lpstr>
      <vt:lpstr>PowerPoint Presentation</vt:lpstr>
      <vt:lpstr>Ví dụ</vt:lpstr>
      <vt:lpstr>PowerPoint Presentation</vt:lpstr>
      <vt:lpstr>So sánh phép kết tự nhiên và kết bằng</vt:lpstr>
      <vt:lpstr>So sánh phép kết tự nhiên và kết bằng</vt:lpstr>
      <vt:lpstr>PowerPoint Presentation</vt:lpstr>
      <vt:lpstr>PowerPoint Presentation</vt:lpstr>
      <vt:lpstr>PowerPoint Presentation</vt:lpstr>
      <vt:lpstr>Ví dụ phép kết</vt:lpstr>
      <vt:lpstr>Phép kết ngoài (Outer join)</vt:lpstr>
      <vt:lpstr>Phép kết ngoài</vt:lpstr>
      <vt:lpstr>Phép kết ngoài</vt:lpstr>
      <vt:lpstr>Phép kết ngoài</vt:lpstr>
      <vt:lpstr>Phép kết ngoài</vt:lpstr>
      <vt:lpstr>Ví dụ 1:</vt:lpstr>
      <vt:lpstr>PowerPoint Presentation</vt:lpstr>
      <vt:lpstr>PowerPoint Presentation</vt:lpstr>
      <vt:lpstr>Phép nửa kết   (-semijoin)</vt:lpstr>
      <vt:lpstr>PowerPoint Presentation</vt:lpstr>
      <vt:lpstr>PowerPoint Presentation</vt:lpstr>
      <vt:lpstr>PowerPoint Presentation</vt:lpstr>
      <vt:lpstr>PowerPoint Presentation</vt:lpstr>
      <vt:lpstr>PowerPoint Presentation</vt:lpstr>
      <vt:lpstr>Ý nghĩa của Phép chia</vt:lpstr>
      <vt:lpstr>Định nghĩa lại Phép chia</vt:lpstr>
      <vt:lpstr>Phép kết và phép chia</vt:lpstr>
      <vt:lpstr>PowerPoint Presentation</vt:lpstr>
      <vt:lpstr>PowerPoint Presentation</vt:lpstr>
      <vt:lpstr>Example Queries</vt:lpstr>
      <vt:lpstr>Example Queries</vt:lpstr>
      <vt:lpstr>Example Queries</vt:lpstr>
      <vt:lpstr>Hàm kết hợp và gom nhóm </vt:lpstr>
      <vt:lpstr>Chức năng tổng hợp và phân nhóm</vt:lpstr>
      <vt:lpstr>Chức năng tổng hợp và phân nhóm</vt:lpstr>
      <vt:lpstr>Additional Relational Operations</vt:lpstr>
      <vt:lpstr>Examples of Queries in Relational Algebra</vt:lpstr>
      <vt:lpstr>Examples of Queries in Relational Algebra</vt:lpstr>
      <vt:lpstr>Hàm kết hợp và gom nhóm </vt:lpstr>
      <vt:lpstr>Các phép toán cập nhật trên quan hệ</vt:lpstr>
      <vt:lpstr>Các phép toán cập nhật trên quan hệ</vt:lpstr>
      <vt:lpstr>Các phép toán cập nhật trên quan hệ</vt:lpstr>
      <vt:lpstr>Các phép toán cập nhật trên quan hệ</vt:lpstr>
      <vt:lpstr>Bài tập 1 – Quản lý đề án</vt:lpstr>
      <vt:lpstr>Bài tập 1– Quản lý đề án</vt:lpstr>
      <vt:lpstr>PowerPoint Presentation</vt:lpstr>
      <vt:lpstr>PowerPoint Presentation</vt:lpstr>
      <vt:lpstr>PowerPoint Presentation</vt:lpstr>
      <vt:lpstr>Bài tập 1 – Quản lý đề án</vt:lpstr>
      <vt:lpstr>Bài tập 1</vt:lpstr>
      <vt:lpstr>Bài tập</vt:lpstr>
      <vt:lpstr>Bài tập</vt:lpstr>
      <vt:lpstr>Bài tập 2</vt:lpstr>
      <vt:lpstr>Bài tập 2</vt:lpstr>
      <vt:lpstr>Bài tập 2</vt:lpstr>
      <vt:lpstr>Bài tập 2</vt:lpstr>
      <vt:lpstr>Bài tập 2</vt:lpstr>
      <vt:lpstr>Do Thi</vt:lpstr>
    </vt:vector>
  </TitlesOfParts>
  <Company>Incoll4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Thầy, Cô đến với Lớp học</dc:title>
  <dc:creator>Trần Thi Kim Chi</dc:creator>
  <cp:lastModifiedBy>admin</cp:lastModifiedBy>
  <cp:revision>422</cp:revision>
  <cp:lastPrinted>1601-01-01T00:00:00Z</cp:lastPrinted>
  <dcterms:created xsi:type="dcterms:W3CDTF">2004-07-18T02:07:00Z</dcterms:created>
  <dcterms:modified xsi:type="dcterms:W3CDTF">2018-03-19T07:33:02Z</dcterms:modified>
</cp:coreProperties>
</file>