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  <p:sldMasterId id="2147483780" r:id="rId2"/>
    <p:sldMasterId id="2147483803" r:id="rId3"/>
  </p:sldMasterIdLst>
  <p:notesMasterIdLst>
    <p:notesMasterId r:id="rId85"/>
  </p:notesMasterIdLst>
  <p:sldIdLst>
    <p:sldId id="256" r:id="rId4"/>
    <p:sldId id="257" r:id="rId5"/>
    <p:sldId id="259" r:id="rId6"/>
    <p:sldId id="374" r:id="rId7"/>
    <p:sldId id="260" r:id="rId8"/>
    <p:sldId id="261" r:id="rId9"/>
    <p:sldId id="379" r:id="rId10"/>
    <p:sldId id="380" r:id="rId11"/>
    <p:sldId id="382" r:id="rId12"/>
    <p:sldId id="468" r:id="rId13"/>
    <p:sldId id="480" r:id="rId14"/>
    <p:sldId id="263" r:id="rId15"/>
    <p:sldId id="387" r:id="rId16"/>
    <p:sldId id="388" r:id="rId17"/>
    <p:sldId id="389" r:id="rId18"/>
    <p:sldId id="375" r:id="rId19"/>
    <p:sldId id="390" r:id="rId20"/>
    <p:sldId id="476" r:id="rId21"/>
    <p:sldId id="391" r:id="rId22"/>
    <p:sldId id="264" r:id="rId23"/>
    <p:sldId id="265" r:id="rId24"/>
    <p:sldId id="267" r:id="rId25"/>
    <p:sldId id="392" r:id="rId26"/>
    <p:sldId id="376" r:id="rId27"/>
    <p:sldId id="393" r:id="rId28"/>
    <p:sldId id="482" r:id="rId29"/>
    <p:sldId id="271" r:id="rId30"/>
    <p:sldId id="397" r:id="rId31"/>
    <p:sldId id="398" r:id="rId32"/>
    <p:sldId id="399" r:id="rId33"/>
    <p:sldId id="400" r:id="rId34"/>
    <p:sldId id="273" r:id="rId35"/>
    <p:sldId id="483" r:id="rId36"/>
    <p:sldId id="472" r:id="rId37"/>
    <p:sldId id="275" r:id="rId38"/>
    <p:sldId id="433" r:id="rId39"/>
    <p:sldId id="441" r:id="rId40"/>
    <p:sldId id="442" r:id="rId41"/>
    <p:sldId id="276" r:id="rId42"/>
    <p:sldId id="484" r:id="rId43"/>
    <p:sldId id="473" r:id="rId44"/>
    <p:sldId id="474" r:id="rId45"/>
    <p:sldId id="475" r:id="rId46"/>
    <p:sldId id="443" r:id="rId47"/>
    <p:sldId id="444" r:id="rId48"/>
    <p:sldId id="407" r:id="rId49"/>
    <p:sldId id="408" r:id="rId50"/>
    <p:sldId id="411" r:id="rId51"/>
    <p:sldId id="412" r:id="rId52"/>
    <p:sldId id="414" r:id="rId53"/>
    <p:sldId id="418" r:id="rId54"/>
    <p:sldId id="445" r:id="rId55"/>
    <p:sldId id="446" r:id="rId56"/>
    <p:sldId id="447" r:id="rId57"/>
    <p:sldId id="440" r:id="rId58"/>
    <p:sldId id="448" r:id="rId59"/>
    <p:sldId id="450" r:id="rId60"/>
    <p:sldId id="449" r:id="rId61"/>
    <p:sldId id="452" r:id="rId62"/>
    <p:sldId id="453" r:id="rId63"/>
    <p:sldId id="454" r:id="rId64"/>
    <p:sldId id="455" r:id="rId65"/>
    <p:sldId id="456" r:id="rId66"/>
    <p:sldId id="461" r:id="rId67"/>
    <p:sldId id="463" r:id="rId68"/>
    <p:sldId id="464" r:id="rId69"/>
    <p:sldId id="465" r:id="rId70"/>
    <p:sldId id="466" r:id="rId71"/>
    <p:sldId id="467" r:id="rId72"/>
    <p:sldId id="434" r:id="rId73"/>
    <p:sldId id="458" r:id="rId74"/>
    <p:sldId id="457" r:id="rId75"/>
    <p:sldId id="435" r:id="rId76"/>
    <p:sldId id="436" r:id="rId77"/>
    <p:sldId id="438" r:id="rId78"/>
    <p:sldId id="439" r:id="rId79"/>
    <p:sldId id="460" r:id="rId80"/>
    <p:sldId id="469" r:id="rId81"/>
    <p:sldId id="477" r:id="rId82"/>
    <p:sldId id="470" r:id="rId83"/>
    <p:sldId id="471" r:id="rId8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33CC33"/>
    <a:srgbClr val="99FF99"/>
    <a:srgbClr val="FF00FF"/>
    <a:srgbClr val="FFFF99"/>
    <a:srgbClr val="990000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45" autoAdjust="0"/>
  </p:normalViewPr>
  <p:slideViewPr>
    <p:cSldViewPr>
      <p:cViewPr varScale="1">
        <p:scale>
          <a:sx n="52" d="100"/>
          <a:sy n="52" d="100"/>
        </p:scale>
        <p:origin x="106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tableStyles" Target="tableStyle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viewProps" Target="view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408E4A8-BB45-43F6-AF93-91F86540D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08E4A8-BB45-43F6-AF93-91F86540D1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4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842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0361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1067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08122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4344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en-US" smtClean="0"/>
              <a:t>AB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 C (given) </a:t>
            </a:r>
          </a:p>
          <a:p>
            <a:pPr marL="228600" indent="-228600">
              <a:buFontTx/>
              <a:buAutoNum type="arabicPeriod"/>
            </a:pPr>
            <a:r>
              <a:rPr lang="en-US" altLang="en-US" smtClean="0"/>
              <a:t>BC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 D (given) </a:t>
            </a:r>
          </a:p>
          <a:p>
            <a:pPr marL="228600" indent="-228600">
              <a:buFontTx/>
              <a:buAutoNum type="arabicPeriod"/>
            </a:pPr>
            <a:r>
              <a:rPr lang="en-US" altLang="en-US" smtClean="0"/>
              <a:t>ABB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 D (1, 2, psuedotransitivity with  </a:t>
            </a:r>
            <a:r>
              <a:rPr lang="en-US" altLang="en-US" i="1" smtClean="0">
                <a:sym typeface="Symbol" pitchFamily="18" charset="2"/>
              </a:rPr>
              <a:t></a:t>
            </a:r>
            <a:r>
              <a:rPr lang="en-US" altLang="en-US" smtClean="0"/>
              <a:t> = AB, </a:t>
            </a:r>
            <a:r>
              <a:rPr lang="en-US" altLang="en-US" i="1" smtClean="0">
                <a:sym typeface="Symbol" pitchFamily="18" charset="2"/>
              </a:rPr>
              <a:t></a:t>
            </a:r>
            <a:r>
              <a:rPr lang="en-US" altLang="en-US" smtClean="0"/>
              <a:t> = C, </a:t>
            </a:r>
            <a:r>
              <a:rPr lang="en-US" altLang="en-US" i="1" smtClean="0">
                <a:sym typeface="Symbol" pitchFamily="18" charset="2"/>
              </a:rPr>
              <a:t></a:t>
            </a:r>
            <a:r>
              <a:rPr lang="en-US" altLang="en-US" smtClean="0"/>
              <a:t> = B, </a:t>
            </a:r>
            <a:r>
              <a:rPr lang="en-US" altLang="en-US" i="1" smtClean="0">
                <a:sym typeface="Symbol" pitchFamily="18" charset="2"/>
              </a:rPr>
              <a:t></a:t>
            </a:r>
            <a:r>
              <a:rPr lang="en-US" altLang="en-US" smtClean="0"/>
              <a:t> = D) </a:t>
            </a:r>
          </a:p>
          <a:p>
            <a:pPr marL="228600" indent="-228600">
              <a:buFontTx/>
              <a:buAutoNum type="arabicPeriod"/>
            </a:pPr>
            <a:r>
              <a:rPr lang="en-US" altLang="en-US" smtClean="0"/>
              <a:t>AB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  D (3, definition of set) </a:t>
            </a:r>
          </a:p>
          <a:p>
            <a:pPr marL="228600" indent="-228600">
              <a:buFontTx/>
              <a:buAutoNum type="arabicPeriod"/>
            </a:pPr>
            <a:r>
              <a:rPr lang="en-US" altLang="en-US" smtClean="0"/>
              <a:t>D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 EG (given) </a:t>
            </a:r>
          </a:p>
          <a:p>
            <a:pPr marL="228600" indent="-228600">
              <a:buFontTx/>
              <a:buAutoNum type="arabicPeriod"/>
            </a:pPr>
            <a:r>
              <a:rPr lang="en-US" altLang="en-US" smtClean="0"/>
              <a:t>AB 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EG (4, 5, transitivity) </a:t>
            </a:r>
          </a:p>
          <a:p>
            <a:pPr marL="228600" indent="-228600"/>
            <a:r>
              <a:rPr lang="en-US" altLang="en-US" smtClean="0"/>
              <a:t>Simpler examples: </a:t>
            </a:r>
          </a:p>
          <a:p>
            <a:pPr marL="228600" indent="-228600">
              <a:buFontTx/>
              <a:buAutoNum type="arabicPeriod"/>
            </a:pPr>
            <a:r>
              <a:rPr lang="en-US" altLang="en-US" smtClean="0"/>
              <a:t>by D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 EG and decomposition, D 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E and D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 G </a:t>
            </a:r>
          </a:p>
          <a:p>
            <a:pPr marL="228600" indent="-228600">
              <a:buFontTx/>
              <a:buAutoNum type="arabicPeriod"/>
            </a:pPr>
            <a:r>
              <a:rPr lang="en-US" altLang="en-US" smtClean="0"/>
              <a:t>by D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E, BE 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C and psuedotransitivity, BD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 C </a:t>
            </a:r>
          </a:p>
        </p:txBody>
      </p:sp>
    </p:spTree>
    <p:extLst>
      <p:ext uri="{BB962C8B-B14F-4D97-AF65-F5344CB8AC3E}">
        <p14:creationId xmlns:p14="http://schemas.microsoft.com/office/powerpoint/2010/main" val="2477323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0979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1107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3363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546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2686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3049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7680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0972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en-US" smtClean="0"/>
              <a:t>AB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 C (given) </a:t>
            </a:r>
          </a:p>
          <a:p>
            <a:pPr marL="228600" indent="-228600">
              <a:buFontTx/>
              <a:buAutoNum type="arabicPeriod"/>
            </a:pPr>
            <a:r>
              <a:rPr lang="en-US" altLang="en-US" smtClean="0"/>
              <a:t>BC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 D (given) </a:t>
            </a:r>
          </a:p>
          <a:p>
            <a:pPr marL="228600" indent="-228600">
              <a:buFontTx/>
              <a:buAutoNum type="arabicPeriod"/>
            </a:pPr>
            <a:r>
              <a:rPr lang="en-US" altLang="en-US" smtClean="0"/>
              <a:t>ABB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 D (1, 2, psuedotransitivity with  </a:t>
            </a:r>
            <a:r>
              <a:rPr lang="en-US" altLang="en-US" i="1" smtClean="0">
                <a:sym typeface="Symbol" pitchFamily="18" charset="2"/>
              </a:rPr>
              <a:t></a:t>
            </a:r>
            <a:r>
              <a:rPr lang="en-US" altLang="en-US" smtClean="0"/>
              <a:t> = AB, </a:t>
            </a:r>
            <a:r>
              <a:rPr lang="en-US" altLang="en-US" i="1" smtClean="0">
                <a:sym typeface="Symbol" pitchFamily="18" charset="2"/>
              </a:rPr>
              <a:t></a:t>
            </a:r>
            <a:r>
              <a:rPr lang="en-US" altLang="en-US" smtClean="0"/>
              <a:t> = C, </a:t>
            </a:r>
            <a:r>
              <a:rPr lang="en-US" altLang="en-US" i="1" smtClean="0">
                <a:sym typeface="Symbol" pitchFamily="18" charset="2"/>
              </a:rPr>
              <a:t></a:t>
            </a:r>
            <a:r>
              <a:rPr lang="en-US" altLang="en-US" smtClean="0"/>
              <a:t> = B, </a:t>
            </a:r>
            <a:r>
              <a:rPr lang="en-US" altLang="en-US" i="1" smtClean="0">
                <a:sym typeface="Symbol" pitchFamily="18" charset="2"/>
              </a:rPr>
              <a:t></a:t>
            </a:r>
            <a:r>
              <a:rPr lang="en-US" altLang="en-US" smtClean="0"/>
              <a:t> = D) </a:t>
            </a:r>
          </a:p>
          <a:p>
            <a:pPr marL="228600" indent="-228600">
              <a:buFontTx/>
              <a:buAutoNum type="arabicPeriod"/>
            </a:pPr>
            <a:r>
              <a:rPr lang="en-US" altLang="en-US" smtClean="0"/>
              <a:t>AB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  D (3, definition of set) </a:t>
            </a:r>
          </a:p>
          <a:p>
            <a:pPr marL="228600" indent="-228600">
              <a:buFontTx/>
              <a:buAutoNum type="arabicPeriod"/>
            </a:pPr>
            <a:r>
              <a:rPr lang="en-US" altLang="en-US" smtClean="0"/>
              <a:t>D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 EG (given) </a:t>
            </a:r>
          </a:p>
          <a:p>
            <a:pPr marL="228600" indent="-228600">
              <a:buFontTx/>
              <a:buAutoNum type="arabicPeriod"/>
            </a:pPr>
            <a:r>
              <a:rPr lang="en-US" altLang="en-US" smtClean="0"/>
              <a:t>AB 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EG (4, 5, transitivity) </a:t>
            </a:r>
          </a:p>
          <a:p>
            <a:pPr marL="228600" indent="-228600"/>
            <a:r>
              <a:rPr lang="en-US" altLang="en-US" smtClean="0"/>
              <a:t>Simpler examples: </a:t>
            </a:r>
          </a:p>
          <a:p>
            <a:pPr marL="228600" indent="-228600">
              <a:buFontTx/>
              <a:buAutoNum type="arabicPeriod"/>
            </a:pPr>
            <a:r>
              <a:rPr lang="en-US" altLang="en-US" smtClean="0"/>
              <a:t>by D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 EG and decomposition, D 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E and D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 G </a:t>
            </a:r>
          </a:p>
          <a:p>
            <a:pPr marL="228600" indent="-228600">
              <a:buFontTx/>
              <a:buAutoNum type="arabicPeriod"/>
            </a:pPr>
            <a:r>
              <a:rPr lang="en-US" altLang="en-US" smtClean="0"/>
              <a:t>by D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E, BE 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C and psuedotransitivity, BD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 C </a:t>
            </a:r>
          </a:p>
        </p:txBody>
      </p:sp>
    </p:spTree>
    <p:extLst>
      <p:ext uri="{BB962C8B-B14F-4D97-AF65-F5344CB8AC3E}">
        <p14:creationId xmlns:p14="http://schemas.microsoft.com/office/powerpoint/2010/main" val="1935255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smtClean="0"/>
              <a:t>Correctness of the algorithm:</a:t>
            </a:r>
            <a:br>
              <a:rPr lang="en-US" altLang="en-US" sz="1000" smtClean="0"/>
            </a:br>
            <a:r>
              <a:rPr lang="en-US" altLang="en-US" sz="1000" smtClean="0"/>
              <a:t>Need to show soundness (result </a:t>
            </a:r>
            <a:r>
              <a:rPr lang="en-US" altLang="en-US" sz="1000" smtClean="0">
                <a:sym typeface="Symbol" pitchFamily="18" charset="2"/>
              </a:rPr>
              <a:t>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>
                <a:sym typeface="Symbol" pitchFamily="18" charset="2"/>
              </a:rPr>
              <a:t> </a:t>
            </a:r>
            <a:r>
              <a:rPr lang="en-US" altLang="en-US" sz="1000" smtClean="0"/>
              <a:t>) and completeness (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result)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1000" smtClean="0"/>
              <a:t>Proof of soundness: by induction on iterations of the loop</a:t>
            </a:r>
            <a:br>
              <a:rPr lang="en-US" altLang="en-US" sz="1000" smtClean="0"/>
            </a:br>
            <a:r>
              <a:rPr lang="en-US" altLang="en-US" sz="1000" smtClean="0"/>
              <a:t>basis: </a:t>
            </a:r>
            <a:r>
              <a:rPr lang="en-US" altLang="en-US" sz="1000" i="1" smtClean="0">
                <a:sym typeface="Symbol" pitchFamily="18" charset="2"/>
              </a:rPr>
              <a:t> </a:t>
            </a:r>
            <a:r>
              <a:rPr lang="en-US" altLang="en-US" sz="1000" smtClean="0">
                <a:sym typeface="Symbol" pitchFamily="18" charset="2"/>
              </a:rPr>
              <a:t>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by reflexivity</a:t>
            </a:r>
            <a:br>
              <a:rPr lang="en-US" altLang="en-US" sz="1000" smtClean="0"/>
            </a:br>
            <a:r>
              <a:rPr lang="en-US" altLang="en-US" sz="1000" smtClean="0"/>
              <a:t>induction hypothesis: result at stage </a:t>
            </a:r>
            <a:r>
              <a:rPr lang="en-US" altLang="en-US" sz="1000" i="1" smtClean="0"/>
              <a:t>i</a:t>
            </a:r>
            <a:r>
              <a:rPr lang="en-US" altLang="en-US" sz="1000" smtClean="0"/>
              <a:t>, denoted result i , satisfies result i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  </a:t>
            </a:r>
            <a:br>
              <a:rPr lang="en-US" altLang="en-US" sz="1000" smtClean="0"/>
            </a:br>
            <a:r>
              <a:rPr lang="en-US" altLang="en-US" sz="1000" smtClean="0"/>
              <a:t>induction step: Consider a f.d. </a:t>
            </a:r>
            <a:r>
              <a:rPr lang="en-US" altLang="en-US" sz="1000" i="1" smtClean="0">
                <a:sym typeface="Symbol" pitchFamily="18" charset="2"/>
              </a:rPr>
              <a:t> </a:t>
            </a:r>
            <a:r>
              <a:rPr lang="en-US" altLang="en-US" sz="1000" smtClean="0">
                <a:sym typeface="Symbol" pitchFamily="18" charset="2"/>
              </a:rPr>
              <a:t> </a:t>
            </a:r>
            <a:r>
              <a:rPr lang="en-US" altLang="en-US" sz="1000" i="1" smtClean="0">
                <a:sym typeface="Symbol" pitchFamily="18" charset="2"/>
              </a:rPr>
              <a:t></a:t>
            </a:r>
            <a:r>
              <a:rPr lang="en-US" altLang="en-US" sz="1000" smtClean="0"/>
              <a:t>  where </a:t>
            </a:r>
            <a:r>
              <a:rPr lang="en-US" altLang="en-US" sz="1000" i="1" smtClean="0">
                <a:sym typeface="Symbol" pitchFamily="18" charset="2"/>
              </a:rPr>
              <a:t> </a:t>
            </a:r>
            <a:r>
              <a:rPr lang="en-US" altLang="en-US" sz="1000" smtClean="0"/>
              <a:t> 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result  . Then result i </a:t>
            </a:r>
            <a:r>
              <a:rPr lang="en-US" altLang="en-US" sz="1000" smtClean="0">
                <a:sym typeface="Symbol" pitchFamily="18" charset="2"/>
              </a:rPr>
              <a:t></a:t>
            </a:r>
            <a:r>
              <a:rPr lang="en-US" altLang="en-US" sz="1000" i="1" smtClean="0">
                <a:sym typeface="Symbol" pitchFamily="18" charset="2"/>
              </a:rPr>
              <a:t></a:t>
            </a:r>
            <a:r>
              <a:rPr lang="en-US" altLang="en-US" sz="1000" smtClean="0"/>
              <a:t> by reflexivity, and so result i </a:t>
            </a:r>
            <a:r>
              <a:rPr lang="en-US" altLang="en-US" sz="1000" smtClean="0">
                <a:sym typeface="Symbol" pitchFamily="18" charset="2"/>
              </a:rPr>
              <a:t></a:t>
            </a:r>
            <a:r>
              <a:rPr lang="en-US" altLang="en-US" sz="1000" smtClean="0"/>
              <a:t>  </a:t>
            </a:r>
            <a:r>
              <a:rPr lang="en-US" altLang="en-US" sz="1000" i="1" smtClean="0">
                <a:sym typeface="Symbol" pitchFamily="18" charset="2"/>
              </a:rPr>
              <a:t></a:t>
            </a:r>
            <a:r>
              <a:rPr lang="en-US" altLang="en-US" sz="1000" smtClean="0"/>
              <a:t> by transitivity. Hence, result  result  by the union rule. Since result  by the I.H.,   result  by definition. As   result  = result  , result  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Proof of completeness (   result)</a:t>
            </a:r>
            <a:br>
              <a:rPr lang="en-US" altLang="en-US" sz="1000" smtClean="0"/>
            </a:br>
            <a:r>
              <a:rPr lang="en-US" altLang="en-US" sz="1000" smtClean="0"/>
              <a:t>(by contradiction) Let A   R be such that A   and A   result. Construct a relation r(R) with 2 tuples. The tuples agree on all attributes of result, but disagree on all other attributes of R.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lemma: r satisfies F</a:t>
            </a:r>
            <a:br>
              <a:rPr lang="en-US" altLang="en-US" sz="1000" smtClean="0"/>
            </a:br>
            <a:r>
              <a:rPr lang="en-US" altLang="en-US" sz="1000" smtClean="0"/>
              <a:t>proof: (by contradiction) Assume r does not satisfy F. Then r must not satisfy some f.d.   in F. This can only happen if both tuples in r agree on all attributes of   and disagree on some attribute of   . If both agree on all attributes of   , then   result by the construction of r. But, if   result and   , then   result by the definition of the algorithm. However, the tuples disagree on some attribute of   , so   result by the construction of r. This is a contradiction, so the assumption that r does not satisfy F must be false, i.e. r satisfies F.</a:t>
            </a:r>
            <a:br>
              <a:rPr lang="en-US" altLang="en-US" sz="1000" smtClean="0"/>
            </a:br>
            <a:r>
              <a:rPr lang="en-US" altLang="en-US" sz="1000" smtClean="0"/>
              <a:t>end of lemma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We have A   , so   A is logically implied by F. Thus, any relation that satisfies F satisfies   A.</a:t>
            </a:r>
            <a:br>
              <a:rPr lang="en-US" altLang="en-US" sz="1000" smtClean="0"/>
            </a:br>
            <a:r>
              <a:rPr lang="en-US" altLang="en-US" sz="1000" smtClean="0"/>
              <a:t>Thus, r satisfies   A by the lemma.</a:t>
            </a:r>
            <a:br>
              <a:rPr lang="en-US" altLang="en-US" sz="1000" smtClean="0"/>
            </a:br>
            <a:r>
              <a:rPr lang="en-US" altLang="en-US" sz="1000" smtClean="0"/>
              <a:t>Hence, the tuples of r agree on A by transitivity (since the tuples in r must certainly agree on   ).</a:t>
            </a:r>
            <a:br>
              <a:rPr lang="en-US" altLang="en-US" sz="1000" smtClean="0"/>
            </a:br>
            <a:r>
              <a:rPr lang="en-US" altLang="en-US" sz="1000" smtClean="0"/>
              <a:t>Thus, A   result by the construction of r. This contradicts the original assumption, which must then be false. Hence,   result.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Correctness of the algorithm:</a:t>
            </a:r>
            <a:br>
              <a:rPr lang="en-US" altLang="en-US" sz="1000" smtClean="0"/>
            </a:br>
            <a:r>
              <a:rPr lang="en-US" altLang="en-US" sz="1000" smtClean="0"/>
              <a:t>by soundness and completeness, result   result</a:t>
            </a:r>
            <a:br>
              <a:rPr lang="en-US" altLang="en-US" sz="1000" smtClean="0"/>
            </a:br>
            <a:r>
              <a:rPr lang="en-US" altLang="en-US" sz="1000" smtClean="0"/>
              <a:t>Hence, result = </a:t>
            </a:r>
          </a:p>
        </p:txBody>
      </p:sp>
    </p:spTree>
    <p:extLst>
      <p:ext uri="{BB962C8B-B14F-4D97-AF65-F5344CB8AC3E}">
        <p14:creationId xmlns:p14="http://schemas.microsoft.com/office/powerpoint/2010/main" val="1869461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smtClean="0"/>
              <a:t>Correctness of the algorithm:</a:t>
            </a:r>
            <a:br>
              <a:rPr lang="en-US" altLang="en-US" sz="1000" smtClean="0"/>
            </a:br>
            <a:r>
              <a:rPr lang="en-US" altLang="en-US" sz="1000" smtClean="0"/>
              <a:t>Need to show soundness (result </a:t>
            </a:r>
            <a:r>
              <a:rPr lang="en-US" altLang="en-US" sz="1000" smtClean="0">
                <a:sym typeface="Symbol" pitchFamily="18" charset="2"/>
              </a:rPr>
              <a:t>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>
                <a:sym typeface="Symbol" pitchFamily="18" charset="2"/>
              </a:rPr>
              <a:t> </a:t>
            </a:r>
            <a:r>
              <a:rPr lang="en-US" altLang="en-US" sz="1000" smtClean="0"/>
              <a:t>) and completeness (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result)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1000" smtClean="0"/>
              <a:t>Proof of soundness: by induction on iterations of the loop</a:t>
            </a:r>
            <a:br>
              <a:rPr lang="en-US" altLang="en-US" sz="1000" smtClean="0"/>
            </a:br>
            <a:r>
              <a:rPr lang="en-US" altLang="en-US" sz="1000" smtClean="0"/>
              <a:t>basis: </a:t>
            </a:r>
            <a:r>
              <a:rPr lang="en-US" altLang="en-US" sz="1000" i="1" smtClean="0">
                <a:sym typeface="Symbol" pitchFamily="18" charset="2"/>
              </a:rPr>
              <a:t> </a:t>
            </a:r>
            <a:r>
              <a:rPr lang="en-US" altLang="en-US" sz="1000" smtClean="0">
                <a:sym typeface="Symbol" pitchFamily="18" charset="2"/>
              </a:rPr>
              <a:t>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by reflexivity</a:t>
            </a:r>
            <a:br>
              <a:rPr lang="en-US" altLang="en-US" sz="1000" smtClean="0"/>
            </a:br>
            <a:r>
              <a:rPr lang="en-US" altLang="en-US" sz="1000" smtClean="0"/>
              <a:t>induction hypothesis: result at stage </a:t>
            </a:r>
            <a:r>
              <a:rPr lang="en-US" altLang="en-US" sz="1000" i="1" smtClean="0"/>
              <a:t>i</a:t>
            </a:r>
            <a:r>
              <a:rPr lang="en-US" altLang="en-US" sz="1000" smtClean="0"/>
              <a:t>, denoted result i , satisfies result i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  </a:t>
            </a:r>
            <a:br>
              <a:rPr lang="en-US" altLang="en-US" sz="1000" smtClean="0"/>
            </a:br>
            <a:r>
              <a:rPr lang="en-US" altLang="en-US" sz="1000" smtClean="0"/>
              <a:t>induction step: Consider a f.d. </a:t>
            </a:r>
            <a:r>
              <a:rPr lang="en-US" altLang="en-US" sz="1000" i="1" smtClean="0">
                <a:sym typeface="Symbol" pitchFamily="18" charset="2"/>
              </a:rPr>
              <a:t> </a:t>
            </a:r>
            <a:r>
              <a:rPr lang="en-US" altLang="en-US" sz="1000" smtClean="0">
                <a:sym typeface="Symbol" pitchFamily="18" charset="2"/>
              </a:rPr>
              <a:t> </a:t>
            </a:r>
            <a:r>
              <a:rPr lang="en-US" altLang="en-US" sz="1000" i="1" smtClean="0">
                <a:sym typeface="Symbol" pitchFamily="18" charset="2"/>
              </a:rPr>
              <a:t></a:t>
            </a:r>
            <a:r>
              <a:rPr lang="en-US" altLang="en-US" sz="1000" smtClean="0"/>
              <a:t>  where </a:t>
            </a:r>
            <a:r>
              <a:rPr lang="en-US" altLang="en-US" sz="1000" i="1" smtClean="0">
                <a:sym typeface="Symbol" pitchFamily="18" charset="2"/>
              </a:rPr>
              <a:t> </a:t>
            </a:r>
            <a:r>
              <a:rPr lang="en-US" altLang="en-US" sz="1000" smtClean="0"/>
              <a:t> 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result  . Then result i </a:t>
            </a:r>
            <a:r>
              <a:rPr lang="en-US" altLang="en-US" sz="1000" smtClean="0">
                <a:sym typeface="Symbol" pitchFamily="18" charset="2"/>
              </a:rPr>
              <a:t></a:t>
            </a:r>
            <a:r>
              <a:rPr lang="en-US" altLang="en-US" sz="1000" i="1" smtClean="0">
                <a:sym typeface="Symbol" pitchFamily="18" charset="2"/>
              </a:rPr>
              <a:t></a:t>
            </a:r>
            <a:r>
              <a:rPr lang="en-US" altLang="en-US" sz="1000" smtClean="0"/>
              <a:t> by reflexivity, and so result i </a:t>
            </a:r>
            <a:r>
              <a:rPr lang="en-US" altLang="en-US" sz="1000" smtClean="0">
                <a:sym typeface="Symbol" pitchFamily="18" charset="2"/>
              </a:rPr>
              <a:t></a:t>
            </a:r>
            <a:r>
              <a:rPr lang="en-US" altLang="en-US" sz="1000" smtClean="0"/>
              <a:t>  </a:t>
            </a:r>
            <a:r>
              <a:rPr lang="en-US" altLang="en-US" sz="1000" i="1" smtClean="0">
                <a:sym typeface="Symbol" pitchFamily="18" charset="2"/>
              </a:rPr>
              <a:t></a:t>
            </a:r>
            <a:r>
              <a:rPr lang="en-US" altLang="en-US" sz="1000" smtClean="0"/>
              <a:t> by transitivity. Hence, result  result  by the union rule. Since result  by the I.H.,   result  by definition. As   result  = result  , result  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Proof of completeness (   result)</a:t>
            </a:r>
            <a:br>
              <a:rPr lang="en-US" altLang="en-US" sz="1000" smtClean="0"/>
            </a:br>
            <a:r>
              <a:rPr lang="en-US" altLang="en-US" sz="1000" smtClean="0"/>
              <a:t>(by contradiction) Let A   R be such that A   and A   result. Construct a relation r(R) with 2 tuples. The tuples agree on all attributes of result, but disagree on all other attributes of R.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lemma: r satisfies F</a:t>
            </a:r>
            <a:br>
              <a:rPr lang="en-US" altLang="en-US" sz="1000" smtClean="0"/>
            </a:br>
            <a:r>
              <a:rPr lang="en-US" altLang="en-US" sz="1000" smtClean="0"/>
              <a:t>proof: (by contradiction) Assume r does not satisfy F. Then r must not satisfy some f.d.   in F. This can only happen if both tuples in r agree on all attributes of   and disagree on some attribute of   . If both agree on all attributes of   , then   result by the construction of r. But, if   result and   , then   result by the definition of the algorithm. However, the tuples disagree on some attribute of   , so   result by the construction of r. This is a contradiction, so the assumption that r does not satisfy F must be false, i.e. r satisfies F.</a:t>
            </a:r>
            <a:br>
              <a:rPr lang="en-US" altLang="en-US" sz="1000" smtClean="0"/>
            </a:br>
            <a:r>
              <a:rPr lang="en-US" altLang="en-US" sz="1000" smtClean="0"/>
              <a:t>end of lemma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We have A   , so   A is logically implied by F. Thus, any relation that satisfies F satisfies   A.</a:t>
            </a:r>
            <a:br>
              <a:rPr lang="en-US" altLang="en-US" sz="1000" smtClean="0"/>
            </a:br>
            <a:r>
              <a:rPr lang="en-US" altLang="en-US" sz="1000" smtClean="0"/>
              <a:t>Thus, r satisfies   A by the lemma.</a:t>
            </a:r>
            <a:br>
              <a:rPr lang="en-US" altLang="en-US" sz="1000" smtClean="0"/>
            </a:br>
            <a:r>
              <a:rPr lang="en-US" altLang="en-US" sz="1000" smtClean="0"/>
              <a:t>Hence, the tuples of r agree on A by transitivity (since the tuples in r must certainly agree on   ).</a:t>
            </a:r>
            <a:br>
              <a:rPr lang="en-US" altLang="en-US" sz="1000" smtClean="0"/>
            </a:br>
            <a:r>
              <a:rPr lang="en-US" altLang="en-US" sz="1000" smtClean="0"/>
              <a:t>Thus, A   result by the construction of r. This contradicts the original assumption, which must then be false. Hence,   result.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Correctness of the algorithm:</a:t>
            </a:r>
            <a:br>
              <a:rPr lang="en-US" altLang="en-US" sz="1000" smtClean="0"/>
            </a:br>
            <a:r>
              <a:rPr lang="en-US" altLang="en-US" sz="1000" smtClean="0"/>
              <a:t>by soundness and completeness, result   result</a:t>
            </a:r>
            <a:br>
              <a:rPr lang="en-US" altLang="en-US" sz="1000" smtClean="0"/>
            </a:br>
            <a:r>
              <a:rPr lang="en-US" altLang="en-US" sz="1000" smtClean="0"/>
              <a:t>Hence, result = </a:t>
            </a:r>
          </a:p>
        </p:txBody>
      </p:sp>
    </p:spTree>
    <p:extLst>
      <p:ext uri="{BB962C8B-B14F-4D97-AF65-F5344CB8AC3E}">
        <p14:creationId xmlns:p14="http://schemas.microsoft.com/office/powerpoint/2010/main" val="855964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smtClean="0"/>
              <a:t>Correctness of the algorithm:</a:t>
            </a:r>
            <a:br>
              <a:rPr lang="en-US" altLang="en-US" sz="1000" smtClean="0"/>
            </a:br>
            <a:r>
              <a:rPr lang="en-US" altLang="en-US" sz="1000" smtClean="0"/>
              <a:t>Need to show soundness (result </a:t>
            </a:r>
            <a:r>
              <a:rPr lang="en-US" altLang="en-US" sz="1000" smtClean="0">
                <a:sym typeface="Symbol" pitchFamily="18" charset="2"/>
              </a:rPr>
              <a:t>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>
                <a:sym typeface="Symbol" pitchFamily="18" charset="2"/>
              </a:rPr>
              <a:t> </a:t>
            </a:r>
            <a:r>
              <a:rPr lang="en-US" altLang="en-US" sz="1000" smtClean="0"/>
              <a:t>) and completeness (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result)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1000" smtClean="0"/>
              <a:t>Proof of soundness: by induction on iterations of the loop</a:t>
            </a:r>
            <a:br>
              <a:rPr lang="en-US" altLang="en-US" sz="1000" smtClean="0"/>
            </a:br>
            <a:r>
              <a:rPr lang="en-US" altLang="en-US" sz="1000" smtClean="0"/>
              <a:t>basis: </a:t>
            </a:r>
            <a:r>
              <a:rPr lang="en-US" altLang="en-US" sz="1000" i="1" smtClean="0">
                <a:sym typeface="Symbol" pitchFamily="18" charset="2"/>
              </a:rPr>
              <a:t> </a:t>
            </a:r>
            <a:r>
              <a:rPr lang="en-US" altLang="en-US" sz="1000" smtClean="0">
                <a:sym typeface="Symbol" pitchFamily="18" charset="2"/>
              </a:rPr>
              <a:t>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by reflexivity</a:t>
            </a:r>
            <a:br>
              <a:rPr lang="en-US" altLang="en-US" sz="1000" smtClean="0"/>
            </a:br>
            <a:r>
              <a:rPr lang="en-US" altLang="en-US" sz="1000" smtClean="0"/>
              <a:t>induction hypothesis: result at stage </a:t>
            </a:r>
            <a:r>
              <a:rPr lang="en-US" altLang="en-US" sz="1000" i="1" smtClean="0"/>
              <a:t>i</a:t>
            </a:r>
            <a:r>
              <a:rPr lang="en-US" altLang="en-US" sz="1000" smtClean="0"/>
              <a:t>, denoted result i , satisfies result i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  </a:t>
            </a:r>
            <a:br>
              <a:rPr lang="en-US" altLang="en-US" sz="1000" smtClean="0"/>
            </a:br>
            <a:r>
              <a:rPr lang="en-US" altLang="en-US" sz="1000" smtClean="0"/>
              <a:t>induction step: Consider a f.d. </a:t>
            </a:r>
            <a:r>
              <a:rPr lang="en-US" altLang="en-US" sz="1000" i="1" smtClean="0">
                <a:sym typeface="Symbol" pitchFamily="18" charset="2"/>
              </a:rPr>
              <a:t> </a:t>
            </a:r>
            <a:r>
              <a:rPr lang="en-US" altLang="en-US" sz="1000" smtClean="0">
                <a:sym typeface="Symbol" pitchFamily="18" charset="2"/>
              </a:rPr>
              <a:t> </a:t>
            </a:r>
            <a:r>
              <a:rPr lang="en-US" altLang="en-US" sz="1000" i="1" smtClean="0">
                <a:sym typeface="Symbol" pitchFamily="18" charset="2"/>
              </a:rPr>
              <a:t></a:t>
            </a:r>
            <a:r>
              <a:rPr lang="en-US" altLang="en-US" sz="1000" smtClean="0"/>
              <a:t>  where </a:t>
            </a:r>
            <a:r>
              <a:rPr lang="en-US" altLang="en-US" sz="1000" i="1" smtClean="0">
                <a:sym typeface="Symbol" pitchFamily="18" charset="2"/>
              </a:rPr>
              <a:t> </a:t>
            </a:r>
            <a:r>
              <a:rPr lang="en-US" altLang="en-US" sz="1000" smtClean="0"/>
              <a:t> 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result  . Then result i </a:t>
            </a:r>
            <a:r>
              <a:rPr lang="en-US" altLang="en-US" sz="1000" smtClean="0">
                <a:sym typeface="Symbol" pitchFamily="18" charset="2"/>
              </a:rPr>
              <a:t></a:t>
            </a:r>
            <a:r>
              <a:rPr lang="en-US" altLang="en-US" sz="1000" i="1" smtClean="0">
                <a:sym typeface="Symbol" pitchFamily="18" charset="2"/>
              </a:rPr>
              <a:t></a:t>
            </a:r>
            <a:r>
              <a:rPr lang="en-US" altLang="en-US" sz="1000" smtClean="0"/>
              <a:t> by reflexivity, and so result i </a:t>
            </a:r>
            <a:r>
              <a:rPr lang="en-US" altLang="en-US" sz="1000" smtClean="0">
                <a:sym typeface="Symbol" pitchFamily="18" charset="2"/>
              </a:rPr>
              <a:t></a:t>
            </a:r>
            <a:r>
              <a:rPr lang="en-US" altLang="en-US" sz="1000" smtClean="0"/>
              <a:t>  </a:t>
            </a:r>
            <a:r>
              <a:rPr lang="en-US" altLang="en-US" sz="1000" i="1" smtClean="0">
                <a:sym typeface="Symbol" pitchFamily="18" charset="2"/>
              </a:rPr>
              <a:t></a:t>
            </a:r>
            <a:r>
              <a:rPr lang="en-US" altLang="en-US" sz="1000" smtClean="0"/>
              <a:t> by transitivity. Hence, result  result  by the union rule. Since result  by the I.H.,   result  by definition. As   result  = result  , result  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Proof of completeness (   result)</a:t>
            </a:r>
            <a:br>
              <a:rPr lang="en-US" altLang="en-US" sz="1000" smtClean="0"/>
            </a:br>
            <a:r>
              <a:rPr lang="en-US" altLang="en-US" sz="1000" smtClean="0"/>
              <a:t>(by contradiction) Let A   R be such that A   and A   result. Construct a relation r(R) with 2 tuples. The tuples agree on all attributes of result, but disagree on all other attributes of R.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lemma: r satisfies F</a:t>
            </a:r>
            <a:br>
              <a:rPr lang="en-US" altLang="en-US" sz="1000" smtClean="0"/>
            </a:br>
            <a:r>
              <a:rPr lang="en-US" altLang="en-US" sz="1000" smtClean="0"/>
              <a:t>proof: (by contradiction) Assume r does not satisfy F. Then r must not satisfy some f.d.   in F. This can only happen if both tuples in r agree on all attributes of   and disagree on some attribute of   . If both agree on all attributes of   , then   result by the construction of r. But, if   result and   , then   result by the definition of the algorithm. However, the tuples disagree on some attribute of   , so   result by the construction of r. This is a contradiction, so the assumption that r does not satisfy F must be false, i.e. r satisfies F.</a:t>
            </a:r>
            <a:br>
              <a:rPr lang="en-US" altLang="en-US" sz="1000" smtClean="0"/>
            </a:br>
            <a:r>
              <a:rPr lang="en-US" altLang="en-US" sz="1000" smtClean="0"/>
              <a:t>end of lemma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We have A   , so   A is logically implied by F. Thus, any relation that satisfies F satisfies   A.</a:t>
            </a:r>
            <a:br>
              <a:rPr lang="en-US" altLang="en-US" sz="1000" smtClean="0"/>
            </a:br>
            <a:r>
              <a:rPr lang="en-US" altLang="en-US" sz="1000" smtClean="0"/>
              <a:t>Thus, r satisfies   A by the lemma.</a:t>
            </a:r>
            <a:br>
              <a:rPr lang="en-US" altLang="en-US" sz="1000" smtClean="0"/>
            </a:br>
            <a:r>
              <a:rPr lang="en-US" altLang="en-US" sz="1000" smtClean="0"/>
              <a:t>Hence, the tuples of r agree on A by transitivity (since the tuples in r must certainly agree on   ).</a:t>
            </a:r>
            <a:br>
              <a:rPr lang="en-US" altLang="en-US" sz="1000" smtClean="0"/>
            </a:br>
            <a:r>
              <a:rPr lang="en-US" altLang="en-US" sz="1000" smtClean="0"/>
              <a:t>Thus, A   result by the construction of r. This contradicts the original assumption, which must then be false. Hence,   result.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Correctness of the algorithm:</a:t>
            </a:r>
            <a:br>
              <a:rPr lang="en-US" altLang="en-US" sz="1000" smtClean="0"/>
            </a:br>
            <a:r>
              <a:rPr lang="en-US" altLang="en-US" sz="1000" smtClean="0"/>
              <a:t>by soundness and completeness, result   result</a:t>
            </a:r>
            <a:br>
              <a:rPr lang="en-US" altLang="en-US" sz="1000" smtClean="0"/>
            </a:br>
            <a:r>
              <a:rPr lang="en-US" altLang="en-US" sz="1000" smtClean="0"/>
              <a:t>Hence, result = </a:t>
            </a:r>
          </a:p>
        </p:txBody>
      </p:sp>
    </p:spTree>
    <p:extLst>
      <p:ext uri="{BB962C8B-B14F-4D97-AF65-F5344CB8AC3E}">
        <p14:creationId xmlns:p14="http://schemas.microsoft.com/office/powerpoint/2010/main" val="2725237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smtClean="0"/>
              <a:t>Correctness of the algorithm:</a:t>
            </a:r>
            <a:br>
              <a:rPr lang="en-US" altLang="en-US" sz="1000" smtClean="0"/>
            </a:br>
            <a:r>
              <a:rPr lang="en-US" altLang="en-US" sz="1000" smtClean="0"/>
              <a:t>Need to show soundness (result </a:t>
            </a:r>
            <a:r>
              <a:rPr lang="en-US" altLang="en-US" sz="1000" smtClean="0">
                <a:sym typeface="Symbol" pitchFamily="18" charset="2"/>
              </a:rPr>
              <a:t>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>
                <a:sym typeface="Symbol" pitchFamily="18" charset="2"/>
              </a:rPr>
              <a:t> </a:t>
            </a:r>
            <a:r>
              <a:rPr lang="en-US" altLang="en-US" sz="1000" smtClean="0"/>
              <a:t>) and completeness (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result)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1000" smtClean="0"/>
              <a:t>Proof of soundness: by induction on iterations of the loop</a:t>
            </a:r>
            <a:br>
              <a:rPr lang="en-US" altLang="en-US" sz="1000" smtClean="0"/>
            </a:br>
            <a:r>
              <a:rPr lang="en-US" altLang="en-US" sz="1000" smtClean="0"/>
              <a:t>basis: </a:t>
            </a:r>
            <a:r>
              <a:rPr lang="en-US" altLang="en-US" sz="1000" i="1" smtClean="0">
                <a:sym typeface="Symbol" pitchFamily="18" charset="2"/>
              </a:rPr>
              <a:t> </a:t>
            </a:r>
            <a:r>
              <a:rPr lang="en-US" altLang="en-US" sz="1000" smtClean="0">
                <a:sym typeface="Symbol" pitchFamily="18" charset="2"/>
              </a:rPr>
              <a:t>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by reflexivity</a:t>
            </a:r>
            <a:br>
              <a:rPr lang="en-US" altLang="en-US" sz="1000" smtClean="0"/>
            </a:br>
            <a:r>
              <a:rPr lang="en-US" altLang="en-US" sz="1000" smtClean="0"/>
              <a:t>induction hypothesis: result at stage </a:t>
            </a:r>
            <a:r>
              <a:rPr lang="en-US" altLang="en-US" sz="1000" i="1" smtClean="0"/>
              <a:t>i</a:t>
            </a:r>
            <a:r>
              <a:rPr lang="en-US" altLang="en-US" sz="1000" smtClean="0"/>
              <a:t>, denoted result i , satisfies result i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  </a:t>
            </a:r>
            <a:br>
              <a:rPr lang="en-US" altLang="en-US" sz="1000" smtClean="0"/>
            </a:br>
            <a:r>
              <a:rPr lang="en-US" altLang="en-US" sz="1000" smtClean="0"/>
              <a:t>induction step: Consider a f.d. </a:t>
            </a:r>
            <a:r>
              <a:rPr lang="en-US" altLang="en-US" sz="1000" i="1" smtClean="0">
                <a:sym typeface="Symbol" pitchFamily="18" charset="2"/>
              </a:rPr>
              <a:t> </a:t>
            </a:r>
            <a:r>
              <a:rPr lang="en-US" altLang="en-US" sz="1000" smtClean="0">
                <a:sym typeface="Symbol" pitchFamily="18" charset="2"/>
              </a:rPr>
              <a:t> </a:t>
            </a:r>
            <a:r>
              <a:rPr lang="en-US" altLang="en-US" sz="1000" i="1" smtClean="0">
                <a:sym typeface="Symbol" pitchFamily="18" charset="2"/>
              </a:rPr>
              <a:t></a:t>
            </a:r>
            <a:r>
              <a:rPr lang="en-US" altLang="en-US" sz="1000" smtClean="0"/>
              <a:t>  where </a:t>
            </a:r>
            <a:r>
              <a:rPr lang="en-US" altLang="en-US" sz="1000" i="1" smtClean="0">
                <a:sym typeface="Symbol" pitchFamily="18" charset="2"/>
              </a:rPr>
              <a:t> </a:t>
            </a:r>
            <a:r>
              <a:rPr lang="en-US" altLang="en-US" sz="1000" smtClean="0"/>
              <a:t> 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result  . Then result i </a:t>
            </a:r>
            <a:r>
              <a:rPr lang="en-US" altLang="en-US" sz="1000" smtClean="0">
                <a:sym typeface="Symbol" pitchFamily="18" charset="2"/>
              </a:rPr>
              <a:t></a:t>
            </a:r>
            <a:r>
              <a:rPr lang="en-US" altLang="en-US" sz="1000" i="1" smtClean="0">
                <a:sym typeface="Symbol" pitchFamily="18" charset="2"/>
              </a:rPr>
              <a:t></a:t>
            </a:r>
            <a:r>
              <a:rPr lang="en-US" altLang="en-US" sz="1000" smtClean="0"/>
              <a:t> by reflexivity, and so result i </a:t>
            </a:r>
            <a:r>
              <a:rPr lang="en-US" altLang="en-US" sz="1000" smtClean="0">
                <a:sym typeface="Symbol" pitchFamily="18" charset="2"/>
              </a:rPr>
              <a:t></a:t>
            </a:r>
            <a:r>
              <a:rPr lang="en-US" altLang="en-US" sz="1000" smtClean="0"/>
              <a:t>  </a:t>
            </a:r>
            <a:r>
              <a:rPr lang="en-US" altLang="en-US" sz="1000" i="1" smtClean="0">
                <a:sym typeface="Symbol" pitchFamily="18" charset="2"/>
              </a:rPr>
              <a:t></a:t>
            </a:r>
            <a:r>
              <a:rPr lang="en-US" altLang="en-US" sz="1000" smtClean="0"/>
              <a:t> by transitivity. Hence, result  result  by the union rule. Since result  by the I.H.,   result  by definition. As   result  = result  , result  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Proof of completeness (   result)</a:t>
            </a:r>
            <a:br>
              <a:rPr lang="en-US" altLang="en-US" sz="1000" smtClean="0"/>
            </a:br>
            <a:r>
              <a:rPr lang="en-US" altLang="en-US" sz="1000" smtClean="0"/>
              <a:t>(by contradiction) Let A   R be such that A   and A   result. Construct a relation r(R) with 2 tuples. The tuples agree on all attributes of result, but disagree on all other attributes of R.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lemma: r satisfies F</a:t>
            </a:r>
            <a:br>
              <a:rPr lang="en-US" altLang="en-US" sz="1000" smtClean="0"/>
            </a:br>
            <a:r>
              <a:rPr lang="en-US" altLang="en-US" sz="1000" smtClean="0"/>
              <a:t>proof: (by contradiction) Assume r does not satisfy F. Then r must not satisfy some f.d.   in F. This can only happen if both tuples in r agree on all attributes of   and disagree on some attribute of   . If both agree on all attributes of   , then   result by the construction of r. But, if   result and   , then   result by the definition of the algorithm. However, the tuples disagree on some attribute of   , so   result by the construction of r. This is a contradiction, so the assumption that r does not satisfy F must be false, i.e. r satisfies F.</a:t>
            </a:r>
            <a:br>
              <a:rPr lang="en-US" altLang="en-US" sz="1000" smtClean="0"/>
            </a:br>
            <a:r>
              <a:rPr lang="en-US" altLang="en-US" sz="1000" smtClean="0"/>
              <a:t>end of lemma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We have A   , so   A is logically implied by F. Thus, any relation that satisfies F satisfies   A.</a:t>
            </a:r>
            <a:br>
              <a:rPr lang="en-US" altLang="en-US" sz="1000" smtClean="0"/>
            </a:br>
            <a:r>
              <a:rPr lang="en-US" altLang="en-US" sz="1000" smtClean="0"/>
              <a:t>Thus, r satisfies   A by the lemma.</a:t>
            </a:r>
            <a:br>
              <a:rPr lang="en-US" altLang="en-US" sz="1000" smtClean="0"/>
            </a:br>
            <a:r>
              <a:rPr lang="en-US" altLang="en-US" sz="1000" smtClean="0"/>
              <a:t>Hence, the tuples of r agree on A by transitivity (since the tuples in r must certainly agree on   ).</a:t>
            </a:r>
            <a:br>
              <a:rPr lang="en-US" altLang="en-US" sz="1000" smtClean="0"/>
            </a:br>
            <a:r>
              <a:rPr lang="en-US" altLang="en-US" sz="1000" smtClean="0"/>
              <a:t>Thus, A   result by the construction of r. This contradicts the original assumption, which must then be false. Hence,   result.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Correctness of the algorithm:</a:t>
            </a:r>
            <a:br>
              <a:rPr lang="en-US" altLang="en-US" sz="1000" smtClean="0"/>
            </a:br>
            <a:r>
              <a:rPr lang="en-US" altLang="en-US" sz="1000" smtClean="0"/>
              <a:t>by soundness and completeness, result   result</a:t>
            </a:r>
            <a:br>
              <a:rPr lang="en-US" altLang="en-US" sz="1000" smtClean="0"/>
            </a:br>
            <a:r>
              <a:rPr lang="en-US" altLang="en-US" sz="1000" smtClean="0"/>
              <a:t>Hence, result = </a:t>
            </a:r>
          </a:p>
        </p:txBody>
      </p:sp>
    </p:spTree>
    <p:extLst>
      <p:ext uri="{BB962C8B-B14F-4D97-AF65-F5344CB8AC3E}">
        <p14:creationId xmlns:p14="http://schemas.microsoft.com/office/powerpoint/2010/main" val="2202676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smtClean="0"/>
              <a:t>Correctness of the algorithm:</a:t>
            </a:r>
            <a:br>
              <a:rPr lang="en-US" altLang="en-US" sz="1000" smtClean="0"/>
            </a:br>
            <a:r>
              <a:rPr lang="en-US" altLang="en-US" sz="1000" smtClean="0"/>
              <a:t>Need to show soundness (result </a:t>
            </a:r>
            <a:r>
              <a:rPr lang="en-US" altLang="en-US" sz="1000" smtClean="0">
                <a:sym typeface="Symbol" pitchFamily="18" charset="2"/>
              </a:rPr>
              <a:t>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>
                <a:sym typeface="Symbol" pitchFamily="18" charset="2"/>
              </a:rPr>
              <a:t> </a:t>
            </a:r>
            <a:r>
              <a:rPr lang="en-US" altLang="en-US" sz="1000" smtClean="0"/>
              <a:t>) and completeness (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result)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1000" smtClean="0"/>
              <a:t>Proof of soundness: by induction on iterations of the loop</a:t>
            </a:r>
            <a:br>
              <a:rPr lang="en-US" altLang="en-US" sz="1000" smtClean="0"/>
            </a:br>
            <a:r>
              <a:rPr lang="en-US" altLang="en-US" sz="1000" smtClean="0"/>
              <a:t>basis: </a:t>
            </a:r>
            <a:r>
              <a:rPr lang="en-US" altLang="en-US" sz="1000" i="1" smtClean="0">
                <a:sym typeface="Symbol" pitchFamily="18" charset="2"/>
              </a:rPr>
              <a:t> </a:t>
            </a:r>
            <a:r>
              <a:rPr lang="en-US" altLang="en-US" sz="1000" smtClean="0">
                <a:sym typeface="Symbol" pitchFamily="18" charset="2"/>
              </a:rPr>
              <a:t>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by reflexivity</a:t>
            </a:r>
            <a:br>
              <a:rPr lang="en-US" altLang="en-US" sz="1000" smtClean="0"/>
            </a:br>
            <a:r>
              <a:rPr lang="en-US" altLang="en-US" sz="1000" smtClean="0"/>
              <a:t>induction hypothesis: result at stage </a:t>
            </a:r>
            <a:r>
              <a:rPr lang="en-US" altLang="en-US" sz="1000" i="1" smtClean="0"/>
              <a:t>i</a:t>
            </a:r>
            <a:r>
              <a:rPr lang="en-US" altLang="en-US" sz="1000" smtClean="0"/>
              <a:t>, denoted result i , satisfies result i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  </a:t>
            </a:r>
            <a:br>
              <a:rPr lang="en-US" altLang="en-US" sz="1000" smtClean="0"/>
            </a:br>
            <a:r>
              <a:rPr lang="en-US" altLang="en-US" sz="1000" smtClean="0"/>
              <a:t>induction step: Consider a f.d. </a:t>
            </a:r>
            <a:r>
              <a:rPr lang="en-US" altLang="en-US" sz="1000" i="1" smtClean="0">
                <a:sym typeface="Symbol" pitchFamily="18" charset="2"/>
              </a:rPr>
              <a:t> </a:t>
            </a:r>
            <a:r>
              <a:rPr lang="en-US" altLang="en-US" sz="1000" smtClean="0">
                <a:sym typeface="Symbol" pitchFamily="18" charset="2"/>
              </a:rPr>
              <a:t> </a:t>
            </a:r>
            <a:r>
              <a:rPr lang="en-US" altLang="en-US" sz="1000" i="1" smtClean="0">
                <a:sym typeface="Symbol" pitchFamily="18" charset="2"/>
              </a:rPr>
              <a:t></a:t>
            </a:r>
            <a:r>
              <a:rPr lang="en-US" altLang="en-US" sz="1000" smtClean="0"/>
              <a:t>  where </a:t>
            </a:r>
            <a:r>
              <a:rPr lang="en-US" altLang="en-US" sz="1000" i="1" smtClean="0">
                <a:sym typeface="Symbol" pitchFamily="18" charset="2"/>
              </a:rPr>
              <a:t> </a:t>
            </a:r>
            <a:r>
              <a:rPr lang="en-US" altLang="en-US" sz="1000" smtClean="0"/>
              <a:t> 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result  . Then result i </a:t>
            </a:r>
            <a:r>
              <a:rPr lang="en-US" altLang="en-US" sz="1000" smtClean="0">
                <a:sym typeface="Symbol" pitchFamily="18" charset="2"/>
              </a:rPr>
              <a:t></a:t>
            </a:r>
            <a:r>
              <a:rPr lang="en-US" altLang="en-US" sz="1000" i="1" smtClean="0">
                <a:sym typeface="Symbol" pitchFamily="18" charset="2"/>
              </a:rPr>
              <a:t></a:t>
            </a:r>
            <a:r>
              <a:rPr lang="en-US" altLang="en-US" sz="1000" smtClean="0"/>
              <a:t> by reflexivity, and so result i </a:t>
            </a:r>
            <a:r>
              <a:rPr lang="en-US" altLang="en-US" sz="1000" smtClean="0">
                <a:sym typeface="Symbol" pitchFamily="18" charset="2"/>
              </a:rPr>
              <a:t></a:t>
            </a:r>
            <a:r>
              <a:rPr lang="en-US" altLang="en-US" sz="1000" smtClean="0"/>
              <a:t>  </a:t>
            </a:r>
            <a:r>
              <a:rPr lang="en-US" altLang="en-US" sz="1000" i="1" smtClean="0">
                <a:sym typeface="Symbol" pitchFamily="18" charset="2"/>
              </a:rPr>
              <a:t></a:t>
            </a:r>
            <a:r>
              <a:rPr lang="en-US" altLang="en-US" sz="1000" smtClean="0"/>
              <a:t> by transitivity. Hence, result  result  by the union rule. Since result  by the I.H.,   result  by definition. As   result  = result  , result  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Proof of completeness (   result)</a:t>
            </a:r>
            <a:br>
              <a:rPr lang="en-US" altLang="en-US" sz="1000" smtClean="0"/>
            </a:br>
            <a:r>
              <a:rPr lang="en-US" altLang="en-US" sz="1000" smtClean="0"/>
              <a:t>(by contradiction) Let A   R be such that A   and A   result. Construct a relation r(R) with 2 tuples. The tuples agree on all attributes of result, but disagree on all other attributes of R.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lemma: r satisfies F</a:t>
            </a:r>
            <a:br>
              <a:rPr lang="en-US" altLang="en-US" sz="1000" smtClean="0"/>
            </a:br>
            <a:r>
              <a:rPr lang="en-US" altLang="en-US" sz="1000" smtClean="0"/>
              <a:t>proof: (by contradiction) Assume r does not satisfy F. Then r must not satisfy some f.d.   in F. This can only happen if both tuples in r agree on all attributes of   and disagree on some attribute of   . If both agree on all attributes of   , then   result by the construction of r. But, if   result and   , then   result by the definition of the algorithm. However, the tuples disagree on some attribute of   , so   result by the construction of r. This is a contradiction, so the assumption that r does not satisfy F must be false, i.e. r satisfies F.</a:t>
            </a:r>
            <a:br>
              <a:rPr lang="en-US" altLang="en-US" sz="1000" smtClean="0"/>
            </a:br>
            <a:r>
              <a:rPr lang="en-US" altLang="en-US" sz="1000" smtClean="0"/>
              <a:t>end of lemma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We have A   , so   A is logically implied by F. Thus, any relation that satisfies F satisfies   A.</a:t>
            </a:r>
            <a:br>
              <a:rPr lang="en-US" altLang="en-US" sz="1000" smtClean="0"/>
            </a:br>
            <a:r>
              <a:rPr lang="en-US" altLang="en-US" sz="1000" smtClean="0"/>
              <a:t>Thus, r satisfies   A by the lemma.</a:t>
            </a:r>
            <a:br>
              <a:rPr lang="en-US" altLang="en-US" sz="1000" smtClean="0"/>
            </a:br>
            <a:r>
              <a:rPr lang="en-US" altLang="en-US" sz="1000" smtClean="0"/>
              <a:t>Hence, the tuples of r agree on A by transitivity (since the tuples in r must certainly agree on   ).</a:t>
            </a:r>
            <a:br>
              <a:rPr lang="en-US" altLang="en-US" sz="1000" smtClean="0"/>
            </a:br>
            <a:r>
              <a:rPr lang="en-US" altLang="en-US" sz="1000" smtClean="0"/>
              <a:t>Thus, A   result by the construction of r. This contradicts the original assumption, which must then be false. Hence,   result.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Correctness of the algorithm:</a:t>
            </a:r>
            <a:br>
              <a:rPr lang="en-US" altLang="en-US" sz="1000" smtClean="0"/>
            </a:br>
            <a:r>
              <a:rPr lang="en-US" altLang="en-US" sz="1000" smtClean="0"/>
              <a:t>by soundness and completeness, result   result</a:t>
            </a:r>
            <a:br>
              <a:rPr lang="en-US" altLang="en-US" sz="1000" smtClean="0"/>
            </a:br>
            <a:r>
              <a:rPr lang="en-US" altLang="en-US" sz="1000" smtClean="0"/>
              <a:t>Hence, result = </a:t>
            </a:r>
          </a:p>
        </p:txBody>
      </p:sp>
    </p:spTree>
    <p:extLst>
      <p:ext uri="{BB962C8B-B14F-4D97-AF65-F5344CB8AC3E}">
        <p14:creationId xmlns:p14="http://schemas.microsoft.com/office/powerpoint/2010/main" val="2339485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smtClean="0"/>
              <a:t>Correctness of the algorithm:</a:t>
            </a:r>
            <a:br>
              <a:rPr lang="en-US" altLang="en-US" sz="1000" smtClean="0"/>
            </a:br>
            <a:r>
              <a:rPr lang="en-US" altLang="en-US" sz="1000" smtClean="0"/>
              <a:t>Need to show soundness (result </a:t>
            </a:r>
            <a:r>
              <a:rPr lang="en-US" altLang="en-US" sz="1000" smtClean="0">
                <a:sym typeface="Symbol" pitchFamily="18" charset="2"/>
              </a:rPr>
              <a:t>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>
                <a:sym typeface="Symbol" pitchFamily="18" charset="2"/>
              </a:rPr>
              <a:t> </a:t>
            </a:r>
            <a:r>
              <a:rPr lang="en-US" altLang="en-US" sz="1000" smtClean="0"/>
              <a:t>) and completeness (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result)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1000" smtClean="0"/>
              <a:t>Proof of soundness: by induction on iterations of the loop</a:t>
            </a:r>
            <a:br>
              <a:rPr lang="en-US" altLang="en-US" sz="1000" smtClean="0"/>
            </a:br>
            <a:r>
              <a:rPr lang="en-US" altLang="en-US" sz="1000" smtClean="0"/>
              <a:t>basis: </a:t>
            </a:r>
            <a:r>
              <a:rPr lang="en-US" altLang="en-US" sz="1000" i="1" smtClean="0">
                <a:sym typeface="Symbol" pitchFamily="18" charset="2"/>
              </a:rPr>
              <a:t> </a:t>
            </a:r>
            <a:r>
              <a:rPr lang="en-US" altLang="en-US" sz="1000" smtClean="0">
                <a:sym typeface="Symbol" pitchFamily="18" charset="2"/>
              </a:rPr>
              <a:t>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by reflexivity</a:t>
            </a:r>
            <a:br>
              <a:rPr lang="en-US" altLang="en-US" sz="1000" smtClean="0"/>
            </a:br>
            <a:r>
              <a:rPr lang="en-US" altLang="en-US" sz="1000" smtClean="0"/>
              <a:t>induction hypothesis: result at stage </a:t>
            </a:r>
            <a:r>
              <a:rPr lang="en-US" altLang="en-US" sz="1000" i="1" smtClean="0"/>
              <a:t>i</a:t>
            </a:r>
            <a:r>
              <a:rPr lang="en-US" altLang="en-US" sz="1000" smtClean="0"/>
              <a:t>, denoted result i , satisfies result i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  </a:t>
            </a:r>
            <a:br>
              <a:rPr lang="en-US" altLang="en-US" sz="1000" smtClean="0"/>
            </a:br>
            <a:r>
              <a:rPr lang="en-US" altLang="en-US" sz="1000" smtClean="0"/>
              <a:t>induction step: Consider a f.d. </a:t>
            </a:r>
            <a:r>
              <a:rPr lang="en-US" altLang="en-US" sz="1000" i="1" smtClean="0">
                <a:sym typeface="Symbol" pitchFamily="18" charset="2"/>
              </a:rPr>
              <a:t> </a:t>
            </a:r>
            <a:r>
              <a:rPr lang="en-US" altLang="en-US" sz="1000" smtClean="0">
                <a:sym typeface="Symbol" pitchFamily="18" charset="2"/>
              </a:rPr>
              <a:t> </a:t>
            </a:r>
            <a:r>
              <a:rPr lang="en-US" altLang="en-US" sz="1000" i="1" smtClean="0">
                <a:sym typeface="Symbol" pitchFamily="18" charset="2"/>
              </a:rPr>
              <a:t></a:t>
            </a:r>
            <a:r>
              <a:rPr lang="en-US" altLang="en-US" sz="1000" smtClean="0"/>
              <a:t>  where </a:t>
            </a:r>
            <a:r>
              <a:rPr lang="en-US" altLang="en-US" sz="1000" i="1" smtClean="0">
                <a:sym typeface="Symbol" pitchFamily="18" charset="2"/>
              </a:rPr>
              <a:t> </a:t>
            </a:r>
            <a:r>
              <a:rPr lang="en-US" altLang="en-US" sz="1000" smtClean="0"/>
              <a:t> 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result  . Then result i </a:t>
            </a:r>
            <a:r>
              <a:rPr lang="en-US" altLang="en-US" sz="1000" smtClean="0">
                <a:sym typeface="Symbol" pitchFamily="18" charset="2"/>
              </a:rPr>
              <a:t></a:t>
            </a:r>
            <a:r>
              <a:rPr lang="en-US" altLang="en-US" sz="1000" i="1" smtClean="0">
                <a:sym typeface="Symbol" pitchFamily="18" charset="2"/>
              </a:rPr>
              <a:t></a:t>
            </a:r>
            <a:r>
              <a:rPr lang="en-US" altLang="en-US" sz="1000" smtClean="0"/>
              <a:t> by reflexivity, and so result i </a:t>
            </a:r>
            <a:r>
              <a:rPr lang="en-US" altLang="en-US" sz="1000" smtClean="0">
                <a:sym typeface="Symbol" pitchFamily="18" charset="2"/>
              </a:rPr>
              <a:t></a:t>
            </a:r>
            <a:r>
              <a:rPr lang="en-US" altLang="en-US" sz="1000" smtClean="0"/>
              <a:t>  </a:t>
            </a:r>
            <a:r>
              <a:rPr lang="en-US" altLang="en-US" sz="1000" i="1" smtClean="0">
                <a:sym typeface="Symbol" pitchFamily="18" charset="2"/>
              </a:rPr>
              <a:t></a:t>
            </a:r>
            <a:r>
              <a:rPr lang="en-US" altLang="en-US" sz="1000" smtClean="0"/>
              <a:t> by transitivity. Hence, result  result  by the union rule. Since result  by the I.H.,   result  by definition. As   result  = result  , result  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Proof of completeness (   result)</a:t>
            </a:r>
            <a:br>
              <a:rPr lang="en-US" altLang="en-US" sz="1000" smtClean="0"/>
            </a:br>
            <a:r>
              <a:rPr lang="en-US" altLang="en-US" sz="1000" smtClean="0"/>
              <a:t>(by contradiction) Let A   R be such that A   and A   result. Construct a relation r(R) with 2 tuples. The tuples agree on all attributes of result, but disagree on all other attributes of R.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lemma: r satisfies F</a:t>
            </a:r>
            <a:br>
              <a:rPr lang="en-US" altLang="en-US" sz="1000" smtClean="0"/>
            </a:br>
            <a:r>
              <a:rPr lang="en-US" altLang="en-US" sz="1000" smtClean="0"/>
              <a:t>proof: (by contradiction) Assume r does not satisfy F. Then r must not satisfy some f.d.   in F. This can only happen if both tuples in r agree on all attributes of   and disagree on some attribute of   . If both agree on all attributes of   , then   result by the construction of r. But, if   result and   , then   result by the definition of the algorithm. However, the tuples disagree on some attribute of   , so   result by the construction of r. This is a contradiction, so the assumption that r does not satisfy F must be false, i.e. r satisfies F.</a:t>
            </a:r>
            <a:br>
              <a:rPr lang="en-US" altLang="en-US" sz="1000" smtClean="0"/>
            </a:br>
            <a:r>
              <a:rPr lang="en-US" altLang="en-US" sz="1000" smtClean="0"/>
              <a:t>end of lemma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We have A   , so   A is logically implied by F. Thus, any relation that satisfies F satisfies   A.</a:t>
            </a:r>
            <a:br>
              <a:rPr lang="en-US" altLang="en-US" sz="1000" smtClean="0"/>
            </a:br>
            <a:r>
              <a:rPr lang="en-US" altLang="en-US" sz="1000" smtClean="0"/>
              <a:t>Thus, r satisfies   A by the lemma.</a:t>
            </a:r>
            <a:br>
              <a:rPr lang="en-US" altLang="en-US" sz="1000" smtClean="0"/>
            </a:br>
            <a:r>
              <a:rPr lang="en-US" altLang="en-US" sz="1000" smtClean="0"/>
              <a:t>Hence, the tuples of r agree on A by transitivity (since the tuples in r must certainly agree on   ).</a:t>
            </a:r>
            <a:br>
              <a:rPr lang="en-US" altLang="en-US" sz="1000" smtClean="0"/>
            </a:br>
            <a:r>
              <a:rPr lang="en-US" altLang="en-US" sz="1000" smtClean="0"/>
              <a:t>Thus, A   result by the construction of r. This contradicts the original assumption, which must then be false. Hence,   result.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Correctness of the algorithm:</a:t>
            </a:r>
            <a:br>
              <a:rPr lang="en-US" altLang="en-US" sz="1000" smtClean="0"/>
            </a:br>
            <a:r>
              <a:rPr lang="en-US" altLang="en-US" sz="1000" smtClean="0"/>
              <a:t>by soundness and completeness, result   result</a:t>
            </a:r>
            <a:br>
              <a:rPr lang="en-US" altLang="en-US" sz="1000" smtClean="0"/>
            </a:br>
            <a:r>
              <a:rPr lang="en-US" altLang="en-US" sz="1000" smtClean="0"/>
              <a:t>Hence, result = </a:t>
            </a:r>
          </a:p>
        </p:txBody>
      </p:sp>
    </p:spTree>
    <p:extLst>
      <p:ext uri="{BB962C8B-B14F-4D97-AF65-F5344CB8AC3E}">
        <p14:creationId xmlns:p14="http://schemas.microsoft.com/office/powerpoint/2010/main" val="201739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61858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smtClean="0"/>
              <a:t>Correctness of the algorithm:</a:t>
            </a:r>
            <a:br>
              <a:rPr lang="en-US" altLang="en-US" sz="1000" smtClean="0"/>
            </a:br>
            <a:r>
              <a:rPr lang="en-US" altLang="en-US" sz="1000" smtClean="0"/>
              <a:t>Need to show soundness (result </a:t>
            </a:r>
            <a:r>
              <a:rPr lang="en-US" altLang="en-US" sz="1000" smtClean="0">
                <a:sym typeface="Symbol" pitchFamily="18" charset="2"/>
              </a:rPr>
              <a:t>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>
                <a:sym typeface="Symbol" pitchFamily="18" charset="2"/>
              </a:rPr>
              <a:t> </a:t>
            </a:r>
            <a:r>
              <a:rPr lang="en-US" altLang="en-US" sz="1000" smtClean="0"/>
              <a:t>) and completeness (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result)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1000" smtClean="0"/>
              <a:t>Proof of soundness: by induction on iterations of the loop</a:t>
            </a:r>
            <a:br>
              <a:rPr lang="en-US" altLang="en-US" sz="1000" smtClean="0"/>
            </a:br>
            <a:r>
              <a:rPr lang="en-US" altLang="en-US" sz="1000" smtClean="0"/>
              <a:t>basis: </a:t>
            </a:r>
            <a:r>
              <a:rPr lang="en-US" altLang="en-US" sz="1000" i="1" smtClean="0">
                <a:sym typeface="Symbol" pitchFamily="18" charset="2"/>
              </a:rPr>
              <a:t> </a:t>
            </a:r>
            <a:r>
              <a:rPr lang="en-US" altLang="en-US" sz="1000" smtClean="0">
                <a:sym typeface="Symbol" pitchFamily="18" charset="2"/>
              </a:rPr>
              <a:t>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by reflexivity</a:t>
            </a:r>
            <a:br>
              <a:rPr lang="en-US" altLang="en-US" sz="1000" smtClean="0"/>
            </a:br>
            <a:r>
              <a:rPr lang="en-US" altLang="en-US" sz="1000" smtClean="0"/>
              <a:t>induction hypothesis: result at stage </a:t>
            </a:r>
            <a:r>
              <a:rPr lang="en-US" altLang="en-US" sz="1000" i="1" smtClean="0"/>
              <a:t>i</a:t>
            </a:r>
            <a:r>
              <a:rPr lang="en-US" altLang="en-US" sz="1000" smtClean="0"/>
              <a:t>, denoted result i , satisfies result i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  </a:t>
            </a:r>
            <a:br>
              <a:rPr lang="en-US" altLang="en-US" sz="1000" smtClean="0"/>
            </a:br>
            <a:r>
              <a:rPr lang="en-US" altLang="en-US" sz="1000" smtClean="0"/>
              <a:t>induction step: Consider a f.d. </a:t>
            </a:r>
            <a:r>
              <a:rPr lang="en-US" altLang="en-US" sz="1000" i="1" smtClean="0">
                <a:sym typeface="Symbol" pitchFamily="18" charset="2"/>
              </a:rPr>
              <a:t> </a:t>
            </a:r>
            <a:r>
              <a:rPr lang="en-US" altLang="en-US" sz="1000" smtClean="0">
                <a:sym typeface="Symbol" pitchFamily="18" charset="2"/>
              </a:rPr>
              <a:t> </a:t>
            </a:r>
            <a:r>
              <a:rPr lang="en-US" altLang="en-US" sz="1000" i="1" smtClean="0">
                <a:sym typeface="Symbol" pitchFamily="18" charset="2"/>
              </a:rPr>
              <a:t></a:t>
            </a:r>
            <a:r>
              <a:rPr lang="en-US" altLang="en-US" sz="1000" smtClean="0"/>
              <a:t>  where </a:t>
            </a:r>
            <a:r>
              <a:rPr lang="en-US" altLang="en-US" sz="1000" i="1" smtClean="0">
                <a:sym typeface="Symbol" pitchFamily="18" charset="2"/>
              </a:rPr>
              <a:t> </a:t>
            </a:r>
            <a:r>
              <a:rPr lang="en-US" altLang="en-US" sz="1000" smtClean="0"/>
              <a:t> 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result  . Then result i </a:t>
            </a:r>
            <a:r>
              <a:rPr lang="en-US" altLang="en-US" sz="1000" smtClean="0">
                <a:sym typeface="Symbol" pitchFamily="18" charset="2"/>
              </a:rPr>
              <a:t></a:t>
            </a:r>
            <a:r>
              <a:rPr lang="en-US" altLang="en-US" sz="1000" i="1" smtClean="0">
                <a:sym typeface="Symbol" pitchFamily="18" charset="2"/>
              </a:rPr>
              <a:t></a:t>
            </a:r>
            <a:r>
              <a:rPr lang="en-US" altLang="en-US" sz="1000" smtClean="0"/>
              <a:t> by reflexivity, and so result i </a:t>
            </a:r>
            <a:r>
              <a:rPr lang="en-US" altLang="en-US" sz="1000" smtClean="0">
                <a:sym typeface="Symbol" pitchFamily="18" charset="2"/>
              </a:rPr>
              <a:t></a:t>
            </a:r>
            <a:r>
              <a:rPr lang="en-US" altLang="en-US" sz="1000" smtClean="0"/>
              <a:t>  </a:t>
            </a:r>
            <a:r>
              <a:rPr lang="en-US" altLang="en-US" sz="1000" i="1" smtClean="0">
                <a:sym typeface="Symbol" pitchFamily="18" charset="2"/>
              </a:rPr>
              <a:t></a:t>
            </a:r>
            <a:r>
              <a:rPr lang="en-US" altLang="en-US" sz="1000" smtClean="0"/>
              <a:t> by transitivity. Hence, result  result  by the union rule. Since result  by the I.H.,   result  by definition. As   result  = result  , result  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Proof of completeness (   result)</a:t>
            </a:r>
            <a:br>
              <a:rPr lang="en-US" altLang="en-US" sz="1000" smtClean="0"/>
            </a:br>
            <a:r>
              <a:rPr lang="en-US" altLang="en-US" sz="1000" smtClean="0"/>
              <a:t>(by contradiction) Let A   R be such that A   and A   result. Construct a relation r(R) with 2 tuples. The tuples agree on all attributes of result, but disagree on all other attributes of R.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lemma: r satisfies F</a:t>
            </a:r>
            <a:br>
              <a:rPr lang="en-US" altLang="en-US" sz="1000" smtClean="0"/>
            </a:br>
            <a:r>
              <a:rPr lang="en-US" altLang="en-US" sz="1000" smtClean="0"/>
              <a:t>proof: (by contradiction) Assume r does not satisfy F. Then r must not satisfy some f.d.   in F. This can only happen if both tuples in r agree on all attributes of   and disagree on some attribute of   . If both agree on all attributes of   , then   result by the construction of r. But, if   result and   , then   result by the definition of the algorithm. However, the tuples disagree on some attribute of   , so   result by the construction of r. This is a contradiction, so the assumption that r does not satisfy F must be false, i.e. r satisfies F.</a:t>
            </a:r>
            <a:br>
              <a:rPr lang="en-US" altLang="en-US" sz="1000" smtClean="0"/>
            </a:br>
            <a:r>
              <a:rPr lang="en-US" altLang="en-US" sz="1000" smtClean="0"/>
              <a:t>end of lemma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We have A   , so   A is logically implied by F. Thus, any relation that satisfies F satisfies   A.</a:t>
            </a:r>
            <a:br>
              <a:rPr lang="en-US" altLang="en-US" sz="1000" smtClean="0"/>
            </a:br>
            <a:r>
              <a:rPr lang="en-US" altLang="en-US" sz="1000" smtClean="0"/>
              <a:t>Thus, r satisfies   A by the lemma.</a:t>
            </a:r>
            <a:br>
              <a:rPr lang="en-US" altLang="en-US" sz="1000" smtClean="0"/>
            </a:br>
            <a:r>
              <a:rPr lang="en-US" altLang="en-US" sz="1000" smtClean="0"/>
              <a:t>Hence, the tuples of r agree on A by transitivity (since the tuples in r must certainly agree on   ).</a:t>
            </a:r>
            <a:br>
              <a:rPr lang="en-US" altLang="en-US" sz="1000" smtClean="0"/>
            </a:br>
            <a:r>
              <a:rPr lang="en-US" altLang="en-US" sz="1000" smtClean="0"/>
              <a:t>Thus, A   result by the construction of r. This contradicts the original assumption, which must then be false. Hence,   result.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Correctness of the algorithm:</a:t>
            </a:r>
            <a:br>
              <a:rPr lang="en-US" altLang="en-US" sz="1000" smtClean="0"/>
            </a:br>
            <a:r>
              <a:rPr lang="en-US" altLang="en-US" sz="1000" smtClean="0"/>
              <a:t>by soundness and completeness, result   result</a:t>
            </a:r>
            <a:br>
              <a:rPr lang="en-US" altLang="en-US" sz="1000" smtClean="0"/>
            </a:br>
            <a:r>
              <a:rPr lang="en-US" altLang="en-US" sz="1000" smtClean="0"/>
              <a:t>Hence, result = </a:t>
            </a:r>
          </a:p>
        </p:txBody>
      </p:sp>
    </p:spTree>
    <p:extLst>
      <p:ext uri="{BB962C8B-B14F-4D97-AF65-F5344CB8AC3E}">
        <p14:creationId xmlns:p14="http://schemas.microsoft.com/office/powerpoint/2010/main" val="3365841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smtClean="0"/>
              <a:t>Correctness of the algorithm:</a:t>
            </a:r>
            <a:br>
              <a:rPr lang="en-US" altLang="en-US" sz="1000" smtClean="0"/>
            </a:br>
            <a:r>
              <a:rPr lang="en-US" altLang="en-US" sz="1000" smtClean="0"/>
              <a:t>Need to show soundness (result </a:t>
            </a:r>
            <a:r>
              <a:rPr lang="en-US" altLang="en-US" sz="1000" smtClean="0">
                <a:sym typeface="Symbol" pitchFamily="18" charset="2"/>
              </a:rPr>
              <a:t>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>
                <a:sym typeface="Symbol" pitchFamily="18" charset="2"/>
              </a:rPr>
              <a:t> </a:t>
            </a:r>
            <a:r>
              <a:rPr lang="en-US" altLang="en-US" sz="1000" smtClean="0"/>
              <a:t>) and completeness (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result)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1000" smtClean="0"/>
              <a:t>Proof of soundness: by induction on iterations of the loop</a:t>
            </a:r>
            <a:br>
              <a:rPr lang="en-US" altLang="en-US" sz="1000" smtClean="0"/>
            </a:br>
            <a:r>
              <a:rPr lang="en-US" altLang="en-US" sz="1000" smtClean="0"/>
              <a:t>basis: </a:t>
            </a:r>
            <a:r>
              <a:rPr lang="en-US" altLang="en-US" sz="1000" i="1" smtClean="0">
                <a:sym typeface="Symbol" pitchFamily="18" charset="2"/>
              </a:rPr>
              <a:t> </a:t>
            </a:r>
            <a:r>
              <a:rPr lang="en-US" altLang="en-US" sz="1000" smtClean="0">
                <a:sym typeface="Symbol" pitchFamily="18" charset="2"/>
              </a:rPr>
              <a:t>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by reflexivity</a:t>
            </a:r>
            <a:br>
              <a:rPr lang="en-US" altLang="en-US" sz="1000" smtClean="0"/>
            </a:br>
            <a:r>
              <a:rPr lang="en-US" altLang="en-US" sz="1000" smtClean="0"/>
              <a:t>induction hypothesis: result at stage </a:t>
            </a:r>
            <a:r>
              <a:rPr lang="en-US" altLang="en-US" sz="1000" i="1" smtClean="0"/>
              <a:t>i</a:t>
            </a:r>
            <a:r>
              <a:rPr lang="en-US" altLang="en-US" sz="1000" smtClean="0"/>
              <a:t>, denoted result i , satisfies result i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  </a:t>
            </a:r>
            <a:br>
              <a:rPr lang="en-US" altLang="en-US" sz="1000" smtClean="0"/>
            </a:br>
            <a:r>
              <a:rPr lang="en-US" altLang="en-US" sz="1000" smtClean="0"/>
              <a:t>induction step: Consider a f.d. </a:t>
            </a:r>
            <a:r>
              <a:rPr lang="en-US" altLang="en-US" sz="1000" i="1" smtClean="0">
                <a:sym typeface="Symbol" pitchFamily="18" charset="2"/>
              </a:rPr>
              <a:t> </a:t>
            </a:r>
            <a:r>
              <a:rPr lang="en-US" altLang="en-US" sz="1000" smtClean="0">
                <a:sym typeface="Symbol" pitchFamily="18" charset="2"/>
              </a:rPr>
              <a:t> </a:t>
            </a:r>
            <a:r>
              <a:rPr lang="en-US" altLang="en-US" sz="1000" i="1" smtClean="0">
                <a:sym typeface="Symbol" pitchFamily="18" charset="2"/>
              </a:rPr>
              <a:t></a:t>
            </a:r>
            <a:r>
              <a:rPr lang="en-US" altLang="en-US" sz="1000" smtClean="0"/>
              <a:t>  where </a:t>
            </a:r>
            <a:r>
              <a:rPr lang="en-US" altLang="en-US" sz="1000" i="1" smtClean="0">
                <a:sym typeface="Symbol" pitchFamily="18" charset="2"/>
              </a:rPr>
              <a:t> </a:t>
            </a:r>
            <a:r>
              <a:rPr lang="en-US" altLang="en-US" sz="1000" smtClean="0"/>
              <a:t> 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result  . Then result i </a:t>
            </a:r>
            <a:r>
              <a:rPr lang="en-US" altLang="en-US" sz="1000" smtClean="0">
                <a:sym typeface="Symbol" pitchFamily="18" charset="2"/>
              </a:rPr>
              <a:t></a:t>
            </a:r>
            <a:r>
              <a:rPr lang="en-US" altLang="en-US" sz="1000" i="1" smtClean="0">
                <a:sym typeface="Symbol" pitchFamily="18" charset="2"/>
              </a:rPr>
              <a:t></a:t>
            </a:r>
            <a:r>
              <a:rPr lang="en-US" altLang="en-US" sz="1000" smtClean="0"/>
              <a:t> by reflexivity, and so result i </a:t>
            </a:r>
            <a:r>
              <a:rPr lang="en-US" altLang="en-US" sz="1000" smtClean="0">
                <a:sym typeface="Symbol" pitchFamily="18" charset="2"/>
              </a:rPr>
              <a:t></a:t>
            </a:r>
            <a:r>
              <a:rPr lang="en-US" altLang="en-US" sz="1000" smtClean="0"/>
              <a:t>  </a:t>
            </a:r>
            <a:r>
              <a:rPr lang="en-US" altLang="en-US" sz="1000" i="1" smtClean="0">
                <a:sym typeface="Symbol" pitchFamily="18" charset="2"/>
              </a:rPr>
              <a:t></a:t>
            </a:r>
            <a:r>
              <a:rPr lang="en-US" altLang="en-US" sz="1000" smtClean="0"/>
              <a:t> by transitivity. Hence, result  result  by the union rule. Since result  by the I.H.,   result  by definition. As   result  = result  , result  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Proof of completeness (   result)</a:t>
            </a:r>
            <a:br>
              <a:rPr lang="en-US" altLang="en-US" sz="1000" smtClean="0"/>
            </a:br>
            <a:r>
              <a:rPr lang="en-US" altLang="en-US" sz="1000" smtClean="0"/>
              <a:t>(by contradiction) Let A   R be such that A   and A   result. Construct a relation r(R) with 2 tuples. The tuples agree on all attributes of result, but disagree on all other attributes of R.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lemma: r satisfies F</a:t>
            </a:r>
            <a:br>
              <a:rPr lang="en-US" altLang="en-US" sz="1000" smtClean="0"/>
            </a:br>
            <a:r>
              <a:rPr lang="en-US" altLang="en-US" sz="1000" smtClean="0"/>
              <a:t>proof: (by contradiction) Assume r does not satisfy F. Then r must not satisfy some f.d.   in F. This can only happen if both tuples in r agree on all attributes of   and disagree on some attribute of   . If both agree on all attributes of   , then   result by the construction of r. But, if   result and   , then   result by the definition of the algorithm. However, the tuples disagree on some attribute of   , so   result by the construction of r. This is a contradiction, so the assumption that r does not satisfy F must be false, i.e. r satisfies F.</a:t>
            </a:r>
            <a:br>
              <a:rPr lang="en-US" altLang="en-US" sz="1000" smtClean="0"/>
            </a:br>
            <a:r>
              <a:rPr lang="en-US" altLang="en-US" sz="1000" smtClean="0"/>
              <a:t>end of lemma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We have A   , so   A is logically implied by F. Thus, any relation that satisfies F satisfies   A.</a:t>
            </a:r>
            <a:br>
              <a:rPr lang="en-US" altLang="en-US" sz="1000" smtClean="0"/>
            </a:br>
            <a:r>
              <a:rPr lang="en-US" altLang="en-US" sz="1000" smtClean="0"/>
              <a:t>Thus, r satisfies   A by the lemma.</a:t>
            </a:r>
            <a:br>
              <a:rPr lang="en-US" altLang="en-US" sz="1000" smtClean="0"/>
            </a:br>
            <a:r>
              <a:rPr lang="en-US" altLang="en-US" sz="1000" smtClean="0"/>
              <a:t>Hence, the tuples of r agree on A by transitivity (since the tuples in r must certainly agree on   ).</a:t>
            </a:r>
            <a:br>
              <a:rPr lang="en-US" altLang="en-US" sz="1000" smtClean="0"/>
            </a:br>
            <a:r>
              <a:rPr lang="en-US" altLang="en-US" sz="1000" smtClean="0"/>
              <a:t>Thus, A   result by the construction of r. This contradicts the original assumption, which must then be false. Hence,   result.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Correctness of the algorithm:</a:t>
            </a:r>
            <a:br>
              <a:rPr lang="en-US" altLang="en-US" sz="1000" smtClean="0"/>
            </a:br>
            <a:r>
              <a:rPr lang="en-US" altLang="en-US" sz="1000" smtClean="0"/>
              <a:t>by soundness and completeness, result   result</a:t>
            </a:r>
            <a:br>
              <a:rPr lang="en-US" altLang="en-US" sz="1000" smtClean="0"/>
            </a:br>
            <a:r>
              <a:rPr lang="en-US" altLang="en-US" sz="1000" smtClean="0"/>
              <a:t>Hence, result = </a:t>
            </a:r>
          </a:p>
        </p:txBody>
      </p:sp>
    </p:spTree>
    <p:extLst>
      <p:ext uri="{BB962C8B-B14F-4D97-AF65-F5344CB8AC3E}">
        <p14:creationId xmlns:p14="http://schemas.microsoft.com/office/powerpoint/2010/main" val="40584116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smtClean="0"/>
              <a:t>Correctness of the algorithm:</a:t>
            </a:r>
            <a:br>
              <a:rPr lang="en-US" altLang="en-US" sz="1000" smtClean="0"/>
            </a:br>
            <a:r>
              <a:rPr lang="en-US" altLang="en-US" sz="1000" smtClean="0"/>
              <a:t>Need to show soundness (result </a:t>
            </a:r>
            <a:r>
              <a:rPr lang="en-US" altLang="en-US" sz="1000" smtClean="0">
                <a:sym typeface="Symbol" pitchFamily="18" charset="2"/>
              </a:rPr>
              <a:t>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>
                <a:sym typeface="Symbol" pitchFamily="18" charset="2"/>
              </a:rPr>
              <a:t> </a:t>
            </a:r>
            <a:r>
              <a:rPr lang="en-US" altLang="en-US" sz="1000" smtClean="0"/>
              <a:t>) and completeness (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result)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1000" smtClean="0"/>
              <a:t>Proof of soundness: by induction on iterations of the loop</a:t>
            </a:r>
            <a:br>
              <a:rPr lang="en-US" altLang="en-US" sz="1000" smtClean="0"/>
            </a:br>
            <a:r>
              <a:rPr lang="en-US" altLang="en-US" sz="1000" smtClean="0"/>
              <a:t>basis: </a:t>
            </a:r>
            <a:r>
              <a:rPr lang="en-US" altLang="en-US" sz="1000" i="1" smtClean="0">
                <a:sym typeface="Symbol" pitchFamily="18" charset="2"/>
              </a:rPr>
              <a:t> </a:t>
            </a:r>
            <a:r>
              <a:rPr lang="en-US" altLang="en-US" sz="1000" smtClean="0">
                <a:sym typeface="Symbol" pitchFamily="18" charset="2"/>
              </a:rPr>
              <a:t>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by reflexivity</a:t>
            </a:r>
            <a:br>
              <a:rPr lang="en-US" altLang="en-US" sz="1000" smtClean="0"/>
            </a:br>
            <a:r>
              <a:rPr lang="en-US" altLang="en-US" sz="1000" smtClean="0"/>
              <a:t>induction hypothesis: result at stage </a:t>
            </a:r>
            <a:r>
              <a:rPr lang="en-US" altLang="en-US" sz="1000" i="1" smtClean="0"/>
              <a:t>i</a:t>
            </a:r>
            <a:r>
              <a:rPr lang="en-US" altLang="en-US" sz="1000" smtClean="0"/>
              <a:t>, denoted result i , satisfies result i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  </a:t>
            </a:r>
            <a:br>
              <a:rPr lang="en-US" altLang="en-US" sz="1000" smtClean="0"/>
            </a:br>
            <a:r>
              <a:rPr lang="en-US" altLang="en-US" sz="1000" smtClean="0"/>
              <a:t>induction step: Consider a f.d. </a:t>
            </a:r>
            <a:r>
              <a:rPr lang="en-US" altLang="en-US" sz="1000" i="1" smtClean="0">
                <a:sym typeface="Symbol" pitchFamily="18" charset="2"/>
              </a:rPr>
              <a:t> </a:t>
            </a:r>
            <a:r>
              <a:rPr lang="en-US" altLang="en-US" sz="1000" smtClean="0">
                <a:sym typeface="Symbol" pitchFamily="18" charset="2"/>
              </a:rPr>
              <a:t> </a:t>
            </a:r>
            <a:r>
              <a:rPr lang="en-US" altLang="en-US" sz="1000" i="1" smtClean="0">
                <a:sym typeface="Symbol" pitchFamily="18" charset="2"/>
              </a:rPr>
              <a:t></a:t>
            </a:r>
            <a:r>
              <a:rPr lang="en-US" altLang="en-US" sz="1000" smtClean="0"/>
              <a:t>  where </a:t>
            </a:r>
            <a:r>
              <a:rPr lang="en-US" altLang="en-US" sz="1000" i="1" smtClean="0">
                <a:sym typeface="Symbol" pitchFamily="18" charset="2"/>
              </a:rPr>
              <a:t> </a:t>
            </a:r>
            <a:r>
              <a:rPr lang="en-US" altLang="en-US" sz="1000" smtClean="0"/>
              <a:t> 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result  . Then result i </a:t>
            </a:r>
            <a:r>
              <a:rPr lang="en-US" altLang="en-US" sz="1000" smtClean="0">
                <a:sym typeface="Symbol" pitchFamily="18" charset="2"/>
              </a:rPr>
              <a:t></a:t>
            </a:r>
            <a:r>
              <a:rPr lang="en-US" altLang="en-US" sz="1000" i="1" smtClean="0">
                <a:sym typeface="Symbol" pitchFamily="18" charset="2"/>
              </a:rPr>
              <a:t></a:t>
            </a:r>
            <a:r>
              <a:rPr lang="en-US" altLang="en-US" sz="1000" smtClean="0"/>
              <a:t> by reflexivity, and so result i </a:t>
            </a:r>
            <a:r>
              <a:rPr lang="en-US" altLang="en-US" sz="1000" smtClean="0">
                <a:sym typeface="Symbol" pitchFamily="18" charset="2"/>
              </a:rPr>
              <a:t></a:t>
            </a:r>
            <a:r>
              <a:rPr lang="en-US" altLang="en-US" sz="1000" smtClean="0"/>
              <a:t>  </a:t>
            </a:r>
            <a:r>
              <a:rPr lang="en-US" altLang="en-US" sz="1000" i="1" smtClean="0">
                <a:sym typeface="Symbol" pitchFamily="18" charset="2"/>
              </a:rPr>
              <a:t></a:t>
            </a:r>
            <a:r>
              <a:rPr lang="en-US" altLang="en-US" sz="1000" smtClean="0"/>
              <a:t> by transitivity. Hence, result  result  by the union rule. Since result  by the I.H.,   result  by definition. As   result  = result  , result  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Proof of completeness (   result)</a:t>
            </a:r>
            <a:br>
              <a:rPr lang="en-US" altLang="en-US" sz="1000" smtClean="0"/>
            </a:br>
            <a:r>
              <a:rPr lang="en-US" altLang="en-US" sz="1000" smtClean="0"/>
              <a:t>(by contradiction) Let A   R be such that A   and A   result. Construct a relation r(R) with 2 tuples. The tuples agree on all attributes of result, but disagree on all other attributes of R.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lemma: r satisfies F</a:t>
            </a:r>
            <a:br>
              <a:rPr lang="en-US" altLang="en-US" sz="1000" smtClean="0"/>
            </a:br>
            <a:r>
              <a:rPr lang="en-US" altLang="en-US" sz="1000" smtClean="0"/>
              <a:t>proof: (by contradiction) Assume r does not satisfy F. Then r must not satisfy some f.d.   in F. This can only happen if both tuples in r agree on all attributes of   and disagree on some attribute of   . If both agree on all attributes of   , then   result by the construction of r. But, if   result and   , then   result by the definition of the algorithm. However, the tuples disagree on some attribute of   , so   result by the construction of r. This is a contradiction, so the assumption that r does not satisfy F must be false, i.e. r satisfies F.</a:t>
            </a:r>
            <a:br>
              <a:rPr lang="en-US" altLang="en-US" sz="1000" smtClean="0"/>
            </a:br>
            <a:r>
              <a:rPr lang="en-US" altLang="en-US" sz="1000" smtClean="0"/>
              <a:t>end of lemma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We have A   , so   A is logically implied by F. Thus, any relation that satisfies F satisfies   A.</a:t>
            </a:r>
            <a:br>
              <a:rPr lang="en-US" altLang="en-US" sz="1000" smtClean="0"/>
            </a:br>
            <a:r>
              <a:rPr lang="en-US" altLang="en-US" sz="1000" smtClean="0"/>
              <a:t>Thus, r satisfies   A by the lemma.</a:t>
            </a:r>
            <a:br>
              <a:rPr lang="en-US" altLang="en-US" sz="1000" smtClean="0"/>
            </a:br>
            <a:r>
              <a:rPr lang="en-US" altLang="en-US" sz="1000" smtClean="0"/>
              <a:t>Hence, the tuples of r agree on A by transitivity (since the tuples in r must certainly agree on   ).</a:t>
            </a:r>
            <a:br>
              <a:rPr lang="en-US" altLang="en-US" sz="1000" smtClean="0"/>
            </a:br>
            <a:r>
              <a:rPr lang="en-US" altLang="en-US" sz="1000" smtClean="0"/>
              <a:t>Thus, A   result by the construction of r. This contradicts the original assumption, which must then be false. Hence,   result.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Correctness of the algorithm:</a:t>
            </a:r>
            <a:br>
              <a:rPr lang="en-US" altLang="en-US" sz="1000" smtClean="0"/>
            </a:br>
            <a:r>
              <a:rPr lang="en-US" altLang="en-US" sz="1000" smtClean="0"/>
              <a:t>by soundness and completeness, result   result</a:t>
            </a:r>
            <a:br>
              <a:rPr lang="en-US" altLang="en-US" sz="1000" smtClean="0"/>
            </a:br>
            <a:r>
              <a:rPr lang="en-US" altLang="en-US" sz="1000" smtClean="0"/>
              <a:t>Hence, result = </a:t>
            </a:r>
          </a:p>
        </p:txBody>
      </p:sp>
    </p:spTree>
    <p:extLst>
      <p:ext uri="{BB962C8B-B14F-4D97-AF65-F5344CB8AC3E}">
        <p14:creationId xmlns:p14="http://schemas.microsoft.com/office/powerpoint/2010/main" val="25065428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smtClean="0"/>
              <a:t>Correctness of the algorithm:</a:t>
            </a:r>
            <a:br>
              <a:rPr lang="en-US" altLang="en-US" sz="1000" smtClean="0"/>
            </a:br>
            <a:r>
              <a:rPr lang="en-US" altLang="en-US" sz="1000" smtClean="0"/>
              <a:t>Need to show soundness (result </a:t>
            </a:r>
            <a:r>
              <a:rPr lang="en-US" altLang="en-US" sz="1000" smtClean="0">
                <a:sym typeface="Symbol" pitchFamily="18" charset="2"/>
              </a:rPr>
              <a:t>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>
                <a:sym typeface="Symbol" pitchFamily="18" charset="2"/>
              </a:rPr>
              <a:t> </a:t>
            </a:r>
            <a:r>
              <a:rPr lang="en-US" altLang="en-US" sz="1000" smtClean="0"/>
              <a:t>) and completeness (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result)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1000" smtClean="0"/>
              <a:t>Proof of soundness: by induction on iterations of the loop</a:t>
            </a:r>
            <a:br>
              <a:rPr lang="en-US" altLang="en-US" sz="1000" smtClean="0"/>
            </a:br>
            <a:r>
              <a:rPr lang="en-US" altLang="en-US" sz="1000" smtClean="0"/>
              <a:t>basis: </a:t>
            </a:r>
            <a:r>
              <a:rPr lang="en-US" altLang="en-US" sz="1000" i="1" smtClean="0">
                <a:sym typeface="Symbol" pitchFamily="18" charset="2"/>
              </a:rPr>
              <a:t> </a:t>
            </a:r>
            <a:r>
              <a:rPr lang="en-US" altLang="en-US" sz="1000" smtClean="0">
                <a:sym typeface="Symbol" pitchFamily="18" charset="2"/>
              </a:rPr>
              <a:t>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by reflexivity</a:t>
            </a:r>
            <a:br>
              <a:rPr lang="en-US" altLang="en-US" sz="1000" smtClean="0"/>
            </a:br>
            <a:r>
              <a:rPr lang="en-US" altLang="en-US" sz="1000" smtClean="0"/>
              <a:t>induction hypothesis: result at stage </a:t>
            </a:r>
            <a:r>
              <a:rPr lang="en-US" altLang="en-US" sz="1000" i="1" smtClean="0"/>
              <a:t>i</a:t>
            </a:r>
            <a:r>
              <a:rPr lang="en-US" altLang="en-US" sz="1000" smtClean="0"/>
              <a:t>, denoted result i , satisfies result i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</a:t>
            </a:r>
            <a:r>
              <a:rPr lang="en-US" altLang="en-US" sz="1000" i="1" smtClean="0">
                <a:sym typeface="Symbol" pitchFamily="18" charset="2"/>
              </a:rPr>
              <a:t></a:t>
            </a:r>
            <a:r>
              <a:rPr lang="en-US" altLang="en-US" sz="1000" b="1" smtClean="0"/>
              <a:t>+</a:t>
            </a:r>
            <a:r>
              <a:rPr lang="en-US" altLang="en-US" sz="1000" smtClean="0"/>
              <a:t>   </a:t>
            </a:r>
            <a:br>
              <a:rPr lang="en-US" altLang="en-US" sz="1000" smtClean="0"/>
            </a:br>
            <a:r>
              <a:rPr lang="en-US" altLang="en-US" sz="1000" smtClean="0"/>
              <a:t>induction step: Consider a f.d. </a:t>
            </a:r>
            <a:r>
              <a:rPr lang="en-US" altLang="en-US" sz="1000" i="1" smtClean="0">
                <a:sym typeface="Symbol" pitchFamily="18" charset="2"/>
              </a:rPr>
              <a:t> </a:t>
            </a:r>
            <a:r>
              <a:rPr lang="en-US" altLang="en-US" sz="1000" smtClean="0">
                <a:sym typeface="Symbol" pitchFamily="18" charset="2"/>
              </a:rPr>
              <a:t> </a:t>
            </a:r>
            <a:r>
              <a:rPr lang="en-US" altLang="en-US" sz="1000" i="1" smtClean="0">
                <a:sym typeface="Symbol" pitchFamily="18" charset="2"/>
              </a:rPr>
              <a:t></a:t>
            </a:r>
            <a:r>
              <a:rPr lang="en-US" altLang="en-US" sz="1000" smtClean="0"/>
              <a:t>  where </a:t>
            </a:r>
            <a:r>
              <a:rPr lang="en-US" altLang="en-US" sz="1000" i="1" smtClean="0">
                <a:sym typeface="Symbol" pitchFamily="18" charset="2"/>
              </a:rPr>
              <a:t> </a:t>
            </a:r>
            <a:r>
              <a:rPr lang="en-US" altLang="en-US" sz="1000" smtClean="0"/>
              <a:t>  </a:t>
            </a:r>
            <a:r>
              <a:rPr lang="en-US" altLang="en-US" sz="1000" smtClean="0">
                <a:sym typeface="Symbol" pitchFamily="18" charset="2"/>
              </a:rPr>
              <a:t></a:t>
            </a:r>
            <a:r>
              <a:rPr lang="en-US" altLang="en-US" sz="1000" smtClean="0"/>
              <a:t> result  . Then result i </a:t>
            </a:r>
            <a:r>
              <a:rPr lang="en-US" altLang="en-US" sz="1000" smtClean="0">
                <a:sym typeface="Symbol" pitchFamily="18" charset="2"/>
              </a:rPr>
              <a:t></a:t>
            </a:r>
            <a:r>
              <a:rPr lang="en-US" altLang="en-US" sz="1000" i="1" smtClean="0">
                <a:sym typeface="Symbol" pitchFamily="18" charset="2"/>
              </a:rPr>
              <a:t></a:t>
            </a:r>
            <a:r>
              <a:rPr lang="en-US" altLang="en-US" sz="1000" smtClean="0"/>
              <a:t> by reflexivity, and so result i </a:t>
            </a:r>
            <a:r>
              <a:rPr lang="en-US" altLang="en-US" sz="1000" smtClean="0">
                <a:sym typeface="Symbol" pitchFamily="18" charset="2"/>
              </a:rPr>
              <a:t></a:t>
            </a:r>
            <a:r>
              <a:rPr lang="en-US" altLang="en-US" sz="1000" smtClean="0"/>
              <a:t>  </a:t>
            </a:r>
            <a:r>
              <a:rPr lang="en-US" altLang="en-US" sz="1000" i="1" smtClean="0">
                <a:sym typeface="Symbol" pitchFamily="18" charset="2"/>
              </a:rPr>
              <a:t></a:t>
            </a:r>
            <a:r>
              <a:rPr lang="en-US" altLang="en-US" sz="1000" smtClean="0"/>
              <a:t> by transitivity. Hence, result  result  by the union rule. Since result  by the I.H.,   result  by definition. As   result  = result  , result  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Proof of completeness (   result)</a:t>
            </a:r>
            <a:br>
              <a:rPr lang="en-US" altLang="en-US" sz="1000" smtClean="0"/>
            </a:br>
            <a:r>
              <a:rPr lang="en-US" altLang="en-US" sz="1000" smtClean="0"/>
              <a:t>(by contradiction) Let A   R be such that A   and A   result. Construct a relation r(R) with 2 tuples. The tuples agree on all attributes of result, but disagree on all other attributes of R.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lemma: r satisfies F</a:t>
            </a:r>
            <a:br>
              <a:rPr lang="en-US" altLang="en-US" sz="1000" smtClean="0"/>
            </a:br>
            <a:r>
              <a:rPr lang="en-US" altLang="en-US" sz="1000" smtClean="0"/>
              <a:t>proof: (by contradiction) Assume r does not satisfy F. Then r must not satisfy some f.d.   in F. This can only happen if both tuples in r agree on all attributes of   and disagree on some attribute of   . If both agree on all attributes of   , then   result by the construction of r. But, if   result and   , then   result by the definition of the algorithm. However, the tuples disagree on some attribute of   , so   result by the construction of r. This is a contradiction, so the assumption that r does not satisfy F must be false, i.e. r satisfies F.</a:t>
            </a:r>
            <a:br>
              <a:rPr lang="en-US" altLang="en-US" sz="1000" smtClean="0"/>
            </a:br>
            <a:r>
              <a:rPr lang="en-US" altLang="en-US" sz="1000" smtClean="0"/>
              <a:t>end of lemma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We have A   , so   A is logically implied by F. Thus, any relation that satisfies F satisfies   A.</a:t>
            </a:r>
            <a:br>
              <a:rPr lang="en-US" altLang="en-US" sz="1000" smtClean="0"/>
            </a:br>
            <a:r>
              <a:rPr lang="en-US" altLang="en-US" sz="1000" smtClean="0"/>
              <a:t>Thus, r satisfies   A by the lemma.</a:t>
            </a:r>
            <a:br>
              <a:rPr lang="en-US" altLang="en-US" sz="1000" smtClean="0"/>
            </a:br>
            <a:r>
              <a:rPr lang="en-US" altLang="en-US" sz="1000" smtClean="0"/>
              <a:t>Hence, the tuples of r agree on A by transitivity (since the tuples in r must certainly agree on   ).</a:t>
            </a:r>
            <a:br>
              <a:rPr lang="en-US" altLang="en-US" sz="1000" smtClean="0"/>
            </a:br>
            <a:r>
              <a:rPr lang="en-US" altLang="en-US" sz="1000" smtClean="0"/>
              <a:t>Thus, A   result by the construction of r. This contradicts the original assumption, which must then be false. Hence,   result. </a:t>
            </a:r>
          </a:p>
          <a:p>
            <a:pPr>
              <a:lnSpc>
                <a:spcPct val="90000"/>
              </a:lnSpc>
            </a:pPr>
            <a:r>
              <a:rPr lang="en-US" altLang="en-US" sz="1000" smtClean="0"/>
              <a:t>Correctness of the algorithm:</a:t>
            </a:r>
            <a:br>
              <a:rPr lang="en-US" altLang="en-US" sz="1000" smtClean="0"/>
            </a:br>
            <a:r>
              <a:rPr lang="en-US" altLang="en-US" sz="1000" smtClean="0"/>
              <a:t>by soundness and completeness, result   result</a:t>
            </a:r>
            <a:br>
              <a:rPr lang="en-US" altLang="en-US" sz="1000" smtClean="0"/>
            </a:br>
            <a:r>
              <a:rPr lang="en-US" altLang="en-US" sz="1000" smtClean="0"/>
              <a:t>Hence, result = </a:t>
            </a:r>
          </a:p>
        </p:txBody>
      </p:sp>
    </p:spTree>
    <p:extLst>
      <p:ext uri="{BB962C8B-B14F-4D97-AF65-F5344CB8AC3E}">
        <p14:creationId xmlns:p14="http://schemas.microsoft.com/office/powerpoint/2010/main" val="30333518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93039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97812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50878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80547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6545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In this relation, does A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 B hold? </a:t>
            </a:r>
          </a:p>
          <a:p>
            <a:r>
              <a:rPr lang="en-US" altLang="en-US" smtClean="0"/>
              <a:t>From top to bottom, label the tuples </a:t>
            </a:r>
            <a:r>
              <a:rPr lang="en-US" altLang="en-US" i="1" smtClean="0"/>
              <a:t>t</a:t>
            </a:r>
            <a:r>
              <a:rPr lang="en-US" altLang="en-US" smtClean="0"/>
              <a:t>1  through  </a:t>
            </a:r>
            <a:r>
              <a:rPr lang="en-US" altLang="en-US" i="1" smtClean="0"/>
              <a:t>t4</a:t>
            </a:r>
            <a:r>
              <a:rPr lang="en-US" altLang="en-US" smtClean="0"/>
              <a:t> . Then, </a:t>
            </a:r>
            <a:r>
              <a:rPr lang="en-US" altLang="en-US" i="1" smtClean="0"/>
              <a:t>t</a:t>
            </a:r>
            <a:r>
              <a:rPr lang="en-US" altLang="en-US" smtClean="0"/>
              <a:t>1  [A] = </a:t>
            </a:r>
            <a:r>
              <a:rPr lang="en-US" altLang="en-US" i="1" smtClean="0"/>
              <a:t>t</a:t>
            </a:r>
            <a:r>
              <a:rPr lang="en-US" altLang="en-US" smtClean="0"/>
              <a:t>2  [A], but  </a:t>
            </a:r>
            <a:r>
              <a:rPr lang="en-US" altLang="en-US" i="1" smtClean="0"/>
              <a:t>t</a:t>
            </a:r>
            <a:r>
              <a:rPr lang="en-US" altLang="en-US" smtClean="0"/>
              <a:t>1 [B]  </a:t>
            </a:r>
            <a:r>
              <a:rPr lang="en-US" altLang="en-US" smtClean="0">
                <a:sym typeface="Symbol" pitchFamily="18" charset="2"/>
              </a:rPr>
              <a:t></a:t>
            </a:r>
            <a:r>
              <a:rPr lang="en-US" altLang="en-US" smtClean="0"/>
              <a:t> </a:t>
            </a:r>
            <a:r>
              <a:rPr lang="en-US" altLang="en-US" i="1" smtClean="0"/>
              <a:t>t</a:t>
            </a:r>
            <a:r>
              <a:rPr lang="en-US" altLang="en-US" smtClean="0"/>
              <a:t>2  [B]. In other words, the answer is no, because the first and fourth tuples have the same value of A, but different values of B.</a:t>
            </a:r>
          </a:p>
          <a:p>
            <a:r>
              <a:rPr lang="en-US" altLang="en-US" smtClean="0"/>
              <a:t>Does A 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C hold? </a:t>
            </a:r>
          </a:p>
          <a:p>
            <a:r>
              <a:rPr lang="en-US" altLang="en-US" smtClean="0"/>
              <a:t>Yes, because the only tuples that agree on A are  </a:t>
            </a:r>
            <a:r>
              <a:rPr lang="en-US" altLang="en-US" i="1" smtClean="0"/>
              <a:t>t</a:t>
            </a:r>
            <a:r>
              <a:rPr lang="en-US" altLang="en-US" smtClean="0"/>
              <a:t>1 and </a:t>
            </a:r>
            <a:r>
              <a:rPr lang="en-US" altLang="en-US" i="1" smtClean="0"/>
              <a:t>t</a:t>
            </a:r>
            <a:r>
              <a:rPr lang="en-US" altLang="en-US" smtClean="0"/>
              <a:t>4  , and </a:t>
            </a:r>
            <a:r>
              <a:rPr lang="en-US" altLang="en-US" i="1" smtClean="0"/>
              <a:t>t</a:t>
            </a:r>
            <a:r>
              <a:rPr lang="en-US" altLang="en-US" smtClean="0"/>
              <a:t>1  [C] = </a:t>
            </a:r>
            <a:r>
              <a:rPr lang="en-US" altLang="en-US" i="1" smtClean="0"/>
              <a:t>t</a:t>
            </a:r>
            <a:r>
              <a:rPr lang="en-US" altLang="en-US" smtClean="0"/>
              <a:t>4  [C] . </a:t>
            </a:r>
          </a:p>
          <a:p>
            <a:r>
              <a:rPr lang="en-US" altLang="en-US" smtClean="0"/>
              <a:t>Does AB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 C hold? (AB is shorthand for {A, B}.) </a:t>
            </a:r>
          </a:p>
          <a:p>
            <a:r>
              <a:rPr lang="en-US" altLang="en-US" smtClean="0"/>
              <a:t>Yes, trivially, because </a:t>
            </a:r>
            <a:r>
              <a:rPr lang="en-US" altLang="en-US" i="1" smtClean="0"/>
              <a:t>t</a:t>
            </a:r>
            <a:r>
              <a:rPr lang="en-US" altLang="en-US" smtClean="0"/>
              <a:t>i  [AB] </a:t>
            </a:r>
            <a:r>
              <a:rPr lang="en-US" altLang="en-US" smtClean="0">
                <a:sym typeface="Symbol" pitchFamily="18" charset="2"/>
              </a:rPr>
              <a:t></a:t>
            </a:r>
            <a:r>
              <a:rPr lang="en-US" altLang="en-US" smtClean="0"/>
              <a:t> tj   [AB] for  i </a:t>
            </a:r>
            <a:r>
              <a:rPr lang="en-US" altLang="en-US" smtClean="0">
                <a:sym typeface="Symbol" pitchFamily="18" charset="2"/>
              </a:rPr>
              <a:t> j</a:t>
            </a:r>
            <a:r>
              <a:rPr lang="en-US" altLang="en-US" smtClean="0"/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194103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86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0715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19745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8131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657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147483647 w 3985"/>
              <a:gd name="T1" fmla="*/ 0 h 3619"/>
              <a:gd name="T2" fmla="*/ 0 w 3985"/>
              <a:gd name="T3" fmla="*/ 2147483647 h 3619"/>
              <a:gd name="T4" fmla="*/ 2147483647 w 3985"/>
              <a:gd name="T5" fmla="*/ 2147483647 h 3619"/>
              <a:gd name="T6" fmla="*/ 2147483647 w 3985"/>
              <a:gd name="T7" fmla="*/ 2147483647 h 3619"/>
              <a:gd name="T8" fmla="*/ 2147483647 w 3985"/>
              <a:gd name="T9" fmla="*/ 0 h 3619"/>
              <a:gd name="T10" fmla="*/ 2147483647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3301552 w 794"/>
                <a:gd name="T1" fmla="*/ 523657 h 414"/>
                <a:gd name="T2" fmla="*/ 2952570 w 794"/>
                <a:gd name="T3" fmla="*/ 421696 h 414"/>
                <a:gd name="T4" fmla="*/ 2312637 w 794"/>
                <a:gd name="T5" fmla="*/ 278643 h 414"/>
                <a:gd name="T6" fmla="*/ 295141 w 794"/>
                <a:gd name="T7" fmla="*/ 0 h 414"/>
                <a:gd name="T8" fmla="*/ 95189 w 794"/>
                <a:gd name="T9" fmla="*/ 26400 h 414"/>
                <a:gd name="T10" fmla="*/ 0 w 794"/>
                <a:gd name="T11" fmla="*/ 110131 h 414"/>
                <a:gd name="T12" fmla="*/ 116003 w 794"/>
                <a:gd name="T13" fmla="*/ 205667 h 414"/>
                <a:gd name="T14" fmla="*/ 2370029 w 794"/>
                <a:gd name="T15" fmla="*/ 542555 h 414"/>
                <a:gd name="T16" fmla="*/ 2863890 w 794"/>
                <a:gd name="T17" fmla="*/ 520982 h 414"/>
                <a:gd name="T18" fmla="*/ 3263183 w 794"/>
                <a:gd name="T19" fmla="*/ 548885 h 414"/>
                <a:gd name="T20" fmla="*/ 3301552 w 794"/>
                <a:gd name="T21" fmla="*/ 523657 h 414"/>
                <a:gd name="T22" fmla="*/ 3301552 w 794"/>
                <a:gd name="T23" fmla="*/ 523657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2200 w 1586"/>
                <a:gd name="T1" fmla="*/ 0 h 821"/>
                <a:gd name="T2" fmla="*/ 21375 w 1586"/>
                <a:gd name="T3" fmla="*/ 2658 h 821"/>
                <a:gd name="T4" fmla="*/ 22931 w 1586"/>
                <a:gd name="T5" fmla="*/ 3268 h 821"/>
                <a:gd name="T6" fmla="*/ 25472 w 1586"/>
                <a:gd name="T7" fmla="*/ 4056 h 821"/>
                <a:gd name="T8" fmla="*/ 25135 w 1586"/>
                <a:gd name="T9" fmla="*/ 4205 h 821"/>
                <a:gd name="T10" fmla="*/ 21676 w 1586"/>
                <a:gd name="T11" fmla="*/ 4030 h 821"/>
                <a:gd name="T12" fmla="*/ 18385 w 1586"/>
                <a:gd name="T13" fmla="*/ 4154 h 821"/>
                <a:gd name="T14" fmla="*/ 665 w 1586"/>
                <a:gd name="T15" fmla="*/ 1530 h 821"/>
                <a:gd name="T16" fmla="*/ 0 w 1586"/>
                <a:gd name="T17" fmla="*/ 769 h 821"/>
                <a:gd name="T18" fmla="*/ 737 w 1586"/>
                <a:gd name="T19" fmla="*/ 162 h 821"/>
                <a:gd name="T20" fmla="*/ 2200 w 1586"/>
                <a:gd name="T21" fmla="*/ 0 h 821"/>
                <a:gd name="T22" fmla="*/ 220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1704 h 747"/>
                <a:gd name="T2" fmla="*/ 15111 w 1049"/>
                <a:gd name="T3" fmla="*/ 3920 h 747"/>
                <a:gd name="T4" fmla="*/ 15392 w 1049"/>
                <a:gd name="T5" fmla="*/ 2803 h 747"/>
                <a:gd name="T6" fmla="*/ 17194 w 1049"/>
                <a:gd name="T7" fmla="*/ 2216 h 747"/>
                <a:gd name="T8" fmla="*/ 1278 w 1049"/>
                <a:gd name="T9" fmla="*/ 0 h 747"/>
                <a:gd name="T10" fmla="*/ 0 w 1049"/>
                <a:gd name="T11" fmla="*/ 664 h 747"/>
                <a:gd name="T12" fmla="*/ 0 w 1049"/>
                <a:gd name="T13" fmla="*/ 1704 h 747"/>
                <a:gd name="T14" fmla="*/ 0 w 1049"/>
                <a:gd name="T15" fmla="*/ 1704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748 w 150"/>
                  <a:gd name="T1" fmla="*/ 0 h 173"/>
                  <a:gd name="T2" fmla="*/ 643 w 150"/>
                  <a:gd name="T3" fmla="*/ 364 h 173"/>
                  <a:gd name="T4" fmla="*/ 0 w 150"/>
                  <a:gd name="T5" fmla="*/ 950 h 173"/>
                  <a:gd name="T6" fmla="*/ 1272 w 150"/>
                  <a:gd name="T7" fmla="*/ 878 h 173"/>
                  <a:gd name="T8" fmla="*/ 1639 w 150"/>
                  <a:gd name="T9" fmla="*/ 464 h 173"/>
                  <a:gd name="T10" fmla="*/ 2391 w 150"/>
                  <a:gd name="T11" fmla="*/ 147 h 173"/>
                  <a:gd name="T12" fmla="*/ 1748 w 150"/>
                  <a:gd name="T13" fmla="*/ 0 h 173"/>
                  <a:gd name="T14" fmla="*/ 1748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2532 w 1684"/>
                  <a:gd name="T1" fmla="*/ 0 h 880"/>
                  <a:gd name="T2" fmla="*/ 1024 w 1684"/>
                  <a:gd name="T3" fmla="*/ 270 h 880"/>
                  <a:gd name="T4" fmla="*/ 0 w 1684"/>
                  <a:gd name="T5" fmla="*/ 1079 h 880"/>
                  <a:gd name="T6" fmla="*/ 1092 w 1684"/>
                  <a:gd name="T7" fmla="*/ 1861 h 880"/>
                  <a:gd name="T8" fmla="*/ 19196 w 1684"/>
                  <a:gd name="T9" fmla="*/ 4495 h 880"/>
                  <a:gd name="T10" fmla="*/ 23096 w 1684"/>
                  <a:gd name="T11" fmla="*/ 4331 h 880"/>
                  <a:gd name="T12" fmla="*/ 26256 w 1684"/>
                  <a:gd name="T13" fmla="*/ 4564 h 880"/>
                  <a:gd name="T14" fmla="*/ 27353 w 1684"/>
                  <a:gd name="T15" fmla="*/ 4194 h 880"/>
                  <a:gd name="T16" fmla="*/ 24393 w 1684"/>
                  <a:gd name="T17" fmla="*/ 3442 h 880"/>
                  <a:gd name="T18" fmla="*/ 23191 w 1684"/>
                  <a:gd name="T19" fmla="*/ 2658 h 880"/>
                  <a:gd name="T20" fmla="*/ 22243 w 1684"/>
                  <a:gd name="T21" fmla="*/ 2733 h 880"/>
                  <a:gd name="T22" fmla="*/ 23370 w 1684"/>
                  <a:gd name="T23" fmla="*/ 3442 h 880"/>
                  <a:gd name="T24" fmla="*/ 25630 w 1684"/>
                  <a:gd name="T25" fmla="*/ 4197 h 880"/>
                  <a:gd name="T26" fmla="*/ 22953 w 1684"/>
                  <a:gd name="T27" fmla="*/ 4081 h 880"/>
                  <a:gd name="T28" fmla="*/ 19796 w 1684"/>
                  <a:gd name="T29" fmla="*/ 4217 h 880"/>
                  <a:gd name="T30" fmla="*/ 20380 w 1684"/>
                  <a:gd name="T31" fmla="*/ 3368 h 880"/>
                  <a:gd name="T32" fmla="*/ 21733 w 1684"/>
                  <a:gd name="T33" fmla="*/ 2790 h 880"/>
                  <a:gd name="T34" fmla="*/ 20149 w 1684"/>
                  <a:gd name="T35" fmla="*/ 2862 h 880"/>
                  <a:gd name="T36" fmla="*/ 18921 w 1684"/>
                  <a:gd name="T37" fmla="*/ 3414 h 880"/>
                  <a:gd name="T38" fmla="*/ 18503 w 1684"/>
                  <a:gd name="T39" fmla="*/ 4104 h 880"/>
                  <a:gd name="T40" fmla="*/ 1740 w 1684"/>
                  <a:gd name="T41" fmla="*/ 1607 h 880"/>
                  <a:gd name="T42" fmla="*/ 1296 w 1684"/>
                  <a:gd name="T43" fmla="*/ 1114 h 880"/>
                  <a:gd name="T44" fmla="*/ 1672 w 1684"/>
                  <a:gd name="T45" fmla="*/ 495 h 880"/>
                  <a:gd name="T46" fmla="*/ 3519 w 1684"/>
                  <a:gd name="T47" fmla="*/ 0 h 880"/>
                  <a:gd name="T48" fmla="*/ 2532 w 1684"/>
                  <a:gd name="T49" fmla="*/ 0 h 880"/>
                  <a:gd name="T50" fmla="*/ 2532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626 w 1190"/>
                  <a:gd name="T1" fmla="*/ 0 h 500"/>
                  <a:gd name="T2" fmla="*/ 19325 w 1190"/>
                  <a:gd name="T3" fmla="*/ 2533 h 500"/>
                  <a:gd name="T4" fmla="*/ 17462 w 1190"/>
                  <a:gd name="T5" fmla="*/ 2585 h 500"/>
                  <a:gd name="T6" fmla="*/ 0 w 1190"/>
                  <a:gd name="T7" fmla="*/ 139 h 500"/>
                  <a:gd name="T8" fmla="*/ 1626 w 1190"/>
                  <a:gd name="T9" fmla="*/ 0 h 500"/>
                  <a:gd name="T10" fmla="*/ 1626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908 w 160"/>
                  <a:gd name="T1" fmla="*/ 0 h 335"/>
                  <a:gd name="T2" fmla="*/ 312 w 160"/>
                  <a:gd name="T3" fmla="*/ 537 h 335"/>
                  <a:gd name="T4" fmla="*/ 0 w 160"/>
                  <a:gd name="T5" fmla="*/ 1155 h 335"/>
                  <a:gd name="T6" fmla="*/ 548 w 160"/>
                  <a:gd name="T7" fmla="*/ 1580 h 335"/>
                  <a:gd name="T8" fmla="*/ 1539 w 160"/>
                  <a:gd name="T9" fmla="*/ 1685 h 335"/>
                  <a:gd name="T10" fmla="*/ 1249 w 160"/>
                  <a:gd name="T11" fmla="*/ 771 h 335"/>
                  <a:gd name="T12" fmla="*/ 2625 w 160"/>
                  <a:gd name="T13" fmla="*/ 88 h 335"/>
                  <a:gd name="T14" fmla="*/ 1908 w 160"/>
                  <a:gd name="T15" fmla="*/ 0 h 335"/>
                  <a:gd name="T16" fmla="*/ 1908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228 w 489"/>
                  <a:gd name="T1" fmla="*/ 180 h 296"/>
                  <a:gd name="T2" fmla="*/ 2539 w 489"/>
                  <a:gd name="T3" fmla="*/ 347 h 296"/>
                  <a:gd name="T4" fmla="*/ 5152 w 489"/>
                  <a:gd name="T5" fmla="*/ 718 h 296"/>
                  <a:gd name="T6" fmla="*/ 6996 w 489"/>
                  <a:gd name="T7" fmla="*/ 1273 h 296"/>
                  <a:gd name="T8" fmla="*/ 5183 w 489"/>
                  <a:gd name="T9" fmla="*/ 1204 h 296"/>
                  <a:gd name="T10" fmla="*/ 2204 w 489"/>
                  <a:gd name="T11" fmla="*/ 764 h 296"/>
                  <a:gd name="T12" fmla="*/ 793 w 489"/>
                  <a:gd name="T13" fmla="*/ 419 h 296"/>
                  <a:gd name="T14" fmla="*/ 1696 w 489"/>
                  <a:gd name="T15" fmla="*/ 853 h 296"/>
                  <a:gd name="T16" fmla="*/ 4323 w 489"/>
                  <a:gd name="T17" fmla="*/ 1411 h 296"/>
                  <a:gd name="T18" fmla="*/ 7405 w 489"/>
                  <a:gd name="T19" fmla="*/ 1552 h 296"/>
                  <a:gd name="T20" fmla="*/ 7772 w 489"/>
                  <a:gd name="T21" fmla="*/ 1172 h 296"/>
                  <a:gd name="T22" fmla="*/ 6264 w 489"/>
                  <a:gd name="T23" fmla="*/ 630 h 296"/>
                  <a:gd name="T24" fmla="*/ 2699 w 489"/>
                  <a:gd name="T25" fmla="*/ 90 h 296"/>
                  <a:gd name="T26" fmla="*/ 0 w 489"/>
                  <a:gd name="T27" fmla="*/ 0 h 296"/>
                  <a:gd name="T28" fmla="*/ 228 w 489"/>
                  <a:gd name="T29" fmla="*/ 180 h 296"/>
                  <a:gd name="T30" fmla="*/ 228 w 489"/>
                  <a:gd name="T31" fmla="*/ 18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123 w 794"/>
                <a:gd name="T1" fmla="*/ 25 h 414"/>
                <a:gd name="T2" fmla="*/ 110 w 794"/>
                <a:gd name="T3" fmla="*/ 20 h 414"/>
                <a:gd name="T4" fmla="*/ 86 w 794"/>
                <a:gd name="T5" fmla="*/ 13 h 414"/>
                <a:gd name="T6" fmla="*/ 10 w 794"/>
                <a:gd name="T7" fmla="*/ 0 h 414"/>
                <a:gd name="T8" fmla="*/ 4 w 794"/>
                <a:gd name="T9" fmla="*/ 1 h 414"/>
                <a:gd name="T10" fmla="*/ 0 w 794"/>
                <a:gd name="T11" fmla="*/ 6 h 414"/>
                <a:gd name="T12" fmla="*/ 4 w 794"/>
                <a:gd name="T13" fmla="*/ 10 h 414"/>
                <a:gd name="T14" fmla="*/ 89 w 794"/>
                <a:gd name="T15" fmla="*/ 26 h 414"/>
                <a:gd name="T16" fmla="*/ 107 w 794"/>
                <a:gd name="T17" fmla="*/ 25 h 414"/>
                <a:gd name="T18" fmla="*/ 122 w 794"/>
                <a:gd name="T19" fmla="*/ 26 h 414"/>
                <a:gd name="T20" fmla="*/ 123 w 794"/>
                <a:gd name="T21" fmla="*/ 25 h 414"/>
                <a:gd name="T22" fmla="*/ 123 w 794"/>
                <a:gd name="T23" fmla="*/ 25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0 w 1586"/>
                <a:gd name="T1" fmla="*/ 0 h 821"/>
                <a:gd name="T2" fmla="*/ 1 w 1586"/>
                <a:gd name="T3" fmla="*/ 0 h 821"/>
                <a:gd name="T4" fmla="*/ 1 w 1586"/>
                <a:gd name="T5" fmla="*/ 0 h 821"/>
                <a:gd name="T6" fmla="*/ 1 w 1586"/>
                <a:gd name="T7" fmla="*/ 0 h 821"/>
                <a:gd name="T8" fmla="*/ 1 w 1586"/>
                <a:gd name="T9" fmla="*/ 0 h 821"/>
                <a:gd name="T10" fmla="*/ 1 w 1586"/>
                <a:gd name="T11" fmla="*/ 0 h 821"/>
                <a:gd name="T12" fmla="*/ 1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0 h 747"/>
                <a:gd name="T2" fmla="*/ 1 w 1049"/>
                <a:gd name="T3" fmla="*/ 0 h 747"/>
                <a:gd name="T4" fmla="*/ 1 w 1049"/>
                <a:gd name="T5" fmla="*/ 0 h 747"/>
                <a:gd name="T6" fmla="*/ 1 w 1049"/>
                <a:gd name="T7" fmla="*/ 0 h 747"/>
                <a:gd name="T8" fmla="*/ 0 w 1049"/>
                <a:gd name="T9" fmla="*/ 0 h 747"/>
                <a:gd name="T10" fmla="*/ 0 w 1049"/>
                <a:gd name="T11" fmla="*/ 0 h 747"/>
                <a:gd name="T12" fmla="*/ 0 w 1049"/>
                <a:gd name="T13" fmla="*/ 0 h 747"/>
                <a:gd name="T14" fmla="*/ 0 w 1049"/>
                <a:gd name="T15" fmla="*/ 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0 w 150"/>
                  <a:gd name="T1" fmla="*/ 0 h 173"/>
                  <a:gd name="T2" fmla="*/ 0 w 150"/>
                  <a:gd name="T3" fmla="*/ 0 h 173"/>
                  <a:gd name="T4" fmla="*/ 0 w 150"/>
                  <a:gd name="T5" fmla="*/ 0 h 173"/>
                  <a:gd name="T6" fmla="*/ 0 w 150"/>
                  <a:gd name="T7" fmla="*/ 0 h 173"/>
                  <a:gd name="T8" fmla="*/ 0 w 150"/>
                  <a:gd name="T9" fmla="*/ 0 h 173"/>
                  <a:gd name="T10" fmla="*/ 0 w 150"/>
                  <a:gd name="T11" fmla="*/ 0 h 173"/>
                  <a:gd name="T12" fmla="*/ 0 w 150"/>
                  <a:gd name="T13" fmla="*/ 0 h 173"/>
                  <a:gd name="T14" fmla="*/ 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0 w 1684"/>
                  <a:gd name="T1" fmla="*/ 0 h 880"/>
                  <a:gd name="T2" fmla="*/ 0 w 1684"/>
                  <a:gd name="T3" fmla="*/ 0 h 880"/>
                  <a:gd name="T4" fmla="*/ 0 w 1684"/>
                  <a:gd name="T5" fmla="*/ 0 h 880"/>
                  <a:gd name="T6" fmla="*/ 0 w 1684"/>
                  <a:gd name="T7" fmla="*/ 0 h 880"/>
                  <a:gd name="T8" fmla="*/ 1 w 1684"/>
                  <a:gd name="T9" fmla="*/ 0 h 880"/>
                  <a:gd name="T10" fmla="*/ 1 w 1684"/>
                  <a:gd name="T11" fmla="*/ 0 h 880"/>
                  <a:gd name="T12" fmla="*/ 1 w 1684"/>
                  <a:gd name="T13" fmla="*/ 0 h 880"/>
                  <a:gd name="T14" fmla="*/ 1 w 1684"/>
                  <a:gd name="T15" fmla="*/ 0 h 880"/>
                  <a:gd name="T16" fmla="*/ 1 w 1684"/>
                  <a:gd name="T17" fmla="*/ 0 h 880"/>
                  <a:gd name="T18" fmla="*/ 1 w 1684"/>
                  <a:gd name="T19" fmla="*/ 0 h 880"/>
                  <a:gd name="T20" fmla="*/ 1 w 1684"/>
                  <a:gd name="T21" fmla="*/ 0 h 880"/>
                  <a:gd name="T22" fmla="*/ 1 w 1684"/>
                  <a:gd name="T23" fmla="*/ 0 h 880"/>
                  <a:gd name="T24" fmla="*/ 1 w 1684"/>
                  <a:gd name="T25" fmla="*/ 0 h 880"/>
                  <a:gd name="T26" fmla="*/ 1 w 1684"/>
                  <a:gd name="T27" fmla="*/ 0 h 880"/>
                  <a:gd name="T28" fmla="*/ 1 w 1684"/>
                  <a:gd name="T29" fmla="*/ 0 h 880"/>
                  <a:gd name="T30" fmla="*/ 1 w 1684"/>
                  <a:gd name="T31" fmla="*/ 0 h 880"/>
                  <a:gd name="T32" fmla="*/ 1 w 1684"/>
                  <a:gd name="T33" fmla="*/ 0 h 880"/>
                  <a:gd name="T34" fmla="*/ 1 w 1684"/>
                  <a:gd name="T35" fmla="*/ 0 h 880"/>
                  <a:gd name="T36" fmla="*/ 1 w 1684"/>
                  <a:gd name="T37" fmla="*/ 0 h 880"/>
                  <a:gd name="T38" fmla="*/ 1 w 1684"/>
                  <a:gd name="T39" fmla="*/ 0 h 880"/>
                  <a:gd name="T40" fmla="*/ 0 w 1684"/>
                  <a:gd name="T41" fmla="*/ 0 h 880"/>
                  <a:gd name="T42" fmla="*/ 0 w 1684"/>
                  <a:gd name="T43" fmla="*/ 0 h 880"/>
                  <a:gd name="T44" fmla="*/ 0 w 1684"/>
                  <a:gd name="T45" fmla="*/ 0 h 880"/>
                  <a:gd name="T46" fmla="*/ 0 w 1684"/>
                  <a:gd name="T47" fmla="*/ 0 h 880"/>
                  <a:gd name="T48" fmla="*/ 0 w 1684"/>
                  <a:gd name="T49" fmla="*/ 0 h 880"/>
                  <a:gd name="T50" fmla="*/ 0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0 w 1190"/>
                  <a:gd name="T1" fmla="*/ 0 h 500"/>
                  <a:gd name="T2" fmla="*/ 1 w 1190"/>
                  <a:gd name="T3" fmla="*/ 0 h 500"/>
                  <a:gd name="T4" fmla="*/ 1 w 1190"/>
                  <a:gd name="T5" fmla="*/ 0 h 500"/>
                  <a:gd name="T6" fmla="*/ 0 w 1190"/>
                  <a:gd name="T7" fmla="*/ 0 h 500"/>
                  <a:gd name="T8" fmla="*/ 0 w 1190"/>
                  <a:gd name="T9" fmla="*/ 0 h 500"/>
                  <a:gd name="T10" fmla="*/ 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0 w 160"/>
                  <a:gd name="T1" fmla="*/ 0 h 335"/>
                  <a:gd name="T2" fmla="*/ 0 w 160"/>
                  <a:gd name="T3" fmla="*/ 0 h 335"/>
                  <a:gd name="T4" fmla="*/ 0 w 160"/>
                  <a:gd name="T5" fmla="*/ 0 h 335"/>
                  <a:gd name="T6" fmla="*/ 0 w 160"/>
                  <a:gd name="T7" fmla="*/ 0 h 335"/>
                  <a:gd name="T8" fmla="*/ 0 w 160"/>
                  <a:gd name="T9" fmla="*/ 0 h 335"/>
                  <a:gd name="T10" fmla="*/ 0 w 160"/>
                  <a:gd name="T11" fmla="*/ 0 h 335"/>
                  <a:gd name="T12" fmla="*/ 0 w 160"/>
                  <a:gd name="T13" fmla="*/ 0 h 335"/>
                  <a:gd name="T14" fmla="*/ 0 w 160"/>
                  <a:gd name="T15" fmla="*/ 0 h 335"/>
                  <a:gd name="T16" fmla="*/ 0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0 w 489"/>
                  <a:gd name="T1" fmla="*/ 0 h 296"/>
                  <a:gd name="T2" fmla="*/ 0 w 489"/>
                  <a:gd name="T3" fmla="*/ 0 h 296"/>
                  <a:gd name="T4" fmla="*/ 0 w 489"/>
                  <a:gd name="T5" fmla="*/ 0 h 296"/>
                  <a:gd name="T6" fmla="*/ 0 w 489"/>
                  <a:gd name="T7" fmla="*/ 0 h 296"/>
                  <a:gd name="T8" fmla="*/ 0 w 489"/>
                  <a:gd name="T9" fmla="*/ 0 h 296"/>
                  <a:gd name="T10" fmla="*/ 0 w 489"/>
                  <a:gd name="T11" fmla="*/ 0 h 296"/>
                  <a:gd name="T12" fmla="*/ 0 w 489"/>
                  <a:gd name="T13" fmla="*/ 0 h 296"/>
                  <a:gd name="T14" fmla="*/ 0 w 489"/>
                  <a:gd name="T15" fmla="*/ 0 h 296"/>
                  <a:gd name="T16" fmla="*/ 0 w 489"/>
                  <a:gd name="T17" fmla="*/ 0 h 296"/>
                  <a:gd name="T18" fmla="*/ 0 w 489"/>
                  <a:gd name="T19" fmla="*/ 0 h 296"/>
                  <a:gd name="T20" fmla="*/ 0 w 489"/>
                  <a:gd name="T21" fmla="*/ 0 h 296"/>
                  <a:gd name="T22" fmla="*/ 0 w 489"/>
                  <a:gd name="T23" fmla="*/ 0 h 296"/>
                  <a:gd name="T24" fmla="*/ 0 w 489"/>
                  <a:gd name="T25" fmla="*/ 0 h 296"/>
                  <a:gd name="T26" fmla="*/ 0 w 489"/>
                  <a:gd name="T27" fmla="*/ 0 h 296"/>
                  <a:gd name="T28" fmla="*/ 0 w 489"/>
                  <a:gd name="T29" fmla="*/ 0 h 296"/>
                  <a:gd name="T30" fmla="*/ 0 w 489"/>
                  <a:gd name="T31" fmla="*/ 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2147483647 w 4288"/>
              <a:gd name="T3" fmla="*/ 2147483647 h 459"/>
              <a:gd name="T4" fmla="*/ 2147483647 w 4288"/>
              <a:gd name="T5" fmla="*/ 2147483647 h 459"/>
              <a:gd name="T6" fmla="*/ 2147483647 w 4288"/>
              <a:gd name="T7" fmla="*/ 2147483647 h 459"/>
              <a:gd name="T8" fmla="*/ 2147483647 w 4288"/>
              <a:gd name="T9" fmla="*/ 2147483647 h 459"/>
              <a:gd name="T10" fmla="*/ 2147483647 w 4288"/>
              <a:gd name="T11" fmla="*/ 2147483647 h 459"/>
              <a:gd name="T12" fmla="*/ 2147483647 w 4288"/>
              <a:gd name="T13" fmla="*/ 2147483647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2147483647 h 240"/>
              <a:gd name="T2" fmla="*/ 2147483647 w 560"/>
              <a:gd name="T3" fmla="*/ 2147483647 h 240"/>
              <a:gd name="T4" fmla="*/ 2147483647 w 560"/>
              <a:gd name="T5" fmla="*/ 2147483647 h 240"/>
              <a:gd name="T6" fmla="*/ 2147483647 w 560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75BC6-CCC3-4B0E-957D-476884FAB7F8}" type="datetime1">
              <a:rPr lang="en-US" smtClean="0"/>
              <a:t>13/07/2017</a:t>
            </a:fld>
            <a:endParaRPr lang="en-US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D96FA-474E-4092-AD92-32C2FC739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D2E3A-361A-491C-8723-2F54ECF04725}" type="datetime1">
              <a:rPr lang="en-US" smtClean="0"/>
              <a:t>13/07/2017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3B1D-B3AE-41CF-9247-C85953A456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6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74C47-E3F2-4EDF-9EC8-624EA1EE55CF}" type="datetime1">
              <a:rPr lang="en-US" smtClean="0"/>
              <a:t>13/07/2017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2AB2A-E80C-41B3-B354-67115E8EF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48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1269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69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723B3-1FA8-46D9-9172-94B14A877502}" type="datetime1">
              <a:rPr lang="en-US" smtClean="0"/>
              <a:t>13/07/2017</a:t>
            </a:fld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C5EBF-250C-469C-881F-5B904598A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9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7D3F3-0654-4D9D-89CF-6E193890F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03514-570C-4EFA-ADB6-7B485010B94F}" type="datetime1">
              <a:rPr lang="en-US" smtClean="0"/>
              <a:t>13/07/2017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0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70BCF-AC59-4AC7-BC8A-92C3FC184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6BCB3-DD2D-4944-9306-F19F057E2BBF}" type="datetime1">
              <a:rPr lang="en-US" smtClean="0"/>
              <a:t>13/07/2017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80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F51D9-CA45-4E0E-AD4B-7B218A2BE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B8B64-74F6-4C9C-B949-F09093CEB559}" type="datetime1">
              <a:rPr lang="en-US" smtClean="0"/>
              <a:t>13/07/2017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1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288AA-160A-48AB-909F-A36B95F86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49708-E9A6-4087-ABBE-6D45CECA3EFA}" type="datetime1">
              <a:rPr lang="en-US" smtClean="0"/>
              <a:t>13/07/2017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60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C5B1E-FA5B-4000-A4EC-0991F02F3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65834-3948-4C4D-A346-5D02FA46FEA4}" type="datetime1">
              <a:rPr lang="en-US" smtClean="0"/>
              <a:t>13/07/2017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96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11392-44F3-4610-8F3E-40723931A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41A3B-8416-4ED8-87CD-FB05952528D5}" type="datetime1">
              <a:rPr lang="en-US" smtClean="0"/>
              <a:t>13/07/2017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62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CD83A-874B-4915-8880-F3314B9692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AF9A0-8E8C-4EF9-9656-45B52A130FA3}" type="datetime1">
              <a:rPr lang="en-US" smtClean="0"/>
              <a:t>13/07/2017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1F7CC-CE60-406F-8E55-C09FE9198F96}" type="datetime1">
              <a:rPr lang="en-US" smtClean="0"/>
              <a:t>13/07/2017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2F88A-AA22-4FFC-9CD3-93D4D5E93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78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6D87B-DC32-4A8F-ADD9-9B0A76CE9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062A-2979-459D-A868-52F0BCFEF6C3}" type="datetime1">
              <a:rPr lang="en-US" smtClean="0"/>
              <a:t>13/07/2017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53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CFE78-1A66-4424-B3B3-A9CC4AC0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4D313-2096-4626-8056-2C966718056F}" type="datetime1">
              <a:rPr lang="en-US" smtClean="0"/>
              <a:t>13/07/2017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68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8F454-7142-46AE-A620-942C9E033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0AA62-712D-4A87-8845-037F2815FEF6}" type="datetime1">
              <a:rPr lang="en-US" smtClean="0"/>
              <a:t>13/07/2017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377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D8544-8FA1-47FB-9D38-ACB70104E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30FD1-ED09-4091-AE70-C8875E2B0057}" type="datetime1">
              <a:rPr lang="en-US" smtClean="0"/>
              <a:t>13/07/2017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315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F642A-B73B-4DAD-A537-351C3317A37E}" type="datetime1">
              <a:rPr lang="en-US" smtClean="0"/>
              <a:t>13/07/2017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A7F5D1-10B7-4922-AE48-01FB25D14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64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39759-ED78-4FC1-955F-85A821FB98DC}" type="datetime1">
              <a:rPr lang="en-US" smtClean="0"/>
              <a:t>13/07/2017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4FE000-319B-49B9-A4FA-5F48746CE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3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24B1B-934A-40DA-B337-50E441031761}" type="datetime1">
              <a:rPr lang="en-US" smtClean="0"/>
              <a:t>13/07/2017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F5A22-FA90-4C71-B650-657C71E60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8BA56-30B6-4F19-AE3D-4E885C61BB3A}" type="datetime1">
              <a:rPr lang="en-US" smtClean="0"/>
              <a:t>13/07/2017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424A1-EB9A-420E-BA67-A2B9F7BE3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4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E6C05-341E-4D7A-9384-03054711A2D0}" type="datetime1">
              <a:rPr lang="en-US" smtClean="0"/>
              <a:t>13/07/2017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C0765-2EFF-40EE-B953-980FD38C4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9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7419E-85B4-4CD7-899E-F0C4F6FF2222}" type="datetime1">
              <a:rPr lang="en-US" smtClean="0"/>
              <a:t>13/07/2017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0AECF-AE55-470D-91F2-386F6A2CF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1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575EA-4A5F-4542-92E7-F75973F16F9F}" type="datetime1">
              <a:rPr lang="en-US" smtClean="0"/>
              <a:t>13/07/2017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B482-B2B3-4146-99C3-B316F2FF3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A5B70-4FD9-421F-BA67-744ECE0C89C0}" type="datetime1">
              <a:rPr lang="en-US" smtClean="0"/>
              <a:t>13/07/2017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01C11-20D5-4311-A0B4-6D25EB9371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1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46BD3-7640-469E-8831-546827F84438}" type="datetime1">
              <a:rPr lang="en-US" smtClean="0"/>
              <a:t>13/07/2017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64A5E-F94C-427F-AAEE-BA93E05FC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2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147483647 w 2903"/>
              <a:gd name="T1" fmla="*/ 2147483647 h 3686"/>
              <a:gd name="T2" fmla="*/ 2147483647 w 2903"/>
              <a:gd name="T3" fmla="*/ 2147483647 h 3686"/>
              <a:gd name="T4" fmla="*/ 2147483647 w 2903"/>
              <a:gd name="T5" fmla="*/ 0 h 3686"/>
              <a:gd name="T6" fmla="*/ 2147483647 w 2903"/>
              <a:gd name="T7" fmla="*/ 2147483647 h 3686"/>
              <a:gd name="T8" fmla="*/ 2147483647 w 2903"/>
              <a:gd name="T9" fmla="*/ 2147483647 h 3686"/>
              <a:gd name="T10" fmla="*/ 0 w 2903"/>
              <a:gd name="T11" fmla="*/ 2147483647 h 3686"/>
              <a:gd name="T12" fmla="*/ 2147483647 w 2903"/>
              <a:gd name="T13" fmla="*/ 2147483647 h 3686"/>
              <a:gd name="T14" fmla="*/ 2147483647 w 2903"/>
              <a:gd name="T15" fmla="*/ 2147483647 h 3686"/>
              <a:gd name="T16" fmla="*/ 2147483647 w 2903"/>
              <a:gd name="T17" fmla="*/ 2147483647 h 3686"/>
              <a:gd name="T18" fmla="*/ 2147483647 w 2903"/>
              <a:gd name="T19" fmla="*/ 2147483647 h 3686"/>
              <a:gd name="T20" fmla="*/ 2147483647 w 2903"/>
              <a:gd name="T21" fmla="*/ 2147483647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811C35F4-B940-404D-84B7-2482474F35F6}" type="datetime1">
              <a:rPr lang="en-US" smtClean="0"/>
              <a:t>13/07/2017</a:t>
            </a:fld>
            <a:endParaRPr 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F26E1E5-01D0-4FDA-9EDC-374F01C59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2147483647 w 2911"/>
              <a:gd name="T1" fmla="*/ 0 h 3703"/>
              <a:gd name="T2" fmla="*/ 2147483647 w 2911"/>
              <a:gd name="T3" fmla="*/ 2147483647 h 3703"/>
              <a:gd name="T4" fmla="*/ 2147483647 w 2911"/>
              <a:gd name="T5" fmla="*/ 2147483647 h 3703"/>
              <a:gd name="T6" fmla="*/ 0 w 2911"/>
              <a:gd name="T7" fmla="*/ 2147483647 h 3703"/>
              <a:gd name="T8" fmla="*/ 2147483647 w 2911"/>
              <a:gd name="T9" fmla="*/ 2147483647 h 3703"/>
              <a:gd name="T10" fmla="*/ 2147483647 w 2911"/>
              <a:gd name="T11" fmla="*/ 2147483647 h 3703"/>
              <a:gd name="T12" fmla="*/ 2147483647 w 2911"/>
              <a:gd name="T13" fmla="*/ 2147483647 h 3703"/>
              <a:gd name="T14" fmla="*/ 2147483647 w 2911"/>
              <a:gd name="T15" fmla="*/ 2147483647 h 3703"/>
              <a:gd name="T16" fmla="*/ 2147483647 w 2911"/>
              <a:gd name="T17" fmla="*/ 2147483647 h 3703"/>
              <a:gd name="T18" fmla="*/ 2147483647 w 2911"/>
              <a:gd name="T19" fmla="*/ 0 h 3703"/>
              <a:gd name="T20" fmla="*/ 2147483647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147483647 h 2777"/>
              <a:gd name="T2" fmla="*/ 2147483647 w 2561"/>
              <a:gd name="T3" fmla="*/ 2147483647 h 2777"/>
              <a:gd name="T4" fmla="*/ 2147483647 w 2561"/>
              <a:gd name="T5" fmla="*/ 2147483647 h 2777"/>
              <a:gd name="T6" fmla="*/ 2147483647 w 2561"/>
              <a:gd name="T7" fmla="*/ 2147483647 h 2777"/>
              <a:gd name="T8" fmla="*/ 2147483647 w 2561"/>
              <a:gd name="T9" fmla="*/ 2147483647 h 2777"/>
              <a:gd name="T10" fmla="*/ 2147483647 w 2561"/>
              <a:gd name="T11" fmla="*/ 0 h 2777"/>
              <a:gd name="T12" fmla="*/ 0 w 2561"/>
              <a:gd name="T13" fmla="*/ 2147483647 h 2777"/>
              <a:gd name="T14" fmla="*/ 0 w 2561"/>
              <a:gd name="T15" fmla="*/ 2147483647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51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7 w 2177"/>
                <a:gd name="T1" fmla="*/ 5 h 1298"/>
                <a:gd name="T2" fmla="*/ 6 w 2177"/>
                <a:gd name="T3" fmla="*/ 5 h 1298"/>
                <a:gd name="T4" fmla="*/ 6 w 2177"/>
                <a:gd name="T5" fmla="*/ 2 h 1298"/>
                <a:gd name="T6" fmla="*/ 9 w 2177"/>
                <a:gd name="T7" fmla="*/ 2 h 1298"/>
                <a:gd name="T8" fmla="*/ 9 w 2177"/>
                <a:gd name="T9" fmla="*/ 1 h 1298"/>
                <a:gd name="T10" fmla="*/ 9 w 2177"/>
                <a:gd name="T11" fmla="*/ 1 h 1298"/>
                <a:gd name="T12" fmla="*/ 5 w 2177"/>
                <a:gd name="T13" fmla="*/ 1 h 1298"/>
                <a:gd name="T14" fmla="*/ 5 w 2177"/>
                <a:gd name="T15" fmla="*/ 1 h 1298"/>
                <a:gd name="T16" fmla="*/ 5 w 2177"/>
                <a:gd name="T17" fmla="*/ 0 h 1298"/>
                <a:gd name="T18" fmla="*/ 4 w 2177"/>
                <a:gd name="T19" fmla="*/ 1 h 1298"/>
                <a:gd name="T20" fmla="*/ 4 w 2177"/>
                <a:gd name="T21" fmla="*/ 1 h 1298"/>
                <a:gd name="T22" fmla="*/ 4 w 2177"/>
                <a:gd name="T23" fmla="*/ 2 h 1298"/>
                <a:gd name="T24" fmla="*/ 3 w 2177"/>
                <a:gd name="T25" fmla="*/ 2 h 1298"/>
                <a:gd name="T26" fmla="*/ 4 w 2177"/>
                <a:gd name="T27" fmla="*/ 2 h 1298"/>
                <a:gd name="T28" fmla="*/ 5 w 2177"/>
                <a:gd name="T29" fmla="*/ 4 h 1298"/>
                <a:gd name="T30" fmla="*/ 1 w 2177"/>
                <a:gd name="T31" fmla="*/ 2 h 1298"/>
                <a:gd name="T32" fmla="*/ 1 w 2177"/>
                <a:gd name="T33" fmla="*/ 2 h 1298"/>
                <a:gd name="T34" fmla="*/ 0 w 2177"/>
                <a:gd name="T35" fmla="*/ 3 h 1298"/>
                <a:gd name="T36" fmla="*/ 1 w 2177"/>
                <a:gd name="T37" fmla="*/ 4 h 1298"/>
                <a:gd name="T38" fmla="*/ 5 w 2177"/>
                <a:gd name="T39" fmla="*/ 6 h 1298"/>
                <a:gd name="T40" fmla="*/ 6 w 2177"/>
                <a:gd name="T41" fmla="*/ 5 h 1298"/>
                <a:gd name="T42" fmla="*/ 7 w 2177"/>
                <a:gd name="T43" fmla="*/ 6 h 1298"/>
                <a:gd name="T44" fmla="*/ 7 w 2177"/>
                <a:gd name="T45" fmla="*/ 5 h 1298"/>
                <a:gd name="T46" fmla="*/ 7 w 2177"/>
                <a:gd name="T47" fmla="*/ 5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1 h 258"/>
                <a:gd name="T2" fmla="*/ 0 w 143"/>
                <a:gd name="T3" fmla="*/ 0 h 258"/>
                <a:gd name="T4" fmla="*/ 0 w 143"/>
                <a:gd name="T5" fmla="*/ 1 h 258"/>
                <a:gd name="T6" fmla="*/ 0 w 143"/>
                <a:gd name="T7" fmla="*/ 2 h 258"/>
                <a:gd name="T8" fmla="*/ 0 w 143"/>
                <a:gd name="T9" fmla="*/ 1 h 258"/>
                <a:gd name="T10" fmla="*/ 0 w 143"/>
                <a:gd name="T11" fmla="*/ 1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0 w 1586"/>
                <a:gd name="T1" fmla="*/ 0 h 821"/>
                <a:gd name="T2" fmla="*/ 5 w 1586"/>
                <a:gd name="T3" fmla="*/ 2 h 821"/>
                <a:gd name="T4" fmla="*/ 5 w 1586"/>
                <a:gd name="T5" fmla="*/ 2 h 821"/>
                <a:gd name="T6" fmla="*/ 6 w 1586"/>
                <a:gd name="T7" fmla="*/ 3 h 821"/>
                <a:gd name="T8" fmla="*/ 6 w 1586"/>
                <a:gd name="T9" fmla="*/ 3 h 821"/>
                <a:gd name="T10" fmla="*/ 5 w 1586"/>
                <a:gd name="T11" fmla="*/ 3 h 821"/>
                <a:gd name="T12" fmla="*/ 4 w 1586"/>
                <a:gd name="T13" fmla="*/ 3 h 821"/>
                <a:gd name="T14" fmla="*/ 0 w 1586"/>
                <a:gd name="T15" fmla="*/ 1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2 h 747"/>
                <a:gd name="T2" fmla="*/ 4 w 1049"/>
                <a:gd name="T3" fmla="*/ 3 h 747"/>
                <a:gd name="T4" fmla="*/ 4 w 1049"/>
                <a:gd name="T5" fmla="*/ 3 h 747"/>
                <a:gd name="T6" fmla="*/ 5 w 1049"/>
                <a:gd name="T7" fmla="*/ 2 h 747"/>
                <a:gd name="T8" fmla="*/ 1 w 1049"/>
                <a:gd name="T9" fmla="*/ 0 h 747"/>
                <a:gd name="T10" fmla="*/ 0 w 1049"/>
                <a:gd name="T11" fmla="*/ 1 h 747"/>
                <a:gd name="T12" fmla="*/ 0 w 1049"/>
                <a:gd name="T13" fmla="*/ 2 h 747"/>
                <a:gd name="T14" fmla="*/ 0 w 1049"/>
                <a:gd name="T15" fmla="*/ 2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 h 241"/>
                <a:gd name="T2" fmla="*/ 0 w 272"/>
                <a:gd name="T3" fmla="*/ 0 h 241"/>
                <a:gd name="T4" fmla="*/ 0 w 272"/>
                <a:gd name="T5" fmla="*/ 1 h 241"/>
                <a:gd name="T6" fmla="*/ 1 w 272"/>
                <a:gd name="T7" fmla="*/ 1 h 241"/>
                <a:gd name="T8" fmla="*/ 0 w 272"/>
                <a:gd name="T9" fmla="*/ 1 h 241"/>
                <a:gd name="T10" fmla="*/ 0 w 272"/>
                <a:gd name="T11" fmla="*/ 1 h 241"/>
                <a:gd name="T12" fmla="*/ 0 w 272"/>
                <a:gd name="T13" fmla="*/ 1 h 241"/>
                <a:gd name="T14" fmla="*/ 0 w 272"/>
                <a:gd name="T15" fmla="*/ 1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 w 152"/>
                <a:gd name="T1" fmla="*/ 1 h 224"/>
                <a:gd name="T2" fmla="*/ 1 w 152"/>
                <a:gd name="T3" fmla="*/ 1 h 224"/>
                <a:gd name="T4" fmla="*/ 0 w 152"/>
                <a:gd name="T5" fmla="*/ 1 h 224"/>
                <a:gd name="T6" fmla="*/ 1 w 152"/>
                <a:gd name="T7" fmla="*/ 0 h 224"/>
                <a:gd name="T8" fmla="*/ 1 w 152"/>
                <a:gd name="T9" fmla="*/ 1 h 224"/>
                <a:gd name="T10" fmla="*/ 1 w 152"/>
                <a:gd name="T11" fmla="*/ 1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1 h 764"/>
                <a:gd name="T2" fmla="*/ 1 w 386"/>
                <a:gd name="T3" fmla="*/ 0 h 764"/>
                <a:gd name="T4" fmla="*/ 1 w 386"/>
                <a:gd name="T5" fmla="*/ 1 h 764"/>
                <a:gd name="T6" fmla="*/ 2 w 386"/>
                <a:gd name="T7" fmla="*/ 3 h 764"/>
                <a:gd name="T8" fmla="*/ 2 w 386"/>
                <a:gd name="T9" fmla="*/ 3 h 764"/>
                <a:gd name="T10" fmla="*/ 1 w 386"/>
                <a:gd name="T11" fmla="*/ 3 h 764"/>
                <a:gd name="T12" fmla="*/ 0 w 386"/>
                <a:gd name="T13" fmla="*/ 1 h 764"/>
                <a:gd name="T14" fmla="*/ 0 w 386"/>
                <a:gd name="T15" fmla="*/ 1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3 w 728"/>
                <a:gd name="T1" fmla="*/ 0 h 348"/>
                <a:gd name="T2" fmla="*/ 0 w 728"/>
                <a:gd name="T3" fmla="*/ 1 h 348"/>
                <a:gd name="T4" fmla="*/ 1 w 728"/>
                <a:gd name="T5" fmla="*/ 2 h 348"/>
                <a:gd name="T6" fmla="*/ 3 w 728"/>
                <a:gd name="T7" fmla="*/ 1 h 348"/>
                <a:gd name="T8" fmla="*/ 3 w 728"/>
                <a:gd name="T9" fmla="*/ 1 h 348"/>
                <a:gd name="T10" fmla="*/ 3 w 728"/>
                <a:gd name="T11" fmla="*/ 0 h 348"/>
                <a:gd name="T12" fmla="*/ 3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2 w 312"/>
                <a:gd name="T1" fmla="*/ 0 h 135"/>
                <a:gd name="T2" fmla="*/ 0 w 312"/>
                <a:gd name="T3" fmla="*/ 0 h 135"/>
                <a:gd name="T4" fmla="*/ 2 w 312"/>
                <a:gd name="T5" fmla="*/ 0 h 135"/>
                <a:gd name="T6" fmla="*/ 2 w 312"/>
                <a:gd name="T7" fmla="*/ 0 h 135"/>
                <a:gd name="T8" fmla="*/ 2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60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0 h 175"/>
                    <a:gd name="T2" fmla="*/ 1 w 313"/>
                    <a:gd name="T3" fmla="*/ 0 h 175"/>
                    <a:gd name="T4" fmla="*/ 1 w 313"/>
                    <a:gd name="T5" fmla="*/ 0 h 175"/>
                    <a:gd name="T6" fmla="*/ 2 w 313"/>
                    <a:gd name="T7" fmla="*/ 0 h 175"/>
                    <a:gd name="T8" fmla="*/ 2 w 313"/>
                    <a:gd name="T9" fmla="*/ 0 h 175"/>
                    <a:gd name="T10" fmla="*/ 1 w 313"/>
                    <a:gd name="T11" fmla="*/ 0 h 175"/>
                    <a:gd name="T12" fmla="*/ 1 w 313"/>
                    <a:gd name="T13" fmla="*/ 0 h 175"/>
                    <a:gd name="T14" fmla="*/ 1 w 313"/>
                    <a:gd name="T15" fmla="*/ 0 h 175"/>
                    <a:gd name="T16" fmla="*/ 0 w 313"/>
                    <a:gd name="T17" fmla="*/ 0 h 175"/>
                    <a:gd name="T18" fmla="*/ 0 w 313"/>
                    <a:gd name="T19" fmla="*/ 0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5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1 h 266"/>
                    <a:gd name="T2" fmla="*/ 1 w 230"/>
                    <a:gd name="T3" fmla="*/ 2 h 266"/>
                    <a:gd name="T4" fmla="*/ 1 w 230"/>
                    <a:gd name="T5" fmla="*/ 1 h 266"/>
                    <a:gd name="T6" fmla="*/ 1 w 230"/>
                    <a:gd name="T7" fmla="*/ 1 h 266"/>
                    <a:gd name="T8" fmla="*/ 1 w 230"/>
                    <a:gd name="T9" fmla="*/ 0 h 266"/>
                    <a:gd name="T10" fmla="*/ 1 w 230"/>
                    <a:gd name="T11" fmla="*/ 1 h 266"/>
                    <a:gd name="T12" fmla="*/ 1 w 230"/>
                    <a:gd name="T13" fmla="*/ 1 h 266"/>
                    <a:gd name="T14" fmla="*/ 0 w 230"/>
                    <a:gd name="T15" fmla="*/ 1 h 266"/>
                    <a:gd name="T16" fmla="*/ 0 w 230"/>
                    <a:gd name="T17" fmla="*/ 1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 h 234"/>
                    <a:gd name="T2" fmla="*/ 0 w 87"/>
                    <a:gd name="T3" fmla="*/ 1 h 234"/>
                    <a:gd name="T4" fmla="*/ 0 w 87"/>
                    <a:gd name="T5" fmla="*/ 1 h 234"/>
                    <a:gd name="T6" fmla="*/ 0 w 87"/>
                    <a:gd name="T7" fmla="*/ 1 h 234"/>
                    <a:gd name="T8" fmla="*/ 0 w 87"/>
                    <a:gd name="T9" fmla="*/ 1 h 234"/>
                    <a:gd name="T10" fmla="*/ 0 w 87"/>
                    <a:gd name="T11" fmla="*/ 1 h 234"/>
                    <a:gd name="T12" fmla="*/ 0 w 87"/>
                    <a:gd name="T13" fmla="*/ 0 h 234"/>
                    <a:gd name="T14" fmla="*/ 0 w 87"/>
                    <a:gd name="T15" fmla="*/ 1 h 234"/>
                    <a:gd name="T16" fmla="*/ 0 w 87"/>
                    <a:gd name="T17" fmla="*/ 1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 w 1190"/>
                  <a:gd name="T1" fmla="*/ 0 h 500"/>
                  <a:gd name="T2" fmla="*/ 5 w 1190"/>
                  <a:gd name="T3" fmla="*/ 2 h 500"/>
                  <a:gd name="T4" fmla="*/ 5 w 1190"/>
                  <a:gd name="T5" fmla="*/ 2 h 500"/>
                  <a:gd name="T6" fmla="*/ 0 w 1190"/>
                  <a:gd name="T7" fmla="*/ 1 h 500"/>
                  <a:gd name="T8" fmla="*/ 1 w 1190"/>
                  <a:gd name="T9" fmla="*/ 0 h 500"/>
                  <a:gd name="T10" fmla="*/ 1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0 w 489"/>
                  <a:gd name="T1" fmla="*/ 1 h 296"/>
                  <a:gd name="T2" fmla="*/ 0 w 489"/>
                  <a:gd name="T3" fmla="*/ 1 h 296"/>
                  <a:gd name="T4" fmla="*/ 1 w 489"/>
                  <a:gd name="T5" fmla="*/ 1 h 296"/>
                  <a:gd name="T6" fmla="*/ 1 w 489"/>
                  <a:gd name="T7" fmla="*/ 1 h 296"/>
                  <a:gd name="T8" fmla="*/ 1 w 489"/>
                  <a:gd name="T9" fmla="*/ 1 h 296"/>
                  <a:gd name="T10" fmla="*/ 0 w 489"/>
                  <a:gd name="T11" fmla="*/ 1 h 296"/>
                  <a:gd name="T12" fmla="*/ 0 w 489"/>
                  <a:gd name="T13" fmla="*/ 1 h 296"/>
                  <a:gd name="T14" fmla="*/ 0 w 489"/>
                  <a:gd name="T15" fmla="*/ 1 h 296"/>
                  <a:gd name="T16" fmla="*/ 1 w 489"/>
                  <a:gd name="T17" fmla="*/ 2 h 296"/>
                  <a:gd name="T18" fmla="*/ 1 w 489"/>
                  <a:gd name="T19" fmla="*/ 2 h 296"/>
                  <a:gd name="T20" fmla="*/ 1 w 489"/>
                  <a:gd name="T21" fmla="*/ 1 h 296"/>
                  <a:gd name="T22" fmla="*/ 1 w 489"/>
                  <a:gd name="T23" fmla="*/ 1 h 296"/>
                  <a:gd name="T24" fmla="*/ 0 w 489"/>
                  <a:gd name="T25" fmla="*/ 1 h 296"/>
                  <a:gd name="T26" fmla="*/ 0 w 489"/>
                  <a:gd name="T27" fmla="*/ 0 h 296"/>
                  <a:gd name="T28" fmla="*/ 0 w 489"/>
                  <a:gd name="T29" fmla="*/ 1 h 296"/>
                  <a:gd name="T30" fmla="*/ 0 w 489"/>
                  <a:gd name="T31" fmla="*/ 1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 w 213"/>
                  <a:gd name="T1" fmla="*/ 0 h 478"/>
                  <a:gd name="T2" fmla="*/ 1 w 213"/>
                  <a:gd name="T3" fmla="*/ 0 h 478"/>
                  <a:gd name="T4" fmla="*/ 1 w 213"/>
                  <a:gd name="T5" fmla="*/ 0 h 478"/>
                  <a:gd name="T6" fmla="*/ 1 w 213"/>
                  <a:gd name="T7" fmla="*/ 1 h 478"/>
                  <a:gd name="T8" fmla="*/ 1 w 213"/>
                  <a:gd name="T9" fmla="*/ 1 h 478"/>
                  <a:gd name="T10" fmla="*/ 1 w 213"/>
                  <a:gd name="T11" fmla="*/ 1 h 478"/>
                  <a:gd name="T12" fmla="*/ 1 w 213"/>
                  <a:gd name="T13" fmla="*/ 1 h 478"/>
                  <a:gd name="T14" fmla="*/ 0 w 213"/>
                  <a:gd name="T15" fmla="*/ 0 h 478"/>
                  <a:gd name="T16" fmla="*/ 1 w 213"/>
                  <a:gd name="T17" fmla="*/ 0 h 478"/>
                  <a:gd name="T18" fmla="*/ 1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65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 w 150"/>
                    <a:gd name="T1" fmla="*/ 0 h 173"/>
                    <a:gd name="T2" fmla="*/ 1 w 150"/>
                    <a:gd name="T3" fmla="*/ 1 h 173"/>
                    <a:gd name="T4" fmla="*/ 0 w 150"/>
                    <a:gd name="T5" fmla="*/ 1 h 173"/>
                    <a:gd name="T6" fmla="*/ 1 w 150"/>
                    <a:gd name="T7" fmla="*/ 1 h 173"/>
                    <a:gd name="T8" fmla="*/ 1 w 150"/>
                    <a:gd name="T9" fmla="*/ 1 h 173"/>
                    <a:gd name="T10" fmla="*/ 1 w 150"/>
                    <a:gd name="T11" fmla="*/ 1 h 173"/>
                    <a:gd name="T12" fmla="*/ 1 w 150"/>
                    <a:gd name="T13" fmla="*/ 0 h 173"/>
                    <a:gd name="T14" fmla="*/ 1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 w 1684"/>
                    <a:gd name="T1" fmla="*/ 0 h 880"/>
                    <a:gd name="T2" fmla="*/ 1 w 1684"/>
                    <a:gd name="T3" fmla="*/ 1 h 880"/>
                    <a:gd name="T4" fmla="*/ 0 w 1684"/>
                    <a:gd name="T5" fmla="*/ 1 h 880"/>
                    <a:gd name="T6" fmla="*/ 1 w 1684"/>
                    <a:gd name="T7" fmla="*/ 2 h 880"/>
                    <a:gd name="T8" fmla="*/ 5 w 1684"/>
                    <a:gd name="T9" fmla="*/ 4 h 880"/>
                    <a:gd name="T10" fmla="*/ 6 w 1684"/>
                    <a:gd name="T11" fmla="*/ 4 h 880"/>
                    <a:gd name="T12" fmla="*/ 7 w 1684"/>
                    <a:gd name="T13" fmla="*/ 4 h 880"/>
                    <a:gd name="T14" fmla="*/ 7 w 1684"/>
                    <a:gd name="T15" fmla="*/ 4 h 880"/>
                    <a:gd name="T16" fmla="*/ 6 w 1684"/>
                    <a:gd name="T17" fmla="*/ 3 h 880"/>
                    <a:gd name="T18" fmla="*/ 6 w 1684"/>
                    <a:gd name="T19" fmla="*/ 2 h 880"/>
                    <a:gd name="T20" fmla="*/ 6 w 1684"/>
                    <a:gd name="T21" fmla="*/ 3 h 880"/>
                    <a:gd name="T22" fmla="*/ 6 w 1684"/>
                    <a:gd name="T23" fmla="*/ 3 h 880"/>
                    <a:gd name="T24" fmla="*/ 7 w 1684"/>
                    <a:gd name="T25" fmla="*/ 4 h 880"/>
                    <a:gd name="T26" fmla="*/ 6 w 1684"/>
                    <a:gd name="T27" fmla="*/ 4 h 880"/>
                    <a:gd name="T28" fmla="*/ 5 w 1684"/>
                    <a:gd name="T29" fmla="*/ 4 h 880"/>
                    <a:gd name="T30" fmla="*/ 5 w 1684"/>
                    <a:gd name="T31" fmla="*/ 3 h 880"/>
                    <a:gd name="T32" fmla="*/ 6 w 1684"/>
                    <a:gd name="T33" fmla="*/ 3 h 880"/>
                    <a:gd name="T34" fmla="*/ 5 w 1684"/>
                    <a:gd name="T35" fmla="*/ 3 h 880"/>
                    <a:gd name="T36" fmla="*/ 5 w 1684"/>
                    <a:gd name="T37" fmla="*/ 3 h 880"/>
                    <a:gd name="T38" fmla="*/ 5 w 1684"/>
                    <a:gd name="T39" fmla="*/ 4 h 880"/>
                    <a:gd name="T40" fmla="*/ 1 w 1684"/>
                    <a:gd name="T41" fmla="*/ 2 h 880"/>
                    <a:gd name="T42" fmla="*/ 1 w 1684"/>
                    <a:gd name="T43" fmla="*/ 1 h 880"/>
                    <a:gd name="T44" fmla="*/ 1 w 1684"/>
                    <a:gd name="T45" fmla="*/ 1 h 880"/>
                    <a:gd name="T46" fmla="*/ 1 w 1684"/>
                    <a:gd name="T47" fmla="*/ 0 h 880"/>
                    <a:gd name="T48" fmla="*/ 1 w 1684"/>
                    <a:gd name="T49" fmla="*/ 0 h 880"/>
                    <a:gd name="T50" fmla="*/ 1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 w 160"/>
                    <a:gd name="T1" fmla="*/ 0 h 335"/>
                    <a:gd name="T2" fmla="*/ 1 w 160"/>
                    <a:gd name="T3" fmla="*/ 0 h 335"/>
                    <a:gd name="T4" fmla="*/ 0 w 160"/>
                    <a:gd name="T5" fmla="*/ 0 h 335"/>
                    <a:gd name="T6" fmla="*/ 1 w 160"/>
                    <a:gd name="T7" fmla="*/ 1 h 335"/>
                    <a:gd name="T8" fmla="*/ 1 w 160"/>
                    <a:gd name="T9" fmla="*/ 1 h 335"/>
                    <a:gd name="T10" fmla="*/ 1 w 160"/>
                    <a:gd name="T11" fmla="*/ 0 h 335"/>
                    <a:gd name="T12" fmla="*/ 1 w 160"/>
                    <a:gd name="T13" fmla="*/ 0 h 335"/>
                    <a:gd name="T14" fmla="*/ 1 w 160"/>
                    <a:gd name="T15" fmla="*/ 0 h 335"/>
                    <a:gd name="T16" fmla="*/ 1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9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1 w 642"/>
                    <a:gd name="T1" fmla="*/ 4 h 1188"/>
                    <a:gd name="T2" fmla="*/ 0 w 642"/>
                    <a:gd name="T3" fmla="*/ 1 h 1188"/>
                    <a:gd name="T4" fmla="*/ 1 w 642"/>
                    <a:gd name="T5" fmla="*/ 1 h 1188"/>
                    <a:gd name="T6" fmla="*/ 2 w 642"/>
                    <a:gd name="T7" fmla="*/ 0 h 1188"/>
                    <a:gd name="T8" fmla="*/ 2 w 642"/>
                    <a:gd name="T9" fmla="*/ 1 h 1188"/>
                    <a:gd name="T10" fmla="*/ 3 w 642"/>
                    <a:gd name="T11" fmla="*/ 5 h 1188"/>
                    <a:gd name="T12" fmla="*/ 3 w 642"/>
                    <a:gd name="T13" fmla="*/ 5 h 1188"/>
                    <a:gd name="T14" fmla="*/ 2 w 642"/>
                    <a:gd name="T15" fmla="*/ 1 h 1188"/>
                    <a:gd name="T16" fmla="*/ 1 w 642"/>
                    <a:gd name="T17" fmla="*/ 1 h 1188"/>
                    <a:gd name="T18" fmla="*/ 1 w 642"/>
                    <a:gd name="T19" fmla="*/ 1 h 1188"/>
                    <a:gd name="T20" fmla="*/ 1 w 642"/>
                    <a:gd name="T21" fmla="*/ 1 h 1188"/>
                    <a:gd name="T22" fmla="*/ 2 w 642"/>
                    <a:gd name="T23" fmla="*/ 4 h 1188"/>
                    <a:gd name="T24" fmla="*/ 1 w 642"/>
                    <a:gd name="T25" fmla="*/ 4 h 1188"/>
                    <a:gd name="T26" fmla="*/ 1 w 642"/>
                    <a:gd name="T27" fmla="*/ 4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0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 h 504"/>
                    <a:gd name="T2" fmla="*/ 1 w 192"/>
                    <a:gd name="T3" fmla="*/ 1 h 504"/>
                    <a:gd name="T4" fmla="*/ 1 w 192"/>
                    <a:gd name="T5" fmla="*/ 2 h 504"/>
                    <a:gd name="T6" fmla="*/ 1 w 192"/>
                    <a:gd name="T7" fmla="*/ 2 h 504"/>
                    <a:gd name="T8" fmla="*/ 1 w 192"/>
                    <a:gd name="T9" fmla="*/ 2 h 504"/>
                    <a:gd name="T10" fmla="*/ 1 w 192"/>
                    <a:gd name="T11" fmla="*/ 2 h 504"/>
                    <a:gd name="T12" fmla="*/ 1 w 192"/>
                    <a:gd name="T13" fmla="*/ 1 h 504"/>
                    <a:gd name="T14" fmla="*/ 1 w 192"/>
                    <a:gd name="T15" fmla="*/ 1 h 504"/>
                    <a:gd name="T16" fmla="*/ 1 w 192"/>
                    <a:gd name="T17" fmla="*/ 0 h 504"/>
                    <a:gd name="T18" fmla="*/ 0 w 192"/>
                    <a:gd name="T19" fmla="*/ 1 h 504"/>
                    <a:gd name="T20" fmla="*/ 0 w 192"/>
                    <a:gd name="T21" fmla="*/ 1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1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2 w 390"/>
                    <a:gd name="T1" fmla="*/ 0 h 269"/>
                    <a:gd name="T2" fmla="*/ 2 w 390"/>
                    <a:gd name="T3" fmla="*/ 1 h 269"/>
                    <a:gd name="T4" fmla="*/ 1 w 390"/>
                    <a:gd name="T5" fmla="*/ 1 h 269"/>
                    <a:gd name="T6" fmla="*/ 0 w 390"/>
                    <a:gd name="T7" fmla="*/ 1 h 269"/>
                    <a:gd name="T8" fmla="*/ 0 w 390"/>
                    <a:gd name="T9" fmla="*/ 1 h 269"/>
                    <a:gd name="T10" fmla="*/ 2 w 390"/>
                    <a:gd name="T11" fmla="*/ 1 h 269"/>
                    <a:gd name="T12" fmla="*/ 2 w 390"/>
                    <a:gd name="T13" fmla="*/ 2 h 269"/>
                    <a:gd name="T14" fmla="*/ 2 w 390"/>
                    <a:gd name="T15" fmla="*/ 2 h 269"/>
                    <a:gd name="T16" fmla="*/ 2 w 390"/>
                    <a:gd name="T17" fmla="*/ 1 h 269"/>
                    <a:gd name="T18" fmla="*/ 1 w 390"/>
                    <a:gd name="T19" fmla="*/ 1 h 269"/>
                    <a:gd name="T20" fmla="*/ 2 w 390"/>
                    <a:gd name="T21" fmla="*/ 1 h 269"/>
                    <a:gd name="T22" fmla="*/ 2 w 390"/>
                    <a:gd name="T23" fmla="*/ 0 h 269"/>
                    <a:gd name="T24" fmla="*/ 2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2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 h 424"/>
                    <a:gd name="T2" fmla="*/ 4 w 941"/>
                    <a:gd name="T3" fmla="*/ 0 h 424"/>
                    <a:gd name="T4" fmla="*/ 4 w 941"/>
                    <a:gd name="T5" fmla="*/ 1 h 424"/>
                    <a:gd name="T6" fmla="*/ 4 w 941"/>
                    <a:gd name="T7" fmla="*/ 1 h 424"/>
                    <a:gd name="T8" fmla="*/ 4 w 941"/>
                    <a:gd name="T9" fmla="*/ 2 h 424"/>
                    <a:gd name="T10" fmla="*/ 1 w 941"/>
                    <a:gd name="T11" fmla="*/ 2 h 424"/>
                    <a:gd name="T12" fmla="*/ 1 w 941"/>
                    <a:gd name="T13" fmla="*/ 2 h 424"/>
                    <a:gd name="T14" fmla="*/ 4 w 941"/>
                    <a:gd name="T15" fmla="*/ 1 h 424"/>
                    <a:gd name="T16" fmla="*/ 4 w 941"/>
                    <a:gd name="T17" fmla="*/ 1 h 424"/>
                    <a:gd name="T18" fmla="*/ 4 w 941"/>
                    <a:gd name="T19" fmla="*/ 1 h 424"/>
                    <a:gd name="T20" fmla="*/ 0 w 941"/>
                    <a:gd name="T21" fmla="*/ 1 h 424"/>
                    <a:gd name="T22" fmla="*/ 0 w 941"/>
                    <a:gd name="T23" fmla="*/ 1 h 424"/>
                    <a:gd name="T24" fmla="*/ 0 w 941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3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0 h 173"/>
                    <a:gd name="T2" fmla="*/ 1 w 488"/>
                    <a:gd name="T3" fmla="*/ 0 h 173"/>
                    <a:gd name="T4" fmla="*/ 1 w 488"/>
                    <a:gd name="T5" fmla="*/ 0 h 173"/>
                    <a:gd name="T6" fmla="*/ 2 w 488"/>
                    <a:gd name="T7" fmla="*/ 0 h 173"/>
                    <a:gd name="T8" fmla="*/ 2 w 488"/>
                    <a:gd name="T9" fmla="*/ 0 h 173"/>
                    <a:gd name="T10" fmla="*/ 2 w 488"/>
                    <a:gd name="T11" fmla="*/ 0 h 173"/>
                    <a:gd name="T12" fmla="*/ 1 w 488"/>
                    <a:gd name="T13" fmla="*/ 0 h 173"/>
                    <a:gd name="T14" fmla="*/ 1 w 488"/>
                    <a:gd name="T15" fmla="*/ 0 h 173"/>
                    <a:gd name="T16" fmla="*/ 1 w 488"/>
                    <a:gd name="T17" fmla="*/ 0 h 173"/>
                    <a:gd name="T18" fmla="*/ 1 w 488"/>
                    <a:gd name="T19" fmla="*/ 0 h 173"/>
                    <a:gd name="T20" fmla="*/ 2 w 488"/>
                    <a:gd name="T21" fmla="*/ 0 h 173"/>
                    <a:gd name="T22" fmla="*/ 2 w 488"/>
                    <a:gd name="T23" fmla="*/ 0 h 173"/>
                    <a:gd name="T24" fmla="*/ 2 w 488"/>
                    <a:gd name="T25" fmla="*/ 0 h 173"/>
                    <a:gd name="T26" fmla="*/ 1 w 488"/>
                    <a:gd name="T27" fmla="*/ 0 h 173"/>
                    <a:gd name="T28" fmla="*/ 0 w 488"/>
                    <a:gd name="T29" fmla="*/ 0 h 173"/>
                    <a:gd name="T30" fmla="*/ 0 w 488"/>
                    <a:gd name="T31" fmla="*/ 0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35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49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0 w 772"/>
                <a:gd name="T1" fmla="*/ 4 h 3266"/>
                <a:gd name="T2" fmla="*/ 0 w 772"/>
                <a:gd name="T3" fmla="*/ 4 h 3266"/>
                <a:gd name="T4" fmla="*/ 0 w 772"/>
                <a:gd name="T5" fmla="*/ 3 h 3266"/>
                <a:gd name="T6" fmla="*/ 0 w 772"/>
                <a:gd name="T7" fmla="*/ 3 h 3266"/>
                <a:gd name="T8" fmla="*/ 0 w 772"/>
                <a:gd name="T9" fmla="*/ 3 h 3266"/>
                <a:gd name="T10" fmla="*/ 0 w 772"/>
                <a:gd name="T11" fmla="*/ 3 h 3266"/>
                <a:gd name="T12" fmla="*/ 0 w 772"/>
                <a:gd name="T13" fmla="*/ 3 h 3266"/>
                <a:gd name="T14" fmla="*/ 0 w 772"/>
                <a:gd name="T15" fmla="*/ 3 h 3266"/>
                <a:gd name="T16" fmla="*/ 0 w 772"/>
                <a:gd name="T17" fmla="*/ 2 h 3266"/>
                <a:gd name="T18" fmla="*/ 0 w 772"/>
                <a:gd name="T19" fmla="*/ 2 h 3266"/>
                <a:gd name="T20" fmla="*/ 0 w 772"/>
                <a:gd name="T21" fmla="*/ 1 h 3266"/>
                <a:gd name="T22" fmla="*/ 0 w 772"/>
                <a:gd name="T23" fmla="*/ 1 h 3266"/>
                <a:gd name="T24" fmla="*/ 0 w 772"/>
                <a:gd name="T25" fmla="*/ 1 h 3266"/>
                <a:gd name="T26" fmla="*/ 0 w 772"/>
                <a:gd name="T27" fmla="*/ 1 h 3266"/>
                <a:gd name="T28" fmla="*/ 0 w 772"/>
                <a:gd name="T29" fmla="*/ 0 h 3266"/>
                <a:gd name="T30" fmla="*/ 0 w 772"/>
                <a:gd name="T31" fmla="*/ 0 h 3266"/>
                <a:gd name="T32" fmla="*/ 0 w 772"/>
                <a:gd name="T33" fmla="*/ 0 h 3266"/>
                <a:gd name="T34" fmla="*/ 0 w 772"/>
                <a:gd name="T35" fmla="*/ 1 h 3266"/>
                <a:gd name="T36" fmla="*/ 0 w 772"/>
                <a:gd name="T37" fmla="*/ 1 h 3266"/>
                <a:gd name="T38" fmla="*/ 0 w 772"/>
                <a:gd name="T39" fmla="*/ 1 h 3266"/>
                <a:gd name="T40" fmla="*/ 0 w 772"/>
                <a:gd name="T41" fmla="*/ 1 h 3266"/>
                <a:gd name="T42" fmla="*/ 0 w 772"/>
                <a:gd name="T43" fmla="*/ 2 h 3266"/>
                <a:gd name="T44" fmla="*/ 0 w 772"/>
                <a:gd name="T45" fmla="*/ 2 h 3266"/>
                <a:gd name="T46" fmla="*/ 0 w 772"/>
                <a:gd name="T47" fmla="*/ 3 h 3266"/>
                <a:gd name="T48" fmla="*/ 0 w 772"/>
                <a:gd name="T49" fmla="*/ 3 h 3266"/>
                <a:gd name="T50" fmla="*/ 0 w 772"/>
                <a:gd name="T51" fmla="*/ 3 h 3266"/>
                <a:gd name="T52" fmla="*/ 0 w 772"/>
                <a:gd name="T53" fmla="*/ 3 h 3266"/>
                <a:gd name="T54" fmla="*/ 0 w 772"/>
                <a:gd name="T55" fmla="*/ 3 h 3266"/>
                <a:gd name="T56" fmla="*/ 0 w 772"/>
                <a:gd name="T57" fmla="*/ 4 h 3266"/>
                <a:gd name="T58" fmla="*/ 0 w 772"/>
                <a:gd name="T59" fmla="*/ 4 h 3266"/>
                <a:gd name="T60" fmla="*/ 0 w 772"/>
                <a:gd name="T61" fmla="*/ 4 h 3266"/>
                <a:gd name="T62" fmla="*/ 0 w 772"/>
                <a:gd name="T63" fmla="*/ 4 h 3266"/>
                <a:gd name="T64" fmla="*/ 0 w 772"/>
                <a:gd name="T65" fmla="*/ 4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0 w 772"/>
                <a:gd name="T1" fmla="*/ 13 h 3266"/>
                <a:gd name="T2" fmla="*/ 0 w 772"/>
                <a:gd name="T3" fmla="*/ 12 h 3266"/>
                <a:gd name="T4" fmla="*/ 0 w 772"/>
                <a:gd name="T5" fmla="*/ 11 h 3266"/>
                <a:gd name="T6" fmla="*/ 0 w 772"/>
                <a:gd name="T7" fmla="*/ 10 h 3266"/>
                <a:gd name="T8" fmla="*/ 0 w 772"/>
                <a:gd name="T9" fmla="*/ 9 h 3266"/>
                <a:gd name="T10" fmla="*/ 0 w 772"/>
                <a:gd name="T11" fmla="*/ 9 h 3266"/>
                <a:gd name="T12" fmla="*/ 0 w 772"/>
                <a:gd name="T13" fmla="*/ 8 h 3266"/>
                <a:gd name="T14" fmla="*/ 0 w 772"/>
                <a:gd name="T15" fmla="*/ 8 h 3266"/>
                <a:gd name="T16" fmla="*/ 0 w 772"/>
                <a:gd name="T17" fmla="*/ 7 h 3266"/>
                <a:gd name="T18" fmla="*/ 0 w 772"/>
                <a:gd name="T19" fmla="*/ 7 h 3266"/>
                <a:gd name="T20" fmla="*/ 0 w 772"/>
                <a:gd name="T21" fmla="*/ 5 h 3266"/>
                <a:gd name="T22" fmla="*/ 0 w 772"/>
                <a:gd name="T23" fmla="*/ 4 h 3266"/>
                <a:gd name="T24" fmla="*/ 0 w 772"/>
                <a:gd name="T25" fmla="*/ 3 h 3266"/>
                <a:gd name="T26" fmla="*/ 0 w 772"/>
                <a:gd name="T27" fmla="*/ 3 h 3266"/>
                <a:gd name="T28" fmla="*/ 0 w 772"/>
                <a:gd name="T29" fmla="*/ 2 h 3266"/>
                <a:gd name="T30" fmla="*/ 0 w 772"/>
                <a:gd name="T31" fmla="*/ 0 h 3266"/>
                <a:gd name="T32" fmla="*/ 0 w 772"/>
                <a:gd name="T33" fmla="*/ 2 h 3266"/>
                <a:gd name="T34" fmla="*/ 0 w 772"/>
                <a:gd name="T35" fmla="*/ 3 h 3266"/>
                <a:gd name="T36" fmla="*/ 0 w 772"/>
                <a:gd name="T37" fmla="*/ 3 h 3266"/>
                <a:gd name="T38" fmla="*/ 0 w 772"/>
                <a:gd name="T39" fmla="*/ 4 h 3266"/>
                <a:gd name="T40" fmla="*/ 0 w 772"/>
                <a:gd name="T41" fmla="*/ 5 h 3266"/>
                <a:gd name="T42" fmla="*/ 0 w 772"/>
                <a:gd name="T43" fmla="*/ 5 h 3266"/>
                <a:gd name="T44" fmla="*/ 0 w 772"/>
                <a:gd name="T45" fmla="*/ 7 h 3266"/>
                <a:gd name="T46" fmla="*/ 0 w 772"/>
                <a:gd name="T47" fmla="*/ 8 h 3266"/>
                <a:gd name="T48" fmla="*/ 0 w 772"/>
                <a:gd name="T49" fmla="*/ 9 h 3266"/>
                <a:gd name="T50" fmla="*/ 0 w 772"/>
                <a:gd name="T51" fmla="*/ 9 h 3266"/>
                <a:gd name="T52" fmla="*/ 0 w 772"/>
                <a:gd name="T53" fmla="*/ 10 h 3266"/>
                <a:gd name="T54" fmla="*/ 0 w 772"/>
                <a:gd name="T55" fmla="*/ 11 h 3266"/>
                <a:gd name="T56" fmla="*/ 0 w 772"/>
                <a:gd name="T57" fmla="*/ 12 h 3266"/>
                <a:gd name="T58" fmla="*/ 0 w 772"/>
                <a:gd name="T59" fmla="*/ 13 h 3266"/>
                <a:gd name="T60" fmla="*/ 0 w 772"/>
                <a:gd name="T61" fmla="*/ 13 h 3266"/>
                <a:gd name="T62" fmla="*/ 0 w 772"/>
                <a:gd name="T63" fmla="*/ 13 h 3266"/>
                <a:gd name="T64" fmla="*/ 0 w 772"/>
                <a:gd name="T65" fmla="*/ 13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6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7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0 w 245"/>
                  <a:gd name="T1" fmla="*/ 0 h 806"/>
                  <a:gd name="T2" fmla="*/ 0 w 245"/>
                  <a:gd name="T3" fmla="*/ 0 h 806"/>
                  <a:gd name="T4" fmla="*/ 0 w 245"/>
                  <a:gd name="T5" fmla="*/ 0 h 806"/>
                  <a:gd name="T6" fmla="*/ 0 w 245"/>
                  <a:gd name="T7" fmla="*/ 0 h 806"/>
                  <a:gd name="T8" fmla="*/ 0 w 245"/>
                  <a:gd name="T9" fmla="*/ 0 h 806"/>
                  <a:gd name="T10" fmla="*/ 0 w 245"/>
                  <a:gd name="T11" fmla="*/ 0 h 806"/>
                  <a:gd name="T12" fmla="*/ 0 w 245"/>
                  <a:gd name="T13" fmla="*/ 0 h 806"/>
                  <a:gd name="T14" fmla="*/ 0 w 245"/>
                  <a:gd name="T15" fmla="*/ 0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40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0 w 604"/>
                    <a:gd name="T3" fmla="*/ 0 h 349"/>
                    <a:gd name="T4" fmla="*/ 0 w 604"/>
                    <a:gd name="T5" fmla="*/ 0 h 349"/>
                    <a:gd name="T6" fmla="*/ 0 w 604"/>
                    <a:gd name="T7" fmla="*/ 0 h 349"/>
                    <a:gd name="T8" fmla="*/ 0 w 604"/>
                    <a:gd name="T9" fmla="*/ 0 h 349"/>
                    <a:gd name="T10" fmla="*/ 0 w 604"/>
                    <a:gd name="T11" fmla="*/ 0 h 349"/>
                    <a:gd name="T12" fmla="*/ 0 w 604"/>
                    <a:gd name="T13" fmla="*/ 0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>
                    <a:gd name="T0" fmla="*/ 0 w 1064"/>
                    <a:gd name="T1" fmla="*/ 0 h 1230"/>
                    <a:gd name="T2" fmla="*/ 0 w 1064"/>
                    <a:gd name="T3" fmla="*/ 0 h 1230"/>
                    <a:gd name="T4" fmla="*/ 0 w 1064"/>
                    <a:gd name="T5" fmla="*/ 0 h 1230"/>
                    <a:gd name="T6" fmla="*/ 0 w 1064"/>
                    <a:gd name="T7" fmla="*/ 0 h 1230"/>
                    <a:gd name="T8" fmla="*/ 0 w 1064"/>
                    <a:gd name="T9" fmla="*/ 0 h 1230"/>
                    <a:gd name="T10" fmla="*/ 0 w 1064"/>
                    <a:gd name="T11" fmla="*/ 0 h 1230"/>
                    <a:gd name="T12" fmla="*/ 0 w 1064"/>
                    <a:gd name="T13" fmla="*/ 0 h 1230"/>
                    <a:gd name="T14" fmla="*/ 0 w 1064"/>
                    <a:gd name="T15" fmla="*/ 0 h 1230"/>
                    <a:gd name="T16" fmla="*/ 0 w 1064"/>
                    <a:gd name="T17" fmla="*/ 0 h 1230"/>
                    <a:gd name="T18" fmla="*/ 0 w 1064"/>
                    <a:gd name="T19" fmla="*/ 0 h 1230"/>
                    <a:gd name="T20" fmla="*/ 0 w 1064"/>
                    <a:gd name="T21" fmla="*/ 0 h 1230"/>
                    <a:gd name="T22" fmla="*/ 0 w 1064"/>
                    <a:gd name="T23" fmla="*/ 0 h 1230"/>
                    <a:gd name="T24" fmla="*/ 0 w 1064"/>
                    <a:gd name="T25" fmla="*/ 0 h 1230"/>
                    <a:gd name="T26" fmla="*/ 0 w 1064"/>
                    <a:gd name="T27" fmla="*/ 0 h 1230"/>
                    <a:gd name="T28" fmla="*/ 0 w 1064"/>
                    <a:gd name="T29" fmla="*/ 0 h 1230"/>
                    <a:gd name="T30" fmla="*/ 0 w 1064"/>
                    <a:gd name="T31" fmla="*/ 0 h 1230"/>
                    <a:gd name="T32" fmla="*/ 0 w 1064"/>
                    <a:gd name="T33" fmla="*/ 0 h 1230"/>
                    <a:gd name="T34" fmla="*/ 0 w 1064"/>
                    <a:gd name="T35" fmla="*/ 0 h 1230"/>
                    <a:gd name="T36" fmla="*/ 0 w 1064"/>
                    <a:gd name="T37" fmla="*/ 0 h 1230"/>
                    <a:gd name="T38" fmla="*/ 0 w 1064"/>
                    <a:gd name="T39" fmla="*/ 0 h 1230"/>
                    <a:gd name="T40" fmla="*/ 0 w 1064"/>
                    <a:gd name="T41" fmla="*/ 0 h 1230"/>
                    <a:gd name="T42" fmla="*/ 0 w 1064"/>
                    <a:gd name="T43" fmla="*/ 0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>
                    <a:gd name="T0" fmla="*/ 0 w 2002"/>
                    <a:gd name="T1" fmla="*/ 0 h 2521"/>
                    <a:gd name="T2" fmla="*/ 0 w 2002"/>
                    <a:gd name="T3" fmla="*/ 1 h 2521"/>
                    <a:gd name="T4" fmla="*/ 0 w 2002"/>
                    <a:gd name="T5" fmla="*/ 1 h 2521"/>
                    <a:gd name="T6" fmla="*/ 0 w 2002"/>
                    <a:gd name="T7" fmla="*/ 0 h 2521"/>
                    <a:gd name="T8" fmla="*/ 0 w 2002"/>
                    <a:gd name="T9" fmla="*/ 0 h 2521"/>
                    <a:gd name="T10" fmla="*/ 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0 w 3007"/>
                    <a:gd name="T1" fmla="*/ 1 h 3771"/>
                    <a:gd name="T2" fmla="*/ 0 w 3007"/>
                    <a:gd name="T3" fmla="*/ 1 h 3771"/>
                    <a:gd name="T4" fmla="*/ 0 w 3007"/>
                    <a:gd name="T5" fmla="*/ 1 h 3771"/>
                    <a:gd name="T6" fmla="*/ 0 w 3007"/>
                    <a:gd name="T7" fmla="*/ 1 h 3771"/>
                    <a:gd name="T8" fmla="*/ 0 w 3007"/>
                    <a:gd name="T9" fmla="*/ 1 h 3771"/>
                    <a:gd name="T10" fmla="*/ 0 w 3007"/>
                    <a:gd name="T11" fmla="*/ 1 h 3771"/>
                    <a:gd name="T12" fmla="*/ 0 w 3007"/>
                    <a:gd name="T13" fmla="*/ 1 h 3771"/>
                    <a:gd name="T14" fmla="*/ 0 w 3007"/>
                    <a:gd name="T15" fmla="*/ 0 h 3771"/>
                    <a:gd name="T16" fmla="*/ 0 w 3007"/>
                    <a:gd name="T17" fmla="*/ 0 h 3771"/>
                    <a:gd name="T18" fmla="*/ 0 w 3007"/>
                    <a:gd name="T19" fmla="*/ 0 h 3771"/>
                    <a:gd name="T20" fmla="*/ 0 w 3007"/>
                    <a:gd name="T21" fmla="*/ 0 h 3771"/>
                    <a:gd name="T22" fmla="*/ 0 w 3007"/>
                    <a:gd name="T23" fmla="*/ 0 h 3771"/>
                    <a:gd name="T24" fmla="*/ 0 w 3007"/>
                    <a:gd name="T25" fmla="*/ 1 h 3771"/>
                    <a:gd name="T26" fmla="*/ 0 w 3007"/>
                    <a:gd name="T27" fmla="*/ 1 h 3771"/>
                    <a:gd name="T28" fmla="*/ 0 w 3007"/>
                    <a:gd name="T29" fmla="*/ 1 h 3771"/>
                    <a:gd name="T30" fmla="*/ 0 w 3007"/>
                    <a:gd name="T31" fmla="*/ 1 h 3771"/>
                    <a:gd name="T32" fmla="*/ 0 w 3007"/>
                    <a:gd name="T33" fmla="*/ 1 h 3771"/>
                    <a:gd name="T34" fmla="*/ 0 w 3007"/>
                    <a:gd name="T35" fmla="*/ 1 h 3771"/>
                    <a:gd name="T36" fmla="*/ 0 w 3007"/>
                    <a:gd name="T37" fmla="*/ 1 h 3771"/>
                    <a:gd name="T38" fmla="*/ 0 w 3007"/>
                    <a:gd name="T39" fmla="*/ 1 h 3771"/>
                    <a:gd name="T40" fmla="*/ 0 w 3007"/>
                    <a:gd name="T41" fmla="*/ 1 h 3771"/>
                    <a:gd name="T42" fmla="*/ 0 w 3007"/>
                    <a:gd name="T43" fmla="*/ 1 h 3771"/>
                    <a:gd name="T44" fmla="*/ 0 w 3007"/>
                    <a:gd name="T45" fmla="*/ 1 h 3771"/>
                    <a:gd name="T46" fmla="*/ 0 w 3007"/>
                    <a:gd name="T47" fmla="*/ 1 h 3771"/>
                    <a:gd name="T48" fmla="*/ 0 w 3007"/>
                    <a:gd name="T49" fmla="*/ 1 h 3771"/>
                    <a:gd name="T50" fmla="*/ 0 w 3007"/>
                    <a:gd name="T51" fmla="*/ 1 h 3771"/>
                    <a:gd name="T52" fmla="*/ 0 w 3007"/>
                    <a:gd name="T53" fmla="*/ 1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>
                    <a:gd name="T0" fmla="*/ 0 w 673"/>
                    <a:gd name="T1" fmla="*/ 0 h 342"/>
                    <a:gd name="T2" fmla="*/ 0 w 673"/>
                    <a:gd name="T3" fmla="*/ 0 h 342"/>
                    <a:gd name="T4" fmla="*/ 0 w 673"/>
                    <a:gd name="T5" fmla="*/ 0 h 342"/>
                    <a:gd name="T6" fmla="*/ 0 w 673"/>
                    <a:gd name="T7" fmla="*/ 0 h 342"/>
                    <a:gd name="T8" fmla="*/ 0 w 673"/>
                    <a:gd name="T9" fmla="*/ 0 h 342"/>
                    <a:gd name="T10" fmla="*/ 0 w 673"/>
                    <a:gd name="T11" fmla="*/ 0 h 342"/>
                    <a:gd name="T12" fmla="*/ 0 w 673"/>
                    <a:gd name="T13" fmla="*/ 0 h 342"/>
                    <a:gd name="T14" fmla="*/ 0 w 673"/>
                    <a:gd name="T15" fmla="*/ 0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>
                    <a:gd name="T0" fmla="*/ 0 w 716"/>
                    <a:gd name="T1" fmla="*/ 0 h 403"/>
                    <a:gd name="T2" fmla="*/ 0 w 716"/>
                    <a:gd name="T3" fmla="*/ 0 h 403"/>
                    <a:gd name="T4" fmla="*/ 0 w 716"/>
                    <a:gd name="T5" fmla="*/ 0 h 403"/>
                    <a:gd name="T6" fmla="*/ 0 w 716"/>
                    <a:gd name="T7" fmla="*/ 0 h 403"/>
                    <a:gd name="T8" fmla="*/ 0 w 716"/>
                    <a:gd name="T9" fmla="*/ 0 h 403"/>
                    <a:gd name="T10" fmla="*/ 0 w 716"/>
                    <a:gd name="T11" fmla="*/ 0 h 403"/>
                    <a:gd name="T12" fmla="*/ 0 w 716"/>
                    <a:gd name="T13" fmla="*/ 0 h 403"/>
                    <a:gd name="T14" fmla="*/ 0 w 716"/>
                    <a:gd name="T15" fmla="*/ 0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0 h 411"/>
                    <a:gd name="T2" fmla="*/ 0 w 717"/>
                    <a:gd name="T3" fmla="*/ 0 h 411"/>
                    <a:gd name="T4" fmla="*/ 0 w 717"/>
                    <a:gd name="T5" fmla="*/ 0 h 411"/>
                    <a:gd name="T6" fmla="*/ 0 w 717"/>
                    <a:gd name="T7" fmla="*/ 0 h 411"/>
                    <a:gd name="T8" fmla="*/ 0 w 717"/>
                    <a:gd name="T9" fmla="*/ 0 h 411"/>
                    <a:gd name="T10" fmla="*/ 0 w 717"/>
                    <a:gd name="T11" fmla="*/ 0 h 411"/>
                    <a:gd name="T12" fmla="*/ 0 w 717"/>
                    <a:gd name="T13" fmla="*/ 0 h 411"/>
                    <a:gd name="T14" fmla="*/ 0 w 717"/>
                    <a:gd name="T15" fmla="*/ 0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>
                    <a:gd name="T0" fmla="*/ 0 w 709"/>
                    <a:gd name="T1" fmla="*/ 0 h 386"/>
                    <a:gd name="T2" fmla="*/ 0 w 709"/>
                    <a:gd name="T3" fmla="*/ 0 h 386"/>
                    <a:gd name="T4" fmla="*/ 0 w 709"/>
                    <a:gd name="T5" fmla="*/ 0 h 386"/>
                    <a:gd name="T6" fmla="*/ 0 w 709"/>
                    <a:gd name="T7" fmla="*/ 0 h 386"/>
                    <a:gd name="T8" fmla="*/ 0 w 709"/>
                    <a:gd name="T9" fmla="*/ 0 h 386"/>
                    <a:gd name="T10" fmla="*/ 0 w 709"/>
                    <a:gd name="T11" fmla="*/ 0 h 386"/>
                    <a:gd name="T12" fmla="*/ 0 w 709"/>
                    <a:gd name="T13" fmla="*/ 0 h 386"/>
                    <a:gd name="T14" fmla="*/ 0 w 709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38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3AFA3505-B5DD-4627-98D9-BA7D11D75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59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C7774572-6073-473E-BF7E-4D83E3778EBF}" type="datetime1">
              <a:rPr lang="en-US" smtClean="0"/>
              <a:t>13/07/2017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563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18356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A7A399"/>
                </a:solidFill>
              </a:defRPr>
            </a:lvl1pPr>
          </a:lstStyle>
          <a:p>
            <a:pPr>
              <a:defRPr/>
            </a:pPr>
            <a:fld id="{0B6ED8B0-9C0F-44E4-8326-5DEB56798E2A}" type="datetime1">
              <a:rPr lang="en-US" smtClean="0"/>
              <a:t>13/07/2017</a:t>
            </a:fld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A7A399"/>
                </a:solidFill>
              </a:defRPr>
            </a:lvl1pPr>
          </a:lstStyle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hangingPunct="1">
              <a:defRPr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B99023B7-C08D-4774-B275-F928378372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2209800"/>
            <a:ext cx="8077200" cy="1828800"/>
          </a:xfrm>
        </p:spPr>
        <p:txBody>
          <a:bodyPr lIns="45720" rIns="45720">
            <a:normAutofit/>
          </a:bodyPr>
          <a:lstStyle/>
          <a:p>
            <a:pPr eaLnBrk="1" hangingPunct="1">
              <a:defRPr/>
            </a:pPr>
            <a:r>
              <a:rPr lang="en-US" sz="48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PhỤ thuỘc hàm</a:t>
            </a:r>
            <a:br>
              <a:rPr lang="en-US" sz="48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</a:br>
            <a:r>
              <a:rPr lang="en-US" sz="480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(Functional Dependency)</a:t>
            </a:r>
            <a:endParaRPr lang="en-US" sz="520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lgerian" pitchFamily="82" charset="0"/>
            </a:endParaRP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48663" y="6111875"/>
            <a:ext cx="457200" cy="365125"/>
          </a:xfrm>
        </p:spPr>
        <p:txBody>
          <a:bodyPr anchor="b"/>
          <a:lstStyle/>
          <a:p>
            <a:pPr>
              <a:defRPr/>
            </a:pPr>
            <a:fld id="{7F6F68DA-B4C7-484C-997D-3036592D4B1E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1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62000" y="838200"/>
            <a:ext cx="291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Chương 9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4419600"/>
            <a:ext cx="8305800" cy="3124200"/>
          </a:xfrm>
        </p:spPr>
        <p:txBody>
          <a:bodyPr lIns="182880" tIns="91440"/>
          <a:lstStyle/>
          <a:p>
            <a:pPr marL="265113" indent="-265113" eaLnBrk="1" hangingPunct="1"/>
            <a:r>
              <a:rPr lang="en-US" altLang="en-US" sz="2200" smtClean="0"/>
              <a:t>Các phụ thuộc hàm của quan hệ R là:</a:t>
            </a:r>
          </a:p>
          <a:p>
            <a:pPr marL="547688" lvl="1" indent="-200025" eaLnBrk="1" hangingPunct="1"/>
            <a:r>
              <a:rPr lang="en-US" altLang="en-US" sz="2200" b="1" smtClean="0"/>
              <a:t>A </a:t>
            </a:r>
            <a:r>
              <a:rPr lang="en-US" altLang="en-US" sz="2200" b="1" smtClean="0">
                <a:sym typeface="Symbol" pitchFamily="18" charset="2"/>
              </a:rPr>
              <a:t> B</a:t>
            </a:r>
          </a:p>
          <a:p>
            <a:pPr marL="547688" lvl="1" indent="-200025" eaLnBrk="1" hangingPunct="1"/>
            <a:r>
              <a:rPr lang="en-US" altLang="en-US" sz="2200" b="1" smtClean="0">
                <a:sym typeface="Symbol" pitchFamily="18" charset="2"/>
              </a:rPr>
              <a:t>A  D</a:t>
            </a:r>
          </a:p>
          <a:p>
            <a:pPr marL="547688" lvl="1" indent="-200025" eaLnBrk="1" hangingPunct="1"/>
            <a:r>
              <a:rPr lang="en-US" altLang="en-US" sz="2200" b="1" smtClean="0">
                <a:sym typeface="Symbol" pitchFamily="18" charset="2"/>
              </a:rPr>
              <a:t>B,C  E,F</a:t>
            </a:r>
          </a:p>
          <a:p>
            <a:pPr marL="265113" indent="-265113" eaLnBrk="1" hangingPunct="1"/>
            <a:r>
              <a:rPr lang="en-US" altLang="en-US" sz="2200" smtClean="0">
                <a:sym typeface="Symbol" pitchFamily="18" charset="2"/>
              </a:rPr>
              <a:t>Các bộ của quan hệ r(R) có vi phạm các FD này không?</a:t>
            </a:r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eaLnBrk="1" hangingPunct="1">
              <a:defRPr/>
            </a:pPr>
            <a:fld id="{7295CF65-6EB9-485D-B10F-D08C1CC71729}" type="slidenum">
              <a:rPr lang="en-US" sz="1000">
                <a:solidFill>
                  <a:schemeClr val="bg2">
                    <a:shade val="50000"/>
                  </a:schemeClr>
                </a:solidFill>
              </a:rPr>
              <a:pPr algn="r" eaLnBrk="1" hangingPunct="1">
                <a:defRPr/>
              </a:pPr>
              <a:t>10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81000" y="1752600"/>
          <a:ext cx="41148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Document" r:id="rId3" imgW="5448300" imgH="2505456" progId="Word.Document.8">
                  <p:embed/>
                </p:oleObj>
              </mc:Choice>
              <mc:Fallback>
                <p:oleObj name="Document" r:id="rId3" imgW="5448300" imgH="25054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4114800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33400" y="3048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Phụ thuộc hàm</a:t>
            </a:r>
            <a:b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(Functional Dependency -FD)</a:t>
            </a:r>
          </a:p>
        </p:txBody>
      </p:sp>
      <p:graphicFrame>
        <p:nvGraphicFramePr>
          <p:cNvPr id="287847" name="Group 103"/>
          <p:cNvGraphicFramePr>
            <a:graphicFrameLocks noGrp="1"/>
          </p:cNvGraphicFramePr>
          <p:nvPr/>
        </p:nvGraphicFramePr>
        <p:xfrm>
          <a:off x="4800600" y="1752600"/>
          <a:ext cx="3657600" cy="26543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85800"/>
                <a:gridCol w="609600"/>
                <a:gridCol w="609600"/>
                <a:gridCol w="533400"/>
              </a:tblGrid>
              <a:tr h="431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65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65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7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80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66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4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Phụ thuộc hàm</a:t>
            </a:r>
            <a:br>
              <a:rPr lang="en-US" sz="4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(Functional Dependency -FD)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eaLnBrk="1" hangingPunct="1">
              <a:defRPr/>
            </a:pPr>
            <a:fld id="{C82AED05-2998-4141-9AA9-E89E993CEA8E}" type="slidenum">
              <a:rPr lang="en-US" sz="1000">
                <a:solidFill>
                  <a:schemeClr val="bg2">
                    <a:shade val="50000"/>
                  </a:schemeClr>
                </a:solidFill>
              </a:rPr>
              <a:pPr algn="r" eaLnBrk="1" hangingPunct="1">
                <a:defRPr/>
              </a:pPr>
              <a:t>11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981200"/>
          <a:ext cx="7924800" cy="358139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327926"/>
                <a:gridCol w="1866842"/>
                <a:gridCol w="1597384"/>
                <a:gridCol w="1620780"/>
                <a:gridCol w="1511868"/>
              </a:tblGrid>
              <a:tr h="5398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Mã Căn Hộ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Địa chỉ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Đặc điểm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Mã Chủ 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Sở Hữu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Tên Chủ </a:t>
                      </a:r>
                      <a:endParaRPr lang="en-US" sz="14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Sở Hữu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25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123 Lê Lợi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Nhà phố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98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123 Lê Lợi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Căn hộ chung cư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98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123 Lê Lợi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Căn hộ chung cư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98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Nguyễn Văn Bảo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Nhà cấp 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98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A05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 Nguyễn Văn Linh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Nhà biệt thự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98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A05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 Nguyễn Văn Linh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Nhà biệt thự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71500" y="5760565"/>
            <a:ext cx="6667500" cy="76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 định khóa dự tuyển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 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 các phụ thuộc hàm có trong lược đồ trên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2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14400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4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Giải thuật kiểm tra phụ thuộc hàm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524000"/>
            <a:ext cx="8229600" cy="4953000"/>
          </a:xfrm>
        </p:spPr>
        <p:txBody>
          <a:bodyPr lIns="182880" tIns="91440"/>
          <a:lstStyle/>
          <a:p>
            <a:pPr eaLnBrk="1" hangingPunct="1"/>
            <a:r>
              <a:rPr lang="en-US" altLang="en-US" sz="2400" b="1" smtClean="0">
                <a:solidFill>
                  <a:srgbClr val="000099"/>
                </a:solidFill>
                <a:latin typeface="Times New Roman" pitchFamily="18" charset="0"/>
              </a:rPr>
              <a:t>Thuật toán Satifies : </a:t>
            </a:r>
            <a:r>
              <a:rPr lang="en-US" altLang="en-US" sz="2400" b="1" smtClean="0">
                <a:latin typeface="Times New Roman" pitchFamily="18" charset="0"/>
              </a:rPr>
              <a:t>Cho quan hệ r và X, Y là hai tập con của Q+. Thuật toán Satifies sẽ trả về giá trị </a:t>
            </a:r>
            <a:r>
              <a:rPr lang="en-US" altLang="en-US" sz="2400" b="1" smtClean="0">
                <a:solidFill>
                  <a:srgbClr val="000099"/>
                </a:solidFill>
                <a:latin typeface="Times New Roman" pitchFamily="18" charset="0"/>
              </a:rPr>
              <a:t>True</a:t>
            </a:r>
            <a:r>
              <a:rPr lang="en-US" altLang="en-US" sz="2400" b="1" smtClean="0">
                <a:latin typeface="Times New Roman" pitchFamily="18" charset="0"/>
              </a:rPr>
              <a:t> nếu</a:t>
            </a:r>
            <a:r>
              <a:rPr lang="en-US" altLang="en-US" sz="2400" b="1" smtClean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en-US" altLang="en-US" sz="2400" b="1" smtClean="0">
                <a:solidFill>
                  <a:srgbClr val="CC0000"/>
                </a:solidFill>
                <a:latin typeface="Times New Roman" pitchFamily="18" charset="0"/>
              </a:rPr>
              <a:t>X </a:t>
            </a:r>
            <a:r>
              <a:rPr lang="en-US" altLang="en-US" sz="2400" b="1" smtClean="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 Y </a:t>
            </a:r>
            <a:r>
              <a:rPr lang="en-US" altLang="en-US" sz="2400" b="1" smtClean="0">
                <a:latin typeface="Times New Roman" pitchFamily="18" charset="0"/>
                <a:sym typeface="Symbol" pitchFamily="18" charset="2"/>
              </a:rPr>
              <a:t>ngược lại là </a:t>
            </a:r>
            <a:r>
              <a:rPr lang="en-US" altLang="en-US" sz="2400" b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False</a:t>
            </a:r>
            <a:endParaRPr lang="en-US" altLang="en-US" sz="2400" b="1" smtClean="0">
              <a:solidFill>
                <a:srgbClr val="000099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Bài toán: cho quan hệ r và 1 phụ thuộc hàm f:X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 Y. Kiểm tra xem r thỏa mãn f hay không?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Function Satisfies(r,f:X 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Sắp thứ tự các bộ trong r theo các thuộc tính của 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If mỗi tập các bộ có cùng giá trị X thì có cùng giá trị Y then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</a:rPr>
              <a:t>Satisfies =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Else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latin typeface="Times New Roman" pitchFamily="18" charset="0"/>
              </a:rPr>
              <a:t>Satisfies = false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48663" y="6111875"/>
            <a:ext cx="457200" cy="365125"/>
          </a:xfrm>
        </p:spPr>
        <p:txBody>
          <a:bodyPr/>
          <a:lstStyle/>
          <a:p>
            <a:pPr>
              <a:defRPr/>
            </a:pPr>
            <a:fld id="{873C8843-8A58-4EB1-A9A8-BA4ABF651A99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12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0000FF"/>
                </a:solidFill>
              </a:rPr>
              <a:t>Thuật toán Satifies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29600" cy="3886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Phancong (Phicong, maybay, ngaykh, giokh)</a:t>
            </a:r>
          </a:p>
        </p:txBody>
      </p:sp>
      <p:graphicFrame>
        <p:nvGraphicFramePr>
          <p:cNvPr id="144455" name="Group 71"/>
          <p:cNvGraphicFramePr>
            <a:graphicFrameLocks noGrp="1"/>
          </p:cNvGraphicFramePr>
          <p:nvPr/>
        </p:nvGraphicFramePr>
        <p:xfrm>
          <a:off x="685800" y="2209800"/>
          <a:ext cx="6096000" cy="4051300"/>
        </p:xfrm>
        <a:graphic>
          <a:graphicData uri="http://schemas.openxmlformats.org/drawingml/2006/table">
            <a:tbl>
              <a:tblPr/>
              <a:tblGrid>
                <a:gridCol w="1676400"/>
                <a:gridCol w="1447800"/>
                <a:gridCol w="1447800"/>
                <a:gridCol w="1524000"/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Tùng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10:15a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10:15a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Nghia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10:15a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Nghia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116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1:25p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Tùng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116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1:25p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281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5:50a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Nghia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281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5:50a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281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5:50a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6:35p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</a:tr>
            </a:tbl>
          </a:graphicData>
        </a:graphic>
      </p:graphicFrame>
      <p:sp>
        <p:nvSpPr>
          <p:cNvPr id="23608" name="Text Box 56"/>
          <p:cNvSpPr txBox="1">
            <a:spLocks noChangeArrowheads="1"/>
          </p:cNvSpPr>
          <p:nvPr/>
        </p:nvSpPr>
        <p:spPr bwMode="auto">
          <a:xfrm>
            <a:off x="6754813" y="4244975"/>
            <a:ext cx="237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Unicode MS" pitchFamily="34" charset="-128"/>
              </a:rPr>
              <a:t>MAYBAY </a:t>
            </a:r>
            <a:r>
              <a:rPr lang="en-US" altLang="en-US" sz="180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altLang="en-US" sz="1800">
                <a:latin typeface="Arial Unicode MS" pitchFamily="34" charset="-128"/>
              </a:rPr>
              <a:t>GIOKH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 Unicode MS" pitchFamily="34" charset="-128"/>
              </a:rPr>
              <a:t>Cho kết quả là True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E7D3F3-0654-4D9D-89CF-6E193890F8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0000FF"/>
                </a:solidFill>
              </a:rPr>
              <a:t>Thuật toán Satifies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3886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Times New Roman" pitchFamily="18" charset="0"/>
                <a:sym typeface="Symbol" pitchFamily="18" charset="2"/>
              </a:rPr>
              <a:t>SATIFIES (Phicong, maybay, ngaykh, giokh) </a:t>
            </a:r>
          </a:p>
        </p:txBody>
      </p:sp>
      <p:graphicFrame>
        <p:nvGraphicFramePr>
          <p:cNvPr id="146489" name="Group 57"/>
          <p:cNvGraphicFramePr>
            <a:graphicFrameLocks noGrp="1"/>
          </p:cNvGraphicFramePr>
          <p:nvPr/>
        </p:nvGraphicFramePr>
        <p:xfrm>
          <a:off x="609600" y="2286000"/>
          <a:ext cx="6096000" cy="3941762"/>
        </p:xfrm>
        <a:graphic>
          <a:graphicData uri="http://schemas.openxmlformats.org/drawingml/2006/table">
            <a:tbl>
              <a:tblPr/>
              <a:tblGrid>
                <a:gridCol w="1676400"/>
                <a:gridCol w="1447800"/>
                <a:gridCol w="1447800"/>
                <a:gridCol w="1524000"/>
              </a:tblGrid>
              <a:tr h="479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Tùng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83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9/8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10:15a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Minh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83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13/8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10:15a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Nghia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83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11/8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10:15a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Nghia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116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12/8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1:25p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Tùng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116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10/8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1:25p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Minh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281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8/8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5:50a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396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Nghia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281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5:50a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396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Minh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281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13/8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1:50a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512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Minh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301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12/8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6:35p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6781800" y="2743200"/>
            <a:ext cx="2590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MAYBAY </a:t>
            </a:r>
            <a:r>
              <a:rPr lang="en-US" altLang="en-US" sz="200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altLang="en-US" sz="2000">
                <a:latin typeface="Arial Unicode MS" pitchFamily="34" charset="-128"/>
              </a:rPr>
              <a:t>GIOKH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cho kết quả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là False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E7D3F3-0654-4D9D-89CF-6E193890F8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09600" y="609600"/>
            <a:ext cx="8001000" cy="885825"/>
          </a:xfrm>
          <a:prstGeom prst="rect">
            <a:avLst/>
          </a:prstGeom>
          <a:gradFill rotWithShape="1">
            <a:gsLst>
              <a:gs pos="0">
                <a:srgbClr val="FFFF66"/>
              </a:gs>
              <a:gs pos="100000">
                <a:srgbClr val="FFFF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>
                <a:solidFill>
                  <a:srgbClr val="0000FF"/>
                </a:solidFill>
                <a:sym typeface="Symbol" pitchFamily="18" charset="2"/>
              </a:rPr>
              <a:t>Bài tập 1: Cách nhận biết một phụ thuộc hàm thỏa trên 1 thể hịên của quan hệ Q ? Thuật toán Satifies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85800" y="1981200"/>
            <a:ext cx="7315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Phụ thuộc hàm nào sau đây thỏa r (A, B, C, D, E )?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A </a:t>
            </a:r>
            <a:r>
              <a:rPr lang="en-US" altLang="en-US" sz="2400" b="1">
                <a:latin typeface="Times New Roman" pitchFamily="18" charset="0"/>
                <a:sym typeface="Symbol" pitchFamily="18" charset="2"/>
              </a:rPr>
              <a:t>D , ABD , AB B, AB </a:t>
            </a:r>
            <a:r>
              <a:rPr lang="en-US" altLang="en-US" sz="2400" b="1">
                <a:latin typeface="Times New Roman" pitchFamily="18" charset="0"/>
                <a:sym typeface="Wingdings" pitchFamily="2" charset="2"/>
              </a:rPr>
              <a:t>E</a:t>
            </a:r>
            <a:endParaRPr lang="en-US" altLang="en-US" sz="2400" b="1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48484" name="Group 4"/>
          <p:cNvGraphicFramePr>
            <a:graphicFrameLocks noGrp="1"/>
          </p:cNvGraphicFramePr>
          <p:nvPr/>
        </p:nvGraphicFramePr>
        <p:xfrm>
          <a:off x="2438400" y="3352800"/>
          <a:ext cx="3962400" cy="2590800"/>
        </p:xfrm>
        <a:graphic>
          <a:graphicData uri="http://schemas.openxmlformats.org/drawingml/2006/table">
            <a:tbl>
              <a:tblPr/>
              <a:tblGrid>
                <a:gridCol w="792163"/>
                <a:gridCol w="792162"/>
                <a:gridCol w="793750"/>
                <a:gridCol w="792163"/>
                <a:gridCol w="792162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4267200"/>
            <a:ext cx="8305800" cy="3124200"/>
          </a:xfrm>
        </p:spPr>
        <p:txBody>
          <a:bodyPr lIns="182880" tIns="91440"/>
          <a:lstStyle/>
          <a:p>
            <a:pPr eaLnBrk="1" hangingPunct="1"/>
            <a:r>
              <a:rPr lang="en-US" altLang="en-US" sz="2400" smtClean="0">
                <a:latin typeface="Times New Roman" pitchFamily="18" charset="0"/>
              </a:rPr>
              <a:t>Các phụ thuộc hàm của quan hệ R là:</a:t>
            </a:r>
          </a:p>
          <a:p>
            <a:pPr lvl="1" eaLnBrk="1" hangingPunct="1"/>
            <a:r>
              <a:rPr lang="en-US" altLang="en-US" sz="2400" b="1" smtClean="0">
                <a:latin typeface="Times New Roman" pitchFamily="18" charset="0"/>
              </a:rPr>
              <a:t>A </a:t>
            </a:r>
            <a:r>
              <a:rPr lang="en-US" altLang="en-US" sz="2400" b="1" smtClean="0">
                <a:latin typeface="Times New Roman" pitchFamily="18" charset="0"/>
                <a:sym typeface="Symbol" pitchFamily="18" charset="2"/>
              </a:rPr>
              <a:t> B</a:t>
            </a:r>
          </a:p>
          <a:p>
            <a:pPr lvl="1" eaLnBrk="1" hangingPunct="1"/>
            <a:r>
              <a:rPr lang="en-US" altLang="en-US" sz="2400" b="1" smtClean="0">
                <a:latin typeface="Times New Roman" pitchFamily="18" charset="0"/>
                <a:sym typeface="Symbol" pitchFamily="18" charset="2"/>
              </a:rPr>
              <a:t>A  D</a:t>
            </a:r>
          </a:p>
          <a:p>
            <a:pPr lvl="1" eaLnBrk="1" hangingPunct="1"/>
            <a:r>
              <a:rPr lang="en-US" altLang="en-US" sz="2400" b="1" smtClean="0">
                <a:latin typeface="Times New Roman" pitchFamily="18" charset="0"/>
                <a:sym typeface="Symbol" pitchFamily="18" charset="2"/>
              </a:rPr>
              <a:t>B,C  E,F</a:t>
            </a:r>
          </a:p>
          <a:p>
            <a:pPr eaLnBrk="1" hangingPunct="1"/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Các bộ của quan hệ r(R) có vi phạm các FD này không?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48663" y="6111875"/>
            <a:ext cx="457200" cy="365125"/>
          </a:xfrm>
        </p:spPr>
        <p:txBody>
          <a:bodyPr/>
          <a:lstStyle/>
          <a:p>
            <a:pPr>
              <a:defRPr/>
            </a:pPr>
            <a:fld id="{72AE20AF-934A-4B6A-A1DA-F2DFCCBE3E6C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16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0" y="1600200"/>
          <a:ext cx="46482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3" name="Document" r:id="rId3" imgW="5448300" imgH="2505456" progId="Word.Document.8">
                  <p:embed/>
                </p:oleObj>
              </mc:Choice>
              <mc:Fallback>
                <p:oleObj name="Document" r:id="rId3" imgW="5448300" imgH="25054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4648200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609600" y="609600"/>
            <a:ext cx="8001000" cy="88582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33CC33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>
                <a:solidFill>
                  <a:srgbClr val="0000FF"/>
                </a:solidFill>
                <a:sym typeface="Symbol" pitchFamily="18" charset="2"/>
              </a:rPr>
              <a:t>Bài tập 2: Tìm phụ thuộc hàm thỏa trên 1 thể hịên của quan hệ R ? Thuật toán Satifies</a:t>
            </a:r>
          </a:p>
        </p:txBody>
      </p:sp>
      <p:graphicFrame>
        <p:nvGraphicFramePr>
          <p:cNvPr id="1124" name="Group 100"/>
          <p:cNvGraphicFramePr>
            <a:graphicFrameLocks noGrp="1"/>
          </p:cNvGraphicFramePr>
          <p:nvPr/>
        </p:nvGraphicFramePr>
        <p:xfrm>
          <a:off x="4724400" y="1600200"/>
          <a:ext cx="3810000" cy="2603499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85800"/>
                <a:gridCol w="685800"/>
              </a:tblGrid>
              <a:tr h="381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8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f3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58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d3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f3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377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d3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381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e3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658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a4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d5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30" name="Group 2"/>
          <p:cNvGraphicFramePr>
            <a:graphicFrameLocks noGrp="1"/>
          </p:cNvGraphicFramePr>
          <p:nvPr/>
        </p:nvGraphicFramePr>
        <p:xfrm>
          <a:off x="4724400" y="1828800"/>
          <a:ext cx="3657600" cy="2590800"/>
        </p:xfrm>
        <a:graphic>
          <a:graphicData uri="http://schemas.openxmlformats.org/drawingml/2006/table">
            <a:tbl>
              <a:tblPr/>
              <a:tblGrid>
                <a:gridCol w="731838"/>
                <a:gridCol w="730250"/>
                <a:gridCol w="733425"/>
                <a:gridCol w="730250"/>
                <a:gridCol w="73183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68" name="Text Box 40"/>
          <p:cNvSpPr txBox="1">
            <a:spLocks noChangeArrowheads="1"/>
          </p:cNvSpPr>
          <p:nvPr/>
        </p:nvSpPr>
        <p:spPr bwMode="auto">
          <a:xfrm>
            <a:off x="381000" y="1600200"/>
            <a:ext cx="4191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Phụ thuộc hàm nào sau đây thỏa r’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A </a:t>
            </a:r>
            <a:r>
              <a:rPr lang="en-US" altLang="en-US" sz="2000" b="1">
                <a:sym typeface="Symbol" pitchFamily="18" charset="2"/>
              </a:rPr>
              <a:t>D , ABD </a:t>
            </a:r>
          </a:p>
        </p:txBody>
      </p:sp>
      <p:graphicFrame>
        <p:nvGraphicFramePr>
          <p:cNvPr id="150569" name="Group 41"/>
          <p:cNvGraphicFramePr>
            <a:graphicFrameLocks noGrp="1"/>
          </p:cNvGraphicFramePr>
          <p:nvPr/>
        </p:nvGraphicFramePr>
        <p:xfrm>
          <a:off x="685800" y="3886200"/>
          <a:ext cx="3657600" cy="2590800"/>
        </p:xfrm>
        <a:graphic>
          <a:graphicData uri="http://schemas.openxmlformats.org/drawingml/2006/table">
            <a:tbl>
              <a:tblPr/>
              <a:tblGrid>
                <a:gridCol w="731838"/>
                <a:gridCol w="730250"/>
                <a:gridCol w="733425"/>
                <a:gridCol w="730250"/>
                <a:gridCol w="731837"/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607" name="Text Box 79"/>
          <p:cNvSpPr txBox="1">
            <a:spLocks noChangeArrowheads="1"/>
          </p:cNvSpPr>
          <p:nvPr/>
        </p:nvSpPr>
        <p:spPr bwMode="auto">
          <a:xfrm>
            <a:off x="402771" y="2743200"/>
            <a:ext cx="403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Phụ thuộc hàm nào sau đây thỏa q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BC</a:t>
            </a:r>
            <a:r>
              <a:rPr lang="en-US" altLang="en-US" sz="2000" b="1">
                <a:sym typeface="Symbol" pitchFamily="18" charset="2"/>
              </a:rPr>
              <a:t>E , DEC , A  BCDE</a:t>
            </a:r>
          </a:p>
        </p:txBody>
      </p:sp>
      <p:sp>
        <p:nvSpPr>
          <p:cNvPr id="27728" name="Text Box 80"/>
          <p:cNvSpPr txBox="1">
            <a:spLocks noChangeArrowheads="1"/>
          </p:cNvSpPr>
          <p:nvPr/>
        </p:nvSpPr>
        <p:spPr bwMode="auto">
          <a:xfrm>
            <a:off x="533400" y="685800"/>
            <a:ext cx="4740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rgbClr val="0000FF"/>
                </a:solidFill>
                <a:latin typeface="Arial Unicode MS" pitchFamily="34" charset="-128"/>
              </a:rPr>
              <a:t>Thuật toán Satifies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68" grpId="0"/>
      <p:bldP spid="1506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6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47749"/>
              </p:ext>
            </p:extLst>
          </p:nvPr>
        </p:nvGraphicFramePr>
        <p:xfrm>
          <a:off x="4648200" y="1600200"/>
          <a:ext cx="3657600" cy="2590800"/>
        </p:xfrm>
        <a:graphic>
          <a:graphicData uri="http://schemas.openxmlformats.org/drawingml/2006/table">
            <a:tbl>
              <a:tblPr/>
              <a:tblGrid>
                <a:gridCol w="731838"/>
                <a:gridCol w="730250"/>
                <a:gridCol w="733425"/>
                <a:gridCol w="730250"/>
                <a:gridCol w="731837"/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607" name="Text Box 79"/>
          <p:cNvSpPr txBox="1">
            <a:spLocks noChangeArrowheads="1"/>
          </p:cNvSpPr>
          <p:nvPr/>
        </p:nvSpPr>
        <p:spPr bwMode="auto">
          <a:xfrm>
            <a:off x="228600" y="1600200"/>
            <a:ext cx="403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Phụ thuộc hàm nào sau đây thỏa q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BC</a:t>
            </a:r>
            <a:r>
              <a:rPr lang="en-US" altLang="en-US" sz="2000" b="1">
                <a:sym typeface="Symbol" pitchFamily="18" charset="2"/>
              </a:rPr>
              <a:t>E , DEC , A  BCDE</a:t>
            </a:r>
          </a:p>
        </p:txBody>
      </p:sp>
      <p:sp>
        <p:nvSpPr>
          <p:cNvPr id="27728" name="Text Box 80"/>
          <p:cNvSpPr txBox="1">
            <a:spLocks noChangeArrowheads="1"/>
          </p:cNvSpPr>
          <p:nvPr/>
        </p:nvSpPr>
        <p:spPr bwMode="auto">
          <a:xfrm>
            <a:off x="533400" y="685800"/>
            <a:ext cx="4740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rgbClr val="0000FF"/>
                </a:solidFill>
                <a:latin typeface="Arial Unicode MS" pitchFamily="34" charset="-128"/>
              </a:rPr>
              <a:t>Thuật toán Satifies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9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FF"/>
                </a:solidFill>
              </a:rPr>
              <a:t>Tìm tất cả các phụ thuộc hàm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10080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smtClean="0">
                <a:latin typeface="Times New Roman" pitchFamily="18" charset="0"/>
                <a:sym typeface="Symbol" pitchFamily="18" charset="2"/>
              </a:rPr>
              <a:t>Ví dụ : Q</a:t>
            </a:r>
            <a:r>
              <a:rPr lang="en-US" altLang="en-US" sz="2400" b="1" baseline="30000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en-US" sz="2400" b="1" smtClean="0">
                <a:latin typeface="Times New Roman" pitchFamily="18" charset="0"/>
                <a:sym typeface="Symbol" pitchFamily="18" charset="2"/>
              </a:rPr>
              <a:t>= {C, T, H, R}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smtClean="0">
                <a:latin typeface="Times New Roman" pitchFamily="18" charset="0"/>
                <a:sym typeface="Symbol" pitchFamily="18" charset="2"/>
              </a:rPr>
              <a:t>Có bao nhiêu tâp con? Có 2</a:t>
            </a:r>
            <a:r>
              <a:rPr lang="en-US" altLang="en-US" sz="2400" b="1" baseline="3000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b="1" smtClean="0">
                <a:latin typeface="Times New Roman" pitchFamily="18" charset="0"/>
                <a:sym typeface="Symbol" pitchFamily="18" charset="2"/>
              </a:rPr>
              <a:t> = 2</a:t>
            </a:r>
            <a:r>
              <a:rPr lang="en-US" altLang="en-US" sz="2400" b="1" baseline="30000" smtClean="0">
                <a:latin typeface="Times New Roman" pitchFamily="18" charset="0"/>
                <a:sym typeface="Symbol" pitchFamily="18" charset="2"/>
              </a:rPr>
              <a:t>4</a:t>
            </a:r>
            <a:r>
              <a:rPr lang="en-US" altLang="en-US" sz="2400" b="1" smtClean="0">
                <a:latin typeface="Times New Roman" pitchFamily="18" charset="0"/>
                <a:sym typeface="Symbol" pitchFamily="18" charset="2"/>
              </a:rPr>
              <a:t> =16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smtClean="0">
                <a:latin typeface="Times New Roman" pitchFamily="18" charset="0"/>
                <a:sym typeface="Symbol" pitchFamily="18" charset="2"/>
              </a:rPr>
              <a:t>Có bao nhiêu phụ thuộc hàm có thể có ?có 2</a:t>
            </a:r>
            <a:r>
              <a:rPr lang="en-US" altLang="en-US" sz="2400" b="1" baseline="3000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b="1" smtClean="0">
                <a:latin typeface="Times New Roman" pitchFamily="18" charset="0"/>
                <a:sym typeface="Symbol" pitchFamily="18" charset="2"/>
              </a:rPr>
              <a:t> x 2</a:t>
            </a:r>
            <a:r>
              <a:rPr lang="en-US" altLang="en-US" sz="2400" b="1" baseline="3000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400" b="1" smtClean="0">
                <a:latin typeface="Times New Roman" pitchFamily="18" charset="0"/>
                <a:sym typeface="Symbol" pitchFamily="18" charset="2"/>
              </a:rPr>
              <a:t> = 2</a:t>
            </a:r>
            <a:r>
              <a:rPr lang="en-US" altLang="en-US" sz="2400" b="1" baseline="30000" smtClean="0">
                <a:latin typeface="Times New Roman" pitchFamily="18" charset="0"/>
                <a:sym typeface="Symbol" pitchFamily="18" charset="2"/>
              </a:rPr>
              <a:t>4</a:t>
            </a:r>
            <a:r>
              <a:rPr lang="en-US" altLang="en-US" sz="2400" b="1" smtClean="0">
                <a:latin typeface="Times New Roman" pitchFamily="18" charset="0"/>
                <a:sym typeface="Symbol" pitchFamily="18" charset="2"/>
              </a:rPr>
              <a:t> x 2</a:t>
            </a:r>
            <a:r>
              <a:rPr lang="en-US" altLang="en-US" sz="2400" b="1" baseline="30000" smtClean="0">
                <a:latin typeface="Times New Roman" pitchFamily="18" charset="0"/>
                <a:sym typeface="Symbol" pitchFamily="18" charset="2"/>
              </a:rPr>
              <a:t>4</a:t>
            </a:r>
            <a:r>
              <a:rPr lang="en-US" altLang="en-US" sz="2400" b="1" smtClean="0">
                <a:latin typeface="Times New Roman" pitchFamily="18" charset="0"/>
                <a:sym typeface="Symbol" pitchFamily="18" charset="2"/>
              </a:rPr>
              <a:t> =256 </a:t>
            </a:r>
          </a:p>
        </p:txBody>
      </p:sp>
      <p:graphicFrame>
        <p:nvGraphicFramePr>
          <p:cNvPr id="152580" name="Group 4"/>
          <p:cNvGraphicFramePr>
            <a:graphicFrameLocks noGrp="1"/>
          </p:cNvGraphicFramePr>
          <p:nvPr/>
        </p:nvGraphicFramePr>
        <p:xfrm>
          <a:off x="533400" y="2819400"/>
          <a:ext cx="4419600" cy="3611573"/>
        </p:xfrm>
        <a:graphic>
          <a:graphicData uri="http://schemas.openxmlformats.org/drawingml/2006/table">
            <a:tbl>
              <a:tblPr/>
              <a:tblGrid>
                <a:gridCol w="457200"/>
                <a:gridCol w="685800"/>
                <a:gridCol w="990600"/>
                <a:gridCol w="1066800"/>
                <a:gridCol w="1219200"/>
              </a:tblGrid>
              <a:tr h="404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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CT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CTH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CTR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6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332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CTHR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8738" name="Text Box 66"/>
          <p:cNvSpPr txBox="1">
            <a:spLocks noChangeArrowheads="1"/>
          </p:cNvSpPr>
          <p:nvPr/>
        </p:nvSpPr>
        <p:spPr bwMode="auto">
          <a:xfrm>
            <a:off x="5241925" y="31686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latin typeface="Arial Unicode MS" pitchFamily="34" charset="-128"/>
            </a:endParaRPr>
          </a:p>
        </p:txBody>
      </p:sp>
      <p:sp>
        <p:nvSpPr>
          <p:cNvPr id="28739" name="Text Box 67"/>
          <p:cNvSpPr txBox="1">
            <a:spLocks noChangeArrowheads="1"/>
          </p:cNvSpPr>
          <p:nvPr/>
        </p:nvSpPr>
        <p:spPr bwMode="auto">
          <a:xfrm>
            <a:off x="5041900" y="2819400"/>
            <a:ext cx="3960813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Symbol" pitchFamily="18" charset="2"/>
              <a:buChar char="Æ"/>
            </a:pPr>
            <a:r>
              <a:rPr lang="en-US" altLang="en-US" sz="2000">
                <a:latin typeface="Times New Roman" pitchFamily="18" charset="0"/>
                <a:sym typeface="Symbol" pitchFamily="18" charset="2"/>
              </a:rPr>
              <a:t> ;  C;  T,  CT,…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Symbol" pitchFamily="18" charset="2"/>
              <a:buNone/>
            </a:pPr>
            <a:r>
              <a:rPr lang="en-US" altLang="en-US" sz="2000">
                <a:latin typeface="Times New Roman" pitchFamily="18" charset="0"/>
                <a:sym typeface="Symbol" pitchFamily="18" charset="2"/>
              </a:rPr>
              <a:t>C  ; C  T; C  CT, C  H,…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Symbol" pitchFamily="18" charset="2"/>
              <a:buNone/>
            </a:pPr>
            <a:r>
              <a:rPr lang="en-US" altLang="en-US" sz="2000">
                <a:latin typeface="Times New Roman" pitchFamily="18" charset="0"/>
                <a:sym typeface="Symbol" pitchFamily="18" charset="2"/>
              </a:rPr>
              <a:t>T  ; T  C; T  CT, T H,…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Symbol" pitchFamily="18" charset="2"/>
              <a:buNone/>
            </a:pPr>
            <a:r>
              <a:rPr lang="en-US" altLang="en-US" sz="2000">
                <a:latin typeface="Times New Roman" pitchFamily="18" charset="0"/>
                <a:sym typeface="Symbol" pitchFamily="18" charset="2"/>
              </a:rPr>
              <a:t>….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Symbol" pitchFamily="18" charset="2"/>
              <a:buNone/>
            </a:pPr>
            <a:r>
              <a:rPr lang="en-US" altLang="en-US" sz="2000">
                <a:latin typeface="Times New Roman" pitchFamily="18" charset="0"/>
                <a:sym typeface="Symbol" pitchFamily="18" charset="2"/>
              </a:rPr>
              <a:t>CTHR  , CTHR  C,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Symbol" pitchFamily="18" charset="2"/>
              <a:buNone/>
            </a:pPr>
            <a:r>
              <a:rPr lang="en-US" altLang="en-US" sz="2000">
                <a:latin typeface="Times New Roman" pitchFamily="18" charset="0"/>
                <a:sym typeface="Symbol" pitchFamily="18" charset="2"/>
              </a:rPr>
              <a:t>CTHR  CT, CTHR  H,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Symbol" pitchFamily="18" charset="2"/>
              <a:buNone/>
            </a:pPr>
            <a:r>
              <a:rPr lang="en-US" altLang="en-US" sz="2000">
                <a:latin typeface="Times New Roman" pitchFamily="18" charset="0"/>
                <a:sym typeface="Symbol" pitchFamily="18" charset="2"/>
              </a:rPr>
              <a:t>CTHR CH, CTHR  TH,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Symbol" pitchFamily="18" charset="2"/>
              <a:buNone/>
            </a:pPr>
            <a:r>
              <a:rPr lang="en-US" altLang="en-US" sz="2000">
                <a:latin typeface="Times New Roman" pitchFamily="18" charset="0"/>
                <a:sym typeface="Symbol" pitchFamily="18" charset="2"/>
              </a:rPr>
              <a:t>CTHR  CTH, CTHR  R,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Symbol" pitchFamily="18" charset="2"/>
              <a:buNone/>
            </a:pPr>
            <a:r>
              <a:rPr lang="en-US" altLang="en-US" sz="2000">
                <a:latin typeface="Times New Roman" pitchFamily="18" charset="0"/>
                <a:sym typeface="Symbol" pitchFamily="18" charset="2"/>
              </a:rPr>
              <a:t>CTHR  CR, CTHR  TR,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Symbol" pitchFamily="18" charset="2"/>
              <a:buNone/>
            </a:pPr>
            <a:r>
              <a:rPr lang="en-US" altLang="en-US" sz="2000">
                <a:latin typeface="Times New Roman" pitchFamily="18" charset="0"/>
                <a:sym typeface="Symbol" pitchFamily="18" charset="2"/>
              </a:rPr>
              <a:t>CTHR  CTR, CTHR HR,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Symbol" pitchFamily="18" charset="2"/>
              <a:buNone/>
            </a:pPr>
            <a:r>
              <a:rPr lang="en-US" altLang="en-US" sz="2000">
                <a:latin typeface="Times New Roman" pitchFamily="18" charset="0"/>
                <a:sym typeface="Symbol" pitchFamily="18" charset="2"/>
              </a:rPr>
              <a:t>CTHR  CHR, CTHR  THR,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Symbol" pitchFamily="18" charset="2"/>
              <a:buNone/>
            </a:pPr>
            <a:r>
              <a:rPr lang="en-US" altLang="en-US" sz="2000">
                <a:latin typeface="Times New Roman" pitchFamily="18" charset="0"/>
                <a:sym typeface="Symbol" pitchFamily="18" charset="2"/>
              </a:rPr>
              <a:t>CTHR  CTHR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E7D3F3-0654-4D9D-89CF-6E193890F8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Nội dung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2046288"/>
            <a:ext cx="8183563" cy="3594100"/>
          </a:xfrm>
        </p:spPr>
        <p:txBody>
          <a:bodyPr lIns="182880" tIns="91440"/>
          <a:lstStyle/>
          <a:p>
            <a:pPr marL="517525" indent="-517525" eaLnBrk="1" hangingPunct="1"/>
            <a:r>
              <a:rPr lang="en-US" altLang="en-US" smtClean="0">
                <a:latin typeface="Times New Roman" pitchFamily="18" charset="0"/>
              </a:rPr>
              <a:t>Dư thừa dữ liệu</a:t>
            </a:r>
          </a:p>
          <a:p>
            <a:pPr marL="517525" indent="-517525" eaLnBrk="1" hangingPunct="1"/>
            <a:r>
              <a:rPr lang="en-US" altLang="en-US" smtClean="0">
                <a:latin typeface="Times New Roman" pitchFamily="18" charset="0"/>
              </a:rPr>
              <a:t>Phụ thuộc hàm</a:t>
            </a:r>
          </a:p>
          <a:p>
            <a:pPr marL="517525" indent="-517525" eaLnBrk="1" hangingPunct="1"/>
            <a:r>
              <a:rPr lang="en-US" altLang="en-US" smtClean="0">
                <a:latin typeface="Times New Roman" pitchFamily="18" charset="0"/>
              </a:rPr>
              <a:t>Hệ tiên đề Amstrong</a:t>
            </a:r>
          </a:p>
          <a:p>
            <a:pPr marL="517525" indent="-517525" eaLnBrk="1" hangingPunct="1"/>
            <a:r>
              <a:rPr lang="en-US" altLang="en-US" smtClean="0">
                <a:latin typeface="Times New Roman" pitchFamily="18" charset="0"/>
              </a:rPr>
              <a:t>Bao đóng của tập phụ thuộc hàm</a:t>
            </a:r>
          </a:p>
          <a:p>
            <a:pPr marL="517525" indent="-517525" eaLnBrk="1" hangingPunct="1"/>
            <a:r>
              <a:rPr lang="en-US" altLang="en-US" smtClean="0">
                <a:latin typeface="Times New Roman" pitchFamily="18" charset="0"/>
              </a:rPr>
              <a:t>Bao đóng của tập thuộc tính</a:t>
            </a:r>
          </a:p>
          <a:p>
            <a:pPr marL="517525" indent="-517525" eaLnBrk="1" hangingPunct="1"/>
            <a:r>
              <a:rPr lang="en-US" altLang="en-US" smtClean="0">
                <a:latin typeface="Times New Roman" pitchFamily="18" charset="0"/>
              </a:rPr>
              <a:t>Giải thuật Tìm khóa cho lược đồ quan hệ</a:t>
            </a:r>
          </a:p>
          <a:p>
            <a:pPr marL="517525" indent="-517525" eaLnBrk="1" hangingPunct="1">
              <a:buFont typeface="Wingdings" pitchFamily="2" charset="2"/>
              <a:buNone/>
            </a:pPr>
            <a:endParaRPr lang="en-US" altLang="en-US" smtClean="0">
              <a:latin typeface="Times New Roman" pitchFamily="18" charset="0"/>
            </a:endParaRPr>
          </a:p>
          <a:p>
            <a:pPr marL="517525" indent="-517525" eaLnBrk="1" hangingPunct="1">
              <a:buFont typeface="Wingdings" pitchFamily="2" charset="2"/>
              <a:buNone/>
            </a:pPr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48663" y="6111875"/>
            <a:ext cx="457200" cy="365125"/>
          </a:xfrm>
        </p:spPr>
        <p:txBody>
          <a:bodyPr/>
          <a:lstStyle/>
          <a:p>
            <a:pPr>
              <a:defRPr/>
            </a:pPr>
            <a:fld id="{975C4D8C-C30D-4685-A229-0FD298C90F89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2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295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Tập phụ thuộc hàm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00200"/>
            <a:ext cx="8229600" cy="4724400"/>
          </a:xfrm>
        </p:spPr>
        <p:txBody>
          <a:bodyPr lIns="182880" tIns="91440"/>
          <a:lstStyle/>
          <a:p>
            <a:pPr algn="just" eaLnBrk="1" hangingPunct="1">
              <a:lnSpc>
                <a:spcPct val="105000"/>
              </a:lnSpc>
            </a:pPr>
            <a:r>
              <a:rPr lang="en-US" altLang="en-US" sz="2400" smtClean="0">
                <a:latin typeface="Times New Roman" pitchFamily="18" charset="0"/>
              </a:rPr>
              <a:t>Gọi F là 1 tập phụ thuộc hàm trên R nếu mọi phụ thuộc hàm trong F đều là phụ thuộc hàm trên R</a:t>
            </a:r>
          </a:p>
          <a:p>
            <a:pPr algn="just" eaLnBrk="1" hangingPunct="1">
              <a:lnSpc>
                <a:spcPct val="105000"/>
              </a:lnSpc>
            </a:pPr>
            <a:r>
              <a:rPr lang="en-US" altLang="en-US" sz="2400" smtClean="0">
                <a:latin typeface="Times New Roman" pitchFamily="18" charset="0"/>
              </a:rPr>
              <a:t>Phụ thuộc hàm tầm thường (trivial FD) hay phụ thuộc hàm hiển nhiên X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 Y </a:t>
            </a:r>
            <a:r>
              <a:rPr lang="en-US" altLang="en-US" sz="2400" smtClean="0">
                <a:latin typeface="Times New Roman" pitchFamily="18" charset="0"/>
              </a:rPr>
              <a:t> nếu Y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en-US" sz="2400" smtClean="0">
                <a:latin typeface="Times New Roman" pitchFamily="18" charset="0"/>
              </a:rPr>
              <a:t> X</a:t>
            </a:r>
          </a:p>
          <a:p>
            <a:pPr lvl="1" algn="just" eaLnBrk="1" hangingPunct="1">
              <a:lnSpc>
                <a:spcPct val="105000"/>
              </a:lnSpc>
            </a:pPr>
            <a:r>
              <a:rPr lang="en-US" altLang="en-US" sz="2400" smtClean="0">
                <a:solidFill>
                  <a:srgbClr val="002060"/>
                </a:solidFill>
                <a:latin typeface="Times New Roman" pitchFamily="18" charset="0"/>
              </a:rPr>
              <a:t>Ví dụ: </a:t>
            </a:r>
            <a:r>
              <a:rPr lang="en-US" altLang="en-US" sz="2400" i="1" smtClean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</a:rPr>
              <a:t>Name, Address</a:t>
            </a:r>
            <a:r>
              <a:rPr lang="en-US" altLang="en-US" sz="2400" smtClean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400" i="1" smtClean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</a:rPr>
              <a:t> Name</a:t>
            </a:r>
            <a:endParaRPr lang="en-US" altLang="en-US" sz="2400" smtClean="0">
              <a:solidFill>
                <a:srgbClr val="002060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105000"/>
              </a:lnSpc>
            </a:pPr>
            <a:r>
              <a:rPr lang="en-US" altLang="en-US" sz="2400" smtClean="0">
                <a:latin typeface="Times New Roman" pitchFamily="18" charset="0"/>
              </a:rPr>
              <a:t>Số tập con có thể có của R = {A1,A2,...,An} là </a:t>
            </a: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</a:rPr>
              <a:t>2</a:t>
            </a:r>
            <a:r>
              <a:rPr lang="en-US" altLang="en-US" sz="2400" baseline="30000" smtClean="0">
                <a:solidFill>
                  <a:srgbClr val="C00000"/>
                </a:solidFill>
                <a:latin typeface="Times New Roman" pitchFamily="18" charset="0"/>
              </a:rPr>
              <a:t>n</a:t>
            </a:r>
            <a:r>
              <a:rPr lang="en-US" altLang="en-US" sz="2400" smtClean="0">
                <a:latin typeface="Times New Roman" pitchFamily="18" charset="0"/>
              </a:rPr>
              <a:t>.</a:t>
            </a:r>
          </a:p>
          <a:p>
            <a:pPr algn="just" eaLnBrk="1" hangingPunct="1">
              <a:lnSpc>
                <a:spcPct val="105000"/>
              </a:lnSpc>
            </a:pPr>
            <a:r>
              <a:rPr lang="en-US" altLang="en-US" sz="2400" smtClean="0">
                <a:latin typeface="Times New Roman" pitchFamily="18" charset="0"/>
              </a:rPr>
              <a:t>Ứng với 2 tập con sẽ tạo thành 1 FD 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 Số FD có thể có được là 1 chỉnh hợp lặp chập 2 của 2</a:t>
            </a:r>
            <a:r>
              <a:rPr lang="en-US" altLang="en-US" sz="2400" baseline="30000" smtClean="0">
                <a:latin typeface="Times New Roman" pitchFamily="18" charset="0"/>
                <a:sym typeface="Wingdings" pitchFamily="2" charset="2"/>
              </a:rPr>
              <a:t>n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 phần tử. </a:t>
            </a:r>
            <a:r>
              <a:rPr lang="en-US" altLang="en-US" sz="2400" smtClean="0">
                <a:latin typeface="Times New Roman" pitchFamily="18" charset="0"/>
              </a:rPr>
              <a:t>Số FD tối đa có thể có (2</a:t>
            </a:r>
            <a:r>
              <a:rPr lang="en-US" altLang="en-US" sz="2400" baseline="30000" smtClean="0">
                <a:latin typeface="Times New Roman" pitchFamily="18" charset="0"/>
              </a:rPr>
              <a:t>n</a:t>
            </a:r>
            <a:r>
              <a:rPr lang="en-US" altLang="en-US" sz="2400" smtClean="0">
                <a:latin typeface="Times New Roman" pitchFamily="18" charset="0"/>
              </a:rPr>
              <a:t>)</a:t>
            </a:r>
            <a:r>
              <a:rPr lang="en-US" altLang="en-US" sz="2400" baseline="30000" smtClean="0">
                <a:latin typeface="Times New Roman" pitchFamily="18" charset="0"/>
              </a:rPr>
              <a:t>2</a:t>
            </a:r>
            <a:r>
              <a:rPr lang="en-US" altLang="en-US" sz="2400" smtClean="0">
                <a:latin typeface="Times New Roman" pitchFamily="18" charset="0"/>
              </a:rPr>
              <a:t>=</a:t>
            </a: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</a:rPr>
              <a:t>2</a:t>
            </a:r>
            <a:r>
              <a:rPr lang="en-US" altLang="en-US" sz="2400" baseline="30000" smtClean="0">
                <a:solidFill>
                  <a:srgbClr val="C00000"/>
                </a:solidFill>
                <a:latin typeface="Times New Roman" pitchFamily="18" charset="0"/>
              </a:rPr>
              <a:t>2n</a:t>
            </a:r>
            <a:r>
              <a:rPr lang="en-US" altLang="en-US" sz="2400" smtClean="0">
                <a:latin typeface="Times New Roman" pitchFamily="18" charset="0"/>
              </a:rPr>
              <a:t>.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48663" y="6111875"/>
            <a:ext cx="457200" cy="365125"/>
          </a:xfrm>
        </p:spPr>
        <p:txBody>
          <a:bodyPr/>
          <a:lstStyle/>
          <a:p>
            <a:pPr>
              <a:defRPr/>
            </a:pPr>
            <a:fld id="{5AB52B49-BFF3-4C0F-B551-6A2E60543A68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20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447800"/>
            <a:ext cx="8183563" cy="3594100"/>
          </a:xfrm>
        </p:spPr>
        <p:txBody>
          <a:bodyPr lIns="182880" tIns="91440"/>
          <a:lstStyle/>
          <a:p>
            <a:pPr algn="just" eaLnBrk="1" hangingPunct="1"/>
            <a:r>
              <a:rPr lang="en-US" altLang="en-US" sz="2200" smtClean="0">
                <a:latin typeface="Times New Roman" pitchFamily="18" charset="0"/>
              </a:rPr>
              <a:t>Phụ thuộc hàm X</a:t>
            </a:r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Y được </a:t>
            </a:r>
            <a:r>
              <a:rPr lang="en-US" altLang="en-US" sz="22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suy diễn luận lý </a:t>
            </a:r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từ F nếu mọi quan hệ thỏa mãn mọi phụ thuộc hàm trong F thì cũng thỏa mãn XY</a:t>
            </a:r>
          </a:p>
          <a:p>
            <a:pPr lvl="1" algn="just" eaLnBrk="1" hangingPunct="1"/>
            <a:r>
              <a:rPr lang="en-US" altLang="en-US" sz="2200" smtClean="0">
                <a:latin typeface="Times New Roman" pitchFamily="18" charset="0"/>
              </a:rPr>
              <a:t>Ký hiệu F⊨X</a:t>
            </a:r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Y</a:t>
            </a:r>
          </a:p>
          <a:p>
            <a:pPr lvl="1" algn="just" eaLnBrk="1" hangingPunct="1"/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F bao hàm (implies) XY</a:t>
            </a:r>
          </a:p>
          <a:p>
            <a:pPr lvl="1" algn="just" eaLnBrk="1" hangingPunct="1"/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XY được suy diễn theo quan hệ từ F</a:t>
            </a:r>
          </a:p>
          <a:p>
            <a:pPr algn="just" eaLnBrk="1" hangingPunct="1"/>
            <a:r>
              <a:rPr lang="en-US" altLang="en-US" sz="2200" smtClean="0">
                <a:solidFill>
                  <a:srgbClr val="C00000"/>
                </a:solidFill>
                <a:latin typeface="Times New Roman" pitchFamily="18" charset="0"/>
              </a:rPr>
              <a:t>Quy tắc suy diễn (inference rule): </a:t>
            </a:r>
            <a:r>
              <a:rPr lang="en-US" altLang="en-US" sz="2200" smtClean="0">
                <a:latin typeface="Times New Roman" pitchFamily="18" charset="0"/>
              </a:rPr>
              <a:t>nếu 1 quan hệ thỏa mãn 1 số phụ thuộc hàm nào đó thì quan hệ này cũng thỏa mãn 1 số phụ thuộc hàm khác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200" i="1" smtClean="0">
                <a:latin typeface="Times New Roman" pitchFamily="18" charset="0"/>
              </a:rPr>
              <a:t>Ví dụ</a:t>
            </a:r>
            <a:r>
              <a:rPr lang="en-US" altLang="en-US" sz="2200" smtClean="0">
                <a:latin typeface="Times New Roman" pitchFamily="18" charset="0"/>
              </a:rPr>
              <a:t> : Phân công (Phicong, Maybay, NgayKH, GioKH)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(1) : {MAYBAY}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GIOKH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(2) : {MABAY,NGAYKH }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PHICONG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 (3) </a:t>
            </a:r>
            <a:r>
              <a:rPr lang="en-US" altLang="en-US" sz="2200" smtClean="0">
                <a:latin typeface="Times New Roman" pitchFamily="18" charset="0"/>
              </a:rPr>
              <a:t>{MABAY,NGAYKH}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PHICONG , GIOKH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        (là phụ thuộc hàm suy diễn từ (1) và (2) )</a:t>
            </a:r>
            <a:endParaRPr lang="en-US" altLang="en-US" sz="2200" i="1" smtClean="0">
              <a:latin typeface="Times New Roman" pitchFamily="18" charset="0"/>
              <a:sym typeface="Symbol" pitchFamily="18" charset="2"/>
            </a:endParaRPr>
          </a:p>
          <a:p>
            <a:pPr lvl="1" algn="just" eaLnBrk="1" hangingPunct="1"/>
            <a:endParaRPr lang="en-US" altLang="en-US" sz="2200" smtClean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48663" y="6111875"/>
            <a:ext cx="457200" cy="365125"/>
          </a:xfrm>
        </p:spPr>
        <p:txBody>
          <a:bodyPr/>
          <a:lstStyle/>
          <a:p>
            <a:pPr>
              <a:defRPr/>
            </a:pPr>
            <a:fld id="{95905647-B93A-4F3A-8125-A208D4DF4DAF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21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609600" y="1219200"/>
            <a:ext cx="8004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990000"/>
                </a:solidFill>
              </a:rPr>
              <a:t>PHỤ THUỘC HÀM ĐƯỢC SUY DIỄN LOGIC TỪ F  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33400" y="457200"/>
            <a:ext cx="82296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Hệ tiên đề Amstrong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229600" cy="712788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4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Hệ tiên đề Amstrong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524000"/>
            <a:ext cx="8229600" cy="5029200"/>
          </a:xfrm>
        </p:spPr>
        <p:txBody>
          <a:bodyPr lIns="182880" tIns="91440"/>
          <a:lstStyle/>
          <a:p>
            <a:pPr eaLnBrk="1" hangingPunct="1">
              <a:lnSpc>
                <a:spcPct val="115000"/>
              </a:lnSpc>
            </a:pPr>
            <a:r>
              <a:rPr lang="en-US" altLang="en-US" sz="2400" smtClean="0">
                <a:latin typeface="Times New Roman" pitchFamily="18" charset="0"/>
              </a:rPr>
              <a:t>Cho quan hệ Q(Q+) . X,Y,Z,W là các tập thuộc tính của Q+. Hệ tiên đề Amstrong gồm các luật sau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</a:rPr>
              <a:t>F1. Phản xạ (reflexivity): Y</a:t>
            </a: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X  XY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sz="2400" smtClean="0">
                <a:solidFill>
                  <a:srgbClr val="3B6431"/>
                </a:solidFill>
                <a:latin typeface="Times New Roman" pitchFamily="18" charset="0"/>
                <a:sym typeface="Symbol" pitchFamily="18" charset="2"/>
              </a:rPr>
              <a:t>F2. Gia tăng-thêm vào(augmentation): XY  XZ YZ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sz="2400" smtClean="0">
                <a:solidFill>
                  <a:srgbClr val="783F04"/>
                </a:solidFill>
                <a:latin typeface="Times New Roman" pitchFamily="18" charset="0"/>
                <a:sym typeface="Symbol" pitchFamily="18" charset="2"/>
              </a:rPr>
              <a:t>F3. Bắc cầu (transitivity): XY  và YZ  X Z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sz="2400" smtClean="0">
                <a:solidFill>
                  <a:srgbClr val="CC00CC"/>
                </a:solidFill>
                <a:latin typeface="Times New Roman" pitchFamily="18" charset="0"/>
              </a:rPr>
              <a:t>F4. Hợp (additivity): </a:t>
            </a:r>
            <a:r>
              <a:rPr lang="en-US" altLang="en-US" sz="2400" smtClean="0">
                <a:solidFill>
                  <a:srgbClr val="CC00CC"/>
                </a:solidFill>
                <a:latin typeface="Times New Roman" pitchFamily="18" charset="0"/>
                <a:sym typeface="Symbol" pitchFamily="18" charset="2"/>
              </a:rPr>
              <a:t>XY  và XZ  X YZ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sz="2400" smtClean="0">
                <a:solidFill>
                  <a:srgbClr val="0070C0"/>
                </a:solidFill>
                <a:latin typeface="Times New Roman" pitchFamily="18" charset="0"/>
                <a:sym typeface="Symbol" pitchFamily="18" charset="2"/>
              </a:rPr>
              <a:t>F5. Chiếu (projectivity): XYZ  X Y, X Z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sz="2400" smtClean="0">
                <a:solidFill>
                  <a:srgbClr val="002060"/>
                </a:solidFill>
                <a:latin typeface="Times New Roman" pitchFamily="18" charset="0"/>
                <a:sym typeface="Symbol" pitchFamily="18" charset="2"/>
              </a:rPr>
              <a:t>F6. Bắc cầu giả (pseudotransitivity): XY  và YZW  XZ W</a:t>
            </a:r>
          </a:p>
          <a:p>
            <a:pPr eaLnBrk="1" hangingPunct="1">
              <a:lnSpc>
                <a:spcPct val="115000"/>
              </a:lnSpc>
            </a:pPr>
            <a:endParaRPr lang="en-US" altLang="en-US" sz="2400" smtClean="0">
              <a:latin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15000"/>
              </a:lnSpc>
            </a:pPr>
            <a:endParaRPr lang="en-US" altLang="en-US" sz="2400" smtClean="0">
              <a:solidFill>
                <a:srgbClr val="783F04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48663" y="6111875"/>
            <a:ext cx="457200" cy="365125"/>
          </a:xfrm>
        </p:spPr>
        <p:txBody>
          <a:bodyPr/>
          <a:lstStyle/>
          <a:p>
            <a:pPr>
              <a:defRPr/>
            </a:pPr>
            <a:fld id="{6004A382-F57B-4D6E-8D87-8AEC3FBDDF2D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22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07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itchFamily="18" charset="0"/>
              </a:rPr>
              <a:t>Ví dụ : cho q (ABCDE)</a:t>
            </a:r>
          </a:p>
        </p:txBody>
      </p:sp>
      <p:graphicFrame>
        <p:nvGraphicFramePr>
          <p:cNvPr id="156712" name="Group 40"/>
          <p:cNvGraphicFramePr>
            <a:graphicFrameLocks noGrp="1"/>
          </p:cNvGraphicFramePr>
          <p:nvPr/>
        </p:nvGraphicFramePr>
        <p:xfrm>
          <a:off x="533400" y="1524000"/>
          <a:ext cx="8229600" cy="5043488"/>
        </p:xfrm>
        <a:graphic>
          <a:graphicData uri="http://schemas.openxmlformats.org/drawingml/2006/table">
            <a:tbl>
              <a:tblPr/>
              <a:tblGrid>
                <a:gridCol w="2770188"/>
                <a:gridCol w="2768600"/>
                <a:gridCol w="269081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Luật phản xạ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 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Luật thêm vào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AB  DEB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ABC  DEB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Luật bắc cầu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DE 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Luật bắc cầu giả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DEB 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Luật hội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A  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DEB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Luật phân rã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D ,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Hệ tiên đề Amstrong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9800" y="1493838"/>
            <a:ext cx="2743200" cy="55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20574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352800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19800" y="4244975"/>
            <a:ext cx="2743200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5181600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9800" y="6073775"/>
            <a:ext cx="2743200" cy="55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524000"/>
            <a:ext cx="8229600" cy="4149725"/>
          </a:xfrm>
        </p:spPr>
        <p:txBody>
          <a:bodyPr lIns="182880" tIns="91440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Ví du:     cho AB  C, CA thỏa trên Q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	   Chứng minh rằng BC  ABC  thỏa trên Q ?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	1.   C A         	(giả thiết)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	2.   BC  A      	(luật thêm (1) thêm B)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	3.   BC  B       	(luật phản xạ)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	4.   BC  AB    	(luật hội (2),(3))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	5.   AB  C       	(giả thiết)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	6.   AB  ABC     (luật thêm (5) thêm AB)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	7.   BC  ABC     (luật bắc cầu từ (4) và (6))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48663" y="6111875"/>
            <a:ext cx="457200" cy="365125"/>
          </a:xfrm>
        </p:spPr>
        <p:txBody>
          <a:bodyPr/>
          <a:lstStyle/>
          <a:p>
            <a:pPr>
              <a:defRPr/>
            </a:pPr>
            <a:fld id="{54820B23-E88D-4F15-95CD-50AE52178B00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24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57200" y="609600"/>
            <a:ext cx="82296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Hệ tiên đề Amstrong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0" y="2463800"/>
            <a:ext cx="6477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828800"/>
            <a:ext cx="2743200" cy="508000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Ví dụ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2438401"/>
            <a:ext cx="8153400" cy="3810000"/>
          </a:xfrm>
        </p:spPr>
        <p:txBody>
          <a:bodyPr lIns="182880" tIns="91440"/>
          <a:lstStyle/>
          <a:p>
            <a:pPr eaLnBrk="1" hangingPunct="1"/>
            <a:r>
              <a:rPr lang="en-US" altLang="en-US" sz="240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Dùng hệ tiên đề Amstrong để chứng minh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	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Nếu X  YZ và Z  W, thì X  YZW</a:t>
            </a:r>
          </a:p>
          <a:p>
            <a:pPr eaLnBrk="1" hangingPunct="1"/>
            <a:endParaRPr lang="en-US" altLang="en-US" sz="1000" smtClean="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en-US" sz="240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Chứng minh:</a:t>
            </a:r>
          </a:p>
          <a:p>
            <a:pPr lvl="1" eaLnBrk="1" hangingPunct="1"/>
            <a:r>
              <a:rPr lang="en-US" altLang="en-US" sz="240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Từ Z  W </a:t>
            </a:r>
            <a:r>
              <a:rPr lang="en-US" altLang="en-US" sz="2400" smtClean="0">
                <a:solidFill>
                  <a:schemeClr val="tx2"/>
                </a:solidFill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YZZ  YZW (luật gia tăng) hay YZ  YZW </a:t>
            </a:r>
          </a:p>
          <a:p>
            <a:pPr lvl="1" eaLnBrk="1" hangingPunct="1"/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Từ X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 YZ và YZ  YZW 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 X  YZW (luật bắc cầu)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eaLnBrk="1" hangingPunct="1">
              <a:defRPr/>
            </a:pPr>
            <a:fld id="{BE9D2068-4F7A-4C16-9FA5-195120C41663}" type="slidenum">
              <a:rPr lang="en-US" sz="1000">
                <a:solidFill>
                  <a:schemeClr val="bg2">
                    <a:shade val="50000"/>
                  </a:schemeClr>
                </a:solidFill>
              </a:rPr>
              <a:pPr algn="r" eaLnBrk="1" hangingPunct="1">
                <a:defRPr/>
              </a:pPr>
              <a:t>25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57200" y="609600"/>
            <a:ext cx="82296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Hệ tiên đề Amstrong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828800"/>
            <a:ext cx="2743200" cy="508000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Bài tập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eaLnBrk="1" hangingPunct="1">
              <a:defRPr/>
            </a:pPr>
            <a:fld id="{BE9D2068-4F7A-4C16-9FA5-195120C41663}" type="slidenum">
              <a:rPr lang="en-US" sz="1000">
                <a:solidFill>
                  <a:schemeClr val="bg2">
                    <a:shade val="50000"/>
                  </a:schemeClr>
                </a:solidFill>
              </a:rPr>
              <a:pPr algn="r" eaLnBrk="1" hangingPunct="1">
                <a:defRPr/>
              </a:pPr>
              <a:t>26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57200" y="609600"/>
            <a:ext cx="82296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Hệ tiên đề Amstrong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2483766"/>
            <a:ext cx="8153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</a:pPr>
            <a:r>
              <a:rPr lang="en-US" sz="320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Cho </a:t>
            </a:r>
            <a:r>
              <a:rPr lang="en-US" sz="320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F={AB</a:t>
            </a:r>
            <a:r>
              <a:rPr lang="en-US" sz="320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sz="320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E,AG</a:t>
            </a:r>
            <a:r>
              <a:rPr lang="en-US" sz="320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sz="320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I,BE</a:t>
            </a:r>
            <a:r>
              <a:rPr lang="en-US" sz="320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sz="320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I,E</a:t>
            </a:r>
            <a:r>
              <a:rPr lang="en-US" sz="320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sz="320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G,GI</a:t>
            </a:r>
            <a:r>
              <a:rPr lang="en-US" sz="320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sz="320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H}.</a:t>
            </a:r>
            <a:r>
              <a:rPr lang="en-US" sz="320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lphaLcParenR"/>
              <a:tabLst>
                <a:tab pos="457200" algn="l"/>
              </a:tabLst>
            </a:pPr>
            <a:r>
              <a:rPr lang="en-US" sz="320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Hãy chứng tỏ phụ thuộc hàm </a:t>
            </a:r>
            <a:r>
              <a:rPr lang="en-US" sz="320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320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sz="320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</a:t>
            </a:r>
            <a:r>
              <a:rPr lang="en-US" sz="320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được suy diễn từ F nhờ luật dẫn Armstrong</a:t>
            </a:r>
            <a:endParaRPr lang="en-US" sz="20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9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838200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4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Bao đóng của tập thuộc tính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524000"/>
            <a:ext cx="8183563" cy="3594100"/>
          </a:xfrm>
        </p:spPr>
        <p:txBody>
          <a:bodyPr lIns="182880" tIns="91440"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400" smtClean="0">
                <a:latin typeface="Times New Roman" pitchFamily="18" charset="0"/>
              </a:rPr>
              <a:t>Bao đóng của tập thuộc tính X dựa trên một tập phụ thuộc hàm F (closure of X under F) là 1 tập thuộc tính Y sao cho: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X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Y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 F+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X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Z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 F+: Z Y</a:t>
            </a:r>
          </a:p>
          <a:p>
            <a:pPr lvl="1" algn="just" eaLnBrk="1" hangingPunct="1">
              <a:lnSpc>
                <a:spcPct val="110000"/>
              </a:lnSpc>
              <a:buFontTx/>
              <a:buNone/>
            </a:pPr>
            <a:endParaRPr lang="en-US" altLang="en-US" sz="2400" smtClean="0">
              <a:latin typeface="Times New Roman" pitchFamily="18" charset="0"/>
              <a:sym typeface="Symbol" pitchFamily="18" charset="2"/>
            </a:endParaRPr>
          </a:p>
          <a:p>
            <a:pPr lvl="1" algn="just" eaLnBrk="1" hangingPunct="1">
              <a:lnSpc>
                <a:spcPct val="110000"/>
              </a:lnSpc>
              <a:buFontTx/>
              <a:buNone/>
            </a:pP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Hoặc                    = {A|X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A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 F+}</a:t>
            </a:r>
          </a:p>
          <a:p>
            <a:pPr lvl="1" algn="just" eaLnBrk="1" hangingPunct="1">
              <a:lnSpc>
                <a:spcPct val="110000"/>
              </a:lnSpc>
              <a:buFontTx/>
              <a:buNone/>
            </a:pPr>
            <a:endParaRPr lang="en-US" altLang="en-US" sz="2400" smtClean="0">
              <a:latin typeface="Times New Roman" pitchFamily="18" charset="0"/>
              <a:sym typeface="Symbol" pitchFamily="18" charset="2"/>
            </a:endParaRPr>
          </a:p>
          <a:p>
            <a:pPr lvl="1" algn="just" eaLnBrk="1" hangingPunct="1">
              <a:lnSpc>
                <a:spcPct val="110000"/>
              </a:lnSpc>
            </a:pPr>
            <a:endParaRPr lang="en-US" altLang="en-US" sz="240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48663" y="6111875"/>
            <a:ext cx="457200" cy="365125"/>
          </a:xfrm>
        </p:spPr>
        <p:txBody>
          <a:bodyPr/>
          <a:lstStyle/>
          <a:p>
            <a:pPr>
              <a:defRPr/>
            </a:pPr>
            <a:fld id="{89070CF5-16D7-414D-955C-9C54C8B90B30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27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graphicFrame>
        <p:nvGraphicFramePr>
          <p:cNvPr id="39941" name="Object 4"/>
          <p:cNvGraphicFramePr>
            <a:graphicFrameLocks noChangeAspect="1"/>
          </p:cNvGraphicFramePr>
          <p:nvPr/>
        </p:nvGraphicFramePr>
        <p:xfrm>
          <a:off x="2730500" y="13843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Equation" r:id="rId3" imgW="428207" imgH="666100" progId="Equation.DSMT4">
                  <p:embed/>
                </p:oleObj>
              </mc:Choice>
              <mc:Fallback>
                <p:oleObj name="Equation" r:id="rId3" imgW="428207" imgH="666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1384300"/>
                        <a:ext cx="914400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7"/>
          <p:cNvGraphicFramePr>
            <a:graphicFrameLocks noChangeAspect="1"/>
          </p:cNvGraphicFramePr>
          <p:nvPr/>
        </p:nvGraphicFramePr>
        <p:xfrm>
          <a:off x="2438400" y="3733800"/>
          <a:ext cx="6048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Equation" r:id="rId5" imgW="241195" imgH="241195" progId="Equation.DSMT4">
                  <p:embed/>
                </p:oleObj>
              </mc:Choice>
              <mc:Fallback>
                <p:oleObj name="Equation" r:id="rId5" imgW="241195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0"/>
                        <a:ext cx="60483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90600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4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Bao đóng của tập thuộc tính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524000"/>
            <a:ext cx="8183563" cy="3594100"/>
          </a:xfrm>
        </p:spPr>
        <p:txBody>
          <a:bodyPr lIns="182880" tIns="91440"/>
          <a:lstStyle/>
          <a:p>
            <a:pPr eaLnBrk="1" hangingPunct="1">
              <a:lnSpc>
                <a:spcPct val="115000"/>
              </a:lnSpc>
            </a:pPr>
            <a:r>
              <a:rPr lang="en-US" altLang="en-US" sz="2400" smtClean="0">
                <a:latin typeface="Times New Roman" pitchFamily="18" charset="0"/>
              </a:rPr>
              <a:t>Ví dụ: Cho quan hệ Q(A,B,C,D,E,G) và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sz="2400" smtClean="0">
                <a:latin typeface="Times New Roman" pitchFamily="18" charset="0"/>
              </a:rPr>
              <a:t>F={A 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smtClean="0">
                <a:latin typeface="Times New Roman" pitchFamily="18" charset="0"/>
              </a:rPr>
              <a:t> C; A 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smtClean="0">
                <a:latin typeface="Times New Roman" pitchFamily="18" charset="0"/>
              </a:rPr>
              <a:t> EG; B 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smtClean="0">
                <a:latin typeface="Times New Roman" pitchFamily="18" charset="0"/>
              </a:rPr>
              <a:t> D; G 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smtClean="0">
                <a:latin typeface="Times New Roman" pitchFamily="18" charset="0"/>
              </a:rPr>
              <a:t> E};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sz="2400" smtClean="0">
                <a:latin typeface="Times New Roman" pitchFamily="18" charset="0"/>
              </a:rPr>
              <a:t>X={A,B};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sz="2400" smtClean="0">
                <a:latin typeface="Times New Roman" pitchFamily="18" charset="0"/>
              </a:rPr>
              <a:t>Y={C,G,D}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sz="2400" smtClean="0">
                <a:latin typeface="Times New Roman" pitchFamily="18" charset="0"/>
              </a:rPr>
              <a:t>Thì X+ = {A,B,C,D,E,G};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sz="2400" smtClean="0">
                <a:latin typeface="Times New Roman" pitchFamily="18" charset="0"/>
              </a:rPr>
              <a:t>Y+ = {C,G,D,E}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sz="2400" smtClean="0">
                <a:latin typeface="Times New Roman" pitchFamily="18" charset="0"/>
              </a:rPr>
              <a:t>Tương tự như tập bao đóng của tập PTH F+, tập bao đóng X+ cũng chứa các phần tử của X+, tức là X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 </a:t>
            </a:r>
            <a:r>
              <a:rPr lang="en-US" altLang="en-US" sz="2400" smtClean="0">
                <a:latin typeface="Times New Roman" pitchFamily="18" charset="0"/>
              </a:rPr>
              <a:t>X+.</a:t>
            </a:r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eaLnBrk="1" hangingPunct="1">
              <a:defRPr/>
            </a:pPr>
            <a:fld id="{3D682AAF-94EB-494B-ABBE-A5DDC5561465}" type="slidenum">
              <a:rPr lang="en-US" sz="1000">
                <a:solidFill>
                  <a:schemeClr val="bg2">
                    <a:shade val="50000"/>
                  </a:schemeClr>
                </a:solidFill>
              </a:rPr>
              <a:pPr algn="r" eaLnBrk="1" hangingPunct="1">
                <a:defRPr/>
              </a:pPr>
              <a:t>28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graphicFrame>
        <p:nvGraphicFramePr>
          <p:cNvPr id="40965" name="Object 4"/>
          <p:cNvGraphicFramePr>
            <a:graphicFrameLocks noChangeAspect="1"/>
          </p:cNvGraphicFramePr>
          <p:nvPr/>
        </p:nvGraphicFramePr>
        <p:xfrm>
          <a:off x="2730500" y="13843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Equation" r:id="rId3" imgW="428207" imgH="666100" progId="Equation.DSMT4">
                  <p:embed/>
                </p:oleObj>
              </mc:Choice>
              <mc:Fallback>
                <p:oleObj name="Equation" r:id="rId3" imgW="428207" imgH="666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1384300"/>
                        <a:ext cx="914400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228600" y="1828800"/>
            <a:ext cx="8610600" cy="44275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28452" bIns="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14859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14859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tabLst>
                <a:tab pos="14859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tabLst>
                <a:tab pos="14859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tabLst>
                <a:tab pos="14859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4859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4859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4859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14859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>
                <a:latin typeface="Times New Roman" pitchFamily="18" charset="0"/>
              </a:rPr>
              <a:t>Thuật toán tìm bao đóng X</a:t>
            </a:r>
            <a:r>
              <a:rPr lang="en-US" altLang="en-US" sz="2400" i="1" u="sng">
                <a:latin typeface="Times New Roman" pitchFamily="18" charset="0"/>
              </a:rPr>
              <a:t>+</a:t>
            </a:r>
            <a:r>
              <a:rPr lang="en-US" altLang="en-US" sz="2400" u="sng">
                <a:latin typeface="Times New Roman" pitchFamily="18" charset="0"/>
              </a:rPr>
              <a:t>: </a:t>
            </a:r>
            <a:r>
              <a:rPr lang="en-US" altLang="en-US" sz="2400">
                <a:latin typeface="Times New Roman" pitchFamily="18" charset="0"/>
              </a:rPr>
              <a:t> Tính liên tiếp tập các tập thuộc tính X0,X1,X2,... theo phương pháp sau: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u="sng">
                <a:latin typeface="Times New Roman" pitchFamily="18" charset="0"/>
              </a:rPr>
              <a:t>Bước 1</a:t>
            </a:r>
            <a:r>
              <a:rPr lang="en-US" altLang="en-US" sz="2400" i="1">
                <a:latin typeface="Times New Roman" pitchFamily="18" charset="0"/>
              </a:rPr>
              <a:t>:	</a:t>
            </a:r>
            <a:r>
              <a:rPr lang="en-US" altLang="en-US" sz="2400">
                <a:latin typeface="Times New Roman" pitchFamily="18" charset="0"/>
              </a:rPr>
              <a:t>X0 = X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u="sng">
                <a:latin typeface="Times New Roman" pitchFamily="18" charset="0"/>
              </a:rPr>
              <a:t>Bước 2</a:t>
            </a:r>
            <a:r>
              <a:rPr lang="en-US" altLang="en-US" sz="2400" i="1">
                <a:latin typeface="Times New Roman" pitchFamily="18" charset="0"/>
              </a:rPr>
              <a:t>:	</a:t>
            </a:r>
            <a:r>
              <a:rPr lang="en-US" altLang="en-US" sz="2400">
                <a:latin typeface="Times New Roman" pitchFamily="18" charset="0"/>
              </a:rPr>
              <a:t>lần lượt xét các phụ thuộc hàm của F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	Nếu  Y</a:t>
            </a:r>
            <a:r>
              <a:rPr lang="en-US" altLang="en-US" sz="2400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en-US" sz="2400">
                <a:latin typeface="Times New Roman" pitchFamily="18" charset="0"/>
              </a:rPr>
              <a:t>Z có Y </a:t>
            </a:r>
            <a:r>
              <a:rPr lang="en-US" altLang="en-US" sz="240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en-US" sz="2400">
                <a:latin typeface="Times New Roman" pitchFamily="18" charset="0"/>
              </a:rPr>
              <a:t> X</a:t>
            </a:r>
            <a:r>
              <a:rPr lang="en-US" altLang="en-US" sz="2400">
                <a:latin typeface="Times New Roman" pitchFamily="18" charset="0"/>
                <a:sym typeface="Symbol" pitchFamily="18" charset="2"/>
              </a:rPr>
              <a:t>i  thì  Xi+1 = Xi </a:t>
            </a:r>
            <a:r>
              <a:rPr lang="en-US" altLang="en-US" sz="2400">
                <a:latin typeface="Times New Roman" pitchFamily="18" charset="0"/>
              </a:rPr>
              <a:t> Z</a:t>
            </a:r>
            <a:endParaRPr lang="en-US" altLang="en-US" sz="240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itchFamily="18" charset="0"/>
                <a:sym typeface="Symbol" pitchFamily="18" charset="2"/>
              </a:rPr>
              <a:t>	Loại phụ thuộc hàm Y </a:t>
            </a:r>
            <a:r>
              <a:rPr lang="en-US" altLang="en-US" sz="2400">
                <a:latin typeface="Times New Roman" pitchFamily="18" charset="0"/>
              </a:rPr>
              <a:t> Z khỏi F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u="sng">
                <a:latin typeface="Times New Roman" pitchFamily="18" charset="0"/>
                <a:sym typeface="Symbol" pitchFamily="18" charset="2"/>
              </a:rPr>
              <a:t>Bước 3</a:t>
            </a:r>
            <a:r>
              <a:rPr lang="en-US" altLang="en-US" sz="2400" i="1">
                <a:latin typeface="Times New Roman" pitchFamily="18" charset="0"/>
                <a:sym typeface="Symbol" pitchFamily="18" charset="2"/>
              </a:rPr>
              <a:t>: 	</a:t>
            </a:r>
            <a:r>
              <a:rPr lang="en-US" altLang="en-US" sz="2400">
                <a:latin typeface="Times New Roman" pitchFamily="18" charset="0"/>
                <a:sym typeface="Symbol" pitchFamily="18" charset="2"/>
              </a:rPr>
              <a:t>Nếu ở bước 2 không tính được Xi+1 thì Xi 	chính là bao đóng của X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itchFamily="18" charset="0"/>
                <a:sym typeface="Symbol" pitchFamily="18" charset="2"/>
              </a:rPr>
              <a:t>	Ngược lại lặp lại bước 2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42938" y="147638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Giải thuật tìm bao đóng của tập thuộc tính trên tập phụ thuộc hàm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143000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36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Dư thừa dữ liệu - (Data redundancy)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5257800"/>
          </a:xfrm>
        </p:spPr>
        <p:txBody>
          <a:bodyPr lIns="182880" tIns="91440"/>
          <a:lstStyle/>
          <a:p>
            <a:pPr eaLnBrk="1" hangingPunct="1"/>
            <a:r>
              <a:rPr lang="en-US" altLang="en-US" sz="2400" smtClean="0">
                <a:latin typeface="Times New Roman" pitchFamily="18" charset="0"/>
              </a:rPr>
              <a:t>Mục đích của thiết kế CSDL là gom các thuộc tính thành các quan hệ sao cho giảm thiểu dư thừa dữ liệu </a:t>
            </a:r>
          </a:p>
          <a:p>
            <a:pPr eaLnBrk="1" hangingPunct="1"/>
            <a:r>
              <a:rPr lang="en-US" altLang="en-US" sz="2400" smtClean="0">
                <a:latin typeface="Times New Roman" pitchFamily="18" charset="0"/>
              </a:rPr>
              <a:t>Hậu quả của dư thừa dữ liệu:</a:t>
            </a:r>
          </a:p>
          <a:p>
            <a:pPr lvl="1" eaLnBrk="1" hangingPunct="1"/>
            <a:r>
              <a:rPr lang="en-US" altLang="en-US" sz="2400" smtClean="0">
                <a:latin typeface="Times New Roman" pitchFamily="18" charset="0"/>
              </a:rPr>
              <a:t>Lãng phí không gian đĩa</a:t>
            </a:r>
          </a:p>
          <a:p>
            <a:pPr lvl="1" eaLnBrk="1" hangingPunct="1"/>
            <a:r>
              <a:rPr lang="en-US" altLang="en-US" sz="2400" smtClean="0">
                <a:latin typeface="Times New Roman" pitchFamily="18" charset="0"/>
              </a:rPr>
              <a:t>Các bất thường khi cập nhật </a:t>
            </a:r>
          </a:p>
          <a:p>
            <a:pPr eaLnBrk="1" hangingPunct="1"/>
            <a:r>
              <a:rPr lang="en-US" altLang="en-US" sz="2400" smtClean="0">
                <a:latin typeface="Times New Roman" pitchFamily="18" charset="0"/>
              </a:rPr>
              <a:t>Ba loại bất thường:</a:t>
            </a:r>
          </a:p>
          <a:p>
            <a:pPr lvl="1" eaLnBrk="1" hangingPunct="1"/>
            <a:r>
              <a:rPr lang="en-US" altLang="en-US" sz="2400" smtClean="0">
                <a:latin typeface="Times New Roman" pitchFamily="18" charset="0"/>
              </a:rPr>
              <a:t>Bất thường khi thêm vào</a:t>
            </a:r>
          </a:p>
          <a:p>
            <a:pPr lvl="1" eaLnBrk="1" hangingPunct="1"/>
            <a:r>
              <a:rPr lang="en-US" altLang="en-US" sz="2400" smtClean="0">
                <a:latin typeface="Times New Roman" pitchFamily="18" charset="0"/>
              </a:rPr>
              <a:t>Bất thường khi xóa bỏ</a:t>
            </a:r>
          </a:p>
          <a:p>
            <a:pPr lvl="1" eaLnBrk="1" hangingPunct="1"/>
            <a:r>
              <a:rPr lang="en-US" altLang="en-US" sz="2400" smtClean="0">
                <a:latin typeface="Times New Roman" pitchFamily="18" charset="0"/>
              </a:rPr>
              <a:t>Bất thường khi sửa đổi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48663" y="6111875"/>
            <a:ext cx="457200" cy="365125"/>
          </a:xfrm>
        </p:spPr>
        <p:txBody>
          <a:bodyPr/>
          <a:lstStyle/>
          <a:p>
            <a:pPr>
              <a:defRPr/>
            </a:pPr>
            <a:fld id="{97DF6D50-C6C5-486C-A8C2-9BD04535C15F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3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609600" y="1371600"/>
            <a:ext cx="80772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FF0000"/>
                </a:solidFill>
                <a:sym typeface="Symbol" pitchFamily="18" charset="2"/>
              </a:rPr>
              <a:t>Ví dụ 1:</a:t>
            </a:r>
            <a:r>
              <a:rPr lang="en-US" altLang="en-US" sz="2000" i="1">
                <a:solidFill>
                  <a:srgbClr val="FF0000"/>
                </a:solidFill>
                <a:sym typeface="Symbol" pitchFamily="18" charset="2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800000"/>
                </a:solidFill>
                <a:sym typeface="Symbol" pitchFamily="18" charset="2"/>
              </a:rPr>
              <a:t>Cho lược đồ quan hệ Q(ABCDE) và tập phụ thuộc hàm 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800000"/>
                </a:solidFill>
                <a:sym typeface="Symbol" pitchFamily="18" charset="2"/>
              </a:rPr>
              <a:t>F = {	f1:	A	</a:t>
            </a:r>
            <a:r>
              <a:rPr lang="en-US" altLang="en-US" sz="2000">
                <a:solidFill>
                  <a:srgbClr val="800000"/>
                </a:solidFill>
              </a:rPr>
              <a:t> B</a:t>
            </a:r>
            <a:endParaRPr lang="en-US" altLang="en-US" sz="2000">
              <a:solidFill>
                <a:srgbClr val="800000"/>
              </a:solidFill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800000"/>
                </a:solidFill>
                <a:sym typeface="Symbol" pitchFamily="18" charset="2"/>
              </a:rPr>
              <a:t>	f2:	B	</a:t>
            </a:r>
            <a:r>
              <a:rPr lang="en-US" altLang="en-US" sz="2000">
                <a:solidFill>
                  <a:srgbClr val="800000"/>
                </a:solidFill>
              </a:rPr>
              <a:t> C</a:t>
            </a:r>
            <a:endParaRPr lang="en-US" altLang="en-US" sz="2000">
              <a:solidFill>
                <a:srgbClr val="800000"/>
              </a:solidFill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800000"/>
                </a:solidFill>
                <a:sym typeface="Symbol" pitchFamily="18" charset="2"/>
              </a:rPr>
              <a:t>	f3:	C 	</a:t>
            </a:r>
            <a:r>
              <a:rPr lang="en-US" altLang="en-US" sz="2000">
                <a:solidFill>
                  <a:srgbClr val="800000"/>
                </a:solidFill>
              </a:rPr>
              <a:t> D</a:t>
            </a:r>
            <a:endParaRPr lang="en-US" altLang="en-US" sz="2000">
              <a:solidFill>
                <a:srgbClr val="800000"/>
              </a:solidFill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800000"/>
                </a:solidFill>
                <a:sym typeface="Symbol" pitchFamily="18" charset="2"/>
              </a:rPr>
              <a:t>	f4:	D	</a:t>
            </a:r>
            <a:r>
              <a:rPr lang="en-US" altLang="en-US" sz="2000">
                <a:solidFill>
                  <a:srgbClr val="800000"/>
                </a:solidFill>
              </a:rPr>
              <a:t> E</a:t>
            </a:r>
            <a:r>
              <a:rPr lang="en-US" altLang="en-US" sz="2000">
                <a:solidFill>
                  <a:srgbClr val="800000"/>
                </a:solidFill>
                <a:sym typeface="Symbol" pitchFamily="18" charset="2"/>
              </a:rPr>
              <a:t> </a:t>
            </a:r>
            <a:r>
              <a:rPr lang="en-US" altLang="en-US" sz="2000">
                <a:solidFill>
                  <a:srgbClr val="800000"/>
                </a:solidFill>
              </a:rPr>
              <a:t>}</a:t>
            </a:r>
            <a:endParaRPr lang="en-US" altLang="en-US" sz="2000">
              <a:solidFill>
                <a:srgbClr val="800000"/>
              </a:solidFill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800000"/>
                </a:solidFill>
                <a:sym typeface="Symbol" pitchFamily="18" charset="2"/>
              </a:rPr>
              <a:t>Tìm bao đóng của  tập X = {A} dựa trên F</a:t>
            </a:r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609600" y="3810000"/>
            <a:ext cx="82296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i="1" u="sng">
                <a:latin typeface="Times New Roman" pitchFamily="18" charset="0"/>
                <a:sym typeface="Symbol" pitchFamily="18" charset="2"/>
              </a:rPr>
              <a:t>Giải</a:t>
            </a:r>
            <a:r>
              <a:rPr lang="en-US" altLang="en-US" sz="2200" b="1" i="1">
                <a:latin typeface="Times New Roman" pitchFamily="18" charset="0"/>
                <a:sym typeface="Symbol" pitchFamily="18" charset="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i="1">
                <a:latin typeface="Times New Roman" pitchFamily="18" charset="0"/>
                <a:sym typeface="Symbol" pitchFamily="18" charset="2"/>
              </a:rPr>
              <a:t>Bước 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1:X0 =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i="1">
                <a:latin typeface="Times New Roman" pitchFamily="18" charset="0"/>
                <a:sym typeface="Symbol" pitchFamily="18" charset="2"/>
              </a:rPr>
              <a:t>Bước 2: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itchFamily="18" charset="0"/>
                <a:sym typeface="Symbol" pitchFamily="18" charset="2"/>
              </a:rPr>
              <a:t>xét f1 vì  </a:t>
            </a:r>
            <a:r>
              <a:rPr lang="en-US" altLang="en-US" sz="2200">
                <a:latin typeface="Times New Roman" pitchFamily="18" charset="0"/>
              </a:rPr>
              <a:t>A 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 X0    </a:t>
            </a:r>
            <a:r>
              <a:rPr lang="en-US" altLang="en-US" sz="2200">
                <a:latin typeface="Times New Roman" pitchFamily="18" charset="0"/>
                <a:sym typeface="Wingdings" pitchFamily="2" charset="2"/>
              </a:rPr>
              <a:t>   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X1 = A </a:t>
            </a:r>
            <a:r>
              <a:rPr lang="en-US" altLang="en-US" sz="2200">
                <a:latin typeface="Times New Roman" pitchFamily="18" charset="0"/>
              </a:rPr>
              <a:t> B = AB , loại f1</a:t>
            </a:r>
            <a:endParaRPr lang="en-US" altLang="en-US" sz="22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itchFamily="18" charset="0"/>
                <a:sym typeface="Symbol" pitchFamily="18" charset="2"/>
              </a:rPr>
              <a:t>xét f2 vì </a:t>
            </a:r>
            <a:r>
              <a:rPr lang="en-US" altLang="en-US" sz="2200">
                <a:latin typeface="Times New Roman" pitchFamily="18" charset="0"/>
              </a:rPr>
              <a:t> B 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en-US" sz="2200">
                <a:latin typeface="Times New Roman" pitchFamily="18" charset="0"/>
              </a:rPr>
              <a:t> 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X1    </a:t>
            </a:r>
            <a:r>
              <a:rPr lang="en-US" altLang="en-US" sz="2200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   X2 = AB </a:t>
            </a:r>
            <a:r>
              <a:rPr lang="en-US" altLang="en-US" sz="2200">
                <a:latin typeface="Times New Roman" pitchFamily="18" charset="0"/>
              </a:rPr>
              <a:t> C = ABC , lọai f2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itchFamily="18" charset="0"/>
                <a:sym typeface="Symbol" pitchFamily="18" charset="2"/>
              </a:rPr>
              <a:t>xét f3 vì  C</a:t>
            </a:r>
            <a:r>
              <a:rPr lang="en-US" altLang="en-US" sz="2200">
                <a:latin typeface="Times New Roman" pitchFamily="18" charset="0"/>
              </a:rPr>
              <a:t> 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en-US" sz="2200">
                <a:latin typeface="Times New Roman" pitchFamily="18" charset="0"/>
              </a:rPr>
              <a:t> 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X2    </a:t>
            </a:r>
            <a:r>
              <a:rPr lang="en-US" altLang="en-US" sz="2200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   X3 = ABC </a:t>
            </a:r>
            <a:r>
              <a:rPr lang="en-US" altLang="en-US" sz="2200">
                <a:latin typeface="Times New Roman" pitchFamily="18" charset="0"/>
              </a:rPr>
              <a:t> D = ABCD , loại f3</a:t>
            </a:r>
            <a:endParaRPr lang="en-US" altLang="en-US" sz="22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itchFamily="18" charset="0"/>
                <a:sym typeface="Symbol" pitchFamily="18" charset="2"/>
              </a:rPr>
              <a:t>xét f4 vì  D</a:t>
            </a:r>
            <a:r>
              <a:rPr lang="en-US" altLang="en-US" sz="2200">
                <a:latin typeface="Times New Roman" pitchFamily="18" charset="0"/>
              </a:rPr>
              <a:t> 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en-US" sz="2200">
                <a:latin typeface="Times New Roman" pitchFamily="18" charset="0"/>
              </a:rPr>
              <a:t> 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X3    </a:t>
            </a:r>
            <a:r>
              <a:rPr lang="en-US" altLang="en-US" sz="2200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   X4 = ABCD </a:t>
            </a:r>
            <a:r>
              <a:rPr lang="en-US" altLang="en-US" sz="2200">
                <a:latin typeface="Times New Roman" pitchFamily="18" charset="0"/>
              </a:rPr>
              <a:t> E = ABCDE , loại f4</a:t>
            </a:r>
            <a:endParaRPr lang="en-US" altLang="en-US" sz="22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i="1">
                <a:latin typeface="Times New Roman" pitchFamily="18" charset="0"/>
                <a:sym typeface="Symbol" pitchFamily="18" charset="2"/>
              </a:rPr>
              <a:t>Bước 3 : 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X+ = X4 = {ABCDE} là bao đóng của X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71500" y="100013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Giải thuật tìm bao đóng của tập thuộc tính trên tập phụ thuộc hàm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/>
      <p:bldP spid="16589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623888" y="1406525"/>
            <a:ext cx="8305800" cy="511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i="1" u="sng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Ví dụ 2:</a:t>
            </a:r>
            <a:r>
              <a:rPr lang="en-US" altLang="en-US" sz="22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 (sgk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Cho lược đồ quan hệ Q(ABCDEGH) và tập phụ thuộc hàm 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F = {	f1:	B	</a:t>
            </a:r>
            <a:r>
              <a:rPr lang="en-US" altLang="en-US" sz="2200" b="1">
                <a:solidFill>
                  <a:srgbClr val="800000"/>
                </a:solidFill>
                <a:latin typeface="Times New Roman" pitchFamily="18" charset="0"/>
              </a:rPr>
              <a:t> A</a:t>
            </a:r>
            <a:endParaRPr lang="en-US" altLang="en-US" sz="2200" b="1">
              <a:solidFill>
                <a:srgbClr val="8000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	f2:	DA	</a:t>
            </a:r>
            <a:r>
              <a:rPr lang="en-US" altLang="en-US" sz="2200" b="1">
                <a:solidFill>
                  <a:srgbClr val="800000"/>
                </a:solidFill>
                <a:latin typeface="Times New Roman" pitchFamily="18" charset="0"/>
              </a:rPr>
              <a:t> CE</a:t>
            </a:r>
            <a:endParaRPr lang="en-US" altLang="en-US" sz="2200" b="1">
              <a:solidFill>
                <a:srgbClr val="8000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	f3:	D 	</a:t>
            </a:r>
            <a:r>
              <a:rPr lang="en-US" altLang="en-US" sz="2200" b="1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lang="en-US" altLang="en-US" sz="2200" b="1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	f4:	GH	</a:t>
            </a:r>
            <a:r>
              <a:rPr lang="en-US" altLang="en-US" sz="2200" b="1">
                <a:solidFill>
                  <a:srgbClr val="800000"/>
                </a:solidFill>
                <a:latin typeface="Times New Roman" pitchFamily="18" charset="0"/>
              </a:rPr>
              <a:t> C</a:t>
            </a:r>
            <a:endParaRPr lang="en-US" altLang="en-US" sz="2200" b="1">
              <a:solidFill>
                <a:srgbClr val="8000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	f5:	AC	</a:t>
            </a:r>
            <a:r>
              <a:rPr lang="en-US" altLang="en-US" sz="2200" b="1">
                <a:solidFill>
                  <a:srgbClr val="800000"/>
                </a:solidFill>
                <a:latin typeface="Times New Roman" pitchFamily="18" charset="0"/>
              </a:rPr>
              <a:t> D }</a:t>
            </a:r>
            <a:endParaRPr lang="en-US" altLang="en-US" sz="2200" b="1">
              <a:solidFill>
                <a:srgbClr val="800000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Tìm bao đóng của  tập X = {AC} dựa trên F.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i="1" u="sng">
                <a:latin typeface="Times New Roman" pitchFamily="18" charset="0"/>
                <a:sym typeface="Symbol" pitchFamily="18" charset="2"/>
              </a:rPr>
              <a:t>Giải</a:t>
            </a:r>
            <a:r>
              <a:rPr lang="en-US" altLang="en-US" sz="2200" b="1" i="1">
                <a:latin typeface="Times New Roman" pitchFamily="18" charset="0"/>
                <a:sym typeface="Symbol" pitchFamily="18" charset="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i="1">
                <a:latin typeface="Times New Roman" pitchFamily="18" charset="0"/>
                <a:sym typeface="Symbol" pitchFamily="18" charset="2"/>
              </a:rPr>
              <a:t>Bước 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1:X0 = AC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i="1">
                <a:latin typeface="Times New Roman" pitchFamily="18" charset="0"/>
                <a:sym typeface="Symbol" pitchFamily="18" charset="2"/>
              </a:rPr>
              <a:t>Bước 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2: xét f5 vì </a:t>
            </a:r>
            <a:r>
              <a:rPr lang="en-US" altLang="en-US" sz="2200">
                <a:latin typeface="Times New Roman" pitchFamily="18" charset="0"/>
              </a:rPr>
              <a:t>AC 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 X0      </a:t>
            </a:r>
            <a:r>
              <a:rPr lang="en-US" altLang="en-US" sz="2200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   X1 = AC </a:t>
            </a:r>
            <a:r>
              <a:rPr lang="en-US" altLang="en-US" sz="2200">
                <a:latin typeface="Times New Roman" pitchFamily="18" charset="0"/>
              </a:rPr>
              <a:t> D = ACD, loại f5</a:t>
            </a:r>
            <a:endParaRPr lang="en-US" altLang="en-US" sz="22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itchFamily="18" charset="0"/>
                <a:sym typeface="Symbol" pitchFamily="18" charset="2"/>
              </a:rPr>
              <a:t>	xét f2 vì </a:t>
            </a:r>
            <a:r>
              <a:rPr lang="en-US" altLang="en-US" sz="2200">
                <a:latin typeface="Times New Roman" pitchFamily="18" charset="0"/>
              </a:rPr>
              <a:t> AD 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en-US" sz="2200">
                <a:latin typeface="Times New Roman" pitchFamily="18" charset="0"/>
              </a:rPr>
              <a:t> 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X1      </a:t>
            </a:r>
            <a:r>
              <a:rPr lang="en-US" altLang="en-US" sz="2200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    X2 = ACD </a:t>
            </a:r>
            <a:r>
              <a:rPr lang="en-US" altLang="en-US" sz="2200">
                <a:latin typeface="Times New Roman" pitchFamily="18" charset="0"/>
              </a:rPr>
              <a:t> CE = ACDE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, loại f2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itchFamily="18" charset="0"/>
                <a:sym typeface="Symbol" pitchFamily="18" charset="2"/>
              </a:rPr>
              <a:t>            xét f3 vì </a:t>
            </a:r>
            <a:r>
              <a:rPr lang="en-US" altLang="en-US" sz="2200">
                <a:latin typeface="Times New Roman" pitchFamily="18" charset="0"/>
              </a:rPr>
              <a:t>D 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en-US" sz="2200">
                <a:latin typeface="Times New Roman" pitchFamily="18" charset="0"/>
              </a:rPr>
              <a:t> 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X2           </a:t>
            </a:r>
            <a:r>
              <a:rPr lang="en-US" altLang="en-US" sz="2200"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    X3 = ACDE </a:t>
            </a:r>
            <a:r>
              <a:rPr lang="en-US" altLang="en-US" sz="2200">
                <a:latin typeface="Times New Roman" pitchFamily="18" charset="0"/>
              </a:rPr>
              <a:t> H = ACDEH</a:t>
            </a:r>
            <a:endParaRPr lang="en-US" altLang="en-US" sz="220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itchFamily="18" charset="0"/>
                <a:sym typeface="Symbol" pitchFamily="18" charset="2"/>
              </a:rPr>
              <a:t>Xét f1, f4  :không thỏa vì có vế trái không nằm trong  X3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Vậy X3 không thay đổi </a:t>
            </a:r>
            <a:r>
              <a:rPr lang="en-US" altLang="en-US" sz="2200" b="1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</a:t>
            </a:r>
            <a:r>
              <a:rPr lang="en-US" altLang="en-US" sz="22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  X+=X3={ACDEH} là bao đóng của X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71500" y="100013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Giải thuật tìm bao đóng của tập thuộc tính trên tập phụ thuộc hàm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4114800"/>
            <a:ext cx="8624888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Ví dụ tìm bao đóng của X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2133600"/>
            <a:ext cx="8229600" cy="5029200"/>
          </a:xfrm>
        </p:spPr>
        <p:txBody>
          <a:bodyPr lIns="182880" tIns="91440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Cho R(A,B,C,D,E,F) và tập F={f1:D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B, f2: AC, f3: ADE, f4:CF}</a:t>
            </a:r>
          </a:p>
          <a:p>
            <a:pPr eaLnBrk="1" hangingPunct="1"/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Tìm A</a:t>
            </a:r>
            <a:r>
              <a:rPr lang="en-US" altLang="en-US" sz="2400" baseline="300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+</a:t>
            </a:r>
            <a:r>
              <a:rPr lang="en-US" altLang="en-US" sz="2400" baseline="-250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F</a:t>
            </a: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: </a:t>
            </a:r>
          </a:p>
          <a:p>
            <a:pPr lvl="1" eaLnBrk="1" hangingPunct="1"/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A</a:t>
            </a:r>
            <a:r>
              <a:rPr lang="en-US" altLang="en-US" sz="2400" baseline="300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+</a:t>
            </a:r>
            <a:r>
              <a:rPr lang="en-US" altLang="en-US" sz="2400" baseline="-250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F</a:t>
            </a: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</a:rPr>
              <a:t> ={A}</a:t>
            </a:r>
          </a:p>
          <a:p>
            <a:pPr lvl="1" eaLnBrk="1" hangingPunct="1"/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</a:rPr>
              <a:t>Duyệt F lần 1: Từ f2 </a:t>
            </a: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 A</a:t>
            </a:r>
            <a:r>
              <a:rPr lang="en-US" altLang="en-US" sz="2400" baseline="300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+</a:t>
            </a:r>
            <a:r>
              <a:rPr lang="en-US" altLang="en-US" sz="2400" baseline="-250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F</a:t>
            </a: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 = {AC}; Từ f4  A</a:t>
            </a:r>
            <a:r>
              <a:rPr lang="en-US" altLang="en-US" sz="2400" baseline="300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+</a:t>
            </a:r>
            <a:r>
              <a:rPr lang="en-US" altLang="en-US" sz="2400" baseline="-250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F</a:t>
            </a: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 = {ACF}</a:t>
            </a:r>
          </a:p>
          <a:p>
            <a:pPr lvl="1" eaLnBrk="1" hangingPunct="1"/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Duyệt F lần 2: A</a:t>
            </a:r>
            <a:r>
              <a:rPr lang="en-US" altLang="en-US" sz="2400" baseline="300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+</a:t>
            </a:r>
            <a:r>
              <a:rPr lang="en-US" altLang="en-US" sz="2400" baseline="-250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F</a:t>
            </a: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 không thay đổi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è"/>
            </a:pPr>
            <a:r>
              <a:rPr lang="en-US" altLang="en-US" sz="2400" smtClean="0">
                <a:solidFill>
                  <a:srgbClr val="006600"/>
                </a:solidFill>
                <a:latin typeface="Times New Roman" pitchFamily="18" charset="0"/>
                <a:sym typeface="Wingdings" pitchFamily="2" charset="2"/>
              </a:rPr>
              <a:t>A</a:t>
            </a:r>
            <a:r>
              <a:rPr lang="en-US" altLang="en-US" sz="2400" baseline="30000" smtClean="0">
                <a:solidFill>
                  <a:srgbClr val="006600"/>
                </a:solidFill>
                <a:latin typeface="Times New Roman" pitchFamily="18" charset="0"/>
                <a:sym typeface="Wingdings" pitchFamily="2" charset="2"/>
              </a:rPr>
              <a:t>+</a:t>
            </a:r>
            <a:r>
              <a:rPr lang="en-US" altLang="en-US" sz="2400" baseline="-25000" smtClean="0">
                <a:solidFill>
                  <a:srgbClr val="006600"/>
                </a:solidFill>
                <a:latin typeface="Times New Roman" pitchFamily="18" charset="0"/>
                <a:sym typeface="Wingdings" pitchFamily="2" charset="2"/>
              </a:rPr>
              <a:t>F</a:t>
            </a:r>
            <a:r>
              <a:rPr lang="en-US" altLang="en-US" sz="2400" smtClean="0">
                <a:solidFill>
                  <a:srgbClr val="006600"/>
                </a:solidFill>
                <a:latin typeface="Times New Roman" pitchFamily="18" charset="0"/>
                <a:sym typeface="Wingdings" pitchFamily="2" charset="2"/>
              </a:rPr>
              <a:t> = {ACF}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altLang="en-US" sz="2400" smtClean="0">
              <a:latin typeface="Times New Roman" pitchFamily="18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Tìm {AD}</a:t>
            </a:r>
            <a:r>
              <a:rPr lang="en-US" altLang="en-US" sz="2400" baseline="30000" smtClean="0">
                <a:latin typeface="Times New Roman" pitchFamily="18" charset="0"/>
                <a:sym typeface="Wingdings" pitchFamily="2" charset="2"/>
              </a:rPr>
              <a:t>+</a:t>
            </a:r>
            <a:r>
              <a:rPr lang="en-US" altLang="en-US" sz="2400" baseline="-25000" smtClean="0">
                <a:latin typeface="Times New Roman" pitchFamily="18" charset="0"/>
                <a:sym typeface="Wingdings" pitchFamily="2" charset="2"/>
              </a:rPr>
              <a:t>F 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???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48663" y="6111875"/>
            <a:ext cx="457200" cy="365125"/>
          </a:xfrm>
        </p:spPr>
        <p:txBody>
          <a:bodyPr/>
          <a:lstStyle/>
          <a:p>
            <a:pPr>
              <a:defRPr/>
            </a:pPr>
            <a:fld id="{F019196F-3CC7-4AD3-892D-2BAF4583E2E4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32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71500" y="100013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Giải thuật tìm bao đóng của tập thuộc tính trên tập phụ thuộc hàm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Bài tập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2133600"/>
            <a:ext cx="8229600" cy="5029200"/>
          </a:xfrm>
        </p:spPr>
        <p:txBody>
          <a:bodyPr lIns="182880" tIns="91440"/>
          <a:lstStyle/>
          <a:p>
            <a:pPr marL="0" indent="0">
              <a:buNone/>
            </a:pPr>
            <a:r>
              <a:rPr lang="en-US" sz="2400"/>
              <a:t>Kehoach(NGAY,GIO,PHONG,MONHOC,GIAOVIEN)</a:t>
            </a:r>
          </a:p>
          <a:p>
            <a:pPr marL="0" indent="0">
              <a:buNone/>
            </a:pPr>
            <a:r>
              <a:rPr lang="en-US" sz="2400"/>
              <a:t>F={NGAY,GIO,PHONG  </a:t>
            </a:r>
            <a:r>
              <a:rPr lang="en-US" sz="2400">
                <a:sym typeface="Symbol" panose="05050102010706020507" pitchFamily="18" charset="2"/>
              </a:rPr>
              <a:t></a:t>
            </a:r>
            <a:r>
              <a:rPr lang="en-US" sz="2400"/>
              <a:t> MONHOC</a:t>
            </a:r>
          </a:p>
          <a:p>
            <a:pPr marL="0" indent="0">
              <a:buNone/>
            </a:pPr>
            <a:r>
              <a:rPr lang="en-US" sz="2400"/>
              <a:t>	MONHOC,NGAY	</a:t>
            </a:r>
            <a:r>
              <a:rPr lang="en-US" sz="2400">
                <a:sym typeface="Symbol" panose="05050102010706020507" pitchFamily="18" charset="2"/>
              </a:rPr>
              <a:t></a:t>
            </a:r>
            <a:r>
              <a:rPr lang="en-US" sz="2400"/>
              <a:t> GIAOVIEN</a:t>
            </a:r>
          </a:p>
          <a:p>
            <a:pPr marL="0" indent="0">
              <a:buNone/>
            </a:pPr>
            <a:r>
              <a:rPr lang="en-US" sz="2400"/>
              <a:t>	NGAY,GIO,PHONG	</a:t>
            </a:r>
            <a:r>
              <a:rPr lang="en-US" sz="2400">
                <a:sym typeface="Symbol" panose="05050102010706020507" pitchFamily="18" charset="2"/>
              </a:rPr>
              <a:t></a:t>
            </a:r>
            <a:r>
              <a:rPr lang="en-US" sz="2400"/>
              <a:t> GIAOVIEN</a:t>
            </a:r>
          </a:p>
          <a:p>
            <a:pPr marL="0" indent="0">
              <a:buNone/>
            </a:pPr>
            <a:r>
              <a:rPr lang="en-US" sz="2400"/>
              <a:t>	MONHOC	</a:t>
            </a:r>
            <a:r>
              <a:rPr lang="en-US" sz="2400">
                <a:sym typeface="Symbol" panose="05050102010706020507" pitchFamily="18" charset="2"/>
              </a:rPr>
              <a:t></a:t>
            </a:r>
            <a:r>
              <a:rPr lang="en-US" sz="2400"/>
              <a:t> GIAOVIEN}</a:t>
            </a:r>
          </a:p>
          <a:p>
            <a:pPr marL="0" lvl="0" indent="0">
              <a:buNone/>
            </a:pPr>
            <a:r>
              <a:rPr lang="en-US" sz="2400"/>
              <a:t>Tính 	{NGAY,GIO,PHONG}</a:t>
            </a:r>
            <a:r>
              <a:rPr lang="en-US" sz="2400" baseline="30000"/>
              <a:t>+</a:t>
            </a:r>
            <a:r>
              <a:rPr lang="en-US" sz="2400"/>
              <a:t> ;	{MONHOC}</a:t>
            </a:r>
            <a:r>
              <a:rPr lang="en-US" sz="2400" baseline="30000"/>
              <a:t>+</a:t>
            </a:r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48663" y="6111875"/>
            <a:ext cx="457200" cy="365125"/>
          </a:xfrm>
        </p:spPr>
        <p:txBody>
          <a:bodyPr/>
          <a:lstStyle/>
          <a:p>
            <a:pPr>
              <a:defRPr/>
            </a:pPr>
            <a:fld id="{F019196F-3CC7-4AD3-892D-2BAF4583E2E4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33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71500" y="100013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Giải thuật tìm bao đóng của tập thuộc tính trên tập phụ thuộc hàm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Ví dụ tìm bao đóng của X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2133600"/>
            <a:ext cx="8229600" cy="5029200"/>
          </a:xfrm>
        </p:spPr>
        <p:txBody>
          <a:bodyPr lIns="182880" tIns="91440"/>
          <a:lstStyle/>
          <a:p>
            <a:r>
              <a:rPr lang="en-US" altLang="en-US" sz="2400" smtClean="0"/>
              <a:t>Ví dụ: Cho tập phụ thuộc hàm:</a:t>
            </a:r>
          </a:p>
          <a:p>
            <a:pPr lvl="1"/>
            <a:r>
              <a:rPr lang="en-US" altLang="en-US" sz="2000" smtClean="0"/>
              <a:t>F = { SSN→ENAME, PNUMBER→{PNAME, PLOCATION}, {SSN, PNUMBER} → HOURS}</a:t>
            </a:r>
          </a:p>
          <a:p>
            <a:r>
              <a:rPr lang="en-US" altLang="en-US" sz="2400" smtClean="0"/>
              <a:t>Suy ra:</a:t>
            </a:r>
          </a:p>
          <a:p>
            <a:pPr lvl="1"/>
            <a:r>
              <a:rPr lang="en-US" altLang="en-US" sz="2000" smtClean="0"/>
              <a:t>{SSN}+ = {SSN, ENAME}</a:t>
            </a:r>
          </a:p>
          <a:p>
            <a:pPr lvl="1"/>
            <a:r>
              <a:rPr lang="en-US" altLang="en-US" sz="2000" smtClean="0"/>
              <a:t>{PNUMBER}+ = {PNUMBER, PNAME, PLOCATION}</a:t>
            </a:r>
          </a:p>
          <a:p>
            <a:pPr lvl="1"/>
            <a:r>
              <a:rPr lang="en-US" altLang="en-US" sz="2000" smtClean="0"/>
              <a:t>{SSN, PNUMBER}+ = {SSN, PNUMBER, ENAME, PNAME, PLOCATION, HOURS}</a:t>
            </a:r>
          </a:p>
          <a:p>
            <a:r>
              <a:rPr lang="vi-VN" altLang="en-US" sz="2400" smtClean="0"/>
              <a:t>Như vậy, tập thuộc tính {SSN, PNUMBER} là khoá của quan hệ.</a:t>
            </a:r>
            <a:endParaRPr lang="en-US" altLang="en-US" sz="2400" smtClean="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48663" y="6111875"/>
            <a:ext cx="457200" cy="365125"/>
          </a:xfrm>
        </p:spPr>
        <p:txBody>
          <a:bodyPr/>
          <a:lstStyle/>
          <a:p>
            <a:pPr>
              <a:defRPr/>
            </a:pPr>
            <a:fld id="{E055A33A-A0E3-49A3-A599-4E36A2ACC0EE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34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71500" y="100013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Giải thuật tìm bao đóng của tập thuộc tính trên tập phụ thuộc hàm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8229600" cy="898525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4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Kiểm tra thành viên trong F+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371600"/>
            <a:ext cx="8229600" cy="5029200"/>
          </a:xfrm>
        </p:spPr>
        <p:txBody>
          <a:bodyPr lIns="182880" tIns="91440"/>
          <a:lstStyle/>
          <a:p>
            <a:pPr algn="just" eaLnBrk="1" hangingPunct="1">
              <a:lnSpc>
                <a:spcPct val="110000"/>
              </a:lnSpc>
              <a:defRPr/>
            </a:pPr>
            <a:r>
              <a:rPr 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Bổ đề 1: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 Cho phụ thuộc hàm  f: X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 Y, tập F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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Wingdings" pitchFamily="2" charset="2"/>
              </a:rPr>
              <a:t> f nhờ vào hệ tiên đề Armstrong nếu và chỉ nếu Y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F+.</a:t>
            </a:r>
            <a:r>
              <a:rPr lang="en-US" sz="2400" smtClean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400" smtClean="0">
                <a:latin typeface="Times New Roman" pitchFamily="18" charset="0"/>
              </a:rPr>
              <a:t>Để xác định F ⊨ X</a:t>
            </a:r>
            <a:r>
              <a:rPr lang="en-US" sz="2400" smtClean="0">
                <a:latin typeface="Times New Roman" pitchFamily="18" charset="0"/>
                <a:sym typeface="Wingdings" pitchFamily="2" charset="2"/>
              </a:rPr>
              <a:t>Y, cần kiểm tra X Y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400" smtClean="0">
                <a:latin typeface="Times New Roman" pitchFamily="18" charset="0"/>
                <a:sym typeface="Wingdings" pitchFamily="2" charset="2"/>
              </a:rPr>
              <a:t> F+ </a:t>
            </a:r>
          </a:p>
          <a:p>
            <a:pPr algn="just" eaLnBrk="1" hangingPunct="1">
              <a:lnSpc>
                <a:spcPct val="110000"/>
              </a:lnSpc>
              <a:defRPr/>
            </a:pPr>
            <a:r>
              <a:rPr lang="en-US" sz="2400" b="1" smtClean="0">
                <a:latin typeface="Times New Roman" pitchFamily="18" charset="0"/>
                <a:sym typeface="Wingdings" pitchFamily="2" charset="2"/>
              </a:rPr>
              <a:t>Hệ quả của bổ đề:</a:t>
            </a:r>
            <a:r>
              <a:rPr lang="en-US" sz="2400" smtClean="0">
                <a:latin typeface="Times New Roman" pitchFamily="18" charset="0"/>
                <a:sym typeface="Wingdings" pitchFamily="2" charset="2"/>
              </a:rPr>
              <a:t> Bài toán thành viên</a:t>
            </a:r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en-US" sz="2400" smtClean="0">
                <a:latin typeface="Times New Roman" pitchFamily="18" charset="0"/>
              </a:rPr>
              <a:t>Cho F và f: X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 smtClean="0">
                <a:latin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Y một pth mới  nhận diện được. Bài tóan đặt ra là  f </a:t>
            </a:r>
            <a:r>
              <a:rPr lang="en-US" sz="2400" smtClean="0">
                <a:latin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F+  ?  </a:t>
            </a:r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en-US" sz="2400" smtClean="0">
                <a:latin typeface="Times New Roman" pitchFamily="18" charset="0"/>
                <a:sym typeface="Symbol" pitchFamily="18" charset="2"/>
              </a:rPr>
              <a:t>Theo bổ đề 1 : trả lời bài toán này tương đương chứng minh Y </a:t>
            </a: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sz="2400" i="1" smtClean="0">
                <a:latin typeface="Times New Roman" pitchFamily="18" charset="0"/>
              </a:rPr>
              <a:t>  F+             </a:t>
            </a:r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en-US" sz="2400" i="1" smtClean="0">
                <a:latin typeface="Times New Roman" pitchFamily="18" charset="0"/>
              </a:rPr>
              <a:t>Nghĩa là không cần tìm F+ để trả lời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f </a:t>
            </a:r>
            <a:r>
              <a:rPr lang="en-US" sz="2400" smtClean="0">
                <a:latin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  <a:sym typeface="Symbol" pitchFamily="18" charset="2"/>
              </a:rPr>
              <a:t>F+ </a:t>
            </a:r>
          </a:p>
          <a:p>
            <a:pPr lvl="1" algn="just" eaLnBrk="1" hangingPunct="1">
              <a:lnSpc>
                <a:spcPct val="110000"/>
              </a:lnSpc>
              <a:buFontTx/>
              <a:buNone/>
              <a:defRPr/>
            </a:pPr>
            <a:endParaRPr lang="en-US" sz="2400" smtClean="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48663" y="6111875"/>
            <a:ext cx="457200" cy="365125"/>
          </a:xfrm>
        </p:spPr>
        <p:txBody>
          <a:bodyPr/>
          <a:lstStyle/>
          <a:p>
            <a:pPr>
              <a:defRPr/>
            </a:pPr>
            <a:fld id="{DD0F0E61-7069-433E-B961-C617C1FACC93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35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8229600" cy="898525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4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Kiểm tra thành viên trong F+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371600"/>
            <a:ext cx="8229600" cy="5029200"/>
          </a:xfrm>
        </p:spPr>
        <p:txBody>
          <a:bodyPr lIns="182880" tIns="91440"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Giải thuật: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Nhập: phụ thuộc hàm XY và tập 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Xuất: true nếu F</a:t>
            </a:r>
            <a:r>
              <a:rPr lang="en-US" altLang="en-US" sz="2200" smtClean="0">
                <a:latin typeface="Times New Roman" pitchFamily="18" charset="0"/>
              </a:rPr>
              <a:t>⊨ </a:t>
            </a:r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XY, ngược lại là false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200" smtClean="0">
                <a:solidFill>
                  <a:srgbClr val="993300"/>
                </a:solidFill>
                <a:latin typeface="Times New Roman" pitchFamily="18" charset="0"/>
                <a:sym typeface="Wingdings" pitchFamily="2" charset="2"/>
              </a:rPr>
              <a:t>Function Member(X,Y,F)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200" smtClean="0">
                <a:solidFill>
                  <a:srgbClr val="993300"/>
                </a:solidFill>
                <a:latin typeface="Times New Roman" pitchFamily="18" charset="0"/>
                <a:sym typeface="Wingdings" pitchFamily="2" charset="2"/>
              </a:rPr>
              <a:t>	Begin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200" smtClean="0">
                <a:solidFill>
                  <a:srgbClr val="993300"/>
                </a:solidFill>
                <a:latin typeface="Times New Roman" pitchFamily="18" charset="0"/>
                <a:sym typeface="Wingdings" pitchFamily="2" charset="2"/>
              </a:rPr>
              <a:t>		     if Y </a:t>
            </a:r>
            <a:r>
              <a:rPr lang="en-US" altLang="en-US" sz="2200" smtClean="0">
                <a:solidFill>
                  <a:srgbClr val="993300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en-US" sz="2200" smtClean="0">
                <a:solidFill>
                  <a:srgbClr val="993300"/>
                </a:solidFill>
                <a:latin typeface="Times New Roman" pitchFamily="18" charset="0"/>
                <a:sym typeface="Wingdings" pitchFamily="2" charset="2"/>
              </a:rPr>
              <a:t> Closure(X,F) then Member = true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200" smtClean="0">
                <a:solidFill>
                  <a:srgbClr val="993300"/>
                </a:solidFill>
                <a:latin typeface="Times New Roman" pitchFamily="18" charset="0"/>
                <a:sym typeface="Wingdings" pitchFamily="2" charset="2"/>
              </a:rPr>
              <a:t>	       else 	Member = false;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200" smtClean="0">
                <a:solidFill>
                  <a:srgbClr val="993300"/>
                </a:solidFill>
                <a:latin typeface="Times New Roman" pitchFamily="18" charset="0"/>
                <a:sym typeface="Wingdings" pitchFamily="2" charset="2"/>
              </a:rPr>
              <a:t>End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200" smtClean="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eaLnBrk="1" hangingPunct="1">
              <a:defRPr/>
            </a:pPr>
            <a:fld id="{E688535B-E238-48CA-A4DB-F3AD90E6B80F}" type="slidenum">
              <a:rPr lang="en-US" sz="1000">
                <a:solidFill>
                  <a:schemeClr val="bg2">
                    <a:shade val="50000"/>
                  </a:schemeClr>
                </a:solidFill>
              </a:rPr>
              <a:pPr algn="r" eaLnBrk="1" hangingPunct="1">
                <a:defRPr/>
              </a:pPr>
              <a:t>36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838200" y="4479925"/>
            <a:ext cx="7848600" cy="15525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Thuật toán xác định f:X</a:t>
            </a:r>
            <a:r>
              <a:rPr lang="en-US" altLang="en-US" sz="2400" i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i="1">
                <a:latin typeface="Times New Roman" pitchFamily="18" charset="0"/>
              </a:rPr>
              <a:t>Y</a:t>
            </a:r>
            <a:r>
              <a:rPr lang="en-US" altLang="en-US" sz="2400" i="1">
                <a:latin typeface="Times New Roman" pitchFamily="18" charset="0"/>
                <a:sym typeface="Symbol" pitchFamily="18" charset="2"/>
              </a:rPr>
              <a:t> có là thành viên của F+ hay không?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en-US" sz="2400" u="sng">
                <a:latin typeface="Times New Roman" pitchFamily="18" charset="0"/>
                <a:sym typeface="Symbol" pitchFamily="18" charset="2"/>
              </a:rPr>
              <a:t>Bước 1</a:t>
            </a:r>
            <a:r>
              <a:rPr lang="en-US" altLang="en-US" sz="2400">
                <a:latin typeface="Times New Roman" pitchFamily="18" charset="0"/>
                <a:sym typeface="Symbol" pitchFamily="18" charset="2"/>
              </a:rPr>
              <a:t>: tính X+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en-US" sz="2400" u="sng">
                <a:latin typeface="Times New Roman" pitchFamily="18" charset="0"/>
                <a:sym typeface="Symbol" pitchFamily="18" charset="2"/>
              </a:rPr>
              <a:t>Bước 2</a:t>
            </a:r>
            <a:r>
              <a:rPr lang="en-US" altLang="en-US" sz="2400">
                <a:latin typeface="Times New Roman" pitchFamily="18" charset="0"/>
                <a:sym typeface="Symbol" pitchFamily="18" charset="2"/>
              </a:rPr>
              <a:t>: nếu Y </a:t>
            </a:r>
            <a:r>
              <a:rPr lang="en-US" altLang="en-US" sz="2400">
                <a:latin typeface="Times New Roman" pitchFamily="18" charset="0"/>
              </a:rPr>
              <a:t> </a:t>
            </a:r>
            <a:r>
              <a:rPr lang="en-US" altLang="en-US" sz="2400">
                <a:latin typeface="Times New Roman" pitchFamily="18" charset="0"/>
                <a:sym typeface="Symbol" pitchFamily="18" charset="2"/>
              </a:rPr>
              <a:t> X+  thì  khẳng định  X </a:t>
            </a:r>
            <a:r>
              <a:rPr lang="en-US" altLang="en-US" sz="2400">
                <a:latin typeface="Times New Roman" pitchFamily="18" charset="0"/>
              </a:rPr>
              <a:t> Y </a:t>
            </a:r>
            <a:r>
              <a:rPr lang="en-US" altLang="en-US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en-US" sz="2400">
                <a:latin typeface="Times New Roman" pitchFamily="18" charset="0"/>
              </a:rPr>
              <a:t> </a:t>
            </a:r>
            <a:r>
              <a:rPr lang="en-US" altLang="en-US" sz="2400">
                <a:latin typeface="Times New Roman" pitchFamily="18" charset="0"/>
                <a:sym typeface="Symbol" pitchFamily="18" charset="2"/>
              </a:rPr>
              <a:t>F+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8229600" cy="45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Ví dụ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smtClean="0">
                <a:latin typeface="Times New Roman" pitchFamily="18" charset="0"/>
              </a:rPr>
              <a:t>Cho R = {A, B, C, D, E, G} và F = {AB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 C, BC  D, D  EG, BE  C}, AB  EG có nằm trong F</a:t>
            </a:r>
            <a:r>
              <a:rPr lang="en-US" altLang="en-US" sz="2200" baseline="30000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Cách 1: Theo tiên đề Astrong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>
                <a:latin typeface="Times New Roman" pitchFamily="18" charset="0"/>
                <a:sym typeface="Monotype Sorts" pitchFamily="2" charset="2"/>
              </a:rPr>
              <a:t>AB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  <a:sym typeface="Monotype Sorts" pitchFamily="2" charset="2"/>
              </a:rPr>
              <a:t> C (Giả thiết)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>
                <a:latin typeface="Times New Roman" pitchFamily="18" charset="0"/>
                <a:sym typeface="Monotype Sorts" pitchFamily="2" charset="2"/>
              </a:rPr>
              <a:t>BC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  <a:sym typeface="Monotype Sorts" pitchFamily="2" charset="2"/>
              </a:rPr>
              <a:t> D (Giả thiết)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>
                <a:latin typeface="Times New Roman" pitchFamily="18" charset="0"/>
                <a:sym typeface="Monotype Sorts" pitchFamily="2" charset="2"/>
              </a:rPr>
              <a:t>AB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 D (Bắc cầu giả)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>
                <a:latin typeface="Times New Roman" pitchFamily="18" charset="0"/>
                <a:sym typeface="Monotype Sorts" pitchFamily="2" charset="2"/>
              </a:rPr>
              <a:t>D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  <a:sym typeface="Monotype Sorts" pitchFamily="2" charset="2"/>
              </a:rPr>
              <a:t> EG (Giả thiết)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AB  EG (Bắc cầu)</a:t>
            </a:r>
            <a:endParaRPr lang="en-US" altLang="en-US" sz="2200" smtClean="0">
              <a:latin typeface="Times New Roman" pitchFamily="18" charset="0"/>
              <a:sym typeface="Monotype Sorts" pitchFamily="2" charset="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20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Cho </a:t>
            </a:r>
            <a:r>
              <a:rPr lang="en-US" altLang="en-US" sz="2200" smtClean="0">
                <a:latin typeface="Times New Roman" pitchFamily="18" charset="0"/>
              </a:rPr>
              <a:t>R = (A, B, C, G, H, I) và F = {</a:t>
            </a:r>
            <a:r>
              <a:rPr lang="en-US" altLang="en-US" sz="2200" smtClean="0">
                <a:latin typeface="Times New Roman" pitchFamily="18" charset="0"/>
                <a:sym typeface="Iconic Symbols Ext" pitchFamily="2" charset="2"/>
              </a:rPr>
              <a:t>A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  <a:sym typeface="Monotype Sorts" pitchFamily="2" charset="2"/>
              </a:rPr>
              <a:t> B, </a:t>
            </a:r>
            <a:r>
              <a:rPr lang="en-US" altLang="en-US" sz="2200" smtClean="0">
                <a:latin typeface="Times New Roman" pitchFamily="18" charset="0"/>
                <a:sym typeface="Iconic Symbols Ext" pitchFamily="2" charset="2"/>
              </a:rPr>
              <a:t>A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  <a:sym typeface="Monotype Sorts" pitchFamily="2" charset="2"/>
              </a:rPr>
              <a:t> C, </a:t>
            </a:r>
            <a:r>
              <a:rPr lang="en-US" altLang="en-US" sz="2200" smtClean="0">
                <a:latin typeface="Times New Roman" pitchFamily="18" charset="0"/>
                <a:sym typeface="Iconic Symbols Ext" pitchFamily="2" charset="2"/>
              </a:rPr>
              <a:t>CG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  <a:sym typeface="Monotype Sorts" pitchFamily="2" charset="2"/>
              </a:rPr>
              <a:t> H, </a:t>
            </a:r>
            <a:r>
              <a:rPr lang="en-US" altLang="en-US" sz="2200" smtClean="0">
                <a:latin typeface="Times New Roman" pitchFamily="18" charset="0"/>
                <a:sym typeface="Iconic Symbols Ext" pitchFamily="2" charset="2"/>
              </a:rPr>
              <a:t>CG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  <a:sym typeface="Monotype Sorts" pitchFamily="2" charset="2"/>
              </a:rPr>
              <a:t> I, </a:t>
            </a:r>
            <a:r>
              <a:rPr lang="en-US" altLang="en-US" sz="2200" smtClean="0">
                <a:latin typeface="Times New Roman" pitchFamily="18" charset="0"/>
                <a:sym typeface="Iconic Symbols Ext" pitchFamily="2" charset="2"/>
              </a:rPr>
              <a:t>B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  <a:sym typeface="Monotype Sorts" pitchFamily="2" charset="2"/>
              </a:rPr>
              <a:t> H}. Tìm m</a:t>
            </a:r>
            <a:r>
              <a:rPr lang="en-US" altLang="en-US" sz="2200" smtClean="0">
                <a:latin typeface="Times New Roman" pitchFamily="18" charset="0"/>
                <a:sym typeface="MS LineDraw" pitchFamily="49" charset="2"/>
              </a:rPr>
              <a:t>ột số thành viên của F+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>
                <a:latin typeface="Times New Roman" pitchFamily="18" charset="0"/>
                <a:sym typeface="Monotype Sorts" pitchFamily="2" charset="2"/>
              </a:rPr>
              <a:t>A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  <a:sym typeface="Monotype Sorts" pitchFamily="2" charset="2"/>
              </a:rPr>
              <a:t> H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>
                <a:latin typeface="Times New Roman" pitchFamily="18" charset="0"/>
                <a:sym typeface="Monotype Sorts" pitchFamily="2" charset="2"/>
              </a:rPr>
              <a:t>AG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  <a:sym typeface="Monotype Sorts" pitchFamily="2" charset="2"/>
              </a:rPr>
              <a:t> 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>
                <a:latin typeface="Times New Roman" pitchFamily="18" charset="0"/>
                <a:sym typeface="Monotype Sorts" pitchFamily="2" charset="2"/>
              </a:rPr>
              <a:t>CG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 HI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33400" y="457200"/>
            <a:ext cx="82296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Kiểm tra thành viên trong F+</a:t>
            </a:r>
          </a:p>
        </p:txBody>
      </p:sp>
      <p:sp>
        <p:nvSpPr>
          <p:cNvPr id="243720" name="Text Box 8"/>
          <p:cNvSpPr txBox="1">
            <a:spLocks noChangeArrowheads="1"/>
          </p:cNvSpPr>
          <p:nvPr/>
        </p:nvSpPr>
        <p:spPr bwMode="auto">
          <a:xfrm>
            <a:off x="4419600" y="2590800"/>
            <a:ext cx="4114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Verdana" pitchFamily="34" charset="0"/>
              </a:rPr>
              <a:t>Cách 2: Theo giải thuật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>
                <a:solidFill>
                  <a:srgbClr val="990000"/>
                </a:solidFill>
                <a:latin typeface="Verdana" pitchFamily="34" charset="0"/>
              </a:rPr>
              <a:t>AB+ ={ABCDEG}</a:t>
            </a:r>
          </a:p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000">
                <a:solidFill>
                  <a:srgbClr val="990000"/>
                </a:solidFill>
                <a:latin typeface="Verdana" pitchFamily="34" charset="0"/>
              </a:rPr>
              <a:t>AB </a:t>
            </a:r>
            <a:r>
              <a:rPr lang="en-US" altLang="en-US" sz="2000">
                <a:solidFill>
                  <a:srgbClr val="990000"/>
                </a:solidFill>
                <a:latin typeface="Verdana" pitchFamily="34" charset="0"/>
                <a:sym typeface="Wingdings" pitchFamily="2" charset="2"/>
              </a:rPr>
              <a:t> EG là thành viên của F+ vì EG </a:t>
            </a:r>
            <a:r>
              <a:rPr lang="en-US" altLang="en-US" sz="2000">
                <a:solidFill>
                  <a:srgbClr val="990000"/>
                </a:solidFill>
                <a:latin typeface="Verdana" pitchFamily="34" charset="0"/>
                <a:sym typeface="Symbol" pitchFamily="18" charset="2"/>
              </a:rPr>
              <a:t> </a:t>
            </a:r>
            <a:r>
              <a:rPr lang="en-US" altLang="en-US" sz="2000">
                <a:solidFill>
                  <a:srgbClr val="990000"/>
                </a:solidFill>
                <a:latin typeface="Verdana" pitchFamily="34" charset="0"/>
              </a:rPr>
              <a:t>{ABCDEG}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990000"/>
              </a:solidFill>
              <a:latin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2895600"/>
            <a:ext cx="3048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62000" y="5562600"/>
            <a:ext cx="2286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E7D3F3-0654-4D9D-89CF-6E193890F8B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0" grpId="0"/>
      <p:bldP spid="2" grpId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0"/>
            <a:ext cx="914400" cy="381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Ví dụ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000" smtClean="0">
                <a:latin typeface="Times New Roman" pitchFamily="18" charset="0"/>
              </a:rPr>
              <a:t>Cho R = (A, B, C, G, H, I), F= {</a:t>
            </a:r>
            <a:r>
              <a:rPr lang="en-US" altLang="en-US" sz="2000" smtClean="0">
                <a:latin typeface="Times New Roman" pitchFamily="18" charset="0"/>
                <a:sym typeface="Iconic Symbols Ext" pitchFamily="2" charset="2"/>
              </a:rPr>
              <a:t>A </a:t>
            </a:r>
            <a:r>
              <a:rPr lang="en-US" altLang="en-US" sz="20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 B, </a:t>
            </a:r>
            <a:r>
              <a:rPr lang="en-US" altLang="en-US" sz="2000" smtClean="0">
                <a:latin typeface="Times New Roman" pitchFamily="18" charset="0"/>
                <a:sym typeface="Iconic Symbols Ext" pitchFamily="2" charset="2"/>
              </a:rPr>
              <a:t>A </a:t>
            </a:r>
            <a:r>
              <a:rPr lang="en-US" altLang="en-US" sz="20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 C, </a:t>
            </a:r>
            <a:r>
              <a:rPr lang="en-US" altLang="en-US" sz="2000" smtClean="0">
                <a:latin typeface="Times New Roman" pitchFamily="18" charset="0"/>
                <a:sym typeface="Iconic Symbols Ext" pitchFamily="2" charset="2"/>
              </a:rPr>
              <a:t>CG </a:t>
            </a:r>
            <a:r>
              <a:rPr lang="en-US" altLang="en-US" sz="20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 H, </a:t>
            </a:r>
            <a:r>
              <a:rPr lang="en-US" altLang="en-US" sz="2000" smtClean="0">
                <a:latin typeface="Times New Roman" pitchFamily="18" charset="0"/>
                <a:sym typeface="Iconic Symbols Ext" pitchFamily="2" charset="2"/>
              </a:rPr>
              <a:t>CG </a:t>
            </a:r>
            <a:r>
              <a:rPr lang="en-US" altLang="en-US" sz="20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 I, </a:t>
            </a:r>
            <a:r>
              <a:rPr lang="en-US" altLang="en-US" sz="2000" smtClean="0">
                <a:latin typeface="Times New Roman" pitchFamily="18" charset="0"/>
                <a:sym typeface="Iconic Symbols Ext" pitchFamily="2" charset="2"/>
              </a:rPr>
              <a:t>B </a:t>
            </a:r>
            <a:r>
              <a:rPr lang="en-US" altLang="en-US" sz="20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 H}</a:t>
            </a:r>
            <a:endParaRPr lang="en-US" altLang="en-US" sz="2000" smtClean="0">
              <a:latin typeface="Times New Roman" pitchFamily="18" charset="0"/>
              <a:sym typeface="MS LineDraw" pitchFamily="49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b="1" smtClean="0">
                <a:solidFill>
                  <a:srgbClr val="FF0000"/>
                </a:solidFill>
                <a:latin typeface="Times New Roman" pitchFamily="18" charset="0"/>
                <a:sym typeface="MS LineDraw" pitchFamily="49" charset="2"/>
              </a:rPr>
              <a:t>Một số thành viên của F+</a:t>
            </a:r>
          </a:p>
          <a:p>
            <a:pPr eaLnBrk="1" hangingPunct="1"/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A </a:t>
            </a:r>
            <a:r>
              <a:rPr lang="en-US" altLang="en-US" sz="20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 H </a:t>
            </a:r>
          </a:p>
          <a:p>
            <a:pPr lvl="1" eaLnBrk="1" hangingPunct="1"/>
            <a:r>
              <a:rPr lang="en-US" altLang="en-US" sz="2000" smtClean="0">
                <a:latin typeface="Times New Roman" pitchFamily="18" charset="0"/>
                <a:sym typeface="Iconic Symbols Ext" pitchFamily="2" charset="2"/>
              </a:rPr>
              <a:t>từ A </a:t>
            </a:r>
            <a:r>
              <a:rPr lang="en-US" altLang="en-US" sz="20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 B và </a:t>
            </a:r>
            <a:r>
              <a:rPr lang="en-US" altLang="en-US" sz="2000" smtClean="0">
                <a:latin typeface="Times New Roman" pitchFamily="18" charset="0"/>
                <a:sym typeface="Iconic Symbols Ext" pitchFamily="2" charset="2"/>
              </a:rPr>
              <a:t>B </a:t>
            </a:r>
            <a:r>
              <a:rPr lang="en-US" altLang="en-US" sz="20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 H (theo đề) suy ra A </a:t>
            </a:r>
            <a:r>
              <a:rPr lang="en-US" altLang="en-US" sz="20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 H (luật bắc cầu)</a:t>
            </a:r>
          </a:p>
          <a:p>
            <a:pPr eaLnBrk="1" hangingPunct="1"/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AG </a:t>
            </a:r>
            <a:r>
              <a:rPr lang="en-US" altLang="en-US" sz="20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 I</a:t>
            </a:r>
          </a:p>
          <a:p>
            <a:pPr lvl="1" eaLnBrk="1" hangingPunct="1"/>
            <a:r>
              <a:rPr lang="en-US" altLang="en-US" sz="2000" smtClean="0">
                <a:latin typeface="Times New Roman" pitchFamily="18" charset="0"/>
                <a:sym typeface="Iconic Symbols Ext" pitchFamily="2" charset="2"/>
              </a:rPr>
              <a:t>A </a:t>
            </a:r>
            <a:r>
              <a:rPr lang="en-US" altLang="en-US" sz="20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 C (theo đề)</a:t>
            </a:r>
          </a:p>
          <a:p>
            <a:pPr lvl="1" eaLnBrk="1" hangingPunct="1"/>
            <a:r>
              <a:rPr lang="en-US" altLang="en-US" sz="2000" smtClean="0">
                <a:latin typeface="Times New Roman" pitchFamily="18" charset="0"/>
                <a:sym typeface="Iconic Symbols Ext" pitchFamily="2" charset="2"/>
              </a:rPr>
              <a:t>AG </a:t>
            </a:r>
            <a:r>
              <a:rPr lang="en-US" altLang="en-US" sz="20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 CG (luật tăng trưởng thêm G)</a:t>
            </a:r>
          </a:p>
          <a:p>
            <a:pPr lvl="1" eaLnBrk="1" hangingPunct="1"/>
            <a:r>
              <a:rPr lang="en-US" altLang="en-US" sz="2000" smtClean="0">
                <a:latin typeface="Times New Roman" pitchFamily="18" charset="0"/>
                <a:sym typeface="Iconic Symbols Ext" pitchFamily="2" charset="2"/>
              </a:rPr>
              <a:t>CG </a:t>
            </a:r>
            <a:r>
              <a:rPr lang="en-US" altLang="en-US" sz="20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 I (theo đề)</a:t>
            </a:r>
          </a:p>
          <a:p>
            <a:pPr lvl="1" eaLnBrk="1" hangingPunct="1"/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AG </a:t>
            </a:r>
            <a:r>
              <a:rPr lang="en-US" altLang="en-US" sz="20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 I (luật bắc cầu)</a:t>
            </a:r>
          </a:p>
          <a:p>
            <a:pPr eaLnBrk="1" hangingPunct="1"/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CG </a:t>
            </a:r>
            <a:r>
              <a:rPr lang="en-US" altLang="en-US" sz="2000" smtClean="0">
                <a:latin typeface="Times New Roman" pitchFamily="18" charset="0"/>
                <a:sym typeface="Symbol" pitchFamily="18" charset="2"/>
              </a:rPr>
              <a:t> HI</a:t>
            </a:r>
          </a:p>
          <a:p>
            <a:pPr lvl="1" eaLnBrk="1" hangingPunct="1"/>
            <a:r>
              <a:rPr lang="en-US" altLang="en-US" sz="2000" smtClean="0">
                <a:latin typeface="Times New Roman" pitchFamily="18" charset="0"/>
                <a:sym typeface="Iconic Symbols Ext" pitchFamily="2" charset="2"/>
              </a:rPr>
              <a:t>từ CG </a:t>
            </a:r>
            <a:r>
              <a:rPr lang="en-US" altLang="en-US" sz="20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 H và </a:t>
            </a:r>
            <a:r>
              <a:rPr lang="en-US" altLang="en-US" sz="2000" smtClean="0">
                <a:latin typeface="Times New Roman" pitchFamily="18" charset="0"/>
                <a:sym typeface="Iconic Symbols Ext" pitchFamily="2" charset="2"/>
              </a:rPr>
              <a:t>CG </a:t>
            </a:r>
            <a:r>
              <a:rPr lang="en-US" altLang="en-US" sz="20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 I “luật hợp” có thể có </a:t>
            </a:r>
          </a:p>
          <a:p>
            <a:pPr lvl="2" eaLnBrk="1" hangingPunct="1"/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từ định nghĩa pth, hay</a:t>
            </a:r>
          </a:p>
          <a:p>
            <a:pPr lvl="2" eaLnBrk="1" hangingPunct="1"/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thêm </a:t>
            </a:r>
            <a:r>
              <a:rPr lang="en-US" altLang="en-US" sz="2000" smtClean="0">
                <a:latin typeface="Times New Roman" pitchFamily="18" charset="0"/>
                <a:sym typeface="Iconic Symbols Ext" pitchFamily="2" charset="2"/>
              </a:rPr>
              <a:t>CG </a:t>
            </a:r>
            <a:r>
              <a:rPr lang="en-US" altLang="en-US" sz="20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 I để suy ra </a:t>
            </a:r>
            <a:r>
              <a:rPr lang="en-US" altLang="en-US" sz="2000" smtClean="0">
                <a:latin typeface="Times New Roman" pitchFamily="18" charset="0"/>
                <a:sym typeface="Iconic Symbols Ext" pitchFamily="2" charset="2"/>
              </a:rPr>
              <a:t>CG </a:t>
            </a:r>
            <a:r>
              <a:rPr lang="en-US" altLang="en-US" sz="20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 CGI, thêm </a:t>
            </a:r>
            <a:r>
              <a:rPr lang="en-US" altLang="en-US" sz="2000" smtClean="0">
                <a:latin typeface="Times New Roman" pitchFamily="18" charset="0"/>
                <a:sym typeface="Iconic Symbols Ext" pitchFamily="2" charset="2"/>
              </a:rPr>
              <a:t>CG </a:t>
            </a:r>
            <a:r>
              <a:rPr lang="en-US" altLang="en-US" sz="20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 H để suy ra </a:t>
            </a:r>
            <a:r>
              <a:rPr lang="en-US" altLang="en-US" sz="2000" smtClean="0">
                <a:latin typeface="Times New Roman" pitchFamily="18" charset="0"/>
                <a:sym typeface="Iconic Symbols Ext" pitchFamily="2" charset="2"/>
              </a:rPr>
              <a:t>CGI </a:t>
            </a:r>
            <a:r>
              <a:rPr lang="en-US" altLang="en-US" sz="20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000" smtClean="0">
                <a:latin typeface="Times New Roman" pitchFamily="18" charset="0"/>
                <a:sym typeface="Monotype Sorts" pitchFamily="2" charset="2"/>
              </a:rPr>
              <a:t> HI, và sau đó sử dụng luật bắc cầu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Kiểm tra thành viên trong F+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E7D3F3-0654-4D9D-89CF-6E193890F8B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 bldLvl="3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 kiểm tra phụ thuộc hàm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2046288"/>
            <a:ext cx="8183563" cy="3594100"/>
          </a:xfrm>
        </p:spPr>
        <p:txBody>
          <a:bodyPr lIns="182880" tIns="91440"/>
          <a:lstStyle/>
          <a:p>
            <a:pPr eaLnBrk="1" hangingPunct="1"/>
            <a:r>
              <a:rPr lang="en-US" altLang="en-US" sz="2400" smtClean="0">
                <a:latin typeface="Times New Roman" pitchFamily="18" charset="0"/>
              </a:rPr>
              <a:t>Cho F={D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B, AC, ADE, CB}. Kiểm tra F có bao hàm AB??</a:t>
            </a:r>
          </a:p>
          <a:p>
            <a:pPr eaLnBrk="1" hangingPunct="1"/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Cách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- </a:t>
            </a: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</a:rPr>
              <a:t>Tìm </a:t>
            </a: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A</a:t>
            </a:r>
            <a:r>
              <a:rPr lang="en-US" altLang="en-US" sz="2400" baseline="300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+</a:t>
            </a:r>
            <a:r>
              <a:rPr lang="en-US" altLang="en-US" sz="2400" baseline="-250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F</a:t>
            </a: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</a:rPr>
              <a:t>? </a:t>
            </a: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 A</a:t>
            </a:r>
            <a:r>
              <a:rPr lang="en-US" altLang="en-US" sz="2400" baseline="300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+</a:t>
            </a:r>
            <a:r>
              <a:rPr lang="en-US" altLang="en-US" sz="2400" baseline="-250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F</a:t>
            </a: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 = {ACB}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	- Do B </a:t>
            </a: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A</a:t>
            </a:r>
            <a:r>
              <a:rPr lang="en-US" altLang="en-US" sz="2400" baseline="300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+</a:t>
            </a:r>
            <a:r>
              <a:rPr lang="en-US" altLang="en-US" sz="2400" baseline="-250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F</a:t>
            </a: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 nên F bao hàm A</a:t>
            </a: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B</a:t>
            </a:r>
          </a:p>
          <a:p>
            <a:pPr eaLnBrk="1" hangingPunct="1"/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Cách 2: Dùng hệ tiên đề Astrong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48663" y="6111875"/>
            <a:ext cx="457200" cy="365125"/>
          </a:xfrm>
        </p:spPr>
        <p:txBody>
          <a:bodyPr/>
          <a:lstStyle/>
          <a:p>
            <a:pPr>
              <a:defRPr/>
            </a:pPr>
            <a:fld id="{9CB39E7B-05D1-449B-A3B4-1C06465990B4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39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33400" y="457200"/>
            <a:ext cx="82296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Kiểm tra thành viên trong F+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81000"/>
            <a:ext cx="8229600" cy="636588"/>
          </a:xfrm>
        </p:spPr>
        <p:txBody>
          <a:bodyPr anchor="b"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Ví dụ</a:t>
            </a:r>
          </a:p>
        </p:txBody>
      </p:sp>
      <p:graphicFrame>
        <p:nvGraphicFramePr>
          <p:cNvPr id="13366" name="Group 54"/>
          <p:cNvGraphicFramePr>
            <a:graphicFrameLocks noGrp="1"/>
          </p:cNvGraphicFramePr>
          <p:nvPr>
            <p:ph sz="half" idx="4294967295"/>
          </p:nvPr>
        </p:nvGraphicFramePr>
        <p:xfrm>
          <a:off x="609600" y="1066800"/>
          <a:ext cx="8001000" cy="2255838"/>
        </p:xfrm>
        <a:graphic>
          <a:graphicData uri="http://schemas.openxmlformats.org/drawingml/2006/table">
            <a:tbl>
              <a:tblPr/>
              <a:tblGrid>
                <a:gridCol w="838200"/>
                <a:gridCol w="1066800"/>
                <a:gridCol w="1066800"/>
                <a:gridCol w="2743200"/>
                <a:gridCol w="1143000"/>
                <a:gridCol w="1143000"/>
              </a:tblGrid>
              <a:tr h="396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MaSv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HoTen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MaMH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TenMH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SoTC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Điem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9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1111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1111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5556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5556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9876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Mai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Mai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Long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Long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Son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CSDL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KTMT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CSDL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KTMT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CSDL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Cơ Sở Dữ Liệu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Kiến Trúc Máy Tính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Cơ Sở Dữ Liệu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Kiến Trúc Máy Tính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Cơ Sở Dữ Liệu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90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3429000"/>
            <a:ext cx="8229600" cy="3200400"/>
          </a:xfrm>
        </p:spPr>
        <p:txBody>
          <a:bodyPr lIns="182880" tIns="91440"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200" smtClean="0">
                <a:latin typeface="Times New Roman" pitchFamily="18" charset="0"/>
              </a:rPr>
              <a:t>Khóa chính của bảng KETQUA? </a:t>
            </a:r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 MaSv + MaMH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200" smtClean="0">
                <a:latin typeface="Times New Roman" pitchFamily="18" charset="0"/>
              </a:rPr>
              <a:t>Các bất thường: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 b="1" smtClean="0">
                <a:solidFill>
                  <a:srgbClr val="C00000"/>
                </a:solidFill>
                <a:latin typeface="Times New Roman" pitchFamily="18" charset="0"/>
              </a:rPr>
              <a:t>Dư thừa dữ liệu </a:t>
            </a:r>
            <a:r>
              <a:rPr lang="en-US" altLang="en-US" sz="2000" b="1" smtClean="0">
                <a:solidFill>
                  <a:srgbClr val="C00000"/>
                </a:solidFill>
              </a:rPr>
              <a:t>(Redundancy)</a:t>
            </a:r>
            <a:r>
              <a:rPr lang="en-US" altLang="en-US" sz="2000" b="1" smtClean="0">
                <a:solidFill>
                  <a:srgbClr val="C00000"/>
                </a:solidFill>
                <a:latin typeface="Times New Roman" pitchFamily="18" charset="0"/>
              </a:rPr>
              <a:t>: </a:t>
            </a:r>
            <a:r>
              <a:rPr lang="en-US" altLang="en-US" sz="2200" smtClean="0">
                <a:latin typeface="Times New Roman" pitchFamily="18" charset="0"/>
              </a:rPr>
              <a:t>Thông tin cá nhân bị trùng lặp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smtClean="0">
                <a:solidFill>
                  <a:srgbClr val="C00000"/>
                </a:solidFill>
              </a:rPr>
              <a:t>Không nhất quán (Inconsistency): </a:t>
            </a:r>
            <a:r>
              <a:rPr lang="en-US" altLang="en-US" sz="2200" smtClean="0">
                <a:latin typeface="Times New Roman" pitchFamily="18" charset="0"/>
              </a:rPr>
              <a:t>Nếu đổi bản ghi thứ nhất tên Mai thành Nga </a:t>
            </a:r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 Không nhất quán dữ liệu  bản ghi 2 vẫn tên Mai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000" b="1" smtClean="0">
                <a:solidFill>
                  <a:srgbClr val="C00000"/>
                </a:solidFill>
              </a:rPr>
              <a:t>Dị thường khi thêm bộ (Insertion anomalies): </a:t>
            </a:r>
            <a:r>
              <a:rPr lang="en-US" altLang="en-US" sz="2200" smtClean="0">
                <a:latin typeface="Times New Roman" pitchFamily="18" charset="0"/>
              </a:rPr>
              <a:t>Nếu bổ sung thêm người mới tên là Hùng nhưng chưa thi </a:t>
            </a:r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 không thể tạo bản ghi mới được  vì khóa chính là </a:t>
            </a:r>
            <a:r>
              <a:rPr lang="en-US" altLang="en-US" sz="2000" smtClean="0">
                <a:latin typeface="Times New Roman" pitchFamily="18" charset="0"/>
                <a:sym typeface="Wingdings" pitchFamily="2" charset="2"/>
              </a:rPr>
              <a:t>MaSv + MaMH</a:t>
            </a:r>
            <a:endParaRPr lang="en-US" altLang="en-US" sz="2200" smtClean="0">
              <a:latin typeface="Times New Roman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000" b="1" smtClean="0">
                <a:solidFill>
                  <a:srgbClr val="C00000"/>
                </a:solidFill>
              </a:rPr>
              <a:t>Dị thường khi xoá bộ (Deletion anomalies): </a:t>
            </a:r>
            <a:r>
              <a:rPr lang="en-US" altLang="en-US" sz="2200" smtClean="0">
                <a:latin typeface="Times New Roman" pitchFamily="18" charset="0"/>
              </a:rPr>
              <a:t>Nếu xóa bản ghi cuối </a:t>
            </a:r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 thì thông tin về môn CSDL cũng mất</a:t>
            </a:r>
            <a:endParaRPr lang="en-US" altLang="en-US" sz="2200" smtClean="0">
              <a:latin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en-US" altLang="en-US" sz="2200" smtClean="0">
              <a:latin typeface="Times New Roman" pitchFamily="18" charset="0"/>
            </a:endParaRPr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3DFA9439-83C9-4748-B475-44A436D76228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4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Bài Tập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48663" y="6111875"/>
            <a:ext cx="457200" cy="365125"/>
          </a:xfrm>
        </p:spPr>
        <p:txBody>
          <a:bodyPr/>
          <a:lstStyle/>
          <a:p>
            <a:pPr>
              <a:defRPr/>
            </a:pPr>
            <a:fld id="{9CB39E7B-05D1-449B-A3B4-1C06465990B4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40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33400" y="457200"/>
            <a:ext cx="82296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Kiểm tra thành viên trong F+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2057400"/>
            <a:ext cx="838200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32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ho </a:t>
            </a: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</a:rPr>
              <a:t>lược đồ quan hệ Q và tập phụ thuộc hàm F</a:t>
            </a:r>
            <a:endParaRPr lang="en-US" sz="2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SzPts val="1200"/>
              <a:buFont typeface="+mj-lt"/>
              <a:buAutoNum type="alphaLcParenR"/>
              <a:tabLst>
                <a:tab pos="457200" algn="l"/>
              </a:tabLst>
            </a:pPr>
            <a:r>
              <a:rPr lang="en-US" sz="320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={AB</a:t>
            </a:r>
            <a:r>
              <a:rPr lang="en-US" sz="3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sz="3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C;B</a:t>
            </a:r>
            <a:r>
              <a:rPr lang="en-US" sz="3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sz="3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D;CD</a:t>
            </a:r>
            <a:r>
              <a:rPr lang="en-US" sz="3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sz="3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E;CE</a:t>
            </a:r>
            <a:r>
              <a:rPr lang="en-US" sz="3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sz="3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GH;G</a:t>
            </a:r>
            <a:r>
              <a:rPr lang="en-US" sz="3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sz="3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SzPts val="1200"/>
              <a:buFont typeface="+mj-lt"/>
              <a:buAutoNum type="alphaLcParenR"/>
              <a:tabLst>
                <a:tab pos="457200" algn="l"/>
              </a:tabLst>
            </a:pPr>
            <a:r>
              <a:rPr lang="en-US" sz="320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hứng </a:t>
            </a: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minh rằng </a:t>
            </a:r>
            <a:r>
              <a:rPr lang="en-US" sz="3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en-US" sz="3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sz="3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E; AB </a:t>
            </a:r>
            <a:r>
              <a:rPr lang="en-US" sz="3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sz="32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là thành viên của F</a:t>
            </a:r>
            <a:endParaRPr lang="en-US" sz="28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14400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4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Bao đóng của tập phụ thuộc hàm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524000"/>
            <a:ext cx="8183563" cy="3594100"/>
          </a:xfrm>
        </p:spPr>
        <p:txBody>
          <a:bodyPr lIns="182880" tIns="91440"/>
          <a:lstStyle/>
          <a:p>
            <a:pPr algn="just" eaLnBrk="1" hangingPunct="1">
              <a:lnSpc>
                <a:spcPct val="105000"/>
              </a:lnSpc>
            </a:pP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</a:rPr>
              <a:t>Bao đóng (closure) </a:t>
            </a:r>
            <a:r>
              <a:rPr lang="en-US" altLang="en-US" sz="2400" smtClean="0">
                <a:latin typeface="Times New Roman" pitchFamily="18" charset="0"/>
              </a:rPr>
              <a:t>của tập phụ thuộc hàm F là 1 tập phụ thuộc hàm nhỏ nhất chứa F sao cho không thể áp dụng hệ tiên đề Amstrong trên tập này để tạo ra 1 phụ thuộc hàm khác không có trong tập hợp này</a:t>
            </a:r>
          </a:p>
          <a:p>
            <a:pPr lvl="1" algn="just" eaLnBrk="1" hangingPunct="1">
              <a:lnSpc>
                <a:spcPct val="105000"/>
              </a:lnSpc>
            </a:pPr>
            <a:r>
              <a:rPr lang="en-US" altLang="en-US" sz="2000" smtClean="0">
                <a:latin typeface="Times New Roman" pitchFamily="18" charset="0"/>
              </a:rPr>
              <a:t>Ký hiệu F+</a:t>
            </a:r>
          </a:p>
          <a:p>
            <a:pPr lvl="1" algn="just" eaLnBrk="1" hangingPunct="1">
              <a:lnSpc>
                <a:spcPct val="105000"/>
              </a:lnSpc>
            </a:pPr>
            <a:r>
              <a:rPr lang="en-US" altLang="en-US" sz="2000" smtClean="0">
                <a:solidFill>
                  <a:srgbClr val="C00000"/>
                </a:solidFill>
                <a:latin typeface="Times New Roman" pitchFamily="18" charset="0"/>
              </a:rPr>
              <a:t>F+ là 1 tập hợp các FD được suy diễn từ F</a:t>
            </a:r>
          </a:p>
          <a:p>
            <a:pPr eaLnBrk="1" hangingPunct="1"/>
            <a:r>
              <a:rPr lang="en-US" altLang="en-US" sz="2200" b="1" i="1" smtClean="0">
                <a:latin typeface="Times New Roman" pitchFamily="18" charset="0"/>
              </a:rPr>
              <a:t>Ví dụ: </a:t>
            </a:r>
            <a:r>
              <a:rPr lang="en-US" altLang="en-US" sz="2200" smtClean="0">
                <a:latin typeface="Times New Roman" pitchFamily="18" charset="0"/>
              </a:rPr>
              <a:t>Cho r l quan hệ trên lược đồ quan hệ Q(A,B,C,D) và tập F được cho như sau: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F = {A </a:t>
            </a:r>
            <a:r>
              <a:rPr lang="en-US" altLang="en-US" sz="20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000" smtClean="0">
                <a:latin typeface="Times New Roman" pitchFamily="18" charset="0"/>
              </a:rPr>
              <a:t> B; B </a:t>
            </a:r>
            <a:r>
              <a:rPr lang="en-US" altLang="en-US" sz="20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000" smtClean="0">
                <a:latin typeface="Times New Roman" pitchFamily="18" charset="0"/>
              </a:rPr>
              <a:t> C; A </a:t>
            </a:r>
            <a:r>
              <a:rPr lang="en-US" altLang="en-US" sz="20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000" smtClean="0">
                <a:latin typeface="Times New Roman" pitchFamily="18" charset="0"/>
              </a:rPr>
              <a:t> D ; B </a:t>
            </a:r>
            <a:r>
              <a:rPr lang="en-US" altLang="en-US" sz="2000" smtClean="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en-US" sz="2000" smtClean="0">
                <a:latin typeface="Times New Roman" pitchFamily="18" charset="0"/>
              </a:rPr>
              <a:t>D}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khi đó F+= { A </a:t>
            </a:r>
            <a:r>
              <a:rPr lang="en-US" altLang="en-US" sz="20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000" smtClean="0">
                <a:latin typeface="Times New Roman" pitchFamily="18" charset="0"/>
              </a:rPr>
              <a:t> B; B </a:t>
            </a:r>
            <a:r>
              <a:rPr lang="en-US" altLang="en-US" sz="2000" smtClean="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en-US" sz="2000" smtClean="0">
                <a:latin typeface="Times New Roman" pitchFamily="18" charset="0"/>
              </a:rPr>
              <a:t>C; A </a:t>
            </a:r>
            <a:r>
              <a:rPr lang="en-US" altLang="en-US" sz="20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000" smtClean="0">
                <a:latin typeface="Times New Roman" pitchFamily="18" charset="0"/>
              </a:rPr>
              <a:t> D ; B </a:t>
            </a:r>
            <a:r>
              <a:rPr lang="en-US" altLang="en-US" sz="2000" smtClean="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altLang="en-US" sz="2000" smtClean="0">
                <a:latin typeface="Times New Roman" pitchFamily="18" charset="0"/>
              </a:rPr>
              <a:t>D; A </a:t>
            </a:r>
            <a:r>
              <a:rPr lang="en-US" altLang="en-US" sz="20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000" smtClean="0">
                <a:latin typeface="Times New Roman" pitchFamily="18" charset="0"/>
              </a:rPr>
              <a:t>BD; A </a:t>
            </a:r>
            <a:r>
              <a:rPr lang="en-US" altLang="en-US" sz="20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000" smtClean="0">
                <a:latin typeface="Times New Roman" pitchFamily="18" charset="0"/>
              </a:rPr>
              <a:t> BCD; A </a:t>
            </a:r>
            <a:r>
              <a:rPr lang="en-US" altLang="en-US" sz="20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000" smtClean="0">
                <a:latin typeface="Times New Roman" pitchFamily="18" charset="0"/>
              </a:rPr>
              <a:t>C; A </a:t>
            </a:r>
            <a:r>
              <a:rPr lang="en-US" altLang="en-US" sz="20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000" smtClean="0">
                <a:latin typeface="Times New Roman" pitchFamily="18" charset="0"/>
              </a:rPr>
              <a:t>CD; A </a:t>
            </a:r>
            <a:r>
              <a:rPr lang="en-US" altLang="en-US" sz="20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000" smtClean="0">
                <a:latin typeface="Times New Roman" pitchFamily="18" charset="0"/>
              </a:rPr>
              <a:t>BC; B </a:t>
            </a:r>
            <a:r>
              <a:rPr lang="en-US" altLang="en-US" sz="20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000" smtClean="0">
                <a:latin typeface="Times New Roman" pitchFamily="18" charset="0"/>
              </a:rPr>
              <a:t> CD;….}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smtClean="0">
                <a:latin typeface="Times New Roman" pitchFamily="18" charset="0"/>
              </a:rPr>
              <a:t>Rõ ràng F </a:t>
            </a:r>
            <a:r>
              <a:rPr lang="en-US" altLang="en-US" sz="2000" smtClean="0">
                <a:latin typeface="Times New Roman" pitchFamily="18" charset="0"/>
                <a:sym typeface="Symbol" pitchFamily="18" charset="2"/>
              </a:rPr>
              <a:t> </a:t>
            </a:r>
            <a:r>
              <a:rPr lang="en-US" altLang="en-US" sz="2000" smtClean="0">
                <a:latin typeface="Times New Roman" pitchFamily="18" charset="0"/>
              </a:rPr>
              <a:t>F+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48663" y="6111875"/>
            <a:ext cx="457200" cy="365125"/>
          </a:xfrm>
        </p:spPr>
        <p:txBody>
          <a:bodyPr/>
          <a:lstStyle/>
          <a:p>
            <a:pPr>
              <a:defRPr/>
            </a:pPr>
            <a:fld id="{7D5E8E6B-A0BC-4CF2-A033-3A04D76E8BB3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41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14400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4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Bao đóng của tập phụ thuộc hàm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524000"/>
            <a:ext cx="8229600" cy="4953000"/>
          </a:xfrm>
        </p:spPr>
        <p:txBody>
          <a:bodyPr lIns="182880" tIns="91440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Ví dụ cho F={</a:t>
            </a:r>
            <a:r>
              <a:rPr lang="en-US" altLang="en-US" sz="2400" smtClean="0">
                <a:solidFill>
                  <a:srgbClr val="FF00FF"/>
                </a:solidFill>
                <a:latin typeface="Times New Roman" pitchFamily="18" charset="0"/>
              </a:rPr>
              <a:t>AB</a:t>
            </a:r>
            <a:r>
              <a:rPr lang="en-US" altLang="en-US" sz="2400" smtClean="0">
                <a:solidFill>
                  <a:srgbClr val="FF00FF"/>
                </a:solidFill>
                <a:latin typeface="Times New Roman" pitchFamily="18" charset="0"/>
                <a:sym typeface="Wingdings" pitchFamily="2" charset="2"/>
              </a:rPr>
              <a:t> C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, </a:t>
            </a:r>
            <a:r>
              <a:rPr lang="en-US" altLang="en-US" sz="2400" smtClean="0">
                <a:solidFill>
                  <a:srgbClr val="00FF00"/>
                </a:solidFill>
                <a:latin typeface="Times New Roman" pitchFamily="18" charset="0"/>
                <a:sym typeface="Wingdings" pitchFamily="2" charset="2"/>
              </a:rPr>
              <a:t>CB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} trên r(ABC)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è"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F+=	   {AA, ABA, ACA, ABCA,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	    B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B, ABB, BCB, ABCB,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  		    C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C, ACC, BCC, ABCC,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	    ABAB, ABCAB,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	    ACAC, ABCAC,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	    BC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BC, ABCBC,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	    ABC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ABC,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	    </a:t>
            </a:r>
            <a:r>
              <a:rPr lang="en-US" altLang="en-US" sz="2400" smtClean="0">
                <a:solidFill>
                  <a:srgbClr val="FF00FF"/>
                </a:solidFill>
                <a:latin typeface="Times New Roman" pitchFamily="18" charset="0"/>
              </a:rPr>
              <a:t>AB</a:t>
            </a:r>
            <a:r>
              <a:rPr lang="en-US" altLang="en-US" sz="2400" smtClean="0">
                <a:solidFill>
                  <a:srgbClr val="FF00FF"/>
                </a:solidFill>
                <a:latin typeface="Times New Roman" pitchFamily="18" charset="0"/>
                <a:sym typeface="Wingdings" pitchFamily="2" charset="2"/>
              </a:rPr>
              <a:t>C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, ABAC, ABBC, ABABC,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	    </a:t>
            </a:r>
            <a:r>
              <a:rPr lang="en-US" altLang="en-US" sz="2400" smtClean="0">
                <a:solidFill>
                  <a:srgbClr val="00FF00"/>
                </a:solidFill>
                <a:latin typeface="Times New Roman" pitchFamily="18" charset="0"/>
              </a:rPr>
              <a:t>C</a:t>
            </a:r>
            <a:r>
              <a:rPr lang="en-US" altLang="en-US" sz="2400" smtClean="0">
                <a:solidFill>
                  <a:srgbClr val="00FF00"/>
                </a:solidFill>
                <a:latin typeface="Times New Roman" pitchFamily="18" charset="0"/>
                <a:sym typeface="Wingdings" pitchFamily="2" charset="2"/>
              </a:rPr>
              <a:t>B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,CBC, ACB, ACAB }</a:t>
            </a:r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48663" y="6111875"/>
            <a:ext cx="457200" cy="365125"/>
          </a:xfrm>
        </p:spPr>
        <p:txBody>
          <a:bodyPr/>
          <a:lstStyle/>
          <a:p>
            <a:pPr>
              <a:defRPr/>
            </a:pPr>
            <a:fld id="{EED047AC-299E-474B-A066-CA10DA6D98D6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42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36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Các tính chất của bao đóng của tập phụ thuộc hàm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905000"/>
            <a:ext cx="8077200" cy="3594100"/>
          </a:xfrm>
        </p:spPr>
        <p:txBody>
          <a:bodyPr lIns="182880" tIns="91440"/>
          <a:lstStyle/>
          <a:p>
            <a:pPr marL="347663" indent="-347663" eaLnBrk="1" hangingPunct="1">
              <a:buFont typeface="Wingdings" pitchFamily="2" charset="2"/>
              <a:buNone/>
            </a:pPr>
            <a:r>
              <a:rPr lang="en-US" altLang="en-US" sz="2400" b="1" smtClean="0">
                <a:latin typeface="Times New Roman" pitchFamily="18" charset="0"/>
              </a:rPr>
              <a:t>1.  Tính phản xạ:</a:t>
            </a:r>
            <a:r>
              <a:rPr lang="en-US" altLang="en-US" sz="2400" smtClean="0">
                <a:latin typeface="Times New Roman" pitchFamily="18" charset="0"/>
              </a:rPr>
              <a:t> với mọi tập phụ thuộc hàm F+ ta luôn có </a:t>
            </a:r>
          </a:p>
          <a:p>
            <a:pPr marL="347663" indent="-347663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	F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en-US" sz="2400" smtClean="0">
                <a:latin typeface="Times New Roman" pitchFamily="18" charset="0"/>
              </a:rPr>
              <a:t> F+</a:t>
            </a:r>
          </a:p>
          <a:p>
            <a:pPr marL="347663" indent="-347663" eaLnBrk="1" hangingPunct="1">
              <a:buFont typeface="Wingdings" pitchFamily="2" charset="2"/>
              <a:buNone/>
            </a:pPr>
            <a:r>
              <a:rPr lang="en-US" altLang="en-US" sz="2400" b="1" smtClean="0">
                <a:latin typeface="Times New Roman" pitchFamily="18" charset="0"/>
              </a:rPr>
              <a:t>2.  Tính đơn điệu:</a:t>
            </a:r>
            <a:r>
              <a:rPr lang="en-US" altLang="en-US" sz="2400" smtClean="0">
                <a:latin typeface="Times New Roman" pitchFamily="18" charset="0"/>
              </a:rPr>
              <a:t> nếu F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en-US" sz="2400" smtClean="0">
                <a:latin typeface="Times New Roman" pitchFamily="18" charset="0"/>
              </a:rPr>
              <a:t> G thì  F+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en-US" sz="2400" smtClean="0">
                <a:latin typeface="Times New Roman" pitchFamily="18" charset="0"/>
              </a:rPr>
              <a:t> G+</a:t>
            </a:r>
          </a:p>
          <a:p>
            <a:pPr marL="347663" indent="-347663" eaLnBrk="1" hangingPunct="1">
              <a:buFont typeface="Wingdings" pitchFamily="2" charset="2"/>
              <a:buNone/>
            </a:pPr>
            <a:r>
              <a:rPr lang="en-US" altLang="en-US" sz="2400" b="1" smtClean="0">
                <a:latin typeface="Times New Roman" pitchFamily="18" charset="0"/>
              </a:rPr>
              <a:t>3.  Tính lũy đẳng:</a:t>
            </a:r>
            <a:r>
              <a:rPr lang="en-US" altLang="en-US" sz="2400" smtClean="0">
                <a:latin typeface="Times New Roman" pitchFamily="18" charset="0"/>
              </a:rPr>
              <a:t> với mọi tập phụ thuộc hàm F ta luôn có </a:t>
            </a:r>
          </a:p>
          <a:p>
            <a:pPr marL="347663" indent="-347663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	(F+)+ = F+.</a:t>
            </a:r>
          </a:p>
          <a:p>
            <a:pPr marL="347663" indent="-347663" eaLnBrk="1" hangingPunct="1"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993300"/>
                </a:solidFill>
                <a:latin typeface="Times New Roman" pitchFamily="18" charset="0"/>
                <a:sym typeface="Symbol" pitchFamily="18" charset="2"/>
              </a:rPr>
              <a:t>Hệ tiên đề Amstrong</a:t>
            </a:r>
            <a:endParaRPr lang="en-US" altLang="en-US" sz="2400" smtClean="0">
              <a:solidFill>
                <a:srgbClr val="993300"/>
              </a:solidFill>
              <a:latin typeface="Times New Roman" pitchFamily="18" charset="0"/>
            </a:endParaRPr>
          </a:p>
          <a:p>
            <a:pPr marL="347663" indent="-347663" algn="just" eaLnBrk="1" hangingPunct="1"/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Hệ tiên đề Amstrong là </a:t>
            </a:r>
            <a:r>
              <a:rPr lang="en-US" altLang="en-US" sz="2200" smtClean="0">
                <a:solidFill>
                  <a:srgbClr val="FF00FF"/>
                </a:solidFill>
                <a:latin typeface="Times New Roman" pitchFamily="18" charset="0"/>
                <a:sym typeface="Symbol" pitchFamily="18" charset="2"/>
              </a:rPr>
              <a:t>đúng đắn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 (sound) </a:t>
            </a:r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các phụ thuộc hàm suy diễn từ F (tập phụ thuộc hàm trên r) theo hệ tiên đề Amstrong cũng là một phụ thuộc hàm trên r</a:t>
            </a:r>
          </a:p>
          <a:p>
            <a:pPr marL="347663" indent="-347663" algn="just" eaLnBrk="1" hangingPunct="1"/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Hệ tiên đề Amstrong là </a:t>
            </a:r>
            <a:r>
              <a:rPr lang="en-US" altLang="en-US" sz="2200" smtClean="0">
                <a:solidFill>
                  <a:srgbClr val="FF00FF"/>
                </a:solidFill>
                <a:latin typeface="Times New Roman" pitchFamily="18" charset="0"/>
                <a:sym typeface="Symbol" pitchFamily="18" charset="2"/>
              </a:rPr>
              <a:t>toàn vẹn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 (completeness) </a:t>
            </a:r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 bảo đảm rằng f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 F+ nếu và chỉ nếu f là 1 FD được suy diễn </a:t>
            </a:r>
          </a:p>
          <a:p>
            <a:pPr marL="347663" indent="-347663" eaLnBrk="1" hangingPunct="1">
              <a:buFont typeface="Wingdings" pitchFamily="2" charset="2"/>
              <a:buNone/>
            </a:pPr>
            <a:endParaRPr lang="en-US" altLang="en-US" sz="2200" smtClean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48663" y="6111875"/>
            <a:ext cx="457200" cy="365125"/>
          </a:xfrm>
        </p:spPr>
        <p:txBody>
          <a:bodyPr/>
          <a:lstStyle/>
          <a:p>
            <a:pPr>
              <a:defRPr/>
            </a:pPr>
            <a:fld id="{FF5147F8-8F9D-4343-BC0A-644DFFB1D995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43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1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77200" cy="4648200"/>
          </a:xfrm>
          <a:noFill/>
        </p:spPr>
        <p:txBody>
          <a:bodyPr lIns="0" tIns="0" rIns="0" bIns="0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u="sng" smtClean="0">
                <a:latin typeface="Times New Roman" pitchFamily="18" charset="0"/>
              </a:rPr>
              <a:t>Bước 1</a:t>
            </a:r>
            <a:r>
              <a:rPr lang="en-US" altLang="en-US" sz="2400" smtClean="0">
                <a:latin typeface="Times New Roman" pitchFamily="18" charset="0"/>
              </a:rPr>
              <a:t>: Tìm tất cả tập con của Q+ </a:t>
            </a:r>
            <a:endParaRPr lang="en-US" altLang="en-US" sz="2400" u="sng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 smtClean="0">
                <a:latin typeface="Times New Roman" pitchFamily="18" charset="0"/>
              </a:rPr>
              <a:t>Bước 2</a:t>
            </a:r>
            <a:r>
              <a:rPr lang="en-US" altLang="en-US" sz="2400" smtClean="0">
                <a:latin typeface="Times New Roman" pitchFamily="18" charset="0"/>
              </a:rPr>
              <a:t>: Tìm tất cả các phụ thuộc hàm có thể có của Q.</a:t>
            </a:r>
            <a:endParaRPr lang="en-US" altLang="en-US" sz="2400" u="sng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 smtClean="0">
                <a:latin typeface="Times New Roman" pitchFamily="18" charset="0"/>
              </a:rPr>
              <a:t>Bước 3</a:t>
            </a:r>
            <a:r>
              <a:rPr lang="en-US" altLang="en-US" sz="2400" smtClean="0">
                <a:latin typeface="Times New Roman" pitchFamily="18" charset="0"/>
              </a:rPr>
              <a:t>: Tìm bao đóng của tất cả tập con của Q.</a:t>
            </a:r>
            <a:endParaRPr lang="en-US" altLang="en-US" sz="2400" u="sng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 smtClean="0">
                <a:latin typeface="Times New Roman" pitchFamily="18" charset="0"/>
              </a:rPr>
              <a:t>Bước 4</a:t>
            </a:r>
            <a:r>
              <a:rPr lang="en-US" altLang="en-US" sz="2400" smtClean="0">
                <a:latin typeface="Times New Roman" pitchFamily="18" charset="0"/>
              </a:rPr>
              <a:t>: Dựa vào bao đóng của tất cả các tập con đã tìm để xác định phụ thuộc hàm nào thuộc F+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25876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800" b="1" u="sng">
                <a:latin typeface="Verdana" pitchFamily="34" charset="0"/>
              </a:rPr>
              <a:t>Thuật toán tìm F+</a:t>
            </a:r>
            <a:r>
              <a:rPr lang="en-US" altLang="en-US" sz="1800">
                <a:latin typeface="Verdana" pitchFamily="34" charset="0"/>
              </a:rPr>
              <a:t> </a:t>
            </a:r>
            <a:endParaRPr lang="en-US" altLang="en-US">
              <a:latin typeface="VNI-Avo" pitchFamily="2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b="1">
              <a:latin typeface="VNI-Avo" pitchFamily="2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33400" y="381000"/>
            <a:ext cx="82296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Thuật toán tìm F+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E7D3F3-0654-4D9D-89CF-6E193890F8B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381000"/>
            <a:ext cx="8382000" cy="3124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Courier New" pitchFamily="49" charset="0"/>
              </a:rPr>
              <a:t>Q(A,B,C)  F = {AB </a:t>
            </a:r>
            <a:r>
              <a:rPr lang="en-US" altLang="en-US" sz="240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Courier New" pitchFamily="49" charset="0"/>
              </a:rPr>
              <a:t> C,C </a:t>
            </a:r>
            <a:r>
              <a:rPr lang="en-US" altLang="en-US" sz="240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Courier New" pitchFamily="49" charset="0"/>
              </a:rPr>
              <a:t> B} F</a:t>
            </a:r>
            <a:r>
              <a:rPr lang="en-US" altLang="en-US" sz="2400" baseline="30000" smtClean="0">
                <a:latin typeface="Courier New" pitchFamily="49" charset="0"/>
              </a:rPr>
              <a:t>+</a:t>
            </a:r>
            <a:r>
              <a:rPr lang="en-US" altLang="en-US" sz="2400" smtClean="0">
                <a:latin typeface="Courier New" pitchFamily="49" charset="0"/>
              </a:rPr>
              <a:t> ?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i="1" u="sng" smtClean="0">
                <a:solidFill>
                  <a:srgbClr val="0000FF"/>
                </a:solidFill>
                <a:latin typeface="Times New Roman" pitchFamily="18" charset="0"/>
              </a:rPr>
              <a:t>B1: Tất cả các tập con của tập thuộc tính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smtClean="0">
              <a:solidFill>
                <a:srgbClr val="0000FF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smtClean="0"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i="1" u="sng" smtClean="0">
                <a:solidFill>
                  <a:srgbClr val="0000FF"/>
                </a:solidFill>
                <a:latin typeface="Times New Roman" pitchFamily="18" charset="0"/>
              </a:rPr>
              <a:t>B2: Tất cả các phụ thuôc hàm có thể có:</a:t>
            </a:r>
          </a:p>
        </p:txBody>
      </p:sp>
      <p:graphicFrame>
        <p:nvGraphicFramePr>
          <p:cNvPr id="249859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381000" y="1066800"/>
          <a:ext cx="3810000" cy="1984386"/>
        </p:xfrm>
        <a:graphic>
          <a:graphicData uri="http://schemas.openxmlformats.org/drawingml/2006/table">
            <a:tbl>
              <a:tblPr/>
              <a:tblGrid>
                <a:gridCol w="714375"/>
                <a:gridCol w="757238"/>
                <a:gridCol w="966787"/>
                <a:gridCol w="1371600"/>
              </a:tblGrid>
              <a:tr h="396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marT="45683" marB="4568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683" marB="4568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683" marB="4568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683" marB="4568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marT="45683" marB="4568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{A}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683" marB="456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{B}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683" marB="456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{C}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683" marB="4568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3" marB="4568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3" marB="456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{A,B}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683" marB="456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{A,C}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683" marB="4568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3" marB="4568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3" marB="456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3" marB="456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{B,C}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683" marB="4568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7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3" marB="4568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3" marB="456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3" marB="456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{A,B,C}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683" marB="4568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9898" name="Group 42"/>
          <p:cNvGraphicFramePr>
            <a:graphicFrameLocks noGrp="1"/>
          </p:cNvGraphicFramePr>
          <p:nvPr/>
        </p:nvGraphicFramePr>
        <p:xfrm>
          <a:off x="76200" y="3448050"/>
          <a:ext cx="8991600" cy="1279708"/>
        </p:xfrm>
        <a:graphic>
          <a:graphicData uri="http://schemas.openxmlformats.org/drawingml/2006/table">
            <a:tbl>
              <a:tblPr/>
              <a:tblGrid>
                <a:gridCol w="762000"/>
                <a:gridCol w="914400"/>
                <a:gridCol w="984250"/>
                <a:gridCol w="1409700"/>
                <a:gridCol w="1035050"/>
                <a:gridCol w="1295400"/>
                <a:gridCol w="1524000"/>
                <a:gridCol w="1066800"/>
              </a:tblGrid>
              <a:tr h="3198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BC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ABC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ABC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ABC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ABC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BC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ABC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ABC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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AB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  <a:sym typeface="Symbol" pitchFamily="18" charset="2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5607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305" name="Text Box 99"/>
          <p:cNvSpPr txBox="1">
            <a:spLocks noChangeArrowheads="1"/>
          </p:cNvSpPr>
          <p:nvPr/>
        </p:nvSpPr>
        <p:spPr bwMode="auto">
          <a:xfrm>
            <a:off x="5029200" y="838200"/>
            <a:ext cx="3505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 u="sng">
                <a:solidFill>
                  <a:srgbClr val="0000FF"/>
                </a:solidFill>
                <a:latin typeface="Times New Roman" pitchFamily="18" charset="0"/>
              </a:rPr>
              <a:t>B3: Bao đóng của tất cả tập con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itchFamily="49" charset="0"/>
              </a:rPr>
              <a:t>A</a:t>
            </a:r>
            <a:r>
              <a:rPr lang="en-US" altLang="en-US" sz="2000" baseline="30000">
                <a:latin typeface="Courier New" pitchFamily="49" charset="0"/>
              </a:rPr>
              <a:t>+</a:t>
            </a:r>
            <a:r>
              <a:rPr lang="en-US" altLang="en-US" sz="2000">
                <a:latin typeface="Courier New" pitchFamily="49" charset="0"/>
              </a:rPr>
              <a:t> 	= A 	C</a:t>
            </a:r>
            <a:r>
              <a:rPr lang="en-US" altLang="en-US" sz="2000" baseline="30000">
                <a:latin typeface="Courier New" pitchFamily="49" charset="0"/>
              </a:rPr>
              <a:t>+</a:t>
            </a:r>
            <a:r>
              <a:rPr lang="en-US" altLang="en-US" sz="2000">
                <a:latin typeface="Courier New" pitchFamily="49" charset="0"/>
              </a:rPr>
              <a:t>  = BC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itchFamily="49" charset="0"/>
              </a:rPr>
              <a:t>B+ 	= B 	AC</a:t>
            </a:r>
            <a:r>
              <a:rPr lang="en-US" altLang="en-US" sz="2000" baseline="30000">
                <a:latin typeface="Courier New" pitchFamily="49" charset="0"/>
              </a:rPr>
              <a:t>+</a:t>
            </a:r>
            <a:r>
              <a:rPr lang="en-US" altLang="en-US" sz="2000">
                <a:latin typeface="Courier New" pitchFamily="49" charset="0"/>
              </a:rPr>
              <a:t> = ABC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itchFamily="49" charset="0"/>
              </a:rPr>
              <a:t>{AB}</a:t>
            </a:r>
            <a:r>
              <a:rPr lang="en-US" altLang="en-US" sz="2000" baseline="30000">
                <a:latin typeface="Courier New" pitchFamily="49" charset="0"/>
              </a:rPr>
              <a:t>+</a:t>
            </a:r>
            <a:r>
              <a:rPr lang="en-US" altLang="en-US" sz="2000">
                <a:latin typeface="Courier New" pitchFamily="49" charset="0"/>
              </a:rPr>
              <a:t> 	= ABC	BC</a:t>
            </a:r>
            <a:r>
              <a:rPr lang="en-US" altLang="en-US" sz="2000" baseline="30000">
                <a:latin typeface="Courier New" pitchFamily="49" charset="0"/>
              </a:rPr>
              <a:t>+</a:t>
            </a:r>
            <a:r>
              <a:rPr lang="en-US" altLang="en-US" sz="2000">
                <a:latin typeface="Courier New" pitchFamily="49" charset="0"/>
              </a:rPr>
              <a:t> = BC </a:t>
            </a:r>
          </a:p>
        </p:txBody>
      </p:sp>
      <p:sp>
        <p:nvSpPr>
          <p:cNvPr id="53306" name="Text Box 100"/>
          <p:cNvSpPr txBox="1">
            <a:spLocks noChangeArrowheads="1"/>
          </p:cNvSpPr>
          <p:nvPr/>
        </p:nvSpPr>
        <p:spPr bwMode="auto">
          <a:xfrm>
            <a:off x="396875" y="5087938"/>
            <a:ext cx="31083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itchFamily="49" charset="0"/>
              </a:rPr>
              <a:t>F</a:t>
            </a:r>
            <a:r>
              <a:rPr lang="en-US" altLang="en-US" sz="1800" baseline="30000">
                <a:latin typeface="Courier New" pitchFamily="49" charset="0"/>
              </a:rPr>
              <a:t>+</a:t>
            </a:r>
            <a:r>
              <a:rPr lang="en-US" altLang="en-US" sz="1800">
                <a:latin typeface="Courier New" pitchFamily="49" charset="0"/>
              </a:rPr>
              <a:t> = {	AB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1800">
                <a:latin typeface="Courier New" pitchFamily="49" charset="0"/>
              </a:rPr>
              <a:t>C,	AB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1800">
                <a:latin typeface="Courier New" pitchFamily="49" charset="0"/>
              </a:rPr>
              <a:t>AC,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itchFamily="49" charset="0"/>
              </a:rPr>
              <a:t>	AB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1800">
                <a:latin typeface="Courier New" pitchFamily="49" charset="0"/>
              </a:rPr>
              <a:t>BC,AB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1800">
                <a:latin typeface="Courier New" pitchFamily="49" charset="0"/>
              </a:rPr>
              <a:t>ABC,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itchFamily="49" charset="0"/>
              </a:rPr>
              <a:t>	C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1800">
                <a:latin typeface="Courier New" pitchFamily="49" charset="0"/>
              </a:rPr>
              <a:t>B,	C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1800">
                <a:latin typeface="Courier New" pitchFamily="49" charset="0"/>
              </a:rPr>
              <a:t>BC,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itchFamily="49" charset="0"/>
              </a:rPr>
              <a:t>	AC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1800">
                <a:latin typeface="Courier New" pitchFamily="49" charset="0"/>
              </a:rPr>
              <a:t>B,	AC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1800">
                <a:latin typeface="Courier New" pitchFamily="49" charset="0"/>
              </a:rPr>
              <a:t>AB,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itchFamily="49" charset="0"/>
              </a:rPr>
              <a:t>	AC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1800">
                <a:latin typeface="Courier New" pitchFamily="49" charset="0"/>
              </a:rPr>
              <a:t>BC,AC</a:t>
            </a:r>
            <a:r>
              <a:rPr lang="en-US" altLang="en-US" sz="180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1800">
                <a:latin typeface="Courier New" pitchFamily="49" charset="0"/>
              </a:rPr>
              <a:t>ABC}</a:t>
            </a:r>
            <a:r>
              <a:rPr lang="en-US" altLang="en-US" sz="1800">
                <a:latin typeface="VNI-Times" pitchFamily="2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8229600" cy="8223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/>
              <a:t>VD (sgk) : cho Q (A,B,C) , F = {AB </a:t>
            </a:r>
            <a:r>
              <a:rPr lang="en-US" altLang="en-US" sz="2400" b="1">
                <a:sym typeface="Symbol" pitchFamily="18" charset="2"/>
              </a:rPr>
              <a:t> C , C  B</a:t>
            </a:r>
            <a:r>
              <a:rPr lang="en-US" altLang="en-US" sz="2400" b="1"/>
              <a:t>} </a:t>
            </a:r>
            <a:br>
              <a:rPr lang="en-US" altLang="en-US" sz="2400" b="1"/>
            </a:br>
            <a:r>
              <a:rPr lang="en-US" altLang="en-US" sz="2400" b="1"/>
              <a:t>Tìm F+ ? (Thuật toán cải tiến)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229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3300"/>
                </a:solidFill>
                <a:latin typeface="Times New Roman" pitchFamily="18" charset="0"/>
              </a:rPr>
              <a:t>B1: tìm tất cả các tập con của Q+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{A}   	{B}	{C 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	{AB}	{AC}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		{BC}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		{ABC}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533400" y="4114800"/>
            <a:ext cx="78486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993300"/>
                </a:solidFill>
              </a:rPr>
              <a:t>B2: Tìm bao đóng của tất cả các tập con trên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A+ = A		</a:t>
            </a:r>
            <a:r>
              <a:rPr lang="en-US" altLang="en-US" sz="2400" smtClean="0">
                <a:solidFill>
                  <a:srgbClr val="0000FF"/>
                </a:solidFill>
              </a:rPr>
              <a:t>	B</a:t>
            </a:r>
            <a:r>
              <a:rPr lang="en-US" altLang="en-US" sz="2400">
                <a:solidFill>
                  <a:srgbClr val="0000FF"/>
                </a:solidFill>
              </a:rPr>
              <a:t>+ = B		C+ = CB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FF"/>
                </a:solidFill>
              </a:rPr>
              <a:t>AB+ = ABC 		AC+ =ACB		BC+ =BC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33CC33"/>
                </a:solidFill>
              </a:rPr>
              <a:t>ABC+ = ABC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09600" y="1371600"/>
            <a:ext cx="822960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508000" indent="-225425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rgbClr val="993300"/>
                </a:solidFill>
                <a:latin typeface="Times New Roman" pitchFamily="18" charset="0"/>
              </a:rPr>
              <a:t>B3: rút ra các pth thuộc F+ (không kể các pth hiển nhiên)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itchFamily="18" charset="0"/>
                <a:sym typeface="Wingdings" pitchFamily="2" charset="2"/>
              </a:rPr>
              <a:t> </a:t>
            </a:r>
            <a:r>
              <a:rPr lang="en-US" altLang="en-US" sz="2200">
                <a:latin typeface="Times New Roman" pitchFamily="18" charset="0"/>
              </a:rPr>
              <a:t>Các bao đóng chỉ gồm pth hiển nhiên (không tính):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itchFamily="18" charset="0"/>
              </a:rPr>
              <a:t>	A+ = A    B+ = B	BC+ =BC     ABC+ = ABC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itchFamily="18" charset="0"/>
                <a:sym typeface="Wingdings" pitchFamily="2" charset="2"/>
              </a:rPr>
              <a:t> </a:t>
            </a:r>
            <a:r>
              <a:rPr lang="en-US" altLang="en-US" sz="2200">
                <a:latin typeface="Times New Roman" pitchFamily="18" charset="0"/>
              </a:rPr>
              <a:t>Xét   AB+ = ABC : 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200">
                <a:latin typeface="Times New Roman" pitchFamily="18" charset="0"/>
              </a:rPr>
              <a:t>Các tập con của {ABC} : {A} ,{B} , {C} </a:t>
            </a:r>
            <a:r>
              <a:rPr lang="en-US" altLang="en-US" sz="2200" smtClean="0">
                <a:latin typeface="Times New Roman" pitchFamily="18" charset="0"/>
              </a:rPr>
              <a:t>, {</a:t>
            </a:r>
            <a:r>
              <a:rPr lang="en-US" altLang="en-US" sz="2200">
                <a:latin typeface="Times New Roman" pitchFamily="18" charset="0"/>
              </a:rPr>
              <a:t>AB}, {AC} ,{BC},{ABC}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200">
                <a:latin typeface="Times New Roman" pitchFamily="18" charset="0"/>
              </a:rPr>
              <a:t>Bỏ các tập con của {AB} : {A} ,{B} , {AB} 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200">
                <a:latin typeface="Times New Roman" pitchFamily="18" charset="0"/>
              </a:rPr>
              <a:t>Các tập còn  lại: {C} ,{AC} ,{BC},{ABC} chính là vế phải của pth có vế trái là AB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en-US" altLang="en-US" sz="2200">
                <a:latin typeface="Times New Roman" pitchFamily="18" charset="0"/>
              </a:rPr>
              <a:t>  Xét AC+ =ACB : làm tương tự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en-US" altLang="en-US" sz="2200">
                <a:latin typeface="Times New Roman" pitchFamily="18" charset="0"/>
              </a:rPr>
              <a:t>Các tập còn lại : 	{B} , {AB}, ,{BC},{ABC} chính là vế phải của pth có vế trái là AC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Char char="§"/>
            </a:pPr>
            <a:r>
              <a:rPr lang="en-US" altLang="en-US" sz="2200">
                <a:latin typeface="Times New Roman" pitchFamily="18" charset="0"/>
              </a:rPr>
              <a:t>  Xét C+ = CB  :  làm tương tự  =&gt;   C 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 B ,C</a:t>
            </a:r>
            <a:r>
              <a:rPr lang="en-US" altLang="en-US" sz="2200">
                <a:latin typeface="Times New Roman" pitchFamily="18" charset="0"/>
                <a:sym typeface="Wingdings" pitchFamily="2" charset="2"/>
              </a:rPr>
              <a:t>BC</a:t>
            </a:r>
            <a:endParaRPr lang="en-US" altLang="en-US" sz="22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533400" y="457200"/>
            <a:ext cx="8229600" cy="8223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/>
              <a:t>VD (sgk) : cho Q (A,B,C) , F = {AB </a:t>
            </a:r>
            <a:r>
              <a:rPr lang="en-US" altLang="en-US" sz="2400" b="1">
                <a:sym typeface="Symbol" pitchFamily="18" charset="2"/>
              </a:rPr>
              <a:t> C , C  B</a:t>
            </a:r>
            <a:r>
              <a:rPr lang="en-US" altLang="en-US" sz="2400" b="1"/>
              <a:t>} </a:t>
            </a:r>
            <a:br>
              <a:rPr lang="en-US" altLang="en-US" sz="2400" b="1"/>
            </a:br>
            <a:r>
              <a:rPr lang="en-US" altLang="en-US" sz="2400" b="1"/>
              <a:t>Tìm F+ ? (Thuật toán cải tiến)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85800" y="6019800"/>
            <a:ext cx="7848600" cy="641350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itchFamily="18" charset="0"/>
              </a:rPr>
              <a:t>F+ = { AB </a:t>
            </a:r>
            <a:r>
              <a:rPr lang="en-US" altLang="en-US" sz="1800" b="1" i="1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en-US" sz="1800" b="1" i="1">
                <a:latin typeface="Times New Roman" pitchFamily="18" charset="0"/>
              </a:rPr>
              <a:t>C  , AB </a:t>
            </a:r>
            <a:r>
              <a:rPr lang="en-US" altLang="en-US" sz="1800" b="1" i="1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en-US" sz="1800" b="1" i="1">
                <a:latin typeface="Times New Roman" pitchFamily="18" charset="0"/>
              </a:rPr>
              <a:t>AC  , AB </a:t>
            </a:r>
            <a:r>
              <a:rPr lang="en-US" altLang="en-US" sz="1800" b="1" i="1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en-US" sz="1800" b="1" i="1">
                <a:latin typeface="Times New Roman" pitchFamily="18" charset="0"/>
              </a:rPr>
              <a:t>BC , AB </a:t>
            </a:r>
            <a:r>
              <a:rPr lang="en-US" altLang="en-US" sz="1800" b="1" i="1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en-US" sz="1800" b="1" i="1">
                <a:latin typeface="Times New Roman" pitchFamily="18" charset="0"/>
              </a:rPr>
              <a:t>ABC ,  AC </a:t>
            </a:r>
            <a:r>
              <a:rPr lang="en-US" altLang="en-US" sz="1800" b="1" i="1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en-US" sz="1800" b="1" i="1">
                <a:latin typeface="Times New Roman" pitchFamily="18" charset="0"/>
              </a:rPr>
              <a:t>B , AC </a:t>
            </a:r>
            <a:r>
              <a:rPr lang="en-US" altLang="en-US" sz="1800" b="1" i="1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en-US" sz="1800" b="1" i="1">
                <a:latin typeface="Times New Roman" pitchFamily="18" charset="0"/>
              </a:rPr>
              <a:t>AB, AC </a:t>
            </a:r>
            <a:r>
              <a:rPr lang="en-US" altLang="en-US" sz="1800" b="1" i="1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en-US" sz="1800" b="1" i="1">
                <a:latin typeface="Times New Roman" pitchFamily="18" charset="0"/>
              </a:rPr>
              <a:t>BC , AC </a:t>
            </a:r>
            <a:r>
              <a:rPr lang="en-US" altLang="en-US" sz="1800" b="1" i="1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en-US" sz="1800" b="1" i="1">
                <a:latin typeface="Times New Roman" pitchFamily="18" charset="0"/>
              </a:rPr>
              <a:t>ABC , C </a:t>
            </a:r>
            <a:r>
              <a:rPr lang="en-US" altLang="en-US" sz="1800" b="1" i="1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en-US" sz="1800" b="1" i="1">
                <a:latin typeface="Times New Roman" pitchFamily="18" charset="0"/>
              </a:rPr>
              <a:t>B ,C</a:t>
            </a:r>
            <a:r>
              <a:rPr lang="en-US" altLang="en-US" sz="1800" b="1" i="1">
                <a:latin typeface="Times New Roman" pitchFamily="18" charset="0"/>
                <a:sym typeface="Wingdings" pitchFamily="2" charset="2"/>
              </a:rPr>
              <a:t>BC</a:t>
            </a:r>
            <a:r>
              <a:rPr lang="en-US" altLang="en-US" sz="1800" b="1" i="1">
                <a:latin typeface="Times New Roman" pitchFamily="18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Bài tập 1 : Chứng tỏ các pth sau được suy diễn từ F nhờ  bộ luật dẫn Amstrong ?</a:t>
            </a: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2971800" cy="21097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i="1">
                <a:latin typeface="Arial" charset="0"/>
              </a:rPr>
              <a:t>F = {  	B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 A ,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	DA</a:t>
            </a:r>
            <a:r>
              <a:rPr lang="en-US" sz="2400" i="1">
                <a:latin typeface="Arial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 CE ,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i="1">
                <a:latin typeface="Arial" charset="0"/>
              </a:rPr>
              <a:t>	D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 H ,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i="1">
                <a:latin typeface="Arial" charset="0"/>
              </a:rPr>
              <a:t>	AC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 D  </a:t>
            </a:r>
            <a:r>
              <a:rPr lang="en-US" sz="2400" i="1">
                <a:latin typeface="Arial" charset="0"/>
              </a:rPr>
              <a:t> }</a:t>
            </a:r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>
            <a:off x="3733800" y="243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5181600" y="1828800"/>
            <a:ext cx="3048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b="1" i="1">
                <a:latin typeface="Arial" charset="0"/>
              </a:rPr>
              <a:t>AC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 DA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b="1" i="1">
                <a:latin typeface="Arial" charset="0"/>
              </a:rPr>
              <a:t>AC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 DH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b="1" i="1">
                <a:latin typeface="Arial" charset="0"/>
              </a:rPr>
              <a:t>AC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 EH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810000" y="4495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/>
              <a:t>   ?</a:t>
            </a: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457200" y="3962400"/>
            <a:ext cx="2971800" cy="26574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i="1">
                <a:latin typeface="Arial" charset="0"/>
              </a:rPr>
              <a:t>F = {  	B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 A ,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	BD</a:t>
            </a:r>
            <a:r>
              <a:rPr lang="en-US" sz="2400" i="1">
                <a:latin typeface="Arial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 CE ,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i="1">
                <a:latin typeface="Arial" charset="0"/>
              </a:rPr>
              <a:t>	A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 CB ,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i="1">
                <a:latin typeface="Arial" charset="0"/>
              </a:rPr>
              <a:t>	C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 G ,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	GE  H    </a:t>
            </a:r>
            <a:r>
              <a:rPr lang="en-US" sz="2400" i="1">
                <a:latin typeface="Arial" charset="0"/>
              </a:rPr>
              <a:t>}</a:t>
            </a: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3810000" y="510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3810000" y="1905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/>
              <a:t>   ?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029200" y="4267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/>
              <a:t> </a:t>
            </a:r>
          </a:p>
        </p:txBody>
      </p:sp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5181600" y="4572000"/>
            <a:ext cx="2362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b="1" i="1">
                <a:latin typeface="Arial" charset="0"/>
              </a:rPr>
              <a:t>BD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 EH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Symbol" pitchFamily="18" charset="2"/>
              </a:rPr>
              <a:t> B  CG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8229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Bài tập 2: Cho Q(ABCDEGH) và tập pth F thỏa trên Q.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Tìm bao đóng của AC ? </a:t>
            </a: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1143000" y="1676400"/>
            <a:ext cx="3048000" cy="21097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i="1">
                <a:latin typeface="Times New Roman" pitchFamily="18" charset="0"/>
              </a:rPr>
              <a:t>F = {  	B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A ,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	DA</a:t>
            </a:r>
            <a:r>
              <a:rPr lang="en-US" sz="2400" i="1">
                <a:latin typeface="Times New Roman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CE ,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i="1">
                <a:latin typeface="Times New Roman" pitchFamily="18" charset="0"/>
              </a:rPr>
              <a:t>	D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H ,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i="1">
                <a:latin typeface="Times New Roman" pitchFamily="18" charset="0"/>
              </a:rPr>
              <a:t>	AC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D  </a:t>
            </a:r>
            <a:r>
              <a:rPr lang="en-US" sz="2400" i="1">
                <a:latin typeface="Times New Roman" pitchFamily="18" charset="0"/>
              </a:rPr>
              <a:t> }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143000" y="3962400"/>
            <a:ext cx="3048000" cy="26574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i="1">
                <a:latin typeface="Times New Roman" pitchFamily="18" charset="0"/>
              </a:rPr>
              <a:t>F = {  	B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A ,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	BD</a:t>
            </a:r>
            <a:r>
              <a:rPr lang="en-US" sz="2400" i="1">
                <a:latin typeface="Times New Roman" pitchFamily="18" charset="0"/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CE ,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i="1">
                <a:latin typeface="Times New Roman" pitchFamily="18" charset="0"/>
              </a:rPr>
              <a:t>	A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CB ,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 i="1">
                <a:latin typeface="Times New Roman" pitchFamily="18" charset="0"/>
              </a:rPr>
              <a:t>	C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 G ,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	GE  H    </a:t>
            </a:r>
            <a:r>
              <a:rPr lang="en-US" sz="2400" i="1">
                <a:latin typeface="Times New Roman" pitchFamily="18" charset="0"/>
              </a:rPr>
              <a:t>}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4267200" y="2743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943600" y="22860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/>
              <a:t>AC </a:t>
            </a:r>
            <a:r>
              <a:rPr lang="en-US" altLang="en-US" sz="2400" b="1" i="1" baseline="30000"/>
              <a:t>+  </a:t>
            </a:r>
            <a:r>
              <a:rPr lang="en-US" altLang="en-US" sz="2400" b="1" i="1"/>
              <a:t>= ?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6019800" y="5105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/>
              <a:t>B </a:t>
            </a:r>
            <a:r>
              <a:rPr lang="en-US" altLang="en-US" sz="2400" b="1" i="1" baseline="30000"/>
              <a:t>+  </a:t>
            </a:r>
            <a:r>
              <a:rPr lang="en-US" altLang="en-US" sz="2400" b="1" i="1"/>
              <a:t>= ?</a:t>
            </a: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4419600" y="548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>
            <a:normAutofit fontScale="90000"/>
          </a:bodyPr>
          <a:lstStyle/>
          <a:p>
            <a:pPr eaLnBrk="1" hangingPunct="1">
              <a:defRPr/>
            </a:pPr>
            <a:r>
              <a:rPr lang="en-US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Phụ thuộc hàm</a:t>
            </a:r>
            <a:br>
              <a:rPr lang="en-US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(Functional Dependency)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2046288"/>
            <a:ext cx="8183563" cy="3594100"/>
          </a:xfrm>
        </p:spPr>
        <p:txBody>
          <a:bodyPr lIns="182880" tIns="91440"/>
          <a:lstStyle/>
          <a:p>
            <a:pPr algn="just" eaLnBrk="1" hangingPunct="1"/>
            <a:r>
              <a:rPr lang="en-US" altLang="en-US" sz="2400" smtClean="0">
                <a:latin typeface="Times New Roman" pitchFamily="18" charset="0"/>
              </a:rPr>
              <a:t>Phụ thuộc hàm mô tả mối liên hệ giữa các thuộc tính </a:t>
            </a:r>
          </a:p>
          <a:p>
            <a:pPr algn="just" eaLnBrk="1" hangingPunct="1"/>
            <a:r>
              <a:rPr lang="en-US" altLang="en-US" sz="2400" smtClean="0">
                <a:latin typeface="Times New Roman" pitchFamily="18" charset="0"/>
              </a:rPr>
              <a:t>Dựa vào phụ thuộc hàm để thiết kế lại CSDL, loại bỏ các dư thừa dữ liệu </a:t>
            </a:r>
          </a:p>
          <a:p>
            <a:pPr eaLnBrk="1" hangingPunct="1"/>
            <a:r>
              <a:rPr lang="en-US" altLang="en-US" sz="2400" smtClean="0">
                <a:latin typeface="Times New Roman" pitchFamily="18" charset="0"/>
              </a:rPr>
              <a:t>Có thể biểu diễn RBTV bằng phụ thuộc hàm.</a:t>
            </a:r>
          </a:p>
          <a:p>
            <a:pPr eaLnBrk="1" hangingPunct="1"/>
            <a:r>
              <a:rPr lang="en-US" altLang="en-US" sz="2400" smtClean="0">
                <a:latin typeface="Times New Roman" pitchFamily="18" charset="0"/>
              </a:rPr>
              <a:t>Ứng dụng của phụ thuộc hàm là giải quyết các bài toán về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smtClean="0">
                <a:latin typeface="Times New Roman" pitchFamily="18" charset="0"/>
              </a:rPr>
              <a:t>		Tìm khóa.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smtClean="0">
                <a:latin typeface="Times New Roman" pitchFamily="18" charset="0"/>
              </a:rPr>
              <a:t>		Tìm phủ tối thiểu.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smtClean="0">
                <a:latin typeface="Times New Roman" pitchFamily="18" charset="0"/>
              </a:rPr>
              <a:t>		Chuẩn hoá cơ sở dữ liệu.</a:t>
            </a:r>
          </a:p>
          <a:p>
            <a:pPr algn="just" eaLnBrk="1" hangingPunct="1"/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48663" y="6111875"/>
            <a:ext cx="457200" cy="365125"/>
          </a:xfrm>
        </p:spPr>
        <p:txBody>
          <a:bodyPr/>
          <a:lstStyle/>
          <a:p>
            <a:pPr>
              <a:defRPr/>
            </a:pPr>
            <a:fld id="{100D3F9A-C1DF-4C39-BD4F-587A161E930A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5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smtClean="0">
                <a:latin typeface="Times New Roman" pitchFamily="18" charset="0"/>
              </a:rPr>
              <a:t>Cho R = {A, B, C, D, E, G} và F = {AB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 C, BC  D, D  EG, BE  C}, AB  EG có nằm trong F</a:t>
            </a:r>
            <a:r>
              <a:rPr lang="en-US" altLang="en-US" sz="2400" baseline="30000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?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Cho </a:t>
            </a:r>
            <a:r>
              <a:rPr lang="en-US" altLang="en-US" sz="2400" smtClean="0">
                <a:latin typeface="Times New Roman" pitchFamily="18" charset="0"/>
              </a:rPr>
              <a:t>R = (A, B, C, G, H, I) và F = {</a:t>
            </a:r>
            <a:r>
              <a:rPr lang="en-US" altLang="en-US" sz="2400" smtClean="0">
                <a:latin typeface="Times New Roman" pitchFamily="18" charset="0"/>
                <a:sym typeface="Iconic Symbols Ext" pitchFamily="2" charset="2"/>
              </a:rPr>
              <a:t>A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  <a:sym typeface="Monotype Sorts" pitchFamily="2" charset="2"/>
              </a:rPr>
              <a:t> B, </a:t>
            </a:r>
            <a:r>
              <a:rPr lang="en-US" altLang="en-US" sz="2400" smtClean="0">
                <a:latin typeface="Times New Roman" pitchFamily="18" charset="0"/>
                <a:sym typeface="Iconic Symbols Ext" pitchFamily="2" charset="2"/>
              </a:rPr>
              <a:t>A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  <a:sym typeface="Monotype Sorts" pitchFamily="2" charset="2"/>
              </a:rPr>
              <a:t> C, </a:t>
            </a:r>
            <a:r>
              <a:rPr lang="en-US" altLang="en-US" sz="2400" smtClean="0">
                <a:latin typeface="Times New Roman" pitchFamily="18" charset="0"/>
                <a:sym typeface="Iconic Symbols Ext" pitchFamily="2" charset="2"/>
              </a:rPr>
              <a:t>CG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  <a:sym typeface="Monotype Sorts" pitchFamily="2" charset="2"/>
              </a:rPr>
              <a:t> H, </a:t>
            </a:r>
            <a:r>
              <a:rPr lang="en-US" altLang="en-US" sz="2400" smtClean="0">
                <a:latin typeface="Times New Roman" pitchFamily="18" charset="0"/>
                <a:sym typeface="Iconic Symbols Ext" pitchFamily="2" charset="2"/>
              </a:rPr>
              <a:t>CG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  <a:sym typeface="Monotype Sorts" pitchFamily="2" charset="2"/>
              </a:rPr>
              <a:t> I, </a:t>
            </a:r>
            <a:r>
              <a:rPr lang="en-US" altLang="en-US" sz="2400" smtClean="0">
                <a:latin typeface="Times New Roman" pitchFamily="18" charset="0"/>
                <a:sym typeface="Iconic Symbols Ext" pitchFamily="2" charset="2"/>
              </a:rPr>
              <a:t>B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  <a:sym typeface="Monotype Sorts" pitchFamily="2" charset="2"/>
              </a:rPr>
              <a:t> H}. Tìm m</a:t>
            </a:r>
            <a:r>
              <a:rPr lang="en-US" altLang="en-US" sz="2400" smtClean="0">
                <a:latin typeface="Times New Roman" pitchFamily="18" charset="0"/>
                <a:sym typeface="MS LineDraw" pitchFamily="49" charset="2"/>
              </a:rPr>
              <a:t>ột số thành viên của F+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>
                <a:latin typeface="Times New Roman" pitchFamily="18" charset="0"/>
                <a:sym typeface="Monotype Sorts" pitchFamily="2" charset="2"/>
              </a:rPr>
              <a:t>A </a:t>
            </a:r>
            <a:r>
              <a:rPr lang="en-US" altLang="en-US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mtClean="0">
                <a:latin typeface="Times New Roman" pitchFamily="18" charset="0"/>
                <a:sym typeface="Monotype Sorts" pitchFamily="2" charset="2"/>
              </a:rPr>
              <a:t> H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>
                <a:latin typeface="Times New Roman" pitchFamily="18" charset="0"/>
                <a:sym typeface="Monotype Sorts" pitchFamily="2" charset="2"/>
              </a:rPr>
              <a:t>AG </a:t>
            </a:r>
            <a:r>
              <a:rPr lang="en-US" altLang="en-US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mtClean="0">
                <a:latin typeface="Times New Roman" pitchFamily="18" charset="0"/>
                <a:sym typeface="Monotype Sorts" pitchFamily="2" charset="2"/>
              </a:rPr>
              <a:t> I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mtClean="0">
                <a:latin typeface="Times New Roman" pitchFamily="18" charset="0"/>
                <a:sym typeface="Monotype Sorts" pitchFamily="2" charset="2"/>
              </a:rPr>
              <a:t>CG </a:t>
            </a:r>
            <a:r>
              <a:rPr lang="en-US" altLang="en-US" smtClean="0">
                <a:latin typeface="Times New Roman" pitchFamily="18" charset="0"/>
                <a:sym typeface="Symbol" pitchFamily="18" charset="2"/>
              </a:rPr>
              <a:t> HI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0000FF"/>
                </a:solidFill>
              </a:rPr>
              <a:t>Bài tập 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E7D3F3-0654-4D9D-89CF-6E193890F8B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0000FF"/>
                </a:solidFill>
              </a:rPr>
              <a:t>Bài tập 4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itchFamily="18" charset="0"/>
              </a:rPr>
              <a:t>Cho R = {A, B, C, D, E, G} và F = {AB </a:t>
            </a:r>
            <a:r>
              <a:rPr lang="en-US" altLang="en-US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mtClean="0">
                <a:latin typeface="Times New Roman" pitchFamily="18" charset="0"/>
              </a:rPr>
              <a:t>  C, BC </a:t>
            </a:r>
            <a:r>
              <a:rPr lang="en-US" altLang="en-US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mtClean="0">
                <a:latin typeface="Times New Roman" pitchFamily="18" charset="0"/>
              </a:rPr>
              <a:t>  D, D  </a:t>
            </a:r>
            <a:r>
              <a:rPr lang="en-US" altLang="en-US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mtClean="0">
                <a:latin typeface="Times New Roman" pitchFamily="18" charset="0"/>
              </a:rPr>
              <a:t> EG, BE </a:t>
            </a:r>
            <a:r>
              <a:rPr lang="en-US" altLang="en-US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mtClean="0">
                <a:latin typeface="Times New Roman" pitchFamily="18" charset="0"/>
              </a:rPr>
              <a:t>  C}. Tính AB</a:t>
            </a:r>
            <a:r>
              <a:rPr lang="en-US" altLang="en-US" baseline="30000" smtClean="0">
                <a:latin typeface="Times New Roman" pitchFamily="18" charset="0"/>
              </a:rPr>
              <a:t>+</a:t>
            </a:r>
            <a:r>
              <a:rPr lang="en-US" altLang="en-US" smtClean="0">
                <a:latin typeface="Times New Roman" pitchFamily="18" charset="0"/>
              </a:rPr>
              <a:t> 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E7D3F3-0654-4D9D-89CF-6E193890F8B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90600"/>
          </a:xfrm>
        </p:spPr>
        <p:txBody>
          <a:bodyPr anchor="b">
            <a:normAutofit fontScale="90000"/>
          </a:bodyPr>
          <a:lstStyle/>
          <a:p>
            <a:pPr eaLnBrk="1" hangingPunct="1">
              <a:defRPr/>
            </a:pPr>
            <a:r>
              <a:rPr lang="en-US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Phụ thuộc hàm tương đương</a:t>
            </a:r>
            <a:br>
              <a:rPr lang="en-US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000" u="sng" smtClean="0"/>
              <a:t>(equivalences among sets of dependencies)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752600"/>
            <a:ext cx="8183563" cy="3594100"/>
          </a:xfrm>
        </p:spPr>
        <p:txBody>
          <a:bodyPr lIns="182880" tIns="91440"/>
          <a:lstStyle/>
          <a:p>
            <a:pPr eaLnBrk="1" hangingPunct="1"/>
            <a:r>
              <a:rPr lang="en-US" altLang="en-US" sz="2400" smtClean="0">
                <a:latin typeface="Times New Roman" pitchFamily="18" charset="0"/>
              </a:rPr>
              <a:t>Nếu F và G là 2 tập FD. F </a:t>
            </a:r>
            <a:r>
              <a:rPr lang="en-US" altLang="en-US" sz="2400" smtClean="0">
                <a:solidFill>
                  <a:srgbClr val="FF00FF"/>
                </a:solidFill>
                <a:latin typeface="Times New Roman" pitchFamily="18" charset="0"/>
              </a:rPr>
              <a:t>suy diễn</a:t>
            </a:r>
            <a:r>
              <a:rPr lang="en-US" altLang="en-US" sz="2400" smtClean="0">
                <a:latin typeface="Times New Roman" pitchFamily="18" charset="0"/>
              </a:rPr>
              <a:t> G ( F entails G) nếu F suy diễn được tất cả các FD có trong G. </a:t>
            </a:r>
          </a:p>
          <a:p>
            <a:pPr eaLnBrk="1" hangingPunct="1"/>
            <a:r>
              <a:rPr lang="en-US" altLang="en-US" sz="2400" smtClean="0">
                <a:latin typeface="Times New Roman" pitchFamily="18" charset="0"/>
              </a:rPr>
              <a:t>F và G là tương đương nhau nếu F suy diễn G và G suy diễn F hay </a:t>
            </a:r>
            <a:r>
              <a:rPr lang="en-US" altLang="en-US" sz="2400" b="1" smtClean="0">
                <a:latin typeface="Times New Roman" pitchFamily="18" charset="0"/>
              </a:rPr>
              <a:t>F+=G+ </a:t>
            </a:r>
          </a:p>
          <a:p>
            <a:pPr lvl="1" eaLnBrk="1" hangingPunct="1"/>
            <a:r>
              <a:rPr lang="en-US" altLang="en-US" sz="2400" b="1" smtClean="0">
                <a:latin typeface="Times New Roman" pitchFamily="18" charset="0"/>
              </a:rPr>
              <a:t>Ký hiệu F </a:t>
            </a:r>
            <a:r>
              <a:rPr lang="en-US" altLang="en-US" sz="2400" b="1" smtClean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en-US" sz="2400" b="1" smtClean="0">
                <a:latin typeface="Times New Roman" pitchFamily="18" charset="0"/>
              </a:rPr>
              <a:t> G.</a:t>
            </a:r>
          </a:p>
          <a:p>
            <a:pPr lvl="1" eaLnBrk="1" hangingPunct="1"/>
            <a:r>
              <a:rPr lang="en-US" altLang="en-US" sz="2400" b="1" smtClean="0">
                <a:latin typeface="Times New Roman" pitchFamily="18" charset="0"/>
              </a:rPr>
              <a:t>Ta nói F phủ G nếu F+ </a:t>
            </a:r>
            <a:r>
              <a:rPr lang="en-US" altLang="en-US" sz="2400" b="1" smtClean="0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altLang="en-US" sz="2400" b="1" smtClean="0">
                <a:latin typeface="Times New Roman" pitchFamily="18" charset="0"/>
              </a:rPr>
              <a:t> G+</a:t>
            </a:r>
            <a:r>
              <a:rPr lang="en-US" altLang="en-US" sz="2400" smtClean="0">
                <a:latin typeface="Times New Roman" pitchFamily="18" charset="0"/>
              </a:rPr>
              <a:t> </a:t>
            </a:r>
          </a:p>
          <a:p>
            <a:pPr eaLnBrk="1" hangingPunct="1"/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eaLnBrk="1" hangingPunct="1">
              <a:defRPr/>
            </a:pPr>
            <a:fld id="{29286A95-6E54-4A88-BA32-9A77D8100D20}" type="slidenum">
              <a:rPr lang="en-US" sz="1000">
                <a:solidFill>
                  <a:schemeClr val="bg2">
                    <a:shade val="50000"/>
                  </a:schemeClr>
                </a:solidFill>
              </a:rPr>
              <a:pPr algn="r" eaLnBrk="1" hangingPunct="1">
                <a:defRPr/>
              </a:pPr>
              <a:t>52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914400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4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Kiểm tra các tập FD tương đương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183563" cy="3594100"/>
          </a:xfrm>
        </p:spPr>
        <p:txBody>
          <a:bodyPr lIns="182880" tIns="91440"/>
          <a:lstStyle/>
          <a:p>
            <a:pPr eaLnBrk="1" hangingPunct="1">
              <a:lnSpc>
                <a:spcPct val="115000"/>
              </a:lnSpc>
            </a:pPr>
            <a:r>
              <a:rPr lang="en-US" altLang="en-US" sz="2400" smtClean="0">
                <a:latin typeface="Times New Roman" pitchFamily="18" charset="0"/>
              </a:rPr>
              <a:t>Input: F,G – các tập FD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sz="2400" smtClean="0">
                <a:latin typeface="Times New Roman" pitchFamily="18" charset="0"/>
              </a:rPr>
              <a:t>Output: true nếu F tương đương G,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		 false nếu ngược lại 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For each f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F do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		if G does not entail f then return false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	For each g  G do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		if G does not entail g then return false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	Return true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eaLnBrk="1" hangingPunct="1">
              <a:defRPr/>
            </a:pPr>
            <a:fld id="{A66FDE1C-22EC-49F0-A1B0-DBBE35EB7DD8}" type="slidenum">
              <a:rPr lang="en-US" sz="1000">
                <a:solidFill>
                  <a:schemeClr val="bg2">
                    <a:shade val="50000"/>
                  </a:schemeClr>
                </a:solidFill>
              </a:rPr>
              <a:pPr algn="r" eaLnBrk="1" hangingPunct="1">
                <a:defRPr/>
              </a:pPr>
              <a:t>53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600200"/>
            <a:ext cx="2971800" cy="304800"/>
          </a:xfrm>
        </p:spPr>
        <p:txBody>
          <a:bodyPr anchor="b">
            <a:normAutofit fontScale="90000"/>
          </a:bodyPr>
          <a:lstStyle/>
          <a:p>
            <a:pPr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828800"/>
            <a:ext cx="8229600" cy="5334000"/>
          </a:xfrm>
        </p:spPr>
        <p:txBody>
          <a:bodyPr lIns="182880" tIns="91440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Hãy khảo sát 2 tập FD sau: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F={ AC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B, </a:t>
            </a: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AC, DA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G={</a:t>
            </a:r>
            <a:r>
              <a:rPr lang="en-US" altLang="en-US" sz="2400" smtClean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AB</a:t>
            </a: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, AC, DA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, </a:t>
            </a:r>
            <a:r>
              <a:rPr lang="en-US" altLang="en-US" sz="2400" smtClean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DB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F và G có tương đương nhau không???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smtClean="0">
              <a:latin typeface="Times New Roman" pitchFamily="18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	Từ AC (Thêm vào)  AAC (1)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	Từ (1), ta có ACB (Bắc cầu)  </a:t>
            </a:r>
            <a:r>
              <a:rPr lang="en-US" altLang="en-US" sz="2400" smtClean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AB (2)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	Từ (gt) DA và Từ (2) AB (Bắc cầu)  </a:t>
            </a:r>
            <a:r>
              <a:rPr lang="en-US" altLang="en-US" sz="2400" smtClean="0">
                <a:solidFill>
                  <a:srgbClr val="0000FF"/>
                </a:solidFill>
                <a:latin typeface="Times New Roman" pitchFamily="18" charset="0"/>
                <a:sym typeface="Wingdings" pitchFamily="2" charset="2"/>
              </a:rPr>
              <a:t>D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  <a:sym typeface="Wingdings" pitchFamily="2" charset="2"/>
              </a:rPr>
              <a:t>	F suy diễn 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smtClean="0">
              <a:solidFill>
                <a:srgbClr val="C00000"/>
              </a:solidFill>
              <a:latin typeface="Times New Roman" pitchFamily="18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Tương tự khi xét G suy diễn F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eaLnBrk="1" hangingPunct="1">
              <a:defRPr/>
            </a:pPr>
            <a:fld id="{F8AD41EF-42CC-4BD5-AF53-8CE7741CFD25}" type="slidenum">
              <a:rPr lang="en-US" sz="1000">
                <a:solidFill>
                  <a:schemeClr val="bg2">
                    <a:shade val="50000"/>
                  </a:schemeClr>
                </a:solidFill>
              </a:rPr>
              <a:pPr algn="r" eaLnBrk="1" hangingPunct="1">
                <a:defRPr/>
              </a:pPr>
              <a:t>54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Kiểm tra các tập FD tương đương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3733800"/>
            <a:ext cx="7739063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u="sng" smtClean="0">
                <a:latin typeface="Times New Roman" pitchFamily="18" charset="0"/>
              </a:rPr>
              <a:t>Ví du</a:t>
            </a:r>
            <a:r>
              <a:rPr lang="en-US" altLang="en-US" sz="2400" smtClean="0">
                <a:latin typeface="Times New Roman" pitchFamily="18" charset="0"/>
              </a:rPr>
              <a:t>: Cho lược đồ quan hệ Q(ABCDE) hai tập phụ thuộc hàm: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F={A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BC,A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D,CD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E} và G={A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BCE,A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ABD,CD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E}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a) F có tương đương với G không?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b) F có tương đương với G’={A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BCDE} không?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Giải: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80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Xét  A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 BCE;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	A	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 BC;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	A	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 E; 		Vậy 	F </a:t>
            </a:r>
            <a:r>
              <a:rPr lang="en-US" altLang="en-US" sz="2400" b="1" smtClean="0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altLang="en-US" sz="2400" smtClean="0">
                <a:latin typeface="Times New Roman" pitchFamily="18" charset="0"/>
              </a:rPr>
              <a:t> A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 BC (1)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Xét  A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 ABD;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	A	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 AB;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	A	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 D; 		Vậy 	F </a:t>
            </a:r>
            <a:r>
              <a:rPr lang="en-US" altLang="en-US" sz="2400" b="1" smtClean="0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altLang="en-US" sz="2400" smtClean="0">
                <a:latin typeface="Times New Roman" pitchFamily="18" charset="0"/>
              </a:rPr>
              <a:t> A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 D   (2)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Xét  CD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 E;			F </a:t>
            </a:r>
            <a:r>
              <a:rPr lang="en-US" altLang="en-US" sz="2400" b="1" smtClean="0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altLang="en-US" sz="2400" smtClean="0">
                <a:latin typeface="Times New Roman" pitchFamily="18" charset="0"/>
              </a:rPr>
              <a:t> CD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 E   (3)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(1),(2),(3) suy ra </a:t>
            </a:r>
            <a:r>
              <a:rPr lang="en-US" altLang="en-US" sz="2400" b="1" smtClean="0">
                <a:latin typeface="Times New Roman" pitchFamily="18" charset="0"/>
              </a:rPr>
              <a:t>G+ </a:t>
            </a:r>
            <a:r>
              <a:rPr lang="en-US" altLang="en-US" sz="2400" b="1" smtClean="0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altLang="en-US" sz="2400" b="1" smtClean="0">
                <a:latin typeface="Times New Roman" pitchFamily="18" charset="0"/>
              </a:rPr>
              <a:t> F+</a:t>
            </a:r>
            <a:r>
              <a:rPr lang="en-US" altLang="en-US" sz="2400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Kiểm tra các tập FD tương đương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2971800"/>
            <a:ext cx="80772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E7D3F3-0654-4D9D-89CF-6E193890F8B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u="sng" smtClean="0">
                <a:latin typeface="Times New Roman" pitchFamily="18" charset="0"/>
              </a:rPr>
              <a:t>Ví du</a:t>
            </a:r>
            <a:r>
              <a:rPr lang="en-US" altLang="en-US" sz="2200" smtClean="0">
                <a:latin typeface="Times New Roman" pitchFamily="18" charset="0"/>
              </a:rPr>
              <a:t>: Cho lược đồ quan hệ Q(ABCDE) hai tập phụ thuộc hàm: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F={A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BC,A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D,CD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E} và G={A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BCE,A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ABD,CD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E}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	a) F có tương đương với G không?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	b) F có tương đương với G’={A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BCDE} không?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Giải: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80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400" smtClean="0">
                <a:latin typeface="Times New Roman" pitchFamily="18" charset="0"/>
              </a:rPr>
              <a:t>	</a:t>
            </a:r>
            <a:r>
              <a:rPr lang="en-US" altLang="en-US" sz="2200" smtClean="0">
                <a:latin typeface="Times New Roman" pitchFamily="18" charset="0"/>
              </a:rPr>
              <a:t>Xét  A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</a:t>
            </a:r>
            <a:r>
              <a:rPr lang="en-US" altLang="en-US" sz="2200">
                <a:latin typeface="Times New Roman" pitchFamily="18" charset="0"/>
              </a:rPr>
              <a:t>BC và A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>
                <a:latin typeface="Times New Roman" pitchFamily="18" charset="0"/>
              </a:rPr>
              <a:t>D; </a:t>
            </a:r>
            <a:endParaRPr lang="en-US" altLang="en-US" sz="220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			A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A (phản xạ);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			A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ABCD (hợp); 	Vậy 	G </a:t>
            </a:r>
            <a:r>
              <a:rPr lang="en-US" altLang="en-US" sz="2200" b="1" smtClean="0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altLang="en-US" sz="2200" smtClean="0">
                <a:latin typeface="Times New Roman" pitchFamily="18" charset="0"/>
              </a:rPr>
              <a:t> A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ABD (1)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200" smtClean="0">
                <a:latin typeface="Times New Roman" pitchFamily="18" charset="0"/>
              </a:rPr>
              <a:t>	Xét  A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BCD </a:t>
            </a:r>
            <a:r>
              <a:rPr lang="en-US" altLang="en-US" sz="2200">
                <a:latin typeface="Times New Roman" pitchFamily="18" charset="0"/>
              </a:rPr>
              <a:t>(do A</a:t>
            </a:r>
            <a:r>
              <a:rPr lang="en-US" altLang="en-US" sz="22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>
                <a:latin typeface="Times New Roman" pitchFamily="18" charset="0"/>
              </a:rPr>
              <a:t> ABCD </a:t>
            </a:r>
            <a:r>
              <a:rPr lang="en-US" altLang="en-US" sz="2200" smtClean="0">
                <a:latin typeface="Times New Roman" pitchFamily="18" charset="0"/>
              </a:rPr>
              <a:t>(cmt),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			A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CD; A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B (phân rã)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			CD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E  (giả thiết)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			A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E (bắc cầu)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>
                <a:latin typeface="Times New Roman" pitchFamily="18" charset="0"/>
              </a:rPr>
              <a:t>	</a:t>
            </a:r>
            <a:r>
              <a:rPr lang="en-US" altLang="en-US" sz="2200" smtClean="0">
                <a:latin typeface="Times New Roman" pitchFamily="18" charset="0"/>
              </a:rPr>
              <a:t>		mà A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BC (giả thiết); 	Vậy 	G </a:t>
            </a:r>
            <a:r>
              <a:rPr lang="en-US" altLang="en-US" sz="2200" b="1" smtClean="0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altLang="en-US" sz="2200" smtClean="0">
                <a:latin typeface="Times New Roman" pitchFamily="18" charset="0"/>
              </a:rPr>
              <a:t> A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BCE   (2)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	Xét  C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E;	G </a:t>
            </a:r>
            <a:r>
              <a:rPr lang="en-US" altLang="en-US" sz="2200" b="1" smtClean="0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altLang="en-US" sz="2200" smtClean="0">
                <a:latin typeface="Times New Roman" pitchFamily="18" charset="0"/>
              </a:rPr>
              <a:t> C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E  (3)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(1),(2),(3) suy ra </a:t>
            </a:r>
            <a:r>
              <a:rPr lang="en-US" altLang="en-US" sz="2200" b="1" smtClean="0">
                <a:latin typeface="Times New Roman" pitchFamily="18" charset="0"/>
              </a:rPr>
              <a:t>F+ </a:t>
            </a:r>
            <a:r>
              <a:rPr lang="en-US" altLang="en-US" sz="2200" b="1" smtClean="0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altLang="en-US" sz="2200" b="1" smtClean="0">
                <a:latin typeface="Times New Roman" pitchFamily="18" charset="0"/>
              </a:rPr>
              <a:t> G+</a:t>
            </a:r>
            <a:r>
              <a:rPr lang="en-US" altLang="en-US" sz="2200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 smtClean="0">
              <a:latin typeface="Times New Roman" pitchFamily="18" charset="0"/>
            </a:endParaRPr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381000" y="3048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Kiểm tra các tập FD tương đương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E7D3F3-0654-4D9D-89CF-6E193890F8B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smtClean="0">
                <a:latin typeface="Times New Roman" pitchFamily="18" charset="0"/>
              </a:rPr>
              <a:t>Để chứng minh F và G tương đương ta chứng minh: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latin typeface="Times New Roman" pitchFamily="18" charset="0"/>
              </a:rPr>
              <a:t> </a:t>
            </a:r>
            <a:r>
              <a:rPr lang="en-US" altLang="en-US" sz="2000" b="1" smtClean="0">
                <a:solidFill>
                  <a:srgbClr val="993300"/>
                </a:solidFill>
                <a:latin typeface="Times New Roman" pitchFamily="18" charset="0"/>
              </a:rPr>
              <a:t>F+ </a:t>
            </a:r>
            <a:r>
              <a:rPr lang="en-US" altLang="en-US" sz="2000" b="1" smtClean="0">
                <a:solidFill>
                  <a:srgbClr val="993300"/>
                </a:solidFill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altLang="en-US" sz="2000" b="1" smtClean="0">
                <a:solidFill>
                  <a:srgbClr val="993300"/>
                </a:solidFill>
                <a:latin typeface="Times New Roman" pitchFamily="18" charset="0"/>
              </a:rPr>
              <a:t> G 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</a:rPr>
              <a:t>Bằng cách: 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</a:rPr>
              <a:t>X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</a:rPr>
              <a:t>Y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</a:rPr>
              <a:t>G 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</a:rPr>
              <a:t> X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</a:rPr>
              <a:t>Y 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</a:rPr>
              <a:t>F+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</a:rPr>
              <a:t> </a:t>
            </a:r>
            <a:r>
              <a:rPr lang="en-US" altLang="en-US" sz="2000" b="1" smtClean="0">
                <a:solidFill>
                  <a:srgbClr val="993300"/>
                </a:solidFill>
                <a:latin typeface="Times New Roman" pitchFamily="18" charset="0"/>
              </a:rPr>
              <a:t>G+ </a:t>
            </a:r>
            <a:r>
              <a:rPr lang="en-US" altLang="en-US" sz="2000" b="1" smtClean="0">
                <a:solidFill>
                  <a:srgbClr val="993300"/>
                </a:solidFill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altLang="en-US" sz="2000" b="1" smtClean="0">
                <a:solidFill>
                  <a:srgbClr val="993300"/>
                </a:solidFill>
                <a:latin typeface="Times New Roman" pitchFamily="18" charset="0"/>
              </a:rPr>
              <a:t> F 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</a:rPr>
              <a:t>Bằng cách: 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</a:rPr>
              <a:t>X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</a:rPr>
              <a:t>Y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</a:rPr>
              <a:t>F 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</a:rPr>
              <a:t> X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</a:rPr>
              <a:t>Y 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en-US" sz="2000" smtClean="0">
                <a:solidFill>
                  <a:srgbClr val="993300"/>
                </a:solidFill>
                <a:latin typeface="Times New Roman" pitchFamily="18" charset="0"/>
              </a:rPr>
              <a:t>G+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 u="sng" smtClean="0">
              <a:solidFill>
                <a:srgbClr val="9933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200" u="sng" smtClean="0">
                <a:latin typeface="Times New Roman" pitchFamily="18" charset="0"/>
              </a:rPr>
              <a:t>Ví du</a:t>
            </a:r>
            <a:r>
              <a:rPr lang="en-US" altLang="en-US" sz="2200" smtClean="0">
                <a:latin typeface="Times New Roman" pitchFamily="18" charset="0"/>
              </a:rPr>
              <a:t>: Cho lược đồ quan hệ Q(ABCDE) hai tập phụ thuộc hàm: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F={A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BC,A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D,CD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E} và G={A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BCE,A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ABD,CD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E}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F có tương đương với G không?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 smtClean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Ta có A</a:t>
            </a:r>
            <a:r>
              <a:rPr lang="en-US" altLang="en-US" sz="2200" baseline="-25000" smtClean="0">
                <a:latin typeface="Times New Roman" pitchFamily="18" charset="0"/>
              </a:rPr>
              <a:t>F+</a:t>
            </a:r>
            <a:r>
              <a:rPr lang="en-US" altLang="en-US" sz="2200" smtClean="0">
                <a:latin typeface="Times New Roman" pitchFamily="18" charset="0"/>
              </a:rPr>
              <a:t> =ABCDE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en-US" sz="2200" smtClean="0">
                <a:latin typeface="Times New Roman" pitchFamily="18" charset="0"/>
              </a:rPr>
              <a:t> A</a:t>
            </a:r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200" smtClean="0">
                <a:latin typeface="Times New Roman" pitchFamily="18" charset="0"/>
              </a:rPr>
              <a:t>BCE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en-US" sz="2200" smtClean="0">
                <a:latin typeface="Times New Roman" pitchFamily="18" charset="0"/>
              </a:rPr>
              <a:t>F+, A</a:t>
            </a:r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200" smtClean="0">
                <a:latin typeface="Times New Roman" pitchFamily="18" charset="0"/>
              </a:rPr>
              <a:t>ABD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en-US" sz="2200" smtClean="0">
                <a:latin typeface="Times New Roman" pitchFamily="18" charset="0"/>
              </a:rPr>
              <a:t>F+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			CDF+= CDE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en-US" sz="2200" smtClean="0">
                <a:latin typeface="Times New Roman" pitchFamily="18" charset="0"/>
              </a:rPr>
              <a:t> CD</a:t>
            </a:r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200" smtClean="0">
                <a:latin typeface="Times New Roman" pitchFamily="18" charset="0"/>
              </a:rPr>
              <a:t>E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en-US" sz="2200" smtClean="0">
                <a:latin typeface="Times New Roman" pitchFamily="18" charset="0"/>
              </a:rPr>
              <a:t>F+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			</a:t>
            </a:r>
            <a:r>
              <a:rPr lang="en-US" altLang="en-US" sz="2200" smtClean="0">
                <a:latin typeface="Times New Roman" pitchFamily="18" charset="0"/>
              </a:rPr>
              <a:t> F+ </a:t>
            </a:r>
            <a:r>
              <a:rPr lang="en-US" altLang="en-US" sz="2200" b="1" smtClean="0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altLang="en-US" sz="2200" b="1" smtClean="0">
                <a:latin typeface="Times New Roman" pitchFamily="18" charset="0"/>
              </a:rPr>
              <a:t> G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200" b="1" smtClean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Ta có A</a:t>
            </a:r>
            <a:r>
              <a:rPr lang="en-US" altLang="en-US" sz="2200" baseline="-25000" smtClean="0">
                <a:latin typeface="Times New Roman" pitchFamily="18" charset="0"/>
              </a:rPr>
              <a:t>G+=</a:t>
            </a:r>
            <a:r>
              <a:rPr lang="en-US" altLang="en-US" sz="2200" smtClean="0">
                <a:latin typeface="Times New Roman" pitchFamily="18" charset="0"/>
              </a:rPr>
              <a:t>ABCED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en-US" sz="2200" smtClean="0">
                <a:latin typeface="Times New Roman" pitchFamily="18" charset="0"/>
              </a:rPr>
              <a:t> A</a:t>
            </a:r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200" smtClean="0">
                <a:latin typeface="Times New Roman" pitchFamily="18" charset="0"/>
              </a:rPr>
              <a:t>BC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en-US" sz="2200" smtClean="0">
                <a:latin typeface="Times New Roman" pitchFamily="18" charset="0"/>
              </a:rPr>
              <a:t>G+, A</a:t>
            </a:r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200" smtClean="0">
                <a:latin typeface="Times New Roman" pitchFamily="18" charset="0"/>
              </a:rPr>
              <a:t>D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en-US" sz="2200" smtClean="0">
                <a:latin typeface="Times New Roman" pitchFamily="18" charset="0"/>
              </a:rPr>
              <a:t>G+,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			CDG+=CDE 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en-US" sz="2200" smtClean="0">
                <a:latin typeface="Times New Roman" pitchFamily="18" charset="0"/>
              </a:rPr>
              <a:t> CD</a:t>
            </a:r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200" smtClean="0">
                <a:latin typeface="Times New Roman" pitchFamily="18" charset="0"/>
              </a:rPr>
              <a:t>E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en-US" sz="2200" smtClean="0">
                <a:latin typeface="Times New Roman" pitchFamily="18" charset="0"/>
              </a:rPr>
              <a:t>G+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			G+ </a:t>
            </a:r>
            <a:r>
              <a:rPr lang="en-US" altLang="en-US" sz="2200" b="1" smtClean="0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altLang="en-US" sz="2200" b="1" smtClean="0">
                <a:latin typeface="Times New Roman" pitchFamily="18" charset="0"/>
              </a:rPr>
              <a:t> 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b="1" smtClean="0">
                <a:latin typeface="Times New Roman" pitchFamily="18" charset="0"/>
              </a:rPr>
              <a:t>Vậy F+=G+</a:t>
            </a:r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381000" y="3048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Kiểm tra các tập FD tương đương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E7D3F3-0654-4D9D-89CF-6E193890F8B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458200" cy="9906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rgbClr val="0000FF"/>
                </a:solidFill>
              </a:rPr>
              <a:t>PHỦ CỦA TẬP PHỤ THUỘC HÀM</a:t>
            </a:r>
            <a:br>
              <a:rPr lang="en-US" altLang="en-US" sz="3600" b="1" smtClean="0">
                <a:solidFill>
                  <a:srgbClr val="0000FF"/>
                </a:solidFill>
              </a:rPr>
            </a:br>
            <a:r>
              <a:rPr lang="en-US" altLang="en-US" sz="3600" b="1" smtClean="0">
                <a:solidFill>
                  <a:srgbClr val="0000FF"/>
                </a:solidFill>
                <a:latin typeface="Univers" pitchFamily="34" charset="0"/>
              </a:rPr>
              <a:t>(cover of dependencies)</a:t>
            </a:r>
            <a:r>
              <a:rPr lang="en-US" altLang="en-US" sz="3600" b="1" smtClean="0">
                <a:latin typeface="Univers" pitchFamily="34" charset="0"/>
              </a:rPr>
              <a:t/>
            </a:r>
            <a:br>
              <a:rPr lang="en-US" altLang="en-US" sz="3600" b="1" smtClean="0">
                <a:latin typeface="Univers" pitchFamily="34" charset="0"/>
              </a:rPr>
            </a:br>
            <a:endParaRPr lang="en-US" altLang="en-US" sz="3600" b="1" smtClean="0">
              <a:latin typeface="Univers" pitchFamily="34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u="sng" smtClean="0">
                <a:solidFill>
                  <a:srgbClr val="993300"/>
                </a:solidFill>
                <a:latin typeface="Times New Roman" pitchFamily="18" charset="0"/>
              </a:rPr>
              <a:t>Phụ thuộc hàm có vế trái dư thừa</a:t>
            </a:r>
          </a:p>
          <a:p>
            <a:pPr eaLnBrk="1" hangingPunct="1"/>
            <a:r>
              <a:rPr lang="en-US" altLang="en-US" sz="2400" b="1" i="1" smtClean="0">
                <a:latin typeface="Times New Roman" pitchFamily="18" charset="0"/>
              </a:rPr>
              <a:t>Nói rằng phụ thuộc hàm Z </a:t>
            </a:r>
            <a:r>
              <a:rPr lang="en-US" altLang="en-US" sz="2400" b="1" i="1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b="1" i="1" smtClean="0">
                <a:latin typeface="Times New Roman" pitchFamily="18" charset="0"/>
              </a:rPr>
              <a:t> Y có vế trái dư thừa nếu có một A</a:t>
            </a:r>
            <a:r>
              <a:rPr lang="en-US" altLang="en-US" sz="2400" b="1" i="1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en-US" sz="2400" b="1" i="1" smtClean="0">
                <a:latin typeface="Times New Roman" pitchFamily="18" charset="0"/>
              </a:rPr>
              <a:t>Z sao cho F </a:t>
            </a:r>
            <a:r>
              <a:rPr lang="en-US" altLang="en-US" sz="2400" b="1" i="1" smtClean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en-US" sz="2400" b="1" i="1" smtClean="0">
                <a:latin typeface="Times New Roman" pitchFamily="18" charset="0"/>
              </a:rPr>
              <a:t> F-{Z </a:t>
            </a:r>
            <a:r>
              <a:rPr lang="en-US" altLang="en-US" sz="2400" b="1" i="1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b="1" i="1" smtClean="0">
                <a:latin typeface="Times New Roman" pitchFamily="18" charset="0"/>
              </a:rPr>
              <a:t> Y}</a:t>
            </a:r>
            <a:r>
              <a:rPr lang="en-US" altLang="en-US" sz="2400" b="1" i="1" smtClean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en-US" sz="2400" b="1" i="1" smtClean="0">
                <a:latin typeface="Times New Roman" pitchFamily="18" charset="0"/>
              </a:rPr>
              <a:t>{(Z-A) </a:t>
            </a:r>
            <a:r>
              <a:rPr lang="en-US" altLang="en-US" sz="2400" b="1" i="1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b="1" i="1" smtClean="0">
                <a:latin typeface="Times New Roman" pitchFamily="18" charset="0"/>
              </a:rPr>
              <a:t> Y}</a:t>
            </a:r>
            <a:endParaRPr lang="en-US" altLang="en-US" sz="2400" smtClean="0">
              <a:latin typeface="Times New Roman" pitchFamily="18" charset="0"/>
            </a:endParaRPr>
          </a:p>
          <a:p>
            <a:pPr eaLnBrk="1" hangingPunct="1"/>
            <a:r>
              <a:rPr lang="en-US" altLang="en-US" sz="2400" u="sng" smtClean="0">
                <a:latin typeface="Times New Roman" pitchFamily="18" charset="0"/>
              </a:rPr>
              <a:t>Ví du</a:t>
            </a:r>
            <a:r>
              <a:rPr lang="en-US" altLang="en-US" sz="2400" smtClean="0">
                <a:latin typeface="Times New Roman" pitchFamily="18" charset="0"/>
              </a:rPr>
              <a:t>: cho tập phụ thuộc hàm F={A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BC, B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C, AB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D} thì phụ thuộc hàm AB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D có vế trái dư thừa B vì A+ = ABCD Vậy A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smtClean="0">
                <a:latin typeface="Times New Roman" pitchFamily="18" charset="0"/>
              </a:rPr>
              <a:t> D thuoc F+ nên thay AB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smtClean="0">
                <a:latin typeface="Times New Roman" pitchFamily="18" charset="0"/>
              </a:rPr>
              <a:t> D bang A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smtClean="0">
                <a:latin typeface="Times New Roman" pitchFamily="18" charset="0"/>
              </a:rPr>
              <a:t>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	B+   = BC suy ra B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smtClean="0">
                <a:latin typeface="Times New Roman" pitchFamily="18" charset="0"/>
              </a:rPr>
              <a:t>B, B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smtClean="0">
                <a:latin typeface="Times New Roman" pitchFamily="18" charset="0"/>
              </a:rPr>
              <a:t>C đầy đủ nên không thay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	F     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en-US" sz="2400" smtClean="0">
                <a:latin typeface="Times New Roman" pitchFamily="18" charset="0"/>
              </a:rPr>
              <a:t> F – {AB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 D}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en-US" sz="2400" smtClean="0">
                <a:latin typeface="Times New Roman" pitchFamily="18" charset="0"/>
              </a:rPr>
              <a:t>{A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 D}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               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en-US" sz="2400" smtClean="0">
                <a:latin typeface="Times New Roman" pitchFamily="18" charset="0"/>
              </a:rPr>
              <a:t> {A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 BC,B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 C,A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 D}</a:t>
            </a:r>
          </a:p>
          <a:p>
            <a:pPr eaLnBrk="1" hangingPunct="1"/>
            <a:r>
              <a:rPr lang="en-US" altLang="en-US" sz="2400" u="sng" smtClean="0">
                <a:latin typeface="Times New Roman" pitchFamily="18" charset="0"/>
              </a:rPr>
              <a:t>Tập phụ thuộc hàm có vế trái không dư thừa</a:t>
            </a:r>
            <a:r>
              <a:rPr lang="en-US" altLang="en-US" sz="2400" smtClean="0">
                <a:latin typeface="Times New Roman" pitchFamily="18" charset="0"/>
              </a:rPr>
              <a:t> là tập phụ thuộc hàm không có phụ thuộc hàm có vế trái dư thừa </a:t>
            </a:r>
          </a:p>
          <a:p>
            <a:pPr eaLnBrk="1" hangingPunct="1"/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E7D3F3-0654-4D9D-89CF-6E193890F8B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458200" cy="990600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0000FF"/>
                </a:solidFill>
              </a:rPr>
              <a:t>PHỦ TỐI THIỂU CỦA TẬP PTH</a:t>
            </a:r>
            <a:br>
              <a:rPr lang="en-US" altLang="en-US" sz="4000" b="1" smtClean="0">
                <a:solidFill>
                  <a:srgbClr val="0000FF"/>
                </a:solidFill>
              </a:rPr>
            </a:br>
            <a:r>
              <a:rPr lang="en-US" altLang="en-US" sz="2400" b="1" smtClean="0">
                <a:solidFill>
                  <a:srgbClr val="0000FF"/>
                </a:solidFill>
                <a:latin typeface="Univers" pitchFamily="34" charset="0"/>
              </a:rPr>
              <a:t>(Minimal cover of dependencies)</a:t>
            </a:r>
            <a:r>
              <a:rPr lang="en-US" altLang="en-US" sz="2400" b="1" smtClean="0">
                <a:latin typeface="Univers" pitchFamily="34" charset="0"/>
              </a:rPr>
              <a:t/>
            </a:r>
            <a:br>
              <a:rPr lang="en-US" altLang="en-US" sz="2400" b="1" smtClean="0">
                <a:latin typeface="Univers" pitchFamily="34" charset="0"/>
              </a:rPr>
            </a:br>
            <a:endParaRPr lang="en-US" altLang="en-US" sz="2400" b="1" smtClean="0">
              <a:latin typeface="Univers" pitchFamily="34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algn="just" eaLnBrk="1" hangingPunct="1"/>
            <a:r>
              <a:rPr lang="en-US" altLang="en-US" sz="2400" b="1" u="sng" smtClean="0">
                <a:latin typeface="Times New Roman" pitchFamily="18" charset="0"/>
              </a:rPr>
              <a:t>Tập phụ thuộc hàm có vế phải là một thuộc tính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Mỗi tập phụ thuộc hàm F đều tương đương với một tập phụ thuộc hàm G mà vế phải của các phụ thuộc hàm trong G chỉ gồm một thuộc tính. </a:t>
            </a:r>
            <a:endParaRPr lang="en-US" altLang="en-US" sz="2400" u="sng" smtClean="0">
              <a:latin typeface="Times New Roman" pitchFamily="18" charset="0"/>
            </a:endParaRPr>
          </a:p>
          <a:p>
            <a:pPr algn="just" eaLnBrk="1" hangingPunct="1"/>
            <a:r>
              <a:rPr lang="en-US" altLang="en-US" sz="2400" u="sng" smtClean="0">
                <a:latin typeface="Times New Roman" pitchFamily="18" charset="0"/>
              </a:rPr>
              <a:t>Ví du</a:t>
            </a:r>
            <a:r>
              <a:rPr lang="en-US" altLang="en-US" sz="2400" smtClean="0">
                <a:latin typeface="Times New Roman" pitchFamily="18" charset="0"/>
              </a:rPr>
              <a:t>: cho 	F = {A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BC, B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C, AB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D} ta suy ra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		F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en-US" sz="2400" smtClean="0">
                <a:latin typeface="Times New Roman" pitchFamily="18" charset="0"/>
              </a:rPr>
              <a:t> {A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B, A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C ,B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C, AB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D} = G</a:t>
            </a:r>
          </a:p>
          <a:p>
            <a:pPr algn="just" eaLnBrk="1" hangingPunct="1"/>
            <a:r>
              <a:rPr lang="en-US" altLang="en-US" sz="2400" b="1" u="sng" smtClean="0">
                <a:latin typeface="Times New Roman" pitchFamily="18" charset="0"/>
              </a:rPr>
              <a:t>Tập phụ thuộc hàm không dư thừa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Nói rằng F là tập phụ thuộc hàm không dư thừa nếu không tồn tại F’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</a:t>
            </a:r>
            <a:r>
              <a:rPr lang="en-US" altLang="en-US" sz="2400" smtClean="0">
                <a:latin typeface="Times New Roman" pitchFamily="18" charset="0"/>
              </a:rPr>
              <a:t> F sao cho F’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en-US" sz="2400" smtClean="0">
                <a:latin typeface="Times New Roman" pitchFamily="18" charset="0"/>
              </a:rPr>
              <a:t> F.Ngược lại F là tập phụ thuộc hàm dư thừa. </a:t>
            </a:r>
          </a:p>
          <a:p>
            <a:pPr algn="just" eaLnBrk="1" hangingPunct="1"/>
            <a:r>
              <a:rPr lang="en-US" altLang="en-US" sz="2400" u="sng" smtClean="0">
                <a:latin typeface="Times New Roman" pitchFamily="18" charset="0"/>
              </a:rPr>
              <a:t>Ví dụ</a:t>
            </a:r>
            <a:r>
              <a:rPr lang="en-US" altLang="en-US" sz="2400" smtClean="0">
                <a:latin typeface="Times New Roman" pitchFamily="18" charset="0"/>
              </a:rPr>
              <a:t>: cho F = {A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BC, B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D, AB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D} thì F dư thừa vì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F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en-US" sz="2400" smtClean="0">
                <a:latin typeface="Times New Roman" pitchFamily="18" charset="0"/>
              </a:rPr>
              <a:t> F’= {A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BC, B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400" smtClean="0">
                <a:latin typeface="Times New Roman" pitchFamily="18" charset="0"/>
              </a:rPr>
              <a:t>D}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E7D3F3-0654-4D9D-89CF-6E193890F8B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4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Phụ thuộc hàm</a:t>
            </a:r>
            <a:br>
              <a:rPr lang="en-US" sz="4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(Functional Dependency)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2133600"/>
            <a:ext cx="8229600" cy="5029200"/>
          </a:xfrm>
        </p:spPr>
        <p:txBody>
          <a:bodyPr lIns="182880" tIns="91440"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400" smtClean="0">
                <a:latin typeface="Times New Roman" pitchFamily="18" charset="0"/>
              </a:rPr>
              <a:t>Cho lược đồ quan hệ R(U), r là 1 quan hệ bất kỳ trên R, X và Y là 2 tập thuộc tính con.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b="1" smtClean="0">
                <a:solidFill>
                  <a:srgbClr val="C00000"/>
                </a:solidFill>
                <a:latin typeface="Times New Roman" pitchFamily="18" charset="0"/>
              </a:rPr>
              <a:t>Định nghĩa:</a:t>
            </a:r>
            <a:r>
              <a:rPr lang="en-US" altLang="en-US" sz="2400" smtClean="0">
                <a:latin typeface="Times New Roman" pitchFamily="18" charset="0"/>
              </a:rPr>
              <a:t> Phụ thuộc hàm (FD) f: X 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 Y trên lược đồ quan hệ R nếu và chỉ nếu mỗi giá trị X trong r có quan hệ chính xác với 1 giá trị Y trong r. Nghĩa là bất kể khi nào 2 bộ của r có cùng giá trị X thì cũng có cùng giá trị Y.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en-US" sz="2400" b="1" smtClean="0">
                <a:solidFill>
                  <a:srgbClr val="0070C0"/>
                </a:solidFill>
                <a:latin typeface="Times New Roman" pitchFamily="18" charset="0"/>
                <a:sym typeface="Symbol" pitchFamily="18" charset="2"/>
              </a:rPr>
              <a:t>t1, t2  r(R): t1[X] = t2[X]  t1[Y]= t2[Y]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"/>
            </a:pP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X là vế trái, ký hiệu left(f) hay còn gọi là determinant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"/>
            </a:pP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Y là vế phải, ký hiệu right(f) hay  còn gọi là dependent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en-US" sz="2400" smtClean="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48663" y="6111875"/>
            <a:ext cx="457200" cy="365125"/>
          </a:xfrm>
        </p:spPr>
        <p:txBody>
          <a:bodyPr/>
          <a:lstStyle/>
          <a:p>
            <a:pPr>
              <a:defRPr/>
            </a:pPr>
            <a:fld id="{534632EF-F4AE-48CF-BC77-FB218189BE4E}" type="slidenum">
              <a:rPr lang="en-US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</a:rPr>
              <a:pPr>
                <a:defRPr/>
              </a:pPr>
              <a:t>6</a:t>
            </a:fld>
            <a:endParaRPr lang="en-US" sz="1000">
              <a:solidFill>
                <a:schemeClr val="bg2">
                  <a:shade val="50000"/>
                </a:schemeClr>
              </a:solidFill>
              <a:latin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458200" cy="990600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0000FF"/>
                </a:solidFill>
              </a:rPr>
              <a:t>PHỦ TỐI THIỂU CỦA TẬP PTH</a:t>
            </a:r>
            <a:br>
              <a:rPr lang="en-US" altLang="en-US" sz="4000" b="1" smtClean="0">
                <a:solidFill>
                  <a:srgbClr val="0000FF"/>
                </a:solidFill>
              </a:rPr>
            </a:br>
            <a:r>
              <a:rPr lang="en-US" altLang="en-US" sz="2800" b="1" smtClean="0">
                <a:solidFill>
                  <a:srgbClr val="0000FF"/>
                </a:solidFill>
                <a:latin typeface="Univers" pitchFamily="34" charset="0"/>
              </a:rPr>
              <a:t>(Minimal cover of dependencies)</a:t>
            </a:r>
            <a:r>
              <a:rPr lang="en-US" altLang="en-US" sz="2800" b="1" smtClean="0">
                <a:latin typeface="Univers" pitchFamily="34" charset="0"/>
              </a:rPr>
              <a:t/>
            </a:r>
            <a:br>
              <a:rPr lang="en-US" altLang="en-US" sz="2800" b="1" smtClean="0">
                <a:latin typeface="Univers" pitchFamily="34" charset="0"/>
              </a:rPr>
            </a:br>
            <a:endParaRPr lang="en-US" altLang="en-US" sz="2800" b="1" smtClean="0">
              <a:latin typeface="Univers" pitchFamily="34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en-US" sz="2400" u="sng" smtClean="0">
                <a:solidFill>
                  <a:srgbClr val="993300"/>
                </a:solidFill>
                <a:latin typeface="Times New Roman" pitchFamily="18" charset="0"/>
              </a:rPr>
              <a:t>Thuật toán loại khỏi F các phụ thuộc hàm dư thừa</a:t>
            </a:r>
          </a:p>
          <a:p>
            <a:pPr algn="just" eaLnBrk="1" hangingPunct="1"/>
            <a:r>
              <a:rPr lang="en-US" altLang="en-US" sz="2400" smtClean="0">
                <a:latin typeface="Times New Roman" pitchFamily="18" charset="0"/>
              </a:rPr>
              <a:t>Bước 1 : Lần lượt xét các phụ thuộc hàm X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smtClean="0">
                <a:latin typeface="Times New Roman" pitchFamily="18" charset="0"/>
              </a:rPr>
              <a:t>Y của F</a:t>
            </a:r>
          </a:p>
          <a:p>
            <a:pPr algn="just" eaLnBrk="1" hangingPunct="1"/>
            <a:r>
              <a:rPr lang="en-US" altLang="en-US" sz="2400" smtClean="0">
                <a:latin typeface="Times New Roman" pitchFamily="18" charset="0"/>
              </a:rPr>
              <a:t>Bước 2 : Nếu X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smtClean="0">
                <a:latin typeface="Times New Roman" pitchFamily="18" charset="0"/>
              </a:rPr>
              <a:t>Y là thành viên của F – {X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smtClean="0">
                <a:latin typeface="Times New Roman" pitchFamily="18" charset="0"/>
              </a:rPr>
              <a:t>Y} thì loại 	X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400" smtClean="0">
                <a:latin typeface="Times New Roman" pitchFamily="18" charset="0"/>
              </a:rPr>
              <a:t> Y khỏi F.</a:t>
            </a:r>
          </a:p>
          <a:p>
            <a:pPr algn="just" eaLnBrk="1" hangingPunct="1"/>
            <a:r>
              <a:rPr lang="en-US" altLang="en-US" sz="2400" smtClean="0">
                <a:latin typeface="Times New Roman" pitchFamily="18" charset="0"/>
              </a:rPr>
              <a:t>Bước 3 : thực hiện bước 2 cho các phụ thuộc hàm tiếp theo 	của F.</a:t>
            </a:r>
          </a:p>
          <a:p>
            <a:pPr algn="just" eaLnBrk="1" hangingPunct="1"/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E7D3F3-0654-4D9D-89CF-6E193890F8BE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0000FF"/>
                </a:solidFill>
              </a:rPr>
              <a:t>PHỦ TỐI THIỂU CỦA TẬP PTH </a:t>
            </a:r>
            <a:endParaRPr lang="en-US" altLang="en-US" sz="4000" b="1" smtClean="0">
              <a:latin typeface="Univers" pitchFamily="34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Times New Roman" pitchFamily="18" charset="0"/>
              </a:rPr>
              <a:t>F được gọi là một tập phụ thuộc hàm tối thiểu nếu F thỏa đồng thời ba điều kiện  sau:</a:t>
            </a:r>
          </a:p>
          <a:p>
            <a:pPr lvl="1" eaLnBrk="1" hangingPunct="1"/>
            <a:r>
              <a:rPr lang="en-US" altLang="en-US" smtClean="0">
                <a:latin typeface="Times New Roman" pitchFamily="18" charset="0"/>
              </a:rPr>
              <a:t>F là tập phụ thuộc hàm có vế trái không dư thừa</a:t>
            </a:r>
          </a:p>
          <a:p>
            <a:pPr lvl="1" eaLnBrk="1" hangingPunct="1"/>
            <a:r>
              <a:rPr lang="en-US" altLang="en-US" smtClean="0">
                <a:latin typeface="Times New Roman" pitchFamily="18" charset="0"/>
              </a:rPr>
              <a:t>F là tập phụ thuộc hàm có vế phải một thuộc tính.</a:t>
            </a:r>
          </a:p>
          <a:p>
            <a:pPr lvl="1" eaLnBrk="1" hangingPunct="1"/>
            <a:r>
              <a:rPr lang="en-US" altLang="en-US" smtClean="0">
                <a:latin typeface="Times New Roman" pitchFamily="18" charset="0"/>
              </a:rPr>
              <a:t>F là tập phụ thuộc hàm không dư thừa.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E7D3F3-0654-4D9D-89CF-6E193890F8BE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en-US" sz="2400" b="1" smtClean="0">
                <a:solidFill>
                  <a:srgbClr val="993300"/>
                </a:solidFill>
                <a:latin typeface="Times New Roman" pitchFamily="18" charset="0"/>
              </a:rPr>
              <a:t>Thuật toán tìm phủ tối thiểu của một tập phụ thuộc hàm</a:t>
            </a:r>
          </a:p>
          <a:p>
            <a:pPr algn="just" eaLnBrk="1" hangingPunct="1"/>
            <a:r>
              <a:rPr lang="en-US" altLang="en-US" sz="2400" b="1" smtClean="0">
                <a:latin typeface="Times New Roman" pitchFamily="18" charset="0"/>
              </a:rPr>
              <a:t>Bước 1:</a:t>
            </a:r>
            <a:r>
              <a:rPr lang="en-US" altLang="en-US" sz="2400" smtClean="0">
                <a:latin typeface="Times New Roman" pitchFamily="18" charset="0"/>
              </a:rPr>
              <a:t> Loại khỏi F các phụ thuộc hàm có vế trái dư thừa.</a:t>
            </a:r>
          </a:p>
          <a:p>
            <a:pPr algn="just" eaLnBrk="1" hangingPunct="1"/>
            <a:r>
              <a:rPr lang="en-US" altLang="en-US" sz="2400" b="1" smtClean="0">
                <a:latin typeface="Times New Roman" pitchFamily="18" charset="0"/>
              </a:rPr>
              <a:t>Bước 2:</a:t>
            </a:r>
            <a:r>
              <a:rPr lang="en-US" altLang="en-US" sz="2400" smtClean="0">
                <a:latin typeface="Times New Roman" pitchFamily="18" charset="0"/>
              </a:rPr>
              <a:t> Tách các phụ thuộc hàm có vế phải trên một thuộc tính thành các phụ thuộc hàm có vế phải một thuộc tính.</a:t>
            </a:r>
          </a:p>
          <a:p>
            <a:pPr algn="just" eaLnBrk="1" hangingPunct="1"/>
            <a:r>
              <a:rPr lang="en-US" altLang="en-US" sz="2400" b="1" smtClean="0">
                <a:latin typeface="Times New Roman" pitchFamily="18" charset="0"/>
              </a:rPr>
              <a:t>Bước 3:</a:t>
            </a:r>
            <a:r>
              <a:rPr lang="en-US" altLang="en-US" sz="2400" smtClean="0">
                <a:latin typeface="Times New Roman" pitchFamily="18" charset="0"/>
              </a:rPr>
              <a:t> Loại khỏi F các phụ thuộc hàm dư thừa.</a:t>
            </a:r>
          </a:p>
        </p:txBody>
      </p:sp>
      <p:sp>
        <p:nvSpPr>
          <p:cNvPr id="7065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458200" cy="457200"/>
          </a:xfrm>
          <a:noFill/>
        </p:spPr>
        <p:txBody>
          <a:bodyPr/>
          <a:lstStyle/>
          <a:p>
            <a:pPr eaLnBrk="1" hangingPunct="1"/>
            <a:r>
              <a:rPr lang="en-US" altLang="en-US" sz="4000" b="1" smtClean="0">
                <a:solidFill>
                  <a:srgbClr val="0000FF"/>
                </a:solidFill>
              </a:rPr>
              <a:t>PHỦ TỐI THIỂU CỦA TẬP PTH</a:t>
            </a:r>
            <a:r>
              <a:rPr lang="en-US" altLang="en-US" sz="4000" smtClean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E7D3F3-0654-4D9D-89CF-6E193890F8BE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u="sng" smtClean="0">
                <a:latin typeface="Times New Roman" pitchFamily="18" charset="0"/>
              </a:rPr>
              <a:t>Ví dụ</a:t>
            </a:r>
            <a:r>
              <a:rPr lang="en-US" altLang="en-US" sz="2200" smtClean="0">
                <a:latin typeface="Times New Roman" pitchFamily="18" charset="0"/>
              </a:rPr>
              <a:t>: Cho lược đồ quan hệ Q(A,B,C,D) và tập phụ thuộc F như sau: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	F={AB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CD, B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C, C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D}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	Hãy tính phủ tối thiểu của F.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solidFill>
                  <a:srgbClr val="993300"/>
                </a:solidFill>
                <a:latin typeface="Times New Roman" pitchFamily="18" charset="0"/>
              </a:rPr>
              <a:t>Bước 1:</a:t>
            </a:r>
            <a:r>
              <a:rPr lang="en-US" altLang="en-US" sz="2200" smtClean="0">
                <a:latin typeface="Times New Roman" pitchFamily="18" charset="0"/>
              </a:rPr>
              <a:t> Xét  AB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CD;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	A+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	B+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BCD 	Vậy F </a:t>
            </a:r>
            <a:r>
              <a:rPr lang="en-US" altLang="en-US" sz="2200" b="1" smtClean="0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altLang="en-US" sz="2200" smtClean="0">
                <a:latin typeface="Times New Roman" pitchFamily="18" charset="0"/>
              </a:rPr>
              <a:t> B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CD Thay AB</a:t>
            </a:r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200" smtClean="0">
                <a:latin typeface="Times New Roman" pitchFamily="18" charset="0"/>
              </a:rPr>
              <a:t>CD bằng B</a:t>
            </a:r>
            <a:r>
              <a:rPr lang="en-US" altLang="en-US" sz="2200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en-US" sz="2200" smtClean="0">
                <a:latin typeface="Times New Roman" pitchFamily="18" charset="0"/>
              </a:rPr>
              <a:t>CD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	F={B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CD, B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C, C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D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solidFill>
                  <a:srgbClr val="993300"/>
                </a:solidFill>
                <a:latin typeface="Times New Roman" pitchFamily="18" charset="0"/>
              </a:rPr>
              <a:t>Bước 2:</a:t>
            </a:r>
            <a:r>
              <a:rPr lang="en-US" altLang="en-US" sz="2200" smtClean="0">
                <a:latin typeface="Times New Roman" pitchFamily="18" charset="0"/>
              </a:rPr>
              <a:t> F={B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C, B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D, C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D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solidFill>
                  <a:srgbClr val="993300"/>
                </a:solidFill>
                <a:latin typeface="Times New Roman" pitchFamily="18" charset="0"/>
              </a:rPr>
              <a:t>Bước 3:</a:t>
            </a:r>
            <a:r>
              <a:rPr lang="en-US" altLang="en-US" sz="2200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	Loại B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C , F’={B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D,C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D}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		B+=D; Không loại được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	Loại B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D, F’={B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C,C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D}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		B+=CBD; B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D thuộc F’+ nên loại khỏi 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	Loại C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D , F’ = {B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 C}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 		 C+=C Không lọai được;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smtClean="0">
                <a:latin typeface="Times New Roman" pitchFamily="18" charset="0"/>
              </a:rPr>
              <a:t>Vậy phủ tối thiểu là  F ={B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C,C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D}</a:t>
            </a:r>
          </a:p>
        </p:txBody>
      </p:sp>
      <p:sp>
        <p:nvSpPr>
          <p:cNvPr id="7168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458200" cy="457200"/>
          </a:xfrm>
          <a:noFill/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0000FF"/>
                </a:solidFill>
              </a:rPr>
              <a:t>PHỦ TỐI THIỂU CỦA TẬP PTH</a:t>
            </a:r>
            <a:r>
              <a:rPr lang="en-US" altLang="en-US" smtClean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E7D3F3-0654-4D9D-89CF-6E193890F8BE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762000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4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Giải thuật tìm phủ tối thiểu (C2)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371600"/>
            <a:ext cx="8229600" cy="5105400"/>
          </a:xfrm>
        </p:spPr>
        <p:txBody>
          <a:bodyPr lIns="182880" tIns="91440"/>
          <a:lstStyle/>
          <a:p>
            <a:pPr marL="265113" indent="-265113" algn="just" eaLnBrk="1" hangingPunct="1">
              <a:lnSpc>
                <a:spcPct val="110000"/>
              </a:lnSpc>
            </a:pPr>
            <a:r>
              <a:rPr lang="en-US" altLang="en-US" sz="2400" smtClean="0">
                <a:latin typeface="Times New Roman" pitchFamily="18" charset="0"/>
              </a:rPr>
              <a:t>Input: tập phụ thuộc hàm F</a:t>
            </a:r>
          </a:p>
          <a:p>
            <a:pPr marL="265113" indent="-265113" algn="just" eaLnBrk="1" hangingPunct="1">
              <a:lnSpc>
                <a:spcPct val="110000"/>
              </a:lnSpc>
            </a:pPr>
            <a:r>
              <a:rPr lang="en-US" altLang="en-US" sz="2400" smtClean="0">
                <a:latin typeface="Times New Roman" pitchFamily="18" charset="0"/>
              </a:rPr>
              <a:t>Output: G là 1 phủ tối thiểu của F</a:t>
            </a:r>
          </a:p>
          <a:p>
            <a:pPr marL="1454150" lvl="1" indent="-1106488" algn="just" eaLnBrk="1" hangingPunct="1">
              <a:lnSpc>
                <a:spcPct val="110000"/>
              </a:lnSpc>
              <a:buFontTx/>
              <a:buNone/>
            </a:pP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</a:rPr>
              <a:t>Bước 1: </a:t>
            </a:r>
            <a:r>
              <a:rPr lang="en-US" altLang="en-US" sz="2400" smtClean="0">
                <a:latin typeface="Times New Roman" pitchFamily="18" charset="0"/>
              </a:rPr>
              <a:t>G:=F, tất cả FD đều được biến đổi thành thuộc tính đơn bên phía phải</a:t>
            </a:r>
          </a:p>
          <a:p>
            <a:pPr marL="1454150" lvl="1" indent="-1106488" algn="just" eaLnBrk="1" hangingPunct="1">
              <a:lnSpc>
                <a:spcPct val="110000"/>
              </a:lnSpc>
              <a:buFontTx/>
              <a:buNone/>
            </a:pP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</a:rPr>
              <a:t>Bước 2: </a:t>
            </a:r>
            <a:r>
              <a:rPr lang="en-US" altLang="en-US" sz="2400" smtClean="0">
                <a:latin typeface="Times New Roman" pitchFamily="18" charset="0"/>
              </a:rPr>
              <a:t>Xóa tất cả thuộc tính dư thừa khỏi phía trái của FD trong G</a:t>
            </a:r>
          </a:p>
          <a:p>
            <a:pPr marL="1454150" lvl="1" indent="-1106488" algn="just" eaLnBrk="1" hangingPunct="1">
              <a:lnSpc>
                <a:spcPct val="110000"/>
              </a:lnSpc>
              <a:buFontTx/>
              <a:buNone/>
            </a:pPr>
            <a:r>
              <a:rPr lang="en-US" altLang="en-US" sz="2400" smtClean="0">
                <a:solidFill>
                  <a:srgbClr val="C00000"/>
                </a:solidFill>
                <a:latin typeface="Times New Roman" pitchFamily="18" charset="0"/>
              </a:rPr>
              <a:t>Bước 3: </a:t>
            </a:r>
            <a:r>
              <a:rPr lang="en-US" altLang="en-US" sz="2400" smtClean="0">
                <a:latin typeface="Times New Roman" pitchFamily="18" charset="0"/>
              </a:rPr>
              <a:t>Xóa tất cả các FD dư thừa khỏi G</a:t>
            </a:r>
          </a:p>
          <a:p>
            <a:pPr marL="265113" indent="-265113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Return 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981200"/>
            <a:ext cx="8183563" cy="4187825"/>
          </a:xfrm>
        </p:spPr>
        <p:txBody>
          <a:bodyPr lIns="182880" tIns="91440"/>
          <a:lstStyle/>
          <a:p>
            <a:pPr marL="406400" indent="-406400"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Cho tập thuộc tính ABCDEFGH, và tập phụ thuộc hàm F</a:t>
            </a:r>
          </a:p>
          <a:p>
            <a:pPr marL="406400" indent="-406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ABH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C</a:t>
            </a:r>
          </a:p>
          <a:p>
            <a:pPr marL="406400" indent="-406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AD</a:t>
            </a:r>
          </a:p>
          <a:p>
            <a:pPr marL="406400" indent="-406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CE</a:t>
            </a:r>
          </a:p>
          <a:p>
            <a:pPr marL="406400" indent="-406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BGHF</a:t>
            </a:r>
          </a:p>
          <a:p>
            <a:pPr marL="406400" indent="-406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FAD</a:t>
            </a:r>
          </a:p>
          <a:p>
            <a:pPr marL="406400" indent="-406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EF</a:t>
            </a:r>
          </a:p>
          <a:p>
            <a:pPr marL="406400" indent="-406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BH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E</a:t>
            </a:r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Giải thuật tìm phủ tối thiểu (C2)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 (tt)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2057400"/>
            <a:ext cx="8183563" cy="4187825"/>
          </a:xfrm>
        </p:spPr>
        <p:txBody>
          <a:bodyPr lIns="182880" tIns="91440"/>
          <a:lstStyle/>
          <a:p>
            <a:pPr marL="406400" indent="-406400" eaLnBrk="1" hangingPunct="1">
              <a:lnSpc>
                <a:spcPct val="80000"/>
              </a:lnSpc>
            </a:pPr>
            <a:r>
              <a:rPr lang="en-US" altLang="en-US" sz="2400" smtClean="0">
                <a:latin typeface="Times New Roman" pitchFamily="18" charset="0"/>
              </a:rPr>
              <a:t>Bước 1: xác định G với tất cả các FD có vế phải thuộc tính đơn</a:t>
            </a:r>
          </a:p>
          <a:p>
            <a:pPr marL="406400" indent="-406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ABH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C</a:t>
            </a:r>
          </a:p>
          <a:p>
            <a:pPr marL="406400" indent="-406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AD</a:t>
            </a:r>
          </a:p>
          <a:p>
            <a:pPr marL="406400" indent="-406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CE</a:t>
            </a:r>
          </a:p>
          <a:p>
            <a:pPr marL="406400" indent="-406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BGHF</a:t>
            </a:r>
          </a:p>
          <a:p>
            <a:pPr marL="406400" indent="-406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</a:t>
            </a:r>
            <a:r>
              <a:rPr lang="en-US" altLang="en-US" sz="2400" smtClean="0">
                <a:solidFill>
                  <a:srgbClr val="FF00FF"/>
                </a:solidFill>
                <a:latin typeface="Times New Roman" pitchFamily="18" charset="0"/>
                <a:sym typeface="Wingdings" pitchFamily="2" charset="2"/>
              </a:rPr>
              <a:t>FA</a:t>
            </a:r>
          </a:p>
          <a:p>
            <a:pPr marL="406400" indent="-406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solidFill>
                  <a:srgbClr val="FF00FF"/>
                </a:solidFill>
                <a:latin typeface="Times New Roman" pitchFamily="18" charset="0"/>
                <a:sym typeface="Wingdings" pitchFamily="2" charset="2"/>
              </a:rPr>
              <a:t>	FD</a:t>
            </a:r>
          </a:p>
          <a:p>
            <a:pPr marL="406400" indent="-406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EF</a:t>
            </a:r>
          </a:p>
          <a:p>
            <a:pPr marL="406400" indent="-406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BH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E</a:t>
            </a:r>
            <a:endParaRPr lang="en-US" altLang="en-US" sz="2400" smtClean="0">
              <a:latin typeface="Times New Roman" pitchFamily="18" charset="0"/>
            </a:endParaRPr>
          </a:p>
          <a:p>
            <a:pPr marL="406400" indent="-4064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Giải thuật tìm phủ tối thiểu (C2)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371600"/>
            <a:ext cx="8229600" cy="5257800"/>
          </a:xfrm>
        </p:spPr>
        <p:txBody>
          <a:bodyPr lIns="182880" tIns="91440"/>
          <a:lstStyle/>
          <a:p>
            <a:pPr marL="347663" indent="-347663"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Bước 2: Xóa tất cả thuộc tính dư thừa khỏi phía trái của FD trong G</a:t>
            </a:r>
          </a:p>
          <a:p>
            <a:pPr marL="798513" lvl="1" indent="-277813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en-US" sz="2400" smtClean="0">
                <a:latin typeface="Times New Roman" pitchFamily="18" charset="0"/>
              </a:rPr>
              <a:t>Xét ABH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C</a:t>
            </a:r>
          </a:p>
          <a:p>
            <a:pPr marL="347663" indent="-3476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	Vì 	 A</a:t>
            </a:r>
            <a:r>
              <a:rPr lang="en-US" altLang="en-US" sz="2400" baseline="30000" smtClean="0">
                <a:latin typeface="Times New Roman" pitchFamily="18" charset="0"/>
              </a:rPr>
              <a:t>+</a:t>
            </a:r>
            <a:r>
              <a:rPr lang="en-US" altLang="en-US" sz="2400" smtClean="0">
                <a:latin typeface="Times New Roman" pitchFamily="18" charset="0"/>
              </a:rPr>
              <a:t>= {AD}, B</a:t>
            </a:r>
            <a:r>
              <a:rPr lang="en-US" altLang="en-US" sz="2400" baseline="30000" smtClean="0">
                <a:latin typeface="Times New Roman" pitchFamily="18" charset="0"/>
              </a:rPr>
              <a:t>+</a:t>
            </a:r>
            <a:r>
              <a:rPr lang="en-US" altLang="en-US" sz="2400" smtClean="0">
                <a:latin typeface="Times New Roman" pitchFamily="18" charset="0"/>
              </a:rPr>
              <a:t>={B}, H</a:t>
            </a:r>
            <a:r>
              <a:rPr lang="en-US" altLang="en-US" sz="2400" baseline="30000" smtClean="0">
                <a:latin typeface="Times New Roman" pitchFamily="18" charset="0"/>
              </a:rPr>
              <a:t>+</a:t>
            </a:r>
            <a:r>
              <a:rPr lang="en-US" altLang="en-US" sz="2400" smtClean="0">
                <a:latin typeface="Times New Roman" pitchFamily="18" charset="0"/>
              </a:rPr>
              <a:t>={H}	</a:t>
            </a:r>
          </a:p>
          <a:p>
            <a:pPr marL="347663" indent="-3476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   		 (AB)</a:t>
            </a:r>
            <a:r>
              <a:rPr lang="en-US" altLang="en-US" sz="2400" baseline="30000" smtClean="0">
                <a:latin typeface="Times New Roman" pitchFamily="18" charset="0"/>
              </a:rPr>
              <a:t>+</a:t>
            </a:r>
            <a:r>
              <a:rPr lang="en-US" altLang="en-US" sz="2400" smtClean="0">
                <a:latin typeface="Times New Roman" pitchFamily="18" charset="0"/>
              </a:rPr>
              <a:t> = {ABD}, (AH)</a:t>
            </a:r>
            <a:r>
              <a:rPr lang="en-US" altLang="en-US" sz="2400" baseline="30000" smtClean="0">
                <a:latin typeface="Times New Roman" pitchFamily="18" charset="0"/>
              </a:rPr>
              <a:t>+</a:t>
            </a:r>
            <a:r>
              <a:rPr lang="en-US" altLang="en-US" sz="2400" smtClean="0">
                <a:latin typeface="Times New Roman" pitchFamily="18" charset="0"/>
              </a:rPr>
              <a:t>={AHD}</a:t>
            </a:r>
          </a:p>
          <a:p>
            <a:pPr marL="347663" indent="-3476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    			 (BH)</a:t>
            </a:r>
            <a:r>
              <a:rPr lang="en-US" altLang="en-US" sz="2400" baseline="30000" smtClean="0">
                <a:latin typeface="Times New Roman" pitchFamily="18" charset="0"/>
              </a:rPr>
              <a:t>+</a:t>
            </a:r>
            <a:r>
              <a:rPr lang="en-US" altLang="en-US" sz="2400" smtClean="0">
                <a:latin typeface="Times New Roman" pitchFamily="18" charset="0"/>
              </a:rPr>
              <a:t>={BHEFAD}</a:t>
            </a:r>
          </a:p>
          <a:p>
            <a:pPr marL="347663" indent="-3476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	 FD ABHC không dư thừa vế trái</a:t>
            </a:r>
            <a:endParaRPr lang="en-US" altLang="en-US" sz="2400" smtClean="0">
              <a:latin typeface="Times New Roman" pitchFamily="18" charset="0"/>
            </a:endParaRPr>
          </a:p>
          <a:p>
            <a:pPr marL="798513" lvl="1" indent="-277813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smtClean="0">
                <a:latin typeface="Times New Roman" pitchFamily="18" charset="0"/>
              </a:rPr>
              <a:t>Xét 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BGHF</a:t>
            </a:r>
          </a:p>
          <a:p>
            <a:pPr marL="347663" indent="-3476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	Vì 	 B</a:t>
            </a:r>
            <a:r>
              <a:rPr lang="en-US" altLang="en-US" sz="2400" baseline="30000" smtClean="0">
                <a:latin typeface="Times New Roman" pitchFamily="18" charset="0"/>
              </a:rPr>
              <a:t>+</a:t>
            </a:r>
            <a:r>
              <a:rPr lang="en-US" altLang="en-US" sz="2400" smtClean="0">
                <a:latin typeface="Times New Roman" pitchFamily="18" charset="0"/>
              </a:rPr>
              <a:t>={B}, H</a:t>
            </a:r>
            <a:r>
              <a:rPr lang="en-US" altLang="en-US" sz="2400" baseline="30000" smtClean="0">
                <a:latin typeface="Times New Roman" pitchFamily="18" charset="0"/>
              </a:rPr>
              <a:t>+</a:t>
            </a:r>
            <a:r>
              <a:rPr lang="en-US" altLang="en-US" sz="2400" smtClean="0">
                <a:latin typeface="Times New Roman" pitchFamily="18" charset="0"/>
              </a:rPr>
              <a:t>={H}, G+={G}, (GH)+={GH}</a:t>
            </a:r>
          </a:p>
          <a:p>
            <a:pPr marL="347663" indent="-3476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    			 (BG)+={BG}, (BH)</a:t>
            </a:r>
            <a:r>
              <a:rPr lang="en-US" altLang="en-US" sz="2400" baseline="30000" smtClean="0">
                <a:latin typeface="Times New Roman" pitchFamily="18" charset="0"/>
              </a:rPr>
              <a:t>+</a:t>
            </a:r>
            <a:r>
              <a:rPr lang="en-US" altLang="en-US" sz="2400" smtClean="0">
                <a:latin typeface="Times New Roman" pitchFamily="18" charset="0"/>
              </a:rPr>
              <a:t>={BHE</a:t>
            </a:r>
            <a:r>
              <a:rPr lang="en-US" altLang="en-US" sz="2400" smtClean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en-US" sz="2400" smtClean="0">
                <a:latin typeface="Times New Roman" pitchFamily="18" charset="0"/>
              </a:rPr>
              <a:t>AD}</a:t>
            </a:r>
          </a:p>
          <a:p>
            <a:pPr marL="347663" indent="-3476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	 BGH F có G dư thừa</a:t>
            </a:r>
            <a:endParaRPr lang="en-US" altLang="en-US" sz="2400" smtClean="0">
              <a:latin typeface="Times New Roman" pitchFamily="18" charset="0"/>
            </a:endParaRPr>
          </a:p>
          <a:p>
            <a:pPr marL="347663" indent="-347663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smtClean="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eaLnBrk="1" hangingPunct="1">
              <a:defRPr/>
            </a:pPr>
            <a:fld id="{E72999A5-CA0C-4724-BA75-DFA133DD1EAD}" type="slidenum">
              <a:rPr lang="en-US" sz="1000">
                <a:solidFill>
                  <a:schemeClr val="bg2">
                    <a:shade val="50000"/>
                  </a:schemeClr>
                </a:solidFill>
              </a:rPr>
              <a:pPr algn="r" eaLnBrk="1" hangingPunct="1">
                <a:defRPr/>
              </a:pPr>
              <a:t>67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Giải thuật tìm phủ tối thiểu (C2)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371600"/>
            <a:ext cx="8229600" cy="5257800"/>
          </a:xfrm>
        </p:spPr>
        <p:txBody>
          <a:bodyPr lIns="182880" tIns="91440"/>
          <a:lstStyle/>
          <a:p>
            <a:pPr marL="347663" indent="-347663" eaLnBrk="1" hangingPunct="1">
              <a:lnSpc>
                <a:spcPct val="90000"/>
              </a:lnSpc>
            </a:pPr>
            <a:r>
              <a:rPr lang="en-US" altLang="en-US" sz="2400" smtClean="0">
                <a:latin typeface="Times New Roman" pitchFamily="18" charset="0"/>
              </a:rPr>
              <a:t>Bước 2: Xóa tất cả thuộc tính dư thừa khỏi phía trái của FD trong G</a:t>
            </a:r>
          </a:p>
          <a:p>
            <a:pPr marL="347663" indent="-3476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ABH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C</a:t>
            </a:r>
          </a:p>
          <a:p>
            <a:pPr marL="347663" indent="-3476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AD</a:t>
            </a:r>
          </a:p>
          <a:p>
            <a:pPr marL="347663" indent="-3476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CE</a:t>
            </a:r>
          </a:p>
          <a:p>
            <a:pPr marL="347663" indent="-3476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</a:t>
            </a:r>
            <a:r>
              <a:rPr lang="en-US" altLang="en-US" sz="2400" smtClean="0">
                <a:solidFill>
                  <a:srgbClr val="FF00FF"/>
                </a:solidFill>
                <a:latin typeface="Times New Roman" pitchFamily="18" charset="0"/>
                <a:sym typeface="Wingdings" pitchFamily="2" charset="2"/>
              </a:rPr>
              <a:t>BHF (Loại bỏ G)</a:t>
            </a:r>
          </a:p>
          <a:p>
            <a:pPr marL="347663" indent="-3476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FA</a:t>
            </a:r>
          </a:p>
          <a:p>
            <a:pPr marL="347663" indent="-3476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FD</a:t>
            </a:r>
          </a:p>
          <a:p>
            <a:pPr marL="347663" indent="-3476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	EF</a:t>
            </a:r>
          </a:p>
          <a:p>
            <a:pPr marL="347663" indent="-34766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	BH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E</a:t>
            </a:r>
            <a:endParaRPr lang="en-US" altLang="en-US" sz="2400" smtClean="0">
              <a:latin typeface="Times New Roman" pitchFamily="18" charset="0"/>
            </a:endParaRPr>
          </a:p>
          <a:p>
            <a:pPr marL="347663" indent="-347663" eaLnBrk="1" hangingPunct="1">
              <a:lnSpc>
                <a:spcPct val="90000"/>
              </a:lnSpc>
            </a:pPr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Giải thuật tìm phủ tối thiểu (C2)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371600"/>
            <a:ext cx="8229600" cy="4953000"/>
          </a:xfrm>
        </p:spPr>
        <p:txBody>
          <a:bodyPr lIns="182880" tIns="91440"/>
          <a:lstStyle/>
          <a:p>
            <a:pPr marL="406400" indent="-406400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Bước 3: Xóa tất cả các FD dư thừa khỏi G</a:t>
            </a:r>
          </a:p>
          <a:p>
            <a:pPr marL="406400" indent="-406400" eaLnBrk="1" hangingPunct="1"/>
            <a:r>
              <a:rPr lang="en-US" altLang="en-US" sz="2400" smtClean="0">
                <a:latin typeface="Times New Roman" pitchFamily="18" charset="0"/>
              </a:rPr>
              <a:t>Loại bỏ FD F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D (vì FA, AD)</a:t>
            </a:r>
          </a:p>
          <a:p>
            <a:pPr marL="406400" indent="-406400" eaLnBrk="1" hangingPunct="1"/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Loại bỏ FD BHF (vì BH E, EF) </a:t>
            </a:r>
            <a:endParaRPr lang="en-US" altLang="en-US" sz="2400" smtClean="0">
              <a:latin typeface="Times New Roman" pitchFamily="18" charset="0"/>
            </a:endParaRPr>
          </a:p>
          <a:p>
            <a:pPr marL="406400" indent="-406400" eaLnBrk="1" hangingPunct="1">
              <a:buFont typeface="Wingdings" pitchFamily="2" charset="2"/>
              <a:buNone/>
            </a:pPr>
            <a:endParaRPr lang="en-US" altLang="en-US" sz="2400" smtClean="0">
              <a:latin typeface="Times New Roman" pitchFamily="18" charset="0"/>
              <a:sym typeface="Wingdings" pitchFamily="2" charset="2"/>
            </a:endParaRPr>
          </a:p>
          <a:p>
            <a:pPr marL="406400" indent="-406400"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G còn lại các FD sau:</a:t>
            </a:r>
          </a:p>
          <a:p>
            <a:pPr marL="406400" indent="-406400" eaLnBrk="1" hangingPunct="1">
              <a:buFont typeface="Wingdings" pitchFamily="2" charset="2"/>
              <a:buNone/>
            </a:pPr>
            <a:r>
              <a:rPr lang="en-US" altLang="en-US" sz="2400" smtClean="0">
                <a:solidFill>
                  <a:schemeClr val="folHlink"/>
                </a:solidFill>
                <a:latin typeface="Times New Roman" pitchFamily="18" charset="0"/>
              </a:rPr>
              <a:t>	</a:t>
            </a:r>
            <a:r>
              <a:rPr lang="en-US" altLang="en-US" sz="2400" b="1" smtClean="0">
                <a:solidFill>
                  <a:srgbClr val="FF0000"/>
                </a:solidFill>
                <a:latin typeface="Times New Roman" pitchFamily="18" charset="0"/>
              </a:rPr>
              <a:t>G= {ABH</a:t>
            </a:r>
            <a:r>
              <a:rPr lang="en-US" altLang="en-US" sz="2400" b="1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C, AD, CE, FA, EF, 			</a:t>
            </a:r>
            <a:r>
              <a:rPr lang="en-US" altLang="en-US" sz="2400" b="1" smtClean="0">
                <a:solidFill>
                  <a:srgbClr val="FF0000"/>
                </a:solidFill>
                <a:latin typeface="Times New Roman" pitchFamily="18" charset="0"/>
              </a:rPr>
              <a:t>BH</a:t>
            </a:r>
            <a:r>
              <a:rPr lang="en-US" altLang="en-US" sz="2400" b="1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E}</a:t>
            </a:r>
          </a:p>
          <a:p>
            <a:pPr marL="406400" indent="-406400" eaLnBrk="1" hangingPunct="1">
              <a:buFont typeface="Wingdings" pitchFamily="2" charset="2"/>
              <a:buNone/>
            </a:pPr>
            <a:endParaRPr lang="en-US" altLang="en-US" sz="2400" smtClean="0">
              <a:latin typeface="Times New Roman" pitchFamily="18" charset="0"/>
              <a:sym typeface="Wingdings" pitchFamily="2" charset="2"/>
            </a:endParaRPr>
          </a:p>
          <a:p>
            <a:pPr marL="406400" indent="-406400" eaLnBrk="1" hangingPunct="1">
              <a:buFont typeface="Wingdings" pitchFamily="2" charset="2"/>
              <a:buNone/>
            </a:pPr>
            <a:r>
              <a:rPr lang="en-US" altLang="en-US" sz="2400" b="1" smtClean="0"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altLang="en-US" sz="2400" b="1" smtClean="0">
                <a:latin typeface="Times New Roman" pitchFamily="18" charset="0"/>
              </a:rPr>
              <a:t>G là phủ tối thiểu của F</a:t>
            </a:r>
          </a:p>
          <a:p>
            <a:pPr marL="406400" indent="-406400" eaLnBrk="1" hangingPunct="1">
              <a:buFont typeface="Wingdings" pitchFamily="2" charset="2"/>
              <a:buNone/>
            </a:pPr>
            <a:endParaRPr lang="en-US" altLang="en-US" sz="2400" smtClean="0">
              <a:latin typeface="Times New Roman" pitchFamily="18" charset="0"/>
            </a:endParaRPr>
          </a:p>
          <a:p>
            <a:pPr marL="406400" indent="-406400" eaLnBrk="1" hangingPunct="1">
              <a:buFont typeface="Wingdings" pitchFamily="2" charset="2"/>
              <a:buNone/>
            </a:pPr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Giải thuật tìm phủ tối thiểu (C2)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4495800" cy="4495800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</a:pPr>
            <a:r>
              <a:rPr lang="en-US" altLang="en-US" sz="1800" b="1" smtClean="0">
                <a:solidFill>
                  <a:srgbClr val="000099"/>
                </a:solidFill>
                <a:latin typeface="Times New Roman" pitchFamily="18" charset="0"/>
              </a:rPr>
              <a:t>Quan hệ Phancong</a:t>
            </a:r>
            <a:r>
              <a:rPr lang="en-US" altLang="en-US" sz="1800" smtClean="0">
                <a:latin typeface="Times New Roman" pitchFamily="18" charset="0"/>
              </a:rPr>
              <a:t> diễn tả phi công nào lái máy bay nào và máy bay khởi hành vào thời gian nào. Quan hệ trên phải tuân theo các điều kiện ràng buộc sau :</a:t>
            </a:r>
          </a:p>
          <a:p>
            <a:pPr lvl="1" algn="just" eaLnBrk="1" hangingPunct="1">
              <a:lnSpc>
                <a:spcPct val="105000"/>
              </a:lnSpc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en-US" sz="2400" smtClean="0">
                <a:latin typeface="Times New Roman" pitchFamily="18" charset="0"/>
              </a:rPr>
              <a:t>Mỗi máy bay có một giờ khởi hành duy nhất.</a:t>
            </a:r>
          </a:p>
          <a:p>
            <a:pPr lvl="1" algn="just" eaLnBrk="1" hangingPunct="1">
              <a:lnSpc>
                <a:spcPct val="105000"/>
              </a:lnSpc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en-US" sz="2400" smtClean="0">
                <a:latin typeface="Times New Roman" pitchFamily="18" charset="0"/>
              </a:rPr>
              <a:t>Nếu biết phi công, biết ngày giờ khởi hành thì biết được máy bay do phi công lái.</a:t>
            </a:r>
          </a:p>
          <a:p>
            <a:pPr lvl="1" algn="just" eaLnBrk="1" hangingPunct="1">
              <a:lnSpc>
                <a:spcPct val="105000"/>
              </a:lnSpc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en-US" sz="2400" smtClean="0">
                <a:latin typeface="Times New Roman" pitchFamily="18" charset="0"/>
              </a:rPr>
              <a:t>Nếu biết máy bay, biết ngày giờ khởi hành thì biết phi công lái chuyến máy bay ấy.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Phụ thuộc hàm</a:t>
            </a:r>
            <a:b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(Functional Dependency -FD)</a:t>
            </a:r>
          </a:p>
        </p:txBody>
      </p:sp>
      <p:graphicFrame>
        <p:nvGraphicFramePr>
          <p:cNvPr id="131127" name="Group 55"/>
          <p:cNvGraphicFramePr>
            <a:graphicFrameLocks noGrp="1"/>
          </p:cNvGraphicFramePr>
          <p:nvPr>
            <p:ph sz="half" idx="2"/>
          </p:nvPr>
        </p:nvGraphicFramePr>
        <p:xfrm>
          <a:off x="5334000" y="2590800"/>
          <a:ext cx="3276600" cy="3886202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990600"/>
              </a:tblGrid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Tùng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10:15a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Tùng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1:25p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5:50a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6:35p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10:15a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Nghia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10:15a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Nghia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1:25p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78" name="Text Box 56"/>
          <p:cNvSpPr txBox="1">
            <a:spLocks noChangeArrowheads="1"/>
          </p:cNvSpPr>
          <p:nvPr/>
        </p:nvSpPr>
        <p:spPr bwMode="auto">
          <a:xfrm>
            <a:off x="5334000" y="2209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18479" name="Text Box 57"/>
          <p:cNvSpPr txBox="1">
            <a:spLocks noChangeArrowheads="1"/>
          </p:cNvSpPr>
          <p:nvPr/>
        </p:nvSpPr>
        <p:spPr bwMode="auto">
          <a:xfrm>
            <a:off x="5334000" y="2133600"/>
            <a:ext cx="48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itchFamily="34" charset="0"/>
              </a:rPr>
              <a:t>PC</a:t>
            </a:r>
          </a:p>
        </p:txBody>
      </p:sp>
      <p:sp>
        <p:nvSpPr>
          <p:cNvPr id="18480" name="Text Box 58"/>
          <p:cNvSpPr txBox="1">
            <a:spLocks noChangeArrowheads="1"/>
          </p:cNvSpPr>
          <p:nvPr/>
        </p:nvSpPr>
        <p:spPr bwMode="auto">
          <a:xfrm>
            <a:off x="7010400" y="2133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itchFamily="34" charset="0"/>
              </a:rPr>
              <a:t>NKH</a:t>
            </a:r>
          </a:p>
        </p:txBody>
      </p:sp>
      <p:sp>
        <p:nvSpPr>
          <p:cNvPr id="18481" name="Text Box 59"/>
          <p:cNvSpPr txBox="1">
            <a:spLocks noChangeArrowheads="1"/>
          </p:cNvSpPr>
          <p:nvPr/>
        </p:nvSpPr>
        <p:spPr bwMode="auto">
          <a:xfrm>
            <a:off x="6248400" y="2133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itchFamily="34" charset="0"/>
              </a:rPr>
              <a:t>MB</a:t>
            </a:r>
          </a:p>
        </p:txBody>
      </p:sp>
      <p:sp>
        <p:nvSpPr>
          <p:cNvPr id="18482" name="Text Box 60"/>
          <p:cNvSpPr txBox="1">
            <a:spLocks noChangeArrowheads="1"/>
          </p:cNvSpPr>
          <p:nvPr/>
        </p:nvSpPr>
        <p:spPr bwMode="auto">
          <a:xfrm>
            <a:off x="7696200" y="2133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itchFamily="34" charset="0"/>
              </a:rPr>
              <a:t>GKH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2D8544-8FA1-47FB-9D38-ACB70104E68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81025"/>
            <a:ext cx="8458200" cy="714375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4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Khóa của lược đồ quan hệ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371600"/>
            <a:ext cx="8229600" cy="4648200"/>
          </a:xfrm>
        </p:spPr>
        <p:txBody>
          <a:bodyPr lIns="182880" tIns="91440"/>
          <a:lstStyle/>
          <a:p>
            <a:pPr eaLnBrk="1" hangingPunct="1">
              <a:lnSpc>
                <a:spcPct val="105000"/>
              </a:lnSpc>
            </a:pPr>
            <a:r>
              <a:rPr lang="en-US" altLang="en-US" sz="2400" smtClean="0">
                <a:latin typeface="Times New Roman" pitchFamily="18" charset="0"/>
              </a:rPr>
              <a:t>Xét Q(A1,A2,…,An) là lược đồ quan hệ.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n-US" sz="2200" smtClean="0">
                <a:latin typeface="Times New Roman" pitchFamily="18" charset="0"/>
              </a:rPr>
              <a:t>Q+ là tập thuộc tính của Q.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n-US" sz="2200" smtClean="0">
                <a:latin typeface="Times New Roman" pitchFamily="18" charset="0"/>
              </a:rPr>
              <a:t>F là tập phụ thuộc hàm trên Q.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n-US" sz="2200" smtClean="0">
                <a:latin typeface="Times New Roman" pitchFamily="18" charset="0"/>
              </a:rPr>
              <a:t>K là tập con của Q+.</a:t>
            </a:r>
            <a:endParaRPr lang="en-US" altLang="en-US" sz="2200" b="1" i="1" smtClean="0">
              <a:latin typeface="Times New Roman" pitchFamily="18" charset="0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en-US" sz="2400" b="1" smtClean="0">
                <a:latin typeface="Times New Roman" pitchFamily="18" charset="0"/>
              </a:rPr>
              <a:t>Nói rằng K là một khóa của Q nếu: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n-US" sz="2200" i="1" smtClean="0">
                <a:latin typeface="Times New Roman" pitchFamily="18" charset="0"/>
              </a:rPr>
              <a:t>K+ = Q+ và 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n-US" sz="2200" i="1" smtClean="0">
                <a:latin typeface="Times New Roman" pitchFamily="18" charset="0"/>
              </a:rPr>
              <a:t>Không tồn tại  K'</a:t>
            </a:r>
            <a:r>
              <a:rPr lang="en-US" altLang="en-US" sz="2200" i="1" smtClean="0">
                <a:latin typeface="Times New Roman" pitchFamily="18" charset="0"/>
                <a:sym typeface="Symbol" pitchFamily="18" charset="2"/>
              </a:rPr>
              <a:t></a:t>
            </a:r>
            <a:r>
              <a:rPr lang="en-US" altLang="en-US" sz="2200" i="1" smtClean="0">
                <a:latin typeface="Times New Roman" pitchFamily="18" charset="0"/>
              </a:rPr>
              <a:t> K sao cho K’+= Q+</a:t>
            </a:r>
            <a:r>
              <a:rPr lang="en-US" altLang="en-US" sz="2000" i="1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en-US" sz="2400" smtClean="0">
                <a:latin typeface="Times New Roman" pitchFamily="18" charset="0"/>
              </a:rPr>
              <a:t>Tập thuộc tính S được gọi là </a:t>
            </a:r>
            <a:r>
              <a:rPr lang="en-US" altLang="en-US" sz="2400" b="1" i="1" smtClean="0">
                <a:latin typeface="Times New Roman" pitchFamily="18" charset="0"/>
              </a:rPr>
              <a:t>siêu khóa</a:t>
            </a:r>
            <a:r>
              <a:rPr lang="en-US" altLang="en-US" sz="2400" smtClean="0">
                <a:latin typeface="Times New Roman" pitchFamily="18" charset="0"/>
              </a:rPr>
              <a:t> nếu S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altLang="en-US" sz="2400" smtClean="0">
                <a:latin typeface="Times New Roman" pitchFamily="18" charset="0"/>
              </a:rPr>
              <a:t> K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en-US" sz="2400" smtClean="0">
                <a:latin typeface="Times New Roman" pitchFamily="18" charset="0"/>
              </a:rPr>
              <a:t>Thuộc tính A được gọi là </a:t>
            </a:r>
            <a:r>
              <a:rPr lang="en-US" altLang="en-US" sz="2400" b="1" i="1" smtClean="0">
                <a:latin typeface="Times New Roman" pitchFamily="18" charset="0"/>
              </a:rPr>
              <a:t>thuộc tính khóa</a:t>
            </a:r>
            <a:r>
              <a:rPr lang="en-US" altLang="en-US" sz="2400" smtClean="0">
                <a:latin typeface="Times New Roman" pitchFamily="18" charset="0"/>
              </a:rPr>
              <a:t> nếu A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en-US" sz="2400" smtClean="0">
                <a:latin typeface="Times New Roman" pitchFamily="18" charset="0"/>
              </a:rPr>
              <a:t>K với K là khóa bất kỳ của Q. Ngược lại A được gọi là </a:t>
            </a:r>
            <a:r>
              <a:rPr lang="en-US" altLang="en-US" sz="2400" b="1" i="1" smtClean="0">
                <a:latin typeface="Times New Roman" pitchFamily="18" charset="0"/>
              </a:rPr>
              <a:t>thuộc tính không khóa</a:t>
            </a:r>
            <a:r>
              <a:rPr lang="en-US" altLang="en-US" sz="2400" smtClean="0">
                <a:latin typeface="Times New Roman" pitchFamily="18" charset="0"/>
              </a:rPr>
              <a:t>. </a:t>
            </a:r>
          </a:p>
          <a:p>
            <a:pPr eaLnBrk="1" hangingPunct="1">
              <a:lnSpc>
                <a:spcPct val="105000"/>
              </a:lnSpc>
            </a:pPr>
            <a:endParaRPr lang="en-US" altLang="en-US" sz="2400" smtClean="0"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458200" cy="714375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4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Khóa của lược đồ quan hệ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66800"/>
            <a:ext cx="8229600" cy="4648200"/>
          </a:xfrm>
        </p:spPr>
        <p:txBody>
          <a:bodyPr lIns="182880" tIns="9144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u="sng" smtClean="0">
                <a:solidFill>
                  <a:srgbClr val="993300"/>
                </a:solidFill>
                <a:latin typeface="Times New Roman" pitchFamily="18" charset="0"/>
              </a:rPr>
              <a:t>Thuật toán tìm một khóa của một lược đồ quan hệ Q</a:t>
            </a:r>
          </a:p>
          <a:p>
            <a:pPr eaLnBrk="1" hangingPunct="1"/>
            <a:r>
              <a:rPr lang="en-US" altLang="en-US" sz="2400" u="sng" smtClean="0">
                <a:latin typeface="Times New Roman" pitchFamily="18" charset="0"/>
              </a:rPr>
              <a:t>Bước 1</a:t>
            </a:r>
            <a:r>
              <a:rPr lang="en-US" altLang="en-US" sz="2400" smtClean="0">
                <a:latin typeface="Times New Roman" pitchFamily="18" charset="0"/>
              </a:rPr>
              <a:t>:	gán K = Q+</a:t>
            </a:r>
            <a:endParaRPr lang="en-US" altLang="en-US" sz="2400" u="sng" smtClean="0">
              <a:latin typeface="Times New Roman" pitchFamily="18" charset="0"/>
            </a:endParaRPr>
          </a:p>
          <a:p>
            <a:pPr eaLnBrk="1" hangingPunct="1"/>
            <a:r>
              <a:rPr lang="en-US" altLang="en-US" sz="2400" u="sng" smtClean="0">
                <a:latin typeface="Times New Roman" pitchFamily="18" charset="0"/>
              </a:rPr>
              <a:t>Bước 2</a:t>
            </a:r>
            <a:r>
              <a:rPr lang="en-US" altLang="en-US" sz="2400" smtClean="0">
                <a:latin typeface="Times New Roman" pitchFamily="18" charset="0"/>
              </a:rPr>
              <a:t>:	A là một thuộc tính của K, đặt K’=K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en-US" sz="2400" smtClean="0">
                <a:latin typeface="Times New Roman" pitchFamily="18" charset="0"/>
              </a:rPr>
              <a:t> A. 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en-US" sz="1600" smtClean="0">
                <a:latin typeface="Times New Roman" pitchFamily="18" charset="0"/>
              </a:rPr>
              <a:t>		</a:t>
            </a:r>
            <a:r>
              <a:rPr lang="en-US" altLang="en-US" sz="2400" smtClean="0">
                <a:latin typeface="Times New Roman" pitchFamily="18" charset="0"/>
              </a:rPr>
              <a:t>Nếu K’+=Q+ thì  gán </a:t>
            </a:r>
            <a:r>
              <a:rPr lang="en-US" altLang="en-US" sz="1600" smtClean="0">
                <a:latin typeface="Times New Roman" pitchFamily="18" charset="0"/>
              </a:rPr>
              <a:t>	</a:t>
            </a:r>
            <a:r>
              <a:rPr lang="en-US" altLang="en-US" sz="2400" smtClean="0">
                <a:latin typeface="Times New Roman" pitchFamily="18" charset="0"/>
              </a:rPr>
              <a:t>K = K' thực hiện lại bước 2</a:t>
            </a:r>
          </a:p>
          <a:p>
            <a:pPr eaLnBrk="1" hangingPunct="1"/>
            <a:r>
              <a:rPr lang="en-US" altLang="en-US" sz="2200" u="sng" smtClean="0">
                <a:latin typeface="Times New Roman" pitchFamily="18" charset="0"/>
              </a:rPr>
              <a:t>Ví dụ</a:t>
            </a:r>
            <a:r>
              <a:rPr lang="en-US" altLang="en-US" sz="2200" smtClean="0">
                <a:latin typeface="Times New Roman" pitchFamily="18" charset="0"/>
              </a:rPr>
              <a:t>: Tìm tất cả các khóa của lược đồ quan hệ và tập phụ thuộc hàm như sau: Q(C,S,Z); F={CS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Z; Z</a:t>
            </a:r>
            <a:r>
              <a:rPr lang="en-US" altLang="en-US" sz="2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200" smtClean="0">
                <a:latin typeface="Times New Roman" pitchFamily="18" charset="0"/>
              </a:rPr>
              <a:t>C}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eaLnBrk="1" hangingPunct="1">
              <a:defRPr/>
            </a:pPr>
            <a:fld id="{2ACE3C7A-516F-4E05-A3DD-267E66A0C1D1}" type="slidenum">
              <a:rPr lang="en-US" sz="1000">
                <a:solidFill>
                  <a:schemeClr val="bg2">
                    <a:shade val="50000"/>
                  </a:schemeClr>
                </a:solidFill>
              </a:rPr>
              <a:pPr algn="r" eaLnBrk="1" hangingPunct="1">
                <a:defRPr/>
              </a:pPr>
              <a:t>71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graphicFrame>
        <p:nvGraphicFramePr>
          <p:cNvPr id="27443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07885"/>
              </p:ext>
            </p:extLst>
          </p:nvPr>
        </p:nvGraphicFramePr>
        <p:xfrm>
          <a:off x="1600200" y="3695700"/>
          <a:ext cx="6280150" cy="3170240"/>
        </p:xfrm>
        <a:graphic>
          <a:graphicData uri="http://schemas.openxmlformats.org/drawingml/2006/table">
            <a:tbl>
              <a:tblPr/>
              <a:tblGrid>
                <a:gridCol w="1516063"/>
                <a:gridCol w="1547812"/>
                <a:gridCol w="1920875"/>
                <a:gridCol w="1295400"/>
              </a:tblGrid>
              <a:tr h="3962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+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Courier New" pitchFamily="49" charset="0"/>
                        </a:rPr>
                        <a:t>Siêu khóa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Courier New" pitchFamily="49" charset="0"/>
                        </a:rPr>
                        <a:t>khóa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CSZ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Z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ZC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CZ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CZ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SZ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SZC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SZ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SZ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CSZ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CSZ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CSZ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81025"/>
            <a:ext cx="8458200" cy="714375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36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Giải thuật tìm khóa của lược đồ quan hệ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371600"/>
            <a:ext cx="8229600" cy="4648200"/>
          </a:xfrm>
        </p:spPr>
        <p:txBody>
          <a:bodyPr lIns="182880" tIns="91440"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400" smtClean="0">
                <a:latin typeface="Times New Roman" pitchFamily="18" charset="0"/>
              </a:rPr>
              <a:t>Nhập: R(U) và tập phụ thuộc hàm F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smtClean="0">
                <a:latin typeface="Times New Roman" pitchFamily="18" charset="0"/>
              </a:rPr>
              <a:t>Xuất: tập hợp K bao gồm tất cả khóa của R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smtClean="0">
                <a:latin typeface="Times New Roman" pitchFamily="18" charset="0"/>
              </a:rPr>
              <a:t>Tập thuộc tính nguồn (TN) chứa tất cả các thuộc tính xuất hiện ở vế trái và không xuất hiện ở vế phải của các phụ thuộc hàm và các thuộc tính không xuất hiện ở cả vế trái lẫn vế phải của các phụ thuộc hàm 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</a:rPr>
              <a:t>TN=U- </a:t>
            </a:r>
            <a:r>
              <a:rPr lang="en-US" altLang="en-US" sz="2400" baseline="-2500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en-US" sz="2400" baseline="-25000" smtClean="0">
                <a:latin typeface="Times New Roman" pitchFamily="18" charset="0"/>
                <a:sym typeface="Symbol" pitchFamily="18" charset="2"/>
              </a:rPr>
              <a:t>fF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right(f)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eaLnBrk="1" hangingPunct="1">
              <a:defRPr/>
            </a:pPr>
            <a:fld id="{CFCAD03C-8D01-4B07-B971-3574631CE285}" type="slidenum">
              <a:rPr lang="en-US" sz="1000">
                <a:solidFill>
                  <a:schemeClr val="bg2">
                    <a:shade val="50000"/>
                  </a:schemeClr>
                </a:solidFill>
              </a:rPr>
              <a:pPr algn="r" eaLnBrk="1" hangingPunct="1">
                <a:defRPr/>
              </a:pPr>
              <a:t>72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458200" cy="762000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36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Giải thuật tìm khóa của lược đồ quan hệ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447800"/>
            <a:ext cx="8229600" cy="5715000"/>
          </a:xfrm>
        </p:spPr>
        <p:txBody>
          <a:bodyPr lIns="182880" tIns="91440"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Tập thuộc tính đích (TD) chứa tất cả các thuộc tính có xuất hiện ở vế phải và không xuất hiện ở vế trái của các phụ thuộc hàm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TD=</a:t>
            </a:r>
            <a:r>
              <a:rPr lang="en-US" altLang="en-US" sz="2400" smtClean="0">
                <a:latin typeface="Times New Roman" pitchFamily="18" charset="0"/>
              </a:rPr>
              <a:t> </a:t>
            </a:r>
            <a:r>
              <a:rPr lang="en-US" altLang="en-US" sz="2400" baseline="-2500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en-US" sz="2400" baseline="-25000" smtClean="0">
                <a:latin typeface="Times New Roman" pitchFamily="18" charset="0"/>
                <a:sym typeface="Symbol" pitchFamily="18" charset="2"/>
              </a:rPr>
              <a:t>fF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right(f) - </a:t>
            </a:r>
            <a:r>
              <a:rPr lang="en-US" altLang="en-US" sz="2400" baseline="-25000" smtClean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en-US" sz="2400" baseline="-25000" smtClean="0">
                <a:latin typeface="Times New Roman" pitchFamily="18" charset="0"/>
                <a:sym typeface="Symbol" pitchFamily="18" charset="2"/>
              </a:rPr>
              <a:t>fF </a:t>
            </a: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left(f)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en-US" sz="1200" smtClean="0">
              <a:latin typeface="Times New Roman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smtClean="0">
                <a:latin typeface="Times New Roman" pitchFamily="18" charset="0"/>
                <a:sym typeface="Symbol" pitchFamily="18" charset="2"/>
              </a:rPr>
              <a:t>Tập thuộc tính trung gian (TG) chứa tất cả các thuộc tính xuất hiện ở cả vế trái lẫn vế phải của các phụ thuộc hàm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b="1" i="1" u="sng">
                <a:latin typeface="Times New Roman" pitchFamily="18" charset="0"/>
              </a:rPr>
              <a:t>Hệ quả</a:t>
            </a:r>
            <a:r>
              <a:rPr lang="en-US" altLang="en-US" sz="2400" b="1" i="1">
                <a:latin typeface="Times New Roman" pitchFamily="18" charset="0"/>
              </a:rPr>
              <a:t>: Nếu K  là khóa của Q thì TN </a:t>
            </a:r>
            <a:r>
              <a:rPr lang="en-US" altLang="en-US" sz="2400" b="1" i="1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en-US" sz="2400" b="1" i="1">
                <a:latin typeface="Times New Roman" pitchFamily="18" charset="0"/>
              </a:rPr>
              <a:t> K và TD </a:t>
            </a:r>
            <a:r>
              <a:rPr lang="en-US" altLang="en-US" sz="2400" b="1" i="1">
                <a:latin typeface="Times New Roman" pitchFamily="18" charset="0"/>
                <a:sym typeface="Symbol" pitchFamily="18" charset="2"/>
              </a:rPr>
              <a:t></a:t>
            </a:r>
            <a:r>
              <a:rPr lang="en-US" altLang="en-US" sz="2400" b="1" i="1">
                <a:latin typeface="Times New Roman" pitchFamily="18" charset="0"/>
              </a:rPr>
              <a:t> K = </a:t>
            </a:r>
            <a:r>
              <a:rPr lang="en-US" altLang="en-US" sz="2400" b="1" i="1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en-US" sz="2400" b="1" i="1">
                <a:latin typeface="Times New Roman" pitchFamily="18" charset="0"/>
              </a:rPr>
              <a:t> </a:t>
            </a:r>
            <a:endParaRPr lang="en-US" altLang="en-US" sz="2400" u="sng">
              <a:latin typeface="Times New Roman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endParaRPr lang="en-US" altLang="en-US" sz="240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eaLnBrk="1" hangingPunct="1">
              <a:defRPr/>
            </a:pPr>
            <a:fld id="{3693417B-450B-41F8-B217-F6E0D7958B1E}" type="slidenum">
              <a:rPr lang="en-US" sz="1000">
                <a:solidFill>
                  <a:schemeClr val="bg2">
                    <a:shade val="50000"/>
                  </a:schemeClr>
                </a:solidFill>
              </a:rPr>
              <a:pPr algn="r" eaLnBrk="1" hangingPunct="1">
                <a:defRPr/>
              </a:pPr>
              <a:t>73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993775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40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Thuật toán tìm tất cả khóa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371600"/>
            <a:ext cx="8458200" cy="5105400"/>
          </a:xfrm>
        </p:spPr>
        <p:txBody>
          <a:bodyPr lIns="182880" tIns="91440"/>
          <a:lstStyle/>
          <a:p>
            <a:pPr algn="just" eaLnBrk="1" hangingPunct="1"/>
            <a:r>
              <a:rPr lang="en-US" altLang="en-US" sz="2300" b="1" smtClean="0">
                <a:latin typeface="Times New Roman" pitchFamily="18" charset="0"/>
              </a:rPr>
              <a:t>Bước 1:</a:t>
            </a:r>
            <a:r>
              <a:rPr lang="en-US" altLang="en-US" sz="2300" smtClean="0">
                <a:latin typeface="Times New Roman" pitchFamily="18" charset="0"/>
              </a:rPr>
              <a:t> Tạo tập thuộc tính nguồn TN. Tập thuộc tính trung gian TG</a:t>
            </a:r>
          </a:p>
          <a:p>
            <a:pPr algn="just" eaLnBrk="1" hangingPunct="1"/>
            <a:r>
              <a:rPr lang="en-US" altLang="en-US" sz="2300" b="1" smtClean="0">
                <a:latin typeface="Times New Roman" pitchFamily="18" charset="0"/>
              </a:rPr>
              <a:t>Bước 2:</a:t>
            </a:r>
            <a:r>
              <a:rPr lang="en-US" altLang="en-US" sz="2300" smtClean="0">
                <a:latin typeface="Times New Roman" pitchFamily="18" charset="0"/>
              </a:rPr>
              <a:t>  Nếu TG = </a:t>
            </a:r>
            <a:r>
              <a:rPr lang="en-US" altLang="en-US" sz="2300" smtClean="0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en-US" sz="2300" smtClean="0">
                <a:latin typeface="Times New Roman" pitchFamily="18" charset="0"/>
              </a:rPr>
              <a:t>  thì lược đồ quan hệ chỉ có 1 khóa K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			K=TN Kết thúc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     	        Ngược lại qua bước 3</a:t>
            </a:r>
          </a:p>
          <a:p>
            <a:pPr algn="just" eaLnBrk="1" hangingPunct="1"/>
            <a:r>
              <a:rPr lang="en-US" altLang="en-US" sz="2300" b="1" smtClean="0">
                <a:latin typeface="Times New Roman" pitchFamily="18" charset="0"/>
              </a:rPr>
              <a:t>Bước 3:</a:t>
            </a:r>
            <a:r>
              <a:rPr lang="en-US" altLang="en-US" sz="2300" smtClean="0">
                <a:latin typeface="Times New Roman" pitchFamily="18" charset="0"/>
              </a:rPr>
              <a:t> Tìm tất cả các tập con Xi của tập trung gian TG</a:t>
            </a:r>
          </a:p>
          <a:p>
            <a:pPr algn="just" eaLnBrk="1" hangingPunct="1"/>
            <a:r>
              <a:rPr lang="en-US" altLang="en-US" sz="2300" b="1" smtClean="0">
                <a:latin typeface="Times New Roman" pitchFamily="18" charset="0"/>
              </a:rPr>
              <a:t>Bước 4:</a:t>
            </a:r>
            <a:r>
              <a:rPr lang="en-US" altLang="en-US" sz="2300" smtClean="0">
                <a:latin typeface="Times New Roman" pitchFamily="18" charset="0"/>
              </a:rPr>
              <a:t> Tìm các siêu khóa Si bằng cách </a:t>
            </a:r>
            <a:r>
              <a:rPr lang="en-US" altLang="en-US" sz="230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en-US" sz="2300" smtClean="0">
                <a:latin typeface="Times New Roman" pitchFamily="18" charset="0"/>
              </a:rPr>
              <a:t> Xi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en-US" sz="2300" smtClean="0">
                <a:latin typeface="Times New Roman" pitchFamily="18" charset="0"/>
              </a:rPr>
              <a:t>			Nếu (TN </a:t>
            </a:r>
            <a:r>
              <a:rPr lang="en-US" altLang="en-US" sz="2300" smtClean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en-US" sz="2300" smtClean="0">
                <a:latin typeface="Times New Roman" pitchFamily="18" charset="0"/>
              </a:rPr>
              <a:t>  Xi)+  = Q+ thì Si = TN </a:t>
            </a:r>
            <a:r>
              <a:rPr lang="en-US" altLang="en-US" sz="2300" smtClean="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altLang="en-US" sz="2300" smtClean="0">
                <a:latin typeface="Times New Roman" pitchFamily="18" charset="0"/>
              </a:rPr>
              <a:t>  Xi</a:t>
            </a:r>
          </a:p>
          <a:p>
            <a:pPr algn="just" eaLnBrk="1" hangingPunct="1"/>
            <a:r>
              <a:rPr lang="en-US" altLang="en-US" sz="2300" b="1" smtClean="0">
                <a:latin typeface="Times New Roman" pitchFamily="18" charset="0"/>
              </a:rPr>
              <a:t>Bước 5:</a:t>
            </a:r>
            <a:r>
              <a:rPr lang="en-US" altLang="en-US" sz="2300" smtClean="0">
                <a:latin typeface="Times New Roman" pitchFamily="18" charset="0"/>
              </a:rPr>
              <a:t> Tìm khóa bằng cách loại bỏ các siêu khóa không tối thiểu</a:t>
            </a:r>
          </a:p>
          <a:p>
            <a:pPr lvl="1" algn="just" eaLnBrk="1" hangingPunct="1">
              <a:buFontTx/>
              <a:buNone/>
            </a:pPr>
            <a:r>
              <a:rPr lang="en-US" altLang="en-US" sz="230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en-US" sz="2300" smtClean="0">
                <a:latin typeface="Times New Roman" pitchFamily="18" charset="0"/>
              </a:rPr>
              <a:t> Si, Sj </a:t>
            </a:r>
            <a:r>
              <a:rPr lang="en-US" altLang="en-US" sz="2300" smtClean="0">
                <a:latin typeface="Times New Roman" pitchFamily="18" charset="0"/>
                <a:sym typeface="Symbol" pitchFamily="18" charset="2"/>
              </a:rPr>
              <a:t> S</a:t>
            </a:r>
          </a:p>
          <a:p>
            <a:pPr lvl="1" algn="just" eaLnBrk="1" hangingPunct="1">
              <a:buFontTx/>
              <a:buNone/>
            </a:pPr>
            <a:r>
              <a:rPr lang="en-US" altLang="en-US" sz="2300" smtClean="0">
                <a:latin typeface="Times New Roman" pitchFamily="18" charset="0"/>
              </a:rPr>
              <a:t>		if Si</a:t>
            </a:r>
            <a:r>
              <a:rPr lang="en-US" altLang="en-US" sz="2300" smtClean="0">
                <a:latin typeface="Times New Roman" pitchFamily="18" charset="0"/>
                <a:sym typeface="Symbol" pitchFamily="18" charset="2"/>
              </a:rPr>
              <a:t></a:t>
            </a:r>
            <a:r>
              <a:rPr lang="en-US" altLang="en-US" sz="2300" smtClean="0">
                <a:latin typeface="Times New Roman" pitchFamily="18" charset="0"/>
              </a:rPr>
              <a:t> Sj thì Loại Sj ra khỏi tập siêu khóa S</a:t>
            </a:r>
          </a:p>
          <a:p>
            <a:pPr lvl="1" algn="just" eaLnBrk="1" hangingPunct="1">
              <a:buFontTx/>
              <a:buNone/>
            </a:pPr>
            <a:r>
              <a:rPr lang="en-US" altLang="en-US" sz="2300" smtClean="0">
                <a:latin typeface="Times New Roman" pitchFamily="18" charset="0"/>
              </a:rPr>
              <a:t>		S còn lại chính là tập khóa cần tìm </a:t>
            </a:r>
          </a:p>
          <a:p>
            <a:pPr algn="just" eaLnBrk="1" hangingPunct="1"/>
            <a:endParaRPr lang="en-US" altLang="en-US" sz="2300" smtClean="0"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295400"/>
            <a:ext cx="8229600" cy="530225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Ví dụ 1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828800"/>
            <a:ext cx="8382000" cy="2133600"/>
          </a:xfrm>
        </p:spPr>
        <p:txBody>
          <a:bodyPr lIns="182880" tIns="91440"/>
          <a:lstStyle/>
          <a:p>
            <a:pPr marL="265113" indent="-265113" eaLnBrk="1" hangingPunct="1"/>
            <a:r>
              <a:rPr lang="en-US" altLang="en-US" sz="2400" smtClean="0">
                <a:latin typeface="Times New Roman" pitchFamily="18" charset="0"/>
              </a:rPr>
              <a:t>Cho R(A,B,C,D,E,F) và F={D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B, AC, ADE, CF}. Tìm tất cả các khóa của R</a:t>
            </a:r>
          </a:p>
          <a:p>
            <a:pPr marL="265113" indent="-265113" eaLnBrk="1" hangingPunct="1"/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B1: TN={AD}, TG={C}</a:t>
            </a:r>
          </a:p>
          <a:p>
            <a:pPr marL="265113" indent="-265113" eaLnBrk="1" hangingPunct="1"/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Xi là các tập con của TG</a:t>
            </a:r>
          </a:p>
        </p:txBody>
      </p:sp>
      <p:graphicFrame>
        <p:nvGraphicFramePr>
          <p:cNvPr id="239648" name="Group 32"/>
          <p:cNvGraphicFramePr>
            <a:graphicFrameLocks noGrp="1"/>
          </p:cNvGraphicFramePr>
          <p:nvPr>
            <p:ph sz="half" idx="4294967295"/>
          </p:nvPr>
        </p:nvGraphicFramePr>
        <p:xfrm>
          <a:off x="533400" y="3962400"/>
          <a:ext cx="8305800" cy="2001838"/>
        </p:xfrm>
        <a:graphic>
          <a:graphicData uri="http://schemas.openxmlformats.org/drawingml/2006/table">
            <a:tbl>
              <a:tblPr/>
              <a:tblGrid>
                <a:gridCol w="677863"/>
                <a:gridCol w="1608137"/>
                <a:gridCol w="2884488"/>
                <a:gridCol w="1611312"/>
                <a:gridCol w="1524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 TN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(X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 TN)+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Siêu khóa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Khóa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ADBCEF=R+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ADC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ADBCEF=R+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ADC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Slide Number Placeholder 6"/>
          <p:cNvSpPr txBox="1">
            <a:spLocks noGrp="1"/>
          </p:cNvSpPr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eaLnBrk="1" hangingPunct="1">
              <a:defRPr/>
            </a:pPr>
            <a:fld id="{67ABE424-018C-4753-8E8E-74A8FD331702}" type="slidenum">
              <a:rPr lang="en-US" sz="1000">
                <a:solidFill>
                  <a:schemeClr val="bg2">
                    <a:shade val="50000"/>
                  </a:schemeClr>
                </a:solidFill>
              </a:rPr>
              <a:pPr algn="r" eaLnBrk="1" hangingPunct="1">
                <a:defRPr/>
              </a:pPr>
              <a:t>75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57200" y="304800"/>
            <a:ext cx="8229600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Thuật toán tìm tất cả khóa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3733800"/>
            <a:ext cx="8915400" cy="3805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19200"/>
            <a:ext cx="8229600" cy="427038"/>
          </a:xfrm>
        </p:spPr>
        <p:txBody>
          <a:bodyPr anchor="b">
            <a:normAutofit fontScale="90000"/>
          </a:bodyPr>
          <a:lstStyle/>
          <a:p>
            <a:pPr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Ví dụ 2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76400"/>
            <a:ext cx="8001000" cy="2133600"/>
          </a:xfrm>
        </p:spPr>
        <p:txBody>
          <a:bodyPr lIns="182880" tIns="91440"/>
          <a:lstStyle/>
          <a:p>
            <a:pPr marL="265113" indent="-265113" eaLnBrk="1" hangingPunct="1"/>
            <a:r>
              <a:rPr lang="en-US" altLang="en-US" sz="2400" smtClean="0">
                <a:latin typeface="Times New Roman" pitchFamily="18" charset="0"/>
              </a:rPr>
              <a:t>Cho R(A,B,C,D,E,F) và F={A</a:t>
            </a:r>
            <a:r>
              <a:rPr lang="en-US" altLang="en-US" sz="2400" smtClean="0">
                <a:latin typeface="Times New Roman" pitchFamily="18" charset="0"/>
                <a:sym typeface="Wingdings" pitchFamily="2" charset="2"/>
              </a:rPr>
              <a:t>D, CAF, AB EC</a:t>
            </a:r>
            <a:r>
              <a:rPr lang="en-US" altLang="en-US" sz="2400" smtClean="0">
                <a:latin typeface="Times New Roman" pitchFamily="18" charset="0"/>
              </a:rPr>
              <a:t>}. Tìm khóa của R?</a:t>
            </a:r>
          </a:p>
          <a:p>
            <a:pPr marL="265113" indent="-265113" eaLnBrk="1" hangingPunct="1"/>
            <a:r>
              <a:rPr lang="en-US" altLang="en-US" sz="2400" smtClean="0">
                <a:latin typeface="Times New Roman" pitchFamily="18" charset="0"/>
              </a:rPr>
              <a:t>TN={B} , TG={AC}</a:t>
            </a:r>
          </a:p>
          <a:p>
            <a:pPr marL="265113" indent="-265113" eaLnBrk="1" hangingPunct="1"/>
            <a:r>
              <a:rPr lang="en-US" altLang="en-US" sz="2400" smtClean="0">
                <a:latin typeface="Times New Roman" pitchFamily="18" charset="0"/>
              </a:rPr>
              <a:t>Khóa của R là {AB} và {BC}</a:t>
            </a:r>
          </a:p>
        </p:txBody>
      </p:sp>
      <p:graphicFrame>
        <p:nvGraphicFramePr>
          <p:cNvPr id="240685" name="Group 45"/>
          <p:cNvGraphicFramePr>
            <a:graphicFrameLocks noGrp="1"/>
          </p:cNvGraphicFramePr>
          <p:nvPr>
            <p:ph sz="half" idx="4294967295"/>
          </p:nvPr>
        </p:nvGraphicFramePr>
        <p:xfrm>
          <a:off x="533400" y="3657600"/>
          <a:ext cx="8382000" cy="2551113"/>
        </p:xfrm>
        <a:graphic>
          <a:graphicData uri="http://schemas.openxmlformats.org/drawingml/2006/table">
            <a:tbl>
              <a:tblPr/>
              <a:tblGrid>
                <a:gridCol w="685800"/>
                <a:gridCol w="1620838"/>
                <a:gridCol w="2493962"/>
                <a:gridCol w="2043113"/>
                <a:gridCol w="153828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</a:rPr>
                        <a:t> TN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Arial" charset="0"/>
                        </a:rPr>
                        <a:t> TN)+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Siêu khóa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Khóa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ABCDEF=R+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ABCDEF=R+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AC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ABCDEF=R+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Slide Number Placeholder 6"/>
          <p:cNvSpPr txBox="1">
            <a:spLocks noGrp="1"/>
          </p:cNvSpPr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eaLnBrk="1" hangingPunct="1">
              <a:defRPr/>
            </a:pPr>
            <a:fld id="{76C925C5-EFD4-45F9-B19E-53143D4C06C2}" type="slidenum">
              <a:rPr lang="en-US" sz="1000">
                <a:solidFill>
                  <a:schemeClr val="bg2">
                    <a:shade val="50000"/>
                  </a:schemeClr>
                </a:solidFill>
              </a:rPr>
              <a:pPr algn="r" eaLnBrk="1" hangingPunct="1">
                <a:defRPr/>
              </a:pPr>
              <a:t>76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Thuật toán tìm tất cả khóa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3429000"/>
            <a:ext cx="8686800" cy="3957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200400"/>
            <a:ext cx="5334000" cy="1524000"/>
          </a:xfrm>
          <a:noFill/>
        </p:spPr>
        <p:txBody>
          <a:bodyPr lIns="0" tIns="0" rIns="0" bIns="0"/>
          <a:lstStyle/>
          <a:p>
            <a:pPr marL="0" indent="0" eaLnBrk="1" hangingPunct="1">
              <a:spcBef>
                <a:spcPct val="0"/>
              </a:spcBef>
            </a:pPr>
            <a:r>
              <a:rPr lang="en-US" altLang="en-US" sz="1600" smtClean="0">
                <a:solidFill>
                  <a:srgbClr val="0000FF"/>
                </a:solidFill>
                <a:latin typeface="Times New Roman" pitchFamily="18" charset="0"/>
              </a:rPr>
              <a:t> Tìm tất cả các khóa của lược đồ quan hệ và tập pth như sau:</a:t>
            </a:r>
            <a:r>
              <a:rPr lang="en-US" altLang="en-US" smtClean="0">
                <a:solidFill>
                  <a:srgbClr val="0000FF"/>
                </a:solidFill>
              </a:rPr>
              <a:t>   </a:t>
            </a:r>
            <a:r>
              <a:rPr lang="en-US" altLang="en-US" sz="1400" smtClean="0">
                <a:solidFill>
                  <a:srgbClr val="0000FF"/>
                </a:solidFill>
              </a:rPr>
              <a:t>	</a:t>
            </a:r>
            <a:r>
              <a:rPr lang="en-US" altLang="en-US" sz="1600" smtClean="0">
                <a:solidFill>
                  <a:srgbClr val="0000FF"/>
                </a:solidFill>
                <a:latin typeface="Courier New" pitchFamily="49" charset="0"/>
              </a:rPr>
              <a:t>Q(C,S,Z); F={CS</a:t>
            </a:r>
            <a:r>
              <a:rPr lang="en-US" altLang="en-US" sz="1600" smtClean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1600" smtClean="0">
                <a:solidFill>
                  <a:srgbClr val="0000FF"/>
                </a:solidFill>
                <a:latin typeface="Courier New" pitchFamily="49" charset="0"/>
              </a:rPr>
              <a:t>Z; Z</a:t>
            </a:r>
            <a:r>
              <a:rPr lang="en-US" altLang="en-US" sz="1600" smtClean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1600" smtClean="0">
                <a:solidFill>
                  <a:srgbClr val="0000FF"/>
                </a:solidFill>
                <a:latin typeface="Courier New" pitchFamily="49" charset="0"/>
              </a:rPr>
              <a:t>C}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1600" u="sng" smtClean="0">
                <a:solidFill>
                  <a:srgbClr val="0000FF"/>
                </a:solidFill>
                <a:latin typeface="VNI-Times" pitchFamily="2" charset="0"/>
              </a:rPr>
              <a:t>Giải</a:t>
            </a:r>
            <a:r>
              <a:rPr lang="en-US" altLang="en-US" sz="1600" smtClean="0">
                <a:solidFill>
                  <a:srgbClr val="0000FF"/>
                </a:solidFill>
                <a:latin typeface="VNI-Times" pitchFamily="2" charset="0"/>
              </a:rPr>
              <a:t>: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Courier New" pitchFamily="49" charset="0"/>
              </a:rPr>
              <a:t>	TN = {S};	TG = {C,Z}</a:t>
            </a:r>
          </a:p>
          <a:p>
            <a:pPr marL="0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1600" smtClean="0">
                <a:solidFill>
                  <a:srgbClr val="0000FF"/>
                </a:solidFill>
                <a:latin typeface="VNI-Times" pitchFamily="2" charset="0"/>
              </a:rPr>
              <a:t> </a:t>
            </a:r>
            <a:r>
              <a:rPr lang="en-US" altLang="en-US" sz="1400" smtClean="0">
                <a:solidFill>
                  <a:srgbClr val="0000FF"/>
                </a:solidFill>
                <a:latin typeface="Arial Unicode MS" pitchFamily="34" charset="-128"/>
              </a:rPr>
              <a:t>Gọi Xi là các tập con của tập TG:</a:t>
            </a:r>
            <a:r>
              <a:rPr lang="en-US" altLang="en-US" smtClean="0">
                <a:solidFill>
                  <a:srgbClr val="0000FF"/>
                </a:solidFill>
              </a:rPr>
              <a:t> </a:t>
            </a:r>
          </a:p>
        </p:txBody>
      </p:sp>
      <p:graphicFrame>
        <p:nvGraphicFramePr>
          <p:cNvPr id="276530" name="Group 50"/>
          <p:cNvGraphicFramePr>
            <a:graphicFrameLocks noGrp="1"/>
          </p:cNvGraphicFramePr>
          <p:nvPr/>
        </p:nvGraphicFramePr>
        <p:xfrm>
          <a:off x="0" y="5032375"/>
          <a:ext cx="5791200" cy="1828800"/>
        </p:xfrm>
        <a:graphic>
          <a:graphicData uri="http://schemas.openxmlformats.org/drawingml/2006/table">
            <a:tbl>
              <a:tblPr/>
              <a:tblGrid>
                <a:gridCol w="635000"/>
                <a:gridCol w="1509713"/>
                <a:gridCol w="1508125"/>
                <a:gridCol w="1300162"/>
                <a:gridCol w="83820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(TN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X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i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(TN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X</a:t>
                      </a:r>
                      <a:r>
                        <a:rPr kumimoji="0" lang="en-US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i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)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+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Times" pitchFamily="2" charset="0"/>
                          <a:ea typeface="Times New Roman" pitchFamily="18" charset="0"/>
                          <a:cs typeface="Courier New" pitchFamily="49" charset="0"/>
                        </a:rPr>
                        <a:t>Siêu khóa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Times" pitchFamily="2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NI-Times" pitchFamily="2" charset="0"/>
                          <a:ea typeface="Times New Roman" pitchFamily="18" charset="0"/>
                          <a:cs typeface="Courier New" pitchFamily="49" charset="0"/>
                        </a:rPr>
                        <a:t>khóa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NI-Times" pitchFamily="2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  <a:sym typeface="Symbol" pitchFamily="18" charset="2"/>
                        </a:rPr>
                        <a:t>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SCZ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SCZ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057" name="Rectangle 41"/>
          <p:cNvSpPr>
            <a:spLocks noChangeArrowheads="1"/>
          </p:cNvSpPr>
          <p:nvPr/>
        </p:nvSpPr>
        <p:spPr bwMode="auto">
          <a:xfrm>
            <a:off x="304800" y="1524000"/>
            <a:ext cx="51054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Univers" pitchFamily="34" charset="0"/>
              </a:rPr>
              <a:t>Let a relation R have three candidate keys A, B, and (C,D). Which of the following must not be correct.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n-US" sz="1600">
                <a:latin typeface="Univers" pitchFamily="34" charset="0"/>
              </a:rPr>
              <a:t> A</a:t>
            </a:r>
            <a:r>
              <a:rPr lang="en-US" altLang="en-US" sz="1600">
                <a:latin typeface="Univers" pitchFamily="34" charset="0"/>
                <a:sym typeface="Wingdings" pitchFamily="2" charset="2"/>
              </a:rPr>
              <a:t></a:t>
            </a:r>
            <a:r>
              <a:rPr lang="en-US" altLang="en-US" sz="1600">
                <a:latin typeface="Univers" pitchFamily="34" charset="0"/>
              </a:rPr>
              <a:t>B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n-US" sz="1600">
                <a:latin typeface="Univers" pitchFamily="34" charset="0"/>
              </a:rPr>
              <a:t> B</a:t>
            </a:r>
            <a:r>
              <a:rPr lang="en-US" altLang="en-US" sz="1600">
                <a:latin typeface="Univers" pitchFamily="34" charset="0"/>
                <a:sym typeface="Wingdings" pitchFamily="2" charset="2"/>
              </a:rPr>
              <a:t></a:t>
            </a:r>
            <a:r>
              <a:rPr lang="en-US" altLang="en-US" sz="1600">
                <a:latin typeface="Univers" pitchFamily="34" charset="0"/>
              </a:rPr>
              <a:t>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n-US" sz="1600">
                <a:latin typeface="Univers" pitchFamily="34" charset="0"/>
              </a:rPr>
              <a:t> A</a:t>
            </a:r>
            <a:r>
              <a:rPr lang="en-US" altLang="en-US" sz="1600">
                <a:latin typeface="Univers" pitchFamily="34" charset="0"/>
                <a:sym typeface="Wingdings" pitchFamily="2" charset="2"/>
              </a:rPr>
              <a:t></a:t>
            </a:r>
            <a:r>
              <a:rPr lang="en-US" altLang="en-US" sz="1600">
                <a:latin typeface="Univers" pitchFamily="34" charset="0"/>
              </a:rPr>
              <a:t>C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lphaLcParenR"/>
            </a:pPr>
            <a:r>
              <a:rPr lang="en-US" altLang="en-US" sz="1600">
                <a:latin typeface="Univers" pitchFamily="34" charset="0"/>
              </a:rPr>
              <a:t> C</a:t>
            </a:r>
            <a:r>
              <a:rPr lang="en-US" altLang="en-US" sz="1600">
                <a:latin typeface="Univers" pitchFamily="34" charset="0"/>
                <a:sym typeface="Wingdings" pitchFamily="2" charset="2"/>
              </a:rPr>
              <a:t></a:t>
            </a:r>
            <a:r>
              <a:rPr lang="en-US" altLang="en-US" sz="1600">
                <a:latin typeface="Univers" pitchFamily="34" charset="0"/>
              </a:rPr>
              <a:t>AB </a:t>
            </a:r>
          </a:p>
        </p:txBody>
      </p:sp>
      <p:sp>
        <p:nvSpPr>
          <p:cNvPr id="86058" name="Rectangle 42"/>
          <p:cNvSpPr>
            <a:spLocks noChangeArrowheads="1"/>
          </p:cNvSpPr>
          <p:nvPr/>
        </p:nvSpPr>
        <p:spPr bwMode="auto">
          <a:xfrm>
            <a:off x="5715000" y="457200"/>
            <a:ext cx="3048000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503238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503238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tabLst>
                <a:tab pos="5032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tabLst>
                <a:tab pos="5032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tabLst>
                <a:tab pos="5032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5032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5032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5032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5032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u="sng">
                <a:latin typeface="VNI-Times" pitchFamily="2" charset="0"/>
              </a:rPr>
              <a:t>Ghi chú: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Verdana" pitchFamily="34" charset="0"/>
              </a:rPr>
              <a:t>Tập thuộc tính nguồn (TN) chứa tất cả các thuộc tính có xuất hiện ở vế trái và không xuất hiện ở vế phải của các phụ thuộc hàm và các thuộc tính không xuất hiện ở cả vế trái lẫn vế phải của các phụ thuộc hàm.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Verdana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Verdana" pitchFamily="34" charset="0"/>
              </a:rPr>
              <a:t>Tập thuộc tính trung gian (TG) chứa tất cả các thuộc tính xuất hiện ở cả vế trái lẫn vế phải  của các phụ thuộc hàm.</a:t>
            </a:r>
          </a:p>
        </p:txBody>
      </p:sp>
      <p:sp>
        <p:nvSpPr>
          <p:cNvPr id="86059" name="Rectangle 43"/>
          <p:cNvSpPr>
            <a:spLocks noChangeArrowheads="1"/>
          </p:cNvSpPr>
          <p:nvPr/>
        </p:nvSpPr>
        <p:spPr bwMode="auto">
          <a:xfrm>
            <a:off x="304800" y="609600"/>
            <a:ext cx="4876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Verdana" pitchFamily="34" charset="0"/>
              </a:rPr>
              <a:t>Nói rằng K là một khóa của Q nếu: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Verdana" pitchFamily="34" charset="0"/>
              </a:rPr>
              <a:t>K+ = Q+ và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Verdana" pitchFamily="34" charset="0"/>
              </a:rPr>
              <a:t>Không tồn tại  K'</a:t>
            </a:r>
            <a:r>
              <a:rPr lang="en-US" altLang="en-US" sz="1600" i="1">
                <a:latin typeface="Verdana" pitchFamily="34" charset="0"/>
                <a:sym typeface="Symbol" pitchFamily="18" charset="2"/>
              </a:rPr>
              <a:t></a:t>
            </a:r>
            <a:r>
              <a:rPr lang="en-US" altLang="en-US" sz="1600" i="1">
                <a:latin typeface="Verdana" pitchFamily="34" charset="0"/>
              </a:rPr>
              <a:t> K sao cho K’+= Q+</a:t>
            </a:r>
            <a:r>
              <a:rPr lang="en-US" altLang="en-US" sz="1600">
                <a:latin typeface="Verdana" pitchFamily="34" charset="0"/>
              </a:rPr>
              <a:t> </a:t>
            </a:r>
          </a:p>
        </p:txBody>
      </p:sp>
      <p:sp>
        <p:nvSpPr>
          <p:cNvPr id="86060" name="Rectangle 44"/>
          <p:cNvSpPr>
            <a:spLocks noChangeArrowheads="1"/>
          </p:cNvSpPr>
          <p:nvPr/>
        </p:nvSpPr>
        <p:spPr bwMode="auto">
          <a:xfrm>
            <a:off x="5638800" y="4343400"/>
            <a:ext cx="350520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457200" algn="l"/>
                <a:tab pos="9144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457200" algn="l"/>
                <a:tab pos="9144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tabLst>
                <a:tab pos="457200" algn="l"/>
                <a:tab pos="9144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tabLst>
                <a:tab pos="457200" algn="l"/>
                <a:tab pos="9144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tabLst>
                <a:tab pos="457200" algn="l"/>
                <a:tab pos="9144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457200" algn="l"/>
                <a:tab pos="9144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457200" algn="l"/>
                <a:tab pos="9144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457200" algn="l"/>
                <a:tab pos="9144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457200" algn="l"/>
                <a:tab pos="9144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993300"/>
                </a:solidFill>
                <a:latin typeface="Univers" pitchFamily="34" charset="0"/>
              </a:rPr>
              <a:t>Consider a relation R(A,B,C,D,E) with the following functional dependencies: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993300"/>
                </a:solidFill>
                <a:latin typeface="Univers" pitchFamily="34" charset="0"/>
              </a:rPr>
              <a:t>ABC </a:t>
            </a:r>
            <a:r>
              <a:rPr lang="en-US" altLang="en-US" sz="1600">
                <a:solidFill>
                  <a:srgbClr val="993300"/>
                </a:solidFill>
                <a:latin typeface="Univers" pitchFamily="34" charset="0"/>
                <a:sym typeface="Symbol" pitchFamily="18" charset="2"/>
              </a:rPr>
              <a:t></a:t>
            </a:r>
            <a:r>
              <a:rPr lang="en-US" altLang="en-US" sz="1600">
                <a:solidFill>
                  <a:srgbClr val="993300"/>
                </a:solidFill>
                <a:latin typeface="Univers" pitchFamily="34" charset="0"/>
              </a:rPr>
              <a:t> DE and D </a:t>
            </a:r>
            <a:r>
              <a:rPr lang="en-US" altLang="en-US" sz="1600">
                <a:solidFill>
                  <a:srgbClr val="993300"/>
                </a:solidFill>
                <a:latin typeface="Univers" pitchFamily="34" charset="0"/>
                <a:sym typeface="Symbol" pitchFamily="18" charset="2"/>
              </a:rPr>
              <a:t></a:t>
            </a:r>
            <a:r>
              <a:rPr lang="en-US" altLang="en-US" sz="1600">
                <a:solidFill>
                  <a:srgbClr val="993300"/>
                </a:solidFill>
                <a:latin typeface="Univers" pitchFamily="34" charset="0"/>
              </a:rPr>
              <a:t> AB. </a:t>
            </a:r>
            <a:endParaRPr lang="en-US" altLang="en-US" sz="1600">
              <a:solidFill>
                <a:srgbClr val="993300"/>
              </a:solidFill>
              <a:latin typeface="Univers" pitchFamily="34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993300"/>
                </a:solidFill>
                <a:latin typeface="Univers" pitchFamily="34" charset="0"/>
                <a:sym typeface="Symbol" pitchFamily="18" charset="2"/>
              </a:rPr>
              <a:t>The number of superkeys of R is: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993300"/>
                </a:solidFill>
                <a:latin typeface="Univers" pitchFamily="34" charset="0"/>
                <a:sym typeface="Symbol" pitchFamily="18" charset="2"/>
              </a:rPr>
              <a:t>a) 2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993300"/>
                </a:solidFill>
                <a:latin typeface="Univers" pitchFamily="34" charset="0"/>
                <a:sym typeface="Symbol" pitchFamily="18" charset="2"/>
              </a:rPr>
              <a:t>b) 7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993300"/>
                </a:solidFill>
                <a:latin typeface="Univers" pitchFamily="34" charset="0"/>
                <a:sym typeface="Symbol" pitchFamily="18" charset="2"/>
              </a:rPr>
              <a:t>c) 10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993300"/>
                </a:solidFill>
                <a:latin typeface="Univers" pitchFamily="34" charset="0"/>
                <a:sym typeface="Symbol" pitchFamily="18" charset="2"/>
              </a:rPr>
              <a:t>d) 12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2"/>
          <p:cNvSpPr>
            <a:spLocks noChangeArrowheads="1"/>
          </p:cNvSpPr>
          <p:nvPr/>
        </p:nvSpPr>
        <p:spPr bwMode="auto">
          <a:xfrm>
            <a:off x="457200" y="1395413"/>
            <a:ext cx="8305800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1. Cho một quan hệ R ={A, B, C, D, E, F, G, H, I, J} và tập phụ thuộc hàm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	F = { A,B</a:t>
            </a:r>
            <a:r>
              <a:rPr lang="en-US" altLang="en-US" sz="2400">
                <a:latin typeface="Verdana" pitchFamily="34" charset="0"/>
                <a:sym typeface="Wingdings" pitchFamily="2" charset="2"/>
              </a:rPr>
              <a:t></a:t>
            </a:r>
            <a:r>
              <a:rPr lang="en-US" altLang="en-US" sz="2400">
                <a:latin typeface="Verdana" pitchFamily="34" charset="0"/>
              </a:rPr>
              <a:t>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		A</a:t>
            </a:r>
            <a:r>
              <a:rPr lang="en-US" altLang="en-US" sz="2400">
                <a:latin typeface="Verdana" pitchFamily="34" charset="0"/>
                <a:sym typeface="Wingdings" pitchFamily="2" charset="2"/>
              </a:rPr>
              <a:t></a:t>
            </a:r>
            <a:r>
              <a:rPr lang="en-US" altLang="en-US" sz="2400">
                <a:latin typeface="Verdana" pitchFamily="34" charset="0"/>
              </a:rPr>
              <a:t> D, 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		B</a:t>
            </a:r>
            <a:r>
              <a:rPr lang="en-US" altLang="en-US" sz="2400">
                <a:latin typeface="Verdana" pitchFamily="34" charset="0"/>
                <a:sym typeface="Wingdings" pitchFamily="2" charset="2"/>
              </a:rPr>
              <a:t></a:t>
            </a:r>
            <a:r>
              <a:rPr lang="en-US" altLang="en-US" sz="2400">
                <a:latin typeface="Verdana" pitchFamily="34" charset="0"/>
              </a:rPr>
              <a:t> 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		F</a:t>
            </a:r>
            <a:r>
              <a:rPr lang="en-US" altLang="en-US" sz="2400">
                <a:latin typeface="Verdana" pitchFamily="34" charset="0"/>
                <a:sym typeface="Wingdings" pitchFamily="2" charset="2"/>
              </a:rPr>
              <a:t></a:t>
            </a:r>
            <a:r>
              <a:rPr lang="en-US" altLang="en-US" sz="2400">
                <a:latin typeface="Verdana" pitchFamily="34" charset="0"/>
              </a:rPr>
              <a:t> G, 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		D</a:t>
            </a:r>
            <a:r>
              <a:rPr lang="en-US" altLang="en-US" sz="2400">
                <a:latin typeface="Verdana" pitchFamily="34" charset="0"/>
                <a:sym typeface="Wingdings" pitchFamily="2" charset="2"/>
              </a:rPr>
              <a:t></a:t>
            </a:r>
            <a:r>
              <a:rPr lang="en-US" altLang="en-US" sz="2400">
                <a:latin typeface="Verdana" pitchFamily="34" charset="0"/>
              </a:rPr>
              <a:t> I, J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Verdana" pitchFamily="34" charset="0"/>
              </a:rPr>
              <a:t>Yêu cầu: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- Tìm {A}+ ={D, E, I ,J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- Tìm khóa của quan hệ R.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- Tách quan hệ R thành BCNF.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- Kiểm tra xem việc tách trên có mất mát thông tin không?</a:t>
            </a:r>
          </a:p>
        </p:txBody>
      </p:sp>
      <p:sp>
        <p:nvSpPr>
          <p:cNvPr id="87043" name="Rectangle 43"/>
          <p:cNvSpPr>
            <a:spLocks noChangeArrowheads="1"/>
          </p:cNvSpPr>
          <p:nvPr/>
        </p:nvSpPr>
        <p:spPr bwMode="auto">
          <a:xfrm>
            <a:off x="304800" y="609600"/>
            <a:ext cx="48768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70C0"/>
                </a:solidFill>
                <a:latin typeface="Verdana" pitchFamily="34" charset="0"/>
              </a:rPr>
              <a:t>Bài Tập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2"/>
          <p:cNvSpPr>
            <a:spLocks noChangeArrowheads="1"/>
          </p:cNvSpPr>
          <p:nvPr/>
        </p:nvSpPr>
        <p:spPr bwMode="auto">
          <a:xfrm>
            <a:off x="419100" y="1622421"/>
            <a:ext cx="8305800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altLang="en-US" sz="2400">
                <a:latin typeface="Verdana" pitchFamily="34" charset="0"/>
              </a:rPr>
              <a:t>1. </a:t>
            </a:r>
            <a:r>
              <a:rPr lang="en-US" sz="2400"/>
              <a:t>Cho quan hệ </a:t>
            </a:r>
            <a:r>
              <a:rPr lang="en-US" sz="2400" b="1"/>
              <a:t>R(ABCDEH)</a:t>
            </a:r>
            <a:r>
              <a:rPr lang="en-US" sz="2400"/>
              <a:t> và  tập các phụ thuộc hàm </a:t>
            </a:r>
          </a:p>
          <a:p>
            <a:pPr>
              <a:buNone/>
            </a:pPr>
            <a:r>
              <a:rPr lang="en-US" sz="2400" b="1"/>
              <a:t>F = {  AB </a:t>
            </a:r>
            <a:r>
              <a:rPr lang="en-US" sz="2400" b="1">
                <a:sym typeface="Symbol" panose="05050102010706020507" pitchFamily="18" charset="2"/>
              </a:rPr>
              <a:t></a:t>
            </a:r>
            <a:r>
              <a:rPr lang="en-US" sz="2400" b="1"/>
              <a:t> ED , BD </a:t>
            </a:r>
            <a:r>
              <a:rPr lang="en-US" sz="2400" b="1">
                <a:sym typeface="Symbol" panose="05050102010706020507" pitchFamily="18" charset="2"/>
              </a:rPr>
              <a:t></a:t>
            </a:r>
            <a:r>
              <a:rPr lang="en-US" sz="2400" b="1"/>
              <a:t> CH  , AC </a:t>
            </a:r>
            <a:r>
              <a:rPr lang="en-US" sz="2400" b="1">
                <a:sym typeface="Symbol" panose="05050102010706020507" pitchFamily="18" charset="2"/>
              </a:rPr>
              <a:t></a:t>
            </a:r>
            <a:r>
              <a:rPr lang="en-US" sz="2400" b="1"/>
              <a:t> BD , ABC </a:t>
            </a:r>
            <a:r>
              <a:rPr lang="en-US" sz="2400" b="1">
                <a:sym typeface="Symbol" panose="05050102010706020507" pitchFamily="18" charset="2"/>
              </a:rPr>
              <a:t></a:t>
            </a:r>
            <a:r>
              <a:rPr lang="en-US" sz="2400" b="1"/>
              <a:t> DH  }</a:t>
            </a:r>
            <a:endParaRPr lang="en-US" sz="2400"/>
          </a:p>
          <a:p>
            <a:pPr>
              <a:buNone/>
            </a:pPr>
            <a:r>
              <a:rPr lang="en-US" sz="2400"/>
              <a:t> </a:t>
            </a:r>
          </a:p>
          <a:p>
            <a:pPr>
              <a:buNone/>
            </a:pPr>
            <a:r>
              <a:rPr lang="en-US" sz="2400" b="1"/>
              <a:t>2.1 : Tìm tất cả các khoá của R suy ra từ tập phụ thuộc hàm</a:t>
            </a:r>
            <a:endParaRPr lang="en-US" sz="2400"/>
          </a:p>
        </p:txBody>
      </p:sp>
      <p:sp>
        <p:nvSpPr>
          <p:cNvPr id="87043" name="Rectangle 43"/>
          <p:cNvSpPr>
            <a:spLocks noChangeArrowheads="1"/>
          </p:cNvSpPr>
          <p:nvPr/>
        </p:nvSpPr>
        <p:spPr bwMode="auto">
          <a:xfrm>
            <a:off x="304800" y="609600"/>
            <a:ext cx="48768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70C0"/>
                </a:solidFill>
                <a:latin typeface="Verdana" pitchFamily="34" charset="0"/>
              </a:rPr>
              <a:t>Bài Tập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54102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1800" smtClean="0">
                <a:latin typeface="Times New Roman" pitchFamily="18" charset="0"/>
              </a:rPr>
              <a:t>Các ràng buộc này là các ví dụ về phụ thuộc hàm và được phát biểu lại như sau :</a:t>
            </a:r>
          </a:p>
          <a:p>
            <a:pPr lvl="1" algn="just" eaLnBrk="1" hangingPunct="1">
              <a:lnSpc>
                <a:spcPct val="90000"/>
              </a:lnSpc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en-US" sz="1800" smtClean="0">
                <a:latin typeface="Times New Roman" pitchFamily="18" charset="0"/>
              </a:rPr>
              <a:t>MAYBAY xác định GIOKH.</a:t>
            </a:r>
          </a:p>
          <a:p>
            <a:pPr lvl="1" algn="just" eaLnBrk="1" hangingPunct="1">
              <a:lnSpc>
                <a:spcPct val="90000"/>
              </a:lnSpc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en-US" sz="1800" smtClean="0">
                <a:latin typeface="Times New Roman" pitchFamily="18" charset="0"/>
              </a:rPr>
              <a:t>{PHICONG, NGAYKH, GIOKH} xác định MAYBAY.</a:t>
            </a:r>
          </a:p>
          <a:p>
            <a:pPr lvl="1" algn="just" eaLnBrk="1" hangingPunct="1">
              <a:lnSpc>
                <a:spcPct val="90000"/>
              </a:lnSpc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en-US" sz="1800" smtClean="0">
                <a:latin typeface="Times New Roman" pitchFamily="18" charset="0"/>
              </a:rPr>
              <a:t>{MAYBAY, NGAYKH} xác định PHICONG</a:t>
            </a:r>
          </a:p>
          <a:p>
            <a:pPr lvl="1" algn="just" eaLnBrk="1" hangingPunct="1">
              <a:lnSpc>
                <a:spcPct val="90000"/>
              </a:lnSpc>
              <a:buClr>
                <a:srgbClr val="000099"/>
              </a:buClr>
              <a:buFont typeface="Wingdings" pitchFamily="2" charset="2"/>
              <a:buNone/>
            </a:pPr>
            <a:endParaRPr lang="en-US" altLang="en-US" sz="1800" smtClean="0">
              <a:latin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en-US" sz="1800" smtClean="0">
                <a:solidFill>
                  <a:srgbClr val="000099"/>
                </a:solidFill>
                <a:latin typeface="Times New Roman" pitchFamily="18" charset="0"/>
              </a:rPr>
              <a:t>GIOKH phụ thuộc hàm vào MAYBAY.</a:t>
            </a:r>
          </a:p>
          <a:p>
            <a:pPr lvl="1" algn="just" eaLnBrk="1" hangingPunct="1">
              <a:lnSpc>
                <a:spcPct val="90000"/>
              </a:lnSpc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en-US" sz="1800" smtClean="0">
                <a:solidFill>
                  <a:srgbClr val="000099"/>
                </a:solidFill>
                <a:latin typeface="Times New Roman" pitchFamily="18" charset="0"/>
              </a:rPr>
              <a:t>MABAY phụ thuộc hàm vào {PHICONG, NGAYKH, GIOKH} .</a:t>
            </a:r>
          </a:p>
          <a:p>
            <a:pPr lvl="1" algn="just" eaLnBrk="1" hangingPunct="1">
              <a:lnSpc>
                <a:spcPct val="90000"/>
              </a:lnSpc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en-US" sz="1800" smtClean="0">
                <a:solidFill>
                  <a:srgbClr val="000099"/>
                </a:solidFill>
                <a:latin typeface="Times New Roman" pitchFamily="18" charset="0"/>
              </a:rPr>
              <a:t>PHICONG phụ thuộc hàm vào {MAYBAY, NGAYKH}.</a:t>
            </a:r>
            <a:r>
              <a:rPr lang="en-US" altLang="en-US" sz="1800" smtClean="0">
                <a:latin typeface="Times New Roman" pitchFamily="18" charset="0"/>
              </a:rPr>
              <a:t> </a:t>
            </a:r>
          </a:p>
          <a:p>
            <a:pPr lvl="1" algn="just" eaLnBrk="1" hangingPunct="1">
              <a:lnSpc>
                <a:spcPct val="90000"/>
              </a:lnSpc>
              <a:buClr>
                <a:srgbClr val="000099"/>
              </a:buClr>
              <a:buFont typeface="Wingdings" pitchFamily="2" charset="2"/>
              <a:buNone/>
            </a:pPr>
            <a:r>
              <a:rPr lang="en-US" altLang="en-US" sz="1800" b="1" smtClean="0">
                <a:latin typeface="Times New Roman" pitchFamily="18" charset="0"/>
              </a:rPr>
              <a:t>Và được ký hiệu như sau :</a:t>
            </a:r>
          </a:p>
          <a:p>
            <a:pPr lvl="1" algn="just" eaLnBrk="1" hangingPunct="1">
              <a:lnSpc>
                <a:spcPct val="90000"/>
              </a:lnSpc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en-US" sz="1800" smtClean="0">
                <a:solidFill>
                  <a:srgbClr val="CC0000"/>
                </a:solidFill>
                <a:latin typeface="Times New Roman" pitchFamily="18" charset="0"/>
              </a:rPr>
              <a:t>{MAYBAY}  </a:t>
            </a:r>
            <a:r>
              <a:rPr lang="en-US" altLang="en-US" sz="1800" smtClean="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en-US" sz="1800" smtClean="0">
                <a:solidFill>
                  <a:srgbClr val="CC0000"/>
                </a:solidFill>
                <a:latin typeface="Times New Roman" pitchFamily="18" charset="0"/>
              </a:rPr>
              <a:t> GIOKH</a:t>
            </a:r>
          </a:p>
          <a:p>
            <a:pPr lvl="1" algn="just" eaLnBrk="1" hangingPunct="1">
              <a:lnSpc>
                <a:spcPct val="90000"/>
              </a:lnSpc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en-US" sz="1800" smtClean="0">
                <a:solidFill>
                  <a:srgbClr val="CC0000"/>
                </a:solidFill>
                <a:latin typeface="Times New Roman" pitchFamily="18" charset="0"/>
              </a:rPr>
              <a:t>{PHICONG, NGAYKH, GIOKH) </a:t>
            </a:r>
            <a:r>
              <a:rPr lang="en-US" altLang="en-US" sz="1800" smtClean="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 MAYBAY</a:t>
            </a:r>
          </a:p>
          <a:p>
            <a:pPr lvl="1" algn="just" eaLnBrk="1" hangingPunct="1">
              <a:lnSpc>
                <a:spcPct val="90000"/>
              </a:lnSpc>
              <a:buClr>
                <a:srgbClr val="000099"/>
              </a:buClr>
              <a:buFont typeface="Wingdings" pitchFamily="2" charset="2"/>
              <a:buChar char="Ø"/>
            </a:pPr>
            <a:r>
              <a:rPr lang="en-US" altLang="en-US" sz="1800" smtClean="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{MAYBAY, NGAYKH}  PHICONG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0" y="3352800"/>
            <a:ext cx="614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 Unicode MS" pitchFamily="34" charset="-128"/>
              </a:rPr>
              <a:t>hay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Phụ thuộc hàm</a:t>
            </a:r>
            <a:br>
              <a:rPr lang="en-US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36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(Functional Dependency -FD)</a:t>
            </a:r>
          </a:p>
        </p:txBody>
      </p:sp>
      <p:graphicFrame>
        <p:nvGraphicFramePr>
          <p:cNvPr id="133127" name="Group 7"/>
          <p:cNvGraphicFramePr>
            <a:graphicFrameLocks noGrp="1"/>
          </p:cNvGraphicFramePr>
          <p:nvPr/>
        </p:nvGraphicFramePr>
        <p:xfrm>
          <a:off x="5638800" y="2286000"/>
          <a:ext cx="3276600" cy="3886202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  <a:gridCol w="990600"/>
              </a:tblGrid>
              <a:tr h="595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Tùng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10:15a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Tùng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1:25p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5:50a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6:35p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10:15a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Nghia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10:15a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Nghia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1:25p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03" name="Text Box 49"/>
          <p:cNvSpPr txBox="1">
            <a:spLocks noChangeArrowheads="1"/>
          </p:cNvSpPr>
          <p:nvPr/>
        </p:nvSpPr>
        <p:spPr bwMode="auto">
          <a:xfrm>
            <a:off x="5638800" y="19050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itchFamily="34" charset="0"/>
            </a:endParaRPr>
          </a:p>
        </p:txBody>
      </p:sp>
      <p:sp>
        <p:nvSpPr>
          <p:cNvPr id="19504" name="Text Box 50"/>
          <p:cNvSpPr txBox="1">
            <a:spLocks noChangeArrowheads="1"/>
          </p:cNvSpPr>
          <p:nvPr/>
        </p:nvSpPr>
        <p:spPr bwMode="auto">
          <a:xfrm>
            <a:off x="5638800" y="1828800"/>
            <a:ext cx="48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itchFamily="34" charset="0"/>
              </a:rPr>
              <a:t>PC</a:t>
            </a:r>
          </a:p>
        </p:txBody>
      </p:sp>
      <p:sp>
        <p:nvSpPr>
          <p:cNvPr id="19505" name="Text Box 51"/>
          <p:cNvSpPr txBox="1">
            <a:spLocks noChangeArrowheads="1"/>
          </p:cNvSpPr>
          <p:nvPr/>
        </p:nvSpPr>
        <p:spPr bwMode="auto">
          <a:xfrm>
            <a:off x="7315200" y="1828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itchFamily="34" charset="0"/>
              </a:rPr>
              <a:t>NKH</a:t>
            </a:r>
          </a:p>
        </p:txBody>
      </p:sp>
      <p:sp>
        <p:nvSpPr>
          <p:cNvPr id="19506" name="Text Box 52"/>
          <p:cNvSpPr txBox="1">
            <a:spLocks noChangeArrowheads="1"/>
          </p:cNvSpPr>
          <p:nvPr/>
        </p:nvSpPr>
        <p:spPr bwMode="auto">
          <a:xfrm>
            <a:off x="6553200" y="1828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itchFamily="34" charset="0"/>
              </a:rPr>
              <a:t>MB</a:t>
            </a:r>
          </a:p>
        </p:txBody>
      </p:sp>
      <p:sp>
        <p:nvSpPr>
          <p:cNvPr id="19507" name="Text Box 53"/>
          <p:cNvSpPr txBox="1">
            <a:spLocks noChangeArrowheads="1"/>
          </p:cNvSpPr>
          <p:nvPr/>
        </p:nvSpPr>
        <p:spPr bwMode="auto">
          <a:xfrm>
            <a:off x="8001000" y="18288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itchFamily="34" charset="0"/>
              </a:rPr>
              <a:t>GKH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E7D3F3-0654-4D9D-89CF-6E193890F8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3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33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33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2"/>
          <p:cNvSpPr>
            <a:spLocks noChangeArrowheads="1"/>
          </p:cNvSpPr>
          <p:nvPr/>
        </p:nvSpPr>
        <p:spPr bwMode="auto">
          <a:xfrm>
            <a:off x="461963" y="1290638"/>
            <a:ext cx="83058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2. Cho một quan hệ R ={A, B, C, D, E, F, G, H, I, J} và tập phụ thuộc hàm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Verdan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	G= { A,B </a:t>
            </a:r>
            <a:r>
              <a:rPr lang="en-US" altLang="en-US" sz="2400">
                <a:latin typeface="Verdana" pitchFamily="34" charset="0"/>
                <a:sym typeface="Wingdings" pitchFamily="2" charset="2"/>
              </a:rPr>
              <a:t></a:t>
            </a:r>
            <a:r>
              <a:rPr lang="en-US" altLang="en-US" sz="2400">
                <a:latin typeface="Verdana" pitchFamily="34" charset="0"/>
              </a:rPr>
              <a:t>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		B, D</a:t>
            </a:r>
            <a:r>
              <a:rPr lang="en-US" altLang="en-US" sz="2400">
                <a:latin typeface="Verdana" pitchFamily="34" charset="0"/>
                <a:sym typeface="Wingdings" pitchFamily="2" charset="2"/>
              </a:rPr>
              <a:t></a:t>
            </a:r>
            <a:r>
              <a:rPr lang="en-US" altLang="en-US" sz="2400">
                <a:latin typeface="Verdana" pitchFamily="34" charset="0"/>
              </a:rPr>
              <a:t>E, 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400">
                <a:latin typeface="Verdana" pitchFamily="34" charset="0"/>
              </a:rPr>
              <a:t>		A, D </a:t>
            </a:r>
            <a:r>
              <a:rPr lang="pt-BR" altLang="en-US" sz="2400">
                <a:latin typeface="Verdana" pitchFamily="34" charset="0"/>
                <a:sym typeface="Wingdings" pitchFamily="2" charset="2"/>
              </a:rPr>
              <a:t></a:t>
            </a:r>
            <a:r>
              <a:rPr lang="pt-BR" altLang="en-US" sz="2400">
                <a:latin typeface="Verdana" pitchFamily="34" charset="0"/>
              </a:rPr>
              <a:t> G, 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		A</a:t>
            </a:r>
            <a:r>
              <a:rPr lang="en-US" altLang="en-US" sz="2400">
                <a:latin typeface="Verdana" pitchFamily="34" charset="0"/>
                <a:sym typeface="Wingdings" pitchFamily="2" charset="2"/>
              </a:rPr>
              <a:t></a:t>
            </a:r>
            <a:r>
              <a:rPr lang="en-US" altLang="en-US" sz="2400">
                <a:latin typeface="Verdana" pitchFamily="34" charset="0"/>
              </a:rPr>
              <a:t> 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		H</a:t>
            </a:r>
            <a:r>
              <a:rPr lang="en-US" altLang="en-US" sz="2400">
                <a:latin typeface="Verdana" pitchFamily="34" charset="0"/>
                <a:sym typeface="Wingdings" pitchFamily="2" charset="2"/>
              </a:rPr>
              <a:t></a:t>
            </a:r>
            <a:r>
              <a:rPr lang="en-US" altLang="en-US" sz="2400">
                <a:latin typeface="Verdana" pitchFamily="34" charset="0"/>
              </a:rPr>
              <a:t>J}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Verdana" pitchFamily="34" charset="0"/>
              </a:rPr>
              <a:t>Yêu cầu: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- Tìm {A}+ ={D, E, I ,J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- Tìm khóa của quan hệ R.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- Tách quan hệ R thành BCNF.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- Kiểm tra xem việc tách trên có mất mát thông tin không?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Verdana" pitchFamily="34" charset="0"/>
            </a:endParaRPr>
          </a:p>
        </p:txBody>
      </p:sp>
      <p:sp>
        <p:nvSpPr>
          <p:cNvPr id="88067" name="Rectangle 43"/>
          <p:cNvSpPr>
            <a:spLocks noChangeArrowheads="1"/>
          </p:cNvSpPr>
          <p:nvPr/>
        </p:nvSpPr>
        <p:spPr bwMode="auto">
          <a:xfrm>
            <a:off x="304800" y="609600"/>
            <a:ext cx="48768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70C0"/>
                </a:solidFill>
                <a:latin typeface="Verdana" pitchFamily="34" charset="0"/>
              </a:rPr>
              <a:t>Bài Tập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2"/>
          <p:cNvSpPr>
            <a:spLocks noChangeArrowheads="1"/>
          </p:cNvSpPr>
          <p:nvPr/>
        </p:nvSpPr>
        <p:spPr bwMode="auto">
          <a:xfrm>
            <a:off x="228600" y="1263650"/>
            <a:ext cx="9067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Verdana" pitchFamily="34" charset="0"/>
              </a:rPr>
              <a:t>3. Cho một quan hệ R ={CourseNo, SecNo, OfferingDept, Credit_Hours, CourseLevel, InstructorSSN, Semester, Year, Days_Hours, RoomNo, NoOfStudents} và tập phụ thuộc hàm: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itchFamily="34" charset="0"/>
              </a:rPr>
              <a:t>F ={ CourseNo </a:t>
            </a:r>
            <a:r>
              <a:rPr lang="en-US" altLang="en-US" sz="1800">
                <a:latin typeface="Verdana" pitchFamily="34" charset="0"/>
                <a:sym typeface="Wingdings" pitchFamily="2" charset="2"/>
              </a:rPr>
              <a:t></a:t>
            </a:r>
            <a:r>
              <a:rPr lang="en-US" altLang="en-US" sz="1800">
                <a:latin typeface="Verdana" pitchFamily="34" charset="0"/>
              </a:rPr>
              <a:t> OfferingDept, Credit_Hours, CourseLevel;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itchFamily="34" charset="0"/>
              </a:rPr>
              <a:t>CourseNo, SecNo, Semester, Year </a:t>
            </a:r>
            <a:r>
              <a:rPr lang="en-US" altLang="en-US" sz="1800">
                <a:latin typeface="Verdana" pitchFamily="34" charset="0"/>
                <a:sym typeface="Wingdings" pitchFamily="2" charset="2"/>
              </a:rPr>
              <a:t></a:t>
            </a:r>
            <a:r>
              <a:rPr lang="en-US" altLang="en-US" sz="1800">
                <a:latin typeface="Verdana" pitchFamily="34" charset="0"/>
              </a:rPr>
              <a:t>Days_Hours, RoomNo, NoOfStudents, InstructorSSN;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Verdana" pitchFamily="34" charset="0"/>
              </a:rPr>
              <a:t>RoomNo, Days_Hours, Semester, Year </a:t>
            </a:r>
            <a:r>
              <a:rPr lang="en-US" altLang="en-US" sz="1800">
                <a:latin typeface="Verdana" pitchFamily="34" charset="0"/>
                <a:sym typeface="Wingdings" pitchFamily="2" charset="2"/>
              </a:rPr>
              <a:t></a:t>
            </a:r>
            <a:r>
              <a:rPr lang="en-US" altLang="en-US" sz="1800">
                <a:latin typeface="Verdana" pitchFamily="34" charset="0"/>
              </a:rPr>
              <a:t> InstructorSSN, CourseNo, SecNo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Verdana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Yêu cầu: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Tìm khóa của quan hệ R.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- Quan hệ trên thuộc dạng chuẩn mấy?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- Tách quan hệ về dạng 3NF.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itchFamily="34" charset="0"/>
              </a:rPr>
              <a:t>- Kiểm tra xem việc tách trên có mất mát thông tin không?</a:t>
            </a:r>
          </a:p>
        </p:txBody>
      </p:sp>
      <p:sp>
        <p:nvSpPr>
          <p:cNvPr id="89091" name="Rectangle 43"/>
          <p:cNvSpPr>
            <a:spLocks noChangeArrowheads="1"/>
          </p:cNvSpPr>
          <p:nvPr/>
        </p:nvSpPr>
        <p:spPr bwMode="auto">
          <a:xfrm>
            <a:off x="474663" y="593725"/>
            <a:ext cx="4876800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70C0"/>
                </a:solidFill>
                <a:latin typeface="Verdana" pitchFamily="34" charset="0"/>
              </a:rPr>
              <a:t>Bài Tập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11392-44F3-4610-8F3E-40723931AD1E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76400"/>
            <a:ext cx="8229600" cy="1006475"/>
          </a:xfrm>
        </p:spPr>
        <p:txBody>
          <a:bodyPr/>
          <a:lstStyle/>
          <a:p>
            <a:pPr eaLnBrk="1" hangingPunct="1"/>
            <a:r>
              <a:rPr lang="en-US" altLang="en-US" sz="2400" b="1" smtClean="0">
                <a:solidFill>
                  <a:srgbClr val="CC0000"/>
                </a:solidFill>
                <a:latin typeface="Times New Roman" pitchFamily="18" charset="0"/>
              </a:rPr>
              <a:t>Ví dụ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057400"/>
            <a:ext cx="6745288" cy="3832225"/>
          </a:xfrm>
        </p:spPr>
        <p:txBody>
          <a:bodyPr/>
          <a:lstStyle/>
          <a:p>
            <a:pPr marL="457200" indent="-457200" eaLnBrk="1" hangingPunct="1"/>
            <a:r>
              <a:rPr lang="en-US" altLang="en-US" sz="2400" smtClean="0">
                <a:latin typeface="Times New Roman" pitchFamily="18" charset="0"/>
              </a:rPr>
              <a:t>Với quan hệ này, cho biết có các phụ thuộc hàm sau không?</a:t>
            </a:r>
          </a:p>
          <a:p>
            <a:pPr marL="914400" lvl="1" indent="-457200" eaLnBrk="1" hangingPunct="1">
              <a:buClr>
                <a:srgbClr val="000099"/>
              </a:buClr>
              <a:buFont typeface="Monotype Sorts" pitchFamily="2" charset="2"/>
              <a:buAutoNum type="arabicPeriod"/>
            </a:pPr>
            <a:r>
              <a:rPr lang="en-US" altLang="en-US" b="1" smtClean="0">
                <a:latin typeface="Times New Roman" pitchFamily="18" charset="0"/>
              </a:rPr>
              <a:t>A </a:t>
            </a:r>
            <a:r>
              <a:rPr lang="en-US" altLang="en-US" b="1" smtClean="0">
                <a:latin typeface="Times New Roman" pitchFamily="18" charset="0"/>
                <a:sym typeface="Symbol" pitchFamily="18" charset="2"/>
              </a:rPr>
              <a:t> B</a:t>
            </a:r>
          </a:p>
          <a:p>
            <a:pPr marL="914400" lvl="1" indent="-457200" eaLnBrk="1" hangingPunct="1">
              <a:buClr>
                <a:srgbClr val="000099"/>
              </a:buClr>
              <a:buFont typeface="Wingdings" pitchFamily="2" charset="2"/>
              <a:buNone/>
            </a:pPr>
            <a:r>
              <a:rPr lang="en-US" altLang="en-US" sz="2400" b="1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Không vì  </a:t>
            </a:r>
            <a:r>
              <a:rPr lang="en-US" altLang="en-US" sz="2400" b="1" i="1" smtClean="0">
                <a:solidFill>
                  <a:srgbClr val="C00000"/>
                </a:solidFill>
                <a:latin typeface="Times New Roman" pitchFamily="18" charset="0"/>
              </a:rPr>
              <a:t>t</a:t>
            </a:r>
            <a:r>
              <a:rPr lang="en-US" altLang="en-US" sz="2400" b="1" smtClean="0">
                <a:solidFill>
                  <a:srgbClr val="C00000"/>
                </a:solidFill>
                <a:latin typeface="Times New Roman" pitchFamily="18" charset="0"/>
              </a:rPr>
              <a:t>1  [A] = </a:t>
            </a:r>
            <a:r>
              <a:rPr lang="en-US" altLang="en-US" sz="2400" b="1" i="1" smtClean="0">
                <a:solidFill>
                  <a:srgbClr val="C00000"/>
                </a:solidFill>
                <a:latin typeface="Times New Roman" pitchFamily="18" charset="0"/>
              </a:rPr>
              <a:t>t4</a:t>
            </a:r>
            <a:r>
              <a:rPr lang="en-US" altLang="en-US" sz="2400" b="1" smtClean="0">
                <a:solidFill>
                  <a:srgbClr val="C00000"/>
                </a:solidFill>
                <a:latin typeface="Times New Roman" pitchFamily="18" charset="0"/>
              </a:rPr>
              <a:t>  [A], but  </a:t>
            </a:r>
            <a:r>
              <a:rPr lang="en-US" altLang="en-US" sz="2400" b="1" i="1" smtClean="0">
                <a:solidFill>
                  <a:srgbClr val="C00000"/>
                </a:solidFill>
                <a:latin typeface="Times New Roman" pitchFamily="18" charset="0"/>
              </a:rPr>
              <a:t>t</a:t>
            </a:r>
            <a:r>
              <a:rPr lang="en-US" altLang="en-US" sz="2400" b="1" smtClean="0">
                <a:solidFill>
                  <a:srgbClr val="C00000"/>
                </a:solidFill>
                <a:latin typeface="Times New Roman" pitchFamily="18" charset="0"/>
              </a:rPr>
              <a:t>1 [B]  </a:t>
            </a:r>
            <a:r>
              <a:rPr lang="en-US" altLang="en-US" sz="2400" b="1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en-US" sz="2400" b="1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en-US" sz="2400" b="1" i="1" smtClean="0">
                <a:solidFill>
                  <a:srgbClr val="C00000"/>
                </a:solidFill>
                <a:latin typeface="Times New Roman" pitchFamily="18" charset="0"/>
              </a:rPr>
              <a:t>t4</a:t>
            </a:r>
            <a:r>
              <a:rPr lang="en-US" altLang="en-US" sz="2400" b="1" smtClean="0">
                <a:solidFill>
                  <a:srgbClr val="C00000"/>
                </a:solidFill>
                <a:latin typeface="Times New Roman" pitchFamily="18" charset="0"/>
              </a:rPr>
              <a:t>  [B]. </a:t>
            </a:r>
            <a:endParaRPr lang="en-US" altLang="en-US" sz="2400" b="1" smtClean="0">
              <a:solidFill>
                <a:srgbClr val="C00000"/>
              </a:solidFill>
              <a:latin typeface="Times New Roman" pitchFamily="18" charset="0"/>
              <a:sym typeface="Symbol" pitchFamily="18" charset="2"/>
            </a:endParaRPr>
          </a:p>
          <a:p>
            <a:pPr marL="914400" lvl="1" indent="-457200" eaLnBrk="1" hangingPunct="1">
              <a:buClr>
                <a:srgbClr val="000099"/>
              </a:buClr>
              <a:buFont typeface="Monotype Sorts" pitchFamily="2" charset="2"/>
              <a:buAutoNum type="arabicPeriod" startAt="2"/>
            </a:pPr>
            <a:r>
              <a:rPr lang="en-US" altLang="en-US" b="1" smtClean="0">
                <a:latin typeface="Times New Roman" pitchFamily="18" charset="0"/>
                <a:sym typeface="Symbol" pitchFamily="18" charset="2"/>
              </a:rPr>
              <a:t>A  C</a:t>
            </a:r>
          </a:p>
          <a:p>
            <a:pPr marL="914400" lvl="1" indent="-457200" eaLnBrk="1" hangingPunct="1">
              <a:buClr>
                <a:srgbClr val="000099"/>
              </a:buClr>
              <a:buFont typeface="Wingdings" pitchFamily="2" charset="2"/>
              <a:buNone/>
            </a:pPr>
            <a:r>
              <a:rPr lang="en-US" altLang="en-US" sz="2400" b="1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Có  vì </a:t>
            </a:r>
            <a:r>
              <a:rPr lang="en-US" altLang="en-US" sz="2400" b="1" i="1" smtClean="0">
                <a:solidFill>
                  <a:srgbClr val="C00000"/>
                </a:solidFill>
                <a:latin typeface="Times New Roman" pitchFamily="18" charset="0"/>
              </a:rPr>
              <a:t>t</a:t>
            </a:r>
            <a:r>
              <a:rPr lang="en-US" altLang="en-US" sz="2400" b="1" smtClean="0">
                <a:solidFill>
                  <a:srgbClr val="C00000"/>
                </a:solidFill>
                <a:latin typeface="Times New Roman" pitchFamily="18" charset="0"/>
              </a:rPr>
              <a:t>1  [A] = </a:t>
            </a:r>
            <a:r>
              <a:rPr lang="en-US" altLang="en-US" sz="2400" b="1" i="1" smtClean="0">
                <a:solidFill>
                  <a:srgbClr val="C00000"/>
                </a:solidFill>
                <a:latin typeface="Times New Roman" pitchFamily="18" charset="0"/>
              </a:rPr>
              <a:t>t4</a:t>
            </a:r>
            <a:r>
              <a:rPr lang="en-US" altLang="en-US" sz="2400" b="1" smtClean="0">
                <a:solidFill>
                  <a:srgbClr val="C00000"/>
                </a:solidFill>
                <a:latin typeface="Times New Roman" pitchFamily="18" charset="0"/>
              </a:rPr>
              <a:t>  [A], and  </a:t>
            </a:r>
            <a:r>
              <a:rPr lang="en-US" altLang="en-US" sz="2400" b="1" i="1" smtClean="0">
                <a:solidFill>
                  <a:srgbClr val="C00000"/>
                </a:solidFill>
                <a:latin typeface="Times New Roman" pitchFamily="18" charset="0"/>
              </a:rPr>
              <a:t>t</a:t>
            </a:r>
            <a:r>
              <a:rPr lang="en-US" altLang="en-US" sz="2400" b="1" smtClean="0">
                <a:solidFill>
                  <a:srgbClr val="C00000"/>
                </a:solidFill>
                <a:latin typeface="Times New Roman" pitchFamily="18" charset="0"/>
              </a:rPr>
              <a:t>1 [C]  </a:t>
            </a:r>
            <a:r>
              <a:rPr lang="en-US" altLang="en-US" sz="2400" b="1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en-US" sz="2400" b="1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en-US" altLang="en-US" sz="2400" b="1" i="1" smtClean="0">
                <a:solidFill>
                  <a:srgbClr val="C00000"/>
                </a:solidFill>
                <a:latin typeface="Times New Roman" pitchFamily="18" charset="0"/>
              </a:rPr>
              <a:t>t4</a:t>
            </a:r>
            <a:r>
              <a:rPr lang="en-US" altLang="en-US" sz="2400" b="1" smtClean="0">
                <a:solidFill>
                  <a:srgbClr val="C00000"/>
                </a:solidFill>
                <a:latin typeface="Times New Roman" pitchFamily="18" charset="0"/>
              </a:rPr>
              <a:t>  [C]. </a:t>
            </a:r>
            <a:endParaRPr lang="en-US" altLang="en-US" sz="2400" b="1" smtClean="0">
              <a:solidFill>
                <a:srgbClr val="C00000"/>
              </a:solidFill>
              <a:latin typeface="Times New Roman" pitchFamily="18" charset="0"/>
              <a:sym typeface="Symbol" pitchFamily="18" charset="2"/>
            </a:endParaRPr>
          </a:p>
          <a:p>
            <a:pPr marL="914400" lvl="1" indent="-457200" eaLnBrk="1" hangingPunct="1">
              <a:buClr>
                <a:srgbClr val="000099"/>
              </a:buClr>
              <a:buFont typeface="Monotype Sorts" pitchFamily="2" charset="2"/>
              <a:buAutoNum type="arabicPeriod" startAt="3"/>
            </a:pPr>
            <a:r>
              <a:rPr lang="en-US" altLang="en-US" b="1" smtClean="0">
                <a:latin typeface="Times New Roman" pitchFamily="18" charset="0"/>
                <a:sym typeface="Symbol" pitchFamily="18" charset="2"/>
              </a:rPr>
              <a:t>AB  C</a:t>
            </a:r>
          </a:p>
          <a:p>
            <a:pPr marL="914400" lvl="1" indent="-457200" eaLnBrk="1" hangingPunct="1">
              <a:buClr>
                <a:srgbClr val="000099"/>
              </a:buClr>
              <a:buFont typeface="Wingdings" pitchFamily="2" charset="2"/>
              <a:buNone/>
            </a:pPr>
            <a:r>
              <a:rPr lang="en-US" altLang="en-US" sz="2400" b="1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Có vì  </a:t>
            </a:r>
            <a:r>
              <a:rPr lang="en-US" altLang="en-US" sz="2400" b="1" i="1" smtClean="0">
                <a:solidFill>
                  <a:srgbClr val="C00000"/>
                </a:solidFill>
                <a:latin typeface="Times New Roman" pitchFamily="18" charset="0"/>
              </a:rPr>
              <a:t>t</a:t>
            </a:r>
            <a:r>
              <a:rPr lang="en-US" altLang="en-US" sz="2400" b="1" smtClean="0">
                <a:solidFill>
                  <a:srgbClr val="C00000"/>
                </a:solidFill>
                <a:latin typeface="Times New Roman" pitchFamily="18" charset="0"/>
              </a:rPr>
              <a:t>i  [AB] </a:t>
            </a:r>
            <a:r>
              <a:rPr lang="en-US" altLang="en-US" sz="2400" b="1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en-US" sz="2400" b="1" smtClean="0">
                <a:solidFill>
                  <a:srgbClr val="C00000"/>
                </a:solidFill>
                <a:latin typeface="Times New Roman" pitchFamily="18" charset="0"/>
              </a:rPr>
              <a:t> tj   [AB] for  i </a:t>
            </a:r>
            <a:r>
              <a:rPr lang="en-US" altLang="en-US" sz="2400" b="1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 j</a:t>
            </a:r>
            <a:r>
              <a:rPr lang="en-US" altLang="en-US" sz="2400" b="1" smtClean="0">
                <a:solidFill>
                  <a:srgbClr val="C00000"/>
                </a:solidFill>
                <a:latin typeface="Times New Roman" pitchFamily="18" charset="0"/>
              </a:rPr>
              <a:t> . </a:t>
            </a:r>
          </a:p>
        </p:txBody>
      </p:sp>
      <p:graphicFrame>
        <p:nvGraphicFramePr>
          <p:cNvPr id="137247" name="Group 31"/>
          <p:cNvGraphicFramePr>
            <a:graphicFrameLocks noGrp="1"/>
          </p:cNvGraphicFramePr>
          <p:nvPr/>
        </p:nvGraphicFramePr>
        <p:xfrm>
          <a:off x="762000" y="2743200"/>
          <a:ext cx="1371600" cy="2514600"/>
        </p:xfrm>
        <a:graphic>
          <a:graphicData uri="http://schemas.openxmlformats.org/drawingml/2006/table">
            <a:tbl>
              <a:tblPr/>
              <a:tblGrid>
                <a:gridCol w="463550"/>
                <a:gridCol w="444500"/>
                <a:gridCol w="463550"/>
              </a:tblGrid>
              <a:tr h="609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33400" y="5334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Phụ thuộc hàm</a:t>
            </a:r>
            <a:b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4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(Functional Dependency -FD)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Trần Thi Kim Chi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E7D3F3-0654-4D9D-89CF-6E193890F8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7">
      <a:dk1>
        <a:srgbClr val="000000"/>
      </a:dk1>
      <a:lt1>
        <a:srgbClr val="FFFFFF"/>
      </a:lt1>
      <a:dk2>
        <a:srgbClr val="000000"/>
      </a:dk2>
      <a:lt2>
        <a:srgbClr val="CC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663300"/>
      </a:hlink>
      <a:folHlink>
        <a:srgbClr val="CC9900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5_Aspec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 temple</Template>
  <TotalTime>10566</TotalTime>
  <Words>7068</Words>
  <Application>Microsoft Office PowerPoint</Application>
  <PresentationFormat>On-screen Show (4:3)</PresentationFormat>
  <Paragraphs>1557</Paragraphs>
  <Slides>81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104" baseType="lpstr">
      <vt:lpstr>Arial Unicode MS</vt:lpstr>
      <vt:lpstr>Algerian</vt:lpstr>
      <vt:lpstr>Arial</vt:lpstr>
      <vt:lpstr>Arial Black</vt:lpstr>
      <vt:lpstr>Calibri</vt:lpstr>
      <vt:lpstr>Comic Sans MS</vt:lpstr>
      <vt:lpstr>Courier New</vt:lpstr>
      <vt:lpstr>Iconic Symbols Ext</vt:lpstr>
      <vt:lpstr>Monotype Sorts</vt:lpstr>
      <vt:lpstr>MS LineDraw</vt:lpstr>
      <vt:lpstr>Symbol</vt:lpstr>
      <vt:lpstr>Times New Roman</vt:lpstr>
      <vt:lpstr>Univers</vt:lpstr>
      <vt:lpstr>Verdana</vt:lpstr>
      <vt:lpstr>VNI-Avo</vt:lpstr>
      <vt:lpstr>VNI-Times</vt:lpstr>
      <vt:lpstr>Wingdings</vt:lpstr>
      <vt:lpstr>Wingdings 2</vt:lpstr>
      <vt:lpstr>Crayons</vt:lpstr>
      <vt:lpstr>Pixel</vt:lpstr>
      <vt:lpstr>5_Aspect</vt:lpstr>
      <vt:lpstr>Document</vt:lpstr>
      <vt:lpstr>Equation</vt:lpstr>
      <vt:lpstr>PhỤ thuỘc hàm (Functional Dependency)</vt:lpstr>
      <vt:lpstr>Nội dung</vt:lpstr>
      <vt:lpstr>Dư thừa dữ liệu - (Data redundancy)</vt:lpstr>
      <vt:lpstr>Ví dụ</vt:lpstr>
      <vt:lpstr>Phụ thuộc hàm (Functional Dependency)</vt:lpstr>
      <vt:lpstr>Phụ thuộc hàm (Functional Dependency)</vt:lpstr>
      <vt:lpstr>PowerPoint Presentation</vt:lpstr>
      <vt:lpstr>PowerPoint Presentation</vt:lpstr>
      <vt:lpstr>Ví dụ</vt:lpstr>
      <vt:lpstr>PowerPoint Presentation</vt:lpstr>
      <vt:lpstr>Phụ thuộc hàm (Functional Dependency -FD)</vt:lpstr>
      <vt:lpstr>Giải thuật kiểm tra phụ thuộc hàm</vt:lpstr>
      <vt:lpstr>Thuật toán Satifies</vt:lpstr>
      <vt:lpstr>Thuật toán Satifies</vt:lpstr>
      <vt:lpstr>PowerPoint Presentation</vt:lpstr>
      <vt:lpstr>PowerPoint Presentation</vt:lpstr>
      <vt:lpstr>PowerPoint Presentation</vt:lpstr>
      <vt:lpstr>PowerPoint Presentation</vt:lpstr>
      <vt:lpstr>Tìm tất cả các phụ thuộc hàm</vt:lpstr>
      <vt:lpstr>Tập phụ thuộc hàm</vt:lpstr>
      <vt:lpstr>PowerPoint Presentation</vt:lpstr>
      <vt:lpstr>Hệ tiên đề Amstrong</vt:lpstr>
      <vt:lpstr>PowerPoint Presentation</vt:lpstr>
      <vt:lpstr>PowerPoint Presentation</vt:lpstr>
      <vt:lpstr>Ví dụ</vt:lpstr>
      <vt:lpstr>Bài tập</vt:lpstr>
      <vt:lpstr>Bao đóng của tập thuộc tính</vt:lpstr>
      <vt:lpstr>Bao đóng của tập thuộc tính</vt:lpstr>
      <vt:lpstr>PowerPoint Presentation</vt:lpstr>
      <vt:lpstr>PowerPoint Presentation</vt:lpstr>
      <vt:lpstr>PowerPoint Presentation</vt:lpstr>
      <vt:lpstr>Ví dụ tìm bao đóng của X</vt:lpstr>
      <vt:lpstr>Bài tập</vt:lpstr>
      <vt:lpstr>Ví dụ tìm bao đóng của X</vt:lpstr>
      <vt:lpstr>Kiểm tra thành viên trong F+</vt:lpstr>
      <vt:lpstr>Kiểm tra thành viên trong F+</vt:lpstr>
      <vt:lpstr>Ví dụ</vt:lpstr>
      <vt:lpstr>Ví dụ</vt:lpstr>
      <vt:lpstr>Ví dụ kiểm tra phụ thuộc hàm </vt:lpstr>
      <vt:lpstr>Bài Tập</vt:lpstr>
      <vt:lpstr>Bao đóng của tập phụ thuộc hàm</vt:lpstr>
      <vt:lpstr>Bao đóng của tập phụ thuộc hàm</vt:lpstr>
      <vt:lpstr>Các tính chất của bao đóng của tập phụ thuộc hàm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tập 3</vt:lpstr>
      <vt:lpstr>Bài tập 4</vt:lpstr>
      <vt:lpstr>Phụ thuộc hàm tương đương (equivalences among sets of dependencies)</vt:lpstr>
      <vt:lpstr>Kiểm tra các tập FD tương đương</vt:lpstr>
      <vt:lpstr>Ví dụ</vt:lpstr>
      <vt:lpstr>PowerPoint Presentation</vt:lpstr>
      <vt:lpstr>PowerPoint Presentation</vt:lpstr>
      <vt:lpstr>PowerPoint Presentation</vt:lpstr>
      <vt:lpstr>PHỦ CỦA TẬP PHỤ THUỘC HÀM (cover of dependencies) </vt:lpstr>
      <vt:lpstr>PHỦ TỐI THIỂU CỦA TẬP PTH (Minimal cover of dependencies) </vt:lpstr>
      <vt:lpstr>PHỦ TỐI THIỂU CỦA TẬP PTH (Minimal cover of dependencies) </vt:lpstr>
      <vt:lpstr>PHỦ TỐI THIỂU CỦA TẬP PTH </vt:lpstr>
      <vt:lpstr>PHỦ TỐI THIỂU CỦA TẬP PTH </vt:lpstr>
      <vt:lpstr>PHỦ TỐI THIỂU CỦA TẬP PTH </vt:lpstr>
      <vt:lpstr>Giải thuật tìm phủ tối thiểu (C2)</vt:lpstr>
      <vt:lpstr>Ví dụ</vt:lpstr>
      <vt:lpstr>Ví dụ (tt)</vt:lpstr>
      <vt:lpstr>PowerPoint Presentation</vt:lpstr>
      <vt:lpstr>PowerPoint Presentation</vt:lpstr>
      <vt:lpstr>PowerPoint Presentation</vt:lpstr>
      <vt:lpstr>Khóa của lược đồ quan hệ</vt:lpstr>
      <vt:lpstr>Khóa của lược đồ quan hệ</vt:lpstr>
      <vt:lpstr>Giải thuật tìm khóa của lược đồ quan hệ</vt:lpstr>
      <vt:lpstr>Giải thuật tìm khóa của lược đồ quan hệ</vt:lpstr>
      <vt:lpstr>Thuật toán tìm tất cả khóa</vt:lpstr>
      <vt:lpstr>Ví dụ 1</vt:lpstr>
      <vt:lpstr>Ví dụ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LamNguyenFam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6: Chuẩn hóa (Normalization)</dc:title>
  <dc:creator>Trần Thi Kim Chi</dc:creator>
  <cp:lastModifiedBy>admin</cp:lastModifiedBy>
  <cp:revision>200</cp:revision>
  <dcterms:created xsi:type="dcterms:W3CDTF">2007-08-05T16:24:51Z</dcterms:created>
  <dcterms:modified xsi:type="dcterms:W3CDTF">2017-07-13T00:17:23Z</dcterms:modified>
</cp:coreProperties>
</file>