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 id="2147483855" r:id="rId2"/>
  </p:sldMasterIdLst>
  <p:notesMasterIdLst>
    <p:notesMasterId r:id="rId93"/>
  </p:notesMasterIdLst>
  <p:sldIdLst>
    <p:sldId id="256" r:id="rId3"/>
    <p:sldId id="416" r:id="rId4"/>
    <p:sldId id="463" r:id="rId5"/>
    <p:sldId id="464" r:id="rId6"/>
    <p:sldId id="258" r:id="rId7"/>
    <p:sldId id="259" r:id="rId8"/>
    <p:sldId id="509" r:id="rId9"/>
    <p:sldId id="260" r:id="rId10"/>
    <p:sldId id="468" r:id="rId11"/>
    <p:sldId id="465" r:id="rId12"/>
    <p:sldId id="466" r:id="rId13"/>
    <p:sldId id="467" r:id="rId14"/>
    <p:sldId id="261" r:id="rId15"/>
    <p:sldId id="474" r:id="rId16"/>
    <p:sldId id="476" r:id="rId17"/>
    <p:sldId id="477" r:id="rId18"/>
    <p:sldId id="478" r:id="rId19"/>
    <p:sldId id="479" r:id="rId20"/>
    <p:sldId id="480" r:id="rId21"/>
    <p:sldId id="481" r:id="rId22"/>
    <p:sldId id="482" r:id="rId23"/>
    <p:sldId id="483" r:id="rId24"/>
    <p:sldId id="484" r:id="rId25"/>
    <p:sldId id="487" r:id="rId26"/>
    <p:sldId id="488" r:id="rId27"/>
    <p:sldId id="489" r:id="rId28"/>
    <p:sldId id="498" r:id="rId29"/>
    <p:sldId id="499" r:id="rId30"/>
    <p:sldId id="496" r:id="rId31"/>
    <p:sldId id="497" r:id="rId32"/>
    <p:sldId id="490" r:id="rId33"/>
    <p:sldId id="491" r:id="rId34"/>
    <p:sldId id="494" r:id="rId35"/>
    <p:sldId id="495" r:id="rId36"/>
    <p:sldId id="265" r:id="rId37"/>
    <p:sldId id="417" r:id="rId38"/>
    <p:sldId id="419" r:id="rId39"/>
    <p:sldId id="267" r:id="rId40"/>
    <p:sldId id="443" r:id="rId41"/>
    <p:sldId id="444" r:id="rId42"/>
    <p:sldId id="268" r:id="rId43"/>
    <p:sldId id="384" r:id="rId44"/>
    <p:sldId id="385" r:id="rId45"/>
    <p:sldId id="386" r:id="rId46"/>
    <p:sldId id="266" r:id="rId47"/>
    <p:sldId id="269" r:id="rId48"/>
    <p:sldId id="270" r:id="rId49"/>
    <p:sldId id="271" r:id="rId50"/>
    <p:sldId id="272" r:id="rId51"/>
    <p:sldId id="387" r:id="rId52"/>
    <p:sldId id="273" r:id="rId53"/>
    <p:sldId id="274" r:id="rId54"/>
    <p:sldId id="275" r:id="rId55"/>
    <p:sldId id="276" r:id="rId56"/>
    <p:sldId id="421" r:id="rId57"/>
    <p:sldId id="420" r:id="rId58"/>
    <p:sldId id="278" r:id="rId59"/>
    <p:sldId id="280" r:id="rId60"/>
    <p:sldId id="281" r:id="rId61"/>
    <p:sldId id="445" r:id="rId62"/>
    <p:sldId id="446" r:id="rId63"/>
    <p:sldId id="447" r:id="rId64"/>
    <p:sldId id="448" r:id="rId65"/>
    <p:sldId id="449"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505" r:id="rId79"/>
    <p:sldId id="506" r:id="rId80"/>
    <p:sldId id="507" r:id="rId81"/>
    <p:sldId id="508" r:id="rId82"/>
    <p:sldId id="436" r:id="rId83"/>
    <p:sldId id="437" r:id="rId84"/>
    <p:sldId id="438" r:id="rId85"/>
    <p:sldId id="439" r:id="rId86"/>
    <p:sldId id="440" r:id="rId87"/>
    <p:sldId id="441" r:id="rId88"/>
    <p:sldId id="442" r:id="rId89"/>
    <p:sldId id="500" r:id="rId90"/>
    <p:sldId id="501" r:id="rId91"/>
    <p:sldId id="502" r:id="rId9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FF00"/>
    <a:srgbClr val="800080"/>
    <a:srgbClr val="003300"/>
    <a:srgbClr val="990000"/>
    <a:srgbClr val="0000FF"/>
    <a:srgbClr val="CC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17" autoAdjust="0"/>
  </p:normalViewPr>
  <p:slideViewPr>
    <p:cSldViewPr>
      <p:cViewPr varScale="1">
        <p:scale>
          <a:sx n="47" d="100"/>
          <a:sy n="47" d="100"/>
        </p:scale>
        <p:origin x="1208" y="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809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52105BFE-5F8E-4BFD-8A33-2738E1BB376C}" type="slidenum">
              <a:rPr lang="en-US"/>
              <a:pPr>
                <a:defRPr/>
              </a:pPr>
              <a:t>‹#›</a:t>
            </a:fld>
            <a:endParaRPr lang="en-US"/>
          </a:p>
        </p:txBody>
      </p:sp>
    </p:spTree>
    <p:extLst>
      <p:ext uri="{BB962C8B-B14F-4D97-AF65-F5344CB8AC3E}">
        <p14:creationId xmlns:p14="http://schemas.microsoft.com/office/powerpoint/2010/main" val="6801909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67FDF3E-C477-41F0-B6B7-15DB3BA34E33}" type="slidenum">
              <a:rPr lang="en-US" altLang="en-US">
                <a:latin typeface="Times New Roman" pitchFamily="18" charset="0"/>
              </a:rPr>
              <a:pPr/>
              <a:t>1</a:t>
            </a:fld>
            <a:endParaRPr lang="en-US" altLang="en-US">
              <a:latin typeface="Times New Roman" pitchFamily="18" charset="0"/>
            </a:endParaRPr>
          </a:p>
        </p:txBody>
      </p:sp>
    </p:spTree>
    <p:extLst>
      <p:ext uri="{BB962C8B-B14F-4D97-AF65-F5344CB8AC3E}">
        <p14:creationId xmlns:p14="http://schemas.microsoft.com/office/powerpoint/2010/main" val="2704002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C1F2A17-7DC8-43FE-841C-02654AF2CC3D}" type="slidenum">
              <a:rPr lang="en-US" altLang="en-US">
                <a:latin typeface="Times New Roman" pitchFamily="18" charset="0"/>
              </a:rPr>
              <a:pPr/>
              <a:t>40</a:t>
            </a:fld>
            <a:endParaRPr lang="en-US" altLang="en-US">
              <a:latin typeface="Times New Roman" pitchFamily="18" charset="0"/>
            </a:endParaRPr>
          </a:p>
        </p:txBody>
      </p:sp>
    </p:spTree>
    <p:extLst>
      <p:ext uri="{BB962C8B-B14F-4D97-AF65-F5344CB8AC3E}">
        <p14:creationId xmlns:p14="http://schemas.microsoft.com/office/powerpoint/2010/main" val="258824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105BFE-5F8E-4BFD-8A33-2738E1BB376C}" type="slidenum">
              <a:rPr lang="en-US" smtClean="0"/>
              <a:pPr>
                <a:defRPr/>
              </a:pPr>
              <a:t>16</a:t>
            </a:fld>
            <a:endParaRPr lang="en-US"/>
          </a:p>
        </p:txBody>
      </p:sp>
    </p:spTree>
    <p:extLst>
      <p:ext uri="{BB962C8B-B14F-4D97-AF65-F5344CB8AC3E}">
        <p14:creationId xmlns:p14="http://schemas.microsoft.com/office/powerpoint/2010/main" val="3489696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105BFE-5F8E-4BFD-8A33-2738E1BB376C}" type="slidenum">
              <a:rPr lang="en-US" smtClean="0"/>
              <a:pPr>
                <a:defRPr/>
              </a:pPr>
              <a:t>17</a:t>
            </a:fld>
            <a:endParaRPr lang="en-US"/>
          </a:p>
        </p:txBody>
      </p:sp>
    </p:spTree>
    <p:extLst>
      <p:ext uri="{BB962C8B-B14F-4D97-AF65-F5344CB8AC3E}">
        <p14:creationId xmlns:p14="http://schemas.microsoft.com/office/powerpoint/2010/main" val="302838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105BFE-5F8E-4BFD-8A33-2738E1BB376C}" type="slidenum">
              <a:rPr lang="en-US" smtClean="0"/>
              <a:pPr>
                <a:defRPr/>
              </a:pPr>
              <a:t>18</a:t>
            </a:fld>
            <a:endParaRPr lang="en-US"/>
          </a:p>
        </p:txBody>
      </p:sp>
    </p:spTree>
    <p:extLst>
      <p:ext uri="{BB962C8B-B14F-4D97-AF65-F5344CB8AC3E}">
        <p14:creationId xmlns:p14="http://schemas.microsoft.com/office/powerpoint/2010/main" val="189731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105BFE-5F8E-4BFD-8A33-2738E1BB376C}" type="slidenum">
              <a:rPr lang="en-US" smtClean="0"/>
              <a:pPr>
                <a:defRPr/>
              </a:pPr>
              <a:t>19</a:t>
            </a:fld>
            <a:endParaRPr lang="en-US"/>
          </a:p>
        </p:txBody>
      </p:sp>
    </p:spTree>
    <p:extLst>
      <p:ext uri="{BB962C8B-B14F-4D97-AF65-F5344CB8AC3E}">
        <p14:creationId xmlns:p14="http://schemas.microsoft.com/office/powerpoint/2010/main" val="278774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105BFE-5F8E-4BFD-8A33-2738E1BB376C}" type="slidenum">
              <a:rPr lang="en-US" smtClean="0"/>
              <a:pPr>
                <a:defRPr/>
              </a:pPr>
              <a:t>20</a:t>
            </a:fld>
            <a:endParaRPr lang="en-US"/>
          </a:p>
        </p:txBody>
      </p:sp>
    </p:spTree>
    <p:extLst>
      <p:ext uri="{BB962C8B-B14F-4D97-AF65-F5344CB8AC3E}">
        <p14:creationId xmlns:p14="http://schemas.microsoft.com/office/powerpoint/2010/main" val="1453845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105BFE-5F8E-4BFD-8A33-2738E1BB376C}" type="slidenum">
              <a:rPr lang="en-US" smtClean="0"/>
              <a:pPr>
                <a:defRPr/>
              </a:pPr>
              <a:t>21</a:t>
            </a:fld>
            <a:endParaRPr lang="en-US"/>
          </a:p>
        </p:txBody>
      </p:sp>
    </p:spTree>
    <p:extLst>
      <p:ext uri="{BB962C8B-B14F-4D97-AF65-F5344CB8AC3E}">
        <p14:creationId xmlns:p14="http://schemas.microsoft.com/office/powerpoint/2010/main" val="2233805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2105BFE-5F8E-4BFD-8A33-2738E1BB376C}" type="slidenum">
              <a:rPr lang="en-US" smtClean="0"/>
              <a:pPr>
                <a:defRPr/>
              </a:pPr>
              <a:t>22</a:t>
            </a:fld>
            <a:endParaRPr lang="en-US"/>
          </a:p>
        </p:txBody>
      </p:sp>
    </p:spTree>
    <p:extLst>
      <p:ext uri="{BB962C8B-B14F-4D97-AF65-F5344CB8AC3E}">
        <p14:creationId xmlns:p14="http://schemas.microsoft.com/office/powerpoint/2010/main" val="3258492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DAD323C9-D44E-46EF-A2AB-8DEBF5CD4F88}" type="slidenum">
              <a:rPr lang="en-US" altLang="en-US">
                <a:latin typeface="Times New Roman" pitchFamily="18" charset="0"/>
              </a:rPr>
              <a:pPr/>
              <a:t>39</a:t>
            </a:fld>
            <a:endParaRPr lang="en-US" altLang="en-US">
              <a:latin typeface="Times New Roman" pitchFamily="18" charset="0"/>
            </a:endParaRPr>
          </a:p>
        </p:txBody>
      </p:sp>
    </p:spTree>
    <p:extLst>
      <p:ext uri="{BB962C8B-B14F-4D97-AF65-F5344CB8AC3E}">
        <p14:creationId xmlns:p14="http://schemas.microsoft.com/office/powerpoint/2010/main" val="4180820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grpSp>
      <p:sp>
        <p:nvSpPr>
          <p:cNvPr id="181251" name="Rectangle 3"/>
          <p:cNvSpPr>
            <a:spLocks noGrp="1" noChangeArrowheads="1"/>
          </p:cNvSpPr>
          <p:nvPr>
            <p:ph type="ctrTitle"/>
          </p:nvPr>
        </p:nvSpPr>
        <p:spPr>
          <a:xfrm>
            <a:off x="762000" y="1371600"/>
            <a:ext cx="7696200" cy="2057400"/>
          </a:xfrm>
        </p:spPr>
        <p:txBody>
          <a:bodyPr/>
          <a:lstStyle>
            <a:lvl1pPr>
              <a:defRPr sz="5400"/>
            </a:lvl1pPr>
          </a:lstStyle>
          <a:p>
            <a:pPr lvl="0"/>
            <a:r>
              <a:rPr lang="en-US" noProof="0" smtClean="0"/>
              <a:t>Click to edit Master title style</a:t>
            </a:r>
          </a:p>
        </p:txBody>
      </p:sp>
      <p:sp>
        <p:nvSpPr>
          <p:cNvPr id="181252"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pPr lvl="0"/>
            <a:r>
              <a:rPr lang="en-US" noProof="0" smtClean="0"/>
              <a:t>Click to edit Master subtitle style</a:t>
            </a:r>
          </a:p>
        </p:txBody>
      </p:sp>
      <p:sp>
        <p:nvSpPr>
          <p:cNvPr id="12" name="Rectangle 5"/>
          <p:cNvSpPr>
            <a:spLocks noGrp="1" noChangeArrowheads="1"/>
          </p:cNvSpPr>
          <p:nvPr>
            <p:ph type="dt" sz="half" idx="10"/>
          </p:nvPr>
        </p:nvSpPr>
        <p:spPr>
          <a:xfrm>
            <a:off x="457200" y="6248400"/>
            <a:ext cx="2133600" cy="457200"/>
          </a:xfrm>
        </p:spPr>
        <p:txBody>
          <a:bodyPr/>
          <a:lstStyle>
            <a:lvl1pPr>
              <a:defRPr smtClean="0"/>
            </a:lvl1pPr>
          </a:lstStyle>
          <a:p>
            <a:pPr>
              <a:defRPr/>
            </a:pPr>
            <a:fld id="{3DA8826C-965C-4B74-B1A0-17127A417E47}" type="datetime1">
              <a:rPr lang="en-US" smtClean="0"/>
              <a:t>27/04/2017</a:t>
            </a:fld>
            <a:endParaRPr lang="en-US"/>
          </a:p>
        </p:txBody>
      </p:sp>
      <p:sp>
        <p:nvSpPr>
          <p:cNvPr id="13" name="Rectangle 6"/>
          <p:cNvSpPr>
            <a:spLocks noGrp="1" noChangeArrowheads="1"/>
          </p:cNvSpPr>
          <p:nvPr>
            <p:ph type="ftr" sz="quarter" idx="11"/>
          </p:nvPr>
        </p:nvSpPr>
        <p:spPr/>
        <p:txBody>
          <a:bodyPr/>
          <a:lstStyle>
            <a:lvl1pPr>
              <a:defRPr smtClean="0"/>
            </a:lvl1pPr>
          </a:lstStyle>
          <a:p>
            <a:pPr>
              <a:defRPr/>
            </a:pPr>
            <a:r>
              <a:rPr lang="en-US" smtClean="0"/>
              <a:t>Trần Thi Kim Chi</a:t>
            </a:r>
            <a:endParaRPr lang="en-US"/>
          </a:p>
        </p:txBody>
      </p:sp>
      <p:sp>
        <p:nvSpPr>
          <p:cNvPr id="14" name="Rectangle 7"/>
          <p:cNvSpPr>
            <a:spLocks noGrp="1" noChangeArrowheads="1"/>
          </p:cNvSpPr>
          <p:nvPr>
            <p:ph type="sldNum" sz="quarter" idx="12"/>
          </p:nvPr>
        </p:nvSpPr>
        <p:spPr>
          <a:xfrm>
            <a:off x="6553200" y="6248400"/>
            <a:ext cx="2133600" cy="457200"/>
          </a:xfrm>
        </p:spPr>
        <p:txBody>
          <a:bodyPr/>
          <a:lstStyle>
            <a:lvl1pPr>
              <a:defRPr b="1" smtClean="0"/>
            </a:lvl1pPr>
          </a:lstStyle>
          <a:p>
            <a:pPr>
              <a:defRPr/>
            </a:pPr>
            <a:fld id="{33092C38-A2E7-4074-97B4-92376582C107}" type="slidenum">
              <a:rPr lang="en-US"/>
              <a:pPr>
                <a:defRPr/>
              </a:pPr>
              <a:t>‹#›</a:t>
            </a:fld>
            <a:endParaRPr lang="en-US"/>
          </a:p>
        </p:txBody>
      </p:sp>
    </p:spTree>
    <p:extLst>
      <p:ext uri="{BB962C8B-B14F-4D97-AF65-F5344CB8AC3E}">
        <p14:creationId xmlns:p14="http://schemas.microsoft.com/office/powerpoint/2010/main" val="37509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FEB0E87-167F-40E1-82D6-2DBCB66451E6}" type="datetime1">
              <a:rPr lang="en-US" smtClean="0"/>
              <a:t>27/04/2017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1C9340-DE3F-4E4E-8957-82F1BBAE0DE3}" type="slidenum">
              <a:rPr lang="en-US"/>
              <a:pPr>
                <a:defRPr/>
              </a:pPr>
              <a:t>‹#›</a:t>
            </a:fld>
            <a:endParaRPr lang="en-US"/>
          </a:p>
        </p:txBody>
      </p:sp>
    </p:spTree>
    <p:extLst>
      <p:ext uri="{BB962C8B-B14F-4D97-AF65-F5344CB8AC3E}">
        <p14:creationId xmlns:p14="http://schemas.microsoft.com/office/powerpoint/2010/main" val="388524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8A267C0-9BCC-4E2B-B8A6-C53E3B63D254}" type="datetime1">
              <a:rPr lang="en-US" smtClean="0"/>
              <a:t>27/04/2017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22BA70-0760-4BBC-8453-C93ED4174F91}" type="slidenum">
              <a:rPr lang="en-US"/>
              <a:pPr>
                <a:defRPr/>
              </a:pPr>
              <a:t>‹#›</a:t>
            </a:fld>
            <a:endParaRPr lang="en-US"/>
          </a:p>
        </p:txBody>
      </p:sp>
    </p:spTree>
    <p:extLst>
      <p:ext uri="{BB962C8B-B14F-4D97-AF65-F5344CB8AC3E}">
        <p14:creationId xmlns:p14="http://schemas.microsoft.com/office/powerpoint/2010/main" val="3867339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D4F25EBC-C0D6-44F8-AA62-8A19BFE678A1}" type="datetime1">
              <a:rPr lang="en-US" smtClean="0"/>
              <a:t>27/04/2017</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smtClean="0"/>
              <a:t>Trần Thi Kim Chi</a:t>
            </a: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4D0CFF78-7974-4FFA-A750-E07D16AE9430}" type="slidenum">
              <a:rPr lang="en-US"/>
              <a:pPr>
                <a:defRPr/>
              </a:pPr>
              <a:t>‹#›</a:t>
            </a:fld>
            <a:endParaRPr lang="en-US"/>
          </a:p>
        </p:txBody>
      </p:sp>
    </p:spTree>
    <p:extLst>
      <p:ext uri="{BB962C8B-B14F-4D97-AF65-F5344CB8AC3E}">
        <p14:creationId xmlns:p14="http://schemas.microsoft.com/office/powerpoint/2010/main" val="1114952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extLst/>
          </a:lstStyle>
          <a:p>
            <a:pPr>
              <a:defRPr/>
            </a:pPr>
            <a:fld id="{D17E36D8-D721-427F-85E9-F87F2C63D85E}" type="datetime1">
              <a:rPr lang="en-US" smtClean="0"/>
              <a:t>27/04/2017</a:t>
            </a:fld>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Trần Thi Kim Chi</a:t>
            </a: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E64538DC-50B8-4727-932E-B6CEC660E2A1}" type="slidenum">
              <a:rPr lang="en-US"/>
              <a:pPr>
                <a:defRPr/>
              </a:pPr>
              <a:t>‹#›</a:t>
            </a:fld>
            <a:endParaRPr lang="en-US"/>
          </a:p>
        </p:txBody>
      </p:sp>
    </p:spTree>
    <p:extLst>
      <p:ext uri="{BB962C8B-B14F-4D97-AF65-F5344CB8AC3E}">
        <p14:creationId xmlns:p14="http://schemas.microsoft.com/office/powerpoint/2010/main" val="157466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8421E2A-E756-47D8-9196-F79352A65C16}" type="datetime1">
              <a:rPr lang="en-US" smtClean="0"/>
              <a:t>27/04/2017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7FE7DF-5C4C-47C4-920C-CA5F355F39A3}" type="slidenum">
              <a:rPr lang="en-US"/>
              <a:pPr>
                <a:defRPr/>
              </a:pPr>
              <a:t>‹#›</a:t>
            </a:fld>
            <a:endParaRPr lang="en-US"/>
          </a:p>
        </p:txBody>
      </p:sp>
    </p:spTree>
    <p:extLst>
      <p:ext uri="{BB962C8B-B14F-4D97-AF65-F5344CB8AC3E}">
        <p14:creationId xmlns:p14="http://schemas.microsoft.com/office/powerpoint/2010/main" val="288243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BE23E0E-4CAC-4803-BAE7-F4CE22A391A2}" type="datetime1">
              <a:rPr lang="en-US" smtClean="0"/>
              <a:t>27/04/2017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9D30AF-5AD2-4BFA-B0B0-78490CF4F9DA}" type="slidenum">
              <a:rPr lang="en-US"/>
              <a:pPr>
                <a:defRPr/>
              </a:pPr>
              <a:t>‹#›</a:t>
            </a:fld>
            <a:endParaRPr lang="en-US"/>
          </a:p>
        </p:txBody>
      </p:sp>
    </p:spTree>
    <p:extLst>
      <p:ext uri="{BB962C8B-B14F-4D97-AF65-F5344CB8AC3E}">
        <p14:creationId xmlns:p14="http://schemas.microsoft.com/office/powerpoint/2010/main" val="314059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A6D4E1F-AD29-4CA2-89B9-D4C9C05FB11B}" type="datetime1">
              <a:rPr lang="en-US" smtClean="0"/>
              <a:t>27/04/2017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BBBA48-0381-4691-B905-2513F9AD0BE0}" type="slidenum">
              <a:rPr lang="en-US"/>
              <a:pPr>
                <a:defRPr/>
              </a:pPr>
              <a:t>‹#›</a:t>
            </a:fld>
            <a:endParaRPr lang="en-US"/>
          </a:p>
        </p:txBody>
      </p:sp>
    </p:spTree>
    <p:extLst>
      <p:ext uri="{BB962C8B-B14F-4D97-AF65-F5344CB8AC3E}">
        <p14:creationId xmlns:p14="http://schemas.microsoft.com/office/powerpoint/2010/main" val="1897626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41CDCA3-DB32-416D-A566-BB4E981E87CB}" type="datetime1">
              <a:rPr lang="en-US" smtClean="0"/>
              <a:t>27/04/2017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843537F-BEA6-43A7-99BD-F1FDE950900A}" type="slidenum">
              <a:rPr lang="en-US"/>
              <a:pPr>
                <a:defRPr/>
              </a:pPr>
              <a:t>‹#›</a:t>
            </a:fld>
            <a:endParaRPr lang="en-US"/>
          </a:p>
        </p:txBody>
      </p:sp>
    </p:spTree>
    <p:extLst>
      <p:ext uri="{BB962C8B-B14F-4D97-AF65-F5344CB8AC3E}">
        <p14:creationId xmlns:p14="http://schemas.microsoft.com/office/powerpoint/2010/main" val="280621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D9594C0A-5759-4C24-92E3-E93496EFC013}" type="datetime1">
              <a:rPr lang="en-US" smtClean="0"/>
              <a:t>27/04/2017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4BC73BC-6A39-430C-BB41-2CCAF21FBD98}" type="slidenum">
              <a:rPr lang="en-US"/>
              <a:pPr>
                <a:defRPr/>
              </a:pPr>
              <a:t>‹#›</a:t>
            </a:fld>
            <a:endParaRPr lang="en-US"/>
          </a:p>
        </p:txBody>
      </p:sp>
    </p:spTree>
    <p:extLst>
      <p:ext uri="{BB962C8B-B14F-4D97-AF65-F5344CB8AC3E}">
        <p14:creationId xmlns:p14="http://schemas.microsoft.com/office/powerpoint/2010/main" val="333798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44ECD9A-96E7-4835-9766-0FFA1685B75C}" type="datetime1">
              <a:rPr lang="en-US" smtClean="0"/>
              <a:t>27/04/2017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81807CD-D10B-4C5E-B3AB-57A8821EB300}" type="slidenum">
              <a:rPr lang="en-US"/>
              <a:pPr>
                <a:defRPr/>
              </a:pPr>
              <a:t>‹#›</a:t>
            </a:fld>
            <a:endParaRPr lang="en-US"/>
          </a:p>
        </p:txBody>
      </p:sp>
    </p:spTree>
    <p:extLst>
      <p:ext uri="{BB962C8B-B14F-4D97-AF65-F5344CB8AC3E}">
        <p14:creationId xmlns:p14="http://schemas.microsoft.com/office/powerpoint/2010/main" val="3458677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65B5957-30C1-470B-A3F9-C9BE4B468C56}" type="datetime1">
              <a:rPr lang="en-US" smtClean="0"/>
              <a:t>27/04/2017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DD06F5-11F1-401A-96F5-49561A3F3132}" type="slidenum">
              <a:rPr lang="en-US"/>
              <a:pPr>
                <a:defRPr/>
              </a:pPr>
              <a:t>‹#›</a:t>
            </a:fld>
            <a:endParaRPr lang="en-US"/>
          </a:p>
        </p:txBody>
      </p:sp>
    </p:spTree>
    <p:extLst>
      <p:ext uri="{BB962C8B-B14F-4D97-AF65-F5344CB8AC3E}">
        <p14:creationId xmlns:p14="http://schemas.microsoft.com/office/powerpoint/2010/main" val="202712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A00EADD-B655-4756-AABF-614D1A6AB09F}" type="datetime1">
              <a:rPr lang="en-US" smtClean="0"/>
              <a:t>27/04/2017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7CD8C1-8044-481E-980C-AAC0A3C52806}" type="slidenum">
              <a:rPr lang="en-US"/>
              <a:pPr>
                <a:defRPr/>
              </a:pPr>
              <a:t>‹#›</a:t>
            </a:fld>
            <a:endParaRPr lang="en-US"/>
          </a:p>
        </p:txBody>
      </p:sp>
    </p:spTree>
    <p:extLst>
      <p:ext uri="{BB962C8B-B14F-4D97-AF65-F5344CB8AC3E}">
        <p14:creationId xmlns:p14="http://schemas.microsoft.com/office/powerpoint/2010/main" val="183011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828800"/>
            <a:ext cx="82296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0228" name="Rectangle 4"/>
          <p:cNvSpPr>
            <a:spLocks noGrp="1" noChangeArrowheads="1"/>
          </p:cNvSpPr>
          <p:nvPr>
            <p:ph type="dt" sz="half" idx="2"/>
          </p:nvPr>
        </p:nvSpPr>
        <p:spPr bwMode="auto">
          <a:xfrm>
            <a:off x="457200" y="6248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smtClean="0">
                <a:latin typeface="+mn-lt"/>
              </a:defRPr>
            </a:lvl1pPr>
          </a:lstStyle>
          <a:p>
            <a:pPr>
              <a:defRPr/>
            </a:pPr>
            <a:fld id="{307D89E4-9E11-48D6-9AC6-40D3943F15C5}" type="datetime1">
              <a:rPr lang="en-US" smtClean="0"/>
              <a:t>27/04/2017</a:t>
            </a:fld>
            <a:endParaRPr lang="en-US"/>
          </a:p>
        </p:txBody>
      </p:sp>
      <p:sp>
        <p:nvSpPr>
          <p:cNvPr id="1802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smtClean="0">
                <a:latin typeface="+mn-lt"/>
              </a:defRPr>
            </a:lvl1pPr>
          </a:lstStyle>
          <a:p>
            <a:pPr>
              <a:defRPr/>
            </a:pPr>
            <a:r>
              <a:rPr lang="en-US" smtClean="0"/>
              <a:t>Trần Thi Kim Chi</a:t>
            </a:r>
            <a:endParaRPr lang="en-US"/>
          </a:p>
        </p:txBody>
      </p:sp>
      <p:sp>
        <p:nvSpPr>
          <p:cNvPr id="180230"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smtClean="0">
                <a:latin typeface="+mn-lt"/>
              </a:defRPr>
            </a:lvl1pPr>
          </a:lstStyle>
          <a:p>
            <a:pPr>
              <a:defRPr/>
            </a:pPr>
            <a:fld id="{1695C445-4AD8-4695-9C83-4DBE4D2B3B1A}" type="slidenum">
              <a:rPr lang="en-US"/>
              <a:pPr>
                <a:defRPr/>
              </a:pPr>
              <a:t>‹#›</a:t>
            </a:fld>
            <a:endParaRPr lang="en-US"/>
          </a:p>
        </p:txBody>
      </p:sp>
      <p:grpSp>
        <p:nvGrpSpPr>
          <p:cNvPr id="1031" name="Group 7"/>
          <p:cNvGrpSpPr>
            <a:grpSpLocks/>
          </p:cNvGrpSpPr>
          <p:nvPr/>
        </p:nvGrpSpPr>
        <p:grpSpPr bwMode="auto">
          <a:xfrm>
            <a:off x="279400" y="152400"/>
            <a:ext cx="8686800" cy="1600200"/>
            <a:chOff x="176" y="96"/>
            <a:chExt cx="5472" cy="1008"/>
          </a:xfrm>
        </p:grpSpPr>
        <p:sp>
          <p:nvSpPr>
            <p:cNvPr id="1032"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103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103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sp>
          <p:nvSpPr>
            <p:cNvPr id="103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endParaRPr lang="en-US" altLang="en-US" sz="2400">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57200" y="457200"/>
            <a:ext cx="8183563" cy="1050925"/>
          </a:xfrm>
          <a:prstGeom prst="rect">
            <a:avLst/>
          </a:prstGeom>
        </p:spPr>
        <p:txBody>
          <a:bodyPr vert="horz" anchor="b">
            <a:normAutofit/>
          </a:bodyPr>
          <a:lstStyle>
            <a:extLst/>
          </a:lstStyle>
          <a:p>
            <a:r>
              <a:rPr lang="en-US" smtClean="0"/>
              <a:t>Click to edit Master title style</a:t>
            </a:r>
            <a:endParaRPr lang="en-US"/>
          </a:p>
        </p:txBody>
      </p:sp>
      <p:sp>
        <p:nvSpPr>
          <p:cNvPr id="2051" name="Text Placeholder 3"/>
          <p:cNvSpPr>
            <a:spLocks noGrp="1"/>
          </p:cNvSpPr>
          <p:nvPr>
            <p:ph type="body" idx="1"/>
          </p:nvPr>
        </p:nvSpPr>
        <p:spPr bwMode="auto">
          <a:xfrm>
            <a:off x="457200" y="1600200"/>
            <a:ext cx="818356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Date Placeholder 4"/>
          <p:cNvSpPr>
            <a:spLocks noGrp="1"/>
          </p:cNvSpPr>
          <p:nvPr>
            <p:ph type="dt" sz="half" idx="2"/>
          </p:nvPr>
        </p:nvSpPr>
        <p:spPr>
          <a:xfrm>
            <a:off x="3776663" y="6111875"/>
            <a:ext cx="2286000" cy="365125"/>
          </a:xfrm>
          <a:prstGeom prst="rect">
            <a:avLst/>
          </a:prstGeom>
        </p:spPr>
        <p:txBody>
          <a:bodyPr vert="horz" anchor="b"/>
          <a:lstStyle>
            <a:lvl1pPr algn="r" eaLnBrk="1" hangingPunct="1">
              <a:defRPr sz="1000">
                <a:solidFill>
                  <a:schemeClr val="bg2">
                    <a:shade val="50000"/>
                  </a:schemeClr>
                </a:solidFill>
              </a:defRPr>
            </a:lvl1pPr>
            <a:extLst/>
          </a:lstStyle>
          <a:p>
            <a:pPr>
              <a:defRPr/>
            </a:pPr>
            <a:fld id="{0F97F44C-F48A-43BC-B9A2-26AFC6D78BBC}" type="datetime1">
              <a:rPr lang="en-US" smtClean="0"/>
              <a:t>27/04/2017</a:t>
            </a:fld>
            <a:endParaRPr lang="en-US"/>
          </a:p>
        </p:txBody>
      </p:sp>
      <p:sp>
        <p:nvSpPr>
          <p:cNvPr id="14" name="Footer Placeholder 5"/>
          <p:cNvSpPr>
            <a:spLocks noGrp="1"/>
          </p:cNvSpPr>
          <p:nvPr>
            <p:ph type="ftr" sz="quarter" idx="3"/>
          </p:nvPr>
        </p:nvSpPr>
        <p:spPr>
          <a:xfrm>
            <a:off x="6062663" y="6111875"/>
            <a:ext cx="2286000" cy="365125"/>
          </a:xfrm>
          <a:prstGeom prst="rect">
            <a:avLst/>
          </a:prstGeom>
        </p:spPr>
        <p:txBody>
          <a:bodyPr vert="horz" anchor="b"/>
          <a:lstStyle>
            <a:lvl1pPr eaLnBrk="1" hangingPunct="1">
              <a:defRPr sz="1000">
                <a:solidFill>
                  <a:schemeClr val="bg2">
                    <a:shade val="50000"/>
                  </a:schemeClr>
                </a:solidFill>
              </a:defRPr>
            </a:lvl1pPr>
            <a:extLst/>
          </a:lstStyle>
          <a:p>
            <a:pPr>
              <a:defRPr/>
            </a:pPr>
            <a:r>
              <a:rPr lang="en-US" smtClean="0"/>
              <a:t>Trần Thi Kim Chi</a:t>
            </a:r>
            <a:endParaRPr lang="en-US"/>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anchor="b"/>
          <a:lstStyle>
            <a:lvl1pPr algn="r" eaLnBrk="1" hangingPunct="1">
              <a:defRPr sz="1000">
                <a:solidFill>
                  <a:schemeClr val="bg2">
                    <a:shade val="50000"/>
                  </a:schemeClr>
                </a:solidFill>
              </a:defRPr>
            </a:lvl1pPr>
            <a:extLst/>
          </a:lstStyle>
          <a:p>
            <a:pPr>
              <a:defRPr/>
            </a:pPr>
            <a:fld id="{ADA4C1CD-3CEE-482B-8CF4-2C8F7D041B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Lst>
  <p:hf hd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Arial" charset="0"/>
          <a:ea typeface="+mj-ea"/>
          <a:cs typeface="+mj-cs"/>
        </a:defRPr>
      </a:lvl1pPr>
      <a:lvl2pPr algn="l" rtl="0" eaLnBrk="0" fontAlgn="base" hangingPunct="0">
        <a:spcBef>
          <a:spcPct val="0"/>
        </a:spcBef>
        <a:spcAft>
          <a:spcPct val="0"/>
        </a:spcAft>
        <a:defRPr sz="3600" b="1">
          <a:solidFill>
            <a:srgbClr val="FF8D3E"/>
          </a:solidFill>
          <a:latin typeface="Arial" charset="0"/>
        </a:defRPr>
      </a:lvl2pPr>
      <a:lvl3pPr algn="l" rtl="0" eaLnBrk="0" fontAlgn="base" hangingPunct="0">
        <a:spcBef>
          <a:spcPct val="0"/>
        </a:spcBef>
        <a:spcAft>
          <a:spcPct val="0"/>
        </a:spcAft>
        <a:defRPr sz="3600" b="1">
          <a:solidFill>
            <a:srgbClr val="FF8D3E"/>
          </a:solidFill>
          <a:latin typeface="Arial" charset="0"/>
        </a:defRPr>
      </a:lvl3pPr>
      <a:lvl4pPr algn="l" rtl="0" eaLnBrk="0" fontAlgn="base" hangingPunct="0">
        <a:spcBef>
          <a:spcPct val="0"/>
        </a:spcBef>
        <a:spcAft>
          <a:spcPct val="0"/>
        </a:spcAft>
        <a:defRPr sz="3600" b="1">
          <a:solidFill>
            <a:srgbClr val="FF8D3E"/>
          </a:solidFill>
          <a:latin typeface="Arial" charset="0"/>
        </a:defRPr>
      </a:lvl4pPr>
      <a:lvl5pPr algn="l" rtl="0" eaLnBrk="0" fontAlgn="base" hangingPunct="0">
        <a:spcBef>
          <a:spcPct val="0"/>
        </a:spcBef>
        <a:spcAft>
          <a:spcPct val="0"/>
        </a:spcAft>
        <a:defRPr sz="3600" b="1">
          <a:solidFill>
            <a:srgbClr val="FF8D3E"/>
          </a:solidFill>
          <a:latin typeface="Arial"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Arial" charset="0"/>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Arial" charset="0"/>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Arial" charset="0"/>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Arial" charset="0"/>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Arial" charset="0"/>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381000" y="2514600"/>
            <a:ext cx="8763000" cy="1447800"/>
          </a:xfrm>
        </p:spPr>
        <p:txBody>
          <a:bodyPr lIns="45720" rIns="45720">
            <a:normAutofit/>
          </a:bodyPr>
          <a:lstStyle/>
          <a:p>
            <a:pPr algn="ctr" eaLnBrk="1" hangingPunct="1">
              <a:defRPr/>
            </a:pPr>
            <a:r>
              <a:rPr lang="en-US" sz="6000" smtClean="0">
                <a:solidFill>
                  <a:schemeClr val="bg2"/>
                </a:solidFill>
                <a:effectLst>
                  <a:outerShdw blurRad="38100" dist="38100" dir="2700000" algn="tl">
                    <a:srgbClr val="C0C0C0"/>
                  </a:outerShdw>
                </a:effectLst>
              </a:rPr>
              <a:t>Thiết kế vật lý database</a:t>
            </a:r>
          </a:p>
        </p:txBody>
      </p:sp>
      <p:sp>
        <p:nvSpPr>
          <p:cNvPr id="6147" name="Rectangle 3"/>
          <p:cNvSpPr>
            <a:spLocks noGrp="1" noChangeArrowheads="1"/>
          </p:cNvSpPr>
          <p:nvPr>
            <p:ph type="subTitle" idx="4294967295"/>
          </p:nvPr>
        </p:nvSpPr>
        <p:spPr>
          <a:xfrm>
            <a:off x="723900" y="3971925"/>
            <a:ext cx="7815263" cy="935038"/>
          </a:xfrm>
        </p:spPr>
        <p:txBody>
          <a:bodyPr lIns="182880" tIns="0"/>
          <a:lstStyle/>
          <a:p>
            <a:pPr marL="36513" indent="0" algn="r" eaLnBrk="1" hangingPunct="1">
              <a:spcBef>
                <a:spcPct val="0"/>
              </a:spcBef>
              <a:buFont typeface="Wingdings" pitchFamily="2" charset="2"/>
              <a:buNone/>
            </a:pPr>
            <a:endParaRPr lang="en-US" altLang="en-US" sz="2000" smtClean="0">
              <a:solidFill>
                <a:srgbClr val="79766F"/>
              </a:solidFill>
            </a:endParaRPr>
          </a:p>
        </p:txBody>
      </p:sp>
      <p:sp>
        <p:nvSpPr>
          <p:cNvPr id="6" name="Rectangle 43"/>
          <p:cNvSpPr>
            <a:spLocks noGrp="1" noChangeArrowheads="1"/>
          </p:cNvSpPr>
          <p:nvPr>
            <p:ph type="sldNum" sz="quarter" idx="12"/>
          </p:nvPr>
        </p:nvSpPr>
        <p:spPr>
          <a:xfrm>
            <a:off x="8348663" y="6111875"/>
            <a:ext cx="457200" cy="365125"/>
          </a:xfrm>
        </p:spPr>
        <p:txBody>
          <a:bodyPr anchor="b"/>
          <a:lstStyle/>
          <a:p>
            <a:pPr>
              <a:defRPr/>
            </a:pPr>
            <a:fld id="{49F6AB31-FD77-4833-BF28-FE7AAF8D0479}" type="slidenum">
              <a:rPr lang="en-US">
                <a:solidFill>
                  <a:schemeClr val="bg2">
                    <a:shade val="50000"/>
                  </a:schemeClr>
                </a:solidFill>
                <a:latin typeface="Verdana" pitchFamily="34" charset="0"/>
              </a:rPr>
              <a:pPr>
                <a:defRPr/>
              </a:pPr>
              <a:t>1</a:t>
            </a:fld>
            <a:endParaRPr lang="en-US">
              <a:solidFill>
                <a:schemeClr val="bg2">
                  <a:shade val="50000"/>
                </a:schemeClr>
              </a:solidFill>
              <a:latin typeface="Verdana" pitchFamily="34" charset="0"/>
            </a:endParaRPr>
          </a:p>
        </p:txBody>
      </p:sp>
      <p:sp>
        <p:nvSpPr>
          <p:cNvPr id="8198" name="Text Box 6"/>
          <p:cNvSpPr txBox="1">
            <a:spLocks noChangeArrowheads="1"/>
          </p:cNvSpPr>
          <p:nvPr/>
        </p:nvSpPr>
        <p:spPr bwMode="auto">
          <a:xfrm>
            <a:off x="669925" y="971550"/>
            <a:ext cx="2132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800">
                <a:solidFill>
                  <a:schemeClr val="tx2"/>
                </a:solidFill>
                <a:effectLst>
                  <a:outerShdw blurRad="38100" dist="38100" dir="2700000" algn="tl">
                    <a:srgbClr val="C0C0C0"/>
                  </a:outerShdw>
                </a:effectLst>
              </a:rPr>
              <a:t>Chương 12</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Phân tích yêu cầu</a:t>
            </a:r>
          </a:p>
        </p:txBody>
      </p:sp>
      <p:sp>
        <p:nvSpPr>
          <p:cNvPr id="10243" name="Rectangle 3"/>
          <p:cNvSpPr>
            <a:spLocks noGrp="1" noChangeArrowheads="1"/>
          </p:cNvSpPr>
          <p:nvPr>
            <p:ph idx="4294967295"/>
          </p:nvPr>
        </p:nvSpPr>
        <p:spPr>
          <a:xfrm>
            <a:off x="-609600" y="1906587"/>
            <a:ext cx="8458200" cy="3975100"/>
          </a:xfrm>
        </p:spPr>
        <p:txBody>
          <a:bodyPr lIns="182880" tIns="91440">
            <a:noAutofit/>
          </a:bodyPr>
          <a:lstStyle/>
          <a:p>
            <a:pPr lvl="2">
              <a:lnSpc>
                <a:spcPct val="130000"/>
              </a:lnSpc>
            </a:pPr>
            <a:r>
              <a:rPr lang="en-US" sz="2800"/>
              <a:t>Mô hình dữ </a:t>
            </a:r>
            <a:r>
              <a:rPr lang="en-US" sz="2800" smtClean="0"/>
              <a:t>liệu:</a:t>
            </a:r>
          </a:p>
          <a:p>
            <a:pPr marL="1816100" lvl="3" indent="-457200">
              <a:lnSpc>
                <a:spcPct val="130000"/>
              </a:lnSpc>
              <a:buAutoNum type="arabicParenR"/>
            </a:pPr>
            <a:r>
              <a:rPr lang="en-US" sz="2000" smtClean="0"/>
              <a:t>Mô </a:t>
            </a:r>
            <a:r>
              <a:rPr lang="en-US" sz="2000"/>
              <a:t>hình thực thể liên kết, </a:t>
            </a:r>
            <a:endParaRPr lang="en-US" sz="2000" smtClean="0"/>
          </a:p>
          <a:p>
            <a:pPr marL="1816100" lvl="3" indent="-457200">
              <a:lnSpc>
                <a:spcPct val="130000"/>
              </a:lnSpc>
              <a:buAutoNum type="arabicParenR"/>
            </a:pPr>
            <a:r>
              <a:rPr lang="en-US" sz="2000" smtClean="0"/>
              <a:t>Mô </a:t>
            </a:r>
            <a:r>
              <a:rPr lang="en-US" sz="2000"/>
              <a:t>hình dữ liệu quan hệ, </a:t>
            </a:r>
            <a:endParaRPr lang="en-US" sz="2000" smtClean="0"/>
          </a:p>
          <a:p>
            <a:pPr marL="1816100" lvl="3" indent="-457200">
              <a:lnSpc>
                <a:spcPct val="130000"/>
              </a:lnSpc>
              <a:buAutoNum type="arabicParenR"/>
            </a:pPr>
            <a:r>
              <a:rPr lang="en-US" sz="2000" smtClean="0"/>
              <a:t>Sơ </a:t>
            </a:r>
            <a:r>
              <a:rPr lang="en-US" sz="2000"/>
              <a:t>đồ dòng dữ liệu hệ thống và </a:t>
            </a:r>
            <a:endParaRPr lang="en-US" sz="2000" smtClean="0"/>
          </a:p>
          <a:p>
            <a:pPr marL="1816100" lvl="3" indent="-457200">
              <a:lnSpc>
                <a:spcPct val="130000"/>
              </a:lnSpc>
              <a:buAutoNum type="arabicParenR"/>
            </a:pPr>
            <a:r>
              <a:rPr lang="en-US" sz="2000" smtClean="0"/>
              <a:t>Mô </a:t>
            </a:r>
            <a:r>
              <a:rPr lang="en-US" sz="2000"/>
              <a:t>hình lịch sử đời thực thể. </a:t>
            </a:r>
          </a:p>
          <a:p>
            <a:pPr marL="1371600" lvl="3" defTabSz="685800">
              <a:lnSpc>
                <a:spcPct val="130000"/>
              </a:lnSpc>
            </a:pPr>
            <a:r>
              <a:rPr lang="en-US" sz="2800"/>
              <a:t>Thông tin về những ràng buộc thực hiện</a:t>
            </a:r>
            <a:r>
              <a:rPr lang="en-US" sz="2800" smtClean="0"/>
              <a:t>:</a:t>
            </a:r>
          </a:p>
          <a:p>
            <a:pPr marL="1860550" lvl="4" indent="-457200" defTabSz="685800">
              <a:lnSpc>
                <a:spcPct val="120000"/>
              </a:lnSpc>
              <a:spcBef>
                <a:spcPts val="0"/>
              </a:spcBef>
              <a:buClr>
                <a:srgbClr val="0000FF"/>
              </a:buClr>
              <a:buFont typeface="+mj-lt"/>
              <a:buAutoNum type="arabicPeriod"/>
            </a:pPr>
            <a:r>
              <a:rPr lang="en-US" smtClean="0"/>
              <a:t>phần </a:t>
            </a:r>
            <a:r>
              <a:rPr lang="en-US"/>
              <a:t>cứng, phần mềm được sử dụng</a:t>
            </a:r>
            <a:r>
              <a:rPr lang="en-US" smtClean="0"/>
              <a:t>,</a:t>
            </a:r>
          </a:p>
          <a:p>
            <a:pPr marL="1860550" lvl="4" indent="-457200" defTabSz="685800">
              <a:lnSpc>
                <a:spcPct val="120000"/>
              </a:lnSpc>
              <a:spcBef>
                <a:spcPts val="0"/>
              </a:spcBef>
              <a:buClr>
                <a:srgbClr val="0000FF"/>
              </a:buClr>
              <a:buFont typeface="+mj-lt"/>
              <a:buAutoNum type="arabicPeriod"/>
            </a:pPr>
            <a:r>
              <a:rPr lang="en-US" smtClean="0"/>
              <a:t>thời </a:t>
            </a:r>
            <a:r>
              <a:rPr lang="en-US"/>
              <a:t>gian đáp ứng các yêu cầu, </a:t>
            </a:r>
            <a:endParaRPr lang="en-US" smtClean="0"/>
          </a:p>
          <a:p>
            <a:pPr marL="1860550" lvl="4" indent="-457200" defTabSz="685800">
              <a:lnSpc>
                <a:spcPct val="120000"/>
              </a:lnSpc>
              <a:spcBef>
                <a:spcPts val="0"/>
              </a:spcBef>
              <a:buClr>
                <a:srgbClr val="0000FF"/>
              </a:buClr>
              <a:buFont typeface="+mj-lt"/>
              <a:buAutoNum type="arabicPeriod"/>
            </a:pPr>
            <a:r>
              <a:rPr lang="en-US" smtClean="0"/>
              <a:t>điều </a:t>
            </a:r>
            <a:r>
              <a:rPr lang="en-US"/>
              <a:t>kiện kiểm soát, </a:t>
            </a:r>
            <a:endParaRPr lang="en-US" smtClean="0"/>
          </a:p>
          <a:p>
            <a:pPr marL="1860550" lvl="4" indent="-457200" defTabSz="685800">
              <a:lnSpc>
                <a:spcPct val="120000"/>
              </a:lnSpc>
              <a:spcBef>
                <a:spcPts val="0"/>
              </a:spcBef>
              <a:buClr>
                <a:srgbClr val="0000FF"/>
              </a:buClr>
              <a:buFont typeface="+mj-lt"/>
              <a:buAutoNum type="arabicPeriod"/>
            </a:pPr>
            <a:r>
              <a:rPr lang="vi-VN" smtClean="0"/>
              <a:t>điều </a:t>
            </a:r>
            <a:r>
              <a:rPr lang="vi-VN"/>
              <a:t>kiện an toàn của hệ thống.</a:t>
            </a:r>
            <a:r>
              <a:rPr lang="en-US"/>
              <a:t> </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2B5B6765-B8E0-4A44-92EB-017790B4CA4D}" type="slidenum">
              <a:rPr lang="en-US">
                <a:solidFill>
                  <a:schemeClr val="bg2">
                    <a:shade val="50000"/>
                  </a:schemeClr>
                </a:solidFill>
                <a:latin typeface="Verdana" pitchFamily="34" charset="0"/>
              </a:rPr>
              <a:pPr>
                <a:defRPr/>
              </a:pPr>
              <a:t>10</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629400"/>
            <a:ext cx="2895600" cy="457200"/>
          </a:xfrm>
        </p:spPr>
        <p:txBody>
          <a:bodyPr/>
          <a:lstStyle/>
          <a:p>
            <a:pPr>
              <a:defRPr/>
            </a:pPr>
            <a:r>
              <a:rPr lang="en-US" smtClean="0"/>
              <a:t>Trần Thi Kim Chi</a:t>
            </a:r>
            <a:endParaRPr lang="en-US"/>
          </a:p>
        </p:txBody>
      </p:sp>
    </p:spTree>
    <p:extLst>
      <p:ext uri="{BB962C8B-B14F-4D97-AF65-F5344CB8AC3E}">
        <p14:creationId xmlns:p14="http://schemas.microsoft.com/office/powerpoint/2010/main" val="11555487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Phân tích yêu cầu</a:t>
            </a:r>
          </a:p>
        </p:txBody>
      </p:sp>
      <p:sp>
        <p:nvSpPr>
          <p:cNvPr id="10243" name="Rectangle 3"/>
          <p:cNvSpPr>
            <a:spLocks noGrp="1" noChangeArrowheads="1"/>
          </p:cNvSpPr>
          <p:nvPr>
            <p:ph idx="4294967295"/>
          </p:nvPr>
        </p:nvSpPr>
        <p:spPr>
          <a:xfrm>
            <a:off x="304800" y="1828800"/>
            <a:ext cx="8458200" cy="3975100"/>
          </a:xfrm>
        </p:spPr>
        <p:txBody>
          <a:bodyPr lIns="182880" tIns="91440">
            <a:normAutofit lnSpcReduction="10000"/>
          </a:bodyPr>
          <a:lstStyle/>
          <a:p>
            <a:pPr algn="just" eaLnBrk="1" hangingPunct="1">
              <a:defRPr/>
            </a:pPr>
            <a:r>
              <a:rPr lang="en-US" sz="2400" smtClean="0"/>
              <a:t>Cần thu thập thông tin liên quan đến hệ thống sẽ thiết kế:</a:t>
            </a:r>
          </a:p>
          <a:p>
            <a:pPr lvl="1" algn="just" eaLnBrk="1" hangingPunct="1">
              <a:defRPr/>
            </a:pPr>
            <a:r>
              <a:rPr lang="en-US" sz="2400" smtClean="0"/>
              <a:t>Các quan hệ đã chuẩn hoá, kể cả việc ước lượng khối lượng thông tin</a:t>
            </a:r>
          </a:p>
          <a:p>
            <a:pPr lvl="1" algn="just" eaLnBrk="1" hangingPunct="1">
              <a:defRPr/>
            </a:pPr>
            <a:r>
              <a:rPr lang="en-US" sz="2400" smtClean="0"/>
              <a:t>Các định nghĩa về các thuộc tính </a:t>
            </a:r>
          </a:p>
          <a:p>
            <a:pPr lvl="1" algn="just" eaLnBrk="1" hangingPunct="1">
              <a:defRPr/>
            </a:pPr>
            <a:r>
              <a:rPr lang="en-US" sz="2400" smtClean="0"/>
              <a:t>Các mô tả về nơi nào và khi nào dữ liệu được dùng: thêm, truy xuất, xóa, cập nhật</a:t>
            </a:r>
          </a:p>
          <a:p>
            <a:pPr lvl="1" algn="just" eaLnBrk="1" hangingPunct="1">
              <a:defRPr/>
            </a:pPr>
            <a:r>
              <a:rPr lang="en-US" sz="2400" smtClean="0"/>
              <a:t>Các mong muốn và yêu cầu về thời gian đáp ứng, độ bảo mật dữ liệu, sao lưu phụ hồi dữ liệu, tính toàn vẹn dữ liệu</a:t>
            </a:r>
          </a:p>
          <a:p>
            <a:pPr lvl="1" eaLnBrk="1" hangingPunct="1">
              <a:defRPr/>
            </a:pPr>
            <a:r>
              <a:rPr lang="en-US" sz="2400" smtClean="0"/>
              <a:t>Các mô tả về công nghệ được sử dụng để triển khai file và CSDL (thiết bị lưu trữ, hệ điều hành, HQTCSDL…)</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2B5B6765-B8E0-4A44-92EB-017790B4CA4D}" type="slidenum">
              <a:rPr lang="en-US">
                <a:solidFill>
                  <a:schemeClr val="bg2">
                    <a:shade val="50000"/>
                  </a:schemeClr>
                </a:solidFill>
                <a:latin typeface="Verdana" pitchFamily="34" charset="0"/>
              </a:rPr>
              <a:pPr>
                <a:defRPr/>
              </a:pPr>
              <a:t>11</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extLst>
      <p:ext uri="{BB962C8B-B14F-4D97-AF65-F5344CB8AC3E}">
        <p14:creationId xmlns:p14="http://schemas.microsoft.com/office/powerpoint/2010/main" val="40677714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Lưu trữ thông tin</a:t>
            </a:r>
          </a:p>
        </p:txBody>
      </p:sp>
      <p:sp>
        <p:nvSpPr>
          <p:cNvPr id="10243" name="Rectangle 3"/>
          <p:cNvSpPr>
            <a:spLocks noGrp="1" noChangeArrowheads="1"/>
          </p:cNvSpPr>
          <p:nvPr>
            <p:ph idx="4294967295"/>
          </p:nvPr>
        </p:nvSpPr>
        <p:spPr>
          <a:xfrm>
            <a:off x="-609601" y="1906587"/>
            <a:ext cx="9415463" cy="3975100"/>
          </a:xfrm>
        </p:spPr>
        <p:txBody>
          <a:bodyPr lIns="182880" tIns="91440">
            <a:noAutofit/>
          </a:bodyPr>
          <a:lstStyle/>
          <a:p>
            <a:pPr lvl="2" algn="just">
              <a:lnSpc>
                <a:spcPct val="125000"/>
              </a:lnSpc>
              <a:spcBef>
                <a:spcPct val="45000"/>
              </a:spcBef>
              <a:spcAft>
                <a:spcPct val="45000"/>
              </a:spcAft>
            </a:pPr>
            <a:r>
              <a:rPr lang="en-US"/>
              <a:t>Đơn vị lưu trữ cơ sở là bản ghi, trong đó mỗi bản ghi được cấu tạo từ các trường. </a:t>
            </a:r>
          </a:p>
          <a:p>
            <a:pPr lvl="2" algn="just">
              <a:lnSpc>
                <a:spcPct val="125000"/>
              </a:lnSpc>
              <a:spcBef>
                <a:spcPct val="45000"/>
              </a:spcBef>
              <a:spcAft>
                <a:spcPct val="45000"/>
              </a:spcAft>
            </a:pPr>
            <a:r>
              <a:rPr lang="en-US"/>
              <a:t>Nếu quan hệ được tổ chức lưu trữ như là một tệp dữ liệu thì mỗi dòng trong quan hệ sẽ là một bản ghi trong tệp dữ liệu. </a:t>
            </a:r>
            <a:endParaRPr lang="vi-VN"/>
          </a:p>
          <a:p>
            <a:pPr lvl="2" algn="just">
              <a:lnSpc>
                <a:spcPct val="125000"/>
              </a:lnSpc>
              <a:spcBef>
                <a:spcPct val="45000"/>
              </a:spcBef>
              <a:spcAft>
                <a:spcPct val="45000"/>
              </a:spcAft>
            </a:pPr>
            <a:r>
              <a:rPr lang="vi-VN"/>
              <a:t>Nếu mỗi kiểu thực thể được tổ chức lưu trữ như một tệp dữ liệu thì mỗi thực thể thành một bản ghi.</a:t>
            </a:r>
            <a:r>
              <a:rPr lang="en-US"/>
              <a:t> </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2B5B6765-B8E0-4A44-92EB-017790B4CA4D}" type="slidenum">
              <a:rPr lang="en-US">
                <a:solidFill>
                  <a:schemeClr val="bg2">
                    <a:shade val="50000"/>
                  </a:schemeClr>
                </a:solidFill>
                <a:latin typeface="Verdana" pitchFamily="34" charset="0"/>
              </a:rPr>
              <a:pPr>
                <a:defRPr/>
              </a:pPr>
              <a:t>12</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629400"/>
            <a:ext cx="2895600" cy="457200"/>
          </a:xfrm>
        </p:spPr>
        <p:txBody>
          <a:bodyPr/>
          <a:lstStyle/>
          <a:p>
            <a:pPr>
              <a:defRPr/>
            </a:pPr>
            <a:r>
              <a:rPr lang="en-US" smtClean="0"/>
              <a:t>Trần Thi Kim Chi</a:t>
            </a:r>
            <a:endParaRPr lang="en-US"/>
          </a:p>
        </p:txBody>
      </p:sp>
    </p:spTree>
    <p:extLst>
      <p:ext uri="{BB962C8B-B14F-4D97-AF65-F5344CB8AC3E}">
        <p14:creationId xmlns:p14="http://schemas.microsoft.com/office/powerpoint/2010/main" val="344962462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Quá trình thiết kế database</a:t>
            </a:r>
          </a:p>
        </p:txBody>
      </p:sp>
      <p:sp>
        <p:nvSpPr>
          <p:cNvPr id="11267" name="Rectangle 3"/>
          <p:cNvSpPr>
            <a:spLocks noGrp="1" noChangeArrowheads="1"/>
          </p:cNvSpPr>
          <p:nvPr>
            <p:ph idx="4294967295"/>
          </p:nvPr>
        </p:nvSpPr>
        <p:spPr>
          <a:xfrm>
            <a:off x="457200" y="1752600"/>
            <a:ext cx="8229600" cy="5410200"/>
          </a:xfrm>
        </p:spPr>
        <p:txBody>
          <a:bodyPr lIns="182880" tIns="91440"/>
          <a:lstStyle/>
          <a:p>
            <a:pPr marL="401638" indent="-341313" algn="just" eaLnBrk="1" hangingPunct="1">
              <a:buFont typeface="Wingdings" pitchFamily="2" charset="2"/>
              <a:buAutoNum type="arabicPeriod"/>
            </a:pPr>
            <a:r>
              <a:rPr lang="en-US" altLang="en-US" sz="2200" smtClean="0">
                <a:cs typeface="Times New Roman" pitchFamily="18" charset="0"/>
              </a:rPr>
              <a:t>Chọn kiểu dữ liệu cho mỗi thuộc tính có mặt trong mô hình dữ liệu luận lý: kiểu dữ liệu ít tốn bộ nhớ mà vẫn bảo đảm tính toàn vẹn dữ liệu</a:t>
            </a:r>
          </a:p>
          <a:p>
            <a:pPr marL="401638" indent="-341313" algn="just" eaLnBrk="1" hangingPunct="1">
              <a:buFontTx/>
              <a:buAutoNum type="arabicPeriod"/>
            </a:pPr>
            <a:r>
              <a:rPr lang="en-US" altLang="en-US" sz="2200" smtClean="0">
                <a:cs typeface="Times New Roman" pitchFamily="18" charset="0"/>
              </a:rPr>
              <a:t>Nhóm các thuộc tính từ mô hình dữ liệu luận lý vào các bản ghi vật lý (physical record)</a:t>
            </a:r>
          </a:p>
          <a:p>
            <a:pPr marL="401638" indent="-341313" algn="just" eaLnBrk="1" hangingPunct="1">
              <a:buFontTx/>
              <a:buAutoNum type="arabicPeriod"/>
            </a:pPr>
            <a:r>
              <a:rPr lang="en-US" altLang="en-US" sz="2200" smtClean="0">
                <a:cs typeface="Times New Roman" pitchFamily="18" charset="0"/>
              </a:rPr>
              <a:t>Sắp xếp các bản ghi có cấu trúc tương tự vào bộ nhớ phụ (đĩa cứng) sao cho việc truy xuất các bản ghi này mau chóng.</a:t>
            </a:r>
          </a:p>
          <a:p>
            <a:pPr marL="914400" lvl="1" indent="-339725" algn="just" eaLnBrk="1" hangingPunct="1">
              <a:buFontTx/>
              <a:buChar char="•"/>
            </a:pPr>
            <a:r>
              <a:rPr lang="en-US" altLang="en-US" sz="2200" smtClean="0">
                <a:cs typeface="Times New Roman" pitchFamily="18" charset="0"/>
              </a:rPr>
              <a:t>Cần quan tâm đến việc bảo vệ và khôi phục dữ liệu khi có lỗi</a:t>
            </a:r>
          </a:p>
          <a:p>
            <a:pPr marL="401638" indent="-341313" algn="just" eaLnBrk="1" hangingPunct="1">
              <a:buFontTx/>
              <a:buAutoNum type="arabicPeriod"/>
            </a:pPr>
            <a:r>
              <a:rPr lang="en-US" altLang="en-US" sz="2200" smtClean="0">
                <a:cs typeface="Times New Roman" pitchFamily="18" charset="0"/>
              </a:rPr>
              <a:t>Chọn cấu trúc lưu trữ và kết nối các file để việc truy xuất dữ liệu hiệu quả hơn.</a:t>
            </a:r>
          </a:p>
          <a:p>
            <a:pPr marL="401638" indent="-341313" algn="just" eaLnBrk="1" hangingPunct="1">
              <a:buFontTx/>
              <a:buAutoNum type="arabicPeriod"/>
            </a:pPr>
            <a:r>
              <a:rPr lang="en-US" altLang="en-US" sz="2200" smtClean="0">
                <a:cs typeface="Times New Roman" pitchFamily="18" charset="0"/>
              </a:rPr>
              <a:t>Chuẩn bị các chiến lược để quản lý các truy vấn sao cho các truy vấn được tối ưu khi thực thi</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13</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Qui trình thiết kế</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14</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13" name="Rectangle 42"/>
          <p:cNvSpPr>
            <a:spLocks noChangeArrowheads="1"/>
          </p:cNvSpPr>
          <p:nvPr/>
        </p:nvSpPr>
        <p:spPr bwMode="auto">
          <a:xfrm>
            <a:off x="2333625" y="2751138"/>
            <a:ext cx="334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7" name="Text Box 3"/>
          <p:cNvSpPr txBox="1">
            <a:spLocks noChangeArrowheads="1"/>
          </p:cNvSpPr>
          <p:nvPr/>
        </p:nvSpPr>
        <p:spPr bwMode="auto">
          <a:xfrm>
            <a:off x="-304800" y="1890806"/>
            <a:ext cx="9220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2">
              <a:lnSpc>
                <a:spcPct val="125000"/>
              </a:lnSpc>
              <a:spcBef>
                <a:spcPct val="25000"/>
              </a:spcBef>
              <a:spcAft>
                <a:spcPct val="25000"/>
              </a:spcAft>
              <a:buFont typeface="Arial" panose="020B0604020202020204" pitchFamily="34" charset="0"/>
              <a:buChar char="•"/>
            </a:pPr>
            <a:r>
              <a:rPr lang="en-US" sz="2400"/>
              <a:t>Chuyển mô hình mô tả thông tin trong bước phân tích hệ thống thành các cấu trúc dữ liệu phù hợp cho việc lưu trữ, khai thác trong các tiến trình hệ thống.</a:t>
            </a:r>
          </a:p>
        </p:txBody>
      </p:sp>
      <p:sp>
        <p:nvSpPr>
          <p:cNvPr id="38" name="Text Box 4"/>
          <p:cNvSpPr txBox="1">
            <a:spLocks noChangeArrowheads="1"/>
          </p:cNvSpPr>
          <p:nvPr/>
        </p:nvSpPr>
        <p:spPr bwMode="auto">
          <a:xfrm>
            <a:off x="-838200" y="3368134"/>
            <a:ext cx="9525000" cy="315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2178050" lvl="4" indent="-349250">
              <a:lnSpc>
                <a:spcPct val="125000"/>
              </a:lnSpc>
              <a:spcBef>
                <a:spcPct val="15000"/>
              </a:spcBef>
              <a:spcAft>
                <a:spcPct val="15000"/>
              </a:spcAft>
              <a:buFont typeface="+mj-lt"/>
              <a:buAutoNum type="arabicPeriod"/>
            </a:pPr>
            <a:r>
              <a:rPr lang="en-US" sz="2000" smtClean="0"/>
              <a:t>Thiết </a:t>
            </a:r>
            <a:r>
              <a:rPr lang="en-US" sz="2000"/>
              <a:t>kế mô hình dữ liệu logic</a:t>
            </a:r>
          </a:p>
          <a:p>
            <a:pPr marL="2178050" lvl="4" indent="-349250">
              <a:lnSpc>
                <a:spcPct val="125000"/>
              </a:lnSpc>
              <a:spcBef>
                <a:spcPct val="15000"/>
              </a:spcBef>
              <a:spcAft>
                <a:spcPct val="15000"/>
              </a:spcAft>
              <a:buFont typeface="+mj-lt"/>
              <a:buAutoNum type="arabicPeriod"/>
            </a:pPr>
            <a:r>
              <a:rPr lang="en-US" sz="2000" smtClean="0"/>
              <a:t>Chuẩn </a:t>
            </a:r>
            <a:r>
              <a:rPr lang="en-US" sz="2000"/>
              <a:t>hóa dữ liệu (tối thiểu sự dư thừa)</a:t>
            </a:r>
          </a:p>
          <a:p>
            <a:pPr marL="2178050" lvl="4" indent="-349250">
              <a:lnSpc>
                <a:spcPct val="125000"/>
              </a:lnSpc>
              <a:spcBef>
                <a:spcPct val="15000"/>
              </a:spcBef>
              <a:spcAft>
                <a:spcPct val="15000"/>
              </a:spcAft>
              <a:buFont typeface="+mj-lt"/>
              <a:buAutoNum type="arabicPeriod"/>
            </a:pPr>
            <a:r>
              <a:rPr lang="en-US" sz="2000" smtClean="0"/>
              <a:t>Phân </a:t>
            </a:r>
            <a:r>
              <a:rPr lang="en-US" sz="2000"/>
              <a:t>tích lịch sử </a:t>
            </a:r>
            <a:r>
              <a:rPr lang="en-US" sz="2000" smtClean="0"/>
              <a:t>vòng đời </a:t>
            </a:r>
            <a:r>
              <a:rPr lang="en-US" sz="2000"/>
              <a:t>thực thể. Phân tích dữ liệu vào –ra.</a:t>
            </a:r>
          </a:p>
          <a:p>
            <a:pPr marL="2178050" lvl="4" indent="-349250">
              <a:lnSpc>
                <a:spcPct val="125000"/>
              </a:lnSpc>
              <a:spcBef>
                <a:spcPct val="15000"/>
              </a:spcBef>
              <a:spcAft>
                <a:spcPct val="15000"/>
              </a:spcAft>
              <a:buFont typeface="+mj-lt"/>
              <a:buAutoNum type="arabicPeriod"/>
            </a:pPr>
            <a:r>
              <a:rPr lang="en-US" sz="2000" smtClean="0"/>
              <a:t>Thiết </a:t>
            </a:r>
            <a:r>
              <a:rPr lang="en-US" sz="2000"/>
              <a:t>kế dữ liệu vật lý (thiết kế các tệp bảng dữ liệu và hệ quản trị dữ liệu)</a:t>
            </a:r>
          </a:p>
          <a:p>
            <a:pPr marL="2178050" lvl="4" indent="-349250">
              <a:lnSpc>
                <a:spcPct val="125000"/>
              </a:lnSpc>
              <a:spcBef>
                <a:spcPct val="15000"/>
              </a:spcBef>
              <a:spcAft>
                <a:spcPct val="15000"/>
              </a:spcAft>
              <a:buFont typeface="+mj-lt"/>
              <a:buAutoNum type="arabicPeriod"/>
            </a:pPr>
            <a:r>
              <a:rPr lang="en-US" sz="2000" smtClean="0"/>
              <a:t>Kiểm </a:t>
            </a:r>
            <a:r>
              <a:rPr lang="en-US" sz="2000"/>
              <a:t>tra thiết kế: tính toàn vẹn, tính an toàn. Phân tích các nguy cơ. Thử nghiệm.</a:t>
            </a:r>
          </a:p>
        </p:txBody>
      </p:sp>
    </p:spTree>
    <p:extLst>
      <p:ext uri="{BB962C8B-B14F-4D97-AF65-F5344CB8AC3E}">
        <p14:creationId xmlns:p14="http://schemas.microsoft.com/office/powerpoint/2010/main" val="6898755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Sản phẩm thiết kế</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15</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13" name="Rectangle 42"/>
          <p:cNvSpPr>
            <a:spLocks noChangeArrowheads="1"/>
          </p:cNvSpPr>
          <p:nvPr/>
        </p:nvSpPr>
        <p:spPr bwMode="auto">
          <a:xfrm>
            <a:off x="2333625" y="2751138"/>
            <a:ext cx="334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7" name="Text Box 3"/>
          <p:cNvSpPr txBox="1">
            <a:spLocks noChangeArrowheads="1"/>
          </p:cNvSpPr>
          <p:nvPr/>
        </p:nvSpPr>
        <p:spPr bwMode="auto">
          <a:xfrm>
            <a:off x="-304800" y="1890806"/>
            <a:ext cx="9220200" cy="227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2286000" lvl="4" indent="-457200">
              <a:lnSpc>
                <a:spcPct val="125000"/>
              </a:lnSpc>
              <a:spcBef>
                <a:spcPct val="15000"/>
              </a:spcBef>
              <a:spcAft>
                <a:spcPct val="15000"/>
              </a:spcAft>
              <a:buFont typeface="+mj-lt"/>
              <a:buAutoNum type="arabicPeriod"/>
            </a:pPr>
            <a:r>
              <a:rPr lang="en-US" sz="2400"/>
              <a:t>Mô hình dữ liệu logic</a:t>
            </a:r>
          </a:p>
          <a:p>
            <a:pPr marL="2286000" lvl="4" indent="-457200">
              <a:lnSpc>
                <a:spcPct val="125000"/>
              </a:lnSpc>
              <a:spcBef>
                <a:spcPct val="15000"/>
              </a:spcBef>
              <a:spcAft>
                <a:spcPct val="15000"/>
              </a:spcAft>
              <a:buFont typeface="+mj-lt"/>
              <a:buAutoNum type="arabicPeriod"/>
            </a:pPr>
            <a:r>
              <a:rPr lang="en-US" sz="2400" smtClean="0"/>
              <a:t>Mô </a:t>
            </a:r>
            <a:r>
              <a:rPr lang="en-US" sz="2400"/>
              <a:t>hình lịch sử </a:t>
            </a:r>
            <a:r>
              <a:rPr lang="en-US" sz="2400" smtClean="0"/>
              <a:t>vòng đời </a:t>
            </a:r>
            <a:r>
              <a:rPr lang="en-US" sz="2400"/>
              <a:t>thực thể</a:t>
            </a:r>
          </a:p>
          <a:p>
            <a:pPr marL="2286000" lvl="4" indent="-457200">
              <a:lnSpc>
                <a:spcPct val="125000"/>
              </a:lnSpc>
              <a:spcBef>
                <a:spcPct val="15000"/>
              </a:spcBef>
              <a:spcAft>
                <a:spcPct val="15000"/>
              </a:spcAft>
              <a:buFont typeface="+mj-lt"/>
              <a:buAutoNum type="arabicPeriod"/>
            </a:pPr>
            <a:r>
              <a:rPr lang="en-US" sz="2400" smtClean="0"/>
              <a:t>Danh </a:t>
            </a:r>
            <a:r>
              <a:rPr lang="en-US" sz="2400"/>
              <a:t>sách mô tả các bản ghi, tệp.</a:t>
            </a:r>
          </a:p>
          <a:p>
            <a:pPr marL="2286000" lvl="4" indent="-457200">
              <a:lnSpc>
                <a:spcPct val="125000"/>
              </a:lnSpc>
              <a:spcBef>
                <a:spcPct val="15000"/>
              </a:spcBef>
              <a:spcAft>
                <a:spcPct val="15000"/>
              </a:spcAft>
              <a:buFont typeface="+mj-lt"/>
              <a:buAutoNum type="arabicPeriod"/>
            </a:pPr>
            <a:r>
              <a:rPr lang="en-US" sz="2400" smtClean="0"/>
              <a:t>Từ </a:t>
            </a:r>
            <a:r>
              <a:rPr lang="en-US" sz="2400"/>
              <a:t>điển dữ liệu</a:t>
            </a:r>
          </a:p>
        </p:txBody>
      </p:sp>
    </p:spTree>
    <p:extLst>
      <p:ext uri="{BB962C8B-B14F-4D97-AF65-F5344CB8AC3E}">
        <p14:creationId xmlns:p14="http://schemas.microsoft.com/office/powerpoint/2010/main" val="14345725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Ý tưởng thiết kế</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16</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553200"/>
            <a:ext cx="2895600" cy="457200"/>
          </a:xfrm>
        </p:spPr>
        <p:txBody>
          <a:bodyPr/>
          <a:lstStyle/>
          <a:p>
            <a:pPr>
              <a:defRPr/>
            </a:pPr>
            <a:r>
              <a:rPr lang="en-US" smtClean="0"/>
              <a:t>Trần Thi Kim Chi</a:t>
            </a:r>
            <a:endParaRPr lang="en-US"/>
          </a:p>
        </p:txBody>
      </p:sp>
      <p:sp>
        <p:nvSpPr>
          <p:cNvPr id="13" name="Rectangle 42"/>
          <p:cNvSpPr>
            <a:spLocks noChangeArrowheads="1"/>
          </p:cNvSpPr>
          <p:nvPr/>
        </p:nvSpPr>
        <p:spPr bwMode="auto">
          <a:xfrm>
            <a:off x="2333625" y="2751138"/>
            <a:ext cx="334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7" name="Text Box 3"/>
          <p:cNvSpPr txBox="1">
            <a:spLocks noChangeArrowheads="1"/>
          </p:cNvSpPr>
          <p:nvPr/>
        </p:nvSpPr>
        <p:spPr bwMode="auto">
          <a:xfrm>
            <a:off x="-1371600" y="1905007"/>
            <a:ext cx="10058400" cy="4312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4" algn="just">
              <a:lnSpc>
                <a:spcPct val="125000"/>
              </a:lnSpc>
              <a:spcBef>
                <a:spcPct val="15000"/>
              </a:spcBef>
              <a:spcAft>
                <a:spcPct val="15000"/>
              </a:spcAft>
              <a:buFont typeface="Arial" panose="020B0604020202020204" pitchFamily="34" charset="0"/>
              <a:buChar char="•"/>
            </a:pPr>
            <a:r>
              <a:rPr lang="en-US" sz="2400"/>
              <a:t>Phân định công việc người-máy (xử lý tự động trên máy tính hay xử lý thủ công bởi con người, hoặc xử lý bán thủ công, hoặc kết hợp cả hai phương thức xử lý). </a:t>
            </a:r>
          </a:p>
          <a:p>
            <a:pPr lvl="4" algn="just">
              <a:lnSpc>
                <a:spcPct val="125000"/>
              </a:lnSpc>
              <a:spcBef>
                <a:spcPct val="15000"/>
              </a:spcBef>
              <a:spcAft>
                <a:spcPct val="15000"/>
              </a:spcAft>
              <a:buFont typeface="Arial" panose="020B0604020202020204" pitchFamily="34" charset="0"/>
              <a:buChar char="•"/>
            </a:pPr>
            <a:r>
              <a:rPr lang="en-US" sz="2400" smtClean="0"/>
              <a:t>Xem </a:t>
            </a:r>
            <a:r>
              <a:rPr lang="en-US" sz="2400"/>
              <a:t>xét phương thức xử lý: </a:t>
            </a:r>
            <a:r>
              <a:rPr lang="vi-VN" sz="2400"/>
              <a:t>như xử lý tương tác (interactive processing), xử lý giao dịch (transaction processing), xử lý trực tuyến (on-line processing), xử lý theo lô (batch processing), xử lý phân tán (distributed processing) và xử lý thời gian thực (real-time processing).</a:t>
            </a:r>
            <a:endParaRPr lang="en-US" sz="2400"/>
          </a:p>
        </p:txBody>
      </p:sp>
    </p:spTree>
    <p:extLst>
      <p:ext uri="{BB962C8B-B14F-4D97-AF65-F5344CB8AC3E}">
        <p14:creationId xmlns:p14="http://schemas.microsoft.com/office/powerpoint/2010/main" val="13306472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Lựa chọn mô hình</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17</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553200"/>
            <a:ext cx="2895600" cy="457200"/>
          </a:xfrm>
        </p:spPr>
        <p:txBody>
          <a:bodyPr/>
          <a:lstStyle/>
          <a:p>
            <a:pPr>
              <a:defRPr/>
            </a:pPr>
            <a:r>
              <a:rPr lang="en-US" smtClean="0"/>
              <a:t>Trần Thi Kim Chi</a:t>
            </a:r>
            <a:endParaRPr lang="en-US"/>
          </a:p>
        </p:txBody>
      </p:sp>
      <p:sp>
        <p:nvSpPr>
          <p:cNvPr id="13" name="Rectangle 42"/>
          <p:cNvSpPr>
            <a:spLocks noChangeArrowheads="1"/>
          </p:cNvSpPr>
          <p:nvPr/>
        </p:nvSpPr>
        <p:spPr bwMode="auto">
          <a:xfrm>
            <a:off x="2333625" y="2751138"/>
            <a:ext cx="334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7" name="Text Box 3"/>
          <p:cNvSpPr txBox="1">
            <a:spLocks noChangeArrowheads="1"/>
          </p:cNvSpPr>
          <p:nvPr/>
        </p:nvSpPr>
        <p:spPr bwMode="auto">
          <a:xfrm>
            <a:off x="-1371600" y="1905007"/>
            <a:ext cx="10058400" cy="227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4">
              <a:lnSpc>
                <a:spcPct val="125000"/>
              </a:lnSpc>
              <a:spcBef>
                <a:spcPct val="15000"/>
              </a:spcBef>
              <a:spcAft>
                <a:spcPct val="15000"/>
              </a:spcAft>
              <a:buFont typeface="Arial" panose="020B0604020202020204" pitchFamily="34" charset="0"/>
              <a:buChar char="•"/>
            </a:pPr>
            <a:r>
              <a:rPr lang="en-US" sz="2400"/>
              <a:t>Mô hình dữ liệu quan hệ (Ralational Database Model), </a:t>
            </a:r>
          </a:p>
          <a:p>
            <a:pPr lvl="4">
              <a:lnSpc>
                <a:spcPct val="125000"/>
              </a:lnSpc>
              <a:spcBef>
                <a:spcPct val="15000"/>
              </a:spcBef>
              <a:spcAft>
                <a:spcPct val="15000"/>
              </a:spcAft>
              <a:buFont typeface="Arial" panose="020B0604020202020204" pitchFamily="34" charset="0"/>
              <a:buChar char="•"/>
            </a:pPr>
            <a:r>
              <a:rPr lang="en-US" sz="2400"/>
              <a:t>Mô hình thực thể liên kết (Entity-Relationship Model), </a:t>
            </a:r>
          </a:p>
          <a:p>
            <a:pPr lvl="4">
              <a:lnSpc>
                <a:spcPct val="125000"/>
              </a:lnSpc>
              <a:spcBef>
                <a:spcPct val="15000"/>
              </a:spcBef>
              <a:spcAft>
                <a:spcPct val="15000"/>
              </a:spcAft>
              <a:buFont typeface="Arial" panose="020B0604020202020204" pitchFamily="34" charset="0"/>
              <a:buChar char="•"/>
            </a:pPr>
            <a:r>
              <a:rPr lang="en-US" sz="2400"/>
              <a:t>Thiết kế </a:t>
            </a:r>
            <a:r>
              <a:rPr lang="en-US" sz="2400" smtClean="0"/>
              <a:t>hướng </a:t>
            </a:r>
            <a:r>
              <a:rPr lang="en-US" sz="2400"/>
              <a:t>đối tượng (Object-Oriented Design), </a:t>
            </a:r>
          </a:p>
          <a:p>
            <a:pPr lvl="4">
              <a:lnSpc>
                <a:spcPct val="125000"/>
              </a:lnSpc>
              <a:spcBef>
                <a:spcPct val="15000"/>
              </a:spcBef>
              <a:spcAft>
                <a:spcPct val="15000"/>
              </a:spcAft>
              <a:buFont typeface="Arial" panose="020B0604020202020204" pitchFamily="34" charset="0"/>
              <a:buChar char="•"/>
            </a:pPr>
            <a:r>
              <a:rPr lang="en-US" sz="2400"/>
              <a:t>Kiến trúc khách-chủ (client/server architecture).</a:t>
            </a:r>
          </a:p>
        </p:txBody>
      </p:sp>
    </p:spTree>
    <p:extLst>
      <p:ext uri="{BB962C8B-B14F-4D97-AF65-F5344CB8AC3E}">
        <p14:creationId xmlns:p14="http://schemas.microsoft.com/office/powerpoint/2010/main" val="26262178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Chất lượng thiết kế</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18</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553200"/>
            <a:ext cx="2895600" cy="457200"/>
          </a:xfrm>
        </p:spPr>
        <p:txBody>
          <a:bodyPr/>
          <a:lstStyle/>
          <a:p>
            <a:pPr>
              <a:defRPr/>
            </a:pPr>
            <a:r>
              <a:rPr lang="en-US" smtClean="0"/>
              <a:t>Trần Thi Kim Chi</a:t>
            </a:r>
            <a:endParaRPr lang="en-US"/>
          </a:p>
        </p:txBody>
      </p:sp>
      <p:sp>
        <p:nvSpPr>
          <p:cNvPr id="13" name="Rectangle 42"/>
          <p:cNvSpPr>
            <a:spLocks noChangeArrowheads="1"/>
          </p:cNvSpPr>
          <p:nvPr/>
        </p:nvSpPr>
        <p:spPr bwMode="auto">
          <a:xfrm>
            <a:off x="2333625" y="2751138"/>
            <a:ext cx="334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7" name="Text Box 3"/>
          <p:cNvSpPr txBox="1">
            <a:spLocks noChangeArrowheads="1"/>
          </p:cNvSpPr>
          <p:nvPr/>
        </p:nvSpPr>
        <p:spPr bwMode="auto">
          <a:xfrm>
            <a:off x="-1371600" y="1973485"/>
            <a:ext cx="10058400" cy="457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4" algn="just">
              <a:lnSpc>
                <a:spcPct val="125000"/>
              </a:lnSpc>
              <a:spcBef>
                <a:spcPct val="15000"/>
              </a:spcBef>
              <a:spcAft>
                <a:spcPct val="15000"/>
              </a:spcAft>
              <a:buFont typeface="Arial" panose="020B0604020202020204" pitchFamily="34" charset="0"/>
              <a:buChar char="•"/>
            </a:pPr>
            <a:r>
              <a:rPr lang="en-US" sz="2400"/>
              <a:t>Dữ liệu được tổ chức hợp lý, nghĩa là phải đủ sử dụng, không dư thừa. </a:t>
            </a:r>
          </a:p>
          <a:p>
            <a:pPr lvl="4" algn="just">
              <a:lnSpc>
                <a:spcPct val="125000"/>
              </a:lnSpc>
              <a:spcBef>
                <a:spcPct val="15000"/>
              </a:spcBef>
              <a:spcAft>
                <a:spcPct val="15000"/>
              </a:spcAft>
              <a:buFont typeface="Arial" panose="020B0604020202020204" pitchFamily="34" charset="0"/>
              <a:buChar char="•"/>
            </a:pPr>
            <a:r>
              <a:rPr lang="en-US" sz="2400"/>
              <a:t>Dữ liệu được tổ chức thuận lợi cho việc truy cập (tìm kiếm, cập nhật, bổ sung và loại bỏ</a:t>
            </a:r>
            <a:r>
              <a:rPr lang="en-US" sz="2400" smtClean="0"/>
              <a:t>).</a:t>
            </a:r>
          </a:p>
          <a:p>
            <a:pPr lvl="4" algn="just">
              <a:lnSpc>
                <a:spcPct val="125000"/>
              </a:lnSpc>
              <a:spcBef>
                <a:spcPct val="15000"/>
              </a:spcBef>
              <a:spcAft>
                <a:spcPct val="15000"/>
              </a:spcAft>
              <a:buFont typeface="Arial" panose="020B0604020202020204" pitchFamily="34" charset="0"/>
              <a:buChar char="•"/>
            </a:pPr>
            <a:r>
              <a:rPr lang="en-US" sz="2400"/>
              <a:t>Để xem xét tính tối ưu của một cơ sở dữ liệu thường phải xem xét ở mức lược đồ khái niệm (logic). Ở mức vật lý (tệp, bảng dữ liệu) việc xem xét tính tối ưu là khó khăn.</a:t>
            </a:r>
          </a:p>
          <a:p>
            <a:pPr lvl="4" algn="just">
              <a:lnSpc>
                <a:spcPct val="125000"/>
              </a:lnSpc>
              <a:spcBef>
                <a:spcPct val="15000"/>
              </a:spcBef>
              <a:spcAft>
                <a:spcPct val="15000"/>
              </a:spcAft>
              <a:buFont typeface="Arial" panose="020B0604020202020204" pitchFamily="34" charset="0"/>
              <a:buChar char="•"/>
            </a:pPr>
            <a:endParaRPr lang="en-US" sz="2400"/>
          </a:p>
        </p:txBody>
      </p:sp>
    </p:spTree>
    <p:extLst>
      <p:ext uri="{BB962C8B-B14F-4D97-AF65-F5344CB8AC3E}">
        <p14:creationId xmlns:p14="http://schemas.microsoft.com/office/powerpoint/2010/main" val="16998566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Ví dụ hệ thốg quản lý thư viện </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19</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553200"/>
            <a:ext cx="2895600" cy="457200"/>
          </a:xfrm>
        </p:spPr>
        <p:txBody>
          <a:bodyPr/>
          <a:lstStyle/>
          <a:p>
            <a:pPr>
              <a:defRPr/>
            </a:pPr>
            <a:r>
              <a:rPr lang="en-US" smtClean="0"/>
              <a:t>Trần Thi Kim Chi</a:t>
            </a:r>
            <a:endParaRPr lang="en-US"/>
          </a:p>
        </p:txBody>
      </p:sp>
      <p:sp>
        <p:nvSpPr>
          <p:cNvPr id="13" name="Rectangle 42"/>
          <p:cNvSpPr>
            <a:spLocks noChangeArrowheads="1"/>
          </p:cNvSpPr>
          <p:nvPr/>
        </p:nvSpPr>
        <p:spPr bwMode="auto">
          <a:xfrm>
            <a:off x="2333625" y="2751138"/>
            <a:ext cx="334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7" name="Text Box 3"/>
          <p:cNvSpPr txBox="1">
            <a:spLocks noChangeArrowheads="1"/>
          </p:cNvSpPr>
          <p:nvPr/>
        </p:nvSpPr>
        <p:spPr bwMode="auto">
          <a:xfrm>
            <a:off x="304800" y="2042548"/>
            <a:ext cx="8501063" cy="4204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a:spcBef>
                <a:spcPct val="15000"/>
              </a:spcBef>
              <a:spcAft>
                <a:spcPct val="15000"/>
              </a:spcAft>
            </a:pPr>
            <a:r>
              <a:rPr lang="en-US" sz="2800"/>
              <a:t>Quản lý bạn đọc</a:t>
            </a:r>
          </a:p>
          <a:p>
            <a:pPr algn="just">
              <a:spcBef>
                <a:spcPct val="15000"/>
              </a:spcBef>
              <a:spcAft>
                <a:spcPct val="15000"/>
              </a:spcAft>
              <a:buFontTx/>
              <a:buAutoNum type="arabicPeriod"/>
            </a:pPr>
            <a:r>
              <a:rPr lang="en-US" sz="2000"/>
              <a:t>Sau khi nhập học, sinh viên được yêu cầu làm thẻ bạn đọc. Thông tin về bạn đọc - sinh viên được lưu trữ trong kho dữ liệu nhằm phục vụ cho công tác quản lý. </a:t>
            </a:r>
          </a:p>
          <a:p>
            <a:pPr algn="just">
              <a:spcBef>
                <a:spcPct val="15000"/>
              </a:spcBef>
              <a:spcAft>
                <a:spcPct val="15000"/>
              </a:spcAft>
              <a:buFontTx/>
              <a:buAutoNum type="arabicPeriod"/>
            </a:pPr>
            <a:r>
              <a:rPr lang="en-US" sz="2000"/>
              <a:t>Sau mỗi năm học, ban quản lý xét gia hạn sử dụng thẻ bạn đọc, trên cơ sở xem xét việc sinh viên phải thực hiện đúng các quy định của thư viện là trả sách đúng hạn, nếu làm hỏng hoặc mất sách thì đền sách theo quy định. Trong trường hợp bạn đọc không yêu cầu gia hạn thì huỷ thẻ bạn đọc hoặc vi phạm quy định của thư viện sẽ bị phạt trong 1 năm không được xét cấp thẻ.</a:t>
            </a:r>
          </a:p>
          <a:p>
            <a:pPr algn="just">
              <a:spcBef>
                <a:spcPct val="15000"/>
              </a:spcBef>
              <a:spcAft>
                <a:spcPct val="15000"/>
              </a:spcAft>
              <a:buFontTx/>
              <a:buAutoNum type="arabicPeriod"/>
            </a:pPr>
            <a:r>
              <a:rPr lang="en-US" sz="2000"/>
              <a:t>Việc tra cứu, tìm kiếm thông tin bạn đọc phục vụ cho ban quản lý, thủ thư và bạn đọc.</a:t>
            </a:r>
          </a:p>
        </p:txBody>
      </p:sp>
    </p:spTree>
    <p:extLst>
      <p:ext uri="{BB962C8B-B14F-4D97-AF65-F5344CB8AC3E}">
        <p14:creationId xmlns:p14="http://schemas.microsoft.com/office/powerpoint/2010/main" val="4555250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Nội dung</a:t>
            </a:r>
          </a:p>
        </p:txBody>
      </p:sp>
      <p:sp>
        <p:nvSpPr>
          <p:cNvPr id="7171" name="Rectangle 3"/>
          <p:cNvSpPr>
            <a:spLocks noGrp="1" noChangeArrowheads="1"/>
          </p:cNvSpPr>
          <p:nvPr>
            <p:ph idx="4294967295"/>
          </p:nvPr>
        </p:nvSpPr>
        <p:spPr>
          <a:xfrm>
            <a:off x="457200" y="1901825"/>
            <a:ext cx="8183563" cy="3975100"/>
          </a:xfrm>
        </p:spPr>
        <p:txBody>
          <a:bodyPr lIns="182880" tIns="91440"/>
          <a:lstStyle/>
          <a:p>
            <a:pPr marL="514350" indent="-514350" eaLnBrk="1" hangingPunct="1">
              <a:buFont typeface="Wingdings" pitchFamily="2" charset="2"/>
              <a:buAutoNum type="arabicPeriod"/>
            </a:pPr>
            <a:r>
              <a:rPr lang="en-US" altLang="en-US" smtClean="0"/>
              <a:t>Khái niệm</a:t>
            </a:r>
          </a:p>
          <a:p>
            <a:pPr marL="514350" indent="-514350" eaLnBrk="1" hangingPunct="1">
              <a:buFont typeface="Wingdings" pitchFamily="2" charset="2"/>
              <a:buAutoNum type="arabicPeriod"/>
            </a:pPr>
            <a:r>
              <a:rPr lang="en-US" altLang="en-US" smtClean="0"/>
              <a:t>Quá trình thiết kế vật lý cơ sở dữ liệu</a:t>
            </a:r>
          </a:p>
          <a:p>
            <a:pPr marL="514350" indent="-514350" eaLnBrk="1" hangingPunct="1">
              <a:buFont typeface="Wingdings" pitchFamily="2" charset="2"/>
              <a:buAutoNum type="arabicPeriod"/>
            </a:pPr>
            <a:r>
              <a:rPr lang="en-US" altLang="en-US" smtClean="0"/>
              <a:t>Thiết kế các vùng tin</a:t>
            </a:r>
          </a:p>
          <a:p>
            <a:pPr marL="514350" indent="-514350" eaLnBrk="1" hangingPunct="1">
              <a:buFont typeface="Wingdings" pitchFamily="2" charset="2"/>
              <a:buAutoNum type="arabicPeriod"/>
            </a:pPr>
            <a:r>
              <a:rPr lang="en-US" altLang="en-US" smtClean="0"/>
              <a:t>Thiết kế các bản ghi vật lý </a:t>
            </a:r>
          </a:p>
          <a:p>
            <a:pPr marL="514350" indent="-514350" eaLnBrk="1" hangingPunct="1">
              <a:buFont typeface="Wingdings" pitchFamily="2" charset="2"/>
              <a:buAutoNum type="arabicPeriod"/>
            </a:pPr>
            <a:r>
              <a:rPr lang="en-US" altLang="en-US" smtClean="0"/>
              <a:t>Thiết kế tập tin vật lý</a:t>
            </a:r>
          </a:p>
          <a:p>
            <a:pPr eaLnBrk="1" hangingPunct="1">
              <a:buFont typeface="Wingdings" pitchFamily="2" charset="2"/>
              <a:buNone/>
            </a:pPr>
            <a:endParaRPr lang="en-US" altLang="en-US" smtClean="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6F90C59-691B-4CDE-B803-1F36A5A201A9}" type="slidenum">
              <a:rPr lang="en-US" sz="1000">
                <a:solidFill>
                  <a:schemeClr val="bg2">
                    <a:shade val="50000"/>
                  </a:schemeClr>
                </a:solidFill>
              </a:rPr>
              <a:pPr algn="r" eaLnBrk="1" hangingPunct="1">
                <a:defRPr/>
              </a:pPr>
              <a:t>2</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Ví dụ hệ thốg quản lý thư viện </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20</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553200"/>
            <a:ext cx="2895600" cy="457200"/>
          </a:xfrm>
        </p:spPr>
        <p:txBody>
          <a:bodyPr/>
          <a:lstStyle/>
          <a:p>
            <a:pPr>
              <a:defRPr/>
            </a:pPr>
            <a:r>
              <a:rPr lang="en-US" smtClean="0"/>
              <a:t>Trần Thi Kim Chi</a:t>
            </a:r>
            <a:endParaRPr lang="en-US"/>
          </a:p>
        </p:txBody>
      </p:sp>
      <p:sp>
        <p:nvSpPr>
          <p:cNvPr id="13" name="Rectangle 42"/>
          <p:cNvSpPr>
            <a:spLocks noChangeArrowheads="1"/>
          </p:cNvSpPr>
          <p:nvPr/>
        </p:nvSpPr>
        <p:spPr bwMode="auto">
          <a:xfrm>
            <a:off x="2333625" y="2751138"/>
            <a:ext cx="334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7" name="Text Box 3"/>
          <p:cNvSpPr txBox="1">
            <a:spLocks noChangeArrowheads="1"/>
          </p:cNvSpPr>
          <p:nvPr/>
        </p:nvSpPr>
        <p:spPr bwMode="auto">
          <a:xfrm>
            <a:off x="282388" y="1828800"/>
            <a:ext cx="8501063" cy="460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a:spcBef>
                <a:spcPct val="15000"/>
              </a:spcBef>
              <a:spcAft>
                <a:spcPct val="15000"/>
              </a:spcAft>
            </a:pPr>
            <a:r>
              <a:rPr lang="en-US" sz="2800"/>
              <a:t>Quản lý sách</a:t>
            </a:r>
          </a:p>
          <a:p>
            <a:pPr algn="just">
              <a:spcBef>
                <a:spcPct val="15000"/>
              </a:spcBef>
              <a:spcAft>
                <a:spcPct val="15000"/>
              </a:spcAft>
              <a:buFontTx/>
              <a:buAutoNum type="arabicPeriod"/>
            </a:pPr>
            <a:r>
              <a:rPr lang="en-US" sz="2000"/>
              <a:t>Hàng năm thư viện phải lập kế hoạch bổ sung sách mới, dựa trên yêu cầu của các khoa và thống kê những sách có nhiều bạn đọc yêu cầu. Sách mới bổ sung được thư viện được phân loại, ghi số cá biệt, từ khoá, tên sách, tên tác giả, nhà xuất bản, tóm tắt nội dung và được cập nhật vào kho thông tin.</a:t>
            </a:r>
          </a:p>
          <a:p>
            <a:pPr algn="just">
              <a:spcBef>
                <a:spcPct val="15000"/>
              </a:spcBef>
              <a:spcAft>
                <a:spcPct val="15000"/>
              </a:spcAft>
              <a:buFontTx/>
              <a:buAutoNum type="arabicPeriod"/>
            </a:pPr>
            <a:r>
              <a:rPr lang="en-US" sz="2000"/>
              <a:t>Thống kê, tìm kiếm sách theo số cá biệt, tên sách hoặc theo tên tác giả, theo từ khoá để phục vụ bạn đọc mượn sách và thủ thư theo dõi sách.</a:t>
            </a:r>
          </a:p>
          <a:p>
            <a:pPr algn="just">
              <a:spcBef>
                <a:spcPct val="15000"/>
              </a:spcBef>
              <a:spcAft>
                <a:spcPct val="15000"/>
              </a:spcAft>
              <a:buFontTx/>
              <a:buAutoNum type="arabicPeriod"/>
            </a:pPr>
            <a:r>
              <a:rPr lang="en-US" sz="2000"/>
              <a:t>Cập nhật thông tin về xử lý sách hỏng, sách cũ cần thanh lý, sách bị mất.</a:t>
            </a:r>
          </a:p>
          <a:p>
            <a:pPr algn="just">
              <a:spcBef>
                <a:spcPct val="15000"/>
              </a:spcBef>
              <a:spcAft>
                <a:spcPct val="15000"/>
              </a:spcAft>
              <a:buFontTx/>
              <a:buAutoNum type="arabicPeriod"/>
            </a:pPr>
            <a:r>
              <a:rPr lang="en-US" sz="2000"/>
              <a:t>Hỗ trợ bạn đọc tra cứu, tìm kiếm thông tin về sách trước khi đến làm thủ tục mượn. </a:t>
            </a:r>
          </a:p>
        </p:txBody>
      </p:sp>
    </p:spTree>
    <p:extLst>
      <p:ext uri="{BB962C8B-B14F-4D97-AF65-F5344CB8AC3E}">
        <p14:creationId xmlns:p14="http://schemas.microsoft.com/office/powerpoint/2010/main" val="2324820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Ví dụ hệ thốg quản lý thư viện </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21</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553200"/>
            <a:ext cx="2895600" cy="457200"/>
          </a:xfrm>
        </p:spPr>
        <p:txBody>
          <a:bodyPr/>
          <a:lstStyle/>
          <a:p>
            <a:pPr>
              <a:defRPr/>
            </a:pPr>
            <a:r>
              <a:rPr lang="en-US" smtClean="0"/>
              <a:t>Trần Thi Kim Chi</a:t>
            </a:r>
            <a:endParaRPr lang="en-US"/>
          </a:p>
        </p:txBody>
      </p:sp>
      <p:sp>
        <p:nvSpPr>
          <p:cNvPr id="13" name="Rectangle 42"/>
          <p:cNvSpPr>
            <a:spLocks noChangeArrowheads="1"/>
          </p:cNvSpPr>
          <p:nvPr/>
        </p:nvSpPr>
        <p:spPr bwMode="auto">
          <a:xfrm>
            <a:off x="2333625" y="2751138"/>
            <a:ext cx="334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7" name="Text Box 3"/>
          <p:cNvSpPr txBox="1">
            <a:spLocks noChangeArrowheads="1"/>
          </p:cNvSpPr>
          <p:nvPr/>
        </p:nvSpPr>
        <p:spPr bwMode="auto">
          <a:xfrm>
            <a:off x="282388" y="1828800"/>
            <a:ext cx="8501063" cy="467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a:spcBef>
                <a:spcPct val="15000"/>
              </a:spcBef>
              <a:spcAft>
                <a:spcPct val="15000"/>
              </a:spcAft>
            </a:pPr>
            <a:r>
              <a:rPr lang="en-US" sz="3200"/>
              <a:t>Theo dõi hoạt động mượn trả</a:t>
            </a:r>
          </a:p>
          <a:p>
            <a:pPr algn="just">
              <a:spcBef>
                <a:spcPct val="15000"/>
              </a:spcBef>
              <a:spcAft>
                <a:spcPct val="15000"/>
              </a:spcAft>
            </a:pPr>
            <a:r>
              <a:rPr lang="en-US" sz="2000">
                <a:solidFill>
                  <a:srgbClr val="0000FF"/>
                </a:solidFill>
              </a:rPr>
              <a:t>Mượn sách:</a:t>
            </a:r>
          </a:p>
          <a:p>
            <a:pPr algn="just">
              <a:spcBef>
                <a:spcPct val="15000"/>
              </a:spcBef>
              <a:spcAft>
                <a:spcPct val="15000"/>
              </a:spcAft>
              <a:buFontTx/>
              <a:buAutoNum type="arabicPeriod"/>
            </a:pPr>
            <a:r>
              <a:rPr lang="en-US" sz="2000"/>
              <a:t>Bạn đọc điền vào phiếu mượn tên sách, số cá biệt, tác giả những quyển sách cần mượn,  số thẻ, ngày mượn và nộp phiếu mượn cho thủ thư. Bạn đọc có thể đặt mượn qua mạng.</a:t>
            </a:r>
          </a:p>
          <a:p>
            <a:pPr algn="just">
              <a:spcBef>
                <a:spcPct val="15000"/>
              </a:spcBef>
              <a:spcAft>
                <a:spcPct val="15000"/>
              </a:spcAft>
              <a:buFontTx/>
              <a:buAutoNum type="arabicPeriod"/>
            </a:pPr>
            <a:r>
              <a:rPr lang="en-US" sz="2000"/>
              <a:t>Sau khi thủ thư kiểm tra thông tin về bạn đọc (đúng chủ số thẻ, còn hạn sử dụng, số lượng sách đang mượn ít hơn số cho phép, không có sách mượn quá hạn) thì kiểm tra tiếp thông tin về sách mà bạn đọc yêu cầu. Nếu mọi yêu cầu đều được đáp ứng bạn đọc sẽ được thông báo đợi để mượn sách.</a:t>
            </a:r>
          </a:p>
          <a:p>
            <a:pPr algn="just">
              <a:spcBef>
                <a:spcPct val="15000"/>
              </a:spcBef>
              <a:spcAft>
                <a:spcPct val="15000"/>
              </a:spcAft>
              <a:buFontTx/>
              <a:buAutoNum type="arabicPeriod"/>
            </a:pPr>
            <a:r>
              <a:rPr lang="en-US" sz="2000"/>
              <a:t>Tại kho, căn cứ vào phiếu mượn được thủ thư chuyển xuống, bộ phận quản lý kho  giao sách cho bạn đọc và xác nhận thông tin mượn vào </a:t>
            </a:r>
            <a:r>
              <a:rPr lang="en-US" sz="2000" i="1"/>
              <a:t>Sổ theo dõi bạn đọc</a:t>
            </a:r>
            <a:r>
              <a:rPr lang="en-US" sz="2000"/>
              <a:t> và thay đổi trạng thái sách trong kho sách.</a:t>
            </a:r>
          </a:p>
        </p:txBody>
      </p:sp>
    </p:spTree>
    <p:extLst>
      <p:ext uri="{BB962C8B-B14F-4D97-AF65-F5344CB8AC3E}">
        <p14:creationId xmlns:p14="http://schemas.microsoft.com/office/powerpoint/2010/main" val="1776218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533400"/>
            <a:ext cx="8229600" cy="866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Ví dụ hệ </a:t>
            </a:r>
            <a:r>
              <a:rPr lang="en-US" smtClean="0">
                <a:solidFill>
                  <a:srgbClr val="0000FF"/>
                </a:solidFill>
                <a:effectLst>
                  <a:outerShdw blurRad="38100" dist="38100" dir="2700000" algn="tl">
                    <a:srgbClr val="C0C0C0"/>
                  </a:outerShdw>
                </a:effectLst>
              </a:rPr>
              <a:t>thống </a:t>
            </a:r>
            <a:r>
              <a:rPr lang="en-US" smtClean="0">
                <a:solidFill>
                  <a:srgbClr val="0000FF"/>
                </a:solidFill>
                <a:effectLst>
                  <a:outerShdw blurRad="38100" dist="38100" dir="2700000" algn="tl">
                    <a:srgbClr val="C0C0C0"/>
                  </a:outerShdw>
                </a:effectLst>
              </a:rPr>
              <a:t>quản lý thư viện </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1DE0886C-2367-45F9-99ED-2A8EAC65843B}" type="slidenum">
              <a:rPr lang="en-US">
                <a:solidFill>
                  <a:schemeClr val="bg2">
                    <a:shade val="50000"/>
                  </a:schemeClr>
                </a:solidFill>
                <a:latin typeface="Verdana" pitchFamily="34" charset="0"/>
              </a:rPr>
              <a:pPr>
                <a:defRPr/>
              </a:pPr>
              <a:t>22</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553200"/>
            <a:ext cx="2895600" cy="457200"/>
          </a:xfrm>
        </p:spPr>
        <p:txBody>
          <a:bodyPr/>
          <a:lstStyle/>
          <a:p>
            <a:pPr>
              <a:defRPr/>
            </a:pPr>
            <a:r>
              <a:rPr lang="en-US" smtClean="0"/>
              <a:t>Trần Thi Kim Chi</a:t>
            </a:r>
            <a:endParaRPr lang="en-US"/>
          </a:p>
        </p:txBody>
      </p:sp>
      <p:sp>
        <p:nvSpPr>
          <p:cNvPr id="13" name="Rectangle 42"/>
          <p:cNvSpPr>
            <a:spLocks noChangeArrowheads="1"/>
          </p:cNvSpPr>
          <p:nvPr/>
        </p:nvSpPr>
        <p:spPr bwMode="auto">
          <a:xfrm>
            <a:off x="2333625" y="2751138"/>
            <a:ext cx="334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7" name="Text Box 3"/>
          <p:cNvSpPr txBox="1">
            <a:spLocks noChangeArrowheads="1"/>
          </p:cNvSpPr>
          <p:nvPr/>
        </p:nvSpPr>
        <p:spPr bwMode="auto">
          <a:xfrm>
            <a:off x="421341" y="1913517"/>
            <a:ext cx="8501063" cy="461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a:spcBef>
                <a:spcPct val="15000"/>
              </a:spcBef>
              <a:spcAft>
                <a:spcPct val="15000"/>
              </a:spcAft>
            </a:pPr>
            <a:r>
              <a:rPr lang="en-US" sz="2800"/>
              <a:t>Theo dõi hoạt động mượn trả</a:t>
            </a:r>
          </a:p>
          <a:p>
            <a:pPr algn="just">
              <a:spcBef>
                <a:spcPct val="15000"/>
              </a:spcBef>
              <a:spcAft>
                <a:spcPct val="15000"/>
              </a:spcAft>
            </a:pPr>
            <a:r>
              <a:rPr lang="en-US" sz="2000">
                <a:solidFill>
                  <a:srgbClr val="0000FF"/>
                </a:solidFill>
              </a:rPr>
              <a:t>Trả sách:</a:t>
            </a:r>
            <a:r>
              <a:rPr lang="en-US" sz="2000"/>
              <a:t> </a:t>
            </a:r>
          </a:p>
          <a:p>
            <a:pPr lvl="1" algn="just">
              <a:spcBef>
                <a:spcPct val="15000"/>
              </a:spcBef>
              <a:spcAft>
                <a:spcPct val="15000"/>
              </a:spcAft>
            </a:pPr>
            <a:r>
              <a:rPr lang="en-US"/>
              <a:t>Thủ thư ghi ngày trả, xác nhận vào </a:t>
            </a:r>
            <a:r>
              <a:rPr lang="en-US" i="1"/>
              <a:t>Sổ theo dõi bạn đọc</a:t>
            </a:r>
            <a:r>
              <a:rPr lang="en-US"/>
              <a:t> nếu sách không bị hư hại. Trong trường hợp sách bị hư hỏng hoặc mất thì làm thủ tục phạt hoặc đền sách.</a:t>
            </a:r>
          </a:p>
          <a:p>
            <a:pPr lvl="1" algn="just">
              <a:spcBef>
                <a:spcPct val="15000"/>
              </a:spcBef>
              <a:spcAft>
                <a:spcPct val="15000"/>
              </a:spcAft>
            </a:pPr>
            <a:r>
              <a:rPr lang="en-US"/>
              <a:t>Hàng tháng, thư viện xem xét những quyển sách bị mượn quá hạn và lập phiếu đòi sách quá hạn. Những quyển nào đã đòi quá ba lần thì được coi như đã mất.</a:t>
            </a:r>
          </a:p>
          <a:p>
            <a:pPr algn="just">
              <a:spcBef>
                <a:spcPct val="15000"/>
              </a:spcBef>
              <a:spcAft>
                <a:spcPct val="15000"/>
              </a:spcAft>
            </a:pPr>
            <a:r>
              <a:rPr lang="en-US" sz="2000">
                <a:solidFill>
                  <a:srgbClr val="0000FF"/>
                </a:solidFill>
              </a:rPr>
              <a:t>Thống kê, tìm kiếm phục vụ thủ thư và bạn đọc:</a:t>
            </a:r>
          </a:p>
          <a:p>
            <a:pPr lvl="1" algn="just">
              <a:spcBef>
                <a:spcPct val="15000"/>
              </a:spcBef>
              <a:spcAft>
                <a:spcPct val="15000"/>
              </a:spcAft>
              <a:buFontTx/>
              <a:buChar char="•"/>
            </a:pPr>
            <a:r>
              <a:rPr lang="en-US"/>
              <a:t>Tìm bạn đọc mượn sách lần sau cùng hoặc đã từng mượn quyển sách;</a:t>
            </a:r>
          </a:p>
          <a:p>
            <a:pPr lvl="1" algn="just">
              <a:spcBef>
                <a:spcPct val="15000"/>
              </a:spcBef>
              <a:spcAft>
                <a:spcPct val="15000"/>
              </a:spcAft>
              <a:buFontTx/>
              <a:buChar char="•"/>
            </a:pPr>
            <a:r>
              <a:rPr lang="en-US"/>
              <a:t>Tìm những sách quá hạn chưa trả và in phiếu báo đòi;</a:t>
            </a:r>
          </a:p>
          <a:p>
            <a:pPr lvl="1" algn="just">
              <a:spcBef>
                <a:spcPct val="15000"/>
              </a:spcBef>
              <a:spcAft>
                <a:spcPct val="15000"/>
              </a:spcAft>
              <a:buFontTx/>
              <a:buChar char="•"/>
            </a:pPr>
            <a:r>
              <a:rPr lang="en-US"/>
              <a:t>Thống kê những sách có nhiều người mượn.</a:t>
            </a:r>
          </a:p>
          <a:p>
            <a:pPr algn="just">
              <a:spcBef>
                <a:spcPct val="15000"/>
              </a:spcBef>
              <a:spcAft>
                <a:spcPct val="15000"/>
              </a:spcAft>
            </a:pPr>
            <a:r>
              <a:rPr lang="en-US"/>
              <a:t>Thống kê những sách đang được mượn.</a:t>
            </a:r>
          </a:p>
        </p:txBody>
      </p:sp>
    </p:spTree>
    <p:extLst>
      <p:ext uri="{BB962C8B-B14F-4D97-AF65-F5344CB8AC3E}">
        <p14:creationId xmlns:p14="http://schemas.microsoft.com/office/powerpoint/2010/main" val="36141123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45091" name="Text Box 3"/>
          <p:cNvSpPr txBox="1">
            <a:spLocks noChangeArrowheads="1"/>
          </p:cNvSpPr>
          <p:nvPr/>
        </p:nvSpPr>
        <p:spPr bwMode="auto">
          <a:xfrm>
            <a:off x="533400" y="1295400"/>
            <a:ext cx="502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a:t>Quản lý sách - Mô hình 1</a:t>
            </a:r>
          </a:p>
        </p:txBody>
      </p:sp>
      <p:grpSp>
        <p:nvGrpSpPr>
          <p:cNvPr id="345092" name="Group 4"/>
          <p:cNvGrpSpPr>
            <a:grpSpLocks/>
          </p:cNvGrpSpPr>
          <p:nvPr/>
        </p:nvGrpSpPr>
        <p:grpSpPr bwMode="auto">
          <a:xfrm>
            <a:off x="6477000" y="869576"/>
            <a:ext cx="2438400" cy="2971800"/>
            <a:chOff x="912" y="1632"/>
            <a:chExt cx="1626" cy="2052"/>
          </a:xfrm>
        </p:grpSpPr>
        <p:pic>
          <p:nvPicPr>
            <p:cNvPr id="3450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1632"/>
              <a:ext cx="1626" cy="2052"/>
            </a:xfrm>
            <a:prstGeom prst="rect">
              <a:avLst/>
            </a:prstGeom>
            <a:noFill/>
            <a:extLst>
              <a:ext uri="{909E8E84-426E-40DD-AFC4-6F175D3DCCD1}">
                <a14:hiddenFill xmlns:a14="http://schemas.microsoft.com/office/drawing/2010/main">
                  <a:solidFill>
                    <a:srgbClr val="FFFFFF"/>
                  </a:solidFill>
                </a14:hiddenFill>
              </a:ext>
            </a:extLst>
          </p:spPr>
        </p:pic>
        <p:sp>
          <p:nvSpPr>
            <p:cNvPr id="345094" name="Text Box 6"/>
            <p:cNvSpPr txBox="1">
              <a:spLocks noChangeArrowheads="1"/>
            </p:cNvSpPr>
            <p:nvPr/>
          </p:nvSpPr>
          <p:spPr bwMode="auto">
            <a:xfrm>
              <a:off x="1104" y="1680"/>
              <a:ext cx="623" cy="21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KV639-74</a:t>
              </a:r>
            </a:p>
          </p:txBody>
        </p:sp>
      </p:grpSp>
      <p:graphicFrame>
        <p:nvGraphicFramePr>
          <p:cNvPr id="345095" name="Group 7"/>
          <p:cNvGraphicFramePr>
            <a:graphicFrameLocks noGrp="1"/>
          </p:cNvGraphicFramePr>
          <p:nvPr>
            <p:extLst>
              <p:ext uri="{D42A27DB-BD31-4B8C-83A1-F6EECF244321}">
                <p14:modId xmlns:p14="http://schemas.microsoft.com/office/powerpoint/2010/main" val="2205498288"/>
              </p:ext>
            </p:extLst>
          </p:nvPr>
        </p:nvGraphicFramePr>
        <p:xfrm>
          <a:off x="762000" y="4229139"/>
          <a:ext cx="7848600" cy="1524000"/>
        </p:xfrm>
        <a:graphic>
          <a:graphicData uri="http://schemas.openxmlformats.org/drawingml/2006/table">
            <a:tbl>
              <a:tblPr/>
              <a:tblGrid>
                <a:gridCol w="1306513"/>
                <a:gridCol w="3417887"/>
                <a:gridCol w="1676400"/>
                <a:gridCol w="1447800"/>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Tên sách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Tác giả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Nhà xuất bản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6538268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62"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48163" name="Text Box 3"/>
          <p:cNvSpPr txBox="1">
            <a:spLocks noChangeArrowheads="1"/>
          </p:cNvSpPr>
          <p:nvPr/>
        </p:nvSpPr>
        <p:spPr bwMode="auto">
          <a:xfrm>
            <a:off x="609600" y="13716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Hoạt động mượn trả - Mô hình 1</a:t>
            </a:r>
          </a:p>
        </p:txBody>
      </p:sp>
      <p:pic>
        <p:nvPicPr>
          <p:cNvPr id="348164" name="Picture 4" descr="j01863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819400"/>
            <a:ext cx="12858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165" name="Group 5"/>
          <p:cNvGraphicFramePr>
            <a:graphicFrameLocks noGrp="1"/>
          </p:cNvGraphicFramePr>
          <p:nvPr>
            <p:extLst>
              <p:ext uri="{D42A27DB-BD31-4B8C-83A1-F6EECF244321}">
                <p14:modId xmlns:p14="http://schemas.microsoft.com/office/powerpoint/2010/main" val="1811157725"/>
              </p:ext>
            </p:extLst>
          </p:nvPr>
        </p:nvGraphicFramePr>
        <p:xfrm>
          <a:off x="2286000" y="3061449"/>
          <a:ext cx="6400800" cy="2133600"/>
        </p:xfrm>
        <a:graphic>
          <a:graphicData uri="http://schemas.openxmlformats.org/drawingml/2006/table">
            <a:tbl>
              <a:tblPr/>
              <a:tblGrid>
                <a:gridCol w="1306513"/>
                <a:gridCol w="2274887"/>
                <a:gridCol w="1676400"/>
                <a:gridCol w="1143000"/>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Tên sách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Tác giả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Nhà xuất bản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197" name="Text Box 37"/>
          <p:cNvSpPr txBox="1">
            <a:spLocks noChangeArrowheads="1"/>
          </p:cNvSpPr>
          <p:nvPr/>
        </p:nvSpPr>
        <p:spPr bwMode="auto">
          <a:xfrm>
            <a:off x="824753" y="5225748"/>
            <a:ext cx="7696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solidFill>
                  <a:srgbClr val="0000FF"/>
                </a:solidFill>
              </a:rPr>
              <a:t>Bạn đọc tra cứu thông tin về sách và điền phiếu </a:t>
            </a:r>
            <a:r>
              <a:rPr lang="en-US" smtClean="0">
                <a:solidFill>
                  <a:srgbClr val="0000FF"/>
                </a:solidFill>
              </a:rPr>
              <a:t>mượn</a:t>
            </a:r>
          </a:p>
          <a:p>
            <a:pPr>
              <a:spcBef>
                <a:spcPct val="50000"/>
              </a:spcBef>
            </a:pPr>
            <a:r>
              <a:rPr lang="en-US" smtClean="0">
                <a:solidFill>
                  <a:srgbClr val="0000FF"/>
                </a:solidFill>
                <a:sym typeface="Wingdings" panose="05000000000000000000" pitchFamily="2" charset="2"/>
              </a:rPr>
              <a:t>Phiếu mượn cần lưu những dữ liệu nào, ai là người mượn sách</a:t>
            </a:r>
            <a:endParaRPr lang="en-US">
              <a:solidFill>
                <a:srgbClr val="0000FF"/>
              </a:solidFill>
            </a:endParaRPr>
          </a:p>
        </p:txBody>
      </p:sp>
      <p:grpSp>
        <p:nvGrpSpPr>
          <p:cNvPr id="7" name="Group 4"/>
          <p:cNvGrpSpPr>
            <a:grpSpLocks/>
          </p:cNvGrpSpPr>
          <p:nvPr/>
        </p:nvGrpSpPr>
        <p:grpSpPr bwMode="auto">
          <a:xfrm>
            <a:off x="6477000" y="76202"/>
            <a:ext cx="2438400" cy="2971800"/>
            <a:chOff x="912" y="1632"/>
            <a:chExt cx="1626" cy="205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1632"/>
              <a:ext cx="1626" cy="2052"/>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1104" y="1680"/>
              <a:ext cx="623" cy="21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KV639-74</a:t>
              </a:r>
            </a:p>
          </p:txBody>
        </p:sp>
      </p:grpSp>
    </p:spTree>
    <p:extLst>
      <p:ext uri="{BB962C8B-B14F-4D97-AF65-F5344CB8AC3E}">
        <p14:creationId xmlns:p14="http://schemas.microsoft.com/office/powerpoint/2010/main" val="328566096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9186"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49187" name="Text Box 3"/>
          <p:cNvSpPr txBox="1">
            <a:spLocks noChangeArrowheads="1"/>
          </p:cNvSpPr>
          <p:nvPr/>
        </p:nvSpPr>
        <p:spPr bwMode="auto">
          <a:xfrm>
            <a:off x="582706" y="1337516"/>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Hoạt động mượn trả - Mô hình 1</a:t>
            </a:r>
          </a:p>
        </p:txBody>
      </p:sp>
      <p:pic>
        <p:nvPicPr>
          <p:cNvPr id="349188" name="Picture 4"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514600"/>
            <a:ext cx="17954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349189" name="Picture 5" descr="j01863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667000"/>
            <a:ext cx="12858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90" name="Line 6"/>
          <p:cNvSpPr>
            <a:spLocks noChangeShapeType="1"/>
          </p:cNvSpPr>
          <p:nvPr/>
        </p:nvSpPr>
        <p:spPr bwMode="auto">
          <a:xfrm>
            <a:off x="4648199" y="1828800"/>
            <a:ext cx="42863" cy="426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91" name="Text Box 7"/>
          <p:cNvSpPr txBox="1">
            <a:spLocks noChangeArrowheads="1"/>
          </p:cNvSpPr>
          <p:nvPr/>
        </p:nvSpPr>
        <p:spPr bwMode="auto">
          <a:xfrm>
            <a:off x="533400" y="5181600"/>
            <a:ext cx="320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0000FF"/>
                </a:solidFill>
              </a:rPr>
              <a:t>Nộp phiếu mượn và đợi thông tin phản hồi</a:t>
            </a:r>
          </a:p>
        </p:txBody>
      </p:sp>
      <p:sp>
        <p:nvSpPr>
          <p:cNvPr id="349192" name="Text Box 8"/>
          <p:cNvSpPr txBox="1">
            <a:spLocks noChangeArrowheads="1"/>
          </p:cNvSpPr>
          <p:nvPr/>
        </p:nvSpPr>
        <p:spPr bwMode="auto">
          <a:xfrm>
            <a:off x="4724400" y="2819400"/>
            <a:ext cx="41910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2400">
                <a:solidFill>
                  <a:srgbClr val="FF3300"/>
                </a:solidFill>
              </a:rPr>
              <a:t>	Các tình huống không được mượn:</a:t>
            </a:r>
          </a:p>
          <a:p>
            <a:pPr>
              <a:spcBef>
                <a:spcPct val="50000"/>
              </a:spcBef>
              <a:buFontTx/>
              <a:buAutoNum type="arabicPeriod"/>
            </a:pPr>
            <a:r>
              <a:rPr lang="en-US">
                <a:solidFill>
                  <a:srgbClr val="FF3300"/>
                </a:solidFill>
              </a:rPr>
              <a:t>Số thẻ không đúng;</a:t>
            </a:r>
          </a:p>
          <a:p>
            <a:pPr>
              <a:spcBef>
                <a:spcPct val="50000"/>
              </a:spcBef>
              <a:buFontTx/>
              <a:buAutoNum type="arabicPeriod"/>
            </a:pPr>
            <a:r>
              <a:rPr lang="en-US">
                <a:solidFill>
                  <a:srgbClr val="FF3300"/>
                </a:solidFill>
              </a:rPr>
              <a:t>Thẻ hết hạn sử dụng;</a:t>
            </a:r>
          </a:p>
          <a:p>
            <a:pPr>
              <a:spcBef>
                <a:spcPct val="50000"/>
              </a:spcBef>
              <a:buFontTx/>
              <a:buAutoNum type="arabicPeriod"/>
            </a:pPr>
            <a:r>
              <a:rPr lang="en-US">
                <a:solidFill>
                  <a:srgbClr val="FF3300"/>
                </a:solidFill>
              </a:rPr>
              <a:t>Nợ sách quá hạn chưa trả;</a:t>
            </a:r>
          </a:p>
          <a:p>
            <a:pPr>
              <a:spcBef>
                <a:spcPct val="50000"/>
              </a:spcBef>
              <a:buFontTx/>
              <a:buAutoNum type="arabicPeriod"/>
            </a:pPr>
            <a:r>
              <a:rPr lang="en-US">
                <a:solidFill>
                  <a:srgbClr val="FF3300"/>
                </a:solidFill>
              </a:rPr>
              <a:t>Không còn sách trong kho;</a:t>
            </a:r>
          </a:p>
        </p:txBody>
      </p:sp>
    </p:spTree>
    <p:extLst>
      <p:ext uri="{BB962C8B-B14F-4D97-AF65-F5344CB8AC3E}">
        <p14:creationId xmlns:p14="http://schemas.microsoft.com/office/powerpoint/2010/main" val="414704704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0"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50211" name="Text Box 3"/>
          <p:cNvSpPr txBox="1">
            <a:spLocks noChangeArrowheads="1"/>
          </p:cNvSpPr>
          <p:nvPr/>
        </p:nvSpPr>
        <p:spPr bwMode="auto">
          <a:xfrm>
            <a:off x="533400" y="131445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Hoạt động mượn trả - Mô hình 1</a:t>
            </a:r>
          </a:p>
        </p:txBody>
      </p:sp>
      <p:pic>
        <p:nvPicPr>
          <p:cNvPr id="350212" name="Picture 4"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514600"/>
            <a:ext cx="1795463" cy="1833563"/>
          </a:xfrm>
          <a:prstGeom prst="rect">
            <a:avLst/>
          </a:prstGeom>
          <a:noFill/>
          <a:extLst>
            <a:ext uri="{909E8E84-426E-40DD-AFC4-6F175D3DCCD1}">
              <a14:hiddenFill xmlns:a14="http://schemas.microsoft.com/office/drawing/2010/main">
                <a:solidFill>
                  <a:srgbClr val="FFFFFF"/>
                </a:solidFill>
              </a14:hiddenFill>
            </a:ext>
          </a:extLst>
        </p:spPr>
      </p:pic>
      <p:pic>
        <p:nvPicPr>
          <p:cNvPr id="350213" name="Picture 5" descr="IMG_01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2057400"/>
            <a:ext cx="23622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50214" name="Picture 6" descr="j01863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2667000"/>
            <a:ext cx="12858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15" name="Line 7"/>
          <p:cNvSpPr>
            <a:spLocks noChangeShapeType="1"/>
          </p:cNvSpPr>
          <p:nvPr/>
        </p:nvSpPr>
        <p:spPr bwMode="auto">
          <a:xfrm>
            <a:off x="4648200" y="1828800"/>
            <a:ext cx="0" cy="419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0216" name="Text Box 8"/>
          <p:cNvSpPr txBox="1">
            <a:spLocks noChangeArrowheads="1"/>
          </p:cNvSpPr>
          <p:nvPr/>
        </p:nvSpPr>
        <p:spPr bwMode="auto">
          <a:xfrm>
            <a:off x="533400" y="5181600"/>
            <a:ext cx="320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0000FF"/>
                </a:solidFill>
              </a:rPr>
              <a:t>Nộp phiếu mượn và đợi thông tin phản hồi</a:t>
            </a:r>
          </a:p>
        </p:txBody>
      </p:sp>
      <p:sp>
        <p:nvSpPr>
          <p:cNvPr id="350217" name="Text Box 9"/>
          <p:cNvSpPr txBox="1">
            <a:spLocks noChangeArrowheads="1"/>
          </p:cNvSpPr>
          <p:nvPr/>
        </p:nvSpPr>
        <p:spPr bwMode="auto">
          <a:xfrm>
            <a:off x="4953000" y="5257800"/>
            <a:ext cx="320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0000FF"/>
                </a:solidFill>
              </a:rPr>
              <a:t>Nếu được mượn, bạn đọc làm thủ tục mượn tại kho</a:t>
            </a:r>
          </a:p>
        </p:txBody>
      </p:sp>
      <p:pic>
        <p:nvPicPr>
          <p:cNvPr id="350218" name="Picture 10" descr="4855_115456320228_669970228_2867001_3518239_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828800"/>
            <a:ext cx="25908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193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0218"/>
                                        </p:tgtEl>
                                        <p:attrNameLst>
                                          <p:attrName>style.visibility</p:attrName>
                                        </p:attrNameLst>
                                      </p:cBhvr>
                                      <p:to>
                                        <p:strVal val="visible"/>
                                      </p:to>
                                    </p:set>
                                    <p:animEffect transition="in" filter="box(in)">
                                      <p:cBhvr>
                                        <p:cTn id="7" dur="500"/>
                                        <p:tgtEl>
                                          <p:spTgt spid="350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2"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53283" name="Text Box 3"/>
          <p:cNvSpPr txBox="1">
            <a:spLocks noChangeArrowheads="1"/>
          </p:cNvSpPr>
          <p:nvPr/>
        </p:nvSpPr>
        <p:spPr bwMode="auto">
          <a:xfrm>
            <a:off x="647700" y="1128713"/>
            <a:ext cx="5143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a:t>Xét mô hình quản lý sách 1 và hoạt động mượn trả 1</a:t>
            </a:r>
          </a:p>
        </p:txBody>
      </p:sp>
      <p:grpSp>
        <p:nvGrpSpPr>
          <p:cNvPr id="353284" name="Group 4"/>
          <p:cNvGrpSpPr>
            <a:grpSpLocks/>
          </p:cNvGrpSpPr>
          <p:nvPr/>
        </p:nvGrpSpPr>
        <p:grpSpPr bwMode="auto">
          <a:xfrm>
            <a:off x="512763" y="1828800"/>
            <a:ext cx="8326438" cy="4278313"/>
            <a:chOff x="323" y="1152"/>
            <a:chExt cx="5245" cy="2695"/>
          </a:xfrm>
        </p:grpSpPr>
        <p:sp>
          <p:nvSpPr>
            <p:cNvPr id="353285" name="Text Box 5"/>
            <p:cNvSpPr txBox="1">
              <a:spLocks noChangeArrowheads="1"/>
            </p:cNvSpPr>
            <p:nvPr/>
          </p:nvSpPr>
          <p:spPr bwMode="auto">
            <a:xfrm>
              <a:off x="323" y="1529"/>
              <a:ext cx="1501" cy="13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a:t>BẠN ĐỌC (BD)</a:t>
              </a:r>
            </a:p>
            <a:p>
              <a:r>
                <a:rPr lang="en-US" u="sng">
                  <a:solidFill>
                    <a:srgbClr val="0000FF"/>
                  </a:solidFill>
                </a:rPr>
                <a:t>Số thẻ</a:t>
              </a:r>
            </a:p>
            <a:p>
              <a:r>
                <a:rPr lang="en-US">
                  <a:solidFill>
                    <a:srgbClr val="0000FF"/>
                  </a:solidFill>
                </a:rPr>
                <a:t>Họ tên</a:t>
              </a:r>
            </a:p>
            <a:p>
              <a:r>
                <a:rPr lang="en-US">
                  <a:solidFill>
                    <a:srgbClr val="0000FF"/>
                  </a:solidFill>
                </a:rPr>
                <a:t>Đơn vị</a:t>
              </a:r>
            </a:p>
            <a:p>
              <a:r>
                <a:rPr lang="en-US">
                  <a:solidFill>
                    <a:srgbClr val="0000FF"/>
                  </a:solidFill>
                </a:rPr>
                <a:t>.....</a:t>
              </a:r>
            </a:p>
            <a:p>
              <a:r>
                <a:rPr lang="en-US">
                  <a:solidFill>
                    <a:srgbClr val="0000FF"/>
                  </a:solidFill>
                </a:rPr>
                <a:t>Hạn SD (sử dụng)</a:t>
              </a:r>
            </a:p>
          </p:txBody>
        </p:sp>
        <p:sp>
          <p:nvSpPr>
            <p:cNvPr id="353286" name="Text Box 6"/>
            <p:cNvSpPr txBox="1">
              <a:spLocks noChangeArrowheads="1"/>
            </p:cNvSpPr>
            <p:nvPr/>
          </p:nvSpPr>
          <p:spPr bwMode="auto">
            <a:xfrm>
              <a:off x="3648" y="1152"/>
              <a:ext cx="1920" cy="167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a:t>SÁCH</a:t>
              </a:r>
            </a:p>
            <a:p>
              <a:r>
                <a:rPr lang="en-US" u="sng">
                  <a:solidFill>
                    <a:srgbClr val="0000FF"/>
                  </a:solidFill>
                </a:rPr>
                <a:t>Số CB</a:t>
              </a:r>
              <a:r>
                <a:rPr lang="en-US">
                  <a:solidFill>
                    <a:srgbClr val="0000FF"/>
                  </a:solidFill>
                </a:rPr>
                <a:t> (cá biệt)</a:t>
              </a:r>
            </a:p>
            <a:p>
              <a:r>
                <a:rPr lang="en-US">
                  <a:solidFill>
                    <a:srgbClr val="0000FF"/>
                  </a:solidFill>
                </a:rPr>
                <a:t>Tên sách</a:t>
              </a:r>
            </a:p>
            <a:p>
              <a:r>
                <a:rPr lang="en-US">
                  <a:solidFill>
                    <a:srgbClr val="0000FF"/>
                  </a:solidFill>
                </a:rPr>
                <a:t>Tên TG (tác giả)</a:t>
              </a:r>
            </a:p>
            <a:p>
              <a:r>
                <a:rPr lang="en-US">
                  <a:solidFill>
                    <a:srgbClr val="0000FF"/>
                  </a:solidFill>
                </a:rPr>
                <a:t>Năm XB (xuất bản)</a:t>
              </a:r>
            </a:p>
            <a:p>
              <a:r>
                <a:rPr lang="en-US">
                  <a:solidFill>
                    <a:srgbClr val="0000FF"/>
                  </a:solidFill>
                </a:rPr>
                <a:t>Nhà XB</a:t>
              </a:r>
            </a:p>
            <a:p>
              <a:r>
                <a:rPr lang="en-US">
                  <a:solidFill>
                    <a:srgbClr val="0000FF"/>
                  </a:solidFill>
                </a:rPr>
                <a:t>TTND (tóm tắt nội dung)</a:t>
              </a:r>
            </a:p>
            <a:p>
              <a:r>
                <a:rPr lang="en-US">
                  <a:solidFill>
                    <a:srgbClr val="0000FF"/>
                  </a:solidFill>
                </a:rPr>
                <a:t>Từ khoá</a:t>
              </a:r>
            </a:p>
            <a:p>
              <a:r>
                <a:rPr lang="en-US">
                  <a:solidFill>
                    <a:srgbClr val="0000FF"/>
                  </a:solidFill>
                </a:rPr>
                <a:t>CK (có/không)</a:t>
              </a:r>
            </a:p>
          </p:txBody>
        </p:sp>
        <p:sp>
          <p:nvSpPr>
            <p:cNvPr id="353287" name="Text Box 7"/>
            <p:cNvSpPr txBox="1">
              <a:spLocks noChangeArrowheads="1"/>
            </p:cNvSpPr>
            <p:nvPr/>
          </p:nvSpPr>
          <p:spPr bwMode="auto">
            <a:xfrm>
              <a:off x="2016" y="2688"/>
              <a:ext cx="1440" cy="1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MƯỢN/TRẢ</a:t>
              </a:r>
            </a:p>
            <a:p>
              <a:r>
                <a:rPr lang="en-US" u="sng">
                  <a:solidFill>
                    <a:srgbClr val="0000FF"/>
                  </a:solidFill>
                </a:rPr>
                <a:t>Số thẻ,Số CB</a:t>
              </a:r>
            </a:p>
            <a:p>
              <a:r>
                <a:rPr lang="en-US" u="sng">
                  <a:solidFill>
                    <a:srgbClr val="0000FF"/>
                  </a:solidFill>
                </a:rPr>
                <a:t>Ngày mượn</a:t>
              </a:r>
            </a:p>
            <a:p>
              <a:r>
                <a:rPr lang="en-US">
                  <a:solidFill>
                    <a:srgbClr val="0000FF"/>
                  </a:solidFill>
                </a:rPr>
                <a:t>Ngày HT (hẹn trả)</a:t>
              </a:r>
            </a:p>
            <a:p>
              <a:r>
                <a:rPr lang="en-US">
                  <a:solidFill>
                    <a:srgbClr val="0000FF"/>
                  </a:solidFill>
                </a:rPr>
                <a:t>Ngày trả</a:t>
              </a:r>
            </a:p>
            <a:p>
              <a:r>
                <a:rPr lang="en-US">
                  <a:solidFill>
                    <a:srgbClr val="0000FF"/>
                  </a:solidFill>
                </a:rPr>
                <a:t>Tình trạng</a:t>
              </a:r>
            </a:p>
          </p:txBody>
        </p:sp>
        <p:grpSp>
          <p:nvGrpSpPr>
            <p:cNvPr id="353288" name="Group 8"/>
            <p:cNvGrpSpPr>
              <a:grpSpLocks/>
            </p:cNvGrpSpPr>
            <p:nvPr/>
          </p:nvGrpSpPr>
          <p:grpSpPr bwMode="auto">
            <a:xfrm>
              <a:off x="1859" y="1968"/>
              <a:ext cx="445" cy="720"/>
              <a:chOff x="1859" y="1968"/>
              <a:chExt cx="445" cy="720"/>
            </a:xfrm>
          </p:grpSpPr>
          <p:sp>
            <p:nvSpPr>
              <p:cNvPr id="353289" name="Line 9"/>
              <p:cNvSpPr>
                <a:spLocks noChangeShapeType="1"/>
              </p:cNvSpPr>
              <p:nvPr/>
            </p:nvSpPr>
            <p:spPr bwMode="auto">
              <a:xfrm>
                <a:off x="1859" y="1968"/>
                <a:ext cx="3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0" name="Line 10"/>
              <p:cNvSpPr>
                <a:spLocks noChangeShapeType="1"/>
              </p:cNvSpPr>
              <p:nvPr/>
            </p:nvSpPr>
            <p:spPr bwMode="auto">
              <a:xfrm>
                <a:off x="2256" y="196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1" name="Line 11"/>
              <p:cNvSpPr>
                <a:spLocks noChangeShapeType="1"/>
              </p:cNvSpPr>
              <p:nvPr/>
            </p:nvSpPr>
            <p:spPr bwMode="auto">
              <a:xfrm flipV="1">
                <a:off x="2208" y="259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2" name="Line 12"/>
              <p:cNvSpPr>
                <a:spLocks noChangeShapeType="1"/>
              </p:cNvSpPr>
              <p:nvPr/>
            </p:nvSpPr>
            <p:spPr bwMode="auto">
              <a:xfrm>
                <a:off x="2256" y="259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3293" name="Group 13"/>
            <p:cNvGrpSpPr>
              <a:grpSpLocks/>
            </p:cNvGrpSpPr>
            <p:nvPr/>
          </p:nvGrpSpPr>
          <p:grpSpPr bwMode="auto">
            <a:xfrm>
              <a:off x="2928" y="1968"/>
              <a:ext cx="720" cy="720"/>
              <a:chOff x="2928" y="1968"/>
              <a:chExt cx="720" cy="720"/>
            </a:xfrm>
          </p:grpSpPr>
          <p:sp>
            <p:nvSpPr>
              <p:cNvPr id="353294" name="Line 14"/>
              <p:cNvSpPr>
                <a:spLocks noChangeShapeType="1"/>
              </p:cNvSpPr>
              <p:nvPr/>
            </p:nvSpPr>
            <p:spPr bwMode="auto">
              <a:xfrm>
                <a:off x="2976" y="196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5" name="Line 15"/>
              <p:cNvSpPr>
                <a:spLocks noChangeShapeType="1"/>
              </p:cNvSpPr>
              <p:nvPr/>
            </p:nvSpPr>
            <p:spPr bwMode="auto">
              <a:xfrm>
                <a:off x="2976" y="196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6" name="Line 16"/>
              <p:cNvSpPr>
                <a:spLocks noChangeShapeType="1"/>
              </p:cNvSpPr>
              <p:nvPr/>
            </p:nvSpPr>
            <p:spPr bwMode="auto">
              <a:xfrm flipV="1">
                <a:off x="2928" y="259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3297" name="Line 17"/>
              <p:cNvSpPr>
                <a:spLocks noChangeShapeType="1"/>
              </p:cNvSpPr>
              <p:nvPr/>
            </p:nvSpPr>
            <p:spPr bwMode="auto">
              <a:xfrm>
                <a:off x="2976" y="259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204330048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4306"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graphicFrame>
        <p:nvGraphicFramePr>
          <p:cNvPr id="354307" name="Group 3"/>
          <p:cNvGraphicFramePr>
            <a:graphicFrameLocks noGrp="1"/>
          </p:cNvGraphicFramePr>
          <p:nvPr/>
        </p:nvGraphicFramePr>
        <p:xfrm>
          <a:off x="381000" y="1600200"/>
          <a:ext cx="4876800" cy="4400550"/>
        </p:xfrm>
        <a:graphic>
          <a:graphicData uri="http://schemas.openxmlformats.org/drawingml/2006/table">
            <a:tbl>
              <a:tblPr/>
              <a:tblGrid>
                <a:gridCol w="1158875"/>
                <a:gridCol w="3717925"/>
              </a:tblGrid>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Số CB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KV639-74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Tên sách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Tên 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Năm XB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Nhà XB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TTND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The book is divided into three sections. Part 1, Relational Database Theory, covers the fundamental principles of the relational model. This is where the really ugly, theoretical stuff is. But don't worry; it will get easier. Part 2, Designing Relational Database Systems, examines the analysis and design process—what you should do to get from the real world to a reliable database system design. Part 3 discusses the most important aspect of a database system from a user's point of view: the user interface.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Từ khoá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relational databases, database systems, database designing, relational model, design process, user interface, normal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4336" name="Text Box 32"/>
          <p:cNvSpPr txBox="1">
            <a:spLocks noChangeArrowheads="1"/>
          </p:cNvSpPr>
          <p:nvPr/>
        </p:nvSpPr>
        <p:spPr bwMode="auto">
          <a:xfrm>
            <a:off x="609600" y="1066800"/>
            <a:ext cx="655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0"/>
              <a:t>Ví dụ 1 bản ghi SÁCH, BẠN ĐỌC và MƯỢN/TRẢ</a:t>
            </a:r>
          </a:p>
        </p:txBody>
      </p:sp>
      <p:graphicFrame>
        <p:nvGraphicFramePr>
          <p:cNvPr id="354337" name="Group 33"/>
          <p:cNvGraphicFramePr>
            <a:graphicFrameLocks noGrp="1"/>
          </p:cNvGraphicFramePr>
          <p:nvPr/>
        </p:nvGraphicFramePr>
        <p:xfrm>
          <a:off x="5562600" y="1600200"/>
          <a:ext cx="3200400" cy="2209800"/>
        </p:xfrm>
        <a:graphic>
          <a:graphicData uri="http://schemas.openxmlformats.org/drawingml/2006/table">
            <a:tbl>
              <a:tblPr/>
              <a:tblGrid>
                <a:gridCol w="760413"/>
                <a:gridCol w="2439987"/>
              </a:tblGrid>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Số thẻ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12_321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Họ tên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Hoàng Văn Trọng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Đơn vị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TH_7A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Hạn SD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31/12/2012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4366" name="Group 62"/>
          <p:cNvGraphicFramePr>
            <a:graphicFrameLocks noGrp="1"/>
          </p:cNvGraphicFramePr>
          <p:nvPr/>
        </p:nvGraphicFramePr>
        <p:xfrm>
          <a:off x="5638800" y="4343400"/>
          <a:ext cx="3124200" cy="1657350"/>
        </p:xfrm>
        <a:graphic>
          <a:graphicData uri="http://schemas.openxmlformats.org/drawingml/2006/table">
            <a:tbl>
              <a:tblPr/>
              <a:tblGrid>
                <a:gridCol w="1041400"/>
                <a:gridCol w="2082800"/>
              </a:tblGrid>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Số thẻ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12_321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Số CB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KV639-74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Ngày mượn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23/08/2010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Ngày 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23/09/2010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Ngày trả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15/09/2010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Tình trạng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Tốt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3782361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46115" name="Text Box 3"/>
          <p:cNvSpPr txBox="1">
            <a:spLocks noChangeArrowheads="1"/>
          </p:cNvSpPr>
          <p:nvPr/>
        </p:nvSpPr>
        <p:spPr bwMode="auto">
          <a:xfrm>
            <a:off x="609600" y="1222673"/>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a:t>Quản lý sách - Mô hình 2</a:t>
            </a:r>
          </a:p>
        </p:txBody>
      </p:sp>
      <p:grpSp>
        <p:nvGrpSpPr>
          <p:cNvPr id="346116" name="Group 4"/>
          <p:cNvGrpSpPr>
            <a:grpSpLocks/>
          </p:cNvGrpSpPr>
          <p:nvPr/>
        </p:nvGrpSpPr>
        <p:grpSpPr bwMode="auto">
          <a:xfrm>
            <a:off x="1295400" y="1752600"/>
            <a:ext cx="7077075" cy="4171950"/>
            <a:chOff x="672" y="912"/>
            <a:chExt cx="4458" cy="2628"/>
          </a:xfrm>
        </p:grpSpPr>
        <p:pic>
          <p:nvPicPr>
            <p:cNvPr id="346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488"/>
              <a:ext cx="1626" cy="2052"/>
            </a:xfrm>
            <a:prstGeom prst="rect">
              <a:avLst/>
            </a:prstGeom>
            <a:noFill/>
            <a:extLst>
              <a:ext uri="{909E8E84-426E-40DD-AFC4-6F175D3DCCD1}">
                <a14:hiddenFill xmlns:a14="http://schemas.microsoft.com/office/drawing/2010/main">
                  <a:solidFill>
                    <a:srgbClr val="FFFFFF"/>
                  </a:solidFill>
                </a14:hiddenFill>
              </a:ext>
            </a:extLst>
          </p:spPr>
        </p:pic>
        <p:pic>
          <p:nvPicPr>
            <p:cNvPr id="3461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 y="912"/>
              <a:ext cx="1626" cy="2052"/>
            </a:xfrm>
            <a:prstGeom prst="rect">
              <a:avLst/>
            </a:prstGeom>
            <a:noFill/>
            <a:extLst>
              <a:ext uri="{909E8E84-426E-40DD-AFC4-6F175D3DCCD1}">
                <a14:hiddenFill xmlns:a14="http://schemas.microsoft.com/office/drawing/2010/main">
                  <a:solidFill>
                    <a:srgbClr val="FFFFFF"/>
                  </a:solidFill>
                </a14:hiddenFill>
              </a:ext>
            </a:extLst>
          </p:spPr>
        </p:pic>
        <p:pic>
          <p:nvPicPr>
            <p:cNvPr id="3461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 y="1200"/>
              <a:ext cx="1626" cy="2052"/>
            </a:xfrm>
            <a:prstGeom prst="rect">
              <a:avLst/>
            </a:prstGeom>
            <a:noFill/>
            <a:extLst>
              <a:ext uri="{909E8E84-426E-40DD-AFC4-6F175D3DCCD1}">
                <a14:hiddenFill xmlns:a14="http://schemas.microsoft.com/office/drawing/2010/main">
                  <a:solidFill>
                    <a:srgbClr val="FFFFFF"/>
                  </a:solidFill>
                </a14:hiddenFill>
              </a:ext>
            </a:extLst>
          </p:spPr>
        </p:pic>
        <p:pic>
          <p:nvPicPr>
            <p:cNvPr id="34612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 y="1488"/>
              <a:ext cx="1626" cy="2052"/>
            </a:xfrm>
            <a:prstGeom prst="rect">
              <a:avLst/>
            </a:prstGeom>
            <a:noFill/>
            <a:extLst>
              <a:ext uri="{909E8E84-426E-40DD-AFC4-6F175D3DCCD1}">
                <a14:hiddenFill xmlns:a14="http://schemas.microsoft.com/office/drawing/2010/main">
                  <a:solidFill>
                    <a:srgbClr val="FFFFFF"/>
                  </a:solidFill>
                </a14:hiddenFill>
              </a:ext>
            </a:extLst>
          </p:spPr>
        </p:pic>
        <p:sp>
          <p:nvSpPr>
            <p:cNvPr id="346121" name="Text Box 9"/>
            <p:cNvSpPr txBox="1">
              <a:spLocks noChangeArrowheads="1"/>
            </p:cNvSpPr>
            <p:nvPr/>
          </p:nvSpPr>
          <p:spPr bwMode="auto">
            <a:xfrm>
              <a:off x="864" y="1536"/>
              <a:ext cx="624" cy="19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KV639</a:t>
              </a:r>
            </a:p>
          </p:txBody>
        </p:sp>
        <p:sp>
          <p:nvSpPr>
            <p:cNvPr id="346122" name="Text Box 10"/>
            <p:cNvSpPr txBox="1">
              <a:spLocks noChangeArrowheads="1"/>
            </p:cNvSpPr>
            <p:nvPr/>
          </p:nvSpPr>
          <p:spPr bwMode="auto">
            <a:xfrm>
              <a:off x="2832" y="960"/>
              <a:ext cx="624" cy="19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KV639</a:t>
              </a:r>
            </a:p>
          </p:txBody>
        </p:sp>
        <p:sp>
          <p:nvSpPr>
            <p:cNvPr id="346123" name="Text Box 11"/>
            <p:cNvSpPr txBox="1">
              <a:spLocks noChangeArrowheads="1"/>
            </p:cNvSpPr>
            <p:nvPr/>
          </p:nvSpPr>
          <p:spPr bwMode="auto">
            <a:xfrm>
              <a:off x="3264" y="1248"/>
              <a:ext cx="624" cy="19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KV639</a:t>
              </a:r>
            </a:p>
          </p:txBody>
        </p:sp>
        <p:sp>
          <p:nvSpPr>
            <p:cNvPr id="346124" name="Text Box 12"/>
            <p:cNvSpPr txBox="1">
              <a:spLocks noChangeArrowheads="1"/>
            </p:cNvSpPr>
            <p:nvPr/>
          </p:nvSpPr>
          <p:spPr bwMode="auto">
            <a:xfrm>
              <a:off x="3696" y="1536"/>
              <a:ext cx="624" cy="19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KV639</a:t>
              </a:r>
            </a:p>
          </p:txBody>
        </p:sp>
      </p:grpSp>
    </p:spTree>
    <p:extLst>
      <p:ext uri="{BB962C8B-B14F-4D97-AF65-F5344CB8AC3E}">
        <p14:creationId xmlns:p14="http://schemas.microsoft.com/office/powerpoint/2010/main" val="31081722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Khái niệm</a:t>
            </a:r>
          </a:p>
        </p:txBody>
      </p:sp>
      <p:sp>
        <p:nvSpPr>
          <p:cNvPr id="7171" name="Rectangle 3"/>
          <p:cNvSpPr>
            <a:spLocks noGrp="1" noChangeArrowheads="1"/>
          </p:cNvSpPr>
          <p:nvPr>
            <p:ph idx="4294967295"/>
          </p:nvPr>
        </p:nvSpPr>
        <p:spPr>
          <a:xfrm>
            <a:off x="457200" y="1901825"/>
            <a:ext cx="8183563" cy="3975100"/>
          </a:xfrm>
        </p:spPr>
        <p:txBody>
          <a:bodyPr lIns="182880" tIns="91440"/>
          <a:lstStyle/>
          <a:p>
            <a:pPr>
              <a:spcBef>
                <a:spcPts val="600"/>
              </a:spcBef>
              <a:spcAft>
                <a:spcPts val="600"/>
              </a:spcAft>
            </a:pPr>
            <a:r>
              <a:rPr lang="en-US" sz="2400"/>
              <a:t>Cơ sở dữ liệu (database):</a:t>
            </a:r>
          </a:p>
          <a:p>
            <a:pPr lvl="1">
              <a:spcBef>
                <a:spcPts val="600"/>
              </a:spcBef>
              <a:spcAft>
                <a:spcPts val="600"/>
              </a:spcAft>
              <a:buFontTx/>
              <a:buChar char="•"/>
            </a:pPr>
            <a:r>
              <a:rPr lang="en-US" sz="2400"/>
              <a:t>Tập hợp thông tin có cấu trúc</a:t>
            </a:r>
          </a:p>
          <a:p>
            <a:pPr lvl="1">
              <a:spcBef>
                <a:spcPts val="600"/>
              </a:spcBef>
              <a:spcAft>
                <a:spcPts val="600"/>
              </a:spcAft>
              <a:buFontTx/>
              <a:buChar char="•"/>
            </a:pPr>
            <a:r>
              <a:rPr lang="en-US" sz="2400"/>
              <a:t>Tập hợp các dữ liệu được lưu trữ trên một thiết bị lưu trữ</a:t>
            </a:r>
          </a:p>
          <a:p>
            <a:pPr lvl="1">
              <a:spcBef>
                <a:spcPts val="600"/>
              </a:spcBef>
              <a:spcAft>
                <a:spcPts val="600"/>
              </a:spcAft>
              <a:buFontTx/>
              <a:buChar char="•"/>
            </a:pPr>
            <a:r>
              <a:rPr lang="en-US" sz="2400"/>
              <a:t>Tập hợp các tập tin được quản trị bởi một hệ quản trị dữ liệu</a:t>
            </a:r>
          </a:p>
          <a:p>
            <a:pPr lvl="1">
              <a:spcBef>
                <a:spcPts val="600"/>
              </a:spcBef>
              <a:spcAft>
                <a:spcPts val="600"/>
              </a:spcAft>
              <a:buFontTx/>
              <a:buChar char="•"/>
            </a:pPr>
            <a:r>
              <a:rPr lang="en-US" sz="2400"/>
              <a:t>Là kho chứa dữ liệu</a:t>
            </a:r>
          </a:p>
          <a:p>
            <a:pPr>
              <a:spcBef>
                <a:spcPts val="600"/>
              </a:spcBef>
              <a:spcAft>
                <a:spcPts val="600"/>
              </a:spcAft>
            </a:pPr>
            <a:r>
              <a:rPr lang="en-US" sz="2400"/>
              <a:t>Mô hình cơ sở dữ liệu (database model):</a:t>
            </a:r>
          </a:p>
          <a:p>
            <a:pPr lvl="1">
              <a:spcBef>
                <a:spcPts val="600"/>
              </a:spcBef>
              <a:spcAft>
                <a:spcPts val="600"/>
              </a:spcAft>
              <a:buFontTx/>
              <a:buChar char="•"/>
            </a:pPr>
            <a:r>
              <a:rPr lang="en-US" sz="2400"/>
              <a:t>Bản thiết kế kho dữ liệu </a:t>
            </a:r>
          </a:p>
          <a:p>
            <a:pPr lvl="1">
              <a:spcBef>
                <a:spcPts val="600"/>
              </a:spcBef>
              <a:spcAft>
                <a:spcPts val="600"/>
              </a:spcAft>
              <a:buFontTx/>
              <a:buChar char="•"/>
            </a:pPr>
            <a:r>
              <a:rPr lang="en-US" sz="2400"/>
              <a:t>Mô hình mô tả cách thức lưu trữ dữ liệu</a:t>
            </a:r>
          </a:p>
          <a:p>
            <a:pPr eaLnBrk="1" hangingPunct="1">
              <a:spcBef>
                <a:spcPts val="600"/>
              </a:spcBef>
              <a:spcAft>
                <a:spcPts val="600"/>
              </a:spcAft>
              <a:buFont typeface="Wingdings" pitchFamily="2" charset="2"/>
              <a:buNone/>
            </a:pPr>
            <a:endParaRPr lang="en-US" altLang="en-US" sz="3600" smtClean="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6F90C59-691B-4CDE-B803-1F36A5A201A9}" type="slidenum">
              <a:rPr lang="en-US" sz="1000">
                <a:solidFill>
                  <a:schemeClr val="bg2">
                    <a:shade val="50000"/>
                  </a:schemeClr>
                </a:solidFill>
              </a:rPr>
              <a:pPr algn="r" eaLnBrk="1" hangingPunct="1">
                <a:defRPr/>
              </a:pPr>
              <a:t>3</a:t>
            </a:fld>
            <a:endParaRPr lang="en-US" sz="1000">
              <a:solidFill>
                <a:schemeClr val="bg2">
                  <a:shade val="50000"/>
                </a:schemeClr>
              </a:solidFill>
            </a:endParaRPr>
          </a:p>
        </p:txBody>
      </p:sp>
      <p:sp>
        <p:nvSpPr>
          <p:cNvPr id="2" name="Footer Placeholder 1"/>
          <p:cNvSpPr>
            <a:spLocks noGrp="1"/>
          </p:cNvSpPr>
          <p:nvPr>
            <p:ph type="ftr" sz="quarter" idx="11"/>
          </p:nvPr>
        </p:nvSpPr>
        <p:spPr>
          <a:xfrm>
            <a:off x="3124200" y="6629400"/>
            <a:ext cx="2895600" cy="457200"/>
          </a:xfrm>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3</a:t>
            </a:fld>
            <a:endParaRPr lang="en-US"/>
          </a:p>
        </p:txBody>
      </p:sp>
    </p:spTree>
    <p:extLst>
      <p:ext uri="{BB962C8B-B14F-4D97-AF65-F5344CB8AC3E}">
        <p14:creationId xmlns:p14="http://schemas.microsoft.com/office/powerpoint/2010/main" val="365510492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7138"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47139" name="Text Box 3"/>
          <p:cNvSpPr txBox="1">
            <a:spLocks noChangeArrowheads="1"/>
          </p:cNvSpPr>
          <p:nvPr/>
        </p:nvSpPr>
        <p:spPr bwMode="auto">
          <a:xfrm>
            <a:off x="685800" y="1295400"/>
            <a:ext cx="472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a:t>Quản lý sách - Mô hình 2</a:t>
            </a:r>
          </a:p>
        </p:txBody>
      </p:sp>
      <p:grpSp>
        <p:nvGrpSpPr>
          <p:cNvPr id="347140" name="Group 4"/>
          <p:cNvGrpSpPr>
            <a:grpSpLocks/>
          </p:cNvGrpSpPr>
          <p:nvPr/>
        </p:nvGrpSpPr>
        <p:grpSpPr bwMode="auto">
          <a:xfrm>
            <a:off x="6172200" y="802341"/>
            <a:ext cx="2438400" cy="2971800"/>
            <a:chOff x="912" y="1632"/>
            <a:chExt cx="1626" cy="2052"/>
          </a:xfrm>
        </p:grpSpPr>
        <p:pic>
          <p:nvPicPr>
            <p:cNvPr id="347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1632"/>
              <a:ext cx="1626" cy="2052"/>
            </a:xfrm>
            <a:prstGeom prst="rect">
              <a:avLst/>
            </a:prstGeom>
            <a:noFill/>
            <a:extLst>
              <a:ext uri="{909E8E84-426E-40DD-AFC4-6F175D3DCCD1}">
                <a14:hiddenFill xmlns:a14="http://schemas.microsoft.com/office/drawing/2010/main">
                  <a:solidFill>
                    <a:srgbClr val="FFFFFF"/>
                  </a:solidFill>
                </a14:hiddenFill>
              </a:ext>
            </a:extLst>
          </p:spPr>
        </p:pic>
        <p:sp>
          <p:nvSpPr>
            <p:cNvPr id="347142" name="Text Box 6"/>
            <p:cNvSpPr txBox="1">
              <a:spLocks noChangeArrowheads="1"/>
            </p:cNvSpPr>
            <p:nvPr/>
          </p:nvSpPr>
          <p:spPr bwMode="auto">
            <a:xfrm>
              <a:off x="1104" y="1680"/>
              <a:ext cx="623" cy="21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KV639</a:t>
              </a:r>
            </a:p>
          </p:txBody>
        </p:sp>
      </p:grpSp>
      <p:graphicFrame>
        <p:nvGraphicFramePr>
          <p:cNvPr id="347143" name="Group 7"/>
          <p:cNvGraphicFramePr>
            <a:graphicFrameLocks noGrp="1"/>
          </p:cNvGraphicFramePr>
          <p:nvPr/>
        </p:nvGraphicFramePr>
        <p:xfrm>
          <a:off x="381000" y="3810000"/>
          <a:ext cx="8001000" cy="2319655"/>
        </p:xfrm>
        <a:graphic>
          <a:graphicData uri="http://schemas.openxmlformats.org/drawingml/2006/table">
            <a:tbl>
              <a:tblPr/>
              <a:tblGrid>
                <a:gridCol w="685800"/>
                <a:gridCol w="3048000"/>
                <a:gridCol w="1524000"/>
                <a:gridCol w="1819275"/>
                <a:gridCol w="923925"/>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Tên sách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Tác giả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Nhà xuất bản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Số lượng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KV639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Microsoft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KV640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Introduction to Relational Database Design</a:t>
                      </a:r>
                      <a:r>
                        <a:rPr kumimoji="0" lang="en-US" sz="1200" b="0" i="0" u="none" strike="noStrike" cap="none" normalizeH="0" baseline="0" smtClean="0">
                          <a:ln>
                            <a:noFill/>
                          </a:ln>
                          <a:solidFill>
                            <a:srgbClr val="000000"/>
                          </a:solidFill>
                          <a:effectLst/>
                          <a:latin typeface="Calibri" panose="020F0502020204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Fernando Lozano</a:t>
                      </a:r>
                      <a:r>
                        <a:rPr kumimoji="0" lang="en-US" sz="1200" b="0" i="0" u="none" strike="noStrike" cap="none" normalizeH="0" baseline="0" smtClean="0">
                          <a:ln>
                            <a:noFill/>
                          </a:ln>
                          <a:solidFill>
                            <a:srgbClr val="000000"/>
                          </a:solidFill>
                          <a:effectLst/>
                          <a:latin typeface="Calibri" panose="020F0502020204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Internet Edition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5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KV641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An Introduction to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Date C.J.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Addison-Wesley Publishing Company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KV642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Systems Analysis and Design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Hawryszkiewyez I.T.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Univ. of Technology Sydney, Prentice Hall Astralia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179735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4"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51235" name="Text Box 3"/>
          <p:cNvSpPr txBox="1">
            <a:spLocks noChangeArrowheads="1"/>
          </p:cNvSpPr>
          <p:nvPr/>
        </p:nvSpPr>
        <p:spPr bwMode="auto">
          <a:xfrm>
            <a:off x="533400" y="1069041"/>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Hoạt động mượn trả - Mô hình 2</a:t>
            </a:r>
          </a:p>
        </p:txBody>
      </p:sp>
      <p:graphicFrame>
        <p:nvGraphicFramePr>
          <p:cNvPr id="351236" name="Group 4"/>
          <p:cNvGraphicFramePr>
            <a:graphicFrameLocks noGrp="1"/>
          </p:cNvGraphicFramePr>
          <p:nvPr/>
        </p:nvGraphicFramePr>
        <p:xfrm>
          <a:off x="2362200" y="1676400"/>
          <a:ext cx="6400800" cy="2133600"/>
        </p:xfrm>
        <a:graphic>
          <a:graphicData uri="http://schemas.openxmlformats.org/drawingml/2006/table">
            <a:tbl>
              <a:tblPr/>
              <a:tblGrid>
                <a:gridCol w="1306513"/>
                <a:gridCol w="2274887"/>
                <a:gridCol w="1676400"/>
                <a:gridCol w="1143000"/>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Tên sách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Tác giả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Nhà xuất bản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KV639-77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Designing Relational Database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Rebecca M. Riordan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1268" name="Text Box 36"/>
          <p:cNvSpPr txBox="1">
            <a:spLocks noChangeArrowheads="1"/>
          </p:cNvSpPr>
          <p:nvPr/>
        </p:nvSpPr>
        <p:spPr bwMode="auto">
          <a:xfrm>
            <a:off x="609600" y="3907024"/>
            <a:ext cx="1752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0000FF"/>
                </a:solidFill>
              </a:rPr>
              <a:t>Bạn đọc vào kho, tự tìm sách cần thiết</a:t>
            </a:r>
          </a:p>
        </p:txBody>
      </p:sp>
      <p:grpSp>
        <p:nvGrpSpPr>
          <p:cNvPr id="351269" name="Group 37"/>
          <p:cNvGrpSpPr>
            <a:grpSpLocks/>
          </p:cNvGrpSpPr>
          <p:nvPr/>
        </p:nvGrpSpPr>
        <p:grpSpPr bwMode="auto">
          <a:xfrm>
            <a:off x="2362200" y="3810000"/>
            <a:ext cx="6477000" cy="2876550"/>
            <a:chOff x="1488" y="2400"/>
            <a:chExt cx="4080" cy="1812"/>
          </a:xfrm>
        </p:grpSpPr>
        <p:pic>
          <p:nvPicPr>
            <p:cNvPr id="351270" name="Picture 38" descr="4855_115456330228_669970228_2867003_2249589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 y="2448"/>
              <a:ext cx="1632" cy="1764"/>
            </a:xfrm>
            <a:prstGeom prst="rect">
              <a:avLst/>
            </a:prstGeom>
            <a:noFill/>
            <a:extLst>
              <a:ext uri="{909E8E84-426E-40DD-AFC4-6F175D3DCCD1}">
                <a14:hiddenFill xmlns:a14="http://schemas.microsoft.com/office/drawing/2010/main">
                  <a:solidFill>
                    <a:srgbClr val="FFFFFF"/>
                  </a:solidFill>
                </a14:hiddenFill>
              </a:ext>
            </a:extLst>
          </p:spPr>
        </p:pic>
        <p:pic>
          <p:nvPicPr>
            <p:cNvPr id="351271" name="Picture 39" descr="j01863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8" y="3072"/>
              <a:ext cx="810" cy="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1272" name="Picture 40" descr="4855_115456320228_669970228_2867001_3518239_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2400"/>
              <a:ext cx="1632" cy="18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6396946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8"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52259" name="Text Box 3"/>
          <p:cNvSpPr txBox="1">
            <a:spLocks noChangeArrowheads="1"/>
          </p:cNvSpPr>
          <p:nvPr/>
        </p:nvSpPr>
        <p:spPr bwMode="auto">
          <a:xfrm>
            <a:off x="609600" y="12954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Hoạt động mượn trả - Mô hình 2</a:t>
            </a:r>
          </a:p>
        </p:txBody>
      </p:sp>
      <p:sp>
        <p:nvSpPr>
          <p:cNvPr id="352260" name="Text Box 4"/>
          <p:cNvSpPr txBox="1">
            <a:spLocks noChangeArrowheads="1"/>
          </p:cNvSpPr>
          <p:nvPr/>
        </p:nvSpPr>
        <p:spPr bwMode="auto">
          <a:xfrm>
            <a:off x="609600" y="4038600"/>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0000FF"/>
                </a:solidFill>
              </a:rPr>
              <a:t>Sau đó làm thủ tục mượn</a:t>
            </a:r>
          </a:p>
        </p:txBody>
      </p:sp>
      <p:pic>
        <p:nvPicPr>
          <p:cNvPr id="352261" name="Picture 5" descr="j01863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3581400"/>
            <a:ext cx="12858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2262" name="Picture 6"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3581400"/>
            <a:ext cx="1795463" cy="183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0579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grpSp>
        <p:nvGrpSpPr>
          <p:cNvPr id="355331" name="Group 3"/>
          <p:cNvGrpSpPr>
            <a:grpSpLocks/>
          </p:cNvGrpSpPr>
          <p:nvPr/>
        </p:nvGrpSpPr>
        <p:grpSpPr bwMode="auto">
          <a:xfrm>
            <a:off x="533400" y="1828800"/>
            <a:ext cx="8305800" cy="4278313"/>
            <a:chOff x="336" y="1152"/>
            <a:chExt cx="5232" cy="2695"/>
          </a:xfrm>
        </p:grpSpPr>
        <p:sp>
          <p:nvSpPr>
            <p:cNvPr id="355332" name="Text Box 4"/>
            <p:cNvSpPr txBox="1">
              <a:spLocks noChangeArrowheads="1"/>
            </p:cNvSpPr>
            <p:nvPr/>
          </p:nvSpPr>
          <p:spPr bwMode="auto">
            <a:xfrm>
              <a:off x="336" y="1529"/>
              <a:ext cx="1584" cy="1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a:t>BẠN ĐỌC (BD)</a:t>
              </a:r>
            </a:p>
            <a:p>
              <a:r>
                <a:rPr lang="en-US" u="sng">
                  <a:solidFill>
                    <a:srgbClr val="0000FF"/>
                  </a:solidFill>
                </a:rPr>
                <a:t>Số thẻ</a:t>
              </a:r>
            </a:p>
            <a:p>
              <a:r>
                <a:rPr lang="en-US">
                  <a:solidFill>
                    <a:srgbClr val="0000FF"/>
                  </a:solidFill>
                </a:rPr>
                <a:t>Họ tên</a:t>
              </a:r>
            </a:p>
            <a:p>
              <a:r>
                <a:rPr lang="en-US">
                  <a:solidFill>
                    <a:srgbClr val="0000FF"/>
                  </a:solidFill>
                </a:rPr>
                <a:t>Đơn vị</a:t>
              </a:r>
            </a:p>
            <a:p>
              <a:r>
                <a:rPr lang="en-US">
                  <a:solidFill>
                    <a:srgbClr val="0000FF"/>
                  </a:solidFill>
                </a:rPr>
                <a:t>.....</a:t>
              </a:r>
            </a:p>
            <a:p>
              <a:r>
                <a:rPr lang="en-US">
                  <a:solidFill>
                    <a:srgbClr val="0000FF"/>
                  </a:solidFill>
                </a:rPr>
                <a:t>Hạn SD (sử dụng)</a:t>
              </a:r>
            </a:p>
          </p:txBody>
        </p:sp>
        <p:sp>
          <p:nvSpPr>
            <p:cNvPr id="355333" name="Text Box 5"/>
            <p:cNvSpPr txBox="1">
              <a:spLocks noChangeArrowheads="1"/>
            </p:cNvSpPr>
            <p:nvPr/>
          </p:nvSpPr>
          <p:spPr bwMode="auto">
            <a:xfrm>
              <a:off x="3648" y="1152"/>
              <a:ext cx="1920" cy="167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SÁCH</a:t>
              </a:r>
            </a:p>
            <a:p>
              <a:r>
                <a:rPr lang="en-US" u="sng">
                  <a:solidFill>
                    <a:srgbClr val="0000FF"/>
                  </a:solidFill>
                </a:rPr>
                <a:t>Số CB</a:t>
              </a:r>
              <a:r>
                <a:rPr lang="en-US">
                  <a:solidFill>
                    <a:srgbClr val="0000FF"/>
                  </a:solidFill>
                </a:rPr>
                <a:t> (cá biệt)</a:t>
              </a:r>
            </a:p>
            <a:p>
              <a:r>
                <a:rPr lang="en-US">
                  <a:solidFill>
                    <a:srgbClr val="0000FF"/>
                  </a:solidFill>
                </a:rPr>
                <a:t>Tên sách</a:t>
              </a:r>
            </a:p>
            <a:p>
              <a:r>
                <a:rPr lang="en-US">
                  <a:solidFill>
                    <a:srgbClr val="0000FF"/>
                  </a:solidFill>
                </a:rPr>
                <a:t>Tên TG (tác giả)</a:t>
              </a:r>
            </a:p>
            <a:p>
              <a:r>
                <a:rPr lang="en-US">
                  <a:solidFill>
                    <a:srgbClr val="0000FF"/>
                  </a:solidFill>
                </a:rPr>
                <a:t>Năm XB (xuất bản)</a:t>
              </a:r>
            </a:p>
            <a:p>
              <a:r>
                <a:rPr lang="en-US">
                  <a:solidFill>
                    <a:srgbClr val="0000FF"/>
                  </a:solidFill>
                </a:rPr>
                <a:t>Nhà XB</a:t>
              </a:r>
            </a:p>
            <a:p>
              <a:r>
                <a:rPr lang="en-US">
                  <a:solidFill>
                    <a:srgbClr val="0000FF"/>
                  </a:solidFill>
                </a:rPr>
                <a:t>TTND (tóm tắt nội dung)</a:t>
              </a:r>
            </a:p>
            <a:p>
              <a:r>
                <a:rPr lang="en-US">
                  <a:solidFill>
                    <a:srgbClr val="0000FF"/>
                  </a:solidFill>
                </a:rPr>
                <a:t>Từ khoá</a:t>
              </a:r>
            </a:p>
            <a:p>
              <a:r>
                <a:rPr lang="en-US">
                  <a:solidFill>
                    <a:srgbClr val="0000FF"/>
                  </a:solidFill>
                </a:rPr>
                <a:t>CK (có/không)</a:t>
              </a:r>
            </a:p>
          </p:txBody>
        </p:sp>
        <p:sp>
          <p:nvSpPr>
            <p:cNvPr id="355334" name="Text Box 6"/>
            <p:cNvSpPr txBox="1">
              <a:spLocks noChangeArrowheads="1"/>
            </p:cNvSpPr>
            <p:nvPr/>
          </p:nvSpPr>
          <p:spPr bwMode="auto">
            <a:xfrm>
              <a:off x="2016" y="2688"/>
              <a:ext cx="1440" cy="1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MƯỢN/TRẢ</a:t>
              </a:r>
            </a:p>
            <a:p>
              <a:r>
                <a:rPr lang="en-US" u="sng">
                  <a:solidFill>
                    <a:srgbClr val="0000FF"/>
                  </a:solidFill>
                </a:rPr>
                <a:t>Số thẻ,Số CB</a:t>
              </a:r>
            </a:p>
            <a:p>
              <a:r>
                <a:rPr lang="en-US" u="sng">
                  <a:solidFill>
                    <a:srgbClr val="0000FF"/>
                  </a:solidFill>
                </a:rPr>
                <a:t>Ngày mượn</a:t>
              </a:r>
            </a:p>
            <a:p>
              <a:r>
                <a:rPr lang="en-US">
                  <a:solidFill>
                    <a:srgbClr val="0000FF"/>
                  </a:solidFill>
                </a:rPr>
                <a:t>Ngày HT (hẹn trả)</a:t>
              </a:r>
            </a:p>
            <a:p>
              <a:r>
                <a:rPr lang="en-US">
                  <a:solidFill>
                    <a:srgbClr val="0000FF"/>
                  </a:solidFill>
                </a:rPr>
                <a:t>Ngày trả</a:t>
              </a:r>
            </a:p>
            <a:p>
              <a:r>
                <a:rPr lang="en-US">
                  <a:solidFill>
                    <a:srgbClr val="0000FF"/>
                  </a:solidFill>
                </a:rPr>
                <a:t>Tình trạng</a:t>
              </a:r>
            </a:p>
          </p:txBody>
        </p:sp>
        <p:grpSp>
          <p:nvGrpSpPr>
            <p:cNvPr id="355335" name="Group 7"/>
            <p:cNvGrpSpPr>
              <a:grpSpLocks/>
            </p:cNvGrpSpPr>
            <p:nvPr/>
          </p:nvGrpSpPr>
          <p:grpSpPr bwMode="auto">
            <a:xfrm>
              <a:off x="1920" y="1968"/>
              <a:ext cx="384" cy="720"/>
              <a:chOff x="1920" y="1968"/>
              <a:chExt cx="384" cy="720"/>
            </a:xfrm>
          </p:grpSpPr>
          <p:sp>
            <p:nvSpPr>
              <p:cNvPr id="355336" name="Line 8"/>
              <p:cNvSpPr>
                <a:spLocks noChangeShapeType="1"/>
              </p:cNvSpPr>
              <p:nvPr/>
            </p:nvSpPr>
            <p:spPr bwMode="auto">
              <a:xfrm>
                <a:off x="1920" y="196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37" name="Line 9"/>
              <p:cNvSpPr>
                <a:spLocks noChangeShapeType="1"/>
              </p:cNvSpPr>
              <p:nvPr/>
            </p:nvSpPr>
            <p:spPr bwMode="auto">
              <a:xfrm>
                <a:off x="2256" y="196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38" name="Line 10"/>
              <p:cNvSpPr>
                <a:spLocks noChangeShapeType="1"/>
              </p:cNvSpPr>
              <p:nvPr/>
            </p:nvSpPr>
            <p:spPr bwMode="auto">
              <a:xfrm flipV="1">
                <a:off x="2208" y="259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39" name="Line 11"/>
              <p:cNvSpPr>
                <a:spLocks noChangeShapeType="1"/>
              </p:cNvSpPr>
              <p:nvPr/>
            </p:nvSpPr>
            <p:spPr bwMode="auto">
              <a:xfrm>
                <a:off x="2256" y="259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5340" name="Group 12"/>
            <p:cNvGrpSpPr>
              <a:grpSpLocks/>
            </p:cNvGrpSpPr>
            <p:nvPr/>
          </p:nvGrpSpPr>
          <p:grpSpPr bwMode="auto">
            <a:xfrm>
              <a:off x="2928" y="1968"/>
              <a:ext cx="720" cy="720"/>
              <a:chOff x="2928" y="1968"/>
              <a:chExt cx="720" cy="720"/>
            </a:xfrm>
          </p:grpSpPr>
          <p:sp>
            <p:nvSpPr>
              <p:cNvPr id="355341" name="Line 13"/>
              <p:cNvSpPr>
                <a:spLocks noChangeShapeType="1"/>
              </p:cNvSpPr>
              <p:nvPr/>
            </p:nvSpPr>
            <p:spPr bwMode="auto">
              <a:xfrm>
                <a:off x="2976" y="196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2" name="Line 14"/>
              <p:cNvSpPr>
                <a:spLocks noChangeShapeType="1"/>
              </p:cNvSpPr>
              <p:nvPr/>
            </p:nvSpPr>
            <p:spPr bwMode="auto">
              <a:xfrm>
                <a:off x="2976" y="1968"/>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3" name="Line 15"/>
              <p:cNvSpPr>
                <a:spLocks noChangeShapeType="1"/>
              </p:cNvSpPr>
              <p:nvPr/>
            </p:nvSpPr>
            <p:spPr bwMode="auto">
              <a:xfrm flipV="1">
                <a:off x="2928" y="259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4" name="Line 16"/>
              <p:cNvSpPr>
                <a:spLocks noChangeShapeType="1"/>
              </p:cNvSpPr>
              <p:nvPr/>
            </p:nvSpPr>
            <p:spPr bwMode="auto">
              <a:xfrm>
                <a:off x="2976" y="259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55345" name="AutoShape 17">
            <a:hlinkClick r:id="" action="ppaction://noaction" highlightClick="1"/>
          </p:cNvPr>
          <p:cNvSpPr>
            <a:spLocks noChangeArrowheads="1"/>
          </p:cNvSpPr>
          <p:nvPr/>
        </p:nvSpPr>
        <p:spPr bwMode="auto">
          <a:xfrm>
            <a:off x="3352800" y="1295400"/>
            <a:ext cx="1676400" cy="1600200"/>
          </a:xfrm>
          <a:prstGeom prst="actionButtonHelp">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4211444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subTitle" idx="1"/>
          </p:nvPr>
        </p:nvSpPr>
        <p:spPr>
          <a:xfrm>
            <a:off x="381000" y="228600"/>
            <a:ext cx="8610600" cy="609600"/>
          </a:xfrm>
          <a:noFill/>
          <a:ln/>
          <a:extLst>
            <a:ext uri="{909E8E84-426E-40DD-AFC4-6F175D3DCCD1}">
              <a14:hiddenFill xmlns:a14="http://schemas.microsoft.com/office/drawing/2010/main">
                <a:solidFill>
                  <a:srgbClr val="CCFFFF"/>
                </a:solidFill>
              </a14:hiddenFill>
            </a:ext>
          </a:extLst>
        </p:spPr>
        <p:txBody>
          <a:bodyPr/>
          <a:lstStyle/>
          <a:p>
            <a:r>
              <a:rPr lang="en-US" sz="3200" b="1"/>
              <a:t>HỆ THỐNG QUẢN LÝ THƯ VIỆN</a:t>
            </a:r>
          </a:p>
        </p:txBody>
      </p:sp>
      <p:sp>
        <p:nvSpPr>
          <p:cNvPr id="356355" name="Text Box 3"/>
          <p:cNvSpPr txBox="1">
            <a:spLocks noChangeArrowheads="1"/>
          </p:cNvSpPr>
          <p:nvPr/>
        </p:nvSpPr>
        <p:spPr bwMode="auto">
          <a:xfrm>
            <a:off x="1143000" y="2209800"/>
            <a:ext cx="7086600" cy="22875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800">
                <a:solidFill>
                  <a:srgbClr val="0000FF"/>
                </a:solidFill>
              </a:rPr>
              <a:t>Đủ lưu trữ thông tin cho các tình huống xảy ra hay chưa?</a:t>
            </a:r>
          </a:p>
        </p:txBody>
      </p:sp>
    </p:spTree>
    <p:extLst>
      <p:ext uri="{BB962C8B-B14F-4D97-AF65-F5344CB8AC3E}">
        <p14:creationId xmlns:p14="http://schemas.microsoft.com/office/powerpoint/2010/main" val="386977285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Thiết kế trường </a:t>
            </a:r>
            <a:br>
              <a:rPr lang="en-US" sz="4000" smtClean="0">
                <a:solidFill>
                  <a:srgbClr val="0000FF"/>
                </a:solidFill>
                <a:effectLst>
                  <a:outerShdw blurRad="38100" dist="38100" dir="2700000" algn="tl">
                    <a:srgbClr val="C0C0C0"/>
                  </a:outerShdw>
                </a:effectLst>
              </a:rPr>
            </a:br>
            <a:r>
              <a:rPr lang="en-US" sz="2800" smtClean="0">
                <a:solidFill>
                  <a:srgbClr val="0000FF"/>
                </a:solidFill>
                <a:effectLst>
                  <a:outerShdw blurRad="38100" dist="38100" dir="2700000" algn="tl">
                    <a:srgbClr val="C0C0C0"/>
                  </a:outerShdw>
                </a:effectLst>
              </a:rPr>
              <a:t>(Field design)</a:t>
            </a:r>
          </a:p>
        </p:txBody>
      </p:sp>
      <p:sp>
        <p:nvSpPr>
          <p:cNvPr id="15363" name="Rectangle 3"/>
          <p:cNvSpPr>
            <a:spLocks noGrp="1" noChangeArrowheads="1"/>
          </p:cNvSpPr>
          <p:nvPr>
            <p:ph idx="4294967295"/>
          </p:nvPr>
        </p:nvSpPr>
        <p:spPr>
          <a:xfrm>
            <a:off x="457200" y="1905000"/>
            <a:ext cx="8229600" cy="4953000"/>
          </a:xfrm>
        </p:spPr>
        <p:txBody>
          <a:bodyPr lIns="182880" tIns="91440"/>
          <a:lstStyle/>
          <a:p>
            <a:pPr algn="just" eaLnBrk="1" hangingPunct="1"/>
            <a:r>
              <a:rPr lang="en-US" altLang="en-US" sz="2800" smtClean="0"/>
              <a:t>Field là đơn vị nhỏ nhất của dữ liệu mà phần mềm hệ thống hay DBMS có thể nhận biết được.</a:t>
            </a:r>
          </a:p>
          <a:p>
            <a:pPr algn="just" eaLnBrk="1" hangingPunct="1"/>
            <a:r>
              <a:rPr lang="en-US" altLang="en-US" sz="2800" smtClean="0"/>
              <a:t>Field tương ứng với 1 thuộc tính (attribute) trong mô hình dữ liệu luận lý</a:t>
            </a:r>
          </a:p>
          <a:p>
            <a:pPr algn="just" eaLnBrk="1" hangingPunct="1"/>
            <a:r>
              <a:rPr lang="en-US" altLang="en-US" sz="2800" smtClean="0"/>
              <a:t>Quyết định cần làm khi thiết kế là phải chọn kiểu dữ liệu cho field, kiểm soát tính toàn vẹn dữ liệu và DBMS sẽ quản lý các giá trị bị thiếu cho field như thế nào??</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BAF2BEF3-A2AB-407B-B2D2-3514F6BD917C}" type="slidenum">
              <a:rPr lang="en-US">
                <a:solidFill>
                  <a:schemeClr val="bg2">
                    <a:shade val="50000"/>
                  </a:schemeClr>
                </a:solidFill>
                <a:latin typeface="Verdana" pitchFamily="34" charset="0"/>
              </a:rPr>
              <a:pPr>
                <a:defRPr/>
              </a:pPr>
              <a:t>35</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Thiết kế trường </a:t>
            </a:r>
            <a:r>
              <a:rPr lang="en-US" sz="2800" smtClean="0">
                <a:solidFill>
                  <a:srgbClr val="0000FF"/>
                </a:solidFill>
                <a:effectLst>
                  <a:outerShdw blurRad="38100" dist="38100" dir="2700000" algn="tl">
                    <a:srgbClr val="C0C0C0"/>
                  </a:outerShdw>
                </a:effectLst>
              </a:rPr>
              <a:t>(Field design)</a:t>
            </a:r>
            <a:br>
              <a:rPr lang="en-US" sz="2800" smtClean="0">
                <a:solidFill>
                  <a:srgbClr val="0000FF"/>
                </a:solidFill>
                <a:effectLst>
                  <a:outerShdw blurRad="38100" dist="38100" dir="2700000" algn="tl">
                    <a:srgbClr val="C0C0C0"/>
                  </a:outerShdw>
                </a:effectLst>
              </a:rPr>
            </a:br>
            <a:r>
              <a:rPr lang="en-US" sz="2400" smtClean="0">
                <a:solidFill>
                  <a:schemeClr val="bg2"/>
                </a:solidFill>
              </a:rPr>
              <a:t>BẢNG MÔ TẢ CÁC TRƯỜNG</a:t>
            </a:r>
            <a:endParaRPr lang="en-US" sz="2400" smtClean="0">
              <a:solidFill>
                <a:schemeClr val="bg2"/>
              </a:solidFill>
              <a:effectLst>
                <a:outerShdw blurRad="38100" dist="38100" dir="2700000" algn="tl">
                  <a:srgbClr val="C0C0C0"/>
                </a:outerShdw>
              </a:effectLst>
            </a:endParaRP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24E5E106-D0AF-4A32-BA1E-23D3014618EF}" type="slidenum">
              <a:rPr lang="en-US" sz="1000">
                <a:solidFill>
                  <a:schemeClr val="bg2">
                    <a:shade val="50000"/>
                  </a:schemeClr>
                </a:solidFill>
              </a:rPr>
              <a:pPr algn="r" eaLnBrk="1" hangingPunct="1">
                <a:defRPr/>
              </a:pPr>
              <a:t>36</a:t>
            </a:fld>
            <a:endParaRPr lang="en-US" sz="1000">
              <a:solidFill>
                <a:schemeClr val="bg2">
                  <a:shade val="50000"/>
                </a:schemeClr>
              </a:solidFill>
            </a:endParaRPr>
          </a:p>
        </p:txBody>
      </p:sp>
      <p:graphicFrame>
        <p:nvGraphicFramePr>
          <p:cNvPr id="220210" name="Group 50"/>
          <p:cNvGraphicFramePr>
            <a:graphicFrameLocks noGrp="1"/>
          </p:cNvGraphicFramePr>
          <p:nvPr/>
        </p:nvGraphicFramePr>
        <p:xfrm>
          <a:off x="457200" y="1752600"/>
          <a:ext cx="8077200" cy="4475163"/>
        </p:xfrm>
        <a:graphic>
          <a:graphicData uri="http://schemas.openxmlformats.org/drawingml/2006/table">
            <a:tbl>
              <a:tblPr/>
              <a:tblGrid>
                <a:gridCol w="4038600"/>
                <a:gridCol w="4038600"/>
              </a:tblGrid>
              <a:tr h="60967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bg2"/>
                          </a:solidFill>
                          <a:effectLst/>
                          <a:latin typeface="Times New Roman" pitchFamily="18" charset="0"/>
                        </a:rPr>
                        <a:t>Loại đặc tả</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bg2"/>
                          </a:solidFill>
                          <a:effectLst/>
                          <a:latin typeface="Times New Roman" pitchFamily="18" charset="0"/>
                        </a:rPr>
                        <a:t>Mô tả nội dung</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76209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Tên trường (field name)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Theo quy định về cách đặt tên trường của HQTCSDL.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9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Kiểu trường (data type)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Chọn kiểu dữ liệu mà HQTCSDL đó hỗ trợ</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148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Kích cỡ (size)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Là kích thước tối đa dùng để lưu trữ dữ liệu của trường đó</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980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Mã hóa (Coding)</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Cách viết tắt giá trị của trường. Ví dụ, mỗi nước được biểu diễn bằng hai ký tự</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2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Thiết kế trường </a:t>
            </a:r>
            <a:r>
              <a:rPr lang="en-US" sz="2800" smtClean="0">
                <a:solidFill>
                  <a:srgbClr val="0000FF"/>
                </a:solidFill>
                <a:effectLst>
                  <a:outerShdw blurRad="38100" dist="38100" dir="2700000" algn="tl">
                    <a:srgbClr val="C0C0C0"/>
                  </a:outerShdw>
                </a:effectLst>
              </a:rPr>
              <a:t>(Field design)</a:t>
            </a:r>
            <a:br>
              <a:rPr lang="en-US" sz="2800" smtClean="0">
                <a:solidFill>
                  <a:srgbClr val="0000FF"/>
                </a:solidFill>
                <a:effectLst>
                  <a:outerShdw blurRad="38100" dist="38100" dir="2700000" algn="tl">
                    <a:srgbClr val="C0C0C0"/>
                  </a:outerShdw>
                </a:effectLst>
              </a:rPr>
            </a:br>
            <a:r>
              <a:rPr lang="en-US" sz="2400" smtClean="0">
                <a:solidFill>
                  <a:schemeClr val="bg2"/>
                </a:solidFill>
              </a:rPr>
              <a:t>BẢNG MÔ TẢ CÁC TRƯỜNG</a:t>
            </a:r>
            <a:endParaRPr lang="en-US" sz="2400" smtClean="0">
              <a:solidFill>
                <a:schemeClr val="bg2"/>
              </a:solidFill>
              <a:effectLst>
                <a:outerShdw blurRad="38100" dist="38100" dir="2700000" algn="tl">
                  <a:srgbClr val="C0C0C0"/>
                </a:outerShdw>
              </a:effectLst>
            </a:endParaRP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171D94B-95C9-4109-A7EF-FD7F7F718C44}" type="slidenum">
              <a:rPr lang="en-US" sz="1000">
                <a:solidFill>
                  <a:schemeClr val="bg2">
                    <a:shade val="50000"/>
                  </a:schemeClr>
                </a:solidFill>
              </a:rPr>
              <a:pPr algn="r" eaLnBrk="1" hangingPunct="1">
                <a:defRPr/>
              </a:pPr>
              <a:t>37</a:t>
            </a:fld>
            <a:endParaRPr lang="en-US" sz="1000">
              <a:solidFill>
                <a:schemeClr val="bg2">
                  <a:shade val="50000"/>
                </a:schemeClr>
              </a:solidFill>
            </a:endParaRPr>
          </a:p>
        </p:txBody>
      </p:sp>
      <p:graphicFrame>
        <p:nvGraphicFramePr>
          <p:cNvPr id="222241" name="Group 33"/>
          <p:cNvGraphicFramePr>
            <a:graphicFrameLocks noGrp="1"/>
          </p:cNvGraphicFramePr>
          <p:nvPr>
            <p:extLst>
              <p:ext uri="{D42A27DB-BD31-4B8C-83A1-F6EECF244321}">
                <p14:modId xmlns:p14="http://schemas.microsoft.com/office/powerpoint/2010/main" val="3445240634"/>
              </p:ext>
            </p:extLst>
          </p:nvPr>
        </p:nvGraphicFramePr>
        <p:xfrm>
          <a:off x="304800" y="1905000"/>
          <a:ext cx="8686800" cy="5108576"/>
        </p:xfrm>
        <a:graphic>
          <a:graphicData uri="http://schemas.openxmlformats.org/drawingml/2006/table">
            <a:tbl>
              <a:tblPr/>
              <a:tblGrid>
                <a:gridCol w="3278038"/>
                <a:gridCol w="5408762"/>
              </a:tblGrid>
              <a:tr h="6096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bg2"/>
                          </a:solidFill>
                          <a:effectLst/>
                          <a:latin typeface="Times New Roman" pitchFamily="18" charset="0"/>
                        </a:rPr>
                        <a:t>Loại đặc tả</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bg2"/>
                          </a:solidFill>
                          <a:effectLst/>
                          <a:latin typeface="Times New Roman" pitchFamily="18" charset="0"/>
                        </a:rPr>
                        <a:t>Mô tả nội dung</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91442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Các quy tắc toàn vẹn dữ</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liệu (data integrity rules)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Các đặc tả về các hạn chế đặt lên giá trị của trường</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907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Các kiểm soát bảo trì</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(maintenance controls)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Chỉ ra những giá trị nào được phép thay đổi</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436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Công thức (Formular)</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Là kích thước tối đa Mô tả công thức tính toán giá trị với những trường số cần</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tính toán.</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907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Toàn vẹn tham chiếu</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(references integrity)</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Đặc tả giá trị của trường có liên quan đến giá trị của trường khác</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Sở hữu (Ownership)</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Ai là người sở hữu trường đó (có quyền đối với dữ liệu)</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Bốn mục tiêu để chọn kiểu dữ liệu</a:t>
            </a:r>
          </a:p>
        </p:txBody>
      </p:sp>
      <p:sp>
        <p:nvSpPr>
          <p:cNvPr id="18435" name="Rectangle 3"/>
          <p:cNvSpPr>
            <a:spLocks noGrp="1" noChangeArrowheads="1"/>
          </p:cNvSpPr>
          <p:nvPr>
            <p:ph idx="4294967295"/>
          </p:nvPr>
        </p:nvSpPr>
        <p:spPr>
          <a:xfrm>
            <a:off x="457200" y="1901825"/>
            <a:ext cx="8183563" cy="3975100"/>
          </a:xfrm>
        </p:spPr>
        <p:txBody>
          <a:bodyPr lIns="182880" tIns="91440"/>
          <a:lstStyle/>
          <a:p>
            <a:pPr marL="609600" indent="-609600" eaLnBrk="1" hangingPunct="1">
              <a:buFont typeface="Wingdings" pitchFamily="2" charset="2"/>
              <a:buAutoNum type="arabicPeriod"/>
            </a:pPr>
            <a:r>
              <a:rPr lang="en-US" altLang="en-US" sz="2800" smtClean="0"/>
              <a:t>Tối thiểu hoá không gian lưu trữ</a:t>
            </a:r>
          </a:p>
          <a:p>
            <a:pPr marL="609600" indent="-609600" eaLnBrk="1" hangingPunct="1">
              <a:buFont typeface="Wingdings" pitchFamily="2" charset="2"/>
              <a:buAutoNum type="arabicPeriod"/>
            </a:pPr>
            <a:r>
              <a:rPr lang="en-US" altLang="en-US" sz="2800" smtClean="0"/>
              <a:t>Diễn tả được tất cả các giá trị có thể thuộc miền giá trị của dữ liệu</a:t>
            </a:r>
          </a:p>
          <a:p>
            <a:pPr marL="609600" indent="-609600" eaLnBrk="1" hangingPunct="1">
              <a:buFont typeface="Wingdings" pitchFamily="2" charset="2"/>
              <a:buAutoNum type="arabicPeriod"/>
            </a:pPr>
            <a:r>
              <a:rPr lang="en-US" altLang="en-US" sz="2800" smtClean="0"/>
              <a:t>Cải thiện được tính toàn vẹn dữ liệu</a:t>
            </a:r>
          </a:p>
          <a:p>
            <a:pPr marL="609600" indent="-609600" eaLnBrk="1" hangingPunct="1">
              <a:buFont typeface="Wingdings" pitchFamily="2" charset="2"/>
              <a:buAutoNum type="arabicPeriod"/>
            </a:pPr>
            <a:r>
              <a:rPr lang="en-US" altLang="en-US" sz="2800" smtClean="0"/>
              <a:t>Hỗ trợ được tất cả phép thay đổi dữ liệu</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776CFD96-03A8-4648-B7F0-649C59DBD7F4}" type="slidenum">
              <a:rPr lang="en-US">
                <a:solidFill>
                  <a:schemeClr val="bg2">
                    <a:shade val="50000"/>
                  </a:schemeClr>
                </a:solidFill>
                <a:latin typeface="Verdana" pitchFamily="34" charset="0"/>
              </a:rPr>
              <a:pPr>
                <a:defRPr/>
              </a:pPr>
              <a:t>38</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Bốn mục tiêu để chọn kiểu dữ liệu</a:t>
            </a:r>
          </a:p>
        </p:txBody>
      </p:sp>
      <p:sp>
        <p:nvSpPr>
          <p:cNvPr id="18435" name="Rectangle 3"/>
          <p:cNvSpPr>
            <a:spLocks noGrp="1" noChangeArrowheads="1"/>
          </p:cNvSpPr>
          <p:nvPr>
            <p:ph idx="4294967295"/>
          </p:nvPr>
        </p:nvSpPr>
        <p:spPr>
          <a:xfrm>
            <a:off x="457200" y="1901825"/>
            <a:ext cx="8183563" cy="3975100"/>
          </a:xfrm>
        </p:spPr>
        <p:txBody>
          <a:bodyPr lIns="182880" tIns="91440"/>
          <a:lstStyle/>
          <a:p>
            <a:pPr marL="0" indent="0" eaLnBrk="1" hangingPunct="1">
              <a:buFont typeface="Wingdings" pitchFamily="2" charset="2"/>
              <a:buNone/>
              <a:defRPr/>
            </a:pPr>
            <a:r>
              <a:rPr lang="en-US" sz="2400" b="1" smtClean="0"/>
              <a:t>Chọn kiểu và cách biểu diễn dữ liệu</a:t>
            </a:r>
          </a:p>
          <a:p>
            <a:pPr eaLnBrk="1" hangingPunct="1">
              <a:defRPr/>
            </a:pPr>
            <a:r>
              <a:rPr lang="en-US" sz="2400" smtClean="0"/>
              <a:t>Các kiểu dữ liệu mà HQTCSDL SQL hỗ trợ và ý nghĩa của nó</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812033ED-247C-4B00-915F-D3FC71E285C1}" type="slidenum">
              <a:rPr lang="en-US">
                <a:solidFill>
                  <a:schemeClr val="bg2">
                    <a:shade val="50000"/>
                  </a:schemeClr>
                </a:solidFill>
                <a:latin typeface="Verdana" pitchFamily="34" charset="0"/>
              </a:rPr>
              <a:pPr>
                <a:defRPr/>
              </a:pPr>
              <a:t>39</a:t>
            </a:fld>
            <a:endParaRPr lang="en-US">
              <a:solidFill>
                <a:schemeClr val="bg2">
                  <a:shade val="50000"/>
                </a:schemeClr>
              </a:solidFill>
              <a:latin typeface="Verdana" pitchFamily="34" charset="0"/>
            </a:endParaRPr>
          </a:p>
        </p:txBody>
      </p:sp>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l="16444" t="43852" r="9323" b="14140"/>
          <a:stretch>
            <a:fillRect/>
          </a:stretch>
        </p:blipFill>
        <p:spPr bwMode="auto">
          <a:xfrm>
            <a:off x="1219200" y="3208338"/>
            <a:ext cx="7240588" cy="3071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Khái niệm</a:t>
            </a:r>
          </a:p>
        </p:txBody>
      </p:sp>
      <p:sp>
        <p:nvSpPr>
          <p:cNvPr id="7171" name="Rectangle 3"/>
          <p:cNvSpPr>
            <a:spLocks noGrp="1" noChangeArrowheads="1"/>
          </p:cNvSpPr>
          <p:nvPr>
            <p:ph idx="4294967295"/>
          </p:nvPr>
        </p:nvSpPr>
        <p:spPr>
          <a:xfrm>
            <a:off x="457200" y="1901825"/>
            <a:ext cx="8183563" cy="3975100"/>
          </a:xfrm>
        </p:spPr>
        <p:txBody>
          <a:bodyPr lIns="182880" tIns="91440"/>
          <a:lstStyle/>
          <a:p>
            <a:pPr algn="just">
              <a:spcBef>
                <a:spcPts val="600"/>
              </a:spcBef>
              <a:spcAft>
                <a:spcPts val="600"/>
              </a:spcAft>
            </a:pPr>
            <a:r>
              <a:rPr lang="en-US" sz="2400"/>
              <a:t>Thiết kế dữ liệu là tiến trình:</a:t>
            </a:r>
          </a:p>
          <a:p>
            <a:pPr lvl="1" algn="just">
              <a:spcBef>
                <a:spcPts val="600"/>
              </a:spcBef>
              <a:spcAft>
                <a:spcPts val="600"/>
              </a:spcAft>
              <a:buFontTx/>
              <a:buChar char="•"/>
            </a:pPr>
            <a:r>
              <a:rPr lang="en-US" sz="2400"/>
              <a:t>Tạo ra các định nghĩa dữ liệu cho hệ thống;</a:t>
            </a:r>
          </a:p>
          <a:p>
            <a:pPr lvl="1" algn="just">
              <a:spcBef>
                <a:spcPts val="600"/>
              </a:spcBef>
              <a:spcAft>
                <a:spcPts val="600"/>
              </a:spcAft>
              <a:buFontTx/>
              <a:buChar char="•"/>
            </a:pPr>
            <a:r>
              <a:rPr lang="en-US" sz="2400"/>
              <a:t>Thiết lập cấu trúc các tệp dữ liệu chính trong hệ thống</a:t>
            </a:r>
          </a:p>
          <a:p>
            <a:pPr algn="just">
              <a:spcBef>
                <a:spcPts val="600"/>
              </a:spcBef>
              <a:spcAft>
                <a:spcPts val="600"/>
              </a:spcAft>
            </a:pPr>
            <a:r>
              <a:rPr lang="en-US" sz="2400"/>
              <a:t>Thiết kế cơ sở dữ liệu:</a:t>
            </a:r>
          </a:p>
          <a:p>
            <a:pPr lvl="1" algn="just">
              <a:spcBef>
                <a:spcPts val="600"/>
              </a:spcBef>
              <a:spcAft>
                <a:spcPts val="600"/>
              </a:spcAft>
              <a:buFontTx/>
              <a:buChar char="•"/>
            </a:pPr>
            <a:r>
              <a:rPr lang="en-US" sz="2400"/>
              <a:t>Là tiến trình xây dựng cơ sở dữ liệu cho hệ thống với </a:t>
            </a:r>
            <a:r>
              <a:rPr lang="en-US" sz="2400" smtClean="0"/>
              <a:t>kết </a:t>
            </a:r>
            <a:r>
              <a:rPr lang="en-US" sz="2400"/>
              <a:t>quả là cơ sở dữ liệu trên giấy (không có trên thực tế!)</a:t>
            </a:r>
          </a:p>
          <a:p>
            <a:pPr lvl="1" algn="just">
              <a:spcBef>
                <a:spcPts val="600"/>
              </a:spcBef>
              <a:spcAft>
                <a:spcPts val="600"/>
              </a:spcAft>
              <a:buFontTx/>
              <a:buChar char="•"/>
            </a:pPr>
            <a:r>
              <a:rPr lang="en-US" sz="2400"/>
              <a:t>“Thiết kế cơ sở dữ liệu chiếm phần nhỏ chi phí so với xây dựng hệ thống, nhưng giúp kiếm soát hệ thống trước khi làm hỏng nó trong quá trình xây dựng”.</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6F90C59-691B-4CDE-B803-1F36A5A201A9}" type="slidenum">
              <a:rPr lang="en-US" sz="1000">
                <a:solidFill>
                  <a:schemeClr val="bg2">
                    <a:shade val="50000"/>
                  </a:schemeClr>
                </a:solidFill>
              </a:rPr>
              <a:pPr algn="r" eaLnBrk="1" hangingPunct="1">
                <a:defRPr/>
              </a:pPr>
              <a:t>4</a:t>
            </a:fld>
            <a:endParaRPr lang="en-US" sz="1000">
              <a:solidFill>
                <a:schemeClr val="bg2">
                  <a:shade val="50000"/>
                </a:schemeClr>
              </a:solidFill>
            </a:endParaRPr>
          </a:p>
        </p:txBody>
      </p:sp>
      <p:sp>
        <p:nvSpPr>
          <p:cNvPr id="2" name="Footer Placeholder 1"/>
          <p:cNvSpPr>
            <a:spLocks noGrp="1"/>
          </p:cNvSpPr>
          <p:nvPr>
            <p:ph type="ftr" sz="quarter" idx="11"/>
          </p:nvPr>
        </p:nvSpPr>
        <p:spPr>
          <a:xfrm>
            <a:off x="3124200" y="6629400"/>
            <a:ext cx="2895600" cy="457200"/>
          </a:xfrm>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4</a:t>
            </a:fld>
            <a:endParaRPr lang="en-US"/>
          </a:p>
        </p:txBody>
      </p:sp>
    </p:spTree>
    <p:extLst>
      <p:ext uri="{BB962C8B-B14F-4D97-AF65-F5344CB8AC3E}">
        <p14:creationId xmlns:p14="http://schemas.microsoft.com/office/powerpoint/2010/main" val="130756089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Bốn mục tiêu để chọn kiểu dữ liệu</a:t>
            </a:r>
          </a:p>
        </p:txBody>
      </p:sp>
      <p:sp>
        <p:nvSpPr>
          <p:cNvPr id="18435" name="Rectangle 3"/>
          <p:cNvSpPr>
            <a:spLocks noGrp="1" noChangeArrowheads="1"/>
          </p:cNvSpPr>
          <p:nvPr>
            <p:ph idx="4294967295"/>
          </p:nvPr>
        </p:nvSpPr>
        <p:spPr>
          <a:xfrm>
            <a:off x="457200" y="1828800"/>
            <a:ext cx="8183563" cy="3975100"/>
          </a:xfrm>
        </p:spPr>
        <p:txBody>
          <a:bodyPr lIns="182880" tIns="91440"/>
          <a:lstStyle/>
          <a:p>
            <a:pPr marL="0" indent="0" eaLnBrk="1" hangingPunct="1">
              <a:buFont typeface="Wingdings" pitchFamily="2" charset="2"/>
              <a:buNone/>
              <a:defRPr/>
            </a:pPr>
            <a:r>
              <a:rPr lang="vi-VN" sz="2400" b="1" smtClean="0"/>
              <a:t>Các trường tính toán</a:t>
            </a:r>
          </a:p>
          <a:p>
            <a:pPr eaLnBrk="1" hangingPunct="1">
              <a:defRPr/>
            </a:pPr>
            <a:r>
              <a:rPr lang="vi-VN" sz="2400" smtClean="0"/>
              <a:t>Khi giá trị của một trường là giá trị nhận được từ các giá trị của trường khác thì</a:t>
            </a:r>
            <a:r>
              <a:rPr lang="en-US" sz="2400" smtClean="0"/>
              <a:t> </a:t>
            </a:r>
            <a:r>
              <a:rPr lang="vi-VN" sz="2400" smtClean="0"/>
              <a:t>trường đó gọi là trường tính toán.</a:t>
            </a:r>
          </a:p>
          <a:p>
            <a:pPr eaLnBrk="1" hangingPunct="1">
              <a:defRPr/>
            </a:pPr>
            <a:r>
              <a:rPr lang="en-US" sz="2400" smtClean="0"/>
              <a:t>Có các loại tính toán sau:</a:t>
            </a:r>
          </a:p>
          <a:p>
            <a:pPr marL="438150" lvl="1" indent="0" eaLnBrk="1" hangingPunct="1">
              <a:buFont typeface="Wingdings" pitchFamily="2" charset="2"/>
              <a:buNone/>
              <a:defRPr/>
            </a:pPr>
            <a:r>
              <a:rPr lang="vi-VN" sz="2000" smtClean="0">
                <a:ea typeface="+mn-ea"/>
                <a:cs typeface="+mn-cs"/>
              </a:rPr>
              <a:t>Tính toán số học: Lương= Hệ số lương * 210.</a:t>
            </a:r>
          </a:p>
          <a:p>
            <a:pPr marL="438150" lvl="1" indent="0" eaLnBrk="1" hangingPunct="1">
              <a:buFont typeface="Wingdings" pitchFamily="2" charset="2"/>
              <a:buNone/>
              <a:defRPr/>
            </a:pPr>
            <a:r>
              <a:rPr lang="vi-VN" sz="2000" smtClean="0">
                <a:ea typeface="+mn-ea"/>
                <a:cs typeface="+mn-cs"/>
              </a:rPr>
              <a:t>Tính toán lôgic: Tiền trợ cấp = 50.000 đ nếu cán bộ là nữ.</a:t>
            </a:r>
          </a:p>
          <a:p>
            <a:pPr marL="438150" lvl="1" indent="0" eaLnBrk="1" hangingPunct="1">
              <a:buFont typeface="Wingdings" pitchFamily="2" charset="2"/>
              <a:buNone/>
              <a:defRPr/>
            </a:pPr>
            <a:r>
              <a:rPr lang="en-US" sz="2000" smtClean="0">
                <a:ea typeface="+mn-ea"/>
                <a:cs typeface="+mn-cs"/>
              </a:rPr>
              <a:t>				0 nếu cán bộ là nam.</a:t>
            </a:r>
          </a:p>
          <a:p>
            <a:pPr eaLnBrk="1" hangingPunct="1">
              <a:defRPr/>
            </a:pPr>
            <a:r>
              <a:rPr lang="en-US" sz="2400" smtClean="0"/>
              <a:t>Tính toán hỗn hợp:</a:t>
            </a:r>
          </a:p>
          <a:p>
            <a:pPr marL="0" indent="0" eaLnBrk="1" hangingPunct="1">
              <a:buFont typeface="Wingdings" pitchFamily="2" charset="2"/>
              <a:buNone/>
              <a:defRPr/>
            </a:pPr>
            <a:r>
              <a:rPr lang="en-US" sz="2400" smtClean="0"/>
              <a:t>	</a:t>
            </a:r>
            <a:r>
              <a:rPr lang="vi-VN" sz="2400" smtClean="0"/>
              <a:t>Tiền điện= Số điện * 500đ nếu số điện &lt; 100.</a:t>
            </a:r>
          </a:p>
          <a:p>
            <a:pPr marL="0" indent="0" eaLnBrk="1" hangingPunct="1">
              <a:buFont typeface="Wingdings" pitchFamily="2" charset="2"/>
              <a:buNone/>
              <a:defRPr/>
            </a:pPr>
            <a:r>
              <a:rPr lang="en-US" sz="2400" smtClean="0"/>
              <a:t>	</a:t>
            </a:r>
            <a:r>
              <a:rPr lang="vi-VN" sz="2400" smtClean="0"/>
              <a:t>Số điện *500 + (Số điện -100)* 750 nếu số điện &gt;100.</a:t>
            </a:r>
            <a:endParaRPr lang="en-US" sz="2400" smtClean="0"/>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37F5A118-2166-4A2D-A1A6-948BA21A1C3F}" type="slidenum">
              <a:rPr lang="en-US">
                <a:solidFill>
                  <a:schemeClr val="bg2">
                    <a:shade val="50000"/>
                  </a:schemeClr>
                </a:solidFill>
                <a:latin typeface="Verdana" pitchFamily="34" charset="0"/>
              </a:rPr>
              <a:pPr>
                <a:defRPr/>
              </a:pPr>
              <a:t>40</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Kỹ thuật mã hoá và nén dữ liệu</a:t>
            </a:r>
          </a:p>
        </p:txBody>
      </p:sp>
      <p:sp>
        <p:nvSpPr>
          <p:cNvPr id="21507" name="Rectangle 3"/>
          <p:cNvSpPr>
            <a:spLocks noGrp="1" noChangeArrowheads="1"/>
          </p:cNvSpPr>
          <p:nvPr>
            <p:ph idx="4294967295"/>
          </p:nvPr>
        </p:nvSpPr>
        <p:spPr>
          <a:xfrm>
            <a:off x="457200" y="1901825"/>
            <a:ext cx="8183563" cy="3975100"/>
          </a:xfrm>
        </p:spPr>
        <p:txBody>
          <a:bodyPr lIns="182880" tIns="91440"/>
          <a:lstStyle/>
          <a:p>
            <a:pPr algn="just" eaLnBrk="1" hangingPunct="1"/>
            <a:r>
              <a:rPr lang="en-US" altLang="en-US" sz="2800" smtClean="0"/>
              <a:t>Một số thuộc tính có tập giá trị thưa hay có trị quá lớn chiếm nhiều không gian lưu trữ. </a:t>
            </a:r>
          </a:p>
          <a:p>
            <a:pPr algn="just" eaLnBrk="1" hangingPunct="1">
              <a:buFont typeface="Wingdings" pitchFamily="2" charset="2"/>
              <a:buNone/>
            </a:pPr>
            <a:r>
              <a:rPr lang="en-US" altLang="en-US" sz="2800" smtClean="0">
                <a:sym typeface="Wingdings" pitchFamily="2" charset="2"/>
              </a:rPr>
              <a:t> Một trường có số ít giá trị nên </a:t>
            </a:r>
            <a:r>
              <a:rPr lang="en-US" altLang="en-US" sz="2800" smtClean="0">
                <a:solidFill>
                  <a:srgbClr val="FF66FF"/>
                </a:solidFill>
                <a:sym typeface="Wingdings" pitchFamily="2" charset="2"/>
              </a:rPr>
              <a:t>mã hoá</a:t>
            </a:r>
            <a:r>
              <a:rPr lang="en-US" altLang="en-US" sz="2800" smtClean="0">
                <a:solidFill>
                  <a:schemeClr val="folHlink"/>
                </a:solidFill>
                <a:sym typeface="Wingdings" pitchFamily="2" charset="2"/>
              </a:rPr>
              <a:t> </a:t>
            </a:r>
            <a:r>
              <a:rPr lang="en-US" altLang="en-US" sz="2800" smtClean="0">
                <a:sym typeface="Wingdings" pitchFamily="2" charset="2"/>
              </a:rPr>
              <a:t>để chiếm ít không gian hơn.</a:t>
            </a:r>
          </a:p>
          <a:p>
            <a:pPr algn="just" eaLnBrk="1" hangingPunct="1">
              <a:buFont typeface="Wingdings" pitchFamily="2" charset="2"/>
              <a:buNone/>
            </a:pPr>
            <a:endParaRPr lang="en-US" altLang="en-US" sz="2800" smtClean="0">
              <a:sym typeface="Wingdings" pitchFamily="2" charset="2"/>
            </a:endParaRP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60736369-4E4A-42B5-81A4-5E6CE2488CB3}" type="slidenum">
              <a:rPr lang="en-US">
                <a:solidFill>
                  <a:schemeClr val="bg2">
                    <a:shade val="50000"/>
                  </a:schemeClr>
                </a:solidFill>
                <a:latin typeface="Verdana" pitchFamily="34" charset="0"/>
              </a:rPr>
              <a:pPr>
                <a:defRPr/>
              </a:pPr>
              <a:t>41</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Các kỹ thuật mã hoá và nén dữ liệu</a:t>
            </a:r>
          </a:p>
        </p:txBody>
      </p:sp>
      <p:sp>
        <p:nvSpPr>
          <p:cNvPr id="22531" name="Rectangle 3"/>
          <p:cNvSpPr>
            <a:spLocks noGrp="1" noChangeArrowheads="1"/>
          </p:cNvSpPr>
          <p:nvPr>
            <p:ph idx="4294967295"/>
          </p:nvPr>
        </p:nvSpPr>
        <p:spPr>
          <a:xfrm>
            <a:off x="457200" y="1901825"/>
            <a:ext cx="8183563" cy="3975100"/>
          </a:xfrm>
        </p:spPr>
        <p:txBody>
          <a:bodyPr lIns="182880" tIns="91440"/>
          <a:lstStyle/>
          <a:p>
            <a:pPr algn="just" eaLnBrk="1" hangingPunct="1"/>
            <a:r>
              <a:rPr lang="en-US" altLang="en-US" sz="2400" b="1" smtClean="0">
                <a:solidFill>
                  <a:schemeClr val="bg2"/>
                </a:solidFill>
              </a:rPr>
              <a:t>Mã hóa phân cấp:</a:t>
            </a:r>
            <a:r>
              <a:rPr lang="en-US" altLang="en-US" sz="2400" smtClean="0"/>
              <a:t> để mô tả các dữ liệu phân cấp người ta dùng nhiều nhóm, mỗi nhóm đại diện cho cấp và các nhóm được sắp xếp lần lượt từ trái sang phải.</a:t>
            </a:r>
          </a:p>
          <a:p>
            <a:pPr algn="just" eaLnBrk="1" hangingPunct="1"/>
            <a:r>
              <a:rPr lang="en-US" altLang="en-US" sz="2400" smtClean="0"/>
              <a:t>Ví dụ: Hệ thống phân loại sách trong thư viện:</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2DAE9B84-67E0-49A9-9723-102DDE5E441E}" type="slidenum">
              <a:rPr lang="en-US" sz="1000">
                <a:solidFill>
                  <a:schemeClr val="bg2">
                    <a:shade val="50000"/>
                  </a:schemeClr>
                </a:solidFill>
              </a:rPr>
              <a:pPr algn="r" eaLnBrk="1" hangingPunct="1">
                <a:defRPr/>
              </a:pPr>
              <a:t>42</a:t>
            </a:fld>
            <a:endParaRPr lang="en-US" sz="1000">
              <a:solidFill>
                <a:schemeClr val="bg2">
                  <a:shade val="50000"/>
                </a:schemeClr>
              </a:solidFill>
            </a:endParaRP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0"/>
            <a:ext cx="7467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Các kỹ thuật mã hoá và nén dữ liệu</a:t>
            </a:r>
          </a:p>
        </p:txBody>
      </p:sp>
      <p:sp>
        <p:nvSpPr>
          <p:cNvPr id="23555" name="Rectangle 3"/>
          <p:cNvSpPr>
            <a:spLocks noGrp="1" noChangeArrowheads="1"/>
          </p:cNvSpPr>
          <p:nvPr>
            <p:ph idx="4294967295"/>
          </p:nvPr>
        </p:nvSpPr>
        <p:spPr>
          <a:xfrm>
            <a:off x="457200" y="1901825"/>
            <a:ext cx="8183563" cy="3975100"/>
          </a:xfrm>
        </p:spPr>
        <p:txBody>
          <a:bodyPr lIns="182880" tIns="91440"/>
          <a:lstStyle/>
          <a:p>
            <a:pPr algn="just" eaLnBrk="1" hangingPunct="1">
              <a:lnSpc>
                <a:spcPct val="110000"/>
              </a:lnSpc>
            </a:pPr>
            <a:r>
              <a:rPr lang="en-US" altLang="en-US" sz="2400" b="1" smtClean="0">
                <a:solidFill>
                  <a:schemeClr val="bg2"/>
                </a:solidFill>
              </a:rPr>
              <a:t>Mã liên tiếp:</a:t>
            </a:r>
            <a:r>
              <a:rPr lang="en-US" altLang="en-US" sz="2400" smtClean="0"/>
              <a:t> Mã này được tạo ra theo quy tắc một dãy liên tục, như 1, 2, 3 …A, B, C…. Mã loại này dùng cho những dữ liệu là danh sách như danh sách sinh viên. Nó đơn giản, dễ tự động hóa, không nhầm lẫn. Tuy nhiên nó không gợi nhớ về đối tượng được mã hóa và không cho phép chèn thêm vào giữa.</a:t>
            </a:r>
          </a:p>
          <a:p>
            <a:pPr algn="just" eaLnBrk="1" hangingPunct="1">
              <a:lnSpc>
                <a:spcPct val="110000"/>
              </a:lnSpc>
            </a:pPr>
            <a:r>
              <a:rPr lang="en-US" altLang="en-US" sz="2400" b="1" smtClean="0">
                <a:solidFill>
                  <a:schemeClr val="bg2"/>
                </a:solidFill>
              </a:rPr>
              <a:t>Mã gợi nhớ:</a:t>
            </a:r>
            <a:r>
              <a:rPr lang="en-US" altLang="en-US" sz="2400" smtClean="0"/>
              <a:t> Căn cứ vào đối tượng được mã hóa để cấu tạo mã. Ví dụ: VND (Đồng Việt Nam), TL001 (Thủy lợi 001)…Loại này giúp ta nhận ra đối tượng được mã hóa, có thể nới rộng hoặc thu hẹp số lượng mã. Tuy nhiên khó tổng hợp và phân tích.</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2A99FAC1-DCA9-4DA0-91D1-A2C837FC8656}" type="slidenum">
              <a:rPr lang="en-US" sz="1000">
                <a:solidFill>
                  <a:schemeClr val="bg2">
                    <a:shade val="50000"/>
                  </a:schemeClr>
                </a:solidFill>
              </a:rPr>
              <a:pPr algn="r" eaLnBrk="1" hangingPunct="1">
                <a:defRPr/>
              </a:pPr>
              <a:t>43</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Các kỹ thuật mã hoá và nén dữ liệu</a:t>
            </a:r>
          </a:p>
        </p:txBody>
      </p:sp>
      <p:sp>
        <p:nvSpPr>
          <p:cNvPr id="24579" name="Rectangle 3"/>
          <p:cNvSpPr>
            <a:spLocks noGrp="1" noChangeArrowheads="1"/>
          </p:cNvSpPr>
          <p:nvPr>
            <p:ph idx="4294967295"/>
          </p:nvPr>
        </p:nvSpPr>
        <p:spPr>
          <a:xfrm>
            <a:off x="457200" y="1901825"/>
            <a:ext cx="8183563" cy="3975100"/>
          </a:xfrm>
        </p:spPr>
        <p:txBody>
          <a:bodyPr lIns="182880" tIns="91440"/>
          <a:lstStyle/>
          <a:p>
            <a:pPr algn="just" eaLnBrk="1" hangingPunct="1"/>
            <a:r>
              <a:rPr lang="en-US" altLang="en-US" sz="2200" b="1" smtClean="0">
                <a:solidFill>
                  <a:schemeClr val="bg2"/>
                </a:solidFill>
              </a:rPr>
              <a:t>Mã thành phần ngữ nghĩa:</a:t>
            </a:r>
            <a:r>
              <a:rPr lang="en-US" altLang="en-US" sz="2200" smtClean="0"/>
              <a:t> Theo phương pháp này, mã được chia làm nhiều thành phần, mỗi phần mô tả một đặc trưng nhất định của đối tượng như phân loại, địa danh… Những phần này có thể sử dụng các nhóm ký tự khác nhau. </a:t>
            </a:r>
          </a:p>
          <a:p>
            <a:pPr algn="just" eaLnBrk="1" hangingPunct="1"/>
            <a:r>
              <a:rPr lang="en-US" altLang="en-US" sz="2200" smtClean="0"/>
              <a:t>Mã loại này rất thông dụng và được sử dụng nhiều trong công nghiệp cũng như giao tiếp quốc tế.</a:t>
            </a:r>
          </a:p>
          <a:p>
            <a:pPr algn="just" eaLnBrk="1" hangingPunct="1"/>
            <a:r>
              <a:rPr lang="en-US" altLang="en-US" sz="2200" smtClean="0"/>
              <a:t>Ví dụ: Địa chỉ miền trên internet có dạng:</a:t>
            </a:r>
          </a:p>
          <a:p>
            <a:pPr algn="just" eaLnBrk="1" hangingPunct="1">
              <a:buFont typeface="Wingdings" pitchFamily="2" charset="2"/>
              <a:buNone/>
            </a:pPr>
            <a:r>
              <a:rPr lang="en-US" altLang="en-US" sz="2200" smtClean="0"/>
              <a:t>		&lt;Tên tổ chức&gt;.&lt;Loại tổ chức&gt;.&lt;Tên nước&gt;</a:t>
            </a:r>
          </a:p>
          <a:p>
            <a:pPr algn="just" eaLnBrk="1" hangingPunct="1"/>
            <a:r>
              <a:rPr lang="en-US" altLang="en-US" sz="2200" smtClean="0"/>
              <a:t>Ví dụ : </a:t>
            </a:r>
            <a:r>
              <a:rPr lang="en-US" altLang="en-US" sz="2200" b="1" smtClean="0"/>
              <a:t>hui.edu.vn</a:t>
            </a:r>
            <a:r>
              <a:rPr lang="en-US" altLang="en-US" sz="2200" smtClean="0"/>
              <a:t>: Đại học Công Nghiệp Tp.HCM, Tổ chức giáo dục, Tên nước</a:t>
            </a:r>
          </a:p>
          <a:p>
            <a:pPr algn="just" eaLnBrk="1" hangingPunct="1"/>
            <a:r>
              <a:rPr lang="en-US" altLang="en-US" sz="2200" smtClean="0"/>
              <a:t>Mã loại này cồng kềnh, và cần chọn các thành phần sao cho ổn định, nếu không việc sử dụng mã sẽ gặp nhiều khó khăn.</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ECCF031-9101-424E-A0DE-DFC6ADB31EDC}" type="slidenum">
              <a:rPr lang="en-US" sz="1000">
                <a:solidFill>
                  <a:schemeClr val="bg2">
                    <a:shade val="50000"/>
                  </a:schemeClr>
                </a:solidFill>
              </a:rPr>
              <a:pPr algn="r" eaLnBrk="1" hangingPunct="1">
                <a:defRPr/>
              </a:pPr>
              <a:t>44</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Các kỹ thuật mã hoá và nén dữ liệu</a:t>
            </a:r>
          </a:p>
        </p:txBody>
      </p:sp>
      <p:sp>
        <p:nvSpPr>
          <p:cNvPr id="25603" name="Rectangle 3"/>
          <p:cNvSpPr>
            <a:spLocks noGrp="1" noChangeArrowheads="1"/>
          </p:cNvSpPr>
          <p:nvPr>
            <p:ph idx="4294967295"/>
          </p:nvPr>
        </p:nvSpPr>
        <p:spPr>
          <a:xfrm>
            <a:off x="457200" y="1901825"/>
            <a:ext cx="8183563" cy="3975100"/>
          </a:xfrm>
        </p:spPr>
        <p:txBody>
          <a:bodyPr lIns="182880" tIns="91440"/>
          <a:lstStyle/>
          <a:p>
            <a:pPr algn="just" eaLnBrk="1" hangingPunct="1"/>
            <a:r>
              <a:rPr lang="en-US" altLang="en-US" sz="2400" smtClean="0"/>
              <a:t>Mã hoá bằng cách tạo 1 bảng tra cứu, sao cho mỗi giá trị của trường được thay thế bằng 1 mã </a:t>
            </a:r>
          </a:p>
          <a:p>
            <a:pPr algn="just" eaLnBrk="1" hangingPunct="1"/>
            <a:r>
              <a:rPr lang="en-US" altLang="en-US" sz="2400" smtClean="0"/>
              <a:t>Ví dụ: trường Finish của bảng Product chỉ có 1 ít giá trị là Birch, Maple và Oak. </a:t>
            </a:r>
          </a:p>
          <a:p>
            <a:pPr lvl="1" algn="just" eaLnBrk="1" hangingPunct="1">
              <a:buFont typeface="Wingdings" pitchFamily="2" charset="2"/>
              <a:buChar char="à"/>
            </a:pPr>
            <a:r>
              <a:rPr lang="en-US" altLang="en-US" sz="2400" smtClean="0">
                <a:sym typeface="Wingdings" pitchFamily="2" charset="2"/>
              </a:rPr>
              <a:t>giảm không gian lưu trữ cho trường Finish</a:t>
            </a:r>
          </a:p>
          <a:p>
            <a:pPr lvl="1" algn="just" eaLnBrk="1" hangingPunct="1">
              <a:buFont typeface="Wingdings" pitchFamily="2" charset="2"/>
              <a:buChar char="à"/>
            </a:pPr>
            <a:r>
              <a:rPr lang="en-US" altLang="en-US" sz="2400" smtClean="0">
                <a:sym typeface="Wingdings" pitchFamily="2" charset="2"/>
              </a:rPr>
              <a:t>Thêm không gian phụ cho bảng FINISH </a:t>
            </a:r>
          </a:p>
          <a:p>
            <a:pPr lvl="1" algn="just" eaLnBrk="1" hangingPunct="1">
              <a:buFont typeface="Wingdings" pitchFamily="2" charset="2"/>
              <a:buChar char="à"/>
            </a:pPr>
            <a:r>
              <a:rPr lang="en-US" altLang="en-US" sz="2400" smtClean="0">
                <a:sym typeface="Wingdings" pitchFamily="2" charset="2"/>
              </a:rPr>
              <a:t>Không có lợi khi Finish ít dùng hay số sản phẩm quá lớn</a:t>
            </a:r>
          </a:p>
          <a:p>
            <a:pPr lvl="1" algn="just" eaLnBrk="1" hangingPunct="1">
              <a:buFont typeface="Wingdings" pitchFamily="2" charset="2"/>
              <a:buChar char="à"/>
            </a:pPr>
            <a:r>
              <a:rPr lang="en-US" altLang="en-US" sz="2400" smtClean="0">
                <a:sym typeface="Wingdings" pitchFamily="2" charset="2"/>
              </a:rPr>
              <a:t>Bảng mã FINISH không xuất hiện trong mô hình nhận thức, là 1 thiết kế vật lý để cải thiện việc xử lý dữ liệu</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3649DAFC-9FC3-4427-BF30-9507B0FCCD94}" type="slidenum">
              <a:rPr lang="en-US">
                <a:solidFill>
                  <a:schemeClr val="bg2">
                    <a:shade val="50000"/>
                  </a:schemeClr>
                </a:solidFill>
                <a:latin typeface="Verdana" pitchFamily="34" charset="0"/>
              </a:rPr>
              <a:pPr>
                <a:defRPr/>
              </a:pPr>
              <a:t>45</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Các kỹ thuật mã hoá và nén dữ liệu</a:t>
            </a:r>
          </a:p>
        </p:txBody>
      </p:sp>
      <p:graphicFrame>
        <p:nvGraphicFramePr>
          <p:cNvPr id="21550" name="Group 46"/>
          <p:cNvGraphicFramePr>
            <a:graphicFrameLocks noGrp="1"/>
          </p:cNvGraphicFramePr>
          <p:nvPr>
            <p:ph sz="half" idx="4294967295"/>
          </p:nvPr>
        </p:nvGraphicFramePr>
        <p:xfrm>
          <a:off x="457200" y="1828800"/>
          <a:ext cx="4214813" cy="3584575"/>
        </p:xfrm>
        <a:graphic>
          <a:graphicData uri="http://schemas.openxmlformats.org/drawingml/2006/table">
            <a:tbl>
              <a:tblPr/>
              <a:tblGrid>
                <a:gridCol w="1192213"/>
                <a:gridCol w="1749425"/>
                <a:gridCol w="638175"/>
                <a:gridCol w="635000"/>
              </a:tblGrid>
              <a:tr h="1017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Product No</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Description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6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B100</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B120</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M128</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T100</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Chair</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Desk</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Table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Bookcase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549" name="Group 45"/>
          <p:cNvGraphicFramePr>
            <a:graphicFrameLocks noGrp="1"/>
          </p:cNvGraphicFramePr>
          <p:nvPr>
            <p:ph sz="half" idx="4294967295"/>
          </p:nvPr>
        </p:nvGraphicFramePr>
        <p:xfrm>
          <a:off x="5791200" y="1828800"/>
          <a:ext cx="2895600" cy="2800425"/>
        </p:xfrm>
        <a:graphic>
          <a:graphicData uri="http://schemas.openxmlformats.org/drawingml/2006/table">
            <a:tbl>
              <a:tblPr/>
              <a:tblGrid>
                <a:gridCol w="1150938"/>
                <a:gridCol w="1744662"/>
              </a:tblGrid>
              <a:tr h="10508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Code</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Value</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4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Birch</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Maple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Oak</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 name="Slide Number Placeholder 6"/>
          <p:cNvSpPr>
            <a:spLocks noGrp="1"/>
          </p:cNvSpPr>
          <p:nvPr>
            <p:ph type="sldNum" sz="quarter" idx="12"/>
          </p:nvPr>
        </p:nvSpPr>
        <p:spPr>
          <a:xfrm>
            <a:off x="8348663" y="6111875"/>
            <a:ext cx="457200" cy="365125"/>
          </a:xfrm>
        </p:spPr>
        <p:txBody>
          <a:bodyPr anchor="b"/>
          <a:lstStyle/>
          <a:p>
            <a:pPr>
              <a:defRPr/>
            </a:pPr>
            <a:fld id="{605B6D9C-C3E1-4022-AD79-106245ABA07B}" type="slidenum">
              <a:rPr lang="en-US">
                <a:solidFill>
                  <a:schemeClr val="bg2">
                    <a:shade val="50000"/>
                  </a:schemeClr>
                </a:solidFill>
                <a:latin typeface="Verdana" pitchFamily="34" charset="0"/>
              </a:rPr>
              <a:pPr>
                <a:defRPr/>
              </a:pPr>
              <a:t>46</a:t>
            </a:fld>
            <a:endParaRPr lang="en-US">
              <a:solidFill>
                <a:schemeClr val="bg2">
                  <a:shade val="50000"/>
                </a:schemeClr>
              </a:solidFill>
              <a:latin typeface="Verdana" pitchFamily="34" charset="0"/>
            </a:endParaRPr>
          </a:p>
        </p:txBody>
      </p:sp>
      <p:sp>
        <p:nvSpPr>
          <p:cNvPr id="26656" name="Line 57"/>
          <p:cNvSpPr>
            <a:spLocks noChangeShapeType="1"/>
          </p:cNvSpPr>
          <p:nvPr/>
        </p:nvSpPr>
        <p:spPr bwMode="auto">
          <a:xfrm>
            <a:off x="3810000" y="3200400"/>
            <a:ext cx="1981200" cy="11430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57" name="Line 58"/>
          <p:cNvSpPr>
            <a:spLocks noChangeShapeType="1"/>
          </p:cNvSpPr>
          <p:nvPr/>
        </p:nvSpPr>
        <p:spPr bwMode="auto">
          <a:xfrm>
            <a:off x="3810000" y="4114800"/>
            <a:ext cx="1981200" cy="3810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58" name="Line 59"/>
          <p:cNvSpPr>
            <a:spLocks noChangeShapeType="1"/>
          </p:cNvSpPr>
          <p:nvPr/>
        </p:nvSpPr>
        <p:spPr bwMode="auto">
          <a:xfrm flipV="1">
            <a:off x="3733800" y="3733800"/>
            <a:ext cx="2057400" cy="9906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59" name="Line 60"/>
          <p:cNvSpPr>
            <a:spLocks noChangeShapeType="1"/>
          </p:cNvSpPr>
          <p:nvPr/>
        </p:nvSpPr>
        <p:spPr bwMode="auto">
          <a:xfrm flipV="1">
            <a:off x="3733800" y="3352800"/>
            <a:ext cx="2057400" cy="3810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60" name="Text Box 61"/>
          <p:cNvSpPr txBox="1">
            <a:spLocks noChangeArrowheads="1"/>
          </p:cNvSpPr>
          <p:nvPr/>
        </p:nvSpPr>
        <p:spPr bwMode="auto">
          <a:xfrm>
            <a:off x="1371600" y="5715000"/>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000"/>
              <a:t>Bảng Product</a:t>
            </a:r>
          </a:p>
        </p:txBody>
      </p:sp>
      <p:sp>
        <p:nvSpPr>
          <p:cNvPr id="26661" name="Text Box 62"/>
          <p:cNvSpPr txBox="1">
            <a:spLocks noChangeArrowheads="1"/>
          </p:cNvSpPr>
          <p:nvPr/>
        </p:nvSpPr>
        <p:spPr bwMode="auto">
          <a:xfrm>
            <a:off x="5867400" y="4876800"/>
            <a:ext cx="2830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000"/>
              <a:t>Bảng tra cứu FINISH</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Kỹ thuật mã hoá và nén dữ liệu</a:t>
            </a:r>
          </a:p>
        </p:txBody>
      </p:sp>
      <p:sp>
        <p:nvSpPr>
          <p:cNvPr id="27651" name="Rectangle 3"/>
          <p:cNvSpPr>
            <a:spLocks noGrp="1" noChangeArrowheads="1"/>
          </p:cNvSpPr>
          <p:nvPr>
            <p:ph idx="4294967295"/>
          </p:nvPr>
        </p:nvSpPr>
        <p:spPr>
          <a:xfrm>
            <a:off x="457200" y="1901825"/>
            <a:ext cx="8183563" cy="3975100"/>
          </a:xfrm>
        </p:spPr>
        <p:txBody>
          <a:bodyPr lIns="182880" tIns="91440"/>
          <a:lstStyle/>
          <a:p>
            <a:pPr algn="just" eaLnBrk="1" hangingPunct="1">
              <a:lnSpc>
                <a:spcPct val="110000"/>
              </a:lnSpc>
            </a:pPr>
            <a:r>
              <a:rPr lang="en-US" altLang="en-US" sz="2400" b="1" smtClean="0">
                <a:solidFill>
                  <a:schemeClr val="bg2"/>
                </a:solidFill>
              </a:rPr>
              <a:t>Kỹ thuật nén tin (data compression technique)</a:t>
            </a:r>
            <a:r>
              <a:rPr lang="en-US" altLang="en-US" sz="2400" smtClean="0"/>
              <a:t> tìm các mẫu (pattern) và mã hoá các mẫu xuất hiện thường xuyên với số bit ít hơn</a:t>
            </a:r>
          </a:p>
          <a:p>
            <a:pPr algn="just" eaLnBrk="1" hangingPunct="1">
              <a:lnSpc>
                <a:spcPct val="110000"/>
              </a:lnSpc>
            </a:pPr>
            <a:r>
              <a:rPr lang="en-US" altLang="en-US" sz="2400" b="1" smtClean="0">
                <a:solidFill>
                  <a:schemeClr val="bg2"/>
                </a:solidFill>
              </a:rPr>
              <a:t>Kỹ thuật mã hoá (encryption technique):</a:t>
            </a:r>
            <a:r>
              <a:rPr lang="en-US" altLang="en-US" sz="2400" smtClean="0"/>
              <a:t> dùng để chuyển 1 trường sang dạng bảo mật</a:t>
            </a:r>
          </a:p>
          <a:p>
            <a:pPr algn="just" eaLnBrk="1" hangingPunct="1">
              <a:lnSpc>
                <a:spcPct val="110000"/>
              </a:lnSpc>
            </a:pPr>
            <a:r>
              <a:rPr lang="en-US" altLang="en-US" sz="2400" smtClean="0"/>
              <a:t>Kỹ thuật nén tin hay mã hoá được dùng với 1 số DBMSs. Để người dùng đọc được giá trị thực sự của các trường, phần mềm cần phải biết quá trình dịch ngược lại</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9C2563AA-229F-40B2-9FDA-EDE4554B2ACB}" type="slidenum">
              <a:rPr lang="en-US">
                <a:solidFill>
                  <a:schemeClr val="bg2">
                    <a:shade val="50000"/>
                  </a:schemeClr>
                </a:solidFill>
                <a:latin typeface="Verdana" pitchFamily="34" charset="0"/>
              </a:rPr>
              <a:pPr>
                <a:defRPr/>
              </a:pPr>
              <a:t>47</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Kiểm soát tính toàn vẹn dữ liệu</a:t>
            </a:r>
          </a:p>
        </p:txBody>
      </p:sp>
      <p:sp>
        <p:nvSpPr>
          <p:cNvPr id="28675" name="Rectangle 3"/>
          <p:cNvSpPr>
            <a:spLocks noGrp="1" noChangeArrowheads="1"/>
          </p:cNvSpPr>
          <p:nvPr>
            <p:ph idx="4294967295"/>
          </p:nvPr>
        </p:nvSpPr>
        <p:spPr>
          <a:xfrm>
            <a:off x="457200" y="1905000"/>
            <a:ext cx="8229600" cy="4759325"/>
          </a:xfrm>
        </p:spPr>
        <p:txBody>
          <a:bodyPr lIns="182880" tIns="91440"/>
          <a:lstStyle/>
          <a:p>
            <a:pPr algn="just" eaLnBrk="1" hangingPunct="1">
              <a:lnSpc>
                <a:spcPct val="110000"/>
              </a:lnSpc>
            </a:pPr>
            <a:r>
              <a:rPr lang="en-US" altLang="en-US" sz="2400" smtClean="0"/>
              <a:t>Việc kiểm tra tính toàn vẹn dữ liệu được xây dựng thành cấu trúc vật lý của các trường và được DBMS quản lý tự động.</a:t>
            </a:r>
          </a:p>
          <a:p>
            <a:pPr lvl="1" algn="just" eaLnBrk="1" hangingPunct="1">
              <a:lnSpc>
                <a:spcPct val="110000"/>
              </a:lnSpc>
            </a:pPr>
            <a:r>
              <a:rPr lang="en-US" altLang="en-US" sz="2400" smtClean="0"/>
              <a:t>Kiểu dữ liệu là 1 dạng của tính toàn vẹn dữ liệu??</a:t>
            </a:r>
          </a:p>
          <a:p>
            <a:pPr algn="just" eaLnBrk="1" hangingPunct="1">
              <a:lnSpc>
                <a:spcPct val="110000"/>
              </a:lnSpc>
            </a:pPr>
            <a:r>
              <a:rPr lang="en-US" altLang="en-US" sz="2400" smtClean="0"/>
              <a:t>Các kiểm tra toàn vẹn dữ liệu khác mà DBMS có thể hỗ trợ:</a:t>
            </a:r>
          </a:p>
          <a:p>
            <a:pPr lvl="1" algn="just" eaLnBrk="1" hangingPunct="1">
              <a:lnSpc>
                <a:spcPct val="110000"/>
              </a:lnSpc>
            </a:pPr>
            <a:r>
              <a:rPr lang="en-US" altLang="en-US" sz="2400" smtClean="0"/>
              <a:t>Default value  - Giá trị ngầm định</a:t>
            </a:r>
          </a:p>
          <a:p>
            <a:pPr lvl="1" algn="just" eaLnBrk="1" hangingPunct="1">
              <a:lnSpc>
                <a:spcPct val="110000"/>
              </a:lnSpc>
            </a:pPr>
            <a:r>
              <a:rPr lang="en-US" altLang="en-US" sz="2400" smtClean="0"/>
              <a:t>Picture control - Kiểm tra khuôn dạng</a:t>
            </a:r>
          </a:p>
          <a:p>
            <a:pPr lvl="1" algn="just" eaLnBrk="1" hangingPunct="1">
              <a:lnSpc>
                <a:spcPct val="110000"/>
              </a:lnSpc>
            </a:pPr>
            <a:r>
              <a:rPr lang="en-US" altLang="en-US" sz="2400" smtClean="0"/>
              <a:t>Range control - Kiểm tra giới hạn</a:t>
            </a:r>
          </a:p>
          <a:p>
            <a:pPr lvl="1" algn="just" eaLnBrk="1" hangingPunct="1">
              <a:lnSpc>
                <a:spcPct val="110000"/>
              </a:lnSpc>
            </a:pPr>
            <a:r>
              <a:rPr lang="en-US" altLang="en-US" sz="2400" smtClean="0"/>
              <a:t>Null value control - Kiểm tra giá trị rỗng</a:t>
            </a:r>
          </a:p>
          <a:p>
            <a:pPr lvl="1" algn="just" eaLnBrk="1" hangingPunct="1">
              <a:lnSpc>
                <a:spcPct val="110000"/>
              </a:lnSpc>
            </a:pPr>
            <a:r>
              <a:rPr lang="en-US" altLang="en-US" sz="2400" smtClean="0"/>
              <a:t>Referential integrity - Tính toàn vẹn tham chiếu</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7F4F3EF6-DF2C-4F9F-A72A-4124DD4DA70F}" type="slidenum">
              <a:rPr lang="en-US">
                <a:solidFill>
                  <a:schemeClr val="bg2">
                    <a:shade val="50000"/>
                  </a:schemeClr>
                </a:solidFill>
                <a:latin typeface="Verdana" pitchFamily="34" charset="0"/>
              </a:rPr>
              <a:pPr>
                <a:defRPr/>
              </a:pPr>
              <a:t>48</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normAutofit fontScale="90000"/>
          </a:bodyPr>
          <a:lstStyle/>
          <a:p>
            <a:pPr eaLnBrk="1" hangingPunct="1">
              <a:defRPr/>
            </a:pPr>
            <a:r>
              <a:rPr lang="en-US" smtClean="0">
                <a:solidFill>
                  <a:srgbClr val="0000FF"/>
                </a:solidFill>
                <a:effectLst>
                  <a:outerShdw blurRad="38100" dist="38100" dir="2700000" algn="tl">
                    <a:srgbClr val="C0C0C0"/>
                  </a:outerShdw>
                </a:effectLst>
              </a:rPr>
              <a:t>Giá trị mặc định</a:t>
            </a:r>
            <a:br>
              <a:rPr lang="en-US" smtClean="0">
                <a:solidFill>
                  <a:srgbClr val="0000FF"/>
                </a:solidFill>
                <a:effectLst>
                  <a:outerShdw blurRad="38100" dist="38100" dir="2700000" algn="tl">
                    <a:srgbClr val="C0C0C0"/>
                  </a:outerShdw>
                </a:effectLst>
              </a:rPr>
            </a:br>
            <a:r>
              <a:rPr lang="en-US" sz="2800" smtClean="0">
                <a:solidFill>
                  <a:srgbClr val="0000FF"/>
                </a:solidFill>
                <a:effectLst>
                  <a:outerShdw blurRad="38100" dist="38100" dir="2700000" algn="tl">
                    <a:srgbClr val="C0C0C0"/>
                  </a:outerShdw>
                </a:effectLst>
              </a:rPr>
              <a:t>(Default value)</a:t>
            </a:r>
          </a:p>
        </p:txBody>
      </p:sp>
      <p:sp>
        <p:nvSpPr>
          <p:cNvPr id="29699" name="Rectangle 3"/>
          <p:cNvSpPr>
            <a:spLocks noGrp="1" noChangeArrowheads="1"/>
          </p:cNvSpPr>
          <p:nvPr>
            <p:ph idx="4294967295"/>
          </p:nvPr>
        </p:nvSpPr>
        <p:spPr>
          <a:xfrm>
            <a:off x="457200" y="1901825"/>
            <a:ext cx="8183563" cy="3975100"/>
          </a:xfrm>
        </p:spPr>
        <p:txBody>
          <a:bodyPr lIns="182880" tIns="91440"/>
          <a:lstStyle/>
          <a:p>
            <a:pPr eaLnBrk="1" hangingPunct="1"/>
            <a:r>
              <a:rPr lang="en-US" altLang="en-US" sz="2800" smtClean="0"/>
              <a:t>Là giá trị được gán sẵn cho một trường nào đó khi bản ghi mới được nhập vào. </a:t>
            </a:r>
          </a:p>
          <a:p>
            <a:pPr lvl="1" indent="-323850" algn="just" eaLnBrk="1" hangingPunct="1"/>
            <a:r>
              <a:rPr lang="en-US" altLang="en-US" sz="2400" smtClean="0"/>
              <a:t>Giảm thời gian nhập liệu</a:t>
            </a:r>
          </a:p>
          <a:p>
            <a:pPr lvl="1" indent="-323850" algn="just" eaLnBrk="1" hangingPunct="1"/>
            <a:r>
              <a:rPr lang="en-US" altLang="en-US" sz="2400" smtClean="0"/>
              <a:t>Giảm những sai sót khi nhập liệu</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CFECC738-477B-469E-9BF4-C2DFA0D6CFFF}" type="slidenum">
              <a:rPr lang="en-US">
                <a:solidFill>
                  <a:schemeClr val="bg2">
                    <a:shade val="50000"/>
                  </a:schemeClr>
                </a:solidFill>
                <a:latin typeface="Verdana" pitchFamily="34" charset="0"/>
              </a:rPr>
              <a:pPr>
                <a:defRPr/>
              </a:pPr>
              <a:t>49</a:t>
            </a:fld>
            <a:endParaRPr lang="en-US">
              <a:solidFill>
                <a:schemeClr val="bg2">
                  <a:shade val="50000"/>
                </a:schemeClr>
              </a:solidFill>
              <a:latin typeface="Verdana" pitchFamily="34" charset="0"/>
            </a:endParaRPr>
          </a:p>
        </p:txBody>
      </p:sp>
      <p:sp>
        <p:nvSpPr>
          <p:cNvPr id="29701" name="Text Box 6"/>
          <p:cNvSpPr txBox="1">
            <a:spLocks noChangeArrowheads="1"/>
          </p:cNvSpPr>
          <p:nvPr/>
        </p:nvSpPr>
        <p:spPr bwMode="auto">
          <a:xfrm>
            <a:off x="609600" y="4495800"/>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lvl="1"/>
            <a:r>
              <a:rPr lang="en-US" altLang="en-US" sz="2400"/>
              <a:t>Ví dụ: Trong hóa đơn bán hàng, trường ngày </a:t>
            </a:r>
            <a:r>
              <a:rPr lang="en-US" altLang="en-US" sz="2400" smtClean="0"/>
              <a:t>bán được </a:t>
            </a:r>
            <a:r>
              <a:rPr lang="en-US" altLang="en-US" sz="2400"/>
              <a:t>mặc định là ngày hiện tại.</a:t>
            </a:r>
          </a:p>
          <a:p>
            <a:endParaRPr lang="en-US" altLang="en-US" sz="2400"/>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database</a:t>
            </a:r>
          </a:p>
        </p:txBody>
      </p:sp>
      <p:sp>
        <p:nvSpPr>
          <p:cNvPr id="8195" name="Rectangle 3"/>
          <p:cNvSpPr>
            <a:spLocks noGrp="1" noChangeArrowheads="1"/>
          </p:cNvSpPr>
          <p:nvPr>
            <p:ph idx="4294967295"/>
          </p:nvPr>
        </p:nvSpPr>
        <p:spPr>
          <a:xfrm>
            <a:off x="457200" y="1901825"/>
            <a:ext cx="8183563" cy="3975100"/>
          </a:xfrm>
        </p:spPr>
        <p:txBody>
          <a:bodyPr lIns="182880" tIns="91440"/>
          <a:lstStyle/>
          <a:p>
            <a:pPr eaLnBrk="1" hangingPunct="1"/>
            <a:r>
              <a:rPr lang="en-US" altLang="en-US" sz="2200" smtClean="0"/>
              <a:t>Thiết kế cơ sở dữ liệu vật lý là quá trình chuyển các đặc tả dữ liệu lôgic thành các đặc tả kỹ thuật để lưu trữ dữ liệu. Gồm 2 nội dung sau:</a:t>
            </a:r>
          </a:p>
          <a:p>
            <a:pPr lvl="1" eaLnBrk="1" hangingPunct="1"/>
            <a:r>
              <a:rPr lang="en-US" altLang="en-US" sz="2000" smtClean="0"/>
              <a:t>Lựa chọn công nghệ lưu trữ (Hệ điều hành, HQTCSDL, các công cụ truy nhập dữ liệu).</a:t>
            </a:r>
          </a:p>
          <a:p>
            <a:pPr lvl="1" eaLnBrk="1" hangingPunct="1"/>
            <a:r>
              <a:rPr lang="en-US" altLang="en-US" sz="2000" smtClean="0"/>
              <a:t>Chuyển các quan hệ của mô hình logic thành các thiết kế vật lý.</a:t>
            </a:r>
          </a:p>
          <a:p>
            <a:pPr eaLnBrk="1" hangingPunct="1"/>
            <a:r>
              <a:rPr lang="en-US" altLang="en-US" sz="2200" smtClean="0"/>
              <a:t>Yêu cầu:</a:t>
            </a:r>
          </a:p>
          <a:p>
            <a:pPr lvl="1" algn="just" eaLnBrk="1" hangingPunct="1"/>
            <a:r>
              <a:rPr lang="en-US" altLang="en-US" sz="2000" smtClean="0"/>
              <a:t>Thận trọng trong thiết kế vì những quyết định được làm trong giai đoạn này sẽ ảnh hưởng đến khả năng truy xuất dữ liệu, thời gian đáp ứng, tính bảo mật, tính thân thiện với người dùng, …</a:t>
            </a:r>
          </a:p>
          <a:p>
            <a:pPr algn="just" eaLnBrk="1" hangingPunct="1"/>
            <a:r>
              <a:rPr lang="en-US" altLang="en-US" sz="2200" smtClean="0"/>
              <a:t>Phạm vi thiết kế:</a:t>
            </a:r>
          </a:p>
          <a:p>
            <a:pPr lvl="1" algn="just" eaLnBrk="1" hangingPunct="1"/>
            <a:r>
              <a:rPr lang="en-US" altLang="en-US" sz="2000" smtClean="0"/>
              <a:t>Chỉ thiết kế database tập trung (centralized DB), không phân tán</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7BE02547-8D47-4C1A-AFE0-D1C0ED18C20B}" type="slidenum">
              <a:rPr lang="en-US">
                <a:solidFill>
                  <a:schemeClr val="bg2">
                    <a:shade val="50000"/>
                  </a:schemeClr>
                </a:solidFill>
                <a:latin typeface="Verdana" pitchFamily="34" charset="0"/>
              </a:rPr>
              <a:pPr>
                <a:defRPr/>
              </a:pPr>
              <a:t>5</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normAutofit fontScale="90000"/>
          </a:bodyPr>
          <a:lstStyle/>
          <a:p>
            <a:pPr eaLnBrk="1" hangingPunct="1">
              <a:defRPr/>
            </a:pPr>
            <a:r>
              <a:rPr lang="en-US" smtClean="0">
                <a:solidFill>
                  <a:srgbClr val="0000FF"/>
                </a:solidFill>
              </a:rPr>
              <a:t>Kiểm tra khuôn dạng </a:t>
            </a:r>
            <a:br>
              <a:rPr lang="en-US" smtClean="0">
                <a:solidFill>
                  <a:srgbClr val="0000FF"/>
                </a:solidFill>
              </a:rPr>
            </a:br>
            <a:r>
              <a:rPr lang="en-US" sz="2800" smtClean="0">
                <a:solidFill>
                  <a:srgbClr val="0000FF"/>
                </a:solidFill>
              </a:rPr>
              <a:t>(picture control)</a:t>
            </a:r>
          </a:p>
        </p:txBody>
      </p:sp>
      <p:sp>
        <p:nvSpPr>
          <p:cNvPr id="30723" name="Rectangle 3"/>
          <p:cNvSpPr>
            <a:spLocks noGrp="1" noChangeArrowheads="1"/>
          </p:cNvSpPr>
          <p:nvPr>
            <p:ph idx="4294967295"/>
          </p:nvPr>
        </p:nvSpPr>
        <p:spPr>
          <a:xfrm>
            <a:off x="457200" y="1901825"/>
            <a:ext cx="8183563" cy="3975100"/>
          </a:xfrm>
        </p:spPr>
        <p:txBody>
          <a:bodyPr lIns="182880" tIns="91440"/>
          <a:lstStyle/>
          <a:p>
            <a:pPr eaLnBrk="1" hangingPunct="1"/>
            <a:r>
              <a:rPr lang="en-US" altLang="en-US" sz="2800" smtClean="0"/>
              <a:t>Là mẫu định dạng bao gồm độ rộng, các giá trị có thể trong từng vị trị. </a:t>
            </a:r>
          </a:p>
          <a:p>
            <a:pPr eaLnBrk="1" hangingPunct="1"/>
            <a:r>
              <a:rPr lang="en-US" altLang="en-US" sz="2800" smtClean="0"/>
              <a:t>Ví dụ: TLA006, $999,999.99.</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2EEE62FD-32BC-494C-B5FF-F92E0AE9C317}" type="slidenum">
              <a:rPr lang="en-US" sz="1000">
                <a:solidFill>
                  <a:schemeClr val="bg2">
                    <a:shade val="50000"/>
                  </a:schemeClr>
                </a:solidFill>
              </a:rPr>
              <a:pPr algn="r" eaLnBrk="1" hangingPunct="1">
                <a:defRPr/>
              </a:pPr>
              <a:t>50</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Kiểm soát miền giá trị</a:t>
            </a:r>
            <a:br>
              <a:rPr lang="en-US" smtClean="0">
                <a:solidFill>
                  <a:srgbClr val="0000FF"/>
                </a:solidFill>
                <a:effectLst>
                  <a:outerShdw blurRad="38100" dist="38100" dir="2700000" algn="tl">
                    <a:srgbClr val="C0C0C0"/>
                  </a:outerShdw>
                </a:effectLst>
              </a:rPr>
            </a:br>
            <a:r>
              <a:rPr lang="en-US" sz="2400" smtClean="0">
                <a:solidFill>
                  <a:srgbClr val="0000FF"/>
                </a:solidFill>
                <a:effectLst>
                  <a:outerShdw blurRad="38100" dist="38100" dir="2700000" algn="tl">
                    <a:srgbClr val="C0C0C0"/>
                  </a:outerShdw>
                </a:effectLst>
              </a:rPr>
              <a:t>(Range control)</a:t>
            </a:r>
          </a:p>
        </p:txBody>
      </p:sp>
      <p:sp>
        <p:nvSpPr>
          <p:cNvPr id="31747" name="Rectangle 3"/>
          <p:cNvSpPr>
            <a:spLocks noGrp="1" noChangeArrowheads="1"/>
          </p:cNvSpPr>
          <p:nvPr>
            <p:ph idx="4294967295"/>
          </p:nvPr>
        </p:nvSpPr>
        <p:spPr>
          <a:xfrm>
            <a:off x="457200" y="1901825"/>
            <a:ext cx="8183563" cy="3975100"/>
          </a:xfrm>
        </p:spPr>
        <p:txBody>
          <a:bodyPr lIns="182880" tIns="91440"/>
          <a:lstStyle/>
          <a:p>
            <a:pPr algn="just" eaLnBrk="1" hangingPunct="1">
              <a:lnSpc>
                <a:spcPct val="90000"/>
              </a:lnSpc>
            </a:pPr>
            <a:r>
              <a:rPr lang="en-US" altLang="en-US" sz="2800" smtClean="0"/>
              <a:t>Giới hạn 1 tập các giá trị cho phép mà 1 trường có thể nhận được. </a:t>
            </a:r>
          </a:p>
          <a:p>
            <a:pPr algn="just" eaLnBrk="1" hangingPunct="1">
              <a:lnSpc>
                <a:spcPct val="90000"/>
              </a:lnSpc>
            </a:pPr>
            <a:r>
              <a:rPr lang="en-US" altLang="en-US" sz="2800" smtClean="0"/>
              <a:t>Miền giá trị có thể là 1 cận dưới và cận trên dạng số hay là 1 tập các giá trị cụ thể</a:t>
            </a:r>
          </a:p>
          <a:p>
            <a:pPr lvl="1" algn="just" eaLnBrk="1" hangingPunct="1">
              <a:lnSpc>
                <a:spcPct val="90000"/>
              </a:lnSpc>
            </a:pPr>
            <a:r>
              <a:rPr lang="en-US" altLang="en-US" smtClean="0"/>
              <a:t>Sự cố năm 2000</a:t>
            </a:r>
          </a:p>
          <a:p>
            <a:pPr algn="just" eaLnBrk="1" hangingPunct="1">
              <a:lnSpc>
                <a:spcPct val="90000"/>
              </a:lnSpc>
            </a:pPr>
            <a:r>
              <a:rPr lang="en-US" altLang="en-US" sz="2800" smtClean="0"/>
              <a:t>Nên để DBMS thực hiện việc kiểm soát miền giá trị thay cho chương trình</a:t>
            </a:r>
          </a:p>
          <a:p>
            <a:pPr algn="just" eaLnBrk="1" hangingPunct="1"/>
            <a:r>
              <a:rPr lang="en-US" altLang="en-US" sz="2800" smtClean="0"/>
              <a:t>Ví dụ: Điểm mộn học được giới hạn là các số và được giới hạn từ 0..10.</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7DEF0A17-AAD4-48BE-94D5-98E52011D35F}" type="slidenum">
              <a:rPr lang="en-US">
                <a:solidFill>
                  <a:schemeClr val="bg2">
                    <a:shade val="50000"/>
                  </a:schemeClr>
                </a:solidFill>
                <a:latin typeface="Verdana" pitchFamily="34" charset="0"/>
              </a:rPr>
              <a:pPr>
                <a:defRPr/>
              </a:pPr>
              <a:t>51</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normAutofit fontScale="90000"/>
          </a:bodyPr>
          <a:lstStyle/>
          <a:p>
            <a:pPr eaLnBrk="1" hangingPunct="1">
              <a:defRPr/>
            </a:pPr>
            <a:r>
              <a:rPr lang="en-US" smtClean="0">
                <a:solidFill>
                  <a:srgbClr val="0000FF"/>
                </a:solidFill>
                <a:effectLst>
                  <a:outerShdw blurRad="38100" dist="38100" dir="2700000" algn="tl">
                    <a:srgbClr val="C0C0C0"/>
                  </a:outerShdw>
                </a:effectLst>
              </a:rPr>
              <a:t>Kiểm tra giá trị rỗng</a:t>
            </a:r>
            <a:br>
              <a:rPr lang="en-US" smtClean="0">
                <a:solidFill>
                  <a:srgbClr val="0000FF"/>
                </a:solidFill>
                <a:effectLst>
                  <a:outerShdw blurRad="38100" dist="38100" dir="2700000" algn="tl">
                    <a:srgbClr val="C0C0C0"/>
                  </a:outerShdw>
                </a:effectLst>
              </a:rPr>
            </a:br>
            <a:r>
              <a:rPr lang="en-US" sz="2800" smtClean="0">
                <a:solidFill>
                  <a:srgbClr val="0000FF"/>
                </a:solidFill>
                <a:effectLst>
                  <a:outerShdw blurRad="38100" dist="38100" dir="2700000" algn="tl">
                    <a:srgbClr val="C0C0C0"/>
                  </a:outerShdw>
                </a:effectLst>
              </a:rPr>
              <a:t>(Null value control)</a:t>
            </a:r>
          </a:p>
        </p:txBody>
      </p:sp>
      <p:sp>
        <p:nvSpPr>
          <p:cNvPr id="32771" name="Rectangle 3"/>
          <p:cNvSpPr>
            <a:spLocks noGrp="1" noChangeArrowheads="1"/>
          </p:cNvSpPr>
          <p:nvPr>
            <p:ph idx="4294967295"/>
          </p:nvPr>
        </p:nvSpPr>
        <p:spPr>
          <a:xfrm>
            <a:off x="457200" y="1901825"/>
            <a:ext cx="8183563" cy="3975100"/>
          </a:xfrm>
        </p:spPr>
        <p:txBody>
          <a:bodyPr lIns="182880" tIns="91440"/>
          <a:lstStyle/>
          <a:p>
            <a:pPr algn="just" eaLnBrk="1" hangingPunct="1"/>
            <a:r>
              <a:rPr lang="en-US" altLang="en-US" sz="2800" smtClean="0"/>
              <a:t>Một khoá chính thường bị cấm không được có giá trị null.</a:t>
            </a:r>
          </a:p>
          <a:p>
            <a:pPr lvl="1" algn="just" eaLnBrk="1" hangingPunct="1"/>
            <a:r>
              <a:rPr lang="en-US" altLang="en-US" sz="2400" smtClean="0"/>
              <a:t>Ví dụ: Các trường là khóa chính (MASV, MAMH,…)</a:t>
            </a:r>
          </a:p>
          <a:p>
            <a:pPr algn="just" eaLnBrk="1" hangingPunct="1"/>
            <a:r>
              <a:rPr lang="en-US" altLang="en-US" sz="2800" smtClean="0"/>
              <a:t>Các trường khác cũng có thể cần kiểm tra giá trị null tuỳ theo yêu cầu của tổ chức.</a:t>
            </a:r>
          </a:p>
          <a:p>
            <a:pPr lvl="1" algn="just" eaLnBrk="1" hangingPunct="1"/>
            <a:r>
              <a:rPr lang="en-US" altLang="en-US" sz="2400" smtClean="0"/>
              <a:t>VD: Một trường đại học có thể cấm không chấp nhận bất kỳ course nào thiếu tiêu đề</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72EB5C16-B1B9-435F-B67A-79CF21930CA3}" type="slidenum">
              <a:rPr lang="en-US">
                <a:solidFill>
                  <a:schemeClr val="bg2">
                    <a:shade val="50000"/>
                  </a:schemeClr>
                </a:solidFill>
                <a:latin typeface="Verdana" pitchFamily="34" charset="0"/>
              </a:rPr>
              <a:pPr>
                <a:defRPr/>
              </a:pPr>
              <a:t>52</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normAutofit fontScale="90000"/>
          </a:bodyPr>
          <a:lstStyle/>
          <a:p>
            <a:pPr eaLnBrk="1" hangingPunct="1">
              <a:defRPr/>
            </a:pPr>
            <a:r>
              <a:rPr lang="en-US" smtClean="0">
                <a:solidFill>
                  <a:srgbClr val="0000FF"/>
                </a:solidFill>
                <a:effectLst>
                  <a:outerShdw blurRad="38100" dist="38100" dir="2700000" algn="tl">
                    <a:srgbClr val="C0C0C0"/>
                  </a:outerShdw>
                </a:effectLst>
              </a:rPr>
              <a:t>Bảo toàn tham chiếu</a:t>
            </a:r>
            <a:br>
              <a:rPr lang="en-US" smtClean="0">
                <a:solidFill>
                  <a:srgbClr val="0000FF"/>
                </a:solidFill>
                <a:effectLst>
                  <a:outerShdw blurRad="38100" dist="38100" dir="2700000" algn="tl">
                    <a:srgbClr val="C0C0C0"/>
                  </a:outerShdw>
                </a:effectLst>
              </a:rPr>
            </a:br>
            <a:r>
              <a:rPr lang="en-US" sz="2800" smtClean="0">
                <a:solidFill>
                  <a:srgbClr val="0000FF"/>
                </a:solidFill>
                <a:effectLst>
                  <a:outerShdw blurRad="38100" dist="38100" dir="2700000" algn="tl">
                    <a:srgbClr val="C0C0C0"/>
                  </a:outerShdw>
                </a:effectLst>
              </a:rPr>
              <a:t>(Referential integrity)</a:t>
            </a:r>
          </a:p>
        </p:txBody>
      </p:sp>
      <p:sp>
        <p:nvSpPr>
          <p:cNvPr id="33795" name="Rectangle 3"/>
          <p:cNvSpPr>
            <a:spLocks noGrp="1" noChangeArrowheads="1"/>
          </p:cNvSpPr>
          <p:nvPr>
            <p:ph idx="4294967295"/>
          </p:nvPr>
        </p:nvSpPr>
        <p:spPr>
          <a:xfrm>
            <a:off x="457200" y="1901825"/>
            <a:ext cx="8183563" cy="3975100"/>
          </a:xfrm>
        </p:spPr>
        <p:txBody>
          <a:bodyPr lIns="182880" tIns="91440"/>
          <a:lstStyle/>
          <a:p>
            <a:pPr eaLnBrk="1" hangingPunct="1"/>
            <a:r>
              <a:rPr lang="en-US" altLang="en-US" sz="2800" smtClean="0"/>
              <a:t>Là giá trị của thuộc tính đã cho có thể bị hạn chế bởi giá trị của những thuộc tính khác. </a:t>
            </a:r>
          </a:p>
          <a:p>
            <a:pPr eaLnBrk="1" hangingPunct="1"/>
            <a:r>
              <a:rPr lang="en-US" altLang="en-US" sz="2800" smtClean="0"/>
              <a:t>Ví dụ: Trong mối quan hệ 1_N, nếu giá trị của bảng bên 1 chưa có thì sẽ không được có bên N.</a:t>
            </a:r>
          </a:p>
          <a:p>
            <a:pPr eaLnBrk="1" hangingPunct="1"/>
            <a:endParaRPr lang="en-US" altLang="en-US" sz="2800" smtClean="0"/>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51ED4CC4-1D15-4F0C-9520-C6111A3A691A}" type="slidenum">
              <a:rPr lang="en-US">
                <a:solidFill>
                  <a:schemeClr val="bg2">
                    <a:shade val="50000"/>
                  </a:schemeClr>
                </a:solidFill>
                <a:latin typeface="Verdana" pitchFamily="34" charset="0"/>
              </a:rPr>
              <a:pPr>
                <a:defRPr/>
              </a:pPr>
              <a:t>53</a:t>
            </a:fld>
            <a:endParaRPr lang="en-US">
              <a:solidFill>
                <a:schemeClr val="bg2">
                  <a:shade val="50000"/>
                </a:schemeClr>
              </a:solidFill>
              <a:latin typeface="Verdana" pitchFamily="34" charset="0"/>
            </a:endParaRPr>
          </a:p>
        </p:txBody>
      </p:sp>
      <p:sp>
        <p:nvSpPr>
          <p:cNvPr id="27654" name="Rectangle 6"/>
          <p:cNvSpPr>
            <a:spLocks noChangeArrowheads="1"/>
          </p:cNvSpPr>
          <p:nvPr/>
        </p:nvSpPr>
        <p:spPr bwMode="auto">
          <a:xfrm>
            <a:off x="304800" y="3810000"/>
            <a:ext cx="7921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zh-CN" sz="1600" b="1">
                <a:solidFill>
                  <a:srgbClr val="FF0000"/>
                </a:solidFill>
                <a:latin typeface="Arial" charset="0"/>
                <a:ea typeface="Times New Roman" pitchFamily="18" charset="0"/>
                <a:cs typeface="Arial" charset="0"/>
              </a:rPr>
              <a:t>SVIEN</a:t>
            </a:r>
          </a:p>
        </p:txBody>
      </p:sp>
      <p:graphicFrame>
        <p:nvGraphicFramePr>
          <p:cNvPr id="27655" name="Group 7"/>
          <p:cNvGraphicFramePr>
            <a:graphicFrameLocks noGrp="1"/>
          </p:cNvGraphicFramePr>
          <p:nvPr/>
        </p:nvGraphicFramePr>
        <p:xfrm>
          <a:off x="762000" y="4191000"/>
          <a:ext cx="4191000" cy="2092325"/>
        </p:xfrm>
        <a:graphic>
          <a:graphicData uri="http://schemas.openxmlformats.org/drawingml/2006/table">
            <a:tbl>
              <a:tblPr/>
              <a:tblGrid>
                <a:gridCol w="1371600"/>
                <a:gridCol w="1058863"/>
                <a:gridCol w="1760537"/>
              </a:tblGrid>
              <a:tr h="609600">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1" i="0" u="sng" strike="noStrike" cap="none" normalizeH="0" baseline="0" smtClean="0">
                          <a:ln>
                            <a:noFill/>
                          </a:ln>
                          <a:solidFill>
                            <a:schemeClr val="tx1"/>
                          </a:solidFill>
                          <a:effectLst/>
                          <a:latin typeface="Times New Roman" pitchFamily="18" charset="0"/>
                          <a:ea typeface="Times New Roman" pitchFamily="18" charset="0"/>
                          <a:cs typeface="Arial" charset="0"/>
                        </a:rPr>
                        <a:t>MASV</a:t>
                      </a:r>
                      <a:endParaRPr kumimoji="0" lang="en-US" altLang="zh-CN" sz="2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1" i="0" u="none" strike="noStrike" cap="none" normalizeH="0" baseline="0" smtClean="0">
                          <a:ln>
                            <a:noFill/>
                          </a:ln>
                          <a:solidFill>
                            <a:schemeClr val="tx1"/>
                          </a:solidFill>
                          <a:effectLst/>
                          <a:latin typeface="Times New Roman" pitchFamily="18" charset="0"/>
                          <a:ea typeface="Times New Roman" pitchFamily="18" charset="0"/>
                          <a:cs typeface="Arial" charset="0"/>
                        </a:rPr>
                        <a:t>TEN</a:t>
                      </a:r>
                      <a:endParaRPr kumimoji="0" lang="en-US" altLang="zh-CN" sz="2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1" i="0" u="none" strike="noStrike" cap="none" normalizeH="0" baseline="0" smtClean="0">
                          <a:ln>
                            <a:noFill/>
                          </a:ln>
                          <a:solidFill>
                            <a:schemeClr val="tx1"/>
                          </a:solidFill>
                          <a:effectLst/>
                          <a:latin typeface="Times New Roman" pitchFamily="18" charset="0"/>
                          <a:ea typeface="Times New Roman" pitchFamily="18" charset="0"/>
                          <a:cs typeface="Arial" charset="0"/>
                        </a:rPr>
                        <a:t>MALOP</a:t>
                      </a:r>
                      <a:endParaRPr kumimoji="0" lang="en-US" altLang="zh-CN" sz="2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540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SimSun" pitchFamily="2" charset="-122"/>
                          <a:cs typeface="Arial"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540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SimSun" pitchFamily="2" charset="-122"/>
                          <a:cs typeface="Arial"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7467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7677" name="Rectangle 29"/>
          <p:cNvSpPr>
            <a:spLocks noChangeArrowheads="1"/>
          </p:cNvSpPr>
          <p:nvPr/>
        </p:nvSpPr>
        <p:spPr bwMode="auto">
          <a:xfrm>
            <a:off x="7848600" y="3886200"/>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zh-CN" sz="1600" b="1">
                <a:solidFill>
                  <a:srgbClr val="000000"/>
                </a:solidFill>
                <a:latin typeface="Arial" charset="0"/>
                <a:ea typeface="Times New Roman" pitchFamily="18" charset="0"/>
                <a:cs typeface="Arial" charset="0"/>
              </a:rPr>
              <a:t>LOP</a:t>
            </a:r>
          </a:p>
        </p:txBody>
      </p:sp>
      <p:graphicFrame>
        <p:nvGraphicFramePr>
          <p:cNvPr id="27678" name="Group 30"/>
          <p:cNvGraphicFramePr>
            <a:graphicFrameLocks noGrp="1"/>
          </p:cNvGraphicFramePr>
          <p:nvPr/>
        </p:nvGraphicFramePr>
        <p:xfrm>
          <a:off x="5257800" y="4267200"/>
          <a:ext cx="3352800" cy="1584816"/>
        </p:xfrm>
        <a:graphic>
          <a:graphicData uri="http://schemas.openxmlformats.org/drawingml/2006/table">
            <a:tbl>
              <a:tblPr/>
              <a:tblGrid>
                <a:gridCol w="1193800"/>
                <a:gridCol w="1397000"/>
                <a:gridCol w="762000"/>
              </a:tblGrid>
              <a:tr h="396081">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1" i="0" u="sng" strike="noStrike" cap="none" normalizeH="0" baseline="0" smtClean="0">
                          <a:ln>
                            <a:noFill/>
                          </a:ln>
                          <a:solidFill>
                            <a:srgbClr val="000000"/>
                          </a:solidFill>
                          <a:effectLst/>
                          <a:latin typeface="Times New Roman" pitchFamily="18" charset="0"/>
                          <a:ea typeface="Times New Roman" pitchFamily="18" charset="0"/>
                          <a:cs typeface="Arial" charset="0"/>
                        </a:rPr>
                        <a:t>MALOP</a:t>
                      </a:r>
                      <a:endPar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1" i="0" u="none" strike="noStrike" cap="none" normalizeH="0" baseline="0" smtClean="0">
                          <a:ln>
                            <a:noFill/>
                          </a:ln>
                          <a:solidFill>
                            <a:srgbClr val="000000"/>
                          </a:solidFill>
                          <a:effectLst/>
                          <a:latin typeface="Times New Roman" pitchFamily="18" charset="0"/>
                          <a:ea typeface="Times New Roman" pitchFamily="18" charset="0"/>
                          <a:cs typeface="Arial" charset="0"/>
                        </a:rPr>
                        <a:t>TENLOP</a:t>
                      </a:r>
                      <a:endPar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altLang="zh-CN" sz="2000" b="1" i="0" u="none" strike="noStrike" cap="none" normalizeH="0" baseline="0" smtClean="0">
                          <a:ln>
                            <a:noFill/>
                          </a:ln>
                          <a:solidFill>
                            <a:srgbClr val="000000"/>
                          </a:solidFill>
                          <a:effectLst/>
                          <a:latin typeface="Times New Roman" pitchFamily="18" charset="0"/>
                          <a:ea typeface="Times New Roman" pitchFamily="18" charset="0"/>
                          <a:cs typeface="Arial" charset="0"/>
                        </a:rPr>
                        <a:t>SISO</a:t>
                      </a:r>
                      <a:endPar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081">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rPr>
                        <a:t>TCTHA</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rPr>
                        <a:t>TCTH32A</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rPr>
                        <a:t>80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081">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rPr>
                        <a:t>TCTHB</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rPr>
                        <a:t>TCTH32B</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rPr>
                        <a:t>65</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081">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rPr>
                        <a:t>TCTHC</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rPr>
                        <a:t>TCTH32C</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altLang="zh-CN" sz="2000" b="0" i="0" u="none" strike="noStrike" cap="none" normalizeH="0" baseline="0" smtClean="0">
                          <a:ln>
                            <a:noFill/>
                          </a:ln>
                          <a:solidFill>
                            <a:srgbClr val="000000"/>
                          </a:solidFill>
                          <a:effectLst/>
                          <a:latin typeface="Times New Roman" pitchFamily="18" charset="0"/>
                          <a:ea typeface="Times New Roman" pitchFamily="18" charset="0"/>
                          <a:cs typeface="Arial" charset="0"/>
                        </a:rPr>
                        <a:t>82</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3843" name="Line 52"/>
          <p:cNvSpPr>
            <a:spLocks noChangeShapeType="1"/>
          </p:cNvSpPr>
          <p:nvPr/>
        </p:nvSpPr>
        <p:spPr bwMode="auto">
          <a:xfrm>
            <a:off x="3810000" y="6310313"/>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44" name="Line 53"/>
          <p:cNvSpPr>
            <a:spLocks noChangeShapeType="1"/>
          </p:cNvSpPr>
          <p:nvPr/>
        </p:nvSpPr>
        <p:spPr bwMode="auto">
          <a:xfrm>
            <a:off x="3810000" y="66294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45" name="Line 54"/>
          <p:cNvSpPr>
            <a:spLocks noChangeShapeType="1"/>
          </p:cNvSpPr>
          <p:nvPr/>
        </p:nvSpPr>
        <p:spPr bwMode="auto">
          <a:xfrm flipV="1">
            <a:off x="5791200" y="58674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46" name="Text Box 55"/>
          <p:cNvSpPr txBox="1">
            <a:spLocks noChangeArrowheads="1"/>
          </p:cNvSpPr>
          <p:nvPr/>
        </p:nvSpPr>
        <p:spPr bwMode="auto">
          <a:xfrm>
            <a:off x="3336925" y="63388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000">
                <a:latin typeface="Times New Roman" pitchFamily="18" charset="0"/>
              </a:rPr>
              <a:t>n</a:t>
            </a:r>
          </a:p>
        </p:txBody>
      </p:sp>
      <p:sp>
        <p:nvSpPr>
          <p:cNvPr id="33847" name="Text Box 56"/>
          <p:cNvSpPr txBox="1">
            <a:spLocks noChangeArrowheads="1"/>
          </p:cNvSpPr>
          <p:nvPr/>
        </p:nvSpPr>
        <p:spPr bwMode="auto">
          <a:xfrm>
            <a:off x="5927725" y="6375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000">
                <a:latin typeface="Times New Roman" pitchFamily="18" charset="0"/>
              </a:rPr>
              <a:t>1</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 calcmode="lin" valueType="num">
                                      <p:cBhvr additive="base">
                                        <p:cTn id="7" dur="500" fill="hold"/>
                                        <p:tgtEl>
                                          <p:spTgt spid="27654"/>
                                        </p:tgtEl>
                                        <p:attrNameLst>
                                          <p:attrName>ppt_x</p:attrName>
                                        </p:attrNameLst>
                                      </p:cBhvr>
                                      <p:tavLst>
                                        <p:tav tm="0">
                                          <p:val>
                                            <p:strVal val="0-#ppt_w/2"/>
                                          </p:val>
                                        </p:tav>
                                        <p:tav tm="100000">
                                          <p:val>
                                            <p:strVal val="#ppt_x"/>
                                          </p:val>
                                        </p:tav>
                                      </p:tavLst>
                                    </p:anim>
                                    <p:anim calcmode="lin" valueType="num">
                                      <p:cBhvr additive="base">
                                        <p:cTn id="8"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655"/>
                                        </p:tgtEl>
                                        <p:attrNameLst>
                                          <p:attrName>style.visibility</p:attrName>
                                        </p:attrNameLst>
                                      </p:cBhvr>
                                      <p:to>
                                        <p:strVal val="visible"/>
                                      </p:to>
                                    </p:set>
                                    <p:anim calcmode="lin" valueType="num">
                                      <p:cBhvr additive="base">
                                        <p:cTn id="13" dur="500" fill="hold"/>
                                        <p:tgtEl>
                                          <p:spTgt spid="27655"/>
                                        </p:tgtEl>
                                        <p:attrNameLst>
                                          <p:attrName>ppt_x</p:attrName>
                                        </p:attrNameLst>
                                      </p:cBhvr>
                                      <p:tavLst>
                                        <p:tav tm="0">
                                          <p:val>
                                            <p:strVal val="0-#ppt_w/2"/>
                                          </p:val>
                                        </p:tav>
                                        <p:tav tm="100000">
                                          <p:val>
                                            <p:strVal val="#ppt_x"/>
                                          </p:val>
                                        </p:tav>
                                      </p:tavLst>
                                    </p:anim>
                                    <p:anim calcmode="lin" valueType="num">
                                      <p:cBhvr additive="base">
                                        <p:cTn id="14"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677"/>
                                        </p:tgtEl>
                                        <p:attrNameLst>
                                          <p:attrName>style.visibility</p:attrName>
                                        </p:attrNameLst>
                                      </p:cBhvr>
                                      <p:to>
                                        <p:strVal val="visible"/>
                                      </p:to>
                                    </p:set>
                                    <p:anim calcmode="lin" valueType="num">
                                      <p:cBhvr additive="base">
                                        <p:cTn id="19" dur="500" fill="hold"/>
                                        <p:tgtEl>
                                          <p:spTgt spid="27677"/>
                                        </p:tgtEl>
                                        <p:attrNameLst>
                                          <p:attrName>ppt_x</p:attrName>
                                        </p:attrNameLst>
                                      </p:cBhvr>
                                      <p:tavLst>
                                        <p:tav tm="0">
                                          <p:val>
                                            <p:strVal val="1+#ppt_w/2"/>
                                          </p:val>
                                        </p:tav>
                                        <p:tav tm="100000">
                                          <p:val>
                                            <p:strVal val="#ppt_x"/>
                                          </p:val>
                                        </p:tav>
                                      </p:tavLst>
                                    </p:anim>
                                    <p:anim calcmode="lin" valueType="num">
                                      <p:cBhvr additive="base">
                                        <p:cTn id="20" dur="500" fill="hold"/>
                                        <p:tgtEl>
                                          <p:spTgt spid="2767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7678"/>
                                        </p:tgtEl>
                                        <p:attrNameLst>
                                          <p:attrName>style.visibility</p:attrName>
                                        </p:attrNameLst>
                                      </p:cBhvr>
                                      <p:to>
                                        <p:strVal val="visible"/>
                                      </p:to>
                                    </p:set>
                                    <p:anim calcmode="lin" valueType="num">
                                      <p:cBhvr additive="base">
                                        <p:cTn id="25" dur="500" fill="hold"/>
                                        <p:tgtEl>
                                          <p:spTgt spid="27678"/>
                                        </p:tgtEl>
                                        <p:attrNameLst>
                                          <p:attrName>ppt_x</p:attrName>
                                        </p:attrNameLst>
                                      </p:cBhvr>
                                      <p:tavLst>
                                        <p:tav tm="0">
                                          <p:val>
                                            <p:strVal val="1+#ppt_w/2"/>
                                          </p:val>
                                        </p:tav>
                                        <p:tav tm="100000">
                                          <p:val>
                                            <p:strVal val="#ppt_x"/>
                                          </p:val>
                                        </p:tav>
                                      </p:tavLst>
                                    </p:anim>
                                    <p:anim calcmode="lin" valueType="num">
                                      <p:cBhvr additive="base">
                                        <p:cTn id="26" dur="500" fill="hold"/>
                                        <p:tgtEl>
                                          <p:spTgt spid="27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utoUpdateAnimBg="0"/>
      <p:bldP spid="2767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normAutofit fontScale="90000"/>
          </a:bodyPr>
          <a:lstStyle/>
          <a:p>
            <a:pPr eaLnBrk="1" hangingPunct="1">
              <a:defRPr/>
            </a:pPr>
            <a:r>
              <a:rPr lang="en-US" smtClean="0">
                <a:solidFill>
                  <a:srgbClr val="0000FF"/>
                </a:solidFill>
                <a:effectLst>
                  <a:outerShdw blurRad="38100" dist="38100" dir="2700000" algn="tl">
                    <a:srgbClr val="C0C0C0"/>
                  </a:outerShdw>
                </a:effectLst>
              </a:rPr>
              <a:t>Xử lý dữ liệu bị thiếu</a:t>
            </a:r>
            <a:br>
              <a:rPr lang="en-US" smtClean="0">
                <a:solidFill>
                  <a:srgbClr val="0000FF"/>
                </a:solidFill>
                <a:effectLst>
                  <a:outerShdw blurRad="38100" dist="38100" dir="2700000" algn="tl">
                    <a:srgbClr val="C0C0C0"/>
                  </a:outerShdw>
                </a:effectLst>
              </a:rPr>
            </a:br>
            <a:r>
              <a:rPr lang="en-US" sz="2800" smtClean="0">
                <a:solidFill>
                  <a:srgbClr val="0000FF"/>
                </a:solidFill>
                <a:effectLst>
                  <a:outerShdw blurRad="38100" dist="38100" dir="2700000" algn="tl">
                    <a:srgbClr val="C0C0C0"/>
                  </a:outerShdw>
                </a:effectLst>
              </a:rPr>
              <a:t>(missing data)</a:t>
            </a:r>
          </a:p>
        </p:txBody>
      </p:sp>
      <p:sp>
        <p:nvSpPr>
          <p:cNvPr id="34819" name="Rectangle 3"/>
          <p:cNvSpPr>
            <a:spLocks noGrp="1" noChangeArrowheads="1"/>
          </p:cNvSpPr>
          <p:nvPr>
            <p:ph idx="4294967295"/>
          </p:nvPr>
        </p:nvSpPr>
        <p:spPr>
          <a:xfrm>
            <a:off x="381000" y="1828800"/>
            <a:ext cx="8229600" cy="5029200"/>
          </a:xfrm>
        </p:spPr>
        <p:txBody>
          <a:bodyPr lIns="182880" tIns="91440"/>
          <a:lstStyle/>
          <a:p>
            <a:pPr algn="just" eaLnBrk="1" hangingPunct="1"/>
            <a:r>
              <a:rPr lang="en-US" altLang="en-US" sz="2400" smtClean="0"/>
              <a:t>Dữ liệu bị thiếu khi không có dữ lịêu để nhập vào 1 trường và trường cho phép có giá trị null</a:t>
            </a:r>
          </a:p>
          <a:p>
            <a:pPr algn="just" eaLnBrk="1" hangingPunct="1"/>
            <a:r>
              <a:rPr lang="en-US" altLang="en-US" sz="2400" smtClean="0"/>
              <a:t>Để tránh giá trị bị thiếu:</a:t>
            </a:r>
          </a:p>
          <a:p>
            <a:pPr lvl="1" algn="just" eaLnBrk="1" hangingPunct="1"/>
            <a:r>
              <a:rPr lang="en-US" altLang="en-US" sz="2400" smtClean="0"/>
              <a:t>Dùng giá trị default</a:t>
            </a:r>
          </a:p>
          <a:p>
            <a:pPr lvl="1" algn="just" eaLnBrk="1" hangingPunct="1"/>
            <a:r>
              <a:rPr lang="en-US" altLang="en-US" sz="2400" smtClean="0"/>
              <a:t>Không cho phép giá trị bị thiếu khi nhập liệu</a:t>
            </a:r>
          </a:p>
          <a:p>
            <a:pPr lvl="1" algn="just" eaLnBrk="1" hangingPunct="1"/>
            <a:r>
              <a:rPr lang="en-US" altLang="en-US" sz="2400" smtClean="0"/>
              <a:t>Thay trị bị thiếu bằng 1 giá trị phỏng đoán</a:t>
            </a:r>
          </a:p>
          <a:p>
            <a:pPr lvl="1" algn="just" eaLnBrk="1" hangingPunct="1"/>
            <a:r>
              <a:rPr lang="en-US" altLang="en-US" sz="2400" smtClean="0"/>
              <a:t>Theo dõi những giá trị bị thiếu, tổng kết thành báo cáo để buộc người dùng có liên quan đến phải nhanh chóng giải quyết các giá trị chưa biết.</a:t>
            </a:r>
          </a:p>
          <a:p>
            <a:pPr lvl="1" algn="just" eaLnBrk="1" hangingPunct="1"/>
            <a:r>
              <a:rPr lang="en-US" altLang="en-US" sz="2400" smtClean="0"/>
              <a:t>Dùng phương pháp thử để xác định trị bị thiếu có ảnh hưởng đến kết quả tính toán hay không?</a:t>
            </a:r>
          </a:p>
          <a:p>
            <a:pPr algn="just" eaLnBrk="1" hangingPunct="1"/>
            <a:endParaRPr lang="en-US" altLang="en-US" sz="2400" smtClean="0"/>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2259D39D-70AA-4330-BA3A-562B66082C16}" type="slidenum">
              <a:rPr lang="en-US">
                <a:solidFill>
                  <a:schemeClr val="bg2">
                    <a:shade val="50000"/>
                  </a:schemeClr>
                </a:solidFill>
                <a:latin typeface="Verdana" pitchFamily="34" charset="0"/>
              </a:rPr>
              <a:pPr>
                <a:defRPr/>
              </a:pPr>
              <a:t>54</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477000"/>
            <a:ext cx="2895600" cy="457200"/>
          </a:xfrm>
        </p:spPr>
        <p:txBody>
          <a:bodyPr/>
          <a:lstStyle/>
          <a:p>
            <a:pPr>
              <a:defRPr/>
            </a:pPr>
            <a:r>
              <a:rPr lang="en-US" smtClean="0"/>
              <a:t>Trần Thi Kim Chi</a:t>
            </a:r>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rPr>
              <a:t>Thiết kế các bản ghi vật lý</a:t>
            </a:r>
            <a:r>
              <a:rPr lang="en-US" sz="2800" smtClean="0">
                <a:solidFill>
                  <a:srgbClr val="0000FF"/>
                </a:solidFill>
                <a:effectLst>
                  <a:outerShdw blurRad="38100" dist="38100" dir="2700000" algn="tl">
                    <a:srgbClr val="C0C0C0"/>
                  </a:outerShdw>
                </a:effectLst>
              </a:rPr>
              <a:t> </a:t>
            </a:r>
            <a:br>
              <a:rPr lang="en-US" sz="2800" smtClean="0">
                <a:solidFill>
                  <a:srgbClr val="0000FF"/>
                </a:solidFill>
                <a:effectLst>
                  <a:outerShdw blurRad="38100" dist="38100" dir="2700000" algn="tl">
                    <a:srgbClr val="C0C0C0"/>
                  </a:outerShdw>
                </a:effectLst>
              </a:rPr>
            </a:br>
            <a:r>
              <a:rPr lang="en-US" sz="2400" smtClean="0">
                <a:solidFill>
                  <a:schemeClr val="bg2"/>
                </a:solidFill>
              </a:rPr>
              <a:t>BẢNG MÔ TẢ CÁC BẢN GHI</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404EA050-B0F4-4C74-B105-187E91389B89}" type="slidenum">
              <a:rPr lang="en-US" sz="1000">
                <a:solidFill>
                  <a:schemeClr val="bg2">
                    <a:shade val="50000"/>
                  </a:schemeClr>
                </a:solidFill>
              </a:rPr>
              <a:pPr algn="r" eaLnBrk="1" hangingPunct="1">
                <a:defRPr/>
              </a:pPr>
              <a:t>55</a:t>
            </a:fld>
            <a:endParaRPr lang="en-US" sz="1000">
              <a:solidFill>
                <a:schemeClr val="bg2">
                  <a:shade val="50000"/>
                </a:schemeClr>
              </a:solidFill>
            </a:endParaRPr>
          </a:p>
        </p:txBody>
      </p:sp>
      <p:graphicFrame>
        <p:nvGraphicFramePr>
          <p:cNvPr id="224297" name="Group 41"/>
          <p:cNvGraphicFramePr>
            <a:graphicFrameLocks noGrp="1"/>
          </p:cNvGraphicFramePr>
          <p:nvPr/>
        </p:nvGraphicFramePr>
        <p:xfrm>
          <a:off x="457200" y="1752600"/>
          <a:ext cx="8077200" cy="3943958"/>
        </p:xfrm>
        <a:graphic>
          <a:graphicData uri="http://schemas.openxmlformats.org/drawingml/2006/table">
            <a:tbl>
              <a:tblPr/>
              <a:tblGrid>
                <a:gridCol w="3048000"/>
                <a:gridCol w="5029200"/>
              </a:tblGrid>
              <a:tr h="609482">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Các trường (fields)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Danh sách các trường trong một bản ghi</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499326">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Dữ liệu có cấu trúc</a:t>
                      </a:r>
                    </a:p>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(Structure Data)</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Định nghĩa cấu trúc dữ liệu dùng để lưu trữ bản ghi (Thứ tự các trường, khóa chính, khóa ngoại…)</a:t>
                      </a:r>
                    </a:p>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200" b="0" i="0" u="none" strike="noStrike" cap="none" normalizeH="0" baseline="0" smtClean="0">
                        <a:ln>
                          <a:noFill/>
                        </a:ln>
                        <a:solidFill>
                          <a:schemeClr val="tx1"/>
                        </a:solidFill>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4541">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Sự lưu trữ lại (retention)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smtClean="0">
                          <a:ln>
                            <a:noFill/>
                          </a:ln>
                          <a:solidFill>
                            <a:schemeClr val="tx1"/>
                          </a:solidFill>
                          <a:effectLst/>
                          <a:latin typeface="Times New Roman" pitchFamily="18" charset="0"/>
                        </a:rPr>
                        <a:t>Đặc tả những bản ghi nào đó được giữ lại trong file bao lâu (dữ liệu về sinh viên không được lưu trữ quá 10 năm sau khi ra trường).</a:t>
                      </a:r>
                    </a:p>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200" b="0" i="0" u="none" strike="noStrike" cap="none" normalizeH="0" baseline="0" smtClean="0">
                        <a:ln>
                          <a:noFill/>
                        </a:ln>
                        <a:solidFill>
                          <a:schemeClr val="tx1"/>
                        </a:solidFill>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các bản ghi vật lý</a:t>
            </a:r>
          </a:p>
        </p:txBody>
      </p:sp>
      <p:sp>
        <p:nvSpPr>
          <p:cNvPr id="36867" name="Rectangle 3"/>
          <p:cNvSpPr>
            <a:spLocks noGrp="1" noChangeArrowheads="1"/>
          </p:cNvSpPr>
          <p:nvPr>
            <p:ph idx="4294967295"/>
          </p:nvPr>
        </p:nvSpPr>
        <p:spPr>
          <a:xfrm>
            <a:off x="457200" y="1981200"/>
            <a:ext cx="8229600" cy="5257800"/>
          </a:xfrm>
        </p:spPr>
        <p:txBody>
          <a:bodyPr lIns="182880" tIns="91440"/>
          <a:lstStyle/>
          <a:p>
            <a:pPr algn="just" eaLnBrk="1" hangingPunct="1">
              <a:lnSpc>
                <a:spcPct val="105000"/>
              </a:lnSpc>
            </a:pPr>
            <a:r>
              <a:rPr lang="en-US" altLang="en-US" sz="2400" b="1" smtClean="0"/>
              <a:t>Bản ghi vật lý (physical record):</a:t>
            </a:r>
            <a:r>
              <a:rPr lang="en-US" altLang="en-US" sz="2400" smtClean="0"/>
              <a:t> là 1 nhóm các trường được lưu trữ trong những vị trí bộ nhớ cạnh nhau và được truy xuất như 1 đơn vị. </a:t>
            </a:r>
          </a:p>
          <a:p>
            <a:pPr algn="just" eaLnBrk="1" hangingPunct="1">
              <a:lnSpc>
                <a:spcPct val="105000"/>
              </a:lnSpc>
            </a:pPr>
            <a:r>
              <a:rPr lang="en-US" altLang="en-US" sz="2400" b="1" smtClean="0"/>
              <a:t>Bản ghi luận lý (logical record)</a:t>
            </a:r>
            <a:r>
              <a:rPr lang="en-US" altLang="en-US" sz="2400" smtClean="0"/>
              <a:t> dùng để nhóm các thuộc tính được xác định bởi cùng 1 khóa chính, thứ tự các thuộc tính không quan trọng</a:t>
            </a:r>
          </a:p>
          <a:p>
            <a:pPr algn="just" eaLnBrk="1" hangingPunct="1">
              <a:lnSpc>
                <a:spcPct val="105000"/>
              </a:lnSpc>
            </a:pPr>
            <a:r>
              <a:rPr lang="en-US" altLang="en-US" sz="2400" smtClean="0"/>
              <a:t>Thiết kế bản ghi vật lý liên quan đến việc chọn sắp xếp các trường vào vị trí kề cận nhau sao cho đảm bảo 2 mục tiêu:</a:t>
            </a:r>
          </a:p>
          <a:p>
            <a:pPr lvl="1" algn="just" eaLnBrk="1" hangingPunct="1">
              <a:lnSpc>
                <a:spcPct val="105000"/>
              </a:lnSpc>
            </a:pPr>
            <a:r>
              <a:rPr lang="en-US" altLang="en-US" sz="2400" smtClean="0"/>
              <a:t>Sử dụng hiệu quả không gian lưu trữ</a:t>
            </a:r>
          </a:p>
          <a:p>
            <a:pPr lvl="1" algn="just" eaLnBrk="1" hangingPunct="1">
              <a:lnSpc>
                <a:spcPct val="105000"/>
              </a:lnSpc>
            </a:pPr>
            <a:r>
              <a:rPr lang="en-US" altLang="en-US" sz="2400" smtClean="0"/>
              <a:t>Tốc độ truy xuất dữ liệu</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D96AF42E-5B4F-48F4-949C-6542ACE3EB88}" type="slidenum">
              <a:rPr lang="en-US" sz="1000">
                <a:solidFill>
                  <a:schemeClr val="bg2">
                    <a:shade val="50000"/>
                  </a:schemeClr>
                </a:solidFill>
              </a:rPr>
              <a:pPr algn="r" eaLnBrk="1" hangingPunct="1">
                <a:defRPr/>
              </a:pPr>
              <a:t>56</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Sử dụng hiệu quả bộ nhớ phụ</a:t>
            </a:r>
          </a:p>
        </p:txBody>
      </p:sp>
      <p:sp>
        <p:nvSpPr>
          <p:cNvPr id="37891" name="Rectangle 3"/>
          <p:cNvSpPr>
            <a:spLocks noGrp="1" noChangeArrowheads="1"/>
          </p:cNvSpPr>
          <p:nvPr>
            <p:ph idx="4294967295"/>
          </p:nvPr>
        </p:nvSpPr>
        <p:spPr>
          <a:xfrm>
            <a:off x="457200" y="1828800"/>
            <a:ext cx="8183563" cy="3975100"/>
          </a:xfrm>
        </p:spPr>
        <p:txBody>
          <a:bodyPr lIns="182880" tIns="91440"/>
          <a:lstStyle/>
          <a:p>
            <a:pPr algn="just" eaLnBrk="1" hangingPunct="1"/>
            <a:r>
              <a:rPr lang="en-US" altLang="en-US" sz="2400" smtClean="0"/>
              <a:t>Hai yếu tố ảnh hưởng:</a:t>
            </a:r>
          </a:p>
          <a:p>
            <a:pPr lvl="1" algn="just" eaLnBrk="1" hangingPunct="1"/>
            <a:r>
              <a:rPr lang="en-US" altLang="en-US" sz="2000" smtClean="0"/>
              <a:t>Kích thước của bản ghi vật lý</a:t>
            </a:r>
          </a:p>
          <a:p>
            <a:pPr lvl="1" algn="just" eaLnBrk="1" hangingPunct="1"/>
            <a:r>
              <a:rPr lang="en-US" altLang="en-US" sz="2000" smtClean="0"/>
              <a:t>Cấu trúc của bộ nhớ phụ</a:t>
            </a:r>
          </a:p>
          <a:p>
            <a:pPr algn="just" eaLnBrk="1" hangingPunct="1"/>
            <a:r>
              <a:rPr lang="en-US" altLang="en-US" sz="2400" smtClean="0"/>
              <a:t>Hệ điều hành thường đọc/ghi dữ liệu từ đĩa cứng theo từng page, không theo bản ghi vật lý</a:t>
            </a:r>
          </a:p>
          <a:p>
            <a:pPr algn="just" eaLnBrk="1" hangingPunct="1"/>
            <a:r>
              <a:rPr lang="en-US" altLang="en-US" sz="2400" smtClean="0"/>
              <a:t>Page: là lượng dữ liệu được đọc/ghi vào bộ nhớ trong 1 thao tác xuất/nhập của bộ nhớ phụ.</a:t>
            </a:r>
          </a:p>
          <a:p>
            <a:pPr algn="just" eaLnBrk="1" hangingPunct="1"/>
            <a:r>
              <a:rPr lang="en-US" altLang="en-US" sz="2400" smtClean="0"/>
              <a:t>Kích thước trang do người thiết kế HĐH quyết định.</a:t>
            </a:r>
          </a:p>
          <a:p>
            <a:pPr algn="just" eaLnBrk="1" hangingPunct="1"/>
            <a:r>
              <a:rPr lang="en-US" altLang="en-US" sz="2400" smtClean="0"/>
              <a:t>Nếu chiều dài trang không chia hết cho kích cỡ của 1 bản ghi </a:t>
            </a:r>
            <a:r>
              <a:rPr lang="en-US" altLang="en-US" sz="2400" smtClean="0">
                <a:sym typeface="Wingdings" pitchFamily="2" charset="2"/>
              </a:rPr>
              <a:t> Sẽ có khoảng trống không dùng cuối mỗi trang</a:t>
            </a:r>
          </a:p>
          <a:p>
            <a:pPr algn="just" eaLnBrk="1" hangingPunct="1">
              <a:buSzTx/>
              <a:buFont typeface="Wingdings" pitchFamily="2" charset="2"/>
              <a:buChar char="§"/>
            </a:pPr>
            <a:r>
              <a:rPr lang="en-US" altLang="en-US" sz="2400" smtClean="0">
                <a:solidFill>
                  <a:srgbClr val="FF66FF"/>
                </a:solidFill>
              </a:rPr>
              <a:t>Blocking factor: số bản ghi vật lý trên 1 trang</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DBCA6B4B-FE1B-4769-8D62-94A0DA2E24AF}" type="slidenum">
              <a:rPr lang="en-US">
                <a:solidFill>
                  <a:schemeClr val="bg2">
                    <a:shade val="50000"/>
                  </a:schemeClr>
                </a:solidFill>
                <a:latin typeface="Verdana" pitchFamily="34" charset="0"/>
              </a:rPr>
              <a:pPr>
                <a:defRPr/>
              </a:pPr>
              <a:t>57</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Trường có chiều dài cố định</a:t>
            </a:r>
          </a:p>
        </p:txBody>
      </p:sp>
      <p:sp>
        <p:nvSpPr>
          <p:cNvPr id="38915" name="Rectangle 3"/>
          <p:cNvSpPr>
            <a:spLocks noGrp="1" noChangeArrowheads="1"/>
          </p:cNvSpPr>
          <p:nvPr>
            <p:ph idx="4294967295"/>
          </p:nvPr>
        </p:nvSpPr>
        <p:spPr>
          <a:xfrm>
            <a:off x="381000" y="1981200"/>
            <a:ext cx="8229600" cy="5257800"/>
          </a:xfrm>
        </p:spPr>
        <p:txBody>
          <a:bodyPr lIns="182880" tIns="91440"/>
          <a:lstStyle/>
          <a:p>
            <a:pPr algn="just" eaLnBrk="1" hangingPunct="1"/>
            <a:r>
              <a:rPr lang="en-US" altLang="en-US" sz="2600" smtClean="0"/>
              <a:t>Nếu các trường có chiều dài cố định, các trường sẽ đặt liền kề nhau, việc quản lý bộ nhớ sẽ dễ dàng hơn</a:t>
            </a:r>
          </a:p>
          <a:p>
            <a:pPr algn="just" eaLnBrk="1" hangingPunct="1"/>
            <a:r>
              <a:rPr lang="en-US" altLang="en-US" sz="2600" smtClean="0"/>
              <a:t>Để tìm vị trí của trường thứ m trong bản ghi thứ n của tập tin CSDL</a:t>
            </a:r>
          </a:p>
          <a:p>
            <a:pPr algn="just" eaLnBrk="1" hangingPunct="1">
              <a:buFont typeface="Wingdings" pitchFamily="2" charset="2"/>
              <a:buNone/>
            </a:pPr>
            <a:r>
              <a:rPr lang="en-US" altLang="en-US" sz="2600" smtClean="0"/>
              <a:t>			Địa chỉ bắt đầu của file</a:t>
            </a:r>
          </a:p>
          <a:p>
            <a:pPr algn="just" eaLnBrk="1" hangingPunct="1">
              <a:buFont typeface="Wingdings" pitchFamily="2" charset="2"/>
              <a:buNone/>
            </a:pPr>
            <a:r>
              <a:rPr lang="en-US" altLang="en-US" sz="2600" smtClean="0"/>
              <a:t>		+	(n-1) chiều dài bản ghi</a:t>
            </a:r>
          </a:p>
          <a:p>
            <a:pPr algn="just" eaLnBrk="1" hangingPunct="1">
              <a:buFont typeface="Wingdings" pitchFamily="2" charset="2"/>
              <a:buNone/>
            </a:pPr>
            <a:r>
              <a:rPr lang="en-US" altLang="en-US" sz="2600" smtClean="0"/>
              <a:t>		+	sum(lengthi) 		với i=1 đến m-1</a:t>
            </a:r>
          </a:p>
          <a:p>
            <a:pPr algn="just" eaLnBrk="1" hangingPunct="1">
              <a:buFont typeface="Wingdings" pitchFamily="2" charset="2"/>
              <a:buNone/>
            </a:pPr>
            <a:endParaRPr lang="en-US" altLang="en-US" sz="900" smtClean="0"/>
          </a:p>
          <a:p>
            <a:pPr algn="just" eaLnBrk="1" hangingPunct="1">
              <a:buFont typeface="Wingdings" pitchFamily="2" charset="2"/>
              <a:buNone/>
            </a:pPr>
            <a:r>
              <a:rPr lang="en-US" altLang="en-US" sz="2600" smtClean="0"/>
              <a:t>		= Địa chỉ bắt đầu của trường thứ m</a:t>
            </a:r>
          </a:p>
          <a:p>
            <a:pPr algn="just" eaLnBrk="1" hangingPunct="1">
              <a:buFont typeface="Wingdings" pitchFamily="2" charset="2"/>
              <a:buNone/>
            </a:pPr>
            <a:r>
              <a:rPr lang="en-US" altLang="en-US" sz="2600" smtClean="0"/>
              <a:t>Length</a:t>
            </a:r>
            <a:r>
              <a:rPr lang="en-US" altLang="en-US" sz="2600" baseline="-25000" smtClean="0"/>
              <a:t>i</a:t>
            </a:r>
            <a:r>
              <a:rPr lang="en-US" altLang="en-US" sz="2600" smtClean="0"/>
              <a:t> : chiều dài của trường thứ i</a:t>
            </a:r>
          </a:p>
        </p:txBody>
      </p:sp>
      <p:sp>
        <p:nvSpPr>
          <p:cNvPr id="7" name="Slide Number Placeholder 5"/>
          <p:cNvSpPr>
            <a:spLocks noGrp="1"/>
          </p:cNvSpPr>
          <p:nvPr>
            <p:ph type="sldNum" sz="quarter" idx="12"/>
          </p:nvPr>
        </p:nvSpPr>
        <p:spPr>
          <a:xfrm>
            <a:off x="8348663" y="6111875"/>
            <a:ext cx="457200" cy="365125"/>
          </a:xfrm>
        </p:spPr>
        <p:txBody>
          <a:bodyPr anchor="b"/>
          <a:lstStyle/>
          <a:p>
            <a:pPr>
              <a:defRPr/>
            </a:pPr>
            <a:fld id="{4FFB6EB5-B83D-43DE-9C61-4C127DF3E338}" type="slidenum">
              <a:rPr lang="en-US">
                <a:solidFill>
                  <a:schemeClr val="bg2">
                    <a:shade val="50000"/>
                  </a:schemeClr>
                </a:solidFill>
                <a:latin typeface="Verdana" pitchFamily="34" charset="0"/>
              </a:rPr>
              <a:pPr>
                <a:defRPr/>
              </a:pPr>
              <a:t>58</a:t>
            </a:fld>
            <a:endParaRPr lang="en-US">
              <a:solidFill>
                <a:schemeClr val="bg2">
                  <a:shade val="50000"/>
                </a:schemeClr>
              </a:solidFill>
              <a:latin typeface="Verdana" pitchFamily="34" charset="0"/>
            </a:endParaRPr>
          </a:p>
        </p:txBody>
      </p:sp>
      <p:sp>
        <p:nvSpPr>
          <p:cNvPr id="38917" name="Line 4"/>
          <p:cNvSpPr>
            <a:spLocks noChangeShapeType="1"/>
          </p:cNvSpPr>
          <p:nvPr/>
        </p:nvSpPr>
        <p:spPr bwMode="auto">
          <a:xfrm flipV="1">
            <a:off x="1447800" y="5257800"/>
            <a:ext cx="6096000" cy="4603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Trường có chiều dài thay đổi</a:t>
            </a:r>
          </a:p>
        </p:txBody>
      </p:sp>
      <p:sp>
        <p:nvSpPr>
          <p:cNvPr id="39939" name="Rectangle 3"/>
          <p:cNvSpPr>
            <a:spLocks noGrp="1" noChangeArrowheads="1"/>
          </p:cNvSpPr>
          <p:nvPr>
            <p:ph idx="4294967295"/>
          </p:nvPr>
        </p:nvSpPr>
        <p:spPr>
          <a:xfrm>
            <a:off x="457200" y="1901825"/>
            <a:ext cx="8183563" cy="3975100"/>
          </a:xfrm>
        </p:spPr>
        <p:txBody>
          <a:bodyPr lIns="182880" tIns="91440"/>
          <a:lstStyle/>
          <a:p>
            <a:pPr algn="just" eaLnBrk="1" hangingPunct="1"/>
            <a:r>
              <a:rPr lang="en-US" altLang="en-US" sz="2800" smtClean="0"/>
              <a:t>Vị trí của 1 trường thuộc 1 bản ghi nào đó thường không theo quy luật. </a:t>
            </a:r>
          </a:p>
          <a:p>
            <a:pPr algn="just" eaLnBrk="1" hangingPunct="1"/>
            <a:r>
              <a:rPr lang="en-US" altLang="en-US" sz="2800" smtClean="0"/>
              <a:t>Cách chung để quản lý các trường độ dài thay đổi là chia quan hệ thành 1 bản ghi vật lý chứa toàn bộ các trường có chiều dài cố định và 1 hay nhiều bản ghi vật lý chứa các trường có chiều dài thay đổi</a:t>
            </a:r>
          </a:p>
          <a:p>
            <a:pPr algn="just" eaLnBrk="1" hangingPunct="1"/>
            <a:endParaRPr lang="en-US" altLang="en-US" sz="2800" smtClean="0"/>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9210C344-A89A-4357-BDC2-80C9E1F5B53F}" type="slidenum">
              <a:rPr lang="en-US">
                <a:solidFill>
                  <a:schemeClr val="bg2">
                    <a:shade val="50000"/>
                  </a:schemeClr>
                </a:solidFill>
                <a:latin typeface="Verdana" pitchFamily="34" charset="0"/>
              </a:rPr>
              <a:pPr>
                <a:defRPr/>
              </a:pPr>
              <a:t>59</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Mục tiêu thiết kế database</a:t>
            </a:r>
          </a:p>
        </p:txBody>
      </p:sp>
      <p:sp>
        <p:nvSpPr>
          <p:cNvPr id="9219" name="Rectangle 3"/>
          <p:cNvSpPr>
            <a:spLocks noGrp="1" noChangeArrowheads="1"/>
          </p:cNvSpPr>
          <p:nvPr>
            <p:ph idx="4294967295"/>
          </p:nvPr>
        </p:nvSpPr>
        <p:spPr>
          <a:xfrm>
            <a:off x="457200" y="1901825"/>
            <a:ext cx="8183563" cy="3975100"/>
          </a:xfrm>
        </p:spPr>
        <p:txBody>
          <a:bodyPr lIns="182880" tIns="91440"/>
          <a:lstStyle/>
          <a:p>
            <a:pPr algn="just" eaLnBrk="1" hangingPunct="1">
              <a:lnSpc>
                <a:spcPct val="110000"/>
              </a:lnSpc>
            </a:pPr>
            <a:r>
              <a:rPr lang="en-US" altLang="en-US" sz="2800" smtClean="0"/>
              <a:t>Tập trung vào tính hiệu quả xử lý dữ liệu (data processing efficiency).</a:t>
            </a:r>
          </a:p>
          <a:p>
            <a:pPr algn="just" eaLnBrk="1" hangingPunct="1">
              <a:lnSpc>
                <a:spcPct val="110000"/>
              </a:lnSpc>
            </a:pPr>
            <a:r>
              <a:rPr lang="en-US" altLang="en-US" sz="2800" smtClean="0"/>
              <a:t>Chi phí máy tính ngày nay giảm đáng kể, việc thiết kế chỉ cần tập trung vào việc giảm nhỏ thời gian xử lý</a:t>
            </a:r>
            <a:r>
              <a:rPr lang="en-US" altLang="en-US" sz="2800" smtClean="0">
                <a:sym typeface="Wingdings" pitchFamily="2" charset="2"/>
              </a:rPr>
              <a:t>làm thế nào xử lý database và các file vật lý hiệu quả, không quan tâm nhiều đến không gian lưu trữ</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DF87C1F4-9FB9-4FD6-B60C-AB16B50E775D}" type="slidenum">
              <a:rPr lang="en-US">
                <a:solidFill>
                  <a:schemeClr val="bg2">
                    <a:shade val="50000"/>
                  </a:schemeClr>
                </a:solidFill>
                <a:latin typeface="Verdana" pitchFamily="34" charset="0"/>
              </a:rPr>
              <a:pPr>
                <a:defRPr/>
              </a:pPr>
              <a:t>6</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Phi Chuẩn</a:t>
            </a:r>
          </a:p>
        </p:txBody>
      </p:sp>
      <p:sp>
        <p:nvSpPr>
          <p:cNvPr id="33795" name="Rectangle 3"/>
          <p:cNvSpPr>
            <a:spLocks noGrp="1" noChangeArrowheads="1"/>
          </p:cNvSpPr>
          <p:nvPr>
            <p:ph idx="4294967295"/>
          </p:nvPr>
        </p:nvSpPr>
        <p:spPr>
          <a:xfrm>
            <a:off x="457200" y="1901825"/>
            <a:ext cx="8183563" cy="3975100"/>
          </a:xfrm>
        </p:spPr>
        <p:txBody>
          <a:bodyPr lIns="182880" tIns="91440"/>
          <a:lstStyle/>
          <a:p>
            <a:pPr eaLnBrk="1" hangingPunct="1">
              <a:defRPr/>
            </a:pPr>
            <a:r>
              <a:rPr lang="vi-VN" sz="2800" smtClean="0"/>
              <a:t>Việc phi chuẩn hóa các quan hệ đã chuẩn hóa trong nhiều trường hợp là cần</a:t>
            </a:r>
            <a:r>
              <a:rPr lang="en-US" sz="2800" smtClean="0"/>
              <a:t> </a:t>
            </a:r>
            <a:r>
              <a:rPr lang="vi-VN" sz="2800" smtClean="0"/>
              <a:t>thiết để tận dụng dung lượng trang của máy.</a:t>
            </a:r>
          </a:p>
          <a:p>
            <a:pPr lvl="1" eaLnBrk="1" hangingPunct="1">
              <a:defRPr/>
            </a:pPr>
            <a:r>
              <a:rPr lang="en-US" sz="2400" smtClean="0">
                <a:ea typeface="+mn-ea"/>
                <a:cs typeface="+mn-cs"/>
              </a:rPr>
              <a:t>BENHNHAN(MaBN, TenBN, Diachi_BN, Ngay_nhap, Giuong_phong, Khoa, Tinh_trang, Ngayra, ThanhToan)</a:t>
            </a:r>
          </a:p>
          <a:p>
            <a:pPr eaLnBrk="1" hangingPunct="1">
              <a:defRPr/>
            </a:pPr>
            <a:r>
              <a:rPr lang="vi-VN" sz="2800" smtClean="0"/>
              <a:t>Ta có thể phân chia nó thành 2 quan hệ mới để có độ dài gần với dung lượng</a:t>
            </a:r>
            <a:r>
              <a:rPr lang="en-US" sz="2800" smtClean="0"/>
              <a:t> trang:</a:t>
            </a:r>
          </a:p>
          <a:p>
            <a:pPr lvl="1" eaLnBrk="1" hangingPunct="1">
              <a:defRPr/>
            </a:pPr>
            <a:r>
              <a:rPr lang="en-US" sz="2400" smtClean="0">
                <a:ea typeface="+mn-ea"/>
                <a:cs typeface="+mn-cs"/>
              </a:rPr>
              <a:t>BENHNH1(MaBN, TenBN, Diachi_BN, Khoa)</a:t>
            </a:r>
          </a:p>
          <a:p>
            <a:pPr lvl="1" eaLnBrk="1" hangingPunct="1">
              <a:defRPr/>
            </a:pPr>
            <a:r>
              <a:rPr lang="en-US" sz="2400" smtClean="0">
                <a:ea typeface="+mn-ea"/>
                <a:cs typeface="+mn-cs"/>
              </a:rPr>
              <a:t>BENHNH2(MaBN, Ngay_nhap, Giuong_phong, Tinh_trang, Ngayra, ThanhToan)</a:t>
            </a:r>
            <a:endParaRPr lang="en-US" sz="2400" smtClean="0"/>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3E35BEAA-5251-434D-9F02-1AD2DDDCE910}" type="slidenum">
              <a:rPr lang="en-US">
                <a:solidFill>
                  <a:schemeClr val="bg2">
                    <a:shade val="50000"/>
                  </a:schemeClr>
                </a:solidFill>
                <a:latin typeface="Verdana" pitchFamily="34" charset="0"/>
              </a:rPr>
              <a:pPr>
                <a:defRPr/>
              </a:pPr>
              <a:t>60</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Phi Chuẩn</a:t>
            </a:r>
          </a:p>
        </p:txBody>
      </p:sp>
      <p:sp>
        <p:nvSpPr>
          <p:cNvPr id="33795" name="Rectangle 3"/>
          <p:cNvSpPr>
            <a:spLocks noGrp="1" noChangeArrowheads="1"/>
          </p:cNvSpPr>
          <p:nvPr>
            <p:ph idx="4294967295"/>
          </p:nvPr>
        </p:nvSpPr>
        <p:spPr>
          <a:xfrm>
            <a:off x="457200" y="1828800"/>
            <a:ext cx="8183563" cy="3975100"/>
          </a:xfrm>
        </p:spPr>
        <p:txBody>
          <a:bodyPr lIns="182880" tIns="91440"/>
          <a:lstStyle/>
          <a:p>
            <a:pPr algn="just" eaLnBrk="1" hangingPunct="1">
              <a:defRPr/>
            </a:pPr>
            <a:r>
              <a:rPr lang="vi-VN" sz="2400" smtClean="0"/>
              <a:t>Có một số dạng phi chuẩn hóa, nhưng không có một quy tắc chặt chẽ nào.</a:t>
            </a:r>
            <a:r>
              <a:rPr lang="en-US" sz="2400" smtClean="0"/>
              <a:t> </a:t>
            </a:r>
            <a:r>
              <a:rPr lang="vi-VN" sz="2400" smtClean="0"/>
              <a:t>Rodger đã thảo luận đến một số trường hợp chung có thể xét phi chuẩn:</a:t>
            </a:r>
          </a:p>
          <a:p>
            <a:pPr algn="just" eaLnBrk="1" hangingPunct="1">
              <a:defRPr/>
            </a:pPr>
            <a:r>
              <a:rPr lang="en-US" sz="2400" smtClean="0"/>
              <a:t>Hai thực thể có quan hệ một – một.</a:t>
            </a:r>
          </a:p>
          <a:p>
            <a:pPr algn="just" eaLnBrk="1" hangingPunct="1">
              <a:defRPr/>
            </a:pPr>
            <a:r>
              <a:rPr lang="vi-VN" sz="2400" smtClean="0"/>
              <a:t>Ví dụ: Có 2 quan hệ có mối liên kết 1_1 như sau:</a:t>
            </a:r>
          </a:p>
          <a:p>
            <a:pPr lvl="1" algn="just" eaLnBrk="1" hangingPunct="1">
              <a:defRPr/>
            </a:pPr>
            <a:r>
              <a:rPr lang="en-US" sz="2400" smtClean="0">
                <a:ea typeface="+mn-ea"/>
                <a:cs typeface="+mn-cs"/>
              </a:rPr>
              <a:t>SINHVIEN(MaSV, TenSV, MaThe)</a:t>
            </a:r>
          </a:p>
          <a:p>
            <a:pPr lvl="1" algn="just" eaLnBrk="1" hangingPunct="1">
              <a:defRPr/>
            </a:pPr>
            <a:r>
              <a:rPr lang="en-US" sz="2400" smtClean="0">
                <a:ea typeface="+mn-ea"/>
                <a:cs typeface="+mn-cs"/>
              </a:rPr>
              <a:t>THEDOC(MaThe, DiaChi, NgayCap, MaSV)</a:t>
            </a:r>
          </a:p>
          <a:p>
            <a:pPr algn="just" eaLnBrk="1" hangingPunct="1">
              <a:defRPr/>
            </a:pPr>
            <a:r>
              <a:rPr lang="en-US" sz="2400" smtClean="0"/>
              <a:t>Phi chuẩn hóa ta có quan hệ sau:</a:t>
            </a:r>
          </a:p>
          <a:p>
            <a:pPr lvl="1" algn="just" eaLnBrk="1" hangingPunct="1">
              <a:defRPr/>
            </a:pPr>
            <a:r>
              <a:rPr lang="en-US" sz="2000" smtClean="0"/>
              <a:t>SINHVIEN(MaSV, TenSV, MaThe, DiaChi, NgayCap)</a:t>
            </a:r>
          </a:p>
          <a:p>
            <a:pPr algn="just" eaLnBrk="1" hangingPunct="1">
              <a:defRPr/>
            </a:pPr>
            <a:r>
              <a:rPr lang="vi-VN" sz="2400" smtClean="0"/>
              <a:t>Và trong trường hợp này MaThe, DiaChi, NgayCap có thể bỏ trống đối với</a:t>
            </a:r>
            <a:r>
              <a:rPr lang="en-US" sz="2400" smtClean="0"/>
              <a:t> những SV không có thẻ.</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8A794328-19BD-4E1B-AC14-6EB8E94F302B}" type="slidenum">
              <a:rPr lang="en-US">
                <a:solidFill>
                  <a:schemeClr val="bg2">
                    <a:shade val="50000"/>
                  </a:schemeClr>
                </a:solidFill>
                <a:latin typeface="Verdana" pitchFamily="34" charset="0"/>
              </a:rPr>
              <a:pPr>
                <a:defRPr/>
              </a:pPr>
              <a:t>61</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Phi Chuẩn</a:t>
            </a:r>
          </a:p>
        </p:txBody>
      </p:sp>
      <p:sp>
        <p:nvSpPr>
          <p:cNvPr id="43011" name="Rectangle 3"/>
          <p:cNvSpPr>
            <a:spLocks noGrp="1" noChangeArrowheads="1"/>
          </p:cNvSpPr>
          <p:nvPr>
            <p:ph idx="4294967295"/>
          </p:nvPr>
        </p:nvSpPr>
        <p:spPr>
          <a:xfrm>
            <a:off x="457200" y="1828800"/>
            <a:ext cx="8183563" cy="3975100"/>
          </a:xfrm>
        </p:spPr>
        <p:txBody>
          <a:bodyPr lIns="182880" tIns="91440"/>
          <a:lstStyle/>
          <a:p>
            <a:pPr algn="just" eaLnBrk="1" hangingPunct="1"/>
            <a:r>
              <a:rPr lang="vi-VN" altLang="en-US" sz="2400" smtClean="0"/>
              <a:t>Hai thực thể có mối quan hệ M_N trong đó liên kết có thuộc tính riêng.</a:t>
            </a:r>
            <a:endParaRPr lang="en-US" altLang="en-US" sz="2400" smtClean="0"/>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023B965E-BB21-486F-80F3-277C324DCAC9}" type="slidenum">
              <a:rPr lang="en-US">
                <a:solidFill>
                  <a:schemeClr val="bg2">
                    <a:shade val="50000"/>
                  </a:schemeClr>
                </a:solidFill>
                <a:latin typeface="Verdana" pitchFamily="34" charset="0"/>
              </a:rPr>
              <a:pPr>
                <a:defRPr/>
              </a:pPr>
              <a:t>62</a:t>
            </a:fld>
            <a:endParaRPr lang="en-US">
              <a:solidFill>
                <a:schemeClr val="bg2">
                  <a:shade val="50000"/>
                </a:schemeClr>
              </a:solidFill>
              <a:latin typeface="Verdana" pitchFamily="34" charset="0"/>
            </a:endParaRPr>
          </a:p>
        </p:txBody>
      </p:sp>
      <p:pic>
        <p:nvPicPr>
          <p:cNvPr id="43013" name="Picture 2"/>
          <p:cNvPicPr>
            <a:picLocks noChangeAspect="1" noChangeArrowheads="1"/>
          </p:cNvPicPr>
          <p:nvPr/>
        </p:nvPicPr>
        <p:blipFill>
          <a:blip r:embed="rId2">
            <a:extLst>
              <a:ext uri="{28A0092B-C50C-407E-A947-70E740481C1C}">
                <a14:useLocalDpi xmlns:a14="http://schemas.microsoft.com/office/drawing/2010/main" val="0"/>
              </a:ext>
            </a:extLst>
          </a:blip>
          <a:srcRect l="19212" t="25000" r="7787" b="33401"/>
          <a:stretch>
            <a:fillRect/>
          </a:stretch>
        </p:blipFill>
        <p:spPr bwMode="auto">
          <a:xfrm>
            <a:off x="609600" y="2819400"/>
            <a:ext cx="81248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Phi Chuẩn</a:t>
            </a:r>
          </a:p>
        </p:txBody>
      </p:sp>
      <p:sp>
        <p:nvSpPr>
          <p:cNvPr id="33795" name="Rectangle 3"/>
          <p:cNvSpPr>
            <a:spLocks noGrp="1" noChangeArrowheads="1"/>
          </p:cNvSpPr>
          <p:nvPr>
            <p:ph idx="4294967295"/>
          </p:nvPr>
        </p:nvSpPr>
        <p:spPr>
          <a:xfrm>
            <a:off x="457200" y="1828800"/>
            <a:ext cx="8183563" cy="3975100"/>
          </a:xfrm>
        </p:spPr>
        <p:txBody>
          <a:bodyPr lIns="182880" tIns="91440"/>
          <a:lstStyle/>
          <a:p>
            <a:pPr eaLnBrk="1" hangingPunct="1">
              <a:defRPr/>
            </a:pPr>
            <a:r>
              <a:rPr lang="vi-VN" sz="2400" smtClean="0"/>
              <a:t>Sau khi chuẩn hóa, ta nhận được 3 quan hệ sau:</a:t>
            </a:r>
          </a:p>
          <a:p>
            <a:pPr lvl="1" eaLnBrk="1" hangingPunct="1">
              <a:defRPr/>
            </a:pPr>
            <a:r>
              <a:rPr lang="en-US" sz="2000" smtClean="0">
                <a:ea typeface="+mn-ea"/>
                <a:cs typeface="+mn-cs"/>
              </a:rPr>
              <a:t>SINHVIÊN(Ma_SV, Ten_SV, DiaChi)</a:t>
            </a:r>
          </a:p>
          <a:p>
            <a:pPr lvl="1" eaLnBrk="1" hangingPunct="1">
              <a:defRPr/>
            </a:pPr>
            <a:r>
              <a:rPr lang="en-US" sz="2000" smtClean="0">
                <a:ea typeface="+mn-ea"/>
                <a:cs typeface="+mn-cs"/>
              </a:rPr>
              <a:t>SÁCH(Ma_Sach, Ten_Sach)</a:t>
            </a:r>
          </a:p>
          <a:p>
            <a:pPr lvl="1" eaLnBrk="1" hangingPunct="1">
              <a:defRPr/>
            </a:pPr>
            <a:r>
              <a:rPr lang="vi-VN" sz="2000" smtClean="0">
                <a:ea typeface="+mn-ea"/>
                <a:cs typeface="+mn-cs"/>
              </a:rPr>
              <a:t>MƯỢN(Ma_SV, Ma_Sach, Ngay_muon)</a:t>
            </a:r>
          </a:p>
          <a:p>
            <a:pPr eaLnBrk="1" hangingPunct="1">
              <a:defRPr/>
            </a:pPr>
            <a:r>
              <a:rPr lang="vi-VN" sz="2400" smtClean="0"/>
              <a:t>Phi chuẩn hóa ta được:</a:t>
            </a:r>
          </a:p>
          <a:p>
            <a:pPr lvl="1" eaLnBrk="1" hangingPunct="1">
              <a:defRPr/>
            </a:pPr>
            <a:r>
              <a:rPr lang="en-US" sz="2000" smtClean="0">
                <a:ea typeface="+mn-ea"/>
                <a:cs typeface="+mn-cs"/>
              </a:rPr>
              <a:t>SINHVIÊN(Ma_SV, Ten_SV, DiaChi)</a:t>
            </a:r>
          </a:p>
          <a:p>
            <a:pPr lvl="1" eaLnBrk="1" hangingPunct="1">
              <a:defRPr/>
            </a:pPr>
            <a:r>
              <a:rPr lang="vi-VN" sz="2000" smtClean="0">
                <a:ea typeface="+mn-ea"/>
                <a:cs typeface="+mn-cs"/>
              </a:rPr>
              <a:t>MƯỢN(Ma_SV, Ma_Sach, TenSach, NgayMuon)</a:t>
            </a:r>
            <a:endParaRPr lang="en-US" sz="2000" smtClean="0"/>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EB105DBA-7A6D-4906-9B63-83BB47769C72}" type="slidenum">
              <a:rPr lang="en-US">
                <a:solidFill>
                  <a:schemeClr val="bg2">
                    <a:shade val="50000"/>
                  </a:schemeClr>
                </a:solidFill>
                <a:latin typeface="Verdana" pitchFamily="34" charset="0"/>
              </a:rPr>
              <a:pPr>
                <a:defRPr/>
              </a:pPr>
              <a:t>63</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Phi Chuẩn</a:t>
            </a:r>
          </a:p>
        </p:txBody>
      </p:sp>
      <p:sp>
        <p:nvSpPr>
          <p:cNvPr id="33795" name="Rectangle 3"/>
          <p:cNvSpPr>
            <a:spLocks noGrp="1" noChangeArrowheads="1"/>
          </p:cNvSpPr>
          <p:nvPr>
            <p:ph idx="4294967295"/>
          </p:nvPr>
        </p:nvSpPr>
        <p:spPr>
          <a:xfrm>
            <a:off x="457200" y="1828800"/>
            <a:ext cx="8183563" cy="3975100"/>
          </a:xfrm>
        </p:spPr>
        <p:txBody>
          <a:bodyPr lIns="182880" tIns="91440"/>
          <a:lstStyle/>
          <a:p>
            <a:pPr eaLnBrk="1" hangingPunct="1">
              <a:defRPr/>
            </a:pPr>
            <a:r>
              <a:rPr lang="en-US" sz="2400" smtClean="0"/>
              <a:t>Dữ liệu tham chiếu: Trong quan hệ 1_N nếu bảng ở bên 1 không tham gia vào một quan hệ nào khác thì ta có thể hợp nhất 2 thực thể này thành 1.</a:t>
            </a:r>
          </a:p>
          <a:p>
            <a:pPr eaLnBrk="1" hangingPunct="1">
              <a:defRPr/>
            </a:pPr>
            <a:r>
              <a:rPr lang="en-US" sz="2400" smtClean="0"/>
              <a:t>Ví dụ:</a:t>
            </a:r>
          </a:p>
          <a:p>
            <a:pPr lvl="1" eaLnBrk="1" hangingPunct="1">
              <a:defRPr/>
            </a:pPr>
            <a:r>
              <a:rPr lang="en-US" sz="2000" smtClean="0">
                <a:ea typeface="+mn-ea"/>
                <a:cs typeface="+mn-cs"/>
              </a:rPr>
              <a:t>KHO (Ma_Kho, Ten_Kho, Loai_Kho)</a:t>
            </a:r>
          </a:p>
          <a:p>
            <a:pPr lvl="1" eaLnBrk="1" hangingPunct="1">
              <a:defRPr/>
            </a:pPr>
            <a:r>
              <a:rPr lang="en-US" sz="2000" smtClean="0">
                <a:ea typeface="+mn-ea"/>
                <a:cs typeface="+mn-cs"/>
              </a:rPr>
              <a:t>HANG(Ma_Hang, Ten_Hang)</a:t>
            </a:r>
          </a:p>
          <a:p>
            <a:pPr eaLnBrk="1" hangingPunct="1">
              <a:defRPr/>
            </a:pPr>
            <a:r>
              <a:rPr lang="vi-VN" sz="2400" smtClean="0"/>
              <a:t>Phi chuẩn hóa ta được:</a:t>
            </a:r>
          </a:p>
          <a:p>
            <a:pPr lvl="1" eaLnBrk="1" hangingPunct="1">
              <a:defRPr/>
            </a:pPr>
            <a:r>
              <a:rPr lang="de-DE" sz="2000" smtClean="0">
                <a:ea typeface="+mn-ea"/>
                <a:cs typeface="+mn-cs"/>
              </a:rPr>
              <a:t>HANG(Ma_Hang, Ten_Hang, Ma_Kho, Ten_Kho, Loai_Kho)</a:t>
            </a:r>
            <a:endParaRPr lang="en-US" sz="1600" smtClean="0"/>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86303F1C-E1DD-4180-8950-E40AE297ED69}" type="slidenum">
              <a:rPr lang="en-US">
                <a:solidFill>
                  <a:schemeClr val="bg2">
                    <a:shade val="50000"/>
                  </a:schemeClr>
                </a:solidFill>
                <a:latin typeface="Verdana" pitchFamily="34" charset="0"/>
              </a:rPr>
              <a:pPr>
                <a:defRPr/>
              </a:pPr>
              <a:t>64</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46083" name="Content Placeholder 2"/>
          <p:cNvSpPr>
            <a:spLocks noGrp="1"/>
          </p:cNvSpPr>
          <p:nvPr>
            <p:ph idx="4294967295"/>
          </p:nvPr>
        </p:nvSpPr>
        <p:spPr>
          <a:xfrm>
            <a:off x="457200" y="1752600"/>
            <a:ext cx="8183563" cy="5105400"/>
          </a:xfrm>
        </p:spPr>
        <p:txBody>
          <a:bodyPr lIns="182880" tIns="91440"/>
          <a:lstStyle/>
          <a:p>
            <a:pPr eaLnBrk="1" hangingPunct="1"/>
            <a:r>
              <a:rPr lang="en-US" altLang="en-US" sz="2400" smtClean="0"/>
              <a:t>File vật lý là một phần nhỏ của bộ nhớ thứ cấp (đĩa cứng, băng từ…) lưu các bản ghi vật lý một cách độc lập. </a:t>
            </a:r>
          </a:p>
          <a:p>
            <a:pPr algn="just" eaLnBrk="1" hangingPunct="1"/>
            <a:r>
              <a:rPr lang="en-US" altLang="en-US" sz="2400" smtClean="0"/>
              <a:t>Mỗi bản ghi (record) đều có 1 mã nhận dạng duy nhất (unique identifier), gọi tắt là </a:t>
            </a:r>
            <a:r>
              <a:rPr lang="en-US" altLang="en-US" sz="2400" smtClean="0">
                <a:solidFill>
                  <a:srgbClr val="FF0000"/>
                </a:solidFill>
              </a:rPr>
              <a:t>rid</a:t>
            </a:r>
            <a:r>
              <a:rPr lang="en-US" altLang="en-US" sz="2400" smtClean="0"/>
              <a:t>. </a:t>
            </a:r>
          </a:p>
          <a:p>
            <a:pPr eaLnBrk="1" hangingPunct="1"/>
            <a:r>
              <a:rPr lang="en-US" altLang="en-US" sz="2400" smtClean="0"/>
              <a:t>Tất cả các bản ghi được lưu trữ theo thứ tự ngẫu nhiên (random order) vào file. </a:t>
            </a:r>
          </a:p>
          <a:p>
            <a:pPr algn="just" eaLnBrk="1" hangingPunct="1"/>
            <a:r>
              <a:rPr lang="en-US" altLang="en-US" sz="2400" smtClean="0"/>
              <a:t>File không xếp thứ tự (unordered file) được gọi là </a:t>
            </a:r>
            <a:r>
              <a:rPr lang="en-US" altLang="en-US" sz="2400" smtClean="0">
                <a:solidFill>
                  <a:srgbClr val="FF0000"/>
                </a:solidFill>
              </a:rPr>
              <a:t>heap file</a:t>
            </a:r>
            <a:r>
              <a:rPr lang="en-US" altLang="en-US" sz="2400" smtClean="0"/>
              <a:t>. Các bản ghi sẽ đuợc lưu trữ trong các trang (page) có cùng kích cỡ. </a:t>
            </a:r>
          </a:p>
          <a:p>
            <a:pPr algn="just" eaLnBrk="1" hangingPunct="1"/>
            <a:endParaRPr lang="en-US" altLang="en-US" sz="2400" smtClean="0"/>
          </a:p>
          <a:p>
            <a:pPr algn="just" eaLnBrk="1" hangingPunct="1"/>
            <a:endParaRPr lang="en-US" altLang="en-US" sz="2400" smtClean="0"/>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C442B780-B656-48EE-BE1B-2D1CA72FC908}" type="slidenum">
              <a:rPr lang="en-US" sz="1000">
                <a:solidFill>
                  <a:schemeClr val="bg2">
                    <a:shade val="50000"/>
                  </a:schemeClr>
                </a:solidFill>
              </a:rPr>
              <a:pPr algn="r" eaLnBrk="1" hangingPunct="1">
                <a:defRPr/>
              </a:pPr>
              <a:t>65</a:t>
            </a:fld>
            <a:endParaRPr lang="en-US" sz="1000">
              <a:solidFill>
                <a:schemeClr val="bg2">
                  <a:shade val="50000"/>
                </a:schemeClr>
              </a:solidFill>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65</a:t>
            </a:fld>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47107" name="Content Placeholder 2"/>
          <p:cNvSpPr>
            <a:spLocks noGrp="1"/>
          </p:cNvSpPr>
          <p:nvPr>
            <p:ph idx="4294967295"/>
          </p:nvPr>
        </p:nvSpPr>
        <p:spPr>
          <a:xfrm>
            <a:off x="457200" y="1752600"/>
            <a:ext cx="8153400" cy="5105400"/>
          </a:xfrm>
        </p:spPr>
        <p:txBody>
          <a:bodyPr lIns="182880" tIns="91440"/>
          <a:lstStyle/>
          <a:p>
            <a:pPr algn="just" eaLnBrk="1" hangingPunct="1">
              <a:buFont typeface="Wingdings" pitchFamily="2" charset="2"/>
              <a:buNone/>
            </a:pPr>
            <a:r>
              <a:rPr lang="en-US" altLang="en-US" sz="2400" b="1" smtClean="0"/>
              <a:t>1. Các loại file: </a:t>
            </a:r>
            <a:r>
              <a:rPr lang="en-US" altLang="en-US" sz="2400" smtClean="0"/>
              <a:t>Một hệ thống thông tin có thể cần đến 6 loại file:</a:t>
            </a:r>
          </a:p>
          <a:p>
            <a:pPr algn="just" eaLnBrk="1" hangingPunct="1"/>
            <a:r>
              <a:rPr lang="en-US" altLang="en-US" sz="2400" b="1" smtClean="0"/>
              <a:t>File dữ liệu (Data file- master file):</a:t>
            </a:r>
            <a:r>
              <a:rPr lang="en-US" altLang="en-US" sz="2400" smtClean="0"/>
              <a:t> là file chứa dữ liệu liên quan với mô hình dữ liệu vật lý và lôgic. File này luôn tồn tại, nhưng nội dung thay đổi.</a:t>
            </a:r>
          </a:p>
          <a:p>
            <a:pPr algn="just" eaLnBrk="1" hangingPunct="1"/>
            <a:r>
              <a:rPr lang="en-US" altLang="en-US" sz="2400" b="1" smtClean="0"/>
              <a:t>File lấy từ bảng (look up table file):</a:t>
            </a:r>
            <a:r>
              <a:rPr lang="en-US" altLang="en-US" sz="2400" smtClean="0"/>
              <a:t> Là danh sách các dữ liệu tham chiếu lấy từ một hay một số file khác theo một yêu cầu nào đó.</a:t>
            </a:r>
          </a:p>
          <a:p>
            <a:pPr algn="just" eaLnBrk="1" hangingPunct="1"/>
            <a:r>
              <a:rPr lang="en-US" altLang="en-US" sz="2400" b="1" smtClean="0"/>
              <a:t>File giao dịch (Transaction file):</a:t>
            </a:r>
            <a:r>
              <a:rPr lang="en-US" altLang="en-US" sz="2400" smtClean="0"/>
              <a:t> là file dữ liệu tạm thời phục vụ các hoạt động hàng ngày của một tổ chức. File này thường được thiết kế để phục vụ các yêu cầu xử lý nhanh.</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755F569E-3A25-493D-AB92-D22549C13A9F}" type="slidenum">
              <a:rPr lang="en-US" sz="1000">
                <a:solidFill>
                  <a:schemeClr val="bg2">
                    <a:shade val="50000"/>
                  </a:schemeClr>
                </a:solidFill>
              </a:rPr>
              <a:pPr algn="r" eaLnBrk="1" hangingPunct="1">
                <a:defRPr/>
              </a:pPr>
              <a:t>66</a:t>
            </a:fld>
            <a:endParaRPr lang="en-US" sz="1000">
              <a:solidFill>
                <a:schemeClr val="bg2">
                  <a:shade val="50000"/>
                </a:schemeClr>
              </a:solidFill>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66</a:t>
            </a:fld>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48131" name="Content Placeholder 2"/>
          <p:cNvSpPr>
            <a:spLocks noGrp="1"/>
          </p:cNvSpPr>
          <p:nvPr>
            <p:ph idx="4294967295"/>
          </p:nvPr>
        </p:nvSpPr>
        <p:spPr>
          <a:xfrm>
            <a:off x="457200" y="1752600"/>
            <a:ext cx="8229600" cy="5105400"/>
          </a:xfrm>
        </p:spPr>
        <p:txBody>
          <a:bodyPr lIns="182880" tIns="91440"/>
          <a:lstStyle/>
          <a:p>
            <a:pPr algn="just" eaLnBrk="1" hangingPunct="1">
              <a:spcBef>
                <a:spcPct val="30000"/>
              </a:spcBef>
            </a:pPr>
            <a:r>
              <a:rPr lang="en-US" altLang="en-US" sz="2400" b="1" smtClean="0"/>
              <a:t>File làm việc (Work file):</a:t>
            </a:r>
            <a:r>
              <a:rPr lang="en-US" altLang="en-US" sz="2400" smtClean="0"/>
              <a:t> Là file tạm thời dùng để lưu kết quả trung gian, file này sẽ tự động xóa đi mỗi khi không cần thiết.</a:t>
            </a:r>
          </a:p>
          <a:p>
            <a:pPr algn="just" eaLnBrk="1" hangingPunct="1">
              <a:spcBef>
                <a:spcPct val="30000"/>
              </a:spcBef>
            </a:pPr>
            <a:r>
              <a:rPr lang="en-US" altLang="en-US" sz="2400" b="1" smtClean="0"/>
              <a:t>File bảo vệ (Protection file):</a:t>
            </a:r>
            <a:r>
              <a:rPr lang="en-US" altLang="en-US" sz="2400" smtClean="0"/>
              <a:t> là file được thiết kế để khắc phục những sai sót trong quá trình hệ thống hoạt động. Các file này cho hình ảnh của file dữ liệu trước và sau những hoạt động nhất định (cập nhật, sửa đổi, xử lý…) của hệ thống.</a:t>
            </a:r>
          </a:p>
          <a:p>
            <a:pPr algn="just" eaLnBrk="1" hangingPunct="1">
              <a:spcBef>
                <a:spcPct val="30000"/>
              </a:spcBef>
            </a:pPr>
            <a:r>
              <a:rPr lang="en-US" altLang="en-US" sz="2400" b="1" smtClean="0"/>
              <a:t>File lịch sử (History file):</a:t>
            </a:r>
            <a:r>
              <a:rPr lang="en-US" altLang="en-US" sz="2400" smtClean="0"/>
              <a:t> File này ghi lại quá trình hoạt động của hệ thống, cũng có thể là các dữ liệu cũ hiện không cần sử dụng.</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E9CF59C3-245F-4B40-B03F-AF806FE5BD58}" type="slidenum">
              <a:rPr lang="en-US" sz="1000">
                <a:solidFill>
                  <a:schemeClr val="bg2">
                    <a:shade val="50000"/>
                  </a:schemeClr>
                </a:solidFill>
              </a:rPr>
              <a:pPr algn="r" eaLnBrk="1" hangingPunct="1">
                <a:defRPr/>
              </a:pPr>
              <a:t>67</a:t>
            </a:fld>
            <a:endParaRPr lang="en-US" sz="1000">
              <a:solidFill>
                <a:schemeClr val="bg2">
                  <a:shade val="50000"/>
                </a:schemeClr>
              </a:solidFill>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67</a:t>
            </a:fld>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49155" name="Content Placeholder 2"/>
          <p:cNvSpPr>
            <a:spLocks noGrp="1"/>
          </p:cNvSpPr>
          <p:nvPr>
            <p:ph idx="4294967295"/>
          </p:nvPr>
        </p:nvSpPr>
        <p:spPr>
          <a:xfrm>
            <a:off x="457200" y="1752600"/>
            <a:ext cx="8229600" cy="5105400"/>
          </a:xfrm>
        </p:spPr>
        <p:txBody>
          <a:bodyPr lIns="182880" tIns="91440"/>
          <a:lstStyle/>
          <a:p>
            <a:pPr algn="just" eaLnBrk="1" hangingPunct="1">
              <a:spcBef>
                <a:spcPct val="30000"/>
              </a:spcBef>
              <a:buFont typeface="Wingdings" pitchFamily="2" charset="2"/>
              <a:buNone/>
            </a:pPr>
            <a:r>
              <a:rPr lang="en-US" altLang="en-US" sz="2400" b="1" smtClean="0"/>
              <a:t>Các phương pháp truy cập</a:t>
            </a:r>
          </a:p>
          <a:p>
            <a:pPr algn="just" eaLnBrk="1" hangingPunct="1"/>
            <a:r>
              <a:rPr lang="en-US" altLang="en-US" sz="2400" b="1" smtClean="0"/>
              <a:t>Phương pháp truy cập trực tiếp:</a:t>
            </a:r>
            <a:r>
              <a:rPr lang="en-US" altLang="en-US" sz="2400" smtClean="0"/>
              <a:t> sử dụng tính toán để xác định địa chỉ chính xác của một bản ghi và truy nhập trực tiếp đến bản ghi đó.</a:t>
            </a:r>
          </a:p>
          <a:p>
            <a:pPr algn="just" eaLnBrk="1" hangingPunct="1"/>
            <a:r>
              <a:rPr lang="en-US" altLang="en-US" sz="2400" b="1" smtClean="0"/>
              <a:t>Phương pháp gián tiếp:</a:t>
            </a:r>
            <a:r>
              <a:rPr lang="en-US" altLang="en-US" sz="2400" smtClean="0"/>
              <a:t> hỗ trợ việc tìm kiếm bản ghi thứ n xuất phát từ một vị trí hiện thời của con trỏ hay điểm bắt đầu của 1 file.</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405F1F22-3783-4F34-939D-5210D984BA76}" type="slidenum">
              <a:rPr lang="en-US" sz="1000">
                <a:solidFill>
                  <a:schemeClr val="bg2">
                    <a:shade val="50000"/>
                  </a:schemeClr>
                </a:solidFill>
              </a:rPr>
              <a:pPr algn="r" eaLnBrk="1" hangingPunct="1">
                <a:defRPr/>
              </a:pPr>
              <a:t>68</a:t>
            </a:fld>
            <a:endParaRPr lang="en-US" sz="1000">
              <a:solidFill>
                <a:schemeClr val="bg2">
                  <a:shade val="50000"/>
                </a:schemeClr>
              </a:solidFill>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50179" name="Content Placeholder 2"/>
          <p:cNvSpPr>
            <a:spLocks noGrp="1"/>
          </p:cNvSpPr>
          <p:nvPr>
            <p:ph idx="4294967295"/>
          </p:nvPr>
        </p:nvSpPr>
        <p:spPr>
          <a:xfrm>
            <a:off x="457200" y="1752600"/>
            <a:ext cx="8229600" cy="5105400"/>
          </a:xfrm>
        </p:spPr>
        <p:txBody>
          <a:bodyPr lIns="182880" tIns="91440"/>
          <a:lstStyle/>
          <a:p>
            <a:pPr eaLnBrk="1" hangingPunct="1">
              <a:buFont typeface="Wingdings" pitchFamily="2" charset="2"/>
              <a:buNone/>
            </a:pPr>
            <a:r>
              <a:rPr lang="en-US" altLang="en-US" sz="2400" b="1" smtClean="0"/>
              <a:t>Tổ chức file</a:t>
            </a:r>
          </a:p>
          <a:p>
            <a:pPr eaLnBrk="1" hangingPunct="1"/>
            <a:r>
              <a:rPr lang="en-US" altLang="en-US" sz="2400" smtClean="0"/>
              <a:t>Cách tổ chức file là kỹ thuật sắp xếp các bản ghi vật lý của một file trên một thiết bị nhớ thứ cấp. Tổ chức một file cụ thể cần tính toán đến các yếu tố sau:</a:t>
            </a:r>
          </a:p>
          <a:p>
            <a:pPr marL="742950" lvl="1" indent="-285750" eaLnBrk="1" hangingPunct="1"/>
            <a:r>
              <a:rPr lang="en-US" altLang="en-US" sz="2000" smtClean="0"/>
              <a:t>Lấy dữ liệu nhanh.</a:t>
            </a:r>
          </a:p>
          <a:p>
            <a:pPr marL="742950" lvl="1" indent="-285750" eaLnBrk="1" hangingPunct="1"/>
            <a:r>
              <a:rPr lang="en-US" altLang="en-US" sz="2000" smtClean="0"/>
              <a:t>Thông lượng các giao dịch xử lý lớn</a:t>
            </a:r>
          </a:p>
          <a:p>
            <a:pPr marL="742950" lvl="1" indent="-285750" eaLnBrk="1" hangingPunct="1"/>
            <a:r>
              <a:rPr lang="en-US" altLang="en-US" sz="2000" smtClean="0"/>
              <a:t>Sử dụng hiệu quả không gian nhớ.</a:t>
            </a:r>
          </a:p>
          <a:p>
            <a:pPr marL="742950" lvl="1" indent="-285750" eaLnBrk="1" hangingPunct="1"/>
            <a:r>
              <a:rPr lang="en-US" altLang="en-US" sz="2000" smtClean="0"/>
              <a:t>Tránh được sai sót khi mất dữ liệu</a:t>
            </a:r>
          </a:p>
          <a:p>
            <a:pPr marL="742950" lvl="1" indent="-285750" eaLnBrk="1" hangingPunct="1"/>
            <a:r>
              <a:rPr lang="en-US" altLang="en-US" sz="2000" smtClean="0"/>
              <a:t>Tối ưu hóa nhu cầu tổ chức file.</a:t>
            </a:r>
          </a:p>
          <a:p>
            <a:pPr marL="742950" lvl="1" indent="-285750" eaLnBrk="1" hangingPunct="1"/>
            <a:r>
              <a:rPr lang="en-US" altLang="en-US" sz="2000" smtClean="0"/>
              <a:t>Đáp ứng được nhu cầu khi tăng dữ liệu</a:t>
            </a:r>
          </a:p>
          <a:p>
            <a:pPr marL="742950" lvl="1" indent="-285750" eaLnBrk="1" hangingPunct="1"/>
            <a:r>
              <a:rPr lang="en-US" altLang="en-US" sz="2000" smtClean="0"/>
              <a:t>Mô hình tổ chức bộ nhớ ngoài.</a:t>
            </a:r>
          </a:p>
          <a:p>
            <a:pPr marL="742950" lvl="1" indent="-285750" eaLnBrk="1" hangingPunct="1"/>
            <a:r>
              <a:rPr lang="en-US" altLang="en-US" sz="2000" smtClean="0"/>
              <a:t>Các phép toán đặc trưng trên tệp dữ liệu (Thêm, Sửa, Xóa, Tìm)</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EBDBC234-92EC-4AC4-9783-D733456E234B}" type="slidenum">
              <a:rPr lang="en-US" sz="1000">
                <a:solidFill>
                  <a:schemeClr val="bg2">
                    <a:shade val="50000"/>
                  </a:schemeClr>
                </a:solidFill>
              </a:rPr>
              <a:pPr algn="r" eaLnBrk="1" hangingPunct="1">
                <a:defRPr/>
              </a:pPr>
              <a:t>69</a:t>
            </a:fld>
            <a:endParaRPr lang="en-US" sz="1000">
              <a:solidFill>
                <a:schemeClr val="bg2">
                  <a:shade val="50000"/>
                </a:schemeClr>
              </a:solidFill>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69</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database</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7BE02547-8D47-4C1A-AFE0-D1C0ED18C20B}" type="slidenum">
              <a:rPr lang="en-US">
                <a:solidFill>
                  <a:schemeClr val="bg2">
                    <a:shade val="50000"/>
                  </a:schemeClr>
                </a:solidFill>
                <a:latin typeface="Verdana" pitchFamily="34" charset="0"/>
              </a:rPr>
              <a:pPr>
                <a:defRPr/>
              </a:pPr>
              <a:t>7</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7" name="Rectangle 2"/>
          <p:cNvSpPr txBox="1">
            <a:spLocks noChangeArrowheads="1"/>
          </p:cNvSpPr>
          <p:nvPr/>
        </p:nvSpPr>
        <p:spPr>
          <a:xfrm>
            <a:off x="0" y="568559"/>
            <a:ext cx="8770938" cy="795337"/>
          </a:xfrm>
          <a:prstGeom prst="rect">
            <a:avLst/>
          </a:prstGeom>
          <a:solidFill>
            <a:schemeClr val="bg1"/>
          </a:solidFill>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eaLnBrk="1" hangingPunct="1"/>
            <a:r>
              <a:rPr lang="en-US" sz="3200" kern="0" smtClean="0"/>
              <a:t>Overview of Database Design Process</a:t>
            </a:r>
            <a:endParaRPr lang="en-US" sz="3200" kern="0" smtClean="0"/>
          </a:p>
        </p:txBody>
      </p:sp>
      <p:pic>
        <p:nvPicPr>
          <p:cNvPr id="8" name="Picture 4" descr="DBDesign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84729"/>
            <a:ext cx="8153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7625"/>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51203" name="Content Placeholder 2"/>
          <p:cNvSpPr>
            <a:spLocks noGrp="1"/>
          </p:cNvSpPr>
          <p:nvPr>
            <p:ph idx="4294967295"/>
          </p:nvPr>
        </p:nvSpPr>
        <p:spPr>
          <a:xfrm>
            <a:off x="457200" y="1752600"/>
            <a:ext cx="8229600" cy="5105400"/>
          </a:xfrm>
        </p:spPr>
        <p:txBody>
          <a:bodyPr lIns="182880" tIns="91440"/>
          <a:lstStyle/>
          <a:p>
            <a:pPr eaLnBrk="1" hangingPunct="1">
              <a:buFont typeface="Wingdings" pitchFamily="2" charset="2"/>
              <a:buNone/>
            </a:pPr>
            <a:r>
              <a:rPr lang="en-US" altLang="en-US" sz="2400" b="1" smtClean="0"/>
              <a:t>Tổ chức file tuần tự (Sequential file )</a:t>
            </a:r>
          </a:p>
          <a:p>
            <a:pPr eaLnBrk="1" hangingPunct="1"/>
            <a:r>
              <a:rPr lang="en-US" altLang="en-US" sz="2400" smtClean="0"/>
              <a:t>Trong tổ chức file tuần tự, các bản ghi được sắp xếp tuần tự.</a:t>
            </a:r>
          </a:p>
          <a:p>
            <a:pPr eaLnBrk="1" hangingPunct="1"/>
            <a:r>
              <a:rPr lang="en-US" altLang="en-US" sz="2400" smtClean="0"/>
              <a:t>Giả sử: Hiện tại tệp cơ 8 bản ghi. 1 khối chứa 3 bản ghi. Con trỏ tệp trỏ đến bản ghi đầu tiên.</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CD92F039-75DA-42D5-A54F-E8644C86BD93}" type="slidenum">
              <a:rPr lang="en-US" sz="1000">
                <a:solidFill>
                  <a:schemeClr val="bg2">
                    <a:shade val="50000"/>
                  </a:schemeClr>
                </a:solidFill>
              </a:rPr>
              <a:pPr algn="r" eaLnBrk="1" hangingPunct="1">
                <a:defRPr/>
              </a:pPr>
              <a:t>70</a:t>
            </a:fld>
            <a:endParaRPr lang="en-US" sz="1000">
              <a:solidFill>
                <a:schemeClr val="bg2">
                  <a:shade val="50000"/>
                </a:schemeClr>
              </a:solidFill>
            </a:endParaRPr>
          </a:p>
        </p:txBody>
      </p:sp>
      <p:pic>
        <p:nvPicPr>
          <p:cNvPr id="512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38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70</a:t>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52227" name="Content Placeholder 2"/>
          <p:cNvSpPr>
            <a:spLocks noGrp="1"/>
          </p:cNvSpPr>
          <p:nvPr>
            <p:ph idx="4294967295"/>
          </p:nvPr>
        </p:nvSpPr>
        <p:spPr>
          <a:xfrm>
            <a:off x="457200" y="1752600"/>
            <a:ext cx="8229600" cy="5105400"/>
          </a:xfrm>
        </p:spPr>
        <p:txBody>
          <a:bodyPr lIns="182880" tIns="91440"/>
          <a:lstStyle/>
          <a:p>
            <a:pPr eaLnBrk="1" hangingPunct="1"/>
            <a:r>
              <a:rPr lang="en-US" altLang="en-US" sz="2200" b="1" smtClean="0"/>
              <a:t>Thêm bản ghi: </a:t>
            </a:r>
            <a:r>
              <a:rPr lang="en-US" altLang="en-US" sz="2200" smtClean="0"/>
              <a:t>lần theo con trỏ đến kiểm tra khối cuối cùng (khối 3) xem có đủ bộ nhớ không. Nếu không đủ thì phải cấp thêm khối mới.</a:t>
            </a:r>
          </a:p>
          <a:p>
            <a:pPr eaLnBrk="1" hangingPunct="1"/>
            <a:r>
              <a:rPr lang="en-US" altLang="en-US" sz="2200" smtClean="0"/>
              <a:t>Xóa bản ghi (có giá trị khóa =k):</a:t>
            </a:r>
          </a:p>
          <a:p>
            <a:pPr marL="742950" lvl="1" indent="-285750" eaLnBrk="1" hangingPunct="1"/>
            <a:r>
              <a:rPr lang="en-US" altLang="en-US" sz="2000" smtClean="0"/>
              <a:t>Tìm đến bản ghi đó</a:t>
            </a:r>
          </a:p>
          <a:p>
            <a:pPr marL="742950" lvl="1" indent="-285750" eaLnBrk="1" hangingPunct="1"/>
            <a:r>
              <a:rPr lang="en-US" altLang="en-US" sz="2000" smtClean="0"/>
              <a:t>Xóa : </a:t>
            </a:r>
          </a:p>
          <a:p>
            <a:pPr marL="1143000" lvl="2" indent="-228600" eaLnBrk="1" hangingPunct="1"/>
            <a:r>
              <a:rPr lang="en-US" altLang="en-US" sz="1800" smtClean="0"/>
              <a:t>Xóa logic: chỉ đánh dấu xóa</a:t>
            </a:r>
          </a:p>
          <a:p>
            <a:pPr marL="1143000" lvl="2" indent="-228600" eaLnBrk="1" hangingPunct="1"/>
            <a:r>
              <a:rPr lang="en-US" altLang="en-US" sz="1800" smtClean="0"/>
              <a:t>Xóa vật lý: Xóa hẳn bản ghi đó</a:t>
            </a:r>
          </a:p>
          <a:p>
            <a:pPr eaLnBrk="1" hangingPunct="1"/>
            <a:r>
              <a:rPr lang="en-US" altLang="en-US" sz="2200" smtClean="0"/>
              <a:t>Tìm kiếm bản ghi (có giá trị khóa =k): Tìm lần lượt từ trên xuống dưới cho đến khi gặp khóa k.</a:t>
            </a:r>
          </a:p>
          <a:p>
            <a:pPr eaLnBrk="1" hangingPunct="1"/>
            <a:r>
              <a:rPr lang="en-US" altLang="en-US" sz="2200" smtClean="0"/>
              <a:t>Sửa đổi giá trị thuộc tính:</a:t>
            </a:r>
          </a:p>
          <a:p>
            <a:pPr marL="742950" lvl="1" indent="-285750" eaLnBrk="1" hangingPunct="1"/>
            <a:r>
              <a:rPr lang="en-US" altLang="en-US" sz="2000" smtClean="0"/>
              <a:t>Tìm đến thuộc tính cần sửa</a:t>
            </a:r>
          </a:p>
          <a:p>
            <a:pPr marL="742950" lvl="1" indent="-285750" eaLnBrk="1" hangingPunct="1"/>
            <a:r>
              <a:rPr lang="en-US" altLang="en-US" sz="2000" smtClean="0"/>
              <a:t>Ghi đè giá trị mới lên giá trị cũ</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CC823ED9-93B1-4969-B382-51D9970242F0}" type="slidenum">
              <a:rPr lang="en-US" sz="1000">
                <a:solidFill>
                  <a:schemeClr val="bg2">
                    <a:shade val="50000"/>
                  </a:schemeClr>
                </a:solidFill>
              </a:rPr>
              <a:pPr algn="r" eaLnBrk="1" hangingPunct="1">
                <a:defRPr/>
              </a:pPr>
              <a:t>71</a:t>
            </a:fld>
            <a:endParaRPr lang="en-US" sz="1000">
              <a:solidFill>
                <a:schemeClr val="bg2">
                  <a:shade val="50000"/>
                </a:schemeClr>
              </a:solidFill>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53251" name="Content Placeholder 2"/>
          <p:cNvSpPr>
            <a:spLocks noGrp="1"/>
          </p:cNvSpPr>
          <p:nvPr>
            <p:ph idx="4294967295"/>
          </p:nvPr>
        </p:nvSpPr>
        <p:spPr>
          <a:xfrm>
            <a:off x="457200" y="1752600"/>
            <a:ext cx="8229600" cy="5105400"/>
          </a:xfrm>
        </p:spPr>
        <p:txBody>
          <a:bodyPr lIns="182880" tIns="91440"/>
          <a:lstStyle/>
          <a:p>
            <a:pPr eaLnBrk="1" hangingPunct="1">
              <a:buFont typeface="Wingdings" pitchFamily="2" charset="2"/>
              <a:buNone/>
            </a:pPr>
            <a:r>
              <a:rPr lang="en-US" altLang="en-US" sz="2400" b="1" smtClean="0"/>
              <a:t>Tổ chức file băm (Hashed File)</a:t>
            </a:r>
          </a:p>
          <a:p>
            <a:pPr algn="just" eaLnBrk="1" hangingPunct="1"/>
            <a:r>
              <a:rPr lang="en-US" altLang="en-US" sz="2200" smtClean="0"/>
              <a:t>Khái niệm hàm băm: Mỗi bản ghi đều có 1 khóa là giá trị số (giả sử là k)</a:t>
            </a:r>
          </a:p>
          <a:p>
            <a:pPr algn="just" eaLnBrk="1" hangingPunct="1"/>
            <a:r>
              <a:rPr lang="en-US" altLang="en-US" sz="2200" smtClean="0"/>
              <a:t> Hàm băm H(k)=b. Trong đó, b là số cụm (hàm băm sẽ tác động lên giá trị khóa và trả lại 1 số nguyên là số cụm)</a:t>
            </a:r>
          </a:p>
          <a:p>
            <a:pPr algn="just" eaLnBrk="1" hangingPunct="1"/>
            <a:r>
              <a:rPr lang="en-US" altLang="en-US" sz="2200" smtClean="0"/>
              <a:t>Phân chia tập hợp các bản ghi của tệp dữ liệu thành các cụm (Buckets). Mỗi cụm bao gồm một hoặc nhiều khối, mỗi khối chứa một số lượng cố định các bản ghi.</a:t>
            </a:r>
          </a:p>
          <a:p>
            <a:pPr algn="just" eaLnBrk="1" hangingPunct="1"/>
            <a:r>
              <a:rPr lang="en-US" altLang="en-US" sz="2200" smtClean="0"/>
              <a:t>Mỗi cụm ứng với một địa chỉ băm được đánh số từ 0..b-1. Ở mỗi đầu của khối đều chứa con trỏ trỏ đến khối tiếp theo trong cụm, khối cuối cùng trong cụm chứa con trỏ rỗng.</a:t>
            </a:r>
          </a:p>
          <a:p>
            <a:pPr algn="just" eaLnBrk="1" hangingPunct="1"/>
            <a:r>
              <a:rPr lang="en-US" altLang="en-US" sz="2200" smtClean="0"/>
              <a:t>Có một bảng chỉ dẫn cụm (bucket directory): chứa k con trỏ, mỗi con trỏ chứa địa chỉ khối đầu tiên của từng cụm.</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5FE58242-5925-4475-9A99-3692BA326830}" type="slidenum">
              <a:rPr lang="en-US" sz="1000">
                <a:solidFill>
                  <a:schemeClr val="bg2">
                    <a:shade val="50000"/>
                  </a:schemeClr>
                </a:solidFill>
              </a:rPr>
              <a:pPr algn="r" eaLnBrk="1" hangingPunct="1">
                <a:defRPr/>
              </a:pPr>
              <a:t>72</a:t>
            </a:fld>
            <a:endParaRPr lang="en-US" sz="1000">
              <a:solidFill>
                <a:schemeClr val="bg2">
                  <a:shade val="50000"/>
                </a:schemeClr>
              </a:solidFill>
            </a:endParaRPr>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72</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54275" name="Content Placeholder 2"/>
          <p:cNvSpPr>
            <a:spLocks noGrp="1"/>
          </p:cNvSpPr>
          <p:nvPr>
            <p:ph idx="4294967295"/>
          </p:nvPr>
        </p:nvSpPr>
        <p:spPr>
          <a:xfrm>
            <a:off x="457200" y="1752600"/>
            <a:ext cx="8229600" cy="5105400"/>
          </a:xfrm>
        </p:spPr>
        <p:txBody>
          <a:bodyPr lIns="182880" tIns="91440"/>
          <a:lstStyle/>
          <a:p>
            <a:pPr eaLnBrk="1" hangingPunct="1">
              <a:buFont typeface="Wingdings" pitchFamily="2" charset="2"/>
              <a:buNone/>
            </a:pPr>
            <a:r>
              <a:rPr lang="en-US" altLang="en-US" sz="2400" b="1" smtClean="0"/>
              <a:t>Tổ chức file băm (Hashed File)</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CCBFBF74-256F-448F-B875-A1C0A8ABB556}" type="slidenum">
              <a:rPr lang="en-US" sz="1000">
                <a:solidFill>
                  <a:schemeClr val="bg2">
                    <a:shade val="50000"/>
                  </a:schemeClr>
                </a:solidFill>
              </a:rPr>
              <a:pPr algn="r" eaLnBrk="1" hangingPunct="1">
                <a:defRPr/>
              </a:pPr>
              <a:t>73</a:t>
            </a:fld>
            <a:endParaRPr lang="en-US" sz="1000">
              <a:solidFill>
                <a:schemeClr val="bg2">
                  <a:shade val="50000"/>
                </a:schemeClr>
              </a:solidFill>
            </a:endParaRPr>
          </a:p>
        </p:txBody>
      </p:sp>
      <p:pic>
        <p:nvPicPr>
          <p:cNvPr id="5427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38400"/>
            <a:ext cx="6781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73</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55299" name="Content Placeholder 2"/>
          <p:cNvSpPr>
            <a:spLocks noGrp="1"/>
          </p:cNvSpPr>
          <p:nvPr>
            <p:ph idx="4294967295"/>
          </p:nvPr>
        </p:nvSpPr>
        <p:spPr>
          <a:xfrm>
            <a:off x="457200" y="1752600"/>
            <a:ext cx="8229600" cy="5105400"/>
          </a:xfrm>
        </p:spPr>
        <p:txBody>
          <a:bodyPr lIns="182880" tIns="91440"/>
          <a:lstStyle/>
          <a:p>
            <a:pPr algn="just" eaLnBrk="1" hangingPunct="1"/>
            <a:r>
              <a:rPr lang="en-US" altLang="en-US" sz="2400" b="1" smtClean="0"/>
              <a:t>Thêm bản ghi mới (với giá trị khóa k):</a:t>
            </a:r>
          </a:p>
          <a:p>
            <a:pPr marL="742950" lvl="1" indent="-285750" algn="just" eaLnBrk="1" hangingPunct="1"/>
            <a:r>
              <a:rPr lang="en-US" altLang="en-US" sz="2200" smtClean="0"/>
              <a:t>Tính H(k): Nếu H(k)=b thì bổ sung vào nhóm b (Lần theo con trỏ, thêm vào như tổ chức tuần tự).</a:t>
            </a:r>
          </a:p>
          <a:p>
            <a:pPr algn="just" eaLnBrk="1" hangingPunct="1"/>
            <a:r>
              <a:rPr lang="en-US" altLang="en-US" sz="2400" b="1" smtClean="0"/>
              <a:t>Tìm kiếm bản ghi (với giá trị khóa k):</a:t>
            </a:r>
          </a:p>
          <a:p>
            <a:pPr marL="742950" lvl="1" indent="-285750" algn="just" eaLnBrk="1" hangingPunct="1"/>
            <a:r>
              <a:rPr lang="en-US" altLang="en-US" sz="2200" smtClean="0"/>
              <a:t>Tính H(k): Nếu H(k)=b thì b chính là nhóm chứa bản ghi có khóa là k. Sau đó tìm kiếm tuần tự trên nhóm đó.</a:t>
            </a:r>
          </a:p>
          <a:p>
            <a:pPr algn="just" eaLnBrk="1" hangingPunct="1"/>
            <a:r>
              <a:rPr lang="en-US" altLang="en-US" sz="2400" b="1" smtClean="0"/>
              <a:t>Xóa bản ghi (với giá trị khóa k):</a:t>
            </a:r>
          </a:p>
          <a:p>
            <a:pPr marL="742950" lvl="1" indent="-285750" algn="just" eaLnBrk="1" hangingPunct="1"/>
            <a:r>
              <a:rPr lang="en-US" altLang="en-US" sz="2200" smtClean="0"/>
              <a:t>Tìm đến bản ghi có khóa k bằng cách tính H(k): Nếu H(k)= b thì tìm bản ghi đó trong nhóm b.</a:t>
            </a:r>
          </a:p>
          <a:p>
            <a:pPr marL="742950" lvl="1" indent="-285750" algn="just" eaLnBrk="1" hangingPunct="1"/>
            <a:r>
              <a:rPr lang="en-US" altLang="en-US" sz="2200" smtClean="0"/>
              <a:t>Xóa logic hoặc xóa vật lý.</a:t>
            </a:r>
          </a:p>
          <a:p>
            <a:pPr marL="742950" lvl="1" indent="-285750" algn="just" eaLnBrk="1" hangingPunct="1"/>
            <a:r>
              <a:rPr lang="en-US" altLang="en-US" sz="2200" smtClean="0"/>
              <a:t>Nếu bản ghi là duy nhất trong khối thì khi xóa bản ghi sẽ đồng thời giải phóng khối khỏi cụm chứa khối.</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84F6C726-C22F-4BD4-B8A4-7DF16193B033}" type="slidenum">
              <a:rPr lang="en-US" sz="1000">
                <a:solidFill>
                  <a:schemeClr val="bg2">
                    <a:shade val="50000"/>
                  </a:schemeClr>
                </a:solidFill>
              </a:rPr>
              <a:pPr algn="r" eaLnBrk="1" hangingPunct="1">
                <a:defRPr/>
              </a:pPr>
              <a:t>74</a:t>
            </a:fld>
            <a:endParaRPr lang="en-US" sz="1000">
              <a:solidFill>
                <a:schemeClr val="bg2">
                  <a:shade val="50000"/>
                </a:schemeClr>
              </a:solidFill>
            </a:endParaRPr>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74</a:t>
            </a:fld>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56323" name="Content Placeholder 2"/>
          <p:cNvSpPr>
            <a:spLocks noGrp="1"/>
          </p:cNvSpPr>
          <p:nvPr>
            <p:ph idx="4294967295"/>
          </p:nvPr>
        </p:nvSpPr>
        <p:spPr>
          <a:xfrm>
            <a:off x="457200" y="1752600"/>
            <a:ext cx="8229600" cy="5105400"/>
          </a:xfrm>
        </p:spPr>
        <p:txBody>
          <a:bodyPr lIns="182880" tIns="91440"/>
          <a:lstStyle/>
          <a:p>
            <a:pPr eaLnBrk="1" hangingPunct="1"/>
            <a:r>
              <a:rPr lang="en-US" altLang="en-US" sz="2400" b="1" smtClean="0"/>
              <a:t>Sửa đổi thuộc tính:</a:t>
            </a:r>
          </a:p>
          <a:p>
            <a:pPr marL="742950" lvl="1" indent="-285750" algn="just" eaLnBrk="1" hangingPunct="1"/>
            <a:r>
              <a:rPr lang="en-US" altLang="en-US" sz="2400" smtClean="0"/>
              <a:t>Sửa đổi thuộc tính không phải là khóa: Ghi đè giá trị mới lên giá trị cũ.</a:t>
            </a:r>
          </a:p>
          <a:p>
            <a:pPr marL="742950" lvl="1" indent="-285750" algn="just" eaLnBrk="1" hangingPunct="1"/>
            <a:r>
              <a:rPr lang="en-US" altLang="en-US" sz="2400" smtClean="0"/>
              <a:t>Sửa đổi thuộc tính khóa: Xóa bản ghi cũ, thêm bản ghi mới vào.</a:t>
            </a:r>
          </a:p>
          <a:p>
            <a:pPr marL="742950" lvl="1" indent="-285750" algn="just" eaLnBrk="1" hangingPunct="1"/>
            <a:r>
              <a:rPr lang="en-US" altLang="en-US" sz="2400" smtClean="0"/>
              <a:t>Tính H(k’).</a:t>
            </a:r>
          </a:p>
          <a:p>
            <a:pPr marL="1143000" lvl="2" indent="-228600" eaLnBrk="1" hangingPunct="1"/>
            <a:r>
              <a:rPr lang="en-US" altLang="en-US" sz="2200" smtClean="0"/>
              <a:t>Nếu h(k) =h(k’) </a:t>
            </a:r>
            <a:r>
              <a:rPr lang="en-US" altLang="en-US" sz="2200" smtClean="0">
                <a:sym typeface="Wingdings" pitchFamily="2" charset="2"/>
              </a:rPr>
              <a:t></a:t>
            </a:r>
            <a:r>
              <a:rPr lang="en-US" altLang="en-US" sz="2200" smtClean="0"/>
              <a:t> Ghi đè lên</a:t>
            </a:r>
          </a:p>
          <a:p>
            <a:pPr marL="1143000" lvl="2" indent="-228600" eaLnBrk="1" hangingPunct="1"/>
            <a:r>
              <a:rPr lang="en-US" altLang="en-US" sz="2200" smtClean="0"/>
              <a:t>Nếu h(k) &lt;&gt; h(k’) </a:t>
            </a:r>
            <a:r>
              <a:rPr lang="en-US" altLang="en-US" sz="2200" smtClean="0">
                <a:sym typeface="Wingdings" pitchFamily="2" charset="2"/>
              </a:rPr>
              <a:t></a:t>
            </a:r>
            <a:r>
              <a:rPr lang="en-US" altLang="en-US" sz="2200" smtClean="0"/>
              <a:t>Xóa bản ghi cũ, thêm bản ghi mới vào.</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1A2A6C44-8200-41B4-8E63-BD3AA5F3C7F8}" type="slidenum">
              <a:rPr lang="en-US" sz="1000">
                <a:solidFill>
                  <a:schemeClr val="bg2">
                    <a:shade val="50000"/>
                  </a:schemeClr>
                </a:solidFill>
              </a:rPr>
              <a:pPr algn="r" eaLnBrk="1" hangingPunct="1">
                <a:defRPr/>
              </a:pPr>
              <a:t>75</a:t>
            </a:fld>
            <a:endParaRPr lang="en-US" sz="1000">
              <a:solidFill>
                <a:schemeClr val="bg2">
                  <a:shade val="50000"/>
                </a:schemeClr>
              </a:solidFill>
            </a:endParaRPr>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75</a:t>
            </a:fld>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3400"/>
            <a:ext cx="8229600" cy="993775"/>
          </a:xfrm>
        </p:spPr>
        <p:txBody>
          <a:bodyPr>
            <a:normAutofit/>
          </a:bodyPr>
          <a:lstStyle/>
          <a:p>
            <a:pPr eaLnBrk="1" hangingPunct="1">
              <a:defRPr/>
            </a:pPr>
            <a:r>
              <a:rPr lang="en-US" smtClean="0">
                <a:solidFill>
                  <a:srgbClr val="0000FF"/>
                </a:solidFill>
                <a:effectLst>
                  <a:outerShdw blurRad="38100" dist="38100" dir="2700000" algn="tl">
                    <a:srgbClr val="C0C0C0"/>
                  </a:outerShdw>
                </a:effectLst>
              </a:rPr>
              <a:t>Thiết kế file vật lý</a:t>
            </a:r>
          </a:p>
        </p:txBody>
      </p:sp>
      <p:sp>
        <p:nvSpPr>
          <p:cNvPr id="57347" name="Content Placeholder 2"/>
          <p:cNvSpPr>
            <a:spLocks noGrp="1"/>
          </p:cNvSpPr>
          <p:nvPr>
            <p:ph idx="4294967295"/>
          </p:nvPr>
        </p:nvSpPr>
        <p:spPr>
          <a:xfrm>
            <a:off x="457200" y="1752600"/>
            <a:ext cx="8229600" cy="5105400"/>
          </a:xfrm>
        </p:spPr>
        <p:txBody>
          <a:bodyPr lIns="182880" tIns="91440"/>
          <a:lstStyle/>
          <a:p>
            <a:pPr eaLnBrk="1" hangingPunct="1">
              <a:buFont typeface="Wingdings" pitchFamily="2" charset="2"/>
              <a:buNone/>
            </a:pPr>
            <a:r>
              <a:rPr lang="en-US" altLang="en-US" sz="2400" b="1" smtClean="0"/>
              <a:t>Tổ chức file chỉ số</a:t>
            </a:r>
          </a:p>
          <a:p>
            <a:pPr eaLnBrk="1" hangingPunct="1"/>
            <a:r>
              <a:rPr lang="en-US" altLang="en-US" sz="2400" smtClean="0"/>
              <a:t>Một kiểu tổ chức tệp dữ liệu truy nhập khóa rất thường dùng trong CSDL là tệp chỉ số.</a:t>
            </a:r>
          </a:p>
        </p:txBody>
      </p:sp>
      <p:sp>
        <p:nvSpPr>
          <p:cNvPr id="4" name="Slide Number Placeholder 3"/>
          <p:cNvSpPr txBox="1">
            <a:spLocks noGrp="1"/>
          </p:cNvSpPr>
          <p:nvPr/>
        </p:nvSpPr>
        <p:spPr>
          <a:xfrm>
            <a:off x="8348663" y="6111875"/>
            <a:ext cx="457200" cy="365125"/>
          </a:xfrm>
          <a:prstGeom prst="rect">
            <a:avLst/>
          </a:prstGeom>
          <a:noFill/>
        </p:spPr>
        <p:txBody>
          <a:bodyPr anchor="b"/>
          <a:lstStyle/>
          <a:p>
            <a:pPr algn="r" eaLnBrk="1" hangingPunct="1">
              <a:defRPr/>
            </a:pPr>
            <a:fld id="{28003ABD-D185-4831-86E4-7CA4E07AE52D}" type="slidenum">
              <a:rPr lang="en-US" sz="1000">
                <a:solidFill>
                  <a:schemeClr val="bg2">
                    <a:shade val="50000"/>
                  </a:schemeClr>
                </a:solidFill>
              </a:rPr>
              <a:pPr algn="r" eaLnBrk="1" hangingPunct="1">
                <a:defRPr/>
              </a:pPr>
              <a:t>76</a:t>
            </a:fld>
            <a:endParaRPr lang="en-US" sz="1000">
              <a:solidFill>
                <a:schemeClr val="bg2">
                  <a:shade val="50000"/>
                </a:schemeClr>
              </a:solidFill>
            </a:endParaRPr>
          </a:p>
        </p:txBody>
      </p:sp>
      <p:pic>
        <p:nvPicPr>
          <p:cNvPr id="573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24200"/>
            <a:ext cx="658971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Text Box 6"/>
          <p:cNvSpPr txBox="1">
            <a:spLocks noChangeArrowheads="1"/>
          </p:cNvSpPr>
          <p:nvPr/>
        </p:nvSpPr>
        <p:spPr bwMode="auto">
          <a:xfrm>
            <a:off x="762000" y="5410200"/>
            <a:ext cx="7086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7663" indent="-347663">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Trong đó:</a:t>
            </a:r>
          </a:p>
          <a:p>
            <a:pPr>
              <a:buFontTx/>
              <a:buChar char="•"/>
            </a:pPr>
            <a:r>
              <a:rPr lang="en-US" altLang="en-US">
                <a:solidFill>
                  <a:srgbClr val="990000"/>
                </a:solidFill>
              </a:rPr>
              <a:t>K1: Giá trị khóa của bản ghi đầu tiên của khối thứ nhất.</a:t>
            </a:r>
          </a:p>
          <a:p>
            <a:pPr>
              <a:buFontTx/>
              <a:buChar char="•"/>
            </a:pPr>
            <a:r>
              <a:rPr lang="en-US" altLang="en-US">
                <a:solidFill>
                  <a:srgbClr val="990000"/>
                </a:solidFill>
              </a:rPr>
              <a:t>Tệp chỉ dẫn có 2 trường: khóa và con trỏ</a:t>
            </a:r>
          </a:p>
          <a:p>
            <a:pPr>
              <a:buFontTx/>
              <a:buChar char="•"/>
            </a:pPr>
            <a:r>
              <a:rPr lang="en-US" altLang="en-US">
                <a:solidFill>
                  <a:srgbClr val="990000"/>
                </a:solidFill>
              </a:rPr>
              <a:t>Tệp chính có n khối, trong khối chứa các bản ghi.</a:t>
            </a:r>
          </a:p>
        </p:txBody>
      </p:sp>
      <p:sp>
        <p:nvSpPr>
          <p:cNvPr id="5" name="Slide Number Placeholder 4"/>
          <p:cNvSpPr>
            <a:spLocks noGrp="1"/>
          </p:cNvSpPr>
          <p:nvPr>
            <p:ph type="sldNum" sz="quarter" idx="12"/>
          </p:nvPr>
        </p:nvSpPr>
        <p:spPr/>
        <p:txBody>
          <a:bodyPr/>
          <a:lstStyle/>
          <a:p>
            <a:pPr>
              <a:defRPr/>
            </a:pPr>
            <a:fld id="{681807CD-D10B-4C5E-B3AB-57A8821EB300}" type="slidenum">
              <a:rPr lang="en-US" smtClean="0"/>
              <a:pPr>
                <a:defRPr/>
              </a:pPr>
              <a:t>76</a:t>
            </a:fld>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en-US" altLang="en-US" b="1" smtClean="0">
                <a:solidFill>
                  <a:srgbClr val="0070C0"/>
                </a:solidFill>
              </a:rPr>
              <a:t>Tổ chức file chỉ số</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C9B35BD0-2A84-44AC-AC25-9A972A86388B}" type="slidenum">
              <a:rPr lang="en-US" sz="1000">
                <a:solidFill>
                  <a:schemeClr val="bg2">
                    <a:shade val="50000"/>
                  </a:schemeClr>
                </a:solidFill>
              </a:rPr>
              <a:pPr algn="r" eaLnBrk="1" hangingPunct="1">
                <a:defRPr/>
              </a:pPr>
              <a:t>77</a:t>
            </a:fld>
            <a:endParaRPr lang="en-US" sz="1000">
              <a:solidFill>
                <a:schemeClr val="bg2">
                  <a:shade val="50000"/>
                </a:schemeClr>
              </a:solidFill>
            </a:endParaRPr>
          </a:p>
        </p:txBody>
      </p:sp>
      <p:pic>
        <p:nvPicPr>
          <p:cNvPr id="75780" name="Picture 2"/>
          <p:cNvPicPr>
            <a:picLocks noChangeAspect="1" noChangeArrowheads="1"/>
          </p:cNvPicPr>
          <p:nvPr/>
        </p:nvPicPr>
        <p:blipFill>
          <a:blip r:embed="rId2">
            <a:extLst>
              <a:ext uri="{28A0092B-C50C-407E-A947-70E740481C1C}">
                <a14:useLocalDpi xmlns:a14="http://schemas.microsoft.com/office/drawing/2010/main" val="0"/>
              </a:ext>
            </a:extLst>
          </a:blip>
          <a:srcRect l="21362" t="13728" r="14404" b="4303"/>
          <a:stretch>
            <a:fillRect/>
          </a:stretch>
        </p:blipFill>
        <p:spPr bwMode="auto">
          <a:xfrm>
            <a:off x="1219200" y="80963"/>
            <a:ext cx="6921500" cy="662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77</a:t>
            </a:fld>
            <a:endParaRPr lang="en-US"/>
          </a:p>
        </p:txBody>
      </p:sp>
    </p:spTree>
    <p:extLst>
      <p:ext uri="{BB962C8B-B14F-4D97-AF65-F5344CB8AC3E}">
        <p14:creationId xmlns:p14="http://schemas.microsoft.com/office/powerpoint/2010/main" val="3150431932"/>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pPr eaLnBrk="1" hangingPunct="1"/>
            <a:r>
              <a:rPr lang="en-US" altLang="en-US" b="1" smtClean="0">
                <a:solidFill>
                  <a:srgbClr val="0070C0"/>
                </a:solidFill>
              </a:rPr>
              <a:t>Tổ chức file chỉ số</a:t>
            </a:r>
          </a:p>
        </p:txBody>
      </p:sp>
      <p:sp>
        <p:nvSpPr>
          <p:cNvPr id="242691" name="Rectangle 3"/>
          <p:cNvSpPr>
            <a:spLocks noGrp="1" noChangeArrowheads="1"/>
          </p:cNvSpPr>
          <p:nvPr>
            <p:ph idx="4294967295"/>
          </p:nvPr>
        </p:nvSpPr>
        <p:spPr>
          <a:xfrm>
            <a:off x="457200" y="1828800"/>
            <a:ext cx="8305800" cy="3975100"/>
          </a:xfrm>
        </p:spPr>
        <p:txBody>
          <a:bodyPr lIns="182880" tIns="91440"/>
          <a:lstStyle/>
          <a:p>
            <a:pPr algn="just" eaLnBrk="1" hangingPunct="1">
              <a:defRPr/>
            </a:pPr>
            <a:r>
              <a:rPr lang="en-US" sz="2400" b="1" smtClean="0"/>
              <a:t>Thêm bản ghi (có giá trị khóa k):</a:t>
            </a:r>
          </a:p>
          <a:p>
            <a:pPr lvl="1" algn="just" eaLnBrk="1" hangingPunct="1">
              <a:defRPr/>
            </a:pPr>
            <a:r>
              <a:rPr lang="en-US" sz="2200" smtClean="0">
                <a:ea typeface="+mn-ea"/>
                <a:cs typeface="+mn-cs"/>
              </a:rPr>
              <a:t>Tìm vị trí khối cần thêm (H(k)=b).</a:t>
            </a:r>
          </a:p>
          <a:p>
            <a:pPr lvl="1" algn="just" eaLnBrk="1" hangingPunct="1">
              <a:defRPr/>
            </a:pPr>
            <a:r>
              <a:rPr lang="vi-VN" sz="2200" smtClean="0">
                <a:ea typeface="+mn-ea"/>
                <a:cs typeface="+mn-cs"/>
              </a:rPr>
              <a:t>Nếu khối đó còn chỗ trống thì thêm bản ghi vào theo đúng thứ tự sắp</a:t>
            </a:r>
            <a:r>
              <a:rPr lang="en-US" sz="2200" smtClean="0">
                <a:ea typeface="+mn-ea"/>
                <a:cs typeface="+mn-cs"/>
              </a:rPr>
              <a:t> </a:t>
            </a:r>
            <a:r>
              <a:rPr lang="vi-VN" sz="2200" smtClean="0">
                <a:ea typeface="+mn-ea"/>
                <a:cs typeface="+mn-cs"/>
              </a:rPr>
              <a:t>xếp và chú ý thay đổi khóa trong bảng chỉ dẫn khối nếu có sự thay</a:t>
            </a:r>
            <a:r>
              <a:rPr lang="en-US" sz="2200" smtClean="0">
                <a:ea typeface="+mn-ea"/>
                <a:cs typeface="+mn-cs"/>
              </a:rPr>
              <a:t> </a:t>
            </a:r>
            <a:r>
              <a:rPr lang="vi-VN" sz="2200" smtClean="0">
                <a:ea typeface="+mn-ea"/>
                <a:cs typeface="+mn-cs"/>
              </a:rPr>
              <a:t>đổi.</a:t>
            </a:r>
            <a:r>
              <a:rPr lang="en-US" sz="2200" smtClean="0">
                <a:ea typeface="+mn-ea"/>
                <a:cs typeface="+mn-cs"/>
              </a:rPr>
              <a:t> </a:t>
            </a:r>
            <a:endParaRPr lang="vi-VN" sz="2200" smtClean="0">
              <a:ea typeface="+mn-ea"/>
              <a:cs typeface="+mn-cs"/>
            </a:endParaRPr>
          </a:p>
          <a:p>
            <a:pPr algn="just" eaLnBrk="1" hangingPunct="1">
              <a:defRPr/>
            </a:pPr>
            <a:r>
              <a:rPr lang="en-US" sz="2400" b="1" smtClean="0"/>
              <a:t>Xóa bản ghi (có giá trị khóa k):</a:t>
            </a:r>
          </a:p>
          <a:p>
            <a:pPr lvl="1" algn="just" eaLnBrk="1" hangingPunct="1">
              <a:defRPr/>
            </a:pPr>
            <a:r>
              <a:rPr lang="vi-VN" sz="2200" smtClean="0">
                <a:ea typeface="+mn-ea"/>
                <a:cs typeface="+mn-cs"/>
              </a:rPr>
              <a:t>Quá trình giống như thêm một bản ghi. Tuy nhiên, nếu khi xóa tạo ra</a:t>
            </a:r>
            <a:r>
              <a:rPr lang="en-US" sz="2200" smtClean="0">
                <a:ea typeface="+mn-ea"/>
                <a:cs typeface="+mn-cs"/>
              </a:rPr>
              <a:t> </a:t>
            </a:r>
            <a:r>
              <a:rPr lang="vi-VN" sz="2200" smtClean="0">
                <a:ea typeface="+mn-ea"/>
                <a:cs typeface="+mn-cs"/>
              </a:rPr>
              <a:t>khối rỗng, khi đó có thể xóa bỏ toàn bộ khối.</a:t>
            </a:r>
          </a:p>
          <a:p>
            <a:pPr lvl="1" algn="just" eaLnBrk="1" hangingPunct="1">
              <a:defRPr/>
            </a:pPr>
            <a:r>
              <a:rPr lang="en-US" sz="2200" smtClean="0">
                <a:ea typeface="+mn-ea"/>
                <a:cs typeface="+mn-cs"/>
              </a:rPr>
              <a:t>Tìm kiếm bản ghi (có giá trị khóa k): Có thể tìm kiếm tuần tự hoặc nhị phân.</a:t>
            </a:r>
            <a:endParaRPr lang="en-US" sz="2200" smtClean="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F3BC2F3-3F02-4743-8533-E3FA7C473C31}" type="slidenum">
              <a:rPr lang="en-US" sz="1000">
                <a:solidFill>
                  <a:schemeClr val="bg2">
                    <a:shade val="50000"/>
                  </a:schemeClr>
                </a:solidFill>
              </a:rPr>
              <a:pPr algn="r" eaLnBrk="1" hangingPunct="1">
                <a:defRPr/>
              </a:pPr>
              <a:t>78</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78</a:t>
            </a:fld>
            <a:endParaRPr lang="en-US"/>
          </a:p>
        </p:txBody>
      </p:sp>
    </p:spTree>
    <p:extLst>
      <p:ext uri="{BB962C8B-B14F-4D97-AF65-F5344CB8AC3E}">
        <p14:creationId xmlns:p14="http://schemas.microsoft.com/office/powerpoint/2010/main" val="291881776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eaLnBrk="1" hangingPunct="1"/>
            <a:r>
              <a:rPr lang="en-US" altLang="en-US" b="1" smtClean="0">
                <a:solidFill>
                  <a:srgbClr val="0070C0"/>
                </a:solidFill>
              </a:rPr>
              <a:t>Tổ chức file chỉ số</a:t>
            </a:r>
          </a:p>
        </p:txBody>
      </p:sp>
      <p:sp>
        <p:nvSpPr>
          <p:cNvPr id="242691" name="Rectangle 3"/>
          <p:cNvSpPr>
            <a:spLocks noGrp="1" noChangeArrowheads="1"/>
          </p:cNvSpPr>
          <p:nvPr>
            <p:ph idx="4294967295"/>
          </p:nvPr>
        </p:nvSpPr>
        <p:spPr>
          <a:xfrm>
            <a:off x="457200" y="1828800"/>
            <a:ext cx="8305800" cy="3975100"/>
          </a:xfrm>
        </p:spPr>
        <p:txBody>
          <a:bodyPr lIns="182880" tIns="91440"/>
          <a:lstStyle/>
          <a:p>
            <a:pPr eaLnBrk="1" hangingPunct="1">
              <a:defRPr/>
            </a:pPr>
            <a:r>
              <a:rPr lang="vi-VN" sz="2400" b="1" smtClean="0"/>
              <a:t>Sửa đổi thuộc tính:</a:t>
            </a:r>
          </a:p>
          <a:p>
            <a:pPr lvl="1" eaLnBrk="1" hangingPunct="1">
              <a:defRPr/>
            </a:pPr>
            <a:r>
              <a:rPr lang="en-US" sz="2200" smtClean="0">
                <a:ea typeface="+mn-ea"/>
                <a:cs typeface="+mn-cs"/>
              </a:rPr>
              <a:t>Thuộc tính khóa: Xóa cũ, thêm mới.</a:t>
            </a:r>
          </a:p>
          <a:p>
            <a:pPr lvl="1" eaLnBrk="1" hangingPunct="1">
              <a:defRPr/>
            </a:pPr>
            <a:r>
              <a:rPr lang="vi-VN" sz="2200" smtClean="0">
                <a:ea typeface="+mn-ea"/>
                <a:cs typeface="+mn-cs"/>
              </a:rPr>
              <a:t>Thuộc tính không khóa: Ghi đè lên thuộc tính cũ.</a:t>
            </a:r>
            <a:endParaRPr lang="en-US" sz="2200" smtClean="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22A2A868-A97D-4F73-899B-82D027C89065}" type="slidenum">
              <a:rPr lang="en-US" sz="1000">
                <a:solidFill>
                  <a:schemeClr val="bg2">
                    <a:shade val="50000"/>
                  </a:schemeClr>
                </a:solidFill>
              </a:rPr>
              <a:pPr algn="r" eaLnBrk="1" hangingPunct="1">
                <a:defRPr/>
              </a:pPr>
              <a:t>79</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79</a:t>
            </a:fld>
            <a:endParaRPr lang="en-US"/>
          </a:p>
        </p:txBody>
      </p:sp>
    </p:spTree>
    <p:extLst>
      <p:ext uri="{BB962C8B-B14F-4D97-AF65-F5344CB8AC3E}">
        <p14:creationId xmlns:p14="http://schemas.microsoft.com/office/powerpoint/2010/main" val="31741560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Phương pháp thiết kế CSDL</a:t>
            </a:r>
          </a:p>
        </p:txBody>
      </p:sp>
      <p:sp>
        <p:nvSpPr>
          <p:cNvPr id="10243" name="Rectangle 3"/>
          <p:cNvSpPr>
            <a:spLocks noGrp="1" noChangeArrowheads="1"/>
          </p:cNvSpPr>
          <p:nvPr>
            <p:ph idx="4294967295"/>
          </p:nvPr>
        </p:nvSpPr>
        <p:spPr>
          <a:xfrm>
            <a:off x="-131950" y="1906587"/>
            <a:ext cx="9123549" cy="3975100"/>
          </a:xfrm>
        </p:spPr>
        <p:txBody>
          <a:bodyPr lIns="182880" tIns="91440">
            <a:noAutofit/>
          </a:bodyPr>
          <a:lstStyle/>
          <a:p>
            <a:pPr lvl="1" algn="just">
              <a:spcBef>
                <a:spcPts val="600"/>
              </a:spcBef>
              <a:spcAft>
                <a:spcPts val="600"/>
              </a:spcAft>
              <a:buFontTx/>
              <a:buAutoNum type="arabicPeriod"/>
            </a:pPr>
            <a:r>
              <a:rPr lang="en-US" sz="2400" b="1"/>
              <a:t>Phân tích các yêu cầu:</a:t>
            </a:r>
            <a:r>
              <a:rPr lang="en-US" sz="2400"/>
              <a:t> Thu thập dữ liệu thực, các yêu cầu đặc biệt, đầu ra mong muốn.  Thông tin sử dụng để phân tích phải đầy đủ và chính xác.</a:t>
            </a:r>
          </a:p>
          <a:p>
            <a:pPr lvl="1" algn="just">
              <a:spcBef>
                <a:spcPts val="600"/>
              </a:spcBef>
              <a:spcAft>
                <a:spcPts val="600"/>
              </a:spcAft>
              <a:buFontTx/>
              <a:buAutoNum type="arabicPeriod"/>
            </a:pPr>
            <a:r>
              <a:rPr lang="en-US" sz="2400" b="1"/>
              <a:t>Thiết kế mức logic:</a:t>
            </a:r>
            <a:r>
              <a:rPr lang="en-US" sz="2400"/>
              <a:t> Thiết lập các trường dữ liệu (fields), bảng dữ liệu (tables) và mối quan hệ (</a:t>
            </a:r>
            <a:r>
              <a:rPr lang="en-US" sz="2400" smtClean="0"/>
              <a:t>relationships</a:t>
            </a:r>
            <a:r>
              <a:rPr lang="en-US" sz="2400"/>
              <a:t>) giữa các bảng. Các bảng dữ liệu ở dạng chuẩn. Xây dựng các câu lệnh tạo các bảng dữ liệu.</a:t>
            </a:r>
          </a:p>
          <a:p>
            <a:pPr lvl="1" algn="just">
              <a:spcBef>
                <a:spcPts val="600"/>
              </a:spcBef>
              <a:spcAft>
                <a:spcPts val="600"/>
              </a:spcAft>
              <a:buFontTx/>
              <a:buAutoNum type="arabicPeriod"/>
            </a:pPr>
            <a:r>
              <a:rPr lang="en-US" sz="2400" b="1"/>
              <a:t>Thiết kế mức vật lý:</a:t>
            </a:r>
            <a:r>
              <a:rPr lang="en-US" sz="2400"/>
              <a:t> Xây dựng các bảng vật lý phù hợp với hệ quản trị cơ sở dữ liệu được chọn.</a:t>
            </a:r>
          </a:p>
          <a:p>
            <a:pPr lvl="1" algn="just">
              <a:spcBef>
                <a:spcPts val="600"/>
              </a:spcBef>
              <a:spcAft>
                <a:spcPts val="600"/>
              </a:spcAft>
              <a:buFontTx/>
              <a:buAutoNum type="arabicPeriod"/>
            </a:pPr>
            <a:r>
              <a:rPr lang="en-US" sz="2400" b="1"/>
              <a:t>Bước hoàn thiện:</a:t>
            </a:r>
            <a:r>
              <a:rPr lang="en-US" sz="2400"/>
              <a:t> Lâp chỉ </a:t>
            </a:r>
            <a:r>
              <a:rPr lang="en-US" sz="2400" smtClean="0"/>
              <a:t>mục</a:t>
            </a:r>
            <a:r>
              <a:rPr lang="en-US" sz="2400" smtClean="0"/>
              <a:t>, </a:t>
            </a:r>
            <a:r>
              <a:rPr lang="en-US" sz="2400"/>
              <a:t>xem xét lại các dạng chuẩn, yêu cầu bảo mật và các vấn đề khác.</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2B5B6765-B8E0-4A44-92EB-017790B4CA4D}" type="slidenum">
              <a:rPr lang="en-US">
                <a:solidFill>
                  <a:schemeClr val="bg2">
                    <a:shade val="50000"/>
                  </a:schemeClr>
                </a:solidFill>
                <a:latin typeface="Verdana" pitchFamily="34" charset="0"/>
              </a:rPr>
              <a:pPr>
                <a:defRPr/>
              </a:pPr>
              <a:t>8</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a:xfrm>
            <a:off x="3124200" y="6629400"/>
            <a:ext cx="2895600" cy="457200"/>
          </a:xfrm>
        </p:spPr>
        <p:txBody>
          <a:bodyPr/>
          <a:lstStyle/>
          <a:p>
            <a:pPr>
              <a:defRPr/>
            </a:pPr>
            <a:r>
              <a:rPr lang="en-US" smtClean="0"/>
              <a:t>Trần Thi Kim Chi</a:t>
            </a:r>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eaLnBrk="1" hangingPunct="1"/>
            <a:r>
              <a:rPr lang="en-US" altLang="en-US" b="1" smtClean="0">
                <a:solidFill>
                  <a:srgbClr val="0070C0"/>
                </a:solidFill>
              </a:rPr>
              <a:t>Tổ chức file chỉ số</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448ED473-5164-4D98-8E63-AE631B31A653}" type="slidenum">
              <a:rPr lang="en-US" sz="1000">
                <a:solidFill>
                  <a:schemeClr val="bg2">
                    <a:shade val="50000"/>
                  </a:schemeClr>
                </a:solidFill>
              </a:rPr>
              <a:pPr algn="r" eaLnBrk="1" hangingPunct="1">
                <a:defRPr/>
              </a:pPr>
              <a:t>80</a:t>
            </a:fld>
            <a:endParaRPr lang="en-US" sz="1000">
              <a:solidFill>
                <a:schemeClr val="bg2">
                  <a:shade val="50000"/>
                </a:schemeClr>
              </a:solidFill>
            </a:endParaRPr>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l="21210" t="18443" r="10861" b="19467"/>
          <a:stretch>
            <a:fillRect/>
          </a:stretch>
        </p:blipFill>
        <p:spPr bwMode="auto">
          <a:xfrm>
            <a:off x="1041400" y="1843088"/>
            <a:ext cx="7315200" cy="501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80</a:t>
            </a:fld>
            <a:endParaRPr lang="en-US"/>
          </a:p>
        </p:txBody>
      </p:sp>
    </p:spTree>
    <p:extLst>
      <p:ext uri="{BB962C8B-B14F-4D97-AF65-F5344CB8AC3E}">
        <p14:creationId xmlns:p14="http://schemas.microsoft.com/office/powerpoint/2010/main" val="295593218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EE5F55E2-B4EB-43BB-AB1F-616AF187D59A}" type="slidenum">
              <a:rPr lang="en-US" sz="1000">
                <a:solidFill>
                  <a:schemeClr val="bg2">
                    <a:shade val="50000"/>
                  </a:schemeClr>
                </a:solidFill>
              </a:rPr>
              <a:pPr algn="r" eaLnBrk="1" hangingPunct="1">
                <a:defRPr/>
              </a:pPr>
              <a:t>81</a:t>
            </a:fld>
            <a:endParaRPr lang="en-US" sz="1000">
              <a:solidFill>
                <a:schemeClr val="bg2">
                  <a:shade val="50000"/>
                </a:schemeClr>
              </a:solidFill>
            </a:endParaRPr>
          </a:p>
        </p:txBody>
      </p:sp>
      <p:pic>
        <p:nvPicPr>
          <p:cNvPr id="604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382000" cy="581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81</a:t>
            </a:fld>
            <a:endParaRPr 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altLang="en-US" b="1" smtClean="0">
                <a:solidFill>
                  <a:srgbClr val="0000FF"/>
                </a:solidFill>
              </a:rPr>
              <a:t>Ví dụ về thiết kế file</a:t>
            </a:r>
          </a:p>
        </p:txBody>
      </p:sp>
      <p:sp>
        <p:nvSpPr>
          <p:cNvPr id="61443" name="Rectangle 3"/>
          <p:cNvSpPr>
            <a:spLocks noGrp="1" noChangeArrowheads="1"/>
          </p:cNvSpPr>
          <p:nvPr>
            <p:ph idx="4294967295"/>
          </p:nvPr>
        </p:nvSpPr>
        <p:spPr>
          <a:xfrm>
            <a:off x="457200" y="1828800"/>
            <a:ext cx="8305800" cy="3975100"/>
          </a:xfrm>
        </p:spPr>
        <p:txBody>
          <a:bodyPr lIns="182880" tIns="91440"/>
          <a:lstStyle/>
          <a:p>
            <a:pPr eaLnBrk="1" hangingPunct="1"/>
            <a:r>
              <a:rPr lang="en-US" altLang="en-US" sz="2400" smtClean="0"/>
              <a:t>Xét Ví dụ sau: Có 2 chứng từ.</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858A3FAE-7D01-4089-88C2-27C4BF79A8EF}" type="slidenum">
              <a:rPr lang="en-US" sz="1000">
                <a:solidFill>
                  <a:schemeClr val="bg2">
                    <a:shade val="50000"/>
                  </a:schemeClr>
                </a:solidFill>
              </a:rPr>
              <a:pPr algn="r" eaLnBrk="1" hangingPunct="1">
                <a:defRPr/>
              </a:pPr>
              <a:t>82</a:t>
            </a:fld>
            <a:endParaRPr lang="en-US" sz="1000">
              <a:solidFill>
                <a:schemeClr val="bg2">
                  <a:shade val="50000"/>
                </a:schemeClr>
              </a:solidFill>
            </a:endParaRPr>
          </a:p>
        </p:txBody>
      </p:sp>
      <p:pic>
        <p:nvPicPr>
          <p:cNvPr id="614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46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82</a:t>
            </a:fld>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eaLnBrk="1" hangingPunct="1"/>
            <a:r>
              <a:rPr lang="en-US" altLang="en-US" b="1" smtClean="0">
                <a:solidFill>
                  <a:srgbClr val="0000FF"/>
                </a:solidFill>
              </a:rPr>
              <a:t>Ví dụ về thiết kế file</a:t>
            </a:r>
          </a:p>
        </p:txBody>
      </p:sp>
      <p:sp>
        <p:nvSpPr>
          <p:cNvPr id="62467" name="Rectangle 3"/>
          <p:cNvSpPr>
            <a:spLocks noGrp="1" noChangeArrowheads="1"/>
          </p:cNvSpPr>
          <p:nvPr>
            <p:ph idx="4294967295"/>
          </p:nvPr>
        </p:nvSpPr>
        <p:spPr>
          <a:xfrm>
            <a:off x="457200" y="1828800"/>
            <a:ext cx="8305800" cy="3975100"/>
          </a:xfrm>
        </p:spPr>
        <p:txBody>
          <a:bodyPr lIns="182880" tIns="91440"/>
          <a:lstStyle/>
          <a:p>
            <a:pPr eaLnBrk="1" hangingPunct="1"/>
            <a:r>
              <a:rPr lang="en-US" altLang="en-US" sz="2400" smtClean="0"/>
              <a:t>Xét Ví dụ sau: Có 2 chứng từ.</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386BFFE9-B276-4C54-8228-E4D8F154C05D}" type="slidenum">
              <a:rPr lang="en-US" sz="1000">
                <a:solidFill>
                  <a:schemeClr val="bg2">
                    <a:shade val="50000"/>
                  </a:schemeClr>
                </a:solidFill>
              </a:rPr>
              <a:pPr algn="r" eaLnBrk="1" hangingPunct="1">
                <a:defRPr/>
              </a:pPr>
              <a:t>83</a:t>
            </a:fld>
            <a:endParaRPr lang="en-US" sz="1000">
              <a:solidFill>
                <a:schemeClr val="bg2">
                  <a:shade val="50000"/>
                </a:schemeClr>
              </a:solidFill>
            </a:endParaRPr>
          </a:p>
        </p:txBody>
      </p:sp>
      <p:pic>
        <p:nvPicPr>
          <p:cNvPr id="624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76755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83</a:t>
            </a:fld>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r>
              <a:rPr lang="en-US" altLang="en-US" b="1" smtClean="0">
                <a:solidFill>
                  <a:srgbClr val="0000FF"/>
                </a:solidFill>
              </a:rPr>
              <a:t>Ví dụ về thiết kế file</a:t>
            </a:r>
          </a:p>
        </p:txBody>
      </p:sp>
      <p:sp>
        <p:nvSpPr>
          <p:cNvPr id="63491" name="Rectangle 3"/>
          <p:cNvSpPr>
            <a:spLocks noGrp="1" noChangeArrowheads="1"/>
          </p:cNvSpPr>
          <p:nvPr>
            <p:ph idx="4294967295"/>
          </p:nvPr>
        </p:nvSpPr>
        <p:spPr>
          <a:xfrm>
            <a:off x="457200" y="1828800"/>
            <a:ext cx="8305800" cy="3975100"/>
          </a:xfrm>
        </p:spPr>
        <p:txBody>
          <a:bodyPr lIns="182880" tIns="91440"/>
          <a:lstStyle/>
          <a:p>
            <a:pPr eaLnBrk="1" hangingPunct="1"/>
            <a:r>
              <a:rPr lang="en-US" altLang="en-US" sz="2800" smtClean="0"/>
              <a:t>Sau quá trình thiết kế logic ta được các quan hệ sau:</a:t>
            </a:r>
          </a:p>
          <a:p>
            <a:pPr lvl="1" eaLnBrk="1" hangingPunct="1"/>
            <a:r>
              <a:rPr lang="en-US" altLang="en-US" sz="2400" smtClean="0"/>
              <a:t>KHACH(Ma_Khach, Ten_kh, DiaChi_kh)</a:t>
            </a:r>
          </a:p>
          <a:p>
            <a:pPr lvl="1" eaLnBrk="1" hangingPunct="1"/>
            <a:r>
              <a:rPr lang="en-US" altLang="en-US" sz="2400" smtClean="0"/>
              <a:t>HANG(Ma_hang, Ten_hang, Mota_hang, Donvi)</a:t>
            </a:r>
          </a:p>
          <a:p>
            <a:pPr lvl="1" eaLnBrk="1" hangingPunct="1"/>
            <a:r>
              <a:rPr lang="en-US" altLang="en-US" sz="2400" smtClean="0"/>
              <a:t>DONHANG(So_Don, Ma_Khach, NgayDon)</a:t>
            </a:r>
          </a:p>
          <a:p>
            <a:pPr lvl="1" eaLnBrk="1" hangingPunct="1"/>
            <a:r>
              <a:rPr lang="en-US" altLang="en-US" sz="2400" smtClean="0"/>
              <a:t>PHIEUGIAO(So_Phieu, Ma_Khach , Noi_Giao, Ngay_Giao)</a:t>
            </a:r>
          </a:p>
          <a:p>
            <a:pPr lvl="1" eaLnBrk="1" hangingPunct="1"/>
            <a:r>
              <a:rPr lang="en-US" altLang="en-US" sz="2400" smtClean="0"/>
              <a:t>DONGDON(So_Don, Ma_Hang, So_luongD)</a:t>
            </a:r>
          </a:p>
          <a:p>
            <a:pPr lvl="1" eaLnBrk="1" hangingPunct="1"/>
            <a:r>
              <a:rPr lang="en-US" altLang="en-US" sz="2400" smtClean="0"/>
              <a:t>DONGPHIEUGIAO(So_Phieu, MaHang, So_luonggi, DonGia)</a:t>
            </a:r>
          </a:p>
          <a:p>
            <a:pPr eaLnBrk="1" hangingPunct="1"/>
            <a:r>
              <a:rPr lang="en-US" altLang="en-US" sz="2800" smtClean="0"/>
              <a:t>Khi tiến hành thiết kế vật lý, ta được các file sau:</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434E0036-061E-4B3B-98F9-F2E2F8332BD5}" type="slidenum">
              <a:rPr lang="en-US" sz="1000">
                <a:solidFill>
                  <a:schemeClr val="bg2">
                    <a:shade val="50000"/>
                  </a:schemeClr>
                </a:solidFill>
              </a:rPr>
              <a:pPr algn="r" eaLnBrk="1" hangingPunct="1">
                <a:defRPr/>
              </a:pPr>
              <a:t>84</a:t>
            </a:fld>
            <a:endParaRPr lang="en-US" sz="1000">
              <a:solidFill>
                <a:schemeClr val="bg2">
                  <a:shade val="50000"/>
                </a:schemeClr>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84</a:t>
            </a:fld>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pPr eaLnBrk="1" hangingPunct="1"/>
            <a:r>
              <a:rPr lang="en-US" altLang="en-US" b="1" smtClean="0">
                <a:solidFill>
                  <a:srgbClr val="0000FF"/>
                </a:solidFill>
              </a:rPr>
              <a:t>Ví dụ về thiết kế file</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953EA9D9-8E98-496C-AE54-7B62067A2B2F}" type="slidenum">
              <a:rPr lang="en-US" sz="1000">
                <a:solidFill>
                  <a:schemeClr val="bg2">
                    <a:shade val="50000"/>
                  </a:schemeClr>
                </a:solidFill>
              </a:rPr>
              <a:pPr algn="r" eaLnBrk="1" hangingPunct="1">
                <a:defRPr/>
              </a:pPr>
              <a:t>85</a:t>
            </a:fld>
            <a:endParaRPr lang="en-US" sz="1000">
              <a:solidFill>
                <a:schemeClr val="bg2">
                  <a:shade val="50000"/>
                </a:schemeClr>
              </a:solidFill>
            </a:endParaRP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431088"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85</a:t>
            </a:fld>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pPr eaLnBrk="1" hangingPunct="1"/>
            <a:r>
              <a:rPr lang="en-US" altLang="en-US" b="1" smtClean="0">
                <a:solidFill>
                  <a:srgbClr val="0000FF"/>
                </a:solidFill>
              </a:rPr>
              <a:t>Ví dụ về thiết kế file</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C75A6E3E-25FC-4B3B-87C9-84B143E43A1A}" type="slidenum">
              <a:rPr lang="en-US" sz="1000">
                <a:solidFill>
                  <a:schemeClr val="bg2">
                    <a:shade val="50000"/>
                  </a:schemeClr>
                </a:solidFill>
              </a:rPr>
              <a:pPr algn="r" eaLnBrk="1" hangingPunct="1">
                <a:defRPr/>
              </a:pPr>
              <a:t>86</a:t>
            </a:fld>
            <a:endParaRPr lang="en-US" sz="1000">
              <a:solidFill>
                <a:schemeClr val="bg2">
                  <a:shade val="50000"/>
                </a:schemeClr>
              </a:solidFill>
            </a:endParaRP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294563"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Text Box 5"/>
          <p:cNvSpPr txBox="1">
            <a:spLocks noChangeArrowheads="1"/>
          </p:cNvSpPr>
          <p:nvPr/>
        </p:nvSpPr>
        <p:spPr bwMode="auto">
          <a:xfrm>
            <a:off x="898525" y="1936750"/>
            <a:ext cx="1697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3. DONHANG</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86</a:t>
            </a:fld>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en-US" altLang="en-US" b="1" smtClean="0">
                <a:solidFill>
                  <a:srgbClr val="0000FF"/>
                </a:solidFill>
              </a:rPr>
              <a:t>Ví dụ về thiết kế file</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6494B65-D7D7-4637-B5FD-776472C5998E}" type="slidenum">
              <a:rPr lang="en-US" sz="1000">
                <a:solidFill>
                  <a:schemeClr val="bg2">
                    <a:shade val="50000"/>
                  </a:schemeClr>
                </a:solidFill>
              </a:rPr>
              <a:pPr algn="r" eaLnBrk="1" hangingPunct="1">
                <a:defRPr/>
              </a:pPr>
              <a:t>87</a:t>
            </a:fld>
            <a:endParaRPr lang="en-US" sz="1000">
              <a:solidFill>
                <a:schemeClr val="bg2">
                  <a:shade val="50000"/>
                </a:schemeClr>
              </a:solidFill>
            </a:endParaRPr>
          </a:p>
        </p:txBody>
      </p:sp>
      <p:sp>
        <p:nvSpPr>
          <p:cNvPr id="66564" name="Text Box 4"/>
          <p:cNvSpPr txBox="1">
            <a:spLocks noChangeArrowheads="1"/>
          </p:cNvSpPr>
          <p:nvPr/>
        </p:nvSpPr>
        <p:spPr bwMode="auto">
          <a:xfrm>
            <a:off x="898525" y="1936750"/>
            <a:ext cx="1697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3. DONHANG</a:t>
            </a:r>
          </a:p>
        </p:txBody>
      </p:sp>
      <p:pic>
        <p:nvPicPr>
          <p:cNvPr id="665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4183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681807CD-D10B-4C5E-B3AB-57A8821EB300}" type="slidenum">
              <a:rPr lang="en-US" smtClean="0"/>
              <a:pPr>
                <a:defRPr/>
              </a:pPr>
              <a:t>87</a:t>
            </a:fld>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normAutofit fontScale="90000"/>
          </a:bodyPr>
          <a:lstStyle/>
          <a:p>
            <a:pPr eaLnBrk="1" hangingPunct="1">
              <a:defRPr/>
            </a:pPr>
            <a:r>
              <a:rPr lang="en-US" sz="3600" smtClean="0">
                <a:solidFill>
                  <a:srgbClr val="0000FF"/>
                </a:solidFill>
                <a:effectLst>
                  <a:outerShdw blurRad="38100" dist="38100" dir="2700000" algn="tl">
                    <a:srgbClr val="C0C0C0"/>
                  </a:outerShdw>
                </a:effectLst>
              </a:rPr>
              <a:t>Khối lượng dữ liệu &amp; tần suất sử dụng</a:t>
            </a:r>
            <a:br>
              <a:rPr lang="en-US" sz="3600" smtClean="0">
                <a:solidFill>
                  <a:srgbClr val="0000FF"/>
                </a:solidFill>
                <a:effectLst>
                  <a:outerShdw blurRad="38100" dist="38100" dir="2700000" algn="tl">
                    <a:srgbClr val="C0C0C0"/>
                  </a:outerShdw>
                </a:effectLst>
              </a:rPr>
            </a:br>
            <a:r>
              <a:rPr lang="en-US" sz="3600" smtClean="0">
                <a:solidFill>
                  <a:srgbClr val="0000FF"/>
                </a:solidFill>
                <a:effectLst>
                  <a:outerShdw blurRad="38100" dist="38100" dir="2700000" algn="tl">
                    <a:srgbClr val="C0C0C0"/>
                  </a:outerShdw>
                </a:effectLst>
              </a:rPr>
              <a:t> (Data volume and usage frequency)</a:t>
            </a:r>
          </a:p>
        </p:txBody>
      </p:sp>
      <p:sp>
        <p:nvSpPr>
          <p:cNvPr id="12291" name="Rectangle 3"/>
          <p:cNvSpPr>
            <a:spLocks noGrp="1" noChangeArrowheads="1"/>
          </p:cNvSpPr>
          <p:nvPr>
            <p:ph idx="4294967295"/>
          </p:nvPr>
        </p:nvSpPr>
        <p:spPr>
          <a:xfrm>
            <a:off x="457200" y="1901825"/>
            <a:ext cx="8183563" cy="3975100"/>
          </a:xfrm>
        </p:spPr>
        <p:txBody>
          <a:bodyPr lIns="182880" tIns="91440"/>
          <a:lstStyle/>
          <a:p>
            <a:pPr algn="just" eaLnBrk="1" hangingPunct="1"/>
            <a:r>
              <a:rPr lang="en-US" altLang="en-US" sz="2800" smtClean="0"/>
              <a:t>Đánh giá khối lượng dữ liệu và tần số sử dụng dữ liệu là bước cuối của quá trình thiết kế CSDL luận lý hay là bước đầu tiên của quá trình thiết kế vật lý CSDL</a:t>
            </a:r>
          </a:p>
          <a:p>
            <a:pPr algn="just" eaLnBrk="1" hangingPunct="1"/>
            <a:r>
              <a:rPr lang="en-US" altLang="en-US" sz="2800" smtClean="0"/>
              <a:t>Để thống kê, thêm các ghi chú (natation) vào sơ đồ ERR biểu diễn các quan hệ đã chuẩn hóa cuối cùng </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8B4EE6C4-1A17-4A35-8762-CE2D76B7205D}" type="slidenum">
              <a:rPr lang="en-US">
                <a:solidFill>
                  <a:schemeClr val="bg2">
                    <a:shade val="50000"/>
                  </a:schemeClr>
                </a:solidFill>
                <a:latin typeface="Verdana" pitchFamily="34" charset="0"/>
              </a:rPr>
              <a:pPr>
                <a:defRPr/>
              </a:pPr>
              <a:t>88</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extLst>
      <p:ext uri="{BB962C8B-B14F-4D97-AF65-F5344CB8AC3E}">
        <p14:creationId xmlns:p14="http://schemas.microsoft.com/office/powerpoint/2010/main" val="145174812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5"/>
          <p:cNvSpPr>
            <a:spLocks noGrp="1"/>
          </p:cNvSpPr>
          <p:nvPr>
            <p:ph type="sldNum" sz="quarter" idx="12"/>
          </p:nvPr>
        </p:nvSpPr>
        <p:spPr>
          <a:xfrm>
            <a:off x="8348663" y="6111875"/>
            <a:ext cx="457200" cy="365125"/>
          </a:xfrm>
        </p:spPr>
        <p:txBody>
          <a:bodyPr anchor="b"/>
          <a:lstStyle/>
          <a:p>
            <a:pPr>
              <a:defRPr/>
            </a:pPr>
            <a:fld id="{F6B89F42-6D43-459A-B330-E4BA51FC43B5}" type="slidenum">
              <a:rPr lang="en-US">
                <a:solidFill>
                  <a:schemeClr val="bg2">
                    <a:shade val="50000"/>
                  </a:schemeClr>
                </a:solidFill>
                <a:latin typeface="Verdana" pitchFamily="34" charset="0"/>
              </a:rPr>
              <a:pPr>
                <a:defRPr/>
              </a:pPr>
              <a:t>89</a:t>
            </a:fld>
            <a:endParaRPr lang="en-US">
              <a:solidFill>
                <a:schemeClr val="bg2">
                  <a:shade val="50000"/>
                </a:schemeClr>
              </a:solidFill>
              <a:latin typeface="Verdana" pitchFamily="34" charset="0"/>
            </a:endParaRPr>
          </a:p>
        </p:txBody>
      </p:sp>
      <p:sp>
        <p:nvSpPr>
          <p:cNvPr id="13315" name="Rectangle 10"/>
          <p:cNvSpPr>
            <a:spLocks noChangeArrowheads="1"/>
          </p:cNvSpPr>
          <p:nvPr/>
        </p:nvSpPr>
        <p:spPr bwMode="auto">
          <a:xfrm>
            <a:off x="6140450" y="4845050"/>
            <a:ext cx="2057400" cy="1066800"/>
          </a:xfrm>
          <a:prstGeom prst="rect">
            <a:avLst/>
          </a:prstGeom>
          <a:solidFill>
            <a:srgbClr val="FFFFCC"/>
          </a:solidFill>
          <a:ln w="9525">
            <a:solidFill>
              <a:srgbClr val="000066"/>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3316" name="Rectangle 4"/>
          <p:cNvSpPr>
            <a:spLocks noChangeArrowheads="1"/>
          </p:cNvSpPr>
          <p:nvPr/>
        </p:nvSpPr>
        <p:spPr bwMode="auto">
          <a:xfrm>
            <a:off x="1844675" y="2559050"/>
            <a:ext cx="1676400" cy="838200"/>
          </a:xfrm>
          <a:prstGeom prst="rect">
            <a:avLst/>
          </a:prstGeom>
          <a:solidFill>
            <a:schemeClr val="accent1"/>
          </a:solidFill>
          <a:ln w="9525">
            <a:solidFill>
              <a:schemeClr val="tx1"/>
            </a:solidFill>
            <a:miter lim="800000"/>
            <a:headEnd/>
            <a:tailEnd/>
          </a:ln>
        </p:spPr>
        <p:txBody>
          <a:bodyPr wrap="none" rIns="0" bIns="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t>PART</a:t>
            </a:r>
          </a:p>
          <a:p>
            <a:pPr algn="ctr"/>
            <a:r>
              <a:rPr lang="en-US" altLang="en-US" b="1"/>
              <a:t>            </a:t>
            </a:r>
            <a:r>
              <a:rPr lang="en-US" altLang="en-US" sz="1400" b="1"/>
              <a:t>1000</a:t>
            </a:r>
          </a:p>
        </p:txBody>
      </p:sp>
      <p:sp>
        <p:nvSpPr>
          <p:cNvPr id="13317" name="Rectangle 5"/>
          <p:cNvSpPr>
            <a:spLocks noChangeArrowheads="1"/>
          </p:cNvSpPr>
          <p:nvPr/>
        </p:nvSpPr>
        <p:spPr bwMode="auto">
          <a:xfrm>
            <a:off x="6340475" y="3016250"/>
            <a:ext cx="1676400" cy="838200"/>
          </a:xfrm>
          <a:prstGeom prst="rect">
            <a:avLst/>
          </a:prstGeom>
          <a:solidFill>
            <a:srgbClr val="FF0000"/>
          </a:solidFill>
          <a:ln w="9525">
            <a:solidFill>
              <a:schemeClr val="tx1"/>
            </a:solidFill>
            <a:miter lim="800000"/>
            <a:headEnd/>
            <a:tailEnd/>
          </a:ln>
        </p:spPr>
        <p:txBody>
          <a:bodyPr wrap="none" rIns="0" bIns="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t>SUPPLIER</a:t>
            </a:r>
          </a:p>
          <a:p>
            <a:pPr algn="ctr"/>
            <a:r>
              <a:rPr lang="en-US" altLang="en-US" b="1"/>
              <a:t>            </a:t>
            </a:r>
            <a:r>
              <a:rPr lang="en-US" altLang="en-US" sz="1400" b="1"/>
              <a:t>50</a:t>
            </a:r>
          </a:p>
        </p:txBody>
      </p:sp>
      <p:sp>
        <p:nvSpPr>
          <p:cNvPr id="13318" name="Rectangle 6"/>
          <p:cNvSpPr>
            <a:spLocks noChangeArrowheads="1"/>
          </p:cNvSpPr>
          <p:nvPr/>
        </p:nvSpPr>
        <p:spPr bwMode="auto">
          <a:xfrm>
            <a:off x="473075" y="4997450"/>
            <a:ext cx="2209800" cy="838200"/>
          </a:xfrm>
          <a:prstGeom prst="rect">
            <a:avLst/>
          </a:prstGeom>
          <a:solidFill>
            <a:schemeClr val="accent2"/>
          </a:solidFill>
          <a:ln w="9525">
            <a:solidFill>
              <a:schemeClr val="tx1"/>
            </a:solidFill>
            <a:miter lim="800000"/>
            <a:headEnd/>
            <a:tailEnd/>
          </a:ln>
        </p:spPr>
        <p:txBody>
          <a:bodyPr wrap="none" rIns="0" bIns="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600" b="1"/>
              <a:t>MANUFACTURED</a:t>
            </a:r>
          </a:p>
          <a:p>
            <a:pPr algn="ctr"/>
            <a:r>
              <a:rPr lang="en-US" altLang="en-US" sz="1600" b="1"/>
              <a:t>PART</a:t>
            </a:r>
          </a:p>
          <a:p>
            <a:pPr algn="ctr"/>
            <a:r>
              <a:rPr lang="en-US" altLang="en-US" b="1"/>
              <a:t>                   </a:t>
            </a:r>
            <a:r>
              <a:rPr lang="en-US" altLang="en-US" sz="1600" b="1"/>
              <a:t>400</a:t>
            </a:r>
            <a:endParaRPr lang="en-US" altLang="en-US" sz="1200" b="1"/>
          </a:p>
        </p:txBody>
      </p:sp>
      <p:sp>
        <p:nvSpPr>
          <p:cNvPr id="13319" name="Rectangle 7"/>
          <p:cNvSpPr>
            <a:spLocks noChangeArrowheads="1"/>
          </p:cNvSpPr>
          <p:nvPr/>
        </p:nvSpPr>
        <p:spPr bwMode="auto">
          <a:xfrm>
            <a:off x="3140075" y="4997450"/>
            <a:ext cx="1676400" cy="838200"/>
          </a:xfrm>
          <a:prstGeom prst="rect">
            <a:avLst/>
          </a:prstGeom>
          <a:solidFill>
            <a:srgbClr val="FF66FF"/>
          </a:solidFill>
          <a:ln w="9525">
            <a:solidFill>
              <a:schemeClr val="tx1"/>
            </a:solidFill>
            <a:miter lim="800000"/>
            <a:headEnd/>
            <a:tailEnd/>
          </a:ln>
        </p:spPr>
        <p:txBody>
          <a:bodyPr wrap="none" rIns="0" bIns="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600" b="1"/>
              <a:t>PURCHASED</a:t>
            </a:r>
          </a:p>
          <a:p>
            <a:pPr algn="ctr"/>
            <a:r>
              <a:rPr lang="en-US" altLang="en-US" sz="1600" b="1"/>
              <a:t>PART</a:t>
            </a:r>
          </a:p>
          <a:p>
            <a:pPr algn="ctr"/>
            <a:r>
              <a:rPr lang="en-US" altLang="en-US" b="1"/>
              <a:t>            </a:t>
            </a:r>
            <a:r>
              <a:rPr lang="en-US" altLang="en-US" sz="1400" b="1"/>
              <a:t>700</a:t>
            </a:r>
          </a:p>
        </p:txBody>
      </p:sp>
      <p:sp>
        <p:nvSpPr>
          <p:cNvPr id="13320" name="Oval 8"/>
          <p:cNvSpPr>
            <a:spLocks noChangeArrowheads="1"/>
          </p:cNvSpPr>
          <p:nvPr/>
        </p:nvSpPr>
        <p:spPr bwMode="auto">
          <a:xfrm>
            <a:off x="2454275" y="4083050"/>
            <a:ext cx="381000" cy="3810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b="1"/>
              <a:t>O</a:t>
            </a:r>
          </a:p>
        </p:txBody>
      </p:sp>
      <p:sp>
        <p:nvSpPr>
          <p:cNvPr id="13321" name="AutoShape 9"/>
          <p:cNvSpPr>
            <a:spLocks noChangeArrowheads="1"/>
          </p:cNvSpPr>
          <p:nvPr/>
        </p:nvSpPr>
        <p:spPr bwMode="auto">
          <a:xfrm>
            <a:off x="6188075" y="4845050"/>
            <a:ext cx="1981200" cy="1066800"/>
          </a:xfrm>
          <a:prstGeom prst="diamond">
            <a:avLst/>
          </a:prstGeom>
          <a:solidFill>
            <a:srgbClr val="FFFFCC"/>
          </a:solidFill>
          <a:ln w="9525">
            <a:solidFill>
              <a:srgbClr val="000066"/>
            </a:solidFill>
            <a:miter lim="800000"/>
            <a:headEnd/>
            <a:tailEnd/>
          </a:ln>
        </p:spPr>
        <p:txBody>
          <a:bodyPr wrap="none" rIns="0" bIns="0"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endParaRPr lang="en-US" altLang="en-US" b="1"/>
          </a:p>
          <a:p>
            <a:pPr algn="ctr"/>
            <a:r>
              <a:rPr lang="en-US" altLang="en-US" b="1">
                <a:solidFill>
                  <a:srgbClr val="000066"/>
                </a:solidFill>
              </a:rPr>
              <a:t>QUOTATION</a:t>
            </a:r>
          </a:p>
          <a:p>
            <a:pPr algn="ctr"/>
            <a:r>
              <a:rPr lang="en-US" altLang="en-US" b="1">
                <a:solidFill>
                  <a:srgbClr val="000066"/>
                </a:solidFill>
              </a:rPr>
              <a:t>               </a:t>
            </a:r>
            <a:r>
              <a:rPr lang="en-US" altLang="en-US" sz="1400" b="1">
                <a:solidFill>
                  <a:srgbClr val="000066"/>
                </a:solidFill>
              </a:rPr>
              <a:t>2500</a:t>
            </a:r>
            <a:r>
              <a:rPr lang="en-US" altLang="en-US" sz="1400" b="1"/>
              <a:t> </a:t>
            </a:r>
          </a:p>
        </p:txBody>
      </p:sp>
      <p:sp>
        <p:nvSpPr>
          <p:cNvPr id="13322" name="Line 11"/>
          <p:cNvSpPr>
            <a:spLocks noChangeShapeType="1"/>
          </p:cNvSpPr>
          <p:nvPr/>
        </p:nvSpPr>
        <p:spPr bwMode="auto">
          <a:xfrm flipH="1">
            <a:off x="3140075" y="1720850"/>
            <a:ext cx="533400" cy="76200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323" name="Text Box 12"/>
          <p:cNvSpPr txBox="1">
            <a:spLocks noChangeArrowheads="1"/>
          </p:cNvSpPr>
          <p:nvPr/>
        </p:nvSpPr>
        <p:spPr bwMode="auto">
          <a:xfrm>
            <a:off x="3733800" y="1676400"/>
            <a:ext cx="669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solidFill>
                  <a:srgbClr val="CC6600"/>
                </a:solidFill>
              </a:rPr>
              <a:t>200</a:t>
            </a:r>
          </a:p>
        </p:txBody>
      </p:sp>
      <p:sp>
        <p:nvSpPr>
          <p:cNvPr id="13324" name="Line 13"/>
          <p:cNvSpPr>
            <a:spLocks noChangeShapeType="1"/>
          </p:cNvSpPr>
          <p:nvPr/>
        </p:nvSpPr>
        <p:spPr bwMode="auto">
          <a:xfrm>
            <a:off x="2606675" y="339725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14"/>
          <p:cNvSpPr>
            <a:spLocks noChangeShapeType="1"/>
          </p:cNvSpPr>
          <p:nvPr/>
        </p:nvSpPr>
        <p:spPr bwMode="auto">
          <a:xfrm>
            <a:off x="2673350" y="339725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Line 15"/>
          <p:cNvSpPr>
            <a:spLocks noChangeShapeType="1"/>
          </p:cNvSpPr>
          <p:nvPr/>
        </p:nvSpPr>
        <p:spPr bwMode="auto">
          <a:xfrm flipH="1">
            <a:off x="1311275" y="438785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Line 16"/>
          <p:cNvSpPr>
            <a:spLocks noChangeShapeType="1"/>
          </p:cNvSpPr>
          <p:nvPr/>
        </p:nvSpPr>
        <p:spPr bwMode="auto">
          <a:xfrm>
            <a:off x="2835275" y="4387850"/>
            <a:ext cx="1143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Text Box 17"/>
          <p:cNvSpPr txBox="1">
            <a:spLocks noChangeArrowheads="1"/>
          </p:cNvSpPr>
          <p:nvPr/>
        </p:nvSpPr>
        <p:spPr bwMode="auto">
          <a:xfrm>
            <a:off x="1600200" y="4038600"/>
            <a:ext cx="798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t>40%</a:t>
            </a:r>
          </a:p>
        </p:txBody>
      </p:sp>
      <p:sp>
        <p:nvSpPr>
          <p:cNvPr id="13329" name="Text Box 18"/>
          <p:cNvSpPr txBox="1">
            <a:spLocks noChangeArrowheads="1"/>
          </p:cNvSpPr>
          <p:nvPr/>
        </p:nvSpPr>
        <p:spPr bwMode="auto">
          <a:xfrm>
            <a:off x="3063875" y="4083050"/>
            <a:ext cx="798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t>70%</a:t>
            </a:r>
          </a:p>
        </p:txBody>
      </p:sp>
      <p:sp>
        <p:nvSpPr>
          <p:cNvPr id="13330" name="AutoShape 21"/>
          <p:cNvSpPr>
            <a:spLocks/>
          </p:cNvSpPr>
          <p:nvPr/>
        </p:nvSpPr>
        <p:spPr bwMode="auto">
          <a:xfrm rot="-1354140">
            <a:off x="1997075" y="4387850"/>
            <a:ext cx="152400" cy="381000"/>
          </a:xfrm>
          <a:prstGeom prst="leftBracket">
            <a:avLst>
              <a:gd name="adj" fmla="val 1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3331" name="AutoShape 22"/>
          <p:cNvSpPr>
            <a:spLocks/>
          </p:cNvSpPr>
          <p:nvPr/>
        </p:nvSpPr>
        <p:spPr bwMode="auto">
          <a:xfrm rot="1354140" flipH="1">
            <a:off x="3065463" y="4402138"/>
            <a:ext cx="228600" cy="381000"/>
          </a:xfrm>
          <a:prstGeom prst="leftBracket">
            <a:avLst>
              <a:gd name="adj" fmla="val 8331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3332" name="Line 23"/>
          <p:cNvSpPr>
            <a:spLocks noChangeShapeType="1"/>
          </p:cNvSpPr>
          <p:nvPr/>
        </p:nvSpPr>
        <p:spPr bwMode="auto">
          <a:xfrm>
            <a:off x="2530475" y="4540250"/>
            <a:ext cx="838200" cy="45720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333" name="Text Box 24"/>
          <p:cNvSpPr txBox="1">
            <a:spLocks noChangeArrowheads="1"/>
          </p:cNvSpPr>
          <p:nvPr/>
        </p:nvSpPr>
        <p:spPr bwMode="auto">
          <a:xfrm>
            <a:off x="2209800" y="4572000"/>
            <a:ext cx="669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solidFill>
                  <a:srgbClr val="CC6600"/>
                </a:solidFill>
              </a:rPr>
              <a:t>140</a:t>
            </a:r>
          </a:p>
        </p:txBody>
      </p:sp>
      <p:sp>
        <p:nvSpPr>
          <p:cNvPr id="13334" name="Line 25"/>
          <p:cNvSpPr>
            <a:spLocks noChangeShapeType="1"/>
          </p:cNvSpPr>
          <p:nvPr/>
        </p:nvSpPr>
        <p:spPr bwMode="auto">
          <a:xfrm flipH="1">
            <a:off x="4359275" y="3930650"/>
            <a:ext cx="304800" cy="106680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335" name="Text Box 26"/>
          <p:cNvSpPr txBox="1">
            <a:spLocks noChangeArrowheads="1"/>
          </p:cNvSpPr>
          <p:nvPr/>
        </p:nvSpPr>
        <p:spPr bwMode="auto">
          <a:xfrm>
            <a:off x="4648200" y="4038600"/>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solidFill>
                  <a:srgbClr val="CC6600"/>
                </a:solidFill>
              </a:rPr>
              <a:t>60</a:t>
            </a:r>
          </a:p>
        </p:txBody>
      </p:sp>
      <p:sp>
        <p:nvSpPr>
          <p:cNvPr id="13336" name="Line 28"/>
          <p:cNvSpPr>
            <a:spLocks noChangeShapeType="1"/>
          </p:cNvSpPr>
          <p:nvPr/>
        </p:nvSpPr>
        <p:spPr bwMode="auto">
          <a:xfrm>
            <a:off x="7178675" y="385445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37" name="Group 29"/>
          <p:cNvGrpSpPr>
            <a:grpSpLocks/>
          </p:cNvGrpSpPr>
          <p:nvPr/>
        </p:nvGrpSpPr>
        <p:grpSpPr bwMode="auto">
          <a:xfrm rot="5400000" flipV="1">
            <a:off x="7026275" y="4540250"/>
            <a:ext cx="304800" cy="304800"/>
            <a:chOff x="2160" y="3120"/>
            <a:chExt cx="192" cy="192"/>
          </a:xfrm>
        </p:grpSpPr>
        <p:sp>
          <p:nvSpPr>
            <p:cNvPr id="13356" name="Oval 30"/>
            <p:cNvSpPr>
              <a:spLocks noChangeArrowheads="1"/>
            </p:cNvSpPr>
            <p:nvPr/>
          </p:nvSpPr>
          <p:spPr bwMode="auto">
            <a:xfrm>
              <a:off x="2160" y="3168"/>
              <a:ext cx="96" cy="96"/>
            </a:xfrm>
            <a:prstGeom prst="ellipse">
              <a:avLst/>
            </a:prstGeom>
            <a:solidFill>
              <a:schemeClr val="accent1"/>
            </a:solidFill>
            <a:ln w="9525">
              <a:solidFill>
                <a:schemeClr val="tx1"/>
              </a:solidFill>
              <a:round/>
              <a:headEnd/>
              <a:tailEnd/>
            </a:ln>
          </p:spPr>
          <p:txBody>
            <a:bodyPr vert="eaVert"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13357" name="Line 31"/>
            <p:cNvSpPr>
              <a:spLocks noChangeShapeType="1"/>
            </p:cNvSpPr>
            <p:nvPr/>
          </p:nvSpPr>
          <p:spPr bwMode="auto">
            <a:xfrm>
              <a:off x="2256" y="32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8" name="Line 32"/>
            <p:cNvSpPr>
              <a:spLocks noChangeShapeType="1"/>
            </p:cNvSpPr>
            <p:nvPr/>
          </p:nvSpPr>
          <p:spPr bwMode="auto">
            <a:xfrm flipV="1">
              <a:off x="2256" y="31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9" name="Line 33"/>
            <p:cNvSpPr>
              <a:spLocks noChangeShapeType="1"/>
            </p:cNvSpPr>
            <p:nvPr/>
          </p:nvSpPr>
          <p:spPr bwMode="auto">
            <a:xfrm>
              <a:off x="2256"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8" name="Line 34"/>
          <p:cNvSpPr>
            <a:spLocks noChangeShapeType="1"/>
          </p:cNvSpPr>
          <p:nvPr/>
        </p:nvSpPr>
        <p:spPr bwMode="auto">
          <a:xfrm>
            <a:off x="7054850" y="393065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35"/>
          <p:cNvSpPr>
            <a:spLocks noChangeShapeType="1"/>
          </p:cNvSpPr>
          <p:nvPr/>
        </p:nvSpPr>
        <p:spPr bwMode="auto">
          <a:xfrm>
            <a:off x="7050088" y="401161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Text Box 36"/>
          <p:cNvSpPr txBox="1">
            <a:spLocks noChangeArrowheads="1"/>
          </p:cNvSpPr>
          <p:nvPr/>
        </p:nvSpPr>
        <p:spPr bwMode="auto">
          <a:xfrm>
            <a:off x="7543800" y="4495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solidFill>
                  <a:srgbClr val="CC6600"/>
                </a:solidFill>
              </a:rPr>
              <a:t>(50)</a:t>
            </a:r>
          </a:p>
        </p:txBody>
      </p:sp>
      <p:sp>
        <p:nvSpPr>
          <p:cNvPr id="13341" name="Line 37"/>
          <p:cNvSpPr>
            <a:spLocks noChangeShapeType="1"/>
          </p:cNvSpPr>
          <p:nvPr/>
        </p:nvSpPr>
        <p:spPr bwMode="auto">
          <a:xfrm>
            <a:off x="4816475" y="537845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2" name="Line 38"/>
          <p:cNvSpPr>
            <a:spLocks noChangeShapeType="1"/>
          </p:cNvSpPr>
          <p:nvPr/>
        </p:nvSpPr>
        <p:spPr bwMode="auto">
          <a:xfrm>
            <a:off x="4940300" y="52736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3" name="Line 39"/>
          <p:cNvSpPr>
            <a:spLocks noChangeShapeType="1"/>
          </p:cNvSpPr>
          <p:nvPr/>
        </p:nvSpPr>
        <p:spPr bwMode="auto">
          <a:xfrm>
            <a:off x="5021263" y="5283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4" name="Line 40"/>
          <p:cNvSpPr>
            <a:spLocks noChangeShapeType="1"/>
          </p:cNvSpPr>
          <p:nvPr/>
        </p:nvSpPr>
        <p:spPr bwMode="auto">
          <a:xfrm flipH="1">
            <a:off x="5959475" y="522605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5" name="Line 41"/>
          <p:cNvSpPr>
            <a:spLocks noChangeShapeType="1"/>
          </p:cNvSpPr>
          <p:nvPr/>
        </p:nvSpPr>
        <p:spPr bwMode="auto">
          <a:xfrm>
            <a:off x="5959475" y="537845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6" name="Freeform 43"/>
          <p:cNvSpPr>
            <a:spLocks/>
          </p:cNvSpPr>
          <p:nvPr/>
        </p:nvSpPr>
        <p:spPr bwMode="auto">
          <a:xfrm>
            <a:off x="3902075" y="5911850"/>
            <a:ext cx="3048000" cy="546100"/>
          </a:xfrm>
          <a:custGeom>
            <a:avLst/>
            <a:gdLst>
              <a:gd name="T0" fmla="*/ 0 w 1920"/>
              <a:gd name="T1" fmla="*/ 0 h 344"/>
              <a:gd name="T2" fmla="*/ 2147483647 w 1920"/>
              <a:gd name="T3" fmla="*/ 2147483647 h 344"/>
              <a:gd name="T4" fmla="*/ 2147483647 w 1920"/>
              <a:gd name="T5" fmla="*/ 2147483647 h 344"/>
              <a:gd name="T6" fmla="*/ 2147483647 w 1920"/>
              <a:gd name="T7" fmla="*/ 2147483647 h 344"/>
              <a:gd name="T8" fmla="*/ 2147483647 w 1920"/>
              <a:gd name="T9" fmla="*/ 2147483647 h 344"/>
              <a:gd name="T10" fmla="*/ 2147483647 w 1920"/>
              <a:gd name="T11" fmla="*/ 2147483647 h 344"/>
              <a:gd name="T12" fmla="*/ 2147483647 w 1920"/>
              <a:gd name="T13" fmla="*/ 2147483647 h 344"/>
              <a:gd name="T14" fmla="*/ 0 60000 65536"/>
              <a:gd name="T15" fmla="*/ 0 60000 65536"/>
              <a:gd name="T16" fmla="*/ 0 60000 65536"/>
              <a:gd name="T17" fmla="*/ 0 60000 65536"/>
              <a:gd name="T18" fmla="*/ 0 60000 65536"/>
              <a:gd name="T19" fmla="*/ 0 60000 65536"/>
              <a:gd name="T20" fmla="*/ 0 60000 65536"/>
              <a:gd name="T21" fmla="*/ 0 w 1920"/>
              <a:gd name="T22" fmla="*/ 0 h 344"/>
              <a:gd name="T23" fmla="*/ 1920 w 1920"/>
              <a:gd name="T24" fmla="*/ 344 h 3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0" h="344">
                <a:moveTo>
                  <a:pt x="0" y="0"/>
                </a:moveTo>
                <a:cubicBezTo>
                  <a:pt x="44" y="48"/>
                  <a:pt x="88" y="96"/>
                  <a:pt x="192" y="144"/>
                </a:cubicBezTo>
                <a:cubicBezTo>
                  <a:pt x="296" y="192"/>
                  <a:pt x="472" y="256"/>
                  <a:pt x="624" y="288"/>
                </a:cubicBezTo>
                <a:cubicBezTo>
                  <a:pt x="776" y="320"/>
                  <a:pt x="952" y="344"/>
                  <a:pt x="1104" y="336"/>
                </a:cubicBezTo>
                <a:cubicBezTo>
                  <a:pt x="1256" y="328"/>
                  <a:pt x="1416" y="280"/>
                  <a:pt x="1536" y="240"/>
                </a:cubicBezTo>
                <a:cubicBezTo>
                  <a:pt x="1656" y="200"/>
                  <a:pt x="1760" y="128"/>
                  <a:pt x="1824" y="96"/>
                </a:cubicBezTo>
                <a:cubicBezTo>
                  <a:pt x="1888" y="64"/>
                  <a:pt x="1904" y="56"/>
                  <a:pt x="1920" y="48"/>
                </a:cubicBezTo>
              </a:path>
            </a:pathLst>
          </a:custGeom>
          <a:noFill/>
          <a:ln w="28575">
            <a:solidFill>
              <a:schemeClr val="tx1"/>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7" name="Text Box 44"/>
          <p:cNvSpPr txBox="1">
            <a:spLocks noChangeArrowheads="1"/>
          </p:cNvSpPr>
          <p:nvPr/>
        </p:nvSpPr>
        <p:spPr bwMode="auto">
          <a:xfrm>
            <a:off x="3352800" y="5943600"/>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solidFill>
                  <a:srgbClr val="CC6600"/>
                </a:solidFill>
              </a:rPr>
              <a:t>40</a:t>
            </a:r>
          </a:p>
        </p:txBody>
      </p:sp>
      <p:sp>
        <p:nvSpPr>
          <p:cNvPr id="13348" name="Text Box 45"/>
          <p:cNvSpPr txBox="1">
            <a:spLocks noChangeArrowheads="1"/>
          </p:cNvSpPr>
          <p:nvPr/>
        </p:nvSpPr>
        <p:spPr bwMode="auto">
          <a:xfrm>
            <a:off x="6934200" y="6019800"/>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solidFill>
                  <a:srgbClr val="CC6600"/>
                </a:solidFill>
              </a:rPr>
              <a:t>80</a:t>
            </a:r>
          </a:p>
        </p:txBody>
      </p:sp>
      <p:sp>
        <p:nvSpPr>
          <p:cNvPr id="13349" name="Freeform 47"/>
          <p:cNvSpPr>
            <a:spLocks/>
          </p:cNvSpPr>
          <p:nvPr/>
        </p:nvSpPr>
        <p:spPr bwMode="auto">
          <a:xfrm>
            <a:off x="8093075" y="3321050"/>
            <a:ext cx="317500" cy="2209800"/>
          </a:xfrm>
          <a:custGeom>
            <a:avLst/>
            <a:gdLst>
              <a:gd name="T0" fmla="*/ 0 w 200"/>
              <a:gd name="T1" fmla="*/ 0 h 1392"/>
              <a:gd name="T2" fmla="*/ 2147483647 w 200"/>
              <a:gd name="T3" fmla="*/ 2147483647 h 1392"/>
              <a:gd name="T4" fmla="*/ 2147483647 w 200"/>
              <a:gd name="T5" fmla="*/ 2147483647 h 1392"/>
              <a:gd name="T6" fmla="*/ 2147483647 w 200"/>
              <a:gd name="T7" fmla="*/ 2147483647 h 1392"/>
              <a:gd name="T8" fmla="*/ 2147483647 w 200"/>
              <a:gd name="T9" fmla="*/ 2147483647 h 1392"/>
              <a:gd name="T10" fmla="*/ 2147483647 w 200"/>
              <a:gd name="T11" fmla="*/ 2147483647 h 1392"/>
              <a:gd name="T12" fmla="*/ 2147483647 w 200"/>
              <a:gd name="T13" fmla="*/ 2147483647 h 1392"/>
              <a:gd name="T14" fmla="*/ 0 60000 65536"/>
              <a:gd name="T15" fmla="*/ 0 60000 65536"/>
              <a:gd name="T16" fmla="*/ 0 60000 65536"/>
              <a:gd name="T17" fmla="*/ 0 60000 65536"/>
              <a:gd name="T18" fmla="*/ 0 60000 65536"/>
              <a:gd name="T19" fmla="*/ 0 60000 65536"/>
              <a:gd name="T20" fmla="*/ 0 60000 65536"/>
              <a:gd name="T21" fmla="*/ 0 w 200"/>
              <a:gd name="T22" fmla="*/ 0 h 1392"/>
              <a:gd name="T23" fmla="*/ 200 w 200"/>
              <a:gd name="T24" fmla="*/ 1392 h 1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392">
                <a:moveTo>
                  <a:pt x="0" y="0"/>
                </a:moveTo>
                <a:cubicBezTo>
                  <a:pt x="56" y="96"/>
                  <a:pt x="112" y="192"/>
                  <a:pt x="144" y="288"/>
                </a:cubicBezTo>
                <a:cubicBezTo>
                  <a:pt x="176" y="384"/>
                  <a:pt x="184" y="496"/>
                  <a:pt x="192" y="576"/>
                </a:cubicBezTo>
                <a:cubicBezTo>
                  <a:pt x="200" y="656"/>
                  <a:pt x="192" y="720"/>
                  <a:pt x="192" y="768"/>
                </a:cubicBezTo>
                <a:cubicBezTo>
                  <a:pt x="192" y="816"/>
                  <a:pt x="200" y="792"/>
                  <a:pt x="192" y="864"/>
                </a:cubicBezTo>
                <a:cubicBezTo>
                  <a:pt x="184" y="936"/>
                  <a:pt x="160" y="1112"/>
                  <a:pt x="144" y="1200"/>
                </a:cubicBezTo>
                <a:cubicBezTo>
                  <a:pt x="128" y="1288"/>
                  <a:pt x="112" y="1340"/>
                  <a:pt x="96" y="1392"/>
                </a:cubicBezTo>
              </a:path>
            </a:pathLst>
          </a:custGeom>
          <a:noFill/>
          <a:ln w="28575">
            <a:solidFill>
              <a:schemeClr val="tx1"/>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0" name="Text Box 48"/>
          <p:cNvSpPr txBox="1">
            <a:spLocks noChangeArrowheads="1"/>
          </p:cNvSpPr>
          <p:nvPr/>
        </p:nvSpPr>
        <p:spPr bwMode="auto">
          <a:xfrm>
            <a:off x="8229600" y="2971800"/>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solidFill>
                  <a:srgbClr val="CC6600"/>
                </a:solidFill>
              </a:rPr>
              <a:t>70</a:t>
            </a:r>
          </a:p>
        </p:txBody>
      </p:sp>
      <p:sp>
        <p:nvSpPr>
          <p:cNvPr id="13351" name="Text Box 49"/>
          <p:cNvSpPr txBox="1">
            <a:spLocks noChangeArrowheads="1"/>
          </p:cNvSpPr>
          <p:nvPr/>
        </p:nvSpPr>
        <p:spPr bwMode="auto">
          <a:xfrm>
            <a:off x="8305800" y="5257800"/>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b="1">
                <a:solidFill>
                  <a:srgbClr val="CC6600"/>
                </a:solidFill>
              </a:rPr>
              <a:t>40</a:t>
            </a:r>
          </a:p>
        </p:txBody>
      </p:sp>
      <p:sp>
        <p:nvSpPr>
          <p:cNvPr id="13352" name="Line 50"/>
          <p:cNvSpPr>
            <a:spLocks noChangeShapeType="1"/>
          </p:cNvSpPr>
          <p:nvPr/>
        </p:nvSpPr>
        <p:spPr bwMode="auto">
          <a:xfrm>
            <a:off x="549275" y="6369050"/>
            <a:ext cx="762000" cy="0"/>
          </a:xfrm>
          <a:prstGeom prst="line">
            <a:avLst/>
          </a:prstGeom>
          <a:noFill/>
          <a:ln w="3810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353" name="Text Box 51"/>
          <p:cNvSpPr txBox="1">
            <a:spLocks noChangeArrowheads="1"/>
          </p:cNvSpPr>
          <p:nvPr/>
        </p:nvSpPr>
        <p:spPr bwMode="auto">
          <a:xfrm>
            <a:off x="1600200" y="6248400"/>
            <a:ext cx="2176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Tần suất truy đạt</a:t>
            </a:r>
          </a:p>
        </p:txBody>
      </p:sp>
      <p:sp>
        <p:nvSpPr>
          <p:cNvPr id="13354" name="AutoShape 52"/>
          <p:cNvSpPr>
            <a:spLocks noChangeArrowheads="1"/>
          </p:cNvSpPr>
          <p:nvPr/>
        </p:nvSpPr>
        <p:spPr bwMode="auto">
          <a:xfrm>
            <a:off x="3825875" y="2254250"/>
            <a:ext cx="1828800" cy="533400"/>
          </a:xfrm>
          <a:prstGeom prst="wedgeRectCallout">
            <a:avLst>
              <a:gd name="adj1" fmla="val -75606"/>
              <a:gd name="adj2" fmla="val 18750"/>
            </a:avLst>
          </a:prstGeom>
          <a:solidFill>
            <a:srgbClr val="00FF00"/>
          </a:solidFill>
          <a:ln w="9525">
            <a:solidFill>
              <a:schemeClr val="tx1"/>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a:solidFill>
                  <a:schemeClr val="bg2"/>
                </a:solidFill>
              </a:rPr>
              <a:t>Khối lượng</a:t>
            </a:r>
          </a:p>
        </p:txBody>
      </p:sp>
      <p:sp>
        <p:nvSpPr>
          <p:cNvPr id="12290" name="Rectangle 2"/>
          <p:cNvSpPr>
            <a:spLocks noChangeArrowheads="1"/>
          </p:cNvSpPr>
          <p:nvPr/>
        </p:nvSpPr>
        <p:spPr bwMode="auto">
          <a:xfrm>
            <a:off x="5334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defRPr/>
            </a:pPr>
            <a:r>
              <a:rPr lang="en-US" sz="3600">
                <a:solidFill>
                  <a:srgbClr val="0000FF"/>
                </a:solidFill>
                <a:effectLst>
                  <a:outerShdw blurRad="38100" dist="38100" dir="2700000" algn="tl">
                    <a:srgbClr val="C0C0C0"/>
                  </a:outerShdw>
                </a:effectLst>
                <a:latin typeface="Times New Roman" pitchFamily="18" charset="0"/>
              </a:rPr>
              <a:t>Khối lượng dữ liệu &amp; tần suất sử dụng</a:t>
            </a:r>
            <a:br>
              <a:rPr lang="en-US" sz="3600">
                <a:solidFill>
                  <a:srgbClr val="0000FF"/>
                </a:solidFill>
                <a:effectLst>
                  <a:outerShdw blurRad="38100" dist="38100" dir="2700000" algn="tl">
                    <a:srgbClr val="C0C0C0"/>
                  </a:outerShdw>
                </a:effectLst>
                <a:latin typeface="Times New Roman" pitchFamily="18" charset="0"/>
              </a:rPr>
            </a:br>
            <a:r>
              <a:rPr lang="en-US" sz="3600">
                <a:solidFill>
                  <a:srgbClr val="0000FF"/>
                </a:solidFill>
                <a:effectLst>
                  <a:outerShdw blurRad="38100" dist="38100" dir="2700000" algn="tl">
                    <a:srgbClr val="C0C0C0"/>
                  </a:outerShdw>
                </a:effectLst>
                <a:latin typeface="Times New Roman" pitchFamily="18" charset="0"/>
              </a:rPr>
              <a:t> (Data volume and usage frequency)</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extLst>
      <p:ext uri="{BB962C8B-B14F-4D97-AF65-F5344CB8AC3E}">
        <p14:creationId xmlns:p14="http://schemas.microsoft.com/office/powerpoint/2010/main" val="23350512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rPr>
              <a:t>Phân tích yêu cầu</a:t>
            </a:r>
          </a:p>
        </p:txBody>
      </p:sp>
      <p:sp>
        <p:nvSpPr>
          <p:cNvPr id="10243" name="Rectangle 3"/>
          <p:cNvSpPr>
            <a:spLocks noGrp="1" noChangeArrowheads="1"/>
          </p:cNvSpPr>
          <p:nvPr>
            <p:ph idx="4294967295"/>
          </p:nvPr>
        </p:nvSpPr>
        <p:spPr>
          <a:xfrm>
            <a:off x="304800" y="1828800"/>
            <a:ext cx="8458200" cy="3975100"/>
          </a:xfrm>
        </p:spPr>
        <p:txBody>
          <a:bodyPr lIns="182880" tIns="91440">
            <a:noAutofit/>
          </a:bodyPr>
          <a:lstStyle/>
          <a:p>
            <a:pPr>
              <a:lnSpc>
                <a:spcPct val="115000"/>
              </a:lnSpc>
              <a:spcBef>
                <a:spcPct val="10000"/>
              </a:spcBef>
              <a:spcAft>
                <a:spcPct val="10000"/>
              </a:spcAft>
            </a:pPr>
            <a:r>
              <a:rPr lang="en-US" sz="2400" u="sng">
                <a:solidFill>
                  <a:schemeClr val="tx2"/>
                </a:solidFill>
              </a:rPr>
              <a:t>Mục tiêu khách quan</a:t>
            </a:r>
            <a:r>
              <a:rPr lang="en-US" sz="2400">
                <a:solidFill>
                  <a:schemeClr val="tx2"/>
                </a:solidFill>
              </a:rPr>
              <a:t>: </a:t>
            </a:r>
          </a:p>
          <a:p>
            <a:pPr lvl="1">
              <a:lnSpc>
                <a:spcPct val="115000"/>
              </a:lnSpc>
              <a:spcBef>
                <a:spcPct val="10000"/>
              </a:spcBef>
              <a:spcAft>
                <a:spcPct val="10000"/>
              </a:spcAft>
            </a:pPr>
            <a:r>
              <a:rPr lang="en-US" sz="2000"/>
              <a:t>	Những thông tin gì sẽ có trong CSDL?</a:t>
            </a:r>
          </a:p>
          <a:p>
            <a:pPr lvl="1">
              <a:lnSpc>
                <a:spcPct val="115000"/>
              </a:lnSpc>
              <a:spcBef>
                <a:spcPct val="10000"/>
              </a:spcBef>
              <a:spcAft>
                <a:spcPct val="10000"/>
              </a:spcAft>
            </a:pPr>
            <a:r>
              <a:rPr lang="en-US" sz="2000"/>
              <a:t>	Kết quả mong đợi là gì?</a:t>
            </a:r>
          </a:p>
          <a:p>
            <a:pPr lvl="1">
              <a:lnSpc>
                <a:spcPct val="115000"/>
              </a:lnSpc>
              <a:spcBef>
                <a:spcPct val="10000"/>
              </a:spcBef>
              <a:spcAft>
                <a:spcPct val="10000"/>
              </a:spcAft>
            </a:pPr>
            <a:r>
              <a:rPr lang="en-US" sz="2000"/>
              <a:t>	Xây dựng hệ thống mới hay sửa chữa hệ thống cũ?</a:t>
            </a:r>
          </a:p>
          <a:p>
            <a:pPr>
              <a:lnSpc>
                <a:spcPct val="115000"/>
              </a:lnSpc>
              <a:spcBef>
                <a:spcPct val="10000"/>
              </a:spcBef>
              <a:spcAft>
                <a:spcPct val="10000"/>
              </a:spcAft>
            </a:pPr>
            <a:r>
              <a:rPr lang="en-US" sz="2400" u="sng"/>
              <a:t>Hoạt động trong công ty</a:t>
            </a:r>
            <a:r>
              <a:rPr lang="en-US" sz="2400"/>
              <a:t>:</a:t>
            </a:r>
          </a:p>
          <a:p>
            <a:pPr lvl="1">
              <a:lnSpc>
                <a:spcPct val="115000"/>
              </a:lnSpc>
              <a:spcBef>
                <a:spcPct val="10000"/>
              </a:spcBef>
              <a:spcAft>
                <a:spcPct val="10000"/>
              </a:spcAft>
            </a:pPr>
            <a:r>
              <a:rPr lang="en-US" sz="2000"/>
              <a:t>	Những công việc thực hiện theo quy trình cũ?</a:t>
            </a:r>
          </a:p>
          <a:p>
            <a:pPr lvl="1">
              <a:lnSpc>
                <a:spcPct val="115000"/>
              </a:lnSpc>
              <a:spcBef>
                <a:spcPct val="10000"/>
              </a:spcBef>
              <a:spcAft>
                <a:spcPct val="10000"/>
              </a:spcAft>
            </a:pPr>
            <a:r>
              <a:rPr lang="en-US" sz="2000"/>
              <a:t>	Cách thức xử lý trên máy tính?</a:t>
            </a:r>
          </a:p>
          <a:p>
            <a:pPr>
              <a:lnSpc>
                <a:spcPct val="115000"/>
              </a:lnSpc>
              <a:spcBef>
                <a:spcPct val="10000"/>
              </a:spcBef>
              <a:spcAft>
                <a:spcPct val="10000"/>
              </a:spcAft>
            </a:pPr>
            <a:r>
              <a:rPr lang="en-US" sz="2400" u="sng"/>
              <a:t>Quy tắc nghiệp vụ</a:t>
            </a:r>
            <a:r>
              <a:rPr lang="en-US" sz="2400"/>
              <a:t>:</a:t>
            </a:r>
          </a:p>
          <a:p>
            <a:pPr lvl="1">
              <a:lnSpc>
                <a:spcPct val="115000"/>
              </a:lnSpc>
              <a:spcBef>
                <a:spcPct val="10000"/>
              </a:spcBef>
              <a:spcAft>
                <a:spcPct val="10000"/>
              </a:spcAft>
            </a:pPr>
            <a:r>
              <a:rPr lang="en-US" sz="2000"/>
              <a:t>	Mô tả các vấn đề đã được phân tích;</a:t>
            </a:r>
          </a:p>
          <a:p>
            <a:pPr lvl="1">
              <a:lnSpc>
                <a:spcPct val="115000"/>
              </a:lnSpc>
              <a:spcBef>
                <a:spcPct val="10000"/>
              </a:spcBef>
              <a:spcAft>
                <a:spcPct val="10000"/>
              </a:spcAft>
            </a:pPr>
            <a:r>
              <a:rPr lang="en-US" sz="2000"/>
              <a:t>	Mô tả danh sách các bảng dữ liệu;</a:t>
            </a:r>
          </a:p>
          <a:p>
            <a:pPr lvl="1">
              <a:lnSpc>
                <a:spcPct val="115000"/>
              </a:lnSpc>
              <a:spcBef>
                <a:spcPct val="10000"/>
              </a:spcBef>
              <a:spcAft>
                <a:spcPct val="10000"/>
              </a:spcAft>
            </a:pPr>
            <a:r>
              <a:rPr lang="en-US" sz="2000"/>
              <a:t>	Mô tả các quan hệ cơ sở gữa các bảng.</a:t>
            </a:r>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2B5B6765-B8E0-4A44-92EB-017790B4CA4D}" type="slidenum">
              <a:rPr lang="en-US">
                <a:solidFill>
                  <a:schemeClr val="bg2">
                    <a:shade val="50000"/>
                  </a:schemeClr>
                </a:solidFill>
                <a:latin typeface="Verdana" pitchFamily="34" charset="0"/>
              </a:rPr>
              <a:pPr>
                <a:defRPr/>
              </a:pPr>
              <a:t>9</a:t>
            </a:fld>
            <a:endParaRPr lang="en-US">
              <a:solidFill>
                <a:schemeClr val="bg2">
                  <a:shade val="50000"/>
                </a:schemeClr>
              </a:solidFill>
              <a:latin typeface="Verdana" pitchFamily="34" charset="0"/>
            </a:endParaRPr>
          </a:p>
        </p:txBody>
      </p:sp>
    </p:spTree>
    <p:extLst>
      <p:ext uri="{BB962C8B-B14F-4D97-AF65-F5344CB8AC3E}">
        <p14:creationId xmlns:p14="http://schemas.microsoft.com/office/powerpoint/2010/main" val="2006194649"/>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normAutofit fontScale="90000"/>
          </a:bodyPr>
          <a:lstStyle/>
          <a:p>
            <a:pPr eaLnBrk="1" hangingPunct="1">
              <a:defRPr/>
            </a:pPr>
            <a:r>
              <a:rPr lang="en-US" sz="3600" smtClean="0">
                <a:solidFill>
                  <a:srgbClr val="0000FF"/>
                </a:solidFill>
                <a:effectLst>
                  <a:outerShdw blurRad="38100" dist="38100" dir="2700000" algn="tl">
                    <a:srgbClr val="C0C0C0"/>
                  </a:outerShdw>
                </a:effectLst>
              </a:rPr>
              <a:t>Khối lượng dữ liệu &amp; tần suất sử dụng</a:t>
            </a:r>
            <a:br>
              <a:rPr lang="en-US" sz="3600" smtClean="0">
                <a:solidFill>
                  <a:srgbClr val="0000FF"/>
                </a:solidFill>
                <a:effectLst>
                  <a:outerShdw blurRad="38100" dist="38100" dir="2700000" algn="tl">
                    <a:srgbClr val="C0C0C0"/>
                  </a:outerShdw>
                </a:effectLst>
              </a:rPr>
            </a:br>
            <a:r>
              <a:rPr lang="en-US" sz="3600" smtClean="0">
                <a:solidFill>
                  <a:srgbClr val="0000FF"/>
                </a:solidFill>
                <a:effectLst>
                  <a:outerShdw blurRad="38100" dist="38100" dir="2700000" algn="tl">
                    <a:srgbClr val="C0C0C0"/>
                  </a:outerShdw>
                </a:effectLst>
              </a:rPr>
              <a:t> (Data volume and usage frequency)</a:t>
            </a:r>
          </a:p>
        </p:txBody>
      </p:sp>
      <p:sp>
        <p:nvSpPr>
          <p:cNvPr id="14339" name="Rectangle 3"/>
          <p:cNvSpPr>
            <a:spLocks noGrp="1" noChangeArrowheads="1"/>
          </p:cNvSpPr>
          <p:nvPr>
            <p:ph idx="4294967295"/>
          </p:nvPr>
        </p:nvSpPr>
        <p:spPr>
          <a:xfrm>
            <a:off x="457200" y="1901825"/>
            <a:ext cx="8183563" cy="3975100"/>
          </a:xfrm>
        </p:spPr>
        <p:txBody>
          <a:bodyPr lIns="182880" tIns="91440"/>
          <a:lstStyle/>
          <a:p>
            <a:pPr algn="just" eaLnBrk="1" hangingPunct="1"/>
            <a:r>
              <a:rPr lang="en-US" altLang="en-US" sz="2800" smtClean="0"/>
              <a:t>Việc thống kê khối lượng và tần suất được thực hiện trong giai đoạn phân tích hệ thống bởi phân tích viên hệ thống (system analyst)</a:t>
            </a:r>
          </a:p>
          <a:p>
            <a:pPr algn="just" eaLnBrk="1" hangingPunct="1"/>
            <a:r>
              <a:rPr lang="en-US" altLang="en-US" sz="2800" smtClean="0"/>
              <a:t>Việc thống kê không đòi hỏi chính xác tuỵệt đối mà chỉ dùng làm cơ sở cho bước thiết kế tiếp theo. </a:t>
            </a:r>
          </a:p>
          <a:p>
            <a:pPr algn="just" eaLnBrk="1" hangingPunct="1"/>
            <a:endParaRPr lang="en-US" altLang="en-US" sz="2800" smtClean="0"/>
          </a:p>
        </p:txBody>
      </p:sp>
      <p:sp>
        <p:nvSpPr>
          <p:cNvPr id="6" name="Slide Number Placeholder 5"/>
          <p:cNvSpPr>
            <a:spLocks noGrp="1"/>
          </p:cNvSpPr>
          <p:nvPr>
            <p:ph type="sldNum" sz="quarter" idx="12"/>
          </p:nvPr>
        </p:nvSpPr>
        <p:spPr>
          <a:xfrm>
            <a:off x="8348663" y="6111875"/>
            <a:ext cx="457200" cy="365125"/>
          </a:xfrm>
        </p:spPr>
        <p:txBody>
          <a:bodyPr anchor="b"/>
          <a:lstStyle/>
          <a:p>
            <a:pPr>
              <a:defRPr/>
            </a:pPr>
            <a:fld id="{08038817-0EC6-498A-A38A-3025C64BA4F9}" type="slidenum">
              <a:rPr lang="en-US">
                <a:solidFill>
                  <a:schemeClr val="bg2">
                    <a:shade val="50000"/>
                  </a:schemeClr>
                </a:solidFill>
                <a:latin typeface="Verdana" pitchFamily="34" charset="0"/>
              </a:rPr>
              <a:pPr>
                <a:defRPr/>
              </a:pPr>
              <a:t>90</a:t>
            </a:fld>
            <a:endParaRPr lang="en-US">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extLst>
      <p:ext uri="{BB962C8B-B14F-4D97-AF65-F5344CB8AC3E}">
        <p14:creationId xmlns:p14="http://schemas.microsoft.com/office/powerpoint/2010/main" val="3428463280"/>
      </p:ext>
    </p:extLst>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adrant">
  <a:themeElements>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5_Aspect">
      <a:majorFont>
        <a:latin typeface=""/>
        <a:ea typeface=""/>
        <a:cs typeface=""/>
      </a:majorFont>
      <a:minorFont>
        <a:latin typeface=""/>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CSDL temple</Template>
  <TotalTime>6969</TotalTime>
  <Words>7307</Words>
  <Application>Microsoft Office PowerPoint</Application>
  <PresentationFormat>On-screen Show (4:3)</PresentationFormat>
  <Paragraphs>911</Paragraphs>
  <Slides>90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90</vt:i4>
      </vt:variant>
    </vt:vector>
  </HeadingPairs>
  <TitlesOfParts>
    <vt:vector size="99" baseType="lpstr">
      <vt:lpstr>SimSun</vt:lpstr>
      <vt:lpstr>Arial</vt:lpstr>
      <vt:lpstr>Calibri</vt:lpstr>
      <vt:lpstr>Times New Roman</vt:lpstr>
      <vt:lpstr>Verdana</vt:lpstr>
      <vt:lpstr>Wingdings</vt:lpstr>
      <vt:lpstr>Wingdings 2</vt:lpstr>
      <vt:lpstr>Quadrant</vt:lpstr>
      <vt:lpstr>5_Aspect</vt:lpstr>
      <vt:lpstr>Thiết kế vật lý database</vt:lpstr>
      <vt:lpstr>Nội dung</vt:lpstr>
      <vt:lpstr>Khái niệm</vt:lpstr>
      <vt:lpstr>Khái niệm</vt:lpstr>
      <vt:lpstr>Thiết kế database</vt:lpstr>
      <vt:lpstr>Mục tiêu thiết kế database</vt:lpstr>
      <vt:lpstr>Thiết kế database</vt:lpstr>
      <vt:lpstr>Phương pháp thiết kế CSDL</vt:lpstr>
      <vt:lpstr>Phân tích yêu cầu</vt:lpstr>
      <vt:lpstr>Phân tích yêu cầu</vt:lpstr>
      <vt:lpstr>Phân tích yêu cầu</vt:lpstr>
      <vt:lpstr>Lưu trữ thông tin</vt:lpstr>
      <vt:lpstr>Quá trình thiết kế database</vt:lpstr>
      <vt:lpstr>Qui trình thiết kế</vt:lpstr>
      <vt:lpstr>Sản phẩm thiết kế</vt:lpstr>
      <vt:lpstr>Ý tưởng thiết kế</vt:lpstr>
      <vt:lpstr>Lựa chọn mô hình</vt:lpstr>
      <vt:lpstr>Chất lượng thiết kế</vt:lpstr>
      <vt:lpstr>Ví dụ hệ thốg quản lý thư viện </vt:lpstr>
      <vt:lpstr>Ví dụ hệ thốg quản lý thư viện </vt:lpstr>
      <vt:lpstr>Ví dụ hệ thốg quản lý thư viện </vt:lpstr>
      <vt:lpstr>Ví dụ hệ thống quản lý thư viện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Thiết kế trường  (Field design)</vt:lpstr>
      <vt:lpstr>Thiết kế trường (Field design) BẢNG MÔ TẢ CÁC TRƯỜNG</vt:lpstr>
      <vt:lpstr>Thiết kế trường (Field design) BẢNG MÔ TẢ CÁC TRƯỜNG</vt:lpstr>
      <vt:lpstr>Bốn mục tiêu để chọn kiểu dữ liệu</vt:lpstr>
      <vt:lpstr>Bốn mục tiêu để chọn kiểu dữ liệu</vt:lpstr>
      <vt:lpstr>Bốn mục tiêu để chọn kiểu dữ liệu</vt:lpstr>
      <vt:lpstr>Kỹ thuật mã hoá và nén dữ liệu</vt:lpstr>
      <vt:lpstr>Các kỹ thuật mã hoá và nén dữ liệu</vt:lpstr>
      <vt:lpstr>Các kỹ thuật mã hoá và nén dữ liệu</vt:lpstr>
      <vt:lpstr>Các kỹ thuật mã hoá và nén dữ liệu</vt:lpstr>
      <vt:lpstr>Các kỹ thuật mã hoá và nén dữ liệu</vt:lpstr>
      <vt:lpstr>Các kỹ thuật mã hoá và nén dữ liệu</vt:lpstr>
      <vt:lpstr>Kỹ thuật mã hoá và nén dữ liệu</vt:lpstr>
      <vt:lpstr>Kiểm soát tính toàn vẹn dữ liệu</vt:lpstr>
      <vt:lpstr>Giá trị mặc định (Default value)</vt:lpstr>
      <vt:lpstr>Kiểm tra khuôn dạng  (picture control)</vt:lpstr>
      <vt:lpstr>Kiểm soát miền giá trị (Range control)</vt:lpstr>
      <vt:lpstr>Kiểm tra giá trị rỗng (Null value control)</vt:lpstr>
      <vt:lpstr>Bảo toàn tham chiếu (Referential integrity)</vt:lpstr>
      <vt:lpstr>Xử lý dữ liệu bị thiếu (missing data)</vt:lpstr>
      <vt:lpstr>Thiết kế các bản ghi vật lý  BẢNG MÔ TẢ CÁC BẢN GHI</vt:lpstr>
      <vt:lpstr>Thiết kế các bản ghi vật lý</vt:lpstr>
      <vt:lpstr>Sử dụng hiệu quả bộ nhớ phụ</vt:lpstr>
      <vt:lpstr>Trường có chiều dài cố định</vt:lpstr>
      <vt:lpstr>Trường có chiều dài thay đổi</vt:lpstr>
      <vt:lpstr>Phi Chuẩn</vt:lpstr>
      <vt:lpstr>Phi Chuẩn</vt:lpstr>
      <vt:lpstr>Phi Chuẩn</vt:lpstr>
      <vt:lpstr>Phi Chuẩn</vt:lpstr>
      <vt:lpstr>Phi Chuẩn</vt:lpstr>
      <vt:lpstr>Thiết kế file vật lý</vt:lpstr>
      <vt:lpstr>Thiết kế file vật lý</vt:lpstr>
      <vt:lpstr>Thiết kế file vật lý</vt:lpstr>
      <vt:lpstr>Thiết kế file vật lý</vt:lpstr>
      <vt:lpstr>Thiết kế file vật lý</vt:lpstr>
      <vt:lpstr>Thiết kế file vật lý</vt:lpstr>
      <vt:lpstr>Thiết kế file vật lý</vt:lpstr>
      <vt:lpstr>Thiết kế file vật lý</vt:lpstr>
      <vt:lpstr>Thiết kế file vật lý</vt:lpstr>
      <vt:lpstr>Thiết kế file vật lý</vt:lpstr>
      <vt:lpstr>Thiết kế file vật lý</vt:lpstr>
      <vt:lpstr>Thiết kế file vật lý</vt:lpstr>
      <vt:lpstr>Tổ chức file chỉ số</vt:lpstr>
      <vt:lpstr>Tổ chức file chỉ số</vt:lpstr>
      <vt:lpstr>Tổ chức file chỉ số</vt:lpstr>
      <vt:lpstr>Tổ chức file chỉ số</vt:lpstr>
      <vt:lpstr>PowerPoint Presentation</vt:lpstr>
      <vt:lpstr>Ví dụ về thiết kế file</vt:lpstr>
      <vt:lpstr>Ví dụ về thiết kế file</vt:lpstr>
      <vt:lpstr>Ví dụ về thiết kế file</vt:lpstr>
      <vt:lpstr>Ví dụ về thiết kế file</vt:lpstr>
      <vt:lpstr>Ví dụ về thiết kế file</vt:lpstr>
      <vt:lpstr>Ví dụ về thiết kế file</vt:lpstr>
      <vt:lpstr>Khối lượng dữ liệu &amp; tần suất sử dụng  (Data volume and usage frequency)</vt:lpstr>
      <vt:lpstr>PowerPoint Presentation</vt:lpstr>
      <vt:lpstr>Khối lượng dữ liệu &amp; tần suất sử dụng  (Data volume and usage frequency)</vt:lpstr>
    </vt:vector>
  </TitlesOfParts>
  <Company>LamNguyenFam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8: Thiết kế vật lý database</dc:title>
  <dc:creator>Trần Thi Kim Chi</dc:creator>
  <cp:lastModifiedBy>admin</cp:lastModifiedBy>
  <cp:revision>166</cp:revision>
  <dcterms:created xsi:type="dcterms:W3CDTF">2007-08-30T16:09:05Z</dcterms:created>
  <dcterms:modified xsi:type="dcterms:W3CDTF">2017-04-27T12:52:55Z</dcterms:modified>
</cp:coreProperties>
</file>