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89"/>
  </p:notesMasterIdLst>
  <p:handoutMasterIdLst>
    <p:handoutMasterId r:id="rId90"/>
  </p:handoutMasterIdLst>
  <p:sldIdLst>
    <p:sldId id="256" r:id="rId2"/>
    <p:sldId id="379" r:id="rId3"/>
    <p:sldId id="573" r:id="rId4"/>
    <p:sldId id="466" r:id="rId5"/>
    <p:sldId id="468" r:id="rId6"/>
    <p:sldId id="469" r:id="rId7"/>
    <p:sldId id="467" r:id="rId8"/>
    <p:sldId id="605" r:id="rId9"/>
    <p:sldId id="380" r:id="rId10"/>
    <p:sldId id="572" r:id="rId11"/>
    <p:sldId id="474" r:id="rId12"/>
    <p:sldId id="599" r:id="rId13"/>
    <p:sldId id="600" r:id="rId14"/>
    <p:sldId id="635" r:id="rId15"/>
    <p:sldId id="470" r:id="rId16"/>
    <p:sldId id="472" r:id="rId17"/>
    <p:sldId id="473" r:id="rId18"/>
    <p:sldId id="471" r:id="rId19"/>
    <p:sldId id="475" r:id="rId20"/>
    <p:sldId id="476" r:id="rId21"/>
    <p:sldId id="460" r:id="rId22"/>
    <p:sldId id="569" r:id="rId23"/>
    <p:sldId id="570" r:id="rId24"/>
    <p:sldId id="521" r:id="rId25"/>
    <p:sldId id="522" r:id="rId26"/>
    <p:sldId id="589" r:id="rId27"/>
    <p:sldId id="538" r:id="rId28"/>
    <p:sldId id="539" r:id="rId29"/>
    <p:sldId id="543" r:id="rId30"/>
    <p:sldId id="529" r:id="rId31"/>
    <p:sldId id="583" r:id="rId32"/>
    <p:sldId id="530" r:id="rId33"/>
    <p:sldId id="531" r:id="rId34"/>
    <p:sldId id="602" r:id="rId35"/>
    <p:sldId id="532" r:id="rId36"/>
    <p:sldId id="603" r:id="rId37"/>
    <p:sldId id="533" r:id="rId38"/>
    <p:sldId id="604" r:id="rId39"/>
    <p:sldId id="534" r:id="rId40"/>
    <p:sldId id="536" r:id="rId41"/>
    <p:sldId id="606" r:id="rId42"/>
    <p:sldId id="525" r:id="rId43"/>
    <p:sldId id="526" r:id="rId44"/>
    <p:sldId id="527" r:id="rId45"/>
    <p:sldId id="528" r:id="rId46"/>
    <p:sldId id="607" r:id="rId47"/>
    <p:sldId id="608" r:id="rId48"/>
    <p:sldId id="609" r:id="rId49"/>
    <p:sldId id="610" r:id="rId50"/>
    <p:sldId id="611" r:id="rId51"/>
    <p:sldId id="612" r:id="rId52"/>
    <p:sldId id="613" r:id="rId53"/>
    <p:sldId id="614" r:id="rId54"/>
    <p:sldId id="615" r:id="rId55"/>
    <p:sldId id="617" r:id="rId56"/>
    <p:sldId id="618" r:id="rId57"/>
    <p:sldId id="624" r:id="rId58"/>
    <p:sldId id="625" r:id="rId59"/>
    <p:sldId id="626" r:id="rId60"/>
    <p:sldId id="627" r:id="rId61"/>
    <p:sldId id="628" r:id="rId62"/>
    <p:sldId id="629" r:id="rId63"/>
    <p:sldId id="630" r:id="rId64"/>
    <p:sldId id="631" r:id="rId65"/>
    <p:sldId id="632" r:id="rId66"/>
    <p:sldId id="633" r:id="rId67"/>
    <p:sldId id="634" r:id="rId68"/>
    <p:sldId id="575" r:id="rId69"/>
    <p:sldId id="558" r:id="rId70"/>
    <p:sldId id="518" r:id="rId71"/>
    <p:sldId id="514" r:id="rId72"/>
    <p:sldId id="519" r:id="rId73"/>
    <p:sldId id="576" r:id="rId74"/>
    <p:sldId id="560" r:id="rId75"/>
    <p:sldId id="561" r:id="rId76"/>
    <p:sldId id="562" r:id="rId77"/>
    <p:sldId id="563" r:id="rId78"/>
    <p:sldId id="564" r:id="rId79"/>
    <p:sldId id="565" r:id="rId80"/>
    <p:sldId id="566" r:id="rId81"/>
    <p:sldId id="567" r:id="rId82"/>
    <p:sldId id="568" r:id="rId83"/>
    <p:sldId id="555" r:id="rId84"/>
    <p:sldId id="571" r:id="rId85"/>
    <p:sldId id="584" r:id="rId86"/>
    <p:sldId id="585" r:id="rId87"/>
    <p:sldId id="303" r:id="rId88"/>
  </p:sldIdLst>
  <p:sldSz cx="9144000" cy="6858000" type="screen4x3"/>
  <p:notesSz cx="6858000" cy="9144000"/>
  <p:custShowLst>
    <p:custShow name="Do Thi" id="0">
      <p:sldLst>
        <p:sld r:id="rId2"/>
      </p:sldLst>
    </p:custShow>
  </p:custShowLst>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CCFFCC"/>
    <a:srgbClr val="E1356E"/>
    <a:srgbClr val="0000FF"/>
    <a:srgbClr val="990000"/>
    <a:srgbClr val="FFFFCC"/>
    <a:srgbClr val="FFCC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269" autoAdjust="0"/>
    <p:restoredTop sz="99121" autoAdjust="0"/>
  </p:normalViewPr>
  <p:slideViewPr>
    <p:cSldViewPr>
      <p:cViewPr varScale="1">
        <p:scale>
          <a:sx n="71" d="100"/>
          <a:sy n="71" d="100"/>
        </p:scale>
        <p:origin x="54" y="12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18792"/>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BA4D30A-D433-4FF0-A860-6B7885FC073D}" type="slidenum">
              <a:rPr lang="en-US"/>
              <a:pPr/>
              <a:t>‹#›</a:t>
            </a:fld>
            <a:endParaRPr lang="en-US"/>
          </a:p>
        </p:txBody>
      </p:sp>
    </p:spTree>
    <p:extLst>
      <p:ext uri="{BB962C8B-B14F-4D97-AF65-F5344CB8AC3E}">
        <p14:creationId xmlns:p14="http://schemas.microsoft.com/office/powerpoint/2010/main" val="5159493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BCE848E-A788-4806-8BA3-06B301226261}" type="slidenum">
              <a:rPr lang="en-US"/>
              <a:pPr/>
              <a:t>‹#›</a:t>
            </a:fld>
            <a:endParaRPr lang="en-US"/>
          </a:p>
        </p:txBody>
      </p:sp>
    </p:spTree>
    <p:extLst>
      <p:ext uri="{BB962C8B-B14F-4D97-AF65-F5344CB8AC3E}">
        <p14:creationId xmlns:p14="http://schemas.microsoft.com/office/powerpoint/2010/main" val="32830603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CE848E-A788-4806-8BA3-06B301226261}" type="slidenum">
              <a:rPr lang="en-US" smtClean="0"/>
              <a:pPr/>
              <a:t>1</a:t>
            </a:fld>
            <a:endParaRPr lang="en-US"/>
          </a:p>
        </p:txBody>
      </p:sp>
    </p:spTree>
    <p:extLst>
      <p:ext uri="{BB962C8B-B14F-4D97-AF65-F5344CB8AC3E}">
        <p14:creationId xmlns:p14="http://schemas.microsoft.com/office/powerpoint/2010/main" val="2033677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41988" name="Slide Number Placeholder 3"/>
          <p:cNvSpPr>
            <a:spLocks noGrp="1"/>
          </p:cNvSpPr>
          <p:nvPr>
            <p:ph type="sldNum" sz="quarter" idx="5"/>
          </p:nvPr>
        </p:nvSpPr>
        <p:spPr>
          <a:noFill/>
        </p:spPr>
        <p:txBody>
          <a:bodyPr/>
          <a:lstStyle>
            <a:lvl1pPr defTabSz="2141538">
              <a:defRPr sz="2000" b="1">
                <a:solidFill>
                  <a:schemeClr val="tx1"/>
                </a:solidFill>
                <a:latin typeface="Arial" panose="020B0604020202020204" pitchFamily="34" charset="0"/>
              </a:defRPr>
            </a:lvl1pPr>
            <a:lvl2pPr marL="742950" indent="-285750" defTabSz="2141538">
              <a:defRPr sz="2000" b="1">
                <a:solidFill>
                  <a:schemeClr val="tx1"/>
                </a:solidFill>
                <a:latin typeface="Arial" panose="020B0604020202020204" pitchFamily="34" charset="0"/>
              </a:defRPr>
            </a:lvl2pPr>
            <a:lvl3pPr marL="1143000" indent="-228600" defTabSz="2141538">
              <a:defRPr sz="2000" b="1">
                <a:solidFill>
                  <a:schemeClr val="tx1"/>
                </a:solidFill>
                <a:latin typeface="Arial" panose="020B0604020202020204" pitchFamily="34" charset="0"/>
              </a:defRPr>
            </a:lvl3pPr>
            <a:lvl4pPr marL="1600200" indent="-228600" defTabSz="2141538">
              <a:defRPr sz="2000" b="1">
                <a:solidFill>
                  <a:schemeClr val="tx1"/>
                </a:solidFill>
                <a:latin typeface="Arial" panose="020B0604020202020204" pitchFamily="34" charset="0"/>
              </a:defRPr>
            </a:lvl4pPr>
            <a:lvl5pPr marL="2057400" indent="-228600" defTabSz="2141538">
              <a:defRPr sz="2000" b="1">
                <a:solidFill>
                  <a:schemeClr val="tx1"/>
                </a:solidFill>
                <a:latin typeface="Arial" panose="020B0604020202020204" pitchFamily="34" charset="0"/>
              </a:defRPr>
            </a:lvl5pPr>
            <a:lvl6pPr marL="2514600" indent="-228600" defTabSz="2141538"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2141538"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2141538"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2141538" eaLnBrk="0" fontAlgn="base" hangingPunct="0">
              <a:spcBef>
                <a:spcPct val="0"/>
              </a:spcBef>
              <a:spcAft>
                <a:spcPct val="0"/>
              </a:spcAft>
              <a:defRPr sz="2000" b="1">
                <a:solidFill>
                  <a:schemeClr val="tx1"/>
                </a:solidFill>
                <a:latin typeface="Arial" panose="020B0604020202020204" pitchFamily="34" charset="0"/>
              </a:defRPr>
            </a:lvl9pPr>
          </a:lstStyle>
          <a:p>
            <a:fld id="{07D7A830-47E7-45AE-B2C8-D23275BDDD03}" type="slidenum">
              <a:rPr lang="en-US" altLang="en-US" sz="2800" b="0" smtClean="0"/>
              <a:pPr/>
              <a:t>61</a:t>
            </a:fld>
            <a:endParaRPr lang="en-US" altLang="en-US" sz="2800" b="0"/>
          </a:p>
        </p:txBody>
      </p:sp>
    </p:spTree>
    <p:extLst>
      <p:ext uri="{BB962C8B-B14F-4D97-AF65-F5344CB8AC3E}">
        <p14:creationId xmlns:p14="http://schemas.microsoft.com/office/powerpoint/2010/main" val="1015188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44036" name="Slide Number Placeholder 3"/>
          <p:cNvSpPr>
            <a:spLocks noGrp="1"/>
          </p:cNvSpPr>
          <p:nvPr>
            <p:ph type="sldNum" sz="quarter" idx="5"/>
          </p:nvPr>
        </p:nvSpPr>
        <p:spPr>
          <a:noFill/>
        </p:spPr>
        <p:txBody>
          <a:bodyPr/>
          <a:lstStyle>
            <a:lvl1pPr defTabSz="2141538">
              <a:defRPr sz="2000" b="1">
                <a:solidFill>
                  <a:schemeClr val="tx1"/>
                </a:solidFill>
                <a:latin typeface="Arial" panose="020B0604020202020204" pitchFamily="34" charset="0"/>
              </a:defRPr>
            </a:lvl1pPr>
            <a:lvl2pPr marL="742950" indent="-285750" defTabSz="2141538">
              <a:defRPr sz="2000" b="1">
                <a:solidFill>
                  <a:schemeClr val="tx1"/>
                </a:solidFill>
                <a:latin typeface="Arial" panose="020B0604020202020204" pitchFamily="34" charset="0"/>
              </a:defRPr>
            </a:lvl2pPr>
            <a:lvl3pPr marL="1143000" indent="-228600" defTabSz="2141538">
              <a:defRPr sz="2000" b="1">
                <a:solidFill>
                  <a:schemeClr val="tx1"/>
                </a:solidFill>
                <a:latin typeface="Arial" panose="020B0604020202020204" pitchFamily="34" charset="0"/>
              </a:defRPr>
            </a:lvl3pPr>
            <a:lvl4pPr marL="1600200" indent="-228600" defTabSz="2141538">
              <a:defRPr sz="2000" b="1">
                <a:solidFill>
                  <a:schemeClr val="tx1"/>
                </a:solidFill>
                <a:latin typeface="Arial" panose="020B0604020202020204" pitchFamily="34" charset="0"/>
              </a:defRPr>
            </a:lvl4pPr>
            <a:lvl5pPr marL="2057400" indent="-228600" defTabSz="2141538">
              <a:defRPr sz="2000" b="1">
                <a:solidFill>
                  <a:schemeClr val="tx1"/>
                </a:solidFill>
                <a:latin typeface="Arial" panose="020B0604020202020204" pitchFamily="34" charset="0"/>
              </a:defRPr>
            </a:lvl5pPr>
            <a:lvl6pPr marL="2514600" indent="-228600" defTabSz="2141538"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2141538"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2141538"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2141538" eaLnBrk="0" fontAlgn="base" hangingPunct="0">
              <a:spcBef>
                <a:spcPct val="0"/>
              </a:spcBef>
              <a:spcAft>
                <a:spcPct val="0"/>
              </a:spcAft>
              <a:defRPr sz="2000" b="1">
                <a:solidFill>
                  <a:schemeClr val="tx1"/>
                </a:solidFill>
                <a:latin typeface="Arial" panose="020B0604020202020204" pitchFamily="34" charset="0"/>
              </a:defRPr>
            </a:lvl9pPr>
          </a:lstStyle>
          <a:p>
            <a:fld id="{0936634C-EB20-4CE0-8805-55834D61A8C5}" type="slidenum">
              <a:rPr lang="en-US" altLang="en-US" sz="2800" b="0" smtClean="0"/>
              <a:pPr/>
              <a:t>62</a:t>
            </a:fld>
            <a:endParaRPr lang="en-US" altLang="en-US" sz="2800" b="0"/>
          </a:p>
        </p:txBody>
      </p:sp>
    </p:spTree>
    <p:extLst>
      <p:ext uri="{BB962C8B-B14F-4D97-AF65-F5344CB8AC3E}">
        <p14:creationId xmlns:p14="http://schemas.microsoft.com/office/powerpoint/2010/main" val="385559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46084" name="Slide Number Placeholder 3"/>
          <p:cNvSpPr>
            <a:spLocks noGrp="1"/>
          </p:cNvSpPr>
          <p:nvPr>
            <p:ph type="sldNum" sz="quarter" idx="5"/>
          </p:nvPr>
        </p:nvSpPr>
        <p:spPr>
          <a:noFill/>
        </p:spPr>
        <p:txBody>
          <a:bodyPr/>
          <a:lstStyle>
            <a:lvl1pPr defTabSz="2141538">
              <a:defRPr sz="2000" b="1">
                <a:solidFill>
                  <a:schemeClr val="tx1"/>
                </a:solidFill>
                <a:latin typeface="Arial" panose="020B0604020202020204" pitchFamily="34" charset="0"/>
              </a:defRPr>
            </a:lvl1pPr>
            <a:lvl2pPr marL="742950" indent="-285750" defTabSz="2141538">
              <a:defRPr sz="2000" b="1">
                <a:solidFill>
                  <a:schemeClr val="tx1"/>
                </a:solidFill>
                <a:latin typeface="Arial" panose="020B0604020202020204" pitchFamily="34" charset="0"/>
              </a:defRPr>
            </a:lvl2pPr>
            <a:lvl3pPr marL="1143000" indent="-228600" defTabSz="2141538">
              <a:defRPr sz="2000" b="1">
                <a:solidFill>
                  <a:schemeClr val="tx1"/>
                </a:solidFill>
                <a:latin typeface="Arial" panose="020B0604020202020204" pitchFamily="34" charset="0"/>
              </a:defRPr>
            </a:lvl3pPr>
            <a:lvl4pPr marL="1600200" indent="-228600" defTabSz="2141538">
              <a:defRPr sz="2000" b="1">
                <a:solidFill>
                  <a:schemeClr val="tx1"/>
                </a:solidFill>
                <a:latin typeface="Arial" panose="020B0604020202020204" pitchFamily="34" charset="0"/>
              </a:defRPr>
            </a:lvl4pPr>
            <a:lvl5pPr marL="2057400" indent="-228600" defTabSz="2141538">
              <a:defRPr sz="2000" b="1">
                <a:solidFill>
                  <a:schemeClr val="tx1"/>
                </a:solidFill>
                <a:latin typeface="Arial" panose="020B0604020202020204" pitchFamily="34" charset="0"/>
              </a:defRPr>
            </a:lvl5pPr>
            <a:lvl6pPr marL="2514600" indent="-228600" defTabSz="2141538"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2141538"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2141538"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2141538" eaLnBrk="0" fontAlgn="base" hangingPunct="0">
              <a:spcBef>
                <a:spcPct val="0"/>
              </a:spcBef>
              <a:spcAft>
                <a:spcPct val="0"/>
              </a:spcAft>
              <a:defRPr sz="2000" b="1">
                <a:solidFill>
                  <a:schemeClr val="tx1"/>
                </a:solidFill>
                <a:latin typeface="Arial" panose="020B0604020202020204" pitchFamily="34" charset="0"/>
              </a:defRPr>
            </a:lvl9pPr>
          </a:lstStyle>
          <a:p>
            <a:fld id="{93F0B848-3C41-445E-A2CA-FBB9CD053EA4}" type="slidenum">
              <a:rPr lang="en-US" altLang="en-US" sz="2800" b="0" smtClean="0"/>
              <a:pPr/>
              <a:t>63</a:t>
            </a:fld>
            <a:endParaRPr lang="en-US" altLang="en-US" sz="2800" b="0"/>
          </a:p>
        </p:txBody>
      </p:sp>
    </p:spTree>
    <p:extLst>
      <p:ext uri="{BB962C8B-B14F-4D97-AF65-F5344CB8AC3E}">
        <p14:creationId xmlns:p14="http://schemas.microsoft.com/office/powerpoint/2010/main" val="2307370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48132" name="Slide Number Placeholder 3"/>
          <p:cNvSpPr>
            <a:spLocks noGrp="1"/>
          </p:cNvSpPr>
          <p:nvPr>
            <p:ph type="sldNum" sz="quarter" idx="5"/>
          </p:nvPr>
        </p:nvSpPr>
        <p:spPr>
          <a:noFill/>
        </p:spPr>
        <p:txBody>
          <a:bodyPr/>
          <a:lstStyle>
            <a:lvl1pPr defTabSz="2141538">
              <a:defRPr sz="2000" b="1">
                <a:solidFill>
                  <a:schemeClr val="tx1"/>
                </a:solidFill>
                <a:latin typeface="Arial" panose="020B0604020202020204" pitchFamily="34" charset="0"/>
              </a:defRPr>
            </a:lvl1pPr>
            <a:lvl2pPr marL="742950" indent="-285750" defTabSz="2141538">
              <a:defRPr sz="2000" b="1">
                <a:solidFill>
                  <a:schemeClr val="tx1"/>
                </a:solidFill>
                <a:latin typeface="Arial" panose="020B0604020202020204" pitchFamily="34" charset="0"/>
              </a:defRPr>
            </a:lvl2pPr>
            <a:lvl3pPr marL="1143000" indent="-228600" defTabSz="2141538">
              <a:defRPr sz="2000" b="1">
                <a:solidFill>
                  <a:schemeClr val="tx1"/>
                </a:solidFill>
                <a:latin typeface="Arial" panose="020B0604020202020204" pitchFamily="34" charset="0"/>
              </a:defRPr>
            </a:lvl3pPr>
            <a:lvl4pPr marL="1600200" indent="-228600" defTabSz="2141538">
              <a:defRPr sz="2000" b="1">
                <a:solidFill>
                  <a:schemeClr val="tx1"/>
                </a:solidFill>
                <a:latin typeface="Arial" panose="020B0604020202020204" pitchFamily="34" charset="0"/>
              </a:defRPr>
            </a:lvl4pPr>
            <a:lvl5pPr marL="2057400" indent="-228600" defTabSz="2141538">
              <a:defRPr sz="2000" b="1">
                <a:solidFill>
                  <a:schemeClr val="tx1"/>
                </a:solidFill>
                <a:latin typeface="Arial" panose="020B0604020202020204" pitchFamily="34" charset="0"/>
              </a:defRPr>
            </a:lvl5pPr>
            <a:lvl6pPr marL="2514600" indent="-228600" defTabSz="2141538"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2141538"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2141538"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2141538" eaLnBrk="0" fontAlgn="base" hangingPunct="0">
              <a:spcBef>
                <a:spcPct val="0"/>
              </a:spcBef>
              <a:spcAft>
                <a:spcPct val="0"/>
              </a:spcAft>
              <a:defRPr sz="2000" b="1">
                <a:solidFill>
                  <a:schemeClr val="tx1"/>
                </a:solidFill>
                <a:latin typeface="Arial" panose="020B0604020202020204" pitchFamily="34" charset="0"/>
              </a:defRPr>
            </a:lvl9pPr>
          </a:lstStyle>
          <a:p>
            <a:fld id="{E9CB6EE9-C9BE-4586-B0C1-43C6DBCB9D23}" type="slidenum">
              <a:rPr lang="en-US" altLang="en-US" sz="2800" b="0" smtClean="0"/>
              <a:pPr/>
              <a:t>64</a:t>
            </a:fld>
            <a:endParaRPr lang="en-US" altLang="en-US" sz="2800" b="0"/>
          </a:p>
        </p:txBody>
      </p:sp>
    </p:spTree>
    <p:extLst>
      <p:ext uri="{BB962C8B-B14F-4D97-AF65-F5344CB8AC3E}">
        <p14:creationId xmlns:p14="http://schemas.microsoft.com/office/powerpoint/2010/main" val="55859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50180" name="Slide Number Placeholder 3"/>
          <p:cNvSpPr>
            <a:spLocks noGrp="1"/>
          </p:cNvSpPr>
          <p:nvPr>
            <p:ph type="sldNum" sz="quarter" idx="5"/>
          </p:nvPr>
        </p:nvSpPr>
        <p:spPr>
          <a:noFill/>
        </p:spPr>
        <p:txBody>
          <a:bodyPr/>
          <a:lstStyle>
            <a:lvl1pPr defTabSz="2141538">
              <a:defRPr sz="2000" b="1">
                <a:solidFill>
                  <a:schemeClr val="tx1"/>
                </a:solidFill>
                <a:latin typeface="Arial" panose="020B0604020202020204" pitchFamily="34" charset="0"/>
              </a:defRPr>
            </a:lvl1pPr>
            <a:lvl2pPr marL="742950" indent="-285750" defTabSz="2141538">
              <a:defRPr sz="2000" b="1">
                <a:solidFill>
                  <a:schemeClr val="tx1"/>
                </a:solidFill>
                <a:latin typeface="Arial" panose="020B0604020202020204" pitchFamily="34" charset="0"/>
              </a:defRPr>
            </a:lvl2pPr>
            <a:lvl3pPr marL="1143000" indent="-228600" defTabSz="2141538">
              <a:defRPr sz="2000" b="1">
                <a:solidFill>
                  <a:schemeClr val="tx1"/>
                </a:solidFill>
                <a:latin typeface="Arial" panose="020B0604020202020204" pitchFamily="34" charset="0"/>
              </a:defRPr>
            </a:lvl3pPr>
            <a:lvl4pPr marL="1600200" indent="-228600" defTabSz="2141538">
              <a:defRPr sz="2000" b="1">
                <a:solidFill>
                  <a:schemeClr val="tx1"/>
                </a:solidFill>
                <a:latin typeface="Arial" panose="020B0604020202020204" pitchFamily="34" charset="0"/>
              </a:defRPr>
            </a:lvl4pPr>
            <a:lvl5pPr marL="2057400" indent="-228600" defTabSz="2141538">
              <a:defRPr sz="2000" b="1">
                <a:solidFill>
                  <a:schemeClr val="tx1"/>
                </a:solidFill>
                <a:latin typeface="Arial" panose="020B0604020202020204" pitchFamily="34" charset="0"/>
              </a:defRPr>
            </a:lvl5pPr>
            <a:lvl6pPr marL="2514600" indent="-228600" defTabSz="2141538"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2141538"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2141538"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2141538" eaLnBrk="0" fontAlgn="base" hangingPunct="0">
              <a:spcBef>
                <a:spcPct val="0"/>
              </a:spcBef>
              <a:spcAft>
                <a:spcPct val="0"/>
              </a:spcAft>
              <a:defRPr sz="2000" b="1">
                <a:solidFill>
                  <a:schemeClr val="tx1"/>
                </a:solidFill>
                <a:latin typeface="Arial" panose="020B0604020202020204" pitchFamily="34" charset="0"/>
              </a:defRPr>
            </a:lvl9pPr>
          </a:lstStyle>
          <a:p>
            <a:fld id="{F14DB1B7-DBAA-47BE-8140-7AB0EBF75E39}" type="slidenum">
              <a:rPr lang="en-US" altLang="en-US" sz="2800" b="0" smtClean="0"/>
              <a:pPr/>
              <a:t>65</a:t>
            </a:fld>
            <a:endParaRPr lang="en-US" altLang="en-US" sz="2800" b="0"/>
          </a:p>
        </p:txBody>
      </p:sp>
    </p:spTree>
    <p:extLst>
      <p:ext uri="{BB962C8B-B14F-4D97-AF65-F5344CB8AC3E}">
        <p14:creationId xmlns:p14="http://schemas.microsoft.com/office/powerpoint/2010/main" val="2639808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52228" name="Slide Number Placeholder 3"/>
          <p:cNvSpPr>
            <a:spLocks noGrp="1"/>
          </p:cNvSpPr>
          <p:nvPr>
            <p:ph type="sldNum" sz="quarter" idx="5"/>
          </p:nvPr>
        </p:nvSpPr>
        <p:spPr>
          <a:noFill/>
        </p:spPr>
        <p:txBody>
          <a:bodyPr/>
          <a:lstStyle>
            <a:lvl1pPr defTabSz="2141538">
              <a:defRPr sz="2000" b="1">
                <a:solidFill>
                  <a:schemeClr val="tx1"/>
                </a:solidFill>
                <a:latin typeface="Arial" panose="020B0604020202020204" pitchFamily="34" charset="0"/>
              </a:defRPr>
            </a:lvl1pPr>
            <a:lvl2pPr marL="742950" indent="-285750" defTabSz="2141538">
              <a:defRPr sz="2000" b="1">
                <a:solidFill>
                  <a:schemeClr val="tx1"/>
                </a:solidFill>
                <a:latin typeface="Arial" panose="020B0604020202020204" pitchFamily="34" charset="0"/>
              </a:defRPr>
            </a:lvl2pPr>
            <a:lvl3pPr marL="1143000" indent="-228600" defTabSz="2141538">
              <a:defRPr sz="2000" b="1">
                <a:solidFill>
                  <a:schemeClr val="tx1"/>
                </a:solidFill>
                <a:latin typeface="Arial" panose="020B0604020202020204" pitchFamily="34" charset="0"/>
              </a:defRPr>
            </a:lvl3pPr>
            <a:lvl4pPr marL="1600200" indent="-228600" defTabSz="2141538">
              <a:defRPr sz="2000" b="1">
                <a:solidFill>
                  <a:schemeClr val="tx1"/>
                </a:solidFill>
                <a:latin typeface="Arial" panose="020B0604020202020204" pitchFamily="34" charset="0"/>
              </a:defRPr>
            </a:lvl4pPr>
            <a:lvl5pPr marL="2057400" indent="-228600" defTabSz="2141538">
              <a:defRPr sz="2000" b="1">
                <a:solidFill>
                  <a:schemeClr val="tx1"/>
                </a:solidFill>
                <a:latin typeface="Arial" panose="020B0604020202020204" pitchFamily="34" charset="0"/>
              </a:defRPr>
            </a:lvl5pPr>
            <a:lvl6pPr marL="2514600" indent="-228600" defTabSz="2141538"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2141538"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2141538"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2141538" eaLnBrk="0" fontAlgn="base" hangingPunct="0">
              <a:spcBef>
                <a:spcPct val="0"/>
              </a:spcBef>
              <a:spcAft>
                <a:spcPct val="0"/>
              </a:spcAft>
              <a:defRPr sz="2000" b="1">
                <a:solidFill>
                  <a:schemeClr val="tx1"/>
                </a:solidFill>
                <a:latin typeface="Arial" panose="020B0604020202020204" pitchFamily="34" charset="0"/>
              </a:defRPr>
            </a:lvl9pPr>
          </a:lstStyle>
          <a:p>
            <a:fld id="{FEF781E0-AF6E-44F2-8F8F-0999F0D2E428}" type="slidenum">
              <a:rPr lang="en-US" altLang="en-US" sz="2800" b="0" smtClean="0"/>
              <a:pPr/>
              <a:t>66</a:t>
            </a:fld>
            <a:endParaRPr lang="en-US" altLang="en-US" sz="2800" b="0"/>
          </a:p>
        </p:txBody>
      </p:sp>
    </p:spTree>
    <p:extLst>
      <p:ext uri="{BB962C8B-B14F-4D97-AF65-F5344CB8AC3E}">
        <p14:creationId xmlns:p14="http://schemas.microsoft.com/office/powerpoint/2010/main" val="1105714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54276" name="Slide Number Placeholder 3"/>
          <p:cNvSpPr>
            <a:spLocks noGrp="1"/>
          </p:cNvSpPr>
          <p:nvPr>
            <p:ph type="sldNum" sz="quarter" idx="5"/>
          </p:nvPr>
        </p:nvSpPr>
        <p:spPr>
          <a:noFill/>
        </p:spPr>
        <p:txBody>
          <a:bodyPr/>
          <a:lstStyle>
            <a:lvl1pPr defTabSz="2141538">
              <a:defRPr sz="2000" b="1">
                <a:solidFill>
                  <a:schemeClr val="tx1"/>
                </a:solidFill>
                <a:latin typeface="Arial" panose="020B0604020202020204" pitchFamily="34" charset="0"/>
              </a:defRPr>
            </a:lvl1pPr>
            <a:lvl2pPr marL="742950" indent="-285750" defTabSz="2141538">
              <a:defRPr sz="2000" b="1">
                <a:solidFill>
                  <a:schemeClr val="tx1"/>
                </a:solidFill>
                <a:latin typeface="Arial" panose="020B0604020202020204" pitchFamily="34" charset="0"/>
              </a:defRPr>
            </a:lvl2pPr>
            <a:lvl3pPr marL="1143000" indent="-228600" defTabSz="2141538">
              <a:defRPr sz="2000" b="1">
                <a:solidFill>
                  <a:schemeClr val="tx1"/>
                </a:solidFill>
                <a:latin typeface="Arial" panose="020B0604020202020204" pitchFamily="34" charset="0"/>
              </a:defRPr>
            </a:lvl3pPr>
            <a:lvl4pPr marL="1600200" indent="-228600" defTabSz="2141538">
              <a:defRPr sz="2000" b="1">
                <a:solidFill>
                  <a:schemeClr val="tx1"/>
                </a:solidFill>
                <a:latin typeface="Arial" panose="020B0604020202020204" pitchFamily="34" charset="0"/>
              </a:defRPr>
            </a:lvl4pPr>
            <a:lvl5pPr marL="2057400" indent="-228600" defTabSz="2141538">
              <a:defRPr sz="2000" b="1">
                <a:solidFill>
                  <a:schemeClr val="tx1"/>
                </a:solidFill>
                <a:latin typeface="Arial" panose="020B0604020202020204" pitchFamily="34" charset="0"/>
              </a:defRPr>
            </a:lvl5pPr>
            <a:lvl6pPr marL="2514600" indent="-228600" defTabSz="2141538"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2141538"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2141538"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2141538" eaLnBrk="0" fontAlgn="base" hangingPunct="0">
              <a:spcBef>
                <a:spcPct val="0"/>
              </a:spcBef>
              <a:spcAft>
                <a:spcPct val="0"/>
              </a:spcAft>
              <a:defRPr sz="2000" b="1">
                <a:solidFill>
                  <a:schemeClr val="tx1"/>
                </a:solidFill>
                <a:latin typeface="Arial" panose="020B0604020202020204" pitchFamily="34" charset="0"/>
              </a:defRPr>
            </a:lvl9pPr>
          </a:lstStyle>
          <a:p>
            <a:fld id="{7026559F-B71D-4C25-80BE-A7A4DF07A3D3}" type="slidenum">
              <a:rPr lang="en-US" altLang="en-US" sz="2800" b="0" smtClean="0"/>
              <a:pPr/>
              <a:t>67</a:t>
            </a:fld>
            <a:endParaRPr lang="en-US" altLang="en-US" sz="2800" b="0"/>
          </a:p>
        </p:txBody>
      </p:sp>
    </p:spTree>
    <p:extLst>
      <p:ext uri="{BB962C8B-B14F-4D97-AF65-F5344CB8AC3E}">
        <p14:creationId xmlns:p14="http://schemas.microsoft.com/office/powerpoint/2010/main" val="1322966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DB3F7A-2FFD-4E72-894E-E1E8407DCD5B}" type="slidenum">
              <a:rPr lang="en-US"/>
              <a:pPr/>
              <a:t>68</a:t>
            </a:fld>
            <a:endParaRPr lang="en-US"/>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85800" y="4343400"/>
            <a:ext cx="5486400" cy="4114800"/>
          </a:xfrm>
        </p:spPr>
        <p:txBody>
          <a:bodyPr/>
          <a:lstStyle/>
          <a:p>
            <a:r>
              <a:rPr lang="en-US"/>
              <a:t>Note on vocabulary</a:t>
            </a:r>
          </a:p>
          <a:p>
            <a:pPr>
              <a:buFontTx/>
              <a:buChar char="•"/>
            </a:pPr>
            <a:r>
              <a:rPr lang="en-US"/>
              <a:t>In 1975, ANSI called conceptual schema what we call community schema here</a:t>
            </a:r>
          </a:p>
          <a:p>
            <a:pPr>
              <a:buFontTx/>
              <a:buChar char="•"/>
            </a:pPr>
            <a:r>
              <a:rPr lang="en-US"/>
              <a:t>Nowadays, conceptual is more often used in another sense: a conceptual schema</a:t>
            </a:r>
          </a:p>
          <a:p>
            <a:r>
              <a:rPr lang="en-US"/>
              <a:t>concentrates on the user view of information, independent of the data model of the</a:t>
            </a:r>
          </a:p>
          <a:p>
            <a:r>
              <a:rPr lang="en-US"/>
              <a:t>DBMS and its implementation</a:t>
            </a:r>
          </a:p>
          <a:p>
            <a:pPr>
              <a:buFontTx/>
              <a:buChar char="•"/>
            </a:pPr>
            <a:r>
              <a:rPr lang="en-US"/>
              <a:t>The conceptual schema is the result of the analysis phase in the database design</a:t>
            </a:r>
          </a:p>
          <a:p>
            <a:r>
              <a:rPr lang="en-US"/>
              <a:t>process</a:t>
            </a:r>
          </a:p>
        </p:txBody>
      </p:sp>
    </p:spTree>
    <p:extLst>
      <p:ext uri="{BB962C8B-B14F-4D97-AF65-F5344CB8AC3E}">
        <p14:creationId xmlns:p14="http://schemas.microsoft.com/office/powerpoint/2010/main" val="3063944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5AF4AB-4D41-4635-82D8-EE2A2F2FCB28}" type="slidenum">
              <a:rPr lang="en-US"/>
              <a:pPr/>
              <a:t>70</a:t>
            </a:fld>
            <a:endParaRPr lang="en-US"/>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a:xfrm>
            <a:off x="685800" y="4343400"/>
            <a:ext cx="5486400" cy="4114800"/>
          </a:xfrm>
        </p:spPr>
        <p:txBody>
          <a:bodyPr/>
          <a:lstStyle/>
          <a:p>
            <a:r>
              <a:rPr lang="en-US"/>
              <a:t>Note on vocabulary</a:t>
            </a:r>
          </a:p>
          <a:p>
            <a:pPr>
              <a:buFontTx/>
              <a:buChar char="•"/>
            </a:pPr>
            <a:r>
              <a:rPr lang="en-US"/>
              <a:t>In 1975, ANSI called conceptual schema what we call community schema here</a:t>
            </a:r>
          </a:p>
          <a:p>
            <a:pPr>
              <a:buFontTx/>
              <a:buChar char="•"/>
            </a:pPr>
            <a:r>
              <a:rPr lang="en-US"/>
              <a:t>Nowadays, conceptual is more often used in another sense: a conceptual schema</a:t>
            </a:r>
          </a:p>
          <a:p>
            <a:r>
              <a:rPr lang="en-US"/>
              <a:t>concentrates on the user view of information, independent of the data model of the</a:t>
            </a:r>
          </a:p>
          <a:p>
            <a:r>
              <a:rPr lang="en-US"/>
              <a:t>DBMS and its implementation</a:t>
            </a:r>
          </a:p>
          <a:p>
            <a:pPr>
              <a:buFontTx/>
              <a:buChar char="•"/>
            </a:pPr>
            <a:r>
              <a:rPr lang="en-US"/>
              <a:t>The conceptual schema is the result of the analysis phase in the database design</a:t>
            </a:r>
          </a:p>
          <a:p>
            <a:r>
              <a:rPr lang="en-US"/>
              <a:t>process</a:t>
            </a:r>
          </a:p>
        </p:txBody>
      </p:sp>
    </p:spTree>
    <p:extLst>
      <p:ext uri="{BB962C8B-B14F-4D97-AF65-F5344CB8AC3E}">
        <p14:creationId xmlns:p14="http://schemas.microsoft.com/office/powerpoint/2010/main" val="3133731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040281-B4E4-4825-AD97-DF7610BF7E62}" type="slidenum">
              <a:rPr lang="en-US"/>
              <a:pPr/>
              <a:t>71</a:t>
            </a:fld>
            <a:endParaRPr lang="en-US"/>
          </a:p>
        </p:txBody>
      </p:sp>
      <p:sp>
        <p:nvSpPr>
          <p:cNvPr id="348162" name="Rectangle 2"/>
          <p:cNvSpPr>
            <a:spLocks noGrp="1" noRot="1" noChangeAspect="1" noChangeArrowheads="1" noTextEdit="1"/>
          </p:cNvSpPr>
          <p:nvPr>
            <p:ph type="sldImg"/>
          </p:nvPr>
        </p:nvSpPr>
        <p:spPr>
          <a:ln/>
        </p:spPr>
      </p:sp>
      <p:sp>
        <p:nvSpPr>
          <p:cNvPr id="348163" name="Rectangle 3"/>
          <p:cNvSpPr>
            <a:spLocks noGrp="1" noChangeArrowheads="1"/>
          </p:cNvSpPr>
          <p:nvPr>
            <p:ph type="body" idx="1"/>
          </p:nvPr>
        </p:nvSpPr>
        <p:spPr>
          <a:xfrm>
            <a:off x="685800" y="4343400"/>
            <a:ext cx="5486400" cy="4114800"/>
          </a:xfrm>
        </p:spPr>
        <p:txBody>
          <a:bodyPr/>
          <a:lstStyle/>
          <a:p>
            <a:pPr>
              <a:buFontTx/>
              <a:buChar char="•"/>
            </a:pPr>
            <a:r>
              <a:rPr lang="en-US"/>
              <a:t>This is the gross structure of the conceptual relational schema</a:t>
            </a:r>
          </a:p>
          <a:p>
            <a:pPr>
              <a:buFontTx/>
              <a:buChar char="•"/>
            </a:pPr>
            <a:r>
              <a:rPr lang="en-US"/>
              <a:t>The schema also comprises domains (= data types) and constraints</a:t>
            </a:r>
          </a:p>
          <a:p>
            <a:endParaRPr lang="en-US"/>
          </a:p>
        </p:txBody>
      </p:sp>
    </p:spTree>
    <p:extLst>
      <p:ext uri="{BB962C8B-B14F-4D97-AF65-F5344CB8AC3E}">
        <p14:creationId xmlns:p14="http://schemas.microsoft.com/office/powerpoint/2010/main" val="1545415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ED4051-C6A8-4C3A-BF1C-81B06C073562}" type="slidenum">
              <a:rPr lang="en-US"/>
              <a:pPr/>
              <a:t>5</a:t>
            </a:fld>
            <a:endParaRPr lang="en-US"/>
          </a:p>
        </p:txBody>
      </p:sp>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28713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F721F9-89C8-40B9-8664-E9946F19C548}" type="slidenum">
              <a:rPr lang="en-US"/>
              <a:pPr/>
              <a:t>72</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a:xfrm>
            <a:off x="685800" y="4343400"/>
            <a:ext cx="5486400" cy="4114800"/>
          </a:xfrm>
        </p:spPr>
        <p:txBody>
          <a:bodyPr/>
          <a:lstStyle/>
          <a:p>
            <a:r>
              <a:rPr lang="en-US"/>
              <a:t>Note on vocabulary</a:t>
            </a:r>
          </a:p>
          <a:p>
            <a:pPr>
              <a:buFontTx/>
              <a:buChar char="•"/>
            </a:pPr>
            <a:r>
              <a:rPr lang="en-US"/>
              <a:t>In 1975, ANSI called conceptual schema what we call community schema here</a:t>
            </a:r>
          </a:p>
          <a:p>
            <a:pPr>
              <a:buFontTx/>
              <a:buChar char="•"/>
            </a:pPr>
            <a:r>
              <a:rPr lang="en-US"/>
              <a:t>Nowadays, conceptual is more often used in another sense: a conceptual schema</a:t>
            </a:r>
          </a:p>
          <a:p>
            <a:r>
              <a:rPr lang="en-US"/>
              <a:t>concentrates on the user view of information, independent of the data model of the</a:t>
            </a:r>
          </a:p>
          <a:p>
            <a:r>
              <a:rPr lang="en-US"/>
              <a:t>DBMS and its implementation</a:t>
            </a:r>
          </a:p>
          <a:p>
            <a:pPr>
              <a:buFontTx/>
              <a:buChar char="•"/>
            </a:pPr>
            <a:r>
              <a:rPr lang="en-US"/>
              <a:t>The conceptual schema is the result of the analysis phase in the database design</a:t>
            </a:r>
          </a:p>
          <a:p>
            <a:r>
              <a:rPr lang="en-US"/>
              <a:t>process</a:t>
            </a:r>
          </a:p>
        </p:txBody>
      </p:sp>
    </p:spTree>
    <p:extLst>
      <p:ext uri="{BB962C8B-B14F-4D97-AF65-F5344CB8AC3E}">
        <p14:creationId xmlns:p14="http://schemas.microsoft.com/office/powerpoint/2010/main" val="4273916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F721F9-89C8-40B9-8664-E9946F19C548}" type="slidenum">
              <a:rPr lang="en-US"/>
              <a:pPr/>
              <a:t>73</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a:xfrm>
            <a:off x="685800" y="4343400"/>
            <a:ext cx="5486400" cy="4114800"/>
          </a:xfrm>
        </p:spPr>
        <p:txBody>
          <a:bodyPr/>
          <a:lstStyle/>
          <a:p>
            <a:r>
              <a:rPr lang="en-US"/>
              <a:t>Note on vocabulary</a:t>
            </a:r>
          </a:p>
          <a:p>
            <a:pPr>
              <a:buFontTx/>
              <a:buChar char="•"/>
            </a:pPr>
            <a:r>
              <a:rPr lang="en-US"/>
              <a:t>In 1975, ANSI called conceptual schema what we call community schema here</a:t>
            </a:r>
          </a:p>
          <a:p>
            <a:pPr>
              <a:buFontTx/>
              <a:buChar char="•"/>
            </a:pPr>
            <a:r>
              <a:rPr lang="en-US"/>
              <a:t>Nowadays, conceptual is more often used in another sense: a conceptual schema</a:t>
            </a:r>
          </a:p>
          <a:p>
            <a:r>
              <a:rPr lang="en-US"/>
              <a:t>concentrates on the user view of information, independent of the data model of the</a:t>
            </a:r>
          </a:p>
          <a:p>
            <a:r>
              <a:rPr lang="en-US"/>
              <a:t>DBMS and its implementation</a:t>
            </a:r>
          </a:p>
          <a:p>
            <a:pPr>
              <a:buFontTx/>
              <a:buChar char="•"/>
            </a:pPr>
            <a:r>
              <a:rPr lang="en-US"/>
              <a:t>The conceptual schema is the result of the analysis phase in the database design</a:t>
            </a:r>
          </a:p>
          <a:p>
            <a:r>
              <a:rPr lang="en-US"/>
              <a:t>process</a:t>
            </a:r>
          </a:p>
        </p:txBody>
      </p:sp>
    </p:spTree>
    <p:extLst>
      <p:ext uri="{BB962C8B-B14F-4D97-AF65-F5344CB8AC3E}">
        <p14:creationId xmlns:p14="http://schemas.microsoft.com/office/powerpoint/2010/main" val="834489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7DCBE0-E1DD-4701-925F-A6564976E48F}" type="slidenum">
              <a:rPr lang="en-US"/>
              <a:pPr/>
              <a:t>82</a:t>
            </a:fld>
            <a:endParaRPr lang="en-US"/>
          </a:p>
        </p:txBody>
      </p:sp>
      <p:sp>
        <p:nvSpPr>
          <p:cNvPr id="417794" name="Rectangle 2"/>
          <p:cNvSpPr>
            <a:spLocks noGrp="1" noRot="1" noChangeAspect="1" noChangeArrowheads="1" noTextEdit="1"/>
          </p:cNvSpPr>
          <p:nvPr>
            <p:ph type="sldImg"/>
          </p:nvPr>
        </p:nvSpPr>
        <p:spPr>
          <a:xfrm>
            <a:off x="1154113" y="693738"/>
            <a:ext cx="4549775" cy="3413125"/>
          </a:xfrm>
          <a:ln/>
        </p:spPr>
      </p:sp>
      <p:sp>
        <p:nvSpPr>
          <p:cNvPr id="417795" name="Rectangle 3"/>
          <p:cNvSpPr>
            <a:spLocks noGrp="1" noChangeArrowheads="1"/>
          </p:cNvSpPr>
          <p:nvPr>
            <p:ph type="body" idx="1"/>
          </p:nvPr>
        </p:nvSpPr>
        <p:spPr>
          <a:xfrm>
            <a:off x="914400" y="4343400"/>
            <a:ext cx="5029200" cy="4113213"/>
          </a:xfrm>
          <a:solidFill>
            <a:srgbClr val="FFFFFF"/>
          </a:solidFill>
          <a:ln w="12700">
            <a:solidFill>
              <a:srgbClr val="000000"/>
            </a:solidFill>
            <a:miter lim="800000"/>
            <a:headEnd/>
            <a:tailEnd/>
          </a:ln>
        </p:spPr>
        <p:txBody>
          <a:bodyPr lIns="91075" tIns="45538" rIns="91075" bIns="45538"/>
          <a:lstStyle/>
          <a:p>
            <a:pPr eaLnBrk="1" hangingPunct="1"/>
            <a:endParaRPr lang="en-US" altLang="en-US"/>
          </a:p>
        </p:txBody>
      </p:sp>
    </p:spTree>
    <p:extLst>
      <p:ext uri="{BB962C8B-B14F-4D97-AF65-F5344CB8AC3E}">
        <p14:creationId xmlns:p14="http://schemas.microsoft.com/office/powerpoint/2010/main" val="3633052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6A450-63F2-4055-8E71-807BC14448A0}" type="slidenum">
              <a:rPr lang="en-US"/>
              <a:pPr/>
              <a:t>14</a:t>
            </a:fld>
            <a:endParaRPr lang="en-US"/>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a:xfrm>
            <a:off x="685800" y="4343400"/>
            <a:ext cx="5486400" cy="4114800"/>
          </a:xfrm>
        </p:spPr>
        <p:txBody>
          <a:bodyPr/>
          <a:lstStyle/>
          <a:p>
            <a:pPr>
              <a:lnSpc>
                <a:spcPct val="90000"/>
              </a:lnSpc>
            </a:pPr>
            <a:r>
              <a:rPr lang="en-US" sz="1000"/>
              <a:t>Database = a collection of related data with</a:t>
            </a:r>
          </a:p>
          <a:p>
            <a:pPr>
              <a:lnSpc>
                <a:spcPct val="90000"/>
              </a:lnSpc>
            </a:pPr>
            <a:r>
              <a:rPr lang="en-US" sz="1000"/>
              <a:t>– a logically coherent </a:t>
            </a:r>
            <a:r>
              <a:rPr lang="en-US" sz="1000" b="1"/>
              <a:t>structure</a:t>
            </a:r>
            <a:r>
              <a:rPr lang="en-US" sz="1000"/>
              <a:t> (can be characterized as a whole)</a:t>
            </a:r>
          </a:p>
          <a:p>
            <a:pPr>
              <a:lnSpc>
                <a:spcPct val="90000"/>
              </a:lnSpc>
            </a:pPr>
            <a:r>
              <a:rPr lang="en-US" sz="1000"/>
              <a:t>– some inherent </a:t>
            </a:r>
            <a:r>
              <a:rPr lang="en-US" sz="1000" b="1"/>
              <a:t>meaning</a:t>
            </a:r>
            <a:r>
              <a:rPr lang="en-US" sz="1000"/>
              <a:t> (represents some partial view of a portion of the real</a:t>
            </a:r>
          </a:p>
          <a:p>
            <a:pPr>
              <a:lnSpc>
                <a:spcPct val="90000"/>
              </a:lnSpc>
            </a:pPr>
            <a:r>
              <a:rPr lang="en-US" sz="1000"/>
              <a:t>world)</a:t>
            </a:r>
          </a:p>
          <a:p>
            <a:pPr>
              <a:lnSpc>
                <a:spcPct val="90000"/>
              </a:lnSpc>
            </a:pPr>
            <a:r>
              <a:rPr lang="en-US" sz="1000"/>
              <a:t>– a specific </a:t>
            </a:r>
            <a:r>
              <a:rPr lang="en-US" sz="1000" b="1"/>
              <a:t>purpose</a:t>
            </a:r>
            <a:r>
              <a:rPr lang="en-US" sz="1000"/>
              <a:t>, an intended group of users and applications (a database</a:t>
            </a:r>
          </a:p>
          <a:p>
            <a:pPr>
              <a:lnSpc>
                <a:spcPct val="90000"/>
              </a:lnSpc>
            </a:pPr>
            <a:r>
              <a:rPr lang="en-US" sz="1000"/>
              <a:t>embodies a biased, </a:t>
            </a:r>
            <a:r>
              <a:rPr lang="en-US" sz="1000" b="1"/>
              <a:t>operational view</a:t>
            </a:r>
            <a:r>
              <a:rPr lang="en-US" sz="1000"/>
              <a:t> </a:t>
            </a:r>
            <a:r>
              <a:rPr lang="en-US" sz="1000" b="1"/>
              <a:t>on the world</a:t>
            </a:r>
            <a:r>
              <a:rPr lang="en-US" sz="1000"/>
              <a:t>; database management is</a:t>
            </a:r>
          </a:p>
          <a:p>
            <a:pPr>
              <a:lnSpc>
                <a:spcPct val="90000"/>
              </a:lnSpc>
            </a:pPr>
            <a:r>
              <a:rPr lang="en-US" sz="1000"/>
              <a:t>not after modeling the world in general, maybe philosophy or ontology are)</a:t>
            </a:r>
          </a:p>
          <a:p>
            <a:pPr>
              <a:lnSpc>
                <a:spcPct val="90000"/>
              </a:lnSpc>
            </a:pPr>
            <a:r>
              <a:rPr lang="en-US" sz="1000"/>
              <a:t>– a largely </a:t>
            </a:r>
            <a:r>
              <a:rPr lang="en-US" sz="1000" b="1"/>
              <a:t>varying size</a:t>
            </a:r>
            <a:r>
              <a:rPr lang="en-US" sz="1000"/>
              <a:t> (from a personal list of addresses to the National Register</a:t>
            </a:r>
          </a:p>
          <a:p>
            <a:pPr>
              <a:lnSpc>
                <a:spcPct val="90000"/>
              </a:lnSpc>
            </a:pPr>
            <a:r>
              <a:rPr lang="en-US" sz="1000"/>
              <a:t>of Persons)</a:t>
            </a:r>
          </a:p>
          <a:p>
            <a:pPr>
              <a:lnSpc>
                <a:spcPct val="90000"/>
              </a:lnSpc>
            </a:pPr>
            <a:r>
              <a:rPr lang="en-US" sz="1000"/>
              <a:t>– a scope or </a:t>
            </a:r>
            <a:r>
              <a:rPr lang="en-US" sz="1000" b="1"/>
              <a:t>content</a:t>
            </a:r>
            <a:r>
              <a:rPr lang="en-US" sz="1000"/>
              <a:t> of varying breadth (from a personal list of addresses to a</a:t>
            </a:r>
          </a:p>
          <a:p>
            <a:pPr>
              <a:lnSpc>
                <a:spcPct val="90000"/>
              </a:lnSpc>
            </a:pPr>
            <a:r>
              <a:rPr lang="en-US" sz="1000"/>
              <a:t>multimedia encyclopedia)</a:t>
            </a:r>
          </a:p>
          <a:p>
            <a:pPr>
              <a:lnSpc>
                <a:spcPct val="90000"/>
              </a:lnSpc>
            </a:pPr>
            <a:r>
              <a:rPr lang="en-US" sz="1000"/>
              <a:t>– a </a:t>
            </a:r>
            <a:r>
              <a:rPr lang="en-US" sz="1000" b="1"/>
              <a:t>physical organization</a:t>
            </a:r>
            <a:r>
              <a:rPr lang="en-US" sz="1000"/>
              <a:t> </a:t>
            </a:r>
            <a:r>
              <a:rPr lang="en-US" sz="1000" b="1"/>
              <a:t>of varying complexity</a:t>
            </a:r>
            <a:r>
              <a:rPr lang="en-US" sz="1000"/>
              <a:t> (from a manual personal list,</a:t>
            </a:r>
          </a:p>
          <a:p>
            <a:pPr>
              <a:lnSpc>
                <a:spcPct val="90000"/>
              </a:lnSpc>
            </a:pPr>
            <a:r>
              <a:rPr lang="en-US" sz="1000"/>
              <a:t>through dBase or Excel files, to huge multi-user databases with geographically</a:t>
            </a:r>
          </a:p>
          <a:p>
            <a:pPr>
              <a:lnSpc>
                <a:spcPct val="90000"/>
              </a:lnSpc>
            </a:pPr>
            <a:r>
              <a:rPr lang="en-US" sz="1000"/>
              <a:t>distributed data and access)</a:t>
            </a:r>
          </a:p>
          <a:p>
            <a:pPr>
              <a:lnSpc>
                <a:spcPct val="90000"/>
              </a:lnSpc>
            </a:pPr>
            <a:r>
              <a:rPr lang="en-US" sz="1000"/>
              <a:t>– logically-coordinated </a:t>
            </a:r>
            <a:r>
              <a:rPr lang="en-US" sz="1000" b="1"/>
              <a:t>objectives</a:t>
            </a:r>
            <a:r>
              <a:rPr lang="en-US" sz="1000"/>
              <a:t>, data is defined once for a community of users,</a:t>
            </a:r>
          </a:p>
          <a:p>
            <a:pPr>
              <a:lnSpc>
                <a:spcPct val="90000"/>
              </a:lnSpc>
            </a:pPr>
            <a:r>
              <a:rPr lang="en-US" sz="1000"/>
              <a:t>and accessed by </a:t>
            </a:r>
            <a:r>
              <a:rPr lang="en-US" sz="1000" b="1"/>
              <a:t>various applications</a:t>
            </a:r>
            <a:r>
              <a:rPr lang="en-US" sz="1000"/>
              <a:t> with specific needs</a:t>
            </a:r>
          </a:p>
          <a:p>
            <a:pPr>
              <a:lnSpc>
                <a:spcPct val="90000"/>
              </a:lnSpc>
            </a:pPr>
            <a:endParaRPr lang="en-US" sz="1000"/>
          </a:p>
        </p:txBody>
      </p:sp>
    </p:spTree>
    <p:extLst>
      <p:ext uri="{BB962C8B-B14F-4D97-AF65-F5344CB8AC3E}">
        <p14:creationId xmlns:p14="http://schemas.microsoft.com/office/powerpoint/2010/main" val="4274686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6A450-63F2-4055-8E71-807BC14448A0}" type="slidenum">
              <a:rPr lang="en-US"/>
              <a:pPr/>
              <a:t>15</a:t>
            </a:fld>
            <a:endParaRPr lang="en-US"/>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a:xfrm>
            <a:off x="685800" y="4343400"/>
            <a:ext cx="5486400" cy="4114800"/>
          </a:xfrm>
        </p:spPr>
        <p:txBody>
          <a:bodyPr/>
          <a:lstStyle/>
          <a:p>
            <a:pPr>
              <a:lnSpc>
                <a:spcPct val="90000"/>
              </a:lnSpc>
            </a:pPr>
            <a:r>
              <a:rPr lang="en-US" sz="1000"/>
              <a:t>Database = a collection of related data with</a:t>
            </a:r>
          </a:p>
          <a:p>
            <a:pPr>
              <a:lnSpc>
                <a:spcPct val="90000"/>
              </a:lnSpc>
            </a:pPr>
            <a:r>
              <a:rPr lang="en-US" sz="1000"/>
              <a:t>– a logically coherent </a:t>
            </a:r>
            <a:r>
              <a:rPr lang="en-US" sz="1000" b="1"/>
              <a:t>structure</a:t>
            </a:r>
            <a:r>
              <a:rPr lang="en-US" sz="1000"/>
              <a:t> (can be characterized as a whole)</a:t>
            </a:r>
          </a:p>
          <a:p>
            <a:pPr>
              <a:lnSpc>
                <a:spcPct val="90000"/>
              </a:lnSpc>
            </a:pPr>
            <a:r>
              <a:rPr lang="en-US" sz="1000"/>
              <a:t>– some inherent </a:t>
            </a:r>
            <a:r>
              <a:rPr lang="en-US" sz="1000" b="1"/>
              <a:t>meaning</a:t>
            </a:r>
            <a:r>
              <a:rPr lang="en-US" sz="1000"/>
              <a:t> (represents some partial view of a portion of the real</a:t>
            </a:r>
          </a:p>
          <a:p>
            <a:pPr>
              <a:lnSpc>
                <a:spcPct val="90000"/>
              </a:lnSpc>
            </a:pPr>
            <a:r>
              <a:rPr lang="en-US" sz="1000"/>
              <a:t>world)</a:t>
            </a:r>
          </a:p>
          <a:p>
            <a:pPr>
              <a:lnSpc>
                <a:spcPct val="90000"/>
              </a:lnSpc>
            </a:pPr>
            <a:r>
              <a:rPr lang="en-US" sz="1000"/>
              <a:t>– a specific </a:t>
            </a:r>
            <a:r>
              <a:rPr lang="en-US" sz="1000" b="1"/>
              <a:t>purpose</a:t>
            </a:r>
            <a:r>
              <a:rPr lang="en-US" sz="1000"/>
              <a:t>, an intended group of users and applications (a database</a:t>
            </a:r>
          </a:p>
          <a:p>
            <a:pPr>
              <a:lnSpc>
                <a:spcPct val="90000"/>
              </a:lnSpc>
            </a:pPr>
            <a:r>
              <a:rPr lang="en-US" sz="1000"/>
              <a:t>embodies a biased, </a:t>
            </a:r>
            <a:r>
              <a:rPr lang="en-US" sz="1000" b="1"/>
              <a:t>operational view</a:t>
            </a:r>
            <a:r>
              <a:rPr lang="en-US" sz="1000"/>
              <a:t> </a:t>
            </a:r>
            <a:r>
              <a:rPr lang="en-US" sz="1000" b="1"/>
              <a:t>on the world</a:t>
            </a:r>
            <a:r>
              <a:rPr lang="en-US" sz="1000"/>
              <a:t>; database management is</a:t>
            </a:r>
          </a:p>
          <a:p>
            <a:pPr>
              <a:lnSpc>
                <a:spcPct val="90000"/>
              </a:lnSpc>
            </a:pPr>
            <a:r>
              <a:rPr lang="en-US" sz="1000"/>
              <a:t>not after modeling the world in general, maybe philosophy or ontology are)</a:t>
            </a:r>
          </a:p>
          <a:p>
            <a:pPr>
              <a:lnSpc>
                <a:spcPct val="90000"/>
              </a:lnSpc>
            </a:pPr>
            <a:r>
              <a:rPr lang="en-US" sz="1000"/>
              <a:t>– a largely </a:t>
            </a:r>
            <a:r>
              <a:rPr lang="en-US" sz="1000" b="1"/>
              <a:t>varying size</a:t>
            </a:r>
            <a:r>
              <a:rPr lang="en-US" sz="1000"/>
              <a:t> (from a personal list of addresses to the National Register</a:t>
            </a:r>
          </a:p>
          <a:p>
            <a:pPr>
              <a:lnSpc>
                <a:spcPct val="90000"/>
              </a:lnSpc>
            </a:pPr>
            <a:r>
              <a:rPr lang="en-US" sz="1000"/>
              <a:t>of Persons)</a:t>
            </a:r>
          </a:p>
          <a:p>
            <a:pPr>
              <a:lnSpc>
                <a:spcPct val="90000"/>
              </a:lnSpc>
            </a:pPr>
            <a:r>
              <a:rPr lang="en-US" sz="1000"/>
              <a:t>– a scope or </a:t>
            </a:r>
            <a:r>
              <a:rPr lang="en-US" sz="1000" b="1"/>
              <a:t>content</a:t>
            </a:r>
            <a:r>
              <a:rPr lang="en-US" sz="1000"/>
              <a:t> of varying breadth (from a personal list of addresses to a</a:t>
            </a:r>
          </a:p>
          <a:p>
            <a:pPr>
              <a:lnSpc>
                <a:spcPct val="90000"/>
              </a:lnSpc>
            </a:pPr>
            <a:r>
              <a:rPr lang="en-US" sz="1000"/>
              <a:t>multimedia encyclopedia)</a:t>
            </a:r>
          </a:p>
          <a:p>
            <a:pPr>
              <a:lnSpc>
                <a:spcPct val="90000"/>
              </a:lnSpc>
            </a:pPr>
            <a:r>
              <a:rPr lang="en-US" sz="1000"/>
              <a:t>– a </a:t>
            </a:r>
            <a:r>
              <a:rPr lang="en-US" sz="1000" b="1"/>
              <a:t>physical organization</a:t>
            </a:r>
            <a:r>
              <a:rPr lang="en-US" sz="1000"/>
              <a:t> </a:t>
            </a:r>
            <a:r>
              <a:rPr lang="en-US" sz="1000" b="1"/>
              <a:t>of varying complexity</a:t>
            </a:r>
            <a:r>
              <a:rPr lang="en-US" sz="1000"/>
              <a:t> (from a manual personal list,</a:t>
            </a:r>
          </a:p>
          <a:p>
            <a:pPr>
              <a:lnSpc>
                <a:spcPct val="90000"/>
              </a:lnSpc>
            </a:pPr>
            <a:r>
              <a:rPr lang="en-US" sz="1000"/>
              <a:t>through dBase or Excel files, to huge multi-user databases with geographically</a:t>
            </a:r>
          </a:p>
          <a:p>
            <a:pPr>
              <a:lnSpc>
                <a:spcPct val="90000"/>
              </a:lnSpc>
            </a:pPr>
            <a:r>
              <a:rPr lang="en-US" sz="1000"/>
              <a:t>distributed data and access)</a:t>
            </a:r>
          </a:p>
          <a:p>
            <a:pPr>
              <a:lnSpc>
                <a:spcPct val="90000"/>
              </a:lnSpc>
            </a:pPr>
            <a:r>
              <a:rPr lang="en-US" sz="1000"/>
              <a:t>– logically-coordinated </a:t>
            </a:r>
            <a:r>
              <a:rPr lang="en-US" sz="1000" b="1"/>
              <a:t>objectives</a:t>
            </a:r>
            <a:r>
              <a:rPr lang="en-US" sz="1000"/>
              <a:t>, data is defined once for a community of users,</a:t>
            </a:r>
          </a:p>
          <a:p>
            <a:pPr>
              <a:lnSpc>
                <a:spcPct val="90000"/>
              </a:lnSpc>
            </a:pPr>
            <a:r>
              <a:rPr lang="en-US" sz="1000"/>
              <a:t>and accessed by </a:t>
            </a:r>
            <a:r>
              <a:rPr lang="en-US" sz="1000" b="1"/>
              <a:t>various applications</a:t>
            </a:r>
            <a:r>
              <a:rPr lang="en-US" sz="1000"/>
              <a:t> with specific needs</a:t>
            </a:r>
          </a:p>
          <a:p>
            <a:pPr>
              <a:lnSpc>
                <a:spcPct val="90000"/>
              </a:lnSpc>
            </a:pPr>
            <a:endParaRPr lang="en-US" sz="1000"/>
          </a:p>
        </p:txBody>
      </p:sp>
    </p:spTree>
    <p:extLst>
      <p:ext uri="{BB962C8B-B14F-4D97-AF65-F5344CB8AC3E}">
        <p14:creationId xmlns:p14="http://schemas.microsoft.com/office/powerpoint/2010/main" val="2775850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667B0F-FDD0-43B1-957E-AA018C9F3C65}" type="slidenum">
              <a:rPr lang="en-US"/>
              <a:pPr/>
              <a:t>18</a:t>
            </a:fld>
            <a:endParaRPr lang="en-US"/>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a:xfrm>
            <a:off x="685800" y="4343400"/>
            <a:ext cx="5486400" cy="4114800"/>
          </a:xfrm>
        </p:spPr>
        <p:txBody>
          <a:bodyPr/>
          <a:lstStyle/>
          <a:p>
            <a:pPr>
              <a:lnSpc>
                <a:spcPct val="90000"/>
              </a:lnSpc>
            </a:pPr>
            <a:r>
              <a:rPr lang="en-US" sz="1000"/>
              <a:t>Database = a collection of related data with</a:t>
            </a:r>
          </a:p>
          <a:p>
            <a:pPr>
              <a:lnSpc>
                <a:spcPct val="90000"/>
              </a:lnSpc>
            </a:pPr>
            <a:r>
              <a:rPr lang="en-US" sz="1000"/>
              <a:t>– a logically coherent </a:t>
            </a:r>
            <a:r>
              <a:rPr lang="en-US" sz="1000" b="1"/>
              <a:t>structure</a:t>
            </a:r>
            <a:r>
              <a:rPr lang="en-US" sz="1000"/>
              <a:t> (can be characterized as a whole)</a:t>
            </a:r>
          </a:p>
          <a:p>
            <a:pPr>
              <a:lnSpc>
                <a:spcPct val="90000"/>
              </a:lnSpc>
            </a:pPr>
            <a:r>
              <a:rPr lang="en-US" sz="1000"/>
              <a:t>– some inherent </a:t>
            </a:r>
            <a:r>
              <a:rPr lang="en-US" sz="1000" b="1"/>
              <a:t>meaning</a:t>
            </a:r>
            <a:r>
              <a:rPr lang="en-US" sz="1000"/>
              <a:t> (represents some partial view of a portion of the real</a:t>
            </a:r>
          </a:p>
          <a:p>
            <a:pPr>
              <a:lnSpc>
                <a:spcPct val="90000"/>
              </a:lnSpc>
            </a:pPr>
            <a:r>
              <a:rPr lang="en-US" sz="1000"/>
              <a:t>world)</a:t>
            </a:r>
          </a:p>
          <a:p>
            <a:pPr>
              <a:lnSpc>
                <a:spcPct val="90000"/>
              </a:lnSpc>
            </a:pPr>
            <a:r>
              <a:rPr lang="en-US" sz="1000"/>
              <a:t>– a specific </a:t>
            </a:r>
            <a:r>
              <a:rPr lang="en-US" sz="1000" b="1"/>
              <a:t>purpose</a:t>
            </a:r>
            <a:r>
              <a:rPr lang="en-US" sz="1000"/>
              <a:t>, an intended group of users and applications (a database</a:t>
            </a:r>
          </a:p>
          <a:p>
            <a:pPr>
              <a:lnSpc>
                <a:spcPct val="90000"/>
              </a:lnSpc>
            </a:pPr>
            <a:r>
              <a:rPr lang="en-US" sz="1000"/>
              <a:t>embodies a biased, </a:t>
            </a:r>
            <a:r>
              <a:rPr lang="en-US" sz="1000" b="1"/>
              <a:t>operational view</a:t>
            </a:r>
            <a:r>
              <a:rPr lang="en-US" sz="1000"/>
              <a:t> </a:t>
            </a:r>
            <a:r>
              <a:rPr lang="en-US" sz="1000" b="1"/>
              <a:t>on the world</a:t>
            </a:r>
            <a:r>
              <a:rPr lang="en-US" sz="1000"/>
              <a:t>; database management is</a:t>
            </a:r>
          </a:p>
          <a:p>
            <a:pPr>
              <a:lnSpc>
                <a:spcPct val="90000"/>
              </a:lnSpc>
            </a:pPr>
            <a:r>
              <a:rPr lang="en-US" sz="1000"/>
              <a:t>not after modeling the world in general, maybe philosophy or ontology are)</a:t>
            </a:r>
          </a:p>
          <a:p>
            <a:pPr>
              <a:lnSpc>
                <a:spcPct val="90000"/>
              </a:lnSpc>
            </a:pPr>
            <a:r>
              <a:rPr lang="en-US" sz="1000"/>
              <a:t>– a largely </a:t>
            </a:r>
            <a:r>
              <a:rPr lang="en-US" sz="1000" b="1"/>
              <a:t>varying size</a:t>
            </a:r>
            <a:r>
              <a:rPr lang="en-US" sz="1000"/>
              <a:t> (from a personal list of addresses to the National Register</a:t>
            </a:r>
          </a:p>
          <a:p>
            <a:pPr>
              <a:lnSpc>
                <a:spcPct val="90000"/>
              </a:lnSpc>
            </a:pPr>
            <a:r>
              <a:rPr lang="en-US" sz="1000"/>
              <a:t>of Persons)</a:t>
            </a:r>
          </a:p>
          <a:p>
            <a:pPr>
              <a:lnSpc>
                <a:spcPct val="90000"/>
              </a:lnSpc>
            </a:pPr>
            <a:r>
              <a:rPr lang="en-US" sz="1000"/>
              <a:t>– a scope or </a:t>
            </a:r>
            <a:r>
              <a:rPr lang="en-US" sz="1000" b="1"/>
              <a:t>content</a:t>
            </a:r>
            <a:r>
              <a:rPr lang="en-US" sz="1000"/>
              <a:t> of varying breadth (from a personal list of addresses to a</a:t>
            </a:r>
          </a:p>
          <a:p>
            <a:pPr>
              <a:lnSpc>
                <a:spcPct val="90000"/>
              </a:lnSpc>
            </a:pPr>
            <a:r>
              <a:rPr lang="en-US" sz="1000"/>
              <a:t>multimedia encyclopedia)</a:t>
            </a:r>
          </a:p>
          <a:p>
            <a:pPr>
              <a:lnSpc>
                <a:spcPct val="90000"/>
              </a:lnSpc>
            </a:pPr>
            <a:r>
              <a:rPr lang="en-US" sz="1000"/>
              <a:t>– a </a:t>
            </a:r>
            <a:r>
              <a:rPr lang="en-US" sz="1000" b="1"/>
              <a:t>physical organization</a:t>
            </a:r>
            <a:r>
              <a:rPr lang="en-US" sz="1000"/>
              <a:t> </a:t>
            </a:r>
            <a:r>
              <a:rPr lang="en-US" sz="1000" b="1"/>
              <a:t>of varying complexity</a:t>
            </a:r>
            <a:r>
              <a:rPr lang="en-US" sz="1000"/>
              <a:t> (from a manual personal list,</a:t>
            </a:r>
          </a:p>
          <a:p>
            <a:pPr>
              <a:lnSpc>
                <a:spcPct val="90000"/>
              </a:lnSpc>
            </a:pPr>
            <a:r>
              <a:rPr lang="en-US" sz="1000"/>
              <a:t>through dBase or Excel files, to huge multi-user databases with geographically</a:t>
            </a:r>
          </a:p>
          <a:p>
            <a:pPr>
              <a:lnSpc>
                <a:spcPct val="90000"/>
              </a:lnSpc>
            </a:pPr>
            <a:r>
              <a:rPr lang="en-US" sz="1000"/>
              <a:t>distributed data and access)</a:t>
            </a:r>
          </a:p>
          <a:p>
            <a:pPr>
              <a:lnSpc>
                <a:spcPct val="90000"/>
              </a:lnSpc>
            </a:pPr>
            <a:r>
              <a:rPr lang="en-US" sz="1000"/>
              <a:t>– logically-coordinated </a:t>
            </a:r>
            <a:r>
              <a:rPr lang="en-US" sz="1000" b="1"/>
              <a:t>objectives</a:t>
            </a:r>
            <a:r>
              <a:rPr lang="en-US" sz="1000"/>
              <a:t>, data is defined once for a community of users,</a:t>
            </a:r>
          </a:p>
          <a:p>
            <a:pPr>
              <a:lnSpc>
                <a:spcPct val="90000"/>
              </a:lnSpc>
            </a:pPr>
            <a:r>
              <a:rPr lang="en-US" sz="1000"/>
              <a:t>and accessed by </a:t>
            </a:r>
            <a:r>
              <a:rPr lang="en-US" sz="1000" b="1"/>
              <a:t>various applications</a:t>
            </a:r>
            <a:r>
              <a:rPr lang="en-US" sz="1000"/>
              <a:t> with specific needs</a:t>
            </a:r>
          </a:p>
          <a:p>
            <a:pPr>
              <a:lnSpc>
                <a:spcPct val="90000"/>
              </a:lnSpc>
            </a:pPr>
            <a:endParaRPr lang="en-US" sz="1000"/>
          </a:p>
        </p:txBody>
      </p:sp>
    </p:spTree>
    <p:extLst>
      <p:ext uri="{BB962C8B-B14F-4D97-AF65-F5344CB8AC3E}">
        <p14:creationId xmlns:p14="http://schemas.microsoft.com/office/powerpoint/2010/main" val="1668664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33796" name="Slide Number Placeholder 3"/>
          <p:cNvSpPr>
            <a:spLocks noGrp="1"/>
          </p:cNvSpPr>
          <p:nvPr>
            <p:ph type="sldNum" sz="quarter" idx="5"/>
          </p:nvPr>
        </p:nvSpPr>
        <p:spPr>
          <a:noFill/>
        </p:spPr>
        <p:txBody>
          <a:bodyPr/>
          <a:lstStyle>
            <a:lvl1pPr defTabSz="2141538">
              <a:defRPr sz="2000" b="1">
                <a:solidFill>
                  <a:schemeClr val="tx1"/>
                </a:solidFill>
                <a:latin typeface="Arial" panose="020B0604020202020204" pitchFamily="34" charset="0"/>
              </a:defRPr>
            </a:lvl1pPr>
            <a:lvl2pPr marL="742950" indent="-285750" defTabSz="2141538">
              <a:defRPr sz="2000" b="1">
                <a:solidFill>
                  <a:schemeClr val="tx1"/>
                </a:solidFill>
                <a:latin typeface="Arial" panose="020B0604020202020204" pitchFamily="34" charset="0"/>
              </a:defRPr>
            </a:lvl2pPr>
            <a:lvl3pPr marL="1143000" indent="-228600" defTabSz="2141538">
              <a:defRPr sz="2000" b="1">
                <a:solidFill>
                  <a:schemeClr val="tx1"/>
                </a:solidFill>
                <a:latin typeface="Arial" panose="020B0604020202020204" pitchFamily="34" charset="0"/>
              </a:defRPr>
            </a:lvl3pPr>
            <a:lvl4pPr marL="1600200" indent="-228600" defTabSz="2141538">
              <a:defRPr sz="2000" b="1">
                <a:solidFill>
                  <a:schemeClr val="tx1"/>
                </a:solidFill>
                <a:latin typeface="Arial" panose="020B0604020202020204" pitchFamily="34" charset="0"/>
              </a:defRPr>
            </a:lvl4pPr>
            <a:lvl5pPr marL="2057400" indent="-228600" defTabSz="2141538">
              <a:defRPr sz="2000" b="1">
                <a:solidFill>
                  <a:schemeClr val="tx1"/>
                </a:solidFill>
                <a:latin typeface="Arial" panose="020B0604020202020204" pitchFamily="34" charset="0"/>
              </a:defRPr>
            </a:lvl5pPr>
            <a:lvl6pPr marL="2514600" indent="-228600" defTabSz="2141538"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2141538"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2141538"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2141538" eaLnBrk="0" fontAlgn="base" hangingPunct="0">
              <a:spcBef>
                <a:spcPct val="0"/>
              </a:spcBef>
              <a:spcAft>
                <a:spcPct val="0"/>
              </a:spcAft>
              <a:defRPr sz="2000" b="1">
                <a:solidFill>
                  <a:schemeClr val="tx1"/>
                </a:solidFill>
                <a:latin typeface="Arial" panose="020B0604020202020204" pitchFamily="34" charset="0"/>
              </a:defRPr>
            </a:lvl9pPr>
          </a:lstStyle>
          <a:p>
            <a:fld id="{E7876666-D7F4-466F-A97B-BA519DFDE0E1}" type="slidenum">
              <a:rPr lang="en-US" altLang="en-US" sz="2800" b="0" smtClean="0"/>
              <a:pPr/>
              <a:t>57</a:t>
            </a:fld>
            <a:endParaRPr lang="en-US" altLang="en-US" sz="2800" b="0"/>
          </a:p>
        </p:txBody>
      </p:sp>
    </p:spTree>
    <p:extLst>
      <p:ext uri="{BB962C8B-B14F-4D97-AF65-F5344CB8AC3E}">
        <p14:creationId xmlns:p14="http://schemas.microsoft.com/office/powerpoint/2010/main" val="1061300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35844" name="Slide Number Placeholder 3"/>
          <p:cNvSpPr>
            <a:spLocks noGrp="1"/>
          </p:cNvSpPr>
          <p:nvPr>
            <p:ph type="sldNum" sz="quarter" idx="5"/>
          </p:nvPr>
        </p:nvSpPr>
        <p:spPr>
          <a:noFill/>
        </p:spPr>
        <p:txBody>
          <a:bodyPr/>
          <a:lstStyle>
            <a:lvl1pPr defTabSz="2141538">
              <a:defRPr sz="2000" b="1">
                <a:solidFill>
                  <a:schemeClr val="tx1"/>
                </a:solidFill>
                <a:latin typeface="Arial" panose="020B0604020202020204" pitchFamily="34" charset="0"/>
              </a:defRPr>
            </a:lvl1pPr>
            <a:lvl2pPr marL="742950" indent="-285750" defTabSz="2141538">
              <a:defRPr sz="2000" b="1">
                <a:solidFill>
                  <a:schemeClr val="tx1"/>
                </a:solidFill>
                <a:latin typeface="Arial" panose="020B0604020202020204" pitchFamily="34" charset="0"/>
              </a:defRPr>
            </a:lvl2pPr>
            <a:lvl3pPr marL="1143000" indent="-228600" defTabSz="2141538">
              <a:defRPr sz="2000" b="1">
                <a:solidFill>
                  <a:schemeClr val="tx1"/>
                </a:solidFill>
                <a:latin typeface="Arial" panose="020B0604020202020204" pitchFamily="34" charset="0"/>
              </a:defRPr>
            </a:lvl3pPr>
            <a:lvl4pPr marL="1600200" indent="-228600" defTabSz="2141538">
              <a:defRPr sz="2000" b="1">
                <a:solidFill>
                  <a:schemeClr val="tx1"/>
                </a:solidFill>
                <a:latin typeface="Arial" panose="020B0604020202020204" pitchFamily="34" charset="0"/>
              </a:defRPr>
            </a:lvl4pPr>
            <a:lvl5pPr marL="2057400" indent="-228600" defTabSz="2141538">
              <a:defRPr sz="2000" b="1">
                <a:solidFill>
                  <a:schemeClr val="tx1"/>
                </a:solidFill>
                <a:latin typeface="Arial" panose="020B0604020202020204" pitchFamily="34" charset="0"/>
              </a:defRPr>
            </a:lvl5pPr>
            <a:lvl6pPr marL="2514600" indent="-228600" defTabSz="2141538"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2141538"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2141538"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2141538" eaLnBrk="0" fontAlgn="base" hangingPunct="0">
              <a:spcBef>
                <a:spcPct val="0"/>
              </a:spcBef>
              <a:spcAft>
                <a:spcPct val="0"/>
              </a:spcAft>
              <a:defRPr sz="2000" b="1">
                <a:solidFill>
                  <a:schemeClr val="tx1"/>
                </a:solidFill>
                <a:latin typeface="Arial" panose="020B0604020202020204" pitchFamily="34" charset="0"/>
              </a:defRPr>
            </a:lvl9pPr>
          </a:lstStyle>
          <a:p>
            <a:fld id="{5255C373-C9C2-41D1-8A50-0E52647B2797}" type="slidenum">
              <a:rPr lang="en-US" altLang="en-US" sz="2800" b="0" smtClean="0"/>
              <a:pPr/>
              <a:t>58</a:t>
            </a:fld>
            <a:endParaRPr lang="en-US" altLang="en-US" sz="2800" b="0"/>
          </a:p>
        </p:txBody>
      </p:sp>
    </p:spTree>
    <p:extLst>
      <p:ext uri="{BB962C8B-B14F-4D97-AF65-F5344CB8AC3E}">
        <p14:creationId xmlns:p14="http://schemas.microsoft.com/office/powerpoint/2010/main" val="378543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37892" name="Slide Number Placeholder 3"/>
          <p:cNvSpPr>
            <a:spLocks noGrp="1"/>
          </p:cNvSpPr>
          <p:nvPr>
            <p:ph type="sldNum" sz="quarter" idx="5"/>
          </p:nvPr>
        </p:nvSpPr>
        <p:spPr>
          <a:noFill/>
        </p:spPr>
        <p:txBody>
          <a:bodyPr/>
          <a:lstStyle>
            <a:lvl1pPr defTabSz="2141538">
              <a:defRPr sz="2000" b="1">
                <a:solidFill>
                  <a:schemeClr val="tx1"/>
                </a:solidFill>
                <a:latin typeface="Arial" panose="020B0604020202020204" pitchFamily="34" charset="0"/>
              </a:defRPr>
            </a:lvl1pPr>
            <a:lvl2pPr marL="742950" indent="-285750" defTabSz="2141538">
              <a:defRPr sz="2000" b="1">
                <a:solidFill>
                  <a:schemeClr val="tx1"/>
                </a:solidFill>
                <a:latin typeface="Arial" panose="020B0604020202020204" pitchFamily="34" charset="0"/>
              </a:defRPr>
            </a:lvl2pPr>
            <a:lvl3pPr marL="1143000" indent="-228600" defTabSz="2141538">
              <a:defRPr sz="2000" b="1">
                <a:solidFill>
                  <a:schemeClr val="tx1"/>
                </a:solidFill>
                <a:latin typeface="Arial" panose="020B0604020202020204" pitchFamily="34" charset="0"/>
              </a:defRPr>
            </a:lvl3pPr>
            <a:lvl4pPr marL="1600200" indent="-228600" defTabSz="2141538">
              <a:defRPr sz="2000" b="1">
                <a:solidFill>
                  <a:schemeClr val="tx1"/>
                </a:solidFill>
                <a:latin typeface="Arial" panose="020B0604020202020204" pitchFamily="34" charset="0"/>
              </a:defRPr>
            </a:lvl4pPr>
            <a:lvl5pPr marL="2057400" indent="-228600" defTabSz="2141538">
              <a:defRPr sz="2000" b="1">
                <a:solidFill>
                  <a:schemeClr val="tx1"/>
                </a:solidFill>
                <a:latin typeface="Arial" panose="020B0604020202020204" pitchFamily="34" charset="0"/>
              </a:defRPr>
            </a:lvl5pPr>
            <a:lvl6pPr marL="2514600" indent="-228600" defTabSz="2141538"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2141538"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2141538"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2141538" eaLnBrk="0" fontAlgn="base" hangingPunct="0">
              <a:spcBef>
                <a:spcPct val="0"/>
              </a:spcBef>
              <a:spcAft>
                <a:spcPct val="0"/>
              </a:spcAft>
              <a:defRPr sz="2000" b="1">
                <a:solidFill>
                  <a:schemeClr val="tx1"/>
                </a:solidFill>
                <a:latin typeface="Arial" panose="020B0604020202020204" pitchFamily="34" charset="0"/>
              </a:defRPr>
            </a:lvl9pPr>
          </a:lstStyle>
          <a:p>
            <a:fld id="{023873FE-383E-42DE-8125-D56309DBEA75}" type="slidenum">
              <a:rPr lang="en-US" altLang="en-US" sz="2800" b="0" smtClean="0"/>
              <a:pPr/>
              <a:t>59</a:t>
            </a:fld>
            <a:endParaRPr lang="en-US" altLang="en-US" sz="2800" b="0"/>
          </a:p>
        </p:txBody>
      </p:sp>
    </p:spTree>
    <p:extLst>
      <p:ext uri="{BB962C8B-B14F-4D97-AF65-F5344CB8AC3E}">
        <p14:creationId xmlns:p14="http://schemas.microsoft.com/office/powerpoint/2010/main" val="3364584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39940" name="Slide Number Placeholder 3"/>
          <p:cNvSpPr>
            <a:spLocks noGrp="1"/>
          </p:cNvSpPr>
          <p:nvPr>
            <p:ph type="sldNum" sz="quarter" idx="5"/>
          </p:nvPr>
        </p:nvSpPr>
        <p:spPr>
          <a:noFill/>
        </p:spPr>
        <p:txBody>
          <a:bodyPr/>
          <a:lstStyle>
            <a:lvl1pPr defTabSz="2141538">
              <a:defRPr sz="2000" b="1">
                <a:solidFill>
                  <a:schemeClr val="tx1"/>
                </a:solidFill>
                <a:latin typeface="Arial" panose="020B0604020202020204" pitchFamily="34" charset="0"/>
              </a:defRPr>
            </a:lvl1pPr>
            <a:lvl2pPr marL="742950" indent="-285750" defTabSz="2141538">
              <a:defRPr sz="2000" b="1">
                <a:solidFill>
                  <a:schemeClr val="tx1"/>
                </a:solidFill>
                <a:latin typeface="Arial" panose="020B0604020202020204" pitchFamily="34" charset="0"/>
              </a:defRPr>
            </a:lvl2pPr>
            <a:lvl3pPr marL="1143000" indent="-228600" defTabSz="2141538">
              <a:defRPr sz="2000" b="1">
                <a:solidFill>
                  <a:schemeClr val="tx1"/>
                </a:solidFill>
                <a:latin typeface="Arial" panose="020B0604020202020204" pitchFamily="34" charset="0"/>
              </a:defRPr>
            </a:lvl3pPr>
            <a:lvl4pPr marL="1600200" indent="-228600" defTabSz="2141538">
              <a:defRPr sz="2000" b="1">
                <a:solidFill>
                  <a:schemeClr val="tx1"/>
                </a:solidFill>
                <a:latin typeface="Arial" panose="020B0604020202020204" pitchFamily="34" charset="0"/>
              </a:defRPr>
            </a:lvl4pPr>
            <a:lvl5pPr marL="2057400" indent="-228600" defTabSz="2141538">
              <a:defRPr sz="2000" b="1">
                <a:solidFill>
                  <a:schemeClr val="tx1"/>
                </a:solidFill>
                <a:latin typeface="Arial" panose="020B0604020202020204" pitchFamily="34" charset="0"/>
              </a:defRPr>
            </a:lvl5pPr>
            <a:lvl6pPr marL="2514600" indent="-228600" defTabSz="2141538"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2141538"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2141538"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2141538" eaLnBrk="0" fontAlgn="base" hangingPunct="0">
              <a:spcBef>
                <a:spcPct val="0"/>
              </a:spcBef>
              <a:spcAft>
                <a:spcPct val="0"/>
              </a:spcAft>
              <a:defRPr sz="2000" b="1">
                <a:solidFill>
                  <a:schemeClr val="tx1"/>
                </a:solidFill>
                <a:latin typeface="Arial" panose="020B0604020202020204" pitchFamily="34" charset="0"/>
              </a:defRPr>
            </a:lvl9pPr>
          </a:lstStyle>
          <a:p>
            <a:fld id="{2384DD37-7776-45ED-A260-7316BB62C0C7}" type="slidenum">
              <a:rPr lang="en-US" altLang="en-US" sz="2800" b="0" smtClean="0"/>
              <a:pPr/>
              <a:t>60</a:t>
            </a:fld>
            <a:endParaRPr lang="en-US" altLang="en-US" sz="2800" b="0"/>
          </a:p>
        </p:txBody>
      </p:sp>
    </p:spTree>
    <p:extLst>
      <p:ext uri="{BB962C8B-B14F-4D97-AF65-F5344CB8AC3E}">
        <p14:creationId xmlns:p14="http://schemas.microsoft.com/office/powerpoint/2010/main" val="505639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78178" name="Group 2"/>
          <p:cNvGrpSpPr>
            <a:grpSpLocks/>
          </p:cNvGrpSpPr>
          <p:nvPr/>
        </p:nvGrpSpPr>
        <p:grpSpPr bwMode="auto">
          <a:xfrm>
            <a:off x="0" y="2438400"/>
            <a:ext cx="9009063" cy="1052513"/>
            <a:chOff x="0" y="1536"/>
            <a:chExt cx="5675" cy="663"/>
          </a:xfrm>
        </p:grpSpPr>
        <p:grpSp>
          <p:nvGrpSpPr>
            <p:cNvPr id="178179" name="Group 3"/>
            <p:cNvGrpSpPr>
              <a:grpSpLocks/>
            </p:cNvGrpSpPr>
            <p:nvPr/>
          </p:nvGrpSpPr>
          <p:grpSpPr bwMode="auto">
            <a:xfrm>
              <a:off x="183" y="1604"/>
              <a:ext cx="448" cy="299"/>
              <a:chOff x="720" y="336"/>
              <a:chExt cx="624" cy="432"/>
            </a:xfrm>
          </p:grpSpPr>
          <p:sp>
            <p:nvSpPr>
              <p:cNvPr id="178180"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8182" name="Group 6"/>
            <p:cNvGrpSpPr>
              <a:grpSpLocks/>
            </p:cNvGrpSpPr>
            <p:nvPr/>
          </p:nvGrpSpPr>
          <p:grpSpPr bwMode="auto">
            <a:xfrm>
              <a:off x="261" y="1870"/>
              <a:ext cx="465" cy="299"/>
              <a:chOff x="912" y="2640"/>
              <a:chExt cx="672" cy="432"/>
            </a:xfrm>
          </p:grpSpPr>
          <p:sp>
            <p:nvSpPr>
              <p:cNvPr id="178183"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4"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818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6"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8188" name="Rectangle 12"/>
          <p:cNvSpPr>
            <a:spLocks noGrp="1" noChangeArrowheads="1"/>
          </p:cNvSpPr>
          <p:nvPr>
            <p:ph type="ctrTitle"/>
          </p:nvPr>
        </p:nvSpPr>
        <p:spPr>
          <a:xfrm>
            <a:off x="990600" y="1676400"/>
            <a:ext cx="7772400" cy="1462088"/>
          </a:xfrm>
        </p:spPr>
        <p:txBody>
          <a:bodyPr/>
          <a:lstStyle>
            <a:lvl1pPr>
              <a:defRPr/>
            </a:lvl1pPr>
          </a:lstStyle>
          <a:p>
            <a:pPr lvl="0"/>
            <a:r>
              <a:rPr lang="en-US" noProof="0"/>
              <a:t>Click to edit Master title style</a:t>
            </a:r>
          </a:p>
        </p:txBody>
      </p:sp>
      <p:sp>
        <p:nvSpPr>
          <p:cNvPr id="17818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noProof="0"/>
              <a:t>Click to edit Master subtitle style</a:t>
            </a:r>
          </a:p>
        </p:txBody>
      </p:sp>
      <p:sp>
        <p:nvSpPr>
          <p:cNvPr id="178190"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p>
        </p:txBody>
      </p:sp>
      <p:sp>
        <p:nvSpPr>
          <p:cNvPr id="178191"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en-US"/>
              <a:t>Trần Thi Kim Chi</a:t>
            </a:r>
          </a:p>
        </p:txBody>
      </p:sp>
      <p:sp>
        <p:nvSpPr>
          <p:cNvPr id="178192"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76EA684E-6F21-4FC4-B9E3-55801EED2381}" type="slidenum">
              <a:rPr lang="en-US"/>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Trần Thi Kim Chi</a:t>
            </a:r>
          </a:p>
        </p:txBody>
      </p:sp>
      <p:sp>
        <p:nvSpPr>
          <p:cNvPr id="6" name="Slide Number Placeholder 5"/>
          <p:cNvSpPr>
            <a:spLocks noGrp="1"/>
          </p:cNvSpPr>
          <p:nvPr>
            <p:ph type="sldNum" sz="quarter" idx="12"/>
          </p:nvPr>
        </p:nvSpPr>
        <p:spPr/>
        <p:txBody>
          <a:bodyPr/>
          <a:lstStyle>
            <a:lvl1pPr>
              <a:defRPr/>
            </a:lvl1pPr>
          </a:lstStyle>
          <a:p>
            <a:fld id="{EB6B9C70-1004-4987-99AB-A96AEF66A0B1}" type="slidenum">
              <a:rPr lang="en-US"/>
              <a:pPr/>
              <a:t>‹#›</a:t>
            </a:fld>
            <a:endParaRPr lang="en-US"/>
          </a:p>
        </p:txBody>
      </p:sp>
    </p:spTree>
    <p:extLst>
      <p:ext uri="{BB962C8B-B14F-4D97-AF65-F5344CB8AC3E}">
        <p14:creationId xmlns:p14="http://schemas.microsoft.com/office/powerpoint/2010/main" val="141829921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Trần Thi Kim Chi</a:t>
            </a:r>
          </a:p>
        </p:txBody>
      </p:sp>
      <p:sp>
        <p:nvSpPr>
          <p:cNvPr id="6" name="Slide Number Placeholder 5"/>
          <p:cNvSpPr>
            <a:spLocks noGrp="1"/>
          </p:cNvSpPr>
          <p:nvPr>
            <p:ph type="sldNum" sz="quarter" idx="12"/>
          </p:nvPr>
        </p:nvSpPr>
        <p:spPr/>
        <p:txBody>
          <a:bodyPr/>
          <a:lstStyle>
            <a:lvl1pPr>
              <a:defRPr/>
            </a:lvl1pPr>
          </a:lstStyle>
          <a:p>
            <a:fld id="{FB6842FD-C0CB-4F28-A4F8-7EB2A265A1DB}" type="slidenum">
              <a:rPr lang="en-US"/>
              <a:pPr/>
              <a:t>‹#›</a:t>
            </a:fld>
            <a:endParaRPr lang="en-US"/>
          </a:p>
        </p:txBody>
      </p:sp>
    </p:spTree>
    <p:extLst>
      <p:ext uri="{BB962C8B-B14F-4D97-AF65-F5344CB8AC3E}">
        <p14:creationId xmlns:p14="http://schemas.microsoft.com/office/powerpoint/2010/main" val="42645186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p>
        </p:txBody>
      </p:sp>
      <p:sp>
        <p:nvSpPr>
          <p:cNvPr id="3" name="Table Placeholder 2"/>
          <p:cNvSpPr>
            <a:spLocks noGrp="1"/>
          </p:cNvSpPr>
          <p:nvPr>
            <p:ph type="tbl" idx="1"/>
          </p:nvPr>
        </p:nvSpPr>
        <p:spPr>
          <a:xfrm>
            <a:off x="1182688" y="2017713"/>
            <a:ext cx="7772400" cy="4114800"/>
          </a:xfrm>
        </p:spPr>
        <p:txBody>
          <a:bodyPr/>
          <a:lstStyle/>
          <a:p>
            <a:endParaRPr lang="en-US"/>
          </a:p>
        </p:txBody>
      </p:sp>
      <p:sp>
        <p:nvSpPr>
          <p:cNvPr id="4" name="Date Placeholder 3"/>
          <p:cNvSpPr>
            <a:spLocks noGrp="1"/>
          </p:cNvSpPr>
          <p:nvPr>
            <p:ph type="dt" sz="half" idx="10"/>
          </p:nvPr>
        </p:nvSpPr>
        <p:spPr>
          <a:xfrm>
            <a:off x="1162050" y="6243638"/>
            <a:ext cx="1905000" cy="457200"/>
          </a:xfrm>
        </p:spPr>
        <p:txBody>
          <a:bodyPr/>
          <a:lstStyle>
            <a:lvl1pPr>
              <a:defRPr/>
            </a:lvl1pPr>
          </a:lstStyle>
          <a:p>
            <a:endParaRPr lang="en-US"/>
          </a:p>
        </p:txBody>
      </p:sp>
      <p:sp>
        <p:nvSpPr>
          <p:cNvPr id="5" name="Footer Placeholder 4"/>
          <p:cNvSpPr>
            <a:spLocks noGrp="1"/>
          </p:cNvSpPr>
          <p:nvPr>
            <p:ph type="ftr" sz="quarter" idx="11"/>
          </p:nvPr>
        </p:nvSpPr>
        <p:spPr>
          <a:xfrm>
            <a:off x="3657600" y="6243638"/>
            <a:ext cx="2895600" cy="457200"/>
          </a:xfrm>
        </p:spPr>
        <p:txBody>
          <a:bodyPr/>
          <a:lstStyle>
            <a:lvl1pPr>
              <a:defRPr/>
            </a:lvl1pPr>
          </a:lstStyle>
          <a:p>
            <a:r>
              <a:rPr lang="en-US"/>
              <a:t>Trần Thi Kim Chi</a:t>
            </a:r>
          </a:p>
        </p:txBody>
      </p:sp>
      <p:sp>
        <p:nvSpPr>
          <p:cNvPr id="6" name="Slide Number Placeholder 5"/>
          <p:cNvSpPr>
            <a:spLocks noGrp="1"/>
          </p:cNvSpPr>
          <p:nvPr>
            <p:ph type="sldNum" sz="quarter" idx="12"/>
          </p:nvPr>
        </p:nvSpPr>
        <p:spPr>
          <a:xfrm>
            <a:off x="7042150" y="6243638"/>
            <a:ext cx="1905000" cy="457200"/>
          </a:xfrm>
        </p:spPr>
        <p:txBody>
          <a:bodyPr/>
          <a:lstStyle>
            <a:lvl1pPr>
              <a:defRPr/>
            </a:lvl1pPr>
          </a:lstStyle>
          <a:p>
            <a:fld id="{07EE1E0A-1F2D-4499-AEA6-29A9FA996494}" type="slidenum">
              <a:rPr lang="en-US"/>
              <a:pPr/>
              <a:t>‹#›</a:t>
            </a:fld>
            <a:endParaRPr lang="en-US"/>
          </a:p>
        </p:txBody>
      </p:sp>
    </p:spTree>
    <p:extLst>
      <p:ext uri="{BB962C8B-B14F-4D97-AF65-F5344CB8AC3E}">
        <p14:creationId xmlns:p14="http://schemas.microsoft.com/office/powerpoint/2010/main" val="250294716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162050" y="6243638"/>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657600" y="6243638"/>
            <a:ext cx="2895600" cy="457200"/>
          </a:xfrm>
        </p:spPr>
        <p:txBody>
          <a:bodyPr/>
          <a:lstStyle>
            <a:lvl1pPr>
              <a:defRPr/>
            </a:lvl1pPr>
          </a:lstStyle>
          <a:p>
            <a:r>
              <a:rPr lang="en-US"/>
              <a:t>Trần Thi Kim Chi</a:t>
            </a:r>
          </a:p>
        </p:txBody>
      </p:sp>
      <p:sp>
        <p:nvSpPr>
          <p:cNvPr id="7" name="Slide Number Placeholder 6"/>
          <p:cNvSpPr>
            <a:spLocks noGrp="1"/>
          </p:cNvSpPr>
          <p:nvPr>
            <p:ph type="sldNum" sz="quarter" idx="12"/>
          </p:nvPr>
        </p:nvSpPr>
        <p:spPr>
          <a:xfrm>
            <a:off x="7042150" y="6243638"/>
            <a:ext cx="1905000" cy="457200"/>
          </a:xfrm>
        </p:spPr>
        <p:txBody>
          <a:bodyPr/>
          <a:lstStyle>
            <a:lvl1pPr>
              <a:defRPr/>
            </a:lvl1pPr>
          </a:lstStyle>
          <a:p>
            <a:fld id="{392BA70E-F74C-4E03-8504-AB94EFDE5486}" type="slidenum">
              <a:rPr lang="en-US"/>
              <a:pPr/>
              <a:t>‹#›</a:t>
            </a:fld>
            <a:endParaRPr lang="en-US"/>
          </a:p>
        </p:txBody>
      </p:sp>
    </p:spTree>
    <p:extLst>
      <p:ext uri="{BB962C8B-B14F-4D97-AF65-F5344CB8AC3E}">
        <p14:creationId xmlns:p14="http://schemas.microsoft.com/office/powerpoint/2010/main" val="340529277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Rectangle 11"/>
          <p:cNvSpPr>
            <a:spLocks noChangeArrowheads="1"/>
          </p:cNvSpPr>
          <p:nvPr userDrawn="1"/>
        </p:nvSpPr>
        <p:spPr bwMode="auto">
          <a:xfrm>
            <a:off x="15875" y="6494463"/>
            <a:ext cx="9120188" cy="363537"/>
          </a:xfrm>
          <a:prstGeom prst="rect">
            <a:avLst/>
          </a:prstGeom>
          <a:gradFill rotWithShape="1">
            <a:gsLst>
              <a:gs pos="0">
                <a:srgbClr val="DCF0F7"/>
              </a:gs>
              <a:gs pos="100000">
                <a:srgbClr val="199ACC"/>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defRPr/>
            </a:pPr>
            <a:endParaRPr lang="en-US" altLang="en-US"/>
          </a:p>
        </p:txBody>
      </p:sp>
      <p:sp>
        <p:nvSpPr>
          <p:cNvPr id="4" name="Rectangle 8"/>
          <p:cNvSpPr>
            <a:spLocks noChangeArrowheads="1"/>
          </p:cNvSpPr>
          <p:nvPr/>
        </p:nvSpPr>
        <p:spPr bwMode="gray">
          <a:xfrm>
            <a:off x="304800" y="9906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b="0"/>
          </a:p>
        </p:txBody>
      </p:sp>
      <p:sp>
        <p:nvSpPr>
          <p:cNvPr id="5" name="Text Box 10"/>
          <p:cNvSpPr txBox="1">
            <a:spLocks noChangeArrowheads="1"/>
          </p:cNvSpPr>
          <p:nvPr userDrawn="1"/>
        </p:nvSpPr>
        <p:spPr bwMode="auto">
          <a:xfrm>
            <a:off x="3810000" y="6194425"/>
            <a:ext cx="53340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defRPr/>
            </a:pPr>
            <a:endParaRPr lang="en-US" altLang="en-US" sz="1100">
              <a:solidFill>
                <a:schemeClr val="bg1"/>
              </a:solidFill>
            </a:endParaRPr>
          </a:p>
          <a:p>
            <a:pPr algn="r">
              <a:defRPr/>
            </a:pPr>
            <a:endParaRPr lang="en-US" altLang="en-US" sz="1100">
              <a:solidFill>
                <a:schemeClr val="bg1"/>
              </a:solidFill>
            </a:endParaRPr>
          </a:p>
          <a:p>
            <a:pPr algn="r">
              <a:defRPr/>
            </a:pPr>
            <a:fld id="{42A0C35D-B3A3-4ED0-9E8B-FC9B9CCAE5F7}" type="slidenum">
              <a:rPr lang="en-US" altLang="en-US" sz="1100" smtClean="0">
                <a:solidFill>
                  <a:schemeClr val="bg1"/>
                </a:solidFill>
              </a:rPr>
              <a:pPr algn="r">
                <a:defRPr/>
              </a:pPr>
              <a:t>‹#›</a:t>
            </a:fld>
            <a:endParaRPr lang="en-US" altLang="en-US" sz="1100">
              <a:solidFill>
                <a:schemeClr val="bg1"/>
              </a:solidFill>
            </a:endParaRPr>
          </a:p>
        </p:txBody>
      </p:sp>
      <p:sp>
        <p:nvSpPr>
          <p:cNvPr id="31756" name="Rectangle 12"/>
          <p:cNvSpPr>
            <a:spLocks noGrp="1" noChangeArrowheads="1"/>
          </p:cNvSpPr>
          <p:nvPr>
            <p:ph type="ctrTitle"/>
          </p:nvPr>
        </p:nvSpPr>
        <p:spPr>
          <a:xfrm>
            <a:off x="457200" y="1905000"/>
            <a:ext cx="8382000" cy="1447800"/>
          </a:xfrm>
        </p:spPr>
        <p:txBody>
          <a:bodyPr/>
          <a:lstStyle>
            <a:lvl1pPr algn="ctr">
              <a:defRPr sz="3800" baseline="0"/>
            </a:lvl1pPr>
          </a:lstStyle>
          <a:p>
            <a:r>
              <a:rPr lang="en-US" dirty="0"/>
              <a:t>Click to edit Master title style</a:t>
            </a:r>
          </a:p>
        </p:txBody>
      </p:sp>
    </p:spTree>
    <p:extLst>
      <p:ext uri="{BB962C8B-B14F-4D97-AF65-F5344CB8AC3E}">
        <p14:creationId xmlns:p14="http://schemas.microsoft.com/office/powerpoint/2010/main" val="1917828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3" name="Rectangle 11"/>
          <p:cNvSpPr>
            <a:spLocks noChangeArrowheads="1"/>
          </p:cNvSpPr>
          <p:nvPr userDrawn="1"/>
        </p:nvSpPr>
        <p:spPr bwMode="auto">
          <a:xfrm>
            <a:off x="15875" y="6494463"/>
            <a:ext cx="9120188" cy="363537"/>
          </a:xfrm>
          <a:prstGeom prst="rect">
            <a:avLst/>
          </a:prstGeom>
          <a:gradFill rotWithShape="1">
            <a:gsLst>
              <a:gs pos="0">
                <a:srgbClr val="DCF0F7"/>
              </a:gs>
              <a:gs pos="100000">
                <a:srgbClr val="199ACC"/>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defRPr/>
            </a:pPr>
            <a:endParaRPr lang="en-US" altLang="en-US"/>
          </a:p>
        </p:txBody>
      </p:sp>
      <p:sp>
        <p:nvSpPr>
          <p:cNvPr id="4" name="Rectangle 8"/>
          <p:cNvSpPr>
            <a:spLocks noChangeArrowheads="1"/>
          </p:cNvSpPr>
          <p:nvPr/>
        </p:nvSpPr>
        <p:spPr bwMode="gray">
          <a:xfrm>
            <a:off x="304800" y="9906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b="0"/>
          </a:p>
        </p:txBody>
      </p:sp>
      <p:sp>
        <p:nvSpPr>
          <p:cNvPr id="5" name="Text Box 10"/>
          <p:cNvSpPr txBox="1">
            <a:spLocks noChangeArrowheads="1"/>
          </p:cNvSpPr>
          <p:nvPr userDrawn="1"/>
        </p:nvSpPr>
        <p:spPr bwMode="auto">
          <a:xfrm>
            <a:off x="3810000" y="6194425"/>
            <a:ext cx="53340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defRPr/>
            </a:pPr>
            <a:endParaRPr lang="en-US" altLang="en-US" sz="1100">
              <a:solidFill>
                <a:schemeClr val="bg1"/>
              </a:solidFill>
            </a:endParaRPr>
          </a:p>
          <a:p>
            <a:pPr algn="r">
              <a:defRPr/>
            </a:pPr>
            <a:endParaRPr lang="en-US" altLang="en-US" sz="1100">
              <a:solidFill>
                <a:schemeClr val="bg1"/>
              </a:solidFill>
            </a:endParaRPr>
          </a:p>
          <a:p>
            <a:pPr algn="r">
              <a:defRPr/>
            </a:pPr>
            <a:fld id="{42A0C35D-B3A3-4ED0-9E8B-FC9B9CCAE5F7}" type="slidenum">
              <a:rPr lang="en-US" altLang="en-US" sz="1100" smtClean="0">
                <a:solidFill>
                  <a:schemeClr val="bg1"/>
                </a:solidFill>
              </a:rPr>
              <a:pPr algn="r">
                <a:defRPr/>
              </a:pPr>
              <a:t>‹#›</a:t>
            </a:fld>
            <a:endParaRPr lang="en-US" altLang="en-US" sz="1100">
              <a:solidFill>
                <a:schemeClr val="bg1"/>
              </a:solidFill>
            </a:endParaRPr>
          </a:p>
        </p:txBody>
      </p:sp>
      <p:sp>
        <p:nvSpPr>
          <p:cNvPr id="31756" name="Rectangle 12"/>
          <p:cNvSpPr>
            <a:spLocks noGrp="1" noChangeArrowheads="1"/>
          </p:cNvSpPr>
          <p:nvPr>
            <p:ph type="ctrTitle"/>
          </p:nvPr>
        </p:nvSpPr>
        <p:spPr>
          <a:xfrm>
            <a:off x="457200" y="1905000"/>
            <a:ext cx="8382000" cy="1447800"/>
          </a:xfrm>
        </p:spPr>
        <p:txBody>
          <a:bodyPr/>
          <a:lstStyle>
            <a:lvl1pPr algn="ctr">
              <a:defRPr sz="3800" baseline="0"/>
            </a:lvl1pPr>
          </a:lstStyle>
          <a:p>
            <a:r>
              <a:rPr lang="en-US" dirty="0"/>
              <a:t>Click to edit Master title style</a:t>
            </a:r>
          </a:p>
        </p:txBody>
      </p:sp>
    </p:spTree>
    <p:extLst>
      <p:ext uri="{BB962C8B-B14F-4D97-AF65-F5344CB8AC3E}">
        <p14:creationId xmlns:p14="http://schemas.microsoft.com/office/powerpoint/2010/main" val="3254810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3" name="Rectangle 11"/>
          <p:cNvSpPr>
            <a:spLocks noChangeArrowheads="1"/>
          </p:cNvSpPr>
          <p:nvPr userDrawn="1"/>
        </p:nvSpPr>
        <p:spPr bwMode="auto">
          <a:xfrm>
            <a:off x="15875" y="6494463"/>
            <a:ext cx="9120188" cy="363537"/>
          </a:xfrm>
          <a:prstGeom prst="rect">
            <a:avLst/>
          </a:prstGeom>
          <a:gradFill rotWithShape="1">
            <a:gsLst>
              <a:gs pos="0">
                <a:srgbClr val="DCF0F7"/>
              </a:gs>
              <a:gs pos="100000">
                <a:srgbClr val="199ACC"/>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defRPr/>
            </a:pPr>
            <a:endParaRPr lang="en-US" altLang="en-US"/>
          </a:p>
        </p:txBody>
      </p:sp>
      <p:sp>
        <p:nvSpPr>
          <p:cNvPr id="4" name="Rectangle 8"/>
          <p:cNvSpPr>
            <a:spLocks noChangeArrowheads="1"/>
          </p:cNvSpPr>
          <p:nvPr/>
        </p:nvSpPr>
        <p:spPr bwMode="gray">
          <a:xfrm>
            <a:off x="304800" y="9906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b="0"/>
          </a:p>
        </p:txBody>
      </p:sp>
      <p:sp>
        <p:nvSpPr>
          <p:cNvPr id="5" name="Text Box 10"/>
          <p:cNvSpPr txBox="1">
            <a:spLocks noChangeArrowheads="1"/>
          </p:cNvSpPr>
          <p:nvPr userDrawn="1"/>
        </p:nvSpPr>
        <p:spPr bwMode="auto">
          <a:xfrm>
            <a:off x="3810000" y="6194425"/>
            <a:ext cx="53340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defRPr/>
            </a:pPr>
            <a:endParaRPr lang="en-US" altLang="en-US" sz="1100">
              <a:solidFill>
                <a:schemeClr val="bg1"/>
              </a:solidFill>
            </a:endParaRPr>
          </a:p>
          <a:p>
            <a:pPr algn="r">
              <a:defRPr/>
            </a:pPr>
            <a:endParaRPr lang="en-US" altLang="en-US" sz="1100">
              <a:solidFill>
                <a:schemeClr val="bg1"/>
              </a:solidFill>
            </a:endParaRPr>
          </a:p>
          <a:p>
            <a:pPr algn="r">
              <a:defRPr/>
            </a:pPr>
            <a:fld id="{42A0C35D-B3A3-4ED0-9E8B-FC9B9CCAE5F7}" type="slidenum">
              <a:rPr lang="en-US" altLang="en-US" sz="1100" smtClean="0">
                <a:solidFill>
                  <a:schemeClr val="bg1"/>
                </a:solidFill>
              </a:rPr>
              <a:pPr algn="r">
                <a:defRPr/>
              </a:pPr>
              <a:t>‹#›</a:t>
            </a:fld>
            <a:endParaRPr lang="en-US" altLang="en-US" sz="1100">
              <a:solidFill>
                <a:schemeClr val="bg1"/>
              </a:solidFill>
            </a:endParaRPr>
          </a:p>
        </p:txBody>
      </p:sp>
      <p:sp>
        <p:nvSpPr>
          <p:cNvPr id="31756" name="Rectangle 12"/>
          <p:cNvSpPr>
            <a:spLocks noGrp="1" noChangeArrowheads="1"/>
          </p:cNvSpPr>
          <p:nvPr>
            <p:ph type="ctrTitle"/>
          </p:nvPr>
        </p:nvSpPr>
        <p:spPr>
          <a:xfrm>
            <a:off x="457200" y="1905000"/>
            <a:ext cx="8382000" cy="1447800"/>
          </a:xfrm>
        </p:spPr>
        <p:txBody>
          <a:bodyPr/>
          <a:lstStyle>
            <a:lvl1pPr algn="ctr">
              <a:defRPr sz="3800" baseline="0"/>
            </a:lvl1pPr>
          </a:lstStyle>
          <a:p>
            <a:r>
              <a:rPr lang="en-US" dirty="0"/>
              <a:t>Click to edit Master title style</a:t>
            </a:r>
          </a:p>
        </p:txBody>
      </p:sp>
    </p:spTree>
    <p:extLst>
      <p:ext uri="{BB962C8B-B14F-4D97-AF65-F5344CB8AC3E}">
        <p14:creationId xmlns:p14="http://schemas.microsoft.com/office/powerpoint/2010/main" val="2496358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Rectangle 11"/>
          <p:cNvSpPr>
            <a:spLocks noChangeArrowheads="1"/>
          </p:cNvSpPr>
          <p:nvPr userDrawn="1"/>
        </p:nvSpPr>
        <p:spPr bwMode="auto">
          <a:xfrm>
            <a:off x="15875" y="6494463"/>
            <a:ext cx="9120188" cy="363537"/>
          </a:xfrm>
          <a:prstGeom prst="rect">
            <a:avLst/>
          </a:prstGeom>
          <a:gradFill rotWithShape="1">
            <a:gsLst>
              <a:gs pos="0">
                <a:srgbClr val="DCF0F7"/>
              </a:gs>
              <a:gs pos="100000">
                <a:srgbClr val="199ACC"/>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defRPr/>
            </a:pPr>
            <a:endParaRPr lang="en-US" altLang="en-US"/>
          </a:p>
        </p:txBody>
      </p:sp>
      <p:sp>
        <p:nvSpPr>
          <p:cNvPr id="4" name="Rectangle 8"/>
          <p:cNvSpPr>
            <a:spLocks noChangeArrowheads="1"/>
          </p:cNvSpPr>
          <p:nvPr/>
        </p:nvSpPr>
        <p:spPr bwMode="gray">
          <a:xfrm>
            <a:off x="304800" y="9906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b="0"/>
          </a:p>
        </p:txBody>
      </p:sp>
      <p:sp>
        <p:nvSpPr>
          <p:cNvPr id="5" name="Text Box 10"/>
          <p:cNvSpPr txBox="1">
            <a:spLocks noChangeArrowheads="1"/>
          </p:cNvSpPr>
          <p:nvPr userDrawn="1"/>
        </p:nvSpPr>
        <p:spPr bwMode="auto">
          <a:xfrm>
            <a:off x="3810000" y="6194425"/>
            <a:ext cx="53340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defRPr/>
            </a:pPr>
            <a:endParaRPr lang="en-US" altLang="en-US" sz="1100">
              <a:solidFill>
                <a:schemeClr val="bg1"/>
              </a:solidFill>
            </a:endParaRPr>
          </a:p>
          <a:p>
            <a:pPr algn="r">
              <a:defRPr/>
            </a:pPr>
            <a:endParaRPr lang="en-US" altLang="en-US" sz="1100">
              <a:solidFill>
                <a:schemeClr val="bg1"/>
              </a:solidFill>
            </a:endParaRPr>
          </a:p>
          <a:p>
            <a:pPr algn="r">
              <a:defRPr/>
            </a:pPr>
            <a:fld id="{42A0C35D-B3A3-4ED0-9E8B-FC9B9CCAE5F7}" type="slidenum">
              <a:rPr lang="en-US" altLang="en-US" sz="1100" smtClean="0">
                <a:solidFill>
                  <a:schemeClr val="bg1"/>
                </a:solidFill>
              </a:rPr>
              <a:pPr algn="r">
                <a:defRPr/>
              </a:pPr>
              <a:t>‹#›</a:t>
            </a:fld>
            <a:endParaRPr lang="en-US" altLang="en-US" sz="1100">
              <a:solidFill>
                <a:schemeClr val="bg1"/>
              </a:solidFill>
            </a:endParaRPr>
          </a:p>
        </p:txBody>
      </p:sp>
      <p:sp>
        <p:nvSpPr>
          <p:cNvPr id="31756" name="Rectangle 12"/>
          <p:cNvSpPr>
            <a:spLocks noGrp="1" noChangeArrowheads="1"/>
          </p:cNvSpPr>
          <p:nvPr>
            <p:ph type="ctrTitle"/>
          </p:nvPr>
        </p:nvSpPr>
        <p:spPr>
          <a:xfrm>
            <a:off x="457200" y="1905000"/>
            <a:ext cx="8382000" cy="1447800"/>
          </a:xfrm>
        </p:spPr>
        <p:txBody>
          <a:bodyPr/>
          <a:lstStyle>
            <a:lvl1pPr algn="ctr">
              <a:defRPr sz="3800" baseline="0"/>
            </a:lvl1pPr>
          </a:lstStyle>
          <a:p>
            <a:r>
              <a:rPr lang="en-US" dirty="0"/>
              <a:t>Click to edit Master title style</a:t>
            </a:r>
          </a:p>
        </p:txBody>
      </p:sp>
    </p:spTree>
    <p:extLst>
      <p:ext uri="{BB962C8B-B14F-4D97-AF65-F5344CB8AC3E}">
        <p14:creationId xmlns:p14="http://schemas.microsoft.com/office/powerpoint/2010/main" val="29415384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3" name="Rectangle 11"/>
          <p:cNvSpPr>
            <a:spLocks noChangeArrowheads="1"/>
          </p:cNvSpPr>
          <p:nvPr userDrawn="1"/>
        </p:nvSpPr>
        <p:spPr bwMode="auto">
          <a:xfrm>
            <a:off x="15875" y="6494463"/>
            <a:ext cx="9120188" cy="363537"/>
          </a:xfrm>
          <a:prstGeom prst="rect">
            <a:avLst/>
          </a:prstGeom>
          <a:gradFill rotWithShape="1">
            <a:gsLst>
              <a:gs pos="0">
                <a:srgbClr val="DCF0F7"/>
              </a:gs>
              <a:gs pos="100000">
                <a:srgbClr val="199ACC"/>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defRPr/>
            </a:pPr>
            <a:endParaRPr lang="en-US" altLang="en-US"/>
          </a:p>
        </p:txBody>
      </p:sp>
      <p:sp>
        <p:nvSpPr>
          <p:cNvPr id="4" name="Rectangle 8"/>
          <p:cNvSpPr>
            <a:spLocks noChangeArrowheads="1"/>
          </p:cNvSpPr>
          <p:nvPr/>
        </p:nvSpPr>
        <p:spPr bwMode="gray">
          <a:xfrm>
            <a:off x="304800" y="9906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b="0"/>
          </a:p>
        </p:txBody>
      </p:sp>
      <p:sp>
        <p:nvSpPr>
          <p:cNvPr id="5" name="Text Box 10"/>
          <p:cNvSpPr txBox="1">
            <a:spLocks noChangeArrowheads="1"/>
          </p:cNvSpPr>
          <p:nvPr userDrawn="1"/>
        </p:nvSpPr>
        <p:spPr bwMode="auto">
          <a:xfrm>
            <a:off x="3810000" y="6194425"/>
            <a:ext cx="53340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defRPr/>
            </a:pPr>
            <a:endParaRPr lang="en-US" altLang="en-US" sz="1100">
              <a:solidFill>
                <a:schemeClr val="bg1"/>
              </a:solidFill>
            </a:endParaRPr>
          </a:p>
          <a:p>
            <a:pPr algn="r">
              <a:defRPr/>
            </a:pPr>
            <a:endParaRPr lang="en-US" altLang="en-US" sz="1100">
              <a:solidFill>
                <a:schemeClr val="bg1"/>
              </a:solidFill>
            </a:endParaRPr>
          </a:p>
          <a:p>
            <a:pPr algn="r">
              <a:defRPr/>
            </a:pPr>
            <a:fld id="{42A0C35D-B3A3-4ED0-9E8B-FC9B9CCAE5F7}" type="slidenum">
              <a:rPr lang="en-US" altLang="en-US" sz="1100" smtClean="0">
                <a:solidFill>
                  <a:schemeClr val="bg1"/>
                </a:solidFill>
              </a:rPr>
              <a:pPr algn="r">
                <a:defRPr/>
              </a:pPr>
              <a:t>‹#›</a:t>
            </a:fld>
            <a:endParaRPr lang="en-US" altLang="en-US" sz="1100">
              <a:solidFill>
                <a:schemeClr val="bg1"/>
              </a:solidFill>
            </a:endParaRPr>
          </a:p>
        </p:txBody>
      </p:sp>
      <p:sp>
        <p:nvSpPr>
          <p:cNvPr id="31756" name="Rectangle 12"/>
          <p:cNvSpPr>
            <a:spLocks noGrp="1" noChangeArrowheads="1"/>
          </p:cNvSpPr>
          <p:nvPr>
            <p:ph type="ctrTitle"/>
          </p:nvPr>
        </p:nvSpPr>
        <p:spPr>
          <a:xfrm>
            <a:off x="457200" y="1905000"/>
            <a:ext cx="8382000" cy="1447800"/>
          </a:xfrm>
        </p:spPr>
        <p:txBody>
          <a:bodyPr/>
          <a:lstStyle>
            <a:lvl1pPr algn="ctr">
              <a:defRPr sz="3800" baseline="0"/>
            </a:lvl1pPr>
          </a:lstStyle>
          <a:p>
            <a:r>
              <a:rPr lang="en-US" dirty="0"/>
              <a:t>Click to edit Master title style</a:t>
            </a:r>
          </a:p>
        </p:txBody>
      </p:sp>
    </p:spTree>
    <p:extLst>
      <p:ext uri="{BB962C8B-B14F-4D97-AF65-F5344CB8AC3E}">
        <p14:creationId xmlns:p14="http://schemas.microsoft.com/office/powerpoint/2010/main" val="10117403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3" name="Rectangle 11"/>
          <p:cNvSpPr>
            <a:spLocks noChangeArrowheads="1"/>
          </p:cNvSpPr>
          <p:nvPr userDrawn="1"/>
        </p:nvSpPr>
        <p:spPr bwMode="auto">
          <a:xfrm>
            <a:off x="15875" y="6494463"/>
            <a:ext cx="9120188" cy="363537"/>
          </a:xfrm>
          <a:prstGeom prst="rect">
            <a:avLst/>
          </a:prstGeom>
          <a:gradFill rotWithShape="1">
            <a:gsLst>
              <a:gs pos="0">
                <a:srgbClr val="DCF0F7"/>
              </a:gs>
              <a:gs pos="100000">
                <a:srgbClr val="199ACC"/>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defRPr/>
            </a:pPr>
            <a:endParaRPr lang="en-US" altLang="en-US"/>
          </a:p>
        </p:txBody>
      </p:sp>
      <p:sp>
        <p:nvSpPr>
          <p:cNvPr id="4" name="Rectangle 8"/>
          <p:cNvSpPr>
            <a:spLocks noChangeArrowheads="1"/>
          </p:cNvSpPr>
          <p:nvPr/>
        </p:nvSpPr>
        <p:spPr bwMode="gray">
          <a:xfrm>
            <a:off x="304800" y="9906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b="0"/>
          </a:p>
        </p:txBody>
      </p:sp>
      <p:sp>
        <p:nvSpPr>
          <p:cNvPr id="5" name="Text Box 10"/>
          <p:cNvSpPr txBox="1">
            <a:spLocks noChangeArrowheads="1"/>
          </p:cNvSpPr>
          <p:nvPr userDrawn="1"/>
        </p:nvSpPr>
        <p:spPr bwMode="auto">
          <a:xfrm>
            <a:off x="3810000" y="6194425"/>
            <a:ext cx="53340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defRPr/>
            </a:pPr>
            <a:endParaRPr lang="en-US" altLang="en-US" sz="1100">
              <a:solidFill>
                <a:schemeClr val="bg1"/>
              </a:solidFill>
            </a:endParaRPr>
          </a:p>
          <a:p>
            <a:pPr algn="r">
              <a:defRPr/>
            </a:pPr>
            <a:endParaRPr lang="en-US" altLang="en-US" sz="1100">
              <a:solidFill>
                <a:schemeClr val="bg1"/>
              </a:solidFill>
            </a:endParaRPr>
          </a:p>
          <a:p>
            <a:pPr algn="r">
              <a:defRPr/>
            </a:pPr>
            <a:fld id="{42A0C35D-B3A3-4ED0-9E8B-FC9B9CCAE5F7}" type="slidenum">
              <a:rPr lang="en-US" altLang="en-US" sz="1100" smtClean="0">
                <a:solidFill>
                  <a:schemeClr val="bg1"/>
                </a:solidFill>
              </a:rPr>
              <a:pPr algn="r">
                <a:defRPr/>
              </a:pPr>
              <a:t>‹#›</a:t>
            </a:fld>
            <a:endParaRPr lang="en-US" altLang="en-US" sz="1100">
              <a:solidFill>
                <a:schemeClr val="bg1"/>
              </a:solidFill>
            </a:endParaRPr>
          </a:p>
        </p:txBody>
      </p:sp>
      <p:sp>
        <p:nvSpPr>
          <p:cNvPr id="31756" name="Rectangle 12"/>
          <p:cNvSpPr>
            <a:spLocks noGrp="1" noChangeArrowheads="1"/>
          </p:cNvSpPr>
          <p:nvPr>
            <p:ph type="ctrTitle"/>
          </p:nvPr>
        </p:nvSpPr>
        <p:spPr>
          <a:xfrm>
            <a:off x="457200" y="1905000"/>
            <a:ext cx="8382000" cy="1447800"/>
          </a:xfrm>
        </p:spPr>
        <p:txBody>
          <a:bodyPr/>
          <a:lstStyle>
            <a:lvl1pPr algn="ctr">
              <a:defRPr sz="3800" baseline="0"/>
            </a:lvl1pPr>
          </a:lstStyle>
          <a:p>
            <a:r>
              <a:rPr lang="en-US" dirty="0"/>
              <a:t>Click to edit Master title style</a:t>
            </a:r>
          </a:p>
        </p:txBody>
      </p:sp>
    </p:spTree>
    <p:extLst>
      <p:ext uri="{BB962C8B-B14F-4D97-AF65-F5344CB8AC3E}">
        <p14:creationId xmlns:p14="http://schemas.microsoft.com/office/powerpoint/2010/main" val="3775627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Trần Thi Kim Chi</a:t>
            </a:r>
          </a:p>
        </p:txBody>
      </p:sp>
      <p:sp>
        <p:nvSpPr>
          <p:cNvPr id="6" name="Slide Number Placeholder 5"/>
          <p:cNvSpPr>
            <a:spLocks noGrp="1"/>
          </p:cNvSpPr>
          <p:nvPr>
            <p:ph type="sldNum" sz="quarter" idx="12"/>
          </p:nvPr>
        </p:nvSpPr>
        <p:spPr/>
        <p:txBody>
          <a:bodyPr/>
          <a:lstStyle>
            <a:lvl1pPr>
              <a:defRPr/>
            </a:lvl1pPr>
          </a:lstStyle>
          <a:p>
            <a:fld id="{2887D627-18AA-4C67-9024-4C34F9810E38}" type="slidenum">
              <a:rPr lang="en-US"/>
              <a:pPr/>
              <a:t>‹#›</a:t>
            </a:fld>
            <a:endParaRPr lang="en-US"/>
          </a:p>
        </p:txBody>
      </p:sp>
    </p:spTree>
    <p:extLst>
      <p:ext uri="{BB962C8B-B14F-4D97-AF65-F5344CB8AC3E}">
        <p14:creationId xmlns:p14="http://schemas.microsoft.com/office/powerpoint/2010/main" val="341686987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3" name="Rectangle 11"/>
          <p:cNvSpPr>
            <a:spLocks noChangeArrowheads="1"/>
          </p:cNvSpPr>
          <p:nvPr userDrawn="1"/>
        </p:nvSpPr>
        <p:spPr bwMode="auto">
          <a:xfrm>
            <a:off x="15875" y="6494463"/>
            <a:ext cx="9120188" cy="363537"/>
          </a:xfrm>
          <a:prstGeom prst="rect">
            <a:avLst/>
          </a:prstGeom>
          <a:gradFill rotWithShape="1">
            <a:gsLst>
              <a:gs pos="0">
                <a:srgbClr val="DCF0F7"/>
              </a:gs>
              <a:gs pos="100000">
                <a:srgbClr val="199ACC"/>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defRPr/>
            </a:pPr>
            <a:endParaRPr lang="en-US" altLang="en-US"/>
          </a:p>
        </p:txBody>
      </p:sp>
      <p:sp>
        <p:nvSpPr>
          <p:cNvPr id="4" name="Rectangle 8"/>
          <p:cNvSpPr>
            <a:spLocks noChangeArrowheads="1"/>
          </p:cNvSpPr>
          <p:nvPr/>
        </p:nvSpPr>
        <p:spPr bwMode="gray">
          <a:xfrm>
            <a:off x="304800" y="9906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b="0"/>
          </a:p>
        </p:txBody>
      </p:sp>
      <p:sp>
        <p:nvSpPr>
          <p:cNvPr id="5" name="Text Box 10"/>
          <p:cNvSpPr txBox="1">
            <a:spLocks noChangeArrowheads="1"/>
          </p:cNvSpPr>
          <p:nvPr userDrawn="1"/>
        </p:nvSpPr>
        <p:spPr bwMode="auto">
          <a:xfrm>
            <a:off x="3810000" y="6194425"/>
            <a:ext cx="53340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defRPr/>
            </a:pPr>
            <a:endParaRPr lang="en-US" altLang="en-US" sz="1100">
              <a:solidFill>
                <a:schemeClr val="bg1"/>
              </a:solidFill>
            </a:endParaRPr>
          </a:p>
          <a:p>
            <a:pPr algn="r">
              <a:defRPr/>
            </a:pPr>
            <a:endParaRPr lang="en-US" altLang="en-US" sz="1100">
              <a:solidFill>
                <a:schemeClr val="bg1"/>
              </a:solidFill>
            </a:endParaRPr>
          </a:p>
          <a:p>
            <a:pPr algn="r">
              <a:defRPr/>
            </a:pPr>
            <a:fld id="{42A0C35D-B3A3-4ED0-9E8B-FC9B9CCAE5F7}" type="slidenum">
              <a:rPr lang="en-US" altLang="en-US" sz="1100" smtClean="0">
                <a:solidFill>
                  <a:schemeClr val="bg1"/>
                </a:solidFill>
              </a:rPr>
              <a:pPr algn="r">
                <a:defRPr/>
              </a:pPr>
              <a:t>‹#›</a:t>
            </a:fld>
            <a:endParaRPr lang="en-US" altLang="en-US" sz="1100">
              <a:solidFill>
                <a:schemeClr val="bg1"/>
              </a:solidFill>
            </a:endParaRPr>
          </a:p>
        </p:txBody>
      </p:sp>
      <p:sp>
        <p:nvSpPr>
          <p:cNvPr id="31756" name="Rectangle 12"/>
          <p:cNvSpPr>
            <a:spLocks noGrp="1" noChangeArrowheads="1"/>
          </p:cNvSpPr>
          <p:nvPr>
            <p:ph type="ctrTitle"/>
          </p:nvPr>
        </p:nvSpPr>
        <p:spPr>
          <a:xfrm>
            <a:off x="457200" y="1905000"/>
            <a:ext cx="8382000" cy="1447800"/>
          </a:xfrm>
        </p:spPr>
        <p:txBody>
          <a:bodyPr/>
          <a:lstStyle>
            <a:lvl1pPr algn="ctr">
              <a:defRPr sz="3800" baseline="0"/>
            </a:lvl1pPr>
          </a:lstStyle>
          <a:p>
            <a:r>
              <a:rPr lang="en-US" dirty="0"/>
              <a:t>Click to edit Master title style</a:t>
            </a:r>
          </a:p>
        </p:txBody>
      </p:sp>
    </p:spTree>
    <p:extLst>
      <p:ext uri="{BB962C8B-B14F-4D97-AF65-F5344CB8AC3E}">
        <p14:creationId xmlns:p14="http://schemas.microsoft.com/office/powerpoint/2010/main" val="1193535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3" name="Rectangle 11"/>
          <p:cNvSpPr>
            <a:spLocks noChangeArrowheads="1"/>
          </p:cNvSpPr>
          <p:nvPr userDrawn="1"/>
        </p:nvSpPr>
        <p:spPr bwMode="auto">
          <a:xfrm>
            <a:off x="15875" y="6494463"/>
            <a:ext cx="9120188" cy="363537"/>
          </a:xfrm>
          <a:prstGeom prst="rect">
            <a:avLst/>
          </a:prstGeom>
          <a:gradFill rotWithShape="1">
            <a:gsLst>
              <a:gs pos="0">
                <a:srgbClr val="DCF0F7"/>
              </a:gs>
              <a:gs pos="100000">
                <a:srgbClr val="199ACC"/>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defRPr/>
            </a:pPr>
            <a:endParaRPr lang="en-US" altLang="en-US"/>
          </a:p>
        </p:txBody>
      </p:sp>
      <p:sp>
        <p:nvSpPr>
          <p:cNvPr id="4" name="Rectangle 8"/>
          <p:cNvSpPr>
            <a:spLocks noChangeArrowheads="1"/>
          </p:cNvSpPr>
          <p:nvPr/>
        </p:nvSpPr>
        <p:spPr bwMode="gray">
          <a:xfrm>
            <a:off x="304800" y="9906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b="0"/>
          </a:p>
        </p:txBody>
      </p:sp>
      <p:sp>
        <p:nvSpPr>
          <p:cNvPr id="5" name="Text Box 10"/>
          <p:cNvSpPr txBox="1">
            <a:spLocks noChangeArrowheads="1"/>
          </p:cNvSpPr>
          <p:nvPr userDrawn="1"/>
        </p:nvSpPr>
        <p:spPr bwMode="auto">
          <a:xfrm>
            <a:off x="3810000" y="6194425"/>
            <a:ext cx="53340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defRPr/>
            </a:pPr>
            <a:endParaRPr lang="en-US" altLang="en-US" sz="1100">
              <a:solidFill>
                <a:schemeClr val="bg1"/>
              </a:solidFill>
            </a:endParaRPr>
          </a:p>
          <a:p>
            <a:pPr algn="r">
              <a:defRPr/>
            </a:pPr>
            <a:endParaRPr lang="en-US" altLang="en-US" sz="1100">
              <a:solidFill>
                <a:schemeClr val="bg1"/>
              </a:solidFill>
            </a:endParaRPr>
          </a:p>
          <a:p>
            <a:pPr algn="r">
              <a:defRPr/>
            </a:pPr>
            <a:fld id="{42A0C35D-B3A3-4ED0-9E8B-FC9B9CCAE5F7}" type="slidenum">
              <a:rPr lang="en-US" altLang="en-US" sz="1100" smtClean="0">
                <a:solidFill>
                  <a:schemeClr val="bg1"/>
                </a:solidFill>
              </a:rPr>
              <a:pPr algn="r">
                <a:defRPr/>
              </a:pPr>
              <a:t>‹#›</a:t>
            </a:fld>
            <a:endParaRPr lang="en-US" altLang="en-US" sz="1100">
              <a:solidFill>
                <a:schemeClr val="bg1"/>
              </a:solidFill>
            </a:endParaRPr>
          </a:p>
        </p:txBody>
      </p:sp>
      <p:sp>
        <p:nvSpPr>
          <p:cNvPr id="31756" name="Rectangle 12"/>
          <p:cNvSpPr>
            <a:spLocks noGrp="1" noChangeArrowheads="1"/>
          </p:cNvSpPr>
          <p:nvPr>
            <p:ph type="ctrTitle"/>
          </p:nvPr>
        </p:nvSpPr>
        <p:spPr>
          <a:xfrm>
            <a:off x="457200" y="1905000"/>
            <a:ext cx="8382000" cy="1447800"/>
          </a:xfrm>
        </p:spPr>
        <p:txBody>
          <a:bodyPr/>
          <a:lstStyle>
            <a:lvl1pPr algn="ctr">
              <a:defRPr sz="3800" baseline="0"/>
            </a:lvl1pPr>
          </a:lstStyle>
          <a:p>
            <a:r>
              <a:rPr lang="en-US" dirty="0"/>
              <a:t>Click to edit Master title style</a:t>
            </a:r>
          </a:p>
        </p:txBody>
      </p:sp>
    </p:spTree>
    <p:extLst>
      <p:ext uri="{BB962C8B-B14F-4D97-AF65-F5344CB8AC3E}">
        <p14:creationId xmlns:p14="http://schemas.microsoft.com/office/powerpoint/2010/main" val="3356210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3" name="Rectangle 11"/>
          <p:cNvSpPr>
            <a:spLocks noChangeArrowheads="1"/>
          </p:cNvSpPr>
          <p:nvPr userDrawn="1"/>
        </p:nvSpPr>
        <p:spPr bwMode="auto">
          <a:xfrm>
            <a:off x="15875" y="6494463"/>
            <a:ext cx="9120188" cy="363537"/>
          </a:xfrm>
          <a:prstGeom prst="rect">
            <a:avLst/>
          </a:prstGeom>
          <a:gradFill rotWithShape="1">
            <a:gsLst>
              <a:gs pos="0">
                <a:srgbClr val="DCF0F7"/>
              </a:gs>
              <a:gs pos="100000">
                <a:srgbClr val="199ACC"/>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defRPr/>
            </a:pPr>
            <a:endParaRPr lang="en-US" altLang="en-US"/>
          </a:p>
        </p:txBody>
      </p:sp>
      <p:sp>
        <p:nvSpPr>
          <p:cNvPr id="4" name="Rectangle 8"/>
          <p:cNvSpPr>
            <a:spLocks noChangeArrowheads="1"/>
          </p:cNvSpPr>
          <p:nvPr/>
        </p:nvSpPr>
        <p:spPr bwMode="gray">
          <a:xfrm>
            <a:off x="304800" y="9906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b="0"/>
          </a:p>
        </p:txBody>
      </p:sp>
      <p:sp>
        <p:nvSpPr>
          <p:cNvPr id="5" name="Text Box 10"/>
          <p:cNvSpPr txBox="1">
            <a:spLocks noChangeArrowheads="1"/>
          </p:cNvSpPr>
          <p:nvPr userDrawn="1"/>
        </p:nvSpPr>
        <p:spPr bwMode="auto">
          <a:xfrm>
            <a:off x="3810000" y="6194425"/>
            <a:ext cx="53340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defRPr/>
            </a:pPr>
            <a:endParaRPr lang="en-US" altLang="en-US" sz="1100">
              <a:solidFill>
                <a:schemeClr val="bg1"/>
              </a:solidFill>
            </a:endParaRPr>
          </a:p>
          <a:p>
            <a:pPr algn="r">
              <a:defRPr/>
            </a:pPr>
            <a:endParaRPr lang="en-US" altLang="en-US" sz="1100">
              <a:solidFill>
                <a:schemeClr val="bg1"/>
              </a:solidFill>
            </a:endParaRPr>
          </a:p>
          <a:p>
            <a:pPr algn="r">
              <a:defRPr/>
            </a:pPr>
            <a:fld id="{42A0C35D-B3A3-4ED0-9E8B-FC9B9CCAE5F7}" type="slidenum">
              <a:rPr lang="en-US" altLang="en-US" sz="1100" smtClean="0">
                <a:solidFill>
                  <a:schemeClr val="bg1"/>
                </a:solidFill>
              </a:rPr>
              <a:pPr algn="r">
                <a:defRPr/>
              </a:pPr>
              <a:t>‹#›</a:t>
            </a:fld>
            <a:endParaRPr lang="en-US" altLang="en-US" sz="1100">
              <a:solidFill>
                <a:schemeClr val="bg1"/>
              </a:solidFill>
            </a:endParaRPr>
          </a:p>
        </p:txBody>
      </p:sp>
      <p:sp>
        <p:nvSpPr>
          <p:cNvPr id="31756" name="Rectangle 12"/>
          <p:cNvSpPr>
            <a:spLocks noGrp="1" noChangeArrowheads="1"/>
          </p:cNvSpPr>
          <p:nvPr>
            <p:ph type="ctrTitle"/>
          </p:nvPr>
        </p:nvSpPr>
        <p:spPr>
          <a:xfrm>
            <a:off x="457200" y="1905000"/>
            <a:ext cx="8382000" cy="1447800"/>
          </a:xfrm>
        </p:spPr>
        <p:txBody>
          <a:bodyPr/>
          <a:lstStyle>
            <a:lvl1pPr algn="ctr">
              <a:defRPr sz="3800" baseline="0"/>
            </a:lvl1pPr>
          </a:lstStyle>
          <a:p>
            <a:r>
              <a:rPr lang="en-US" dirty="0"/>
              <a:t>Click to edit Master title style</a:t>
            </a:r>
          </a:p>
        </p:txBody>
      </p:sp>
    </p:spTree>
    <p:extLst>
      <p:ext uri="{BB962C8B-B14F-4D97-AF65-F5344CB8AC3E}">
        <p14:creationId xmlns:p14="http://schemas.microsoft.com/office/powerpoint/2010/main" val="13128632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3" name="Rectangle 11"/>
          <p:cNvSpPr>
            <a:spLocks noChangeArrowheads="1"/>
          </p:cNvSpPr>
          <p:nvPr userDrawn="1"/>
        </p:nvSpPr>
        <p:spPr bwMode="auto">
          <a:xfrm>
            <a:off x="15875" y="6494463"/>
            <a:ext cx="9120188" cy="363537"/>
          </a:xfrm>
          <a:prstGeom prst="rect">
            <a:avLst/>
          </a:prstGeom>
          <a:gradFill rotWithShape="1">
            <a:gsLst>
              <a:gs pos="0">
                <a:srgbClr val="DCF0F7"/>
              </a:gs>
              <a:gs pos="100000">
                <a:srgbClr val="199ACC"/>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defRPr/>
            </a:pPr>
            <a:endParaRPr lang="en-US" altLang="en-US"/>
          </a:p>
        </p:txBody>
      </p:sp>
      <p:sp>
        <p:nvSpPr>
          <p:cNvPr id="4" name="Rectangle 8"/>
          <p:cNvSpPr>
            <a:spLocks noChangeArrowheads="1"/>
          </p:cNvSpPr>
          <p:nvPr/>
        </p:nvSpPr>
        <p:spPr bwMode="gray">
          <a:xfrm>
            <a:off x="304800" y="9906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b="0"/>
          </a:p>
        </p:txBody>
      </p:sp>
      <p:sp>
        <p:nvSpPr>
          <p:cNvPr id="5" name="Text Box 10"/>
          <p:cNvSpPr txBox="1">
            <a:spLocks noChangeArrowheads="1"/>
          </p:cNvSpPr>
          <p:nvPr userDrawn="1"/>
        </p:nvSpPr>
        <p:spPr bwMode="auto">
          <a:xfrm>
            <a:off x="3810000" y="6194425"/>
            <a:ext cx="53340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defRPr/>
            </a:pPr>
            <a:endParaRPr lang="en-US" altLang="en-US" sz="1100">
              <a:solidFill>
                <a:schemeClr val="bg1"/>
              </a:solidFill>
            </a:endParaRPr>
          </a:p>
          <a:p>
            <a:pPr algn="r">
              <a:defRPr/>
            </a:pPr>
            <a:endParaRPr lang="en-US" altLang="en-US" sz="1100">
              <a:solidFill>
                <a:schemeClr val="bg1"/>
              </a:solidFill>
            </a:endParaRPr>
          </a:p>
          <a:p>
            <a:pPr algn="r">
              <a:defRPr/>
            </a:pPr>
            <a:fld id="{42A0C35D-B3A3-4ED0-9E8B-FC9B9CCAE5F7}" type="slidenum">
              <a:rPr lang="en-US" altLang="en-US" sz="1100" smtClean="0">
                <a:solidFill>
                  <a:schemeClr val="bg1"/>
                </a:solidFill>
              </a:rPr>
              <a:pPr algn="r">
                <a:defRPr/>
              </a:pPr>
              <a:t>‹#›</a:t>
            </a:fld>
            <a:endParaRPr lang="en-US" altLang="en-US" sz="1100">
              <a:solidFill>
                <a:schemeClr val="bg1"/>
              </a:solidFill>
            </a:endParaRPr>
          </a:p>
        </p:txBody>
      </p:sp>
      <p:sp>
        <p:nvSpPr>
          <p:cNvPr id="31756" name="Rectangle 12"/>
          <p:cNvSpPr>
            <a:spLocks noGrp="1" noChangeArrowheads="1"/>
          </p:cNvSpPr>
          <p:nvPr>
            <p:ph type="ctrTitle"/>
          </p:nvPr>
        </p:nvSpPr>
        <p:spPr>
          <a:xfrm>
            <a:off x="457200" y="1905000"/>
            <a:ext cx="8382000" cy="1447800"/>
          </a:xfrm>
        </p:spPr>
        <p:txBody>
          <a:bodyPr/>
          <a:lstStyle>
            <a:lvl1pPr algn="ctr">
              <a:defRPr sz="3800" baseline="0"/>
            </a:lvl1pPr>
          </a:lstStyle>
          <a:p>
            <a:r>
              <a:rPr lang="en-US" dirty="0"/>
              <a:t>Click to edit Master title style</a:t>
            </a:r>
          </a:p>
        </p:txBody>
      </p:sp>
    </p:spTree>
    <p:extLst>
      <p:ext uri="{BB962C8B-B14F-4D97-AF65-F5344CB8AC3E}">
        <p14:creationId xmlns:p14="http://schemas.microsoft.com/office/powerpoint/2010/main" val="2621362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
        <p:nvSpPr>
          <p:cNvPr id="3" name="Rectangle 11"/>
          <p:cNvSpPr>
            <a:spLocks noChangeArrowheads="1"/>
          </p:cNvSpPr>
          <p:nvPr userDrawn="1"/>
        </p:nvSpPr>
        <p:spPr bwMode="auto">
          <a:xfrm>
            <a:off x="15875" y="6494463"/>
            <a:ext cx="9120188" cy="363537"/>
          </a:xfrm>
          <a:prstGeom prst="rect">
            <a:avLst/>
          </a:prstGeom>
          <a:gradFill rotWithShape="1">
            <a:gsLst>
              <a:gs pos="0">
                <a:srgbClr val="DCF0F7"/>
              </a:gs>
              <a:gs pos="100000">
                <a:srgbClr val="199ACC"/>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defRPr/>
            </a:pPr>
            <a:endParaRPr lang="en-US" altLang="en-US"/>
          </a:p>
        </p:txBody>
      </p:sp>
      <p:sp>
        <p:nvSpPr>
          <p:cNvPr id="4" name="Rectangle 8"/>
          <p:cNvSpPr>
            <a:spLocks noChangeArrowheads="1"/>
          </p:cNvSpPr>
          <p:nvPr/>
        </p:nvSpPr>
        <p:spPr bwMode="gray">
          <a:xfrm>
            <a:off x="304800" y="9906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b="0"/>
          </a:p>
        </p:txBody>
      </p:sp>
      <p:sp>
        <p:nvSpPr>
          <p:cNvPr id="5" name="Text Box 10"/>
          <p:cNvSpPr txBox="1">
            <a:spLocks noChangeArrowheads="1"/>
          </p:cNvSpPr>
          <p:nvPr userDrawn="1"/>
        </p:nvSpPr>
        <p:spPr bwMode="auto">
          <a:xfrm>
            <a:off x="3810000" y="6194425"/>
            <a:ext cx="53340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defRPr/>
            </a:pPr>
            <a:endParaRPr lang="en-US" altLang="en-US" sz="1100">
              <a:solidFill>
                <a:schemeClr val="bg1"/>
              </a:solidFill>
            </a:endParaRPr>
          </a:p>
          <a:p>
            <a:pPr algn="r">
              <a:defRPr/>
            </a:pPr>
            <a:endParaRPr lang="en-US" altLang="en-US" sz="1100">
              <a:solidFill>
                <a:schemeClr val="bg1"/>
              </a:solidFill>
            </a:endParaRPr>
          </a:p>
          <a:p>
            <a:pPr algn="r">
              <a:defRPr/>
            </a:pPr>
            <a:fld id="{42A0C35D-B3A3-4ED0-9E8B-FC9B9CCAE5F7}" type="slidenum">
              <a:rPr lang="en-US" altLang="en-US" sz="1100" smtClean="0">
                <a:solidFill>
                  <a:schemeClr val="bg1"/>
                </a:solidFill>
              </a:rPr>
              <a:pPr algn="r">
                <a:defRPr/>
              </a:pPr>
              <a:t>‹#›</a:t>
            </a:fld>
            <a:endParaRPr lang="en-US" altLang="en-US" sz="1100">
              <a:solidFill>
                <a:schemeClr val="bg1"/>
              </a:solidFill>
            </a:endParaRPr>
          </a:p>
        </p:txBody>
      </p:sp>
      <p:sp>
        <p:nvSpPr>
          <p:cNvPr id="31756" name="Rectangle 12"/>
          <p:cNvSpPr>
            <a:spLocks noGrp="1" noChangeArrowheads="1"/>
          </p:cNvSpPr>
          <p:nvPr>
            <p:ph type="ctrTitle"/>
          </p:nvPr>
        </p:nvSpPr>
        <p:spPr>
          <a:xfrm>
            <a:off x="457200" y="1905000"/>
            <a:ext cx="8382000" cy="1447800"/>
          </a:xfrm>
        </p:spPr>
        <p:txBody>
          <a:bodyPr/>
          <a:lstStyle>
            <a:lvl1pPr algn="ctr">
              <a:defRPr sz="3800" baseline="0"/>
            </a:lvl1pPr>
          </a:lstStyle>
          <a:p>
            <a:r>
              <a:rPr lang="en-US" dirty="0"/>
              <a:t>Click to edit Master title style</a:t>
            </a:r>
          </a:p>
        </p:txBody>
      </p:sp>
    </p:spTree>
    <p:extLst>
      <p:ext uri="{BB962C8B-B14F-4D97-AF65-F5344CB8AC3E}">
        <p14:creationId xmlns:p14="http://schemas.microsoft.com/office/powerpoint/2010/main" val="42438573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8_Title Slide">
    <p:spTree>
      <p:nvGrpSpPr>
        <p:cNvPr id="1" name=""/>
        <p:cNvGrpSpPr/>
        <p:nvPr/>
      </p:nvGrpSpPr>
      <p:grpSpPr>
        <a:xfrm>
          <a:off x="0" y="0"/>
          <a:ext cx="0" cy="0"/>
          <a:chOff x="0" y="0"/>
          <a:chExt cx="0" cy="0"/>
        </a:xfrm>
      </p:grpSpPr>
      <p:sp>
        <p:nvSpPr>
          <p:cNvPr id="3" name="Rectangle 11"/>
          <p:cNvSpPr>
            <a:spLocks noChangeArrowheads="1"/>
          </p:cNvSpPr>
          <p:nvPr userDrawn="1"/>
        </p:nvSpPr>
        <p:spPr bwMode="auto">
          <a:xfrm>
            <a:off x="15875" y="6494463"/>
            <a:ext cx="9120188" cy="363537"/>
          </a:xfrm>
          <a:prstGeom prst="rect">
            <a:avLst/>
          </a:prstGeom>
          <a:gradFill rotWithShape="1">
            <a:gsLst>
              <a:gs pos="0">
                <a:srgbClr val="DCF0F7"/>
              </a:gs>
              <a:gs pos="100000">
                <a:srgbClr val="199ACC"/>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defRPr/>
            </a:pPr>
            <a:endParaRPr lang="en-US" altLang="en-US"/>
          </a:p>
        </p:txBody>
      </p:sp>
      <p:sp>
        <p:nvSpPr>
          <p:cNvPr id="4" name="Rectangle 8"/>
          <p:cNvSpPr>
            <a:spLocks noChangeArrowheads="1"/>
          </p:cNvSpPr>
          <p:nvPr/>
        </p:nvSpPr>
        <p:spPr bwMode="gray">
          <a:xfrm>
            <a:off x="304800" y="9906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b="0"/>
          </a:p>
        </p:txBody>
      </p:sp>
      <p:sp>
        <p:nvSpPr>
          <p:cNvPr id="5" name="Text Box 10"/>
          <p:cNvSpPr txBox="1">
            <a:spLocks noChangeArrowheads="1"/>
          </p:cNvSpPr>
          <p:nvPr userDrawn="1"/>
        </p:nvSpPr>
        <p:spPr bwMode="auto">
          <a:xfrm>
            <a:off x="3810000" y="6194425"/>
            <a:ext cx="53340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defRPr/>
            </a:pPr>
            <a:endParaRPr lang="en-US" altLang="en-US" sz="1100">
              <a:solidFill>
                <a:schemeClr val="bg1"/>
              </a:solidFill>
            </a:endParaRPr>
          </a:p>
          <a:p>
            <a:pPr algn="r">
              <a:defRPr/>
            </a:pPr>
            <a:endParaRPr lang="en-US" altLang="en-US" sz="1100">
              <a:solidFill>
                <a:schemeClr val="bg1"/>
              </a:solidFill>
            </a:endParaRPr>
          </a:p>
          <a:p>
            <a:pPr algn="r">
              <a:defRPr/>
            </a:pPr>
            <a:fld id="{42A0C35D-B3A3-4ED0-9E8B-FC9B9CCAE5F7}" type="slidenum">
              <a:rPr lang="en-US" altLang="en-US" sz="1100" smtClean="0">
                <a:solidFill>
                  <a:schemeClr val="bg1"/>
                </a:solidFill>
              </a:rPr>
              <a:pPr algn="r">
                <a:defRPr/>
              </a:pPr>
              <a:t>‹#›</a:t>
            </a:fld>
            <a:endParaRPr lang="en-US" altLang="en-US" sz="1100">
              <a:solidFill>
                <a:schemeClr val="bg1"/>
              </a:solidFill>
            </a:endParaRPr>
          </a:p>
        </p:txBody>
      </p:sp>
      <p:sp>
        <p:nvSpPr>
          <p:cNvPr id="31756" name="Rectangle 12"/>
          <p:cNvSpPr>
            <a:spLocks noGrp="1" noChangeArrowheads="1"/>
          </p:cNvSpPr>
          <p:nvPr>
            <p:ph type="ctrTitle"/>
          </p:nvPr>
        </p:nvSpPr>
        <p:spPr>
          <a:xfrm>
            <a:off x="457200" y="1905000"/>
            <a:ext cx="8382000" cy="1447800"/>
          </a:xfrm>
        </p:spPr>
        <p:txBody>
          <a:bodyPr/>
          <a:lstStyle>
            <a:lvl1pPr algn="ctr">
              <a:defRPr sz="3800" baseline="0"/>
            </a:lvl1pPr>
          </a:lstStyle>
          <a:p>
            <a:r>
              <a:rPr lang="en-US" dirty="0"/>
              <a:t>Click to edit Master title style</a:t>
            </a:r>
          </a:p>
        </p:txBody>
      </p:sp>
    </p:spTree>
    <p:extLst>
      <p:ext uri="{BB962C8B-B14F-4D97-AF65-F5344CB8AC3E}">
        <p14:creationId xmlns:p14="http://schemas.microsoft.com/office/powerpoint/2010/main" val="36258516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9_Title Slide">
    <p:spTree>
      <p:nvGrpSpPr>
        <p:cNvPr id="1" name=""/>
        <p:cNvGrpSpPr/>
        <p:nvPr/>
      </p:nvGrpSpPr>
      <p:grpSpPr>
        <a:xfrm>
          <a:off x="0" y="0"/>
          <a:ext cx="0" cy="0"/>
          <a:chOff x="0" y="0"/>
          <a:chExt cx="0" cy="0"/>
        </a:xfrm>
      </p:grpSpPr>
      <p:sp>
        <p:nvSpPr>
          <p:cNvPr id="3" name="Rectangle 11"/>
          <p:cNvSpPr>
            <a:spLocks noChangeArrowheads="1"/>
          </p:cNvSpPr>
          <p:nvPr userDrawn="1"/>
        </p:nvSpPr>
        <p:spPr bwMode="auto">
          <a:xfrm>
            <a:off x="15875" y="6494463"/>
            <a:ext cx="9120188" cy="363537"/>
          </a:xfrm>
          <a:prstGeom prst="rect">
            <a:avLst/>
          </a:prstGeom>
          <a:gradFill rotWithShape="1">
            <a:gsLst>
              <a:gs pos="0">
                <a:srgbClr val="DCF0F7"/>
              </a:gs>
              <a:gs pos="100000">
                <a:srgbClr val="199ACC"/>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defRPr/>
            </a:pPr>
            <a:endParaRPr lang="en-US" altLang="en-US"/>
          </a:p>
        </p:txBody>
      </p:sp>
      <p:sp>
        <p:nvSpPr>
          <p:cNvPr id="4" name="Rectangle 8"/>
          <p:cNvSpPr>
            <a:spLocks noChangeArrowheads="1"/>
          </p:cNvSpPr>
          <p:nvPr/>
        </p:nvSpPr>
        <p:spPr bwMode="gray">
          <a:xfrm>
            <a:off x="304800" y="9906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b="0"/>
          </a:p>
        </p:txBody>
      </p:sp>
      <p:sp>
        <p:nvSpPr>
          <p:cNvPr id="5" name="Text Box 10"/>
          <p:cNvSpPr txBox="1">
            <a:spLocks noChangeArrowheads="1"/>
          </p:cNvSpPr>
          <p:nvPr userDrawn="1"/>
        </p:nvSpPr>
        <p:spPr bwMode="auto">
          <a:xfrm>
            <a:off x="3810000" y="6194425"/>
            <a:ext cx="53340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defRPr/>
            </a:pPr>
            <a:endParaRPr lang="en-US" altLang="en-US" sz="1100">
              <a:solidFill>
                <a:schemeClr val="bg1"/>
              </a:solidFill>
            </a:endParaRPr>
          </a:p>
          <a:p>
            <a:pPr algn="r">
              <a:defRPr/>
            </a:pPr>
            <a:endParaRPr lang="en-US" altLang="en-US" sz="1100">
              <a:solidFill>
                <a:schemeClr val="bg1"/>
              </a:solidFill>
            </a:endParaRPr>
          </a:p>
          <a:p>
            <a:pPr algn="r">
              <a:defRPr/>
            </a:pPr>
            <a:fld id="{42A0C35D-B3A3-4ED0-9E8B-FC9B9CCAE5F7}" type="slidenum">
              <a:rPr lang="en-US" altLang="en-US" sz="1100" smtClean="0">
                <a:solidFill>
                  <a:schemeClr val="bg1"/>
                </a:solidFill>
              </a:rPr>
              <a:pPr algn="r">
                <a:defRPr/>
              </a:pPr>
              <a:t>‹#›</a:t>
            </a:fld>
            <a:endParaRPr lang="en-US" altLang="en-US" sz="1100">
              <a:solidFill>
                <a:schemeClr val="bg1"/>
              </a:solidFill>
            </a:endParaRPr>
          </a:p>
        </p:txBody>
      </p:sp>
      <p:sp>
        <p:nvSpPr>
          <p:cNvPr id="31756" name="Rectangle 12"/>
          <p:cNvSpPr>
            <a:spLocks noGrp="1" noChangeArrowheads="1"/>
          </p:cNvSpPr>
          <p:nvPr>
            <p:ph type="ctrTitle"/>
          </p:nvPr>
        </p:nvSpPr>
        <p:spPr>
          <a:xfrm>
            <a:off x="457200" y="1905000"/>
            <a:ext cx="8382000" cy="1447800"/>
          </a:xfrm>
        </p:spPr>
        <p:txBody>
          <a:bodyPr/>
          <a:lstStyle>
            <a:lvl1pPr algn="ctr">
              <a:defRPr sz="3800" baseline="0"/>
            </a:lvl1pPr>
          </a:lstStyle>
          <a:p>
            <a:r>
              <a:rPr lang="en-US" dirty="0"/>
              <a:t>Click to edit Master title style</a:t>
            </a:r>
          </a:p>
        </p:txBody>
      </p:sp>
    </p:spTree>
    <p:extLst>
      <p:ext uri="{BB962C8B-B14F-4D97-AF65-F5344CB8AC3E}">
        <p14:creationId xmlns:p14="http://schemas.microsoft.com/office/powerpoint/2010/main" val="28570561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0_Title Slide">
    <p:spTree>
      <p:nvGrpSpPr>
        <p:cNvPr id="1" name=""/>
        <p:cNvGrpSpPr/>
        <p:nvPr/>
      </p:nvGrpSpPr>
      <p:grpSpPr>
        <a:xfrm>
          <a:off x="0" y="0"/>
          <a:ext cx="0" cy="0"/>
          <a:chOff x="0" y="0"/>
          <a:chExt cx="0" cy="0"/>
        </a:xfrm>
      </p:grpSpPr>
      <p:sp>
        <p:nvSpPr>
          <p:cNvPr id="3" name="Rectangle 11"/>
          <p:cNvSpPr>
            <a:spLocks noChangeArrowheads="1"/>
          </p:cNvSpPr>
          <p:nvPr userDrawn="1"/>
        </p:nvSpPr>
        <p:spPr bwMode="auto">
          <a:xfrm>
            <a:off x="15875" y="6494463"/>
            <a:ext cx="9120188" cy="363537"/>
          </a:xfrm>
          <a:prstGeom prst="rect">
            <a:avLst/>
          </a:prstGeom>
          <a:gradFill rotWithShape="1">
            <a:gsLst>
              <a:gs pos="0">
                <a:srgbClr val="DCF0F7"/>
              </a:gs>
              <a:gs pos="100000">
                <a:srgbClr val="199ACC"/>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defRPr/>
            </a:pPr>
            <a:endParaRPr lang="en-US" altLang="en-US"/>
          </a:p>
        </p:txBody>
      </p:sp>
      <p:sp>
        <p:nvSpPr>
          <p:cNvPr id="4" name="Rectangle 8"/>
          <p:cNvSpPr>
            <a:spLocks noChangeArrowheads="1"/>
          </p:cNvSpPr>
          <p:nvPr/>
        </p:nvSpPr>
        <p:spPr bwMode="gray">
          <a:xfrm>
            <a:off x="304800" y="9906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b="0"/>
          </a:p>
        </p:txBody>
      </p:sp>
      <p:sp>
        <p:nvSpPr>
          <p:cNvPr id="5" name="Text Box 10"/>
          <p:cNvSpPr txBox="1">
            <a:spLocks noChangeArrowheads="1"/>
          </p:cNvSpPr>
          <p:nvPr userDrawn="1"/>
        </p:nvSpPr>
        <p:spPr bwMode="auto">
          <a:xfrm>
            <a:off x="3810000" y="6194425"/>
            <a:ext cx="53340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defRPr/>
            </a:pPr>
            <a:endParaRPr lang="en-US" altLang="en-US" sz="1100">
              <a:solidFill>
                <a:schemeClr val="bg1"/>
              </a:solidFill>
            </a:endParaRPr>
          </a:p>
          <a:p>
            <a:pPr algn="r">
              <a:defRPr/>
            </a:pPr>
            <a:endParaRPr lang="en-US" altLang="en-US" sz="1100">
              <a:solidFill>
                <a:schemeClr val="bg1"/>
              </a:solidFill>
            </a:endParaRPr>
          </a:p>
          <a:p>
            <a:pPr algn="r">
              <a:defRPr/>
            </a:pPr>
            <a:fld id="{42A0C35D-B3A3-4ED0-9E8B-FC9B9CCAE5F7}" type="slidenum">
              <a:rPr lang="en-US" altLang="en-US" sz="1100" smtClean="0">
                <a:solidFill>
                  <a:schemeClr val="bg1"/>
                </a:solidFill>
              </a:rPr>
              <a:pPr algn="r">
                <a:defRPr/>
              </a:pPr>
              <a:t>‹#›</a:t>
            </a:fld>
            <a:endParaRPr lang="en-US" altLang="en-US" sz="1100">
              <a:solidFill>
                <a:schemeClr val="bg1"/>
              </a:solidFill>
            </a:endParaRPr>
          </a:p>
        </p:txBody>
      </p:sp>
      <p:sp>
        <p:nvSpPr>
          <p:cNvPr id="31756" name="Rectangle 12"/>
          <p:cNvSpPr>
            <a:spLocks noGrp="1" noChangeArrowheads="1"/>
          </p:cNvSpPr>
          <p:nvPr>
            <p:ph type="ctrTitle"/>
          </p:nvPr>
        </p:nvSpPr>
        <p:spPr>
          <a:xfrm>
            <a:off x="457200" y="1905000"/>
            <a:ext cx="8382000" cy="1447800"/>
          </a:xfrm>
        </p:spPr>
        <p:txBody>
          <a:bodyPr/>
          <a:lstStyle>
            <a:lvl1pPr algn="ctr">
              <a:defRPr sz="3800" baseline="0"/>
            </a:lvl1pPr>
          </a:lstStyle>
          <a:p>
            <a:r>
              <a:rPr lang="en-US" dirty="0"/>
              <a:t>Click to edit Master title style</a:t>
            </a:r>
          </a:p>
        </p:txBody>
      </p:sp>
    </p:spTree>
    <p:extLst>
      <p:ext uri="{BB962C8B-B14F-4D97-AF65-F5344CB8AC3E}">
        <p14:creationId xmlns:p14="http://schemas.microsoft.com/office/powerpoint/2010/main" val="32742800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3" name="Rectangle 11"/>
          <p:cNvSpPr>
            <a:spLocks noChangeArrowheads="1"/>
          </p:cNvSpPr>
          <p:nvPr userDrawn="1"/>
        </p:nvSpPr>
        <p:spPr bwMode="auto">
          <a:xfrm>
            <a:off x="15875" y="6494463"/>
            <a:ext cx="9120188" cy="363537"/>
          </a:xfrm>
          <a:prstGeom prst="rect">
            <a:avLst/>
          </a:prstGeom>
          <a:gradFill rotWithShape="1">
            <a:gsLst>
              <a:gs pos="0">
                <a:srgbClr val="DCF0F7"/>
              </a:gs>
              <a:gs pos="100000">
                <a:srgbClr val="199ACC"/>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defRPr/>
            </a:pPr>
            <a:endParaRPr lang="en-US" altLang="en-US"/>
          </a:p>
        </p:txBody>
      </p:sp>
      <p:sp>
        <p:nvSpPr>
          <p:cNvPr id="4" name="Rectangle 8"/>
          <p:cNvSpPr>
            <a:spLocks noChangeArrowheads="1"/>
          </p:cNvSpPr>
          <p:nvPr/>
        </p:nvSpPr>
        <p:spPr bwMode="gray">
          <a:xfrm>
            <a:off x="304800" y="9906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b="0"/>
          </a:p>
        </p:txBody>
      </p:sp>
      <p:sp>
        <p:nvSpPr>
          <p:cNvPr id="5" name="Text Box 10"/>
          <p:cNvSpPr txBox="1">
            <a:spLocks noChangeArrowheads="1"/>
          </p:cNvSpPr>
          <p:nvPr userDrawn="1"/>
        </p:nvSpPr>
        <p:spPr bwMode="auto">
          <a:xfrm>
            <a:off x="3810000" y="6194425"/>
            <a:ext cx="53340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defRPr/>
            </a:pPr>
            <a:endParaRPr lang="en-US" altLang="en-US" sz="1100">
              <a:solidFill>
                <a:schemeClr val="bg1"/>
              </a:solidFill>
            </a:endParaRPr>
          </a:p>
          <a:p>
            <a:pPr algn="r">
              <a:defRPr/>
            </a:pPr>
            <a:endParaRPr lang="en-US" altLang="en-US" sz="1100">
              <a:solidFill>
                <a:schemeClr val="bg1"/>
              </a:solidFill>
            </a:endParaRPr>
          </a:p>
          <a:p>
            <a:pPr algn="r">
              <a:defRPr/>
            </a:pPr>
            <a:fld id="{42A0C35D-B3A3-4ED0-9E8B-FC9B9CCAE5F7}" type="slidenum">
              <a:rPr lang="en-US" altLang="en-US" sz="1100" smtClean="0">
                <a:solidFill>
                  <a:schemeClr val="bg1"/>
                </a:solidFill>
              </a:rPr>
              <a:pPr algn="r">
                <a:defRPr/>
              </a:pPr>
              <a:t>‹#›</a:t>
            </a:fld>
            <a:endParaRPr lang="en-US" altLang="en-US" sz="1100">
              <a:solidFill>
                <a:schemeClr val="bg1"/>
              </a:solidFill>
            </a:endParaRPr>
          </a:p>
        </p:txBody>
      </p:sp>
      <p:sp>
        <p:nvSpPr>
          <p:cNvPr id="31756" name="Rectangle 12"/>
          <p:cNvSpPr>
            <a:spLocks noGrp="1" noChangeArrowheads="1"/>
          </p:cNvSpPr>
          <p:nvPr>
            <p:ph type="ctrTitle"/>
          </p:nvPr>
        </p:nvSpPr>
        <p:spPr>
          <a:xfrm>
            <a:off x="457200" y="1905000"/>
            <a:ext cx="8382000" cy="1447800"/>
          </a:xfrm>
        </p:spPr>
        <p:txBody>
          <a:bodyPr/>
          <a:lstStyle>
            <a:lvl1pPr algn="ctr">
              <a:defRPr sz="3800" baseline="0"/>
            </a:lvl1pPr>
          </a:lstStyle>
          <a:p>
            <a:r>
              <a:rPr lang="en-US" dirty="0"/>
              <a:t>Click to edit Master title style</a:t>
            </a:r>
          </a:p>
        </p:txBody>
      </p:sp>
    </p:spTree>
    <p:extLst>
      <p:ext uri="{BB962C8B-B14F-4D97-AF65-F5344CB8AC3E}">
        <p14:creationId xmlns:p14="http://schemas.microsoft.com/office/powerpoint/2010/main" val="1749808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3" name="Rectangle 11"/>
          <p:cNvSpPr>
            <a:spLocks noChangeArrowheads="1"/>
          </p:cNvSpPr>
          <p:nvPr userDrawn="1"/>
        </p:nvSpPr>
        <p:spPr bwMode="auto">
          <a:xfrm>
            <a:off x="15875" y="6494463"/>
            <a:ext cx="9120188" cy="363537"/>
          </a:xfrm>
          <a:prstGeom prst="rect">
            <a:avLst/>
          </a:prstGeom>
          <a:gradFill rotWithShape="1">
            <a:gsLst>
              <a:gs pos="0">
                <a:srgbClr val="DCF0F7"/>
              </a:gs>
              <a:gs pos="100000">
                <a:srgbClr val="199ACC"/>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defRPr/>
            </a:pPr>
            <a:endParaRPr lang="en-US" altLang="en-US"/>
          </a:p>
        </p:txBody>
      </p:sp>
      <p:sp>
        <p:nvSpPr>
          <p:cNvPr id="4" name="Rectangle 8"/>
          <p:cNvSpPr>
            <a:spLocks noChangeArrowheads="1"/>
          </p:cNvSpPr>
          <p:nvPr/>
        </p:nvSpPr>
        <p:spPr bwMode="gray">
          <a:xfrm>
            <a:off x="304800" y="9906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b="0"/>
          </a:p>
        </p:txBody>
      </p:sp>
      <p:sp>
        <p:nvSpPr>
          <p:cNvPr id="5" name="Text Box 10"/>
          <p:cNvSpPr txBox="1">
            <a:spLocks noChangeArrowheads="1"/>
          </p:cNvSpPr>
          <p:nvPr userDrawn="1"/>
        </p:nvSpPr>
        <p:spPr bwMode="auto">
          <a:xfrm>
            <a:off x="3810000" y="6194425"/>
            <a:ext cx="53340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defRPr/>
            </a:pPr>
            <a:endParaRPr lang="en-US" altLang="en-US" sz="1100">
              <a:solidFill>
                <a:schemeClr val="bg1"/>
              </a:solidFill>
            </a:endParaRPr>
          </a:p>
          <a:p>
            <a:pPr algn="r">
              <a:defRPr/>
            </a:pPr>
            <a:endParaRPr lang="en-US" altLang="en-US" sz="1100">
              <a:solidFill>
                <a:schemeClr val="bg1"/>
              </a:solidFill>
            </a:endParaRPr>
          </a:p>
          <a:p>
            <a:pPr algn="r">
              <a:defRPr/>
            </a:pPr>
            <a:fld id="{42A0C35D-B3A3-4ED0-9E8B-FC9B9CCAE5F7}" type="slidenum">
              <a:rPr lang="en-US" altLang="en-US" sz="1100" smtClean="0">
                <a:solidFill>
                  <a:schemeClr val="bg1"/>
                </a:solidFill>
              </a:rPr>
              <a:pPr algn="r">
                <a:defRPr/>
              </a:pPr>
              <a:t>‹#›</a:t>
            </a:fld>
            <a:endParaRPr lang="en-US" altLang="en-US" sz="1100">
              <a:solidFill>
                <a:schemeClr val="bg1"/>
              </a:solidFill>
            </a:endParaRPr>
          </a:p>
        </p:txBody>
      </p:sp>
      <p:sp>
        <p:nvSpPr>
          <p:cNvPr id="31756" name="Rectangle 12"/>
          <p:cNvSpPr>
            <a:spLocks noGrp="1" noChangeArrowheads="1"/>
          </p:cNvSpPr>
          <p:nvPr>
            <p:ph type="ctrTitle"/>
          </p:nvPr>
        </p:nvSpPr>
        <p:spPr>
          <a:xfrm>
            <a:off x="457200" y="1905000"/>
            <a:ext cx="8382000" cy="1447800"/>
          </a:xfrm>
        </p:spPr>
        <p:txBody>
          <a:bodyPr/>
          <a:lstStyle>
            <a:lvl1pPr algn="ctr">
              <a:defRPr sz="3800" baseline="0"/>
            </a:lvl1pPr>
          </a:lstStyle>
          <a:p>
            <a:r>
              <a:rPr lang="en-US" dirty="0"/>
              <a:t>Click to edit Master title style</a:t>
            </a:r>
          </a:p>
        </p:txBody>
      </p:sp>
    </p:spTree>
    <p:extLst>
      <p:ext uri="{BB962C8B-B14F-4D97-AF65-F5344CB8AC3E}">
        <p14:creationId xmlns:p14="http://schemas.microsoft.com/office/powerpoint/2010/main" val="3663793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Trần Thi Kim Chi</a:t>
            </a:r>
          </a:p>
        </p:txBody>
      </p:sp>
      <p:sp>
        <p:nvSpPr>
          <p:cNvPr id="6" name="Slide Number Placeholder 5"/>
          <p:cNvSpPr>
            <a:spLocks noGrp="1"/>
          </p:cNvSpPr>
          <p:nvPr>
            <p:ph type="sldNum" sz="quarter" idx="12"/>
          </p:nvPr>
        </p:nvSpPr>
        <p:spPr/>
        <p:txBody>
          <a:bodyPr/>
          <a:lstStyle>
            <a:lvl1pPr>
              <a:defRPr/>
            </a:lvl1pPr>
          </a:lstStyle>
          <a:p>
            <a:fld id="{A2590F0E-F750-4BD4-BA3F-B00CFF1CC4FC}" type="slidenum">
              <a:rPr lang="en-US"/>
              <a:pPr/>
              <a:t>‹#›</a:t>
            </a:fld>
            <a:endParaRPr lang="en-US"/>
          </a:p>
        </p:txBody>
      </p:sp>
    </p:spTree>
    <p:extLst>
      <p:ext uri="{BB962C8B-B14F-4D97-AF65-F5344CB8AC3E}">
        <p14:creationId xmlns:p14="http://schemas.microsoft.com/office/powerpoint/2010/main" val="71778167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
        <p:nvSpPr>
          <p:cNvPr id="3" name="Rectangle 11"/>
          <p:cNvSpPr>
            <a:spLocks noChangeArrowheads="1"/>
          </p:cNvSpPr>
          <p:nvPr userDrawn="1"/>
        </p:nvSpPr>
        <p:spPr bwMode="auto">
          <a:xfrm>
            <a:off x="15875" y="6494463"/>
            <a:ext cx="9120188" cy="363537"/>
          </a:xfrm>
          <a:prstGeom prst="rect">
            <a:avLst/>
          </a:prstGeom>
          <a:gradFill rotWithShape="1">
            <a:gsLst>
              <a:gs pos="0">
                <a:srgbClr val="DCF0F7"/>
              </a:gs>
              <a:gs pos="100000">
                <a:srgbClr val="199ACC"/>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defRPr/>
            </a:pPr>
            <a:endParaRPr lang="en-US" altLang="en-US"/>
          </a:p>
        </p:txBody>
      </p:sp>
      <p:sp>
        <p:nvSpPr>
          <p:cNvPr id="4" name="Rectangle 8"/>
          <p:cNvSpPr>
            <a:spLocks noChangeArrowheads="1"/>
          </p:cNvSpPr>
          <p:nvPr/>
        </p:nvSpPr>
        <p:spPr bwMode="gray">
          <a:xfrm>
            <a:off x="304800" y="9906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b="0"/>
          </a:p>
        </p:txBody>
      </p:sp>
      <p:sp>
        <p:nvSpPr>
          <p:cNvPr id="5" name="Text Box 10"/>
          <p:cNvSpPr txBox="1">
            <a:spLocks noChangeArrowheads="1"/>
          </p:cNvSpPr>
          <p:nvPr userDrawn="1"/>
        </p:nvSpPr>
        <p:spPr bwMode="auto">
          <a:xfrm>
            <a:off x="3810000" y="6194425"/>
            <a:ext cx="53340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defRPr/>
            </a:pPr>
            <a:endParaRPr lang="en-US" altLang="en-US" sz="1100">
              <a:solidFill>
                <a:schemeClr val="bg1"/>
              </a:solidFill>
            </a:endParaRPr>
          </a:p>
          <a:p>
            <a:pPr algn="r">
              <a:defRPr/>
            </a:pPr>
            <a:endParaRPr lang="en-US" altLang="en-US" sz="1100">
              <a:solidFill>
                <a:schemeClr val="bg1"/>
              </a:solidFill>
            </a:endParaRPr>
          </a:p>
          <a:p>
            <a:pPr algn="r">
              <a:defRPr/>
            </a:pPr>
            <a:fld id="{42A0C35D-B3A3-4ED0-9E8B-FC9B9CCAE5F7}" type="slidenum">
              <a:rPr lang="en-US" altLang="en-US" sz="1100" smtClean="0">
                <a:solidFill>
                  <a:schemeClr val="bg1"/>
                </a:solidFill>
              </a:rPr>
              <a:pPr algn="r">
                <a:defRPr/>
              </a:pPr>
              <a:t>‹#›</a:t>
            </a:fld>
            <a:endParaRPr lang="en-US" altLang="en-US" sz="1100">
              <a:solidFill>
                <a:schemeClr val="bg1"/>
              </a:solidFill>
            </a:endParaRPr>
          </a:p>
        </p:txBody>
      </p:sp>
      <p:sp>
        <p:nvSpPr>
          <p:cNvPr id="31756" name="Rectangle 12"/>
          <p:cNvSpPr>
            <a:spLocks noGrp="1" noChangeArrowheads="1"/>
          </p:cNvSpPr>
          <p:nvPr>
            <p:ph type="ctrTitle"/>
          </p:nvPr>
        </p:nvSpPr>
        <p:spPr>
          <a:xfrm>
            <a:off x="457200" y="1905000"/>
            <a:ext cx="8382000" cy="1447800"/>
          </a:xfrm>
        </p:spPr>
        <p:txBody>
          <a:bodyPr/>
          <a:lstStyle>
            <a:lvl1pPr algn="ctr">
              <a:defRPr sz="3800" baseline="0"/>
            </a:lvl1pPr>
          </a:lstStyle>
          <a:p>
            <a:r>
              <a:rPr lang="en-US" dirty="0"/>
              <a:t>Click to edit Master title style</a:t>
            </a:r>
          </a:p>
        </p:txBody>
      </p:sp>
    </p:spTree>
    <p:extLst>
      <p:ext uri="{BB962C8B-B14F-4D97-AF65-F5344CB8AC3E}">
        <p14:creationId xmlns:p14="http://schemas.microsoft.com/office/powerpoint/2010/main" val="34419618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
        <p:nvSpPr>
          <p:cNvPr id="3" name="Rectangle 11"/>
          <p:cNvSpPr>
            <a:spLocks noChangeArrowheads="1"/>
          </p:cNvSpPr>
          <p:nvPr userDrawn="1"/>
        </p:nvSpPr>
        <p:spPr bwMode="auto">
          <a:xfrm>
            <a:off x="15875" y="6494463"/>
            <a:ext cx="9120188" cy="363537"/>
          </a:xfrm>
          <a:prstGeom prst="rect">
            <a:avLst/>
          </a:prstGeom>
          <a:gradFill rotWithShape="1">
            <a:gsLst>
              <a:gs pos="0">
                <a:srgbClr val="DCF0F7"/>
              </a:gs>
              <a:gs pos="100000">
                <a:srgbClr val="199ACC"/>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defRPr/>
            </a:pPr>
            <a:endParaRPr lang="en-US" altLang="en-US"/>
          </a:p>
        </p:txBody>
      </p:sp>
      <p:sp>
        <p:nvSpPr>
          <p:cNvPr id="4" name="Rectangle 8"/>
          <p:cNvSpPr>
            <a:spLocks noChangeArrowheads="1"/>
          </p:cNvSpPr>
          <p:nvPr/>
        </p:nvSpPr>
        <p:spPr bwMode="gray">
          <a:xfrm>
            <a:off x="304800" y="9906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b="0"/>
          </a:p>
        </p:txBody>
      </p:sp>
      <p:sp>
        <p:nvSpPr>
          <p:cNvPr id="5" name="Text Box 10"/>
          <p:cNvSpPr txBox="1">
            <a:spLocks noChangeArrowheads="1"/>
          </p:cNvSpPr>
          <p:nvPr userDrawn="1"/>
        </p:nvSpPr>
        <p:spPr bwMode="auto">
          <a:xfrm>
            <a:off x="3810000" y="6194425"/>
            <a:ext cx="53340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defRPr/>
            </a:pPr>
            <a:endParaRPr lang="en-US" altLang="en-US" sz="1100">
              <a:solidFill>
                <a:schemeClr val="bg1"/>
              </a:solidFill>
            </a:endParaRPr>
          </a:p>
          <a:p>
            <a:pPr algn="r">
              <a:defRPr/>
            </a:pPr>
            <a:endParaRPr lang="en-US" altLang="en-US" sz="1100">
              <a:solidFill>
                <a:schemeClr val="bg1"/>
              </a:solidFill>
            </a:endParaRPr>
          </a:p>
          <a:p>
            <a:pPr algn="r">
              <a:defRPr/>
            </a:pPr>
            <a:fld id="{42A0C35D-B3A3-4ED0-9E8B-FC9B9CCAE5F7}" type="slidenum">
              <a:rPr lang="en-US" altLang="en-US" sz="1100" smtClean="0">
                <a:solidFill>
                  <a:schemeClr val="bg1"/>
                </a:solidFill>
              </a:rPr>
              <a:pPr algn="r">
                <a:defRPr/>
              </a:pPr>
              <a:t>‹#›</a:t>
            </a:fld>
            <a:endParaRPr lang="en-US" altLang="en-US" sz="1100">
              <a:solidFill>
                <a:schemeClr val="bg1"/>
              </a:solidFill>
            </a:endParaRPr>
          </a:p>
        </p:txBody>
      </p:sp>
      <p:sp>
        <p:nvSpPr>
          <p:cNvPr id="31756" name="Rectangle 12"/>
          <p:cNvSpPr>
            <a:spLocks noGrp="1" noChangeArrowheads="1"/>
          </p:cNvSpPr>
          <p:nvPr>
            <p:ph type="ctrTitle"/>
          </p:nvPr>
        </p:nvSpPr>
        <p:spPr>
          <a:xfrm>
            <a:off x="457200" y="1905000"/>
            <a:ext cx="8382000" cy="1447800"/>
          </a:xfrm>
        </p:spPr>
        <p:txBody>
          <a:bodyPr/>
          <a:lstStyle>
            <a:lvl1pPr algn="ctr">
              <a:defRPr sz="3800" baseline="0"/>
            </a:lvl1pPr>
          </a:lstStyle>
          <a:p>
            <a:r>
              <a:rPr lang="en-US" dirty="0"/>
              <a:t>Click to edit Master title style</a:t>
            </a:r>
          </a:p>
        </p:txBody>
      </p:sp>
    </p:spTree>
    <p:extLst>
      <p:ext uri="{BB962C8B-B14F-4D97-AF65-F5344CB8AC3E}">
        <p14:creationId xmlns:p14="http://schemas.microsoft.com/office/powerpoint/2010/main" val="12441191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
        <p:nvSpPr>
          <p:cNvPr id="3" name="Rectangle 11"/>
          <p:cNvSpPr>
            <a:spLocks noChangeArrowheads="1"/>
          </p:cNvSpPr>
          <p:nvPr userDrawn="1"/>
        </p:nvSpPr>
        <p:spPr bwMode="auto">
          <a:xfrm>
            <a:off x="15875" y="6494463"/>
            <a:ext cx="9120188" cy="363537"/>
          </a:xfrm>
          <a:prstGeom prst="rect">
            <a:avLst/>
          </a:prstGeom>
          <a:gradFill rotWithShape="1">
            <a:gsLst>
              <a:gs pos="0">
                <a:srgbClr val="DCF0F7"/>
              </a:gs>
              <a:gs pos="100000">
                <a:srgbClr val="199ACC"/>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defRPr/>
            </a:pPr>
            <a:endParaRPr lang="en-US" altLang="en-US"/>
          </a:p>
        </p:txBody>
      </p:sp>
      <p:sp>
        <p:nvSpPr>
          <p:cNvPr id="4" name="Rectangle 8"/>
          <p:cNvSpPr>
            <a:spLocks noChangeArrowheads="1"/>
          </p:cNvSpPr>
          <p:nvPr/>
        </p:nvSpPr>
        <p:spPr bwMode="gray">
          <a:xfrm>
            <a:off x="304800" y="9906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b="0"/>
          </a:p>
        </p:txBody>
      </p:sp>
      <p:sp>
        <p:nvSpPr>
          <p:cNvPr id="5" name="Text Box 10"/>
          <p:cNvSpPr txBox="1">
            <a:spLocks noChangeArrowheads="1"/>
          </p:cNvSpPr>
          <p:nvPr userDrawn="1"/>
        </p:nvSpPr>
        <p:spPr bwMode="auto">
          <a:xfrm>
            <a:off x="3810000" y="6194425"/>
            <a:ext cx="53340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defRPr/>
            </a:pPr>
            <a:endParaRPr lang="en-US" altLang="en-US" sz="1100">
              <a:solidFill>
                <a:schemeClr val="bg1"/>
              </a:solidFill>
            </a:endParaRPr>
          </a:p>
          <a:p>
            <a:pPr algn="r">
              <a:defRPr/>
            </a:pPr>
            <a:endParaRPr lang="en-US" altLang="en-US" sz="1100">
              <a:solidFill>
                <a:schemeClr val="bg1"/>
              </a:solidFill>
            </a:endParaRPr>
          </a:p>
          <a:p>
            <a:pPr algn="r">
              <a:defRPr/>
            </a:pPr>
            <a:fld id="{42A0C35D-B3A3-4ED0-9E8B-FC9B9CCAE5F7}" type="slidenum">
              <a:rPr lang="en-US" altLang="en-US" sz="1100" smtClean="0">
                <a:solidFill>
                  <a:schemeClr val="bg1"/>
                </a:solidFill>
              </a:rPr>
              <a:pPr algn="r">
                <a:defRPr/>
              </a:pPr>
              <a:t>‹#›</a:t>
            </a:fld>
            <a:endParaRPr lang="en-US" altLang="en-US" sz="1100">
              <a:solidFill>
                <a:schemeClr val="bg1"/>
              </a:solidFill>
            </a:endParaRPr>
          </a:p>
        </p:txBody>
      </p:sp>
      <p:sp>
        <p:nvSpPr>
          <p:cNvPr id="31756" name="Rectangle 12"/>
          <p:cNvSpPr>
            <a:spLocks noGrp="1" noChangeArrowheads="1"/>
          </p:cNvSpPr>
          <p:nvPr>
            <p:ph type="ctrTitle"/>
          </p:nvPr>
        </p:nvSpPr>
        <p:spPr>
          <a:xfrm>
            <a:off x="457200" y="1905000"/>
            <a:ext cx="8382000" cy="1447800"/>
          </a:xfrm>
        </p:spPr>
        <p:txBody>
          <a:bodyPr/>
          <a:lstStyle>
            <a:lvl1pPr algn="ctr">
              <a:defRPr sz="3800" baseline="0"/>
            </a:lvl1pPr>
          </a:lstStyle>
          <a:p>
            <a:r>
              <a:rPr lang="en-US" dirty="0"/>
              <a:t>Click to edit Master title style</a:t>
            </a:r>
          </a:p>
        </p:txBody>
      </p:sp>
    </p:spTree>
    <p:extLst>
      <p:ext uri="{BB962C8B-B14F-4D97-AF65-F5344CB8AC3E}">
        <p14:creationId xmlns:p14="http://schemas.microsoft.com/office/powerpoint/2010/main" val="30083465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3" name="Rectangle 11"/>
          <p:cNvSpPr>
            <a:spLocks noChangeArrowheads="1"/>
          </p:cNvSpPr>
          <p:nvPr userDrawn="1"/>
        </p:nvSpPr>
        <p:spPr bwMode="auto">
          <a:xfrm>
            <a:off x="15875" y="6494463"/>
            <a:ext cx="9120188" cy="363537"/>
          </a:xfrm>
          <a:prstGeom prst="rect">
            <a:avLst/>
          </a:prstGeom>
          <a:gradFill rotWithShape="1">
            <a:gsLst>
              <a:gs pos="0">
                <a:srgbClr val="DCF0F7"/>
              </a:gs>
              <a:gs pos="100000">
                <a:srgbClr val="199ACC"/>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defRPr/>
            </a:pPr>
            <a:endParaRPr lang="en-US" altLang="en-US"/>
          </a:p>
        </p:txBody>
      </p:sp>
      <p:sp>
        <p:nvSpPr>
          <p:cNvPr id="4" name="Rectangle 8"/>
          <p:cNvSpPr>
            <a:spLocks noChangeArrowheads="1"/>
          </p:cNvSpPr>
          <p:nvPr/>
        </p:nvSpPr>
        <p:spPr bwMode="gray">
          <a:xfrm>
            <a:off x="304800" y="9906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b="0"/>
          </a:p>
        </p:txBody>
      </p:sp>
      <p:sp>
        <p:nvSpPr>
          <p:cNvPr id="5" name="Text Box 10"/>
          <p:cNvSpPr txBox="1">
            <a:spLocks noChangeArrowheads="1"/>
          </p:cNvSpPr>
          <p:nvPr userDrawn="1"/>
        </p:nvSpPr>
        <p:spPr bwMode="auto">
          <a:xfrm>
            <a:off x="3810000" y="6194425"/>
            <a:ext cx="53340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defRPr/>
            </a:pPr>
            <a:endParaRPr lang="en-US" altLang="en-US" sz="1100">
              <a:solidFill>
                <a:schemeClr val="bg1"/>
              </a:solidFill>
            </a:endParaRPr>
          </a:p>
          <a:p>
            <a:pPr algn="r">
              <a:defRPr/>
            </a:pPr>
            <a:endParaRPr lang="en-US" altLang="en-US" sz="1100">
              <a:solidFill>
                <a:schemeClr val="bg1"/>
              </a:solidFill>
            </a:endParaRPr>
          </a:p>
          <a:p>
            <a:pPr algn="r">
              <a:defRPr/>
            </a:pPr>
            <a:fld id="{42A0C35D-B3A3-4ED0-9E8B-FC9B9CCAE5F7}" type="slidenum">
              <a:rPr lang="en-US" altLang="en-US" sz="1100" smtClean="0">
                <a:solidFill>
                  <a:schemeClr val="bg1"/>
                </a:solidFill>
              </a:rPr>
              <a:pPr algn="r">
                <a:defRPr/>
              </a:pPr>
              <a:t>‹#›</a:t>
            </a:fld>
            <a:endParaRPr lang="en-US" altLang="en-US" sz="1100">
              <a:solidFill>
                <a:schemeClr val="bg1"/>
              </a:solidFill>
            </a:endParaRPr>
          </a:p>
        </p:txBody>
      </p:sp>
      <p:sp>
        <p:nvSpPr>
          <p:cNvPr id="31756" name="Rectangle 12"/>
          <p:cNvSpPr>
            <a:spLocks noGrp="1" noChangeArrowheads="1"/>
          </p:cNvSpPr>
          <p:nvPr>
            <p:ph type="ctrTitle"/>
          </p:nvPr>
        </p:nvSpPr>
        <p:spPr>
          <a:xfrm>
            <a:off x="457200" y="1905000"/>
            <a:ext cx="8382000" cy="1447800"/>
          </a:xfrm>
        </p:spPr>
        <p:txBody>
          <a:bodyPr/>
          <a:lstStyle>
            <a:lvl1pPr algn="ctr">
              <a:defRPr sz="3800" baseline="0"/>
            </a:lvl1pPr>
          </a:lstStyle>
          <a:p>
            <a:r>
              <a:rPr lang="en-US" dirty="0"/>
              <a:t>Click to edit Master title style</a:t>
            </a:r>
          </a:p>
        </p:txBody>
      </p:sp>
    </p:spTree>
    <p:extLst>
      <p:ext uri="{BB962C8B-B14F-4D97-AF65-F5344CB8AC3E}">
        <p14:creationId xmlns:p14="http://schemas.microsoft.com/office/powerpoint/2010/main" val="3519195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Trần Thi Kim Chi</a:t>
            </a:r>
          </a:p>
        </p:txBody>
      </p:sp>
      <p:sp>
        <p:nvSpPr>
          <p:cNvPr id="7" name="Slide Number Placeholder 6"/>
          <p:cNvSpPr>
            <a:spLocks noGrp="1"/>
          </p:cNvSpPr>
          <p:nvPr>
            <p:ph type="sldNum" sz="quarter" idx="12"/>
          </p:nvPr>
        </p:nvSpPr>
        <p:spPr/>
        <p:txBody>
          <a:bodyPr/>
          <a:lstStyle>
            <a:lvl1pPr>
              <a:defRPr/>
            </a:lvl1pPr>
          </a:lstStyle>
          <a:p>
            <a:fld id="{00D02770-DECB-48D1-82BD-E145EED7105F}" type="slidenum">
              <a:rPr lang="en-US"/>
              <a:pPr/>
              <a:t>‹#›</a:t>
            </a:fld>
            <a:endParaRPr lang="en-US"/>
          </a:p>
        </p:txBody>
      </p:sp>
    </p:spTree>
    <p:extLst>
      <p:ext uri="{BB962C8B-B14F-4D97-AF65-F5344CB8AC3E}">
        <p14:creationId xmlns:p14="http://schemas.microsoft.com/office/powerpoint/2010/main" val="236154813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Trần Thi Kim Chi</a:t>
            </a:r>
          </a:p>
        </p:txBody>
      </p:sp>
      <p:sp>
        <p:nvSpPr>
          <p:cNvPr id="9" name="Slide Number Placeholder 8"/>
          <p:cNvSpPr>
            <a:spLocks noGrp="1"/>
          </p:cNvSpPr>
          <p:nvPr>
            <p:ph type="sldNum" sz="quarter" idx="12"/>
          </p:nvPr>
        </p:nvSpPr>
        <p:spPr/>
        <p:txBody>
          <a:bodyPr/>
          <a:lstStyle>
            <a:lvl1pPr>
              <a:defRPr/>
            </a:lvl1pPr>
          </a:lstStyle>
          <a:p>
            <a:fld id="{33E2EEF1-2E6A-40E4-912F-5B433160177C}" type="slidenum">
              <a:rPr lang="en-US"/>
              <a:pPr/>
              <a:t>‹#›</a:t>
            </a:fld>
            <a:endParaRPr lang="en-US"/>
          </a:p>
        </p:txBody>
      </p:sp>
    </p:spTree>
    <p:extLst>
      <p:ext uri="{BB962C8B-B14F-4D97-AF65-F5344CB8AC3E}">
        <p14:creationId xmlns:p14="http://schemas.microsoft.com/office/powerpoint/2010/main" val="70721224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Trần Thi Kim Chi</a:t>
            </a:r>
          </a:p>
        </p:txBody>
      </p:sp>
      <p:sp>
        <p:nvSpPr>
          <p:cNvPr id="5" name="Slide Number Placeholder 4"/>
          <p:cNvSpPr>
            <a:spLocks noGrp="1"/>
          </p:cNvSpPr>
          <p:nvPr>
            <p:ph type="sldNum" sz="quarter" idx="12"/>
          </p:nvPr>
        </p:nvSpPr>
        <p:spPr/>
        <p:txBody>
          <a:bodyPr/>
          <a:lstStyle>
            <a:lvl1pPr>
              <a:defRPr/>
            </a:lvl1pPr>
          </a:lstStyle>
          <a:p>
            <a:fld id="{783D1ADD-73BB-499B-9B62-6649BCD44307}" type="slidenum">
              <a:rPr lang="en-US"/>
              <a:pPr/>
              <a:t>‹#›</a:t>
            </a:fld>
            <a:endParaRPr lang="en-US"/>
          </a:p>
        </p:txBody>
      </p:sp>
    </p:spTree>
    <p:extLst>
      <p:ext uri="{BB962C8B-B14F-4D97-AF65-F5344CB8AC3E}">
        <p14:creationId xmlns:p14="http://schemas.microsoft.com/office/powerpoint/2010/main" val="44126925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Trần Thi Kim Chi</a:t>
            </a:r>
          </a:p>
        </p:txBody>
      </p:sp>
      <p:sp>
        <p:nvSpPr>
          <p:cNvPr id="4" name="Slide Number Placeholder 3"/>
          <p:cNvSpPr>
            <a:spLocks noGrp="1"/>
          </p:cNvSpPr>
          <p:nvPr>
            <p:ph type="sldNum" sz="quarter" idx="12"/>
          </p:nvPr>
        </p:nvSpPr>
        <p:spPr/>
        <p:txBody>
          <a:bodyPr/>
          <a:lstStyle>
            <a:lvl1pPr>
              <a:defRPr/>
            </a:lvl1pPr>
          </a:lstStyle>
          <a:p>
            <a:fld id="{5F96DF93-86B3-48DC-86E4-45D8E4045D3A}" type="slidenum">
              <a:rPr lang="en-US"/>
              <a:pPr/>
              <a:t>‹#›</a:t>
            </a:fld>
            <a:endParaRPr lang="en-US"/>
          </a:p>
        </p:txBody>
      </p:sp>
    </p:spTree>
    <p:extLst>
      <p:ext uri="{BB962C8B-B14F-4D97-AF65-F5344CB8AC3E}">
        <p14:creationId xmlns:p14="http://schemas.microsoft.com/office/powerpoint/2010/main" val="32453034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Trần Thi Kim Chi</a:t>
            </a:r>
          </a:p>
        </p:txBody>
      </p:sp>
      <p:sp>
        <p:nvSpPr>
          <p:cNvPr id="7" name="Slide Number Placeholder 6"/>
          <p:cNvSpPr>
            <a:spLocks noGrp="1"/>
          </p:cNvSpPr>
          <p:nvPr>
            <p:ph type="sldNum" sz="quarter" idx="12"/>
          </p:nvPr>
        </p:nvSpPr>
        <p:spPr/>
        <p:txBody>
          <a:bodyPr/>
          <a:lstStyle>
            <a:lvl1pPr>
              <a:defRPr/>
            </a:lvl1pPr>
          </a:lstStyle>
          <a:p>
            <a:fld id="{8ECFCD4D-0E95-4239-B2AA-A2F866ED5908}" type="slidenum">
              <a:rPr lang="en-US"/>
              <a:pPr/>
              <a:t>‹#›</a:t>
            </a:fld>
            <a:endParaRPr lang="en-US"/>
          </a:p>
        </p:txBody>
      </p:sp>
    </p:spTree>
    <p:extLst>
      <p:ext uri="{BB962C8B-B14F-4D97-AF65-F5344CB8AC3E}">
        <p14:creationId xmlns:p14="http://schemas.microsoft.com/office/powerpoint/2010/main" val="104270430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Trần Thi Kim Chi</a:t>
            </a:r>
          </a:p>
        </p:txBody>
      </p:sp>
      <p:sp>
        <p:nvSpPr>
          <p:cNvPr id="7" name="Slide Number Placeholder 6"/>
          <p:cNvSpPr>
            <a:spLocks noGrp="1"/>
          </p:cNvSpPr>
          <p:nvPr>
            <p:ph type="sldNum" sz="quarter" idx="12"/>
          </p:nvPr>
        </p:nvSpPr>
        <p:spPr/>
        <p:txBody>
          <a:bodyPr/>
          <a:lstStyle>
            <a:lvl1pPr>
              <a:defRPr/>
            </a:lvl1pPr>
          </a:lstStyle>
          <a:p>
            <a:fld id="{F8664833-15D3-47B0-9959-A79B657109D6}" type="slidenum">
              <a:rPr lang="en-US"/>
              <a:pPr/>
              <a:t>‹#›</a:t>
            </a:fld>
            <a:endParaRPr lang="en-US"/>
          </a:p>
        </p:txBody>
      </p:sp>
    </p:spTree>
    <p:extLst>
      <p:ext uri="{BB962C8B-B14F-4D97-AF65-F5344CB8AC3E}">
        <p14:creationId xmlns:p14="http://schemas.microsoft.com/office/powerpoint/2010/main" val="4205980318"/>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7715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77156"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7715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7715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77159"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7716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77161"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77162"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7163"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endParaRPr lang="en-US"/>
          </a:p>
        </p:txBody>
      </p:sp>
      <p:sp>
        <p:nvSpPr>
          <p:cNvPr id="177164"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r>
              <a:rPr lang="en-US"/>
              <a:t>Trần Thi Kim Chi</a:t>
            </a:r>
          </a:p>
        </p:txBody>
      </p:sp>
      <p:sp>
        <p:nvSpPr>
          <p:cNvPr id="177165"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fld id="{79F6FC37-3199-4C89-A075-0B769680C031}" type="slidenum">
              <a:rPr lang="en-US"/>
              <a:pPr/>
              <a:t>‹#›</a:t>
            </a:fld>
            <a:endParaRPr lang="en-US"/>
          </a:p>
        </p:txBody>
      </p:sp>
      <p:sp>
        <p:nvSpPr>
          <p:cNvPr id="177166" name="AutoShape 14"/>
          <p:cNvSpPr>
            <a:spLocks noChangeArrowheads="1"/>
          </p:cNvSpPr>
          <p:nvPr/>
        </p:nvSpPr>
        <p:spPr bwMode="auto">
          <a:xfrm>
            <a:off x="8686800" y="228600"/>
            <a:ext cx="457200" cy="457200"/>
          </a:xfrm>
          <a:prstGeom prst="star5">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67" name="AutoShape 15"/>
          <p:cNvSpPr>
            <a:spLocks noChangeArrowheads="1"/>
          </p:cNvSpPr>
          <p:nvPr/>
        </p:nvSpPr>
        <p:spPr bwMode="auto">
          <a:xfrm>
            <a:off x="228600" y="971550"/>
            <a:ext cx="457200" cy="457200"/>
          </a:xfrm>
          <a:prstGeom prst="star5">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68" name="AutoShape 16"/>
          <p:cNvSpPr>
            <a:spLocks noChangeArrowheads="1"/>
          </p:cNvSpPr>
          <p:nvPr/>
        </p:nvSpPr>
        <p:spPr bwMode="auto">
          <a:xfrm>
            <a:off x="95250" y="381000"/>
            <a:ext cx="457200" cy="457200"/>
          </a:xfrm>
          <a:prstGeom prst="star5">
            <a:avLst/>
          </a:prstGeom>
          <a:solidFill>
            <a:srgbClr val="00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69" name="AutoShape 17"/>
          <p:cNvSpPr>
            <a:spLocks noChangeArrowheads="1"/>
          </p:cNvSpPr>
          <p:nvPr/>
        </p:nvSpPr>
        <p:spPr bwMode="auto">
          <a:xfrm>
            <a:off x="438150" y="57150"/>
            <a:ext cx="457200" cy="457200"/>
          </a:xfrm>
          <a:prstGeom prst="star5">
            <a:avLst/>
          </a:prstGeom>
          <a:solidFill>
            <a:srgbClr val="FF00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4" r:id="rId21"/>
    <p:sldLayoutId id="2147483675"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Lst>
  <p:transition/>
  <p:hf hd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0.png"/><Relationship Id="rId4"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tmp"/></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1.xml"/><Relationship Id="rId1" Type="http://schemas.openxmlformats.org/officeDocument/2006/relationships/audio" Target="file:///C:\WINDOWS\MEDIA\Beethoven's%20Fur%20Elise.rmi"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Rectangle 16"/>
          <p:cNvSpPr>
            <a:spLocks noGrp="1" noChangeArrowheads="1"/>
          </p:cNvSpPr>
          <p:nvPr>
            <p:ph type="sldNum" sz="quarter" idx="4"/>
          </p:nvPr>
        </p:nvSpPr>
        <p:spPr/>
        <p:txBody>
          <a:bodyPr/>
          <a:lstStyle/>
          <a:p>
            <a:fld id="{080D4053-AFBE-4CC5-974A-542417CE2892}" type="slidenum">
              <a:rPr lang="en-US"/>
              <a:pPr/>
              <a:t>1</a:t>
            </a:fld>
            <a:endParaRPr lang="en-US"/>
          </a:p>
        </p:txBody>
      </p:sp>
      <p:sp>
        <p:nvSpPr>
          <p:cNvPr id="4100" name="Rectangle 4"/>
          <p:cNvSpPr>
            <a:spLocks noGrp="1" noChangeArrowheads="1"/>
          </p:cNvSpPr>
          <p:nvPr>
            <p:ph type="ctrTitle"/>
          </p:nvPr>
        </p:nvSpPr>
        <p:spPr>
          <a:xfrm>
            <a:off x="1066800" y="381000"/>
            <a:ext cx="3733800" cy="685800"/>
          </a:xfrm>
        </p:spPr>
        <p:txBody>
          <a:bodyPr/>
          <a:lstStyle/>
          <a:p>
            <a:r>
              <a:rPr lang="en-US" sz="3600">
                <a:solidFill>
                  <a:srgbClr val="0000FF"/>
                </a:solidFill>
                <a:effectLst>
                  <a:outerShdw blurRad="38100" dist="38100" dir="2700000" algn="tl">
                    <a:srgbClr val="C0C0C0"/>
                  </a:outerShdw>
                </a:effectLst>
              </a:rPr>
              <a:t>Chương 1</a:t>
            </a:r>
          </a:p>
        </p:txBody>
      </p:sp>
      <p:sp>
        <p:nvSpPr>
          <p:cNvPr id="4101" name="Rectangle 5"/>
          <p:cNvSpPr>
            <a:spLocks noGrp="1" noChangeArrowheads="1"/>
          </p:cNvSpPr>
          <p:nvPr>
            <p:ph type="subTitle" idx="1"/>
          </p:nvPr>
        </p:nvSpPr>
        <p:spPr>
          <a:xfrm>
            <a:off x="1219200" y="2362200"/>
            <a:ext cx="7229475" cy="914400"/>
          </a:xfrm>
        </p:spPr>
        <p:txBody>
          <a:bodyPr/>
          <a:lstStyle/>
          <a:p>
            <a:r>
              <a:rPr lang="en-US" sz="3600" b="1">
                <a:solidFill>
                  <a:schemeClr val="hlink"/>
                </a:solidFill>
              </a:rPr>
              <a:t>GIỚI THIỆU VỀ CƠ SỞ DỮ LIỆU</a:t>
            </a:r>
          </a:p>
        </p:txBody>
      </p:sp>
      <p:sp>
        <p:nvSpPr>
          <p:cNvPr id="4106" name="AutoShape 10"/>
          <p:cNvSpPr>
            <a:spLocks noChangeArrowheads="1"/>
          </p:cNvSpPr>
          <p:nvPr/>
        </p:nvSpPr>
        <p:spPr bwMode="auto">
          <a:xfrm>
            <a:off x="209550" y="6229350"/>
            <a:ext cx="457200" cy="457200"/>
          </a:xfrm>
          <a:prstGeom prst="star5">
            <a:avLst/>
          </a:prstGeom>
          <a:solidFill>
            <a:srgbClr val="FFCC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7" name="AutoShape 11"/>
          <p:cNvSpPr>
            <a:spLocks noChangeArrowheads="1"/>
          </p:cNvSpPr>
          <p:nvPr/>
        </p:nvSpPr>
        <p:spPr bwMode="auto">
          <a:xfrm>
            <a:off x="8534400" y="6172200"/>
            <a:ext cx="457200" cy="457200"/>
          </a:xfrm>
          <a:prstGeom prst="star5">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8" name="AutoShape 12"/>
          <p:cNvSpPr>
            <a:spLocks noChangeArrowheads="1"/>
          </p:cNvSpPr>
          <p:nvPr/>
        </p:nvSpPr>
        <p:spPr bwMode="auto">
          <a:xfrm>
            <a:off x="8686800" y="5867400"/>
            <a:ext cx="457200" cy="457200"/>
          </a:xfrm>
          <a:prstGeom prst="star5">
            <a:avLst/>
          </a:prstGeom>
          <a:solidFill>
            <a:srgbClr val="00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9" name="AutoShape 13"/>
          <p:cNvSpPr>
            <a:spLocks noChangeArrowheads="1"/>
          </p:cNvSpPr>
          <p:nvPr/>
        </p:nvSpPr>
        <p:spPr bwMode="auto">
          <a:xfrm>
            <a:off x="8210550" y="6311900"/>
            <a:ext cx="457200" cy="457200"/>
          </a:xfrm>
          <a:prstGeom prst="star5">
            <a:avLst/>
          </a:prstGeom>
          <a:solidFill>
            <a:srgbClr val="FF00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0" name="AutoShape 14"/>
          <p:cNvSpPr>
            <a:spLocks noChangeArrowheads="1"/>
          </p:cNvSpPr>
          <p:nvPr/>
        </p:nvSpPr>
        <p:spPr bwMode="auto">
          <a:xfrm>
            <a:off x="8664575" y="238125"/>
            <a:ext cx="457200" cy="457200"/>
          </a:xfrm>
          <a:prstGeom prst="star5">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111" name="Picture 15" descr="j025234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7515629">
            <a:off x="315912" y="2503488"/>
            <a:ext cx="938213" cy="808038"/>
          </a:xfrm>
          <a:prstGeom prst="rect">
            <a:avLst/>
          </a:prstGeom>
          <a:noFill/>
          <a:extLst>
            <a:ext uri="{909E8E84-426E-40DD-AFC4-6F175D3DCCD1}">
              <a14:hiddenFill xmlns:a14="http://schemas.microsoft.com/office/drawing/2010/main">
                <a:solidFill>
                  <a:srgbClr val="FFFFFF"/>
                </a:solidFill>
              </a14:hiddenFill>
            </a:ext>
          </a:extLst>
        </p:spPr>
      </p:pic>
      <p:sp>
        <p:nvSpPr>
          <p:cNvPr id="4112" name="AutoShape 16"/>
          <p:cNvSpPr>
            <a:spLocks noChangeArrowheads="1"/>
          </p:cNvSpPr>
          <p:nvPr/>
        </p:nvSpPr>
        <p:spPr bwMode="auto">
          <a:xfrm>
            <a:off x="0" y="685800"/>
            <a:ext cx="457200" cy="457200"/>
          </a:xfrm>
          <a:prstGeom prst="star5">
            <a:avLst/>
          </a:prstGeom>
          <a:solidFill>
            <a:srgbClr val="00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3" name="AutoShape 17"/>
          <p:cNvSpPr>
            <a:spLocks noChangeArrowheads="1"/>
          </p:cNvSpPr>
          <p:nvPr/>
        </p:nvSpPr>
        <p:spPr bwMode="auto">
          <a:xfrm>
            <a:off x="0" y="304800"/>
            <a:ext cx="457200" cy="457200"/>
          </a:xfrm>
          <a:prstGeom prst="star5">
            <a:avLst/>
          </a:prstGeom>
          <a:solidFill>
            <a:srgbClr val="8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4" name="AutoShape 18"/>
          <p:cNvSpPr>
            <a:spLocks noChangeArrowheads="1"/>
          </p:cNvSpPr>
          <p:nvPr/>
        </p:nvSpPr>
        <p:spPr bwMode="auto">
          <a:xfrm>
            <a:off x="304800" y="0"/>
            <a:ext cx="457200" cy="457200"/>
          </a:xfrm>
          <a:prstGeom prst="star5">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Footer Placeholder 1"/>
          <p:cNvSpPr>
            <a:spLocks noGrp="1"/>
          </p:cNvSpPr>
          <p:nvPr>
            <p:ph type="ftr" sz="quarter" idx="3"/>
          </p:nvPr>
        </p:nvSpPr>
        <p:spPr/>
        <p:txBody>
          <a:bodyPr/>
          <a:lstStyle/>
          <a:p>
            <a:r>
              <a:rPr lang="en-US"/>
              <a:t>Trần Thi Kim Chi</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lide Number Placeholder 5"/>
          <p:cNvSpPr>
            <a:spLocks noGrp="1"/>
          </p:cNvSpPr>
          <p:nvPr>
            <p:ph type="sldNum" sz="quarter" idx="12"/>
          </p:nvPr>
        </p:nvSpPr>
        <p:spPr/>
        <p:txBody>
          <a:bodyPr/>
          <a:lstStyle/>
          <a:p>
            <a:fld id="{768A20B1-BB07-43A6-84F8-712D1C7C1AB6}" type="slidenum">
              <a:rPr lang="en-US"/>
              <a:pPr/>
              <a:t>10</a:t>
            </a:fld>
            <a:endParaRPr lang="en-US"/>
          </a:p>
        </p:txBody>
      </p:sp>
      <p:sp>
        <p:nvSpPr>
          <p:cNvPr id="421890" name="Rectangle 2"/>
          <p:cNvSpPr>
            <a:spLocks noGrp="1" noChangeArrowheads="1"/>
          </p:cNvSpPr>
          <p:nvPr>
            <p:ph type="title"/>
          </p:nvPr>
        </p:nvSpPr>
        <p:spPr>
          <a:xfrm>
            <a:off x="838200" y="1143000"/>
            <a:ext cx="8442325" cy="495300"/>
          </a:xfrm>
          <a:noFill/>
          <a:ln/>
        </p:spPr>
        <p:txBody>
          <a:bodyPr lIns="92075" tIns="46038" rIns="92075" bIns="46038" anchor="ctr"/>
          <a:lstStyle/>
          <a:p>
            <a:r>
              <a:rPr lang="en-US" b="1">
                <a:solidFill>
                  <a:srgbClr val="0000FF"/>
                </a:solidFill>
              </a:rPr>
              <a:t>Ví dụ về một CSDL</a:t>
            </a:r>
          </a:p>
        </p:txBody>
      </p:sp>
      <p:sp>
        <p:nvSpPr>
          <p:cNvPr id="421892" name="Rectangle 4"/>
          <p:cNvSpPr>
            <a:spLocks noChangeArrowheads="1"/>
          </p:cNvSpPr>
          <p:nvPr/>
        </p:nvSpPr>
        <p:spPr bwMode="auto">
          <a:xfrm>
            <a:off x="685800" y="1905000"/>
            <a:ext cx="114141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1600" b="1">
                <a:solidFill>
                  <a:srgbClr val="FF0000"/>
                </a:solidFill>
                <a:latin typeface="Arial" pitchFamily="34" charset="0"/>
                <a:ea typeface="Times New Roman" pitchFamily="18" charset="0"/>
                <a:cs typeface="Arial" pitchFamily="34" charset="0"/>
              </a:rPr>
              <a:t>SINHVIEN</a:t>
            </a:r>
          </a:p>
        </p:txBody>
      </p:sp>
      <p:graphicFrame>
        <p:nvGraphicFramePr>
          <p:cNvPr id="422266" name="Group 378"/>
          <p:cNvGraphicFramePr>
            <a:graphicFrameLocks noGrp="1"/>
          </p:cNvGraphicFramePr>
          <p:nvPr/>
        </p:nvGraphicFramePr>
        <p:xfrm>
          <a:off x="381000" y="2362200"/>
          <a:ext cx="8305800" cy="4044950"/>
        </p:xfrm>
        <a:graphic>
          <a:graphicData uri="http://schemas.openxmlformats.org/drawingml/2006/table">
            <a:tbl>
              <a:tblPr/>
              <a:tblGrid>
                <a:gridCol w="1066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1752600">
                  <a:extLst>
                    <a:ext uri="{9D8B030D-6E8A-4147-A177-3AD203B41FA5}">
                      <a16:colId xmlns:a16="http://schemas.microsoft.com/office/drawing/2014/main" val="20006"/>
                    </a:ext>
                  </a:extLst>
                </a:gridCol>
                <a:gridCol w="838200">
                  <a:extLst>
                    <a:ext uri="{9D8B030D-6E8A-4147-A177-3AD203B41FA5}">
                      <a16:colId xmlns:a16="http://schemas.microsoft.com/office/drawing/2014/main" val="20007"/>
                    </a:ext>
                  </a:extLst>
                </a:gridCol>
              </a:tblGrid>
              <a:tr h="803275">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800" b="1" i="0" u="sng" strike="noStrike" cap="none" normalizeH="0" baseline="0">
                          <a:ln>
                            <a:noFill/>
                          </a:ln>
                          <a:solidFill>
                            <a:schemeClr val="tx1"/>
                          </a:solidFill>
                          <a:effectLst/>
                          <a:latin typeface="Arial" pitchFamily="34" charset="0"/>
                          <a:ea typeface="Times New Roman" pitchFamily="18" charset="0"/>
                          <a:cs typeface="Arial" pitchFamily="34" charset="0"/>
                        </a:rPr>
                        <a:t>MASV</a:t>
                      </a:r>
                      <a:endParaRPr kumimoji="0" lang="en-US" altLang="zh-CN" sz="18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800" b="1" i="0" u="none" strike="noStrike" cap="none" normalizeH="0" baseline="0">
                          <a:ln>
                            <a:noFill/>
                          </a:ln>
                          <a:solidFill>
                            <a:schemeClr val="tx1"/>
                          </a:solidFill>
                          <a:effectLst/>
                          <a:latin typeface="Arial" pitchFamily="34" charset="0"/>
                          <a:ea typeface="Times New Roman" pitchFamily="18" charset="0"/>
                          <a:cs typeface="Arial" pitchFamily="34" charset="0"/>
                        </a:rPr>
                        <a:t>TEN</a:t>
                      </a:r>
                      <a:endParaRPr kumimoji="0" lang="en-US" altLang="zh-CN" sz="18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800" b="1" i="0" u="none" strike="noStrike" cap="none" normalizeH="0" baseline="0">
                          <a:ln>
                            <a:noFill/>
                          </a:ln>
                          <a:solidFill>
                            <a:schemeClr val="tx1"/>
                          </a:solidFill>
                          <a:effectLst/>
                          <a:latin typeface="Arial" pitchFamily="34" charset="0"/>
                          <a:ea typeface="Times New Roman" pitchFamily="18" charset="0"/>
                          <a:cs typeface="Arial" pitchFamily="34" charset="0"/>
                        </a:rPr>
                        <a:t>MALOP</a:t>
                      </a:r>
                      <a:endParaRPr kumimoji="0" lang="en-US" altLang="zh-CN" sz="18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800" b="1" i="0" u="none" strike="noStrike" cap="none" normalizeH="0" baseline="0">
                          <a:ln>
                            <a:noFill/>
                          </a:ln>
                          <a:solidFill>
                            <a:srgbClr val="000000"/>
                          </a:solidFill>
                          <a:effectLst/>
                          <a:latin typeface="Arial" pitchFamily="34" charset="0"/>
                          <a:ea typeface="Times New Roman" pitchFamily="18" charset="0"/>
                          <a:cs typeface="Arial" pitchFamily="34" charset="0"/>
                        </a:rPr>
                        <a:t>TENLOP</a:t>
                      </a:r>
                      <a:endParaRPr kumimoji="0" lang="en-US" altLang="zh-CN" sz="1800" b="0" i="0" u="none" strike="noStrike" cap="none" normalizeH="0" baseline="0">
                        <a:ln>
                          <a:noFill/>
                        </a:ln>
                        <a:solidFill>
                          <a:srgbClr val="000000"/>
                        </a:solidFill>
                        <a:effectLst/>
                        <a:latin typeface="Arial" pitchFamily="34" charset="0"/>
                        <a:ea typeface="Times New Roman" pitchFamily="18" charset="0"/>
                        <a:cs typeface="Arial"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800" b="1" i="0" u="none" strike="noStrike" cap="none" normalizeH="0" baseline="0">
                          <a:ln>
                            <a:noFill/>
                          </a:ln>
                          <a:solidFill>
                            <a:srgbClr val="000000"/>
                          </a:solidFill>
                          <a:effectLst/>
                          <a:latin typeface="Arial" pitchFamily="34" charset="0"/>
                          <a:ea typeface="Times New Roman" pitchFamily="18" charset="0"/>
                          <a:cs typeface="Arial" pitchFamily="34" charset="0"/>
                        </a:rPr>
                        <a:t>SISO</a:t>
                      </a:r>
                      <a:endParaRPr kumimoji="0" lang="en-US" altLang="zh-CN" sz="1800" b="0" i="0" u="none" strike="noStrike" cap="none" normalizeH="0" baseline="0">
                        <a:ln>
                          <a:noFill/>
                        </a:ln>
                        <a:solidFill>
                          <a:srgbClr val="000000"/>
                        </a:solidFill>
                        <a:effectLst/>
                        <a:latin typeface="Arial" pitchFamily="34" charset="0"/>
                        <a:ea typeface="Times New Roman" pitchFamily="18" charset="0"/>
                        <a:cs typeface="Arial"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1" i="0" u="sng" strike="noStrike" cap="none" normalizeH="0" baseline="0">
                          <a:ln>
                            <a:noFill/>
                          </a:ln>
                          <a:solidFill>
                            <a:schemeClr val="bg2"/>
                          </a:solidFill>
                          <a:effectLst/>
                          <a:latin typeface="Arial" pitchFamily="34" charset="0"/>
                          <a:ea typeface="Times New Roman" pitchFamily="18" charset="0"/>
                          <a:cs typeface="Arial" pitchFamily="34" charset="0"/>
                        </a:rPr>
                        <a:t>MAMH</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800" b="1" i="0" u="none" strike="noStrike" cap="none" normalizeH="0" baseline="0">
                          <a:ln>
                            <a:noFill/>
                          </a:ln>
                          <a:solidFill>
                            <a:schemeClr val="bg2"/>
                          </a:solidFill>
                          <a:effectLst/>
                          <a:latin typeface="Arial" pitchFamily="34" charset="0"/>
                          <a:ea typeface="Times New Roman" pitchFamily="18" charset="0"/>
                          <a:cs typeface="Arial" pitchFamily="34" charset="0"/>
                        </a:rPr>
                        <a:t>TENMH</a:t>
                      </a:r>
                      <a:endParaRPr kumimoji="0" lang="en-US" altLang="zh-CN" sz="1800" b="0" i="0" u="none" strike="noStrike" cap="none" normalizeH="0" baseline="0">
                        <a:ln>
                          <a:noFill/>
                        </a:ln>
                        <a:solidFill>
                          <a:schemeClr val="bg2"/>
                        </a:solidFill>
                        <a:effectLst/>
                        <a:latin typeface="Arial" pitchFamily="34" charset="0"/>
                        <a:ea typeface="Times New Roman" pitchFamily="18" charset="0"/>
                        <a:cs typeface="Arial"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800" b="1" i="0" u="none" strike="noStrike" cap="none" normalizeH="0" baseline="0">
                          <a:ln>
                            <a:noFill/>
                          </a:ln>
                          <a:solidFill>
                            <a:schemeClr val="tx1"/>
                          </a:solidFill>
                          <a:effectLst/>
                          <a:latin typeface="Arial" pitchFamily="34" charset="0"/>
                          <a:ea typeface="Times New Roman" pitchFamily="18" charset="0"/>
                          <a:cs typeface="Arial" pitchFamily="34" charset="0"/>
                        </a:rPr>
                        <a:t>DIEM</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5402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rgbClr val="990000"/>
                          </a:solidFill>
                          <a:effectLst/>
                          <a:latin typeface="Arial" pitchFamily="34" charset="0"/>
                          <a:ea typeface="SimSun" pitchFamily="2" charset="-122"/>
                          <a:cs typeface="Times New Roman" pitchFamily="18" charset="0"/>
                        </a:rPr>
                        <a:t>TCTH01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chemeClr val="tx1"/>
                          </a:solidFill>
                          <a:effectLst/>
                          <a:latin typeface="Times New Roman" pitchFamily="18" charset="0"/>
                          <a:ea typeface="SimSun" pitchFamily="2" charset="-122"/>
                          <a:cs typeface="Arial" pitchFamily="34" charset="0"/>
                        </a:rPr>
                        <a:t>Sơn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rgbClr val="0000FF"/>
                          </a:solidFill>
                          <a:effectLst/>
                          <a:latin typeface="Arial" pitchFamily="34" charset="0"/>
                          <a:ea typeface="Times New Roman" pitchFamily="18" charset="0"/>
                          <a:cs typeface="Arial" pitchFamily="34" charset="0"/>
                        </a:rPr>
                        <a:t>TCTHA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rgbClr val="000000"/>
                          </a:solidFill>
                          <a:effectLst/>
                          <a:latin typeface="Arial" pitchFamily="34" charset="0"/>
                          <a:ea typeface="Times New Roman" pitchFamily="18" charset="0"/>
                          <a:cs typeface="Arial" pitchFamily="34" charset="0"/>
                        </a:rPr>
                        <a:t>TCTH32A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rgbClr val="000000"/>
                          </a:solidFill>
                          <a:effectLst/>
                          <a:latin typeface="Arial" pitchFamily="34" charset="0"/>
                          <a:ea typeface="Times New Roman" pitchFamily="18" charset="0"/>
                          <a:cs typeface="Arial" pitchFamily="34" charset="0"/>
                        </a:rPr>
                        <a:t>80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rgbClr val="990000"/>
                          </a:solidFill>
                          <a:effectLst/>
                          <a:latin typeface="Arial" pitchFamily="34" charset="0"/>
                          <a:ea typeface="SimSun" pitchFamily="2" charset="-122"/>
                          <a:cs typeface="Times New Roman" pitchFamily="18" charset="0"/>
                        </a:rPr>
                        <a:t>THVP</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chemeClr val="bg2"/>
                          </a:solidFill>
                          <a:effectLst/>
                          <a:latin typeface="Times New Roman" pitchFamily="18" charset="0"/>
                          <a:ea typeface="SimSun" pitchFamily="2" charset="-122"/>
                          <a:cs typeface="Arial" pitchFamily="34" charset="0"/>
                        </a:rPr>
                        <a:t>Nhập môn TH</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Arial" pitchFamily="34" charset="0"/>
                          <a:ea typeface="Times New Roman" pitchFamily="18" charset="0"/>
                          <a:cs typeface="Arial" pitchFamily="34" charset="0"/>
                        </a:rPr>
                        <a:t>8</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45402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rgbClr val="990000"/>
                          </a:solidFill>
                          <a:effectLst/>
                          <a:latin typeface="Arial" pitchFamily="34" charset="0"/>
                          <a:ea typeface="SimSun" pitchFamily="2" charset="-122"/>
                          <a:cs typeface="Times New Roman" pitchFamily="18" charset="0"/>
                        </a:rPr>
                        <a:t>TCTH02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chemeClr val="tx1"/>
                          </a:solidFill>
                          <a:effectLst/>
                          <a:latin typeface="Times New Roman" pitchFamily="18" charset="0"/>
                          <a:ea typeface="SimSun" pitchFamily="2" charset="-122"/>
                          <a:cs typeface="Arial" pitchFamily="34" charset="0"/>
                        </a:rPr>
                        <a:t>Bảo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rgbClr val="0000FF"/>
                          </a:solidFill>
                          <a:effectLst/>
                          <a:latin typeface="Arial" pitchFamily="34" charset="0"/>
                          <a:ea typeface="Times New Roman" pitchFamily="18" charset="0"/>
                          <a:cs typeface="Arial" pitchFamily="34" charset="0"/>
                        </a:rPr>
                        <a:t>TCTHB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rgbClr val="000000"/>
                          </a:solidFill>
                          <a:effectLst/>
                          <a:latin typeface="Arial" pitchFamily="34" charset="0"/>
                          <a:ea typeface="Times New Roman" pitchFamily="18" charset="0"/>
                          <a:cs typeface="Arial" pitchFamily="34" charset="0"/>
                        </a:rPr>
                        <a:t>TCTH32B</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rgbClr val="000000"/>
                          </a:solidFill>
                          <a:effectLst/>
                          <a:latin typeface="Arial" pitchFamily="34" charset="0"/>
                          <a:ea typeface="Times New Roman" pitchFamily="18" charset="0"/>
                          <a:cs typeface="Arial" pitchFamily="34" charset="0"/>
                        </a:rPr>
                        <a:t>65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rgbClr val="990000"/>
                          </a:solidFill>
                          <a:effectLst/>
                          <a:latin typeface="Arial" pitchFamily="34" charset="0"/>
                          <a:ea typeface="SimSun" pitchFamily="2" charset="-122"/>
                          <a:cs typeface="Times New Roman" pitchFamily="18" charset="0"/>
                        </a:rPr>
                        <a:t>CSDL</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chemeClr val="bg2"/>
                          </a:solidFill>
                          <a:effectLst/>
                          <a:latin typeface="Times New Roman" pitchFamily="18" charset="0"/>
                          <a:ea typeface="SimSun" pitchFamily="2" charset="-122"/>
                          <a:cs typeface="Arial" pitchFamily="34" charset="0"/>
                        </a:rPr>
                        <a:t>Nhập môn TH</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Arial" pitchFamily="34" charset="0"/>
                          <a:ea typeface="Times New Roman" pitchFamily="18" charset="0"/>
                          <a:cs typeface="Arial" pitchFamily="34" charset="0"/>
                        </a:rPr>
                        <a:t>6</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2"/>
                  </a:ext>
                </a:extLst>
              </a:tr>
              <a:tr h="57467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rgbClr val="990000"/>
                          </a:solidFill>
                          <a:effectLst/>
                          <a:latin typeface="Arial" pitchFamily="34" charset="0"/>
                          <a:ea typeface="Times New Roman" pitchFamily="18" charset="0"/>
                          <a:cs typeface="Arial" pitchFamily="34" charset="0"/>
                        </a:rPr>
                        <a:t>TCTH03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chemeClr val="tx1"/>
                          </a:solidFill>
                          <a:effectLst/>
                          <a:latin typeface="Arial" pitchFamily="34" charset="0"/>
                          <a:ea typeface="Times New Roman" pitchFamily="18" charset="0"/>
                          <a:cs typeface="Arial" pitchFamily="34" charset="0"/>
                        </a:rPr>
                        <a:t>Hà</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rgbClr val="0000FF"/>
                          </a:solidFill>
                          <a:effectLst/>
                          <a:latin typeface="Arial" pitchFamily="34" charset="0"/>
                          <a:ea typeface="Times New Roman" pitchFamily="18" charset="0"/>
                          <a:cs typeface="Arial" pitchFamily="34" charset="0"/>
                        </a:rPr>
                        <a:t>TCTHA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rgbClr val="000000"/>
                          </a:solidFill>
                          <a:effectLst/>
                          <a:latin typeface="Arial" pitchFamily="34" charset="0"/>
                          <a:ea typeface="Times New Roman" pitchFamily="18" charset="0"/>
                          <a:cs typeface="Arial" pitchFamily="34" charset="0"/>
                        </a:rPr>
                        <a:t>TCTH32C</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rgbClr val="000000"/>
                          </a:solidFill>
                          <a:effectLst/>
                          <a:latin typeface="Arial" pitchFamily="34" charset="0"/>
                          <a:ea typeface="Times New Roman" pitchFamily="18" charset="0"/>
                          <a:cs typeface="Arial" pitchFamily="34" charset="0"/>
                        </a:rPr>
                        <a:t>82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rgbClr val="990000"/>
                          </a:solidFill>
                          <a:effectLst/>
                          <a:latin typeface="Arial" pitchFamily="34" charset="0"/>
                          <a:ea typeface="SimSun" pitchFamily="2" charset="-122"/>
                          <a:cs typeface="Times New Roman" pitchFamily="18" charset="0"/>
                        </a:rPr>
                        <a:t>CTDL</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chemeClr val="bg2"/>
                          </a:solidFill>
                          <a:effectLst/>
                          <a:latin typeface="Times New Roman" pitchFamily="18" charset="0"/>
                          <a:ea typeface="SimSun" pitchFamily="2" charset="-122"/>
                          <a:cs typeface="Arial" pitchFamily="34" charset="0"/>
                        </a:rPr>
                        <a:t>Nhập môn TH</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Arial" pitchFamily="34" charset="0"/>
                          <a:ea typeface="Times New Roman" pitchFamily="18" charset="0"/>
                          <a:cs typeface="Arial" pitchFamily="34" charset="0"/>
                        </a:rPr>
                        <a:t>7</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CCECFF"/>
                    </a:solidFill>
                  </a:tcPr>
                </a:tc>
                <a:extLst>
                  <a:ext uri="{0D108BD9-81ED-4DB2-BD59-A6C34878D82A}">
                    <a16:rowId xmlns:a16="http://schemas.microsoft.com/office/drawing/2014/main" val="10003"/>
                  </a:ext>
                </a:extLst>
              </a:tr>
              <a:tr h="6096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rgbClr val="990000"/>
                          </a:solidFill>
                          <a:effectLst/>
                          <a:latin typeface="Arial" pitchFamily="34" charset="0"/>
                          <a:ea typeface="SimSun" pitchFamily="2" charset="-122"/>
                          <a:cs typeface="Times New Roman" pitchFamily="18" charset="0"/>
                        </a:rPr>
                        <a:t>TCTH01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chemeClr val="tx1"/>
                          </a:solidFill>
                          <a:effectLst/>
                          <a:latin typeface="Times New Roman" pitchFamily="18" charset="0"/>
                          <a:ea typeface="SimSun" pitchFamily="2" charset="-122"/>
                          <a:cs typeface="Arial" pitchFamily="34" charset="0"/>
                        </a:rPr>
                        <a:t>Sơn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rgbClr val="0000FF"/>
                          </a:solidFill>
                          <a:effectLst/>
                          <a:latin typeface="Arial" pitchFamily="34" charset="0"/>
                          <a:ea typeface="Times New Roman" pitchFamily="18" charset="0"/>
                          <a:cs typeface="Arial" pitchFamily="34" charset="0"/>
                        </a:rPr>
                        <a:t>TCTHA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rgbClr val="000000"/>
                          </a:solidFill>
                          <a:effectLst/>
                          <a:latin typeface="Arial" pitchFamily="34" charset="0"/>
                          <a:ea typeface="Times New Roman" pitchFamily="18" charset="0"/>
                          <a:cs typeface="Arial" pitchFamily="34" charset="0"/>
                        </a:rPr>
                        <a:t>TCTH32A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rgbClr val="000000"/>
                          </a:solidFill>
                          <a:effectLst/>
                          <a:latin typeface="Arial" pitchFamily="34" charset="0"/>
                          <a:ea typeface="Times New Roman" pitchFamily="18" charset="0"/>
                          <a:cs typeface="Arial" pitchFamily="34" charset="0"/>
                        </a:rPr>
                        <a:t>80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rgbClr val="990000"/>
                          </a:solidFill>
                          <a:effectLst/>
                          <a:latin typeface="Arial" pitchFamily="34" charset="0"/>
                          <a:ea typeface="SimSun" pitchFamily="2" charset="-122"/>
                          <a:cs typeface="Times New Roman" pitchFamily="18" charset="0"/>
                        </a:rPr>
                        <a:t>THVP</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a:ln>
                            <a:noFill/>
                          </a:ln>
                          <a:solidFill>
                            <a:schemeClr val="bg2"/>
                          </a:solidFill>
                          <a:effectLst/>
                          <a:latin typeface="Times New Roman" pitchFamily="18" charset="0"/>
                          <a:ea typeface="Times New Roman" pitchFamily="18" charset="0"/>
                          <a:cs typeface="Arial" pitchFamily="34" charset="0"/>
                        </a:rPr>
                        <a:t>Cấu trúc dữ liệu</a:t>
                      </a:r>
                      <a:endParaRPr kumimoji="0" lang="en-US" altLang="zh-CN" sz="1800" b="0" i="0" u="none" strike="noStrike" cap="none" normalizeH="0" baseline="0">
                        <a:ln>
                          <a:noFill/>
                        </a:ln>
                        <a:solidFill>
                          <a:schemeClr val="bg2"/>
                        </a:solidFill>
                        <a:effectLst/>
                        <a:latin typeface="Times New Roman" pitchFamily="18" charset="0"/>
                        <a:ea typeface="SimSun" pitchFamily="2" charset="-122"/>
                        <a:cs typeface="Arial"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Arial" pitchFamily="34" charset="0"/>
                          <a:ea typeface="Times New Roman" pitchFamily="18" charset="0"/>
                          <a:cs typeface="Arial" pitchFamily="34" charset="0"/>
                        </a:rPr>
                        <a:t>8</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CC"/>
                    </a:solidFill>
                  </a:tcPr>
                </a:tc>
                <a:extLst>
                  <a:ext uri="{0D108BD9-81ED-4DB2-BD59-A6C34878D82A}">
                    <a16:rowId xmlns:a16="http://schemas.microsoft.com/office/drawing/2014/main" val="10004"/>
                  </a:ext>
                </a:extLst>
              </a:tr>
              <a:tr h="57467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rgbClr val="990000"/>
                          </a:solidFill>
                          <a:effectLst/>
                          <a:latin typeface="Arial" pitchFamily="34" charset="0"/>
                          <a:ea typeface="SimSun" pitchFamily="2" charset="-122"/>
                          <a:cs typeface="Times New Roman" pitchFamily="18" charset="0"/>
                        </a:rPr>
                        <a:t>TCTH02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chemeClr val="tx1"/>
                          </a:solidFill>
                          <a:effectLst/>
                          <a:latin typeface="Times New Roman" pitchFamily="18" charset="0"/>
                          <a:ea typeface="SimSun" pitchFamily="2" charset="-122"/>
                          <a:cs typeface="Arial" pitchFamily="34" charset="0"/>
                        </a:rPr>
                        <a:t>Bảo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rgbClr val="0000FF"/>
                          </a:solidFill>
                          <a:effectLst/>
                          <a:latin typeface="Arial" pitchFamily="34" charset="0"/>
                          <a:ea typeface="Times New Roman" pitchFamily="18" charset="0"/>
                          <a:cs typeface="Arial" pitchFamily="34" charset="0"/>
                        </a:rPr>
                        <a:t>TCTHB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rgbClr val="000000"/>
                          </a:solidFill>
                          <a:effectLst/>
                          <a:latin typeface="Arial" pitchFamily="34" charset="0"/>
                          <a:ea typeface="Times New Roman" pitchFamily="18" charset="0"/>
                          <a:cs typeface="Arial" pitchFamily="34" charset="0"/>
                        </a:rPr>
                        <a:t>TCTH32B</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rgbClr val="000000"/>
                          </a:solidFill>
                          <a:effectLst/>
                          <a:latin typeface="Arial" pitchFamily="34" charset="0"/>
                          <a:ea typeface="Times New Roman" pitchFamily="18" charset="0"/>
                          <a:cs typeface="Arial" pitchFamily="34" charset="0"/>
                        </a:rPr>
                        <a:t>65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rgbClr val="990000"/>
                          </a:solidFill>
                          <a:effectLst/>
                          <a:latin typeface="Arial" pitchFamily="34" charset="0"/>
                          <a:ea typeface="SimSun" pitchFamily="2" charset="-122"/>
                          <a:cs typeface="Times New Roman" pitchFamily="18" charset="0"/>
                        </a:rPr>
                        <a:t>CSDL</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a:ln>
                            <a:noFill/>
                          </a:ln>
                          <a:solidFill>
                            <a:schemeClr val="bg2"/>
                          </a:solidFill>
                          <a:effectLst/>
                          <a:latin typeface="Times New Roman" pitchFamily="18" charset="0"/>
                          <a:ea typeface="Times New Roman" pitchFamily="18" charset="0"/>
                          <a:cs typeface="Arial" pitchFamily="34" charset="0"/>
                        </a:rPr>
                        <a:t>Cấu trúc dữ liệu</a:t>
                      </a:r>
                      <a:endParaRPr kumimoji="0" lang="en-US" altLang="zh-CN" sz="1800" b="0" i="0" u="none" strike="noStrike" cap="none" normalizeH="0" baseline="0">
                        <a:ln>
                          <a:noFill/>
                        </a:ln>
                        <a:solidFill>
                          <a:schemeClr val="bg2"/>
                        </a:solidFill>
                        <a:effectLst/>
                        <a:latin typeface="Times New Roman" pitchFamily="18" charset="0"/>
                        <a:ea typeface="SimSun" pitchFamily="2" charset="-122"/>
                        <a:cs typeface="Arial"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Arial" pitchFamily="34" charset="0"/>
                          <a:ea typeface="Times New Roman" pitchFamily="18" charset="0"/>
                          <a:cs typeface="Arial" pitchFamily="34" charset="0"/>
                        </a:rPr>
                        <a:t>6</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FF"/>
                    </a:solidFill>
                  </a:tcPr>
                </a:tc>
                <a:extLst>
                  <a:ext uri="{0D108BD9-81ED-4DB2-BD59-A6C34878D82A}">
                    <a16:rowId xmlns:a16="http://schemas.microsoft.com/office/drawing/2014/main" val="10005"/>
                  </a:ext>
                </a:extLst>
              </a:tr>
              <a:tr h="57467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rgbClr val="990000"/>
                          </a:solidFill>
                          <a:effectLst/>
                          <a:latin typeface="Arial" pitchFamily="34" charset="0"/>
                          <a:ea typeface="Times New Roman" pitchFamily="18" charset="0"/>
                          <a:cs typeface="Arial" pitchFamily="34" charset="0"/>
                        </a:rPr>
                        <a:t>TCTH03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chemeClr val="tx1"/>
                          </a:solidFill>
                          <a:effectLst/>
                          <a:latin typeface="Arial" pitchFamily="34" charset="0"/>
                          <a:ea typeface="Times New Roman" pitchFamily="18" charset="0"/>
                          <a:cs typeface="Arial" pitchFamily="34" charset="0"/>
                        </a:rPr>
                        <a:t>Hà</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rgbClr val="0000FF"/>
                          </a:solidFill>
                          <a:effectLst/>
                          <a:latin typeface="Arial" pitchFamily="34" charset="0"/>
                          <a:ea typeface="Times New Roman" pitchFamily="18" charset="0"/>
                          <a:cs typeface="Arial" pitchFamily="34" charset="0"/>
                        </a:rPr>
                        <a:t>TCTHA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rgbClr val="000000"/>
                          </a:solidFill>
                          <a:effectLst/>
                          <a:latin typeface="Arial" pitchFamily="34" charset="0"/>
                          <a:ea typeface="Times New Roman" pitchFamily="18" charset="0"/>
                          <a:cs typeface="Arial" pitchFamily="34" charset="0"/>
                        </a:rPr>
                        <a:t>TCTH32C</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rgbClr val="000000"/>
                          </a:solidFill>
                          <a:effectLst/>
                          <a:latin typeface="Arial" pitchFamily="34" charset="0"/>
                          <a:ea typeface="Times New Roman" pitchFamily="18" charset="0"/>
                          <a:cs typeface="Arial" pitchFamily="34" charset="0"/>
                        </a:rPr>
                        <a:t>82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rgbClr val="990000"/>
                          </a:solidFill>
                          <a:effectLst/>
                          <a:latin typeface="Arial" pitchFamily="34" charset="0"/>
                          <a:ea typeface="SimSun" pitchFamily="2" charset="-122"/>
                          <a:cs typeface="Times New Roman" pitchFamily="18" charset="0"/>
                        </a:rPr>
                        <a:t>CTDL</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a:ln>
                            <a:noFill/>
                          </a:ln>
                          <a:solidFill>
                            <a:schemeClr val="bg2"/>
                          </a:solidFill>
                          <a:effectLst/>
                          <a:latin typeface="Times New Roman" pitchFamily="18" charset="0"/>
                          <a:ea typeface="Times New Roman" pitchFamily="18" charset="0"/>
                          <a:cs typeface="Arial" pitchFamily="34" charset="0"/>
                        </a:rPr>
                        <a:t>Cấu trúc dữ liệu</a:t>
                      </a:r>
                      <a:endParaRPr kumimoji="0" lang="en-US" altLang="zh-CN" sz="1800" b="0" i="0" u="none" strike="noStrike" cap="none" normalizeH="0" baseline="0">
                        <a:ln>
                          <a:noFill/>
                        </a:ln>
                        <a:solidFill>
                          <a:schemeClr val="bg2"/>
                        </a:solidFill>
                        <a:effectLst/>
                        <a:latin typeface="Times New Roman" pitchFamily="18" charset="0"/>
                        <a:ea typeface="SimSun" pitchFamily="2" charset="-122"/>
                        <a:cs typeface="Arial"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Arial" pitchFamily="34" charset="0"/>
                          <a:ea typeface="Times New Roman" pitchFamily="18" charset="0"/>
                          <a:cs typeface="Arial" pitchFamily="34" charset="0"/>
                        </a:rPr>
                        <a:t>7</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6"/>
                  </a:ext>
                </a:extLst>
              </a:tr>
            </a:tbl>
          </a:graphicData>
        </a:graphic>
      </p:graphicFrame>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1892"/>
                                        </p:tgtEl>
                                        <p:attrNameLst>
                                          <p:attrName>style.visibility</p:attrName>
                                        </p:attrNameLst>
                                      </p:cBhvr>
                                      <p:to>
                                        <p:strVal val="visible"/>
                                      </p:to>
                                    </p:set>
                                    <p:anim calcmode="lin" valueType="num">
                                      <p:cBhvr additive="base">
                                        <p:cTn id="7" dur="500" fill="hold"/>
                                        <p:tgtEl>
                                          <p:spTgt spid="421892"/>
                                        </p:tgtEl>
                                        <p:attrNameLst>
                                          <p:attrName>ppt_x</p:attrName>
                                        </p:attrNameLst>
                                      </p:cBhvr>
                                      <p:tavLst>
                                        <p:tav tm="0">
                                          <p:val>
                                            <p:strVal val="0-#ppt_w/2"/>
                                          </p:val>
                                        </p:tav>
                                        <p:tav tm="100000">
                                          <p:val>
                                            <p:strVal val="#ppt_x"/>
                                          </p:val>
                                        </p:tav>
                                      </p:tavLst>
                                    </p:anim>
                                    <p:anim calcmode="lin" valueType="num">
                                      <p:cBhvr additive="base">
                                        <p:cTn id="8" dur="500" fill="hold"/>
                                        <p:tgtEl>
                                          <p:spTgt spid="42189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22266"/>
                                        </p:tgtEl>
                                        <p:attrNameLst>
                                          <p:attrName>style.visibility</p:attrName>
                                        </p:attrNameLst>
                                      </p:cBhvr>
                                      <p:to>
                                        <p:strVal val="visible"/>
                                      </p:to>
                                    </p:set>
                                    <p:anim calcmode="lin" valueType="num">
                                      <p:cBhvr additive="base">
                                        <p:cTn id="13" dur="500" fill="hold"/>
                                        <p:tgtEl>
                                          <p:spTgt spid="422266"/>
                                        </p:tgtEl>
                                        <p:attrNameLst>
                                          <p:attrName>ppt_x</p:attrName>
                                        </p:attrNameLst>
                                      </p:cBhvr>
                                      <p:tavLst>
                                        <p:tav tm="0">
                                          <p:val>
                                            <p:strVal val="0-#ppt_w/2"/>
                                          </p:val>
                                        </p:tav>
                                        <p:tav tm="100000">
                                          <p:val>
                                            <p:strVal val="#ppt_x"/>
                                          </p:val>
                                        </p:tav>
                                      </p:tavLst>
                                    </p:anim>
                                    <p:anim calcmode="lin" valueType="num">
                                      <p:cBhvr additive="base">
                                        <p:cTn id="14" dur="500" fill="hold"/>
                                        <p:tgtEl>
                                          <p:spTgt spid="4222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lide Number Placeholder 5"/>
          <p:cNvSpPr>
            <a:spLocks noGrp="1"/>
          </p:cNvSpPr>
          <p:nvPr>
            <p:ph type="sldNum" sz="quarter" idx="12"/>
          </p:nvPr>
        </p:nvSpPr>
        <p:spPr/>
        <p:txBody>
          <a:bodyPr/>
          <a:lstStyle/>
          <a:p>
            <a:fld id="{B36D71F5-06CF-4492-8B15-4D5EEA2D28DF}" type="slidenum">
              <a:rPr lang="en-US"/>
              <a:pPr/>
              <a:t>11</a:t>
            </a:fld>
            <a:endParaRPr lang="en-US"/>
          </a:p>
        </p:txBody>
      </p:sp>
      <p:sp>
        <p:nvSpPr>
          <p:cNvPr id="283650" name="Rectangle 2"/>
          <p:cNvSpPr>
            <a:spLocks noGrp="1" noChangeArrowheads="1"/>
          </p:cNvSpPr>
          <p:nvPr>
            <p:ph type="title"/>
          </p:nvPr>
        </p:nvSpPr>
        <p:spPr>
          <a:xfrm>
            <a:off x="701675" y="304800"/>
            <a:ext cx="8442325" cy="495300"/>
          </a:xfrm>
          <a:noFill/>
          <a:ln/>
        </p:spPr>
        <p:txBody>
          <a:bodyPr lIns="92075" tIns="46038" rIns="92075" bIns="46038" anchor="ctr"/>
          <a:lstStyle/>
          <a:p>
            <a:r>
              <a:rPr lang="en-US" b="1">
                <a:solidFill>
                  <a:srgbClr val="0000FF"/>
                </a:solidFill>
              </a:rPr>
              <a:t>Ví dụ về một CSDL</a:t>
            </a:r>
          </a:p>
        </p:txBody>
      </p:sp>
      <p:sp>
        <p:nvSpPr>
          <p:cNvPr id="283651" name="Rectangle 3"/>
          <p:cNvSpPr>
            <a:spLocks noChangeArrowheads="1"/>
          </p:cNvSpPr>
          <p:nvPr/>
        </p:nvSpPr>
        <p:spPr bwMode="auto">
          <a:xfrm>
            <a:off x="0" y="4191000"/>
            <a:ext cx="11430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lang="en-US" altLang="zh-CN" sz="1600" b="1">
                <a:solidFill>
                  <a:srgbClr val="003300"/>
                </a:solidFill>
                <a:latin typeface="Arial" pitchFamily="34" charset="0"/>
                <a:ea typeface="Times New Roman" pitchFamily="18" charset="0"/>
                <a:cs typeface="Arial" pitchFamily="34" charset="0"/>
              </a:rPr>
              <a:t>MONHOC</a:t>
            </a:r>
          </a:p>
        </p:txBody>
      </p:sp>
      <p:sp>
        <p:nvSpPr>
          <p:cNvPr id="283652" name="Rectangle 4"/>
          <p:cNvSpPr>
            <a:spLocks noChangeArrowheads="1"/>
          </p:cNvSpPr>
          <p:nvPr/>
        </p:nvSpPr>
        <p:spPr bwMode="auto">
          <a:xfrm>
            <a:off x="1066800" y="1066800"/>
            <a:ext cx="114141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1600" b="1">
                <a:solidFill>
                  <a:srgbClr val="FF0000"/>
                </a:solidFill>
                <a:latin typeface="Arial" pitchFamily="34" charset="0"/>
                <a:ea typeface="Times New Roman" pitchFamily="18" charset="0"/>
                <a:cs typeface="Arial" pitchFamily="34" charset="0"/>
              </a:rPr>
              <a:t>SINHVIEN</a:t>
            </a:r>
          </a:p>
        </p:txBody>
      </p:sp>
      <p:graphicFrame>
        <p:nvGraphicFramePr>
          <p:cNvPr id="283653" name="Group 5"/>
          <p:cNvGraphicFramePr>
            <a:graphicFrameLocks noGrp="1"/>
          </p:cNvGraphicFramePr>
          <p:nvPr/>
        </p:nvGraphicFramePr>
        <p:xfrm>
          <a:off x="990600" y="1524000"/>
          <a:ext cx="4191000" cy="2286000"/>
        </p:xfrm>
        <a:graphic>
          <a:graphicData uri="http://schemas.openxmlformats.org/drawingml/2006/table">
            <a:tbl>
              <a:tblPr/>
              <a:tblGrid>
                <a:gridCol w="1371600">
                  <a:extLst>
                    <a:ext uri="{9D8B030D-6E8A-4147-A177-3AD203B41FA5}">
                      <a16:colId xmlns:a16="http://schemas.microsoft.com/office/drawing/2014/main" val="20000"/>
                    </a:ext>
                  </a:extLst>
                </a:gridCol>
                <a:gridCol w="1058863">
                  <a:extLst>
                    <a:ext uri="{9D8B030D-6E8A-4147-A177-3AD203B41FA5}">
                      <a16:colId xmlns:a16="http://schemas.microsoft.com/office/drawing/2014/main" val="20001"/>
                    </a:ext>
                  </a:extLst>
                </a:gridCol>
                <a:gridCol w="1760537">
                  <a:extLst>
                    <a:ext uri="{9D8B030D-6E8A-4147-A177-3AD203B41FA5}">
                      <a16:colId xmlns:a16="http://schemas.microsoft.com/office/drawing/2014/main" val="20002"/>
                    </a:ext>
                  </a:extLst>
                </a:gridCol>
              </a:tblGrid>
              <a:tr h="803275">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800" b="1" i="0" u="sng" strike="noStrike" cap="none" normalizeH="0" baseline="0">
                          <a:ln>
                            <a:noFill/>
                          </a:ln>
                          <a:solidFill>
                            <a:schemeClr val="tx1"/>
                          </a:solidFill>
                          <a:effectLst/>
                          <a:latin typeface="Arial" pitchFamily="34" charset="0"/>
                          <a:ea typeface="Times New Roman" pitchFamily="18" charset="0"/>
                          <a:cs typeface="Arial" pitchFamily="34" charset="0"/>
                        </a:rPr>
                        <a:t>MASV</a:t>
                      </a:r>
                      <a:endParaRPr kumimoji="0" lang="en-US" altLang="zh-CN" sz="18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800" b="1" i="0" u="none" strike="noStrike" cap="none" normalizeH="0" baseline="0">
                          <a:ln>
                            <a:noFill/>
                          </a:ln>
                          <a:solidFill>
                            <a:schemeClr val="tx1"/>
                          </a:solidFill>
                          <a:effectLst/>
                          <a:latin typeface="Arial" pitchFamily="34" charset="0"/>
                          <a:ea typeface="Times New Roman" pitchFamily="18" charset="0"/>
                          <a:cs typeface="Arial" pitchFamily="34" charset="0"/>
                        </a:rPr>
                        <a:t>TEN</a:t>
                      </a:r>
                      <a:endParaRPr kumimoji="0" lang="en-US" altLang="zh-CN" sz="18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800" b="1" i="0" u="none" strike="noStrike" cap="none" normalizeH="0" baseline="0">
                          <a:ln>
                            <a:noFill/>
                          </a:ln>
                          <a:solidFill>
                            <a:schemeClr val="tx1"/>
                          </a:solidFill>
                          <a:effectLst/>
                          <a:latin typeface="Arial" pitchFamily="34" charset="0"/>
                          <a:ea typeface="Times New Roman" pitchFamily="18" charset="0"/>
                          <a:cs typeface="Arial" pitchFamily="34" charset="0"/>
                        </a:rPr>
                        <a:t>MALOP</a:t>
                      </a:r>
                      <a:endParaRPr kumimoji="0" lang="en-US" altLang="zh-CN" sz="18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5402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990000"/>
                          </a:solidFill>
                          <a:effectLst/>
                          <a:latin typeface="Arial" pitchFamily="34" charset="0"/>
                          <a:ea typeface="SimSun" pitchFamily="2" charset="-122"/>
                          <a:cs typeface="Times New Roman" pitchFamily="18" charset="0"/>
                        </a:rPr>
                        <a:t>TCTH01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SimSun" pitchFamily="2" charset="-122"/>
                          <a:cs typeface="Arial" pitchFamily="34" charset="0"/>
                        </a:rPr>
                        <a:t>Sơn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FF"/>
                          </a:solidFill>
                          <a:effectLst/>
                          <a:latin typeface="Arial" pitchFamily="34" charset="0"/>
                          <a:ea typeface="Times New Roman" pitchFamily="18" charset="0"/>
                          <a:cs typeface="Arial" pitchFamily="34" charset="0"/>
                        </a:rPr>
                        <a:t>TCTHA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5402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990000"/>
                          </a:solidFill>
                          <a:effectLst/>
                          <a:latin typeface="Arial" pitchFamily="34" charset="0"/>
                          <a:ea typeface="SimSun" pitchFamily="2" charset="-122"/>
                          <a:cs typeface="Times New Roman" pitchFamily="18" charset="0"/>
                        </a:rPr>
                        <a:t>TCTH02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SimSun" pitchFamily="2" charset="-122"/>
                          <a:cs typeface="Arial" pitchFamily="34" charset="0"/>
                        </a:rPr>
                        <a:t>Bảo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FF"/>
                          </a:solidFill>
                          <a:effectLst/>
                          <a:latin typeface="Arial" pitchFamily="34" charset="0"/>
                          <a:ea typeface="Times New Roman" pitchFamily="18" charset="0"/>
                          <a:cs typeface="Arial" pitchFamily="34" charset="0"/>
                        </a:rPr>
                        <a:t>TCTHB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57467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990000"/>
                          </a:solidFill>
                          <a:effectLst/>
                          <a:latin typeface="Arial" pitchFamily="34" charset="0"/>
                          <a:ea typeface="Times New Roman" pitchFamily="18" charset="0"/>
                          <a:cs typeface="Arial" pitchFamily="34" charset="0"/>
                        </a:rPr>
                        <a:t>TCTH03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Arial" pitchFamily="34" charset="0"/>
                          <a:ea typeface="Times New Roman" pitchFamily="18" charset="0"/>
                          <a:cs typeface="Arial" pitchFamily="34" charset="0"/>
                        </a:rPr>
                        <a:t>Trang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FF"/>
                          </a:solidFill>
                          <a:effectLst/>
                          <a:latin typeface="Arial" pitchFamily="34" charset="0"/>
                          <a:ea typeface="Times New Roman" pitchFamily="18" charset="0"/>
                          <a:cs typeface="Arial" pitchFamily="34" charset="0"/>
                        </a:rPr>
                        <a:t>TCTHA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graphicFrame>
        <p:nvGraphicFramePr>
          <p:cNvPr id="283675" name="Group 27"/>
          <p:cNvGraphicFramePr>
            <a:graphicFrameLocks noGrp="1"/>
          </p:cNvGraphicFramePr>
          <p:nvPr/>
        </p:nvGraphicFramePr>
        <p:xfrm>
          <a:off x="5715000" y="3505200"/>
          <a:ext cx="3200400" cy="2987040"/>
        </p:xfrm>
        <a:graphic>
          <a:graphicData uri="http://schemas.openxmlformats.org/drawingml/2006/table">
            <a:tbl>
              <a:tblPr/>
              <a:tblGrid>
                <a:gridCol w="1371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609600">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800" b="1" i="0" u="none" strike="noStrike" cap="none" normalizeH="0" baseline="0">
                          <a:ln>
                            <a:noFill/>
                          </a:ln>
                          <a:solidFill>
                            <a:schemeClr val="tx1"/>
                          </a:solidFill>
                          <a:effectLst/>
                          <a:latin typeface="Arial" pitchFamily="34" charset="0"/>
                          <a:ea typeface="Times New Roman" pitchFamily="18" charset="0"/>
                          <a:cs typeface="Arial" pitchFamily="34" charset="0"/>
                        </a:rPr>
                        <a:t>MASV</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800" b="1" i="0" u="none" strike="noStrike" cap="none" normalizeH="0" baseline="0">
                          <a:ln>
                            <a:noFill/>
                          </a:ln>
                          <a:solidFill>
                            <a:schemeClr val="tx1"/>
                          </a:solidFill>
                          <a:effectLst/>
                          <a:latin typeface="Arial" pitchFamily="34" charset="0"/>
                          <a:ea typeface="Times New Roman" pitchFamily="18" charset="0"/>
                          <a:cs typeface="Arial" pitchFamily="34" charset="0"/>
                        </a:rPr>
                        <a:t>MAMH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800" b="1" i="0" u="none" strike="noStrike" cap="none" normalizeH="0" baseline="0">
                          <a:ln>
                            <a:noFill/>
                          </a:ln>
                          <a:solidFill>
                            <a:schemeClr val="tx1"/>
                          </a:solidFill>
                          <a:effectLst/>
                          <a:latin typeface="Arial" pitchFamily="34" charset="0"/>
                          <a:ea typeface="Times New Roman" pitchFamily="18" charset="0"/>
                          <a:cs typeface="Arial" pitchFamily="34" charset="0"/>
                        </a:rPr>
                        <a:t>DIEM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556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990000"/>
                          </a:solidFill>
                          <a:effectLst/>
                          <a:latin typeface="Arial" pitchFamily="34" charset="0"/>
                          <a:ea typeface="Times New Roman" pitchFamily="18" charset="0"/>
                          <a:cs typeface="Arial" pitchFamily="34" charset="0"/>
                        </a:rPr>
                        <a:t>TCTH01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990000"/>
                          </a:solidFill>
                          <a:effectLst/>
                          <a:latin typeface="Arial" pitchFamily="34" charset="0"/>
                          <a:ea typeface="Times New Roman" pitchFamily="18" charset="0"/>
                          <a:cs typeface="Arial" pitchFamily="34" charset="0"/>
                        </a:rPr>
                        <a:t>THVP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Arial" pitchFamily="34" charset="0"/>
                          <a:ea typeface="Times New Roman" pitchFamily="18" charset="0"/>
                          <a:cs typeface="Arial"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1"/>
                  </a:ext>
                </a:extLst>
              </a:tr>
              <a:tr h="3556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990000"/>
                          </a:solidFill>
                          <a:effectLst/>
                          <a:latin typeface="Arial" pitchFamily="34" charset="0"/>
                          <a:ea typeface="Times New Roman" pitchFamily="18" charset="0"/>
                          <a:cs typeface="Arial" pitchFamily="34" charset="0"/>
                        </a:rPr>
                        <a:t>TCTH01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990000"/>
                          </a:solidFill>
                          <a:effectLst/>
                          <a:latin typeface="Arial" pitchFamily="34" charset="0"/>
                          <a:ea typeface="Times New Roman" pitchFamily="18" charset="0"/>
                          <a:cs typeface="Arial" pitchFamily="34" charset="0"/>
                        </a:rPr>
                        <a:t>CSDL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Arial" pitchFamily="34" charset="0"/>
                          <a:ea typeface="Times New Roman" pitchFamily="18" charset="0"/>
                          <a:cs typeface="Arial" pitchFamily="34"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2"/>
                  </a:ext>
                </a:extLst>
              </a:tr>
              <a:tr h="3556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990000"/>
                          </a:solidFill>
                          <a:effectLst/>
                          <a:latin typeface="Arial" pitchFamily="34" charset="0"/>
                          <a:ea typeface="Times New Roman" pitchFamily="18" charset="0"/>
                          <a:cs typeface="Arial" pitchFamily="34" charset="0"/>
                        </a:rPr>
                        <a:t>TCTH01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990000"/>
                          </a:solidFill>
                          <a:effectLst/>
                          <a:latin typeface="Arial" pitchFamily="34" charset="0"/>
                          <a:ea typeface="Times New Roman" pitchFamily="18" charset="0"/>
                          <a:cs typeface="Arial" pitchFamily="34" charset="0"/>
                        </a:rPr>
                        <a:t>CTDL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Arial" pitchFamily="34" charset="0"/>
                          <a:ea typeface="Times New Roman" pitchFamily="18" charset="0"/>
                          <a:cs typeface="Arial"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3"/>
                  </a:ext>
                </a:extLst>
              </a:tr>
              <a:tr h="3556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990000"/>
                          </a:solidFill>
                          <a:effectLst/>
                          <a:latin typeface="Arial" pitchFamily="34" charset="0"/>
                          <a:ea typeface="Times New Roman" pitchFamily="18" charset="0"/>
                          <a:cs typeface="Arial" pitchFamily="34" charset="0"/>
                        </a:rPr>
                        <a:t>TCTH02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990000"/>
                          </a:solidFill>
                          <a:effectLst/>
                          <a:latin typeface="Arial" pitchFamily="34" charset="0"/>
                          <a:ea typeface="Times New Roman" pitchFamily="18" charset="0"/>
                          <a:cs typeface="Arial" pitchFamily="34" charset="0"/>
                        </a:rPr>
                        <a:t>THVP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Arial" pitchFamily="34" charset="0"/>
                          <a:ea typeface="Times New Roman" pitchFamily="18" charset="0"/>
                          <a:cs typeface="Arial" pitchFamily="34"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4"/>
                  </a:ext>
                </a:extLst>
              </a:tr>
              <a:tr h="3556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990000"/>
                          </a:solidFill>
                          <a:effectLst/>
                          <a:latin typeface="Arial" pitchFamily="34" charset="0"/>
                          <a:ea typeface="Times New Roman" pitchFamily="18" charset="0"/>
                          <a:cs typeface="Arial" pitchFamily="34" charset="0"/>
                        </a:rPr>
                        <a:t>TCTH02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990000"/>
                          </a:solidFill>
                          <a:effectLst/>
                          <a:latin typeface="Arial" pitchFamily="34" charset="0"/>
                          <a:ea typeface="Times New Roman" pitchFamily="18" charset="0"/>
                          <a:cs typeface="Arial" pitchFamily="34" charset="0"/>
                        </a:rPr>
                        <a:t>CSDL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Arial" pitchFamily="34" charset="0"/>
                          <a:ea typeface="Times New Roman" pitchFamily="18" charset="0"/>
                          <a:cs typeface="Arial"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5"/>
                  </a:ext>
                </a:extLst>
              </a:tr>
              <a:tr h="3556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990000"/>
                          </a:solidFill>
                          <a:effectLst/>
                          <a:latin typeface="Arial" pitchFamily="34" charset="0"/>
                          <a:ea typeface="Times New Roman" pitchFamily="18" charset="0"/>
                          <a:cs typeface="Arial" pitchFamily="34" charset="0"/>
                        </a:rPr>
                        <a:t>TCTH03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990000"/>
                          </a:solidFill>
                          <a:effectLst/>
                          <a:latin typeface="Arial" pitchFamily="34" charset="0"/>
                          <a:ea typeface="Times New Roman" pitchFamily="18" charset="0"/>
                          <a:cs typeface="Arial" pitchFamily="34" charset="0"/>
                        </a:rPr>
                        <a:t>THVP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Arial" pitchFamily="34" charset="0"/>
                          <a:ea typeface="Times New Roman" pitchFamily="18" charset="0"/>
                          <a:cs typeface="Arial" pitchFamily="34"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6"/>
                  </a:ext>
                </a:extLst>
              </a:tr>
            </a:tbl>
          </a:graphicData>
        </a:graphic>
      </p:graphicFrame>
      <p:graphicFrame>
        <p:nvGraphicFramePr>
          <p:cNvPr id="283767" name="Group 119"/>
          <p:cNvGraphicFramePr>
            <a:graphicFrameLocks noGrp="1"/>
          </p:cNvGraphicFramePr>
          <p:nvPr/>
        </p:nvGraphicFramePr>
        <p:xfrm>
          <a:off x="1066800" y="4343400"/>
          <a:ext cx="3956050" cy="1866900"/>
        </p:xfrm>
        <a:graphic>
          <a:graphicData uri="http://schemas.openxmlformats.org/drawingml/2006/table">
            <a:tbl>
              <a:tblPr/>
              <a:tblGrid>
                <a:gridCol w="1066800">
                  <a:extLst>
                    <a:ext uri="{9D8B030D-6E8A-4147-A177-3AD203B41FA5}">
                      <a16:colId xmlns:a16="http://schemas.microsoft.com/office/drawing/2014/main" val="20000"/>
                    </a:ext>
                  </a:extLst>
                </a:gridCol>
                <a:gridCol w="182245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466725">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800" b="1" i="0" u="sng" strike="noStrike" cap="none" normalizeH="0" baseline="0">
                          <a:ln>
                            <a:noFill/>
                          </a:ln>
                          <a:solidFill>
                            <a:schemeClr val="bg2"/>
                          </a:solidFill>
                          <a:effectLst/>
                          <a:latin typeface="Arial" pitchFamily="34" charset="0"/>
                          <a:ea typeface="Times New Roman" pitchFamily="18" charset="0"/>
                          <a:cs typeface="Arial" pitchFamily="34" charset="0"/>
                        </a:rPr>
                        <a:t>MAMH</a:t>
                      </a:r>
                      <a:endParaRPr kumimoji="0" lang="en-US" altLang="zh-CN" sz="1800" b="0" i="0" u="none" strike="noStrike" cap="none" normalizeH="0" baseline="0">
                        <a:ln>
                          <a:noFill/>
                        </a:ln>
                        <a:solidFill>
                          <a:schemeClr val="bg2"/>
                        </a:solidFill>
                        <a:effectLst/>
                        <a:latin typeface="Arial" pitchFamily="34" charset="0"/>
                        <a:ea typeface="Times New Roman" pitchFamily="18"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800" b="1" i="0" u="none" strike="noStrike" cap="none" normalizeH="0" baseline="0">
                          <a:ln>
                            <a:noFill/>
                          </a:ln>
                          <a:solidFill>
                            <a:schemeClr val="bg2"/>
                          </a:solidFill>
                          <a:effectLst/>
                          <a:latin typeface="Arial" pitchFamily="34" charset="0"/>
                          <a:ea typeface="Times New Roman" pitchFamily="18" charset="0"/>
                          <a:cs typeface="Arial" pitchFamily="34" charset="0"/>
                        </a:rPr>
                        <a:t>TENMH</a:t>
                      </a:r>
                      <a:endParaRPr kumimoji="0" lang="en-US" altLang="zh-CN" sz="1800" b="0" i="0" u="none" strike="noStrike" cap="none" normalizeH="0" baseline="0">
                        <a:ln>
                          <a:noFill/>
                        </a:ln>
                        <a:solidFill>
                          <a:schemeClr val="bg2"/>
                        </a:solidFill>
                        <a:effectLst/>
                        <a:latin typeface="Arial" pitchFamily="34" charset="0"/>
                        <a:ea typeface="Times New Roman" pitchFamily="18"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800" b="1" i="0" u="none" strike="noStrike" cap="none" normalizeH="0" baseline="0">
                          <a:ln>
                            <a:noFill/>
                          </a:ln>
                          <a:solidFill>
                            <a:schemeClr val="bg2"/>
                          </a:solidFill>
                          <a:effectLst/>
                          <a:latin typeface="Arial" pitchFamily="34" charset="0"/>
                          <a:ea typeface="Times New Roman" pitchFamily="18" charset="0"/>
                          <a:cs typeface="Arial" pitchFamily="34" charset="0"/>
                        </a:rPr>
                        <a:t>TINCHI</a:t>
                      </a:r>
                      <a:endParaRPr kumimoji="0" lang="en-US" altLang="zh-CN" sz="1800" b="0" i="0" u="none" strike="noStrike" cap="none" normalizeH="0" baseline="0">
                        <a:ln>
                          <a:noFill/>
                        </a:ln>
                        <a:solidFill>
                          <a:schemeClr val="bg2"/>
                        </a:solidFill>
                        <a:effectLst/>
                        <a:latin typeface="Arial" pitchFamily="34" charset="0"/>
                        <a:ea typeface="Times New Roman" pitchFamily="18"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46672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990000"/>
                          </a:solidFill>
                          <a:effectLst/>
                          <a:latin typeface="Arial" pitchFamily="34" charset="0"/>
                          <a:ea typeface="SimSun" pitchFamily="2" charset="-122"/>
                          <a:cs typeface="Times New Roman" pitchFamily="18" charset="0"/>
                        </a:rPr>
                        <a:t>THVP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bg2"/>
                          </a:solidFill>
                          <a:effectLst/>
                          <a:latin typeface="Times New Roman" pitchFamily="18" charset="0"/>
                          <a:ea typeface="SimSun" pitchFamily="2" charset="-122"/>
                          <a:cs typeface="Arial" pitchFamily="34" charset="0"/>
                        </a:rPr>
                        <a:t>Nhập môn 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bg2"/>
                          </a:solidFill>
                          <a:effectLst/>
                          <a:latin typeface="Arial" pitchFamily="34" charset="0"/>
                          <a:ea typeface="Times New Roman" pitchFamily="18" charset="0"/>
                          <a:cs typeface="Arial"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46672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990000"/>
                          </a:solidFill>
                          <a:effectLst/>
                          <a:latin typeface="Arial" pitchFamily="34" charset="0"/>
                          <a:ea typeface="SimSun" pitchFamily="2" charset="-122"/>
                          <a:cs typeface="Times New Roman" pitchFamily="18" charset="0"/>
                        </a:rPr>
                        <a:t>CSDL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2000" b="0" i="0" u="none" strike="noStrike" cap="none" normalizeH="0" baseline="0">
                          <a:ln>
                            <a:noFill/>
                          </a:ln>
                          <a:solidFill>
                            <a:schemeClr val="bg2"/>
                          </a:solidFill>
                          <a:effectLst/>
                          <a:latin typeface="Times New Roman" pitchFamily="18" charset="0"/>
                          <a:ea typeface="Times New Roman" pitchFamily="18" charset="0"/>
                          <a:cs typeface="Arial" pitchFamily="34" charset="0"/>
                        </a:rPr>
                        <a:t>Cấu trúc dữ liệu</a:t>
                      </a:r>
                      <a:endParaRPr kumimoji="0" lang="en-US" altLang="zh-CN" sz="2000" b="0" i="0" u="none" strike="noStrike" cap="none" normalizeH="0" baseline="0">
                        <a:ln>
                          <a:noFill/>
                        </a:ln>
                        <a:solidFill>
                          <a:schemeClr val="bg2"/>
                        </a:solidFill>
                        <a:effectLst/>
                        <a:latin typeface="Times New Roman" pitchFamily="18" charset="0"/>
                        <a:ea typeface="SimSun"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bg2"/>
                          </a:solidFill>
                          <a:effectLst/>
                          <a:latin typeface="Arial" pitchFamily="34" charset="0"/>
                          <a:ea typeface="Times New Roman" pitchFamily="18" charset="0"/>
                          <a:cs typeface="Arial"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46672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990000"/>
                          </a:solidFill>
                          <a:effectLst/>
                          <a:latin typeface="Arial" pitchFamily="34" charset="0"/>
                          <a:ea typeface="SimSun" pitchFamily="2" charset="-122"/>
                          <a:cs typeface="Times New Roman" pitchFamily="18" charset="0"/>
                        </a:rPr>
                        <a:t>CTDL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bg2"/>
                          </a:solidFill>
                          <a:effectLst/>
                          <a:latin typeface="Times New Roman" pitchFamily="18" charset="0"/>
                          <a:ea typeface="SimSun" pitchFamily="2" charset="-122"/>
                          <a:cs typeface="Arial" pitchFamily="34" charset="0"/>
                        </a:rPr>
                        <a:t>To</a:t>
                      </a:r>
                      <a:r>
                        <a:rPr kumimoji="0" lang="en-US" altLang="zh-CN" sz="2000" b="0" i="0" u="none" strike="noStrike" cap="none" normalizeH="0" baseline="0">
                          <a:ln>
                            <a:noFill/>
                          </a:ln>
                          <a:solidFill>
                            <a:schemeClr val="bg2"/>
                          </a:solidFill>
                          <a:effectLst/>
                          <a:latin typeface="Gill Sans"/>
                          <a:ea typeface="SimSun" pitchFamily="2" charset="-122"/>
                          <a:cs typeface="Arial" pitchFamily="34" charset="0"/>
                        </a:rPr>
                        <a:t>á</a:t>
                      </a:r>
                      <a:r>
                        <a:rPr kumimoji="0" lang="en-US" altLang="zh-CN" sz="2000" b="0" i="0" u="none" strike="noStrike" cap="none" normalizeH="0" baseline="0">
                          <a:ln>
                            <a:noFill/>
                          </a:ln>
                          <a:solidFill>
                            <a:schemeClr val="bg2"/>
                          </a:solidFill>
                          <a:effectLst/>
                          <a:latin typeface="Times New Roman" pitchFamily="18" charset="0"/>
                          <a:ea typeface="SimSun" pitchFamily="2" charset="-122"/>
                          <a:cs typeface="Arial" pitchFamily="34" charset="0"/>
                        </a:rPr>
                        <a:t>n rời rạc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bg2"/>
                          </a:solidFill>
                          <a:effectLst/>
                          <a:latin typeface="Arial" pitchFamily="34" charset="0"/>
                          <a:ea typeface="Times New Roman" pitchFamily="18" charset="0"/>
                          <a:cs typeface="Arial"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bl>
          </a:graphicData>
        </a:graphic>
      </p:graphicFrame>
      <p:sp>
        <p:nvSpPr>
          <p:cNvPr id="283736" name="Rectangle 88"/>
          <p:cNvSpPr>
            <a:spLocks noChangeArrowheads="1"/>
          </p:cNvSpPr>
          <p:nvPr/>
        </p:nvSpPr>
        <p:spPr bwMode="auto">
          <a:xfrm>
            <a:off x="5562600" y="3124200"/>
            <a:ext cx="103981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1600" b="1">
                <a:solidFill>
                  <a:srgbClr val="0000CC"/>
                </a:solidFill>
                <a:latin typeface="Arial" pitchFamily="34" charset="0"/>
                <a:ea typeface="Times New Roman" pitchFamily="18" charset="0"/>
                <a:cs typeface="Arial" pitchFamily="34" charset="0"/>
              </a:rPr>
              <a:t>KETQUA</a:t>
            </a:r>
          </a:p>
        </p:txBody>
      </p:sp>
      <p:sp>
        <p:nvSpPr>
          <p:cNvPr id="283737" name="Rectangle 89"/>
          <p:cNvSpPr>
            <a:spLocks noChangeArrowheads="1"/>
          </p:cNvSpPr>
          <p:nvPr/>
        </p:nvSpPr>
        <p:spPr bwMode="auto">
          <a:xfrm>
            <a:off x="5562600" y="762000"/>
            <a:ext cx="60166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1600" b="1">
                <a:solidFill>
                  <a:srgbClr val="990000"/>
                </a:solidFill>
                <a:latin typeface="Arial" pitchFamily="34" charset="0"/>
                <a:ea typeface="Times New Roman" pitchFamily="18" charset="0"/>
                <a:cs typeface="Arial" pitchFamily="34" charset="0"/>
              </a:rPr>
              <a:t>LOP</a:t>
            </a:r>
          </a:p>
        </p:txBody>
      </p:sp>
      <p:graphicFrame>
        <p:nvGraphicFramePr>
          <p:cNvPr id="283763" name="Group 115"/>
          <p:cNvGraphicFramePr>
            <a:graphicFrameLocks noGrp="1"/>
          </p:cNvGraphicFramePr>
          <p:nvPr/>
        </p:nvGraphicFramePr>
        <p:xfrm>
          <a:off x="5410200" y="1219200"/>
          <a:ext cx="3505200" cy="1557020"/>
        </p:xfrm>
        <a:graphic>
          <a:graphicData uri="http://schemas.openxmlformats.org/drawingml/2006/table">
            <a:tbl>
              <a:tblPr/>
              <a:tblGrid>
                <a:gridCol w="11938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68300">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800" b="1" i="0" u="sng" strike="noStrike" cap="none" normalizeH="0" baseline="0">
                          <a:ln>
                            <a:noFill/>
                          </a:ln>
                          <a:solidFill>
                            <a:srgbClr val="000000"/>
                          </a:solidFill>
                          <a:effectLst/>
                          <a:latin typeface="Arial" pitchFamily="34" charset="0"/>
                          <a:ea typeface="Times New Roman" pitchFamily="18" charset="0"/>
                          <a:cs typeface="Arial" pitchFamily="34" charset="0"/>
                        </a:rPr>
                        <a:t>MALOP</a:t>
                      </a:r>
                      <a:endParaRPr kumimoji="0" lang="en-US" altLang="zh-CN" sz="1800" b="0" i="0" u="none" strike="noStrike" cap="none" normalizeH="0" baseline="0">
                        <a:ln>
                          <a:noFill/>
                        </a:ln>
                        <a:solidFill>
                          <a:srgbClr val="000000"/>
                        </a:solidFill>
                        <a:effectLst/>
                        <a:latin typeface="Arial" pitchFamily="34" charset="0"/>
                        <a:ea typeface="Times New Roman" pitchFamily="18"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800" b="1" i="0" u="none" strike="noStrike" cap="none" normalizeH="0" baseline="0">
                          <a:ln>
                            <a:noFill/>
                          </a:ln>
                          <a:solidFill>
                            <a:srgbClr val="000000"/>
                          </a:solidFill>
                          <a:effectLst/>
                          <a:latin typeface="Arial" pitchFamily="34" charset="0"/>
                          <a:ea typeface="Times New Roman" pitchFamily="18" charset="0"/>
                          <a:cs typeface="Arial" pitchFamily="34" charset="0"/>
                        </a:rPr>
                        <a:t>TENLOP</a:t>
                      </a:r>
                      <a:endParaRPr kumimoji="0" lang="en-US" altLang="zh-CN" sz="1800" b="0" i="0" u="none" strike="noStrike" cap="none" normalizeH="0" baseline="0">
                        <a:ln>
                          <a:noFill/>
                        </a:ln>
                        <a:solidFill>
                          <a:srgbClr val="000000"/>
                        </a:solidFill>
                        <a:effectLst/>
                        <a:latin typeface="Arial" pitchFamily="34" charset="0"/>
                        <a:ea typeface="Times New Roman" pitchFamily="18"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800" b="1" i="0" u="none" strike="noStrike" cap="none" normalizeH="0" baseline="0">
                          <a:ln>
                            <a:noFill/>
                          </a:ln>
                          <a:solidFill>
                            <a:srgbClr val="000000"/>
                          </a:solidFill>
                          <a:effectLst/>
                          <a:latin typeface="Arial" pitchFamily="34" charset="0"/>
                          <a:ea typeface="Times New Roman" pitchFamily="18" charset="0"/>
                          <a:cs typeface="Arial" pitchFamily="34" charset="0"/>
                        </a:rPr>
                        <a:t>KHOA</a:t>
                      </a:r>
                      <a:endParaRPr kumimoji="0" lang="en-US" altLang="zh-CN" sz="1800" b="0" i="0" u="none" strike="noStrike" cap="none" normalizeH="0" baseline="0">
                        <a:ln>
                          <a:noFill/>
                        </a:ln>
                        <a:solidFill>
                          <a:srgbClr val="000000"/>
                        </a:solidFill>
                        <a:effectLst/>
                        <a:latin typeface="Arial" pitchFamily="34" charset="0"/>
                        <a:ea typeface="Times New Roman" pitchFamily="18"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683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990000"/>
                          </a:solidFill>
                          <a:effectLst/>
                          <a:latin typeface="Arial" pitchFamily="34" charset="0"/>
                          <a:ea typeface="Times New Roman" pitchFamily="18" charset="0"/>
                          <a:cs typeface="Arial" pitchFamily="34" charset="0"/>
                        </a:rPr>
                        <a:t>TCTHA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Arial" pitchFamily="34" charset="0"/>
                          <a:ea typeface="Times New Roman" pitchFamily="18" charset="0"/>
                          <a:cs typeface="Arial" pitchFamily="34" charset="0"/>
                        </a:rPr>
                        <a:t>TCTH32A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Arial" pitchFamily="34" charset="0"/>
                          <a:ea typeface="Times New Roman" pitchFamily="18" charset="0"/>
                          <a:cs typeface="Arial" pitchFamily="34" charset="0"/>
                        </a:rPr>
                        <a:t>CNTT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683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990000"/>
                          </a:solidFill>
                          <a:effectLst/>
                          <a:latin typeface="Arial" pitchFamily="34" charset="0"/>
                          <a:ea typeface="Times New Roman" pitchFamily="18" charset="0"/>
                          <a:cs typeface="Arial" pitchFamily="34" charset="0"/>
                        </a:rPr>
                        <a:t>TCTHB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Arial" pitchFamily="34" charset="0"/>
                          <a:ea typeface="Times New Roman" pitchFamily="18" charset="0"/>
                          <a:cs typeface="Arial" pitchFamily="34" charset="0"/>
                        </a:rPr>
                        <a:t>TCTH32B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Arial" pitchFamily="34" charset="0"/>
                          <a:ea typeface="Times New Roman" pitchFamily="18" charset="0"/>
                          <a:cs typeface="Arial" pitchFamily="34" charset="0"/>
                        </a:rPr>
                        <a:t>CNTT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3683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990000"/>
                          </a:solidFill>
                          <a:effectLst/>
                          <a:latin typeface="Arial" pitchFamily="34" charset="0"/>
                          <a:ea typeface="Times New Roman" pitchFamily="18" charset="0"/>
                          <a:cs typeface="Arial" pitchFamily="34" charset="0"/>
                        </a:rPr>
                        <a:t>TCTHC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Arial" pitchFamily="34" charset="0"/>
                          <a:ea typeface="Times New Roman" pitchFamily="18" charset="0"/>
                          <a:cs typeface="Arial" pitchFamily="34" charset="0"/>
                        </a:rPr>
                        <a:t>TCTH32C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Arial" pitchFamily="34" charset="0"/>
                          <a:ea typeface="Times New Roman" pitchFamily="18" charset="0"/>
                          <a:cs typeface="Arial" pitchFamily="34" charset="0"/>
                        </a:rPr>
                        <a:t>CNTT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bl>
          </a:graphicData>
        </a:graphic>
      </p:graphicFrame>
      <p:grpSp>
        <p:nvGrpSpPr>
          <p:cNvPr id="283773" name="Group 125"/>
          <p:cNvGrpSpPr>
            <a:grpSpLocks/>
          </p:cNvGrpSpPr>
          <p:nvPr/>
        </p:nvGrpSpPr>
        <p:grpSpPr bwMode="auto">
          <a:xfrm>
            <a:off x="4038600" y="1066800"/>
            <a:ext cx="1828800" cy="457200"/>
            <a:chOff x="2544" y="672"/>
            <a:chExt cx="1152" cy="288"/>
          </a:xfrm>
        </p:grpSpPr>
        <p:sp>
          <p:nvSpPr>
            <p:cNvPr id="283764" name="Line 116"/>
            <p:cNvSpPr>
              <a:spLocks noChangeShapeType="1"/>
            </p:cNvSpPr>
            <p:nvPr/>
          </p:nvSpPr>
          <p:spPr bwMode="auto">
            <a:xfrm>
              <a:off x="2544" y="672"/>
              <a:ext cx="0" cy="288"/>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765" name="Line 117"/>
            <p:cNvSpPr>
              <a:spLocks noChangeShapeType="1"/>
            </p:cNvSpPr>
            <p:nvPr/>
          </p:nvSpPr>
          <p:spPr bwMode="auto">
            <a:xfrm>
              <a:off x="2544" y="672"/>
              <a:ext cx="115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766" name="Line 118"/>
            <p:cNvSpPr>
              <a:spLocks noChangeShapeType="1"/>
            </p:cNvSpPr>
            <p:nvPr/>
          </p:nvSpPr>
          <p:spPr bwMode="auto">
            <a:xfrm flipV="1">
              <a:off x="3696" y="672"/>
              <a:ext cx="0" cy="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3775" name="Group 127"/>
          <p:cNvGrpSpPr>
            <a:grpSpLocks/>
          </p:cNvGrpSpPr>
          <p:nvPr/>
        </p:nvGrpSpPr>
        <p:grpSpPr bwMode="auto">
          <a:xfrm>
            <a:off x="1600200" y="6200775"/>
            <a:ext cx="6019800" cy="504825"/>
            <a:chOff x="1008" y="3906"/>
            <a:chExt cx="3792" cy="318"/>
          </a:xfrm>
        </p:grpSpPr>
        <p:sp>
          <p:nvSpPr>
            <p:cNvPr id="283768" name="Line 120"/>
            <p:cNvSpPr>
              <a:spLocks noChangeShapeType="1"/>
            </p:cNvSpPr>
            <p:nvPr/>
          </p:nvSpPr>
          <p:spPr bwMode="auto">
            <a:xfrm>
              <a:off x="1008" y="3906"/>
              <a:ext cx="0" cy="31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769" name="Line 121"/>
            <p:cNvSpPr>
              <a:spLocks noChangeShapeType="1"/>
            </p:cNvSpPr>
            <p:nvPr/>
          </p:nvSpPr>
          <p:spPr bwMode="auto">
            <a:xfrm>
              <a:off x="1008" y="4218"/>
              <a:ext cx="37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83770" name="Line 122"/>
          <p:cNvSpPr>
            <a:spLocks noChangeShapeType="1"/>
          </p:cNvSpPr>
          <p:nvPr/>
        </p:nvSpPr>
        <p:spPr bwMode="auto">
          <a:xfrm flipV="1">
            <a:off x="7620000" y="6477000"/>
            <a:ext cx="0" cy="20955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83774" name="Group 126"/>
          <p:cNvGrpSpPr>
            <a:grpSpLocks/>
          </p:cNvGrpSpPr>
          <p:nvPr/>
        </p:nvGrpSpPr>
        <p:grpSpPr bwMode="auto">
          <a:xfrm>
            <a:off x="1676400" y="3810000"/>
            <a:ext cx="4038600" cy="228600"/>
            <a:chOff x="1056" y="2400"/>
            <a:chExt cx="2544" cy="144"/>
          </a:xfrm>
        </p:grpSpPr>
        <p:sp>
          <p:nvSpPr>
            <p:cNvPr id="283771" name="Line 123"/>
            <p:cNvSpPr>
              <a:spLocks noChangeShapeType="1"/>
            </p:cNvSpPr>
            <p:nvPr/>
          </p:nvSpPr>
          <p:spPr bwMode="auto">
            <a:xfrm>
              <a:off x="1056" y="2400"/>
              <a:ext cx="0" cy="14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772" name="Line 124"/>
            <p:cNvSpPr>
              <a:spLocks noChangeShapeType="1"/>
            </p:cNvSpPr>
            <p:nvPr/>
          </p:nvSpPr>
          <p:spPr bwMode="auto">
            <a:xfrm>
              <a:off x="1056" y="2544"/>
              <a:ext cx="2544"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3652"/>
                                        </p:tgtEl>
                                        <p:attrNameLst>
                                          <p:attrName>style.visibility</p:attrName>
                                        </p:attrNameLst>
                                      </p:cBhvr>
                                      <p:to>
                                        <p:strVal val="visible"/>
                                      </p:to>
                                    </p:set>
                                    <p:anim calcmode="lin" valueType="num">
                                      <p:cBhvr additive="base">
                                        <p:cTn id="7" dur="500" fill="hold"/>
                                        <p:tgtEl>
                                          <p:spTgt spid="283652"/>
                                        </p:tgtEl>
                                        <p:attrNameLst>
                                          <p:attrName>ppt_x</p:attrName>
                                        </p:attrNameLst>
                                      </p:cBhvr>
                                      <p:tavLst>
                                        <p:tav tm="0">
                                          <p:val>
                                            <p:strVal val="0-#ppt_w/2"/>
                                          </p:val>
                                        </p:tav>
                                        <p:tav tm="100000">
                                          <p:val>
                                            <p:strVal val="#ppt_x"/>
                                          </p:val>
                                        </p:tav>
                                      </p:tavLst>
                                    </p:anim>
                                    <p:anim calcmode="lin" valueType="num">
                                      <p:cBhvr additive="base">
                                        <p:cTn id="8" dur="500" fill="hold"/>
                                        <p:tgtEl>
                                          <p:spTgt spid="2836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83653"/>
                                        </p:tgtEl>
                                        <p:attrNameLst>
                                          <p:attrName>style.visibility</p:attrName>
                                        </p:attrNameLst>
                                      </p:cBhvr>
                                      <p:to>
                                        <p:strVal val="visible"/>
                                      </p:to>
                                    </p:set>
                                    <p:anim calcmode="lin" valueType="num">
                                      <p:cBhvr additive="base">
                                        <p:cTn id="13" dur="500" fill="hold"/>
                                        <p:tgtEl>
                                          <p:spTgt spid="283653"/>
                                        </p:tgtEl>
                                        <p:attrNameLst>
                                          <p:attrName>ppt_x</p:attrName>
                                        </p:attrNameLst>
                                      </p:cBhvr>
                                      <p:tavLst>
                                        <p:tav tm="0">
                                          <p:val>
                                            <p:strVal val="0-#ppt_w/2"/>
                                          </p:val>
                                        </p:tav>
                                        <p:tav tm="100000">
                                          <p:val>
                                            <p:strVal val="#ppt_x"/>
                                          </p:val>
                                        </p:tav>
                                      </p:tavLst>
                                    </p:anim>
                                    <p:anim calcmode="lin" valueType="num">
                                      <p:cBhvr additive="base">
                                        <p:cTn id="14" dur="500" fill="hold"/>
                                        <p:tgtEl>
                                          <p:spTgt spid="28365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83737"/>
                                        </p:tgtEl>
                                        <p:attrNameLst>
                                          <p:attrName>style.visibility</p:attrName>
                                        </p:attrNameLst>
                                      </p:cBhvr>
                                      <p:to>
                                        <p:strVal val="visible"/>
                                      </p:to>
                                    </p:set>
                                    <p:anim calcmode="lin" valueType="num">
                                      <p:cBhvr additive="base">
                                        <p:cTn id="19" dur="500" fill="hold"/>
                                        <p:tgtEl>
                                          <p:spTgt spid="283737"/>
                                        </p:tgtEl>
                                        <p:attrNameLst>
                                          <p:attrName>ppt_x</p:attrName>
                                        </p:attrNameLst>
                                      </p:cBhvr>
                                      <p:tavLst>
                                        <p:tav tm="0">
                                          <p:val>
                                            <p:strVal val="1+#ppt_w/2"/>
                                          </p:val>
                                        </p:tav>
                                        <p:tav tm="100000">
                                          <p:val>
                                            <p:strVal val="#ppt_x"/>
                                          </p:val>
                                        </p:tav>
                                      </p:tavLst>
                                    </p:anim>
                                    <p:anim calcmode="lin" valueType="num">
                                      <p:cBhvr additive="base">
                                        <p:cTn id="20" dur="500" fill="hold"/>
                                        <p:tgtEl>
                                          <p:spTgt spid="28373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283763"/>
                                        </p:tgtEl>
                                        <p:attrNameLst>
                                          <p:attrName>style.visibility</p:attrName>
                                        </p:attrNameLst>
                                      </p:cBhvr>
                                      <p:to>
                                        <p:strVal val="visible"/>
                                      </p:to>
                                    </p:set>
                                    <p:anim calcmode="lin" valueType="num">
                                      <p:cBhvr additive="base">
                                        <p:cTn id="25" dur="500" fill="hold"/>
                                        <p:tgtEl>
                                          <p:spTgt spid="283763"/>
                                        </p:tgtEl>
                                        <p:attrNameLst>
                                          <p:attrName>ppt_x</p:attrName>
                                        </p:attrNameLst>
                                      </p:cBhvr>
                                      <p:tavLst>
                                        <p:tav tm="0">
                                          <p:val>
                                            <p:strVal val="1+#ppt_w/2"/>
                                          </p:val>
                                        </p:tav>
                                        <p:tav tm="100000">
                                          <p:val>
                                            <p:strVal val="#ppt_x"/>
                                          </p:val>
                                        </p:tav>
                                      </p:tavLst>
                                    </p:anim>
                                    <p:anim calcmode="lin" valueType="num">
                                      <p:cBhvr additive="base">
                                        <p:cTn id="26" dur="500" fill="hold"/>
                                        <p:tgtEl>
                                          <p:spTgt spid="28376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283651"/>
                                        </p:tgtEl>
                                        <p:attrNameLst>
                                          <p:attrName>style.visibility</p:attrName>
                                        </p:attrNameLst>
                                      </p:cBhvr>
                                      <p:to>
                                        <p:strVal val="visible"/>
                                      </p:to>
                                    </p:set>
                                    <p:anim calcmode="lin" valueType="num">
                                      <p:cBhvr>
                                        <p:cTn id="31" dur="500" fill="hold"/>
                                        <p:tgtEl>
                                          <p:spTgt spid="283651"/>
                                        </p:tgtEl>
                                        <p:attrNameLst>
                                          <p:attrName>ppt_w</p:attrName>
                                        </p:attrNameLst>
                                      </p:cBhvr>
                                      <p:tavLst>
                                        <p:tav tm="0">
                                          <p:val>
                                            <p:fltVal val="0"/>
                                          </p:val>
                                        </p:tav>
                                        <p:tav tm="100000">
                                          <p:val>
                                            <p:strVal val="#ppt_w"/>
                                          </p:val>
                                        </p:tav>
                                      </p:tavLst>
                                    </p:anim>
                                    <p:anim calcmode="lin" valueType="num">
                                      <p:cBhvr>
                                        <p:cTn id="32" dur="500" fill="hold"/>
                                        <p:tgtEl>
                                          <p:spTgt spid="283651"/>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12" fill="hold" nodeType="clickEffect">
                                  <p:stCondLst>
                                    <p:cond delay="0"/>
                                  </p:stCondLst>
                                  <p:childTnLst>
                                    <p:set>
                                      <p:cBhvr>
                                        <p:cTn id="36" dur="1" fill="hold">
                                          <p:stCondLst>
                                            <p:cond delay="0"/>
                                          </p:stCondLst>
                                        </p:cTn>
                                        <p:tgtEl>
                                          <p:spTgt spid="283767"/>
                                        </p:tgtEl>
                                        <p:attrNameLst>
                                          <p:attrName>style.visibility</p:attrName>
                                        </p:attrNameLst>
                                      </p:cBhvr>
                                      <p:to>
                                        <p:strVal val="visible"/>
                                      </p:to>
                                    </p:set>
                                    <p:animEffect transition="in" filter="strips(downLeft)">
                                      <p:cBhvr>
                                        <p:cTn id="37" dur="500"/>
                                        <p:tgtEl>
                                          <p:spTgt spid="28376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83736"/>
                                        </p:tgtEl>
                                        <p:attrNameLst>
                                          <p:attrName>style.visibility</p:attrName>
                                        </p:attrNameLst>
                                      </p:cBhvr>
                                      <p:to>
                                        <p:strVal val="visible"/>
                                      </p:to>
                                    </p:set>
                                    <p:animEffect transition="in" filter="blinds(horizontal)">
                                      <p:cBhvr>
                                        <p:cTn id="42" dur="500"/>
                                        <p:tgtEl>
                                          <p:spTgt spid="28373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83675"/>
                                        </p:tgtEl>
                                        <p:attrNameLst>
                                          <p:attrName>style.visibility</p:attrName>
                                        </p:attrNameLst>
                                      </p:cBhvr>
                                      <p:to>
                                        <p:strVal val="visible"/>
                                      </p:to>
                                    </p:set>
                                    <p:animEffect transition="in" filter="wipe(left)">
                                      <p:cBhvr>
                                        <p:cTn id="47" dur="500"/>
                                        <p:tgtEl>
                                          <p:spTgt spid="28367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5" presetClass="entr" presetSubtype="0" fill="hold" nodeType="clickEffect">
                                  <p:stCondLst>
                                    <p:cond delay="0"/>
                                  </p:stCondLst>
                                  <p:childTnLst>
                                    <p:set>
                                      <p:cBhvr>
                                        <p:cTn id="51" dur="1" fill="hold">
                                          <p:stCondLst>
                                            <p:cond delay="0"/>
                                          </p:stCondLst>
                                        </p:cTn>
                                        <p:tgtEl>
                                          <p:spTgt spid="283773"/>
                                        </p:tgtEl>
                                        <p:attrNameLst>
                                          <p:attrName>style.visibility</p:attrName>
                                        </p:attrNameLst>
                                      </p:cBhvr>
                                      <p:to>
                                        <p:strVal val="visible"/>
                                      </p:to>
                                    </p:set>
                                    <p:anim calcmode="lin" valueType="num">
                                      <p:cBhvr>
                                        <p:cTn id="52" dur="1000" fill="hold"/>
                                        <p:tgtEl>
                                          <p:spTgt spid="283773"/>
                                        </p:tgtEl>
                                        <p:attrNameLst>
                                          <p:attrName>ppt_w</p:attrName>
                                        </p:attrNameLst>
                                      </p:cBhvr>
                                      <p:tavLst>
                                        <p:tav tm="0">
                                          <p:val>
                                            <p:strVal val="#ppt_w*0.70"/>
                                          </p:val>
                                        </p:tav>
                                        <p:tav tm="100000">
                                          <p:val>
                                            <p:strVal val="#ppt_w"/>
                                          </p:val>
                                        </p:tav>
                                      </p:tavLst>
                                    </p:anim>
                                    <p:anim calcmode="lin" valueType="num">
                                      <p:cBhvr>
                                        <p:cTn id="53" dur="1000" fill="hold"/>
                                        <p:tgtEl>
                                          <p:spTgt spid="283773"/>
                                        </p:tgtEl>
                                        <p:attrNameLst>
                                          <p:attrName>ppt_h</p:attrName>
                                        </p:attrNameLst>
                                      </p:cBhvr>
                                      <p:tavLst>
                                        <p:tav tm="0">
                                          <p:val>
                                            <p:strVal val="#ppt_h"/>
                                          </p:val>
                                        </p:tav>
                                        <p:tav tm="100000">
                                          <p:val>
                                            <p:strVal val="#ppt_h"/>
                                          </p:val>
                                        </p:tav>
                                      </p:tavLst>
                                    </p:anim>
                                    <p:animEffect transition="in" filter="fade">
                                      <p:cBhvr>
                                        <p:cTn id="54" dur="1000"/>
                                        <p:tgtEl>
                                          <p:spTgt spid="28377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55" presetClass="entr" presetSubtype="0" fill="hold" nodeType="clickEffect">
                                  <p:stCondLst>
                                    <p:cond delay="0"/>
                                  </p:stCondLst>
                                  <p:childTnLst>
                                    <p:set>
                                      <p:cBhvr>
                                        <p:cTn id="58" dur="1" fill="hold">
                                          <p:stCondLst>
                                            <p:cond delay="0"/>
                                          </p:stCondLst>
                                        </p:cTn>
                                        <p:tgtEl>
                                          <p:spTgt spid="283774"/>
                                        </p:tgtEl>
                                        <p:attrNameLst>
                                          <p:attrName>style.visibility</p:attrName>
                                        </p:attrNameLst>
                                      </p:cBhvr>
                                      <p:to>
                                        <p:strVal val="visible"/>
                                      </p:to>
                                    </p:set>
                                    <p:anim calcmode="lin" valueType="num">
                                      <p:cBhvr>
                                        <p:cTn id="59" dur="1000" fill="hold"/>
                                        <p:tgtEl>
                                          <p:spTgt spid="283774"/>
                                        </p:tgtEl>
                                        <p:attrNameLst>
                                          <p:attrName>ppt_w</p:attrName>
                                        </p:attrNameLst>
                                      </p:cBhvr>
                                      <p:tavLst>
                                        <p:tav tm="0">
                                          <p:val>
                                            <p:strVal val="#ppt_w*0.70"/>
                                          </p:val>
                                        </p:tav>
                                        <p:tav tm="100000">
                                          <p:val>
                                            <p:strVal val="#ppt_w"/>
                                          </p:val>
                                        </p:tav>
                                      </p:tavLst>
                                    </p:anim>
                                    <p:anim calcmode="lin" valueType="num">
                                      <p:cBhvr>
                                        <p:cTn id="60" dur="1000" fill="hold"/>
                                        <p:tgtEl>
                                          <p:spTgt spid="283774"/>
                                        </p:tgtEl>
                                        <p:attrNameLst>
                                          <p:attrName>ppt_h</p:attrName>
                                        </p:attrNameLst>
                                      </p:cBhvr>
                                      <p:tavLst>
                                        <p:tav tm="0">
                                          <p:val>
                                            <p:strVal val="#ppt_h"/>
                                          </p:val>
                                        </p:tav>
                                        <p:tav tm="100000">
                                          <p:val>
                                            <p:strVal val="#ppt_h"/>
                                          </p:val>
                                        </p:tav>
                                      </p:tavLst>
                                    </p:anim>
                                    <p:animEffect transition="in" filter="fade">
                                      <p:cBhvr>
                                        <p:cTn id="61" dur="1000"/>
                                        <p:tgtEl>
                                          <p:spTgt spid="28377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55" presetClass="entr" presetSubtype="0" fill="hold" nodeType="clickEffect">
                                  <p:stCondLst>
                                    <p:cond delay="0"/>
                                  </p:stCondLst>
                                  <p:childTnLst>
                                    <p:set>
                                      <p:cBhvr>
                                        <p:cTn id="65" dur="1" fill="hold">
                                          <p:stCondLst>
                                            <p:cond delay="0"/>
                                          </p:stCondLst>
                                        </p:cTn>
                                        <p:tgtEl>
                                          <p:spTgt spid="283775"/>
                                        </p:tgtEl>
                                        <p:attrNameLst>
                                          <p:attrName>style.visibility</p:attrName>
                                        </p:attrNameLst>
                                      </p:cBhvr>
                                      <p:to>
                                        <p:strVal val="visible"/>
                                      </p:to>
                                    </p:set>
                                    <p:anim calcmode="lin" valueType="num">
                                      <p:cBhvr>
                                        <p:cTn id="66" dur="1000" fill="hold"/>
                                        <p:tgtEl>
                                          <p:spTgt spid="283775"/>
                                        </p:tgtEl>
                                        <p:attrNameLst>
                                          <p:attrName>ppt_w</p:attrName>
                                        </p:attrNameLst>
                                      </p:cBhvr>
                                      <p:tavLst>
                                        <p:tav tm="0">
                                          <p:val>
                                            <p:strVal val="#ppt_w*0.70"/>
                                          </p:val>
                                        </p:tav>
                                        <p:tav tm="100000">
                                          <p:val>
                                            <p:strVal val="#ppt_w"/>
                                          </p:val>
                                        </p:tav>
                                      </p:tavLst>
                                    </p:anim>
                                    <p:anim calcmode="lin" valueType="num">
                                      <p:cBhvr>
                                        <p:cTn id="67" dur="1000" fill="hold"/>
                                        <p:tgtEl>
                                          <p:spTgt spid="283775"/>
                                        </p:tgtEl>
                                        <p:attrNameLst>
                                          <p:attrName>ppt_h</p:attrName>
                                        </p:attrNameLst>
                                      </p:cBhvr>
                                      <p:tavLst>
                                        <p:tav tm="0">
                                          <p:val>
                                            <p:strVal val="#ppt_h"/>
                                          </p:val>
                                        </p:tav>
                                        <p:tav tm="100000">
                                          <p:val>
                                            <p:strVal val="#ppt_h"/>
                                          </p:val>
                                        </p:tav>
                                      </p:tavLst>
                                    </p:anim>
                                    <p:animEffect transition="in" filter="fade">
                                      <p:cBhvr>
                                        <p:cTn id="68" dur="1000"/>
                                        <p:tgtEl>
                                          <p:spTgt spid="283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autoUpdateAnimBg="0"/>
      <p:bldP spid="283652" grpId="0" autoUpdateAnimBg="0"/>
      <p:bldP spid="283736" grpId="0" autoUpdateAnimBg="0"/>
      <p:bldP spid="28373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68B16934-AFA4-4FE7-B7E6-C8394DF0F279}" type="slidenum">
              <a:rPr lang="en-US"/>
              <a:pPr/>
              <a:t>12</a:t>
            </a:fld>
            <a:endParaRPr lang="en-US"/>
          </a:p>
        </p:txBody>
      </p:sp>
      <p:sp>
        <p:nvSpPr>
          <p:cNvPr id="374786" name="Content Placeholder 2"/>
          <p:cNvSpPr>
            <a:spLocks noGrp="1"/>
          </p:cNvSpPr>
          <p:nvPr>
            <p:ph idx="4294967295"/>
          </p:nvPr>
        </p:nvSpPr>
        <p:spPr>
          <a:xfrm>
            <a:off x="685800" y="1828800"/>
            <a:ext cx="8001000" cy="4187825"/>
          </a:xfrm>
        </p:spPr>
        <p:txBody>
          <a:bodyPr lIns="182880" tIns="91440"/>
          <a:lstStyle/>
          <a:p>
            <a:pPr algn="just"/>
            <a:r>
              <a:rPr lang="vi-VN" sz="2400" b="1"/>
              <a:t>Lược đồ cơ sở dữ liệu (Database Schema): </a:t>
            </a:r>
            <a:r>
              <a:rPr lang="vi-VN" sz="2400"/>
              <a:t>là biểu diễn của cơ sở dữ liệu, bao</a:t>
            </a:r>
            <a:r>
              <a:rPr lang="en-US" sz="2400"/>
              <a:t> </a:t>
            </a:r>
            <a:r>
              <a:rPr lang="vi-VN" sz="2400"/>
              <a:t>gồm cấu trúc cơ sở dữ liệu và những ràng buộc trên dữ liệu.</a:t>
            </a:r>
          </a:p>
          <a:p>
            <a:pPr algn="just"/>
            <a:r>
              <a:rPr lang="vi-VN" sz="2400"/>
              <a:t>Sơ đồ của lược đồ cơ sở dữ liệu (Schema Diagram): Là lược đồ cơ sở dữ liệu</a:t>
            </a:r>
            <a:r>
              <a:rPr lang="en-US" sz="2400"/>
              <a:t> </a:t>
            </a:r>
            <a:r>
              <a:rPr lang="vi-VN" sz="2400"/>
              <a:t>được biểu diễn thông qua sơ đồ.</a:t>
            </a:r>
            <a:endParaRPr lang="en-US" sz="2400"/>
          </a:p>
        </p:txBody>
      </p:sp>
      <p:sp>
        <p:nvSpPr>
          <p:cNvPr id="2" name="Title 1"/>
          <p:cNvSpPr>
            <a:spLocks/>
          </p:cNvSpPr>
          <p:nvPr/>
        </p:nvSpPr>
        <p:spPr bwMode="auto">
          <a:xfrm>
            <a:off x="960438" y="685800"/>
            <a:ext cx="8183562"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4400" b="1">
                <a:solidFill>
                  <a:srgbClr val="0070C0"/>
                </a:solidFill>
                <a:effectLst>
                  <a:outerShdw blurRad="38100" dist="38100" dir="2700000" algn="tl">
                    <a:srgbClr val="C0C0C0"/>
                  </a:outerShdw>
                </a:effectLst>
              </a:rPr>
              <a:t> </a:t>
            </a:r>
            <a:r>
              <a:rPr lang="vi-VN" sz="4400" b="1">
                <a:solidFill>
                  <a:srgbClr val="0070C0"/>
                </a:solidFill>
              </a:rPr>
              <a:t>Lược đồ(Schema)</a:t>
            </a:r>
            <a:r>
              <a:rPr lang="en-US" sz="4400" b="1">
                <a:solidFill>
                  <a:srgbClr val="0070C0"/>
                </a:solidFill>
              </a:rPr>
              <a:t> cơ sở dữ liệu</a:t>
            </a:r>
          </a:p>
        </p:txBody>
      </p:sp>
      <p:pic>
        <p:nvPicPr>
          <p:cNvPr id="3665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304" t="27382" r="6250" b="29960"/>
          <a:stretch/>
        </p:blipFill>
        <p:spPr bwMode="auto">
          <a:xfrm>
            <a:off x="1150257" y="3962400"/>
            <a:ext cx="7358743" cy="2859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a:t>Trần Thi Kim Chi</a:t>
            </a:r>
          </a:p>
        </p:txBody>
      </p:sp>
    </p:spTree>
    <p:extLst>
      <p:ext uri="{BB962C8B-B14F-4D97-AF65-F5344CB8AC3E}">
        <p14:creationId xmlns:p14="http://schemas.microsoft.com/office/powerpoint/2010/main" val="96004614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68B16934-AFA4-4FE7-B7E6-C8394DF0F279}" type="slidenum">
              <a:rPr lang="en-US"/>
              <a:pPr/>
              <a:t>13</a:t>
            </a:fld>
            <a:endParaRPr lang="en-US"/>
          </a:p>
        </p:txBody>
      </p:sp>
      <p:sp>
        <p:nvSpPr>
          <p:cNvPr id="374786" name="Content Placeholder 2"/>
          <p:cNvSpPr>
            <a:spLocks noGrp="1"/>
          </p:cNvSpPr>
          <p:nvPr>
            <p:ph idx="4294967295"/>
          </p:nvPr>
        </p:nvSpPr>
        <p:spPr>
          <a:xfrm>
            <a:off x="685800" y="1828800"/>
            <a:ext cx="8001000" cy="4187825"/>
          </a:xfrm>
        </p:spPr>
        <p:txBody>
          <a:bodyPr lIns="182880" tIns="91440"/>
          <a:lstStyle/>
          <a:p>
            <a:pPr algn="just"/>
            <a:r>
              <a:rPr lang="en-US" sz="2400" b="1"/>
              <a:t>Thể hiện </a:t>
            </a:r>
            <a:r>
              <a:rPr lang="vi-VN" sz="2400" b="1"/>
              <a:t>cơ sở dữ liệu (Database Instance): </a:t>
            </a:r>
            <a:r>
              <a:rPr lang="vi-VN" sz="2400"/>
              <a:t>Là dữ liệu thực sự được lưu trữ</a:t>
            </a:r>
            <a:r>
              <a:rPr lang="en-US" sz="2400"/>
              <a:t> </a:t>
            </a:r>
            <a:r>
              <a:rPr lang="vi-VN" sz="2400"/>
              <a:t>trong cơ sở dữ liệu ở thời điểm hiện tại. Database Instance cũng được gọi là trạng thái</a:t>
            </a:r>
            <a:r>
              <a:rPr lang="en-US" sz="2400"/>
              <a:t> </a:t>
            </a:r>
            <a:r>
              <a:rPr lang="vi-VN" sz="2400"/>
              <a:t>của cơ sở dữ liệu (</a:t>
            </a:r>
            <a:r>
              <a:rPr lang="vi-VN" sz="2400" b="1"/>
              <a:t>database state)</a:t>
            </a:r>
            <a:endParaRPr lang="en-US" sz="2400"/>
          </a:p>
        </p:txBody>
      </p:sp>
      <p:sp>
        <p:nvSpPr>
          <p:cNvPr id="2" name="Title 1"/>
          <p:cNvSpPr>
            <a:spLocks/>
          </p:cNvSpPr>
          <p:nvPr/>
        </p:nvSpPr>
        <p:spPr bwMode="auto">
          <a:xfrm>
            <a:off x="960438" y="685800"/>
            <a:ext cx="8183562"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4400" b="1">
                <a:solidFill>
                  <a:srgbClr val="0070C0"/>
                </a:solidFill>
                <a:effectLst>
                  <a:outerShdw blurRad="38100" dist="38100" dir="2700000" algn="tl">
                    <a:srgbClr val="C0C0C0"/>
                  </a:outerShdw>
                </a:effectLst>
              </a:rPr>
              <a:t> </a:t>
            </a:r>
            <a:r>
              <a:rPr lang="vi-VN" sz="4400" b="1">
                <a:solidFill>
                  <a:srgbClr val="0070C0"/>
                </a:solidFill>
              </a:rPr>
              <a:t>Lược đồ(Schema)</a:t>
            </a:r>
            <a:r>
              <a:rPr lang="en-US" sz="4400" b="1">
                <a:solidFill>
                  <a:srgbClr val="0070C0"/>
                </a:solidFill>
              </a:rPr>
              <a:t> cơ sở dữ liệu</a:t>
            </a:r>
          </a:p>
        </p:txBody>
      </p:sp>
      <p:pic>
        <p:nvPicPr>
          <p:cNvPr id="3676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220" t="16558" r="13244" b="32540"/>
          <a:stretch/>
        </p:blipFill>
        <p:spPr bwMode="auto">
          <a:xfrm>
            <a:off x="1219200" y="3505200"/>
            <a:ext cx="6879772" cy="32696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a:t>Trần Thi Kim Chi</a:t>
            </a:r>
          </a:p>
        </p:txBody>
      </p:sp>
    </p:spTree>
    <p:extLst>
      <p:ext uri="{BB962C8B-B14F-4D97-AF65-F5344CB8AC3E}">
        <p14:creationId xmlns:p14="http://schemas.microsoft.com/office/powerpoint/2010/main" val="394139048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6FFAFA8-79D7-43A0-B984-280CCA09469A}" type="slidenum">
              <a:rPr lang="en-US"/>
              <a:pPr/>
              <a:t>14</a:t>
            </a:fld>
            <a:endParaRPr lang="en-US"/>
          </a:p>
        </p:txBody>
      </p:sp>
      <p:sp>
        <p:nvSpPr>
          <p:cNvPr id="277506" name="Rectangle 2"/>
          <p:cNvSpPr>
            <a:spLocks noGrp="1" noChangeArrowheads="1"/>
          </p:cNvSpPr>
          <p:nvPr>
            <p:ph type="title"/>
          </p:nvPr>
        </p:nvSpPr>
        <p:spPr/>
        <p:txBody>
          <a:bodyPr/>
          <a:lstStyle/>
          <a:p>
            <a:r>
              <a:rPr lang="en-US" b="1">
                <a:solidFill>
                  <a:srgbClr val="0000FF"/>
                </a:solidFill>
              </a:rPr>
              <a:t>Đặc điểm của Cơ Sở Dữ Liệu</a:t>
            </a:r>
          </a:p>
        </p:txBody>
      </p:sp>
      <p:sp>
        <p:nvSpPr>
          <p:cNvPr id="277507" name="Rectangle 3"/>
          <p:cNvSpPr>
            <a:spLocks noGrp="1" noChangeArrowheads="1"/>
          </p:cNvSpPr>
          <p:nvPr>
            <p:ph type="body" idx="1"/>
          </p:nvPr>
        </p:nvSpPr>
        <p:spPr>
          <a:xfrm>
            <a:off x="685799" y="1905000"/>
            <a:ext cx="8258175" cy="4648200"/>
          </a:xfrm>
        </p:spPr>
        <p:txBody>
          <a:bodyPr/>
          <a:lstStyle/>
          <a:p>
            <a:pPr algn="just"/>
            <a:r>
              <a:rPr lang="en-US" sz="2200" b="1"/>
              <a:t>Persistent – Thường trú:</a:t>
            </a:r>
          </a:p>
          <a:p>
            <a:pPr lvl="1" algn="just"/>
            <a:r>
              <a:rPr lang="en-US" sz="2200"/>
              <a:t>Dữ liệu được lưu trữ trong bộ nhớ ổn định như đĩa cứng, server. Khi dữ liệu không cần dùng nữa thì có thể xoá hay sao lưu lại.</a:t>
            </a:r>
          </a:p>
          <a:p>
            <a:pPr algn="just"/>
            <a:r>
              <a:rPr lang="en-US" sz="2200" b="1"/>
              <a:t>Independent - Interrelated – Độc lập - Tương tác: </a:t>
            </a:r>
          </a:p>
          <a:p>
            <a:pPr lvl="1" algn="just"/>
            <a:r>
              <a:rPr lang="en-US" sz="2200"/>
              <a:t>Dữ liệu được lưu trữ như những đơn vị riêng biệt và được kết nối với nhau để tạo 1 tổng thể chung</a:t>
            </a:r>
          </a:p>
          <a:p>
            <a:pPr lvl="1" algn="just"/>
            <a:r>
              <a:rPr lang="en-US" sz="2200"/>
              <a:t>Database vừa chứa thực thể và cả mối quan hệ giữa các thực thể</a:t>
            </a:r>
          </a:p>
          <a:p>
            <a:pPr algn="just"/>
            <a:r>
              <a:rPr lang="en-US" sz="2200" b="1"/>
              <a:t>Shared – Chia sẻ và xử lý tiến trình: </a:t>
            </a:r>
          </a:p>
          <a:p>
            <a:pPr lvl="1" algn="just"/>
            <a:r>
              <a:rPr lang="en-US" sz="2200"/>
              <a:t>Database có thể có nhiều người dùng và nhiều người dùng có thể sử dụng cùng 1 database tại cùng 1 thời điểm. </a:t>
            </a:r>
          </a:p>
          <a:p>
            <a:pPr lvl="1" algn="just"/>
            <a:r>
              <a:rPr lang="en-GB" sz="2400"/>
              <a:t>Cho phép </a:t>
            </a:r>
            <a:r>
              <a:rPr lang="en-US" sz="2400"/>
              <a:t>các tiến trình </a:t>
            </a:r>
            <a:r>
              <a:rPr lang="vi-VN" sz="2400"/>
              <a:t>đồ</a:t>
            </a:r>
            <a:r>
              <a:rPr lang="en-US" sz="2400"/>
              <a:t>ng thời bên trong DBMS</a:t>
            </a:r>
            <a:r>
              <a:rPr lang="en-GB" sz="2400"/>
              <a:t> (</a:t>
            </a:r>
            <a:r>
              <a:rPr lang="en-US" sz="2200"/>
              <a:t>Bài toán đồng thời (concurrency problem)) </a:t>
            </a:r>
          </a:p>
          <a:p>
            <a:pPr lvl="1" algn="just"/>
            <a:endParaRPr lang="en-US" sz="2200"/>
          </a:p>
        </p:txBody>
      </p:sp>
    </p:spTree>
    <p:extLst>
      <p:ext uri="{BB962C8B-B14F-4D97-AF65-F5344CB8AC3E}">
        <p14:creationId xmlns:p14="http://schemas.microsoft.com/office/powerpoint/2010/main" val="12114103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7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7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75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750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750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750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75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6FFAFA8-79D7-43A0-B984-280CCA09469A}" type="slidenum">
              <a:rPr lang="en-US"/>
              <a:pPr/>
              <a:t>15</a:t>
            </a:fld>
            <a:endParaRPr lang="en-US"/>
          </a:p>
        </p:txBody>
      </p:sp>
      <p:sp>
        <p:nvSpPr>
          <p:cNvPr id="277506" name="Rectangle 2"/>
          <p:cNvSpPr>
            <a:spLocks noGrp="1" noChangeArrowheads="1"/>
          </p:cNvSpPr>
          <p:nvPr>
            <p:ph type="title"/>
          </p:nvPr>
        </p:nvSpPr>
        <p:spPr/>
        <p:txBody>
          <a:bodyPr/>
          <a:lstStyle/>
          <a:p>
            <a:r>
              <a:rPr lang="en-US" b="1">
                <a:solidFill>
                  <a:srgbClr val="0000FF"/>
                </a:solidFill>
              </a:rPr>
              <a:t>Đặc điểm của Cơ Sở Dữ Liệu</a:t>
            </a:r>
          </a:p>
        </p:txBody>
      </p:sp>
      <p:sp>
        <p:nvSpPr>
          <p:cNvPr id="277507" name="Rectangle 3"/>
          <p:cNvSpPr>
            <a:spLocks noGrp="1" noChangeArrowheads="1"/>
          </p:cNvSpPr>
          <p:nvPr>
            <p:ph type="body" idx="1"/>
          </p:nvPr>
        </p:nvSpPr>
        <p:spPr>
          <a:xfrm>
            <a:off x="685800" y="1905000"/>
            <a:ext cx="7848600" cy="4648200"/>
          </a:xfrm>
        </p:spPr>
        <p:txBody>
          <a:bodyPr/>
          <a:lstStyle/>
          <a:p>
            <a:r>
              <a:rPr lang="en-US" sz="2800" b="1"/>
              <a:t>Tính trừu t</a:t>
            </a:r>
            <a:r>
              <a:rPr lang="vi-VN" sz="2800" b="1"/>
              <a:t>ượ</a:t>
            </a:r>
            <a:r>
              <a:rPr lang="en-US" sz="2800" b="1"/>
              <a:t>ng (Data Abstraction)</a:t>
            </a:r>
          </a:p>
          <a:p>
            <a:pPr lvl="1" algn="just"/>
            <a:r>
              <a:rPr lang="en-US" sz="2400"/>
              <a:t>Hệ quản trị c</a:t>
            </a:r>
            <a:r>
              <a:rPr lang="vi-VN" sz="2400"/>
              <a:t>ơ</a:t>
            </a:r>
            <a:r>
              <a:rPr lang="en-US" sz="2400"/>
              <a:t> sở dữ liệu chỉ cung cấp việc biểu diễn dữ liệu ở mức khái niệm và che giấu chi tiết và cách thức l</a:t>
            </a:r>
            <a:r>
              <a:rPr lang="vi-VN" sz="2400"/>
              <a:t>ư</a:t>
            </a:r>
            <a:r>
              <a:rPr lang="en-US" sz="2400"/>
              <a:t>u trữ dữ liệu.</a:t>
            </a:r>
          </a:p>
          <a:p>
            <a:pPr lvl="1" algn="just"/>
            <a:r>
              <a:rPr lang="en-US" sz="2400"/>
              <a:t>Tính trừu t</a:t>
            </a:r>
            <a:r>
              <a:rPr lang="vi-VN" sz="2400"/>
              <a:t>ượ</a:t>
            </a:r>
            <a:r>
              <a:rPr lang="en-US" sz="2400"/>
              <a:t>ng hóa giúp bảo </a:t>
            </a:r>
            <a:r>
              <a:rPr lang="vi-VN" sz="2400"/>
              <a:t>đảm</a:t>
            </a:r>
            <a:r>
              <a:rPr lang="en-US" sz="2400"/>
              <a:t> tính </a:t>
            </a:r>
            <a:r>
              <a:rPr lang="vi-VN" sz="2400"/>
              <a:t>độ</a:t>
            </a:r>
            <a:r>
              <a:rPr lang="en-US" sz="2400"/>
              <a:t>c lập ch</a:t>
            </a:r>
            <a:r>
              <a:rPr lang="vi-VN" sz="2400"/>
              <a:t>ươ</a:t>
            </a:r>
            <a:r>
              <a:rPr lang="en-US" sz="2400"/>
              <a:t>ng trình và dữ liệu.</a:t>
            </a:r>
          </a:p>
          <a:p>
            <a:r>
              <a:rPr lang="en-US" sz="2800" b="1"/>
              <a:t>Hỗ trợ nhiều cách nhìn c</a:t>
            </a:r>
            <a:r>
              <a:rPr lang="vi-VN" sz="2800" b="1"/>
              <a:t>ơ</a:t>
            </a:r>
            <a:r>
              <a:rPr lang="en-US" sz="2800" b="1"/>
              <a:t> sở dữ liệu</a:t>
            </a:r>
          </a:p>
          <a:p>
            <a:pPr lvl="1"/>
            <a:r>
              <a:rPr lang="en-GB" sz="2400"/>
              <a:t>Đáp ứng yêu cầu đa người dùng</a:t>
            </a:r>
            <a:r>
              <a:rPr lang="en-US" sz="2400"/>
              <a:t>, giúp ng</a:t>
            </a:r>
            <a:r>
              <a:rPr lang="vi-VN" sz="2400"/>
              <a:t>ười</a:t>
            </a:r>
            <a:r>
              <a:rPr lang="en-US" sz="2400"/>
              <a:t> </a:t>
            </a:r>
            <a:r>
              <a:rPr lang="en-GB" sz="2400"/>
              <a:t>có thể xem dữ liệu theo những yêu cầu khác nhau</a:t>
            </a:r>
            <a:endParaRPr lang="en-US" sz="2400"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115EAC7-C54D-4688-9ED7-B7055D180381}" type="slidenum">
              <a:rPr lang="en-US"/>
              <a:pPr/>
              <a:t>16</a:t>
            </a:fld>
            <a:endParaRPr lang="en-US"/>
          </a:p>
        </p:txBody>
      </p:sp>
      <p:sp>
        <p:nvSpPr>
          <p:cNvPr id="281602" name="Rectangle 2"/>
          <p:cNvSpPr>
            <a:spLocks noGrp="1" noChangeArrowheads="1"/>
          </p:cNvSpPr>
          <p:nvPr>
            <p:ph type="title"/>
          </p:nvPr>
        </p:nvSpPr>
        <p:spPr/>
        <p:txBody>
          <a:bodyPr/>
          <a:lstStyle/>
          <a:p>
            <a:r>
              <a:rPr lang="en-US" b="1">
                <a:solidFill>
                  <a:srgbClr val="0000FF"/>
                </a:solidFill>
              </a:rPr>
              <a:t>Chức năng chính của CSDL</a:t>
            </a:r>
          </a:p>
        </p:txBody>
      </p:sp>
      <p:sp>
        <p:nvSpPr>
          <p:cNvPr id="281603" name="Rectangle 3"/>
          <p:cNvSpPr>
            <a:spLocks noGrp="1" noChangeArrowheads="1"/>
          </p:cNvSpPr>
          <p:nvPr>
            <p:ph type="body" idx="1"/>
          </p:nvPr>
        </p:nvSpPr>
        <p:spPr>
          <a:xfrm>
            <a:off x="762000" y="1981200"/>
            <a:ext cx="8001000" cy="4114800"/>
          </a:xfrm>
        </p:spPr>
        <p:txBody>
          <a:bodyPr/>
          <a:lstStyle/>
          <a:p>
            <a:pPr algn="just">
              <a:lnSpc>
                <a:spcPct val="110000"/>
              </a:lnSpc>
            </a:pPr>
            <a:r>
              <a:rPr lang="en-US" sz="2400" b="1">
                <a:solidFill>
                  <a:srgbClr val="000000"/>
                </a:solidFill>
              </a:rPr>
              <a:t>Định nghĩa cấu trúc</a:t>
            </a:r>
            <a:r>
              <a:rPr lang="en-US" sz="2400">
                <a:solidFill>
                  <a:srgbClr val="000000"/>
                </a:solidFill>
              </a:rPr>
              <a:t>: khai báo tập tin hay quan hệ + kiểu dữ liệu</a:t>
            </a:r>
          </a:p>
          <a:p>
            <a:pPr algn="just">
              <a:lnSpc>
                <a:spcPct val="110000"/>
              </a:lnSpc>
            </a:pPr>
            <a:r>
              <a:rPr lang="en-US" sz="2400" b="1">
                <a:solidFill>
                  <a:srgbClr val="000000"/>
                </a:solidFill>
              </a:rPr>
              <a:t>Cập nhật dữ liệu</a:t>
            </a:r>
            <a:r>
              <a:rPr lang="en-US" sz="2400">
                <a:solidFill>
                  <a:srgbClr val="000000"/>
                </a:solidFill>
              </a:rPr>
              <a:t>: thêm, sửa, xóa dữ liệu</a:t>
            </a:r>
          </a:p>
          <a:p>
            <a:pPr lvl="1" algn="just">
              <a:lnSpc>
                <a:spcPct val="110000"/>
              </a:lnSpc>
            </a:pPr>
            <a:r>
              <a:rPr lang="en-US" sz="2000">
                <a:solidFill>
                  <a:srgbClr val="000000"/>
                </a:solidFill>
              </a:rPr>
              <a:t>Nhập dữ liệu liên quan đến sinh viên , môn học, điều kiện, …</a:t>
            </a:r>
          </a:p>
          <a:p>
            <a:pPr algn="just">
              <a:lnSpc>
                <a:spcPct val="110000"/>
              </a:lnSpc>
            </a:pPr>
            <a:r>
              <a:rPr lang="en-US" sz="2400" b="1">
                <a:solidFill>
                  <a:srgbClr val="000000"/>
                </a:solidFill>
              </a:rPr>
              <a:t>Truy vấn</a:t>
            </a:r>
            <a:r>
              <a:rPr lang="en-US" sz="2400">
                <a:solidFill>
                  <a:srgbClr val="000000"/>
                </a:solidFill>
              </a:rPr>
              <a:t>: xem dữ liệu</a:t>
            </a:r>
          </a:p>
          <a:p>
            <a:pPr lvl="1" algn="just">
              <a:lnSpc>
                <a:spcPct val="110000"/>
              </a:lnSpc>
            </a:pPr>
            <a:r>
              <a:rPr lang="en-US" sz="2400">
                <a:solidFill>
                  <a:srgbClr val="000000"/>
                </a:solidFill>
              </a:rPr>
              <a:t>Cần phải học môn học nào trước môn học CSDL?</a:t>
            </a:r>
          </a:p>
          <a:p>
            <a:pPr lvl="1" algn="just">
              <a:lnSpc>
                <a:spcPct val="110000"/>
              </a:lnSpc>
            </a:pPr>
            <a:r>
              <a:rPr lang="en-US" sz="2400">
                <a:solidFill>
                  <a:srgbClr val="000000"/>
                </a:solidFill>
              </a:rPr>
              <a:t>Liệt kê sinh viên có điểm lớn hơn 8 trong môn CSDL mở ra năm 1997</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1603">
                                            <p:txEl>
                                              <p:pRg st="0" end="0"/>
                                            </p:txEl>
                                          </p:spTgt>
                                        </p:tgtEl>
                                        <p:attrNameLst>
                                          <p:attrName>style.visibility</p:attrName>
                                        </p:attrNameLst>
                                      </p:cBhvr>
                                      <p:to>
                                        <p:strVal val="visible"/>
                                      </p:to>
                                    </p:set>
                                    <p:animEffect transition="in" filter="fade">
                                      <p:cBhvr>
                                        <p:cTn id="7" dur="500"/>
                                        <p:tgtEl>
                                          <p:spTgt spid="281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1603">
                                            <p:txEl>
                                              <p:pRg st="1" end="1"/>
                                            </p:txEl>
                                          </p:spTgt>
                                        </p:tgtEl>
                                        <p:attrNameLst>
                                          <p:attrName>style.visibility</p:attrName>
                                        </p:attrNameLst>
                                      </p:cBhvr>
                                      <p:to>
                                        <p:strVal val="visible"/>
                                      </p:to>
                                    </p:set>
                                    <p:animEffect transition="in" filter="fade">
                                      <p:cBhvr>
                                        <p:cTn id="12" dur="500"/>
                                        <p:tgtEl>
                                          <p:spTgt spid="281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1603">
                                            <p:txEl>
                                              <p:pRg st="2" end="2"/>
                                            </p:txEl>
                                          </p:spTgt>
                                        </p:tgtEl>
                                        <p:attrNameLst>
                                          <p:attrName>style.visibility</p:attrName>
                                        </p:attrNameLst>
                                      </p:cBhvr>
                                      <p:to>
                                        <p:strVal val="visible"/>
                                      </p:to>
                                    </p:set>
                                    <p:animEffect transition="in" filter="fade">
                                      <p:cBhvr>
                                        <p:cTn id="17" dur="500"/>
                                        <p:tgtEl>
                                          <p:spTgt spid="281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1603">
                                            <p:txEl>
                                              <p:pRg st="3" end="3"/>
                                            </p:txEl>
                                          </p:spTgt>
                                        </p:tgtEl>
                                        <p:attrNameLst>
                                          <p:attrName>style.visibility</p:attrName>
                                        </p:attrNameLst>
                                      </p:cBhvr>
                                      <p:to>
                                        <p:strVal val="visible"/>
                                      </p:to>
                                    </p:set>
                                    <p:animEffect transition="in" filter="fade">
                                      <p:cBhvr>
                                        <p:cTn id="22" dur="500"/>
                                        <p:tgtEl>
                                          <p:spTgt spid="2816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1603">
                                            <p:txEl>
                                              <p:pRg st="4" end="4"/>
                                            </p:txEl>
                                          </p:spTgt>
                                        </p:tgtEl>
                                        <p:attrNameLst>
                                          <p:attrName>style.visibility</p:attrName>
                                        </p:attrNameLst>
                                      </p:cBhvr>
                                      <p:to>
                                        <p:strVal val="visible"/>
                                      </p:to>
                                    </p:set>
                                    <p:animEffect transition="in" filter="fade">
                                      <p:cBhvr>
                                        <p:cTn id="27" dur="500"/>
                                        <p:tgtEl>
                                          <p:spTgt spid="2816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1603">
                                            <p:txEl>
                                              <p:pRg st="5" end="5"/>
                                            </p:txEl>
                                          </p:spTgt>
                                        </p:tgtEl>
                                        <p:attrNameLst>
                                          <p:attrName>style.visibility</p:attrName>
                                        </p:attrNameLst>
                                      </p:cBhvr>
                                      <p:to>
                                        <p:strVal val="visible"/>
                                      </p:to>
                                    </p:set>
                                    <p:animEffect transition="in" filter="fade">
                                      <p:cBhvr>
                                        <p:cTn id="32" dur="500"/>
                                        <p:tgtEl>
                                          <p:spTgt spid="281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67B3567-E5EB-45EE-BBE1-DD1A71EB8ED4}" type="slidenum">
              <a:rPr lang="en-US"/>
              <a:pPr/>
              <a:t>17</a:t>
            </a:fld>
            <a:endParaRPr lang="en-US"/>
          </a:p>
        </p:txBody>
      </p:sp>
      <p:sp>
        <p:nvSpPr>
          <p:cNvPr id="282626" name="Rectangle 2"/>
          <p:cNvSpPr>
            <a:spLocks noGrp="1" noChangeArrowheads="1"/>
          </p:cNvSpPr>
          <p:nvPr>
            <p:ph type="title"/>
          </p:nvPr>
        </p:nvSpPr>
        <p:spPr/>
        <p:txBody>
          <a:bodyPr/>
          <a:lstStyle/>
          <a:p>
            <a:r>
              <a:rPr lang="en-US" b="1">
                <a:solidFill>
                  <a:srgbClr val="0000FF"/>
                </a:solidFill>
              </a:rPr>
              <a:t>Chức năng chính của CSDL</a:t>
            </a:r>
          </a:p>
        </p:txBody>
      </p:sp>
      <p:sp>
        <p:nvSpPr>
          <p:cNvPr id="282627" name="Rectangle 3"/>
          <p:cNvSpPr>
            <a:spLocks noGrp="1" noChangeArrowheads="1"/>
          </p:cNvSpPr>
          <p:nvPr>
            <p:ph type="body" idx="1"/>
          </p:nvPr>
        </p:nvSpPr>
        <p:spPr>
          <a:xfrm>
            <a:off x="685800" y="1981200"/>
            <a:ext cx="7924800" cy="4114800"/>
          </a:xfrm>
        </p:spPr>
        <p:txBody>
          <a:bodyPr/>
          <a:lstStyle/>
          <a:p>
            <a:pPr algn="just">
              <a:lnSpc>
                <a:spcPct val="115000"/>
              </a:lnSpc>
            </a:pPr>
            <a:r>
              <a:rPr lang="en-US" sz="2400" b="1">
                <a:solidFill>
                  <a:srgbClr val="000000"/>
                </a:solidFill>
              </a:rPr>
              <a:t>Báo cáo</a:t>
            </a:r>
            <a:r>
              <a:rPr lang="en-US" sz="2400">
                <a:solidFill>
                  <a:srgbClr val="000000"/>
                </a:solidFill>
              </a:rPr>
              <a:t>: in ra bảng điểm, theo định dạng văn bản, tên sinh viên, tên môn học, học kỳ, năm học, điểm</a:t>
            </a:r>
          </a:p>
          <a:p>
            <a:pPr algn="just">
              <a:lnSpc>
                <a:spcPct val="115000"/>
              </a:lnSpc>
            </a:pPr>
            <a:r>
              <a:rPr lang="en-US" sz="2400" b="1">
                <a:solidFill>
                  <a:srgbClr val="000000"/>
                </a:solidFill>
              </a:rPr>
              <a:t>Thêm, xóa, sửa dữ liệu</a:t>
            </a:r>
          </a:p>
          <a:p>
            <a:pPr lvl="1" algn="just">
              <a:lnSpc>
                <a:spcPct val="115000"/>
              </a:lnSpc>
            </a:pPr>
            <a:r>
              <a:rPr lang="en-US" sz="2400">
                <a:solidFill>
                  <a:srgbClr val="000000"/>
                </a:solidFill>
              </a:rPr>
              <a:t>Tạo một học phần mới</a:t>
            </a:r>
          </a:p>
          <a:p>
            <a:pPr lvl="1" algn="just">
              <a:lnSpc>
                <a:spcPct val="115000"/>
              </a:lnSpc>
            </a:pPr>
            <a:r>
              <a:rPr lang="en-US" sz="2400">
                <a:solidFill>
                  <a:srgbClr val="000000"/>
                </a:solidFill>
              </a:rPr>
              <a:t>Nhập điểm 8 cho sinh viên tên Trang môn Nhập môn tin học</a:t>
            </a:r>
          </a:p>
          <a:p>
            <a:pPr algn="just">
              <a:lnSpc>
                <a:spcPct val="115000"/>
              </a:lnSpc>
            </a:pPr>
            <a:r>
              <a:rPr lang="en-US" sz="2400" b="1">
                <a:solidFill>
                  <a:srgbClr val="000000"/>
                </a:solidFill>
              </a:rPr>
              <a:t>Cập nhật cấu trúc, lược đồ</a:t>
            </a:r>
          </a:p>
          <a:p>
            <a:pPr lvl="1" algn="just">
              <a:lnSpc>
                <a:spcPct val="115000"/>
              </a:lnSpc>
            </a:pPr>
            <a:r>
              <a:rPr lang="en-US" sz="2400">
                <a:solidFill>
                  <a:srgbClr val="000000"/>
                </a:solidFill>
              </a:rPr>
              <a:t>Tạo quan hệ mới chứa thông tin về giáo viên</a:t>
            </a:r>
          </a:p>
          <a:p>
            <a:pPr lvl="1" algn="just">
              <a:lnSpc>
                <a:spcPct val="115000"/>
              </a:lnSpc>
            </a:pPr>
            <a:r>
              <a:rPr lang="en-US" sz="2400">
                <a:solidFill>
                  <a:srgbClr val="000000"/>
                </a:solidFill>
              </a:rPr>
              <a:t>Thêm thuộc tính địa chỉ vào quan hệ SVIEN</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2627">
                                            <p:txEl>
                                              <p:pRg st="0" end="0"/>
                                            </p:txEl>
                                          </p:spTgt>
                                        </p:tgtEl>
                                        <p:attrNameLst>
                                          <p:attrName>style.visibility</p:attrName>
                                        </p:attrNameLst>
                                      </p:cBhvr>
                                      <p:to>
                                        <p:strVal val="visible"/>
                                      </p:to>
                                    </p:set>
                                    <p:animEffect transition="in" filter="fade">
                                      <p:cBhvr>
                                        <p:cTn id="7" dur="1000"/>
                                        <p:tgtEl>
                                          <p:spTgt spid="282627">
                                            <p:txEl>
                                              <p:pRg st="0" end="0"/>
                                            </p:txEl>
                                          </p:spTgt>
                                        </p:tgtEl>
                                      </p:cBhvr>
                                    </p:animEffect>
                                    <p:anim calcmode="lin" valueType="num">
                                      <p:cBhvr>
                                        <p:cTn id="8" dur="1000" fill="hold"/>
                                        <p:tgtEl>
                                          <p:spTgt spid="2826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826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82627">
                                            <p:txEl>
                                              <p:pRg st="1" end="1"/>
                                            </p:txEl>
                                          </p:spTgt>
                                        </p:tgtEl>
                                        <p:attrNameLst>
                                          <p:attrName>style.visibility</p:attrName>
                                        </p:attrNameLst>
                                      </p:cBhvr>
                                      <p:to>
                                        <p:strVal val="visible"/>
                                      </p:to>
                                    </p:set>
                                    <p:animEffect transition="in" filter="fade">
                                      <p:cBhvr>
                                        <p:cTn id="14" dur="1000"/>
                                        <p:tgtEl>
                                          <p:spTgt spid="282627">
                                            <p:txEl>
                                              <p:pRg st="1" end="1"/>
                                            </p:txEl>
                                          </p:spTgt>
                                        </p:tgtEl>
                                      </p:cBhvr>
                                    </p:animEffect>
                                    <p:anim calcmode="lin" valueType="num">
                                      <p:cBhvr>
                                        <p:cTn id="15" dur="1000" fill="hold"/>
                                        <p:tgtEl>
                                          <p:spTgt spid="28262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826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82627">
                                            <p:txEl>
                                              <p:pRg st="2" end="2"/>
                                            </p:txEl>
                                          </p:spTgt>
                                        </p:tgtEl>
                                        <p:attrNameLst>
                                          <p:attrName>style.visibility</p:attrName>
                                        </p:attrNameLst>
                                      </p:cBhvr>
                                      <p:to>
                                        <p:strVal val="visible"/>
                                      </p:to>
                                    </p:set>
                                    <p:animEffect transition="in" filter="fade">
                                      <p:cBhvr>
                                        <p:cTn id="21" dur="1000"/>
                                        <p:tgtEl>
                                          <p:spTgt spid="282627">
                                            <p:txEl>
                                              <p:pRg st="2" end="2"/>
                                            </p:txEl>
                                          </p:spTgt>
                                        </p:tgtEl>
                                      </p:cBhvr>
                                    </p:animEffect>
                                    <p:anim calcmode="lin" valueType="num">
                                      <p:cBhvr>
                                        <p:cTn id="22" dur="1000" fill="hold"/>
                                        <p:tgtEl>
                                          <p:spTgt spid="28262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8262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82627">
                                            <p:txEl>
                                              <p:pRg st="3" end="3"/>
                                            </p:txEl>
                                          </p:spTgt>
                                        </p:tgtEl>
                                        <p:attrNameLst>
                                          <p:attrName>style.visibility</p:attrName>
                                        </p:attrNameLst>
                                      </p:cBhvr>
                                      <p:to>
                                        <p:strVal val="visible"/>
                                      </p:to>
                                    </p:set>
                                    <p:animEffect transition="in" filter="fade">
                                      <p:cBhvr>
                                        <p:cTn id="28" dur="1000"/>
                                        <p:tgtEl>
                                          <p:spTgt spid="282627">
                                            <p:txEl>
                                              <p:pRg st="3" end="3"/>
                                            </p:txEl>
                                          </p:spTgt>
                                        </p:tgtEl>
                                      </p:cBhvr>
                                    </p:animEffect>
                                    <p:anim calcmode="lin" valueType="num">
                                      <p:cBhvr>
                                        <p:cTn id="29" dur="1000" fill="hold"/>
                                        <p:tgtEl>
                                          <p:spTgt spid="28262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8262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82627">
                                            <p:txEl>
                                              <p:pRg st="4" end="4"/>
                                            </p:txEl>
                                          </p:spTgt>
                                        </p:tgtEl>
                                        <p:attrNameLst>
                                          <p:attrName>style.visibility</p:attrName>
                                        </p:attrNameLst>
                                      </p:cBhvr>
                                      <p:to>
                                        <p:strVal val="visible"/>
                                      </p:to>
                                    </p:set>
                                    <p:animEffect transition="in" filter="fade">
                                      <p:cBhvr>
                                        <p:cTn id="35" dur="1000"/>
                                        <p:tgtEl>
                                          <p:spTgt spid="282627">
                                            <p:txEl>
                                              <p:pRg st="4" end="4"/>
                                            </p:txEl>
                                          </p:spTgt>
                                        </p:tgtEl>
                                      </p:cBhvr>
                                    </p:animEffect>
                                    <p:anim calcmode="lin" valueType="num">
                                      <p:cBhvr>
                                        <p:cTn id="36" dur="1000" fill="hold"/>
                                        <p:tgtEl>
                                          <p:spTgt spid="28262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8262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82627">
                                            <p:txEl>
                                              <p:pRg st="5" end="5"/>
                                            </p:txEl>
                                          </p:spTgt>
                                        </p:tgtEl>
                                        <p:attrNameLst>
                                          <p:attrName>style.visibility</p:attrName>
                                        </p:attrNameLst>
                                      </p:cBhvr>
                                      <p:to>
                                        <p:strVal val="visible"/>
                                      </p:to>
                                    </p:set>
                                    <p:animEffect transition="in" filter="fade">
                                      <p:cBhvr>
                                        <p:cTn id="42" dur="1000"/>
                                        <p:tgtEl>
                                          <p:spTgt spid="282627">
                                            <p:txEl>
                                              <p:pRg st="5" end="5"/>
                                            </p:txEl>
                                          </p:spTgt>
                                        </p:tgtEl>
                                      </p:cBhvr>
                                    </p:animEffect>
                                    <p:anim calcmode="lin" valueType="num">
                                      <p:cBhvr>
                                        <p:cTn id="43" dur="1000" fill="hold"/>
                                        <p:tgtEl>
                                          <p:spTgt spid="28262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8262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82627">
                                            <p:txEl>
                                              <p:pRg st="6" end="6"/>
                                            </p:txEl>
                                          </p:spTgt>
                                        </p:tgtEl>
                                        <p:attrNameLst>
                                          <p:attrName>style.visibility</p:attrName>
                                        </p:attrNameLst>
                                      </p:cBhvr>
                                      <p:to>
                                        <p:strVal val="visible"/>
                                      </p:to>
                                    </p:set>
                                    <p:animEffect transition="in" filter="fade">
                                      <p:cBhvr>
                                        <p:cTn id="49" dur="1000"/>
                                        <p:tgtEl>
                                          <p:spTgt spid="282627">
                                            <p:txEl>
                                              <p:pRg st="6" end="6"/>
                                            </p:txEl>
                                          </p:spTgt>
                                        </p:tgtEl>
                                      </p:cBhvr>
                                    </p:animEffect>
                                    <p:anim calcmode="lin" valueType="num">
                                      <p:cBhvr>
                                        <p:cTn id="50" dur="1000" fill="hold"/>
                                        <p:tgtEl>
                                          <p:spTgt spid="282627">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8262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3B8E662-2427-4DAC-B4BB-157A22FB753F}" type="slidenum">
              <a:rPr lang="en-US"/>
              <a:pPr/>
              <a:t>18</a:t>
            </a:fld>
            <a:endParaRPr lang="en-US"/>
          </a:p>
        </p:txBody>
      </p:sp>
      <p:sp>
        <p:nvSpPr>
          <p:cNvPr id="279554" name="Rectangle 2"/>
          <p:cNvSpPr>
            <a:spLocks noGrp="1" noChangeArrowheads="1"/>
          </p:cNvSpPr>
          <p:nvPr>
            <p:ph type="title"/>
          </p:nvPr>
        </p:nvSpPr>
        <p:spPr/>
        <p:txBody>
          <a:bodyPr/>
          <a:lstStyle/>
          <a:p>
            <a:r>
              <a:rPr lang="en-US" b="1">
                <a:solidFill>
                  <a:srgbClr val="0000FF"/>
                </a:solidFill>
              </a:rPr>
              <a:t>Ưu điểm của Cơ sở Dữ liệu</a:t>
            </a:r>
          </a:p>
        </p:txBody>
      </p:sp>
      <p:sp>
        <p:nvSpPr>
          <p:cNvPr id="279555" name="Rectangle 3"/>
          <p:cNvSpPr>
            <a:spLocks noGrp="1" noChangeArrowheads="1"/>
          </p:cNvSpPr>
          <p:nvPr>
            <p:ph type="body" idx="1"/>
          </p:nvPr>
        </p:nvSpPr>
        <p:spPr>
          <a:xfrm>
            <a:off x="685800" y="1752600"/>
            <a:ext cx="8001000" cy="4114800"/>
          </a:xfrm>
        </p:spPr>
        <p:txBody>
          <a:bodyPr/>
          <a:lstStyle/>
          <a:p>
            <a:pPr algn="just">
              <a:lnSpc>
                <a:spcPct val="115000"/>
              </a:lnSpc>
            </a:pPr>
            <a:r>
              <a:rPr lang="en-US" sz="2200" b="1">
                <a:solidFill>
                  <a:schemeClr val="bg2"/>
                </a:solidFill>
              </a:rPr>
              <a:t>Giảm sự trùng lặp thông tin </a:t>
            </a:r>
            <a:r>
              <a:rPr lang="en-US" sz="2200">
                <a:solidFill>
                  <a:schemeClr val="bg2"/>
                </a:solidFill>
              </a:rPr>
              <a:t>xuống mức thấp nhất do </a:t>
            </a:r>
            <a:r>
              <a:rPr lang="en-US" sz="2200">
                <a:solidFill>
                  <a:schemeClr val="bg2"/>
                </a:solidFill>
                <a:cs typeface="Times New Roman" pitchFamily="18" charset="0"/>
              </a:rPr>
              <a:t>đó</a:t>
            </a:r>
            <a:r>
              <a:rPr lang="en-US" sz="2200">
                <a:solidFill>
                  <a:schemeClr val="bg2"/>
                </a:solidFill>
              </a:rPr>
              <a:t> bảo </a:t>
            </a:r>
            <a:r>
              <a:rPr lang="en-US" sz="2200">
                <a:solidFill>
                  <a:schemeClr val="bg2"/>
                </a:solidFill>
                <a:cs typeface="Times New Roman" pitchFamily="18" charset="0"/>
              </a:rPr>
              <a:t>đ</a:t>
            </a:r>
            <a:r>
              <a:rPr lang="en-US" sz="2200">
                <a:solidFill>
                  <a:schemeClr val="bg2"/>
                </a:solidFill>
              </a:rPr>
              <a:t>ảm </a:t>
            </a:r>
            <a:r>
              <a:rPr lang="en-US" sz="2200">
                <a:solidFill>
                  <a:schemeClr val="bg2"/>
                </a:solidFill>
                <a:cs typeface="Times New Roman" pitchFamily="18" charset="0"/>
              </a:rPr>
              <a:t>đư</a:t>
            </a:r>
            <a:r>
              <a:rPr lang="en-US" sz="2200">
                <a:solidFill>
                  <a:schemeClr val="bg2"/>
                </a:solidFill>
              </a:rPr>
              <a:t>ợc tính nhất quán và toàn vẹn dữ liệu.</a:t>
            </a:r>
          </a:p>
          <a:p>
            <a:pPr algn="just">
              <a:lnSpc>
                <a:spcPct val="115000"/>
              </a:lnSpc>
            </a:pPr>
            <a:r>
              <a:rPr lang="en-US" sz="2200">
                <a:solidFill>
                  <a:schemeClr val="bg2"/>
                </a:solidFill>
                <a:cs typeface="Times New Roman" pitchFamily="18" charset="0"/>
              </a:rPr>
              <a:t>Độc lập dữ liệu-ch</a:t>
            </a:r>
            <a:r>
              <a:rPr lang="vi-VN" sz="2200">
                <a:solidFill>
                  <a:schemeClr val="bg2"/>
                </a:solidFill>
                <a:cs typeface="Times New Roman" pitchFamily="18" charset="0"/>
              </a:rPr>
              <a:t>ư</a:t>
            </a:r>
            <a:r>
              <a:rPr lang="en-US" sz="2200">
                <a:solidFill>
                  <a:schemeClr val="bg2"/>
                </a:solidFill>
                <a:cs typeface="Times New Roman" pitchFamily="18" charset="0"/>
              </a:rPr>
              <a:t>ơng trình. Đ</a:t>
            </a:r>
            <a:r>
              <a:rPr lang="en-US" sz="2200">
                <a:solidFill>
                  <a:schemeClr val="bg2"/>
                </a:solidFill>
              </a:rPr>
              <a:t>ảm bảo </a:t>
            </a:r>
            <a:r>
              <a:rPr lang="en-US" sz="2200" b="1">
                <a:solidFill>
                  <a:schemeClr val="bg2"/>
                </a:solidFill>
              </a:rPr>
              <a:t>dữ liệu có thể </a:t>
            </a:r>
            <a:r>
              <a:rPr lang="en-US" sz="2200" b="1">
                <a:solidFill>
                  <a:schemeClr val="bg2"/>
                </a:solidFill>
                <a:cs typeface="Times New Roman" pitchFamily="18" charset="0"/>
              </a:rPr>
              <a:t>đư</a:t>
            </a:r>
            <a:r>
              <a:rPr lang="en-US" sz="2200" b="1">
                <a:solidFill>
                  <a:schemeClr val="bg2"/>
                </a:solidFill>
              </a:rPr>
              <a:t>ợc truy xuất theo nhiều cách khác nhau.</a:t>
            </a:r>
          </a:p>
          <a:p>
            <a:pPr algn="just">
              <a:lnSpc>
                <a:spcPct val="115000"/>
              </a:lnSpc>
            </a:pPr>
            <a:r>
              <a:rPr lang="en-US" sz="2200" b="1">
                <a:solidFill>
                  <a:schemeClr val="bg2"/>
                </a:solidFill>
              </a:rPr>
              <a:t>Khả n</a:t>
            </a:r>
            <a:r>
              <a:rPr lang="en-US" sz="2200" b="1">
                <a:solidFill>
                  <a:schemeClr val="bg2"/>
                </a:solidFill>
                <a:cs typeface="Times New Roman" pitchFamily="18" charset="0"/>
              </a:rPr>
              <a:t>ă</a:t>
            </a:r>
            <a:r>
              <a:rPr lang="en-US" sz="2200" b="1">
                <a:solidFill>
                  <a:schemeClr val="bg2"/>
                </a:solidFill>
              </a:rPr>
              <a:t>ng chia sẻ thông tin </a:t>
            </a:r>
            <a:r>
              <a:rPr lang="en-US" sz="2200">
                <a:solidFill>
                  <a:schemeClr val="bg2"/>
                </a:solidFill>
              </a:rPr>
              <a:t>cho nhiều người sử dụng và nhiều ứng dụng khác nhau.</a:t>
            </a:r>
          </a:p>
          <a:p>
            <a:pPr algn="just">
              <a:lnSpc>
                <a:spcPct val="115000"/>
              </a:lnSpc>
            </a:pPr>
            <a:r>
              <a:rPr lang="en-US" sz="2200">
                <a:solidFill>
                  <a:schemeClr val="bg2"/>
                </a:solidFill>
              </a:rPr>
              <a:t>Nâng cao tính nhất quán </a:t>
            </a:r>
            <a:r>
              <a:rPr lang="en-US" sz="2200"/>
              <a:t>(data consistency)/toàn vẹn dữ liệu (data integrity).</a:t>
            </a:r>
          </a:p>
          <a:p>
            <a:pPr algn="just">
              <a:lnSpc>
                <a:spcPct val="115000"/>
              </a:lnSpc>
            </a:pPr>
            <a:r>
              <a:rPr lang="vi-VN" sz="2200"/>
              <a:t>Giảm chi phí bảo trì chương trình. </a:t>
            </a:r>
            <a:endParaRPr lang="en-US" sz="2200"/>
          </a:p>
          <a:p>
            <a:pPr algn="just">
              <a:lnSpc>
                <a:spcPct val="115000"/>
              </a:lnSpc>
            </a:pPr>
            <a:r>
              <a:rPr lang="vi-VN" sz="2200"/>
              <a:t>Bảo mật (security) </a:t>
            </a:r>
            <a:endParaRPr lang="en-US" sz="2200"/>
          </a:p>
          <a:p>
            <a:pPr algn="just">
              <a:lnSpc>
                <a:spcPct val="115000"/>
              </a:lnSpc>
            </a:pPr>
            <a:r>
              <a:rPr lang="vi-VN" sz="2200"/>
              <a:t>Chép lưu (backup) và phục hồi (recovery)</a:t>
            </a:r>
            <a:endParaRPr lang="en-US" sz="2200"/>
          </a:p>
          <a:p>
            <a:pPr algn="just">
              <a:lnSpc>
                <a:spcPct val="115000"/>
              </a:lnSpc>
            </a:pPr>
            <a:r>
              <a:rPr lang="vi-VN" sz="2200"/>
              <a:t>Điều khiển tương tranh (concurrency control).</a:t>
            </a:r>
            <a:endParaRPr lang="en-US" sz="2200">
              <a:solidFill>
                <a:schemeClr val="bg2"/>
              </a:solidFill>
            </a:endParaRPr>
          </a:p>
          <a:p>
            <a:pPr algn="just">
              <a:lnSpc>
                <a:spcPct val="115000"/>
              </a:lnSpc>
              <a:buFont typeface="Wingdings" pitchFamily="2" charset="2"/>
              <a:buNone/>
            </a:pPr>
            <a:endParaRPr lang="en-US" sz="2200">
              <a:solidFill>
                <a:schemeClr val="bg2"/>
              </a:solidFill>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A53E727F-C04D-4513-8BA3-1C654335FA7F}" type="slidenum">
              <a:rPr lang="en-US"/>
              <a:pPr/>
              <a:t>19</a:t>
            </a:fld>
            <a:endParaRPr lang="en-US"/>
          </a:p>
        </p:txBody>
      </p:sp>
      <p:sp>
        <p:nvSpPr>
          <p:cNvPr id="284674" name="Rectangle 2"/>
          <p:cNvSpPr>
            <a:spLocks noGrp="1" noChangeArrowheads="1"/>
          </p:cNvSpPr>
          <p:nvPr>
            <p:ph type="title"/>
          </p:nvPr>
        </p:nvSpPr>
        <p:spPr>
          <a:xfrm>
            <a:off x="990600" y="914400"/>
            <a:ext cx="7772400" cy="762000"/>
          </a:xfrm>
        </p:spPr>
        <p:txBody>
          <a:bodyPr/>
          <a:lstStyle/>
          <a:p>
            <a:r>
              <a:rPr lang="en-US" b="1">
                <a:solidFill>
                  <a:srgbClr val="0000FF"/>
                </a:solidFill>
              </a:rPr>
              <a:t>Ví dụ xây dựng một CSDL </a:t>
            </a:r>
          </a:p>
        </p:txBody>
      </p:sp>
      <p:sp>
        <p:nvSpPr>
          <p:cNvPr id="284675" name="Rectangle 3"/>
          <p:cNvSpPr>
            <a:spLocks noGrp="1" noChangeArrowheads="1"/>
          </p:cNvSpPr>
          <p:nvPr>
            <p:ph type="body" sz="half" idx="1"/>
          </p:nvPr>
        </p:nvSpPr>
        <p:spPr>
          <a:xfrm>
            <a:off x="685800" y="1905000"/>
            <a:ext cx="8001000" cy="4648200"/>
          </a:xfrm>
        </p:spPr>
        <p:txBody>
          <a:bodyPr/>
          <a:lstStyle/>
          <a:p>
            <a:pPr algn="just">
              <a:lnSpc>
                <a:spcPct val="90000"/>
              </a:lnSpc>
            </a:pPr>
            <a:r>
              <a:rPr lang="en-US" sz="2400">
                <a:solidFill>
                  <a:srgbClr val="000000"/>
                </a:solidFill>
              </a:rPr>
              <a:t>Để quản lý hóa đơn bán hàng ta cần xây dựng một CSDL gồm các bảng sau :</a:t>
            </a:r>
          </a:p>
          <a:p>
            <a:pPr algn="just">
              <a:lnSpc>
                <a:spcPct val="90000"/>
              </a:lnSpc>
            </a:pPr>
            <a:r>
              <a:rPr lang="en-US" sz="2400">
                <a:solidFill>
                  <a:srgbClr val="990000"/>
                </a:solidFill>
              </a:rPr>
              <a:t>SanPham:</a:t>
            </a:r>
            <a:r>
              <a:rPr lang="en-US" sz="2400">
                <a:solidFill>
                  <a:srgbClr val="000000"/>
                </a:solidFill>
              </a:rPr>
              <a:t> Mô tả các thông tin về sản phẩm như Masp, Tensp, Donvitinh, DongiaMua, Slton.</a:t>
            </a:r>
          </a:p>
          <a:p>
            <a:pPr algn="just">
              <a:lnSpc>
                <a:spcPct val="90000"/>
              </a:lnSpc>
            </a:pPr>
            <a:r>
              <a:rPr lang="en-US" sz="2400">
                <a:solidFill>
                  <a:srgbClr val="990000"/>
                </a:solidFill>
              </a:rPr>
              <a:t>KhachHang:</a:t>
            </a:r>
            <a:r>
              <a:rPr lang="en-US" sz="2400">
                <a:solidFill>
                  <a:srgbClr val="000000"/>
                </a:solidFill>
              </a:rPr>
              <a:t> Mô tả các thông tin về khách hàng như Makh, Tenkh, Diachi, DienThoai.</a:t>
            </a:r>
          </a:p>
          <a:p>
            <a:pPr algn="just">
              <a:lnSpc>
                <a:spcPct val="90000"/>
              </a:lnSpc>
            </a:pPr>
            <a:r>
              <a:rPr lang="en-US" sz="2400">
                <a:solidFill>
                  <a:srgbClr val="990000"/>
                </a:solidFill>
              </a:rPr>
              <a:t>Nhanvien:</a:t>
            </a:r>
            <a:r>
              <a:rPr lang="en-US" sz="2400">
                <a:solidFill>
                  <a:srgbClr val="000000"/>
                </a:solidFill>
              </a:rPr>
              <a:t> Mô tả các thông tin về nhân viên như Manv, Honv, Tennv, Phai, Ngaysinh, Diachi, DienThoai, Hinh.</a:t>
            </a:r>
          </a:p>
          <a:p>
            <a:pPr algn="just">
              <a:lnSpc>
                <a:spcPct val="90000"/>
              </a:lnSpc>
            </a:pPr>
            <a:r>
              <a:rPr lang="en-US" sz="2400">
                <a:solidFill>
                  <a:srgbClr val="990000"/>
                </a:solidFill>
              </a:rPr>
              <a:t>Hoá đơn:</a:t>
            </a:r>
            <a:r>
              <a:rPr lang="en-US" sz="2400">
                <a:solidFill>
                  <a:srgbClr val="000000"/>
                </a:solidFill>
              </a:rPr>
              <a:t> Mô tả các thông tin về hóa đơn như Mahd, LoaiHD, Makh, Manv, NgaylapHD, NgayGiaoNhanHang, DienGiai.</a:t>
            </a:r>
          </a:p>
          <a:p>
            <a:pPr algn="just">
              <a:lnSpc>
                <a:spcPct val="90000"/>
              </a:lnSpc>
            </a:pPr>
            <a:r>
              <a:rPr lang="en-US" sz="2400">
                <a:solidFill>
                  <a:srgbClr val="990000"/>
                </a:solidFill>
              </a:rPr>
              <a:t>Chitiethoadon:</a:t>
            </a:r>
            <a:r>
              <a:rPr lang="en-US" sz="2400">
                <a:solidFill>
                  <a:srgbClr val="000000"/>
                </a:solidFill>
              </a:rPr>
              <a:t> Mô tả các thông tin chi tiết của từng hóa đơn như Mahd, Masp, Soluong, DongiaBan.</a:t>
            </a:r>
          </a:p>
        </p:txBody>
      </p:sp>
      <p:sp>
        <p:nvSpPr>
          <p:cNvPr id="284676" name="Text Box 4"/>
          <p:cNvSpPr txBox="1">
            <a:spLocks noChangeArrowheads="1"/>
          </p:cNvSpPr>
          <p:nvPr/>
        </p:nvSpPr>
        <p:spPr bwMode="auto">
          <a:xfrm>
            <a:off x="822325" y="27844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US" sz="2400"/>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4675">
                                            <p:txEl>
                                              <p:pRg st="0" end="0"/>
                                            </p:txEl>
                                          </p:spTgt>
                                        </p:tgtEl>
                                        <p:attrNameLst>
                                          <p:attrName>style.visibility</p:attrName>
                                        </p:attrNameLst>
                                      </p:cBhvr>
                                      <p:to>
                                        <p:strVal val="visible"/>
                                      </p:to>
                                    </p:set>
                                    <p:anim calcmode="lin" valueType="num">
                                      <p:cBhvr additive="base">
                                        <p:cTn id="7" dur="500" fill="hold"/>
                                        <p:tgtEl>
                                          <p:spTgt spid="284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4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4675">
                                            <p:txEl>
                                              <p:pRg st="1" end="1"/>
                                            </p:txEl>
                                          </p:spTgt>
                                        </p:tgtEl>
                                        <p:attrNameLst>
                                          <p:attrName>style.visibility</p:attrName>
                                        </p:attrNameLst>
                                      </p:cBhvr>
                                      <p:to>
                                        <p:strVal val="visible"/>
                                      </p:to>
                                    </p:set>
                                    <p:anim calcmode="lin" valueType="num">
                                      <p:cBhvr additive="base">
                                        <p:cTn id="13" dur="500" fill="hold"/>
                                        <p:tgtEl>
                                          <p:spTgt spid="284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4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4675">
                                            <p:txEl>
                                              <p:pRg st="2" end="2"/>
                                            </p:txEl>
                                          </p:spTgt>
                                        </p:tgtEl>
                                        <p:attrNameLst>
                                          <p:attrName>style.visibility</p:attrName>
                                        </p:attrNameLst>
                                      </p:cBhvr>
                                      <p:to>
                                        <p:strVal val="visible"/>
                                      </p:to>
                                    </p:set>
                                    <p:anim calcmode="lin" valueType="num">
                                      <p:cBhvr additive="base">
                                        <p:cTn id="19" dur="500" fill="hold"/>
                                        <p:tgtEl>
                                          <p:spTgt spid="284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4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4675">
                                            <p:txEl>
                                              <p:pRg st="3" end="3"/>
                                            </p:txEl>
                                          </p:spTgt>
                                        </p:tgtEl>
                                        <p:attrNameLst>
                                          <p:attrName>style.visibility</p:attrName>
                                        </p:attrNameLst>
                                      </p:cBhvr>
                                      <p:to>
                                        <p:strVal val="visible"/>
                                      </p:to>
                                    </p:set>
                                    <p:anim calcmode="lin" valueType="num">
                                      <p:cBhvr additive="base">
                                        <p:cTn id="25" dur="500" fill="hold"/>
                                        <p:tgtEl>
                                          <p:spTgt spid="2846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4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4675">
                                            <p:txEl>
                                              <p:pRg st="4" end="4"/>
                                            </p:txEl>
                                          </p:spTgt>
                                        </p:tgtEl>
                                        <p:attrNameLst>
                                          <p:attrName>style.visibility</p:attrName>
                                        </p:attrNameLst>
                                      </p:cBhvr>
                                      <p:to>
                                        <p:strVal val="visible"/>
                                      </p:to>
                                    </p:set>
                                    <p:anim calcmode="lin" valueType="num">
                                      <p:cBhvr additive="base">
                                        <p:cTn id="31" dur="500" fill="hold"/>
                                        <p:tgtEl>
                                          <p:spTgt spid="2846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46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4675">
                                            <p:txEl>
                                              <p:pRg st="5" end="5"/>
                                            </p:txEl>
                                          </p:spTgt>
                                        </p:tgtEl>
                                        <p:attrNameLst>
                                          <p:attrName>style.visibility</p:attrName>
                                        </p:attrNameLst>
                                      </p:cBhvr>
                                      <p:to>
                                        <p:strVal val="visible"/>
                                      </p:to>
                                    </p:set>
                                    <p:anim calcmode="lin" valueType="num">
                                      <p:cBhvr additive="base">
                                        <p:cTn id="37" dur="500" fill="hold"/>
                                        <p:tgtEl>
                                          <p:spTgt spid="28467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46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7ADE751-D9C0-4761-8617-749F97AE16B0}" type="slidenum">
              <a:rPr lang="en-US"/>
              <a:pPr/>
              <a:t>2</a:t>
            </a:fld>
            <a:endParaRPr lang="en-US"/>
          </a:p>
        </p:txBody>
      </p:sp>
      <p:sp>
        <p:nvSpPr>
          <p:cNvPr id="161794" name="Rectangle 2"/>
          <p:cNvSpPr>
            <a:spLocks noGrp="1" noChangeArrowheads="1"/>
          </p:cNvSpPr>
          <p:nvPr>
            <p:ph type="title"/>
          </p:nvPr>
        </p:nvSpPr>
        <p:spPr>
          <a:xfrm>
            <a:off x="1066800" y="1066800"/>
            <a:ext cx="7793038" cy="623888"/>
          </a:xfrm>
        </p:spPr>
        <p:txBody>
          <a:bodyPr/>
          <a:lstStyle/>
          <a:p>
            <a:r>
              <a:rPr lang="en-US" b="1">
                <a:solidFill>
                  <a:srgbClr val="0000FF"/>
                </a:solidFill>
                <a:effectLst>
                  <a:outerShdw blurRad="38100" dist="38100" dir="2700000" algn="tl">
                    <a:srgbClr val="C0C0C0"/>
                  </a:outerShdw>
                </a:effectLst>
              </a:rPr>
              <a:t>Nội dung</a:t>
            </a:r>
            <a:r>
              <a:rPr lang="en-US">
                <a:solidFill>
                  <a:srgbClr val="0000FF"/>
                </a:solidFill>
                <a:latin typeface="Tahoma" pitchFamily="34" charset="0"/>
              </a:rPr>
              <a:t> </a:t>
            </a:r>
          </a:p>
        </p:txBody>
      </p:sp>
      <p:sp>
        <p:nvSpPr>
          <p:cNvPr id="162404" name="Text Box 612"/>
          <p:cNvSpPr txBox="1">
            <a:spLocks noChangeArrowheads="1"/>
          </p:cNvSpPr>
          <p:nvPr/>
        </p:nvSpPr>
        <p:spPr bwMode="auto">
          <a:xfrm>
            <a:off x="845457" y="2133600"/>
            <a:ext cx="76962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38138" indent="-338138">
              <a:defRPr kumimoji="1" sz="2400">
                <a:solidFill>
                  <a:schemeClr val="tx1"/>
                </a:solidFill>
                <a:latin typeface="Times New Roman" pitchFamily="18" charset="0"/>
              </a:defRPr>
            </a:lvl1pPr>
            <a:lvl2pPr marL="508000">
              <a:defRPr kumimoji="1" sz="2400">
                <a:solidFill>
                  <a:schemeClr val="tx1"/>
                </a:solidFill>
                <a:latin typeface="Times New Roman" pitchFamily="18" charset="0"/>
              </a:defRPr>
            </a:lvl2pPr>
            <a:lvl3pPr>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fontAlgn="base">
              <a:spcBef>
                <a:spcPct val="0"/>
              </a:spcBef>
              <a:spcAft>
                <a:spcPct val="0"/>
              </a:spcAft>
              <a:defRPr kumimoji="1" sz="2400">
                <a:solidFill>
                  <a:schemeClr val="tx1"/>
                </a:solidFill>
                <a:latin typeface="Times New Roman" pitchFamily="18" charset="0"/>
              </a:defRPr>
            </a:lvl6pPr>
            <a:lvl7pPr fontAlgn="base">
              <a:spcBef>
                <a:spcPct val="0"/>
              </a:spcBef>
              <a:spcAft>
                <a:spcPct val="0"/>
              </a:spcAft>
              <a:defRPr kumimoji="1" sz="2400">
                <a:solidFill>
                  <a:schemeClr val="tx1"/>
                </a:solidFill>
                <a:latin typeface="Times New Roman" pitchFamily="18" charset="0"/>
              </a:defRPr>
            </a:lvl7pPr>
            <a:lvl8pPr fontAlgn="base">
              <a:spcBef>
                <a:spcPct val="0"/>
              </a:spcBef>
              <a:spcAft>
                <a:spcPct val="0"/>
              </a:spcAft>
              <a:defRPr kumimoji="1" sz="2400">
                <a:solidFill>
                  <a:schemeClr val="tx1"/>
                </a:solidFill>
                <a:latin typeface="Times New Roman" pitchFamily="18" charset="0"/>
              </a:defRPr>
            </a:lvl8pPr>
            <a:lvl9pPr fontAlgn="base">
              <a:spcBef>
                <a:spcPct val="0"/>
              </a:spcBef>
              <a:spcAft>
                <a:spcPct val="0"/>
              </a:spcAft>
              <a:defRPr kumimoji="1" sz="2400">
                <a:solidFill>
                  <a:schemeClr val="tx1"/>
                </a:solidFill>
                <a:latin typeface="Times New Roman" pitchFamily="18" charset="0"/>
              </a:defRPr>
            </a:lvl9pPr>
          </a:lstStyle>
          <a:p>
            <a:r>
              <a:rPr lang="en-US" sz="2800"/>
              <a:t>1.1. Các khái niệm và các định nghĩa cơ bản</a:t>
            </a:r>
          </a:p>
          <a:p>
            <a:r>
              <a:rPr lang="en-US" sz="2800"/>
              <a:t>1.2. Hệ thống xử lý tập tin truyền thống</a:t>
            </a:r>
          </a:p>
          <a:p>
            <a:r>
              <a:rPr lang="en-US" sz="2800"/>
              <a:t>1.3. Cách tiếp cận cơ sở dữ liệu</a:t>
            </a:r>
          </a:p>
          <a:p>
            <a:r>
              <a:rPr lang="en-US" sz="2800"/>
              <a:t>1.4. Các thành phần của môi trường hệ quản trị cơ 	sở dữ liệu</a:t>
            </a:r>
          </a:p>
          <a:p>
            <a:r>
              <a:rPr lang="en-US" sz="2800"/>
              <a:t>1.5. Các chức năng của hệ quản trị cơ sở dữ 	liệu                               </a:t>
            </a:r>
          </a:p>
          <a:p>
            <a:r>
              <a:rPr lang="en-US" sz="2800"/>
              <a:t>1.6. Quá trình phát triển cơ sở dữ liệu</a:t>
            </a:r>
          </a:p>
          <a:p>
            <a:r>
              <a:rPr lang="en-US" sz="2800"/>
              <a:t>1.7. Kiến trúc cơ sở dữ liệu ba lược đồ </a:t>
            </a:r>
          </a:p>
          <a:p>
            <a:r>
              <a:rPr lang="en-US" sz="2800"/>
              <a:t>1.8. Kiến trúc cơ sở dữ liệu client/server 3 tầng</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D2CC770-920A-4AA7-9BA8-7F1F7A02EBEB}" type="slidenum">
              <a:rPr lang="en-US"/>
              <a:pPr/>
              <a:t>20</a:t>
            </a:fld>
            <a:endParaRPr lang="en-US"/>
          </a:p>
        </p:txBody>
      </p:sp>
      <p:sp>
        <p:nvSpPr>
          <p:cNvPr id="285698" name="Rectangle 2"/>
          <p:cNvSpPr>
            <a:spLocks noGrp="1" noChangeArrowheads="1"/>
          </p:cNvSpPr>
          <p:nvPr>
            <p:ph type="title"/>
          </p:nvPr>
        </p:nvSpPr>
        <p:spPr/>
        <p:txBody>
          <a:bodyPr/>
          <a:lstStyle/>
          <a:p>
            <a:r>
              <a:rPr lang="en-US" b="1">
                <a:solidFill>
                  <a:srgbClr val="0000FF"/>
                </a:solidFill>
              </a:rPr>
              <a:t>Ví dụ xây dựng một CSDL </a:t>
            </a:r>
          </a:p>
        </p:txBody>
      </p:sp>
      <p:sp>
        <p:nvSpPr>
          <p:cNvPr id="285699" name="Text Box 3"/>
          <p:cNvSpPr txBox="1">
            <a:spLocks noChangeArrowheads="1"/>
          </p:cNvSpPr>
          <p:nvPr/>
        </p:nvSpPr>
        <p:spPr bwMode="auto">
          <a:xfrm>
            <a:off x="822325" y="27844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US" sz="2400"/>
          </a:p>
        </p:txBody>
      </p:sp>
      <p:graphicFrame>
        <p:nvGraphicFramePr>
          <p:cNvPr id="285700" name="Object 4"/>
          <p:cNvGraphicFramePr>
            <a:graphicFrameLocks noGrp="1" noChangeAspect="1"/>
          </p:cNvGraphicFramePr>
          <p:nvPr>
            <p:ph idx="1"/>
          </p:nvPr>
        </p:nvGraphicFramePr>
        <p:xfrm>
          <a:off x="914400" y="1600200"/>
          <a:ext cx="8001000" cy="4953000"/>
        </p:xfrm>
        <a:graphic>
          <a:graphicData uri="http://schemas.openxmlformats.org/presentationml/2006/ole">
            <mc:AlternateContent xmlns:mc="http://schemas.openxmlformats.org/markup-compatibility/2006">
              <mc:Choice xmlns:v="urn:schemas-microsoft-com:vml" Requires="v">
                <p:oleObj spid="_x0000_s285748" name="Bitmap Image" r:id="rId3" imgW="6638095" imgH="3629532" progId="Paint.Picture">
                  <p:embed/>
                </p:oleObj>
              </mc:Choice>
              <mc:Fallback>
                <p:oleObj name="Bitmap Image" r:id="rId3" imgW="6638095" imgH="3629532"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600200"/>
                        <a:ext cx="8001000" cy="4953000"/>
                      </a:xfrm>
                      <a:prstGeom prst="rect">
                        <a:avLst/>
                      </a:prstGeom>
                      <a:solidFill>
                        <a:schemeClr val="bg2"/>
                      </a:solidFill>
                      <a:ln>
                        <a:noFill/>
                      </a:ln>
                      <a:effectLst/>
                      <a:extLs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85700"/>
                                        </p:tgtEl>
                                        <p:attrNameLst>
                                          <p:attrName>style.visibility</p:attrName>
                                        </p:attrNameLst>
                                      </p:cBhvr>
                                      <p:to>
                                        <p:strVal val="visible"/>
                                      </p:to>
                                    </p:set>
                                    <p:animEffect transition="in" filter="box(out)">
                                      <p:cBhvr>
                                        <p:cTn id="7" dur="500"/>
                                        <p:tgtEl>
                                          <p:spTgt spid="285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DF26D507-E67A-47FB-8A0A-A94E0838F46D}" type="slidenum">
              <a:rPr lang="en-US"/>
              <a:pPr/>
              <a:t>21</a:t>
            </a:fld>
            <a:endParaRPr lang="en-US"/>
          </a:p>
        </p:txBody>
      </p:sp>
      <p:sp>
        <p:nvSpPr>
          <p:cNvPr id="2" name="Title 1"/>
          <p:cNvSpPr>
            <a:spLocks noGrp="1"/>
          </p:cNvSpPr>
          <p:nvPr>
            <p:ph type="title" idx="4294967295"/>
          </p:nvPr>
        </p:nvSpPr>
        <p:spPr>
          <a:xfrm>
            <a:off x="960438" y="685800"/>
            <a:ext cx="8183562" cy="1050925"/>
          </a:xfrm>
        </p:spPr>
        <p:txBody>
          <a:bodyPr>
            <a:normAutofit/>
          </a:bodyPr>
          <a:lstStyle/>
          <a:p>
            <a:r>
              <a:rPr lang="en-US" b="1">
                <a:solidFill>
                  <a:srgbClr val="0000FF"/>
                </a:solidFill>
                <a:effectLst>
                  <a:outerShdw blurRad="38100" dist="38100" dir="2700000" algn="tl">
                    <a:srgbClr val="C0C0C0"/>
                  </a:outerShdw>
                </a:effectLst>
              </a:rPr>
              <a:t>Các đối tượng dùng CSDL</a:t>
            </a:r>
          </a:p>
        </p:txBody>
      </p:sp>
      <p:sp>
        <p:nvSpPr>
          <p:cNvPr id="264195" name="Content Placeholder 2"/>
          <p:cNvSpPr>
            <a:spLocks noGrp="1"/>
          </p:cNvSpPr>
          <p:nvPr>
            <p:ph idx="4294967295"/>
          </p:nvPr>
        </p:nvSpPr>
        <p:spPr>
          <a:xfrm>
            <a:off x="609600" y="1828800"/>
            <a:ext cx="8153400" cy="4187825"/>
          </a:xfrm>
        </p:spPr>
        <p:txBody>
          <a:bodyPr lIns="182880" tIns="91440"/>
          <a:lstStyle/>
          <a:p>
            <a:pPr marL="339725" indent="-339725" algn="just"/>
            <a:r>
              <a:rPr lang="vi-VN" sz="2200" b="1" dirty="0">
                <a:solidFill>
                  <a:schemeClr val="tx1"/>
                </a:solidFill>
              </a:rPr>
              <a:t>Các chuyên viên tin học </a:t>
            </a:r>
            <a:r>
              <a:rPr lang="en-US" sz="2200" b="1" dirty="0">
                <a:solidFill>
                  <a:schemeClr val="tx1"/>
                </a:solidFill>
              </a:rPr>
              <a:t>(</a:t>
            </a:r>
            <a:r>
              <a:rPr lang="en-US" sz="2200" b="1" dirty="0" err="1">
                <a:solidFill>
                  <a:schemeClr val="tx1"/>
                </a:solidFill>
              </a:rPr>
              <a:t>người</a:t>
            </a:r>
            <a:r>
              <a:rPr lang="en-US" sz="2200" b="1" dirty="0">
                <a:solidFill>
                  <a:schemeClr val="tx1"/>
                </a:solidFill>
              </a:rPr>
              <a:t> </a:t>
            </a:r>
            <a:r>
              <a:rPr lang="en-US" sz="2200" b="1" dirty="0" err="1">
                <a:solidFill>
                  <a:schemeClr val="tx1"/>
                </a:solidFill>
              </a:rPr>
              <a:t>lập</a:t>
            </a:r>
            <a:r>
              <a:rPr lang="en-US" sz="2200" b="1" dirty="0">
                <a:solidFill>
                  <a:schemeClr val="tx1"/>
                </a:solidFill>
              </a:rPr>
              <a:t> </a:t>
            </a:r>
            <a:r>
              <a:rPr lang="en-US" sz="2200" b="1" dirty="0" err="1">
                <a:solidFill>
                  <a:schemeClr val="tx1"/>
                </a:solidFill>
              </a:rPr>
              <a:t>trình</a:t>
            </a:r>
            <a:r>
              <a:rPr lang="en-US" sz="2200" b="1" dirty="0">
                <a:solidFill>
                  <a:schemeClr val="tx1"/>
                </a:solidFill>
              </a:rPr>
              <a:t>) </a:t>
            </a:r>
            <a:r>
              <a:rPr lang="vi-VN" sz="2200" dirty="0">
                <a:solidFill>
                  <a:schemeClr val="tx1"/>
                </a:solidFill>
              </a:rPr>
              <a:t>biết khai thác CSD</a:t>
            </a:r>
            <a:r>
              <a:rPr lang="en-US" sz="2200" dirty="0">
                <a:solidFill>
                  <a:schemeClr val="tx1"/>
                </a:solidFill>
              </a:rPr>
              <a:t>L</a:t>
            </a:r>
            <a:r>
              <a:rPr lang="vi-VN" sz="2200" dirty="0">
                <a:solidFill>
                  <a:schemeClr val="tx1"/>
                </a:solidFill>
              </a:rPr>
              <a:t>, đây là những người có thể xây dựng các ứng dụng khác nhau phục vụ cho những yêu cầu khác nhau trên CSDL. </a:t>
            </a:r>
            <a:endParaRPr lang="en-US" sz="2200" dirty="0">
              <a:solidFill>
                <a:schemeClr val="tx1"/>
              </a:solidFill>
            </a:endParaRPr>
          </a:p>
          <a:p>
            <a:pPr marL="339725" indent="-339725" algn="just"/>
            <a:r>
              <a:rPr lang="en-US" sz="2200" b="1" dirty="0" err="1"/>
              <a:t>Những</a:t>
            </a:r>
            <a:r>
              <a:rPr lang="en-US" sz="2200" b="1" dirty="0"/>
              <a:t> </a:t>
            </a:r>
            <a:r>
              <a:rPr lang="en-US" sz="2200" b="1" dirty="0" err="1"/>
              <a:t>người</a:t>
            </a:r>
            <a:r>
              <a:rPr lang="en-US" sz="2200" b="1" dirty="0"/>
              <a:t> </a:t>
            </a:r>
            <a:r>
              <a:rPr lang="en-US" sz="2200" b="1" dirty="0" err="1"/>
              <a:t>sử</a:t>
            </a:r>
            <a:r>
              <a:rPr lang="en-US" sz="2200" b="1" dirty="0"/>
              <a:t> </a:t>
            </a:r>
            <a:r>
              <a:rPr lang="en-US" sz="2200" b="1" dirty="0" err="1"/>
              <a:t>dụng</a:t>
            </a:r>
            <a:r>
              <a:rPr lang="en-US" sz="2200" b="1" dirty="0"/>
              <a:t> </a:t>
            </a:r>
            <a:r>
              <a:rPr lang="en-US" sz="2200" b="1" dirty="0" err="1"/>
              <a:t>không</a:t>
            </a:r>
            <a:r>
              <a:rPr lang="en-US" sz="2200" b="1" dirty="0"/>
              <a:t> </a:t>
            </a:r>
            <a:r>
              <a:rPr lang="en-US" sz="2200" b="1" dirty="0" err="1"/>
              <a:t>chuyên</a:t>
            </a:r>
            <a:r>
              <a:rPr lang="en-US" sz="2200" b="1" dirty="0"/>
              <a:t> </a:t>
            </a:r>
            <a:r>
              <a:rPr lang="en-US" sz="2200" b="1" dirty="0" err="1"/>
              <a:t>về</a:t>
            </a:r>
            <a:r>
              <a:rPr lang="en-US" sz="2200" dirty="0"/>
              <a:t> </a:t>
            </a:r>
            <a:r>
              <a:rPr lang="vi-VN" sz="2200" dirty="0">
                <a:solidFill>
                  <a:schemeClr val="tx1"/>
                </a:solidFill>
              </a:rPr>
              <a:t>lĩnh vực tin học và CSDL, do đó CSDL cần có các công cụ để giúp cho người sử dụng không chuyên có thể khai thác hiệu quả CSDL</a:t>
            </a:r>
            <a:endParaRPr lang="en-US" sz="2200" dirty="0">
              <a:solidFill>
                <a:schemeClr val="tx1"/>
              </a:solidFill>
            </a:endParaRPr>
          </a:p>
          <a:p>
            <a:pPr marL="339725" indent="-339725" algn="just"/>
            <a:r>
              <a:rPr lang="en-US" sz="2200" b="1" dirty="0" err="1"/>
              <a:t>Những</a:t>
            </a:r>
            <a:r>
              <a:rPr lang="en-US" sz="2200" b="1" dirty="0"/>
              <a:t> </a:t>
            </a:r>
            <a:r>
              <a:rPr lang="en-US" sz="2200" b="1" dirty="0" err="1"/>
              <a:t>người</a:t>
            </a:r>
            <a:r>
              <a:rPr lang="en-US" sz="2200" b="1" dirty="0"/>
              <a:t> </a:t>
            </a:r>
            <a:r>
              <a:rPr lang="en-US" sz="2200" b="1" dirty="0" err="1"/>
              <a:t>quản</a:t>
            </a:r>
            <a:r>
              <a:rPr lang="en-US" sz="2200" b="1" dirty="0"/>
              <a:t> </a:t>
            </a:r>
            <a:r>
              <a:rPr lang="en-US" sz="2200" b="1" dirty="0" err="1"/>
              <a:t>trị</a:t>
            </a:r>
            <a:r>
              <a:rPr lang="en-US" sz="2200" b="1" dirty="0"/>
              <a:t> CSDL:</a:t>
            </a:r>
            <a:r>
              <a:rPr lang="en-US" sz="2200" dirty="0"/>
              <a:t> </a:t>
            </a:r>
            <a:r>
              <a:rPr lang="vi-VN" sz="2200" dirty="0">
                <a:solidFill>
                  <a:schemeClr val="tx1"/>
                </a:solidFill>
              </a:rPr>
              <a:t>là những người hiểu biết về tin học, các hệ quản trị CSDL và hệ thống máy tính. Họ là người tổ chức CSDL (khai báo cấu trúc CSDL, ghi nhận các yêu cầu bảo mật cho các dữ liệu cần bảo vệ…), do đó họ cần phải nắm rõ các vấn đề về kỹ thuật để có thể phục hồi dữ liệu khi có sự cố. Họ là những người cấp quyền hạn khai thác CSDL nên họ có thể giải quyết các vấn đề tranh chấp dữ liệu </a:t>
            </a:r>
            <a:endParaRPr lang="en-US" sz="2200" dirty="0"/>
          </a:p>
        </p:txBody>
      </p:sp>
      <p:sp>
        <p:nvSpPr>
          <p:cNvPr id="3" name="Footer Placeholder 2"/>
          <p:cNvSpPr>
            <a:spLocks noGrp="1"/>
          </p:cNvSpPr>
          <p:nvPr>
            <p:ph type="ftr" sz="quarter" idx="11"/>
          </p:nvPr>
        </p:nvSpPr>
        <p:spPr/>
        <p:txBody>
          <a:bodyPr/>
          <a:lstStyle/>
          <a:p>
            <a:r>
              <a:rPr lang="en-US"/>
              <a:t>Trần Thi Kim Chi</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Effect transition="in" filter="randombar(horizontal)">
                                      <p:cBhvr>
                                        <p:cTn id="7" dur="500"/>
                                        <p:tgtEl>
                                          <p:spTgt spid="264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64195">
                                            <p:txEl>
                                              <p:pRg st="1" end="1"/>
                                            </p:txEl>
                                          </p:spTgt>
                                        </p:tgtEl>
                                        <p:attrNameLst>
                                          <p:attrName>style.visibility</p:attrName>
                                        </p:attrNameLst>
                                      </p:cBhvr>
                                      <p:to>
                                        <p:strVal val="visible"/>
                                      </p:to>
                                    </p:set>
                                    <p:animEffect transition="in" filter="randombar(horizontal)">
                                      <p:cBhvr>
                                        <p:cTn id="12" dur="500"/>
                                        <p:tgtEl>
                                          <p:spTgt spid="264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64195">
                                            <p:txEl>
                                              <p:pRg st="2" end="2"/>
                                            </p:txEl>
                                          </p:spTgt>
                                        </p:tgtEl>
                                        <p:attrNameLst>
                                          <p:attrName>style.visibility</p:attrName>
                                        </p:attrNameLst>
                                      </p:cBhvr>
                                      <p:to>
                                        <p:strVal val="visible"/>
                                      </p:to>
                                    </p:set>
                                    <p:animEffect transition="in" filter="randombar(horizontal)">
                                      <p:cBhvr>
                                        <p:cTn id="17" dur="500"/>
                                        <p:tgtEl>
                                          <p:spTgt spid="2641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301A2C73-E94F-497F-B30B-48576BC12378}" type="slidenum">
              <a:rPr lang="en-US"/>
              <a:pPr/>
              <a:t>22</a:t>
            </a:fld>
            <a:endParaRPr lang="en-US"/>
          </a:p>
        </p:txBody>
      </p:sp>
      <p:sp>
        <p:nvSpPr>
          <p:cNvPr id="2" name="Title 1"/>
          <p:cNvSpPr>
            <a:spLocks noGrp="1"/>
          </p:cNvSpPr>
          <p:nvPr>
            <p:ph type="title" idx="4294967295"/>
          </p:nvPr>
        </p:nvSpPr>
        <p:spPr>
          <a:xfrm>
            <a:off x="960438" y="700414"/>
            <a:ext cx="8183562" cy="1050925"/>
          </a:xfrm>
        </p:spPr>
        <p:txBody>
          <a:bodyPr>
            <a:normAutofit/>
          </a:bodyPr>
          <a:lstStyle/>
          <a:p>
            <a:r>
              <a:rPr lang="en-US" b="1">
                <a:solidFill>
                  <a:srgbClr val="0000FF"/>
                </a:solidFill>
                <a:effectLst>
                  <a:outerShdw blurRad="38100" dist="38100" dir="2700000" algn="tl">
                    <a:srgbClr val="C0C0C0"/>
                  </a:outerShdw>
                </a:effectLst>
              </a:rPr>
              <a:t>Hệ quản trị CSDL</a:t>
            </a:r>
          </a:p>
        </p:txBody>
      </p:sp>
      <p:sp>
        <p:nvSpPr>
          <p:cNvPr id="418819" name="Content Placeholder 2"/>
          <p:cNvSpPr>
            <a:spLocks noGrp="1"/>
          </p:cNvSpPr>
          <p:nvPr>
            <p:ph idx="4294967295"/>
          </p:nvPr>
        </p:nvSpPr>
        <p:spPr>
          <a:xfrm>
            <a:off x="474945" y="1877480"/>
            <a:ext cx="8489950" cy="4187825"/>
          </a:xfrm>
        </p:spPr>
        <p:txBody>
          <a:bodyPr lIns="182880" tIns="91440"/>
          <a:lstStyle/>
          <a:p>
            <a:pPr algn="just"/>
            <a:r>
              <a:rPr lang="en-US" sz="2400" b="1">
                <a:solidFill>
                  <a:srgbClr val="990000"/>
                </a:solidFill>
              </a:rPr>
              <a:t>Hệ quản trị cơ sở dữ liệu</a:t>
            </a:r>
            <a:r>
              <a:rPr lang="en-US" sz="2400">
                <a:solidFill>
                  <a:srgbClr val="990000"/>
                </a:solidFill>
              </a:rPr>
              <a:t> (Database Management System, viết tắt là DBMS):</a:t>
            </a:r>
            <a:r>
              <a:rPr lang="en-US" sz="2400"/>
              <a:t> </a:t>
            </a:r>
            <a:r>
              <a:rPr lang="vi-VN" sz="2400">
                <a:solidFill>
                  <a:schemeClr val="tx1"/>
                </a:solidFill>
                <a:latin typeface="+mn-lt"/>
                <a:ea typeface="+mn-ea"/>
                <a:cs typeface="+mn-cs"/>
              </a:rPr>
              <a:t>là một tập chương tr</a:t>
            </a:r>
            <a:r>
              <a:rPr lang="en-US" sz="2400"/>
              <a:t>ì</a:t>
            </a:r>
            <a:r>
              <a:rPr lang="vi-VN" sz="2400">
                <a:solidFill>
                  <a:schemeClr val="tx1"/>
                </a:solidFill>
                <a:latin typeface="+mn-lt"/>
                <a:ea typeface="+mn-ea"/>
                <a:cs typeface="+mn-cs"/>
              </a:rPr>
              <a:t>nh</a:t>
            </a:r>
            <a:r>
              <a:rPr lang="en-US" sz="2400">
                <a:solidFill>
                  <a:schemeClr val="tx1"/>
                </a:solidFill>
                <a:latin typeface="+mn-lt"/>
                <a:ea typeface="+mn-ea"/>
                <a:cs typeface="+mn-cs"/>
              </a:rPr>
              <a:t> hay một phần mềm </a:t>
            </a:r>
            <a:r>
              <a:rPr lang="vi-VN" sz="2400">
                <a:solidFill>
                  <a:schemeClr val="tx1"/>
                </a:solidFill>
                <a:latin typeface="+mn-lt"/>
                <a:ea typeface="+mn-ea"/>
                <a:cs typeface="+mn-cs"/>
              </a:rPr>
              <a:t>giúp cho người sử dụng tạo ra, duy tr</a:t>
            </a:r>
            <a:r>
              <a:rPr lang="en-US" sz="2400"/>
              <a:t>ì</a:t>
            </a:r>
            <a:r>
              <a:rPr lang="vi-VN" sz="2400">
                <a:solidFill>
                  <a:schemeClr val="tx1"/>
                </a:solidFill>
                <a:latin typeface="+mn-lt"/>
                <a:ea typeface="+mn-ea"/>
                <a:cs typeface="+mn-cs"/>
              </a:rPr>
              <a:t> và khai thác CSDL.</a:t>
            </a:r>
            <a:r>
              <a:rPr lang="en-US" sz="2400">
                <a:solidFill>
                  <a:schemeClr val="tx1"/>
                </a:solidFill>
                <a:latin typeface="+mn-lt"/>
                <a:ea typeface="+mn-ea"/>
                <a:cs typeface="+mn-cs"/>
              </a:rPr>
              <a:t> </a:t>
            </a:r>
          </a:p>
          <a:p>
            <a:pPr marL="339725" indent="-339725" algn="just">
              <a:spcBef>
                <a:spcPct val="25000"/>
              </a:spcBef>
            </a:pPr>
            <a:r>
              <a:rPr lang="en-US" sz="2400"/>
              <a:t>Hệ quản trị CSDL hỗ trợ khả năng lưu trữ, sửa chữa, xóa, xem và tìm kiếm thông tin trong CDSL.</a:t>
            </a:r>
          </a:p>
          <a:p>
            <a:pPr>
              <a:spcBef>
                <a:spcPts val="0"/>
              </a:spcBef>
            </a:pPr>
            <a:r>
              <a:rPr lang="en-GB" sz="2400" b="1"/>
              <a:t>Tính chất của các hệ quản trị CSDL (DBMS)</a:t>
            </a:r>
          </a:p>
          <a:p>
            <a:pPr lvl="2">
              <a:spcBef>
                <a:spcPts val="0"/>
              </a:spcBef>
            </a:pPr>
            <a:r>
              <a:rPr lang="en-GB"/>
              <a:t>Tính sẵn sàng</a:t>
            </a:r>
          </a:p>
          <a:p>
            <a:pPr lvl="2">
              <a:spcBef>
                <a:spcPts val="0"/>
              </a:spcBef>
            </a:pPr>
            <a:r>
              <a:rPr lang="en-GB"/>
              <a:t>Toàn vẹn</a:t>
            </a:r>
          </a:p>
          <a:p>
            <a:pPr lvl="2">
              <a:spcBef>
                <a:spcPts val="0"/>
              </a:spcBef>
            </a:pPr>
            <a:r>
              <a:rPr lang="en-GB"/>
              <a:t>Bảo mật</a:t>
            </a:r>
          </a:p>
          <a:p>
            <a:pPr lvl="2">
              <a:spcBef>
                <a:spcPts val="0"/>
              </a:spcBef>
            </a:pPr>
            <a:r>
              <a:rPr lang="en-GB"/>
              <a:t>Độc lập</a:t>
            </a:r>
            <a:endParaRPr lang="en-US"/>
          </a:p>
          <a:p>
            <a:pPr marL="339725" indent="-339725" algn="just">
              <a:spcBef>
                <a:spcPct val="25000"/>
              </a:spcBef>
            </a:pPr>
            <a:r>
              <a:rPr lang="en-US" sz="2400"/>
              <a:t>Các hệ quản trị CSDL phổ biến như: Access, FoxPro, MySQL, SQL Server, Oracle   </a:t>
            </a:r>
          </a:p>
        </p:txBody>
      </p:sp>
      <p:sp>
        <p:nvSpPr>
          <p:cNvPr id="3" name="Footer Placeholder 2"/>
          <p:cNvSpPr>
            <a:spLocks noGrp="1"/>
          </p:cNvSpPr>
          <p:nvPr>
            <p:ph type="ftr" sz="quarter" idx="11"/>
          </p:nvPr>
        </p:nvSpPr>
        <p:spPr/>
        <p:txBody>
          <a:bodyPr/>
          <a:lstStyle/>
          <a:p>
            <a:r>
              <a:rPr lang="en-US"/>
              <a:t>Trần Thi Kim Chi</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EDF6627A-BE57-4CD5-AFA6-74DB0C887B30}" type="slidenum">
              <a:rPr lang="en-US"/>
              <a:pPr/>
              <a:t>23</a:t>
            </a:fld>
            <a:endParaRPr lang="en-US"/>
          </a:p>
        </p:txBody>
      </p:sp>
      <p:sp>
        <p:nvSpPr>
          <p:cNvPr id="2" name="Title 1"/>
          <p:cNvSpPr>
            <a:spLocks noGrp="1"/>
          </p:cNvSpPr>
          <p:nvPr>
            <p:ph type="title" idx="4294967295"/>
          </p:nvPr>
        </p:nvSpPr>
        <p:spPr>
          <a:xfrm>
            <a:off x="960438" y="685800"/>
            <a:ext cx="8183562" cy="1050925"/>
          </a:xfrm>
        </p:spPr>
        <p:txBody>
          <a:bodyPr>
            <a:normAutofit/>
          </a:bodyPr>
          <a:lstStyle/>
          <a:p>
            <a:r>
              <a:rPr lang="en-US" b="1">
                <a:solidFill>
                  <a:srgbClr val="0000FF"/>
                </a:solidFill>
                <a:effectLst>
                  <a:outerShdw blurRad="38100" dist="38100" dir="2700000" algn="tl">
                    <a:srgbClr val="C0C0C0"/>
                  </a:outerShdw>
                </a:effectLst>
              </a:rPr>
              <a:t>Hệ CSDL</a:t>
            </a:r>
          </a:p>
        </p:txBody>
      </p:sp>
      <p:sp>
        <p:nvSpPr>
          <p:cNvPr id="419843" name="Content Placeholder 2"/>
          <p:cNvSpPr>
            <a:spLocks noGrp="1"/>
          </p:cNvSpPr>
          <p:nvPr>
            <p:ph idx="4294967295"/>
          </p:nvPr>
        </p:nvSpPr>
        <p:spPr>
          <a:xfrm>
            <a:off x="609600" y="1981200"/>
            <a:ext cx="8153400" cy="4187825"/>
          </a:xfrm>
        </p:spPr>
        <p:txBody>
          <a:bodyPr lIns="182880" tIns="91440"/>
          <a:lstStyle/>
          <a:p>
            <a:pPr marL="339725" indent="-339725" algn="just"/>
            <a:r>
              <a:rPr lang="en-US" sz="2300" b="1" dirty="0" err="1">
                <a:solidFill>
                  <a:srgbClr val="990000"/>
                </a:solidFill>
              </a:rPr>
              <a:t>Hệ</a:t>
            </a:r>
            <a:r>
              <a:rPr lang="en-US" sz="2300" b="1" dirty="0">
                <a:solidFill>
                  <a:srgbClr val="990000"/>
                </a:solidFill>
              </a:rPr>
              <a:t> </a:t>
            </a:r>
            <a:r>
              <a:rPr lang="en-US" sz="2300" b="1" dirty="0" err="1">
                <a:solidFill>
                  <a:srgbClr val="990000"/>
                </a:solidFill>
              </a:rPr>
              <a:t>cơ</a:t>
            </a:r>
            <a:r>
              <a:rPr lang="en-US" sz="2300" b="1" dirty="0">
                <a:solidFill>
                  <a:srgbClr val="990000"/>
                </a:solidFill>
              </a:rPr>
              <a:t> </a:t>
            </a:r>
            <a:r>
              <a:rPr lang="en-US" sz="2300" b="1" dirty="0" err="1">
                <a:solidFill>
                  <a:srgbClr val="990000"/>
                </a:solidFill>
              </a:rPr>
              <a:t>sở</a:t>
            </a:r>
            <a:r>
              <a:rPr lang="en-US" sz="2300" b="1" dirty="0">
                <a:solidFill>
                  <a:srgbClr val="990000"/>
                </a:solidFill>
              </a:rPr>
              <a:t> </a:t>
            </a:r>
            <a:r>
              <a:rPr lang="en-US" sz="2300" b="1" dirty="0" err="1">
                <a:solidFill>
                  <a:srgbClr val="990000"/>
                </a:solidFill>
              </a:rPr>
              <a:t>dữ</a:t>
            </a:r>
            <a:r>
              <a:rPr lang="en-US" sz="2300" b="1" dirty="0">
                <a:solidFill>
                  <a:srgbClr val="990000"/>
                </a:solidFill>
              </a:rPr>
              <a:t> </a:t>
            </a:r>
            <a:r>
              <a:rPr lang="en-US" sz="2300" b="1" dirty="0" err="1">
                <a:solidFill>
                  <a:srgbClr val="990000"/>
                </a:solidFill>
              </a:rPr>
              <a:t>liệu</a:t>
            </a:r>
            <a:r>
              <a:rPr lang="en-US" sz="2300" b="1" dirty="0">
                <a:solidFill>
                  <a:srgbClr val="990000"/>
                </a:solidFill>
              </a:rPr>
              <a:t> (</a:t>
            </a:r>
            <a:r>
              <a:rPr lang="en-US" sz="2300" b="1" dirty="0" err="1">
                <a:solidFill>
                  <a:srgbClr val="990000"/>
                </a:solidFill>
              </a:rPr>
              <a:t>hệ</a:t>
            </a:r>
            <a:r>
              <a:rPr lang="en-US" sz="2300" b="1" dirty="0">
                <a:solidFill>
                  <a:srgbClr val="990000"/>
                </a:solidFill>
              </a:rPr>
              <a:t> CSDL):</a:t>
            </a:r>
            <a:r>
              <a:rPr lang="en-US" sz="2300" dirty="0" err="1"/>
              <a:t>Người</a:t>
            </a:r>
            <a:r>
              <a:rPr lang="en-US" sz="2300" dirty="0"/>
              <a:t> ta </a:t>
            </a:r>
            <a:r>
              <a:rPr lang="en-US" sz="2300" dirty="0" err="1"/>
              <a:t>thường</a:t>
            </a:r>
            <a:r>
              <a:rPr lang="en-US" sz="2300" dirty="0"/>
              <a:t> </a:t>
            </a:r>
            <a:r>
              <a:rPr lang="en-US" sz="2300" dirty="0" err="1"/>
              <a:t>dùng</a:t>
            </a:r>
            <a:r>
              <a:rPr lang="en-US" sz="2300" dirty="0"/>
              <a:t> </a:t>
            </a:r>
            <a:r>
              <a:rPr lang="en-US" sz="2300" dirty="0" err="1"/>
              <a:t>thuật</a:t>
            </a:r>
            <a:r>
              <a:rPr lang="en-US" sz="2300" dirty="0"/>
              <a:t> </a:t>
            </a:r>
            <a:r>
              <a:rPr lang="en-US" sz="2300" dirty="0" err="1"/>
              <a:t>ngữ</a:t>
            </a:r>
            <a:r>
              <a:rPr lang="en-US" sz="2300" dirty="0"/>
              <a:t> </a:t>
            </a:r>
            <a:r>
              <a:rPr lang="en-US" sz="2300" dirty="0" err="1"/>
              <a:t>hệ</a:t>
            </a:r>
            <a:r>
              <a:rPr lang="en-US" sz="2300" dirty="0"/>
              <a:t> </a:t>
            </a:r>
            <a:r>
              <a:rPr lang="en-US" sz="2300" dirty="0" err="1"/>
              <a:t>cơ</a:t>
            </a:r>
            <a:r>
              <a:rPr lang="en-US" sz="2300" dirty="0"/>
              <a:t> </a:t>
            </a:r>
            <a:r>
              <a:rPr lang="en-US" sz="2300" dirty="0" err="1"/>
              <a:t>sở</a:t>
            </a:r>
            <a:r>
              <a:rPr lang="en-US" sz="2300" dirty="0"/>
              <a:t> </a:t>
            </a:r>
            <a:r>
              <a:rPr lang="en-US" sz="2300" dirty="0" err="1"/>
              <a:t>dữ</a:t>
            </a:r>
            <a:r>
              <a:rPr lang="en-US" sz="2300" dirty="0"/>
              <a:t> </a:t>
            </a:r>
            <a:r>
              <a:rPr lang="en-US" sz="2300" dirty="0" err="1"/>
              <a:t>liệu</a:t>
            </a:r>
            <a:r>
              <a:rPr lang="en-US" sz="2300" dirty="0"/>
              <a:t> </a:t>
            </a:r>
            <a:r>
              <a:rPr lang="en-US" sz="2300" dirty="0" err="1"/>
              <a:t>để</a:t>
            </a:r>
            <a:r>
              <a:rPr lang="en-US" sz="2300" dirty="0"/>
              <a:t> </a:t>
            </a:r>
            <a:r>
              <a:rPr lang="en-US" sz="2300" dirty="0" err="1"/>
              <a:t>chỉ</a:t>
            </a:r>
            <a:r>
              <a:rPr lang="en-US" sz="2300" dirty="0"/>
              <a:t> </a:t>
            </a:r>
            <a:r>
              <a:rPr lang="en-US" sz="2300" dirty="0" err="1"/>
              <a:t>một</a:t>
            </a:r>
            <a:r>
              <a:rPr lang="en-US" sz="2300" dirty="0"/>
              <a:t> CSDL </a:t>
            </a:r>
            <a:r>
              <a:rPr lang="en-US" sz="2300" dirty="0" err="1"/>
              <a:t>và</a:t>
            </a:r>
            <a:r>
              <a:rPr lang="en-US" sz="2300" dirty="0"/>
              <a:t> </a:t>
            </a:r>
            <a:r>
              <a:rPr lang="en-US" sz="2300" dirty="0" err="1"/>
              <a:t>hệ</a:t>
            </a:r>
            <a:r>
              <a:rPr lang="en-US" sz="2300" dirty="0"/>
              <a:t> </a:t>
            </a:r>
            <a:r>
              <a:rPr lang="en-US" sz="2300" dirty="0" err="1"/>
              <a:t>quản</a:t>
            </a:r>
            <a:r>
              <a:rPr lang="en-US" sz="2300" dirty="0"/>
              <a:t> </a:t>
            </a:r>
            <a:r>
              <a:rPr lang="en-US" sz="2300" dirty="0" err="1"/>
              <a:t>trị</a:t>
            </a:r>
            <a:r>
              <a:rPr lang="en-US" sz="2300" dirty="0"/>
              <a:t> CSDL </a:t>
            </a:r>
            <a:r>
              <a:rPr lang="en-US" sz="2300" dirty="0" err="1"/>
              <a:t>để</a:t>
            </a:r>
            <a:r>
              <a:rPr lang="en-US" sz="2300" dirty="0"/>
              <a:t> </a:t>
            </a:r>
            <a:r>
              <a:rPr lang="en-US" sz="2300" dirty="0" err="1"/>
              <a:t>truy</a:t>
            </a:r>
            <a:r>
              <a:rPr lang="en-US" sz="2300" dirty="0"/>
              <a:t> </a:t>
            </a:r>
            <a:r>
              <a:rPr lang="en-US" sz="2300" dirty="0" err="1"/>
              <a:t>cập</a:t>
            </a:r>
            <a:r>
              <a:rPr lang="en-US" sz="2300" dirty="0"/>
              <a:t> CSDL </a:t>
            </a:r>
            <a:r>
              <a:rPr lang="en-US" sz="2300" dirty="0" err="1"/>
              <a:t>đó</a:t>
            </a:r>
            <a:r>
              <a:rPr lang="en-US" sz="2300" dirty="0"/>
              <a:t> </a:t>
            </a:r>
            <a:r>
              <a:rPr lang="en-US" sz="2300" dirty="0" err="1"/>
              <a:t>thông</a:t>
            </a:r>
            <a:r>
              <a:rPr lang="en-US" sz="2300" dirty="0"/>
              <a:t> qua </a:t>
            </a:r>
            <a:r>
              <a:rPr lang="en-US" sz="2300" dirty="0" err="1"/>
              <a:t>các</a:t>
            </a:r>
            <a:r>
              <a:rPr lang="en-US" sz="2300" dirty="0"/>
              <a:t> </a:t>
            </a:r>
            <a:r>
              <a:rPr lang="en-US" sz="2300" dirty="0" err="1"/>
              <a:t>phần</a:t>
            </a:r>
            <a:r>
              <a:rPr lang="en-US" sz="2300" dirty="0"/>
              <a:t> </a:t>
            </a:r>
            <a:r>
              <a:rPr lang="en-US" sz="2300" dirty="0" err="1"/>
              <a:t>mềm</a:t>
            </a:r>
            <a:r>
              <a:rPr lang="en-US" sz="2300" dirty="0"/>
              <a:t> </a:t>
            </a:r>
            <a:r>
              <a:rPr lang="en-US" sz="2300" dirty="0" err="1"/>
              <a:t>ứng</a:t>
            </a:r>
            <a:r>
              <a:rPr lang="en-US" sz="2300" dirty="0"/>
              <a:t> </a:t>
            </a:r>
            <a:r>
              <a:rPr lang="en-US" sz="2300" dirty="0" err="1"/>
              <a:t>dụng</a:t>
            </a:r>
            <a:r>
              <a:rPr lang="en-US" sz="2300" dirty="0"/>
              <a:t>.</a:t>
            </a:r>
          </a:p>
          <a:p>
            <a:pPr marL="339725" indent="-339725" algn="just"/>
            <a:r>
              <a:rPr lang="en-US" sz="2300" dirty="0" err="1"/>
              <a:t>Mục</a:t>
            </a:r>
            <a:r>
              <a:rPr lang="en-US" sz="2300" dirty="0"/>
              <a:t> </a:t>
            </a:r>
            <a:r>
              <a:rPr lang="en-US" sz="2300" dirty="0" err="1"/>
              <a:t>đích</a:t>
            </a:r>
            <a:r>
              <a:rPr lang="en-US" sz="2300" dirty="0"/>
              <a:t> </a:t>
            </a:r>
            <a:r>
              <a:rPr lang="en-US" sz="2300" dirty="0" err="1"/>
              <a:t>chính</a:t>
            </a:r>
            <a:r>
              <a:rPr lang="en-US" sz="2300" dirty="0"/>
              <a:t> </a:t>
            </a:r>
            <a:r>
              <a:rPr lang="en-US" sz="2300" dirty="0" err="1"/>
              <a:t>của</a:t>
            </a:r>
            <a:r>
              <a:rPr lang="en-US" sz="2300" dirty="0"/>
              <a:t> </a:t>
            </a:r>
            <a:r>
              <a:rPr lang="en-US" sz="2300" dirty="0" err="1"/>
              <a:t>một</a:t>
            </a:r>
            <a:r>
              <a:rPr lang="en-US" sz="2300" dirty="0"/>
              <a:t> </a:t>
            </a:r>
            <a:r>
              <a:rPr lang="en-US" sz="2300" dirty="0" err="1"/>
              <a:t>hệ</a:t>
            </a:r>
            <a:r>
              <a:rPr lang="en-US" sz="2300" dirty="0"/>
              <a:t> CSDL </a:t>
            </a:r>
            <a:r>
              <a:rPr lang="en-US" sz="2300" dirty="0" err="1"/>
              <a:t>là</a:t>
            </a:r>
            <a:r>
              <a:rPr lang="en-US" sz="2300" dirty="0"/>
              <a:t> </a:t>
            </a:r>
            <a:r>
              <a:rPr lang="en-US" sz="2300" dirty="0" err="1"/>
              <a:t>cung</a:t>
            </a:r>
            <a:r>
              <a:rPr lang="en-US" sz="2300" dirty="0"/>
              <a:t> </a:t>
            </a:r>
            <a:r>
              <a:rPr lang="en-US" sz="2300" dirty="0" err="1"/>
              <a:t>cấp</a:t>
            </a:r>
            <a:r>
              <a:rPr lang="en-US" sz="2300" dirty="0"/>
              <a:t> </a:t>
            </a:r>
            <a:r>
              <a:rPr lang="en-US" sz="2300" dirty="0" err="1"/>
              <a:t>cho</a:t>
            </a:r>
            <a:r>
              <a:rPr lang="en-US" sz="2300" dirty="0"/>
              <a:t> </a:t>
            </a:r>
            <a:r>
              <a:rPr lang="en-US" sz="2300" dirty="0" err="1"/>
              <a:t>người</a:t>
            </a:r>
            <a:r>
              <a:rPr lang="en-US" sz="2300" dirty="0"/>
              <a:t> </a:t>
            </a:r>
            <a:r>
              <a:rPr lang="en-US" sz="2300" dirty="0" err="1"/>
              <a:t>dùng</a:t>
            </a:r>
            <a:r>
              <a:rPr lang="en-US" sz="2300" dirty="0"/>
              <a:t> </a:t>
            </a:r>
            <a:r>
              <a:rPr lang="en-US" sz="2300" dirty="0" err="1"/>
              <a:t>một</a:t>
            </a:r>
            <a:r>
              <a:rPr lang="en-US" sz="2300" dirty="0"/>
              <a:t> </a:t>
            </a:r>
            <a:r>
              <a:rPr lang="en-US" sz="2300" dirty="0" err="1"/>
              <a:t>cách</a:t>
            </a:r>
            <a:r>
              <a:rPr lang="en-US" sz="2300" dirty="0"/>
              <a:t> </a:t>
            </a:r>
            <a:r>
              <a:rPr lang="en-US" sz="2300" dirty="0" err="1"/>
              <a:t>nhìn</a:t>
            </a:r>
            <a:r>
              <a:rPr lang="en-US" sz="2300" dirty="0"/>
              <a:t> </a:t>
            </a:r>
            <a:r>
              <a:rPr lang="en-US" sz="2300" dirty="0" err="1"/>
              <a:t>trừu</a:t>
            </a:r>
            <a:r>
              <a:rPr lang="en-US" sz="2300" dirty="0"/>
              <a:t> </a:t>
            </a:r>
            <a:r>
              <a:rPr lang="en-US" sz="2300" dirty="0" err="1"/>
              <a:t>tượng</a:t>
            </a:r>
            <a:r>
              <a:rPr lang="en-US" sz="2300" dirty="0"/>
              <a:t> </a:t>
            </a:r>
            <a:r>
              <a:rPr lang="en-US" sz="2300" dirty="0" err="1"/>
              <a:t>về</a:t>
            </a:r>
            <a:r>
              <a:rPr lang="en-US" sz="2300" dirty="0"/>
              <a:t> </a:t>
            </a:r>
            <a:r>
              <a:rPr lang="en-US" sz="2300" dirty="0" err="1"/>
              <a:t>dữ</a:t>
            </a:r>
            <a:r>
              <a:rPr lang="en-US" sz="2300" dirty="0"/>
              <a:t> </a:t>
            </a:r>
            <a:r>
              <a:rPr lang="en-US" sz="2300" dirty="0" err="1"/>
              <a:t>liệu</a:t>
            </a:r>
            <a:r>
              <a:rPr lang="en-US" sz="2300" dirty="0"/>
              <a:t> (</a:t>
            </a:r>
            <a:r>
              <a:rPr lang="en-US" sz="2300" dirty="0" err="1"/>
              <a:t>có</a:t>
            </a:r>
            <a:r>
              <a:rPr lang="en-US" sz="2300" dirty="0"/>
              <a:t> </a:t>
            </a:r>
            <a:r>
              <a:rPr lang="en-US" sz="2300" dirty="0" err="1"/>
              <a:t>nghĩa</a:t>
            </a:r>
            <a:r>
              <a:rPr lang="en-US" sz="2300" dirty="0"/>
              <a:t> </a:t>
            </a:r>
            <a:r>
              <a:rPr lang="en-US" sz="2300" dirty="0" err="1"/>
              <a:t>là</a:t>
            </a:r>
            <a:r>
              <a:rPr lang="en-US" sz="2300" dirty="0"/>
              <a:t> </a:t>
            </a:r>
            <a:r>
              <a:rPr lang="en-US" sz="2300" dirty="0" err="1"/>
              <a:t>hệ</a:t>
            </a:r>
            <a:r>
              <a:rPr lang="en-US" sz="2300" dirty="0"/>
              <a:t> </a:t>
            </a:r>
            <a:r>
              <a:rPr lang="en-US" sz="2300" dirty="0" err="1"/>
              <a:t>thống</a:t>
            </a:r>
            <a:r>
              <a:rPr lang="en-US" sz="2300" dirty="0"/>
              <a:t> </a:t>
            </a:r>
            <a:r>
              <a:rPr lang="en-US" sz="2300" dirty="0" err="1"/>
              <a:t>che</a:t>
            </a:r>
            <a:r>
              <a:rPr lang="en-US" sz="2300" dirty="0"/>
              <a:t> </a:t>
            </a:r>
            <a:r>
              <a:rPr lang="en-US" sz="2300" dirty="0" err="1"/>
              <a:t>dấu</a:t>
            </a:r>
            <a:r>
              <a:rPr lang="en-US" sz="2300" dirty="0"/>
              <a:t> </a:t>
            </a:r>
            <a:r>
              <a:rPr lang="en-US" sz="2300" dirty="0" err="1"/>
              <a:t>những</a:t>
            </a:r>
            <a:r>
              <a:rPr lang="en-US" sz="2300" dirty="0"/>
              <a:t> chi </a:t>
            </a:r>
            <a:r>
              <a:rPr lang="en-US" sz="2300" dirty="0" err="1"/>
              <a:t>tiết</a:t>
            </a:r>
            <a:r>
              <a:rPr lang="en-US" sz="2300" dirty="0"/>
              <a:t> </a:t>
            </a:r>
            <a:r>
              <a:rPr lang="en-US" sz="2300" dirty="0" err="1"/>
              <a:t>phức</a:t>
            </a:r>
            <a:r>
              <a:rPr lang="en-US" sz="2300" dirty="0"/>
              <a:t> </a:t>
            </a:r>
            <a:r>
              <a:rPr lang="en-US" sz="2300" dirty="0" err="1"/>
              <a:t>tạp</a:t>
            </a:r>
            <a:r>
              <a:rPr lang="en-US" sz="2300" dirty="0"/>
              <a:t> </a:t>
            </a:r>
            <a:r>
              <a:rPr lang="en-US" sz="2300" dirty="0" err="1"/>
              <a:t>về</a:t>
            </a:r>
            <a:r>
              <a:rPr lang="en-US" sz="2300" dirty="0"/>
              <a:t> </a:t>
            </a:r>
            <a:r>
              <a:rPr lang="en-US" sz="2300" dirty="0" err="1"/>
              <a:t>cách</a:t>
            </a:r>
            <a:r>
              <a:rPr lang="en-US" sz="2300" dirty="0"/>
              <a:t> </a:t>
            </a:r>
            <a:r>
              <a:rPr lang="en-US" sz="2300" dirty="0" err="1"/>
              <a:t>thức</a:t>
            </a:r>
            <a:r>
              <a:rPr lang="en-US" sz="2300" dirty="0"/>
              <a:t> </a:t>
            </a:r>
            <a:r>
              <a:rPr lang="en-US" sz="2300" dirty="0" err="1"/>
              <a:t>thao</a:t>
            </a:r>
            <a:r>
              <a:rPr lang="en-US" sz="2300" dirty="0"/>
              <a:t> </a:t>
            </a:r>
            <a:r>
              <a:rPr lang="en-US" sz="2300" dirty="0" err="1"/>
              <a:t>tác</a:t>
            </a:r>
            <a:r>
              <a:rPr lang="en-US" sz="2300" dirty="0"/>
              <a:t> </a:t>
            </a:r>
            <a:r>
              <a:rPr lang="en-US" sz="2300" dirty="0" err="1"/>
              <a:t>dữ</a:t>
            </a:r>
            <a:r>
              <a:rPr lang="en-US" sz="2300" dirty="0"/>
              <a:t> </a:t>
            </a:r>
            <a:r>
              <a:rPr lang="en-US" sz="2300" dirty="0" err="1"/>
              <a:t>liệu</a:t>
            </a:r>
            <a:r>
              <a:rPr lang="en-US" sz="2300" dirty="0"/>
              <a:t> </a:t>
            </a:r>
            <a:r>
              <a:rPr lang="en-US" sz="2300" dirty="0" err="1"/>
              <a:t>và</a:t>
            </a:r>
            <a:r>
              <a:rPr lang="en-US" sz="2300" dirty="0"/>
              <a:t> </a:t>
            </a:r>
            <a:r>
              <a:rPr lang="en-US" sz="2300" dirty="0" err="1"/>
              <a:t>bảo</a:t>
            </a:r>
            <a:r>
              <a:rPr lang="en-US" sz="2300" dirty="0"/>
              <a:t> </a:t>
            </a:r>
            <a:r>
              <a:rPr lang="en-US" sz="2300" dirty="0" err="1"/>
              <a:t>trì</a:t>
            </a:r>
            <a:r>
              <a:rPr lang="en-US" sz="2300" dirty="0"/>
              <a:t> </a:t>
            </a:r>
            <a:r>
              <a:rPr lang="en-US" sz="2300" dirty="0" err="1"/>
              <a:t>dữ</a:t>
            </a:r>
            <a:r>
              <a:rPr lang="en-US" sz="2300" dirty="0"/>
              <a:t> </a:t>
            </a:r>
            <a:r>
              <a:rPr lang="en-US" sz="2300" dirty="0" err="1"/>
              <a:t>liệu</a:t>
            </a:r>
            <a:r>
              <a:rPr lang="en-US" sz="2300" dirty="0"/>
              <a:t>).</a:t>
            </a:r>
          </a:p>
        </p:txBody>
      </p:sp>
      <p:grpSp>
        <p:nvGrpSpPr>
          <p:cNvPr id="419846" name="Group 6"/>
          <p:cNvGrpSpPr>
            <a:grpSpLocks/>
          </p:cNvGrpSpPr>
          <p:nvPr/>
        </p:nvGrpSpPr>
        <p:grpSpPr bwMode="auto">
          <a:xfrm>
            <a:off x="960438" y="4586287"/>
            <a:ext cx="2971800" cy="2271713"/>
            <a:chOff x="2064" y="2784"/>
            <a:chExt cx="1872" cy="1431"/>
          </a:xfrm>
        </p:grpSpPr>
        <p:pic>
          <p:nvPicPr>
            <p:cNvPr id="4198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 y="2784"/>
              <a:ext cx="1872" cy="1230"/>
            </a:xfrm>
            <a:prstGeom prst="rect">
              <a:avLst/>
            </a:prstGeom>
            <a:noFill/>
            <a:extLst>
              <a:ext uri="{909E8E84-426E-40DD-AFC4-6F175D3DCCD1}">
                <a14:hiddenFill xmlns:a14="http://schemas.microsoft.com/office/drawing/2010/main">
                  <a:solidFill>
                    <a:srgbClr val="FFFFFF"/>
                  </a:solidFill>
                </a14:hiddenFill>
              </a:ext>
            </a:extLst>
          </p:spPr>
        </p:pic>
        <p:sp>
          <p:nvSpPr>
            <p:cNvPr id="419845" name="Text Box 5"/>
            <p:cNvSpPr txBox="1">
              <a:spLocks noChangeArrowheads="1"/>
            </p:cNvSpPr>
            <p:nvPr/>
          </p:nvSpPr>
          <p:spPr bwMode="auto">
            <a:xfrm>
              <a:off x="2400" y="3984"/>
              <a:ext cx="12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990000"/>
                  </a:solidFill>
                </a:rPr>
                <a:t>Hệ Cơ Sở Dữ Liệu</a:t>
              </a:r>
            </a:p>
          </p:txBody>
        </p:sp>
      </p:grpSp>
      <p:pic>
        <p:nvPicPr>
          <p:cNvPr id="3" name="Picture 2"/>
          <p:cNvPicPr>
            <a:picLocks noChangeAspect="1"/>
          </p:cNvPicPr>
          <p:nvPr/>
        </p:nvPicPr>
        <p:blipFill>
          <a:blip r:embed="rId3"/>
          <a:stretch>
            <a:fillRect/>
          </a:stretch>
        </p:blipFill>
        <p:spPr>
          <a:xfrm>
            <a:off x="4876800" y="4296143"/>
            <a:ext cx="3200400" cy="2576946"/>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19846"/>
                                        </p:tgtEl>
                                        <p:attrNameLst>
                                          <p:attrName>style.visibility</p:attrName>
                                        </p:attrNameLst>
                                      </p:cBhvr>
                                      <p:to>
                                        <p:strVal val="visible"/>
                                      </p:to>
                                    </p:set>
                                    <p:animEffect transition="in" filter="checkerboard(across)">
                                      <p:cBhvr>
                                        <p:cTn id="7" dur="500"/>
                                        <p:tgtEl>
                                          <p:spTgt spid="419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B5D0AB27-E387-42EE-91A7-631FF477B123}" type="slidenum">
              <a:rPr lang="en-US"/>
              <a:pPr/>
              <a:t>24</a:t>
            </a:fld>
            <a:endParaRPr lang="en-US"/>
          </a:p>
        </p:txBody>
      </p:sp>
      <p:sp>
        <p:nvSpPr>
          <p:cNvPr id="31746" name="Rectangle 2"/>
          <p:cNvSpPr>
            <a:spLocks noGrp="1" noChangeArrowheads="1"/>
          </p:cNvSpPr>
          <p:nvPr>
            <p:ph type="title" idx="4294967295"/>
          </p:nvPr>
        </p:nvSpPr>
        <p:spPr>
          <a:xfrm>
            <a:off x="838200" y="685800"/>
            <a:ext cx="9034463" cy="1050925"/>
          </a:xfrm>
        </p:spPr>
        <p:txBody>
          <a:bodyPr>
            <a:normAutofit/>
          </a:bodyPr>
          <a:lstStyle/>
          <a:p>
            <a:r>
              <a:rPr lang="en-US" sz="4000" b="1">
                <a:solidFill>
                  <a:srgbClr val="0000FF"/>
                </a:solidFill>
                <a:effectLst>
                  <a:outerShdw blurRad="38100" dist="38100" dir="2700000" algn="tl">
                    <a:srgbClr val="C0C0C0"/>
                  </a:outerShdw>
                </a:effectLst>
              </a:rPr>
              <a:t>Các giai đoạn phát triển của hệ CSDL</a:t>
            </a:r>
          </a:p>
        </p:txBody>
      </p:sp>
      <p:sp>
        <p:nvSpPr>
          <p:cNvPr id="361475" name="Rectangle 3"/>
          <p:cNvSpPr>
            <a:spLocks noGrp="1" noChangeArrowheads="1"/>
          </p:cNvSpPr>
          <p:nvPr>
            <p:ph idx="4294967295"/>
          </p:nvPr>
        </p:nvSpPr>
        <p:spPr>
          <a:xfrm>
            <a:off x="609600" y="2057400"/>
            <a:ext cx="8020050" cy="4187825"/>
          </a:xfrm>
        </p:spPr>
        <p:txBody>
          <a:bodyPr lIns="182880" tIns="91440"/>
          <a:lstStyle/>
          <a:p>
            <a:pPr marL="265113" indent="-265113" algn="just" eaLnBrk="0" hangingPunct="0">
              <a:lnSpc>
                <a:spcPct val="115000"/>
              </a:lnSpc>
              <a:buClr>
                <a:srgbClr val="FF0000"/>
              </a:buClr>
              <a:buSzPct val="75000"/>
              <a:buFont typeface="Wingdings" pitchFamily="2" charset="2"/>
              <a:buChar char="v"/>
            </a:pPr>
            <a:r>
              <a:rPr lang="en-US" sz="2400">
                <a:cs typeface="Arial" pitchFamily="34" charset="0"/>
              </a:rPr>
              <a:t>Hệ thống xử lý tập tin theo lối cũ</a:t>
            </a:r>
          </a:p>
          <a:p>
            <a:pPr marL="665163" lvl="1" indent="-317500" algn="just" eaLnBrk="0" hangingPunct="0">
              <a:lnSpc>
                <a:spcPct val="115000"/>
              </a:lnSpc>
              <a:buClr>
                <a:srgbClr val="FF0000"/>
              </a:buClr>
              <a:buSzPct val="75000"/>
              <a:buFont typeface="Wingdings" pitchFamily="2" charset="2"/>
              <a:buChar char="v"/>
            </a:pPr>
            <a:r>
              <a:rPr lang="en-US" sz="2200">
                <a:cs typeface="Arial" pitchFamily="34" charset="0"/>
              </a:rPr>
              <a:t>Hệ thống tập tin (</a:t>
            </a:r>
            <a:r>
              <a:rPr lang="en-US" sz="2200" i="1">
                <a:cs typeface="Arial" pitchFamily="34" charset="0"/>
              </a:rPr>
              <a:t>flat file</a:t>
            </a:r>
            <a:r>
              <a:rPr lang="en-US" sz="2200">
                <a:cs typeface="Arial" pitchFamily="34" charset="0"/>
              </a:rPr>
              <a:t>): 1960 - 1980</a:t>
            </a:r>
          </a:p>
          <a:p>
            <a:pPr marL="265113" indent="-265113" algn="just" eaLnBrk="0" hangingPunct="0">
              <a:lnSpc>
                <a:spcPct val="115000"/>
              </a:lnSpc>
              <a:buClr>
                <a:srgbClr val="FF0000"/>
              </a:buClr>
              <a:buSzPct val="75000"/>
              <a:buFont typeface="Wingdings" pitchFamily="2" charset="2"/>
              <a:buChar char="v"/>
            </a:pPr>
            <a:r>
              <a:rPr lang="en-US" sz="2400">
                <a:cs typeface="Arial" pitchFamily="34" charset="0"/>
              </a:rPr>
              <a:t>C</a:t>
            </a:r>
            <a:r>
              <a:rPr lang="en-US" sz="2400">
                <a:latin typeface="Arial"/>
                <a:cs typeface="Arial" pitchFamily="34" charset="0"/>
              </a:rPr>
              <a:t>á</a:t>
            </a:r>
            <a:r>
              <a:rPr lang="en-US" sz="2400">
                <a:cs typeface="Arial" pitchFamily="34" charset="0"/>
              </a:rPr>
              <a:t>c hệ thống CSDL</a:t>
            </a:r>
          </a:p>
          <a:p>
            <a:pPr marL="665163" lvl="1" indent="-317500" algn="just" eaLnBrk="0" hangingPunct="0">
              <a:lnSpc>
                <a:spcPct val="115000"/>
              </a:lnSpc>
              <a:buClr>
                <a:srgbClr val="FF0000"/>
              </a:buClr>
              <a:buSzPct val="75000"/>
              <a:buFont typeface="Wingdings" pitchFamily="2" charset="2"/>
              <a:buChar char="v"/>
            </a:pPr>
            <a:r>
              <a:rPr lang="en-US" sz="2200">
                <a:cs typeface="Arial" pitchFamily="34" charset="0"/>
              </a:rPr>
              <a:t>Hệ CSDL phân cấp (</a:t>
            </a:r>
            <a:r>
              <a:rPr lang="en-US" sz="2200" i="1">
                <a:cs typeface="Arial" pitchFamily="34" charset="0"/>
              </a:rPr>
              <a:t>hierarchical</a:t>
            </a:r>
            <a:r>
              <a:rPr lang="en-US" sz="2200">
                <a:cs typeface="Arial" pitchFamily="34" charset="0"/>
              </a:rPr>
              <a:t>): 1970 - 1990</a:t>
            </a:r>
          </a:p>
          <a:p>
            <a:pPr marL="665163" lvl="1" indent="-317500" algn="just" eaLnBrk="0" hangingPunct="0">
              <a:lnSpc>
                <a:spcPct val="115000"/>
              </a:lnSpc>
              <a:buClr>
                <a:srgbClr val="FF0000"/>
              </a:buClr>
              <a:buSzPct val="75000"/>
              <a:buFont typeface="Wingdings" pitchFamily="2" charset="2"/>
              <a:buChar char="v"/>
            </a:pPr>
            <a:r>
              <a:rPr lang="en-US" sz="2200">
                <a:cs typeface="Arial" pitchFamily="34" charset="0"/>
              </a:rPr>
              <a:t>Hệ CSDL mạng (</a:t>
            </a:r>
            <a:r>
              <a:rPr lang="en-US" sz="2200" i="1">
                <a:cs typeface="Arial" pitchFamily="34" charset="0"/>
              </a:rPr>
              <a:t>network</a:t>
            </a:r>
            <a:r>
              <a:rPr lang="en-US" sz="2200">
                <a:cs typeface="Arial" pitchFamily="34" charset="0"/>
              </a:rPr>
              <a:t>): 1970 - 1990</a:t>
            </a:r>
          </a:p>
          <a:p>
            <a:pPr marL="665163" lvl="1" indent="-317500" algn="just" eaLnBrk="0" hangingPunct="0">
              <a:lnSpc>
                <a:spcPct val="115000"/>
              </a:lnSpc>
              <a:buClr>
                <a:srgbClr val="FF0000"/>
              </a:buClr>
              <a:buSzPct val="75000"/>
              <a:buFont typeface="Wingdings" pitchFamily="2" charset="2"/>
              <a:buChar char="v"/>
            </a:pPr>
            <a:r>
              <a:rPr lang="en-US" sz="2200">
                <a:cs typeface="Arial" pitchFamily="34" charset="0"/>
              </a:rPr>
              <a:t>Hệ CSDL quan hệ (</a:t>
            </a:r>
            <a:r>
              <a:rPr lang="en-US" sz="2200" i="1">
                <a:cs typeface="Arial" pitchFamily="34" charset="0"/>
              </a:rPr>
              <a:t>relational</a:t>
            </a:r>
            <a:r>
              <a:rPr lang="en-US" sz="2200">
                <a:cs typeface="Arial" pitchFamily="34" charset="0"/>
              </a:rPr>
              <a:t>): 1980 - nay</a:t>
            </a:r>
          </a:p>
          <a:p>
            <a:pPr marL="665163" lvl="1" indent="-317500" algn="just" eaLnBrk="0" hangingPunct="0">
              <a:lnSpc>
                <a:spcPct val="115000"/>
              </a:lnSpc>
              <a:buClr>
                <a:srgbClr val="FF0000"/>
              </a:buClr>
              <a:buSzPct val="75000"/>
              <a:buFont typeface="Wingdings" pitchFamily="2" charset="2"/>
              <a:buChar char="v"/>
            </a:pPr>
            <a:r>
              <a:rPr lang="en-US" sz="2200">
                <a:cs typeface="Arial" pitchFamily="34" charset="0"/>
              </a:rPr>
              <a:t>Hệ CSDL hướng đối tượng (</a:t>
            </a:r>
            <a:r>
              <a:rPr lang="en-US" sz="2200" i="1">
                <a:cs typeface="Arial" pitchFamily="34" charset="0"/>
              </a:rPr>
              <a:t>object-oriented</a:t>
            </a:r>
            <a:r>
              <a:rPr lang="en-US" sz="2200">
                <a:cs typeface="Arial" pitchFamily="34" charset="0"/>
              </a:rPr>
              <a:t>): 1990 - nay</a:t>
            </a:r>
          </a:p>
          <a:p>
            <a:pPr marL="665163" lvl="1" indent="-317500" algn="just" eaLnBrk="0" hangingPunct="0">
              <a:lnSpc>
                <a:spcPct val="115000"/>
              </a:lnSpc>
              <a:buClr>
                <a:srgbClr val="FF0000"/>
              </a:buClr>
              <a:buSzPct val="75000"/>
              <a:buFont typeface="Wingdings" pitchFamily="2" charset="2"/>
              <a:buChar char="v"/>
            </a:pPr>
            <a:r>
              <a:rPr lang="en-US" sz="2200">
                <a:cs typeface="Arial" pitchFamily="34" charset="0"/>
              </a:rPr>
              <a:t>Hệ CSDL đối tượng - quan hệ (</a:t>
            </a:r>
            <a:r>
              <a:rPr lang="en-US" sz="2200" i="1">
                <a:cs typeface="Arial" pitchFamily="34" charset="0"/>
              </a:rPr>
              <a:t>object-relational</a:t>
            </a:r>
            <a:r>
              <a:rPr lang="en-US" sz="2200">
                <a:cs typeface="Arial" pitchFamily="34" charset="0"/>
              </a:rPr>
              <a:t>): 1990 - nay</a:t>
            </a:r>
          </a:p>
          <a:p>
            <a:pPr marL="665163" lvl="1" indent="-317500" algn="just">
              <a:lnSpc>
                <a:spcPct val="115000"/>
              </a:lnSpc>
              <a:buFont typeface="Wingdings" pitchFamily="2" charset="2"/>
              <a:buNone/>
            </a:pPr>
            <a:r>
              <a:rPr lang="en-US" sz="2400">
                <a:sym typeface="Wingdings" pitchFamily="2" charset="2"/>
              </a:rPr>
              <a:t> </a:t>
            </a:r>
          </a:p>
        </p:txBody>
      </p:sp>
      <p:sp>
        <p:nvSpPr>
          <p:cNvPr id="5" name="Footer Placeholder 4"/>
          <p:cNvSpPr txBox="1">
            <a:spLocks noGrp="1"/>
          </p:cNvSpPr>
          <p:nvPr/>
        </p:nvSpPr>
        <p:spPr>
          <a:xfrm>
            <a:off x="6062663" y="6111875"/>
            <a:ext cx="2286000" cy="365125"/>
          </a:xfrm>
          <a:prstGeom prst="rect">
            <a:avLst/>
          </a:prstGeom>
          <a:noFill/>
        </p:spPr>
        <p:txBody>
          <a:bodyPr anchor="b"/>
          <a:lstStyle/>
          <a:p>
            <a:pPr eaLnBrk="1" hangingPunct="1">
              <a:defRPr/>
            </a:pPr>
            <a:r>
              <a:rPr lang="en-US" sz="1000">
                <a:solidFill>
                  <a:schemeClr val="bg2">
                    <a:shade val="50000"/>
                  </a:schemeClr>
                </a:solidFill>
                <a:latin typeface="Verdana" pitchFamily="34" charset="0"/>
              </a:rPr>
              <a:t>Database System</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90A6981D-54D0-468E-95CD-469F3291865A}" type="slidenum">
              <a:rPr lang="en-US"/>
              <a:pPr/>
              <a:t>25</a:t>
            </a:fld>
            <a:endParaRPr lang="en-US"/>
          </a:p>
        </p:txBody>
      </p:sp>
      <p:sp>
        <p:nvSpPr>
          <p:cNvPr id="2" name="Title 1"/>
          <p:cNvSpPr>
            <a:spLocks noGrp="1"/>
          </p:cNvSpPr>
          <p:nvPr>
            <p:ph type="title" idx="4294967295"/>
          </p:nvPr>
        </p:nvSpPr>
        <p:spPr>
          <a:xfrm>
            <a:off x="762000" y="685800"/>
            <a:ext cx="8183563" cy="1050925"/>
          </a:xfrm>
        </p:spPr>
        <p:txBody>
          <a:bodyPr>
            <a:normAutofit/>
          </a:bodyPr>
          <a:lstStyle/>
          <a:p>
            <a:r>
              <a:rPr lang="en-US" b="1">
                <a:solidFill>
                  <a:srgbClr val="0000FF"/>
                </a:solidFill>
                <a:effectLst>
                  <a:outerShdw blurRad="38100" dist="38100" dir="2700000" algn="tl">
                    <a:srgbClr val="C0C0C0"/>
                  </a:outerShdw>
                </a:effectLst>
              </a:rPr>
              <a:t> </a:t>
            </a:r>
            <a:r>
              <a:rPr lang="en-US" b="1">
                <a:solidFill>
                  <a:srgbClr val="0000FF"/>
                </a:solidFill>
              </a:rPr>
              <a:t>Hệ thống xử lý tập tin theo lối cũ</a:t>
            </a:r>
          </a:p>
        </p:txBody>
      </p:sp>
      <p:sp>
        <p:nvSpPr>
          <p:cNvPr id="362499" name="Content Placeholder 2"/>
          <p:cNvSpPr>
            <a:spLocks noGrp="1"/>
          </p:cNvSpPr>
          <p:nvPr>
            <p:ph idx="4294967295"/>
          </p:nvPr>
        </p:nvSpPr>
        <p:spPr>
          <a:xfrm>
            <a:off x="571500" y="2099469"/>
            <a:ext cx="8001000" cy="4187825"/>
          </a:xfrm>
        </p:spPr>
        <p:txBody>
          <a:bodyPr lIns="182880" tIns="91440"/>
          <a:lstStyle/>
          <a:p>
            <a:pPr marL="339725" indent="-339725" algn="just">
              <a:lnSpc>
                <a:spcPct val="110000"/>
              </a:lnSpc>
              <a:buFont typeface="Wingdings" pitchFamily="2" charset="2"/>
              <a:buNone/>
            </a:pPr>
            <a:r>
              <a:rPr lang="en-US" sz="2400">
                <a:solidFill>
                  <a:srgbClr val="990000"/>
                </a:solidFill>
              </a:rPr>
              <a:t>Hệ thống xử lý tập tin (</a:t>
            </a:r>
            <a:r>
              <a:rPr lang="en-US" sz="2400" i="1">
                <a:solidFill>
                  <a:srgbClr val="990000"/>
                </a:solidFill>
              </a:rPr>
              <a:t>file processing system)</a:t>
            </a:r>
          </a:p>
          <a:p>
            <a:pPr marL="339725" indent="-339725" algn="just"/>
            <a:r>
              <a:rPr lang="en-US" sz="2200"/>
              <a:t>Các hệ thống mà trong đó dữ liệu được lưu trữ trên các file riêng biệt. </a:t>
            </a:r>
          </a:p>
          <a:p>
            <a:pPr marL="339725" indent="-339725" algn="just"/>
            <a:r>
              <a:rPr lang="en-US" sz="2200"/>
              <a:t>Trong hệ thống này, một nhóm các file được lưu trữ riêng trên một máy tính và có thể được truy cập bởi một điều hành viên. Các tập tin dữ liệu được lưu trữ trong các thư mục (</a:t>
            </a:r>
            <a:r>
              <a:rPr lang="en-US" sz="2200" i="1"/>
              <a:t>folder</a:t>
            </a:r>
            <a:r>
              <a:rPr lang="en-US" sz="2200"/>
              <a:t>).</a:t>
            </a:r>
          </a:p>
        </p:txBody>
      </p:sp>
      <p:pic>
        <p:nvPicPr>
          <p:cNvPr id="362500" name="Picture 4" descr="PE06270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7600" y="4876800"/>
            <a:ext cx="1828800" cy="152400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a:t>Trần Thi Kim Chi</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90A6981D-54D0-468E-95CD-469F3291865A}" type="slidenum">
              <a:rPr lang="en-US"/>
              <a:pPr/>
              <a:t>26</a:t>
            </a:fld>
            <a:endParaRPr lang="en-US"/>
          </a:p>
        </p:txBody>
      </p:sp>
      <p:sp>
        <p:nvSpPr>
          <p:cNvPr id="2" name="Title 1"/>
          <p:cNvSpPr>
            <a:spLocks noGrp="1"/>
          </p:cNvSpPr>
          <p:nvPr>
            <p:ph type="title" idx="4294967295"/>
          </p:nvPr>
        </p:nvSpPr>
        <p:spPr>
          <a:xfrm>
            <a:off x="762000" y="685800"/>
            <a:ext cx="8183563" cy="1050925"/>
          </a:xfrm>
        </p:spPr>
        <p:txBody>
          <a:bodyPr>
            <a:normAutofit/>
          </a:bodyPr>
          <a:lstStyle/>
          <a:p>
            <a:r>
              <a:rPr lang="en-US" b="1">
                <a:solidFill>
                  <a:srgbClr val="0000FF"/>
                </a:solidFill>
                <a:effectLst>
                  <a:outerShdw blurRad="38100" dist="38100" dir="2700000" algn="tl">
                    <a:srgbClr val="C0C0C0"/>
                  </a:outerShdw>
                </a:effectLst>
              </a:rPr>
              <a:t> </a:t>
            </a:r>
            <a:r>
              <a:rPr lang="en-US" b="1">
                <a:solidFill>
                  <a:srgbClr val="0000FF"/>
                </a:solidFill>
              </a:rPr>
              <a:t>Hệ thống xử lý tập tin theo lối cũ</a:t>
            </a:r>
          </a:p>
        </p:txBody>
      </p:sp>
      <p:sp>
        <p:nvSpPr>
          <p:cNvPr id="3" name="Footer Placeholder 2"/>
          <p:cNvSpPr>
            <a:spLocks noGrp="1"/>
          </p:cNvSpPr>
          <p:nvPr>
            <p:ph type="ftr" sz="quarter" idx="11"/>
          </p:nvPr>
        </p:nvSpPr>
        <p:spPr/>
        <p:txBody>
          <a:bodyPr/>
          <a:lstStyle/>
          <a:p>
            <a:r>
              <a:rPr lang="en-US"/>
              <a:t>Trần Thi Kim Chi</a:t>
            </a:r>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618" y="2209800"/>
            <a:ext cx="7246908" cy="3810000"/>
          </a:xfrm>
          <a:prstGeom prst="rect">
            <a:avLst/>
          </a:prstGeom>
        </p:spPr>
      </p:pic>
    </p:spTree>
    <p:extLst>
      <p:ext uri="{BB962C8B-B14F-4D97-AF65-F5344CB8AC3E}">
        <p14:creationId xmlns:p14="http://schemas.microsoft.com/office/powerpoint/2010/main" val="370963634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1F29EAC-FB8A-4D24-A12E-C2F54CB5D729}" type="slidenum">
              <a:rPr lang="en-US"/>
              <a:pPr/>
              <a:t>27</a:t>
            </a:fld>
            <a:endParaRPr lang="en-US"/>
          </a:p>
        </p:txBody>
      </p:sp>
      <p:sp>
        <p:nvSpPr>
          <p:cNvPr id="378883" name="Rectangle 3"/>
          <p:cNvSpPr>
            <a:spLocks noGrp="1" noChangeArrowheads="1"/>
          </p:cNvSpPr>
          <p:nvPr>
            <p:ph type="body" idx="1"/>
          </p:nvPr>
        </p:nvSpPr>
        <p:spPr>
          <a:xfrm>
            <a:off x="685800" y="2057400"/>
            <a:ext cx="8001000" cy="4800600"/>
          </a:xfrm>
          <a:noFill/>
        </p:spPr>
        <p:txBody>
          <a:bodyPr/>
          <a:lstStyle/>
          <a:p>
            <a:pPr lvl="1"/>
            <a:r>
              <a:rPr lang="vi-VN" b="1"/>
              <a:t>Ư</a:t>
            </a:r>
            <a:r>
              <a:rPr lang="en-GB" b="1"/>
              <a:t>u điểm</a:t>
            </a:r>
          </a:p>
          <a:p>
            <a:pPr lvl="2"/>
            <a:r>
              <a:rPr lang="en-GB"/>
              <a:t>Triển khai nhanh</a:t>
            </a:r>
          </a:p>
          <a:p>
            <a:pPr lvl="2"/>
            <a:r>
              <a:rPr lang="en-GB"/>
              <a:t>Khả năng đáp ứng nhanh, kịp thời</a:t>
            </a:r>
          </a:p>
          <a:p>
            <a:pPr lvl="1"/>
            <a:r>
              <a:rPr lang="en-GB" b="1"/>
              <a:t>Nhược điểm</a:t>
            </a:r>
          </a:p>
          <a:p>
            <a:pPr lvl="2">
              <a:lnSpc>
                <a:spcPct val="80000"/>
              </a:lnSpc>
            </a:pPr>
            <a:r>
              <a:rPr lang="en-US"/>
              <a:t>Trùng lắp dữ liệu </a:t>
            </a:r>
            <a:r>
              <a:rPr lang="en-US">
                <a:sym typeface="Symbol" pitchFamily="18" charset="2"/>
              </a:rPr>
              <a:t></a:t>
            </a:r>
            <a:r>
              <a:rPr lang="en-US"/>
              <a:t>lãng phí, dữ liệu không nhất quán</a:t>
            </a:r>
          </a:p>
          <a:p>
            <a:pPr lvl="2">
              <a:lnSpc>
                <a:spcPct val="80000"/>
              </a:lnSpc>
            </a:pPr>
            <a:r>
              <a:rPr lang="en-US"/>
              <a:t>Chi phí cao</a:t>
            </a:r>
          </a:p>
          <a:p>
            <a:pPr lvl="2">
              <a:lnSpc>
                <a:spcPct val="80000"/>
              </a:lnSpc>
            </a:pPr>
            <a:r>
              <a:rPr lang="en-US"/>
              <a:t>Chia sẻ dữ liệu kém</a:t>
            </a:r>
          </a:p>
          <a:p>
            <a:pPr lvl="2">
              <a:lnSpc>
                <a:spcPct val="80000"/>
              </a:lnSpc>
            </a:pPr>
            <a:r>
              <a:rPr lang="en-US"/>
              <a:t>Khó định dạng</a:t>
            </a:r>
          </a:p>
          <a:p>
            <a:pPr lvl="2"/>
            <a:r>
              <a:rPr lang="en-GB"/>
              <a:t>Có vấn đề về tính toàn vẹn dữ liệu</a:t>
            </a:r>
            <a:endParaRPr lang="en-GB" dirty="0"/>
          </a:p>
        </p:txBody>
      </p:sp>
      <p:sp>
        <p:nvSpPr>
          <p:cNvPr id="2" name="Title 1"/>
          <p:cNvSpPr>
            <a:spLocks/>
          </p:cNvSpPr>
          <p:nvPr/>
        </p:nvSpPr>
        <p:spPr bwMode="auto">
          <a:xfrm>
            <a:off x="762000" y="685800"/>
            <a:ext cx="8183563"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4400" b="1">
                <a:solidFill>
                  <a:srgbClr val="0000FF"/>
                </a:solidFill>
                <a:effectLst>
                  <a:outerShdw blurRad="38100" dist="38100" dir="2700000" algn="tl">
                    <a:srgbClr val="C0C0C0"/>
                  </a:outerShdw>
                </a:effectLst>
              </a:rPr>
              <a:t> </a:t>
            </a:r>
            <a:r>
              <a:rPr lang="en-US" sz="4400" b="1">
                <a:solidFill>
                  <a:srgbClr val="0000FF"/>
                </a:solidFill>
              </a:rPr>
              <a:t>Hệ thống xử lý tập tin theo lối cũ</a:t>
            </a:r>
          </a:p>
        </p:txBody>
      </p:sp>
      <p:sp>
        <p:nvSpPr>
          <p:cNvPr id="3" name="Footer Placeholder 2"/>
          <p:cNvSpPr>
            <a:spLocks noGrp="1"/>
          </p:cNvSpPr>
          <p:nvPr>
            <p:ph type="ftr" sz="quarter" idx="11"/>
          </p:nvPr>
        </p:nvSpPr>
        <p:spPr/>
        <p:txBody>
          <a:bodyPr/>
          <a:lstStyle/>
          <a:p>
            <a:r>
              <a:rPr lang="en-US"/>
              <a:t>Trần Thi Kim Chi</a:t>
            </a:r>
          </a:p>
        </p:txBody>
      </p:sp>
      <p:pic>
        <p:nvPicPr>
          <p:cNvPr id="6" name="Picture 3" descr="pe03615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98999" y="5848350"/>
            <a:ext cx="12192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j015702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91375" y="4296833"/>
            <a:ext cx="1625600" cy="13758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154ED76-1DCD-480B-AAF6-D8B59B5435F6}" type="slidenum">
              <a:rPr lang="en-US"/>
              <a:pPr/>
              <a:t>28</a:t>
            </a:fld>
            <a:endParaRPr lang="en-US"/>
          </a:p>
        </p:txBody>
      </p:sp>
      <p:sp>
        <p:nvSpPr>
          <p:cNvPr id="379906" name="Rectangle 2"/>
          <p:cNvSpPr>
            <a:spLocks noGrp="1" noChangeArrowheads="1"/>
          </p:cNvSpPr>
          <p:nvPr>
            <p:ph type="title"/>
          </p:nvPr>
        </p:nvSpPr>
        <p:spPr>
          <a:xfrm>
            <a:off x="1066800" y="304800"/>
            <a:ext cx="7793038" cy="1462088"/>
          </a:xfrm>
        </p:spPr>
        <p:txBody>
          <a:bodyPr/>
          <a:lstStyle/>
          <a:p>
            <a:r>
              <a:rPr lang="en-US" sz="4000" b="1">
                <a:solidFill>
                  <a:srgbClr val="0000FF"/>
                </a:solidFill>
              </a:rPr>
              <a:t>Các tiếp cận CSDL</a:t>
            </a:r>
          </a:p>
        </p:txBody>
      </p:sp>
      <p:sp>
        <p:nvSpPr>
          <p:cNvPr id="379907" name="Rectangle 3"/>
          <p:cNvSpPr>
            <a:spLocks noGrp="1" noChangeArrowheads="1"/>
          </p:cNvSpPr>
          <p:nvPr>
            <p:ph type="body" idx="1"/>
          </p:nvPr>
        </p:nvSpPr>
        <p:spPr>
          <a:xfrm>
            <a:off x="685800" y="1981200"/>
            <a:ext cx="8077200" cy="4648200"/>
          </a:xfrm>
        </p:spPr>
        <p:txBody>
          <a:bodyPr/>
          <a:lstStyle/>
          <a:p>
            <a:pPr algn="just">
              <a:lnSpc>
                <a:spcPct val="80000"/>
              </a:lnSpc>
            </a:pPr>
            <a:r>
              <a:rPr lang="en-US" sz="2400"/>
              <a:t>Các CSDL được dùng để lưu trữ dữ liệu một cách hiệu quả và có tổ chức sao cho quản lý được nhanh chóng và dễ dàng.</a:t>
            </a:r>
          </a:p>
          <a:p>
            <a:pPr algn="just">
              <a:lnSpc>
                <a:spcPct val="80000"/>
              </a:lnSpc>
              <a:spcBef>
                <a:spcPts val="1700"/>
              </a:spcBef>
            </a:pPr>
            <a:r>
              <a:rPr lang="en-US" sz="2400"/>
              <a:t>Các ưu điểm của các hệ thống CSDL:</a:t>
            </a:r>
          </a:p>
          <a:p>
            <a:pPr lvl="1" algn="just">
              <a:lnSpc>
                <a:spcPct val="80000"/>
              </a:lnSpc>
              <a:spcBef>
                <a:spcPts val="1700"/>
              </a:spcBef>
            </a:pPr>
            <a:r>
              <a:rPr lang="en-US" sz="2200"/>
              <a:t>Giảm bớt sự dư thừa dữ liệu</a:t>
            </a:r>
          </a:p>
          <a:p>
            <a:pPr lvl="1" algn="just">
              <a:lnSpc>
                <a:spcPct val="80000"/>
              </a:lnSpc>
              <a:spcBef>
                <a:spcPts val="1700"/>
              </a:spcBef>
            </a:pPr>
            <a:r>
              <a:rPr lang="en-US" sz="2200"/>
              <a:t>Đảm bảo sự nhất quán dữ liệu</a:t>
            </a:r>
          </a:p>
          <a:p>
            <a:pPr lvl="1" algn="just">
              <a:lnSpc>
                <a:spcPct val="80000"/>
              </a:lnSpc>
              <a:spcBef>
                <a:spcPts val="1700"/>
              </a:spcBef>
            </a:pPr>
            <a:r>
              <a:rPr lang="en-US" sz="2200"/>
              <a:t>Dữ liệu lưu trữ có thể được chia sẻ, nhiều người dùng</a:t>
            </a:r>
          </a:p>
          <a:p>
            <a:pPr lvl="1" algn="just">
              <a:lnSpc>
                <a:spcPct val="80000"/>
              </a:lnSpc>
              <a:spcBef>
                <a:spcPts val="1700"/>
              </a:spcBef>
            </a:pPr>
            <a:r>
              <a:rPr lang="en-US" sz="2200"/>
              <a:t>Đảm bảo sự độc lập giữa dữ liệu và chương trình ứng dụng</a:t>
            </a:r>
          </a:p>
          <a:p>
            <a:pPr lvl="1" algn="just">
              <a:lnSpc>
                <a:spcPct val="80000"/>
              </a:lnSpc>
              <a:spcBef>
                <a:spcPts val="1700"/>
              </a:spcBef>
            </a:pPr>
            <a:r>
              <a:rPr lang="en-US" sz="2000"/>
              <a:t>Nhiều khung nhìn (multi-view) cho các đối người dùng khác nhau</a:t>
            </a:r>
          </a:p>
          <a:p>
            <a:pPr lvl="1" algn="just">
              <a:lnSpc>
                <a:spcPct val="80000"/>
              </a:lnSpc>
              <a:spcBef>
                <a:spcPts val="1700"/>
              </a:spcBef>
            </a:pPr>
            <a:r>
              <a:rPr lang="en-US" sz="2200"/>
              <a:t>Toàn vẹn dữ liệu</a:t>
            </a:r>
          </a:p>
          <a:p>
            <a:pPr lvl="1" algn="just">
              <a:lnSpc>
                <a:spcPct val="80000"/>
              </a:lnSpc>
              <a:spcBef>
                <a:spcPts val="1700"/>
              </a:spcBef>
            </a:pPr>
            <a:r>
              <a:rPr lang="en-US" sz="2200"/>
              <a:t>Bảo mật dữ liệu</a:t>
            </a:r>
          </a:p>
        </p:txBody>
      </p:sp>
      <p:sp>
        <p:nvSpPr>
          <p:cNvPr id="2" name="Footer Placeholder 1"/>
          <p:cNvSpPr>
            <a:spLocks noGrp="1"/>
          </p:cNvSpPr>
          <p:nvPr>
            <p:ph type="ftr" sz="quarter" idx="11"/>
          </p:nvPr>
        </p:nvSpPr>
        <p:spPr/>
        <p:txBody>
          <a:bodyPr/>
          <a:lstStyle/>
          <a:p>
            <a:r>
              <a:rPr lang="en-US"/>
              <a:t>Trần Thi Kim Chi</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2895601"/>
            <a:ext cx="3468666" cy="1295400"/>
          </a:xfrm>
          <a:prstGeom prst="rect">
            <a:avLst/>
          </a:prstGeom>
          <a:ln>
            <a:solidFill>
              <a:schemeClr val="accent1"/>
            </a:solidFill>
          </a:ln>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9B5B5D08-67F9-4C98-8119-23C066F84921}" type="slidenum">
              <a:rPr lang="en-US"/>
              <a:pPr/>
              <a:t>29</a:t>
            </a:fld>
            <a:endParaRPr lang="en-US"/>
          </a:p>
        </p:txBody>
      </p:sp>
      <p:sp>
        <p:nvSpPr>
          <p:cNvPr id="384002" name="Rectangle 2"/>
          <p:cNvSpPr>
            <a:spLocks noGrp="1" noChangeArrowheads="1"/>
          </p:cNvSpPr>
          <p:nvPr>
            <p:ph type="title"/>
          </p:nvPr>
        </p:nvSpPr>
        <p:spPr/>
        <p:txBody>
          <a:bodyPr/>
          <a:lstStyle/>
          <a:p>
            <a:r>
              <a:rPr lang="en-US" b="1">
                <a:solidFill>
                  <a:srgbClr val="0000FF"/>
                </a:solidFill>
              </a:rPr>
              <a:t>Các mô hình CSDL</a:t>
            </a:r>
          </a:p>
        </p:txBody>
      </p:sp>
      <p:sp>
        <p:nvSpPr>
          <p:cNvPr id="384003" name="Rectangle 3"/>
          <p:cNvSpPr>
            <a:spLocks noGrp="1" noChangeArrowheads="1"/>
          </p:cNvSpPr>
          <p:nvPr>
            <p:ph type="body" idx="1"/>
          </p:nvPr>
        </p:nvSpPr>
        <p:spPr>
          <a:xfrm>
            <a:off x="685800" y="2057400"/>
            <a:ext cx="8077200" cy="5334000"/>
          </a:xfrm>
        </p:spPr>
        <p:txBody>
          <a:bodyPr/>
          <a:lstStyle/>
          <a:p>
            <a:pPr algn="just">
              <a:spcBef>
                <a:spcPts val="1700"/>
              </a:spcBef>
            </a:pPr>
            <a:r>
              <a:rPr lang="en-US" sz="2400"/>
              <a:t>Các CSDL có thể khác nhau về chức năng và mô hình của dữ liệu.</a:t>
            </a:r>
          </a:p>
          <a:p>
            <a:pPr algn="just">
              <a:spcBef>
                <a:spcPts val="1700"/>
              </a:spcBef>
            </a:pPr>
            <a:r>
              <a:rPr lang="en-US" sz="2400"/>
              <a:t>Một mô hình dữ liệu mô tả một bộ chứa dữ liệu, xử lý và truy xuất dữ liệu từ bộ chứa.</a:t>
            </a:r>
          </a:p>
        </p:txBody>
      </p:sp>
      <p:sp>
        <p:nvSpPr>
          <p:cNvPr id="384004" name="WordArt 4"/>
          <p:cNvSpPr>
            <a:spLocks noChangeArrowheads="1" noChangeShapeType="1" noTextEdit="1"/>
          </p:cNvSpPr>
          <p:nvPr/>
        </p:nvSpPr>
        <p:spPr bwMode="auto">
          <a:xfrm>
            <a:off x="1676400" y="4191000"/>
            <a:ext cx="2895600" cy="381000"/>
          </a:xfrm>
          <a:prstGeom prst="rect">
            <a:avLst/>
          </a:prstGeom>
        </p:spPr>
        <p:txBody>
          <a:bodyPr wrap="none" fromWordArt="1">
            <a:prstTxWarp prst="textPlain">
              <a:avLst>
                <a:gd name="adj" fmla="val 50000"/>
              </a:avLst>
            </a:prstTxWarp>
          </a:bodyPr>
          <a:lstStyle/>
          <a:p>
            <a:pPr algn="ctr"/>
            <a:r>
              <a:rPr lang="en-US" sz="2800" kern="10">
                <a:ln w="12700">
                  <a:solidFill>
                    <a:srgbClr val="3333CC"/>
                  </a:solidFill>
                  <a:miter lim="800000"/>
                  <a:headEnd/>
                  <a:tailEnd/>
                </a:ln>
                <a:solidFill>
                  <a:srgbClr val="B2B2B2">
                    <a:alpha val="50000"/>
                  </a:srgbClr>
                </a:solidFill>
                <a:effectLst>
                  <a:outerShdw dist="45791" dir="2021404" algn="ctr" rotWithShape="0">
                    <a:srgbClr val="9999FF"/>
                  </a:outerShdw>
                </a:effectLst>
                <a:latin typeface="Arial"/>
                <a:cs typeface="Arial"/>
              </a:rPr>
              <a:t>Mô hình phân cấp</a:t>
            </a:r>
          </a:p>
        </p:txBody>
      </p:sp>
      <p:pic>
        <p:nvPicPr>
          <p:cNvPr id="384005" name="Picture 5" descr="hierarc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3657600"/>
            <a:ext cx="1066800" cy="1066800"/>
          </a:xfrm>
          <a:prstGeom prst="rect">
            <a:avLst/>
          </a:prstGeom>
          <a:noFill/>
          <a:extLst>
            <a:ext uri="{909E8E84-426E-40DD-AFC4-6F175D3DCCD1}">
              <a14:hiddenFill xmlns:a14="http://schemas.microsoft.com/office/drawing/2010/main">
                <a:solidFill>
                  <a:srgbClr val="FFFFFF"/>
                </a:solidFill>
              </a14:hiddenFill>
            </a:ext>
          </a:extLst>
        </p:spPr>
      </p:pic>
      <p:sp>
        <p:nvSpPr>
          <p:cNvPr id="384006" name="WordArt 6"/>
          <p:cNvSpPr>
            <a:spLocks noChangeArrowheads="1" noChangeShapeType="1" noTextEdit="1"/>
          </p:cNvSpPr>
          <p:nvPr/>
        </p:nvSpPr>
        <p:spPr bwMode="auto">
          <a:xfrm>
            <a:off x="1676400" y="5181600"/>
            <a:ext cx="2438400" cy="304800"/>
          </a:xfrm>
          <a:prstGeom prst="rect">
            <a:avLst/>
          </a:prstGeom>
        </p:spPr>
        <p:txBody>
          <a:bodyPr wrap="none" fromWordArt="1">
            <a:prstTxWarp prst="textPlain">
              <a:avLst>
                <a:gd name="adj" fmla="val 50000"/>
              </a:avLst>
            </a:prstTxWarp>
          </a:bodyPr>
          <a:lstStyle/>
          <a:p>
            <a:pPr algn="ctr"/>
            <a:r>
              <a:rPr lang="en-US" sz="2800" kern="10">
                <a:ln w="12700">
                  <a:solidFill>
                    <a:srgbClr val="3333CC"/>
                  </a:solidFill>
                  <a:miter lim="800000"/>
                  <a:headEnd/>
                  <a:tailEnd/>
                </a:ln>
                <a:solidFill>
                  <a:srgbClr val="B2B2B2">
                    <a:alpha val="50000"/>
                  </a:srgbClr>
                </a:solidFill>
                <a:effectLst>
                  <a:outerShdw dist="45791" dir="2021404" algn="ctr" rotWithShape="0">
                    <a:srgbClr val="9999FF"/>
                  </a:outerShdw>
                </a:effectLst>
                <a:latin typeface="Arial"/>
                <a:cs typeface="Arial"/>
              </a:rPr>
              <a:t>Mô hình mạng</a:t>
            </a:r>
          </a:p>
        </p:txBody>
      </p:sp>
      <p:pic>
        <p:nvPicPr>
          <p:cNvPr id="384007" name="Picture 7" descr="ne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4876800"/>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384008" name="WordArt 8"/>
          <p:cNvSpPr>
            <a:spLocks noChangeArrowheads="1" noChangeShapeType="1" noTextEdit="1"/>
          </p:cNvSpPr>
          <p:nvPr/>
        </p:nvSpPr>
        <p:spPr bwMode="auto">
          <a:xfrm>
            <a:off x="1676400" y="6019800"/>
            <a:ext cx="2743200" cy="304800"/>
          </a:xfrm>
          <a:prstGeom prst="rect">
            <a:avLst/>
          </a:prstGeom>
        </p:spPr>
        <p:txBody>
          <a:bodyPr wrap="none" fromWordArt="1">
            <a:prstTxWarp prst="textPlain">
              <a:avLst>
                <a:gd name="adj" fmla="val 50000"/>
              </a:avLst>
            </a:prstTxWarp>
          </a:bodyPr>
          <a:lstStyle/>
          <a:p>
            <a:pPr algn="ctr"/>
            <a:r>
              <a:rPr lang="en-US" sz="2800" kern="10">
                <a:ln w="12700">
                  <a:solidFill>
                    <a:srgbClr val="3333CC"/>
                  </a:solidFill>
                  <a:miter lim="800000"/>
                  <a:headEnd/>
                  <a:tailEnd/>
                </a:ln>
                <a:solidFill>
                  <a:srgbClr val="B2B2B2">
                    <a:alpha val="50000"/>
                  </a:srgbClr>
                </a:solidFill>
                <a:effectLst>
                  <a:outerShdw dist="45791" dir="2021404" algn="ctr" rotWithShape="0">
                    <a:srgbClr val="9999FF"/>
                  </a:outerShdw>
                </a:effectLst>
                <a:latin typeface="Arial"/>
                <a:cs typeface="Arial"/>
              </a:rPr>
              <a:t>Mô hình quan hệ</a:t>
            </a:r>
          </a:p>
        </p:txBody>
      </p:sp>
      <p:pic>
        <p:nvPicPr>
          <p:cNvPr id="384009" name="Picture 9" descr="rel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5791200"/>
            <a:ext cx="1066800" cy="10668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fld id="{7DFF77B3-BDEE-459E-BB7B-CF897161BD52}" type="slidenum">
              <a:rPr lang="en-US"/>
              <a:pPr/>
              <a:t>3</a:t>
            </a:fld>
            <a:endParaRPr lang="en-US"/>
          </a:p>
        </p:txBody>
      </p:sp>
      <p:sp>
        <p:nvSpPr>
          <p:cNvPr id="15378" name="Line 18"/>
          <p:cNvSpPr>
            <a:spLocks noChangeShapeType="1"/>
          </p:cNvSpPr>
          <p:nvPr/>
        </p:nvSpPr>
        <p:spPr bwMode="auto">
          <a:xfrm>
            <a:off x="0" y="6172200"/>
            <a:ext cx="9144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229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685" t="23810" r="9970" b="13095"/>
          <a:stretch/>
        </p:blipFill>
        <p:spPr bwMode="auto">
          <a:xfrm>
            <a:off x="0" y="0"/>
            <a:ext cx="9144000" cy="693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
        <p:nvSpPr>
          <p:cNvPr id="2" name="Footer Placeholder 1"/>
          <p:cNvSpPr>
            <a:spLocks noGrp="1"/>
          </p:cNvSpPr>
          <p:nvPr>
            <p:ph type="ftr" sz="quarter" idx="11"/>
          </p:nvPr>
        </p:nvSpPr>
        <p:spPr/>
        <p:txBody>
          <a:bodyPr/>
          <a:lstStyle/>
          <a:p>
            <a:r>
              <a:rPr lang="en-US"/>
              <a:t>Trần Thi Kim Chi</a:t>
            </a:r>
          </a:p>
        </p:txBody>
      </p:sp>
    </p:spTree>
    <p:extLst>
      <p:ext uri="{BB962C8B-B14F-4D97-AF65-F5344CB8AC3E}">
        <p14:creationId xmlns:p14="http://schemas.microsoft.com/office/powerpoint/2010/main" val="234562421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563CB2D4-943B-4AE8-A753-5965BB7D8F5A}" type="slidenum">
              <a:rPr lang="en-US"/>
              <a:pPr/>
              <a:t>30</a:t>
            </a:fld>
            <a:endParaRPr lang="en-US"/>
          </a:p>
        </p:txBody>
      </p:sp>
      <p:sp>
        <p:nvSpPr>
          <p:cNvPr id="2" name="Title 1"/>
          <p:cNvSpPr>
            <a:spLocks noGrp="1"/>
          </p:cNvSpPr>
          <p:nvPr>
            <p:ph type="title" idx="4294967295"/>
          </p:nvPr>
        </p:nvSpPr>
        <p:spPr>
          <a:xfrm>
            <a:off x="960438" y="685800"/>
            <a:ext cx="8183562" cy="1050925"/>
          </a:xfrm>
        </p:spPr>
        <p:txBody>
          <a:bodyPr>
            <a:normAutofit fontScale="90000"/>
          </a:bodyPr>
          <a:lstStyle/>
          <a:p>
            <a:r>
              <a:rPr lang="en-US" b="1">
                <a:solidFill>
                  <a:srgbClr val="0000FF"/>
                </a:solidFill>
              </a:rPr>
              <a:t>Mô hình phân cấp</a:t>
            </a:r>
            <a:br>
              <a:rPr lang="en-US" b="1">
                <a:solidFill>
                  <a:srgbClr val="0000FF"/>
                </a:solidFill>
              </a:rPr>
            </a:br>
            <a:r>
              <a:rPr lang="en-US" b="1">
                <a:latin typeface="VNI-Times" pitchFamily="2" charset="0"/>
              </a:rPr>
              <a:t>Hierarchical model</a:t>
            </a:r>
            <a:endParaRPr lang="en-US" b="1">
              <a:solidFill>
                <a:srgbClr val="0000FF"/>
              </a:solidFill>
            </a:endParaRPr>
          </a:p>
        </p:txBody>
      </p:sp>
      <p:pic>
        <p:nvPicPr>
          <p:cNvPr id="3696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810000"/>
            <a:ext cx="6400800" cy="2847975"/>
          </a:xfrm>
          <a:prstGeom prst="rect">
            <a:avLst/>
          </a:prstGeom>
          <a:noFill/>
          <a:extLst>
            <a:ext uri="{909E8E84-426E-40DD-AFC4-6F175D3DCCD1}">
              <a14:hiddenFill xmlns:a14="http://schemas.microsoft.com/office/drawing/2010/main">
                <a:solidFill>
                  <a:srgbClr val="FFFFFF"/>
                </a:solidFill>
              </a14:hiddenFill>
            </a:ext>
          </a:extLst>
        </p:spPr>
      </p:pic>
      <p:sp>
        <p:nvSpPr>
          <p:cNvPr id="369669" name="Text Box 5"/>
          <p:cNvSpPr txBox="1">
            <a:spLocks noChangeArrowheads="1"/>
          </p:cNvSpPr>
          <p:nvPr/>
        </p:nvSpPr>
        <p:spPr bwMode="auto">
          <a:xfrm>
            <a:off x="762000" y="1981200"/>
            <a:ext cx="8153400" cy="176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kumimoji="1" sz="2400">
                <a:solidFill>
                  <a:schemeClr val="tx1"/>
                </a:solidFill>
                <a:latin typeface="Times New Roman" pitchFamily="18" charset="0"/>
              </a:defRPr>
            </a:lvl1pPr>
            <a:lvl2pPr>
              <a:defRPr kumimoji="1" sz="2400">
                <a:solidFill>
                  <a:schemeClr val="tx1"/>
                </a:solidFill>
                <a:latin typeface="Times New Roman" pitchFamily="18" charset="0"/>
              </a:defRPr>
            </a:lvl2pPr>
            <a:lvl3pPr>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fontAlgn="base">
              <a:spcBef>
                <a:spcPct val="0"/>
              </a:spcBef>
              <a:spcAft>
                <a:spcPct val="0"/>
              </a:spcAft>
              <a:defRPr kumimoji="1" sz="2400">
                <a:solidFill>
                  <a:schemeClr val="tx1"/>
                </a:solidFill>
                <a:latin typeface="Times New Roman" pitchFamily="18" charset="0"/>
              </a:defRPr>
            </a:lvl6pPr>
            <a:lvl7pPr fontAlgn="base">
              <a:spcBef>
                <a:spcPct val="0"/>
              </a:spcBef>
              <a:spcAft>
                <a:spcPct val="0"/>
              </a:spcAft>
              <a:defRPr kumimoji="1" sz="2400">
                <a:solidFill>
                  <a:schemeClr val="tx1"/>
                </a:solidFill>
                <a:latin typeface="Times New Roman" pitchFamily="18" charset="0"/>
              </a:defRPr>
            </a:lvl7pPr>
            <a:lvl8pPr fontAlgn="base">
              <a:spcBef>
                <a:spcPct val="0"/>
              </a:spcBef>
              <a:spcAft>
                <a:spcPct val="0"/>
              </a:spcAft>
              <a:defRPr kumimoji="1" sz="2400">
                <a:solidFill>
                  <a:schemeClr val="tx1"/>
                </a:solidFill>
                <a:latin typeface="Times New Roman" pitchFamily="18" charset="0"/>
              </a:defRPr>
            </a:lvl8pPr>
            <a:lvl9pPr fontAlgn="base">
              <a:spcBef>
                <a:spcPct val="0"/>
              </a:spcBef>
              <a:spcAft>
                <a:spcPct val="0"/>
              </a:spcAft>
              <a:defRPr kumimoji="1" sz="2400">
                <a:solidFill>
                  <a:schemeClr val="tx1"/>
                </a:solidFill>
                <a:latin typeface="Times New Roman" pitchFamily="18" charset="0"/>
              </a:defRPr>
            </a:lvl9pPr>
          </a:lstStyle>
          <a:p>
            <a:pPr>
              <a:buFontTx/>
              <a:buChar char="•"/>
            </a:pPr>
            <a:r>
              <a:rPr kumimoji="0" lang="en-US" sz="2200"/>
              <a:t>Mô hình CSDL phân cấp được biểu diễn dưới dạng cây và các đỉnh của cây là các bản ghi. Các bản ghi liên kết với nhau theo mối quan hệ cha-con.</a:t>
            </a:r>
          </a:p>
          <a:p>
            <a:pPr lvl="1"/>
            <a:r>
              <a:rPr kumimoji="0" lang="en-US" sz="2200"/>
              <a:t>-   Một cha có nhiều con</a:t>
            </a:r>
          </a:p>
          <a:p>
            <a:pPr lvl="1"/>
            <a:r>
              <a:rPr kumimoji="0" lang="en-US" sz="2200"/>
              <a:t>-   Một con chỉ có một cha</a:t>
            </a:r>
          </a:p>
        </p:txBody>
      </p:sp>
      <p:sp>
        <p:nvSpPr>
          <p:cNvPr id="3" name="Footer Placeholder 2"/>
          <p:cNvSpPr>
            <a:spLocks noGrp="1"/>
          </p:cNvSpPr>
          <p:nvPr>
            <p:ph type="ftr" sz="quarter" idx="11"/>
          </p:nvPr>
        </p:nvSpPr>
        <p:spPr/>
        <p:txBody>
          <a:bodyPr/>
          <a:lstStyle/>
          <a:p>
            <a:r>
              <a:rPr lang="en-US"/>
              <a:t>Trần Thi Kim Chi</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9668"/>
                                        </p:tgtEl>
                                        <p:attrNameLst>
                                          <p:attrName>style.visibility</p:attrName>
                                        </p:attrNameLst>
                                      </p:cBhvr>
                                      <p:to>
                                        <p:strVal val="visible"/>
                                      </p:to>
                                    </p:set>
                                    <p:animEffect transition="in" filter="blinds(horizontal)">
                                      <p:cBhvr>
                                        <p:cTn id="7" dur="500"/>
                                        <p:tgtEl>
                                          <p:spTgt spid="369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563CB2D4-943B-4AE8-A753-5965BB7D8F5A}" type="slidenum">
              <a:rPr lang="en-US"/>
              <a:pPr/>
              <a:t>31</a:t>
            </a:fld>
            <a:endParaRPr lang="en-US"/>
          </a:p>
        </p:txBody>
      </p:sp>
      <p:sp>
        <p:nvSpPr>
          <p:cNvPr id="2" name="Title 1"/>
          <p:cNvSpPr>
            <a:spLocks noGrp="1"/>
          </p:cNvSpPr>
          <p:nvPr>
            <p:ph type="title" idx="4294967295"/>
          </p:nvPr>
        </p:nvSpPr>
        <p:spPr>
          <a:xfrm>
            <a:off x="960438" y="685800"/>
            <a:ext cx="8183562" cy="1050925"/>
          </a:xfrm>
        </p:spPr>
        <p:txBody>
          <a:bodyPr>
            <a:normAutofit fontScale="90000"/>
          </a:bodyPr>
          <a:lstStyle/>
          <a:p>
            <a:r>
              <a:rPr lang="en-US" b="1">
                <a:solidFill>
                  <a:srgbClr val="0000FF"/>
                </a:solidFill>
              </a:rPr>
              <a:t>Mô hình phân cấp</a:t>
            </a:r>
            <a:br>
              <a:rPr lang="en-US" b="1">
                <a:solidFill>
                  <a:srgbClr val="0000FF"/>
                </a:solidFill>
              </a:rPr>
            </a:br>
            <a:r>
              <a:rPr lang="en-US" b="1">
                <a:latin typeface="VNI-Times" pitchFamily="2" charset="0"/>
              </a:rPr>
              <a:t>Hierarchical model</a:t>
            </a:r>
            <a:endParaRPr lang="en-US" b="1">
              <a:solidFill>
                <a:srgbClr val="0000FF"/>
              </a:solidFill>
            </a:endParaRPr>
          </a:p>
        </p:txBody>
      </p:sp>
      <p:pic>
        <p:nvPicPr>
          <p:cNvPr id="3676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708" t="18056" r="15476" b="17064"/>
          <a:stretch/>
        </p:blipFill>
        <p:spPr bwMode="auto">
          <a:xfrm>
            <a:off x="1436914" y="1905000"/>
            <a:ext cx="6516914" cy="4746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a:t>Trần Thi Kim Chi</a:t>
            </a:r>
          </a:p>
        </p:txBody>
      </p:sp>
    </p:spTree>
    <p:extLst>
      <p:ext uri="{BB962C8B-B14F-4D97-AF65-F5344CB8AC3E}">
        <p14:creationId xmlns:p14="http://schemas.microsoft.com/office/powerpoint/2010/main" val="370295106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31AC95BD-5179-45F3-8541-DDA3D80AD7D0}" type="slidenum">
              <a:rPr lang="en-US"/>
              <a:pPr/>
              <a:t>32</a:t>
            </a:fld>
            <a:endParaRPr lang="en-US"/>
          </a:p>
        </p:txBody>
      </p:sp>
      <p:sp>
        <p:nvSpPr>
          <p:cNvPr id="370691" name="Content Placeholder 2"/>
          <p:cNvSpPr>
            <a:spLocks noGrp="1"/>
          </p:cNvSpPr>
          <p:nvPr>
            <p:ph idx="4294967295"/>
          </p:nvPr>
        </p:nvSpPr>
        <p:spPr>
          <a:xfrm>
            <a:off x="609600" y="1981200"/>
            <a:ext cx="8001000" cy="4187825"/>
          </a:xfrm>
        </p:spPr>
        <p:txBody>
          <a:bodyPr lIns="182880" tIns="91440"/>
          <a:lstStyle/>
          <a:p>
            <a:pPr marL="339725" indent="-339725" algn="just"/>
            <a:r>
              <a:rPr lang="en-US" sz="2400" b="1"/>
              <a:t>Ưu điểm:</a:t>
            </a:r>
          </a:p>
          <a:p>
            <a:pPr marL="771525" lvl="1" indent="-317500" algn="just"/>
            <a:r>
              <a:rPr lang="en-US" sz="2200"/>
              <a:t>Thể hiện dễ dàng quan hệ 1-N.</a:t>
            </a:r>
          </a:p>
          <a:p>
            <a:pPr marL="771525" lvl="1" indent="-317500" algn="just"/>
            <a:r>
              <a:rPr lang="en-US" sz="2200"/>
              <a:t>Việc phân chia dữ liệu dễ thể hiện, đảm bảo an toàn dữ liệu</a:t>
            </a:r>
          </a:p>
          <a:p>
            <a:pPr marL="771525" lvl="1" indent="-317500" algn="just"/>
            <a:r>
              <a:rPr lang="en-US" sz="2200"/>
              <a:t>Tính độc lập của chương trình và các dữ liệu được đảm bảo</a:t>
            </a:r>
          </a:p>
          <a:p>
            <a:pPr marL="339725" indent="-339725" algn="just"/>
            <a:r>
              <a:rPr lang="en-US" sz="2400" b="1"/>
              <a:t>Nhược điểm:</a:t>
            </a:r>
          </a:p>
          <a:p>
            <a:pPr marL="771525" lvl="1" indent="-317500" algn="just"/>
            <a:r>
              <a:rPr lang="en-US" sz="2200"/>
              <a:t>Không thể hiện được mối quan hệ M-N</a:t>
            </a:r>
          </a:p>
          <a:p>
            <a:pPr marL="771525" lvl="1" indent="-317500" algn="just"/>
            <a:r>
              <a:rPr lang="en-US" sz="2200"/>
              <a:t>Trong một hệ thống phân cấp, dữ liệu được tổ chức như trên dẫn đến khó sửa đổi dữ liệu.</a:t>
            </a:r>
          </a:p>
        </p:txBody>
      </p:sp>
      <p:sp>
        <p:nvSpPr>
          <p:cNvPr id="2" name="Title 1"/>
          <p:cNvSpPr>
            <a:spLocks/>
          </p:cNvSpPr>
          <p:nvPr/>
        </p:nvSpPr>
        <p:spPr bwMode="auto">
          <a:xfrm>
            <a:off x="960438" y="685800"/>
            <a:ext cx="8183562"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4400" b="1">
                <a:solidFill>
                  <a:srgbClr val="0000FF"/>
                </a:solidFill>
                <a:effectLst>
                  <a:outerShdw blurRad="38100" dist="38100" dir="2700000" algn="tl">
                    <a:srgbClr val="C0C0C0"/>
                  </a:outerShdw>
                </a:effectLst>
              </a:rPr>
              <a:t> </a:t>
            </a:r>
            <a:r>
              <a:rPr lang="en-US" sz="4400" b="1">
                <a:solidFill>
                  <a:srgbClr val="0000FF"/>
                </a:solidFill>
              </a:rPr>
              <a:t>Mô hình phân cấp</a:t>
            </a:r>
          </a:p>
          <a:p>
            <a:pPr eaLnBrk="1" hangingPunct="1"/>
            <a:r>
              <a:rPr lang="en-US" sz="4400" b="1">
                <a:latin typeface="VNI-Times" pitchFamily="2" charset="0"/>
              </a:rPr>
              <a:t>Hierarchical model</a:t>
            </a:r>
            <a:endParaRPr lang="en-US" sz="4400" b="1">
              <a:solidFill>
                <a:srgbClr val="0000FF"/>
              </a:solidFill>
            </a:endParaRPr>
          </a:p>
        </p:txBody>
      </p:sp>
      <p:sp>
        <p:nvSpPr>
          <p:cNvPr id="3" name="Footer Placeholder 2"/>
          <p:cNvSpPr>
            <a:spLocks noGrp="1"/>
          </p:cNvSpPr>
          <p:nvPr>
            <p:ph type="ftr" sz="quarter" idx="11"/>
          </p:nvPr>
        </p:nvSpPr>
        <p:spPr/>
        <p:txBody>
          <a:bodyPr/>
          <a:lstStyle/>
          <a:p>
            <a:r>
              <a:rPr lang="en-US"/>
              <a:t>Trần Thi Kim Chi</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F5E836D0-293D-46C0-86D8-9BB523BA74FF}" type="slidenum">
              <a:rPr lang="en-US"/>
              <a:pPr/>
              <a:t>33</a:t>
            </a:fld>
            <a:endParaRPr lang="en-US"/>
          </a:p>
        </p:txBody>
      </p:sp>
      <p:sp>
        <p:nvSpPr>
          <p:cNvPr id="2" name="Title 1"/>
          <p:cNvSpPr>
            <a:spLocks/>
          </p:cNvSpPr>
          <p:nvPr/>
        </p:nvSpPr>
        <p:spPr bwMode="auto">
          <a:xfrm>
            <a:off x="960438" y="685800"/>
            <a:ext cx="8183562"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4400" b="1">
                <a:solidFill>
                  <a:srgbClr val="0000FF"/>
                </a:solidFill>
              </a:rPr>
              <a:t>Mô hình mạng</a:t>
            </a:r>
          </a:p>
          <a:p>
            <a:pPr eaLnBrk="1" hangingPunct="1"/>
            <a:r>
              <a:rPr lang="en-US" sz="4400" b="1">
                <a:latin typeface="VNI-Times" pitchFamily="2" charset="0"/>
              </a:rPr>
              <a:t>Network model</a:t>
            </a:r>
            <a:endParaRPr lang="en-US" sz="4400" b="1">
              <a:solidFill>
                <a:srgbClr val="0000FF"/>
              </a:solidFill>
            </a:endParaRPr>
          </a:p>
        </p:txBody>
      </p:sp>
      <p:pic>
        <p:nvPicPr>
          <p:cNvPr id="3717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886200"/>
            <a:ext cx="6126163" cy="2381250"/>
          </a:xfrm>
          <a:prstGeom prst="rect">
            <a:avLst/>
          </a:prstGeom>
          <a:noFill/>
          <a:extLst>
            <a:ext uri="{909E8E84-426E-40DD-AFC4-6F175D3DCCD1}">
              <a14:hiddenFill xmlns:a14="http://schemas.microsoft.com/office/drawing/2010/main">
                <a:solidFill>
                  <a:srgbClr val="FFFFFF"/>
                </a:solidFill>
              </a14:hiddenFill>
            </a:ext>
          </a:extLst>
        </p:spPr>
      </p:pic>
      <p:sp>
        <p:nvSpPr>
          <p:cNvPr id="371717" name="Text Box 5"/>
          <p:cNvSpPr txBox="1">
            <a:spLocks noChangeArrowheads="1"/>
          </p:cNvSpPr>
          <p:nvPr/>
        </p:nvSpPr>
        <p:spPr bwMode="auto">
          <a:xfrm>
            <a:off x="762000" y="1981200"/>
            <a:ext cx="7924800" cy="176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pitchFamily="18" charset="0"/>
              </a:defRPr>
            </a:lvl1pPr>
            <a:lvl2pPr>
              <a:defRPr kumimoji="1" sz="2400">
                <a:solidFill>
                  <a:schemeClr val="tx1"/>
                </a:solidFill>
                <a:latin typeface="Times New Roman" pitchFamily="18" charset="0"/>
              </a:defRPr>
            </a:lvl2pPr>
            <a:lvl3pPr>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fontAlgn="base">
              <a:spcBef>
                <a:spcPct val="0"/>
              </a:spcBef>
              <a:spcAft>
                <a:spcPct val="0"/>
              </a:spcAft>
              <a:defRPr kumimoji="1" sz="2400">
                <a:solidFill>
                  <a:schemeClr val="tx1"/>
                </a:solidFill>
                <a:latin typeface="Times New Roman" pitchFamily="18" charset="0"/>
              </a:defRPr>
            </a:lvl6pPr>
            <a:lvl7pPr fontAlgn="base">
              <a:spcBef>
                <a:spcPct val="0"/>
              </a:spcBef>
              <a:spcAft>
                <a:spcPct val="0"/>
              </a:spcAft>
              <a:defRPr kumimoji="1" sz="2400">
                <a:solidFill>
                  <a:schemeClr val="tx1"/>
                </a:solidFill>
                <a:latin typeface="Times New Roman" pitchFamily="18" charset="0"/>
              </a:defRPr>
            </a:lvl7pPr>
            <a:lvl8pPr fontAlgn="base">
              <a:spcBef>
                <a:spcPct val="0"/>
              </a:spcBef>
              <a:spcAft>
                <a:spcPct val="0"/>
              </a:spcAft>
              <a:defRPr kumimoji="1" sz="2400">
                <a:solidFill>
                  <a:schemeClr val="tx1"/>
                </a:solidFill>
                <a:latin typeface="Times New Roman" pitchFamily="18" charset="0"/>
              </a:defRPr>
            </a:lvl8pPr>
            <a:lvl9pPr fontAlgn="base">
              <a:spcBef>
                <a:spcPct val="0"/>
              </a:spcBef>
              <a:spcAft>
                <a:spcPct val="0"/>
              </a:spcAft>
              <a:defRPr kumimoji="1" sz="2400">
                <a:solidFill>
                  <a:schemeClr val="tx1"/>
                </a:solidFill>
                <a:latin typeface="Times New Roman" pitchFamily="18" charset="0"/>
              </a:defRPr>
            </a:lvl9pPr>
          </a:lstStyle>
          <a:p>
            <a:pPr algn="just">
              <a:buFontTx/>
              <a:buChar char="•"/>
            </a:pPr>
            <a:r>
              <a:rPr kumimoji="0" lang="en-US" sz="2200"/>
              <a:t>Mô hình phân cấp là tập con của mô hình mạng. </a:t>
            </a:r>
          </a:p>
          <a:p>
            <a:pPr algn="just">
              <a:buFontTx/>
              <a:buChar char="•"/>
            </a:pPr>
            <a:r>
              <a:rPr kumimoji="0" lang="en-US" sz="2200"/>
              <a:t>Mô hình mạng sử dụng kiến trúc cây phân cấp và cho phép các bảng con có thể có nhiều bảng cha. </a:t>
            </a:r>
          </a:p>
          <a:p>
            <a:pPr algn="just">
              <a:buFontTx/>
              <a:buChar char="•"/>
            </a:pPr>
            <a:r>
              <a:rPr kumimoji="0" lang="en-US" sz="2200"/>
              <a:t>Dữ liệu được lưu trữ trong các bộ thay vì lưu trong định dạng cây phân cấp. Điều này giải quyết vấn đề dư thừa dữ liệu. </a:t>
            </a:r>
          </a:p>
        </p:txBody>
      </p:sp>
      <p:sp>
        <p:nvSpPr>
          <p:cNvPr id="3" name="Footer Placeholder 2"/>
          <p:cNvSpPr>
            <a:spLocks noGrp="1"/>
          </p:cNvSpPr>
          <p:nvPr>
            <p:ph type="ftr" sz="quarter" idx="11"/>
          </p:nvPr>
        </p:nvSpPr>
        <p:spPr/>
        <p:txBody>
          <a:bodyPr/>
          <a:lstStyle/>
          <a:p>
            <a:r>
              <a:rPr lang="en-US"/>
              <a:t>Trần Thi Kim Chi</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F5E836D0-293D-46C0-86D8-9BB523BA74FF}" type="slidenum">
              <a:rPr lang="en-US"/>
              <a:pPr/>
              <a:t>34</a:t>
            </a:fld>
            <a:endParaRPr lang="en-US"/>
          </a:p>
        </p:txBody>
      </p:sp>
      <p:sp>
        <p:nvSpPr>
          <p:cNvPr id="2" name="Title 1"/>
          <p:cNvSpPr>
            <a:spLocks/>
          </p:cNvSpPr>
          <p:nvPr/>
        </p:nvSpPr>
        <p:spPr bwMode="auto">
          <a:xfrm>
            <a:off x="960438" y="685800"/>
            <a:ext cx="8183562"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4400" b="1">
                <a:solidFill>
                  <a:srgbClr val="0000FF"/>
                </a:solidFill>
              </a:rPr>
              <a:t>Mô hình mạng</a:t>
            </a:r>
          </a:p>
          <a:p>
            <a:pPr eaLnBrk="1" hangingPunct="1"/>
            <a:r>
              <a:rPr lang="en-US" sz="4400" b="1">
                <a:latin typeface="VNI-Times" pitchFamily="2" charset="0"/>
              </a:rPr>
              <a:t>Network model</a:t>
            </a:r>
            <a:endParaRPr lang="en-US" sz="4400" b="1">
              <a:solidFill>
                <a:srgbClr val="0000FF"/>
              </a:solidFill>
            </a:endParaRPr>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733" t="27778" r="13987" b="18849"/>
          <a:stretch/>
        </p:blipFill>
        <p:spPr bwMode="auto">
          <a:xfrm>
            <a:off x="1095828" y="2032000"/>
            <a:ext cx="7362372" cy="444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a:t>Trần Thi Kim Chi</a:t>
            </a:r>
          </a:p>
        </p:txBody>
      </p:sp>
      <p:pic>
        <p:nvPicPr>
          <p:cNvPr id="4" name="Picture 3">
            <a:extLst>
              <a:ext uri="{FF2B5EF4-FFF2-40B4-BE49-F238E27FC236}">
                <a16:creationId xmlns:a16="http://schemas.microsoft.com/office/drawing/2014/main" id="{9DA4D7F6-F582-4BAE-9BA8-2AB94ADE992D}"/>
              </a:ext>
            </a:extLst>
          </p:cNvPr>
          <p:cNvPicPr>
            <a:picLocks noChangeAspect="1"/>
          </p:cNvPicPr>
          <p:nvPr/>
        </p:nvPicPr>
        <p:blipFill>
          <a:blip r:embed="rId3"/>
          <a:stretch>
            <a:fillRect/>
          </a:stretch>
        </p:blipFill>
        <p:spPr>
          <a:xfrm>
            <a:off x="1095828" y="2103625"/>
            <a:ext cx="7362372" cy="4724459"/>
          </a:xfrm>
          <a:prstGeom prst="rect">
            <a:avLst/>
          </a:prstGeom>
        </p:spPr>
      </p:pic>
    </p:spTree>
    <p:extLst>
      <p:ext uri="{BB962C8B-B14F-4D97-AF65-F5344CB8AC3E}">
        <p14:creationId xmlns:p14="http://schemas.microsoft.com/office/powerpoint/2010/main" val="404169845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03416F21-C911-4DD3-9937-18246975CB91}" type="slidenum">
              <a:rPr lang="en-US"/>
              <a:pPr/>
              <a:t>35</a:t>
            </a:fld>
            <a:endParaRPr lang="en-US"/>
          </a:p>
        </p:txBody>
      </p:sp>
      <p:sp>
        <p:nvSpPr>
          <p:cNvPr id="372738" name="Content Placeholder 2"/>
          <p:cNvSpPr>
            <a:spLocks noGrp="1"/>
          </p:cNvSpPr>
          <p:nvPr>
            <p:ph idx="4294967295"/>
          </p:nvPr>
        </p:nvSpPr>
        <p:spPr>
          <a:xfrm>
            <a:off x="609600" y="1981200"/>
            <a:ext cx="8001000" cy="4187825"/>
          </a:xfrm>
        </p:spPr>
        <p:txBody>
          <a:bodyPr lIns="182880" tIns="91440"/>
          <a:lstStyle/>
          <a:p>
            <a:pPr marL="339725" indent="-339725"/>
            <a:r>
              <a:rPr lang="en-US" sz="2400" b="1"/>
              <a:t>Ưu điểm:</a:t>
            </a:r>
          </a:p>
          <a:p>
            <a:pPr marL="771525" lvl="1" indent="-317500">
              <a:buFont typeface="Wingdings" pitchFamily="2" charset="2"/>
              <a:buNone/>
            </a:pPr>
            <a:r>
              <a:rPr lang="en-US" sz="2000"/>
              <a:t>- 	</a:t>
            </a:r>
            <a:r>
              <a:rPr lang="en-US" sz="2400"/>
              <a:t>Dễ thể hiện mối liên kết M-N</a:t>
            </a:r>
          </a:p>
          <a:p>
            <a:pPr marL="796925" lvl="1" indent="-342900">
              <a:buFontTx/>
              <a:buChar char="-"/>
            </a:pPr>
            <a:r>
              <a:rPr lang="en-US" sz="2400"/>
              <a:t>Kiểu truy cập dữ liệu mềm dẻo hơn kiểu phân cấp</a:t>
            </a:r>
          </a:p>
          <a:p>
            <a:pPr marL="796925" lvl="1" indent="-342900">
              <a:buFontTx/>
              <a:buChar char="-"/>
            </a:pPr>
            <a:r>
              <a:rPr lang="en-US" sz="2400"/>
              <a:t>Đơn giản, dễ sử dụng</a:t>
            </a:r>
          </a:p>
          <a:p>
            <a:pPr marL="339725" indent="-339725"/>
            <a:r>
              <a:rPr lang="en-US" sz="2400" b="1"/>
              <a:t>Nhược điểm:</a:t>
            </a:r>
          </a:p>
          <a:p>
            <a:pPr marL="796925" lvl="1" indent="-342900">
              <a:buFontTx/>
              <a:buChar char="-"/>
            </a:pPr>
            <a:r>
              <a:rPr lang="en-US" sz="2400"/>
              <a:t>K</a:t>
            </a:r>
            <a:r>
              <a:rPr lang="vi-VN" sz="2400"/>
              <a:t>hông thích hợp trong việc biểu diễn CSDL lớn do hạn</a:t>
            </a:r>
            <a:r>
              <a:rPr lang="en-US" sz="2400"/>
              <a:t> </a:t>
            </a:r>
            <a:r>
              <a:rPr lang="vi-VN" sz="2400"/>
              <a:t>chế về khả năng diễn đạt ngữ nghĩa của dữ liệu, đặc biệt là các dữ liệu và mối liên hệ phức tạp của dữ liệu trong thực thế là rất hạn chế. </a:t>
            </a:r>
            <a:endParaRPr lang="en-US" sz="2400"/>
          </a:p>
          <a:p>
            <a:pPr marL="796925" lvl="1" indent="-342900">
              <a:buFontTx/>
              <a:buChar char="-"/>
            </a:pPr>
            <a:r>
              <a:rPr lang="en-US" sz="2400"/>
              <a:t>Việc sửa đổi số liệu khó khăn.</a:t>
            </a:r>
          </a:p>
          <a:p>
            <a:pPr marL="796925" lvl="1" indent="-342900">
              <a:buFontTx/>
              <a:buChar char="-"/>
            </a:pPr>
            <a:r>
              <a:rPr lang="en-US" sz="2400"/>
              <a:t>Với những lập trình viên, việc thiết kế CSDL khó.</a:t>
            </a:r>
          </a:p>
        </p:txBody>
      </p:sp>
      <p:sp>
        <p:nvSpPr>
          <p:cNvPr id="2" name="Title 1"/>
          <p:cNvSpPr>
            <a:spLocks/>
          </p:cNvSpPr>
          <p:nvPr/>
        </p:nvSpPr>
        <p:spPr bwMode="auto">
          <a:xfrm>
            <a:off x="960438" y="685800"/>
            <a:ext cx="8183562"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4400" b="1">
                <a:solidFill>
                  <a:srgbClr val="0000FF"/>
                </a:solidFill>
                <a:effectLst>
                  <a:outerShdw blurRad="38100" dist="38100" dir="2700000" algn="tl">
                    <a:srgbClr val="C0C0C0"/>
                  </a:outerShdw>
                </a:effectLst>
              </a:rPr>
              <a:t> </a:t>
            </a:r>
            <a:r>
              <a:rPr lang="en-US" sz="4400" b="1">
                <a:solidFill>
                  <a:srgbClr val="0000FF"/>
                </a:solidFill>
              </a:rPr>
              <a:t>Mô hình mạng</a:t>
            </a:r>
          </a:p>
          <a:p>
            <a:pPr eaLnBrk="1" hangingPunct="1"/>
            <a:r>
              <a:rPr lang="en-US" sz="4400" b="1">
                <a:latin typeface="VNI-Times" pitchFamily="2" charset="0"/>
              </a:rPr>
              <a:t>Network model</a:t>
            </a:r>
            <a:endParaRPr lang="en-US" sz="4400" b="1">
              <a:solidFill>
                <a:srgbClr val="0000FF"/>
              </a:solidFill>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03416F21-C911-4DD3-9937-18246975CB91}" type="slidenum">
              <a:rPr lang="en-US"/>
              <a:pPr/>
              <a:t>36</a:t>
            </a:fld>
            <a:endParaRPr lang="en-US"/>
          </a:p>
        </p:txBody>
      </p:sp>
      <p:sp>
        <p:nvSpPr>
          <p:cNvPr id="2" name="Title 1"/>
          <p:cNvSpPr>
            <a:spLocks/>
          </p:cNvSpPr>
          <p:nvPr/>
        </p:nvSpPr>
        <p:spPr bwMode="auto">
          <a:xfrm>
            <a:off x="960438" y="685800"/>
            <a:ext cx="8183562"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4400" b="1">
                <a:solidFill>
                  <a:srgbClr val="0000FF"/>
                </a:solidFill>
                <a:effectLst>
                  <a:outerShdw blurRad="38100" dist="38100" dir="2700000" algn="tl">
                    <a:srgbClr val="C0C0C0"/>
                  </a:outerShdw>
                </a:effectLst>
              </a:rPr>
              <a:t> </a:t>
            </a:r>
            <a:r>
              <a:rPr lang="en-US" sz="4400" b="1">
                <a:solidFill>
                  <a:srgbClr val="0000FF"/>
                </a:solidFill>
              </a:rPr>
              <a:t>Mô hình thực thể kết hợp</a:t>
            </a:r>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202" t="21116" r="13839" b="12897"/>
          <a:stretch/>
        </p:blipFill>
        <p:spPr bwMode="auto">
          <a:xfrm>
            <a:off x="1019175" y="1793998"/>
            <a:ext cx="7213600" cy="4827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a:t>Trần Thi Kim Chi</a:t>
            </a:r>
          </a:p>
        </p:txBody>
      </p:sp>
    </p:spTree>
    <p:extLst>
      <p:ext uri="{BB962C8B-B14F-4D97-AF65-F5344CB8AC3E}">
        <p14:creationId xmlns:p14="http://schemas.microsoft.com/office/powerpoint/2010/main" val="247142832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3"/>
          <p:cNvSpPr>
            <a:spLocks noGrp="1"/>
          </p:cNvSpPr>
          <p:nvPr>
            <p:ph type="sldNum" sz="quarter" idx="12"/>
          </p:nvPr>
        </p:nvSpPr>
        <p:spPr/>
        <p:txBody>
          <a:bodyPr/>
          <a:lstStyle/>
          <a:p>
            <a:fld id="{876BEF31-9637-4F99-AD55-48F26E84D6D6}" type="slidenum">
              <a:rPr lang="en-US"/>
              <a:pPr/>
              <a:t>37</a:t>
            </a:fld>
            <a:endParaRPr lang="en-US"/>
          </a:p>
        </p:txBody>
      </p:sp>
      <p:sp>
        <p:nvSpPr>
          <p:cNvPr id="373762" name="Content Placeholder 2"/>
          <p:cNvSpPr>
            <a:spLocks noGrp="1"/>
          </p:cNvSpPr>
          <p:nvPr>
            <p:ph idx="4294967295"/>
          </p:nvPr>
        </p:nvSpPr>
        <p:spPr>
          <a:xfrm>
            <a:off x="609600" y="1905000"/>
            <a:ext cx="8001000" cy="4187825"/>
          </a:xfrm>
        </p:spPr>
        <p:txBody>
          <a:bodyPr lIns="182880" tIns="91440"/>
          <a:lstStyle/>
          <a:p>
            <a:pPr marL="339725" indent="-339725" algn="just">
              <a:spcBef>
                <a:spcPct val="10000"/>
              </a:spcBef>
            </a:pPr>
            <a:r>
              <a:rPr lang="en-US" sz="2200"/>
              <a:t>Mô hình quan hệ không có các liên kết vật lý. Tất cả dữ liệu được lưu theo dạng bảng gồm các hàng và các cột. </a:t>
            </a:r>
          </a:p>
          <a:p>
            <a:pPr marL="339725" indent="-339725" algn="just">
              <a:spcBef>
                <a:spcPct val="10000"/>
              </a:spcBef>
            </a:pPr>
            <a:r>
              <a:rPr lang="en-US" sz="2200"/>
              <a:t>Các thao tác thực hiện trên các hàng của bảng.</a:t>
            </a:r>
          </a:p>
          <a:p>
            <a:pPr marL="339725" indent="-339725" algn="just">
              <a:spcBef>
                <a:spcPct val="10000"/>
              </a:spcBef>
              <a:buSzTx/>
              <a:buFont typeface="Wingdings" pitchFamily="2" charset="2"/>
              <a:buChar char="§"/>
            </a:pPr>
            <a:r>
              <a:rPr lang="en-US" sz="2200"/>
              <a:t>Sự kết nối giữa các bảng được mô tả logic bằng các giá trị được lưu trữ trong một trường chung.</a:t>
            </a:r>
          </a:p>
        </p:txBody>
      </p:sp>
      <p:sp>
        <p:nvSpPr>
          <p:cNvPr id="2" name="Title 1"/>
          <p:cNvSpPr>
            <a:spLocks/>
          </p:cNvSpPr>
          <p:nvPr/>
        </p:nvSpPr>
        <p:spPr bwMode="auto">
          <a:xfrm>
            <a:off x="960438" y="685800"/>
            <a:ext cx="8183562"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4400" b="1">
                <a:solidFill>
                  <a:srgbClr val="0000FF"/>
                </a:solidFill>
              </a:rPr>
              <a:t>Mô hình quan hệ</a:t>
            </a:r>
          </a:p>
          <a:p>
            <a:pPr eaLnBrk="1" hangingPunct="1"/>
            <a:r>
              <a:rPr lang="en-US" sz="4400" b="1">
                <a:latin typeface="VNI-Times" pitchFamily="2" charset="0"/>
              </a:rPr>
              <a:t>Relational model</a:t>
            </a:r>
            <a:endParaRPr lang="en-US" sz="4400" b="1">
              <a:solidFill>
                <a:srgbClr val="0000FF"/>
              </a:solidFill>
            </a:endParaRPr>
          </a:p>
        </p:txBody>
      </p:sp>
      <p:sp>
        <p:nvSpPr>
          <p:cNvPr id="373764" name="Rectangle 4"/>
          <p:cNvSpPr>
            <a:spLocks noChangeArrowheads="1"/>
          </p:cNvSpPr>
          <p:nvPr/>
        </p:nvSpPr>
        <p:spPr bwMode="auto">
          <a:xfrm>
            <a:off x="457200" y="3657600"/>
            <a:ext cx="79216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1600" b="1">
                <a:solidFill>
                  <a:srgbClr val="FF0000"/>
                </a:solidFill>
                <a:latin typeface="Arial" pitchFamily="34" charset="0"/>
                <a:ea typeface="Times New Roman" pitchFamily="18" charset="0"/>
                <a:cs typeface="Arial" pitchFamily="34" charset="0"/>
              </a:rPr>
              <a:t>SVIEN</a:t>
            </a:r>
          </a:p>
        </p:txBody>
      </p:sp>
      <p:graphicFrame>
        <p:nvGraphicFramePr>
          <p:cNvPr id="373765" name="Group 5"/>
          <p:cNvGraphicFramePr>
            <a:graphicFrameLocks noGrp="1"/>
          </p:cNvGraphicFramePr>
          <p:nvPr/>
        </p:nvGraphicFramePr>
        <p:xfrm>
          <a:off x="914400" y="3962400"/>
          <a:ext cx="4191000" cy="2092325"/>
        </p:xfrm>
        <a:graphic>
          <a:graphicData uri="http://schemas.openxmlformats.org/drawingml/2006/table">
            <a:tbl>
              <a:tblPr/>
              <a:tblGrid>
                <a:gridCol w="1371600">
                  <a:extLst>
                    <a:ext uri="{9D8B030D-6E8A-4147-A177-3AD203B41FA5}">
                      <a16:colId xmlns:a16="http://schemas.microsoft.com/office/drawing/2014/main" val="20000"/>
                    </a:ext>
                  </a:extLst>
                </a:gridCol>
                <a:gridCol w="1058863">
                  <a:extLst>
                    <a:ext uri="{9D8B030D-6E8A-4147-A177-3AD203B41FA5}">
                      <a16:colId xmlns:a16="http://schemas.microsoft.com/office/drawing/2014/main" val="20001"/>
                    </a:ext>
                  </a:extLst>
                </a:gridCol>
                <a:gridCol w="1760537">
                  <a:extLst>
                    <a:ext uri="{9D8B030D-6E8A-4147-A177-3AD203B41FA5}">
                      <a16:colId xmlns:a16="http://schemas.microsoft.com/office/drawing/2014/main" val="20002"/>
                    </a:ext>
                  </a:extLst>
                </a:gridCol>
              </a:tblGrid>
              <a:tr h="6096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1" i="0" u="sng" strike="noStrike" cap="none" normalizeH="0" baseline="0">
                          <a:ln>
                            <a:noFill/>
                          </a:ln>
                          <a:solidFill>
                            <a:schemeClr val="tx1"/>
                          </a:solidFill>
                          <a:effectLst/>
                          <a:latin typeface="Times New Roman" pitchFamily="18" charset="0"/>
                          <a:ea typeface="Times New Roman" pitchFamily="18" charset="0"/>
                          <a:cs typeface="Arial" pitchFamily="34" charset="0"/>
                        </a:rPr>
                        <a:t>MASV</a:t>
                      </a:r>
                      <a:endPar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chemeClr val="tx1"/>
                          </a:solidFill>
                          <a:effectLst/>
                          <a:latin typeface="Times New Roman" pitchFamily="18" charset="0"/>
                          <a:ea typeface="Times New Roman" pitchFamily="18" charset="0"/>
                          <a:cs typeface="Arial" pitchFamily="34" charset="0"/>
                        </a:rPr>
                        <a:t>TEN</a:t>
                      </a:r>
                      <a:endPar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chemeClr val="tx1"/>
                          </a:solidFill>
                          <a:effectLst/>
                          <a:latin typeface="Times New Roman" pitchFamily="18" charset="0"/>
                          <a:ea typeface="Times New Roman" pitchFamily="18" charset="0"/>
                          <a:cs typeface="Arial" pitchFamily="34" charset="0"/>
                        </a:rPr>
                        <a:t>MALOP</a:t>
                      </a:r>
                      <a:endPar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45402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TCTH01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SimSun" pitchFamily="2" charset="-122"/>
                          <a:cs typeface="Arial" pitchFamily="34" charset="0"/>
                        </a:rPr>
                        <a:t>Sơn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pitchFamily="34" charset="0"/>
                        </a:rPr>
                        <a:t>TCTHA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1"/>
                  </a:ext>
                </a:extLst>
              </a:tr>
              <a:tr h="45402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TCTH02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SimSun" pitchFamily="2" charset="-122"/>
                          <a:cs typeface="Arial" pitchFamily="34" charset="0"/>
                        </a:rPr>
                        <a:t>Bảo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pitchFamily="34" charset="0"/>
                        </a:rPr>
                        <a:t>TCTHB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2"/>
                  </a:ext>
                </a:extLst>
              </a:tr>
              <a:tr h="57467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pitchFamily="34" charset="0"/>
                        </a:rPr>
                        <a:t>TCTH03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pitchFamily="34" charset="0"/>
                        </a:rPr>
                        <a:t>Trang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pitchFamily="34" charset="0"/>
                        </a:rPr>
                        <a:t>TCTHA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3"/>
                  </a:ext>
                </a:extLst>
              </a:tr>
            </a:tbl>
          </a:graphicData>
        </a:graphic>
      </p:graphicFrame>
      <p:sp>
        <p:nvSpPr>
          <p:cNvPr id="373787" name="Rectangle 27"/>
          <p:cNvSpPr>
            <a:spLocks noChangeArrowheads="1"/>
          </p:cNvSpPr>
          <p:nvPr/>
        </p:nvSpPr>
        <p:spPr bwMode="auto">
          <a:xfrm>
            <a:off x="8001000" y="3657600"/>
            <a:ext cx="60166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1600" b="1">
                <a:solidFill>
                  <a:srgbClr val="000000"/>
                </a:solidFill>
                <a:latin typeface="Arial" pitchFamily="34" charset="0"/>
                <a:ea typeface="Times New Roman" pitchFamily="18" charset="0"/>
                <a:cs typeface="Arial" pitchFamily="34" charset="0"/>
              </a:rPr>
              <a:t>LOP</a:t>
            </a:r>
          </a:p>
        </p:txBody>
      </p:sp>
      <p:graphicFrame>
        <p:nvGraphicFramePr>
          <p:cNvPr id="373788" name="Group 28"/>
          <p:cNvGraphicFramePr>
            <a:graphicFrameLocks noGrp="1"/>
          </p:cNvGraphicFramePr>
          <p:nvPr/>
        </p:nvGraphicFramePr>
        <p:xfrm>
          <a:off x="5410200" y="4038600"/>
          <a:ext cx="3352800" cy="1584960"/>
        </p:xfrm>
        <a:graphic>
          <a:graphicData uri="http://schemas.openxmlformats.org/drawingml/2006/table">
            <a:tbl>
              <a:tblPr/>
              <a:tblGrid>
                <a:gridCol w="11938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683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1" i="0" u="sng" strike="noStrike" cap="none" normalizeH="0" baseline="0">
                          <a:ln>
                            <a:noFill/>
                          </a:ln>
                          <a:solidFill>
                            <a:srgbClr val="000000"/>
                          </a:solidFill>
                          <a:effectLst/>
                          <a:latin typeface="Times New Roman" pitchFamily="18" charset="0"/>
                          <a:ea typeface="Times New Roman" pitchFamily="18" charset="0"/>
                          <a:cs typeface="Arial" pitchFamily="34" charset="0"/>
                        </a:rPr>
                        <a:t>MALOP</a:t>
                      </a:r>
                      <a:endPar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rgbClr val="000000"/>
                          </a:solidFill>
                          <a:effectLst/>
                          <a:latin typeface="Times New Roman" pitchFamily="18" charset="0"/>
                          <a:ea typeface="Times New Roman" pitchFamily="18" charset="0"/>
                          <a:cs typeface="Arial" pitchFamily="34" charset="0"/>
                        </a:rPr>
                        <a:t>TENLOP</a:t>
                      </a:r>
                      <a:endPar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rgbClr val="000000"/>
                          </a:solidFill>
                          <a:effectLst/>
                          <a:latin typeface="Times New Roman" pitchFamily="18" charset="0"/>
                          <a:ea typeface="Times New Roman" pitchFamily="18" charset="0"/>
                          <a:cs typeface="Arial" pitchFamily="34" charset="0"/>
                        </a:rPr>
                        <a:t>SISO</a:t>
                      </a:r>
                      <a:endPar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683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pitchFamily="34" charset="0"/>
                        </a:rPr>
                        <a:t>TCTHA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pitchFamily="34" charset="0"/>
                        </a:rPr>
                        <a:t>TCTH32A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pitchFamily="34" charset="0"/>
                        </a:rPr>
                        <a:t>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683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pitchFamily="34" charset="0"/>
                        </a:rPr>
                        <a:t>TCTHB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pitchFamily="34" charset="0"/>
                        </a:rPr>
                        <a:t>TCTH32B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pitchFamily="34" charset="0"/>
                        </a:rPr>
                        <a:t>65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683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pitchFamily="34" charset="0"/>
                        </a:rPr>
                        <a:t>TCTHC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pitchFamily="34" charset="0"/>
                        </a:rPr>
                        <a:t>TCTH32C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pitchFamily="34" charset="0"/>
                        </a:rPr>
                        <a:t>82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sp>
        <p:nvSpPr>
          <p:cNvPr id="373817" name="Line 57"/>
          <p:cNvSpPr>
            <a:spLocks noChangeShapeType="1"/>
          </p:cNvSpPr>
          <p:nvPr/>
        </p:nvSpPr>
        <p:spPr bwMode="auto">
          <a:xfrm>
            <a:off x="5943600" y="3800475"/>
            <a:ext cx="0" cy="2286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73820" name="Group 60"/>
          <p:cNvGrpSpPr>
            <a:grpSpLocks/>
          </p:cNvGrpSpPr>
          <p:nvPr/>
        </p:nvGrpSpPr>
        <p:grpSpPr bwMode="auto">
          <a:xfrm>
            <a:off x="0" y="3429000"/>
            <a:ext cx="6553200" cy="2989263"/>
            <a:chOff x="0" y="2160"/>
            <a:chExt cx="4128" cy="1883"/>
          </a:xfrm>
        </p:grpSpPr>
        <p:grpSp>
          <p:nvGrpSpPr>
            <p:cNvPr id="373810" name="Group 50"/>
            <p:cNvGrpSpPr>
              <a:grpSpLocks/>
            </p:cNvGrpSpPr>
            <p:nvPr/>
          </p:nvGrpSpPr>
          <p:grpSpPr bwMode="auto">
            <a:xfrm>
              <a:off x="2342" y="3552"/>
              <a:ext cx="1678" cy="491"/>
              <a:chOff x="2486" y="1632"/>
              <a:chExt cx="1678" cy="491"/>
            </a:xfrm>
          </p:grpSpPr>
          <p:sp>
            <p:nvSpPr>
              <p:cNvPr id="373811" name="Line 51"/>
              <p:cNvSpPr>
                <a:spLocks noChangeShapeType="1"/>
              </p:cNvSpPr>
              <p:nvPr/>
            </p:nvSpPr>
            <p:spPr bwMode="auto">
              <a:xfrm>
                <a:off x="2784" y="1890"/>
                <a:ext cx="0" cy="1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3812" name="Line 52"/>
              <p:cNvSpPr>
                <a:spLocks noChangeShapeType="1"/>
              </p:cNvSpPr>
              <p:nvPr/>
            </p:nvSpPr>
            <p:spPr bwMode="auto">
              <a:xfrm>
                <a:off x="2787" y="2010"/>
                <a:ext cx="115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3813" name="Line 53"/>
              <p:cNvSpPr>
                <a:spLocks noChangeShapeType="1"/>
              </p:cNvSpPr>
              <p:nvPr/>
            </p:nvSpPr>
            <p:spPr bwMode="auto">
              <a:xfrm flipV="1">
                <a:off x="3936" y="1632"/>
                <a:ext cx="0"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3814" name="Text Box 54"/>
              <p:cNvSpPr txBox="1">
                <a:spLocks noChangeArrowheads="1"/>
              </p:cNvSpPr>
              <p:nvPr/>
            </p:nvSpPr>
            <p:spPr bwMode="auto">
              <a:xfrm>
                <a:off x="2486" y="1911"/>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N</a:t>
                </a:r>
              </a:p>
            </p:txBody>
          </p:sp>
          <p:sp>
            <p:nvSpPr>
              <p:cNvPr id="373815" name="Text Box 55"/>
              <p:cNvSpPr txBox="1">
                <a:spLocks noChangeArrowheads="1"/>
              </p:cNvSpPr>
              <p:nvPr/>
            </p:nvSpPr>
            <p:spPr bwMode="auto">
              <a:xfrm>
                <a:off x="3984" y="1872"/>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1</a:t>
                </a:r>
              </a:p>
            </p:txBody>
          </p:sp>
        </p:grpSp>
        <p:sp>
          <p:nvSpPr>
            <p:cNvPr id="373816" name="Rectangle 56"/>
            <p:cNvSpPr>
              <a:spLocks noChangeArrowheads="1"/>
            </p:cNvSpPr>
            <p:nvPr/>
          </p:nvSpPr>
          <p:spPr bwMode="auto">
            <a:xfrm>
              <a:off x="3360" y="2160"/>
              <a:ext cx="768" cy="240"/>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Field</a:t>
              </a:r>
            </a:p>
          </p:txBody>
        </p:sp>
        <p:sp>
          <p:nvSpPr>
            <p:cNvPr id="373818" name="Rectangle 58"/>
            <p:cNvSpPr>
              <a:spLocks noChangeArrowheads="1"/>
            </p:cNvSpPr>
            <p:nvPr/>
          </p:nvSpPr>
          <p:spPr bwMode="auto">
            <a:xfrm>
              <a:off x="0" y="3216"/>
              <a:ext cx="384"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Tuple</a:t>
              </a:r>
            </a:p>
          </p:txBody>
        </p:sp>
        <p:sp>
          <p:nvSpPr>
            <p:cNvPr id="373819" name="AutoShape 59"/>
            <p:cNvSpPr>
              <a:spLocks/>
            </p:cNvSpPr>
            <p:nvPr/>
          </p:nvSpPr>
          <p:spPr bwMode="auto">
            <a:xfrm>
              <a:off x="384" y="2880"/>
              <a:ext cx="192" cy="912"/>
            </a:xfrm>
            <a:prstGeom prst="leftBrace">
              <a:avLst>
                <a:gd name="adj1" fmla="val 39583"/>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 name="Footer Placeholder 2"/>
          <p:cNvSpPr>
            <a:spLocks noGrp="1"/>
          </p:cNvSpPr>
          <p:nvPr>
            <p:ph type="ftr" sz="quarter" idx="11"/>
          </p:nvPr>
        </p:nvSpPr>
        <p:spPr/>
        <p:txBody>
          <a:bodyPr/>
          <a:lstStyle/>
          <a:p>
            <a:r>
              <a:rPr lang="en-US"/>
              <a:t>Trần Thi Kim Chi</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3764"/>
                                        </p:tgtEl>
                                        <p:attrNameLst>
                                          <p:attrName>style.visibility</p:attrName>
                                        </p:attrNameLst>
                                      </p:cBhvr>
                                      <p:to>
                                        <p:strVal val="visible"/>
                                      </p:to>
                                    </p:set>
                                    <p:anim calcmode="lin" valueType="num">
                                      <p:cBhvr additive="base">
                                        <p:cTn id="7" dur="500" fill="hold"/>
                                        <p:tgtEl>
                                          <p:spTgt spid="373764"/>
                                        </p:tgtEl>
                                        <p:attrNameLst>
                                          <p:attrName>ppt_x</p:attrName>
                                        </p:attrNameLst>
                                      </p:cBhvr>
                                      <p:tavLst>
                                        <p:tav tm="0">
                                          <p:val>
                                            <p:strVal val="0-#ppt_w/2"/>
                                          </p:val>
                                        </p:tav>
                                        <p:tav tm="100000">
                                          <p:val>
                                            <p:strVal val="#ppt_x"/>
                                          </p:val>
                                        </p:tav>
                                      </p:tavLst>
                                    </p:anim>
                                    <p:anim calcmode="lin" valueType="num">
                                      <p:cBhvr additive="base">
                                        <p:cTn id="8" dur="500" fill="hold"/>
                                        <p:tgtEl>
                                          <p:spTgt spid="37376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73765"/>
                                        </p:tgtEl>
                                        <p:attrNameLst>
                                          <p:attrName>style.visibility</p:attrName>
                                        </p:attrNameLst>
                                      </p:cBhvr>
                                      <p:to>
                                        <p:strVal val="visible"/>
                                      </p:to>
                                    </p:set>
                                    <p:anim calcmode="lin" valueType="num">
                                      <p:cBhvr additive="base">
                                        <p:cTn id="13" dur="500" fill="hold"/>
                                        <p:tgtEl>
                                          <p:spTgt spid="373765"/>
                                        </p:tgtEl>
                                        <p:attrNameLst>
                                          <p:attrName>ppt_x</p:attrName>
                                        </p:attrNameLst>
                                      </p:cBhvr>
                                      <p:tavLst>
                                        <p:tav tm="0">
                                          <p:val>
                                            <p:strVal val="0-#ppt_w/2"/>
                                          </p:val>
                                        </p:tav>
                                        <p:tav tm="100000">
                                          <p:val>
                                            <p:strVal val="#ppt_x"/>
                                          </p:val>
                                        </p:tav>
                                      </p:tavLst>
                                    </p:anim>
                                    <p:anim calcmode="lin" valueType="num">
                                      <p:cBhvr additive="base">
                                        <p:cTn id="14" dur="500" fill="hold"/>
                                        <p:tgtEl>
                                          <p:spTgt spid="37376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73787"/>
                                        </p:tgtEl>
                                        <p:attrNameLst>
                                          <p:attrName>style.visibility</p:attrName>
                                        </p:attrNameLst>
                                      </p:cBhvr>
                                      <p:to>
                                        <p:strVal val="visible"/>
                                      </p:to>
                                    </p:set>
                                    <p:anim calcmode="lin" valueType="num">
                                      <p:cBhvr additive="base">
                                        <p:cTn id="19" dur="500" fill="hold"/>
                                        <p:tgtEl>
                                          <p:spTgt spid="373787"/>
                                        </p:tgtEl>
                                        <p:attrNameLst>
                                          <p:attrName>ppt_x</p:attrName>
                                        </p:attrNameLst>
                                      </p:cBhvr>
                                      <p:tavLst>
                                        <p:tav tm="0">
                                          <p:val>
                                            <p:strVal val="1+#ppt_w/2"/>
                                          </p:val>
                                        </p:tav>
                                        <p:tav tm="100000">
                                          <p:val>
                                            <p:strVal val="#ppt_x"/>
                                          </p:val>
                                        </p:tav>
                                      </p:tavLst>
                                    </p:anim>
                                    <p:anim calcmode="lin" valueType="num">
                                      <p:cBhvr additive="base">
                                        <p:cTn id="20" dur="500" fill="hold"/>
                                        <p:tgtEl>
                                          <p:spTgt spid="37378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373788"/>
                                        </p:tgtEl>
                                        <p:attrNameLst>
                                          <p:attrName>style.visibility</p:attrName>
                                        </p:attrNameLst>
                                      </p:cBhvr>
                                      <p:to>
                                        <p:strVal val="visible"/>
                                      </p:to>
                                    </p:set>
                                    <p:anim calcmode="lin" valueType="num">
                                      <p:cBhvr additive="base">
                                        <p:cTn id="25" dur="500" fill="hold"/>
                                        <p:tgtEl>
                                          <p:spTgt spid="373788"/>
                                        </p:tgtEl>
                                        <p:attrNameLst>
                                          <p:attrName>ppt_x</p:attrName>
                                        </p:attrNameLst>
                                      </p:cBhvr>
                                      <p:tavLst>
                                        <p:tav tm="0">
                                          <p:val>
                                            <p:strVal val="1+#ppt_w/2"/>
                                          </p:val>
                                        </p:tav>
                                        <p:tav tm="100000">
                                          <p:val>
                                            <p:strVal val="#ppt_x"/>
                                          </p:val>
                                        </p:tav>
                                      </p:tavLst>
                                    </p:anim>
                                    <p:anim calcmode="lin" valueType="num">
                                      <p:cBhvr additive="base">
                                        <p:cTn id="26" dur="500" fill="hold"/>
                                        <p:tgtEl>
                                          <p:spTgt spid="37378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4" presetClass="entr" presetSubtype="10" fill="hold" nodeType="clickEffect">
                                  <p:stCondLst>
                                    <p:cond delay="0"/>
                                  </p:stCondLst>
                                  <p:childTnLst>
                                    <p:set>
                                      <p:cBhvr>
                                        <p:cTn id="30" dur="1" fill="hold">
                                          <p:stCondLst>
                                            <p:cond delay="0"/>
                                          </p:stCondLst>
                                        </p:cTn>
                                        <p:tgtEl>
                                          <p:spTgt spid="373820"/>
                                        </p:tgtEl>
                                        <p:attrNameLst>
                                          <p:attrName>style.visibility</p:attrName>
                                        </p:attrNameLst>
                                      </p:cBhvr>
                                      <p:to>
                                        <p:strVal val="visible"/>
                                      </p:to>
                                    </p:set>
                                    <p:animEffect transition="in" filter="randombar(horizontal)">
                                      <p:cBhvr>
                                        <p:cTn id="31" dur="500"/>
                                        <p:tgtEl>
                                          <p:spTgt spid="37382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12" fill="hold" grpId="0" nodeType="clickEffect">
                                  <p:stCondLst>
                                    <p:cond delay="0"/>
                                  </p:stCondLst>
                                  <p:childTnLst>
                                    <p:set>
                                      <p:cBhvr>
                                        <p:cTn id="35" dur="1" fill="hold">
                                          <p:stCondLst>
                                            <p:cond delay="0"/>
                                          </p:stCondLst>
                                        </p:cTn>
                                        <p:tgtEl>
                                          <p:spTgt spid="373817"/>
                                        </p:tgtEl>
                                        <p:attrNameLst>
                                          <p:attrName>style.visibility</p:attrName>
                                        </p:attrNameLst>
                                      </p:cBhvr>
                                      <p:to>
                                        <p:strVal val="visible"/>
                                      </p:to>
                                    </p:set>
                                    <p:animEffect transition="in" filter="strips(downLeft)">
                                      <p:cBhvr>
                                        <p:cTn id="36" dur="500"/>
                                        <p:tgtEl>
                                          <p:spTgt spid="3738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4" grpId="0" autoUpdateAnimBg="0"/>
      <p:bldP spid="373787" grpId="0" autoUpdateAnimBg="0"/>
      <p:bldP spid="37381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3"/>
          <p:cNvSpPr>
            <a:spLocks noGrp="1"/>
          </p:cNvSpPr>
          <p:nvPr>
            <p:ph type="sldNum" sz="quarter" idx="12"/>
          </p:nvPr>
        </p:nvSpPr>
        <p:spPr/>
        <p:txBody>
          <a:bodyPr/>
          <a:lstStyle/>
          <a:p>
            <a:fld id="{876BEF31-9637-4F99-AD55-48F26E84D6D6}" type="slidenum">
              <a:rPr lang="en-US"/>
              <a:pPr/>
              <a:t>38</a:t>
            </a:fld>
            <a:endParaRPr lang="en-US"/>
          </a:p>
        </p:txBody>
      </p:sp>
      <p:sp>
        <p:nvSpPr>
          <p:cNvPr id="2" name="Title 1"/>
          <p:cNvSpPr>
            <a:spLocks/>
          </p:cNvSpPr>
          <p:nvPr/>
        </p:nvSpPr>
        <p:spPr bwMode="auto">
          <a:xfrm>
            <a:off x="960438" y="685800"/>
            <a:ext cx="8183562"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4400" b="1">
                <a:solidFill>
                  <a:srgbClr val="0000FF"/>
                </a:solidFill>
              </a:rPr>
              <a:t>Mô hình quan hệ</a:t>
            </a:r>
          </a:p>
          <a:p>
            <a:pPr eaLnBrk="1" hangingPunct="1"/>
            <a:r>
              <a:rPr lang="en-US" sz="4400" b="1">
                <a:latin typeface="VNI-Times" pitchFamily="2" charset="0"/>
              </a:rPr>
              <a:t>Relational model</a:t>
            </a:r>
            <a:endParaRPr lang="en-US" sz="4400" b="1">
              <a:solidFill>
                <a:srgbClr val="0000FF"/>
              </a:solidFill>
            </a:endParaRPr>
          </a:p>
        </p:txBody>
      </p:sp>
      <p:pic>
        <p:nvPicPr>
          <p:cNvPr id="20" name="Picture 14"/>
          <p:cNvPicPr>
            <a:picLocks noChangeAspect="1" noChangeArrowheads="1"/>
          </p:cNvPicPr>
          <p:nvPr/>
        </p:nvPicPr>
        <p:blipFill rotWithShape="1">
          <a:blip r:embed="rId2">
            <a:extLst>
              <a:ext uri="{28A0092B-C50C-407E-A947-70E740481C1C}">
                <a14:useLocalDpi xmlns:a14="http://schemas.microsoft.com/office/drawing/2010/main" val="0"/>
              </a:ext>
            </a:extLst>
          </a:blip>
          <a:srcRect l="9248" t="14787" r="11755" b="9722"/>
          <a:stretch/>
        </p:blipFill>
        <p:spPr bwMode="auto">
          <a:xfrm>
            <a:off x="902001" y="1981199"/>
            <a:ext cx="7251400" cy="4622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a:t>Trần Thi Kim Chi</a:t>
            </a:r>
          </a:p>
        </p:txBody>
      </p:sp>
    </p:spTree>
    <p:extLst>
      <p:ext uri="{BB962C8B-B14F-4D97-AF65-F5344CB8AC3E}">
        <p14:creationId xmlns:p14="http://schemas.microsoft.com/office/powerpoint/2010/main" val="405572862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68B16934-AFA4-4FE7-B7E6-C8394DF0F279}" type="slidenum">
              <a:rPr lang="en-US"/>
              <a:pPr/>
              <a:t>39</a:t>
            </a:fld>
            <a:endParaRPr lang="en-US"/>
          </a:p>
        </p:txBody>
      </p:sp>
      <p:sp>
        <p:nvSpPr>
          <p:cNvPr id="374786" name="Content Placeholder 2"/>
          <p:cNvSpPr>
            <a:spLocks noGrp="1"/>
          </p:cNvSpPr>
          <p:nvPr>
            <p:ph idx="4294967295"/>
          </p:nvPr>
        </p:nvSpPr>
        <p:spPr>
          <a:xfrm>
            <a:off x="609600" y="1981200"/>
            <a:ext cx="8001000" cy="4187825"/>
          </a:xfrm>
        </p:spPr>
        <p:txBody>
          <a:bodyPr lIns="182880" tIns="91440"/>
          <a:lstStyle/>
          <a:p>
            <a:pPr marL="339725" indent="-339725" algn="just"/>
            <a:r>
              <a:rPr lang="en-US" sz="2400"/>
              <a:t>Đối tượng có thể chứa các dữ liệu phức hợp như văn bản, hình ảnh, tiếng nói và hình ảnh động. </a:t>
            </a:r>
          </a:p>
          <a:p>
            <a:pPr marL="339725" indent="-339725" algn="just"/>
            <a:r>
              <a:rPr lang="en-US" sz="2400"/>
              <a:t>Một đối tượng có thể yêu cầu hoặc xử lý dữ liệu từ một đối tượng khác bằng việc gửi đi một thông báo đến đối tượng đó. </a:t>
            </a:r>
          </a:p>
          <a:p>
            <a:pPr marL="339725" indent="-339725" algn="just"/>
            <a:r>
              <a:rPr lang="en-US" sz="2400"/>
              <a:t>Mô hình hướng đối tượng biểu diễn một sơ đồ mới để lưu trữ và thao tác dữ liệu. </a:t>
            </a:r>
          </a:p>
          <a:p>
            <a:pPr marL="339725" indent="-339725" algn="just"/>
            <a:r>
              <a:rPr lang="en-US" sz="2400"/>
              <a:t>Từ một đối tượng có thể sinh ra một đối tượng khác.</a:t>
            </a:r>
          </a:p>
        </p:txBody>
      </p:sp>
      <p:sp>
        <p:nvSpPr>
          <p:cNvPr id="2" name="Title 1"/>
          <p:cNvSpPr>
            <a:spLocks/>
          </p:cNvSpPr>
          <p:nvPr/>
        </p:nvSpPr>
        <p:spPr bwMode="auto">
          <a:xfrm>
            <a:off x="838200" y="685800"/>
            <a:ext cx="8610600"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4000" b="1">
                <a:solidFill>
                  <a:srgbClr val="0000FF"/>
                </a:solidFill>
                <a:effectLst>
                  <a:outerShdw blurRad="38100" dist="38100" dir="2700000" algn="tl">
                    <a:srgbClr val="C0C0C0"/>
                  </a:outerShdw>
                </a:effectLst>
              </a:rPr>
              <a:t> </a:t>
            </a:r>
            <a:r>
              <a:rPr lang="en-US" sz="4000" b="1">
                <a:solidFill>
                  <a:srgbClr val="0000FF"/>
                </a:solidFill>
              </a:rPr>
              <a:t>Mô hình hướng đối tượng</a:t>
            </a:r>
          </a:p>
        </p:txBody>
      </p:sp>
      <p:sp>
        <p:nvSpPr>
          <p:cNvPr id="3" name="Footer Placeholder 2"/>
          <p:cNvSpPr>
            <a:spLocks noGrp="1"/>
          </p:cNvSpPr>
          <p:nvPr>
            <p:ph type="ftr" sz="quarter" idx="11"/>
          </p:nvPr>
        </p:nvSpPr>
        <p:spPr/>
        <p:txBody>
          <a:bodyPr/>
          <a:lstStyle/>
          <a:p>
            <a:r>
              <a:rPr lang="en-US"/>
              <a:t>Trần Thi Kim Chi</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6BBA82E0-94FF-45E5-997A-8D341A6885D0}" type="slidenum">
              <a:rPr lang="en-US"/>
              <a:pPr/>
              <a:t>4</a:t>
            </a:fld>
            <a:endParaRPr lang="en-US"/>
          </a:p>
        </p:txBody>
      </p:sp>
      <p:sp>
        <p:nvSpPr>
          <p:cNvPr id="8194" name="Rectangle 2"/>
          <p:cNvSpPr>
            <a:spLocks noGrp="1" noChangeArrowheads="1"/>
          </p:cNvSpPr>
          <p:nvPr>
            <p:ph type="title" idx="4294967295"/>
          </p:nvPr>
        </p:nvSpPr>
        <p:spPr>
          <a:xfrm>
            <a:off x="960438" y="685800"/>
            <a:ext cx="8716962" cy="1050925"/>
          </a:xfrm>
        </p:spPr>
        <p:txBody>
          <a:bodyPr>
            <a:normAutofit fontScale="90000"/>
          </a:bodyPr>
          <a:lstStyle/>
          <a:p>
            <a:r>
              <a:rPr lang="en-US">
                <a:solidFill>
                  <a:srgbClr val="C00000"/>
                </a:solidFill>
              </a:rPr>
              <a:t>Các khái niệm và các định nghĩa cơ bản</a:t>
            </a:r>
            <a:endParaRPr lang="en-US" b="1">
              <a:solidFill>
                <a:srgbClr val="C00000"/>
              </a:solidFill>
              <a:effectLst>
                <a:outerShdw blurRad="38100" dist="38100" dir="2700000" algn="tl">
                  <a:srgbClr val="C0C0C0"/>
                </a:outerShdw>
              </a:effectLst>
            </a:endParaRPr>
          </a:p>
        </p:txBody>
      </p:sp>
      <p:sp>
        <p:nvSpPr>
          <p:cNvPr id="270339" name="Rectangle 3"/>
          <p:cNvSpPr>
            <a:spLocks noGrp="1" noChangeArrowheads="1"/>
          </p:cNvSpPr>
          <p:nvPr>
            <p:ph idx="4294967295"/>
          </p:nvPr>
        </p:nvSpPr>
        <p:spPr>
          <a:xfrm>
            <a:off x="457200" y="2438400"/>
            <a:ext cx="7924800" cy="4187825"/>
          </a:xfrm>
        </p:spPr>
        <p:txBody>
          <a:bodyPr lIns="182880" tIns="91440"/>
          <a:lstStyle/>
          <a:p>
            <a:pPr marL="800100" lvl="1" indent="-342900" algn="just"/>
            <a:r>
              <a:rPr lang="en-US" sz="2400" b="1"/>
              <a:t>Data:</a:t>
            </a:r>
            <a:r>
              <a:rPr lang="en-US" sz="2400"/>
              <a:t> </a:t>
            </a:r>
            <a:r>
              <a:rPr lang="en-US" sz="2200"/>
              <a:t>sự biểu diễn của các đối tượng và sự kiện (văn bản, hình ảnh, âm thanh,…) được ghi nhận, có ý nghĩa không rõ ràng và được lưu trữ trên các phương tiện của máy tính.</a:t>
            </a:r>
            <a:endParaRPr lang="en-US" sz="2200">
              <a:cs typeface="Arial" pitchFamily="34" charset="0"/>
            </a:endParaRPr>
          </a:p>
          <a:p>
            <a:pPr lvl="2" algn="just" eaLnBrk="0" hangingPunct="0">
              <a:buClr>
                <a:srgbClr val="9900FF"/>
              </a:buClr>
              <a:buSzPct val="75000"/>
              <a:buFont typeface="Wingdings" pitchFamily="2" charset="2"/>
              <a:buChar char=""/>
            </a:pPr>
            <a:r>
              <a:rPr lang="en-US" sz="2200"/>
              <a:t>Dữ liệu có cấu trúc: số, ngày, chuỗi ký tự, …</a:t>
            </a:r>
          </a:p>
          <a:p>
            <a:pPr lvl="2" algn="just" eaLnBrk="0" hangingPunct="0">
              <a:buClr>
                <a:srgbClr val="9900FF"/>
              </a:buClr>
              <a:buSzPct val="75000"/>
              <a:buFont typeface="Wingdings" pitchFamily="2" charset="2"/>
              <a:buChar char=""/>
            </a:pPr>
            <a:r>
              <a:rPr lang="en-US" sz="2200"/>
              <a:t>Dữ liệu không có cấu trúc: hình ảnh, âm thanh, đoạn phim, …</a:t>
            </a:r>
          </a:p>
          <a:p>
            <a:pPr marL="800100" lvl="1" indent="-342900" algn="just"/>
            <a:r>
              <a:rPr lang="en-US" sz="2400" b="1"/>
              <a:t>Information:</a:t>
            </a:r>
            <a:r>
              <a:rPr lang="en-US" sz="2400"/>
              <a:t> dữ liệu đã được xử </a:t>
            </a:r>
            <a:r>
              <a:rPr lang="en-US" sz="2200"/>
              <a:t>lý để làm tăng sự hiểu biết của người sử dụng.</a:t>
            </a:r>
            <a:endParaRPr lang="en-US" sz="2200">
              <a:cs typeface="Arial" pitchFamily="34" charset="0"/>
            </a:endParaRPr>
          </a:p>
          <a:p>
            <a:pPr marL="800100" lvl="1" indent="-342900" algn="just" eaLnBrk="0" hangingPunct="0">
              <a:buClr>
                <a:srgbClr val="0000FF"/>
              </a:buClr>
              <a:buFont typeface="Wingdings 3" pitchFamily="18" charset="2"/>
              <a:buChar char=""/>
            </a:pPr>
            <a:endParaRPr lang="en-US" sz="2400"/>
          </a:p>
          <a:p>
            <a:pPr marL="800100" lvl="1" indent="-342900" algn="just">
              <a:buFont typeface="Wingdings" pitchFamily="2" charset="2"/>
              <a:buChar char="è"/>
            </a:pPr>
            <a:r>
              <a:rPr lang="en-US" sz="2400">
                <a:sym typeface="Wingdings" pitchFamily="2" charset="2"/>
              </a:rPr>
              <a:t>Phân biệt giữa data và information??</a:t>
            </a:r>
          </a:p>
          <a:p>
            <a:pPr marL="800100" lvl="1" indent="-342900" algn="just">
              <a:buFont typeface="Wingdings" pitchFamily="2" charset="2"/>
              <a:buChar char="è"/>
            </a:pPr>
            <a:endParaRPr lang="en-US" sz="2400">
              <a:sym typeface="Wingdings" pitchFamily="2" charset="2"/>
            </a:endParaRPr>
          </a:p>
          <a:p>
            <a:pPr marL="800100" lvl="1" indent="-342900" algn="just">
              <a:buFont typeface="Wingdings" pitchFamily="2" charset="2"/>
              <a:buNone/>
            </a:pPr>
            <a:endParaRPr lang="en-US" sz="2400"/>
          </a:p>
        </p:txBody>
      </p:sp>
      <p:sp>
        <p:nvSpPr>
          <p:cNvPr id="5" name="Footer Placeholder 4"/>
          <p:cNvSpPr txBox="1">
            <a:spLocks noGrp="1"/>
          </p:cNvSpPr>
          <p:nvPr/>
        </p:nvSpPr>
        <p:spPr>
          <a:xfrm>
            <a:off x="6062663" y="6111875"/>
            <a:ext cx="2286000" cy="365125"/>
          </a:xfrm>
          <a:prstGeom prst="rect">
            <a:avLst/>
          </a:prstGeom>
          <a:noFill/>
        </p:spPr>
        <p:txBody>
          <a:bodyPr anchor="b"/>
          <a:lstStyle/>
          <a:p>
            <a:pPr eaLnBrk="1" hangingPunct="1">
              <a:defRPr/>
            </a:pPr>
            <a:r>
              <a:rPr lang="en-US" sz="1000">
                <a:solidFill>
                  <a:schemeClr val="bg2">
                    <a:shade val="50000"/>
                  </a:schemeClr>
                </a:solidFill>
                <a:latin typeface="Verdana" pitchFamily="34" charset="0"/>
              </a:rPr>
              <a:t>Database System</a:t>
            </a:r>
          </a:p>
        </p:txBody>
      </p:sp>
      <p:sp>
        <p:nvSpPr>
          <p:cNvPr id="270342" name="Text Box 6"/>
          <p:cNvSpPr txBox="1">
            <a:spLocks noChangeArrowheads="1"/>
          </p:cNvSpPr>
          <p:nvPr/>
        </p:nvSpPr>
        <p:spPr bwMode="auto">
          <a:xfrm>
            <a:off x="838200" y="1981200"/>
            <a:ext cx="546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Data (dữ liệu) và information (thông tin)</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70339"/>
                                        </p:tgtEl>
                                        <p:attrNameLst>
                                          <p:attrName>style.visibility</p:attrName>
                                        </p:attrNameLst>
                                      </p:cBhvr>
                                      <p:to>
                                        <p:strVal val="visible"/>
                                      </p:to>
                                    </p:set>
                                    <p:animEffect transition="in" filter="checkerboard(across)">
                                      <p:cBhvr>
                                        <p:cTn id="7" dur="500"/>
                                        <p:tgtEl>
                                          <p:spTgt spid="270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3A20DD03-4810-4E30-8932-70ECE0C8121B}" type="slidenum">
              <a:rPr lang="en-US"/>
              <a:pPr/>
              <a:t>40</a:t>
            </a:fld>
            <a:endParaRPr lang="en-US"/>
          </a:p>
        </p:txBody>
      </p:sp>
      <p:sp>
        <p:nvSpPr>
          <p:cNvPr id="2" name="Title 1"/>
          <p:cNvSpPr>
            <a:spLocks/>
          </p:cNvSpPr>
          <p:nvPr/>
        </p:nvSpPr>
        <p:spPr bwMode="auto">
          <a:xfrm>
            <a:off x="960438" y="685800"/>
            <a:ext cx="8183562"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4400" b="1">
                <a:solidFill>
                  <a:srgbClr val="0000FF"/>
                </a:solidFill>
                <a:effectLst>
                  <a:outerShdw blurRad="38100" dist="38100" dir="2700000" algn="tl">
                    <a:srgbClr val="C0C0C0"/>
                  </a:outerShdw>
                </a:effectLst>
              </a:rPr>
              <a:t> </a:t>
            </a:r>
            <a:r>
              <a:rPr lang="en-US" sz="4400" b="1">
                <a:solidFill>
                  <a:srgbClr val="0000FF"/>
                </a:solidFill>
              </a:rPr>
              <a:t>Mô hình hướng đối tượng</a:t>
            </a:r>
          </a:p>
        </p:txBody>
      </p:sp>
      <p:pic>
        <p:nvPicPr>
          <p:cNvPr id="3768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209800"/>
            <a:ext cx="6021388" cy="406717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a:t>Trần Thi Kim Chi</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3A20DD03-4810-4E30-8932-70ECE0C8121B}" type="slidenum">
              <a:rPr lang="en-US"/>
              <a:pPr/>
              <a:t>41</a:t>
            </a:fld>
            <a:endParaRPr lang="en-US"/>
          </a:p>
        </p:txBody>
      </p:sp>
      <p:sp>
        <p:nvSpPr>
          <p:cNvPr id="2" name="Title 1"/>
          <p:cNvSpPr>
            <a:spLocks/>
          </p:cNvSpPr>
          <p:nvPr/>
        </p:nvSpPr>
        <p:spPr bwMode="auto">
          <a:xfrm>
            <a:off x="960438" y="685800"/>
            <a:ext cx="8183562"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4000" b="1">
                <a:solidFill>
                  <a:srgbClr val="0000FF"/>
                </a:solidFill>
                <a:effectLst>
                  <a:outerShdw blurRad="38100" dist="38100" dir="2700000" algn="tl">
                    <a:srgbClr val="C0C0C0"/>
                  </a:outerShdw>
                </a:effectLst>
              </a:rPr>
              <a:t> </a:t>
            </a:r>
            <a:r>
              <a:rPr lang="en-US" sz="4000" b="1">
                <a:solidFill>
                  <a:srgbClr val="0000FF"/>
                </a:solidFill>
              </a:rPr>
              <a:t>Các giai đoạn phát triển Database</a:t>
            </a:r>
          </a:p>
        </p:txBody>
      </p:sp>
      <p:pic>
        <p:nvPicPr>
          <p:cNvPr id="3665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546" t="31434" r="13281" b="18382"/>
          <a:stretch/>
        </p:blipFill>
        <p:spPr bwMode="auto">
          <a:xfrm>
            <a:off x="762000" y="2133600"/>
            <a:ext cx="8109018"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a:t>Trần Thi Kim Chi</a:t>
            </a:r>
          </a:p>
        </p:txBody>
      </p:sp>
    </p:spTree>
    <p:extLst>
      <p:ext uri="{BB962C8B-B14F-4D97-AF65-F5344CB8AC3E}">
        <p14:creationId xmlns:p14="http://schemas.microsoft.com/office/powerpoint/2010/main" val="310059797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12"/>
          </p:nvPr>
        </p:nvSpPr>
        <p:spPr/>
        <p:txBody>
          <a:bodyPr/>
          <a:lstStyle/>
          <a:p>
            <a:fld id="{0C8E881A-EE47-484B-93C4-047745CD86AF}" type="slidenum">
              <a:rPr lang="en-US"/>
              <a:pPr/>
              <a:t>42</a:t>
            </a:fld>
            <a:endParaRPr lang="en-US"/>
          </a:p>
        </p:txBody>
      </p:sp>
      <p:sp>
        <p:nvSpPr>
          <p:cNvPr id="2" name="Title 1"/>
          <p:cNvSpPr>
            <a:spLocks noGrp="1"/>
          </p:cNvSpPr>
          <p:nvPr>
            <p:ph type="title" idx="4294967295"/>
          </p:nvPr>
        </p:nvSpPr>
        <p:spPr>
          <a:xfrm>
            <a:off x="960438" y="685800"/>
            <a:ext cx="8183562" cy="1050925"/>
          </a:xfrm>
        </p:spPr>
        <p:txBody>
          <a:bodyPr>
            <a:normAutofit/>
          </a:bodyPr>
          <a:lstStyle/>
          <a:p>
            <a:r>
              <a:rPr lang="en-US" b="1">
                <a:solidFill>
                  <a:srgbClr val="0000FF"/>
                </a:solidFill>
                <a:effectLst>
                  <a:outerShdw blurRad="38100" dist="38100" dir="2700000" algn="tl">
                    <a:srgbClr val="C0C0C0"/>
                  </a:outerShdw>
                </a:effectLst>
              </a:rPr>
              <a:t> Cách tiếp cận CSDL</a:t>
            </a:r>
          </a:p>
        </p:txBody>
      </p:sp>
      <p:grpSp>
        <p:nvGrpSpPr>
          <p:cNvPr id="365599" name="Group 31"/>
          <p:cNvGrpSpPr>
            <a:grpSpLocks/>
          </p:cNvGrpSpPr>
          <p:nvPr/>
        </p:nvGrpSpPr>
        <p:grpSpPr bwMode="auto">
          <a:xfrm>
            <a:off x="838200" y="1828800"/>
            <a:ext cx="8077200" cy="4161971"/>
            <a:chOff x="528" y="1152"/>
            <a:chExt cx="5088" cy="2832"/>
          </a:xfrm>
        </p:grpSpPr>
        <p:pic>
          <p:nvPicPr>
            <p:cNvPr id="365573" name="Picture 5" descr="bd0679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2" y="3216"/>
              <a:ext cx="480" cy="397"/>
            </a:xfrm>
            <a:prstGeom prst="rect">
              <a:avLst/>
            </a:prstGeom>
            <a:noFill/>
            <a:extLst>
              <a:ext uri="{909E8E84-426E-40DD-AFC4-6F175D3DCCD1}">
                <a14:hiddenFill xmlns:a14="http://schemas.microsoft.com/office/drawing/2010/main">
                  <a:solidFill>
                    <a:srgbClr val="FFFFFF"/>
                  </a:solidFill>
                </a14:hiddenFill>
              </a:ext>
            </a:extLst>
          </p:spPr>
        </p:pic>
        <p:sp>
          <p:nvSpPr>
            <p:cNvPr id="365574" name="Text Box 6"/>
            <p:cNvSpPr txBox="1">
              <a:spLocks noChangeArrowheads="1"/>
            </p:cNvSpPr>
            <p:nvPr/>
          </p:nvSpPr>
          <p:spPr bwMode="auto">
            <a:xfrm>
              <a:off x="672" y="3600"/>
              <a:ext cx="5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400">
                  <a:solidFill>
                    <a:srgbClr val="000000"/>
                  </a:solidFill>
                </a:rPr>
                <a:t>NSD</a:t>
              </a:r>
            </a:p>
          </p:txBody>
        </p:sp>
        <p:sp>
          <p:nvSpPr>
            <p:cNvPr id="365575" name="Line 7"/>
            <p:cNvSpPr>
              <a:spLocks noChangeShapeType="1"/>
            </p:cNvSpPr>
            <p:nvPr/>
          </p:nvSpPr>
          <p:spPr bwMode="auto">
            <a:xfrm flipV="1">
              <a:off x="1152" y="3024"/>
              <a:ext cx="576" cy="432"/>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365577" name="Object 9"/>
            <p:cNvGraphicFramePr>
              <a:graphicFrameLocks noChangeAspect="1"/>
            </p:cNvGraphicFramePr>
            <p:nvPr/>
          </p:nvGraphicFramePr>
          <p:xfrm>
            <a:off x="720" y="2304"/>
            <a:ext cx="408" cy="420"/>
          </p:xfrm>
          <a:graphic>
            <a:graphicData uri="http://schemas.openxmlformats.org/presentationml/2006/ole">
              <mc:AlternateContent xmlns:mc="http://schemas.openxmlformats.org/markup-compatibility/2006">
                <mc:Choice xmlns:v="urn:schemas-microsoft-com:vml" Requires="v">
                  <p:oleObj spid="_x0000_s365692" name="Bitmap Image" r:id="rId4" imgW="647619" imgH="666667" progId="Paint.Picture">
                    <p:embed/>
                  </p:oleObj>
                </mc:Choice>
                <mc:Fallback>
                  <p:oleObj name="Bitmap Image" r:id="rId4" imgW="647619" imgH="666667" progId="Paint.Picture">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 y="2304"/>
                          <a:ext cx="408" cy="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5578" name="Text Box 10"/>
            <p:cNvSpPr txBox="1">
              <a:spLocks noChangeArrowheads="1"/>
            </p:cNvSpPr>
            <p:nvPr/>
          </p:nvSpPr>
          <p:spPr bwMode="auto">
            <a:xfrm>
              <a:off x="576" y="2784"/>
              <a:ext cx="7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400">
                  <a:solidFill>
                    <a:srgbClr val="000000"/>
                  </a:solidFill>
                </a:rPr>
                <a:t>NPTUD</a:t>
              </a:r>
            </a:p>
          </p:txBody>
        </p:sp>
        <p:sp>
          <p:nvSpPr>
            <p:cNvPr id="365579" name="Line 11"/>
            <p:cNvSpPr>
              <a:spLocks noChangeShapeType="1"/>
            </p:cNvSpPr>
            <p:nvPr/>
          </p:nvSpPr>
          <p:spPr bwMode="auto">
            <a:xfrm flipV="1">
              <a:off x="1152" y="2208"/>
              <a:ext cx="624" cy="384"/>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365581" name="Object 13"/>
            <p:cNvGraphicFramePr>
              <a:graphicFrameLocks noChangeAspect="1"/>
            </p:cNvGraphicFramePr>
            <p:nvPr/>
          </p:nvGraphicFramePr>
          <p:xfrm>
            <a:off x="768" y="1296"/>
            <a:ext cx="408" cy="420"/>
          </p:xfrm>
          <a:graphic>
            <a:graphicData uri="http://schemas.openxmlformats.org/presentationml/2006/ole">
              <mc:AlternateContent xmlns:mc="http://schemas.openxmlformats.org/markup-compatibility/2006">
                <mc:Choice xmlns:v="urn:schemas-microsoft-com:vml" Requires="v">
                  <p:oleObj spid="_x0000_s365693" name="Bitmap Image" r:id="rId6" imgW="647619" imgH="666667" progId="Paint.Picture">
                    <p:embed/>
                  </p:oleObj>
                </mc:Choice>
                <mc:Fallback>
                  <p:oleObj name="Bitmap Image" r:id="rId6" imgW="647619" imgH="666667" progId="Paint.Picture">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 y="1296"/>
                          <a:ext cx="408" cy="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5582" name="Text Box 14"/>
            <p:cNvSpPr txBox="1">
              <a:spLocks noChangeArrowheads="1"/>
            </p:cNvSpPr>
            <p:nvPr/>
          </p:nvSpPr>
          <p:spPr bwMode="auto">
            <a:xfrm>
              <a:off x="528" y="1776"/>
              <a:ext cx="10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400">
                  <a:solidFill>
                    <a:srgbClr val="000000"/>
                  </a:solidFill>
                </a:rPr>
                <a:t>NQTCSDL</a:t>
              </a:r>
            </a:p>
          </p:txBody>
        </p:sp>
        <p:sp>
          <p:nvSpPr>
            <p:cNvPr id="365583" name="Line 15"/>
            <p:cNvSpPr>
              <a:spLocks noChangeShapeType="1"/>
            </p:cNvSpPr>
            <p:nvPr/>
          </p:nvSpPr>
          <p:spPr bwMode="auto">
            <a:xfrm>
              <a:off x="1200" y="1536"/>
              <a:ext cx="576" cy="432"/>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5584" name="Rectangle 16"/>
            <p:cNvSpPr>
              <a:spLocks noChangeArrowheads="1"/>
            </p:cNvSpPr>
            <p:nvPr/>
          </p:nvSpPr>
          <p:spPr bwMode="auto">
            <a:xfrm>
              <a:off x="1824" y="1824"/>
              <a:ext cx="1056" cy="624"/>
            </a:xfrm>
            <a:prstGeom prst="rect">
              <a:avLst/>
            </a:prstGeom>
            <a:solidFill>
              <a:srgbClr val="FF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Các chương trình </a:t>
              </a:r>
            </a:p>
            <a:p>
              <a:pPr algn="ctr"/>
              <a:r>
                <a:rPr lang="en-US"/>
                <a:t>khai báo cấu trúc</a:t>
              </a:r>
            </a:p>
          </p:txBody>
        </p:sp>
        <p:sp>
          <p:nvSpPr>
            <p:cNvPr id="365585" name="Rectangle 17"/>
            <p:cNvSpPr>
              <a:spLocks noChangeArrowheads="1"/>
            </p:cNvSpPr>
            <p:nvPr/>
          </p:nvSpPr>
          <p:spPr bwMode="auto">
            <a:xfrm>
              <a:off x="1824" y="2592"/>
              <a:ext cx="1008" cy="624"/>
            </a:xfrm>
            <a:prstGeom prst="rect">
              <a:avLst/>
            </a:prstGeom>
            <a:solidFill>
              <a:srgbClr val="FF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Chương trình </a:t>
              </a:r>
            </a:p>
            <a:p>
              <a:pPr algn="ctr"/>
              <a:r>
                <a:rPr lang="en-US"/>
                <a:t>ứng dụng A</a:t>
              </a:r>
            </a:p>
          </p:txBody>
        </p:sp>
        <p:sp>
          <p:nvSpPr>
            <p:cNvPr id="365586" name="Rectangle 18"/>
            <p:cNvSpPr>
              <a:spLocks noChangeArrowheads="1"/>
            </p:cNvSpPr>
            <p:nvPr/>
          </p:nvSpPr>
          <p:spPr bwMode="auto">
            <a:xfrm>
              <a:off x="3168" y="1248"/>
              <a:ext cx="528" cy="1104"/>
            </a:xfrm>
            <a:prstGeom prst="rect">
              <a:avLst/>
            </a:prstGeom>
            <a:gradFill rotWithShape="1">
              <a:gsLst>
                <a:gs pos="0">
                  <a:schemeClr val="bg1"/>
                </a:gs>
                <a:gs pos="100000">
                  <a:srgbClr val="E1356E"/>
                </a:gs>
              </a:gsLst>
              <a:path path="shape">
                <a:fillToRect l="50000" t="50000" r="50000" b="50000"/>
              </a:path>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Ngôn </a:t>
              </a:r>
            </a:p>
            <a:p>
              <a:pPr algn="ctr"/>
              <a:r>
                <a:rPr lang="en-US"/>
                <a:t>ngữ</a:t>
              </a:r>
            </a:p>
            <a:p>
              <a:pPr algn="ctr"/>
              <a:r>
                <a:rPr lang="en-US"/>
                <a:t>mô </a:t>
              </a:r>
            </a:p>
            <a:p>
              <a:pPr algn="ctr"/>
              <a:r>
                <a:rPr lang="en-US"/>
                <a:t>tả </a:t>
              </a:r>
            </a:p>
            <a:p>
              <a:pPr algn="ctr"/>
              <a:r>
                <a:rPr lang="en-US"/>
                <a:t>dữ </a:t>
              </a:r>
            </a:p>
            <a:p>
              <a:pPr algn="ctr"/>
              <a:r>
                <a:rPr lang="en-US"/>
                <a:t>liệu</a:t>
              </a:r>
            </a:p>
          </p:txBody>
        </p:sp>
        <p:sp>
          <p:nvSpPr>
            <p:cNvPr id="365587" name="Rectangle 19"/>
            <p:cNvSpPr>
              <a:spLocks noChangeArrowheads="1"/>
            </p:cNvSpPr>
            <p:nvPr/>
          </p:nvSpPr>
          <p:spPr bwMode="auto">
            <a:xfrm>
              <a:off x="3168" y="2592"/>
              <a:ext cx="528" cy="1104"/>
            </a:xfrm>
            <a:prstGeom prst="rect">
              <a:avLst/>
            </a:prstGeom>
            <a:gradFill rotWithShape="1">
              <a:gsLst>
                <a:gs pos="0">
                  <a:schemeClr val="bg1"/>
                </a:gs>
                <a:gs pos="100000">
                  <a:srgbClr val="E1356E"/>
                </a:gs>
              </a:gsLst>
              <a:path path="shape">
                <a:fillToRect l="50000" t="50000" r="50000" b="50000"/>
              </a:path>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Ngôn </a:t>
              </a:r>
            </a:p>
            <a:p>
              <a:pPr algn="ctr"/>
              <a:r>
                <a:rPr lang="en-US"/>
                <a:t>ngữ</a:t>
              </a:r>
            </a:p>
            <a:p>
              <a:pPr algn="ctr"/>
              <a:r>
                <a:rPr lang="en-US"/>
                <a:t>thao </a:t>
              </a:r>
            </a:p>
            <a:p>
              <a:pPr algn="ctr"/>
              <a:r>
                <a:rPr lang="en-US"/>
                <a:t>tác</a:t>
              </a:r>
            </a:p>
            <a:p>
              <a:pPr algn="ctr"/>
              <a:r>
                <a:rPr lang="en-US"/>
                <a:t>dữ </a:t>
              </a:r>
            </a:p>
            <a:p>
              <a:pPr algn="ctr"/>
              <a:r>
                <a:rPr lang="en-US"/>
                <a:t>liệu</a:t>
              </a:r>
            </a:p>
          </p:txBody>
        </p:sp>
        <p:sp>
          <p:nvSpPr>
            <p:cNvPr id="365588" name="Rectangle 20"/>
            <p:cNvSpPr>
              <a:spLocks noChangeArrowheads="1"/>
            </p:cNvSpPr>
            <p:nvPr/>
          </p:nvSpPr>
          <p:spPr bwMode="auto">
            <a:xfrm>
              <a:off x="3936" y="1968"/>
              <a:ext cx="528" cy="1104"/>
            </a:xfrm>
            <a:prstGeom prst="rect">
              <a:avLst/>
            </a:prstGeom>
            <a:gradFill rotWithShape="1">
              <a:gsLst>
                <a:gs pos="0">
                  <a:schemeClr val="bg1"/>
                </a:gs>
                <a:gs pos="100000">
                  <a:srgbClr val="E1356E"/>
                </a:gs>
              </a:gsLst>
              <a:path path="shape">
                <a:fillToRect l="50000" t="50000" r="50000" b="50000"/>
              </a:path>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Các</a:t>
              </a:r>
            </a:p>
            <a:p>
              <a:pPr algn="ctr"/>
              <a:r>
                <a:rPr lang="en-US"/>
                <a:t>từ</a:t>
              </a:r>
            </a:p>
            <a:p>
              <a:pPr algn="ctr"/>
              <a:r>
                <a:rPr lang="en-US"/>
                <a:t>điển </a:t>
              </a:r>
            </a:p>
            <a:p>
              <a:pPr algn="ctr"/>
              <a:r>
                <a:rPr lang="en-US"/>
                <a:t>dữ </a:t>
              </a:r>
            </a:p>
            <a:p>
              <a:pPr algn="ctr"/>
              <a:r>
                <a:rPr lang="en-US"/>
                <a:t>liệu</a:t>
              </a:r>
            </a:p>
          </p:txBody>
        </p:sp>
        <p:sp>
          <p:nvSpPr>
            <p:cNvPr id="365589" name="AutoShape 21"/>
            <p:cNvSpPr>
              <a:spLocks noChangeArrowheads="1"/>
            </p:cNvSpPr>
            <p:nvPr/>
          </p:nvSpPr>
          <p:spPr bwMode="auto">
            <a:xfrm>
              <a:off x="4896" y="2160"/>
              <a:ext cx="624" cy="672"/>
            </a:xfrm>
            <a:prstGeom prst="flowChartMagneticDisk">
              <a:avLst/>
            </a:prstGeom>
            <a:gradFill rotWithShape="1">
              <a:gsLst>
                <a:gs pos="0">
                  <a:srgbClr val="0000FF"/>
                </a:gs>
                <a:gs pos="100000">
                  <a:schemeClr val="bg1"/>
                </a:gs>
              </a:gsLst>
              <a:lin ang="2700000" scaled="1"/>
            </a:gra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CSDL</a:t>
              </a:r>
            </a:p>
          </p:txBody>
        </p:sp>
        <p:sp>
          <p:nvSpPr>
            <p:cNvPr id="365590" name="Rectangle 22"/>
            <p:cNvSpPr>
              <a:spLocks noChangeArrowheads="1"/>
            </p:cNvSpPr>
            <p:nvPr/>
          </p:nvSpPr>
          <p:spPr bwMode="auto">
            <a:xfrm>
              <a:off x="2976" y="1179"/>
              <a:ext cx="1632" cy="26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5591" name="Line 23"/>
            <p:cNvSpPr>
              <a:spLocks noChangeShapeType="1"/>
            </p:cNvSpPr>
            <p:nvPr/>
          </p:nvSpPr>
          <p:spPr bwMode="auto">
            <a:xfrm flipV="1">
              <a:off x="2880" y="1920"/>
              <a:ext cx="288" cy="192"/>
            </a:xfrm>
            <a:prstGeom prst="line">
              <a:avLst/>
            </a:prstGeom>
            <a:noFill/>
            <a:ln w="28575">
              <a:solidFill>
                <a:srgbClr val="00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5592" name="Line 24"/>
            <p:cNvSpPr>
              <a:spLocks noChangeShapeType="1"/>
            </p:cNvSpPr>
            <p:nvPr/>
          </p:nvSpPr>
          <p:spPr bwMode="auto">
            <a:xfrm>
              <a:off x="2832" y="2928"/>
              <a:ext cx="336" cy="96"/>
            </a:xfrm>
            <a:prstGeom prst="line">
              <a:avLst/>
            </a:prstGeom>
            <a:noFill/>
            <a:ln w="28575">
              <a:solidFill>
                <a:srgbClr val="00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5593" name="Line 25"/>
            <p:cNvSpPr>
              <a:spLocks noChangeShapeType="1"/>
            </p:cNvSpPr>
            <p:nvPr/>
          </p:nvSpPr>
          <p:spPr bwMode="auto">
            <a:xfrm>
              <a:off x="3696" y="1968"/>
              <a:ext cx="240" cy="192"/>
            </a:xfrm>
            <a:prstGeom prst="line">
              <a:avLst/>
            </a:prstGeom>
            <a:noFill/>
            <a:ln w="28575">
              <a:solidFill>
                <a:srgbClr val="00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5594" name="Line 26"/>
            <p:cNvSpPr>
              <a:spLocks noChangeShapeType="1"/>
            </p:cNvSpPr>
            <p:nvPr/>
          </p:nvSpPr>
          <p:spPr bwMode="auto">
            <a:xfrm flipV="1">
              <a:off x="3696" y="2784"/>
              <a:ext cx="240" cy="240"/>
            </a:xfrm>
            <a:prstGeom prst="line">
              <a:avLst/>
            </a:prstGeom>
            <a:noFill/>
            <a:ln w="28575">
              <a:solidFill>
                <a:srgbClr val="00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5595" name="Line 27"/>
            <p:cNvSpPr>
              <a:spLocks noChangeShapeType="1"/>
            </p:cNvSpPr>
            <p:nvPr/>
          </p:nvSpPr>
          <p:spPr bwMode="auto">
            <a:xfrm>
              <a:off x="4464" y="2352"/>
              <a:ext cx="432" cy="0"/>
            </a:xfrm>
            <a:prstGeom prst="line">
              <a:avLst/>
            </a:prstGeom>
            <a:noFill/>
            <a:ln w="28575">
              <a:solidFill>
                <a:srgbClr val="00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5596" name="Line 28"/>
            <p:cNvSpPr>
              <a:spLocks noChangeShapeType="1"/>
            </p:cNvSpPr>
            <p:nvPr/>
          </p:nvSpPr>
          <p:spPr bwMode="auto">
            <a:xfrm>
              <a:off x="4464" y="2736"/>
              <a:ext cx="432" cy="0"/>
            </a:xfrm>
            <a:prstGeom prst="line">
              <a:avLst/>
            </a:prstGeom>
            <a:noFill/>
            <a:ln w="28575">
              <a:solidFill>
                <a:srgbClr val="00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5597" name="Rectangle 29"/>
            <p:cNvSpPr>
              <a:spLocks noChangeArrowheads="1"/>
            </p:cNvSpPr>
            <p:nvPr/>
          </p:nvSpPr>
          <p:spPr bwMode="auto">
            <a:xfrm>
              <a:off x="1776" y="1152"/>
              <a:ext cx="3840" cy="2832"/>
            </a:xfrm>
            <a:prstGeom prst="rect">
              <a:avLst/>
            </a:prstGeom>
            <a:noFill/>
            <a:ln w="28575">
              <a:solidFill>
                <a:srgbClr val="0099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 name="Rectangle 2"/>
          <p:cNvSpPr/>
          <p:nvPr/>
        </p:nvSpPr>
        <p:spPr>
          <a:xfrm>
            <a:off x="266700" y="5990771"/>
            <a:ext cx="8610600" cy="923330"/>
          </a:xfrm>
          <a:prstGeom prst="rect">
            <a:avLst/>
          </a:prstGeom>
        </p:spPr>
        <p:txBody>
          <a:bodyPr wrap="square">
            <a:spAutoFit/>
          </a:bodyPr>
          <a:lstStyle/>
          <a:p>
            <a:r>
              <a:rPr lang="vi-VN"/>
              <a:t>Tự điển dữ liệu (Data Dictionary - DD) là một CSDL của hệ quản trị CSDL sử dụng để lưu trữ cấu trúc CSDL, các thông tin bảo mật, bảo đảm an toàn dữ liệu và các cấu trúc ngoài. Tự điển dữ liệu còn được gọi là siêu CSDL (Meta-Database) </a:t>
            </a:r>
            <a:endParaRPr lang="en-US"/>
          </a:p>
        </p:txBody>
      </p:sp>
      <p:sp>
        <p:nvSpPr>
          <p:cNvPr id="4" name="Footer Placeholder 3"/>
          <p:cNvSpPr>
            <a:spLocks noGrp="1"/>
          </p:cNvSpPr>
          <p:nvPr>
            <p:ph type="ftr" sz="quarter" idx="11"/>
          </p:nvPr>
        </p:nvSpPr>
        <p:spPr/>
        <p:txBody>
          <a:bodyPr/>
          <a:lstStyle/>
          <a:p>
            <a:r>
              <a:rPr lang="en-US"/>
              <a:t>Trần Thi Kim Chi</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6FEB0F00-9A52-4F6C-8B27-FD074817D9D7}" type="slidenum">
              <a:rPr lang="en-US"/>
              <a:pPr/>
              <a:t>43</a:t>
            </a:fld>
            <a:endParaRPr lang="en-US"/>
          </a:p>
        </p:txBody>
      </p:sp>
      <p:sp>
        <p:nvSpPr>
          <p:cNvPr id="12290" name="Rectangle 2"/>
          <p:cNvSpPr>
            <a:spLocks noGrp="1" noChangeArrowheads="1"/>
          </p:cNvSpPr>
          <p:nvPr>
            <p:ph type="title" idx="4294967295"/>
          </p:nvPr>
        </p:nvSpPr>
        <p:spPr>
          <a:xfrm>
            <a:off x="1143000" y="700088"/>
            <a:ext cx="8183563" cy="1050925"/>
          </a:xfrm>
        </p:spPr>
        <p:txBody>
          <a:bodyPr>
            <a:normAutofit/>
          </a:bodyPr>
          <a:lstStyle/>
          <a:p>
            <a:r>
              <a:rPr lang="en-US" b="1">
                <a:solidFill>
                  <a:srgbClr val="0000FF"/>
                </a:solidFill>
                <a:effectLst>
                  <a:outerShdw blurRad="38100" dist="38100" dir="2700000" algn="tl">
                    <a:srgbClr val="C0C0C0"/>
                  </a:outerShdw>
                </a:effectLst>
              </a:rPr>
              <a:t>Cách tiếp cận Database</a:t>
            </a:r>
          </a:p>
        </p:txBody>
      </p:sp>
      <p:sp>
        <p:nvSpPr>
          <p:cNvPr id="366595" name="Rectangle 3"/>
          <p:cNvSpPr>
            <a:spLocks noGrp="1" noChangeArrowheads="1"/>
          </p:cNvSpPr>
          <p:nvPr>
            <p:ph idx="4294967295"/>
          </p:nvPr>
        </p:nvSpPr>
        <p:spPr>
          <a:xfrm>
            <a:off x="566738" y="1928813"/>
            <a:ext cx="8183562" cy="4187825"/>
          </a:xfrm>
        </p:spPr>
        <p:txBody>
          <a:bodyPr lIns="182880" tIns="91440"/>
          <a:lstStyle/>
          <a:p>
            <a:pPr marL="265113" indent="-265113" algn="just">
              <a:buFont typeface="Wingdings" pitchFamily="2" charset="2"/>
              <a:buNone/>
            </a:pPr>
            <a:r>
              <a:rPr lang="en-US" sz="2200" b="1">
                <a:solidFill>
                  <a:srgbClr val="000000"/>
                </a:solidFill>
              </a:rPr>
              <a:t>1. Người quản trị CSDL</a:t>
            </a:r>
          </a:p>
          <a:p>
            <a:pPr lvl="1" algn="just"/>
            <a:r>
              <a:rPr lang="en-US" sz="2000">
                <a:solidFill>
                  <a:srgbClr val="000000"/>
                </a:solidFill>
              </a:rPr>
              <a:t>Quản lý sự chính xác, toàn vẹn của dữ liệu và ứng dụng.</a:t>
            </a:r>
          </a:p>
          <a:p>
            <a:pPr lvl="1" algn="just"/>
            <a:r>
              <a:rPr lang="en-US" sz="2000">
                <a:solidFill>
                  <a:srgbClr val="000000"/>
                </a:solidFill>
              </a:rPr>
              <a:t>Lưu phòng hờ và phục hồi CSDL.</a:t>
            </a:r>
          </a:p>
          <a:p>
            <a:pPr lvl="1" algn="just"/>
            <a:r>
              <a:rPr lang="en-US" sz="2000">
                <a:solidFill>
                  <a:srgbClr val="000000"/>
                </a:solidFill>
              </a:rPr>
              <a:t>Giữ liên lạc với người PTUD và người dùng chung.</a:t>
            </a:r>
          </a:p>
          <a:p>
            <a:pPr lvl="1" algn="just"/>
            <a:r>
              <a:rPr lang="en-US" sz="2000">
                <a:solidFill>
                  <a:srgbClr val="000000"/>
                </a:solidFill>
              </a:rPr>
              <a:t>Quản lý sự hoạt động trôi chảy và hiệu quả của CSDL và HQTCSDL.</a:t>
            </a:r>
          </a:p>
          <a:p>
            <a:pPr marL="265113" indent="-265113" algn="just">
              <a:buFont typeface="Wingdings" pitchFamily="2" charset="2"/>
              <a:buNone/>
            </a:pPr>
            <a:r>
              <a:rPr lang="en-US" sz="2200" b="1">
                <a:solidFill>
                  <a:srgbClr val="000000"/>
                </a:solidFill>
              </a:rPr>
              <a:t>2. Người Phát Triển Ứng Dụng</a:t>
            </a:r>
          </a:p>
          <a:p>
            <a:pPr lvl="1" algn="just"/>
            <a:r>
              <a:rPr lang="en-US" sz="2000">
                <a:solidFill>
                  <a:srgbClr val="000000"/>
                </a:solidFill>
              </a:rPr>
              <a:t> Thiết kế, tạo dựng và bảo trì hệ thống thông tin cho người sử dụng.</a:t>
            </a:r>
          </a:p>
          <a:p>
            <a:pPr marL="265113" indent="-265113" algn="just">
              <a:buFont typeface="Wingdings" pitchFamily="2" charset="2"/>
              <a:buNone/>
            </a:pPr>
            <a:r>
              <a:rPr lang="en-US" sz="2200" b="1">
                <a:solidFill>
                  <a:srgbClr val="000000"/>
                </a:solidFill>
              </a:rPr>
              <a:t>3. Người sử dụng:</a:t>
            </a:r>
          </a:p>
          <a:p>
            <a:pPr lvl="1" algn="just"/>
            <a:r>
              <a:rPr lang="en-US" sz="2000"/>
              <a:t>Tương tác với CSDL thông qua </a:t>
            </a:r>
            <a:r>
              <a:rPr lang="en-US" sz="2000">
                <a:solidFill>
                  <a:srgbClr val="990000"/>
                </a:solidFill>
              </a:rPr>
              <a:t>chương trình ứng dụng</a:t>
            </a:r>
            <a:r>
              <a:rPr lang="en-US" sz="2000"/>
              <a:t> (application program) </a:t>
            </a:r>
            <a:r>
              <a:rPr lang="en-US" sz="2000">
                <a:solidFill>
                  <a:srgbClr val="000000"/>
                </a:solidFill>
              </a:rPr>
              <a:t>được phát triển bởi người PTUD hay các công cụ truy vấn của hệ QTCSDL.</a:t>
            </a:r>
          </a:p>
          <a:p>
            <a:pPr lvl="1" algn="just"/>
            <a:r>
              <a:rPr lang="en-US" sz="2000"/>
              <a:t>Có thể nhìn thấy dữ liệu họ cần thông qua </a:t>
            </a:r>
            <a:r>
              <a:rPr lang="en-US" sz="2000">
                <a:solidFill>
                  <a:srgbClr val="990000"/>
                </a:solidFill>
              </a:rPr>
              <a:t>khung nhìn</a:t>
            </a:r>
            <a:r>
              <a:rPr lang="en-US" sz="2000"/>
              <a:t> (View - tiện ích của DBMS)</a:t>
            </a:r>
          </a:p>
        </p:txBody>
      </p:sp>
      <p:sp>
        <p:nvSpPr>
          <p:cNvPr id="5" name="Footer Placeholder 4"/>
          <p:cNvSpPr txBox="1">
            <a:spLocks noGrp="1"/>
          </p:cNvSpPr>
          <p:nvPr/>
        </p:nvSpPr>
        <p:spPr>
          <a:xfrm>
            <a:off x="6062663" y="6111875"/>
            <a:ext cx="2286000" cy="365125"/>
          </a:xfrm>
          <a:prstGeom prst="rect">
            <a:avLst/>
          </a:prstGeom>
          <a:noFill/>
        </p:spPr>
        <p:txBody>
          <a:bodyPr anchor="b"/>
          <a:lstStyle/>
          <a:p>
            <a:pPr eaLnBrk="1" hangingPunct="1">
              <a:defRPr/>
            </a:pPr>
            <a:r>
              <a:rPr lang="en-US" sz="1000">
                <a:solidFill>
                  <a:schemeClr val="bg2">
                    <a:shade val="50000"/>
                  </a:schemeClr>
                </a:solidFill>
                <a:latin typeface="Verdana" pitchFamily="34" charset="0"/>
              </a:rPr>
              <a:t>Database System</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5B319ECC-835E-4577-B629-56178A07D15A}" type="slidenum">
              <a:rPr lang="en-US"/>
              <a:pPr/>
              <a:t>44</a:t>
            </a:fld>
            <a:endParaRPr lang="en-US"/>
          </a:p>
        </p:txBody>
      </p:sp>
      <p:sp>
        <p:nvSpPr>
          <p:cNvPr id="13314" name="Rectangle 2"/>
          <p:cNvSpPr>
            <a:spLocks noGrp="1" noChangeArrowheads="1"/>
          </p:cNvSpPr>
          <p:nvPr>
            <p:ph type="title" idx="4294967295"/>
          </p:nvPr>
        </p:nvSpPr>
        <p:spPr>
          <a:xfrm>
            <a:off x="960438" y="685800"/>
            <a:ext cx="8183562" cy="1050925"/>
          </a:xfrm>
        </p:spPr>
        <p:txBody>
          <a:bodyPr>
            <a:normAutofit/>
          </a:bodyPr>
          <a:lstStyle/>
          <a:p>
            <a:r>
              <a:rPr lang="en-US" b="1">
                <a:solidFill>
                  <a:srgbClr val="0000FF"/>
                </a:solidFill>
                <a:effectLst>
                  <a:outerShdw blurRad="38100" dist="38100" dir="2700000" algn="tl">
                    <a:srgbClr val="C0C0C0"/>
                  </a:outerShdw>
                </a:effectLst>
              </a:rPr>
              <a:t>Cách tiếp cận Database (tt)</a:t>
            </a:r>
          </a:p>
        </p:txBody>
      </p:sp>
      <p:sp>
        <p:nvSpPr>
          <p:cNvPr id="367619" name="Rectangle 3"/>
          <p:cNvSpPr>
            <a:spLocks noGrp="1" noChangeArrowheads="1"/>
          </p:cNvSpPr>
          <p:nvPr>
            <p:ph idx="4294967295"/>
          </p:nvPr>
        </p:nvSpPr>
        <p:spPr>
          <a:xfrm>
            <a:off x="557213" y="1905000"/>
            <a:ext cx="8229600" cy="4953000"/>
          </a:xfrm>
        </p:spPr>
        <p:txBody>
          <a:bodyPr lIns="182880" tIns="91440"/>
          <a:lstStyle/>
          <a:p>
            <a:r>
              <a:rPr lang="en-US" sz="2400" b="1"/>
              <a:t>Ưu điểm:</a:t>
            </a:r>
          </a:p>
          <a:p>
            <a:pPr marL="800100" lvl="1" indent="-342900"/>
            <a:r>
              <a:rPr lang="en-US" sz="2400"/>
              <a:t>Độc lập dữ liệu – chương trình</a:t>
            </a:r>
          </a:p>
          <a:p>
            <a:pPr marL="800100" lvl="1" indent="-342900"/>
            <a:r>
              <a:rPr lang="en-US" sz="2400"/>
              <a:t>Giảm tối thiểu dư thừa dữ liệu</a:t>
            </a:r>
          </a:p>
          <a:p>
            <a:pPr marL="800100" lvl="1" indent="-342900"/>
            <a:r>
              <a:rPr lang="en-US" sz="2400"/>
              <a:t>Nâng cao tính nhất quán dữ liệu</a:t>
            </a:r>
          </a:p>
          <a:p>
            <a:pPr marL="800100" lvl="1" indent="-342900"/>
            <a:r>
              <a:rPr lang="en-US" sz="2400"/>
              <a:t>Nâng cao việc dùng chung dữ liệu</a:t>
            </a:r>
          </a:p>
          <a:p>
            <a:pPr marL="800100" lvl="1" indent="-342900"/>
            <a:r>
              <a:rPr lang="en-US" sz="2400"/>
              <a:t>Tăng hiệu suất phát triển ứng dụng</a:t>
            </a:r>
          </a:p>
          <a:p>
            <a:pPr marL="800100" lvl="1" indent="-342900"/>
            <a:r>
              <a:rPr lang="en-US" sz="2400"/>
              <a:t>Tuân thủ các tiêu chuẩn</a:t>
            </a:r>
          </a:p>
          <a:p>
            <a:pPr marL="800100" lvl="1" indent="-342900"/>
            <a:r>
              <a:rPr lang="en-US" sz="2400"/>
              <a:t>Nâng cao chất lượng của dữ liệu</a:t>
            </a:r>
          </a:p>
          <a:p>
            <a:pPr marL="800100" lvl="1" indent="-342900"/>
            <a:r>
              <a:rPr lang="en-US" sz="2400"/>
              <a:t>Nâng cao tính truy xuất và tính đáp ứng của dữ liệu</a:t>
            </a:r>
          </a:p>
          <a:p>
            <a:pPr marL="800100" lvl="1" indent="-342900"/>
            <a:r>
              <a:rPr lang="en-US" sz="2400"/>
              <a:t>Giảm chi phí bảo trì chương trình</a:t>
            </a:r>
          </a:p>
        </p:txBody>
      </p:sp>
      <p:sp>
        <p:nvSpPr>
          <p:cNvPr id="5" name="Footer Placeholder 4"/>
          <p:cNvSpPr txBox="1">
            <a:spLocks noGrp="1"/>
          </p:cNvSpPr>
          <p:nvPr/>
        </p:nvSpPr>
        <p:spPr>
          <a:xfrm>
            <a:off x="6062663" y="6111875"/>
            <a:ext cx="2286000" cy="365125"/>
          </a:xfrm>
          <a:prstGeom prst="rect">
            <a:avLst/>
          </a:prstGeom>
          <a:noFill/>
        </p:spPr>
        <p:txBody>
          <a:bodyPr anchor="b"/>
          <a:lstStyle/>
          <a:p>
            <a:pPr eaLnBrk="1" hangingPunct="1">
              <a:defRPr/>
            </a:pPr>
            <a:r>
              <a:rPr lang="en-US" sz="1000">
                <a:solidFill>
                  <a:schemeClr val="bg2">
                    <a:shade val="50000"/>
                  </a:schemeClr>
                </a:solidFill>
                <a:latin typeface="Verdana" pitchFamily="34" charset="0"/>
              </a:rPr>
              <a:t>Database System</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1E75DF96-991B-487E-B95A-98648442CE0F}" type="slidenum">
              <a:rPr lang="en-US"/>
              <a:pPr/>
              <a:t>45</a:t>
            </a:fld>
            <a:endParaRPr lang="en-US"/>
          </a:p>
        </p:txBody>
      </p:sp>
      <p:sp>
        <p:nvSpPr>
          <p:cNvPr id="37890" name="Rectangle 2"/>
          <p:cNvSpPr>
            <a:spLocks noGrp="1" noChangeArrowheads="1"/>
          </p:cNvSpPr>
          <p:nvPr>
            <p:ph type="title" idx="4294967295"/>
          </p:nvPr>
        </p:nvSpPr>
        <p:spPr>
          <a:xfrm>
            <a:off x="960438" y="685800"/>
            <a:ext cx="8183562" cy="1050925"/>
          </a:xfrm>
        </p:spPr>
        <p:txBody>
          <a:bodyPr>
            <a:normAutofit/>
          </a:bodyPr>
          <a:lstStyle/>
          <a:p>
            <a:r>
              <a:rPr lang="en-US" b="1">
                <a:solidFill>
                  <a:srgbClr val="0000FF"/>
                </a:solidFill>
                <a:effectLst>
                  <a:outerShdw blurRad="38100" dist="38100" dir="2700000" algn="tl">
                    <a:srgbClr val="C0C0C0"/>
                  </a:outerShdw>
                </a:effectLst>
              </a:rPr>
              <a:t>Cách tiếp cận Database (tt)</a:t>
            </a:r>
          </a:p>
        </p:txBody>
      </p:sp>
      <p:sp>
        <p:nvSpPr>
          <p:cNvPr id="368643" name="Rectangle 3"/>
          <p:cNvSpPr>
            <a:spLocks noGrp="1" noChangeArrowheads="1"/>
          </p:cNvSpPr>
          <p:nvPr>
            <p:ph idx="4294967295"/>
          </p:nvPr>
        </p:nvSpPr>
        <p:spPr>
          <a:xfrm>
            <a:off x="609600" y="1981200"/>
            <a:ext cx="8183563" cy="4187825"/>
          </a:xfrm>
        </p:spPr>
        <p:txBody>
          <a:bodyPr lIns="182880" tIns="91440"/>
          <a:lstStyle/>
          <a:p>
            <a:r>
              <a:rPr lang="en-US" sz="2400" b="1"/>
              <a:t>Nhược điểm:</a:t>
            </a:r>
          </a:p>
          <a:p>
            <a:pPr marL="800100" lvl="1" indent="-342900"/>
            <a:r>
              <a:rPr lang="en-US" sz="2400"/>
              <a:t>Phức tạp</a:t>
            </a:r>
          </a:p>
          <a:p>
            <a:pPr marL="800100" lvl="1" indent="-342900"/>
            <a:r>
              <a:rPr lang="en-US" sz="2400"/>
              <a:t>Tốn vùng nhớ</a:t>
            </a:r>
          </a:p>
          <a:p>
            <a:pPr marL="800100" lvl="1" indent="-342900"/>
            <a:r>
              <a:rPr lang="en-US" sz="2400"/>
              <a:t>Tốn chi phí cho DBMS</a:t>
            </a:r>
          </a:p>
          <a:p>
            <a:pPr marL="800100" lvl="1" indent="-342900"/>
            <a:r>
              <a:rPr lang="en-US" sz="2400"/>
              <a:t>Tốn thêm chi phí cho phần cứng</a:t>
            </a:r>
          </a:p>
          <a:p>
            <a:pPr marL="800100" lvl="1" indent="-342900"/>
            <a:r>
              <a:rPr lang="en-US" sz="2400"/>
              <a:t>Tốn chi phí chuyển đổi </a:t>
            </a:r>
          </a:p>
          <a:p>
            <a:pPr marL="800100" lvl="1" indent="-342900"/>
            <a:r>
              <a:rPr lang="en-US" sz="2400"/>
              <a:t>Giảm hiệu suất của ứng dụng</a:t>
            </a:r>
          </a:p>
          <a:p>
            <a:pPr marL="800100" lvl="1" indent="-342900"/>
            <a:r>
              <a:rPr lang="en-US" sz="2400"/>
              <a:t>Bị ảnh hưởng nhiều do hư hỏng</a:t>
            </a:r>
          </a:p>
        </p:txBody>
      </p:sp>
      <p:sp>
        <p:nvSpPr>
          <p:cNvPr id="5" name="Footer Placeholder 4"/>
          <p:cNvSpPr txBox="1">
            <a:spLocks noGrp="1"/>
          </p:cNvSpPr>
          <p:nvPr/>
        </p:nvSpPr>
        <p:spPr>
          <a:xfrm>
            <a:off x="6062663" y="6111875"/>
            <a:ext cx="2286000" cy="365125"/>
          </a:xfrm>
          <a:prstGeom prst="rect">
            <a:avLst/>
          </a:prstGeom>
          <a:noFill/>
        </p:spPr>
        <p:txBody>
          <a:bodyPr anchor="b"/>
          <a:lstStyle/>
          <a:p>
            <a:pPr eaLnBrk="1" hangingPunct="1">
              <a:defRPr/>
            </a:pPr>
            <a:r>
              <a:rPr lang="en-US" sz="1000">
                <a:solidFill>
                  <a:schemeClr val="bg2">
                    <a:shade val="50000"/>
                  </a:schemeClr>
                </a:solidFill>
                <a:latin typeface="Verdana" pitchFamily="34" charset="0"/>
              </a:rPr>
              <a:t>Database System</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5DE70951-BFAF-4D7D-BABF-6B0031BDC499}" type="slidenum">
              <a:rPr lang="en-US"/>
              <a:pPr/>
              <a:t>46</a:t>
            </a:fld>
            <a:endParaRPr lang="en-US"/>
          </a:p>
        </p:txBody>
      </p:sp>
      <p:sp>
        <p:nvSpPr>
          <p:cNvPr id="396290" name="Rectangle 2"/>
          <p:cNvSpPr>
            <a:spLocks noGrp="1" noChangeArrowheads="1"/>
          </p:cNvSpPr>
          <p:nvPr>
            <p:ph type="title"/>
          </p:nvPr>
        </p:nvSpPr>
        <p:spPr>
          <a:xfrm>
            <a:off x="838200" y="685800"/>
            <a:ext cx="8686800" cy="1143000"/>
          </a:xfrm>
        </p:spPr>
        <p:txBody>
          <a:bodyPr/>
          <a:lstStyle/>
          <a:p>
            <a:r>
              <a:rPr lang="en-US" sz="4000" b="1">
                <a:solidFill>
                  <a:srgbClr val="0000FF"/>
                </a:solidFill>
              </a:rPr>
              <a:t>Hệ quản trị CSDL quan hệ </a:t>
            </a:r>
            <a:br>
              <a:rPr lang="en-US" sz="4000" b="1">
                <a:solidFill>
                  <a:srgbClr val="0000FF"/>
                </a:solidFill>
              </a:rPr>
            </a:br>
            <a:r>
              <a:rPr lang="en-US" sz="3600" b="1">
                <a:solidFill>
                  <a:srgbClr val="0000FF"/>
                </a:solidFill>
              </a:rPr>
              <a:t>(Relation Database Management System)</a:t>
            </a:r>
          </a:p>
        </p:txBody>
      </p:sp>
      <p:sp>
        <p:nvSpPr>
          <p:cNvPr id="396291" name="Rectangle 3"/>
          <p:cNvSpPr>
            <a:spLocks noGrp="1" noChangeArrowheads="1"/>
          </p:cNvSpPr>
          <p:nvPr>
            <p:ph type="body" idx="1"/>
          </p:nvPr>
        </p:nvSpPr>
        <p:spPr>
          <a:xfrm>
            <a:off x="685800" y="2057400"/>
            <a:ext cx="7924800" cy="1905000"/>
          </a:xfrm>
        </p:spPr>
        <p:txBody>
          <a:bodyPr/>
          <a:lstStyle/>
          <a:p>
            <a:pPr algn="just">
              <a:spcBef>
                <a:spcPts val="1700"/>
              </a:spcBef>
            </a:pPr>
            <a:r>
              <a:rPr lang="en-US" sz="2200"/>
              <a:t>Một hệ quản trị CSDL quan hệ (RDBMS) là một hệ quản trị CSDL được xây dựng trên mô hình quan hệ.</a:t>
            </a:r>
          </a:p>
          <a:p>
            <a:pPr algn="just">
              <a:spcBef>
                <a:spcPts val="1700"/>
              </a:spcBef>
            </a:pPr>
            <a:r>
              <a:rPr lang="en-US" sz="2200"/>
              <a:t>Một CSDL quan hệ là một CSDL được chia nhỏ thành các đơn vị logic gọi là bảng, các bảng có quan hệ với nhau trong CSDL.</a:t>
            </a:r>
          </a:p>
          <a:p>
            <a:endParaRPr lang="en-US" sz="2200"/>
          </a:p>
        </p:txBody>
      </p:sp>
      <p:sp>
        <p:nvSpPr>
          <p:cNvPr id="396292" name="AutoShape 4"/>
          <p:cNvSpPr>
            <a:spLocks noChangeArrowheads="1"/>
          </p:cNvSpPr>
          <p:nvPr/>
        </p:nvSpPr>
        <p:spPr bwMode="auto">
          <a:xfrm>
            <a:off x="3276600" y="3886200"/>
            <a:ext cx="3581400" cy="2667000"/>
          </a:xfrm>
          <a:prstGeom prst="can">
            <a:avLst>
              <a:gd name="adj" fmla="val 25000"/>
            </a:avLst>
          </a:prstGeom>
          <a:solidFill>
            <a:srgbClr val="3366FF">
              <a:alpha val="45000"/>
            </a:srgbClr>
          </a:solidFill>
          <a:ln w="9525">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atin typeface="Arial" pitchFamily="34" charset="0"/>
            </a:endParaRPr>
          </a:p>
        </p:txBody>
      </p:sp>
      <p:sp>
        <p:nvSpPr>
          <p:cNvPr id="396293" name="Rectangle 5"/>
          <p:cNvSpPr>
            <a:spLocks noChangeArrowheads="1"/>
          </p:cNvSpPr>
          <p:nvPr/>
        </p:nvSpPr>
        <p:spPr bwMode="auto">
          <a:xfrm>
            <a:off x="3657600" y="4800600"/>
            <a:ext cx="1066800" cy="1295400"/>
          </a:xfrm>
          <a:prstGeom prst="rect">
            <a:avLst/>
          </a:prstGeom>
          <a:solidFill>
            <a:srgbClr val="F9ADF7">
              <a:alpha val="71001"/>
            </a:srgbClr>
          </a:solidFill>
          <a:ln w="9525">
            <a:solidFill>
              <a:srgbClr val="F9ADF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b="1">
                <a:latin typeface="Arial" pitchFamily="34" charset="0"/>
              </a:rPr>
              <a:t>Bảng 1</a:t>
            </a:r>
          </a:p>
          <a:p>
            <a:pPr algn="ctr" eaLnBrk="1" hangingPunct="1"/>
            <a:r>
              <a:rPr lang="en-US" b="1">
                <a:latin typeface="Arial" pitchFamily="34" charset="0"/>
              </a:rPr>
              <a:t>Khóa</a:t>
            </a:r>
            <a:endParaRPr lang="en-US" sz="1400" b="1">
              <a:latin typeface="Arial" pitchFamily="34" charset="0"/>
            </a:endParaRPr>
          </a:p>
          <a:p>
            <a:pPr algn="ctr" eaLnBrk="1" hangingPunct="1"/>
            <a:endParaRPr lang="en-US" sz="1400" b="1">
              <a:latin typeface="Arial" pitchFamily="34" charset="0"/>
            </a:endParaRPr>
          </a:p>
          <a:p>
            <a:pPr algn="ctr" eaLnBrk="1" hangingPunct="1"/>
            <a:r>
              <a:rPr lang="en-US" b="1">
                <a:latin typeface="Arial" pitchFamily="34" charset="0"/>
              </a:rPr>
              <a:t>Dữ liệu...</a:t>
            </a:r>
          </a:p>
        </p:txBody>
      </p:sp>
      <p:sp>
        <p:nvSpPr>
          <p:cNvPr id="396294" name="Rectangle 6"/>
          <p:cNvSpPr>
            <a:spLocks noChangeArrowheads="1"/>
          </p:cNvSpPr>
          <p:nvPr/>
        </p:nvSpPr>
        <p:spPr bwMode="auto">
          <a:xfrm>
            <a:off x="5486400" y="4800600"/>
            <a:ext cx="1066800" cy="1295400"/>
          </a:xfrm>
          <a:prstGeom prst="rect">
            <a:avLst/>
          </a:prstGeom>
          <a:solidFill>
            <a:srgbClr val="F9ADF7">
              <a:alpha val="71001"/>
            </a:srgbClr>
          </a:solidFill>
          <a:ln w="9525">
            <a:solidFill>
              <a:srgbClr val="F9ADF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b="1">
                <a:latin typeface="Arial" pitchFamily="34" charset="0"/>
              </a:rPr>
              <a:t>Bảng 2</a:t>
            </a:r>
          </a:p>
          <a:p>
            <a:pPr algn="ctr" eaLnBrk="1" hangingPunct="1"/>
            <a:r>
              <a:rPr lang="en-US" b="1">
                <a:latin typeface="Arial" pitchFamily="34" charset="0"/>
              </a:rPr>
              <a:t>Khóa</a:t>
            </a:r>
          </a:p>
          <a:p>
            <a:pPr algn="ctr" eaLnBrk="1" hangingPunct="1"/>
            <a:endParaRPr lang="en-US" sz="1400" b="1">
              <a:latin typeface="Arial" pitchFamily="34" charset="0"/>
            </a:endParaRPr>
          </a:p>
          <a:p>
            <a:pPr algn="ctr" eaLnBrk="1" hangingPunct="1"/>
            <a:endParaRPr lang="en-US" sz="1400" b="1">
              <a:latin typeface="Arial" pitchFamily="34" charset="0"/>
            </a:endParaRPr>
          </a:p>
          <a:p>
            <a:pPr algn="ctr" eaLnBrk="1" hangingPunct="1"/>
            <a:r>
              <a:rPr lang="en-US" b="1">
                <a:latin typeface="Arial" pitchFamily="34" charset="0"/>
              </a:rPr>
              <a:t>Dữ liệu...</a:t>
            </a:r>
          </a:p>
        </p:txBody>
      </p:sp>
      <p:sp>
        <p:nvSpPr>
          <p:cNvPr id="396295" name="Text Box 7"/>
          <p:cNvSpPr txBox="1">
            <a:spLocks noChangeArrowheads="1"/>
          </p:cNvSpPr>
          <p:nvPr/>
        </p:nvSpPr>
        <p:spPr bwMode="auto">
          <a:xfrm>
            <a:off x="4219575" y="3990975"/>
            <a:ext cx="175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b="1">
                <a:solidFill>
                  <a:schemeClr val="bg1"/>
                </a:solidFill>
                <a:latin typeface="Arial" pitchFamily="34" charset="0"/>
              </a:rPr>
              <a:t>Quan hệ</a:t>
            </a:r>
          </a:p>
        </p:txBody>
      </p:sp>
      <p:sp>
        <p:nvSpPr>
          <p:cNvPr id="396296" name="Line 8"/>
          <p:cNvSpPr>
            <a:spLocks noChangeShapeType="1"/>
          </p:cNvSpPr>
          <p:nvPr/>
        </p:nvSpPr>
        <p:spPr bwMode="auto">
          <a:xfrm>
            <a:off x="4524375" y="5257800"/>
            <a:ext cx="1219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6297" name="Line 9"/>
          <p:cNvSpPr>
            <a:spLocks noChangeShapeType="1"/>
          </p:cNvSpPr>
          <p:nvPr/>
        </p:nvSpPr>
        <p:spPr bwMode="auto">
          <a:xfrm flipV="1">
            <a:off x="5105400" y="4343400"/>
            <a:ext cx="0" cy="914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6298" name="Text Box 10"/>
          <p:cNvSpPr txBox="1">
            <a:spLocks noChangeArrowheads="1"/>
          </p:cNvSpPr>
          <p:nvPr/>
        </p:nvSpPr>
        <p:spPr bwMode="auto">
          <a:xfrm>
            <a:off x="1143000" y="51054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2400">
                <a:latin typeface="Tahoma" pitchFamily="34" charset="0"/>
              </a:rPr>
              <a:t>CSDL</a:t>
            </a:r>
          </a:p>
        </p:txBody>
      </p:sp>
      <p:sp>
        <p:nvSpPr>
          <p:cNvPr id="396299" name="Line 11"/>
          <p:cNvSpPr>
            <a:spLocks noChangeShapeType="1"/>
          </p:cNvSpPr>
          <p:nvPr/>
        </p:nvSpPr>
        <p:spPr bwMode="auto">
          <a:xfrm>
            <a:off x="2562225" y="5381625"/>
            <a:ext cx="685800"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Footer Placeholder 1"/>
          <p:cNvSpPr>
            <a:spLocks noGrp="1"/>
          </p:cNvSpPr>
          <p:nvPr>
            <p:ph type="ftr" sz="quarter" idx="11"/>
          </p:nvPr>
        </p:nvSpPr>
        <p:spPr/>
        <p:txBody>
          <a:bodyPr/>
          <a:lstStyle/>
          <a:p>
            <a:r>
              <a:rPr lang="en-US"/>
              <a:t>Trần Thi Kim Chi</a:t>
            </a:r>
          </a:p>
        </p:txBody>
      </p:sp>
    </p:spTree>
    <p:extLst>
      <p:ext uri="{BB962C8B-B14F-4D97-AF65-F5344CB8AC3E}">
        <p14:creationId xmlns:p14="http://schemas.microsoft.com/office/powerpoint/2010/main" val="23404986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96292"/>
                                        </p:tgtEl>
                                        <p:attrNameLst>
                                          <p:attrName>style.visibility</p:attrName>
                                        </p:attrNameLst>
                                      </p:cBhvr>
                                      <p:to>
                                        <p:strVal val="visible"/>
                                      </p:to>
                                    </p:set>
                                    <p:animEffect transition="in" filter="wedge">
                                      <p:cBhvr>
                                        <p:cTn id="7" dur="1000"/>
                                        <p:tgtEl>
                                          <p:spTgt spid="396292"/>
                                        </p:tgtEl>
                                      </p:cBhvr>
                                    </p:animEffect>
                                  </p:childTnLst>
                                </p:cTn>
                              </p:par>
                            </p:childTnLst>
                          </p:cTn>
                        </p:par>
                        <p:par>
                          <p:cTn id="8" fill="hold" nodeType="afterGroup">
                            <p:stCondLst>
                              <p:cond delay="1000"/>
                            </p:stCondLst>
                            <p:childTnLst>
                              <p:par>
                                <p:cTn id="9" presetID="23" presetClass="entr" presetSubtype="16" fill="hold" grpId="0" nodeType="afterEffect">
                                  <p:stCondLst>
                                    <p:cond delay="0"/>
                                  </p:stCondLst>
                                  <p:childTnLst>
                                    <p:set>
                                      <p:cBhvr>
                                        <p:cTn id="10" dur="1" fill="hold">
                                          <p:stCondLst>
                                            <p:cond delay="0"/>
                                          </p:stCondLst>
                                        </p:cTn>
                                        <p:tgtEl>
                                          <p:spTgt spid="396298"/>
                                        </p:tgtEl>
                                        <p:attrNameLst>
                                          <p:attrName>style.visibility</p:attrName>
                                        </p:attrNameLst>
                                      </p:cBhvr>
                                      <p:to>
                                        <p:strVal val="visible"/>
                                      </p:to>
                                    </p:set>
                                    <p:anim calcmode="lin" valueType="num">
                                      <p:cBhvr>
                                        <p:cTn id="11" dur="500" fill="hold"/>
                                        <p:tgtEl>
                                          <p:spTgt spid="396298"/>
                                        </p:tgtEl>
                                        <p:attrNameLst>
                                          <p:attrName>ppt_w</p:attrName>
                                        </p:attrNameLst>
                                      </p:cBhvr>
                                      <p:tavLst>
                                        <p:tav tm="0">
                                          <p:val>
                                            <p:fltVal val="0"/>
                                          </p:val>
                                        </p:tav>
                                        <p:tav tm="100000">
                                          <p:val>
                                            <p:strVal val="#ppt_w"/>
                                          </p:val>
                                        </p:tav>
                                      </p:tavLst>
                                    </p:anim>
                                    <p:anim calcmode="lin" valueType="num">
                                      <p:cBhvr>
                                        <p:cTn id="12" dur="500" fill="hold"/>
                                        <p:tgtEl>
                                          <p:spTgt spid="396298"/>
                                        </p:tgtEl>
                                        <p:attrNameLst>
                                          <p:attrName>ppt_h</p:attrName>
                                        </p:attrNameLst>
                                      </p:cBhvr>
                                      <p:tavLst>
                                        <p:tav tm="0">
                                          <p:val>
                                            <p:fltVal val="0"/>
                                          </p:val>
                                        </p:tav>
                                        <p:tav tm="100000">
                                          <p:val>
                                            <p:strVal val="#ppt_h"/>
                                          </p:val>
                                        </p:tav>
                                      </p:tavLst>
                                    </p:anim>
                                  </p:childTnLst>
                                </p:cTn>
                              </p:par>
                              <p:par>
                                <p:cTn id="13" presetID="18" presetClass="entr" presetSubtype="3" fill="hold" grpId="0" nodeType="withEffect">
                                  <p:stCondLst>
                                    <p:cond delay="0"/>
                                  </p:stCondLst>
                                  <p:childTnLst>
                                    <p:set>
                                      <p:cBhvr>
                                        <p:cTn id="14" dur="1" fill="hold">
                                          <p:stCondLst>
                                            <p:cond delay="0"/>
                                          </p:stCondLst>
                                        </p:cTn>
                                        <p:tgtEl>
                                          <p:spTgt spid="396299"/>
                                        </p:tgtEl>
                                        <p:attrNameLst>
                                          <p:attrName>style.visibility</p:attrName>
                                        </p:attrNameLst>
                                      </p:cBhvr>
                                      <p:to>
                                        <p:strVal val="visible"/>
                                      </p:to>
                                    </p:set>
                                    <p:animEffect transition="in" filter="strips(upRight)">
                                      <p:cBhvr>
                                        <p:cTn id="15" dur="1000"/>
                                        <p:tgtEl>
                                          <p:spTgt spid="39629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0" presetClass="entr" presetSubtype="0" fill="hold" grpId="0" nodeType="clickEffect">
                                  <p:stCondLst>
                                    <p:cond delay="0"/>
                                  </p:stCondLst>
                                  <p:childTnLst>
                                    <p:set>
                                      <p:cBhvr>
                                        <p:cTn id="19" dur="1" fill="hold">
                                          <p:stCondLst>
                                            <p:cond delay="0"/>
                                          </p:stCondLst>
                                        </p:cTn>
                                        <p:tgtEl>
                                          <p:spTgt spid="396293"/>
                                        </p:tgtEl>
                                        <p:attrNameLst>
                                          <p:attrName>style.visibility</p:attrName>
                                        </p:attrNameLst>
                                      </p:cBhvr>
                                      <p:to>
                                        <p:strVal val="visible"/>
                                      </p:to>
                                    </p:set>
                                    <p:animEffect transition="in" filter="wedge">
                                      <p:cBhvr>
                                        <p:cTn id="20" dur="1000"/>
                                        <p:tgtEl>
                                          <p:spTgt spid="396293"/>
                                        </p:tgtEl>
                                      </p:cBhvr>
                                    </p:animEffect>
                                  </p:childTnLst>
                                </p:cTn>
                              </p:par>
                            </p:childTnLst>
                          </p:cTn>
                        </p:par>
                        <p:par>
                          <p:cTn id="21" fill="hold" nodeType="afterGroup">
                            <p:stCondLst>
                              <p:cond delay="1000"/>
                            </p:stCondLst>
                            <p:childTnLst>
                              <p:par>
                                <p:cTn id="22" presetID="20" presetClass="entr" presetSubtype="0" fill="hold" grpId="0" nodeType="afterEffect">
                                  <p:stCondLst>
                                    <p:cond delay="0"/>
                                  </p:stCondLst>
                                  <p:childTnLst>
                                    <p:set>
                                      <p:cBhvr>
                                        <p:cTn id="23" dur="1" fill="hold">
                                          <p:stCondLst>
                                            <p:cond delay="0"/>
                                          </p:stCondLst>
                                        </p:cTn>
                                        <p:tgtEl>
                                          <p:spTgt spid="396294"/>
                                        </p:tgtEl>
                                        <p:attrNameLst>
                                          <p:attrName>style.visibility</p:attrName>
                                        </p:attrNameLst>
                                      </p:cBhvr>
                                      <p:to>
                                        <p:strVal val="visible"/>
                                      </p:to>
                                    </p:set>
                                    <p:animEffect transition="in" filter="wedge">
                                      <p:cBhvr>
                                        <p:cTn id="24" dur="1000"/>
                                        <p:tgtEl>
                                          <p:spTgt spid="39629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396296"/>
                                        </p:tgtEl>
                                        <p:attrNameLst>
                                          <p:attrName>style.visibility</p:attrName>
                                        </p:attrNameLst>
                                      </p:cBhvr>
                                      <p:to>
                                        <p:strVal val="visible"/>
                                      </p:to>
                                    </p:set>
                                    <p:animEffect transition="in" filter="strips(downRight)">
                                      <p:cBhvr>
                                        <p:cTn id="29" dur="1000"/>
                                        <p:tgtEl>
                                          <p:spTgt spid="396296"/>
                                        </p:tgtEl>
                                      </p:cBhvr>
                                    </p:animEffect>
                                  </p:childTnLst>
                                </p:cTn>
                              </p:par>
                            </p:childTnLst>
                          </p:cTn>
                        </p:par>
                        <p:par>
                          <p:cTn id="30" fill="hold" nodeType="afterGroup">
                            <p:stCondLst>
                              <p:cond delay="1000"/>
                            </p:stCondLst>
                            <p:childTnLst>
                              <p:par>
                                <p:cTn id="31" presetID="18" presetClass="entr" presetSubtype="3" fill="hold" grpId="0" nodeType="afterEffect">
                                  <p:stCondLst>
                                    <p:cond delay="0"/>
                                  </p:stCondLst>
                                  <p:childTnLst>
                                    <p:set>
                                      <p:cBhvr>
                                        <p:cTn id="32" dur="1" fill="hold">
                                          <p:stCondLst>
                                            <p:cond delay="0"/>
                                          </p:stCondLst>
                                        </p:cTn>
                                        <p:tgtEl>
                                          <p:spTgt spid="396297"/>
                                        </p:tgtEl>
                                        <p:attrNameLst>
                                          <p:attrName>style.visibility</p:attrName>
                                        </p:attrNameLst>
                                      </p:cBhvr>
                                      <p:to>
                                        <p:strVal val="visible"/>
                                      </p:to>
                                    </p:set>
                                    <p:animEffect transition="in" filter="strips(upRight)">
                                      <p:cBhvr>
                                        <p:cTn id="33" dur="1000"/>
                                        <p:tgtEl>
                                          <p:spTgt spid="396297"/>
                                        </p:tgtEl>
                                      </p:cBhvr>
                                    </p:animEffect>
                                  </p:childTnLst>
                                </p:cTn>
                              </p:par>
                            </p:childTnLst>
                          </p:cTn>
                        </p:par>
                        <p:par>
                          <p:cTn id="34" fill="hold" nodeType="afterGroup">
                            <p:stCondLst>
                              <p:cond delay="2000"/>
                            </p:stCondLst>
                            <p:childTnLst>
                              <p:par>
                                <p:cTn id="35" presetID="23" presetClass="entr" presetSubtype="16" fill="hold" grpId="0" nodeType="afterEffect">
                                  <p:stCondLst>
                                    <p:cond delay="0"/>
                                  </p:stCondLst>
                                  <p:childTnLst>
                                    <p:set>
                                      <p:cBhvr>
                                        <p:cTn id="36" dur="1" fill="hold">
                                          <p:stCondLst>
                                            <p:cond delay="0"/>
                                          </p:stCondLst>
                                        </p:cTn>
                                        <p:tgtEl>
                                          <p:spTgt spid="396295"/>
                                        </p:tgtEl>
                                        <p:attrNameLst>
                                          <p:attrName>style.visibility</p:attrName>
                                        </p:attrNameLst>
                                      </p:cBhvr>
                                      <p:to>
                                        <p:strVal val="visible"/>
                                      </p:to>
                                    </p:set>
                                    <p:anim calcmode="lin" valueType="num">
                                      <p:cBhvr>
                                        <p:cTn id="37" dur="1000" fill="hold"/>
                                        <p:tgtEl>
                                          <p:spTgt spid="396295"/>
                                        </p:tgtEl>
                                        <p:attrNameLst>
                                          <p:attrName>ppt_w</p:attrName>
                                        </p:attrNameLst>
                                      </p:cBhvr>
                                      <p:tavLst>
                                        <p:tav tm="0">
                                          <p:val>
                                            <p:fltVal val="0"/>
                                          </p:val>
                                        </p:tav>
                                        <p:tav tm="100000">
                                          <p:val>
                                            <p:strVal val="#ppt_w"/>
                                          </p:val>
                                        </p:tav>
                                      </p:tavLst>
                                    </p:anim>
                                    <p:anim calcmode="lin" valueType="num">
                                      <p:cBhvr>
                                        <p:cTn id="38" dur="1000" fill="hold"/>
                                        <p:tgtEl>
                                          <p:spTgt spid="39629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2" grpId="0" animBg="1"/>
      <p:bldP spid="396293" grpId="0" animBg="1"/>
      <p:bldP spid="396294" grpId="0" animBg="1"/>
      <p:bldP spid="396295" grpId="0"/>
      <p:bldP spid="396296" grpId="0" animBg="1"/>
      <p:bldP spid="396297" grpId="0" animBg="1"/>
      <p:bldP spid="396298" grpId="0"/>
      <p:bldP spid="39629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5"/>
          <p:cNvSpPr>
            <a:spLocks noGrp="1"/>
          </p:cNvSpPr>
          <p:nvPr>
            <p:ph type="sldNum" sz="quarter" idx="12"/>
          </p:nvPr>
        </p:nvSpPr>
        <p:spPr/>
        <p:txBody>
          <a:bodyPr/>
          <a:lstStyle/>
          <a:p>
            <a:fld id="{A38C9EE3-D20E-4A8B-97A5-36C2799622E9}" type="slidenum">
              <a:rPr lang="en-US"/>
              <a:pPr/>
              <a:t>47</a:t>
            </a:fld>
            <a:endParaRPr lang="en-US"/>
          </a:p>
        </p:txBody>
      </p:sp>
      <p:sp>
        <p:nvSpPr>
          <p:cNvPr id="403458" name="Rectangle 2"/>
          <p:cNvSpPr>
            <a:spLocks noGrp="1" noChangeArrowheads="1"/>
          </p:cNvSpPr>
          <p:nvPr>
            <p:ph type="title"/>
          </p:nvPr>
        </p:nvSpPr>
        <p:spPr>
          <a:xfrm>
            <a:off x="838200" y="609600"/>
            <a:ext cx="8077200" cy="1143000"/>
          </a:xfrm>
        </p:spPr>
        <p:txBody>
          <a:bodyPr/>
          <a:lstStyle/>
          <a:p>
            <a:r>
              <a:rPr lang="en-US" sz="4000">
                <a:solidFill>
                  <a:srgbClr val="0000FF"/>
                </a:solidFill>
              </a:rPr>
              <a:t>Sự khác nhau giữa DBMS và RDBMS</a:t>
            </a:r>
          </a:p>
        </p:txBody>
      </p:sp>
      <p:graphicFrame>
        <p:nvGraphicFramePr>
          <p:cNvPr id="403486" name="Group 30"/>
          <p:cNvGraphicFramePr>
            <a:graphicFrameLocks noGrp="1"/>
          </p:cNvGraphicFramePr>
          <p:nvPr>
            <p:ph idx="1"/>
            <p:extLst>
              <p:ext uri="{D42A27DB-BD31-4B8C-83A1-F6EECF244321}">
                <p14:modId xmlns:p14="http://schemas.microsoft.com/office/powerpoint/2010/main" val="2494428118"/>
              </p:ext>
            </p:extLst>
          </p:nvPr>
        </p:nvGraphicFramePr>
        <p:xfrm>
          <a:off x="762000" y="2057400"/>
          <a:ext cx="8077200" cy="4724718"/>
        </p:xfrm>
        <a:graphic>
          <a:graphicData uri="http://schemas.openxmlformats.org/drawingml/2006/table">
            <a:tbl>
              <a:tblPr/>
              <a:tblGrid>
                <a:gridCol w="36576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3810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bg1"/>
                          </a:solidFill>
                          <a:effectLst/>
                          <a:latin typeface="Times New Roman" pitchFamily="18" charset="0"/>
                        </a:rPr>
                        <a:t>DBMS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69696"/>
                    </a:solid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bg1"/>
                          </a:solidFill>
                          <a:effectLst/>
                          <a:latin typeface="Times New Roman" pitchFamily="18" charset="0"/>
                        </a:rPr>
                        <a:t>RDBMS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69696"/>
                    </a:solidFill>
                  </a:tcPr>
                </a:tc>
                <a:extLst>
                  <a:ext uri="{0D108BD9-81ED-4DB2-BD59-A6C34878D82A}">
                    <a16:rowId xmlns:a16="http://schemas.microsoft.com/office/drawing/2014/main" val="10000"/>
                  </a:ext>
                </a:extLst>
              </a:tr>
              <a:tr h="16002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0" i="0" u="none" strike="noStrike" cap="none" normalizeH="0" baseline="0">
                          <a:ln>
                            <a:noFill/>
                          </a:ln>
                          <a:solidFill>
                            <a:schemeClr val="tx1"/>
                          </a:solidFill>
                          <a:effectLst/>
                          <a:latin typeface="Times New Roman" pitchFamily="18" charset="0"/>
                        </a:rPr>
                        <a:t>Nó không cần chứa dữ liệu trong cấu trúc bảng và các mục dữ liệu không có quan hệ với nhau.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0" i="0" u="none" strike="noStrike" cap="none" normalizeH="0" baseline="0">
                          <a:ln>
                            <a:noFill/>
                          </a:ln>
                          <a:solidFill>
                            <a:srgbClr val="211D1E"/>
                          </a:solidFill>
                          <a:effectLst/>
                          <a:latin typeface="Times New Roman" pitchFamily="18" charset="0"/>
                        </a:rPr>
                        <a:t>Trong RDBMS, cấu trúc bảng là bắt buộc và giữa chúng có mối quan hệ với nhau. Các mối quan hệ này làm cho người dùng có thể áp dụng và quản lý các qui tắc kinh doanh vào các đoạn mã.</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1838">
                <a:tc>
                  <a:txBody>
                    <a:bodyPr/>
                    <a:lstStyle/>
                    <a:p>
                      <a:pPr marL="0" marR="0" lvl="0" indent="0" algn="just" defTabSz="914400" rtl="0" eaLnBrk="1" fontAlgn="base" latinLnBrk="0" hangingPunct="1">
                        <a:lnSpc>
                          <a:spcPct val="100000"/>
                        </a:lnSpc>
                        <a:spcBef>
                          <a:spcPts val="1700"/>
                        </a:spcBef>
                        <a:spcAft>
                          <a:spcPct val="0"/>
                        </a:spcAft>
                        <a:buClr>
                          <a:schemeClr val="folHlink"/>
                        </a:buClr>
                        <a:buSzPct val="60000"/>
                        <a:buFont typeface="Wingdings" pitchFamily="2" charset="2"/>
                        <a:buNone/>
                        <a:tabLst/>
                      </a:pPr>
                      <a:r>
                        <a:rPr kumimoji="0" lang="en-US" sz="1900" b="0" i="0" u="none" strike="noStrike" cap="none" normalizeH="0" baseline="0">
                          <a:ln>
                            <a:noFill/>
                          </a:ln>
                          <a:solidFill>
                            <a:srgbClr val="211D1E"/>
                          </a:solidFill>
                          <a:effectLst/>
                          <a:latin typeface="Times New Roman" pitchFamily="18" charset="0"/>
                        </a:rPr>
                        <a:t>DBMS chỉ lưu trữ và thao tác với số lượng dữ liệu nhỏ.	</a:t>
                      </a:r>
                      <a:endParaRPr kumimoji="0" lang="en-US" sz="19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1700"/>
                        </a:spcBef>
                        <a:spcAft>
                          <a:spcPct val="0"/>
                        </a:spcAft>
                        <a:buClr>
                          <a:schemeClr val="folHlink"/>
                        </a:buClr>
                        <a:buSzPct val="60000"/>
                        <a:buFont typeface="Wingdings" pitchFamily="2" charset="2"/>
                        <a:buNone/>
                        <a:tabLst/>
                      </a:pPr>
                      <a:r>
                        <a:rPr kumimoji="0" lang="en-US" sz="1900" b="0" i="0" u="none" strike="noStrike" cap="none" normalizeH="0" baseline="0">
                          <a:ln>
                            <a:noFill/>
                          </a:ln>
                          <a:solidFill>
                            <a:srgbClr val="211D1E"/>
                          </a:solidFill>
                          <a:effectLst/>
                          <a:latin typeface="Times New Roman" pitchFamily="18" charset="0"/>
                        </a:rPr>
                        <a:t>RDBMS có thể lưu trữ và thao tác trên một số lượng lớn dữ liệu.</a:t>
                      </a:r>
                      <a:endParaRPr kumimoji="0" lang="en-US" sz="19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just" defTabSz="914400" rtl="0" eaLnBrk="1" fontAlgn="base" latinLnBrk="0" hangingPunct="1">
                        <a:lnSpc>
                          <a:spcPct val="100000"/>
                        </a:lnSpc>
                        <a:spcBef>
                          <a:spcPts val="1700"/>
                        </a:spcBef>
                        <a:spcAft>
                          <a:spcPct val="0"/>
                        </a:spcAft>
                        <a:buClr>
                          <a:schemeClr val="folHlink"/>
                        </a:buClr>
                        <a:buSzPct val="60000"/>
                        <a:buFont typeface="Wingdings" pitchFamily="2" charset="2"/>
                        <a:buNone/>
                        <a:tabLst/>
                      </a:pPr>
                      <a:r>
                        <a:rPr kumimoji="0" lang="en-US" sz="1900" b="0" i="0" u="none" strike="noStrike" cap="none" normalizeH="0" baseline="0">
                          <a:ln>
                            <a:noFill/>
                          </a:ln>
                          <a:solidFill>
                            <a:srgbClr val="211D1E"/>
                          </a:solidFill>
                          <a:effectLst/>
                          <a:latin typeface="Times New Roman" pitchFamily="18" charset="0"/>
                        </a:rPr>
                        <a:t>DBMS kém đảm bảo hơn RDBMS.	</a:t>
                      </a:r>
                      <a:endParaRPr kumimoji="0" lang="en-US" sz="19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0" i="0" u="none" strike="noStrike" cap="none" normalizeH="0" baseline="0">
                          <a:ln>
                            <a:noFill/>
                          </a:ln>
                          <a:solidFill>
                            <a:srgbClr val="211D1E"/>
                          </a:solidFill>
                          <a:effectLst/>
                          <a:latin typeface="Times New Roman" pitchFamily="18" charset="0"/>
                        </a:rPr>
                        <a:t>RDBMS đảm bảo hơn DBMS.</a:t>
                      </a:r>
                      <a:r>
                        <a:rPr kumimoji="0" lang="en-US" sz="1900" b="0" i="0" u="none" strike="noStrike" cap="none" normalizeH="0" baseline="0">
                          <a:ln>
                            <a:noFill/>
                          </a:ln>
                          <a:solidFill>
                            <a:schemeClr val="tx1"/>
                          </a:solidFill>
                          <a:effectLst/>
                          <a:latin typeface="Times New Roman" pitchFamily="18"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800">
                <a:tc>
                  <a:txBody>
                    <a:bodyPr/>
                    <a:lstStyle/>
                    <a:p>
                      <a:pPr marL="0" marR="0" lvl="0" indent="0" algn="just" defTabSz="914400" rtl="0" eaLnBrk="1" fontAlgn="base" latinLnBrk="0" hangingPunct="1">
                        <a:lnSpc>
                          <a:spcPct val="100000"/>
                        </a:lnSpc>
                        <a:spcBef>
                          <a:spcPts val="1700"/>
                        </a:spcBef>
                        <a:spcAft>
                          <a:spcPct val="0"/>
                        </a:spcAft>
                        <a:buClr>
                          <a:schemeClr val="folHlink"/>
                        </a:buClr>
                        <a:buSzPct val="60000"/>
                        <a:buFont typeface="Wingdings" pitchFamily="2" charset="2"/>
                        <a:buNone/>
                        <a:tabLst/>
                      </a:pPr>
                      <a:r>
                        <a:rPr kumimoji="0" lang="en-US" sz="1900" b="0" i="0" u="none" strike="noStrike" cap="none" normalizeH="0" baseline="0">
                          <a:ln>
                            <a:noFill/>
                          </a:ln>
                          <a:solidFill>
                            <a:srgbClr val="211D1E"/>
                          </a:solidFill>
                          <a:effectLst/>
                          <a:latin typeface="Times New Roman" pitchFamily="18" charset="0"/>
                        </a:rPr>
                        <a:t>Nó là 1 hệ thống đơn người dùng. 	</a:t>
                      </a:r>
                      <a:endParaRPr kumimoji="0" lang="en-US" sz="19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1700"/>
                        </a:spcBef>
                        <a:spcAft>
                          <a:spcPct val="0"/>
                        </a:spcAft>
                        <a:buClr>
                          <a:schemeClr val="folHlink"/>
                        </a:buClr>
                        <a:buSzPct val="60000"/>
                        <a:buFont typeface="Wingdings" pitchFamily="2" charset="2"/>
                        <a:buNone/>
                        <a:tabLst/>
                      </a:pPr>
                      <a:r>
                        <a:rPr kumimoji="0" lang="en-US" sz="1900" b="0" i="0" u="none" strike="noStrike" cap="none" normalizeH="0" baseline="0">
                          <a:ln>
                            <a:noFill/>
                          </a:ln>
                          <a:solidFill>
                            <a:srgbClr val="211D1E"/>
                          </a:solidFill>
                          <a:effectLst/>
                          <a:latin typeface="Times New Roman" pitchFamily="18" charset="0"/>
                        </a:rPr>
                        <a:t>Nó là 1 hệ thống đa người dùng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0675">
                <a:tc>
                  <a:txBody>
                    <a:bodyPr/>
                    <a:lstStyle/>
                    <a:p>
                      <a:pPr marL="0" marR="0" lvl="0" indent="0" algn="just" defTabSz="914400" rtl="0" eaLnBrk="1" fontAlgn="base" latinLnBrk="0" hangingPunct="1">
                        <a:lnSpc>
                          <a:spcPct val="100000"/>
                        </a:lnSpc>
                        <a:spcBef>
                          <a:spcPts val="1700"/>
                        </a:spcBef>
                        <a:spcAft>
                          <a:spcPct val="0"/>
                        </a:spcAft>
                        <a:buClr>
                          <a:schemeClr val="folHlink"/>
                        </a:buClr>
                        <a:buSzPct val="60000"/>
                        <a:buFont typeface="Wingdings" pitchFamily="2" charset="2"/>
                        <a:buNone/>
                        <a:tabLst/>
                      </a:pPr>
                      <a:r>
                        <a:rPr kumimoji="0" lang="en-US" sz="1900" b="0" i="0" u="none" strike="noStrike" cap="none" normalizeH="0" baseline="0">
                          <a:ln>
                            <a:noFill/>
                          </a:ln>
                          <a:solidFill>
                            <a:srgbClr val="211D1E"/>
                          </a:solidFill>
                          <a:effectLst/>
                          <a:latin typeface="Times New Roman" pitchFamily="18" charset="0"/>
                        </a:rPr>
                        <a:t>Hầu hết các DBMS không hỗ trợ kiến trúc client/server.	</a:t>
                      </a:r>
                      <a:endParaRPr kumimoji="0" lang="en-US" sz="19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ts val="1700"/>
                        </a:spcBef>
                        <a:spcAft>
                          <a:spcPct val="0"/>
                        </a:spcAft>
                        <a:buClr>
                          <a:schemeClr val="folHlink"/>
                        </a:buClr>
                        <a:buSzPct val="60000"/>
                        <a:buFont typeface="Wingdings" pitchFamily="2" charset="2"/>
                        <a:buNone/>
                        <a:tabLst/>
                      </a:pPr>
                      <a:r>
                        <a:rPr kumimoji="0" lang="en-US" sz="1900" b="0" i="0" u="none" strike="noStrike" cap="none" normalizeH="0" baseline="0">
                          <a:ln>
                            <a:noFill/>
                          </a:ln>
                          <a:solidFill>
                            <a:srgbClr val="211D1E"/>
                          </a:solidFill>
                          <a:effectLst/>
                          <a:latin typeface="Times New Roman" pitchFamily="18" charset="0"/>
                        </a:rPr>
                        <a:t>Nó hỗ trợ kiến trúc client/server.	</a:t>
                      </a:r>
                      <a:endParaRPr kumimoji="0" lang="en-US" sz="19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Footer Placeholder 1"/>
          <p:cNvSpPr>
            <a:spLocks noGrp="1"/>
          </p:cNvSpPr>
          <p:nvPr>
            <p:ph type="ftr" sz="quarter" idx="11"/>
          </p:nvPr>
        </p:nvSpPr>
        <p:spPr/>
        <p:txBody>
          <a:bodyPr/>
          <a:lstStyle/>
          <a:p>
            <a:r>
              <a:rPr lang="en-US"/>
              <a:t>Trần Thi Kim Chi</a:t>
            </a:r>
          </a:p>
        </p:txBody>
      </p:sp>
    </p:spTree>
    <p:extLst>
      <p:ext uri="{BB962C8B-B14F-4D97-AF65-F5344CB8AC3E}">
        <p14:creationId xmlns:p14="http://schemas.microsoft.com/office/powerpoint/2010/main" val="2832006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403486"/>
                                        </p:tgtEl>
                                        <p:attrNameLst>
                                          <p:attrName>style.visibility</p:attrName>
                                        </p:attrNameLst>
                                      </p:cBhvr>
                                      <p:to>
                                        <p:strVal val="visible"/>
                                      </p:to>
                                    </p:set>
                                    <p:anim calcmode="lin" valueType="num">
                                      <p:cBhvr>
                                        <p:cTn id="7" dur="1000" fill="hold"/>
                                        <p:tgtEl>
                                          <p:spTgt spid="403486"/>
                                        </p:tgtEl>
                                        <p:attrNameLst>
                                          <p:attrName>ppt_w</p:attrName>
                                        </p:attrNameLst>
                                      </p:cBhvr>
                                      <p:tavLst>
                                        <p:tav tm="0">
                                          <p:val>
                                            <p:fltVal val="0"/>
                                          </p:val>
                                        </p:tav>
                                        <p:tav tm="100000">
                                          <p:val>
                                            <p:strVal val="#ppt_w"/>
                                          </p:val>
                                        </p:tav>
                                      </p:tavLst>
                                    </p:anim>
                                    <p:anim calcmode="lin" valueType="num">
                                      <p:cBhvr>
                                        <p:cTn id="8" dur="1000" fill="hold"/>
                                        <p:tgtEl>
                                          <p:spTgt spid="40348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698500" y="96838"/>
            <a:ext cx="8610600" cy="838200"/>
          </a:xfrm>
        </p:spPr>
        <p:txBody>
          <a:bodyPr/>
          <a:lstStyle/>
          <a:p>
            <a:r>
              <a:rPr lang="en-US" altLang="en-US" sz="3200" b="1">
                <a:solidFill>
                  <a:schemeClr val="hlink"/>
                </a:solidFill>
                <a:latin typeface="Arial" panose="020B0604020202020204" pitchFamily="34" charset="0"/>
              </a:rPr>
              <a:t>Các bước phát triển cơ sở dữ liệu</a:t>
            </a:r>
          </a:p>
        </p:txBody>
      </p:sp>
      <p:sp>
        <p:nvSpPr>
          <p:cNvPr id="12291" name="Text Box 25"/>
          <p:cNvSpPr txBox="1">
            <a:spLocks noChangeArrowheads="1"/>
          </p:cNvSpPr>
          <p:nvPr/>
        </p:nvSpPr>
        <p:spPr bwMode="auto">
          <a:xfrm>
            <a:off x="228600" y="1104900"/>
            <a:ext cx="3276600" cy="787400"/>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Mô hình hóa </a:t>
            </a:r>
          </a:p>
          <a:p>
            <a:pPr algn="ctr">
              <a:spcBef>
                <a:spcPct val="0"/>
              </a:spcBef>
              <a:buClrTx/>
              <a:buSzTx/>
              <a:buFontTx/>
              <a:buNone/>
            </a:pPr>
            <a:r>
              <a:rPr lang="en-US" altLang="en-US" sz="2200">
                <a:solidFill>
                  <a:srgbClr val="0000FF"/>
                </a:solidFill>
              </a:rPr>
              <a:t>dữ liệu doanh nghiệp</a:t>
            </a:r>
          </a:p>
        </p:txBody>
      </p:sp>
      <p:sp>
        <p:nvSpPr>
          <p:cNvPr id="12292" name="Text Box 26"/>
          <p:cNvSpPr txBox="1">
            <a:spLocks noChangeArrowheads="1"/>
          </p:cNvSpPr>
          <p:nvPr/>
        </p:nvSpPr>
        <p:spPr bwMode="auto">
          <a:xfrm>
            <a:off x="1828800" y="2057400"/>
            <a:ext cx="2514600" cy="787400"/>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Mô hình hóa </a:t>
            </a:r>
          </a:p>
          <a:p>
            <a:pPr algn="ctr">
              <a:spcBef>
                <a:spcPct val="0"/>
              </a:spcBef>
              <a:buClrTx/>
              <a:buSzTx/>
              <a:buFontTx/>
              <a:buNone/>
            </a:pPr>
            <a:r>
              <a:rPr lang="en-US" altLang="en-US" sz="2200">
                <a:solidFill>
                  <a:srgbClr val="0000FF"/>
                </a:solidFill>
              </a:rPr>
              <a:t>dữ liệu ý niệm</a:t>
            </a:r>
          </a:p>
        </p:txBody>
      </p:sp>
      <p:sp>
        <p:nvSpPr>
          <p:cNvPr id="12293" name="Text Box 27"/>
          <p:cNvSpPr txBox="1">
            <a:spLocks noChangeArrowheads="1"/>
          </p:cNvSpPr>
          <p:nvPr/>
        </p:nvSpPr>
        <p:spPr bwMode="auto">
          <a:xfrm>
            <a:off x="3200400" y="3009900"/>
            <a:ext cx="2514600" cy="787400"/>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Thiết kế</a:t>
            </a:r>
          </a:p>
          <a:p>
            <a:pPr algn="ctr">
              <a:spcBef>
                <a:spcPct val="0"/>
              </a:spcBef>
              <a:buClrTx/>
              <a:buSzTx/>
              <a:buFontTx/>
              <a:buNone/>
            </a:pPr>
            <a:r>
              <a:rPr lang="en-US" altLang="en-US" sz="2200">
                <a:solidFill>
                  <a:srgbClr val="0000FF"/>
                </a:solidFill>
              </a:rPr>
              <a:t>CSDL luận lý</a:t>
            </a:r>
          </a:p>
        </p:txBody>
      </p:sp>
      <p:sp>
        <p:nvSpPr>
          <p:cNvPr id="12294" name="Text Box 28"/>
          <p:cNvSpPr txBox="1">
            <a:spLocks noChangeArrowheads="1"/>
          </p:cNvSpPr>
          <p:nvPr/>
        </p:nvSpPr>
        <p:spPr bwMode="auto">
          <a:xfrm>
            <a:off x="4495800" y="3962400"/>
            <a:ext cx="2514600" cy="787400"/>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Thiết kế</a:t>
            </a:r>
          </a:p>
          <a:p>
            <a:pPr algn="ctr">
              <a:spcBef>
                <a:spcPct val="0"/>
              </a:spcBef>
              <a:buClrTx/>
              <a:buSzTx/>
              <a:buFontTx/>
              <a:buNone/>
            </a:pPr>
            <a:r>
              <a:rPr lang="en-US" altLang="en-US" sz="2200">
                <a:solidFill>
                  <a:srgbClr val="0000FF"/>
                </a:solidFill>
              </a:rPr>
              <a:t>CSDL vật lý</a:t>
            </a:r>
          </a:p>
        </p:txBody>
      </p:sp>
      <p:sp>
        <p:nvSpPr>
          <p:cNvPr id="12295" name="Text Box 29"/>
          <p:cNvSpPr txBox="1">
            <a:spLocks noChangeArrowheads="1"/>
          </p:cNvSpPr>
          <p:nvPr/>
        </p:nvSpPr>
        <p:spPr bwMode="auto">
          <a:xfrm>
            <a:off x="5410200" y="4940300"/>
            <a:ext cx="2514600" cy="452438"/>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Thực hiện CSDL</a:t>
            </a:r>
          </a:p>
        </p:txBody>
      </p:sp>
      <p:sp>
        <p:nvSpPr>
          <p:cNvPr id="12296" name="Text Box 30"/>
          <p:cNvSpPr txBox="1">
            <a:spLocks noChangeArrowheads="1"/>
          </p:cNvSpPr>
          <p:nvPr/>
        </p:nvSpPr>
        <p:spPr bwMode="auto">
          <a:xfrm>
            <a:off x="6248400" y="5562600"/>
            <a:ext cx="2514600" cy="452438"/>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Bảo trì CSDL</a:t>
            </a:r>
          </a:p>
        </p:txBody>
      </p:sp>
      <p:sp>
        <p:nvSpPr>
          <p:cNvPr id="12297" name="AutoShape 33"/>
          <p:cNvSpPr>
            <a:spLocks noChangeArrowheads="1"/>
          </p:cNvSpPr>
          <p:nvPr/>
        </p:nvSpPr>
        <p:spPr bwMode="auto">
          <a:xfrm rot="10800000" flipH="1">
            <a:off x="3657600" y="1333500"/>
            <a:ext cx="304800" cy="609600"/>
          </a:xfrm>
          <a:prstGeom prst="curvedLef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2298" name="AutoShape 34"/>
          <p:cNvSpPr>
            <a:spLocks noChangeArrowheads="1"/>
          </p:cNvSpPr>
          <p:nvPr/>
        </p:nvSpPr>
        <p:spPr bwMode="auto">
          <a:xfrm rot="10800000" flipH="1">
            <a:off x="4495800" y="2311400"/>
            <a:ext cx="304800" cy="609600"/>
          </a:xfrm>
          <a:prstGeom prst="curvedLef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2299" name="AutoShape 35"/>
          <p:cNvSpPr>
            <a:spLocks noChangeArrowheads="1"/>
          </p:cNvSpPr>
          <p:nvPr/>
        </p:nvSpPr>
        <p:spPr bwMode="auto">
          <a:xfrm rot="10800000" flipH="1">
            <a:off x="5854700" y="3225800"/>
            <a:ext cx="304800" cy="609600"/>
          </a:xfrm>
          <a:prstGeom prst="curvedLef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2300" name="AutoShape 36"/>
          <p:cNvSpPr>
            <a:spLocks noChangeArrowheads="1"/>
          </p:cNvSpPr>
          <p:nvPr/>
        </p:nvSpPr>
        <p:spPr bwMode="auto">
          <a:xfrm rot="10800000" flipH="1">
            <a:off x="7150100" y="4191000"/>
            <a:ext cx="304800" cy="609600"/>
          </a:xfrm>
          <a:prstGeom prst="curvedLef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2301" name="AutoShape 37"/>
          <p:cNvSpPr>
            <a:spLocks noChangeArrowheads="1"/>
          </p:cNvSpPr>
          <p:nvPr/>
        </p:nvSpPr>
        <p:spPr bwMode="auto">
          <a:xfrm rot="10800000" flipH="1">
            <a:off x="8039100" y="4889500"/>
            <a:ext cx="304800" cy="609600"/>
          </a:xfrm>
          <a:prstGeom prst="curvedLef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2302" name="AutoShape 38"/>
          <p:cNvSpPr>
            <a:spLocks noChangeArrowheads="1"/>
          </p:cNvSpPr>
          <p:nvPr/>
        </p:nvSpPr>
        <p:spPr bwMode="auto">
          <a:xfrm>
            <a:off x="1409700" y="1981200"/>
            <a:ext cx="304800" cy="609600"/>
          </a:xfrm>
          <a:prstGeom prst="curvedRigh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2303" name="AutoShape 43"/>
          <p:cNvSpPr>
            <a:spLocks noChangeArrowheads="1"/>
          </p:cNvSpPr>
          <p:nvPr/>
        </p:nvSpPr>
        <p:spPr bwMode="auto">
          <a:xfrm>
            <a:off x="2781300" y="2933700"/>
            <a:ext cx="304800" cy="609600"/>
          </a:xfrm>
          <a:prstGeom prst="curvedRigh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2304" name="AutoShape 44"/>
          <p:cNvSpPr>
            <a:spLocks noChangeArrowheads="1"/>
          </p:cNvSpPr>
          <p:nvPr/>
        </p:nvSpPr>
        <p:spPr bwMode="auto">
          <a:xfrm>
            <a:off x="4064000" y="3886200"/>
            <a:ext cx="304800" cy="609600"/>
          </a:xfrm>
          <a:prstGeom prst="curvedRigh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2305" name="AutoShape 45"/>
          <p:cNvSpPr>
            <a:spLocks noChangeArrowheads="1"/>
          </p:cNvSpPr>
          <p:nvPr/>
        </p:nvSpPr>
        <p:spPr bwMode="auto">
          <a:xfrm>
            <a:off x="5003800" y="4826000"/>
            <a:ext cx="304800" cy="609600"/>
          </a:xfrm>
          <a:prstGeom prst="curvedRigh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2306" name="AutoShape 46"/>
          <p:cNvSpPr>
            <a:spLocks noChangeArrowheads="1"/>
          </p:cNvSpPr>
          <p:nvPr/>
        </p:nvSpPr>
        <p:spPr bwMode="auto">
          <a:xfrm>
            <a:off x="5816600" y="5486400"/>
            <a:ext cx="304800" cy="609600"/>
          </a:xfrm>
          <a:prstGeom prst="curvedRigh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Tree>
    <p:extLst>
      <p:ext uri="{BB962C8B-B14F-4D97-AF65-F5344CB8AC3E}">
        <p14:creationId xmlns:p14="http://schemas.microsoft.com/office/powerpoint/2010/main" val="9249327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850900" y="38797"/>
            <a:ext cx="8610600" cy="838200"/>
          </a:xfrm>
        </p:spPr>
        <p:txBody>
          <a:bodyPr/>
          <a:lstStyle/>
          <a:p>
            <a:r>
              <a:rPr lang="en-US" altLang="en-US" sz="3200" b="1">
                <a:solidFill>
                  <a:schemeClr val="hlink"/>
                </a:solidFill>
                <a:latin typeface="Arial" panose="020B0604020202020204" pitchFamily="34" charset="0"/>
              </a:rPr>
              <a:t>Các bước phát triển cơ sở dữ liệu</a:t>
            </a:r>
          </a:p>
        </p:txBody>
      </p:sp>
      <p:sp>
        <p:nvSpPr>
          <p:cNvPr id="13315" name="Text Box 4"/>
          <p:cNvSpPr txBox="1">
            <a:spLocks noChangeArrowheads="1"/>
          </p:cNvSpPr>
          <p:nvPr/>
        </p:nvSpPr>
        <p:spPr bwMode="auto">
          <a:xfrm>
            <a:off x="1828800" y="2057400"/>
            <a:ext cx="2514600" cy="787400"/>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Mô hình hóa </a:t>
            </a:r>
          </a:p>
          <a:p>
            <a:pPr algn="ctr">
              <a:spcBef>
                <a:spcPct val="0"/>
              </a:spcBef>
              <a:buClrTx/>
              <a:buSzTx/>
              <a:buFontTx/>
              <a:buNone/>
            </a:pPr>
            <a:r>
              <a:rPr lang="en-US" altLang="en-US" sz="2200">
                <a:solidFill>
                  <a:srgbClr val="0000FF"/>
                </a:solidFill>
              </a:rPr>
              <a:t>dữ liệu ý niệm</a:t>
            </a:r>
          </a:p>
        </p:txBody>
      </p:sp>
      <p:sp>
        <p:nvSpPr>
          <p:cNvPr id="13316" name="Text Box 5"/>
          <p:cNvSpPr txBox="1">
            <a:spLocks noChangeArrowheads="1"/>
          </p:cNvSpPr>
          <p:nvPr/>
        </p:nvSpPr>
        <p:spPr bwMode="auto">
          <a:xfrm>
            <a:off x="3200400" y="3009900"/>
            <a:ext cx="2514600" cy="787400"/>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Thiết kế</a:t>
            </a:r>
          </a:p>
          <a:p>
            <a:pPr algn="ctr">
              <a:spcBef>
                <a:spcPct val="0"/>
              </a:spcBef>
              <a:buClrTx/>
              <a:buSzTx/>
              <a:buFontTx/>
              <a:buNone/>
            </a:pPr>
            <a:r>
              <a:rPr lang="en-US" altLang="en-US" sz="2200">
                <a:solidFill>
                  <a:srgbClr val="0000FF"/>
                </a:solidFill>
              </a:rPr>
              <a:t>CSDL luận lý</a:t>
            </a:r>
          </a:p>
        </p:txBody>
      </p:sp>
      <p:sp>
        <p:nvSpPr>
          <p:cNvPr id="13317" name="Text Box 6"/>
          <p:cNvSpPr txBox="1">
            <a:spLocks noChangeArrowheads="1"/>
          </p:cNvSpPr>
          <p:nvPr/>
        </p:nvSpPr>
        <p:spPr bwMode="auto">
          <a:xfrm>
            <a:off x="4495800" y="3962400"/>
            <a:ext cx="2514600" cy="787400"/>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Thiết kế</a:t>
            </a:r>
          </a:p>
          <a:p>
            <a:pPr algn="ctr">
              <a:spcBef>
                <a:spcPct val="0"/>
              </a:spcBef>
              <a:buClrTx/>
              <a:buSzTx/>
              <a:buFontTx/>
              <a:buNone/>
            </a:pPr>
            <a:r>
              <a:rPr lang="en-US" altLang="en-US" sz="2200">
                <a:solidFill>
                  <a:srgbClr val="0000FF"/>
                </a:solidFill>
              </a:rPr>
              <a:t>CSDL vật lý</a:t>
            </a:r>
          </a:p>
        </p:txBody>
      </p:sp>
      <p:sp>
        <p:nvSpPr>
          <p:cNvPr id="13318" name="Text Box 7"/>
          <p:cNvSpPr txBox="1">
            <a:spLocks noChangeArrowheads="1"/>
          </p:cNvSpPr>
          <p:nvPr/>
        </p:nvSpPr>
        <p:spPr bwMode="auto">
          <a:xfrm>
            <a:off x="5410200" y="4940300"/>
            <a:ext cx="2514600" cy="452438"/>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Thực hiện CSDL</a:t>
            </a:r>
          </a:p>
        </p:txBody>
      </p:sp>
      <p:sp>
        <p:nvSpPr>
          <p:cNvPr id="13319" name="Text Box 8"/>
          <p:cNvSpPr txBox="1">
            <a:spLocks noChangeArrowheads="1"/>
          </p:cNvSpPr>
          <p:nvPr/>
        </p:nvSpPr>
        <p:spPr bwMode="auto">
          <a:xfrm>
            <a:off x="6248400" y="5562600"/>
            <a:ext cx="2514600" cy="452438"/>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Bảo trì CSDL</a:t>
            </a:r>
          </a:p>
        </p:txBody>
      </p:sp>
      <p:sp>
        <p:nvSpPr>
          <p:cNvPr id="13320" name="AutoShape 9"/>
          <p:cNvSpPr>
            <a:spLocks noChangeArrowheads="1"/>
          </p:cNvSpPr>
          <p:nvPr/>
        </p:nvSpPr>
        <p:spPr bwMode="auto">
          <a:xfrm rot="10800000" flipH="1">
            <a:off x="3657600" y="1333500"/>
            <a:ext cx="304800" cy="609600"/>
          </a:xfrm>
          <a:prstGeom prst="curvedLef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3321" name="AutoShape 10"/>
          <p:cNvSpPr>
            <a:spLocks noChangeArrowheads="1"/>
          </p:cNvSpPr>
          <p:nvPr/>
        </p:nvSpPr>
        <p:spPr bwMode="auto">
          <a:xfrm rot="10800000" flipH="1">
            <a:off x="4495800" y="2311400"/>
            <a:ext cx="304800" cy="609600"/>
          </a:xfrm>
          <a:prstGeom prst="curvedLef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3322" name="AutoShape 11"/>
          <p:cNvSpPr>
            <a:spLocks noChangeArrowheads="1"/>
          </p:cNvSpPr>
          <p:nvPr/>
        </p:nvSpPr>
        <p:spPr bwMode="auto">
          <a:xfrm rot="10800000" flipH="1">
            <a:off x="5854700" y="3225800"/>
            <a:ext cx="304800" cy="609600"/>
          </a:xfrm>
          <a:prstGeom prst="curvedLef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3323" name="AutoShape 12"/>
          <p:cNvSpPr>
            <a:spLocks noChangeArrowheads="1"/>
          </p:cNvSpPr>
          <p:nvPr/>
        </p:nvSpPr>
        <p:spPr bwMode="auto">
          <a:xfrm rot="10800000" flipH="1">
            <a:off x="7150100" y="4191000"/>
            <a:ext cx="304800" cy="609600"/>
          </a:xfrm>
          <a:prstGeom prst="curvedLef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3324" name="AutoShape 13"/>
          <p:cNvSpPr>
            <a:spLocks noChangeArrowheads="1"/>
          </p:cNvSpPr>
          <p:nvPr/>
        </p:nvSpPr>
        <p:spPr bwMode="auto">
          <a:xfrm rot="10800000" flipH="1">
            <a:off x="8039100" y="4889500"/>
            <a:ext cx="304800" cy="609600"/>
          </a:xfrm>
          <a:prstGeom prst="curvedLef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3325" name="AutoShape 14"/>
          <p:cNvSpPr>
            <a:spLocks noChangeArrowheads="1"/>
          </p:cNvSpPr>
          <p:nvPr/>
        </p:nvSpPr>
        <p:spPr bwMode="auto">
          <a:xfrm>
            <a:off x="1409700" y="1981200"/>
            <a:ext cx="304800" cy="609600"/>
          </a:xfrm>
          <a:prstGeom prst="curvedRigh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3326" name="AutoShape 15"/>
          <p:cNvSpPr>
            <a:spLocks noChangeArrowheads="1"/>
          </p:cNvSpPr>
          <p:nvPr/>
        </p:nvSpPr>
        <p:spPr bwMode="auto">
          <a:xfrm>
            <a:off x="2781300" y="2933700"/>
            <a:ext cx="304800" cy="609600"/>
          </a:xfrm>
          <a:prstGeom prst="curvedRigh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3327" name="AutoShape 16"/>
          <p:cNvSpPr>
            <a:spLocks noChangeArrowheads="1"/>
          </p:cNvSpPr>
          <p:nvPr/>
        </p:nvSpPr>
        <p:spPr bwMode="auto">
          <a:xfrm>
            <a:off x="4064000" y="3886200"/>
            <a:ext cx="304800" cy="609600"/>
          </a:xfrm>
          <a:prstGeom prst="curvedRigh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3328" name="AutoShape 17"/>
          <p:cNvSpPr>
            <a:spLocks noChangeArrowheads="1"/>
          </p:cNvSpPr>
          <p:nvPr/>
        </p:nvSpPr>
        <p:spPr bwMode="auto">
          <a:xfrm>
            <a:off x="5003800" y="4826000"/>
            <a:ext cx="304800" cy="609600"/>
          </a:xfrm>
          <a:prstGeom prst="curvedRigh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3329" name="AutoShape 18"/>
          <p:cNvSpPr>
            <a:spLocks noChangeArrowheads="1"/>
          </p:cNvSpPr>
          <p:nvPr/>
        </p:nvSpPr>
        <p:spPr bwMode="auto">
          <a:xfrm>
            <a:off x="5816600" y="5486400"/>
            <a:ext cx="304800" cy="609600"/>
          </a:xfrm>
          <a:prstGeom prst="curvedRigh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3330" name="Text Box 19"/>
          <p:cNvSpPr txBox="1">
            <a:spLocks noChangeArrowheads="1"/>
          </p:cNvSpPr>
          <p:nvPr/>
        </p:nvSpPr>
        <p:spPr bwMode="auto">
          <a:xfrm>
            <a:off x="3886200" y="1066800"/>
            <a:ext cx="5105400" cy="1079500"/>
          </a:xfrm>
          <a:prstGeom prst="rect">
            <a:avLst/>
          </a:prstGeom>
          <a:solidFill>
            <a:srgbClr val="FFFF99"/>
          </a:solidFill>
          <a:ln w="25400">
            <a:solidFill>
              <a:schemeClr va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3038" indent="-173038">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Char char="•"/>
            </a:pPr>
            <a:r>
              <a:rPr lang="en-US" altLang="en-US" sz="2100">
                <a:solidFill>
                  <a:srgbClr val="0000FF"/>
                </a:solidFill>
              </a:rPr>
              <a:t>Phân tích việc xử lý dữ liệu hiện tại.</a:t>
            </a:r>
          </a:p>
          <a:p>
            <a:pPr>
              <a:spcBef>
                <a:spcPct val="0"/>
              </a:spcBef>
              <a:buClrTx/>
              <a:buSzTx/>
              <a:buFontTx/>
              <a:buChar char="•"/>
            </a:pPr>
            <a:r>
              <a:rPr lang="en-US" altLang="en-US" sz="2100">
                <a:solidFill>
                  <a:srgbClr val="0000FF"/>
                </a:solidFill>
              </a:rPr>
              <a:t>Phân tích toàn bộ các chức năng nghiệp vụ và các yêu cầu CSDL.</a:t>
            </a:r>
          </a:p>
        </p:txBody>
      </p:sp>
      <p:sp>
        <p:nvSpPr>
          <p:cNvPr id="13331" name="Line 20"/>
          <p:cNvSpPr>
            <a:spLocks noChangeShapeType="1"/>
          </p:cNvSpPr>
          <p:nvPr/>
        </p:nvSpPr>
        <p:spPr bwMode="auto">
          <a:xfrm>
            <a:off x="2895600" y="1219200"/>
            <a:ext cx="990600" cy="0"/>
          </a:xfrm>
          <a:prstGeom prst="line">
            <a:avLst/>
          </a:prstGeom>
          <a:noFill/>
          <a:ln w="254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2" name="Text Box 24"/>
          <p:cNvSpPr txBox="1">
            <a:spLocks noChangeArrowheads="1"/>
          </p:cNvSpPr>
          <p:nvPr/>
        </p:nvSpPr>
        <p:spPr bwMode="auto">
          <a:xfrm>
            <a:off x="228600" y="1104900"/>
            <a:ext cx="3276600" cy="787400"/>
          </a:xfrm>
          <a:prstGeom prst="rect">
            <a:avLst/>
          </a:prstGeom>
          <a:solidFill>
            <a:srgbClr val="FFD1E8"/>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Mô hình hóa </a:t>
            </a:r>
          </a:p>
          <a:p>
            <a:pPr algn="ctr">
              <a:spcBef>
                <a:spcPct val="0"/>
              </a:spcBef>
              <a:buClrTx/>
              <a:buSzTx/>
              <a:buFontTx/>
              <a:buNone/>
            </a:pPr>
            <a:r>
              <a:rPr lang="en-US" altLang="en-US" sz="2200">
                <a:solidFill>
                  <a:srgbClr val="0000FF"/>
                </a:solidFill>
              </a:rPr>
              <a:t>dữ liệu doanh nghiệp</a:t>
            </a:r>
          </a:p>
        </p:txBody>
      </p:sp>
    </p:spTree>
    <p:extLst>
      <p:ext uri="{BB962C8B-B14F-4D97-AF65-F5344CB8AC3E}">
        <p14:creationId xmlns:p14="http://schemas.microsoft.com/office/powerpoint/2010/main" val="714738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txBox="1">
            <a:spLocks noGrp="1"/>
          </p:cNvSpPr>
          <p:nvPr/>
        </p:nvSpPr>
        <p:spPr>
          <a:xfrm>
            <a:off x="6062663" y="6111875"/>
            <a:ext cx="2286000" cy="365125"/>
          </a:xfrm>
          <a:prstGeom prst="rect">
            <a:avLst/>
          </a:prstGeom>
          <a:noFill/>
        </p:spPr>
        <p:txBody>
          <a:bodyPr anchor="b"/>
          <a:lstStyle/>
          <a:p>
            <a:pPr eaLnBrk="1" hangingPunct="1">
              <a:defRPr/>
            </a:pPr>
            <a:r>
              <a:rPr lang="en-US" sz="1000">
                <a:solidFill>
                  <a:schemeClr val="bg2">
                    <a:shade val="50000"/>
                  </a:schemeClr>
                </a:solidFill>
                <a:latin typeface="Verdana" pitchFamily="34" charset="0"/>
              </a:rPr>
              <a:t>Database System</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934F0A4D-29DD-4991-8C0F-A245D4369F13}" type="slidenum">
              <a:rPr lang="en-US" sz="1000">
                <a:solidFill>
                  <a:schemeClr val="bg2">
                    <a:shade val="50000"/>
                  </a:schemeClr>
                </a:solidFill>
                <a:latin typeface="Verdana" pitchFamily="34" charset="0"/>
              </a:rPr>
              <a:pPr algn="r" eaLnBrk="1" hangingPunct="1">
                <a:defRPr/>
              </a:pPr>
              <a:t>5</a:t>
            </a:fld>
            <a:endParaRPr lang="en-US" sz="1000">
              <a:solidFill>
                <a:schemeClr val="bg2">
                  <a:shade val="50000"/>
                </a:schemeClr>
              </a:solidFill>
              <a:latin typeface="Verdana" pitchFamily="34" charset="0"/>
            </a:endParaRPr>
          </a:p>
        </p:txBody>
      </p:sp>
      <p:grpSp>
        <p:nvGrpSpPr>
          <p:cNvPr id="274438" name="Group 6"/>
          <p:cNvGrpSpPr>
            <a:grpSpLocks/>
          </p:cNvGrpSpPr>
          <p:nvPr/>
        </p:nvGrpSpPr>
        <p:grpSpPr bwMode="auto">
          <a:xfrm>
            <a:off x="533400" y="3997325"/>
            <a:ext cx="8610600" cy="2509838"/>
            <a:chOff x="1044" y="768"/>
            <a:chExt cx="4176" cy="2034"/>
          </a:xfrm>
        </p:grpSpPr>
        <p:sp>
          <p:nvSpPr>
            <p:cNvPr id="274439" name="Rectangle 7"/>
            <p:cNvSpPr>
              <a:spLocks noChangeArrowheads="1"/>
            </p:cNvSpPr>
            <p:nvPr/>
          </p:nvSpPr>
          <p:spPr bwMode="auto">
            <a:xfrm>
              <a:off x="1044" y="768"/>
              <a:ext cx="4176" cy="158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440" name="Text Box 8"/>
            <p:cNvSpPr txBox="1">
              <a:spLocks noChangeArrowheads="1"/>
            </p:cNvSpPr>
            <p:nvPr/>
          </p:nvSpPr>
          <p:spPr bwMode="auto">
            <a:xfrm>
              <a:off x="1140" y="852"/>
              <a:ext cx="3888" cy="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defTabSz="1600200">
                <a:tabLst>
                  <a:tab pos="914400" algn="l"/>
                  <a:tab pos="2571750" algn="l"/>
                  <a:tab pos="5543550" algn="l"/>
                  <a:tab pos="7143750" algn="l"/>
                </a:tabLst>
                <a:defRPr kumimoji="1" sz="2400">
                  <a:solidFill>
                    <a:schemeClr val="tx1"/>
                  </a:solidFill>
                  <a:latin typeface="Times New Roman" pitchFamily="18" charset="0"/>
                </a:defRPr>
              </a:lvl1pPr>
              <a:lvl2pPr marL="800100" indent="-342900" defTabSz="1600200">
                <a:tabLst>
                  <a:tab pos="914400" algn="l"/>
                  <a:tab pos="2571750" algn="l"/>
                  <a:tab pos="5543550" algn="l"/>
                  <a:tab pos="7143750" algn="l"/>
                </a:tabLst>
                <a:defRPr kumimoji="1" sz="2400">
                  <a:solidFill>
                    <a:schemeClr val="tx1"/>
                  </a:solidFill>
                  <a:latin typeface="Times New Roman" pitchFamily="18" charset="0"/>
                </a:defRPr>
              </a:lvl2pPr>
              <a:lvl3pPr marL="1257300" indent="-342900" defTabSz="1600200">
                <a:tabLst>
                  <a:tab pos="914400" algn="l"/>
                  <a:tab pos="2571750" algn="l"/>
                  <a:tab pos="5543550" algn="l"/>
                  <a:tab pos="7143750" algn="l"/>
                </a:tabLst>
                <a:defRPr kumimoji="1" sz="2400">
                  <a:solidFill>
                    <a:schemeClr val="tx1"/>
                  </a:solidFill>
                  <a:latin typeface="Times New Roman" pitchFamily="18" charset="0"/>
                </a:defRPr>
              </a:lvl3pPr>
              <a:lvl4pPr marL="1714500" indent="-342900" defTabSz="1600200">
                <a:tabLst>
                  <a:tab pos="914400" algn="l"/>
                  <a:tab pos="2571750" algn="l"/>
                  <a:tab pos="5543550" algn="l"/>
                  <a:tab pos="7143750" algn="l"/>
                </a:tabLst>
                <a:defRPr kumimoji="1" sz="2400">
                  <a:solidFill>
                    <a:schemeClr val="tx1"/>
                  </a:solidFill>
                  <a:latin typeface="Times New Roman" pitchFamily="18" charset="0"/>
                </a:defRPr>
              </a:lvl4pPr>
              <a:lvl5pPr marL="2171700" indent="-342900" defTabSz="1600200">
                <a:tabLst>
                  <a:tab pos="914400" algn="l"/>
                  <a:tab pos="2571750" algn="l"/>
                  <a:tab pos="5543550" algn="l"/>
                  <a:tab pos="7143750" algn="l"/>
                </a:tabLst>
                <a:defRPr kumimoji="1" sz="2400">
                  <a:solidFill>
                    <a:schemeClr val="tx1"/>
                  </a:solidFill>
                  <a:latin typeface="Times New Roman" pitchFamily="18" charset="0"/>
                </a:defRPr>
              </a:lvl5pPr>
              <a:lvl6pPr marL="2628900" indent="-342900" defTabSz="1600200" fontAlgn="base">
                <a:spcBef>
                  <a:spcPct val="0"/>
                </a:spcBef>
                <a:spcAft>
                  <a:spcPct val="0"/>
                </a:spcAft>
                <a:tabLst>
                  <a:tab pos="914400" algn="l"/>
                  <a:tab pos="2571750" algn="l"/>
                  <a:tab pos="5543550" algn="l"/>
                  <a:tab pos="7143750" algn="l"/>
                </a:tabLst>
                <a:defRPr kumimoji="1" sz="2400">
                  <a:solidFill>
                    <a:schemeClr val="tx1"/>
                  </a:solidFill>
                  <a:latin typeface="Times New Roman" pitchFamily="18" charset="0"/>
                </a:defRPr>
              </a:lvl6pPr>
              <a:lvl7pPr marL="3086100" indent="-342900" defTabSz="1600200" fontAlgn="base">
                <a:spcBef>
                  <a:spcPct val="0"/>
                </a:spcBef>
                <a:spcAft>
                  <a:spcPct val="0"/>
                </a:spcAft>
                <a:tabLst>
                  <a:tab pos="914400" algn="l"/>
                  <a:tab pos="2571750" algn="l"/>
                  <a:tab pos="5543550" algn="l"/>
                  <a:tab pos="7143750" algn="l"/>
                </a:tabLst>
                <a:defRPr kumimoji="1" sz="2400">
                  <a:solidFill>
                    <a:schemeClr val="tx1"/>
                  </a:solidFill>
                  <a:latin typeface="Times New Roman" pitchFamily="18" charset="0"/>
                </a:defRPr>
              </a:lvl7pPr>
              <a:lvl8pPr marL="3543300" indent="-342900" defTabSz="1600200" fontAlgn="base">
                <a:spcBef>
                  <a:spcPct val="0"/>
                </a:spcBef>
                <a:spcAft>
                  <a:spcPct val="0"/>
                </a:spcAft>
                <a:tabLst>
                  <a:tab pos="914400" algn="l"/>
                  <a:tab pos="2571750" algn="l"/>
                  <a:tab pos="5543550" algn="l"/>
                  <a:tab pos="7143750" algn="l"/>
                </a:tabLst>
                <a:defRPr kumimoji="1" sz="2400">
                  <a:solidFill>
                    <a:schemeClr val="tx1"/>
                  </a:solidFill>
                  <a:latin typeface="Times New Roman" pitchFamily="18" charset="0"/>
                </a:defRPr>
              </a:lvl8pPr>
              <a:lvl9pPr marL="4000500" indent="-342900" defTabSz="1600200" fontAlgn="base">
                <a:spcBef>
                  <a:spcPct val="0"/>
                </a:spcBef>
                <a:spcAft>
                  <a:spcPct val="0"/>
                </a:spcAft>
                <a:tabLst>
                  <a:tab pos="914400" algn="l"/>
                  <a:tab pos="2571750" algn="l"/>
                  <a:tab pos="5543550" algn="l"/>
                  <a:tab pos="7143750" algn="l"/>
                </a:tabLst>
                <a:defRPr kumimoji="1" sz="2400">
                  <a:solidFill>
                    <a:schemeClr val="tx1"/>
                  </a:solidFill>
                  <a:latin typeface="Times New Roman" pitchFamily="18" charset="0"/>
                </a:defRPr>
              </a:lvl9pPr>
            </a:lstStyle>
            <a:p>
              <a:r>
                <a:rPr kumimoji="0" lang="en-US" sz="2000" i="1">
                  <a:solidFill>
                    <a:srgbClr val="FF0000"/>
                  </a:solidFill>
                </a:rPr>
                <a:t>Thông tin: dữ liệu trong ngữ cảnh</a:t>
              </a:r>
            </a:p>
            <a:p>
              <a:pPr algn="just" eaLnBrk="1" hangingPunct="1">
                <a:lnSpc>
                  <a:spcPct val="90000"/>
                </a:lnSpc>
                <a:spcBef>
                  <a:spcPct val="20000"/>
                </a:spcBef>
                <a:buClr>
                  <a:srgbClr val="0000FF"/>
                </a:buClr>
                <a:buSzPct val="75000"/>
                <a:buFont typeface="Wingdings" pitchFamily="2" charset="2"/>
                <a:buNone/>
              </a:pPr>
              <a:r>
                <a:rPr kumimoji="0" lang="en-US" sz="2000">
                  <a:solidFill>
                    <a:srgbClr val="0000FF"/>
                  </a:solidFill>
                </a:rPr>
                <a:t>STT	Mã sinh viên	Họ và tên sinh viên	Lớp	Tuổi</a:t>
              </a:r>
            </a:p>
            <a:p>
              <a:pPr algn="just" eaLnBrk="1" hangingPunct="1">
                <a:lnSpc>
                  <a:spcPct val="90000"/>
                </a:lnSpc>
                <a:spcBef>
                  <a:spcPct val="20000"/>
                </a:spcBef>
                <a:buClr>
                  <a:srgbClr val="0000FF"/>
                </a:buClr>
                <a:buSzPct val="75000"/>
                <a:buFont typeface="Wingdings" pitchFamily="2" charset="2"/>
                <a:buNone/>
              </a:pPr>
              <a:r>
                <a:rPr kumimoji="0" lang="en-US" sz="2000">
                  <a:latin typeface="Arial" pitchFamily="34" charset="0"/>
                  <a:cs typeface="Arial" pitchFamily="34" charset="0"/>
                </a:rPr>
                <a:t>1		10273	Nguyễn V</a:t>
              </a:r>
              <a:r>
                <a:rPr kumimoji="0" lang="en-US" sz="2000"/>
                <a:t>ăn Hoà</a:t>
              </a:r>
              <a:r>
                <a:rPr kumimoji="0" lang="en-US" sz="2000">
                  <a:latin typeface="Arial" pitchFamily="34" charset="0"/>
                  <a:cs typeface="Arial" pitchFamily="34" charset="0"/>
                </a:rPr>
                <a:t>	CDTH7	20</a:t>
              </a:r>
            </a:p>
            <a:p>
              <a:pPr algn="just" eaLnBrk="1" hangingPunct="1">
                <a:lnSpc>
                  <a:spcPct val="90000"/>
                </a:lnSpc>
                <a:spcBef>
                  <a:spcPct val="20000"/>
                </a:spcBef>
                <a:buClr>
                  <a:srgbClr val="0000FF"/>
                </a:buClr>
                <a:buSzPct val="75000"/>
                <a:buFont typeface="Wingdings" pitchFamily="2" charset="2"/>
                <a:buNone/>
              </a:pPr>
              <a:r>
                <a:rPr kumimoji="0" lang="en-US" sz="2000">
                  <a:latin typeface="Arial" pitchFamily="34" charset="0"/>
                  <a:cs typeface="Arial" pitchFamily="34" charset="0"/>
                </a:rPr>
                <a:t>2		00298	Nguy</a:t>
              </a:r>
              <a:r>
                <a:rPr kumimoji="0" lang="en-US" sz="2000"/>
                <a:t>ễn Minh Tâm</a:t>
              </a:r>
              <a:r>
                <a:rPr kumimoji="0" lang="en-US" sz="2000">
                  <a:latin typeface="Arial" pitchFamily="34" charset="0"/>
                  <a:cs typeface="Arial" pitchFamily="34" charset="0"/>
                </a:rPr>
                <a:t>	CDTH7	19</a:t>
              </a:r>
            </a:p>
            <a:p>
              <a:pPr algn="just" eaLnBrk="1" hangingPunct="1">
                <a:lnSpc>
                  <a:spcPct val="90000"/>
                </a:lnSpc>
                <a:spcBef>
                  <a:spcPct val="20000"/>
                </a:spcBef>
                <a:buClr>
                  <a:srgbClr val="0000FF"/>
                </a:buClr>
                <a:buSzPct val="75000"/>
                <a:buFont typeface="Wingdings" pitchFamily="2" charset="2"/>
                <a:buNone/>
              </a:pPr>
              <a:r>
                <a:rPr kumimoji="0" lang="en-US" sz="2000">
                  <a:latin typeface="Arial" pitchFamily="34" charset="0"/>
                  <a:cs typeface="Arial" pitchFamily="34" charset="0"/>
                </a:rPr>
                <a:t>…</a:t>
              </a:r>
            </a:p>
            <a:p>
              <a:pPr algn="just" eaLnBrk="1" hangingPunct="1">
                <a:lnSpc>
                  <a:spcPct val="90000"/>
                </a:lnSpc>
                <a:spcBef>
                  <a:spcPct val="20000"/>
                </a:spcBef>
                <a:buClr>
                  <a:srgbClr val="0000FF"/>
                </a:buClr>
                <a:buSzPct val="75000"/>
                <a:buFont typeface="Wingdings" pitchFamily="2" charset="2"/>
                <a:buNone/>
              </a:pPr>
              <a:r>
                <a:rPr kumimoji="0" lang="en-US" sz="2000">
                  <a:latin typeface="Arial" pitchFamily="34" charset="0"/>
                  <a:cs typeface="Arial" pitchFamily="34" charset="0"/>
                </a:rPr>
                <a:t>151	50542	Hồ </a:t>
              </a:r>
              <a:r>
                <a:rPr kumimoji="0" lang="en-US" sz="2000"/>
                <a:t>Xuân Phương </a:t>
              </a:r>
              <a:r>
                <a:rPr kumimoji="0" lang="en-US" sz="2000">
                  <a:latin typeface="Arial" pitchFamily="34" charset="0"/>
                  <a:cs typeface="Arial" pitchFamily="34" charset="0"/>
                </a:rPr>
                <a:t>	TCTH33	18</a:t>
              </a:r>
            </a:p>
            <a:p>
              <a:pPr algn="just" eaLnBrk="1" hangingPunct="1">
                <a:lnSpc>
                  <a:spcPct val="90000"/>
                </a:lnSpc>
                <a:spcBef>
                  <a:spcPct val="20000"/>
                </a:spcBef>
                <a:buClr>
                  <a:srgbClr val="0000FF"/>
                </a:buClr>
                <a:buSzPct val="75000"/>
                <a:buFont typeface="Wingdings" pitchFamily="2" charset="2"/>
                <a:buNone/>
              </a:pPr>
              <a:r>
                <a:rPr kumimoji="0" lang="en-US" sz="2000">
                  <a:latin typeface="Arial" pitchFamily="34" charset="0"/>
                  <a:cs typeface="Arial" pitchFamily="34" charset="0"/>
                </a:rPr>
                <a:t>152	50075	L</a:t>
              </a:r>
              <a:r>
                <a:rPr kumimoji="0" lang="en-US" sz="2000"/>
                <a:t>ê Việt Dũng</a:t>
              </a:r>
              <a:r>
                <a:rPr kumimoji="0" lang="en-US" sz="2000">
                  <a:latin typeface="Arial" pitchFamily="34" charset="0"/>
                  <a:cs typeface="Arial" pitchFamily="34" charset="0"/>
                </a:rPr>
                <a:t>	CNTH34	20</a:t>
              </a:r>
            </a:p>
          </p:txBody>
        </p:sp>
      </p:grpSp>
      <p:grpSp>
        <p:nvGrpSpPr>
          <p:cNvPr id="274441" name="Group 9"/>
          <p:cNvGrpSpPr>
            <a:grpSpLocks/>
          </p:cNvGrpSpPr>
          <p:nvPr/>
        </p:nvGrpSpPr>
        <p:grpSpPr bwMode="auto">
          <a:xfrm>
            <a:off x="685800" y="1852613"/>
            <a:ext cx="8458200" cy="2154237"/>
            <a:chOff x="1044" y="768"/>
            <a:chExt cx="4176" cy="1600"/>
          </a:xfrm>
        </p:grpSpPr>
        <p:sp>
          <p:nvSpPr>
            <p:cNvPr id="274442" name="Rectangle 10"/>
            <p:cNvSpPr>
              <a:spLocks noChangeArrowheads="1"/>
            </p:cNvSpPr>
            <p:nvPr/>
          </p:nvSpPr>
          <p:spPr bwMode="auto">
            <a:xfrm>
              <a:off x="1044" y="768"/>
              <a:ext cx="4176" cy="158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443" name="Text Box 11"/>
            <p:cNvSpPr txBox="1">
              <a:spLocks noChangeArrowheads="1"/>
            </p:cNvSpPr>
            <p:nvPr/>
          </p:nvSpPr>
          <p:spPr bwMode="auto">
            <a:xfrm>
              <a:off x="1140" y="852"/>
              <a:ext cx="3888" cy="1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1771650">
                <a:tabLst>
                  <a:tab pos="800100" algn="l"/>
                  <a:tab pos="2457450" algn="l"/>
                  <a:tab pos="5486400" algn="l"/>
                  <a:tab pos="7086600" algn="l"/>
                </a:tabLst>
                <a:defRPr kumimoji="1" sz="2400">
                  <a:solidFill>
                    <a:schemeClr val="tx1"/>
                  </a:solidFill>
                  <a:latin typeface="Times New Roman" pitchFamily="18" charset="0"/>
                </a:defRPr>
              </a:lvl1pPr>
              <a:lvl2pPr defTabSz="1771650">
                <a:tabLst>
                  <a:tab pos="800100" algn="l"/>
                  <a:tab pos="2457450" algn="l"/>
                  <a:tab pos="5486400" algn="l"/>
                  <a:tab pos="7086600" algn="l"/>
                </a:tabLst>
                <a:defRPr kumimoji="1" sz="2400">
                  <a:solidFill>
                    <a:schemeClr val="tx1"/>
                  </a:solidFill>
                  <a:latin typeface="Times New Roman" pitchFamily="18" charset="0"/>
                </a:defRPr>
              </a:lvl2pPr>
              <a:lvl3pPr defTabSz="1771650">
                <a:tabLst>
                  <a:tab pos="800100" algn="l"/>
                  <a:tab pos="2457450" algn="l"/>
                  <a:tab pos="5486400" algn="l"/>
                  <a:tab pos="7086600" algn="l"/>
                </a:tabLst>
                <a:defRPr kumimoji="1" sz="2400">
                  <a:solidFill>
                    <a:schemeClr val="tx1"/>
                  </a:solidFill>
                  <a:latin typeface="Times New Roman" pitchFamily="18" charset="0"/>
                </a:defRPr>
              </a:lvl3pPr>
              <a:lvl4pPr defTabSz="1771650">
                <a:tabLst>
                  <a:tab pos="800100" algn="l"/>
                  <a:tab pos="2457450" algn="l"/>
                  <a:tab pos="5486400" algn="l"/>
                  <a:tab pos="7086600" algn="l"/>
                </a:tabLst>
                <a:defRPr kumimoji="1" sz="2400">
                  <a:solidFill>
                    <a:schemeClr val="tx1"/>
                  </a:solidFill>
                  <a:latin typeface="Times New Roman" pitchFamily="18" charset="0"/>
                </a:defRPr>
              </a:lvl4pPr>
              <a:lvl5pPr defTabSz="1771650">
                <a:tabLst>
                  <a:tab pos="800100" algn="l"/>
                  <a:tab pos="2457450" algn="l"/>
                  <a:tab pos="5486400" algn="l"/>
                  <a:tab pos="7086600" algn="l"/>
                </a:tabLst>
                <a:defRPr kumimoji="1" sz="2400">
                  <a:solidFill>
                    <a:schemeClr val="tx1"/>
                  </a:solidFill>
                  <a:latin typeface="Times New Roman" pitchFamily="18" charset="0"/>
                </a:defRPr>
              </a:lvl5pPr>
              <a:lvl6pPr defTabSz="1771650" fontAlgn="base">
                <a:spcBef>
                  <a:spcPct val="0"/>
                </a:spcBef>
                <a:spcAft>
                  <a:spcPct val="0"/>
                </a:spcAft>
                <a:tabLst>
                  <a:tab pos="800100" algn="l"/>
                  <a:tab pos="2457450" algn="l"/>
                  <a:tab pos="5486400" algn="l"/>
                  <a:tab pos="7086600" algn="l"/>
                </a:tabLst>
                <a:defRPr kumimoji="1" sz="2400">
                  <a:solidFill>
                    <a:schemeClr val="tx1"/>
                  </a:solidFill>
                  <a:latin typeface="Times New Roman" pitchFamily="18" charset="0"/>
                </a:defRPr>
              </a:lvl6pPr>
              <a:lvl7pPr defTabSz="1771650" fontAlgn="base">
                <a:spcBef>
                  <a:spcPct val="0"/>
                </a:spcBef>
                <a:spcAft>
                  <a:spcPct val="0"/>
                </a:spcAft>
                <a:tabLst>
                  <a:tab pos="800100" algn="l"/>
                  <a:tab pos="2457450" algn="l"/>
                  <a:tab pos="5486400" algn="l"/>
                  <a:tab pos="7086600" algn="l"/>
                </a:tabLst>
                <a:defRPr kumimoji="1" sz="2400">
                  <a:solidFill>
                    <a:schemeClr val="tx1"/>
                  </a:solidFill>
                  <a:latin typeface="Times New Roman" pitchFamily="18" charset="0"/>
                </a:defRPr>
              </a:lvl7pPr>
              <a:lvl8pPr defTabSz="1771650" fontAlgn="base">
                <a:spcBef>
                  <a:spcPct val="0"/>
                </a:spcBef>
                <a:spcAft>
                  <a:spcPct val="0"/>
                </a:spcAft>
                <a:tabLst>
                  <a:tab pos="800100" algn="l"/>
                  <a:tab pos="2457450" algn="l"/>
                  <a:tab pos="5486400" algn="l"/>
                  <a:tab pos="7086600" algn="l"/>
                </a:tabLst>
                <a:defRPr kumimoji="1" sz="2400">
                  <a:solidFill>
                    <a:schemeClr val="tx1"/>
                  </a:solidFill>
                  <a:latin typeface="Times New Roman" pitchFamily="18" charset="0"/>
                </a:defRPr>
              </a:lvl8pPr>
              <a:lvl9pPr defTabSz="1771650" fontAlgn="base">
                <a:spcBef>
                  <a:spcPct val="0"/>
                </a:spcBef>
                <a:spcAft>
                  <a:spcPct val="0"/>
                </a:spcAft>
                <a:tabLst>
                  <a:tab pos="800100" algn="l"/>
                  <a:tab pos="2457450" algn="l"/>
                  <a:tab pos="5486400" algn="l"/>
                  <a:tab pos="7086600" algn="l"/>
                </a:tabLst>
                <a:defRPr kumimoji="1" sz="2400">
                  <a:solidFill>
                    <a:schemeClr val="tx1"/>
                  </a:solidFill>
                  <a:latin typeface="Times New Roman" pitchFamily="18" charset="0"/>
                </a:defRPr>
              </a:lvl9pPr>
            </a:lstStyle>
            <a:p>
              <a:pPr algn="just" eaLnBrk="1" hangingPunct="1">
                <a:lnSpc>
                  <a:spcPct val="90000"/>
                </a:lnSpc>
                <a:spcBef>
                  <a:spcPct val="20000"/>
                </a:spcBef>
                <a:buClr>
                  <a:srgbClr val="0000FF"/>
                </a:buClr>
                <a:buSzPct val="75000"/>
                <a:buFont typeface="Wingdings" pitchFamily="2" charset="2"/>
                <a:buNone/>
              </a:pPr>
              <a:r>
                <a:rPr kumimoji="0" lang="en-US" sz="2000" i="1">
                  <a:solidFill>
                    <a:srgbClr val="FF0000"/>
                  </a:solidFill>
                  <a:latin typeface="Arial" pitchFamily="34" charset="0"/>
                  <a:cs typeface="Arial" pitchFamily="34" charset="0"/>
                </a:rPr>
                <a:t>Dữ liệu</a:t>
              </a:r>
            </a:p>
            <a:p>
              <a:pPr algn="just" eaLnBrk="1" hangingPunct="1">
                <a:lnSpc>
                  <a:spcPct val="90000"/>
                </a:lnSpc>
                <a:spcBef>
                  <a:spcPct val="20000"/>
                </a:spcBef>
                <a:buClr>
                  <a:srgbClr val="0000FF"/>
                </a:buClr>
                <a:buSzPct val="75000"/>
                <a:buFont typeface="Wingdings" pitchFamily="2" charset="2"/>
                <a:buNone/>
              </a:pPr>
              <a:r>
                <a:rPr kumimoji="0" lang="en-US" sz="2000">
                  <a:latin typeface="Arial" pitchFamily="34" charset="0"/>
                  <a:cs typeface="Arial" pitchFamily="34" charset="0"/>
                </a:rPr>
                <a:t>1	10273	Nguyễn V</a:t>
              </a:r>
              <a:r>
                <a:rPr kumimoji="0" lang="en-US" sz="2000"/>
                <a:t>ăn Hoà</a:t>
              </a:r>
              <a:r>
                <a:rPr kumimoji="0" lang="en-US" sz="2000">
                  <a:latin typeface="Arial" pitchFamily="34" charset="0"/>
                  <a:cs typeface="Arial" pitchFamily="34" charset="0"/>
                </a:rPr>
                <a:t>	CDTH7	20</a:t>
              </a:r>
            </a:p>
            <a:p>
              <a:pPr algn="just" eaLnBrk="1" hangingPunct="1">
                <a:lnSpc>
                  <a:spcPct val="90000"/>
                </a:lnSpc>
                <a:spcBef>
                  <a:spcPct val="20000"/>
                </a:spcBef>
                <a:buClr>
                  <a:srgbClr val="0000FF"/>
                </a:buClr>
                <a:buSzPct val="75000"/>
                <a:buFont typeface="Wingdings" pitchFamily="2" charset="2"/>
                <a:buNone/>
              </a:pPr>
              <a:r>
                <a:rPr kumimoji="0" lang="en-US" sz="2000">
                  <a:latin typeface="Arial" pitchFamily="34" charset="0"/>
                  <a:cs typeface="Arial" pitchFamily="34" charset="0"/>
                </a:rPr>
                <a:t>2	00298	Nguy</a:t>
              </a:r>
              <a:r>
                <a:rPr kumimoji="0" lang="en-US" sz="2000"/>
                <a:t>ễn Minh Tâm</a:t>
              </a:r>
              <a:r>
                <a:rPr kumimoji="0" lang="en-US" sz="2000">
                  <a:latin typeface="Arial" pitchFamily="34" charset="0"/>
                  <a:cs typeface="Arial" pitchFamily="34" charset="0"/>
                </a:rPr>
                <a:t>	CDTH7	19</a:t>
              </a:r>
            </a:p>
            <a:p>
              <a:pPr algn="just" eaLnBrk="1" hangingPunct="1">
                <a:lnSpc>
                  <a:spcPct val="90000"/>
                </a:lnSpc>
                <a:spcBef>
                  <a:spcPct val="20000"/>
                </a:spcBef>
                <a:buClr>
                  <a:srgbClr val="0000FF"/>
                </a:buClr>
                <a:buSzPct val="75000"/>
                <a:buFont typeface="Wingdings" pitchFamily="2" charset="2"/>
                <a:buNone/>
              </a:pPr>
              <a:r>
                <a:rPr kumimoji="0" lang="en-US" sz="2000">
                  <a:latin typeface="Arial" pitchFamily="34" charset="0"/>
                  <a:cs typeface="Arial" pitchFamily="34" charset="0"/>
                </a:rPr>
                <a:t>…</a:t>
              </a:r>
            </a:p>
            <a:p>
              <a:pPr algn="just" eaLnBrk="1" hangingPunct="1">
                <a:lnSpc>
                  <a:spcPct val="90000"/>
                </a:lnSpc>
                <a:spcBef>
                  <a:spcPct val="20000"/>
                </a:spcBef>
                <a:buClr>
                  <a:srgbClr val="0000FF"/>
                </a:buClr>
                <a:buSzPct val="75000"/>
                <a:buFont typeface="Wingdings" pitchFamily="2" charset="2"/>
                <a:buNone/>
              </a:pPr>
              <a:r>
                <a:rPr kumimoji="0" lang="en-US" sz="2000">
                  <a:latin typeface="Arial" pitchFamily="34" charset="0"/>
                  <a:cs typeface="Arial" pitchFamily="34" charset="0"/>
                </a:rPr>
                <a:t>151	50542	Hồ </a:t>
              </a:r>
              <a:r>
                <a:rPr kumimoji="0" lang="en-US" sz="2000"/>
                <a:t>Xuân Phương </a:t>
              </a:r>
              <a:r>
                <a:rPr kumimoji="0" lang="en-US" sz="2000">
                  <a:latin typeface="Arial" pitchFamily="34" charset="0"/>
                  <a:cs typeface="Arial" pitchFamily="34" charset="0"/>
                </a:rPr>
                <a:t>	TCTH33	18</a:t>
              </a:r>
            </a:p>
            <a:p>
              <a:pPr algn="just" eaLnBrk="1" hangingPunct="1">
                <a:lnSpc>
                  <a:spcPct val="90000"/>
                </a:lnSpc>
                <a:spcBef>
                  <a:spcPct val="20000"/>
                </a:spcBef>
                <a:buClr>
                  <a:srgbClr val="0000FF"/>
                </a:buClr>
                <a:buSzPct val="75000"/>
                <a:buFont typeface="Wingdings" pitchFamily="2" charset="2"/>
                <a:buNone/>
              </a:pPr>
              <a:r>
                <a:rPr kumimoji="0" lang="en-US" sz="2000">
                  <a:latin typeface="Arial" pitchFamily="34" charset="0"/>
                  <a:cs typeface="Arial" pitchFamily="34" charset="0"/>
                </a:rPr>
                <a:t>152	50075	L</a:t>
              </a:r>
              <a:r>
                <a:rPr kumimoji="0" lang="en-US" sz="2000"/>
                <a:t>ê Việt Dũng</a:t>
              </a:r>
              <a:r>
                <a:rPr kumimoji="0" lang="en-US" sz="2000">
                  <a:latin typeface="Arial" pitchFamily="34" charset="0"/>
                  <a:cs typeface="Arial" pitchFamily="34" charset="0"/>
                </a:rPr>
                <a:t>	CNTH34	20</a:t>
              </a:r>
            </a:p>
          </p:txBody>
        </p:sp>
      </p:grpSp>
      <p:sp>
        <p:nvSpPr>
          <p:cNvPr id="13" name="Rectangle 2"/>
          <p:cNvSpPr txBox="1">
            <a:spLocks noChangeArrowheads="1"/>
          </p:cNvSpPr>
          <p:nvPr/>
        </p:nvSpPr>
        <p:spPr bwMode="auto">
          <a:xfrm>
            <a:off x="960438" y="685800"/>
            <a:ext cx="8716962"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normAutofit fontScale="90000"/>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eaLnBrk="1" hangingPunct="1"/>
            <a:r>
              <a:rPr lang="en-US" kern="0">
                <a:solidFill>
                  <a:srgbClr val="C00000"/>
                </a:solidFill>
              </a:rPr>
              <a:t>Các khái niệm và các định nghĩa cơ bản</a:t>
            </a:r>
            <a:endParaRPr lang="en-US" b="1" kern="0">
              <a:solidFill>
                <a:srgbClr val="C00000"/>
              </a:solidFill>
              <a:effectLst>
                <a:outerShdw blurRad="38100" dist="38100" dir="2700000" algn="tl">
                  <a:srgbClr val="C0C0C0"/>
                </a:outerShdw>
              </a:effectLst>
            </a:endParaRPr>
          </a:p>
        </p:txBody>
      </p:sp>
      <p:sp>
        <p:nvSpPr>
          <p:cNvPr id="2" name="Rectangle 1"/>
          <p:cNvSpPr/>
          <p:nvPr/>
        </p:nvSpPr>
        <p:spPr bwMode="auto">
          <a:xfrm>
            <a:off x="880241" y="1965710"/>
            <a:ext cx="1024759" cy="320290"/>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p:txBody>
      </p:sp>
      <p:sp>
        <p:nvSpPr>
          <p:cNvPr id="3" name="Rectangle 2"/>
          <p:cNvSpPr/>
          <p:nvPr/>
        </p:nvSpPr>
        <p:spPr bwMode="auto">
          <a:xfrm>
            <a:off x="731345" y="4100976"/>
            <a:ext cx="3688255" cy="394824"/>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p:txBody>
      </p:sp>
      <p:sp>
        <p:nvSpPr>
          <p:cNvPr id="4" name="Footer Placeholder 3"/>
          <p:cNvSpPr>
            <a:spLocks noGrp="1"/>
          </p:cNvSpPr>
          <p:nvPr>
            <p:ph type="ftr" sz="quarter" idx="11"/>
          </p:nvPr>
        </p:nvSpPr>
        <p:spPr/>
        <p:txBody>
          <a:bodyPr/>
          <a:lstStyle/>
          <a:p>
            <a:r>
              <a:rPr lang="en-US"/>
              <a:t>Trần Thi Kim Chi</a:t>
            </a:r>
          </a:p>
        </p:txBody>
      </p:sp>
      <p:sp>
        <p:nvSpPr>
          <p:cNvPr id="7" name="Slide Number Placeholder 6"/>
          <p:cNvSpPr>
            <a:spLocks noGrp="1"/>
          </p:cNvSpPr>
          <p:nvPr>
            <p:ph type="sldNum" sz="quarter" idx="12"/>
          </p:nvPr>
        </p:nvSpPr>
        <p:spPr/>
        <p:txBody>
          <a:bodyPr/>
          <a:lstStyle/>
          <a:p>
            <a:fld id="{5F96DF93-86B3-48DC-86E4-45D8E4045D3A}" type="slidenum">
              <a:rPr lang="en-US" smtClean="0"/>
              <a:pPr/>
              <a:t>5</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698500" y="87508"/>
            <a:ext cx="8610600" cy="838200"/>
          </a:xfrm>
        </p:spPr>
        <p:txBody>
          <a:bodyPr/>
          <a:lstStyle/>
          <a:p>
            <a:r>
              <a:rPr lang="en-US" altLang="en-US" sz="3200" b="1">
                <a:solidFill>
                  <a:schemeClr val="hlink"/>
                </a:solidFill>
                <a:latin typeface="Arial" panose="020B0604020202020204" pitchFamily="34" charset="0"/>
              </a:rPr>
              <a:t>Các bước phát triển cơ sở dữ liệu</a:t>
            </a:r>
          </a:p>
        </p:txBody>
      </p:sp>
      <p:sp>
        <p:nvSpPr>
          <p:cNvPr id="14339" name="Text Box 4"/>
          <p:cNvSpPr txBox="1">
            <a:spLocks noChangeArrowheads="1"/>
          </p:cNvSpPr>
          <p:nvPr/>
        </p:nvSpPr>
        <p:spPr bwMode="auto">
          <a:xfrm>
            <a:off x="1828800" y="2057400"/>
            <a:ext cx="2514600" cy="787400"/>
          </a:xfrm>
          <a:prstGeom prst="rect">
            <a:avLst/>
          </a:prstGeom>
          <a:solidFill>
            <a:srgbClr val="FFC5E2"/>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Mô hình hóa </a:t>
            </a:r>
          </a:p>
          <a:p>
            <a:pPr algn="ctr">
              <a:spcBef>
                <a:spcPct val="0"/>
              </a:spcBef>
              <a:buClrTx/>
              <a:buSzTx/>
              <a:buFontTx/>
              <a:buNone/>
            </a:pPr>
            <a:r>
              <a:rPr lang="en-US" altLang="en-US" sz="2200">
                <a:solidFill>
                  <a:srgbClr val="0000FF"/>
                </a:solidFill>
              </a:rPr>
              <a:t>dữ liệu ý niệm</a:t>
            </a:r>
          </a:p>
        </p:txBody>
      </p:sp>
      <p:sp>
        <p:nvSpPr>
          <p:cNvPr id="14340" name="Text Box 5"/>
          <p:cNvSpPr txBox="1">
            <a:spLocks noChangeArrowheads="1"/>
          </p:cNvSpPr>
          <p:nvPr/>
        </p:nvSpPr>
        <p:spPr bwMode="auto">
          <a:xfrm>
            <a:off x="3200400" y="3009900"/>
            <a:ext cx="2514600" cy="787400"/>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Thiết kế</a:t>
            </a:r>
          </a:p>
          <a:p>
            <a:pPr algn="ctr">
              <a:spcBef>
                <a:spcPct val="0"/>
              </a:spcBef>
              <a:buClrTx/>
              <a:buSzTx/>
              <a:buFontTx/>
              <a:buNone/>
            </a:pPr>
            <a:r>
              <a:rPr lang="en-US" altLang="en-US" sz="2200">
                <a:solidFill>
                  <a:srgbClr val="0000FF"/>
                </a:solidFill>
              </a:rPr>
              <a:t>CSDL luận lý</a:t>
            </a:r>
          </a:p>
        </p:txBody>
      </p:sp>
      <p:sp>
        <p:nvSpPr>
          <p:cNvPr id="14341" name="Text Box 6"/>
          <p:cNvSpPr txBox="1">
            <a:spLocks noChangeArrowheads="1"/>
          </p:cNvSpPr>
          <p:nvPr/>
        </p:nvSpPr>
        <p:spPr bwMode="auto">
          <a:xfrm>
            <a:off x="4495800" y="3962400"/>
            <a:ext cx="2514600" cy="787400"/>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Thiết kế</a:t>
            </a:r>
          </a:p>
          <a:p>
            <a:pPr algn="ctr">
              <a:spcBef>
                <a:spcPct val="0"/>
              </a:spcBef>
              <a:buClrTx/>
              <a:buSzTx/>
              <a:buFontTx/>
              <a:buNone/>
            </a:pPr>
            <a:r>
              <a:rPr lang="en-US" altLang="en-US" sz="2200">
                <a:solidFill>
                  <a:srgbClr val="0000FF"/>
                </a:solidFill>
              </a:rPr>
              <a:t>CSDL vật lý</a:t>
            </a:r>
          </a:p>
        </p:txBody>
      </p:sp>
      <p:sp>
        <p:nvSpPr>
          <p:cNvPr id="14342" name="Text Box 7"/>
          <p:cNvSpPr txBox="1">
            <a:spLocks noChangeArrowheads="1"/>
          </p:cNvSpPr>
          <p:nvPr/>
        </p:nvSpPr>
        <p:spPr bwMode="auto">
          <a:xfrm>
            <a:off x="5410200" y="4940300"/>
            <a:ext cx="2514600" cy="452438"/>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Thực hiện CSDL</a:t>
            </a:r>
          </a:p>
        </p:txBody>
      </p:sp>
      <p:sp>
        <p:nvSpPr>
          <p:cNvPr id="14343" name="Text Box 8"/>
          <p:cNvSpPr txBox="1">
            <a:spLocks noChangeArrowheads="1"/>
          </p:cNvSpPr>
          <p:nvPr/>
        </p:nvSpPr>
        <p:spPr bwMode="auto">
          <a:xfrm>
            <a:off x="6248400" y="5562600"/>
            <a:ext cx="2514600" cy="452438"/>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Bào trì CSDL</a:t>
            </a:r>
          </a:p>
        </p:txBody>
      </p:sp>
      <p:sp>
        <p:nvSpPr>
          <p:cNvPr id="14344" name="AutoShape 9"/>
          <p:cNvSpPr>
            <a:spLocks noChangeArrowheads="1"/>
          </p:cNvSpPr>
          <p:nvPr/>
        </p:nvSpPr>
        <p:spPr bwMode="auto">
          <a:xfrm rot="10800000" flipH="1">
            <a:off x="3657600" y="1333500"/>
            <a:ext cx="304800" cy="609600"/>
          </a:xfrm>
          <a:prstGeom prst="curvedLef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4345" name="AutoShape 10"/>
          <p:cNvSpPr>
            <a:spLocks noChangeArrowheads="1"/>
          </p:cNvSpPr>
          <p:nvPr/>
        </p:nvSpPr>
        <p:spPr bwMode="auto">
          <a:xfrm rot="10800000" flipH="1">
            <a:off x="4495800" y="2311400"/>
            <a:ext cx="304800" cy="609600"/>
          </a:xfrm>
          <a:prstGeom prst="curvedLef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4346" name="AutoShape 11"/>
          <p:cNvSpPr>
            <a:spLocks noChangeArrowheads="1"/>
          </p:cNvSpPr>
          <p:nvPr/>
        </p:nvSpPr>
        <p:spPr bwMode="auto">
          <a:xfrm rot="10800000" flipH="1">
            <a:off x="5854700" y="3225800"/>
            <a:ext cx="304800" cy="609600"/>
          </a:xfrm>
          <a:prstGeom prst="curvedLef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4347" name="AutoShape 12"/>
          <p:cNvSpPr>
            <a:spLocks noChangeArrowheads="1"/>
          </p:cNvSpPr>
          <p:nvPr/>
        </p:nvSpPr>
        <p:spPr bwMode="auto">
          <a:xfrm rot="10800000" flipH="1">
            <a:off x="7150100" y="4191000"/>
            <a:ext cx="304800" cy="609600"/>
          </a:xfrm>
          <a:prstGeom prst="curvedLef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4348" name="AutoShape 13"/>
          <p:cNvSpPr>
            <a:spLocks noChangeArrowheads="1"/>
          </p:cNvSpPr>
          <p:nvPr/>
        </p:nvSpPr>
        <p:spPr bwMode="auto">
          <a:xfrm rot="10800000" flipH="1">
            <a:off x="8039100" y="4889500"/>
            <a:ext cx="304800" cy="609600"/>
          </a:xfrm>
          <a:prstGeom prst="curvedLef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4349" name="AutoShape 14"/>
          <p:cNvSpPr>
            <a:spLocks noChangeArrowheads="1"/>
          </p:cNvSpPr>
          <p:nvPr/>
        </p:nvSpPr>
        <p:spPr bwMode="auto">
          <a:xfrm>
            <a:off x="1409700" y="1981200"/>
            <a:ext cx="304800" cy="609600"/>
          </a:xfrm>
          <a:prstGeom prst="curvedRigh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4350" name="AutoShape 15"/>
          <p:cNvSpPr>
            <a:spLocks noChangeArrowheads="1"/>
          </p:cNvSpPr>
          <p:nvPr/>
        </p:nvSpPr>
        <p:spPr bwMode="auto">
          <a:xfrm>
            <a:off x="2781300" y="2933700"/>
            <a:ext cx="304800" cy="609600"/>
          </a:xfrm>
          <a:prstGeom prst="curvedRigh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4351" name="AutoShape 16"/>
          <p:cNvSpPr>
            <a:spLocks noChangeArrowheads="1"/>
          </p:cNvSpPr>
          <p:nvPr/>
        </p:nvSpPr>
        <p:spPr bwMode="auto">
          <a:xfrm>
            <a:off x="4064000" y="3886200"/>
            <a:ext cx="304800" cy="609600"/>
          </a:xfrm>
          <a:prstGeom prst="curvedRigh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4352" name="AutoShape 17"/>
          <p:cNvSpPr>
            <a:spLocks noChangeArrowheads="1"/>
          </p:cNvSpPr>
          <p:nvPr/>
        </p:nvSpPr>
        <p:spPr bwMode="auto">
          <a:xfrm>
            <a:off x="5003800" y="4826000"/>
            <a:ext cx="304800" cy="609600"/>
          </a:xfrm>
          <a:prstGeom prst="curvedRigh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4353" name="AutoShape 18"/>
          <p:cNvSpPr>
            <a:spLocks noChangeArrowheads="1"/>
          </p:cNvSpPr>
          <p:nvPr/>
        </p:nvSpPr>
        <p:spPr bwMode="auto">
          <a:xfrm>
            <a:off x="5816600" y="5486400"/>
            <a:ext cx="304800" cy="609600"/>
          </a:xfrm>
          <a:prstGeom prst="curvedRigh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4354" name="Text Box 19"/>
          <p:cNvSpPr txBox="1">
            <a:spLocks noChangeArrowheads="1"/>
          </p:cNvSpPr>
          <p:nvPr/>
        </p:nvSpPr>
        <p:spPr bwMode="auto">
          <a:xfrm>
            <a:off x="1828800" y="3886200"/>
            <a:ext cx="7086600" cy="2041525"/>
          </a:xfrm>
          <a:prstGeom prst="rect">
            <a:avLst/>
          </a:prstGeom>
          <a:solidFill>
            <a:srgbClr val="FFFF99"/>
          </a:solidFill>
          <a:ln w="25400">
            <a:solidFill>
              <a:schemeClr va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3038" indent="-173038">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Char char="•"/>
            </a:pPr>
            <a:r>
              <a:rPr lang="en-US" altLang="en-US" sz="2100">
                <a:solidFill>
                  <a:srgbClr val="0000FF"/>
                </a:solidFill>
              </a:rPr>
              <a:t>Xác định phạm vi của các yêu cầu CSDL.</a:t>
            </a:r>
          </a:p>
          <a:p>
            <a:pPr>
              <a:spcBef>
                <a:spcPct val="0"/>
              </a:spcBef>
              <a:buClrTx/>
              <a:buSzTx/>
              <a:buFontTx/>
              <a:buChar char="•"/>
            </a:pPr>
            <a:r>
              <a:rPr lang="en-US" altLang="en-US" sz="2100">
                <a:solidFill>
                  <a:srgbClr val="0000FF"/>
                </a:solidFill>
              </a:rPr>
              <a:t>Phân tích toàn bộ các yêu cầu dữ liệu của các chức năng nghiệp vụ dùng CSDL.</a:t>
            </a:r>
          </a:p>
          <a:p>
            <a:pPr>
              <a:spcBef>
                <a:spcPct val="0"/>
              </a:spcBef>
              <a:buClrTx/>
              <a:buSzTx/>
              <a:buFontTx/>
              <a:buChar char="•"/>
            </a:pPr>
            <a:r>
              <a:rPr lang="en-US" altLang="en-US" sz="2100">
                <a:solidFill>
                  <a:srgbClr val="0000FF"/>
                </a:solidFill>
              </a:rPr>
              <a:t>Xây dựng sơ đồ liên kết thực thể bao gồm các thực thể và các mối liên kết giữa chúng, các thuộc tính và các ràng buộc.</a:t>
            </a:r>
          </a:p>
        </p:txBody>
      </p:sp>
      <p:sp>
        <p:nvSpPr>
          <p:cNvPr id="14355" name="Line 21"/>
          <p:cNvSpPr>
            <a:spLocks noChangeShapeType="1"/>
          </p:cNvSpPr>
          <p:nvPr/>
        </p:nvSpPr>
        <p:spPr bwMode="auto">
          <a:xfrm>
            <a:off x="2362200" y="2832100"/>
            <a:ext cx="0" cy="1066800"/>
          </a:xfrm>
          <a:prstGeom prst="line">
            <a:avLst/>
          </a:prstGeom>
          <a:noFill/>
          <a:ln w="254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6" name="Text Box 24"/>
          <p:cNvSpPr txBox="1">
            <a:spLocks noChangeArrowheads="1"/>
          </p:cNvSpPr>
          <p:nvPr/>
        </p:nvSpPr>
        <p:spPr bwMode="auto">
          <a:xfrm>
            <a:off x="228600" y="1104900"/>
            <a:ext cx="3276600" cy="787400"/>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Mô hình hóa </a:t>
            </a:r>
          </a:p>
          <a:p>
            <a:pPr algn="ctr">
              <a:spcBef>
                <a:spcPct val="0"/>
              </a:spcBef>
              <a:buClrTx/>
              <a:buSzTx/>
              <a:buFontTx/>
              <a:buNone/>
            </a:pPr>
            <a:r>
              <a:rPr lang="en-US" altLang="en-US" sz="2200">
                <a:solidFill>
                  <a:srgbClr val="0000FF"/>
                </a:solidFill>
              </a:rPr>
              <a:t>dữ liệu doanh nghiệp</a:t>
            </a:r>
          </a:p>
        </p:txBody>
      </p:sp>
    </p:spTree>
    <p:extLst>
      <p:ext uri="{BB962C8B-B14F-4D97-AF65-F5344CB8AC3E}">
        <p14:creationId xmlns:p14="http://schemas.microsoft.com/office/powerpoint/2010/main" val="34840909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850900" y="55584"/>
            <a:ext cx="8610600" cy="838200"/>
          </a:xfrm>
        </p:spPr>
        <p:txBody>
          <a:bodyPr/>
          <a:lstStyle/>
          <a:p>
            <a:r>
              <a:rPr lang="en-US" altLang="en-US" sz="3200" b="1">
                <a:solidFill>
                  <a:schemeClr val="hlink"/>
                </a:solidFill>
                <a:latin typeface="Arial" panose="020B0604020202020204" pitchFamily="34" charset="0"/>
              </a:rPr>
              <a:t>Các bước phát triển cơ sở dữ liệu</a:t>
            </a:r>
          </a:p>
        </p:txBody>
      </p:sp>
      <p:sp>
        <p:nvSpPr>
          <p:cNvPr id="15363" name="Text Box 4"/>
          <p:cNvSpPr txBox="1">
            <a:spLocks noChangeArrowheads="1"/>
          </p:cNvSpPr>
          <p:nvPr/>
        </p:nvSpPr>
        <p:spPr bwMode="auto">
          <a:xfrm>
            <a:off x="1828800" y="2057400"/>
            <a:ext cx="2514600" cy="787400"/>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Mô hình hóa </a:t>
            </a:r>
          </a:p>
          <a:p>
            <a:pPr algn="ctr">
              <a:spcBef>
                <a:spcPct val="0"/>
              </a:spcBef>
              <a:buClrTx/>
              <a:buSzTx/>
              <a:buFontTx/>
              <a:buNone/>
            </a:pPr>
            <a:r>
              <a:rPr lang="en-US" altLang="en-US" sz="2200">
                <a:solidFill>
                  <a:srgbClr val="0000FF"/>
                </a:solidFill>
              </a:rPr>
              <a:t>dữ liệu ý niệm</a:t>
            </a:r>
          </a:p>
        </p:txBody>
      </p:sp>
      <p:sp>
        <p:nvSpPr>
          <p:cNvPr id="15364" name="Text Box 5"/>
          <p:cNvSpPr txBox="1">
            <a:spLocks noChangeArrowheads="1"/>
          </p:cNvSpPr>
          <p:nvPr/>
        </p:nvSpPr>
        <p:spPr bwMode="auto">
          <a:xfrm>
            <a:off x="3200400" y="3009900"/>
            <a:ext cx="2514600" cy="787400"/>
          </a:xfrm>
          <a:prstGeom prst="rect">
            <a:avLst/>
          </a:prstGeom>
          <a:solidFill>
            <a:srgbClr val="FFC5E2"/>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Thiết kế</a:t>
            </a:r>
          </a:p>
          <a:p>
            <a:pPr algn="ctr">
              <a:spcBef>
                <a:spcPct val="0"/>
              </a:spcBef>
              <a:buClrTx/>
              <a:buSzTx/>
              <a:buFontTx/>
              <a:buNone/>
            </a:pPr>
            <a:r>
              <a:rPr lang="en-US" altLang="en-US" sz="2200">
                <a:solidFill>
                  <a:srgbClr val="0000FF"/>
                </a:solidFill>
              </a:rPr>
              <a:t>CSDL luận lý</a:t>
            </a:r>
          </a:p>
        </p:txBody>
      </p:sp>
      <p:sp>
        <p:nvSpPr>
          <p:cNvPr id="15365" name="Text Box 6"/>
          <p:cNvSpPr txBox="1">
            <a:spLocks noChangeArrowheads="1"/>
          </p:cNvSpPr>
          <p:nvPr/>
        </p:nvSpPr>
        <p:spPr bwMode="auto">
          <a:xfrm>
            <a:off x="4495800" y="3962400"/>
            <a:ext cx="2514600" cy="787400"/>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Thiết kế</a:t>
            </a:r>
          </a:p>
          <a:p>
            <a:pPr algn="ctr">
              <a:spcBef>
                <a:spcPct val="0"/>
              </a:spcBef>
              <a:buClrTx/>
              <a:buSzTx/>
              <a:buFontTx/>
              <a:buNone/>
            </a:pPr>
            <a:r>
              <a:rPr lang="en-US" altLang="en-US" sz="2200">
                <a:solidFill>
                  <a:srgbClr val="0000FF"/>
                </a:solidFill>
              </a:rPr>
              <a:t>CSDL vật lý</a:t>
            </a:r>
          </a:p>
        </p:txBody>
      </p:sp>
      <p:sp>
        <p:nvSpPr>
          <p:cNvPr id="15366" name="Text Box 7"/>
          <p:cNvSpPr txBox="1">
            <a:spLocks noChangeArrowheads="1"/>
          </p:cNvSpPr>
          <p:nvPr/>
        </p:nvSpPr>
        <p:spPr bwMode="auto">
          <a:xfrm>
            <a:off x="5410200" y="4940300"/>
            <a:ext cx="2514600" cy="452438"/>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Thực hiện CSDL</a:t>
            </a:r>
          </a:p>
        </p:txBody>
      </p:sp>
      <p:sp>
        <p:nvSpPr>
          <p:cNvPr id="15367" name="Text Box 8"/>
          <p:cNvSpPr txBox="1">
            <a:spLocks noChangeArrowheads="1"/>
          </p:cNvSpPr>
          <p:nvPr/>
        </p:nvSpPr>
        <p:spPr bwMode="auto">
          <a:xfrm>
            <a:off x="6248400" y="5562600"/>
            <a:ext cx="2514600" cy="452438"/>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Bào trì CSDL</a:t>
            </a:r>
          </a:p>
        </p:txBody>
      </p:sp>
      <p:sp>
        <p:nvSpPr>
          <p:cNvPr id="15368" name="AutoShape 9"/>
          <p:cNvSpPr>
            <a:spLocks noChangeArrowheads="1"/>
          </p:cNvSpPr>
          <p:nvPr/>
        </p:nvSpPr>
        <p:spPr bwMode="auto">
          <a:xfrm rot="10800000" flipH="1">
            <a:off x="3644900" y="1333500"/>
            <a:ext cx="304800" cy="609600"/>
          </a:xfrm>
          <a:prstGeom prst="curvedLef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5369" name="AutoShape 10"/>
          <p:cNvSpPr>
            <a:spLocks noChangeArrowheads="1"/>
          </p:cNvSpPr>
          <p:nvPr/>
        </p:nvSpPr>
        <p:spPr bwMode="auto">
          <a:xfrm rot="10800000" flipH="1">
            <a:off x="4495800" y="2311400"/>
            <a:ext cx="304800" cy="609600"/>
          </a:xfrm>
          <a:prstGeom prst="curvedLef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5370" name="AutoShape 11"/>
          <p:cNvSpPr>
            <a:spLocks noChangeArrowheads="1"/>
          </p:cNvSpPr>
          <p:nvPr/>
        </p:nvSpPr>
        <p:spPr bwMode="auto">
          <a:xfrm rot="10800000" flipH="1">
            <a:off x="5854700" y="3225800"/>
            <a:ext cx="304800" cy="609600"/>
          </a:xfrm>
          <a:prstGeom prst="curvedLef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5371" name="AutoShape 12"/>
          <p:cNvSpPr>
            <a:spLocks noChangeArrowheads="1"/>
          </p:cNvSpPr>
          <p:nvPr/>
        </p:nvSpPr>
        <p:spPr bwMode="auto">
          <a:xfrm rot="10800000" flipH="1">
            <a:off x="7150100" y="4191000"/>
            <a:ext cx="304800" cy="609600"/>
          </a:xfrm>
          <a:prstGeom prst="curvedLef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5372" name="AutoShape 13"/>
          <p:cNvSpPr>
            <a:spLocks noChangeArrowheads="1"/>
          </p:cNvSpPr>
          <p:nvPr/>
        </p:nvSpPr>
        <p:spPr bwMode="auto">
          <a:xfrm rot="10800000" flipH="1">
            <a:off x="8039100" y="4889500"/>
            <a:ext cx="304800" cy="609600"/>
          </a:xfrm>
          <a:prstGeom prst="curvedLef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5373" name="AutoShape 14"/>
          <p:cNvSpPr>
            <a:spLocks noChangeArrowheads="1"/>
          </p:cNvSpPr>
          <p:nvPr/>
        </p:nvSpPr>
        <p:spPr bwMode="auto">
          <a:xfrm>
            <a:off x="1409700" y="1981200"/>
            <a:ext cx="304800" cy="609600"/>
          </a:xfrm>
          <a:prstGeom prst="curvedRigh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5374" name="AutoShape 15"/>
          <p:cNvSpPr>
            <a:spLocks noChangeArrowheads="1"/>
          </p:cNvSpPr>
          <p:nvPr/>
        </p:nvSpPr>
        <p:spPr bwMode="auto">
          <a:xfrm>
            <a:off x="2781300" y="2933700"/>
            <a:ext cx="304800" cy="609600"/>
          </a:xfrm>
          <a:prstGeom prst="curvedRigh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5375" name="AutoShape 16"/>
          <p:cNvSpPr>
            <a:spLocks noChangeArrowheads="1"/>
          </p:cNvSpPr>
          <p:nvPr/>
        </p:nvSpPr>
        <p:spPr bwMode="auto">
          <a:xfrm>
            <a:off x="4064000" y="3886200"/>
            <a:ext cx="304800" cy="609600"/>
          </a:xfrm>
          <a:prstGeom prst="curvedRigh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5376" name="AutoShape 17"/>
          <p:cNvSpPr>
            <a:spLocks noChangeArrowheads="1"/>
          </p:cNvSpPr>
          <p:nvPr/>
        </p:nvSpPr>
        <p:spPr bwMode="auto">
          <a:xfrm>
            <a:off x="5003800" y="4826000"/>
            <a:ext cx="304800" cy="609600"/>
          </a:xfrm>
          <a:prstGeom prst="curvedRigh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5377" name="AutoShape 18"/>
          <p:cNvSpPr>
            <a:spLocks noChangeArrowheads="1"/>
          </p:cNvSpPr>
          <p:nvPr/>
        </p:nvSpPr>
        <p:spPr bwMode="auto">
          <a:xfrm>
            <a:off x="5816600" y="5486400"/>
            <a:ext cx="304800" cy="609600"/>
          </a:xfrm>
          <a:prstGeom prst="curvedRigh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5378" name="Text Box 19"/>
          <p:cNvSpPr txBox="1">
            <a:spLocks noChangeArrowheads="1"/>
          </p:cNvSpPr>
          <p:nvPr/>
        </p:nvSpPr>
        <p:spPr bwMode="auto">
          <a:xfrm>
            <a:off x="1828800" y="4375150"/>
            <a:ext cx="7086600" cy="1720850"/>
          </a:xfrm>
          <a:prstGeom prst="rect">
            <a:avLst/>
          </a:prstGeom>
          <a:solidFill>
            <a:srgbClr val="FFFF99"/>
          </a:solidFill>
          <a:ln w="25400">
            <a:solidFill>
              <a:schemeClr va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3038" indent="-173038">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Char char="•"/>
            </a:pPr>
            <a:r>
              <a:rPr lang="en-US" altLang="en-US" sz="2100">
                <a:solidFill>
                  <a:srgbClr val="0000FF"/>
                </a:solidFill>
              </a:rPr>
              <a:t>Phân tích chi tiết các giao dịch, các mẫu nhập, các báo cáo của các chức năng nghiệp vụ dùng CSDL.</a:t>
            </a:r>
          </a:p>
          <a:p>
            <a:pPr>
              <a:spcBef>
                <a:spcPct val="0"/>
              </a:spcBef>
              <a:buClrTx/>
              <a:buSzTx/>
              <a:buFontTx/>
              <a:buChar char="•"/>
            </a:pPr>
            <a:r>
              <a:rPr lang="en-US" altLang="en-US" sz="2100">
                <a:solidFill>
                  <a:srgbClr val="0000FF"/>
                </a:solidFill>
              </a:rPr>
              <a:t>Xây dựng lược đồ dữ liệu luận lý.</a:t>
            </a:r>
          </a:p>
          <a:p>
            <a:pPr>
              <a:spcBef>
                <a:spcPct val="0"/>
              </a:spcBef>
              <a:buClrTx/>
              <a:buSzTx/>
              <a:buFontTx/>
              <a:buChar char="•"/>
            </a:pPr>
            <a:r>
              <a:rPr lang="en-US" altLang="en-US" sz="2100">
                <a:solidFill>
                  <a:srgbClr val="0000FF"/>
                </a:solidFill>
              </a:rPr>
              <a:t>Xác định các ràng buộc toàn vẹn dữ liệu và các yêu cầu bảo mật.</a:t>
            </a:r>
          </a:p>
        </p:txBody>
      </p:sp>
      <p:sp>
        <p:nvSpPr>
          <p:cNvPr id="15379" name="Line 21"/>
          <p:cNvSpPr>
            <a:spLocks noChangeShapeType="1"/>
          </p:cNvSpPr>
          <p:nvPr/>
        </p:nvSpPr>
        <p:spPr bwMode="auto">
          <a:xfrm>
            <a:off x="3581400" y="3810000"/>
            <a:ext cx="0" cy="533400"/>
          </a:xfrm>
          <a:prstGeom prst="line">
            <a:avLst/>
          </a:prstGeom>
          <a:noFill/>
          <a:ln w="254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0" name="Text Box 26"/>
          <p:cNvSpPr txBox="1">
            <a:spLocks noChangeArrowheads="1"/>
          </p:cNvSpPr>
          <p:nvPr/>
        </p:nvSpPr>
        <p:spPr bwMode="auto">
          <a:xfrm>
            <a:off x="228600" y="1104900"/>
            <a:ext cx="3276600" cy="787400"/>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Mô hình hóa </a:t>
            </a:r>
          </a:p>
          <a:p>
            <a:pPr algn="ctr">
              <a:spcBef>
                <a:spcPct val="0"/>
              </a:spcBef>
              <a:buClrTx/>
              <a:buSzTx/>
              <a:buFontTx/>
              <a:buNone/>
            </a:pPr>
            <a:r>
              <a:rPr lang="en-US" altLang="en-US" sz="2200">
                <a:solidFill>
                  <a:srgbClr val="0000FF"/>
                </a:solidFill>
              </a:rPr>
              <a:t>dữ liệu doanh nghiệp</a:t>
            </a:r>
          </a:p>
        </p:txBody>
      </p:sp>
    </p:spTree>
    <p:extLst>
      <p:ext uri="{BB962C8B-B14F-4D97-AF65-F5344CB8AC3E}">
        <p14:creationId xmlns:p14="http://schemas.microsoft.com/office/powerpoint/2010/main" val="37514803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850900" y="27357"/>
            <a:ext cx="8610600" cy="838200"/>
          </a:xfrm>
        </p:spPr>
        <p:txBody>
          <a:bodyPr/>
          <a:lstStyle/>
          <a:p>
            <a:r>
              <a:rPr lang="en-US" altLang="en-US" sz="3200" b="1">
                <a:solidFill>
                  <a:schemeClr val="hlink"/>
                </a:solidFill>
                <a:latin typeface="Arial" panose="020B0604020202020204" pitchFamily="34" charset="0"/>
              </a:rPr>
              <a:t>Các bước phát triển cơ sở dữ liệu</a:t>
            </a:r>
          </a:p>
        </p:txBody>
      </p:sp>
      <p:sp>
        <p:nvSpPr>
          <p:cNvPr id="16387" name="AutoShape 18"/>
          <p:cNvSpPr>
            <a:spLocks noChangeArrowheads="1"/>
          </p:cNvSpPr>
          <p:nvPr/>
        </p:nvSpPr>
        <p:spPr bwMode="auto">
          <a:xfrm>
            <a:off x="5816600" y="5486400"/>
            <a:ext cx="304800" cy="609600"/>
          </a:xfrm>
          <a:prstGeom prst="curvedRigh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6388" name="Text Box 4"/>
          <p:cNvSpPr txBox="1">
            <a:spLocks noChangeArrowheads="1"/>
          </p:cNvSpPr>
          <p:nvPr/>
        </p:nvSpPr>
        <p:spPr bwMode="auto">
          <a:xfrm>
            <a:off x="1828800" y="2057400"/>
            <a:ext cx="2514600" cy="787400"/>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Mô hình hóa </a:t>
            </a:r>
          </a:p>
          <a:p>
            <a:pPr algn="ctr">
              <a:spcBef>
                <a:spcPct val="0"/>
              </a:spcBef>
              <a:buClrTx/>
              <a:buSzTx/>
              <a:buFontTx/>
              <a:buNone/>
            </a:pPr>
            <a:r>
              <a:rPr lang="en-US" altLang="en-US" sz="2200">
                <a:solidFill>
                  <a:srgbClr val="0000FF"/>
                </a:solidFill>
              </a:rPr>
              <a:t>dữ liệu ý niệm</a:t>
            </a:r>
          </a:p>
        </p:txBody>
      </p:sp>
      <p:sp>
        <p:nvSpPr>
          <p:cNvPr id="16389" name="Text Box 5"/>
          <p:cNvSpPr txBox="1">
            <a:spLocks noChangeArrowheads="1"/>
          </p:cNvSpPr>
          <p:nvPr/>
        </p:nvSpPr>
        <p:spPr bwMode="auto">
          <a:xfrm>
            <a:off x="3200400" y="3009900"/>
            <a:ext cx="2514600" cy="787400"/>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Thiết kế</a:t>
            </a:r>
          </a:p>
          <a:p>
            <a:pPr algn="ctr">
              <a:spcBef>
                <a:spcPct val="0"/>
              </a:spcBef>
              <a:buClrTx/>
              <a:buSzTx/>
              <a:buFontTx/>
              <a:buNone/>
            </a:pPr>
            <a:r>
              <a:rPr lang="en-US" altLang="en-US" sz="2200">
                <a:solidFill>
                  <a:srgbClr val="0000FF"/>
                </a:solidFill>
              </a:rPr>
              <a:t>CSDL luận lý</a:t>
            </a:r>
          </a:p>
        </p:txBody>
      </p:sp>
      <p:sp>
        <p:nvSpPr>
          <p:cNvPr id="16390" name="Text Box 6"/>
          <p:cNvSpPr txBox="1">
            <a:spLocks noChangeArrowheads="1"/>
          </p:cNvSpPr>
          <p:nvPr/>
        </p:nvSpPr>
        <p:spPr bwMode="auto">
          <a:xfrm>
            <a:off x="4495800" y="3962400"/>
            <a:ext cx="2514600" cy="787400"/>
          </a:xfrm>
          <a:prstGeom prst="rect">
            <a:avLst/>
          </a:prstGeom>
          <a:solidFill>
            <a:srgbClr val="FFC5E2"/>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Thiết kế</a:t>
            </a:r>
          </a:p>
          <a:p>
            <a:pPr algn="ctr">
              <a:spcBef>
                <a:spcPct val="0"/>
              </a:spcBef>
              <a:buClrTx/>
              <a:buSzTx/>
              <a:buFontTx/>
              <a:buNone/>
            </a:pPr>
            <a:r>
              <a:rPr lang="en-US" altLang="en-US" sz="2200">
                <a:solidFill>
                  <a:srgbClr val="0000FF"/>
                </a:solidFill>
              </a:rPr>
              <a:t>CSDL vật lý</a:t>
            </a:r>
          </a:p>
        </p:txBody>
      </p:sp>
      <p:sp>
        <p:nvSpPr>
          <p:cNvPr id="16391" name="Text Box 7"/>
          <p:cNvSpPr txBox="1">
            <a:spLocks noChangeArrowheads="1"/>
          </p:cNvSpPr>
          <p:nvPr/>
        </p:nvSpPr>
        <p:spPr bwMode="auto">
          <a:xfrm>
            <a:off x="5410200" y="4940300"/>
            <a:ext cx="2514600" cy="452438"/>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Thực hiện CSDL</a:t>
            </a:r>
          </a:p>
        </p:txBody>
      </p:sp>
      <p:sp>
        <p:nvSpPr>
          <p:cNvPr id="16392" name="Text Box 8"/>
          <p:cNvSpPr txBox="1">
            <a:spLocks noChangeArrowheads="1"/>
          </p:cNvSpPr>
          <p:nvPr/>
        </p:nvSpPr>
        <p:spPr bwMode="auto">
          <a:xfrm>
            <a:off x="6248400" y="5562600"/>
            <a:ext cx="2514600" cy="452438"/>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Bảo trì CSDL</a:t>
            </a:r>
          </a:p>
        </p:txBody>
      </p:sp>
      <p:sp>
        <p:nvSpPr>
          <p:cNvPr id="16393" name="AutoShape 9"/>
          <p:cNvSpPr>
            <a:spLocks noChangeArrowheads="1"/>
          </p:cNvSpPr>
          <p:nvPr/>
        </p:nvSpPr>
        <p:spPr bwMode="auto">
          <a:xfrm rot="10800000" flipH="1">
            <a:off x="3810000" y="1333500"/>
            <a:ext cx="304800" cy="609600"/>
          </a:xfrm>
          <a:prstGeom prst="curvedLef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6394" name="AutoShape 10"/>
          <p:cNvSpPr>
            <a:spLocks noChangeArrowheads="1"/>
          </p:cNvSpPr>
          <p:nvPr/>
        </p:nvSpPr>
        <p:spPr bwMode="auto">
          <a:xfrm rot="10800000" flipH="1">
            <a:off x="4495800" y="2311400"/>
            <a:ext cx="304800" cy="609600"/>
          </a:xfrm>
          <a:prstGeom prst="curvedLef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6395" name="AutoShape 11"/>
          <p:cNvSpPr>
            <a:spLocks noChangeArrowheads="1"/>
          </p:cNvSpPr>
          <p:nvPr/>
        </p:nvSpPr>
        <p:spPr bwMode="auto">
          <a:xfrm rot="10800000" flipH="1">
            <a:off x="5854700" y="3225800"/>
            <a:ext cx="304800" cy="609600"/>
          </a:xfrm>
          <a:prstGeom prst="curvedLef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6396" name="AutoShape 12"/>
          <p:cNvSpPr>
            <a:spLocks noChangeArrowheads="1"/>
          </p:cNvSpPr>
          <p:nvPr/>
        </p:nvSpPr>
        <p:spPr bwMode="auto">
          <a:xfrm rot="10800000" flipH="1">
            <a:off x="7150100" y="4191000"/>
            <a:ext cx="304800" cy="609600"/>
          </a:xfrm>
          <a:prstGeom prst="curvedLef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6397" name="AutoShape 13"/>
          <p:cNvSpPr>
            <a:spLocks noChangeArrowheads="1"/>
          </p:cNvSpPr>
          <p:nvPr/>
        </p:nvSpPr>
        <p:spPr bwMode="auto">
          <a:xfrm rot="10800000" flipH="1">
            <a:off x="8039100" y="4889500"/>
            <a:ext cx="304800" cy="609600"/>
          </a:xfrm>
          <a:prstGeom prst="curvedLef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6398" name="AutoShape 14"/>
          <p:cNvSpPr>
            <a:spLocks noChangeArrowheads="1"/>
          </p:cNvSpPr>
          <p:nvPr/>
        </p:nvSpPr>
        <p:spPr bwMode="auto">
          <a:xfrm>
            <a:off x="1409700" y="1981200"/>
            <a:ext cx="304800" cy="609600"/>
          </a:xfrm>
          <a:prstGeom prst="curvedRigh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6399" name="AutoShape 15"/>
          <p:cNvSpPr>
            <a:spLocks noChangeArrowheads="1"/>
          </p:cNvSpPr>
          <p:nvPr/>
        </p:nvSpPr>
        <p:spPr bwMode="auto">
          <a:xfrm>
            <a:off x="2781300" y="2933700"/>
            <a:ext cx="304800" cy="609600"/>
          </a:xfrm>
          <a:prstGeom prst="curvedRigh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6400" name="AutoShape 16"/>
          <p:cNvSpPr>
            <a:spLocks noChangeArrowheads="1"/>
          </p:cNvSpPr>
          <p:nvPr/>
        </p:nvSpPr>
        <p:spPr bwMode="auto">
          <a:xfrm>
            <a:off x="4064000" y="3886200"/>
            <a:ext cx="304800" cy="609600"/>
          </a:xfrm>
          <a:prstGeom prst="curvedRigh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6401" name="AutoShape 17"/>
          <p:cNvSpPr>
            <a:spLocks noChangeArrowheads="1"/>
          </p:cNvSpPr>
          <p:nvPr/>
        </p:nvSpPr>
        <p:spPr bwMode="auto">
          <a:xfrm>
            <a:off x="5003800" y="4826000"/>
            <a:ext cx="304800" cy="609600"/>
          </a:xfrm>
          <a:prstGeom prst="curvedRigh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6402" name="Text Box 19"/>
          <p:cNvSpPr txBox="1">
            <a:spLocks noChangeArrowheads="1"/>
          </p:cNvSpPr>
          <p:nvPr/>
        </p:nvSpPr>
        <p:spPr bwMode="auto">
          <a:xfrm>
            <a:off x="3581400" y="1282700"/>
            <a:ext cx="5334000" cy="1720850"/>
          </a:xfrm>
          <a:prstGeom prst="rect">
            <a:avLst/>
          </a:prstGeom>
          <a:solidFill>
            <a:srgbClr val="FFFF99"/>
          </a:solidFill>
          <a:ln w="25400">
            <a:solidFill>
              <a:schemeClr va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3038" indent="-173038">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Char char="•"/>
            </a:pPr>
            <a:r>
              <a:rPr lang="en-US" altLang="en-US" sz="2100">
                <a:solidFill>
                  <a:srgbClr val="0000FF"/>
                </a:solidFill>
              </a:rPr>
              <a:t>Định nghĩa CSDL trong DBMS.</a:t>
            </a:r>
          </a:p>
          <a:p>
            <a:pPr>
              <a:spcBef>
                <a:spcPct val="0"/>
              </a:spcBef>
              <a:buClrTx/>
              <a:buSzTx/>
              <a:buFontTx/>
              <a:buChar char="•"/>
            </a:pPr>
            <a:r>
              <a:rPr lang="en-US" altLang="en-US" sz="2100">
                <a:solidFill>
                  <a:srgbClr val="0000FF"/>
                </a:solidFill>
              </a:rPr>
              <a:t>Chọn cấu trúc vật lý của dữ liệu: cấu trúc lưu trữ, chỉ mục, phương thức truy xuất, tổ chức tập tin.</a:t>
            </a:r>
          </a:p>
          <a:p>
            <a:pPr>
              <a:spcBef>
                <a:spcPct val="0"/>
              </a:spcBef>
              <a:buClrTx/>
              <a:buSzTx/>
              <a:buFontTx/>
              <a:buChar char="•"/>
            </a:pPr>
            <a:r>
              <a:rPr lang="en-US" altLang="en-US" sz="2100">
                <a:solidFill>
                  <a:srgbClr val="0000FF"/>
                </a:solidFill>
              </a:rPr>
              <a:t>Thiết kế các chương trình xử lý CSDL.</a:t>
            </a:r>
          </a:p>
        </p:txBody>
      </p:sp>
      <p:sp>
        <p:nvSpPr>
          <p:cNvPr id="16403" name="Line 21"/>
          <p:cNvSpPr>
            <a:spLocks noChangeShapeType="1"/>
          </p:cNvSpPr>
          <p:nvPr/>
        </p:nvSpPr>
        <p:spPr bwMode="auto">
          <a:xfrm>
            <a:off x="6553200" y="3022600"/>
            <a:ext cx="0" cy="914400"/>
          </a:xfrm>
          <a:prstGeom prst="line">
            <a:avLst/>
          </a:prstGeom>
          <a:noFill/>
          <a:ln w="254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4" name="Text Box 26"/>
          <p:cNvSpPr txBox="1">
            <a:spLocks noChangeArrowheads="1"/>
          </p:cNvSpPr>
          <p:nvPr/>
        </p:nvSpPr>
        <p:spPr bwMode="auto">
          <a:xfrm>
            <a:off x="228600" y="1104900"/>
            <a:ext cx="3276600" cy="787400"/>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Mô hình hóa </a:t>
            </a:r>
          </a:p>
          <a:p>
            <a:pPr algn="ctr">
              <a:spcBef>
                <a:spcPct val="0"/>
              </a:spcBef>
              <a:buClrTx/>
              <a:buSzTx/>
              <a:buFontTx/>
              <a:buNone/>
            </a:pPr>
            <a:r>
              <a:rPr lang="en-US" altLang="en-US" sz="2200">
                <a:solidFill>
                  <a:srgbClr val="0000FF"/>
                </a:solidFill>
              </a:rPr>
              <a:t>dữ liệu doanh nghiệp</a:t>
            </a:r>
          </a:p>
        </p:txBody>
      </p:sp>
    </p:spTree>
    <p:extLst>
      <p:ext uri="{BB962C8B-B14F-4D97-AF65-F5344CB8AC3E}">
        <p14:creationId xmlns:p14="http://schemas.microsoft.com/office/powerpoint/2010/main" val="21362393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850900" y="75156"/>
            <a:ext cx="8610600" cy="838200"/>
          </a:xfrm>
        </p:spPr>
        <p:txBody>
          <a:bodyPr/>
          <a:lstStyle/>
          <a:p>
            <a:r>
              <a:rPr lang="en-US" altLang="en-US" sz="3200" b="1">
                <a:solidFill>
                  <a:schemeClr val="hlink"/>
                </a:solidFill>
                <a:latin typeface="Arial" panose="020B0604020202020204" pitchFamily="34" charset="0"/>
              </a:rPr>
              <a:t>Các bước phát triển cơ sở dữ liệu</a:t>
            </a:r>
          </a:p>
        </p:txBody>
      </p:sp>
      <p:sp>
        <p:nvSpPr>
          <p:cNvPr id="17411" name="Text Box 4"/>
          <p:cNvSpPr txBox="1">
            <a:spLocks noChangeArrowheads="1"/>
          </p:cNvSpPr>
          <p:nvPr/>
        </p:nvSpPr>
        <p:spPr bwMode="auto">
          <a:xfrm>
            <a:off x="1828800" y="2057400"/>
            <a:ext cx="2514600" cy="787400"/>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Mô hình hóa </a:t>
            </a:r>
          </a:p>
          <a:p>
            <a:pPr algn="ctr">
              <a:spcBef>
                <a:spcPct val="0"/>
              </a:spcBef>
              <a:buClrTx/>
              <a:buSzTx/>
              <a:buFontTx/>
              <a:buNone/>
            </a:pPr>
            <a:r>
              <a:rPr lang="en-US" altLang="en-US" sz="2200">
                <a:solidFill>
                  <a:srgbClr val="0000FF"/>
                </a:solidFill>
              </a:rPr>
              <a:t>dữ liệu ý niệm</a:t>
            </a:r>
          </a:p>
        </p:txBody>
      </p:sp>
      <p:sp>
        <p:nvSpPr>
          <p:cNvPr id="17412" name="Text Box 5"/>
          <p:cNvSpPr txBox="1">
            <a:spLocks noChangeArrowheads="1"/>
          </p:cNvSpPr>
          <p:nvPr/>
        </p:nvSpPr>
        <p:spPr bwMode="auto">
          <a:xfrm>
            <a:off x="3200400" y="3009900"/>
            <a:ext cx="2514600" cy="787400"/>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Thiết kế</a:t>
            </a:r>
          </a:p>
          <a:p>
            <a:pPr algn="ctr">
              <a:spcBef>
                <a:spcPct val="0"/>
              </a:spcBef>
              <a:buClrTx/>
              <a:buSzTx/>
              <a:buFontTx/>
              <a:buNone/>
            </a:pPr>
            <a:r>
              <a:rPr lang="en-US" altLang="en-US" sz="2200">
                <a:solidFill>
                  <a:srgbClr val="0000FF"/>
                </a:solidFill>
              </a:rPr>
              <a:t>CSDL luận lý</a:t>
            </a:r>
          </a:p>
        </p:txBody>
      </p:sp>
      <p:sp>
        <p:nvSpPr>
          <p:cNvPr id="17413" name="Text Box 6"/>
          <p:cNvSpPr txBox="1">
            <a:spLocks noChangeArrowheads="1"/>
          </p:cNvSpPr>
          <p:nvPr/>
        </p:nvSpPr>
        <p:spPr bwMode="auto">
          <a:xfrm>
            <a:off x="4495800" y="3962400"/>
            <a:ext cx="2514600" cy="787400"/>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Thiết kế</a:t>
            </a:r>
          </a:p>
          <a:p>
            <a:pPr algn="ctr">
              <a:spcBef>
                <a:spcPct val="0"/>
              </a:spcBef>
              <a:buClrTx/>
              <a:buSzTx/>
              <a:buFontTx/>
              <a:buNone/>
            </a:pPr>
            <a:r>
              <a:rPr lang="en-US" altLang="en-US" sz="2200">
                <a:solidFill>
                  <a:srgbClr val="0000FF"/>
                </a:solidFill>
              </a:rPr>
              <a:t>CSDL vật lý</a:t>
            </a:r>
          </a:p>
        </p:txBody>
      </p:sp>
      <p:sp>
        <p:nvSpPr>
          <p:cNvPr id="17414" name="Text Box 7"/>
          <p:cNvSpPr txBox="1">
            <a:spLocks noChangeArrowheads="1"/>
          </p:cNvSpPr>
          <p:nvPr/>
        </p:nvSpPr>
        <p:spPr bwMode="auto">
          <a:xfrm>
            <a:off x="5410200" y="4940300"/>
            <a:ext cx="2514600" cy="452438"/>
          </a:xfrm>
          <a:prstGeom prst="rect">
            <a:avLst/>
          </a:prstGeom>
          <a:solidFill>
            <a:srgbClr val="FFC5E2"/>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Thực hiện CSDL</a:t>
            </a:r>
          </a:p>
        </p:txBody>
      </p:sp>
      <p:sp>
        <p:nvSpPr>
          <p:cNvPr id="17415" name="Text Box 8"/>
          <p:cNvSpPr txBox="1">
            <a:spLocks noChangeArrowheads="1"/>
          </p:cNvSpPr>
          <p:nvPr/>
        </p:nvSpPr>
        <p:spPr bwMode="auto">
          <a:xfrm>
            <a:off x="6248400" y="5562600"/>
            <a:ext cx="2514600" cy="452438"/>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Bảo trì CSDL</a:t>
            </a:r>
          </a:p>
        </p:txBody>
      </p:sp>
      <p:sp>
        <p:nvSpPr>
          <p:cNvPr id="17416" name="AutoShape 9"/>
          <p:cNvSpPr>
            <a:spLocks noChangeArrowheads="1"/>
          </p:cNvSpPr>
          <p:nvPr/>
        </p:nvSpPr>
        <p:spPr bwMode="auto">
          <a:xfrm rot="10800000" flipH="1">
            <a:off x="3632200" y="1333500"/>
            <a:ext cx="304800" cy="609600"/>
          </a:xfrm>
          <a:prstGeom prst="curvedLef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7417" name="AutoShape 10"/>
          <p:cNvSpPr>
            <a:spLocks noChangeArrowheads="1"/>
          </p:cNvSpPr>
          <p:nvPr/>
        </p:nvSpPr>
        <p:spPr bwMode="auto">
          <a:xfrm rot="10800000" flipH="1">
            <a:off x="4495800" y="2311400"/>
            <a:ext cx="304800" cy="609600"/>
          </a:xfrm>
          <a:prstGeom prst="curvedLef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7418" name="AutoShape 11"/>
          <p:cNvSpPr>
            <a:spLocks noChangeArrowheads="1"/>
          </p:cNvSpPr>
          <p:nvPr/>
        </p:nvSpPr>
        <p:spPr bwMode="auto">
          <a:xfrm rot="10800000" flipH="1">
            <a:off x="5854700" y="3225800"/>
            <a:ext cx="304800" cy="609600"/>
          </a:xfrm>
          <a:prstGeom prst="curvedLef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7419" name="AutoShape 12"/>
          <p:cNvSpPr>
            <a:spLocks noChangeArrowheads="1"/>
          </p:cNvSpPr>
          <p:nvPr/>
        </p:nvSpPr>
        <p:spPr bwMode="auto">
          <a:xfrm rot="10800000" flipH="1">
            <a:off x="7150100" y="4191000"/>
            <a:ext cx="304800" cy="609600"/>
          </a:xfrm>
          <a:prstGeom prst="curvedLef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7420" name="AutoShape 13"/>
          <p:cNvSpPr>
            <a:spLocks noChangeArrowheads="1"/>
          </p:cNvSpPr>
          <p:nvPr/>
        </p:nvSpPr>
        <p:spPr bwMode="auto">
          <a:xfrm rot="10800000" flipH="1">
            <a:off x="8039100" y="4889500"/>
            <a:ext cx="304800" cy="609600"/>
          </a:xfrm>
          <a:prstGeom prst="curvedLef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7421" name="AutoShape 14"/>
          <p:cNvSpPr>
            <a:spLocks noChangeArrowheads="1"/>
          </p:cNvSpPr>
          <p:nvPr/>
        </p:nvSpPr>
        <p:spPr bwMode="auto">
          <a:xfrm>
            <a:off x="1409700" y="1981200"/>
            <a:ext cx="304800" cy="609600"/>
          </a:xfrm>
          <a:prstGeom prst="curvedRigh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7422" name="AutoShape 15"/>
          <p:cNvSpPr>
            <a:spLocks noChangeArrowheads="1"/>
          </p:cNvSpPr>
          <p:nvPr/>
        </p:nvSpPr>
        <p:spPr bwMode="auto">
          <a:xfrm>
            <a:off x="2781300" y="2933700"/>
            <a:ext cx="304800" cy="609600"/>
          </a:xfrm>
          <a:prstGeom prst="curvedRigh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7423" name="AutoShape 16"/>
          <p:cNvSpPr>
            <a:spLocks noChangeArrowheads="1"/>
          </p:cNvSpPr>
          <p:nvPr/>
        </p:nvSpPr>
        <p:spPr bwMode="auto">
          <a:xfrm>
            <a:off x="4064000" y="3886200"/>
            <a:ext cx="304800" cy="609600"/>
          </a:xfrm>
          <a:prstGeom prst="curvedRigh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7424" name="AutoShape 17"/>
          <p:cNvSpPr>
            <a:spLocks noChangeArrowheads="1"/>
          </p:cNvSpPr>
          <p:nvPr/>
        </p:nvSpPr>
        <p:spPr bwMode="auto">
          <a:xfrm>
            <a:off x="5003800" y="4826000"/>
            <a:ext cx="304800" cy="609600"/>
          </a:xfrm>
          <a:prstGeom prst="curvedRigh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7425" name="AutoShape 18"/>
          <p:cNvSpPr>
            <a:spLocks noChangeArrowheads="1"/>
          </p:cNvSpPr>
          <p:nvPr/>
        </p:nvSpPr>
        <p:spPr bwMode="auto">
          <a:xfrm>
            <a:off x="5816600" y="5486400"/>
            <a:ext cx="304800" cy="609600"/>
          </a:xfrm>
          <a:prstGeom prst="curvedRigh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7426" name="Text Box 19"/>
          <p:cNvSpPr txBox="1">
            <a:spLocks noChangeArrowheads="1"/>
          </p:cNvSpPr>
          <p:nvPr/>
        </p:nvSpPr>
        <p:spPr bwMode="auto">
          <a:xfrm>
            <a:off x="2514600" y="2095500"/>
            <a:ext cx="6400800" cy="1720850"/>
          </a:xfrm>
          <a:prstGeom prst="rect">
            <a:avLst/>
          </a:prstGeom>
          <a:solidFill>
            <a:srgbClr val="FFFF99"/>
          </a:solidFill>
          <a:ln w="25400">
            <a:solidFill>
              <a:schemeClr va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3038" indent="-173038">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Char char="•"/>
            </a:pPr>
            <a:r>
              <a:rPr lang="en-US" altLang="en-US" sz="2100">
                <a:solidFill>
                  <a:srgbClr val="0000FF"/>
                </a:solidFill>
              </a:rPr>
              <a:t>Viết và kiểm tra các chương trình xử lý CSDL.</a:t>
            </a:r>
          </a:p>
          <a:p>
            <a:pPr>
              <a:spcBef>
                <a:spcPct val="0"/>
              </a:spcBef>
              <a:buClrTx/>
              <a:buSzTx/>
              <a:buFontTx/>
              <a:buChar char="•"/>
            </a:pPr>
            <a:r>
              <a:rPr lang="en-US" altLang="en-US" sz="2100">
                <a:solidFill>
                  <a:srgbClr val="0000FF"/>
                </a:solidFill>
              </a:rPr>
              <a:t>Hoàn tất tài liệu về CSDL và tài liệu đào tạo.</a:t>
            </a:r>
          </a:p>
          <a:p>
            <a:pPr>
              <a:spcBef>
                <a:spcPct val="0"/>
              </a:spcBef>
              <a:buClrTx/>
              <a:buSzTx/>
              <a:buFontTx/>
              <a:buChar char="•"/>
            </a:pPr>
            <a:r>
              <a:rPr lang="en-US" altLang="en-US" sz="2100">
                <a:solidFill>
                  <a:srgbClr val="0000FF"/>
                </a:solidFill>
              </a:rPr>
              <a:t>Đào tạo người sử dụng.</a:t>
            </a:r>
          </a:p>
          <a:p>
            <a:pPr>
              <a:spcBef>
                <a:spcPct val="0"/>
              </a:spcBef>
              <a:buClrTx/>
              <a:buSzTx/>
              <a:buFontTx/>
              <a:buChar char="•"/>
            </a:pPr>
            <a:r>
              <a:rPr lang="en-US" altLang="en-US" sz="2100">
                <a:solidFill>
                  <a:srgbClr val="0000FF"/>
                </a:solidFill>
              </a:rPr>
              <a:t>Cài đặt CSDL và chuyển đổi dữ liệu từ các hệ thống trước.</a:t>
            </a:r>
          </a:p>
        </p:txBody>
      </p:sp>
      <p:sp>
        <p:nvSpPr>
          <p:cNvPr id="17427" name="Line 21"/>
          <p:cNvSpPr>
            <a:spLocks noChangeShapeType="1"/>
          </p:cNvSpPr>
          <p:nvPr/>
        </p:nvSpPr>
        <p:spPr bwMode="auto">
          <a:xfrm>
            <a:off x="7696200" y="3797300"/>
            <a:ext cx="0" cy="1143000"/>
          </a:xfrm>
          <a:prstGeom prst="line">
            <a:avLst/>
          </a:prstGeom>
          <a:noFill/>
          <a:ln w="254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8" name="Text Box 24"/>
          <p:cNvSpPr txBox="1">
            <a:spLocks noChangeArrowheads="1"/>
          </p:cNvSpPr>
          <p:nvPr/>
        </p:nvSpPr>
        <p:spPr bwMode="auto">
          <a:xfrm>
            <a:off x="228600" y="1104900"/>
            <a:ext cx="3276600" cy="787400"/>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Mô hình hóa </a:t>
            </a:r>
          </a:p>
          <a:p>
            <a:pPr algn="ctr">
              <a:spcBef>
                <a:spcPct val="0"/>
              </a:spcBef>
              <a:buClrTx/>
              <a:buSzTx/>
              <a:buFontTx/>
              <a:buNone/>
            </a:pPr>
            <a:r>
              <a:rPr lang="en-US" altLang="en-US" sz="2200">
                <a:solidFill>
                  <a:srgbClr val="0000FF"/>
                </a:solidFill>
              </a:rPr>
              <a:t>dữ liệu doanh nghiệp</a:t>
            </a:r>
          </a:p>
        </p:txBody>
      </p:sp>
    </p:spTree>
    <p:extLst>
      <p:ext uri="{BB962C8B-B14F-4D97-AF65-F5344CB8AC3E}">
        <p14:creationId xmlns:p14="http://schemas.microsoft.com/office/powerpoint/2010/main" val="651757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698500" y="148355"/>
            <a:ext cx="8610600" cy="838200"/>
          </a:xfrm>
        </p:spPr>
        <p:txBody>
          <a:bodyPr/>
          <a:lstStyle/>
          <a:p>
            <a:r>
              <a:rPr lang="en-US" altLang="en-US" sz="3200" b="1">
                <a:solidFill>
                  <a:schemeClr val="hlink"/>
                </a:solidFill>
                <a:latin typeface="Arial" panose="020B0604020202020204" pitchFamily="34" charset="0"/>
              </a:rPr>
              <a:t>Các bước phát triển cơ sở dữ liệu</a:t>
            </a:r>
          </a:p>
        </p:txBody>
      </p:sp>
      <p:sp>
        <p:nvSpPr>
          <p:cNvPr id="18435" name="Text Box 4"/>
          <p:cNvSpPr txBox="1">
            <a:spLocks noChangeArrowheads="1"/>
          </p:cNvSpPr>
          <p:nvPr/>
        </p:nvSpPr>
        <p:spPr bwMode="auto">
          <a:xfrm>
            <a:off x="1828800" y="2057400"/>
            <a:ext cx="2514600" cy="787400"/>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Mô hình hóa </a:t>
            </a:r>
          </a:p>
          <a:p>
            <a:pPr algn="ctr">
              <a:spcBef>
                <a:spcPct val="0"/>
              </a:spcBef>
              <a:buClrTx/>
              <a:buSzTx/>
              <a:buFontTx/>
              <a:buNone/>
            </a:pPr>
            <a:r>
              <a:rPr lang="en-US" altLang="en-US" sz="2200">
                <a:solidFill>
                  <a:srgbClr val="0000FF"/>
                </a:solidFill>
              </a:rPr>
              <a:t>dữ liệu ý niệm</a:t>
            </a:r>
          </a:p>
        </p:txBody>
      </p:sp>
      <p:sp>
        <p:nvSpPr>
          <p:cNvPr id="18436" name="Text Box 5"/>
          <p:cNvSpPr txBox="1">
            <a:spLocks noChangeArrowheads="1"/>
          </p:cNvSpPr>
          <p:nvPr/>
        </p:nvSpPr>
        <p:spPr bwMode="auto">
          <a:xfrm>
            <a:off x="3200400" y="3009900"/>
            <a:ext cx="2514600" cy="787400"/>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Thiết kế</a:t>
            </a:r>
          </a:p>
          <a:p>
            <a:pPr algn="ctr">
              <a:spcBef>
                <a:spcPct val="0"/>
              </a:spcBef>
              <a:buClrTx/>
              <a:buSzTx/>
              <a:buFontTx/>
              <a:buNone/>
            </a:pPr>
            <a:r>
              <a:rPr lang="en-US" altLang="en-US" sz="2200">
                <a:solidFill>
                  <a:srgbClr val="0000FF"/>
                </a:solidFill>
              </a:rPr>
              <a:t>CSDL luận lý</a:t>
            </a:r>
          </a:p>
        </p:txBody>
      </p:sp>
      <p:sp>
        <p:nvSpPr>
          <p:cNvPr id="18437" name="Text Box 6"/>
          <p:cNvSpPr txBox="1">
            <a:spLocks noChangeArrowheads="1"/>
          </p:cNvSpPr>
          <p:nvPr/>
        </p:nvSpPr>
        <p:spPr bwMode="auto">
          <a:xfrm>
            <a:off x="4495800" y="3962400"/>
            <a:ext cx="2514600" cy="787400"/>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Thiết kế</a:t>
            </a:r>
          </a:p>
          <a:p>
            <a:pPr algn="ctr">
              <a:spcBef>
                <a:spcPct val="0"/>
              </a:spcBef>
              <a:buClrTx/>
              <a:buSzTx/>
              <a:buFontTx/>
              <a:buNone/>
            </a:pPr>
            <a:r>
              <a:rPr lang="en-US" altLang="en-US" sz="2200">
                <a:solidFill>
                  <a:srgbClr val="0000FF"/>
                </a:solidFill>
              </a:rPr>
              <a:t>CSDL vật lý</a:t>
            </a:r>
          </a:p>
        </p:txBody>
      </p:sp>
      <p:sp>
        <p:nvSpPr>
          <p:cNvPr id="18438" name="Text Box 7"/>
          <p:cNvSpPr txBox="1">
            <a:spLocks noChangeArrowheads="1"/>
          </p:cNvSpPr>
          <p:nvPr/>
        </p:nvSpPr>
        <p:spPr bwMode="auto">
          <a:xfrm>
            <a:off x="5410200" y="4940300"/>
            <a:ext cx="2514600" cy="452438"/>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Thực hiện CSDL</a:t>
            </a:r>
          </a:p>
        </p:txBody>
      </p:sp>
      <p:sp>
        <p:nvSpPr>
          <p:cNvPr id="18439" name="Text Box 8"/>
          <p:cNvSpPr txBox="1">
            <a:spLocks noChangeArrowheads="1"/>
          </p:cNvSpPr>
          <p:nvPr/>
        </p:nvSpPr>
        <p:spPr bwMode="auto">
          <a:xfrm>
            <a:off x="6248400" y="5562600"/>
            <a:ext cx="2514600" cy="452438"/>
          </a:xfrm>
          <a:prstGeom prst="rect">
            <a:avLst/>
          </a:prstGeom>
          <a:solidFill>
            <a:srgbClr val="FFC5E2"/>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Bảo trì CSDL</a:t>
            </a:r>
          </a:p>
        </p:txBody>
      </p:sp>
      <p:sp>
        <p:nvSpPr>
          <p:cNvPr id="18440" name="AutoShape 9"/>
          <p:cNvSpPr>
            <a:spLocks noChangeArrowheads="1"/>
          </p:cNvSpPr>
          <p:nvPr/>
        </p:nvSpPr>
        <p:spPr bwMode="auto">
          <a:xfrm rot="10800000" flipH="1">
            <a:off x="3632200" y="1333500"/>
            <a:ext cx="304800" cy="609600"/>
          </a:xfrm>
          <a:prstGeom prst="curvedLef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8441" name="AutoShape 10"/>
          <p:cNvSpPr>
            <a:spLocks noChangeArrowheads="1"/>
          </p:cNvSpPr>
          <p:nvPr/>
        </p:nvSpPr>
        <p:spPr bwMode="auto">
          <a:xfrm rot="10800000" flipH="1">
            <a:off x="4495800" y="2311400"/>
            <a:ext cx="304800" cy="609600"/>
          </a:xfrm>
          <a:prstGeom prst="curvedLef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8442" name="AutoShape 11"/>
          <p:cNvSpPr>
            <a:spLocks noChangeArrowheads="1"/>
          </p:cNvSpPr>
          <p:nvPr/>
        </p:nvSpPr>
        <p:spPr bwMode="auto">
          <a:xfrm rot="10800000" flipH="1">
            <a:off x="5854700" y="3225800"/>
            <a:ext cx="304800" cy="609600"/>
          </a:xfrm>
          <a:prstGeom prst="curvedLef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8443" name="AutoShape 12"/>
          <p:cNvSpPr>
            <a:spLocks noChangeArrowheads="1"/>
          </p:cNvSpPr>
          <p:nvPr/>
        </p:nvSpPr>
        <p:spPr bwMode="auto">
          <a:xfrm rot="10800000" flipH="1">
            <a:off x="7150100" y="4191000"/>
            <a:ext cx="304800" cy="609600"/>
          </a:xfrm>
          <a:prstGeom prst="curvedLef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8444" name="AutoShape 13"/>
          <p:cNvSpPr>
            <a:spLocks noChangeArrowheads="1"/>
          </p:cNvSpPr>
          <p:nvPr/>
        </p:nvSpPr>
        <p:spPr bwMode="auto">
          <a:xfrm rot="10800000" flipH="1">
            <a:off x="8039100" y="4889500"/>
            <a:ext cx="304800" cy="609600"/>
          </a:xfrm>
          <a:prstGeom prst="curvedLef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8445" name="AutoShape 14"/>
          <p:cNvSpPr>
            <a:spLocks noChangeArrowheads="1"/>
          </p:cNvSpPr>
          <p:nvPr/>
        </p:nvSpPr>
        <p:spPr bwMode="auto">
          <a:xfrm>
            <a:off x="1409700" y="1981200"/>
            <a:ext cx="304800" cy="609600"/>
          </a:xfrm>
          <a:prstGeom prst="curvedRigh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8446" name="AutoShape 15"/>
          <p:cNvSpPr>
            <a:spLocks noChangeArrowheads="1"/>
          </p:cNvSpPr>
          <p:nvPr/>
        </p:nvSpPr>
        <p:spPr bwMode="auto">
          <a:xfrm>
            <a:off x="2781300" y="2933700"/>
            <a:ext cx="304800" cy="609600"/>
          </a:xfrm>
          <a:prstGeom prst="curvedRigh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8447" name="AutoShape 16"/>
          <p:cNvSpPr>
            <a:spLocks noChangeArrowheads="1"/>
          </p:cNvSpPr>
          <p:nvPr/>
        </p:nvSpPr>
        <p:spPr bwMode="auto">
          <a:xfrm>
            <a:off x="4064000" y="3886200"/>
            <a:ext cx="304800" cy="609600"/>
          </a:xfrm>
          <a:prstGeom prst="curvedRigh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8448" name="AutoShape 17"/>
          <p:cNvSpPr>
            <a:spLocks noChangeArrowheads="1"/>
          </p:cNvSpPr>
          <p:nvPr/>
        </p:nvSpPr>
        <p:spPr bwMode="auto">
          <a:xfrm>
            <a:off x="5003800" y="4826000"/>
            <a:ext cx="304800" cy="609600"/>
          </a:xfrm>
          <a:prstGeom prst="curvedRigh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8449" name="AutoShape 18"/>
          <p:cNvSpPr>
            <a:spLocks noChangeArrowheads="1"/>
          </p:cNvSpPr>
          <p:nvPr/>
        </p:nvSpPr>
        <p:spPr bwMode="auto">
          <a:xfrm>
            <a:off x="5816600" y="5486400"/>
            <a:ext cx="304800" cy="609600"/>
          </a:xfrm>
          <a:prstGeom prst="curvedRightArrow">
            <a:avLst>
              <a:gd name="adj1" fmla="val 40000"/>
              <a:gd name="adj2" fmla="val 80000"/>
              <a:gd name="adj3" fmla="val 33333"/>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8450" name="Text Box 19"/>
          <p:cNvSpPr txBox="1">
            <a:spLocks noChangeArrowheads="1"/>
          </p:cNvSpPr>
          <p:nvPr/>
        </p:nvSpPr>
        <p:spPr bwMode="auto">
          <a:xfrm>
            <a:off x="2514600" y="2743200"/>
            <a:ext cx="6400800" cy="2041525"/>
          </a:xfrm>
          <a:prstGeom prst="rect">
            <a:avLst/>
          </a:prstGeom>
          <a:solidFill>
            <a:srgbClr val="FFFF99"/>
          </a:solidFill>
          <a:ln w="25400">
            <a:solidFill>
              <a:schemeClr va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3038" indent="-173038">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Char char="•"/>
            </a:pPr>
            <a:r>
              <a:rPr lang="en-US" altLang="en-US" sz="2100">
                <a:solidFill>
                  <a:srgbClr val="0000FF"/>
                </a:solidFill>
              </a:rPr>
              <a:t>Phân tích CSDL và các ứng dụng CSDL để bảo đảm thỏa mãn các yêu cầu thông tin.</a:t>
            </a:r>
          </a:p>
          <a:p>
            <a:pPr>
              <a:spcBef>
                <a:spcPct val="0"/>
              </a:spcBef>
              <a:buClrTx/>
              <a:buSzTx/>
              <a:buFontTx/>
              <a:buChar char="•"/>
            </a:pPr>
            <a:r>
              <a:rPr lang="en-US" altLang="en-US" sz="2100">
                <a:solidFill>
                  <a:srgbClr val="0000FF"/>
                </a:solidFill>
              </a:rPr>
              <a:t>Tinh chỉnh CSDL để nâng cao hiệu suất.</a:t>
            </a:r>
          </a:p>
          <a:p>
            <a:pPr>
              <a:spcBef>
                <a:spcPct val="0"/>
              </a:spcBef>
              <a:buClrTx/>
              <a:buSzTx/>
              <a:buFontTx/>
              <a:buChar char="•"/>
            </a:pPr>
            <a:r>
              <a:rPr lang="en-US" altLang="en-US" sz="2100">
                <a:solidFill>
                  <a:srgbClr val="0000FF"/>
                </a:solidFill>
              </a:rPr>
              <a:t>Đào tạo người sử dụng.</a:t>
            </a:r>
          </a:p>
          <a:p>
            <a:pPr>
              <a:spcBef>
                <a:spcPct val="0"/>
              </a:spcBef>
              <a:buClrTx/>
              <a:buSzTx/>
              <a:buFontTx/>
              <a:buChar char="•"/>
            </a:pPr>
            <a:r>
              <a:rPr lang="en-US" altLang="en-US" sz="2100">
                <a:solidFill>
                  <a:srgbClr val="0000FF"/>
                </a:solidFill>
              </a:rPr>
              <a:t>Xác định các lỗi sai trong CSDL và các ứng dụng CSDL, phục hồi CSDL khi hư hỏng.</a:t>
            </a:r>
          </a:p>
        </p:txBody>
      </p:sp>
      <p:sp>
        <p:nvSpPr>
          <p:cNvPr id="18451" name="Line 21"/>
          <p:cNvSpPr>
            <a:spLocks noChangeShapeType="1"/>
          </p:cNvSpPr>
          <p:nvPr/>
        </p:nvSpPr>
        <p:spPr bwMode="auto">
          <a:xfrm>
            <a:off x="8534400" y="4800600"/>
            <a:ext cx="0" cy="762000"/>
          </a:xfrm>
          <a:prstGeom prst="line">
            <a:avLst/>
          </a:prstGeom>
          <a:noFill/>
          <a:ln w="254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2" name="Text Box 24"/>
          <p:cNvSpPr txBox="1">
            <a:spLocks noChangeArrowheads="1"/>
          </p:cNvSpPr>
          <p:nvPr/>
        </p:nvSpPr>
        <p:spPr bwMode="auto">
          <a:xfrm>
            <a:off x="228600" y="1104900"/>
            <a:ext cx="3276600" cy="787400"/>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Mô hình hóa </a:t>
            </a:r>
          </a:p>
          <a:p>
            <a:pPr algn="ctr">
              <a:spcBef>
                <a:spcPct val="0"/>
              </a:spcBef>
              <a:buClrTx/>
              <a:buSzTx/>
              <a:buFontTx/>
              <a:buNone/>
            </a:pPr>
            <a:r>
              <a:rPr lang="en-US" altLang="en-US" sz="2200">
                <a:solidFill>
                  <a:srgbClr val="0000FF"/>
                </a:solidFill>
              </a:rPr>
              <a:t>dữ liệu doanh nghiệp</a:t>
            </a:r>
          </a:p>
        </p:txBody>
      </p:sp>
    </p:spTree>
    <p:extLst>
      <p:ext uri="{BB962C8B-B14F-4D97-AF65-F5344CB8AC3E}">
        <p14:creationId xmlns:p14="http://schemas.microsoft.com/office/powerpoint/2010/main" val="6608888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1150938" y="-609600"/>
            <a:ext cx="7793037" cy="1462087"/>
          </a:xfrm>
        </p:spPr>
        <p:txBody>
          <a:bodyPr/>
          <a:lstStyle/>
          <a:p>
            <a:r>
              <a:rPr lang="en-US" altLang="en-US" sz="3200" b="1">
                <a:solidFill>
                  <a:schemeClr val="hlink"/>
                </a:solidFill>
                <a:latin typeface="Arial" panose="020B0604020202020204" pitchFamily="34" charset="0"/>
              </a:rPr>
              <a:t>Kiến trúc 3 lược đồ</a:t>
            </a:r>
            <a:endParaRPr lang="en-US" altLang="en-US" sz="3200" b="1" i="1">
              <a:solidFill>
                <a:schemeClr val="hlink"/>
              </a:solidFill>
              <a:latin typeface="Courier New" panose="02070309020205020404" pitchFamily="49" charset="0"/>
            </a:endParaRPr>
          </a:p>
        </p:txBody>
      </p:sp>
      <p:sp>
        <p:nvSpPr>
          <p:cNvPr id="21507" name="Line 29"/>
          <p:cNvSpPr>
            <a:spLocks noChangeShapeType="1"/>
          </p:cNvSpPr>
          <p:nvPr/>
        </p:nvSpPr>
        <p:spPr bwMode="auto">
          <a:xfrm>
            <a:off x="2057400" y="4572000"/>
            <a:ext cx="6781800" cy="0"/>
          </a:xfrm>
          <a:prstGeom prst="line">
            <a:avLst/>
          </a:prstGeom>
          <a:noFill/>
          <a:ln w="254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08" name="Line 30"/>
          <p:cNvSpPr>
            <a:spLocks noChangeShapeType="1"/>
          </p:cNvSpPr>
          <p:nvPr/>
        </p:nvSpPr>
        <p:spPr bwMode="auto">
          <a:xfrm>
            <a:off x="2057400" y="3276600"/>
            <a:ext cx="6781800" cy="0"/>
          </a:xfrm>
          <a:prstGeom prst="line">
            <a:avLst/>
          </a:prstGeom>
          <a:noFill/>
          <a:ln w="254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09" name="Line 31"/>
          <p:cNvSpPr>
            <a:spLocks noChangeShapeType="1"/>
          </p:cNvSpPr>
          <p:nvPr/>
        </p:nvSpPr>
        <p:spPr bwMode="auto">
          <a:xfrm>
            <a:off x="2057400" y="1549400"/>
            <a:ext cx="6781800" cy="0"/>
          </a:xfrm>
          <a:prstGeom prst="line">
            <a:avLst/>
          </a:prstGeom>
          <a:noFill/>
          <a:ln w="254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1510" name="Group 32"/>
          <p:cNvGrpSpPr>
            <a:grpSpLocks/>
          </p:cNvGrpSpPr>
          <p:nvPr/>
        </p:nvGrpSpPr>
        <p:grpSpPr bwMode="auto">
          <a:xfrm>
            <a:off x="2147888" y="1155700"/>
            <a:ext cx="5929312" cy="4711700"/>
            <a:chOff x="969" y="728"/>
            <a:chExt cx="3735" cy="2968"/>
          </a:xfrm>
        </p:grpSpPr>
        <p:sp>
          <p:nvSpPr>
            <p:cNvPr id="21519" name="Text Box 33"/>
            <p:cNvSpPr txBox="1">
              <a:spLocks noChangeArrowheads="1"/>
            </p:cNvSpPr>
            <p:nvPr/>
          </p:nvSpPr>
          <p:spPr bwMode="auto">
            <a:xfrm>
              <a:off x="1488" y="728"/>
              <a:ext cx="1152" cy="496"/>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Khung nhìn</a:t>
              </a:r>
            </a:p>
            <a:p>
              <a:pPr algn="ctr">
                <a:spcBef>
                  <a:spcPct val="0"/>
                </a:spcBef>
                <a:buClrTx/>
                <a:buSzTx/>
                <a:buFontTx/>
                <a:buNone/>
              </a:pPr>
              <a:r>
                <a:rPr lang="en-US" altLang="en-US" sz="2200">
                  <a:solidFill>
                    <a:srgbClr val="0000FF"/>
                  </a:solidFill>
                </a:rPr>
                <a:t>ngoài</a:t>
              </a:r>
            </a:p>
          </p:txBody>
        </p:sp>
        <p:sp>
          <p:nvSpPr>
            <p:cNvPr id="21520" name="Text Box 34"/>
            <p:cNvSpPr txBox="1">
              <a:spLocks noChangeArrowheads="1"/>
            </p:cNvSpPr>
            <p:nvPr/>
          </p:nvSpPr>
          <p:spPr bwMode="auto">
            <a:xfrm>
              <a:off x="3024" y="728"/>
              <a:ext cx="1152" cy="496"/>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Khung nhìn</a:t>
              </a:r>
            </a:p>
            <a:p>
              <a:pPr algn="ctr">
                <a:spcBef>
                  <a:spcPct val="0"/>
                </a:spcBef>
                <a:buClrTx/>
                <a:buSzTx/>
                <a:buFontTx/>
                <a:buNone/>
              </a:pPr>
              <a:r>
                <a:rPr lang="en-US" altLang="en-US" sz="2200">
                  <a:solidFill>
                    <a:srgbClr val="0000FF"/>
                  </a:solidFill>
                </a:rPr>
                <a:t>ngoài</a:t>
              </a:r>
            </a:p>
          </p:txBody>
        </p:sp>
        <p:sp>
          <p:nvSpPr>
            <p:cNvPr id="21521" name="Text Box 35"/>
            <p:cNvSpPr txBox="1">
              <a:spLocks noChangeArrowheads="1"/>
            </p:cNvSpPr>
            <p:nvPr/>
          </p:nvSpPr>
          <p:spPr bwMode="auto">
            <a:xfrm>
              <a:off x="2032" y="1915"/>
              <a:ext cx="1632" cy="285"/>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Lược đồ ý niệm</a:t>
              </a:r>
            </a:p>
          </p:txBody>
        </p:sp>
        <p:sp>
          <p:nvSpPr>
            <p:cNvPr id="21522" name="Text Box 36"/>
            <p:cNvSpPr txBox="1">
              <a:spLocks noChangeArrowheads="1"/>
            </p:cNvSpPr>
            <p:nvPr/>
          </p:nvSpPr>
          <p:spPr bwMode="auto">
            <a:xfrm>
              <a:off x="2016" y="2739"/>
              <a:ext cx="1632" cy="285"/>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Lược đồ trong</a:t>
              </a:r>
            </a:p>
          </p:txBody>
        </p:sp>
        <p:sp>
          <p:nvSpPr>
            <p:cNvPr id="21523" name="AutoShape 37"/>
            <p:cNvSpPr>
              <a:spLocks noChangeArrowheads="1"/>
            </p:cNvSpPr>
            <p:nvPr/>
          </p:nvSpPr>
          <p:spPr bwMode="auto">
            <a:xfrm>
              <a:off x="2496" y="2355"/>
              <a:ext cx="672" cy="240"/>
            </a:xfrm>
            <a:prstGeom prst="hexagon">
              <a:avLst>
                <a:gd name="adj" fmla="val 70000"/>
                <a:gd name="vf" fmla="val 115470"/>
              </a:avLst>
            </a:prstGeom>
            <a:solidFill>
              <a:srgbClr val="FFCC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21524" name="AutoShape 38"/>
            <p:cNvSpPr>
              <a:spLocks noChangeArrowheads="1"/>
            </p:cNvSpPr>
            <p:nvPr/>
          </p:nvSpPr>
          <p:spPr bwMode="auto">
            <a:xfrm>
              <a:off x="1728" y="1384"/>
              <a:ext cx="672" cy="240"/>
            </a:xfrm>
            <a:prstGeom prst="hexagon">
              <a:avLst>
                <a:gd name="adj" fmla="val 70000"/>
                <a:gd name="vf" fmla="val 115470"/>
              </a:avLst>
            </a:prstGeom>
            <a:solidFill>
              <a:srgbClr val="FFCC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21525" name="AutoShape 39"/>
            <p:cNvSpPr>
              <a:spLocks noChangeArrowheads="1"/>
            </p:cNvSpPr>
            <p:nvPr/>
          </p:nvSpPr>
          <p:spPr bwMode="auto">
            <a:xfrm>
              <a:off x="3264" y="1384"/>
              <a:ext cx="672" cy="240"/>
            </a:xfrm>
            <a:prstGeom prst="hexagon">
              <a:avLst>
                <a:gd name="adj" fmla="val 70000"/>
                <a:gd name="vf" fmla="val 115470"/>
              </a:avLst>
            </a:prstGeom>
            <a:solidFill>
              <a:srgbClr val="FFCC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21526" name="Freeform 40"/>
            <p:cNvSpPr>
              <a:spLocks/>
            </p:cNvSpPr>
            <p:nvPr/>
          </p:nvSpPr>
          <p:spPr bwMode="auto">
            <a:xfrm>
              <a:off x="2064" y="1624"/>
              <a:ext cx="1536" cy="144"/>
            </a:xfrm>
            <a:custGeom>
              <a:avLst/>
              <a:gdLst>
                <a:gd name="T0" fmla="*/ 0 w 1536"/>
                <a:gd name="T1" fmla="*/ 0 h 144"/>
                <a:gd name="T2" fmla="*/ 0 w 1536"/>
                <a:gd name="T3" fmla="*/ 144 h 144"/>
                <a:gd name="T4" fmla="*/ 1536 w 1536"/>
                <a:gd name="T5" fmla="*/ 144 h 144"/>
                <a:gd name="T6" fmla="*/ 1536 w 1536"/>
                <a:gd name="T7" fmla="*/ 0 h 1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36" h="144">
                  <a:moveTo>
                    <a:pt x="0" y="0"/>
                  </a:moveTo>
                  <a:lnTo>
                    <a:pt x="0" y="144"/>
                  </a:lnTo>
                  <a:lnTo>
                    <a:pt x="1536" y="144"/>
                  </a:lnTo>
                  <a:lnTo>
                    <a:pt x="1536" y="0"/>
                  </a:lnTo>
                </a:path>
              </a:pathLst>
            </a:custGeom>
            <a:noFill/>
            <a:ln w="25400">
              <a:solidFill>
                <a:schemeClr val="tx1"/>
              </a:solidFill>
              <a:round/>
              <a:headEnd type="none"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7" name="Line 41"/>
            <p:cNvSpPr>
              <a:spLocks noChangeShapeType="1"/>
            </p:cNvSpPr>
            <p:nvPr/>
          </p:nvSpPr>
          <p:spPr bwMode="auto">
            <a:xfrm>
              <a:off x="2832" y="1768"/>
              <a:ext cx="0" cy="144"/>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8" name="Line 42"/>
            <p:cNvSpPr>
              <a:spLocks noChangeShapeType="1"/>
            </p:cNvSpPr>
            <p:nvPr/>
          </p:nvSpPr>
          <p:spPr bwMode="auto">
            <a:xfrm>
              <a:off x="2832" y="2200"/>
              <a:ext cx="0" cy="144"/>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9" name="Line 43"/>
            <p:cNvSpPr>
              <a:spLocks noChangeShapeType="1"/>
            </p:cNvSpPr>
            <p:nvPr/>
          </p:nvSpPr>
          <p:spPr bwMode="auto">
            <a:xfrm>
              <a:off x="2832" y="2584"/>
              <a:ext cx="0" cy="144"/>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0" name="Line 44"/>
            <p:cNvSpPr>
              <a:spLocks noChangeShapeType="1"/>
            </p:cNvSpPr>
            <p:nvPr/>
          </p:nvSpPr>
          <p:spPr bwMode="auto">
            <a:xfrm>
              <a:off x="2064" y="1232"/>
              <a:ext cx="0" cy="144"/>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1" name="Line 45"/>
            <p:cNvSpPr>
              <a:spLocks noChangeShapeType="1"/>
            </p:cNvSpPr>
            <p:nvPr/>
          </p:nvSpPr>
          <p:spPr bwMode="auto">
            <a:xfrm>
              <a:off x="3600" y="1232"/>
              <a:ext cx="0" cy="144"/>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1532" name="Group 46"/>
            <p:cNvGrpSpPr>
              <a:grpSpLocks/>
            </p:cNvGrpSpPr>
            <p:nvPr/>
          </p:nvGrpSpPr>
          <p:grpSpPr bwMode="auto">
            <a:xfrm>
              <a:off x="2136" y="3168"/>
              <a:ext cx="1392" cy="528"/>
              <a:chOff x="2112" y="3216"/>
              <a:chExt cx="1392" cy="528"/>
            </a:xfrm>
          </p:grpSpPr>
          <p:sp>
            <p:nvSpPr>
              <p:cNvPr id="21536" name="AutoShape 47"/>
              <p:cNvSpPr>
                <a:spLocks noChangeArrowheads="1"/>
              </p:cNvSpPr>
              <p:nvPr/>
            </p:nvSpPr>
            <p:spPr bwMode="auto">
              <a:xfrm>
                <a:off x="2112" y="3216"/>
                <a:ext cx="1392" cy="528"/>
              </a:xfrm>
              <a:prstGeom prst="can">
                <a:avLst>
                  <a:gd name="adj" fmla="val 25000"/>
                </a:avLst>
              </a:prstGeom>
              <a:solidFill>
                <a:srgbClr val="FFFF99"/>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21537" name="Text Box 48"/>
              <p:cNvSpPr txBox="1">
                <a:spLocks noChangeArrowheads="1"/>
              </p:cNvSpPr>
              <p:nvPr/>
            </p:nvSpPr>
            <p:spPr bwMode="auto">
              <a:xfrm>
                <a:off x="2168" y="3360"/>
                <a:ext cx="129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50000"/>
                  </a:spcBef>
                  <a:buClrTx/>
                  <a:buSzTx/>
                  <a:buFontTx/>
                  <a:buNone/>
                </a:pPr>
                <a:r>
                  <a:rPr lang="en-US" altLang="en-US" sz="2200">
                    <a:solidFill>
                      <a:srgbClr val="0000FF"/>
                    </a:solidFill>
                  </a:rPr>
                  <a:t>Cơ sở dữ liệu</a:t>
                </a:r>
              </a:p>
            </p:txBody>
          </p:sp>
        </p:grpSp>
        <p:sp>
          <p:nvSpPr>
            <p:cNvPr id="21533" name="Line 49"/>
            <p:cNvSpPr>
              <a:spLocks noChangeShapeType="1"/>
            </p:cNvSpPr>
            <p:nvPr/>
          </p:nvSpPr>
          <p:spPr bwMode="auto">
            <a:xfrm>
              <a:off x="2832" y="3016"/>
              <a:ext cx="0" cy="144"/>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1534" name="Picture 50" descr="j01953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9" y="768"/>
              <a:ext cx="423"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5" name="Picture 51" descr="j01953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1" y="768"/>
              <a:ext cx="423"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511" name="Text Box 52"/>
          <p:cNvSpPr txBox="1">
            <a:spLocks noChangeArrowheads="1"/>
          </p:cNvSpPr>
          <p:nvPr/>
        </p:nvSpPr>
        <p:spPr bwMode="auto">
          <a:xfrm>
            <a:off x="254000" y="4343400"/>
            <a:ext cx="16764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2200">
                <a:solidFill>
                  <a:srgbClr val="0000FF"/>
                </a:solidFill>
              </a:rPr>
              <a:t>Mức trong</a:t>
            </a:r>
          </a:p>
        </p:txBody>
      </p:sp>
      <p:sp>
        <p:nvSpPr>
          <p:cNvPr id="21512" name="Text Box 53"/>
          <p:cNvSpPr txBox="1">
            <a:spLocks noChangeArrowheads="1"/>
          </p:cNvSpPr>
          <p:nvPr/>
        </p:nvSpPr>
        <p:spPr bwMode="auto">
          <a:xfrm>
            <a:off x="254000" y="3022600"/>
            <a:ext cx="17526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2200">
                <a:solidFill>
                  <a:srgbClr val="0000FF"/>
                </a:solidFill>
              </a:rPr>
              <a:t>Mức ý niệm</a:t>
            </a:r>
          </a:p>
        </p:txBody>
      </p:sp>
      <p:sp>
        <p:nvSpPr>
          <p:cNvPr id="21513" name="Text Box 54"/>
          <p:cNvSpPr txBox="1">
            <a:spLocks noChangeArrowheads="1"/>
          </p:cNvSpPr>
          <p:nvPr/>
        </p:nvSpPr>
        <p:spPr bwMode="auto">
          <a:xfrm>
            <a:off x="266700" y="1282700"/>
            <a:ext cx="16764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2200">
                <a:solidFill>
                  <a:srgbClr val="0000FF"/>
                </a:solidFill>
              </a:rPr>
              <a:t>Mức ngoài</a:t>
            </a:r>
          </a:p>
        </p:txBody>
      </p:sp>
      <p:sp>
        <p:nvSpPr>
          <p:cNvPr id="21514" name="Text Box 57"/>
          <p:cNvSpPr txBox="1">
            <a:spLocks noChangeArrowheads="1"/>
          </p:cNvSpPr>
          <p:nvPr/>
        </p:nvSpPr>
        <p:spPr bwMode="auto">
          <a:xfrm>
            <a:off x="6705600" y="2057400"/>
            <a:ext cx="1981200" cy="109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Ánh xạ </a:t>
            </a:r>
          </a:p>
          <a:p>
            <a:pPr algn="ctr">
              <a:spcBef>
                <a:spcPct val="0"/>
              </a:spcBef>
              <a:buClrTx/>
              <a:buSzTx/>
              <a:buFontTx/>
              <a:buNone/>
            </a:pPr>
            <a:r>
              <a:rPr lang="en-US" altLang="en-US" sz="2200">
                <a:solidFill>
                  <a:srgbClr val="0000FF"/>
                </a:solidFill>
              </a:rPr>
              <a:t>mức ngoài-mức ý niệm</a:t>
            </a:r>
          </a:p>
        </p:txBody>
      </p:sp>
      <p:sp>
        <p:nvSpPr>
          <p:cNvPr id="21515" name="Text Box 58"/>
          <p:cNvSpPr txBox="1">
            <a:spLocks noChangeArrowheads="1"/>
          </p:cNvSpPr>
          <p:nvPr/>
        </p:nvSpPr>
        <p:spPr bwMode="auto">
          <a:xfrm>
            <a:off x="2565400" y="52578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50000"/>
              </a:spcBef>
              <a:buClrTx/>
              <a:buSzTx/>
              <a:buFontTx/>
              <a:buNone/>
            </a:pPr>
            <a:r>
              <a:rPr lang="en-US" altLang="en-US" sz="2000">
                <a:solidFill>
                  <a:srgbClr val="339933"/>
                </a:solidFill>
              </a:rPr>
              <a:t>Qlsv.mdb</a:t>
            </a:r>
          </a:p>
        </p:txBody>
      </p:sp>
      <p:sp>
        <p:nvSpPr>
          <p:cNvPr id="21516" name="Text Box 59"/>
          <p:cNvSpPr txBox="1">
            <a:spLocks noChangeArrowheads="1"/>
          </p:cNvSpPr>
          <p:nvPr/>
        </p:nvSpPr>
        <p:spPr bwMode="auto">
          <a:xfrm>
            <a:off x="228600" y="3505200"/>
            <a:ext cx="396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339933"/>
                </a:solidFill>
              </a:rPr>
              <a:t>Sviên(mãsv, họtên, mãlớp)</a:t>
            </a:r>
          </a:p>
          <a:p>
            <a:pPr>
              <a:spcBef>
                <a:spcPct val="0"/>
              </a:spcBef>
              <a:buClrTx/>
              <a:buSzTx/>
              <a:buFontTx/>
              <a:buNone/>
            </a:pPr>
            <a:r>
              <a:rPr lang="en-US" altLang="en-US" sz="2000">
                <a:solidFill>
                  <a:srgbClr val="339933"/>
                </a:solidFill>
              </a:rPr>
              <a:t>Lớp(mãlớp, tênlớp)</a:t>
            </a:r>
          </a:p>
        </p:txBody>
      </p:sp>
      <p:sp>
        <p:nvSpPr>
          <p:cNvPr id="21517" name="Text Box 60"/>
          <p:cNvSpPr txBox="1">
            <a:spLocks noChangeArrowheads="1"/>
          </p:cNvSpPr>
          <p:nvPr/>
        </p:nvSpPr>
        <p:spPr bwMode="auto">
          <a:xfrm>
            <a:off x="228600" y="1736725"/>
            <a:ext cx="2819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339933"/>
                </a:solidFill>
              </a:rPr>
              <a:t>Sinhviên</a:t>
            </a:r>
          </a:p>
          <a:p>
            <a:pPr>
              <a:spcBef>
                <a:spcPct val="0"/>
              </a:spcBef>
              <a:buClrTx/>
              <a:buSzTx/>
              <a:buFontTx/>
              <a:buNone/>
            </a:pPr>
            <a:r>
              <a:rPr lang="en-US" altLang="en-US" sz="2000">
                <a:solidFill>
                  <a:srgbClr val="339933"/>
                </a:solidFill>
              </a:rPr>
              <a:t>(mãsv, họtên, tênlớp)</a:t>
            </a:r>
          </a:p>
        </p:txBody>
      </p:sp>
      <p:sp>
        <p:nvSpPr>
          <p:cNvPr id="21518" name="Text Box 65"/>
          <p:cNvSpPr txBox="1">
            <a:spLocks noChangeArrowheads="1"/>
          </p:cNvSpPr>
          <p:nvPr/>
        </p:nvSpPr>
        <p:spPr bwMode="auto">
          <a:xfrm>
            <a:off x="5829300" y="3695700"/>
            <a:ext cx="3048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50000"/>
              </a:spcBef>
              <a:buClrTx/>
              <a:buSzTx/>
              <a:buFontTx/>
              <a:buNone/>
            </a:pPr>
            <a:r>
              <a:rPr lang="en-US" altLang="en-US" sz="2200">
                <a:solidFill>
                  <a:srgbClr val="0000FF"/>
                </a:solidFill>
              </a:rPr>
              <a:t>Ánh xạ mức ý niệm-mức trong</a:t>
            </a:r>
          </a:p>
        </p:txBody>
      </p:sp>
    </p:spTree>
    <p:extLst>
      <p:ext uri="{BB962C8B-B14F-4D97-AF65-F5344CB8AC3E}">
        <p14:creationId xmlns:p14="http://schemas.microsoft.com/office/powerpoint/2010/main" val="15696200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838200" y="-609600"/>
            <a:ext cx="7793037" cy="1462087"/>
          </a:xfrm>
        </p:spPr>
        <p:txBody>
          <a:bodyPr/>
          <a:lstStyle/>
          <a:p>
            <a:r>
              <a:rPr lang="en-US" altLang="en-US" sz="3200" b="1">
                <a:solidFill>
                  <a:schemeClr val="hlink"/>
                </a:solidFill>
                <a:latin typeface="Arial" panose="020B0604020202020204" pitchFamily="34" charset="0"/>
              </a:rPr>
              <a:t>Kiến trúc 3 lược đồ</a:t>
            </a:r>
            <a:endParaRPr lang="en-US" altLang="en-US" sz="3200" b="1" i="1">
              <a:solidFill>
                <a:schemeClr val="hlink"/>
              </a:solidFill>
              <a:latin typeface="Courier New" panose="02070309020205020404" pitchFamily="49" charset="0"/>
            </a:endParaRPr>
          </a:p>
        </p:txBody>
      </p:sp>
      <p:sp>
        <p:nvSpPr>
          <p:cNvPr id="22531" name="Text Box 35"/>
          <p:cNvSpPr txBox="1">
            <a:spLocks noChangeArrowheads="1"/>
          </p:cNvSpPr>
          <p:nvPr/>
        </p:nvSpPr>
        <p:spPr bwMode="auto">
          <a:xfrm>
            <a:off x="4343400" y="469900"/>
            <a:ext cx="45720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50000"/>
              </a:spcBef>
              <a:buClrTx/>
              <a:buSzTx/>
              <a:buFontTx/>
              <a:buNone/>
            </a:pPr>
            <a:r>
              <a:rPr lang="en-US" altLang="en-US" sz="2200">
                <a:solidFill>
                  <a:srgbClr val="0000FF"/>
                </a:solidFill>
              </a:rPr>
              <a:t>Hình 1.11. Kiến trúc ba lược đồ</a:t>
            </a:r>
          </a:p>
        </p:txBody>
      </p:sp>
      <p:sp>
        <p:nvSpPr>
          <p:cNvPr id="22532" name="Line 4"/>
          <p:cNvSpPr>
            <a:spLocks noChangeShapeType="1"/>
          </p:cNvSpPr>
          <p:nvPr/>
        </p:nvSpPr>
        <p:spPr bwMode="auto">
          <a:xfrm>
            <a:off x="2057400" y="4572000"/>
            <a:ext cx="6781800" cy="0"/>
          </a:xfrm>
          <a:prstGeom prst="line">
            <a:avLst/>
          </a:prstGeom>
          <a:noFill/>
          <a:ln w="254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3" name="Line 5"/>
          <p:cNvSpPr>
            <a:spLocks noChangeShapeType="1"/>
          </p:cNvSpPr>
          <p:nvPr/>
        </p:nvSpPr>
        <p:spPr bwMode="auto">
          <a:xfrm>
            <a:off x="2057400" y="3276600"/>
            <a:ext cx="6781800" cy="0"/>
          </a:xfrm>
          <a:prstGeom prst="line">
            <a:avLst/>
          </a:prstGeom>
          <a:noFill/>
          <a:ln w="254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4" name="Line 6"/>
          <p:cNvSpPr>
            <a:spLocks noChangeShapeType="1"/>
          </p:cNvSpPr>
          <p:nvPr/>
        </p:nvSpPr>
        <p:spPr bwMode="auto">
          <a:xfrm>
            <a:off x="2057400" y="1549400"/>
            <a:ext cx="6781800" cy="0"/>
          </a:xfrm>
          <a:prstGeom prst="line">
            <a:avLst/>
          </a:prstGeom>
          <a:noFill/>
          <a:ln w="254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2535" name="Group 7"/>
          <p:cNvGrpSpPr>
            <a:grpSpLocks/>
          </p:cNvGrpSpPr>
          <p:nvPr/>
        </p:nvGrpSpPr>
        <p:grpSpPr bwMode="auto">
          <a:xfrm>
            <a:off x="2147888" y="1155700"/>
            <a:ext cx="5929312" cy="4711700"/>
            <a:chOff x="969" y="728"/>
            <a:chExt cx="3735" cy="2968"/>
          </a:xfrm>
        </p:grpSpPr>
        <p:sp>
          <p:nvSpPr>
            <p:cNvPr id="22548" name="Text Box 8"/>
            <p:cNvSpPr txBox="1">
              <a:spLocks noChangeArrowheads="1"/>
            </p:cNvSpPr>
            <p:nvPr/>
          </p:nvSpPr>
          <p:spPr bwMode="auto">
            <a:xfrm>
              <a:off x="1488" y="728"/>
              <a:ext cx="1152" cy="496"/>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Khung nhìn</a:t>
              </a:r>
            </a:p>
            <a:p>
              <a:pPr algn="ctr">
                <a:spcBef>
                  <a:spcPct val="0"/>
                </a:spcBef>
                <a:buClrTx/>
                <a:buSzTx/>
                <a:buFontTx/>
                <a:buNone/>
              </a:pPr>
              <a:r>
                <a:rPr lang="en-US" altLang="en-US" sz="2200">
                  <a:solidFill>
                    <a:srgbClr val="0000FF"/>
                  </a:solidFill>
                </a:rPr>
                <a:t>ngoài</a:t>
              </a:r>
            </a:p>
          </p:txBody>
        </p:sp>
        <p:sp>
          <p:nvSpPr>
            <p:cNvPr id="22549" name="Text Box 9"/>
            <p:cNvSpPr txBox="1">
              <a:spLocks noChangeArrowheads="1"/>
            </p:cNvSpPr>
            <p:nvPr/>
          </p:nvSpPr>
          <p:spPr bwMode="auto">
            <a:xfrm>
              <a:off x="3024" y="728"/>
              <a:ext cx="1152" cy="496"/>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Khung nhìn</a:t>
              </a:r>
            </a:p>
            <a:p>
              <a:pPr algn="ctr">
                <a:spcBef>
                  <a:spcPct val="0"/>
                </a:spcBef>
                <a:buClrTx/>
                <a:buSzTx/>
                <a:buFontTx/>
                <a:buNone/>
              </a:pPr>
              <a:r>
                <a:rPr lang="en-US" altLang="en-US" sz="2200">
                  <a:solidFill>
                    <a:srgbClr val="0000FF"/>
                  </a:solidFill>
                </a:rPr>
                <a:t>ngoài</a:t>
              </a:r>
            </a:p>
          </p:txBody>
        </p:sp>
        <p:sp>
          <p:nvSpPr>
            <p:cNvPr id="22550" name="Text Box 10"/>
            <p:cNvSpPr txBox="1">
              <a:spLocks noChangeArrowheads="1"/>
            </p:cNvSpPr>
            <p:nvPr/>
          </p:nvSpPr>
          <p:spPr bwMode="auto">
            <a:xfrm>
              <a:off x="2032" y="1915"/>
              <a:ext cx="1632" cy="285"/>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Lược đồ ý niệm</a:t>
              </a:r>
            </a:p>
          </p:txBody>
        </p:sp>
        <p:sp>
          <p:nvSpPr>
            <p:cNvPr id="22551" name="Text Box 11"/>
            <p:cNvSpPr txBox="1">
              <a:spLocks noChangeArrowheads="1"/>
            </p:cNvSpPr>
            <p:nvPr/>
          </p:nvSpPr>
          <p:spPr bwMode="auto">
            <a:xfrm>
              <a:off x="2016" y="2739"/>
              <a:ext cx="1632" cy="285"/>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Lược đồ trong</a:t>
              </a:r>
            </a:p>
          </p:txBody>
        </p:sp>
        <p:sp>
          <p:nvSpPr>
            <p:cNvPr id="22552" name="AutoShape 12"/>
            <p:cNvSpPr>
              <a:spLocks noChangeArrowheads="1"/>
            </p:cNvSpPr>
            <p:nvPr/>
          </p:nvSpPr>
          <p:spPr bwMode="auto">
            <a:xfrm>
              <a:off x="2496" y="2355"/>
              <a:ext cx="672" cy="240"/>
            </a:xfrm>
            <a:prstGeom prst="hexagon">
              <a:avLst>
                <a:gd name="adj" fmla="val 70000"/>
                <a:gd name="vf" fmla="val 115470"/>
              </a:avLst>
            </a:prstGeom>
            <a:solidFill>
              <a:srgbClr val="FFCC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22553" name="AutoShape 13"/>
            <p:cNvSpPr>
              <a:spLocks noChangeArrowheads="1"/>
            </p:cNvSpPr>
            <p:nvPr/>
          </p:nvSpPr>
          <p:spPr bwMode="auto">
            <a:xfrm>
              <a:off x="1728" y="1384"/>
              <a:ext cx="672" cy="240"/>
            </a:xfrm>
            <a:prstGeom prst="hexagon">
              <a:avLst>
                <a:gd name="adj" fmla="val 70000"/>
                <a:gd name="vf" fmla="val 115470"/>
              </a:avLst>
            </a:prstGeom>
            <a:solidFill>
              <a:srgbClr val="FFCC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22554" name="AutoShape 14"/>
            <p:cNvSpPr>
              <a:spLocks noChangeArrowheads="1"/>
            </p:cNvSpPr>
            <p:nvPr/>
          </p:nvSpPr>
          <p:spPr bwMode="auto">
            <a:xfrm>
              <a:off x="3264" y="1384"/>
              <a:ext cx="672" cy="240"/>
            </a:xfrm>
            <a:prstGeom prst="hexagon">
              <a:avLst>
                <a:gd name="adj" fmla="val 70000"/>
                <a:gd name="vf" fmla="val 115470"/>
              </a:avLst>
            </a:prstGeom>
            <a:solidFill>
              <a:srgbClr val="FFCC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22555" name="Freeform 15"/>
            <p:cNvSpPr>
              <a:spLocks/>
            </p:cNvSpPr>
            <p:nvPr/>
          </p:nvSpPr>
          <p:spPr bwMode="auto">
            <a:xfrm>
              <a:off x="2064" y="1624"/>
              <a:ext cx="1536" cy="144"/>
            </a:xfrm>
            <a:custGeom>
              <a:avLst/>
              <a:gdLst>
                <a:gd name="T0" fmla="*/ 0 w 1536"/>
                <a:gd name="T1" fmla="*/ 0 h 144"/>
                <a:gd name="T2" fmla="*/ 0 w 1536"/>
                <a:gd name="T3" fmla="*/ 144 h 144"/>
                <a:gd name="T4" fmla="*/ 1536 w 1536"/>
                <a:gd name="T5" fmla="*/ 144 h 144"/>
                <a:gd name="T6" fmla="*/ 1536 w 1536"/>
                <a:gd name="T7" fmla="*/ 0 h 1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36" h="144">
                  <a:moveTo>
                    <a:pt x="0" y="0"/>
                  </a:moveTo>
                  <a:lnTo>
                    <a:pt x="0" y="144"/>
                  </a:lnTo>
                  <a:lnTo>
                    <a:pt x="1536" y="144"/>
                  </a:lnTo>
                  <a:lnTo>
                    <a:pt x="1536" y="0"/>
                  </a:lnTo>
                </a:path>
              </a:pathLst>
            </a:custGeom>
            <a:noFill/>
            <a:ln w="25400">
              <a:solidFill>
                <a:schemeClr val="tx1"/>
              </a:solidFill>
              <a:round/>
              <a:headEnd type="none"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6" name="Line 16"/>
            <p:cNvSpPr>
              <a:spLocks noChangeShapeType="1"/>
            </p:cNvSpPr>
            <p:nvPr/>
          </p:nvSpPr>
          <p:spPr bwMode="auto">
            <a:xfrm>
              <a:off x="2832" y="1768"/>
              <a:ext cx="0" cy="144"/>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7" name="Line 17"/>
            <p:cNvSpPr>
              <a:spLocks noChangeShapeType="1"/>
            </p:cNvSpPr>
            <p:nvPr/>
          </p:nvSpPr>
          <p:spPr bwMode="auto">
            <a:xfrm>
              <a:off x="2832" y="2200"/>
              <a:ext cx="0" cy="144"/>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8" name="Line 18"/>
            <p:cNvSpPr>
              <a:spLocks noChangeShapeType="1"/>
            </p:cNvSpPr>
            <p:nvPr/>
          </p:nvSpPr>
          <p:spPr bwMode="auto">
            <a:xfrm>
              <a:off x="2832" y="2584"/>
              <a:ext cx="0" cy="144"/>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9" name="Line 19"/>
            <p:cNvSpPr>
              <a:spLocks noChangeShapeType="1"/>
            </p:cNvSpPr>
            <p:nvPr/>
          </p:nvSpPr>
          <p:spPr bwMode="auto">
            <a:xfrm>
              <a:off x="2064" y="1232"/>
              <a:ext cx="0" cy="144"/>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60" name="Line 20"/>
            <p:cNvSpPr>
              <a:spLocks noChangeShapeType="1"/>
            </p:cNvSpPr>
            <p:nvPr/>
          </p:nvSpPr>
          <p:spPr bwMode="auto">
            <a:xfrm>
              <a:off x="3600" y="1232"/>
              <a:ext cx="0" cy="144"/>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2561" name="Group 21"/>
            <p:cNvGrpSpPr>
              <a:grpSpLocks/>
            </p:cNvGrpSpPr>
            <p:nvPr/>
          </p:nvGrpSpPr>
          <p:grpSpPr bwMode="auto">
            <a:xfrm>
              <a:off x="2136" y="3168"/>
              <a:ext cx="1392" cy="528"/>
              <a:chOff x="2112" y="3216"/>
              <a:chExt cx="1392" cy="528"/>
            </a:xfrm>
          </p:grpSpPr>
          <p:sp>
            <p:nvSpPr>
              <p:cNvPr id="22565" name="AutoShape 22"/>
              <p:cNvSpPr>
                <a:spLocks noChangeArrowheads="1"/>
              </p:cNvSpPr>
              <p:nvPr/>
            </p:nvSpPr>
            <p:spPr bwMode="auto">
              <a:xfrm>
                <a:off x="2112" y="3216"/>
                <a:ext cx="1392" cy="528"/>
              </a:xfrm>
              <a:prstGeom prst="can">
                <a:avLst>
                  <a:gd name="adj" fmla="val 25000"/>
                </a:avLst>
              </a:prstGeom>
              <a:solidFill>
                <a:srgbClr val="FFFF99"/>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22566" name="Text Box 23"/>
              <p:cNvSpPr txBox="1">
                <a:spLocks noChangeArrowheads="1"/>
              </p:cNvSpPr>
              <p:nvPr/>
            </p:nvSpPr>
            <p:spPr bwMode="auto">
              <a:xfrm>
                <a:off x="2168" y="3360"/>
                <a:ext cx="129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50000"/>
                  </a:spcBef>
                  <a:buClrTx/>
                  <a:buSzTx/>
                  <a:buFontTx/>
                  <a:buNone/>
                </a:pPr>
                <a:r>
                  <a:rPr lang="en-US" altLang="en-US" sz="2200">
                    <a:solidFill>
                      <a:srgbClr val="0000FF"/>
                    </a:solidFill>
                  </a:rPr>
                  <a:t>Cơ sở dữ liệu</a:t>
                </a:r>
              </a:p>
            </p:txBody>
          </p:sp>
        </p:grpSp>
        <p:sp>
          <p:nvSpPr>
            <p:cNvPr id="22562" name="Line 24"/>
            <p:cNvSpPr>
              <a:spLocks noChangeShapeType="1"/>
            </p:cNvSpPr>
            <p:nvPr/>
          </p:nvSpPr>
          <p:spPr bwMode="auto">
            <a:xfrm>
              <a:off x="2832" y="3016"/>
              <a:ext cx="0" cy="144"/>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2563" name="Picture 25" descr="j01953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9" y="768"/>
              <a:ext cx="423"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64" name="Picture 26" descr="j01953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1" y="768"/>
              <a:ext cx="423"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536" name="Text Box 27"/>
          <p:cNvSpPr txBox="1">
            <a:spLocks noChangeArrowheads="1"/>
          </p:cNvSpPr>
          <p:nvPr/>
        </p:nvSpPr>
        <p:spPr bwMode="auto">
          <a:xfrm>
            <a:off x="254000" y="4343400"/>
            <a:ext cx="16764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2200">
                <a:solidFill>
                  <a:srgbClr val="0000FF"/>
                </a:solidFill>
              </a:rPr>
              <a:t>Mức trong</a:t>
            </a:r>
          </a:p>
        </p:txBody>
      </p:sp>
      <p:sp>
        <p:nvSpPr>
          <p:cNvPr id="22537" name="Text Box 28"/>
          <p:cNvSpPr txBox="1">
            <a:spLocks noChangeArrowheads="1"/>
          </p:cNvSpPr>
          <p:nvPr/>
        </p:nvSpPr>
        <p:spPr bwMode="auto">
          <a:xfrm>
            <a:off x="254000" y="3022600"/>
            <a:ext cx="17526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2200">
                <a:solidFill>
                  <a:srgbClr val="0000FF"/>
                </a:solidFill>
              </a:rPr>
              <a:t>Mức ý niệm</a:t>
            </a:r>
          </a:p>
        </p:txBody>
      </p:sp>
      <p:sp>
        <p:nvSpPr>
          <p:cNvPr id="22538" name="Text Box 29"/>
          <p:cNvSpPr txBox="1">
            <a:spLocks noChangeArrowheads="1"/>
          </p:cNvSpPr>
          <p:nvPr/>
        </p:nvSpPr>
        <p:spPr bwMode="auto">
          <a:xfrm>
            <a:off x="266700" y="1282700"/>
            <a:ext cx="16764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2200">
                <a:solidFill>
                  <a:srgbClr val="0000FF"/>
                </a:solidFill>
              </a:rPr>
              <a:t>Mức ngoài</a:t>
            </a:r>
          </a:p>
        </p:txBody>
      </p:sp>
      <p:sp>
        <p:nvSpPr>
          <p:cNvPr id="22539" name="Text Box 32"/>
          <p:cNvSpPr txBox="1">
            <a:spLocks noChangeArrowheads="1"/>
          </p:cNvSpPr>
          <p:nvPr/>
        </p:nvSpPr>
        <p:spPr bwMode="auto">
          <a:xfrm>
            <a:off x="2565400" y="52578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50000"/>
              </a:spcBef>
              <a:buClrTx/>
              <a:buSzTx/>
              <a:buFontTx/>
              <a:buNone/>
            </a:pPr>
            <a:r>
              <a:rPr lang="en-US" altLang="en-US" sz="2000">
                <a:solidFill>
                  <a:srgbClr val="339933"/>
                </a:solidFill>
              </a:rPr>
              <a:t>Qlsv.mdb</a:t>
            </a:r>
          </a:p>
        </p:txBody>
      </p:sp>
      <p:sp>
        <p:nvSpPr>
          <p:cNvPr id="22540" name="Text Box 33"/>
          <p:cNvSpPr txBox="1">
            <a:spLocks noChangeArrowheads="1"/>
          </p:cNvSpPr>
          <p:nvPr/>
        </p:nvSpPr>
        <p:spPr bwMode="auto">
          <a:xfrm>
            <a:off x="228600" y="3505200"/>
            <a:ext cx="396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339933"/>
                </a:solidFill>
              </a:rPr>
              <a:t>Sviên(mãsv, họtên, mãlớp)</a:t>
            </a:r>
          </a:p>
          <a:p>
            <a:pPr>
              <a:spcBef>
                <a:spcPct val="0"/>
              </a:spcBef>
              <a:buClrTx/>
              <a:buSzTx/>
              <a:buFontTx/>
              <a:buNone/>
            </a:pPr>
            <a:r>
              <a:rPr lang="en-US" altLang="en-US" sz="2000">
                <a:solidFill>
                  <a:srgbClr val="339933"/>
                </a:solidFill>
              </a:rPr>
              <a:t>Lớp(mãlớp, tênlớp)</a:t>
            </a:r>
          </a:p>
        </p:txBody>
      </p:sp>
      <p:sp>
        <p:nvSpPr>
          <p:cNvPr id="22541" name="Text Box 34"/>
          <p:cNvSpPr txBox="1">
            <a:spLocks noChangeArrowheads="1"/>
          </p:cNvSpPr>
          <p:nvPr/>
        </p:nvSpPr>
        <p:spPr bwMode="auto">
          <a:xfrm>
            <a:off x="228600" y="1736725"/>
            <a:ext cx="2819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339933"/>
                </a:solidFill>
              </a:rPr>
              <a:t>Sinhviên</a:t>
            </a:r>
          </a:p>
          <a:p>
            <a:pPr>
              <a:spcBef>
                <a:spcPct val="0"/>
              </a:spcBef>
              <a:buClrTx/>
              <a:buSzTx/>
              <a:buFontTx/>
              <a:buNone/>
            </a:pPr>
            <a:r>
              <a:rPr lang="en-US" altLang="en-US" sz="2000">
                <a:solidFill>
                  <a:srgbClr val="339933"/>
                </a:solidFill>
              </a:rPr>
              <a:t>(mãsv, họtên, tênlớp)</a:t>
            </a:r>
          </a:p>
        </p:txBody>
      </p:sp>
      <p:sp>
        <p:nvSpPr>
          <p:cNvPr id="22542" name="Text Box 36"/>
          <p:cNvSpPr txBox="1">
            <a:spLocks noChangeArrowheads="1"/>
          </p:cNvSpPr>
          <p:nvPr/>
        </p:nvSpPr>
        <p:spPr bwMode="auto">
          <a:xfrm>
            <a:off x="3200400" y="152400"/>
            <a:ext cx="5867400" cy="1792288"/>
          </a:xfrm>
          <a:prstGeom prst="rect">
            <a:avLst/>
          </a:prstGeom>
          <a:solidFill>
            <a:srgbClr val="FFFF99"/>
          </a:solidFill>
          <a:ln w="25400">
            <a:solidFill>
              <a:schemeClr va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200">
                <a:solidFill>
                  <a:srgbClr val="0000FF"/>
                </a:solidFill>
              </a:rPr>
              <a:t>create view Sinhviên(mãsv, họtên, tênlớp) </a:t>
            </a:r>
          </a:p>
          <a:p>
            <a:pPr>
              <a:spcBef>
                <a:spcPct val="0"/>
              </a:spcBef>
              <a:buClrTx/>
              <a:buSzTx/>
              <a:buFontTx/>
              <a:buNone/>
            </a:pPr>
            <a:r>
              <a:rPr lang="en-US" altLang="en-US" sz="2200">
                <a:solidFill>
                  <a:srgbClr val="0000FF"/>
                </a:solidFill>
              </a:rPr>
              <a:t>as</a:t>
            </a:r>
          </a:p>
          <a:p>
            <a:pPr>
              <a:spcBef>
                <a:spcPct val="0"/>
              </a:spcBef>
              <a:buClrTx/>
              <a:buSzTx/>
              <a:buFontTx/>
              <a:buNone/>
            </a:pPr>
            <a:r>
              <a:rPr lang="en-US" altLang="en-US" sz="2200">
                <a:solidFill>
                  <a:srgbClr val="0000FF"/>
                </a:solidFill>
              </a:rPr>
              <a:t>select mãsv, họtên, tênlớp</a:t>
            </a:r>
          </a:p>
          <a:p>
            <a:pPr>
              <a:spcBef>
                <a:spcPct val="0"/>
              </a:spcBef>
              <a:buClrTx/>
              <a:buSzTx/>
              <a:buFontTx/>
              <a:buNone/>
            </a:pPr>
            <a:r>
              <a:rPr lang="en-US" altLang="en-US" sz="2200">
                <a:solidFill>
                  <a:srgbClr val="0000FF"/>
                </a:solidFill>
              </a:rPr>
              <a:t>from sviên, lớp</a:t>
            </a:r>
          </a:p>
          <a:p>
            <a:pPr>
              <a:spcBef>
                <a:spcPct val="0"/>
              </a:spcBef>
              <a:buClrTx/>
              <a:buSzTx/>
              <a:buFontTx/>
              <a:buNone/>
            </a:pPr>
            <a:r>
              <a:rPr lang="en-US" altLang="en-US" sz="2200">
                <a:solidFill>
                  <a:srgbClr val="0000FF"/>
                </a:solidFill>
              </a:rPr>
              <a:t>where sviên.mãlớp = lớp.mãlớp</a:t>
            </a:r>
          </a:p>
        </p:txBody>
      </p:sp>
      <p:sp>
        <p:nvSpPr>
          <p:cNvPr id="22543" name="Line 37"/>
          <p:cNvSpPr>
            <a:spLocks noChangeShapeType="1"/>
          </p:cNvSpPr>
          <p:nvPr/>
        </p:nvSpPr>
        <p:spPr bwMode="auto">
          <a:xfrm flipV="1">
            <a:off x="3886200" y="1943100"/>
            <a:ext cx="1524000" cy="457200"/>
          </a:xfrm>
          <a:prstGeom prst="line">
            <a:avLst/>
          </a:prstGeom>
          <a:noFill/>
          <a:ln w="25400">
            <a:solidFill>
              <a:schemeClr val="hlink"/>
            </a:solidFill>
            <a:prstDash val="dash"/>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4" name="Text Box 38"/>
          <p:cNvSpPr txBox="1">
            <a:spLocks noChangeArrowheads="1"/>
          </p:cNvSpPr>
          <p:nvPr/>
        </p:nvSpPr>
        <p:spPr bwMode="auto">
          <a:xfrm>
            <a:off x="6400800" y="4343400"/>
            <a:ext cx="2667000" cy="787400"/>
          </a:xfrm>
          <a:prstGeom prst="rect">
            <a:avLst/>
          </a:prstGeom>
          <a:solidFill>
            <a:srgbClr val="FFFF99"/>
          </a:solidFill>
          <a:ln w="25400">
            <a:solidFill>
              <a:schemeClr va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200">
                <a:solidFill>
                  <a:srgbClr val="0000FF"/>
                </a:solidFill>
              </a:rPr>
              <a:t>Ánh xạ của DBMS</a:t>
            </a:r>
          </a:p>
          <a:p>
            <a:pPr>
              <a:spcBef>
                <a:spcPct val="0"/>
              </a:spcBef>
              <a:buClrTx/>
              <a:buSzTx/>
              <a:buFontTx/>
              <a:buNone/>
            </a:pPr>
            <a:r>
              <a:rPr lang="en-US" altLang="en-US" sz="2200">
                <a:solidFill>
                  <a:srgbClr val="0000FF"/>
                </a:solidFill>
              </a:rPr>
              <a:t>(tuyệt mật)</a:t>
            </a:r>
          </a:p>
        </p:txBody>
      </p:sp>
      <p:sp>
        <p:nvSpPr>
          <p:cNvPr id="22545" name="Line 39"/>
          <p:cNvSpPr>
            <a:spLocks noChangeShapeType="1"/>
          </p:cNvSpPr>
          <p:nvPr/>
        </p:nvSpPr>
        <p:spPr bwMode="auto">
          <a:xfrm>
            <a:off x="5105400" y="3962400"/>
            <a:ext cx="2362200" cy="381000"/>
          </a:xfrm>
          <a:prstGeom prst="line">
            <a:avLst/>
          </a:prstGeom>
          <a:noFill/>
          <a:ln w="25400">
            <a:solidFill>
              <a:schemeClr val="hlink"/>
            </a:solidFill>
            <a:prstDash val="dash"/>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6" name="Text Box 41"/>
          <p:cNvSpPr txBox="1">
            <a:spLocks noChangeArrowheads="1"/>
          </p:cNvSpPr>
          <p:nvPr/>
        </p:nvSpPr>
        <p:spPr bwMode="auto">
          <a:xfrm>
            <a:off x="6705600" y="2057400"/>
            <a:ext cx="1981200" cy="109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Ánh xạ </a:t>
            </a:r>
          </a:p>
          <a:p>
            <a:pPr algn="ctr">
              <a:spcBef>
                <a:spcPct val="0"/>
              </a:spcBef>
              <a:buClrTx/>
              <a:buSzTx/>
              <a:buFontTx/>
              <a:buNone/>
            </a:pPr>
            <a:r>
              <a:rPr lang="en-US" altLang="en-US" sz="2200">
                <a:solidFill>
                  <a:srgbClr val="0000FF"/>
                </a:solidFill>
              </a:rPr>
              <a:t>mức ngoài-mức ý niệm</a:t>
            </a:r>
          </a:p>
        </p:txBody>
      </p:sp>
      <p:sp>
        <p:nvSpPr>
          <p:cNvPr id="22547" name="Text Box 42"/>
          <p:cNvSpPr txBox="1">
            <a:spLocks noChangeArrowheads="1"/>
          </p:cNvSpPr>
          <p:nvPr/>
        </p:nvSpPr>
        <p:spPr bwMode="auto">
          <a:xfrm>
            <a:off x="6070600" y="3517900"/>
            <a:ext cx="3048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50000"/>
              </a:spcBef>
              <a:buClrTx/>
              <a:buSzTx/>
              <a:buFontTx/>
              <a:buNone/>
            </a:pPr>
            <a:r>
              <a:rPr lang="en-US" altLang="en-US" sz="2200">
                <a:solidFill>
                  <a:srgbClr val="0000FF"/>
                </a:solidFill>
              </a:rPr>
              <a:t>Ánh xạ mức ý niệm-mức trong</a:t>
            </a:r>
          </a:p>
        </p:txBody>
      </p:sp>
    </p:spTree>
    <p:extLst>
      <p:ext uri="{BB962C8B-B14F-4D97-AF65-F5344CB8AC3E}">
        <p14:creationId xmlns:p14="http://schemas.microsoft.com/office/powerpoint/2010/main" val="10585710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762000" y="69895"/>
            <a:ext cx="8610600" cy="762000"/>
          </a:xfrm>
        </p:spPr>
        <p:txBody>
          <a:bodyPr/>
          <a:lstStyle/>
          <a:p>
            <a:r>
              <a:rPr lang="en-US" altLang="en-US" sz="3200" b="1">
                <a:solidFill>
                  <a:schemeClr val="hlink"/>
                </a:solidFill>
                <a:latin typeface="Arial" panose="020B0604020202020204" pitchFamily="34" charset="0"/>
              </a:rPr>
              <a:t>Thiết kế cơ sở dữ liệu (</a:t>
            </a:r>
            <a:r>
              <a:rPr lang="en-US" altLang="en-US" sz="3200" b="1" i="1">
                <a:solidFill>
                  <a:schemeClr val="hlink"/>
                </a:solidFill>
                <a:latin typeface="Arial" panose="020B0604020202020204" pitchFamily="34" charset="0"/>
              </a:rPr>
              <a:t>Database Design</a:t>
            </a:r>
            <a:r>
              <a:rPr lang="en-US" altLang="en-US" sz="3200" b="1">
                <a:solidFill>
                  <a:schemeClr val="hlink"/>
                </a:solidFill>
                <a:latin typeface="Arial" panose="020B0604020202020204" pitchFamily="34" charset="0"/>
              </a:rPr>
              <a:t>)</a:t>
            </a:r>
          </a:p>
        </p:txBody>
      </p:sp>
      <p:sp>
        <p:nvSpPr>
          <p:cNvPr id="9" name="TextBox 8"/>
          <p:cNvSpPr txBox="1"/>
          <p:nvPr/>
        </p:nvSpPr>
        <p:spPr>
          <a:xfrm>
            <a:off x="336550" y="1223963"/>
            <a:ext cx="5622925" cy="1816100"/>
          </a:xfrm>
          <a:prstGeom prst="rect">
            <a:avLst/>
          </a:prstGeom>
          <a:solidFill>
            <a:schemeClr val="tx2">
              <a:lumMod val="20000"/>
              <a:lumOff val="80000"/>
            </a:schemeClr>
          </a:solidFill>
        </p:spPr>
        <p:txBody>
          <a:bodyPr>
            <a:spAutoFit/>
          </a:bodyPr>
          <a:lstStyle/>
          <a:p>
            <a:pPr>
              <a:defRPr/>
            </a:pPr>
            <a:r>
              <a:rPr lang="en-US" sz="1400">
                <a:solidFill>
                  <a:srgbClr val="FF0000"/>
                </a:solidFill>
                <a:latin typeface="Arial" charset="0"/>
              </a:rPr>
              <a:t>Yêu cầu</a:t>
            </a:r>
          </a:p>
          <a:p>
            <a:pPr>
              <a:defRPr/>
            </a:pPr>
            <a:r>
              <a:rPr lang="en-US" sz="1400">
                <a:solidFill>
                  <a:srgbClr val="0000FF"/>
                </a:solidFill>
                <a:latin typeface="Arial" charset="0"/>
              </a:rPr>
              <a:t>Yêu cầu chức năng (</a:t>
            </a:r>
            <a:r>
              <a:rPr lang="en-US" sz="1400" i="1">
                <a:solidFill>
                  <a:srgbClr val="0000FF"/>
                </a:solidFill>
                <a:latin typeface="Arial" charset="0"/>
              </a:rPr>
              <a:t>functional requirement</a:t>
            </a:r>
            <a:r>
              <a:rPr lang="en-US" sz="1400">
                <a:solidFill>
                  <a:srgbClr val="0000FF"/>
                </a:solidFill>
                <a:latin typeface="Arial" charset="0"/>
              </a:rPr>
              <a:t>) </a:t>
            </a:r>
            <a:r>
              <a:rPr lang="en-US" sz="1400">
                <a:solidFill>
                  <a:srgbClr val="339933"/>
                </a:solidFill>
                <a:latin typeface="Arial" charset="0"/>
              </a:rPr>
              <a:t>quan trọng</a:t>
            </a:r>
          </a:p>
          <a:p>
            <a:pPr>
              <a:defRPr/>
            </a:pPr>
            <a:r>
              <a:rPr lang="en-US" sz="1400">
                <a:solidFill>
                  <a:srgbClr val="0000FF"/>
                </a:solidFill>
                <a:latin typeface="Arial" charset="0"/>
              </a:rPr>
              <a:t>Yêu cầu phi chức năng (</a:t>
            </a:r>
            <a:r>
              <a:rPr lang="en-US" sz="1400" i="1">
                <a:solidFill>
                  <a:srgbClr val="0000FF"/>
                </a:solidFill>
                <a:latin typeface="Arial" charset="0"/>
              </a:rPr>
              <a:t>non-functional requirement</a:t>
            </a:r>
            <a:r>
              <a:rPr lang="en-US" sz="1400">
                <a:solidFill>
                  <a:srgbClr val="0000FF"/>
                </a:solidFill>
                <a:latin typeface="Arial" charset="0"/>
              </a:rPr>
              <a:t>) </a:t>
            </a:r>
            <a:r>
              <a:rPr lang="en-US" sz="1400">
                <a:solidFill>
                  <a:srgbClr val="339933"/>
                </a:solidFill>
                <a:latin typeface="Arial" charset="0"/>
              </a:rPr>
              <a:t>quyết định</a:t>
            </a:r>
          </a:p>
          <a:p>
            <a:pPr>
              <a:defRPr/>
            </a:pPr>
            <a:r>
              <a:rPr lang="en-US" sz="1400">
                <a:solidFill>
                  <a:srgbClr val="FF0000"/>
                </a:solidFill>
                <a:latin typeface="Arial" charset="0"/>
              </a:rPr>
              <a:t>Quy trình nghiệp vụ </a:t>
            </a:r>
            <a:r>
              <a:rPr lang="en-US" sz="1400">
                <a:solidFill>
                  <a:srgbClr val="0000FF"/>
                </a:solidFill>
                <a:latin typeface="Arial" charset="0"/>
              </a:rPr>
              <a:t>(</a:t>
            </a:r>
            <a:r>
              <a:rPr lang="en-US" sz="1400" i="1">
                <a:solidFill>
                  <a:srgbClr val="0000FF"/>
                </a:solidFill>
                <a:latin typeface="Arial" charset="0"/>
              </a:rPr>
              <a:t>business process / business logic</a:t>
            </a:r>
            <a:r>
              <a:rPr lang="en-US" sz="1400">
                <a:solidFill>
                  <a:srgbClr val="0000FF"/>
                </a:solidFill>
                <a:latin typeface="Arial" charset="0"/>
              </a:rPr>
              <a:t>)</a:t>
            </a:r>
            <a:r>
              <a:rPr lang="en-US" sz="1400">
                <a:solidFill>
                  <a:srgbClr val="339933"/>
                </a:solidFill>
                <a:latin typeface="Arial" charset="0"/>
              </a:rPr>
              <a:t> </a:t>
            </a:r>
            <a:r>
              <a:rPr lang="en-US" sz="1400">
                <a:solidFill>
                  <a:srgbClr val="0000FF"/>
                </a:solidFill>
                <a:latin typeface="Arial" charset="0"/>
              </a:rPr>
              <a:t>lịch sử của dữ liệu (</a:t>
            </a:r>
            <a:r>
              <a:rPr lang="en-US" sz="1400" i="1">
                <a:solidFill>
                  <a:srgbClr val="0000FF"/>
                </a:solidFill>
                <a:latin typeface="Arial" charset="0"/>
              </a:rPr>
              <a:t>history of data</a:t>
            </a:r>
            <a:r>
              <a:rPr lang="en-US" sz="1400">
                <a:solidFill>
                  <a:srgbClr val="0000FF"/>
                </a:solidFill>
                <a:latin typeface="Arial" charset="0"/>
              </a:rPr>
              <a:t>)</a:t>
            </a:r>
            <a:r>
              <a:rPr lang="en-US" sz="1400">
                <a:solidFill>
                  <a:srgbClr val="339933"/>
                </a:solidFill>
                <a:latin typeface="Arial" charset="0"/>
              </a:rPr>
              <a:t> </a:t>
            </a:r>
          </a:p>
          <a:p>
            <a:pPr>
              <a:defRPr/>
            </a:pPr>
            <a:r>
              <a:rPr lang="en-US" sz="1400">
                <a:solidFill>
                  <a:srgbClr val="FF0000"/>
                </a:solidFill>
                <a:latin typeface="Arial" charset="0"/>
              </a:rPr>
              <a:t>Dữ liệu </a:t>
            </a:r>
            <a:r>
              <a:rPr lang="en-US" sz="1400">
                <a:solidFill>
                  <a:srgbClr val="0000FF"/>
                </a:solidFill>
                <a:latin typeface="Arial" charset="0"/>
              </a:rPr>
              <a:t>(</a:t>
            </a:r>
            <a:r>
              <a:rPr lang="en-US" sz="1400" i="1">
                <a:solidFill>
                  <a:srgbClr val="0000FF"/>
                </a:solidFill>
                <a:latin typeface="Arial" charset="0"/>
              </a:rPr>
              <a:t>data</a:t>
            </a:r>
            <a:r>
              <a:rPr lang="en-US" sz="1400">
                <a:solidFill>
                  <a:srgbClr val="0000FF"/>
                </a:solidFill>
                <a:latin typeface="Arial" charset="0"/>
              </a:rPr>
              <a:t>) DA – </a:t>
            </a:r>
            <a:r>
              <a:rPr lang="en-US" sz="1400" i="1">
                <a:solidFill>
                  <a:srgbClr val="0000FF"/>
                </a:solidFill>
                <a:latin typeface="Arial" charset="0"/>
              </a:rPr>
              <a:t>Data Administration</a:t>
            </a:r>
          </a:p>
          <a:p>
            <a:pPr>
              <a:defRPr/>
            </a:pPr>
            <a:r>
              <a:rPr lang="en-US" sz="1400">
                <a:solidFill>
                  <a:srgbClr val="FF0000"/>
                </a:solidFill>
                <a:latin typeface="Arial" charset="0"/>
              </a:rPr>
              <a:t>Điều khẳng định </a:t>
            </a:r>
            <a:r>
              <a:rPr lang="en-US" sz="1400">
                <a:solidFill>
                  <a:srgbClr val="0000FF"/>
                </a:solidFill>
                <a:latin typeface="Arial" charset="0"/>
              </a:rPr>
              <a:t>(</a:t>
            </a:r>
            <a:r>
              <a:rPr lang="en-US" sz="1400" i="1">
                <a:solidFill>
                  <a:srgbClr val="0000FF"/>
                </a:solidFill>
                <a:latin typeface="Arial" charset="0"/>
              </a:rPr>
              <a:t>assertion</a:t>
            </a:r>
            <a:r>
              <a:rPr lang="en-US" sz="1400">
                <a:solidFill>
                  <a:srgbClr val="0000FF"/>
                </a:solidFill>
                <a:latin typeface="Arial" charset="0"/>
              </a:rPr>
              <a:t>) ràng buộc toàn vẹn dữ liệu (</a:t>
            </a:r>
            <a:r>
              <a:rPr lang="en-US" sz="1400" i="1">
                <a:solidFill>
                  <a:srgbClr val="0000FF"/>
                </a:solidFill>
                <a:latin typeface="Arial" charset="0"/>
              </a:rPr>
              <a:t>data integrity constraint</a:t>
            </a:r>
            <a:r>
              <a:rPr lang="en-US" sz="1400">
                <a:solidFill>
                  <a:srgbClr val="0000FF"/>
                </a:solidFill>
                <a:latin typeface="Arial" charset="0"/>
              </a:rPr>
              <a:t>)</a:t>
            </a:r>
          </a:p>
        </p:txBody>
      </p:sp>
      <p:cxnSp>
        <p:nvCxnSpPr>
          <p:cNvPr id="13" name="Straight Connector 12"/>
          <p:cNvCxnSpPr/>
          <p:nvPr/>
        </p:nvCxnSpPr>
        <p:spPr bwMode="auto">
          <a:xfrm>
            <a:off x="5959475" y="1517650"/>
            <a:ext cx="517525" cy="0"/>
          </a:xfrm>
          <a:prstGeom prst="line">
            <a:avLst/>
          </a:prstGeom>
          <a:solidFill>
            <a:schemeClr val="accent1"/>
          </a:solidFill>
          <a:ln w="15875" cap="flat" cmpd="sng" algn="ctr">
            <a:solidFill>
              <a:schemeClr val="tx2">
                <a:lumMod val="60000"/>
                <a:lumOff val="40000"/>
              </a:schemeClr>
            </a:solidFill>
            <a:prstDash val="dash"/>
            <a:round/>
            <a:headEnd type="none" w="med" len="med"/>
            <a:tailEnd type="none" w="med" len="med"/>
          </a:ln>
          <a:effectLst/>
        </p:spPr>
      </p:cxnSp>
      <p:grpSp>
        <p:nvGrpSpPr>
          <p:cNvPr id="32773" name="Group 3"/>
          <p:cNvGrpSpPr>
            <a:grpSpLocks/>
          </p:cNvGrpSpPr>
          <p:nvPr/>
        </p:nvGrpSpPr>
        <p:grpSpPr bwMode="auto">
          <a:xfrm>
            <a:off x="6477000" y="1235075"/>
            <a:ext cx="2073275" cy="4386263"/>
            <a:chOff x="6477000" y="1235075"/>
            <a:chExt cx="2073396" cy="4386888"/>
          </a:xfrm>
        </p:grpSpPr>
        <p:sp>
          <p:nvSpPr>
            <p:cNvPr id="32774" name="TextBox 1"/>
            <p:cNvSpPr txBox="1">
              <a:spLocks noChangeArrowheads="1"/>
            </p:cNvSpPr>
            <p:nvPr/>
          </p:nvSpPr>
          <p:spPr bwMode="auto">
            <a:xfrm>
              <a:off x="6477000" y="1235075"/>
              <a:ext cx="2055813" cy="553998"/>
            </a:xfrm>
            <a:prstGeom prst="rect">
              <a:avLst/>
            </a:prstGeom>
            <a:solidFill>
              <a:srgbClr val="B9D5FF"/>
            </a:solidFill>
            <a:ln w="1587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Đặc tả - Phân tích yêu cầu</a:t>
              </a:r>
            </a:p>
          </p:txBody>
        </p:sp>
        <p:cxnSp>
          <p:nvCxnSpPr>
            <p:cNvPr id="32775" name="Straight Arrow Connector 3"/>
            <p:cNvCxnSpPr>
              <a:cxnSpLocks noChangeShapeType="1"/>
            </p:cNvCxnSpPr>
            <p:nvPr/>
          </p:nvCxnSpPr>
          <p:spPr bwMode="auto">
            <a:xfrm>
              <a:off x="7508632" y="1784115"/>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cxnSp>
          <p:nvCxnSpPr>
            <p:cNvPr id="32776" name="Straight Arrow Connector 9"/>
            <p:cNvCxnSpPr>
              <a:cxnSpLocks noChangeShapeType="1"/>
            </p:cNvCxnSpPr>
            <p:nvPr/>
          </p:nvCxnSpPr>
          <p:spPr bwMode="auto">
            <a:xfrm>
              <a:off x="7510829" y="2568340"/>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cxnSp>
          <p:nvCxnSpPr>
            <p:cNvPr id="32777" name="Straight Arrow Connector 10"/>
            <p:cNvCxnSpPr>
              <a:cxnSpLocks noChangeShapeType="1"/>
            </p:cNvCxnSpPr>
            <p:nvPr/>
          </p:nvCxnSpPr>
          <p:spPr bwMode="auto">
            <a:xfrm>
              <a:off x="7513697" y="3360148"/>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cxnSp>
          <p:nvCxnSpPr>
            <p:cNvPr id="32778" name="Straight Arrow Connector 16"/>
            <p:cNvCxnSpPr>
              <a:cxnSpLocks noChangeShapeType="1"/>
            </p:cNvCxnSpPr>
            <p:nvPr/>
          </p:nvCxnSpPr>
          <p:spPr bwMode="auto">
            <a:xfrm>
              <a:off x="7516690" y="4147011"/>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cxnSp>
          <p:nvCxnSpPr>
            <p:cNvPr id="32779" name="Straight Arrow Connector 17"/>
            <p:cNvCxnSpPr>
              <a:cxnSpLocks noChangeShapeType="1"/>
            </p:cNvCxnSpPr>
            <p:nvPr/>
          </p:nvCxnSpPr>
          <p:spPr bwMode="auto">
            <a:xfrm>
              <a:off x="7521756" y="4947222"/>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grpSp>
          <p:nvGrpSpPr>
            <p:cNvPr id="32780" name="Group 2"/>
            <p:cNvGrpSpPr>
              <a:grpSpLocks/>
            </p:cNvGrpSpPr>
            <p:nvPr/>
          </p:nvGrpSpPr>
          <p:grpSpPr bwMode="auto">
            <a:xfrm>
              <a:off x="6503375" y="5178672"/>
              <a:ext cx="2038230" cy="443291"/>
              <a:chOff x="6670189" y="5257800"/>
              <a:chExt cx="1676885" cy="443291"/>
            </a:xfrm>
          </p:grpSpPr>
          <p:sp>
            <p:nvSpPr>
              <p:cNvPr id="32785" name="Can 13"/>
              <p:cNvSpPr>
                <a:spLocks noChangeArrowheads="1"/>
              </p:cNvSpPr>
              <p:nvPr/>
            </p:nvSpPr>
            <p:spPr bwMode="auto">
              <a:xfrm>
                <a:off x="6670189" y="5257800"/>
                <a:ext cx="1676885" cy="423417"/>
              </a:xfrm>
              <a:prstGeom prst="can">
                <a:avLst>
                  <a:gd name="adj" fmla="val 25000"/>
                </a:avLst>
              </a:prstGeom>
              <a:solidFill>
                <a:schemeClr val="accent1"/>
              </a:solidFill>
              <a:ln w="9525" algn="ctr">
                <a:solidFill>
                  <a:schemeClr val="tx1"/>
                </a:solidFill>
                <a:round/>
                <a:headEnd/>
                <a:tailEnd/>
              </a:ln>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sz="1800" b="0">
                  <a:latin typeface="Tahoma" panose="020B0604030504040204" pitchFamily="34" charset="0"/>
                </a:endParaRPr>
              </a:p>
            </p:txBody>
          </p:sp>
          <p:sp>
            <p:nvSpPr>
              <p:cNvPr id="32786" name="TextBox 19"/>
              <p:cNvSpPr txBox="1">
                <a:spLocks noChangeArrowheads="1"/>
              </p:cNvSpPr>
              <p:nvPr/>
            </p:nvSpPr>
            <p:spPr bwMode="auto">
              <a:xfrm>
                <a:off x="6784522" y="5377926"/>
                <a:ext cx="144821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CSDL vật lý</a:t>
                </a:r>
              </a:p>
            </p:txBody>
          </p:sp>
        </p:grpSp>
        <p:sp>
          <p:nvSpPr>
            <p:cNvPr id="32781" name="TextBox 1"/>
            <p:cNvSpPr txBox="1">
              <a:spLocks noChangeArrowheads="1"/>
            </p:cNvSpPr>
            <p:nvPr/>
          </p:nvSpPr>
          <p:spPr bwMode="auto">
            <a:xfrm>
              <a:off x="6477000" y="2022232"/>
              <a:ext cx="2055813" cy="553998"/>
            </a:xfrm>
            <a:prstGeom prst="rect">
              <a:avLst/>
            </a:prstGeom>
            <a:solidFill>
              <a:srgbClr val="B9D5FF"/>
            </a:solidFill>
            <a:ln w="1587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Thiết kế </a:t>
              </a:r>
            </a:p>
            <a:p>
              <a:pPr algn="ctr">
                <a:spcBef>
                  <a:spcPct val="0"/>
                </a:spcBef>
                <a:buClrTx/>
                <a:buSzTx/>
                <a:buFontTx/>
                <a:buNone/>
              </a:pPr>
              <a:r>
                <a:rPr lang="en-US" sz="1500">
                  <a:solidFill>
                    <a:srgbClr val="0000FF"/>
                  </a:solidFill>
                </a:rPr>
                <a:t>CSDL ý niệm</a:t>
              </a:r>
            </a:p>
          </p:txBody>
        </p:sp>
        <p:sp>
          <p:nvSpPr>
            <p:cNvPr id="32782" name="TextBox 1"/>
            <p:cNvSpPr txBox="1">
              <a:spLocks noChangeArrowheads="1"/>
            </p:cNvSpPr>
            <p:nvPr/>
          </p:nvSpPr>
          <p:spPr bwMode="auto">
            <a:xfrm>
              <a:off x="6485791" y="2806150"/>
              <a:ext cx="2055813" cy="553998"/>
            </a:xfrm>
            <a:prstGeom prst="rect">
              <a:avLst/>
            </a:prstGeom>
            <a:solidFill>
              <a:srgbClr val="B9D5FF"/>
            </a:solidFill>
            <a:ln w="1587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Thiết kế </a:t>
              </a:r>
            </a:p>
            <a:p>
              <a:pPr algn="ctr">
                <a:spcBef>
                  <a:spcPct val="0"/>
                </a:spcBef>
                <a:buClrTx/>
                <a:buSzTx/>
                <a:buFontTx/>
                <a:buNone/>
              </a:pPr>
              <a:r>
                <a:rPr lang="en-US" sz="1500">
                  <a:solidFill>
                    <a:srgbClr val="0000FF"/>
                  </a:solidFill>
                </a:rPr>
                <a:t>CSDL luận lý</a:t>
              </a:r>
            </a:p>
          </p:txBody>
        </p:sp>
        <p:sp>
          <p:nvSpPr>
            <p:cNvPr id="32783" name="TextBox 1"/>
            <p:cNvSpPr txBox="1">
              <a:spLocks noChangeArrowheads="1"/>
            </p:cNvSpPr>
            <p:nvPr/>
          </p:nvSpPr>
          <p:spPr bwMode="auto">
            <a:xfrm>
              <a:off x="6494583" y="3593013"/>
              <a:ext cx="2055813" cy="553998"/>
            </a:xfrm>
            <a:prstGeom prst="rect">
              <a:avLst/>
            </a:prstGeom>
            <a:solidFill>
              <a:srgbClr val="B9D5FF"/>
            </a:solidFill>
            <a:ln w="1587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Thiết kế </a:t>
              </a:r>
            </a:p>
            <a:p>
              <a:pPr algn="ctr">
                <a:spcBef>
                  <a:spcPct val="0"/>
                </a:spcBef>
                <a:buClrTx/>
                <a:buSzTx/>
                <a:buFontTx/>
                <a:buNone/>
              </a:pPr>
              <a:r>
                <a:rPr lang="en-US" sz="1500">
                  <a:solidFill>
                    <a:srgbClr val="0000FF"/>
                  </a:solidFill>
                </a:rPr>
                <a:t>CSDL vật lý</a:t>
              </a:r>
            </a:p>
          </p:txBody>
        </p:sp>
        <p:sp>
          <p:nvSpPr>
            <p:cNvPr id="32784" name="TextBox 1"/>
            <p:cNvSpPr txBox="1">
              <a:spLocks noChangeArrowheads="1"/>
            </p:cNvSpPr>
            <p:nvPr/>
          </p:nvSpPr>
          <p:spPr bwMode="auto">
            <a:xfrm>
              <a:off x="6494583" y="4393224"/>
              <a:ext cx="2055813" cy="553998"/>
            </a:xfrm>
            <a:prstGeom prst="rect">
              <a:avLst/>
            </a:prstGeom>
            <a:solidFill>
              <a:srgbClr val="FFCDE6"/>
            </a:solidFill>
            <a:ln w="15875">
              <a:solidFill>
                <a:srgbClr val="FF0000"/>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FF0000"/>
                  </a:solidFill>
                </a:rPr>
                <a:t>Phần mềm</a:t>
              </a:r>
            </a:p>
            <a:p>
              <a:pPr algn="ctr">
                <a:spcBef>
                  <a:spcPct val="0"/>
                </a:spcBef>
                <a:buClrTx/>
                <a:buSzTx/>
                <a:buFontTx/>
                <a:buNone/>
              </a:pPr>
              <a:r>
                <a:rPr lang="en-US" sz="1500">
                  <a:solidFill>
                    <a:srgbClr val="FF0000"/>
                  </a:solidFill>
                </a:rPr>
                <a:t>Hệ quản trị CSDL</a:t>
              </a:r>
            </a:p>
          </p:txBody>
        </p:sp>
      </p:grpSp>
    </p:spTree>
    <p:extLst>
      <p:ext uri="{BB962C8B-B14F-4D97-AF65-F5344CB8AC3E}">
        <p14:creationId xmlns:p14="http://schemas.microsoft.com/office/powerpoint/2010/main" val="3732058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685800" y="125598"/>
            <a:ext cx="8610600" cy="762000"/>
          </a:xfrm>
        </p:spPr>
        <p:txBody>
          <a:bodyPr/>
          <a:lstStyle/>
          <a:p>
            <a:r>
              <a:rPr lang="en-US" altLang="en-US" sz="3200" b="1">
                <a:solidFill>
                  <a:schemeClr val="hlink"/>
                </a:solidFill>
                <a:latin typeface="Arial" panose="020B0604020202020204" pitchFamily="34" charset="0"/>
              </a:rPr>
              <a:t>Thiết kế cơ sở dữ liệu (</a:t>
            </a:r>
            <a:r>
              <a:rPr lang="en-US" altLang="en-US" sz="3200" b="1" i="1">
                <a:solidFill>
                  <a:schemeClr val="hlink"/>
                </a:solidFill>
                <a:latin typeface="Arial" panose="020B0604020202020204" pitchFamily="34" charset="0"/>
              </a:rPr>
              <a:t>Database Design</a:t>
            </a:r>
            <a:r>
              <a:rPr lang="en-US" altLang="en-US" sz="3200" b="1">
                <a:solidFill>
                  <a:schemeClr val="hlink"/>
                </a:solidFill>
                <a:latin typeface="Arial" panose="020B0604020202020204" pitchFamily="34" charset="0"/>
              </a:rPr>
              <a:t>)</a:t>
            </a:r>
          </a:p>
        </p:txBody>
      </p:sp>
      <p:cxnSp>
        <p:nvCxnSpPr>
          <p:cNvPr id="13" name="Straight Connector 12"/>
          <p:cNvCxnSpPr/>
          <p:nvPr/>
        </p:nvCxnSpPr>
        <p:spPr bwMode="auto">
          <a:xfrm>
            <a:off x="5988050" y="1895475"/>
            <a:ext cx="1516063" cy="0"/>
          </a:xfrm>
          <a:prstGeom prst="line">
            <a:avLst/>
          </a:prstGeom>
          <a:solidFill>
            <a:schemeClr val="accent1"/>
          </a:solidFill>
          <a:ln w="15875" cap="flat" cmpd="sng" algn="ctr">
            <a:solidFill>
              <a:schemeClr val="tx2">
                <a:lumMod val="60000"/>
                <a:lumOff val="40000"/>
              </a:schemeClr>
            </a:solidFill>
            <a:prstDash val="dash"/>
            <a:round/>
            <a:headEnd type="none" w="med" len="med"/>
            <a:tailEnd type="none" w="med" len="med"/>
          </a:ln>
          <a:effectLst/>
        </p:spPr>
      </p:cxnSp>
      <p:grpSp>
        <p:nvGrpSpPr>
          <p:cNvPr id="34820" name="Group 18"/>
          <p:cNvGrpSpPr>
            <a:grpSpLocks/>
          </p:cNvGrpSpPr>
          <p:nvPr/>
        </p:nvGrpSpPr>
        <p:grpSpPr bwMode="auto">
          <a:xfrm>
            <a:off x="6477000" y="1235075"/>
            <a:ext cx="2073275" cy="4386263"/>
            <a:chOff x="6477000" y="1235075"/>
            <a:chExt cx="2073396" cy="4386888"/>
          </a:xfrm>
        </p:grpSpPr>
        <p:sp>
          <p:nvSpPr>
            <p:cNvPr id="34822" name="TextBox 1"/>
            <p:cNvSpPr txBox="1">
              <a:spLocks noChangeArrowheads="1"/>
            </p:cNvSpPr>
            <p:nvPr/>
          </p:nvSpPr>
          <p:spPr bwMode="auto">
            <a:xfrm>
              <a:off x="6477000" y="1235075"/>
              <a:ext cx="2055813" cy="553998"/>
            </a:xfrm>
            <a:prstGeom prst="rect">
              <a:avLst/>
            </a:prstGeom>
            <a:solidFill>
              <a:srgbClr val="B9D5FF"/>
            </a:solidFill>
            <a:ln w="1587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Đặc tả - Phân tích yêu cầu</a:t>
              </a:r>
            </a:p>
          </p:txBody>
        </p:sp>
        <p:cxnSp>
          <p:nvCxnSpPr>
            <p:cNvPr id="34823" name="Straight Arrow Connector 3"/>
            <p:cNvCxnSpPr>
              <a:cxnSpLocks noChangeShapeType="1"/>
            </p:cNvCxnSpPr>
            <p:nvPr/>
          </p:nvCxnSpPr>
          <p:spPr bwMode="auto">
            <a:xfrm>
              <a:off x="7508632" y="1784115"/>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cxnSp>
          <p:nvCxnSpPr>
            <p:cNvPr id="34824" name="Straight Arrow Connector 9"/>
            <p:cNvCxnSpPr>
              <a:cxnSpLocks noChangeShapeType="1"/>
            </p:cNvCxnSpPr>
            <p:nvPr/>
          </p:nvCxnSpPr>
          <p:spPr bwMode="auto">
            <a:xfrm>
              <a:off x="7510829" y="2568340"/>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cxnSp>
          <p:nvCxnSpPr>
            <p:cNvPr id="34825" name="Straight Arrow Connector 10"/>
            <p:cNvCxnSpPr>
              <a:cxnSpLocks noChangeShapeType="1"/>
            </p:cNvCxnSpPr>
            <p:nvPr/>
          </p:nvCxnSpPr>
          <p:spPr bwMode="auto">
            <a:xfrm>
              <a:off x="7513697" y="3360148"/>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cxnSp>
          <p:nvCxnSpPr>
            <p:cNvPr id="34826" name="Straight Arrow Connector 16"/>
            <p:cNvCxnSpPr>
              <a:cxnSpLocks noChangeShapeType="1"/>
            </p:cNvCxnSpPr>
            <p:nvPr/>
          </p:nvCxnSpPr>
          <p:spPr bwMode="auto">
            <a:xfrm>
              <a:off x="7516690" y="4147011"/>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cxnSp>
          <p:nvCxnSpPr>
            <p:cNvPr id="34827" name="Straight Arrow Connector 17"/>
            <p:cNvCxnSpPr>
              <a:cxnSpLocks noChangeShapeType="1"/>
            </p:cNvCxnSpPr>
            <p:nvPr/>
          </p:nvCxnSpPr>
          <p:spPr bwMode="auto">
            <a:xfrm>
              <a:off x="7521756" y="4947222"/>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grpSp>
          <p:nvGrpSpPr>
            <p:cNvPr id="34828" name="Group 25"/>
            <p:cNvGrpSpPr>
              <a:grpSpLocks/>
            </p:cNvGrpSpPr>
            <p:nvPr/>
          </p:nvGrpSpPr>
          <p:grpSpPr bwMode="auto">
            <a:xfrm>
              <a:off x="6503375" y="5178672"/>
              <a:ext cx="2038230" cy="443291"/>
              <a:chOff x="6670189" y="5257800"/>
              <a:chExt cx="1676885" cy="443291"/>
            </a:xfrm>
          </p:grpSpPr>
          <p:sp>
            <p:nvSpPr>
              <p:cNvPr id="34833" name="Can 13"/>
              <p:cNvSpPr>
                <a:spLocks noChangeArrowheads="1"/>
              </p:cNvSpPr>
              <p:nvPr/>
            </p:nvSpPr>
            <p:spPr bwMode="auto">
              <a:xfrm>
                <a:off x="6670189" y="5257800"/>
                <a:ext cx="1676885" cy="423417"/>
              </a:xfrm>
              <a:prstGeom prst="can">
                <a:avLst>
                  <a:gd name="adj" fmla="val 25000"/>
                </a:avLst>
              </a:prstGeom>
              <a:solidFill>
                <a:schemeClr val="accent1"/>
              </a:solidFill>
              <a:ln w="9525" algn="ctr">
                <a:solidFill>
                  <a:schemeClr val="tx1"/>
                </a:solidFill>
                <a:round/>
                <a:headEnd/>
                <a:tailEnd/>
              </a:ln>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sz="1800" b="0">
                  <a:latin typeface="Tahoma" panose="020B0604030504040204" pitchFamily="34" charset="0"/>
                </a:endParaRPr>
              </a:p>
            </p:txBody>
          </p:sp>
          <p:sp>
            <p:nvSpPr>
              <p:cNvPr id="34834" name="TextBox 19"/>
              <p:cNvSpPr txBox="1">
                <a:spLocks noChangeArrowheads="1"/>
              </p:cNvSpPr>
              <p:nvPr/>
            </p:nvSpPr>
            <p:spPr bwMode="auto">
              <a:xfrm>
                <a:off x="6784522" y="5377926"/>
                <a:ext cx="144821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CSDL vật lý</a:t>
                </a:r>
              </a:p>
            </p:txBody>
          </p:sp>
        </p:grpSp>
        <p:sp>
          <p:nvSpPr>
            <p:cNvPr id="34829" name="TextBox 1"/>
            <p:cNvSpPr txBox="1">
              <a:spLocks noChangeArrowheads="1"/>
            </p:cNvSpPr>
            <p:nvPr/>
          </p:nvSpPr>
          <p:spPr bwMode="auto">
            <a:xfrm>
              <a:off x="6477000" y="2022232"/>
              <a:ext cx="2055813" cy="553998"/>
            </a:xfrm>
            <a:prstGeom prst="rect">
              <a:avLst/>
            </a:prstGeom>
            <a:solidFill>
              <a:srgbClr val="B9D5FF"/>
            </a:solidFill>
            <a:ln w="1587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Thiết kế </a:t>
              </a:r>
            </a:p>
            <a:p>
              <a:pPr algn="ctr">
                <a:spcBef>
                  <a:spcPct val="0"/>
                </a:spcBef>
                <a:buClrTx/>
                <a:buSzTx/>
                <a:buFontTx/>
                <a:buNone/>
              </a:pPr>
              <a:r>
                <a:rPr lang="en-US" sz="1500">
                  <a:solidFill>
                    <a:srgbClr val="0000FF"/>
                  </a:solidFill>
                </a:rPr>
                <a:t>CSDL ý niệm</a:t>
              </a:r>
            </a:p>
          </p:txBody>
        </p:sp>
        <p:sp>
          <p:nvSpPr>
            <p:cNvPr id="34830" name="TextBox 1"/>
            <p:cNvSpPr txBox="1">
              <a:spLocks noChangeArrowheads="1"/>
            </p:cNvSpPr>
            <p:nvPr/>
          </p:nvSpPr>
          <p:spPr bwMode="auto">
            <a:xfrm>
              <a:off x="6485791" y="2806150"/>
              <a:ext cx="2055813" cy="553998"/>
            </a:xfrm>
            <a:prstGeom prst="rect">
              <a:avLst/>
            </a:prstGeom>
            <a:solidFill>
              <a:srgbClr val="B9D5FF"/>
            </a:solidFill>
            <a:ln w="1587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Thiết kế </a:t>
              </a:r>
            </a:p>
            <a:p>
              <a:pPr algn="ctr">
                <a:spcBef>
                  <a:spcPct val="0"/>
                </a:spcBef>
                <a:buClrTx/>
                <a:buSzTx/>
                <a:buFontTx/>
                <a:buNone/>
              </a:pPr>
              <a:r>
                <a:rPr lang="en-US" sz="1500">
                  <a:solidFill>
                    <a:srgbClr val="0000FF"/>
                  </a:solidFill>
                </a:rPr>
                <a:t>CSDL luận lý</a:t>
              </a:r>
            </a:p>
          </p:txBody>
        </p:sp>
        <p:sp>
          <p:nvSpPr>
            <p:cNvPr id="34831" name="TextBox 1"/>
            <p:cNvSpPr txBox="1">
              <a:spLocks noChangeArrowheads="1"/>
            </p:cNvSpPr>
            <p:nvPr/>
          </p:nvSpPr>
          <p:spPr bwMode="auto">
            <a:xfrm>
              <a:off x="6494583" y="3593013"/>
              <a:ext cx="2055813" cy="553998"/>
            </a:xfrm>
            <a:prstGeom prst="rect">
              <a:avLst/>
            </a:prstGeom>
            <a:solidFill>
              <a:srgbClr val="B9D5FF"/>
            </a:solidFill>
            <a:ln w="1587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Thiết kế </a:t>
              </a:r>
            </a:p>
            <a:p>
              <a:pPr algn="ctr">
                <a:spcBef>
                  <a:spcPct val="0"/>
                </a:spcBef>
                <a:buClrTx/>
                <a:buSzTx/>
                <a:buFontTx/>
                <a:buNone/>
              </a:pPr>
              <a:r>
                <a:rPr lang="en-US" sz="1500">
                  <a:solidFill>
                    <a:srgbClr val="0000FF"/>
                  </a:solidFill>
                </a:rPr>
                <a:t>CSDL vật lý</a:t>
              </a:r>
            </a:p>
          </p:txBody>
        </p:sp>
        <p:sp>
          <p:nvSpPr>
            <p:cNvPr id="34832" name="TextBox 1"/>
            <p:cNvSpPr txBox="1">
              <a:spLocks noChangeArrowheads="1"/>
            </p:cNvSpPr>
            <p:nvPr/>
          </p:nvSpPr>
          <p:spPr bwMode="auto">
            <a:xfrm>
              <a:off x="6494583" y="4393224"/>
              <a:ext cx="2055813" cy="553998"/>
            </a:xfrm>
            <a:prstGeom prst="rect">
              <a:avLst/>
            </a:prstGeom>
            <a:solidFill>
              <a:srgbClr val="FFCDE6"/>
            </a:solidFill>
            <a:ln w="15875">
              <a:solidFill>
                <a:srgbClr val="FF0000"/>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FF0000"/>
                  </a:solidFill>
                </a:rPr>
                <a:t>Phần mềm</a:t>
              </a:r>
            </a:p>
            <a:p>
              <a:pPr algn="ctr">
                <a:spcBef>
                  <a:spcPct val="0"/>
                </a:spcBef>
                <a:buClrTx/>
                <a:buSzTx/>
                <a:buFontTx/>
                <a:buNone/>
              </a:pPr>
              <a:r>
                <a:rPr lang="en-US" sz="1500">
                  <a:solidFill>
                    <a:srgbClr val="FF0000"/>
                  </a:solidFill>
                </a:rPr>
                <a:t>Hệ quản trị CSDL</a:t>
              </a:r>
            </a:p>
          </p:txBody>
        </p:sp>
      </p:grpSp>
      <p:sp>
        <p:nvSpPr>
          <p:cNvPr id="34821" name="TextBox 8"/>
          <p:cNvSpPr txBox="1">
            <a:spLocks noChangeArrowheads="1"/>
          </p:cNvSpPr>
          <p:nvPr/>
        </p:nvSpPr>
        <p:spPr bwMode="auto">
          <a:xfrm>
            <a:off x="336550" y="1622425"/>
            <a:ext cx="5683250" cy="554038"/>
          </a:xfrm>
          <a:prstGeom prst="rect">
            <a:avLst/>
          </a:prstGeom>
          <a:solidFill>
            <a:srgbClr val="FFCDE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sz="1600">
                <a:solidFill>
                  <a:srgbClr val="FF0000"/>
                </a:solidFill>
              </a:rPr>
              <a:t>Làm như thế nào ???</a:t>
            </a:r>
          </a:p>
          <a:p>
            <a:pPr>
              <a:spcBef>
                <a:spcPct val="0"/>
              </a:spcBef>
              <a:buClrTx/>
              <a:buSzTx/>
              <a:buFontTx/>
              <a:buNone/>
            </a:pPr>
            <a:r>
              <a:rPr lang="en-US" sz="1400">
                <a:solidFill>
                  <a:srgbClr val="0000FF"/>
                </a:solidFill>
              </a:rPr>
              <a:t>Bản đặc tả yêu cầu → Phân tích yêu cầu → Thiết kế CSDL ý niệm</a:t>
            </a:r>
          </a:p>
        </p:txBody>
      </p:sp>
    </p:spTree>
    <p:extLst>
      <p:ext uri="{BB962C8B-B14F-4D97-AF65-F5344CB8AC3E}">
        <p14:creationId xmlns:p14="http://schemas.microsoft.com/office/powerpoint/2010/main" val="39372325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838200" y="146141"/>
            <a:ext cx="8610600" cy="762000"/>
          </a:xfrm>
        </p:spPr>
        <p:txBody>
          <a:bodyPr/>
          <a:lstStyle/>
          <a:p>
            <a:r>
              <a:rPr lang="en-US" altLang="en-US" sz="3200" b="1">
                <a:solidFill>
                  <a:schemeClr val="hlink"/>
                </a:solidFill>
                <a:latin typeface="Arial" panose="020B0604020202020204" pitchFamily="34" charset="0"/>
              </a:rPr>
              <a:t>Thiết kế cơ sở dữ liệu (</a:t>
            </a:r>
            <a:r>
              <a:rPr lang="en-US" altLang="en-US" sz="3200" b="1" i="1">
                <a:solidFill>
                  <a:schemeClr val="hlink"/>
                </a:solidFill>
                <a:latin typeface="Arial" panose="020B0604020202020204" pitchFamily="34" charset="0"/>
              </a:rPr>
              <a:t>Database Design</a:t>
            </a:r>
            <a:r>
              <a:rPr lang="en-US" altLang="en-US" sz="3200" b="1">
                <a:solidFill>
                  <a:schemeClr val="hlink"/>
                </a:solidFill>
                <a:latin typeface="Arial" panose="020B0604020202020204" pitchFamily="34" charset="0"/>
              </a:rPr>
              <a:t>)</a:t>
            </a:r>
          </a:p>
        </p:txBody>
      </p:sp>
      <p:cxnSp>
        <p:nvCxnSpPr>
          <p:cNvPr id="13" name="Straight Connector 12"/>
          <p:cNvCxnSpPr/>
          <p:nvPr/>
        </p:nvCxnSpPr>
        <p:spPr bwMode="auto">
          <a:xfrm>
            <a:off x="4833938" y="2281238"/>
            <a:ext cx="1643062" cy="0"/>
          </a:xfrm>
          <a:prstGeom prst="line">
            <a:avLst/>
          </a:prstGeom>
          <a:solidFill>
            <a:schemeClr val="accent1"/>
          </a:solidFill>
          <a:ln w="15875" cap="flat" cmpd="sng" algn="ctr">
            <a:solidFill>
              <a:schemeClr val="tx2">
                <a:lumMod val="60000"/>
                <a:lumOff val="40000"/>
              </a:schemeClr>
            </a:solidFill>
            <a:prstDash val="dash"/>
            <a:round/>
            <a:headEnd type="none" w="med" len="med"/>
            <a:tailEnd type="none" w="med" len="med"/>
          </a:ln>
          <a:effectLst/>
        </p:spPr>
      </p:cxnSp>
      <p:grpSp>
        <p:nvGrpSpPr>
          <p:cNvPr id="36868" name="Group 18"/>
          <p:cNvGrpSpPr>
            <a:grpSpLocks/>
          </p:cNvGrpSpPr>
          <p:nvPr/>
        </p:nvGrpSpPr>
        <p:grpSpPr bwMode="auto">
          <a:xfrm>
            <a:off x="6477000" y="1235075"/>
            <a:ext cx="2073275" cy="4386263"/>
            <a:chOff x="6477000" y="1235075"/>
            <a:chExt cx="2073396" cy="4386888"/>
          </a:xfrm>
        </p:grpSpPr>
        <p:sp>
          <p:nvSpPr>
            <p:cNvPr id="36870" name="TextBox 1"/>
            <p:cNvSpPr txBox="1">
              <a:spLocks noChangeArrowheads="1"/>
            </p:cNvSpPr>
            <p:nvPr/>
          </p:nvSpPr>
          <p:spPr bwMode="auto">
            <a:xfrm>
              <a:off x="6477000" y="1235075"/>
              <a:ext cx="2055813" cy="553998"/>
            </a:xfrm>
            <a:prstGeom prst="rect">
              <a:avLst/>
            </a:prstGeom>
            <a:solidFill>
              <a:srgbClr val="B9D5FF"/>
            </a:solidFill>
            <a:ln w="1587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Đặc tả - Phân tích yêu cầu</a:t>
              </a:r>
            </a:p>
          </p:txBody>
        </p:sp>
        <p:cxnSp>
          <p:nvCxnSpPr>
            <p:cNvPr id="36871" name="Straight Arrow Connector 3"/>
            <p:cNvCxnSpPr>
              <a:cxnSpLocks noChangeShapeType="1"/>
            </p:cNvCxnSpPr>
            <p:nvPr/>
          </p:nvCxnSpPr>
          <p:spPr bwMode="auto">
            <a:xfrm>
              <a:off x="7508632" y="1784115"/>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cxnSp>
          <p:nvCxnSpPr>
            <p:cNvPr id="36872" name="Straight Arrow Connector 9"/>
            <p:cNvCxnSpPr>
              <a:cxnSpLocks noChangeShapeType="1"/>
            </p:cNvCxnSpPr>
            <p:nvPr/>
          </p:nvCxnSpPr>
          <p:spPr bwMode="auto">
            <a:xfrm>
              <a:off x="7510829" y="2568340"/>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cxnSp>
          <p:nvCxnSpPr>
            <p:cNvPr id="36873" name="Straight Arrow Connector 10"/>
            <p:cNvCxnSpPr>
              <a:cxnSpLocks noChangeShapeType="1"/>
            </p:cNvCxnSpPr>
            <p:nvPr/>
          </p:nvCxnSpPr>
          <p:spPr bwMode="auto">
            <a:xfrm>
              <a:off x="7513697" y="3360148"/>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cxnSp>
          <p:nvCxnSpPr>
            <p:cNvPr id="36874" name="Straight Arrow Connector 16"/>
            <p:cNvCxnSpPr>
              <a:cxnSpLocks noChangeShapeType="1"/>
            </p:cNvCxnSpPr>
            <p:nvPr/>
          </p:nvCxnSpPr>
          <p:spPr bwMode="auto">
            <a:xfrm>
              <a:off x="7516690" y="4147011"/>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cxnSp>
          <p:nvCxnSpPr>
            <p:cNvPr id="36875" name="Straight Arrow Connector 17"/>
            <p:cNvCxnSpPr>
              <a:cxnSpLocks noChangeShapeType="1"/>
            </p:cNvCxnSpPr>
            <p:nvPr/>
          </p:nvCxnSpPr>
          <p:spPr bwMode="auto">
            <a:xfrm>
              <a:off x="7521756" y="4947222"/>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grpSp>
          <p:nvGrpSpPr>
            <p:cNvPr id="36876" name="Group 25"/>
            <p:cNvGrpSpPr>
              <a:grpSpLocks/>
            </p:cNvGrpSpPr>
            <p:nvPr/>
          </p:nvGrpSpPr>
          <p:grpSpPr bwMode="auto">
            <a:xfrm>
              <a:off x="6503375" y="5178672"/>
              <a:ext cx="2038230" cy="443291"/>
              <a:chOff x="6670189" y="5257800"/>
              <a:chExt cx="1676885" cy="443291"/>
            </a:xfrm>
          </p:grpSpPr>
          <p:sp>
            <p:nvSpPr>
              <p:cNvPr id="36881" name="Can 13"/>
              <p:cNvSpPr>
                <a:spLocks noChangeArrowheads="1"/>
              </p:cNvSpPr>
              <p:nvPr/>
            </p:nvSpPr>
            <p:spPr bwMode="auto">
              <a:xfrm>
                <a:off x="6670189" y="5257800"/>
                <a:ext cx="1676885" cy="423417"/>
              </a:xfrm>
              <a:prstGeom prst="can">
                <a:avLst>
                  <a:gd name="adj" fmla="val 25000"/>
                </a:avLst>
              </a:prstGeom>
              <a:solidFill>
                <a:schemeClr val="accent1"/>
              </a:solidFill>
              <a:ln w="9525" algn="ctr">
                <a:solidFill>
                  <a:schemeClr val="tx1"/>
                </a:solidFill>
                <a:round/>
                <a:headEnd/>
                <a:tailEnd/>
              </a:ln>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sz="1800" b="0">
                  <a:latin typeface="Tahoma" panose="020B0604030504040204" pitchFamily="34" charset="0"/>
                </a:endParaRPr>
              </a:p>
            </p:txBody>
          </p:sp>
          <p:sp>
            <p:nvSpPr>
              <p:cNvPr id="36882" name="TextBox 19"/>
              <p:cNvSpPr txBox="1">
                <a:spLocks noChangeArrowheads="1"/>
              </p:cNvSpPr>
              <p:nvPr/>
            </p:nvSpPr>
            <p:spPr bwMode="auto">
              <a:xfrm>
                <a:off x="6784522" y="5377926"/>
                <a:ext cx="144821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CSDL vật lý</a:t>
                </a:r>
              </a:p>
            </p:txBody>
          </p:sp>
        </p:grpSp>
        <p:sp>
          <p:nvSpPr>
            <p:cNvPr id="36877" name="TextBox 1"/>
            <p:cNvSpPr txBox="1">
              <a:spLocks noChangeArrowheads="1"/>
            </p:cNvSpPr>
            <p:nvPr/>
          </p:nvSpPr>
          <p:spPr bwMode="auto">
            <a:xfrm>
              <a:off x="6477000" y="2022232"/>
              <a:ext cx="2055813" cy="553998"/>
            </a:xfrm>
            <a:prstGeom prst="rect">
              <a:avLst/>
            </a:prstGeom>
            <a:solidFill>
              <a:srgbClr val="B9D5FF"/>
            </a:solidFill>
            <a:ln w="1587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Thiết kế </a:t>
              </a:r>
            </a:p>
            <a:p>
              <a:pPr algn="ctr">
                <a:spcBef>
                  <a:spcPct val="0"/>
                </a:spcBef>
                <a:buClrTx/>
                <a:buSzTx/>
                <a:buFontTx/>
                <a:buNone/>
              </a:pPr>
              <a:r>
                <a:rPr lang="en-US" sz="1500">
                  <a:solidFill>
                    <a:srgbClr val="0000FF"/>
                  </a:solidFill>
                </a:rPr>
                <a:t>CSDL ý niệm</a:t>
              </a:r>
            </a:p>
          </p:txBody>
        </p:sp>
        <p:sp>
          <p:nvSpPr>
            <p:cNvPr id="36878" name="TextBox 1"/>
            <p:cNvSpPr txBox="1">
              <a:spLocks noChangeArrowheads="1"/>
            </p:cNvSpPr>
            <p:nvPr/>
          </p:nvSpPr>
          <p:spPr bwMode="auto">
            <a:xfrm>
              <a:off x="6485791" y="2806150"/>
              <a:ext cx="2055813" cy="553998"/>
            </a:xfrm>
            <a:prstGeom prst="rect">
              <a:avLst/>
            </a:prstGeom>
            <a:solidFill>
              <a:srgbClr val="B9D5FF"/>
            </a:solidFill>
            <a:ln w="1587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Thiết kế </a:t>
              </a:r>
            </a:p>
            <a:p>
              <a:pPr algn="ctr">
                <a:spcBef>
                  <a:spcPct val="0"/>
                </a:spcBef>
                <a:buClrTx/>
                <a:buSzTx/>
                <a:buFontTx/>
                <a:buNone/>
              </a:pPr>
              <a:r>
                <a:rPr lang="en-US" sz="1500">
                  <a:solidFill>
                    <a:srgbClr val="0000FF"/>
                  </a:solidFill>
                </a:rPr>
                <a:t>CSDL luận lý</a:t>
              </a:r>
            </a:p>
          </p:txBody>
        </p:sp>
        <p:sp>
          <p:nvSpPr>
            <p:cNvPr id="36879" name="TextBox 1"/>
            <p:cNvSpPr txBox="1">
              <a:spLocks noChangeArrowheads="1"/>
            </p:cNvSpPr>
            <p:nvPr/>
          </p:nvSpPr>
          <p:spPr bwMode="auto">
            <a:xfrm>
              <a:off x="6494583" y="3593013"/>
              <a:ext cx="2055813" cy="553998"/>
            </a:xfrm>
            <a:prstGeom prst="rect">
              <a:avLst/>
            </a:prstGeom>
            <a:solidFill>
              <a:srgbClr val="B9D5FF"/>
            </a:solidFill>
            <a:ln w="1587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Thiết kế </a:t>
              </a:r>
            </a:p>
            <a:p>
              <a:pPr algn="ctr">
                <a:spcBef>
                  <a:spcPct val="0"/>
                </a:spcBef>
                <a:buClrTx/>
                <a:buSzTx/>
                <a:buFontTx/>
                <a:buNone/>
              </a:pPr>
              <a:r>
                <a:rPr lang="en-US" sz="1500">
                  <a:solidFill>
                    <a:srgbClr val="0000FF"/>
                  </a:solidFill>
                </a:rPr>
                <a:t>CSDL vật lý</a:t>
              </a:r>
            </a:p>
          </p:txBody>
        </p:sp>
        <p:sp>
          <p:nvSpPr>
            <p:cNvPr id="36880" name="TextBox 1"/>
            <p:cNvSpPr txBox="1">
              <a:spLocks noChangeArrowheads="1"/>
            </p:cNvSpPr>
            <p:nvPr/>
          </p:nvSpPr>
          <p:spPr bwMode="auto">
            <a:xfrm>
              <a:off x="6494583" y="4393224"/>
              <a:ext cx="2055813" cy="553998"/>
            </a:xfrm>
            <a:prstGeom prst="rect">
              <a:avLst/>
            </a:prstGeom>
            <a:solidFill>
              <a:srgbClr val="FFCDE6"/>
            </a:solidFill>
            <a:ln w="15875">
              <a:solidFill>
                <a:srgbClr val="FF0000"/>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FF0000"/>
                  </a:solidFill>
                </a:rPr>
                <a:t>Phần mềm</a:t>
              </a:r>
            </a:p>
            <a:p>
              <a:pPr algn="ctr">
                <a:spcBef>
                  <a:spcPct val="0"/>
                </a:spcBef>
                <a:buClrTx/>
                <a:buSzTx/>
                <a:buFontTx/>
                <a:buNone/>
              </a:pPr>
              <a:r>
                <a:rPr lang="en-US" sz="1500">
                  <a:solidFill>
                    <a:srgbClr val="FF0000"/>
                  </a:solidFill>
                </a:rPr>
                <a:t>Hệ quản trị CSDL</a:t>
              </a:r>
            </a:p>
          </p:txBody>
        </p:sp>
      </p:grpSp>
      <p:sp>
        <p:nvSpPr>
          <p:cNvPr id="33" name="TextBox 32"/>
          <p:cNvSpPr txBox="1"/>
          <p:nvPr/>
        </p:nvSpPr>
        <p:spPr>
          <a:xfrm>
            <a:off x="322263" y="2030413"/>
            <a:ext cx="5621337" cy="523875"/>
          </a:xfrm>
          <a:prstGeom prst="rect">
            <a:avLst/>
          </a:prstGeom>
          <a:solidFill>
            <a:schemeClr val="tx2">
              <a:lumMod val="20000"/>
              <a:lumOff val="80000"/>
            </a:schemeClr>
          </a:solidFill>
        </p:spPr>
        <p:txBody>
          <a:bodyPr>
            <a:spAutoFit/>
          </a:bodyPr>
          <a:lstStyle/>
          <a:p>
            <a:pPr>
              <a:defRPr/>
            </a:pPr>
            <a:r>
              <a:rPr lang="en-US" sz="1400">
                <a:solidFill>
                  <a:srgbClr val="FF0000"/>
                </a:solidFill>
                <a:latin typeface="Arial" charset="0"/>
              </a:rPr>
              <a:t>Mô hình liên kết thực thể </a:t>
            </a:r>
            <a:r>
              <a:rPr lang="en-US" sz="1400">
                <a:solidFill>
                  <a:srgbClr val="0000FF"/>
                </a:solidFill>
                <a:latin typeface="Arial" charset="0"/>
              </a:rPr>
              <a:t>(</a:t>
            </a:r>
            <a:r>
              <a:rPr lang="en-US" sz="1400" i="1">
                <a:solidFill>
                  <a:srgbClr val="0000FF"/>
                </a:solidFill>
                <a:latin typeface="Arial" charset="0"/>
              </a:rPr>
              <a:t>Entity-Relationship model</a:t>
            </a:r>
            <a:r>
              <a:rPr lang="en-US" sz="1400">
                <a:solidFill>
                  <a:srgbClr val="0000FF"/>
                </a:solidFill>
                <a:latin typeface="Arial" charset="0"/>
              </a:rPr>
              <a:t>)</a:t>
            </a:r>
          </a:p>
          <a:p>
            <a:pPr>
              <a:defRPr/>
            </a:pPr>
            <a:r>
              <a:rPr lang="en-US" sz="1400" i="1">
                <a:solidFill>
                  <a:srgbClr val="339933"/>
                </a:solidFill>
                <a:latin typeface="Arial" charset="0"/>
              </a:rPr>
              <a:t>ERD</a:t>
            </a:r>
            <a:r>
              <a:rPr lang="en-US" sz="1400">
                <a:solidFill>
                  <a:srgbClr val="339933"/>
                </a:solidFill>
                <a:latin typeface="Arial" charset="0"/>
              </a:rPr>
              <a:t> có chu trình → dư thừa dữ liệu ???</a:t>
            </a:r>
          </a:p>
        </p:txBody>
      </p:sp>
    </p:spTree>
    <p:extLst>
      <p:ext uri="{BB962C8B-B14F-4D97-AF65-F5344CB8AC3E}">
        <p14:creationId xmlns:p14="http://schemas.microsoft.com/office/powerpoint/2010/main" val="3567811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8D06123A-39AA-4FC7-B56C-3403D5D25B20}" type="slidenum">
              <a:rPr lang="en-US"/>
              <a:pPr/>
              <a:t>6</a:t>
            </a:fld>
            <a:endParaRPr lang="en-US"/>
          </a:p>
        </p:txBody>
      </p:sp>
      <p:sp>
        <p:nvSpPr>
          <p:cNvPr id="5" name="Footer Placeholder 4"/>
          <p:cNvSpPr txBox="1">
            <a:spLocks noGrp="1"/>
          </p:cNvSpPr>
          <p:nvPr/>
        </p:nvSpPr>
        <p:spPr>
          <a:xfrm>
            <a:off x="6062663" y="6111875"/>
            <a:ext cx="2286000" cy="365125"/>
          </a:xfrm>
          <a:prstGeom prst="rect">
            <a:avLst/>
          </a:prstGeom>
          <a:noFill/>
        </p:spPr>
        <p:txBody>
          <a:bodyPr anchor="b"/>
          <a:lstStyle/>
          <a:p>
            <a:pPr eaLnBrk="1" hangingPunct="1">
              <a:defRPr/>
            </a:pPr>
            <a:r>
              <a:rPr lang="en-US" sz="1000">
                <a:solidFill>
                  <a:schemeClr val="bg2">
                    <a:shade val="50000"/>
                  </a:schemeClr>
                </a:solidFill>
                <a:latin typeface="Verdana" pitchFamily="34" charset="0"/>
              </a:rPr>
              <a:t>Database System</a:t>
            </a:r>
          </a:p>
        </p:txBody>
      </p:sp>
      <p:pic>
        <p:nvPicPr>
          <p:cNvPr id="27546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9614" y="2286000"/>
            <a:ext cx="4187536" cy="23622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p:cNvSpPr txBox="1">
            <a:spLocks noChangeArrowheads="1"/>
          </p:cNvSpPr>
          <p:nvPr/>
        </p:nvSpPr>
        <p:spPr bwMode="auto">
          <a:xfrm>
            <a:off x="960438" y="685800"/>
            <a:ext cx="8716962"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normAutofit fontScale="90000"/>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eaLnBrk="1" hangingPunct="1"/>
            <a:r>
              <a:rPr lang="en-US" kern="0">
                <a:solidFill>
                  <a:srgbClr val="C00000"/>
                </a:solidFill>
              </a:rPr>
              <a:t>Các khái niệm và các định nghĩa cơ bản</a:t>
            </a:r>
            <a:endParaRPr lang="en-US" b="1" kern="0">
              <a:solidFill>
                <a:srgbClr val="C00000"/>
              </a:solidFill>
              <a:effectLst>
                <a:outerShdw blurRad="38100" dist="38100" dir="2700000" algn="tl">
                  <a:srgbClr val="C0C0C0"/>
                </a:outerShdw>
              </a:effectLst>
            </a:endParaRPr>
          </a:p>
        </p:txBody>
      </p:sp>
      <p:sp>
        <p:nvSpPr>
          <p:cNvPr id="6" name="TextBox 5"/>
          <p:cNvSpPr txBox="1"/>
          <p:nvPr/>
        </p:nvSpPr>
        <p:spPr>
          <a:xfrm>
            <a:off x="858651" y="6054507"/>
            <a:ext cx="2286000" cy="646331"/>
          </a:xfrm>
          <a:prstGeom prst="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DỮ LIỆU</a:t>
            </a:r>
          </a:p>
          <a:p>
            <a:pPr algn="ctr"/>
            <a:r>
              <a:rPr lang="en-US" b="1" dirty="0"/>
              <a:t>(DATA)</a:t>
            </a:r>
          </a:p>
        </p:txBody>
      </p:sp>
      <p:sp>
        <p:nvSpPr>
          <p:cNvPr id="9" name="TextBox 8"/>
          <p:cNvSpPr txBox="1"/>
          <p:nvPr/>
        </p:nvSpPr>
        <p:spPr>
          <a:xfrm>
            <a:off x="6062663" y="6054507"/>
            <a:ext cx="2438400" cy="646331"/>
          </a:xfrm>
          <a:prstGeom prst="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THÔNG TIN </a:t>
            </a:r>
          </a:p>
          <a:p>
            <a:pPr algn="ctr"/>
            <a:r>
              <a:rPr lang="en-US" b="1" dirty="0"/>
              <a:t>(INFORMATION)</a:t>
            </a:r>
          </a:p>
        </p:txBody>
      </p:sp>
      <p:sp>
        <p:nvSpPr>
          <p:cNvPr id="10" name="TextBox 9"/>
          <p:cNvSpPr txBox="1"/>
          <p:nvPr/>
        </p:nvSpPr>
        <p:spPr>
          <a:xfrm>
            <a:off x="3449451" y="6010840"/>
            <a:ext cx="2286000" cy="733663"/>
          </a:xfrm>
          <a:prstGeom prst="rightArrow">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a:t>XỬ </a:t>
            </a:r>
            <a:r>
              <a:rPr lang="en-US" b="1" dirty="0"/>
              <a:t>LÝ</a:t>
            </a:r>
          </a:p>
        </p:txBody>
      </p:sp>
      <p:sp>
        <p:nvSpPr>
          <p:cNvPr id="11" name="Content Placeholder 2"/>
          <p:cNvSpPr txBox="1">
            <a:spLocks/>
          </p:cNvSpPr>
          <p:nvPr/>
        </p:nvSpPr>
        <p:spPr>
          <a:xfrm>
            <a:off x="17136" y="1924679"/>
            <a:ext cx="8915400" cy="4536768"/>
          </a:xfrm>
          <a:prstGeom prst="rect">
            <a:avLst/>
          </a:prstGeom>
        </p:spPr>
        <p:txBody>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r>
              <a:rPr lang="en-GB" kern="0"/>
              <a:t>Ví dụ: </a:t>
            </a:r>
          </a:p>
          <a:p>
            <a:pPr lvl="1" eaLnBrk="1" hangingPunct="1"/>
            <a:endParaRPr lang="en-GB" kern="0"/>
          </a:p>
          <a:p>
            <a:pPr lvl="1" eaLnBrk="1" hangingPunct="1"/>
            <a:endParaRPr lang="en-GB" kern="0"/>
          </a:p>
          <a:p>
            <a:pPr lvl="1" eaLnBrk="1" hangingPunct="1"/>
            <a:endParaRPr lang="en-GB" kern="0"/>
          </a:p>
          <a:p>
            <a:pPr lvl="1" eaLnBrk="1" hangingPunct="1"/>
            <a:endParaRPr lang="en-GB" kern="0" dirty="0"/>
          </a:p>
        </p:txBody>
      </p:sp>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55" y="2534425"/>
            <a:ext cx="3264190" cy="1438457"/>
          </a:xfrm>
          <a:prstGeom prst="rect">
            <a:avLst/>
          </a:prstGeom>
          <a:ln>
            <a:solidFill>
              <a:schemeClr val="accent1"/>
            </a:solidFill>
          </a:ln>
        </p:spPr>
      </p:pic>
      <p:pic>
        <p:nvPicPr>
          <p:cNvPr id="13" name="Picture 1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956" y="4343400"/>
            <a:ext cx="2869232" cy="1667440"/>
          </a:xfrm>
          <a:prstGeom prst="rect">
            <a:avLst/>
          </a:prstGeom>
        </p:spPr>
      </p:pic>
      <p:sp>
        <p:nvSpPr>
          <p:cNvPr id="3" name="TextBox 2"/>
          <p:cNvSpPr txBox="1"/>
          <p:nvPr/>
        </p:nvSpPr>
        <p:spPr>
          <a:xfrm>
            <a:off x="1865865" y="2043268"/>
            <a:ext cx="880369" cy="369332"/>
          </a:xfrm>
          <a:prstGeom prst="rect">
            <a:avLst/>
          </a:prstGeom>
          <a:noFill/>
        </p:spPr>
        <p:txBody>
          <a:bodyPr wrap="none" rtlCol="0">
            <a:spAutoFit/>
          </a:bodyPr>
          <a:lstStyle/>
          <a:p>
            <a:pPr marL="0" lvl="1"/>
            <a:r>
              <a:rPr lang="en-GB" kern="0">
                <a:solidFill>
                  <a:srgbClr val="FF0000"/>
                </a:solidFill>
              </a:rPr>
              <a:t>Dữ liệu</a:t>
            </a:r>
          </a:p>
        </p:txBody>
      </p:sp>
      <p:sp>
        <p:nvSpPr>
          <p:cNvPr id="4" name="TextBox 3"/>
          <p:cNvSpPr txBox="1"/>
          <p:nvPr/>
        </p:nvSpPr>
        <p:spPr>
          <a:xfrm>
            <a:off x="673955" y="4030073"/>
            <a:ext cx="1088760" cy="369332"/>
          </a:xfrm>
          <a:prstGeom prst="rect">
            <a:avLst/>
          </a:prstGeom>
          <a:noFill/>
        </p:spPr>
        <p:txBody>
          <a:bodyPr wrap="none" rtlCol="0">
            <a:spAutoFit/>
          </a:bodyPr>
          <a:lstStyle/>
          <a:p>
            <a:pPr marL="0" lvl="1"/>
            <a:r>
              <a:rPr lang="en-GB" kern="0">
                <a:solidFill>
                  <a:srgbClr val="FF0000"/>
                </a:solidFill>
              </a:rPr>
              <a:t>Thông tin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275467"/>
                                        </p:tgtEl>
                                        <p:attrNameLst>
                                          <p:attrName>style.visibility</p:attrName>
                                        </p:attrNameLst>
                                      </p:cBhvr>
                                      <p:to>
                                        <p:strVal val="visible"/>
                                      </p:to>
                                    </p:set>
                                    <p:animEffect transition="in" filter="strips(downRight)">
                                      <p:cBhvr>
                                        <p:cTn id="7" dur="500"/>
                                        <p:tgtEl>
                                          <p:spTgt spid="2754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881063" y="81007"/>
            <a:ext cx="8610600" cy="762000"/>
          </a:xfrm>
        </p:spPr>
        <p:txBody>
          <a:bodyPr/>
          <a:lstStyle/>
          <a:p>
            <a:r>
              <a:rPr lang="en-US" altLang="en-US" sz="3200" b="1">
                <a:solidFill>
                  <a:schemeClr val="hlink"/>
                </a:solidFill>
                <a:latin typeface="Arial" panose="020B0604020202020204" pitchFamily="34" charset="0"/>
              </a:rPr>
              <a:t>Thiết kế cơ sở dữ liệu (</a:t>
            </a:r>
            <a:r>
              <a:rPr lang="en-US" altLang="en-US" sz="3200" b="1" i="1">
                <a:solidFill>
                  <a:schemeClr val="hlink"/>
                </a:solidFill>
                <a:latin typeface="Arial" panose="020B0604020202020204" pitchFamily="34" charset="0"/>
              </a:rPr>
              <a:t>Database Design</a:t>
            </a:r>
            <a:r>
              <a:rPr lang="en-US" altLang="en-US" sz="3200" b="1">
                <a:solidFill>
                  <a:schemeClr val="hlink"/>
                </a:solidFill>
                <a:latin typeface="Arial" panose="020B0604020202020204" pitchFamily="34" charset="0"/>
              </a:rPr>
              <a:t>)</a:t>
            </a:r>
          </a:p>
        </p:txBody>
      </p:sp>
      <p:cxnSp>
        <p:nvCxnSpPr>
          <p:cNvPr id="13" name="Straight Connector 12"/>
          <p:cNvCxnSpPr/>
          <p:nvPr/>
        </p:nvCxnSpPr>
        <p:spPr bwMode="auto">
          <a:xfrm>
            <a:off x="5186363" y="2678113"/>
            <a:ext cx="2339975" cy="0"/>
          </a:xfrm>
          <a:prstGeom prst="line">
            <a:avLst/>
          </a:prstGeom>
          <a:solidFill>
            <a:schemeClr val="accent1"/>
          </a:solidFill>
          <a:ln w="15875" cap="flat" cmpd="sng" algn="ctr">
            <a:solidFill>
              <a:schemeClr val="tx2">
                <a:lumMod val="60000"/>
                <a:lumOff val="40000"/>
              </a:schemeClr>
            </a:solidFill>
            <a:prstDash val="dash"/>
            <a:round/>
            <a:headEnd type="none" w="med" len="med"/>
            <a:tailEnd type="none" w="med" len="med"/>
          </a:ln>
          <a:effectLst/>
        </p:spPr>
      </p:cxnSp>
      <p:sp>
        <p:nvSpPr>
          <p:cNvPr id="38916" name="TextBox 20"/>
          <p:cNvSpPr txBox="1">
            <a:spLocks noChangeArrowheads="1"/>
          </p:cNvSpPr>
          <p:nvPr/>
        </p:nvSpPr>
        <p:spPr bwMode="auto">
          <a:xfrm>
            <a:off x="352425" y="2519363"/>
            <a:ext cx="5591175" cy="307975"/>
          </a:xfrm>
          <a:prstGeom prst="rect">
            <a:avLst/>
          </a:prstGeom>
          <a:solidFill>
            <a:srgbClr val="FFCDE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sz="1400">
                <a:solidFill>
                  <a:srgbClr val="FF0000"/>
                </a:solidFill>
              </a:rPr>
              <a:t>Các quy tắc biến đổi </a:t>
            </a:r>
            <a:r>
              <a:rPr lang="en-US" sz="1400" i="1">
                <a:solidFill>
                  <a:srgbClr val="FF0000"/>
                </a:solidFill>
              </a:rPr>
              <a:t>ERD</a:t>
            </a:r>
            <a:r>
              <a:rPr lang="en-US" sz="1400">
                <a:solidFill>
                  <a:srgbClr val="FF0000"/>
                </a:solidFill>
              </a:rPr>
              <a:t> thành các lược đồ quan hệ</a:t>
            </a:r>
          </a:p>
        </p:txBody>
      </p:sp>
      <p:grpSp>
        <p:nvGrpSpPr>
          <p:cNvPr id="38917" name="Group 18"/>
          <p:cNvGrpSpPr>
            <a:grpSpLocks/>
          </p:cNvGrpSpPr>
          <p:nvPr/>
        </p:nvGrpSpPr>
        <p:grpSpPr bwMode="auto">
          <a:xfrm>
            <a:off x="6477000" y="1235075"/>
            <a:ext cx="2073275" cy="4386263"/>
            <a:chOff x="6477000" y="1235075"/>
            <a:chExt cx="2073396" cy="4386888"/>
          </a:xfrm>
        </p:grpSpPr>
        <p:sp>
          <p:nvSpPr>
            <p:cNvPr id="38918" name="TextBox 1"/>
            <p:cNvSpPr txBox="1">
              <a:spLocks noChangeArrowheads="1"/>
            </p:cNvSpPr>
            <p:nvPr/>
          </p:nvSpPr>
          <p:spPr bwMode="auto">
            <a:xfrm>
              <a:off x="6477000" y="1235075"/>
              <a:ext cx="2055813" cy="553998"/>
            </a:xfrm>
            <a:prstGeom prst="rect">
              <a:avLst/>
            </a:prstGeom>
            <a:solidFill>
              <a:srgbClr val="B9D5FF"/>
            </a:solidFill>
            <a:ln w="1587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Đặc tả - Phân tích yêu cầu</a:t>
              </a:r>
            </a:p>
          </p:txBody>
        </p:sp>
        <p:cxnSp>
          <p:nvCxnSpPr>
            <p:cNvPr id="38919" name="Straight Arrow Connector 3"/>
            <p:cNvCxnSpPr>
              <a:cxnSpLocks noChangeShapeType="1"/>
            </p:cNvCxnSpPr>
            <p:nvPr/>
          </p:nvCxnSpPr>
          <p:spPr bwMode="auto">
            <a:xfrm>
              <a:off x="7508632" y="1784115"/>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cxnSp>
          <p:nvCxnSpPr>
            <p:cNvPr id="38920" name="Straight Arrow Connector 9"/>
            <p:cNvCxnSpPr>
              <a:cxnSpLocks noChangeShapeType="1"/>
            </p:cNvCxnSpPr>
            <p:nvPr/>
          </p:nvCxnSpPr>
          <p:spPr bwMode="auto">
            <a:xfrm>
              <a:off x="7510829" y="2568340"/>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cxnSp>
          <p:nvCxnSpPr>
            <p:cNvPr id="38921" name="Straight Arrow Connector 10"/>
            <p:cNvCxnSpPr>
              <a:cxnSpLocks noChangeShapeType="1"/>
            </p:cNvCxnSpPr>
            <p:nvPr/>
          </p:nvCxnSpPr>
          <p:spPr bwMode="auto">
            <a:xfrm>
              <a:off x="7513697" y="3360148"/>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cxnSp>
          <p:nvCxnSpPr>
            <p:cNvPr id="38922" name="Straight Arrow Connector 16"/>
            <p:cNvCxnSpPr>
              <a:cxnSpLocks noChangeShapeType="1"/>
            </p:cNvCxnSpPr>
            <p:nvPr/>
          </p:nvCxnSpPr>
          <p:spPr bwMode="auto">
            <a:xfrm>
              <a:off x="7516690" y="4147011"/>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cxnSp>
          <p:nvCxnSpPr>
            <p:cNvPr id="38923" name="Straight Arrow Connector 17"/>
            <p:cNvCxnSpPr>
              <a:cxnSpLocks noChangeShapeType="1"/>
            </p:cNvCxnSpPr>
            <p:nvPr/>
          </p:nvCxnSpPr>
          <p:spPr bwMode="auto">
            <a:xfrm>
              <a:off x="7521756" y="4947222"/>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grpSp>
          <p:nvGrpSpPr>
            <p:cNvPr id="38924" name="Group 25"/>
            <p:cNvGrpSpPr>
              <a:grpSpLocks/>
            </p:cNvGrpSpPr>
            <p:nvPr/>
          </p:nvGrpSpPr>
          <p:grpSpPr bwMode="auto">
            <a:xfrm>
              <a:off x="6503375" y="5178672"/>
              <a:ext cx="2038230" cy="443291"/>
              <a:chOff x="6670189" y="5257800"/>
              <a:chExt cx="1676885" cy="443291"/>
            </a:xfrm>
          </p:grpSpPr>
          <p:sp>
            <p:nvSpPr>
              <p:cNvPr id="38929" name="Can 13"/>
              <p:cNvSpPr>
                <a:spLocks noChangeArrowheads="1"/>
              </p:cNvSpPr>
              <p:nvPr/>
            </p:nvSpPr>
            <p:spPr bwMode="auto">
              <a:xfrm>
                <a:off x="6670189" y="5257800"/>
                <a:ext cx="1676885" cy="423417"/>
              </a:xfrm>
              <a:prstGeom prst="can">
                <a:avLst>
                  <a:gd name="adj" fmla="val 25000"/>
                </a:avLst>
              </a:prstGeom>
              <a:solidFill>
                <a:schemeClr val="accent1"/>
              </a:solidFill>
              <a:ln w="9525" algn="ctr">
                <a:solidFill>
                  <a:schemeClr val="tx1"/>
                </a:solidFill>
                <a:round/>
                <a:headEnd/>
                <a:tailEnd/>
              </a:ln>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sz="1800" b="0">
                  <a:latin typeface="Tahoma" panose="020B0604030504040204" pitchFamily="34" charset="0"/>
                </a:endParaRPr>
              </a:p>
            </p:txBody>
          </p:sp>
          <p:sp>
            <p:nvSpPr>
              <p:cNvPr id="38930" name="TextBox 19"/>
              <p:cNvSpPr txBox="1">
                <a:spLocks noChangeArrowheads="1"/>
              </p:cNvSpPr>
              <p:nvPr/>
            </p:nvSpPr>
            <p:spPr bwMode="auto">
              <a:xfrm>
                <a:off x="6784522" y="5377926"/>
                <a:ext cx="144821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CSDL vật lý</a:t>
                </a:r>
              </a:p>
            </p:txBody>
          </p:sp>
        </p:grpSp>
        <p:sp>
          <p:nvSpPr>
            <p:cNvPr id="38925" name="TextBox 1"/>
            <p:cNvSpPr txBox="1">
              <a:spLocks noChangeArrowheads="1"/>
            </p:cNvSpPr>
            <p:nvPr/>
          </p:nvSpPr>
          <p:spPr bwMode="auto">
            <a:xfrm>
              <a:off x="6477000" y="2022232"/>
              <a:ext cx="2055813" cy="553998"/>
            </a:xfrm>
            <a:prstGeom prst="rect">
              <a:avLst/>
            </a:prstGeom>
            <a:solidFill>
              <a:srgbClr val="B9D5FF"/>
            </a:solidFill>
            <a:ln w="1587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Thiết kế </a:t>
              </a:r>
            </a:p>
            <a:p>
              <a:pPr algn="ctr">
                <a:spcBef>
                  <a:spcPct val="0"/>
                </a:spcBef>
                <a:buClrTx/>
                <a:buSzTx/>
                <a:buFontTx/>
                <a:buNone/>
              </a:pPr>
              <a:r>
                <a:rPr lang="en-US" sz="1500">
                  <a:solidFill>
                    <a:srgbClr val="0000FF"/>
                  </a:solidFill>
                </a:rPr>
                <a:t>CSDL ý niệm</a:t>
              </a:r>
            </a:p>
          </p:txBody>
        </p:sp>
        <p:sp>
          <p:nvSpPr>
            <p:cNvPr id="38926" name="TextBox 1"/>
            <p:cNvSpPr txBox="1">
              <a:spLocks noChangeArrowheads="1"/>
            </p:cNvSpPr>
            <p:nvPr/>
          </p:nvSpPr>
          <p:spPr bwMode="auto">
            <a:xfrm>
              <a:off x="6485791" y="2806150"/>
              <a:ext cx="2055813" cy="553998"/>
            </a:xfrm>
            <a:prstGeom prst="rect">
              <a:avLst/>
            </a:prstGeom>
            <a:solidFill>
              <a:srgbClr val="B9D5FF"/>
            </a:solidFill>
            <a:ln w="1587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Thiết kế </a:t>
              </a:r>
            </a:p>
            <a:p>
              <a:pPr algn="ctr">
                <a:spcBef>
                  <a:spcPct val="0"/>
                </a:spcBef>
                <a:buClrTx/>
                <a:buSzTx/>
                <a:buFontTx/>
                <a:buNone/>
              </a:pPr>
              <a:r>
                <a:rPr lang="en-US" sz="1500">
                  <a:solidFill>
                    <a:srgbClr val="0000FF"/>
                  </a:solidFill>
                </a:rPr>
                <a:t>CSDL luận lý</a:t>
              </a:r>
            </a:p>
          </p:txBody>
        </p:sp>
        <p:sp>
          <p:nvSpPr>
            <p:cNvPr id="38927" name="TextBox 1"/>
            <p:cNvSpPr txBox="1">
              <a:spLocks noChangeArrowheads="1"/>
            </p:cNvSpPr>
            <p:nvPr/>
          </p:nvSpPr>
          <p:spPr bwMode="auto">
            <a:xfrm>
              <a:off x="6494583" y="3593013"/>
              <a:ext cx="2055813" cy="553998"/>
            </a:xfrm>
            <a:prstGeom prst="rect">
              <a:avLst/>
            </a:prstGeom>
            <a:solidFill>
              <a:srgbClr val="B9D5FF"/>
            </a:solidFill>
            <a:ln w="1587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Thiết kế </a:t>
              </a:r>
            </a:p>
            <a:p>
              <a:pPr algn="ctr">
                <a:spcBef>
                  <a:spcPct val="0"/>
                </a:spcBef>
                <a:buClrTx/>
                <a:buSzTx/>
                <a:buFontTx/>
                <a:buNone/>
              </a:pPr>
              <a:r>
                <a:rPr lang="en-US" sz="1500">
                  <a:solidFill>
                    <a:srgbClr val="0000FF"/>
                  </a:solidFill>
                </a:rPr>
                <a:t>CSDL vật lý</a:t>
              </a:r>
            </a:p>
          </p:txBody>
        </p:sp>
        <p:sp>
          <p:nvSpPr>
            <p:cNvPr id="38928" name="TextBox 1"/>
            <p:cNvSpPr txBox="1">
              <a:spLocks noChangeArrowheads="1"/>
            </p:cNvSpPr>
            <p:nvPr/>
          </p:nvSpPr>
          <p:spPr bwMode="auto">
            <a:xfrm>
              <a:off x="6494583" y="4393224"/>
              <a:ext cx="2055813" cy="553998"/>
            </a:xfrm>
            <a:prstGeom prst="rect">
              <a:avLst/>
            </a:prstGeom>
            <a:solidFill>
              <a:srgbClr val="FFCDE6"/>
            </a:solidFill>
            <a:ln w="15875">
              <a:solidFill>
                <a:srgbClr val="FF0000"/>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FF0000"/>
                  </a:solidFill>
                </a:rPr>
                <a:t>Phần mềm</a:t>
              </a:r>
            </a:p>
            <a:p>
              <a:pPr algn="ctr">
                <a:spcBef>
                  <a:spcPct val="0"/>
                </a:spcBef>
                <a:buClrTx/>
                <a:buSzTx/>
                <a:buFontTx/>
                <a:buNone/>
              </a:pPr>
              <a:r>
                <a:rPr lang="en-US" sz="1500">
                  <a:solidFill>
                    <a:srgbClr val="FF0000"/>
                  </a:solidFill>
                </a:rPr>
                <a:t>Hệ quản trị CSDL</a:t>
              </a:r>
            </a:p>
          </p:txBody>
        </p:sp>
      </p:grpSp>
    </p:spTree>
    <p:extLst>
      <p:ext uri="{BB962C8B-B14F-4D97-AF65-F5344CB8AC3E}">
        <p14:creationId xmlns:p14="http://schemas.microsoft.com/office/powerpoint/2010/main" val="23073954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838200" y="177094"/>
            <a:ext cx="8610600" cy="762000"/>
          </a:xfrm>
        </p:spPr>
        <p:txBody>
          <a:bodyPr/>
          <a:lstStyle/>
          <a:p>
            <a:r>
              <a:rPr lang="en-US" altLang="en-US" sz="3200" b="1">
                <a:solidFill>
                  <a:schemeClr val="hlink"/>
                </a:solidFill>
                <a:latin typeface="Arial" panose="020B0604020202020204" pitchFamily="34" charset="0"/>
              </a:rPr>
              <a:t>Thiết kế cơ sở dữ liệu (</a:t>
            </a:r>
            <a:r>
              <a:rPr lang="en-US" altLang="en-US" sz="3200" b="1" i="1">
                <a:solidFill>
                  <a:schemeClr val="hlink"/>
                </a:solidFill>
                <a:latin typeface="Arial" panose="020B0604020202020204" pitchFamily="34" charset="0"/>
              </a:rPr>
              <a:t>Database Design</a:t>
            </a:r>
            <a:r>
              <a:rPr lang="en-US" altLang="en-US" sz="3200" b="1">
                <a:solidFill>
                  <a:schemeClr val="hlink"/>
                </a:solidFill>
                <a:latin typeface="Arial" panose="020B0604020202020204" pitchFamily="34" charset="0"/>
              </a:rPr>
              <a:t>)</a:t>
            </a:r>
          </a:p>
        </p:txBody>
      </p:sp>
      <p:cxnSp>
        <p:nvCxnSpPr>
          <p:cNvPr id="13" name="Straight Connector 12"/>
          <p:cNvCxnSpPr/>
          <p:nvPr/>
        </p:nvCxnSpPr>
        <p:spPr bwMode="auto">
          <a:xfrm>
            <a:off x="4968875" y="3054350"/>
            <a:ext cx="1508125" cy="0"/>
          </a:xfrm>
          <a:prstGeom prst="line">
            <a:avLst/>
          </a:prstGeom>
          <a:solidFill>
            <a:schemeClr val="accent1"/>
          </a:solidFill>
          <a:ln w="15875" cap="flat" cmpd="sng" algn="ctr">
            <a:solidFill>
              <a:schemeClr val="tx2">
                <a:lumMod val="60000"/>
                <a:lumOff val="40000"/>
              </a:schemeClr>
            </a:solidFill>
            <a:prstDash val="dash"/>
            <a:round/>
            <a:headEnd type="none" w="med" len="med"/>
            <a:tailEnd type="none" w="med" len="med"/>
          </a:ln>
          <a:effectLst/>
        </p:spPr>
      </p:cxnSp>
      <p:sp>
        <p:nvSpPr>
          <p:cNvPr id="19" name="TextBox 18"/>
          <p:cNvSpPr txBox="1"/>
          <p:nvPr/>
        </p:nvSpPr>
        <p:spPr>
          <a:xfrm>
            <a:off x="336550" y="2781300"/>
            <a:ext cx="5607050" cy="522288"/>
          </a:xfrm>
          <a:prstGeom prst="rect">
            <a:avLst/>
          </a:prstGeom>
          <a:solidFill>
            <a:schemeClr val="tx2">
              <a:lumMod val="20000"/>
              <a:lumOff val="80000"/>
            </a:schemeClr>
          </a:solidFill>
        </p:spPr>
        <p:txBody>
          <a:bodyPr>
            <a:spAutoFit/>
          </a:bodyPr>
          <a:lstStyle/>
          <a:p>
            <a:pPr>
              <a:defRPr/>
            </a:pPr>
            <a:r>
              <a:rPr lang="en-US" sz="1400">
                <a:solidFill>
                  <a:srgbClr val="FF0000"/>
                </a:solidFill>
                <a:latin typeface="Arial" charset="0"/>
              </a:rPr>
              <a:t>Chuẩn hóa dữ liệu </a:t>
            </a:r>
            <a:r>
              <a:rPr lang="en-US" sz="1400">
                <a:solidFill>
                  <a:srgbClr val="0000FF"/>
                </a:solidFill>
                <a:latin typeface="Arial" charset="0"/>
              </a:rPr>
              <a:t>(</a:t>
            </a:r>
            <a:r>
              <a:rPr lang="en-US" sz="1400" i="1">
                <a:solidFill>
                  <a:srgbClr val="0000FF"/>
                </a:solidFill>
                <a:latin typeface="Arial" charset="0"/>
              </a:rPr>
              <a:t>Data normalization</a:t>
            </a:r>
            <a:r>
              <a:rPr lang="en-US" sz="1400">
                <a:solidFill>
                  <a:srgbClr val="0000FF"/>
                </a:solidFill>
                <a:latin typeface="Arial" charset="0"/>
              </a:rPr>
              <a:t>)</a:t>
            </a:r>
          </a:p>
          <a:p>
            <a:pPr>
              <a:defRPr/>
            </a:pPr>
            <a:r>
              <a:rPr lang="en-US" sz="1400">
                <a:solidFill>
                  <a:srgbClr val="FF0000"/>
                </a:solidFill>
                <a:latin typeface="Arial" charset="0"/>
              </a:rPr>
              <a:t>Giải chuẩn dữ liệu </a:t>
            </a:r>
            <a:r>
              <a:rPr lang="en-US" sz="1400">
                <a:solidFill>
                  <a:srgbClr val="0000FF"/>
                </a:solidFill>
                <a:latin typeface="Arial" charset="0"/>
              </a:rPr>
              <a:t>(</a:t>
            </a:r>
            <a:r>
              <a:rPr lang="en-US" sz="1400" i="1">
                <a:solidFill>
                  <a:srgbClr val="0000FF"/>
                </a:solidFill>
                <a:latin typeface="Arial" charset="0"/>
              </a:rPr>
              <a:t>Data denormalization</a:t>
            </a:r>
            <a:r>
              <a:rPr lang="en-US" sz="1400">
                <a:solidFill>
                  <a:srgbClr val="0000FF"/>
                </a:solidFill>
                <a:latin typeface="Arial" charset="0"/>
              </a:rPr>
              <a:t>)</a:t>
            </a:r>
          </a:p>
        </p:txBody>
      </p:sp>
      <p:grpSp>
        <p:nvGrpSpPr>
          <p:cNvPr id="40965" name="Group 19"/>
          <p:cNvGrpSpPr>
            <a:grpSpLocks/>
          </p:cNvGrpSpPr>
          <p:nvPr/>
        </p:nvGrpSpPr>
        <p:grpSpPr bwMode="auto">
          <a:xfrm>
            <a:off x="6477000" y="1235075"/>
            <a:ext cx="2073275" cy="4386263"/>
            <a:chOff x="6477000" y="1235075"/>
            <a:chExt cx="2073396" cy="4386888"/>
          </a:xfrm>
        </p:grpSpPr>
        <p:sp>
          <p:nvSpPr>
            <p:cNvPr id="40966" name="TextBox 1"/>
            <p:cNvSpPr txBox="1">
              <a:spLocks noChangeArrowheads="1"/>
            </p:cNvSpPr>
            <p:nvPr/>
          </p:nvSpPr>
          <p:spPr bwMode="auto">
            <a:xfrm>
              <a:off x="6477000" y="1235075"/>
              <a:ext cx="2055813" cy="553998"/>
            </a:xfrm>
            <a:prstGeom prst="rect">
              <a:avLst/>
            </a:prstGeom>
            <a:solidFill>
              <a:srgbClr val="B9D5FF"/>
            </a:solidFill>
            <a:ln w="1587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Đặc tả - Phân tích yêu cầu</a:t>
              </a:r>
            </a:p>
          </p:txBody>
        </p:sp>
        <p:cxnSp>
          <p:nvCxnSpPr>
            <p:cNvPr id="40967" name="Straight Arrow Connector 3"/>
            <p:cNvCxnSpPr>
              <a:cxnSpLocks noChangeShapeType="1"/>
            </p:cNvCxnSpPr>
            <p:nvPr/>
          </p:nvCxnSpPr>
          <p:spPr bwMode="auto">
            <a:xfrm>
              <a:off x="7508632" y="1784115"/>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cxnSp>
          <p:nvCxnSpPr>
            <p:cNvPr id="40968" name="Straight Arrow Connector 9"/>
            <p:cNvCxnSpPr>
              <a:cxnSpLocks noChangeShapeType="1"/>
            </p:cNvCxnSpPr>
            <p:nvPr/>
          </p:nvCxnSpPr>
          <p:spPr bwMode="auto">
            <a:xfrm>
              <a:off x="7510829" y="2568340"/>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cxnSp>
          <p:nvCxnSpPr>
            <p:cNvPr id="40969" name="Straight Arrow Connector 10"/>
            <p:cNvCxnSpPr>
              <a:cxnSpLocks noChangeShapeType="1"/>
            </p:cNvCxnSpPr>
            <p:nvPr/>
          </p:nvCxnSpPr>
          <p:spPr bwMode="auto">
            <a:xfrm>
              <a:off x="7513697" y="3360148"/>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cxnSp>
          <p:nvCxnSpPr>
            <p:cNvPr id="40970" name="Straight Arrow Connector 16"/>
            <p:cNvCxnSpPr>
              <a:cxnSpLocks noChangeShapeType="1"/>
            </p:cNvCxnSpPr>
            <p:nvPr/>
          </p:nvCxnSpPr>
          <p:spPr bwMode="auto">
            <a:xfrm>
              <a:off x="7516690" y="4147011"/>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cxnSp>
          <p:nvCxnSpPr>
            <p:cNvPr id="40971" name="Straight Arrow Connector 17"/>
            <p:cNvCxnSpPr>
              <a:cxnSpLocks noChangeShapeType="1"/>
            </p:cNvCxnSpPr>
            <p:nvPr/>
          </p:nvCxnSpPr>
          <p:spPr bwMode="auto">
            <a:xfrm>
              <a:off x="7521756" y="4947222"/>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grpSp>
          <p:nvGrpSpPr>
            <p:cNvPr id="40972" name="Group 26"/>
            <p:cNvGrpSpPr>
              <a:grpSpLocks/>
            </p:cNvGrpSpPr>
            <p:nvPr/>
          </p:nvGrpSpPr>
          <p:grpSpPr bwMode="auto">
            <a:xfrm>
              <a:off x="6503375" y="5178672"/>
              <a:ext cx="2038230" cy="443291"/>
              <a:chOff x="6670189" y="5257800"/>
              <a:chExt cx="1676885" cy="443291"/>
            </a:xfrm>
          </p:grpSpPr>
          <p:sp>
            <p:nvSpPr>
              <p:cNvPr id="40977" name="Can 13"/>
              <p:cNvSpPr>
                <a:spLocks noChangeArrowheads="1"/>
              </p:cNvSpPr>
              <p:nvPr/>
            </p:nvSpPr>
            <p:spPr bwMode="auto">
              <a:xfrm>
                <a:off x="6670189" y="5257800"/>
                <a:ext cx="1676885" cy="423417"/>
              </a:xfrm>
              <a:prstGeom prst="can">
                <a:avLst>
                  <a:gd name="adj" fmla="val 25000"/>
                </a:avLst>
              </a:prstGeom>
              <a:solidFill>
                <a:schemeClr val="accent1"/>
              </a:solidFill>
              <a:ln w="9525" algn="ctr">
                <a:solidFill>
                  <a:schemeClr val="tx1"/>
                </a:solidFill>
                <a:round/>
                <a:headEnd/>
                <a:tailEnd/>
              </a:ln>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sz="1800" b="0">
                  <a:latin typeface="Tahoma" panose="020B0604030504040204" pitchFamily="34" charset="0"/>
                </a:endParaRPr>
              </a:p>
            </p:txBody>
          </p:sp>
          <p:sp>
            <p:nvSpPr>
              <p:cNvPr id="40978" name="TextBox 19"/>
              <p:cNvSpPr txBox="1">
                <a:spLocks noChangeArrowheads="1"/>
              </p:cNvSpPr>
              <p:nvPr/>
            </p:nvSpPr>
            <p:spPr bwMode="auto">
              <a:xfrm>
                <a:off x="6784522" y="5377926"/>
                <a:ext cx="144821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CSDL vật lý</a:t>
                </a:r>
              </a:p>
            </p:txBody>
          </p:sp>
        </p:grpSp>
        <p:sp>
          <p:nvSpPr>
            <p:cNvPr id="40973" name="TextBox 1"/>
            <p:cNvSpPr txBox="1">
              <a:spLocks noChangeArrowheads="1"/>
            </p:cNvSpPr>
            <p:nvPr/>
          </p:nvSpPr>
          <p:spPr bwMode="auto">
            <a:xfrm>
              <a:off x="6477000" y="2022232"/>
              <a:ext cx="2055813" cy="553998"/>
            </a:xfrm>
            <a:prstGeom prst="rect">
              <a:avLst/>
            </a:prstGeom>
            <a:solidFill>
              <a:srgbClr val="B9D5FF"/>
            </a:solidFill>
            <a:ln w="1587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Thiết kế </a:t>
              </a:r>
            </a:p>
            <a:p>
              <a:pPr algn="ctr">
                <a:spcBef>
                  <a:spcPct val="0"/>
                </a:spcBef>
                <a:buClrTx/>
                <a:buSzTx/>
                <a:buFontTx/>
                <a:buNone/>
              </a:pPr>
              <a:r>
                <a:rPr lang="en-US" sz="1500">
                  <a:solidFill>
                    <a:srgbClr val="0000FF"/>
                  </a:solidFill>
                </a:rPr>
                <a:t>CSDL ý niệm</a:t>
              </a:r>
            </a:p>
          </p:txBody>
        </p:sp>
        <p:sp>
          <p:nvSpPr>
            <p:cNvPr id="40974" name="TextBox 1"/>
            <p:cNvSpPr txBox="1">
              <a:spLocks noChangeArrowheads="1"/>
            </p:cNvSpPr>
            <p:nvPr/>
          </p:nvSpPr>
          <p:spPr bwMode="auto">
            <a:xfrm>
              <a:off x="6485791" y="2806150"/>
              <a:ext cx="2055813" cy="553998"/>
            </a:xfrm>
            <a:prstGeom prst="rect">
              <a:avLst/>
            </a:prstGeom>
            <a:solidFill>
              <a:srgbClr val="B9D5FF"/>
            </a:solidFill>
            <a:ln w="1587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Thiết kế </a:t>
              </a:r>
            </a:p>
            <a:p>
              <a:pPr algn="ctr">
                <a:spcBef>
                  <a:spcPct val="0"/>
                </a:spcBef>
                <a:buClrTx/>
                <a:buSzTx/>
                <a:buFontTx/>
                <a:buNone/>
              </a:pPr>
              <a:r>
                <a:rPr lang="en-US" sz="1500">
                  <a:solidFill>
                    <a:srgbClr val="0000FF"/>
                  </a:solidFill>
                </a:rPr>
                <a:t>CSDL luận lý</a:t>
              </a:r>
            </a:p>
          </p:txBody>
        </p:sp>
        <p:sp>
          <p:nvSpPr>
            <p:cNvPr id="40975" name="TextBox 1"/>
            <p:cNvSpPr txBox="1">
              <a:spLocks noChangeArrowheads="1"/>
            </p:cNvSpPr>
            <p:nvPr/>
          </p:nvSpPr>
          <p:spPr bwMode="auto">
            <a:xfrm>
              <a:off x="6494583" y="3593013"/>
              <a:ext cx="2055813" cy="553998"/>
            </a:xfrm>
            <a:prstGeom prst="rect">
              <a:avLst/>
            </a:prstGeom>
            <a:solidFill>
              <a:srgbClr val="B9D5FF"/>
            </a:solidFill>
            <a:ln w="1587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Thiết kế </a:t>
              </a:r>
            </a:p>
            <a:p>
              <a:pPr algn="ctr">
                <a:spcBef>
                  <a:spcPct val="0"/>
                </a:spcBef>
                <a:buClrTx/>
                <a:buSzTx/>
                <a:buFontTx/>
                <a:buNone/>
              </a:pPr>
              <a:r>
                <a:rPr lang="en-US" sz="1500">
                  <a:solidFill>
                    <a:srgbClr val="0000FF"/>
                  </a:solidFill>
                </a:rPr>
                <a:t>CSDL vật lý</a:t>
              </a:r>
            </a:p>
          </p:txBody>
        </p:sp>
        <p:sp>
          <p:nvSpPr>
            <p:cNvPr id="40976" name="TextBox 1"/>
            <p:cNvSpPr txBox="1">
              <a:spLocks noChangeArrowheads="1"/>
            </p:cNvSpPr>
            <p:nvPr/>
          </p:nvSpPr>
          <p:spPr bwMode="auto">
            <a:xfrm>
              <a:off x="6494583" y="4393224"/>
              <a:ext cx="2055813" cy="553998"/>
            </a:xfrm>
            <a:prstGeom prst="rect">
              <a:avLst/>
            </a:prstGeom>
            <a:solidFill>
              <a:srgbClr val="FFCDE6"/>
            </a:solidFill>
            <a:ln w="15875">
              <a:solidFill>
                <a:srgbClr val="FF0000"/>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FF0000"/>
                  </a:solidFill>
                </a:rPr>
                <a:t>Phần mềm</a:t>
              </a:r>
            </a:p>
            <a:p>
              <a:pPr algn="ctr">
                <a:spcBef>
                  <a:spcPct val="0"/>
                </a:spcBef>
                <a:buClrTx/>
                <a:buSzTx/>
                <a:buFontTx/>
                <a:buNone/>
              </a:pPr>
              <a:r>
                <a:rPr lang="en-US" sz="1500">
                  <a:solidFill>
                    <a:srgbClr val="FF0000"/>
                  </a:solidFill>
                </a:rPr>
                <a:t>Hệ quản trị CSDL</a:t>
              </a:r>
            </a:p>
          </p:txBody>
        </p:sp>
      </p:grpSp>
    </p:spTree>
    <p:extLst>
      <p:ext uri="{BB962C8B-B14F-4D97-AF65-F5344CB8AC3E}">
        <p14:creationId xmlns:p14="http://schemas.microsoft.com/office/powerpoint/2010/main" val="7886145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546970" y="132571"/>
            <a:ext cx="8610600" cy="762000"/>
          </a:xfrm>
        </p:spPr>
        <p:txBody>
          <a:bodyPr/>
          <a:lstStyle/>
          <a:p>
            <a:r>
              <a:rPr lang="en-US" altLang="en-US" sz="3200" b="1">
                <a:solidFill>
                  <a:schemeClr val="hlink"/>
                </a:solidFill>
                <a:latin typeface="Arial" panose="020B0604020202020204" pitchFamily="34" charset="0"/>
              </a:rPr>
              <a:t>Thiết kế cơ sở dữ liệu (</a:t>
            </a:r>
            <a:r>
              <a:rPr lang="en-US" altLang="en-US" sz="3200" b="1" i="1">
                <a:solidFill>
                  <a:schemeClr val="hlink"/>
                </a:solidFill>
                <a:latin typeface="Arial" panose="020B0604020202020204" pitchFamily="34" charset="0"/>
              </a:rPr>
              <a:t>Database Design</a:t>
            </a:r>
            <a:r>
              <a:rPr lang="en-US" altLang="en-US" sz="3200" b="1">
                <a:solidFill>
                  <a:schemeClr val="hlink"/>
                </a:solidFill>
                <a:latin typeface="Arial" panose="020B0604020202020204" pitchFamily="34" charset="0"/>
              </a:rPr>
              <a:t>)</a:t>
            </a:r>
          </a:p>
        </p:txBody>
      </p:sp>
      <p:cxnSp>
        <p:nvCxnSpPr>
          <p:cNvPr id="13" name="Straight Connector 12"/>
          <p:cNvCxnSpPr/>
          <p:nvPr/>
        </p:nvCxnSpPr>
        <p:spPr bwMode="auto">
          <a:xfrm>
            <a:off x="5183188" y="3436938"/>
            <a:ext cx="2339975" cy="17462"/>
          </a:xfrm>
          <a:prstGeom prst="line">
            <a:avLst/>
          </a:prstGeom>
          <a:solidFill>
            <a:schemeClr val="accent1"/>
          </a:solidFill>
          <a:ln w="15875" cap="flat" cmpd="sng" algn="ctr">
            <a:solidFill>
              <a:schemeClr val="tx2">
                <a:lumMod val="60000"/>
                <a:lumOff val="40000"/>
              </a:schemeClr>
            </a:solidFill>
            <a:prstDash val="dash"/>
            <a:round/>
            <a:headEnd type="none" w="med" len="med"/>
            <a:tailEnd type="none" w="med" len="med"/>
          </a:ln>
          <a:effectLst/>
        </p:spPr>
      </p:cxnSp>
      <p:sp>
        <p:nvSpPr>
          <p:cNvPr id="43012" name="TextBox 20"/>
          <p:cNvSpPr txBox="1">
            <a:spLocks noChangeArrowheads="1"/>
          </p:cNvSpPr>
          <p:nvPr/>
        </p:nvSpPr>
        <p:spPr bwMode="auto">
          <a:xfrm>
            <a:off x="352425" y="3170238"/>
            <a:ext cx="5591175" cy="554037"/>
          </a:xfrm>
          <a:prstGeom prst="rect">
            <a:avLst/>
          </a:prstGeom>
          <a:solidFill>
            <a:srgbClr val="FFCDE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sz="1600">
                <a:solidFill>
                  <a:srgbClr val="FF0000"/>
                </a:solidFill>
              </a:rPr>
              <a:t>Làm như thế nào ???</a:t>
            </a:r>
          </a:p>
          <a:p>
            <a:pPr>
              <a:spcBef>
                <a:spcPct val="0"/>
              </a:spcBef>
              <a:buClrTx/>
              <a:buSzTx/>
              <a:buFontTx/>
              <a:buNone/>
            </a:pPr>
            <a:r>
              <a:rPr lang="en-US" sz="1400">
                <a:solidFill>
                  <a:srgbClr val="0000FF"/>
                </a:solidFill>
              </a:rPr>
              <a:t>Thiết kế CSDL luận lý → Thiết kế CSDL vật lý</a:t>
            </a:r>
          </a:p>
        </p:txBody>
      </p:sp>
      <p:grpSp>
        <p:nvGrpSpPr>
          <p:cNvPr id="43013" name="Group 18"/>
          <p:cNvGrpSpPr>
            <a:grpSpLocks/>
          </p:cNvGrpSpPr>
          <p:nvPr/>
        </p:nvGrpSpPr>
        <p:grpSpPr bwMode="auto">
          <a:xfrm>
            <a:off x="6477000" y="1235075"/>
            <a:ext cx="2073275" cy="4386263"/>
            <a:chOff x="6477000" y="1235075"/>
            <a:chExt cx="2073396" cy="4386888"/>
          </a:xfrm>
        </p:grpSpPr>
        <p:sp>
          <p:nvSpPr>
            <p:cNvPr id="43014" name="TextBox 1"/>
            <p:cNvSpPr txBox="1">
              <a:spLocks noChangeArrowheads="1"/>
            </p:cNvSpPr>
            <p:nvPr/>
          </p:nvSpPr>
          <p:spPr bwMode="auto">
            <a:xfrm>
              <a:off x="6477000" y="1235075"/>
              <a:ext cx="2055813" cy="553998"/>
            </a:xfrm>
            <a:prstGeom prst="rect">
              <a:avLst/>
            </a:prstGeom>
            <a:solidFill>
              <a:srgbClr val="B9D5FF"/>
            </a:solidFill>
            <a:ln w="1587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Đặc tả - Phân tích yêu cầu</a:t>
              </a:r>
            </a:p>
          </p:txBody>
        </p:sp>
        <p:cxnSp>
          <p:nvCxnSpPr>
            <p:cNvPr id="43015" name="Straight Arrow Connector 3"/>
            <p:cNvCxnSpPr>
              <a:cxnSpLocks noChangeShapeType="1"/>
            </p:cNvCxnSpPr>
            <p:nvPr/>
          </p:nvCxnSpPr>
          <p:spPr bwMode="auto">
            <a:xfrm>
              <a:off x="7508632" y="1784115"/>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cxnSp>
          <p:nvCxnSpPr>
            <p:cNvPr id="43016" name="Straight Arrow Connector 9"/>
            <p:cNvCxnSpPr>
              <a:cxnSpLocks noChangeShapeType="1"/>
            </p:cNvCxnSpPr>
            <p:nvPr/>
          </p:nvCxnSpPr>
          <p:spPr bwMode="auto">
            <a:xfrm>
              <a:off x="7510829" y="2568340"/>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cxnSp>
          <p:nvCxnSpPr>
            <p:cNvPr id="43017" name="Straight Arrow Connector 10"/>
            <p:cNvCxnSpPr>
              <a:cxnSpLocks noChangeShapeType="1"/>
            </p:cNvCxnSpPr>
            <p:nvPr/>
          </p:nvCxnSpPr>
          <p:spPr bwMode="auto">
            <a:xfrm>
              <a:off x="7513697" y="3360148"/>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cxnSp>
          <p:nvCxnSpPr>
            <p:cNvPr id="43018" name="Straight Arrow Connector 16"/>
            <p:cNvCxnSpPr>
              <a:cxnSpLocks noChangeShapeType="1"/>
            </p:cNvCxnSpPr>
            <p:nvPr/>
          </p:nvCxnSpPr>
          <p:spPr bwMode="auto">
            <a:xfrm>
              <a:off x="7516690" y="4147011"/>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cxnSp>
          <p:nvCxnSpPr>
            <p:cNvPr id="43019" name="Straight Arrow Connector 17"/>
            <p:cNvCxnSpPr>
              <a:cxnSpLocks noChangeShapeType="1"/>
            </p:cNvCxnSpPr>
            <p:nvPr/>
          </p:nvCxnSpPr>
          <p:spPr bwMode="auto">
            <a:xfrm>
              <a:off x="7521756" y="4947222"/>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grpSp>
          <p:nvGrpSpPr>
            <p:cNvPr id="43020" name="Group 25"/>
            <p:cNvGrpSpPr>
              <a:grpSpLocks/>
            </p:cNvGrpSpPr>
            <p:nvPr/>
          </p:nvGrpSpPr>
          <p:grpSpPr bwMode="auto">
            <a:xfrm>
              <a:off x="6503375" y="5178672"/>
              <a:ext cx="2038230" cy="443291"/>
              <a:chOff x="6670189" y="5257800"/>
              <a:chExt cx="1676885" cy="443291"/>
            </a:xfrm>
          </p:grpSpPr>
          <p:sp>
            <p:nvSpPr>
              <p:cNvPr id="43025" name="Can 13"/>
              <p:cNvSpPr>
                <a:spLocks noChangeArrowheads="1"/>
              </p:cNvSpPr>
              <p:nvPr/>
            </p:nvSpPr>
            <p:spPr bwMode="auto">
              <a:xfrm>
                <a:off x="6670189" y="5257800"/>
                <a:ext cx="1676885" cy="423417"/>
              </a:xfrm>
              <a:prstGeom prst="can">
                <a:avLst>
                  <a:gd name="adj" fmla="val 25000"/>
                </a:avLst>
              </a:prstGeom>
              <a:solidFill>
                <a:schemeClr val="accent1"/>
              </a:solidFill>
              <a:ln w="9525" algn="ctr">
                <a:solidFill>
                  <a:schemeClr val="tx1"/>
                </a:solidFill>
                <a:round/>
                <a:headEnd/>
                <a:tailEnd/>
              </a:ln>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sz="1800" b="0">
                  <a:latin typeface="Tahoma" panose="020B0604030504040204" pitchFamily="34" charset="0"/>
                </a:endParaRPr>
              </a:p>
            </p:txBody>
          </p:sp>
          <p:sp>
            <p:nvSpPr>
              <p:cNvPr id="43026" name="TextBox 19"/>
              <p:cNvSpPr txBox="1">
                <a:spLocks noChangeArrowheads="1"/>
              </p:cNvSpPr>
              <p:nvPr/>
            </p:nvSpPr>
            <p:spPr bwMode="auto">
              <a:xfrm>
                <a:off x="6784522" y="5377926"/>
                <a:ext cx="144821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CSDL vật lý</a:t>
                </a:r>
              </a:p>
            </p:txBody>
          </p:sp>
        </p:grpSp>
        <p:sp>
          <p:nvSpPr>
            <p:cNvPr id="43021" name="TextBox 1"/>
            <p:cNvSpPr txBox="1">
              <a:spLocks noChangeArrowheads="1"/>
            </p:cNvSpPr>
            <p:nvPr/>
          </p:nvSpPr>
          <p:spPr bwMode="auto">
            <a:xfrm>
              <a:off x="6477000" y="2022232"/>
              <a:ext cx="2055813" cy="553998"/>
            </a:xfrm>
            <a:prstGeom prst="rect">
              <a:avLst/>
            </a:prstGeom>
            <a:solidFill>
              <a:srgbClr val="B9D5FF"/>
            </a:solidFill>
            <a:ln w="1587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Thiết kế </a:t>
              </a:r>
            </a:p>
            <a:p>
              <a:pPr algn="ctr">
                <a:spcBef>
                  <a:spcPct val="0"/>
                </a:spcBef>
                <a:buClrTx/>
                <a:buSzTx/>
                <a:buFontTx/>
                <a:buNone/>
              </a:pPr>
              <a:r>
                <a:rPr lang="en-US" sz="1500">
                  <a:solidFill>
                    <a:srgbClr val="0000FF"/>
                  </a:solidFill>
                </a:rPr>
                <a:t>CSDL ý niệm</a:t>
              </a:r>
            </a:p>
          </p:txBody>
        </p:sp>
        <p:sp>
          <p:nvSpPr>
            <p:cNvPr id="43022" name="TextBox 1"/>
            <p:cNvSpPr txBox="1">
              <a:spLocks noChangeArrowheads="1"/>
            </p:cNvSpPr>
            <p:nvPr/>
          </p:nvSpPr>
          <p:spPr bwMode="auto">
            <a:xfrm>
              <a:off x="6485791" y="2806150"/>
              <a:ext cx="2055813" cy="553998"/>
            </a:xfrm>
            <a:prstGeom prst="rect">
              <a:avLst/>
            </a:prstGeom>
            <a:solidFill>
              <a:srgbClr val="B9D5FF"/>
            </a:solidFill>
            <a:ln w="1587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Thiết kế </a:t>
              </a:r>
            </a:p>
            <a:p>
              <a:pPr algn="ctr">
                <a:spcBef>
                  <a:spcPct val="0"/>
                </a:spcBef>
                <a:buClrTx/>
                <a:buSzTx/>
                <a:buFontTx/>
                <a:buNone/>
              </a:pPr>
              <a:r>
                <a:rPr lang="en-US" sz="1500">
                  <a:solidFill>
                    <a:srgbClr val="0000FF"/>
                  </a:solidFill>
                </a:rPr>
                <a:t>CSDL luận lý</a:t>
              </a:r>
            </a:p>
          </p:txBody>
        </p:sp>
        <p:sp>
          <p:nvSpPr>
            <p:cNvPr id="43023" name="TextBox 1"/>
            <p:cNvSpPr txBox="1">
              <a:spLocks noChangeArrowheads="1"/>
            </p:cNvSpPr>
            <p:nvPr/>
          </p:nvSpPr>
          <p:spPr bwMode="auto">
            <a:xfrm>
              <a:off x="6494583" y="3593013"/>
              <a:ext cx="2055813" cy="553998"/>
            </a:xfrm>
            <a:prstGeom prst="rect">
              <a:avLst/>
            </a:prstGeom>
            <a:solidFill>
              <a:srgbClr val="B9D5FF"/>
            </a:solidFill>
            <a:ln w="1587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Thiết kế </a:t>
              </a:r>
            </a:p>
            <a:p>
              <a:pPr algn="ctr">
                <a:spcBef>
                  <a:spcPct val="0"/>
                </a:spcBef>
                <a:buClrTx/>
                <a:buSzTx/>
                <a:buFontTx/>
                <a:buNone/>
              </a:pPr>
              <a:r>
                <a:rPr lang="en-US" sz="1500">
                  <a:solidFill>
                    <a:srgbClr val="0000FF"/>
                  </a:solidFill>
                </a:rPr>
                <a:t>CSDL vật lý</a:t>
              </a:r>
            </a:p>
          </p:txBody>
        </p:sp>
        <p:sp>
          <p:nvSpPr>
            <p:cNvPr id="43024" name="TextBox 1"/>
            <p:cNvSpPr txBox="1">
              <a:spLocks noChangeArrowheads="1"/>
            </p:cNvSpPr>
            <p:nvPr/>
          </p:nvSpPr>
          <p:spPr bwMode="auto">
            <a:xfrm>
              <a:off x="6494583" y="4393224"/>
              <a:ext cx="2055813" cy="553998"/>
            </a:xfrm>
            <a:prstGeom prst="rect">
              <a:avLst/>
            </a:prstGeom>
            <a:solidFill>
              <a:srgbClr val="FFCDE6"/>
            </a:solidFill>
            <a:ln w="15875">
              <a:solidFill>
                <a:srgbClr val="FF0000"/>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FF0000"/>
                  </a:solidFill>
                </a:rPr>
                <a:t>Phần mềm</a:t>
              </a:r>
            </a:p>
            <a:p>
              <a:pPr algn="ctr">
                <a:spcBef>
                  <a:spcPct val="0"/>
                </a:spcBef>
                <a:buClrTx/>
                <a:buSzTx/>
                <a:buFontTx/>
                <a:buNone/>
              </a:pPr>
              <a:r>
                <a:rPr lang="en-US" sz="1500">
                  <a:solidFill>
                    <a:srgbClr val="FF0000"/>
                  </a:solidFill>
                </a:rPr>
                <a:t>Hệ quản trị CSDL</a:t>
              </a:r>
            </a:p>
          </p:txBody>
        </p:sp>
      </p:grpSp>
    </p:spTree>
    <p:extLst>
      <p:ext uri="{BB962C8B-B14F-4D97-AF65-F5344CB8AC3E}">
        <p14:creationId xmlns:p14="http://schemas.microsoft.com/office/powerpoint/2010/main" val="31069709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800100" y="256923"/>
            <a:ext cx="8610600" cy="762000"/>
          </a:xfrm>
        </p:spPr>
        <p:txBody>
          <a:bodyPr/>
          <a:lstStyle/>
          <a:p>
            <a:r>
              <a:rPr lang="en-US" altLang="en-US" sz="3200" b="1">
                <a:solidFill>
                  <a:schemeClr val="hlink"/>
                </a:solidFill>
                <a:latin typeface="Arial" panose="020B0604020202020204" pitchFamily="34" charset="0"/>
              </a:rPr>
              <a:t>Thiết kế cơ sở dữ liệu (</a:t>
            </a:r>
            <a:r>
              <a:rPr lang="en-US" altLang="en-US" sz="3200" b="1" i="1">
                <a:solidFill>
                  <a:schemeClr val="hlink"/>
                </a:solidFill>
                <a:latin typeface="Arial" panose="020B0604020202020204" pitchFamily="34" charset="0"/>
              </a:rPr>
              <a:t>Database Design</a:t>
            </a:r>
            <a:r>
              <a:rPr lang="en-US" altLang="en-US" sz="3200" b="1">
                <a:solidFill>
                  <a:schemeClr val="hlink"/>
                </a:solidFill>
                <a:latin typeface="Arial" panose="020B0604020202020204" pitchFamily="34" charset="0"/>
              </a:rPr>
              <a:t>)</a:t>
            </a:r>
          </a:p>
        </p:txBody>
      </p:sp>
      <p:cxnSp>
        <p:nvCxnSpPr>
          <p:cNvPr id="13" name="Straight Connector 12"/>
          <p:cNvCxnSpPr/>
          <p:nvPr/>
        </p:nvCxnSpPr>
        <p:spPr bwMode="auto">
          <a:xfrm>
            <a:off x="5105400" y="3870325"/>
            <a:ext cx="1490663" cy="0"/>
          </a:xfrm>
          <a:prstGeom prst="line">
            <a:avLst/>
          </a:prstGeom>
          <a:solidFill>
            <a:schemeClr val="accent1"/>
          </a:solidFill>
          <a:ln w="15875" cap="flat" cmpd="sng" algn="ctr">
            <a:solidFill>
              <a:schemeClr val="tx2">
                <a:lumMod val="60000"/>
                <a:lumOff val="40000"/>
              </a:schemeClr>
            </a:solidFill>
            <a:prstDash val="dash"/>
            <a:round/>
            <a:headEnd type="none" w="med" len="med"/>
            <a:tailEnd type="none" w="med" len="med"/>
          </a:ln>
          <a:effectLst/>
        </p:spPr>
      </p:cxnSp>
      <p:sp>
        <p:nvSpPr>
          <p:cNvPr id="19" name="TextBox 18"/>
          <p:cNvSpPr txBox="1"/>
          <p:nvPr/>
        </p:nvSpPr>
        <p:spPr>
          <a:xfrm>
            <a:off x="366713" y="3387725"/>
            <a:ext cx="5576887" cy="954088"/>
          </a:xfrm>
          <a:prstGeom prst="rect">
            <a:avLst/>
          </a:prstGeom>
          <a:solidFill>
            <a:schemeClr val="tx2">
              <a:lumMod val="20000"/>
              <a:lumOff val="80000"/>
            </a:schemeClr>
          </a:solidFill>
        </p:spPr>
        <p:txBody>
          <a:bodyPr>
            <a:spAutoFit/>
          </a:bodyPr>
          <a:lstStyle/>
          <a:p>
            <a:pPr>
              <a:defRPr/>
            </a:pPr>
            <a:r>
              <a:rPr lang="en-US" sz="1400">
                <a:solidFill>
                  <a:srgbClr val="FF0000"/>
                </a:solidFill>
                <a:latin typeface="Arial" charset="0"/>
              </a:rPr>
              <a:t>Xác định kiểu dữ liệu </a:t>
            </a:r>
            <a:r>
              <a:rPr lang="en-US" sz="1400">
                <a:solidFill>
                  <a:srgbClr val="0000FF"/>
                </a:solidFill>
                <a:latin typeface="Arial" charset="0"/>
              </a:rPr>
              <a:t>(</a:t>
            </a:r>
            <a:r>
              <a:rPr lang="en-US" sz="1400" i="1">
                <a:solidFill>
                  <a:srgbClr val="0000FF"/>
                </a:solidFill>
                <a:latin typeface="Arial" charset="0"/>
              </a:rPr>
              <a:t>Data type</a:t>
            </a:r>
            <a:r>
              <a:rPr lang="en-US" sz="1400">
                <a:solidFill>
                  <a:srgbClr val="0000FF"/>
                </a:solidFill>
                <a:latin typeface="Arial" charset="0"/>
              </a:rPr>
              <a:t>)</a:t>
            </a:r>
          </a:p>
          <a:p>
            <a:pPr>
              <a:defRPr/>
            </a:pPr>
            <a:r>
              <a:rPr lang="en-US" sz="1400">
                <a:solidFill>
                  <a:srgbClr val="FF0000"/>
                </a:solidFill>
                <a:latin typeface="Arial" charset="0"/>
              </a:rPr>
              <a:t>Thiết kế mã </a:t>
            </a:r>
            <a:r>
              <a:rPr lang="en-US" sz="1400">
                <a:solidFill>
                  <a:srgbClr val="0000FF"/>
                </a:solidFill>
                <a:latin typeface="Arial" charset="0"/>
              </a:rPr>
              <a:t>(</a:t>
            </a:r>
            <a:r>
              <a:rPr lang="en-US" sz="1400" i="1">
                <a:solidFill>
                  <a:srgbClr val="0000FF"/>
                </a:solidFill>
                <a:latin typeface="Arial" charset="0"/>
              </a:rPr>
              <a:t>Code design</a:t>
            </a:r>
            <a:r>
              <a:rPr lang="en-US" sz="1400">
                <a:solidFill>
                  <a:srgbClr val="0000FF"/>
                </a:solidFill>
                <a:latin typeface="Arial" charset="0"/>
              </a:rPr>
              <a:t>)</a:t>
            </a:r>
          </a:p>
          <a:p>
            <a:pPr>
              <a:defRPr/>
            </a:pPr>
            <a:r>
              <a:rPr lang="en-US" sz="1400">
                <a:solidFill>
                  <a:srgbClr val="FF0000"/>
                </a:solidFill>
                <a:latin typeface="Arial" charset="0"/>
              </a:rPr>
              <a:t>Phân mảnh dữ liệu </a:t>
            </a:r>
            <a:r>
              <a:rPr lang="en-US" sz="1400">
                <a:solidFill>
                  <a:srgbClr val="0000FF"/>
                </a:solidFill>
                <a:latin typeface="Arial" charset="0"/>
              </a:rPr>
              <a:t>(</a:t>
            </a:r>
            <a:r>
              <a:rPr lang="en-US" sz="1400" i="1">
                <a:solidFill>
                  <a:srgbClr val="0000FF"/>
                </a:solidFill>
                <a:latin typeface="Arial" charset="0"/>
              </a:rPr>
              <a:t>Data fragmentation</a:t>
            </a:r>
            <a:r>
              <a:rPr lang="en-US" sz="1400">
                <a:solidFill>
                  <a:srgbClr val="0000FF"/>
                </a:solidFill>
                <a:latin typeface="Arial" charset="0"/>
              </a:rPr>
              <a:t>)</a:t>
            </a:r>
          </a:p>
          <a:p>
            <a:pPr>
              <a:defRPr/>
            </a:pPr>
            <a:r>
              <a:rPr lang="en-US" sz="1400">
                <a:solidFill>
                  <a:srgbClr val="FF0000"/>
                </a:solidFill>
                <a:latin typeface="Arial" charset="0"/>
              </a:rPr>
              <a:t>Lập chỉ mục </a:t>
            </a:r>
            <a:r>
              <a:rPr lang="en-US" sz="1400">
                <a:solidFill>
                  <a:srgbClr val="0000FF"/>
                </a:solidFill>
                <a:latin typeface="Arial" charset="0"/>
              </a:rPr>
              <a:t>(</a:t>
            </a:r>
            <a:r>
              <a:rPr lang="en-US" sz="1400" i="1">
                <a:solidFill>
                  <a:srgbClr val="0000FF"/>
                </a:solidFill>
                <a:latin typeface="Arial" charset="0"/>
              </a:rPr>
              <a:t>Indexing</a:t>
            </a:r>
            <a:r>
              <a:rPr lang="en-US" sz="1400">
                <a:solidFill>
                  <a:srgbClr val="0000FF"/>
                </a:solidFill>
                <a:latin typeface="Arial" charset="0"/>
              </a:rPr>
              <a:t>)</a:t>
            </a:r>
          </a:p>
        </p:txBody>
      </p:sp>
      <p:grpSp>
        <p:nvGrpSpPr>
          <p:cNvPr id="45061" name="Group 19"/>
          <p:cNvGrpSpPr>
            <a:grpSpLocks/>
          </p:cNvGrpSpPr>
          <p:nvPr/>
        </p:nvGrpSpPr>
        <p:grpSpPr bwMode="auto">
          <a:xfrm>
            <a:off x="6477000" y="1235075"/>
            <a:ext cx="2073275" cy="4386263"/>
            <a:chOff x="6477000" y="1235075"/>
            <a:chExt cx="2073396" cy="4386888"/>
          </a:xfrm>
        </p:grpSpPr>
        <p:sp>
          <p:nvSpPr>
            <p:cNvPr id="45062" name="TextBox 1"/>
            <p:cNvSpPr txBox="1">
              <a:spLocks noChangeArrowheads="1"/>
            </p:cNvSpPr>
            <p:nvPr/>
          </p:nvSpPr>
          <p:spPr bwMode="auto">
            <a:xfrm>
              <a:off x="6477000" y="1235075"/>
              <a:ext cx="2055813" cy="553998"/>
            </a:xfrm>
            <a:prstGeom prst="rect">
              <a:avLst/>
            </a:prstGeom>
            <a:solidFill>
              <a:srgbClr val="B9D5FF"/>
            </a:solidFill>
            <a:ln w="1587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Đặc tả - Phân tích yêu cầu</a:t>
              </a:r>
            </a:p>
          </p:txBody>
        </p:sp>
        <p:cxnSp>
          <p:nvCxnSpPr>
            <p:cNvPr id="45063" name="Straight Arrow Connector 3"/>
            <p:cNvCxnSpPr>
              <a:cxnSpLocks noChangeShapeType="1"/>
            </p:cNvCxnSpPr>
            <p:nvPr/>
          </p:nvCxnSpPr>
          <p:spPr bwMode="auto">
            <a:xfrm>
              <a:off x="7508632" y="1784115"/>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cxnSp>
          <p:nvCxnSpPr>
            <p:cNvPr id="45064" name="Straight Arrow Connector 9"/>
            <p:cNvCxnSpPr>
              <a:cxnSpLocks noChangeShapeType="1"/>
            </p:cNvCxnSpPr>
            <p:nvPr/>
          </p:nvCxnSpPr>
          <p:spPr bwMode="auto">
            <a:xfrm>
              <a:off x="7510829" y="2568340"/>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cxnSp>
          <p:nvCxnSpPr>
            <p:cNvPr id="45065" name="Straight Arrow Connector 10"/>
            <p:cNvCxnSpPr>
              <a:cxnSpLocks noChangeShapeType="1"/>
            </p:cNvCxnSpPr>
            <p:nvPr/>
          </p:nvCxnSpPr>
          <p:spPr bwMode="auto">
            <a:xfrm>
              <a:off x="7513697" y="3360148"/>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cxnSp>
          <p:nvCxnSpPr>
            <p:cNvPr id="45066" name="Straight Arrow Connector 16"/>
            <p:cNvCxnSpPr>
              <a:cxnSpLocks noChangeShapeType="1"/>
            </p:cNvCxnSpPr>
            <p:nvPr/>
          </p:nvCxnSpPr>
          <p:spPr bwMode="auto">
            <a:xfrm>
              <a:off x="7516690" y="4147011"/>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cxnSp>
          <p:nvCxnSpPr>
            <p:cNvPr id="45067" name="Straight Arrow Connector 17"/>
            <p:cNvCxnSpPr>
              <a:cxnSpLocks noChangeShapeType="1"/>
            </p:cNvCxnSpPr>
            <p:nvPr/>
          </p:nvCxnSpPr>
          <p:spPr bwMode="auto">
            <a:xfrm>
              <a:off x="7521756" y="4947222"/>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grpSp>
          <p:nvGrpSpPr>
            <p:cNvPr id="45068" name="Group 26"/>
            <p:cNvGrpSpPr>
              <a:grpSpLocks/>
            </p:cNvGrpSpPr>
            <p:nvPr/>
          </p:nvGrpSpPr>
          <p:grpSpPr bwMode="auto">
            <a:xfrm>
              <a:off x="6503375" y="5178672"/>
              <a:ext cx="2038230" cy="443291"/>
              <a:chOff x="6670189" y="5257800"/>
              <a:chExt cx="1676885" cy="443291"/>
            </a:xfrm>
          </p:grpSpPr>
          <p:sp>
            <p:nvSpPr>
              <p:cNvPr id="45073" name="Can 13"/>
              <p:cNvSpPr>
                <a:spLocks noChangeArrowheads="1"/>
              </p:cNvSpPr>
              <p:nvPr/>
            </p:nvSpPr>
            <p:spPr bwMode="auto">
              <a:xfrm>
                <a:off x="6670189" y="5257800"/>
                <a:ext cx="1676885" cy="423417"/>
              </a:xfrm>
              <a:prstGeom prst="can">
                <a:avLst>
                  <a:gd name="adj" fmla="val 25000"/>
                </a:avLst>
              </a:prstGeom>
              <a:solidFill>
                <a:schemeClr val="accent1"/>
              </a:solidFill>
              <a:ln w="9525" algn="ctr">
                <a:solidFill>
                  <a:schemeClr val="tx1"/>
                </a:solidFill>
                <a:round/>
                <a:headEnd/>
                <a:tailEnd/>
              </a:ln>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sz="1800" b="0">
                  <a:latin typeface="Tahoma" panose="020B0604030504040204" pitchFamily="34" charset="0"/>
                </a:endParaRPr>
              </a:p>
            </p:txBody>
          </p:sp>
          <p:sp>
            <p:nvSpPr>
              <p:cNvPr id="45074" name="TextBox 19"/>
              <p:cNvSpPr txBox="1">
                <a:spLocks noChangeArrowheads="1"/>
              </p:cNvSpPr>
              <p:nvPr/>
            </p:nvSpPr>
            <p:spPr bwMode="auto">
              <a:xfrm>
                <a:off x="6784522" y="5377926"/>
                <a:ext cx="144821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CSDL vật lý</a:t>
                </a:r>
              </a:p>
            </p:txBody>
          </p:sp>
        </p:grpSp>
        <p:sp>
          <p:nvSpPr>
            <p:cNvPr id="45069" name="TextBox 1"/>
            <p:cNvSpPr txBox="1">
              <a:spLocks noChangeArrowheads="1"/>
            </p:cNvSpPr>
            <p:nvPr/>
          </p:nvSpPr>
          <p:spPr bwMode="auto">
            <a:xfrm>
              <a:off x="6477000" y="2022232"/>
              <a:ext cx="2055813" cy="553998"/>
            </a:xfrm>
            <a:prstGeom prst="rect">
              <a:avLst/>
            </a:prstGeom>
            <a:solidFill>
              <a:srgbClr val="B9D5FF"/>
            </a:solidFill>
            <a:ln w="1587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Thiết kế </a:t>
              </a:r>
            </a:p>
            <a:p>
              <a:pPr algn="ctr">
                <a:spcBef>
                  <a:spcPct val="0"/>
                </a:spcBef>
                <a:buClrTx/>
                <a:buSzTx/>
                <a:buFontTx/>
                <a:buNone/>
              </a:pPr>
              <a:r>
                <a:rPr lang="en-US" sz="1500">
                  <a:solidFill>
                    <a:srgbClr val="0000FF"/>
                  </a:solidFill>
                </a:rPr>
                <a:t>CSDL ý niệm</a:t>
              </a:r>
            </a:p>
          </p:txBody>
        </p:sp>
        <p:sp>
          <p:nvSpPr>
            <p:cNvPr id="45070" name="TextBox 1"/>
            <p:cNvSpPr txBox="1">
              <a:spLocks noChangeArrowheads="1"/>
            </p:cNvSpPr>
            <p:nvPr/>
          </p:nvSpPr>
          <p:spPr bwMode="auto">
            <a:xfrm>
              <a:off x="6485791" y="2806150"/>
              <a:ext cx="2055813" cy="553998"/>
            </a:xfrm>
            <a:prstGeom prst="rect">
              <a:avLst/>
            </a:prstGeom>
            <a:solidFill>
              <a:srgbClr val="B9D5FF"/>
            </a:solidFill>
            <a:ln w="1587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Thiết kế </a:t>
              </a:r>
            </a:p>
            <a:p>
              <a:pPr algn="ctr">
                <a:spcBef>
                  <a:spcPct val="0"/>
                </a:spcBef>
                <a:buClrTx/>
                <a:buSzTx/>
                <a:buFontTx/>
                <a:buNone/>
              </a:pPr>
              <a:r>
                <a:rPr lang="en-US" sz="1500">
                  <a:solidFill>
                    <a:srgbClr val="0000FF"/>
                  </a:solidFill>
                </a:rPr>
                <a:t>CSDL luận lý</a:t>
              </a:r>
            </a:p>
          </p:txBody>
        </p:sp>
        <p:sp>
          <p:nvSpPr>
            <p:cNvPr id="45071" name="TextBox 1"/>
            <p:cNvSpPr txBox="1">
              <a:spLocks noChangeArrowheads="1"/>
            </p:cNvSpPr>
            <p:nvPr/>
          </p:nvSpPr>
          <p:spPr bwMode="auto">
            <a:xfrm>
              <a:off x="6494583" y="3593013"/>
              <a:ext cx="2055813" cy="553998"/>
            </a:xfrm>
            <a:prstGeom prst="rect">
              <a:avLst/>
            </a:prstGeom>
            <a:solidFill>
              <a:srgbClr val="B9D5FF"/>
            </a:solidFill>
            <a:ln w="1587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Thiết kế </a:t>
              </a:r>
            </a:p>
            <a:p>
              <a:pPr algn="ctr">
                <a:spcBef>
                  <a:spcPct val="0"/>
                </a:spcBef>
                <a:buClrTx/>
                <a:buSzTx/>
                <a:buFontTx/>
                <a:buNone/>
              </a:pPr>
              <a:r>
                <a:rPr lang="en-US" sz="1500">
                  <a:solidFill>
                    <a:srgbClr val="0000FF"/>
                  </a:solidFill>
                </a:rPr>
                <a:t>CSDL vật lý</a:t>
              </a:r>
            </a:p>
          </p:txBody>
        </p:sp>
        <p:sp>
          <p:nvSpPr>
            <p:cNvPr id="45072" name="TextBox 1"/>
            <p:cNvSpPr txBox="1">
              <a:spLocks noChangeArrowheads="1"/>
            </p:cNvSpPr>
            <p:nvPr/>
          </p:nvSpPr>
          <p:spPr bwMode="auto">
            <a:xfrm>
              <a:off x="6494583" y="4393224"/>
              <a:ext cx="2055813" cy="553998"/>
            </a:xfrm>
            <a:prstGeom prst="rect">
              <a:avLst/>
            </a:prstGeom>
            <a:solidFill>
              <a:srgbClr val="FFCDE6"/>
            </a:solidFill>
            <a:ln w="15875">
              <a:solidFill>
                <a:srgbClr val="FF0000"/>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FF0000"/>
                  </a:solidFill>
                </a:rPr>
                <a:t>Phần mềm</a:t>
              </a:r>
            </a:p>
            <a:p>
              <a:pPr algn="ctr">
                <a:spcBef>
                  <a:spcPct val="0"/>
                </a:spcBef>
                <a:buClrTx/>
                <a:buSzTx/>
                <a:buFontTx/>
                <a:buNone/>
              </a:pPr>
              <a:r>
                <a:rPr lang="en-US" sz="1500">
                  <a:solidFill>
                    <a:srgbClr val="FF0000"/>
                  </a:solidFill>
                </a:rPr>
                <a:t>Hệ quản trị CSDL</a:t>
              </a:r>
            </a:p>
          </p:txBody>
        </p:sp>
      </p:grpSp>
    </p:spTree>
    <p:extLst>
      <p:ext uri="{BB962C8B-B14F-4D97-AF65-F5344CB8AC3E}">
        <p14:creationId xmlns:p14="http://schemas.microsoft.com/office/powerpoint/2010/main" val="20321776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838200" y="158667"/>
            <a:ext cx="8610600" cy="762000"/>
          </a:xfrm>
        </p:spPr>
        <p:txBody>
          <a:bodyPr/>
          <a:lstStyle/>
          <a:p>
            <a:r>
              <a:rPr lang="en-US" altLang="en-US" sz="3200" b="1">
                <a:solidFill>
                  <a:schemeClr val="hlink"/>
                </a:solidFill>
                <a:latin typeface="Arial" panose="020B0604020202020204" pitchFamily="34" charset="0"/>
              </a:rPr>
              <a:t>Thiết kế cơ sở dữ liệu (</a:t>
            </a:r>
            <a:r>
              <a:rPr lang="en-US" altLang="en-US" sz="3200" b="1" i="1">
                <a:solidFill>
                  <a:schemeClr val="hlink"/>
                </a:solidFill>
                <a:latin typeface="Arial" panose="020B0604020202020204" pitchFamily="34" charset="0"/>
              </a:rPr>
              <a:t>Database Design</a:t>
            </a:r>
            <a:r>
              <a:rPr lang="en-US" altLang="en-US" sz="3200" b="1">
                <a:solidFill>
                  <a:schemeClr val="hlink"/>
                </a:solidFill>
                <a:latin typeface="Arial" panose="020B0604020202020204" pitchFamily="34" charset="0"/>
              </a:rPr>
              <a:t>)</a:t>
            </a:r>
          </a:p>
        </p:txBody>
      </p:sp>
      <p:cxnSp>
        <p:nvCxnSpPr>
          <p:cNvPr id="13" name="Straight Connector 12"/>
          <p:cNvCxnSpPr/>
          <p:nvPr/>
        </p:nvCxnSpPr>
        <p:spPr bwMode="auto">
          <a:xfrm flipV="1">
            <a:off x="4987925" y="4665663"/>
            <a:ext cx="1498600" cy="4762"/>
          </a:xfrm>
          <a:prstGeom prst="line">
            <a:avLst/>
          </a:prstGeom>
          <a:solidFill>
            <a:schemeClr val="accent1"/>
          </a:solidFill>
          <a:ln w="15875" cap="flat" cmpd="sng" algn="ctr">
            <a:solidFill>
              <a:schemeClr val="tx2">
                <a:lumMod val="60000"/>
                <a:lumOff val="40000"/>
              </a:schemeClr>
            </a:solidFill>
            <a:prstDash val="dash"/>
            <a:round/>
            <a:headEnd type="none" w="med" len="med"/>
            <a:tailEnd type="none" w="med" len="med"/>
          </a:ln>
          <a:effectLst/>
        </p:spPr>
      </p:cxnSp>
      <p:sp>
        <p:nvSpPr>
          <p:cNvPr id="19" name="TextBox 18"/>
          <p:cNvSpPr txBox="1"/>
          <p:nvPr/>
        </p:nvSpPr>
        <p:spPr>
          <a:xfrm>
            <a:off x="354013" y="4298950"/>
            <a:ext cx="5589587" cy="739775"/>
          </a:xfrm>
          <a:prstGeom prst="rect">
            <a:avLst/>
          </a:prstGeom>
          <a:solidFill>
            <a:schemeClr val="tx2">
              <a:lumMod val="20000"/>
              <a:lumOff val="80000"/>
            </a:schemeClr>
          </a:solidFill>
        </p:spPr>
        <p:txBody>
          <a:bodyPr>
            <a:spAutoFit/>
          </a:bodyPr>
          <a:lstStyle/>
          <a:p>
            <a:pPr>
              <a:defRPr/>
            </a:pPr>
            <a:r>
              <a:rPr lang="en-US" sz="1400">
                <a:solidFill>
                  <a:srgbClr val="FF0000"/>
                </a:solidFill>
                <a:latin typeface="Arial" charset="0"/>
              </a:rPr>
              <a:t>Kiến trúc của hệ quản trị CSDL </a:t>
            </a:r>
            <a:r>
              <a:rPr lang="en-US" sz="1400">
                <a:solidFill>
                  <a:srgbClr val="0000FF"/>
                </a:solidFill>
                <a:latin typeface="Arial" charset="0"/>
              </a:rPr>
              <a:t>(</a:t>
            </a:r>
            <a:r>
              <a:rPr lang="en-US" sz="1400" i="1">
                <a:solidFill>
                  <a:srgbClr val="0000FF"/>
                </a:solidFill>
                <a:latin typeface="Arial" charset="0"/>
              </a:rPr>
              <a:t>Architecture</a:t>
            </a:r>
            <a:r>
              <a:rPr lang="en-US" sz="1400">
                <a:solidFill>
                  <a:srgbClr val="0000FF"/>
                </a:solidFill>
                <a:latin typeface="Arial" charset="0"/>
              </a:rPr>
              <a:t>)</a:t>
            </a:r>
          </a:p>
          <a:p>
            <a:pPr>
              <a:defRPr/>
            </a:pPr>
            <a:r>
              <a:rPr lang="en-US" sz="1400">
                <a:solidFill>
                  <a:srgbClr val="FF0000"/>
                </a:solidFill>
                <a:latin typeface="Arial" charset="0"/>
              </a:rPr>
              <a:t>Các cấu trúc dữ liệu </a:t>
            </a:r>
            <a:r>
              <a:rPr lang="en-US" sz="1400">
                <a:solidFill>
                  <a:srgbClr val="0000FF"/>
                </a:solidFill>
                <a:latin typeface="Arial" charset="0"/>
              </a:rPr>
              <a:t>(</a:t>
            </a:r>
            <a:r>
              <a:rPr lang="en-US" sz="1400" i="1">
                <a:solidFill>
                  <a:srgbClr val="0000FF"/>
                </a:solidFill>
                <a:latin typeface="Arial" charset="0"/>
              </a:rPr>
              <a:t>Data structure</a:t>
            </a:r>
            <a:r>
              <a:rPr lang="en-US" sz="1400">
                <a:solidFill>
                  <a:srgbClr val="0000FF"/>
                </a:solidFill>
                <a:latin typeface="Arial" charset="0"/>
              </a:rPr>
              <a:t>)</a:t>
            </a:r>
          </a:p>
          <a:p>
            <a:pPr>
              <a:defRPr/>
            </a:pPr>
            <a:r>
              <a:rPr lang="en-US" sz="1400">
                <a:solidFill>
                  <a:srgbClr val="FF0000"/>
                </a:solidFill>
                <a:latin typeface="Arial" charset="0"/>
              </a:rPr>
              <a:t>Phương thức truy xuất dữ liệu </a:t>
            </a:r>
            <a:r>
              <a:rPr lang="en-US" sz="1400">
                <a:solidFill>
                  <a:srgbClr val="0000FF"/>
                </a:solidFill>
                <a:latin typeface="Arial" charset="0"/>
              </a:rPr>
              <a:t>(</a:t>
            </a:r>
            <a:r>
              <a:rPr lang="en-US" sz="1400" i="1">
                <a:solidFill>
                  <a:srgbClr val="0000FF"/>
                </a:solidFill>
                <a:latin typeface="Arial" charset="0"/>
              </a:rPr>
              <a:t>Data accessing</a:t>
            </a:r>
            <a:r>
              <a:rPr lang="en-US" sz="1400">
                <a:solidFill>
                  <a:srgbClr val="0000FF"/>
                </a:solidFill>
                <a:latin typeface="Arial" charset="0"/>
              </a:rPr>
              <a:t>)</a:t>
            </a:r>
          </a:p>
        </p:txBody>
      </p:sp>
      <p:grpSp>
        <p:nvGrpSpPr>
          <p:cNvPr id="47109" name="Group 19"/>
          <p:cNvGrpSpPr>
            <a:grpSpLocks/>
          </p:cNvGrpSpPr>
          <p:nvPr/>
        </p:nvGrpSpPr>
        <p:grpSpPr bwMode="auto">
          <a:xfrm>
            <a:off x="6477000" y="1235075"/>
            <a:ext cx="2073275" cy="4386263"/>
            <a:chOff x="6477000" y="1235075"/>
            <a:chExt cx="2073396" cy="4386888"/>
          </a:xfrm>
        </p:grpSpPr>
        <p:sp>
          <p:nvSpPr>
            <p:cNvPr id="47110" name="TextBox 1"/>
            <p:cNvSpPr txBox="1">
              <a:spLocks noChangeArrowheads="1"/>
            </p:cNvSpPr>
            <p:nvPr/>
          </p:nvSpPr>
          <p:spPr bwMode="auto">
            <a:xfrm>
              <a:off x="6477000" y="1235075"/>
              <a:ext cx="2055813" cy="553998"/>
            </a:xfrm>
            <a:prstGeom prst="rect">
              <a:avLst/>
            </a:prstGeom>
            <a:solidFill>
              <a:srgbClr val="B9D5FF"/>
            </a:solidFill>
            <a:ln w="1587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Đặc tả - Phân tích yêu cầu</a:t>
              </a:r>
            </a:p>
          </p:txBody>
        </p:sp>
        <p:cxnSp>
          <p:nvCxnSpPr>
            <p:cNvPr id="47111" name="Straight Arrow Connector 3"/>
            <p:cNvCxnSpPr>
              <a:cxnSpLocks noChangeShapeType="1"/>
            </p:cNvCxnSpPr>
            <p:nvPr/>
          </p:nvCxnSpPr>
          <p:spPr bwMode="auto">
            <a:xfrm>
              <a:off x="7508632" y="1784115"/>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cxnSp>
          <p:nvCxnSpPr>
            <p:cNvPr id="47112" name="Straight Arrow Connector 9"/>
            <p:cNvCxnSpPr>
              <a:cxnSpLocks noChangeShapeType="1"/>
            </p:cNvCxnSpPr>
            <p:nvPr/>
          </p:nvCxnSpPr>
          <p:spPr bwMode="auto">
            <a:xfrm>
              <a:off x="7510829" y="2568340"/>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cxnSp>
          <p:nvCxnSpPr>
            <p:cNvPr id="47113" name="Straight Arrow Connector 10"/>
            <p:cNvCxnSpPr>
              <a:cxnSpLocks noChangeShapeType="1"/>
            </p:cNvCxnSpPr>
            <p:nvPr/>
          </p:nvCxnSpPr>
          <p:spPr bwMode="auto">
            <a:xfrm>
              <a:off x="7513697" y="3360148"/>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cxnSp>
          <p:nvCxnSpPr>
            <p:cNvPr id="47114" name="Straight Arrow Connector 16"/>
            <p:cNvCxnSpPr>
              <a:cxnSpLocks noChangeShapeType="1"/>
            </p:cNvCxnSpPr>
            <p:nvPr/>
          </p:nvCxnSpPr>
          <p:spPr bwMode="auto">
            <a:xfrm>
              <a:off x="7516690" y="4147011"/>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cxnSp>
          <p:nvCxnSpPr>
            <p:cNvPr id="47115" name="Straight Arrow Connector 17"/>
            <p:cNvCxnSpPr>
              <a:cxnSpLocks noChangeShapeType="1"/>
            </p:cNvCxnSpPr>
            <p:nvPr/>
          </p:nvCxnSpPr>
          <p:spPr bwMode="auto">
            <a:xfrm>
              <a:off x="7521756" y="4947222"/>
              <a:ext cx="0" cy="224073"/>
            </a:xfrm>
            <a:prstGeom prst="straightConnector1">
              <a:avLst/>
            </a:prstGeom>
            <a:noFill/>
            <a:ln w="15875" algn="ctr">
              <a:solidFill>
                <a:srgbClr val="0000FF"/>
              </a:solidFill>
              <a:round/>
              <a:headEnd/>
              <a:tailEnd type="triangle" w="med" len="sm"/>
            </a:ln>
            <a:extLst>
              <a:ext uri="{909E8E84-426E-40DD-AFC4-6F175D3DCCD1}">
                <a14:hiddenFill xmlns:a14="http://schemas.microsoft.com/office/drawing/2010/main">
                  <a:noFill/>
                </a14:hiddenFill>
              </a:ext>
            </a:extLst>
          </p:spPr>
        </p:cxnSp>
        <p:grpSp>
          <p:nvGrpSpPr>
            <p:cNvPr id="47116" name="Group 26"/>
            <p:cNvGrpSpPr>
              <a:grpSpLocks/>
            </p:cNvGrpSpPr>
            <p:nvPr/>
          </p:nvGrpSpPr>
          <p:grpSpPr bwMode="auto">
            <a:xfrm>
              <a:off x="6503375" y="5178672"/>
              <a:ext cx="2038230" cy="443291"/>
              <a:chOff x="6670189" y="5257800"/>
              <a:chExt cx="1676885" cy="443291"/>
            </a:xfrm>
          </p:grpSpPr>
          <p:sp>
            <p:nvSpPr>
              <p:cNvPr id="47121" name="Can 13"/>
              <p:cNvSpPr>
                <a:spLocks noChangeArrowheads="1"/>
              </p:cNvSpPr>
              <p:nvPr/>
            </p:nvSpPr>
            <p:spPr bwMode="auto">
              <a:xfrm>
                <a:off x="6670189" y="5257800"/>
                <a:ext cx="1676885" cy="423417"/>
              </a:xfrm>
              <a:prstGeom prst="can">
                <a:avLst>
                  <a:gd name="adj" fmla="val 25000"/>
                </a:avLst>
              </a:prstGeom>
              <a:solidFill>
                <a:schemeClr val="accent1"/>
              </a:solidFill>
              <a:ln w="9525" algn="ctr">
                <a:solidFill>
                  <a:schemeClr val="tx1"/>
                </a:solidFill>
                <a:round/>
                <a:headEnd/>
                <a:tailEnd/>
              </a:ln>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sz="1800" b="0">
                  <a:latin typeface="Tahoma" panose="020B0604030504040204" pitchFamily="34" charset="0"/>
                </a:endParaRPr>
              </a:p>
            </p:txBody>
          </p:sp>
          <p:sp>
            <p:nvSpPr>
              <p:cNvPr id="47122" name="TextBox 19"/>
              <p:cNvSpPr txBox="1">
                <a:spLocks noChangeArrowheads="1"/>
              </p:cNvSpPr>
              <p:nvPr/>
            </p:nvSpPr>
            <p:spPr bwMode="auto">
              <a:xfrm>
                <a:off x="6784522" y="5377926"/>
                <a:ext cx="144821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CSDL vật lý</a:t>
                </a:r>
              </a:p>
            </p:txBody>
          </p:sp>
        </p:grpSp>
        <p:sp>
          <p:nvSpPr>
            <p:cNvPr id="47117" name="TextBox 1"/>
            <p:cNvSpPr txBox="1">
              <a:spLocks noChangeArrowheads="1"/>
            </p:cNvSpPr>
            <p:nvPr/>
          </p:nvSpPr>
          <p:spPr bwMode="auto">
            <a:xfrm>
              <a:off x="6477000" y="2022232"/>
              <a:ext cx="2055813" cy="553998"/>
            </a:xfrm>
            <a:prstGeom prst="rect">
              <a:avLst/>
            </a:prstGeom>
            <a:solidFill>
              <a:srgbClr val="B9D5FF"/>
            </a:solidFill>
            <a:ln w="1587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Thiết kế </a:t>
              </a:r>
            </a:p>
            <a:p>
              <a:pPr algn="ctr">
                <a:spcBef>
                  <a:spcPct val="0"/>
                </a:spcBef>
                <a:buClrTx/>
                <a:buSzTx/>
                <a:buFontTx/>
                <a:buNone/>
              </a:pPr>
              <a:r>
                <a:rPr lang="en-US" sz="1500">
                  <a:solidFill>
                    <a:srgbClr val="0000FF"/>
                  </a:solidFill>
                </a:rPr>
                <a:t>CSDL ý niệm</a:t>
              </a:r>
            </a:p>
          </p:txBody>
        </p:sp>
        <p:sp>
          <p:nvSpPr>
            <p:cNvPr id="47118" name="TextBox 1"/>
            <p:cNvSpPr txBox="1">
              <a:spLocks noChangeArrowheads="1"/>
            </p:cNvSpPr>
            <p:nvPr/>
          </p:nvSpPr>
          <p:spPr bwMode="auto">
            <a:xfrm>
              <a:off x="6485791" y="2806150"/>
              <a:ext cx="2055813" cy="553998"/>
            </a:xfrm>
            <a:prstGeom prst="rect">
              <a:avLst/>
            </a:prstGeom>
            <a:solidFill>
              <a:srgbClr val="B9D5FF"/>
            </a:solidFill>
            <a:ln w="1587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Thiết kế </a:t>
              </a:r>
            </a:p>
            <a:p>
              <a:pPr algn="ctr">
                <a:spcBef>
                  <a:spcPct val="0"/>
                </a:spcBef>
                <a:buClrTx/>
                <a:buSzTx/>
                <a:buFontTx/>
                <a:buNone/>
              </a:pPr>
              <a:r>
                <a:rPr lang="en-US" sz="1500">
                  <a:solidFill>
                    <a:srgbClr val="0000FF"/>
                  </a:solidFill>
                </a:rPr>
                <a:t>CSDL luận lý</a:t>
              </a:r>
            </a:p>
          </p:txBody>
        </p:sp>
        <p:sp>
          <p:nvSpPr>
            <p:cNvPr id="47119" name="TextBox 1"/>
            <p:cNvSpPr txBox="1">
              <a:spLocks noChangeArrowheads="1"/>
            </p:cNvSpPr>
            <p:nvPr/>
          </p:nvSpPr>
          <p:spPr bwMode="auto">
            <a:xfrm>
              <a:off x="6494583" y="3593013"/>
              <a:ext cx="2055813" cy="553998"/>
            </a:xfrm>
            <a:prstGeom prst="rect">
              <a:avLst/>
            </a:prstGeom>
            <a:solidFill>
              <a:srgbClr val="B9D5FF"/>
            </a:solidFill>
            <a:ln w="15875">
              <a:solidFill>
                <a:srgbClr val="0000FF"/>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0000FF"/>
                  </a:solidFill>
                </a:rPr>
                <a:t>Thiết kế </a:t>
              </a:r>
            </a:p>
            <a:p>
              <a:pPr algn="ctr">
                <a:spcBef>
                  <a:spcPct val="0"/>
                </a:spcBef>
                <a:buClrTx/>
                <a:buSzTx/>
                <a:buFontTx/>
                <a:buNone/>
              </a:pPr>
              <a:r>
                <a:rPr lang="en-US" sz="1500">
                  <a:solidFill>
                    <a:srgbClr val="0000FF"/>
                  </a:solidFill>
                </a:rPr>
                <a:t>CSDL vật lý</a:t>
              </a:r>
            </a:p>
          </p:txBody>
        </p:sp>
        <p:sp>
          <p:nvSpPr>
            <p:cNvPr id="47120" name="TextBox 1"/>
            <p:cNvSpPr txBox="1">
              <a:spLocks noChangeArrowheads="1"/>
            </p:cNvSpPr>
            <p:nvPr/>
          </p:nvSpPr>
          <p:spPr bwMode="auto">
            <a:xfrm>
              <a:off x="6494583" y="4393224"/>
              <a:ext cx="2055813" cy="553998"/>
            </a:xfrm>
            <a:prstGeom prst="rect">
              <a:avLst/>
            </a:prstGeom>
            <a:solidFill>
              <a:srgbClr val="FFCDE6"/>
            </a:solidFill>
            <a:ln w="15875">
              <a:solidFill>
                <a:srgbClr val="FF0000"/>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sz="1500">
                  <a:solidFill>
                    <a:srgbClr val="FF0000"/>
                  </a:solidFill>
                </a:rPr>
                <a:t>Phần mềm</a:t>
              </a:r>
            </a:p>
            <a:p>
              <a:pPr algn="ctr">
                <a:spcBef>
                  <a:spcPct val="0"/>
                </a:spcBef>
                <a:buClrTx/>
                <a:buSzTx/>
                <a:buFontTx/>
                <a:buNone/>
              </a:pPr>
              <a:r>
                <a:rPr lang="en-US" sz="1500">
                  <a:solidFill>
                    <a:srgbClr val="FF0000"/>
                  </a:solidFill>
                </a:rPr>
                <a:t>Hệ quản trị CSDL</a:t>
              </a:r>
            </a:p>
          </p:txBody>
        </p:sp>
      </p:grpSp>
    </p:spTree>
    <p:extLst>
      <p:ext uri="{BB962C8B-B14F-4D97-AF65-F5344CB8AC3E}">
        <p14:creationId xmlns:p14="http://schemas.microsoft.com/office/powerpoint/2010/main" val="33922091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990600" y="685800"/>
            <a:ext cx="8610600" cy="762000"/>
          </a:xfrm>
        </p:spPr>
        <p:txBody>
          <a:bodyPr/>
          <a:lstStyle/>
          <a:p>
            <a:r>
              <a:rPr lang="en-US" altLang="en-US" sz="3200" b="1">
                <a:solidFill>
                  <a:schemeClr val="hlink"/>
                </a:solidFill>
                <a:latin typeface="Arial" panose="020B0604020202020204" pitchFamily="34" charset="0"/>
              </a:rPr>
              <a:t>Thiết kế cơ sở dữ liệu (</a:t>
            </a:r>
            <a:r>
              <a:rPr lang="en-US" altLang="en-US" sz="3200" b="1" i="1">
                <a:solidFill>
                  <a:schemeClr val="hlink"/>
                </a:solidFill>
                <a:latin typeface="Arial" panose="020B0604020202020204" pitchFamily="34" charset="0"/>
              </a:rPr>
              <a:t>Database Design</a:t>
            </a:r>
            <a:r>
              <a:rPr lang="en-US" altLang="en-US" sz="3200" b="1">
                <a:solidFill>
                  <a:schemeClr val="hlink"/>
                </a:solidFill>
                <a:latin typeface="Arial" panose="020B0604020202020204" pitchFamily="34" charset="0"/>
              </a:rPr>
              <a:t>)</a:t>
            </a:r>
          </a:p>
        </p:txBody>
      </p:sp>
      <p:sp>
        <p:nvSpPr>
          <p:cNvPr id="49155" name="Rectangle 3"/>
          <p:cNvSpPr>
            <a:spLocks noGrp="1" noChangeArrowheads="1"/>
          </p:cNvSpPr>
          <p:nvPr>
            <p:ph type="body" sz="half" idx="4294967295"/>
          </p:nvPr>
        </p:nvSpPr>
        <p:spPr>
          <a:xfrm>
            <a:off x="457200" y="1905000"/>
            <a:ext cx="8458200" cy="5334000"/>
          </a:xfrm>
        </p:spPr>
        <p:txBody>
          <a:bodyPr/>
          <a:lstStyle/>
          <a:p>
            <a:pPr algn="just">
              <a:buClr>
                <a:srgbClr val="FF0000"/>
              </a:buClr>
              <a:buSzPct val="75000"/>
              <a:buFont typeface="Wingdings" panose="05000000000000000000" pitchFamily="2" charset="2"/>
              <a:buChar char="v"/>
            </a:pPr>
            <a:r>
              <a:rPr lang="en-US" altLang="en-US" sz="2400" b="1">
                <a:solidFill>
                  <a:srgbClr val="FF0000"/>
                </a:solidFill>
                <a:latin typeface="Arial" panose="020B0604020202020204" pitchFamily="34" charset="0"/>
              </a:rPr>
              <a:t>Giai đoạn 1.</a:t>
            </a:r>
            <a:r>
              <a:rPr lang="en-US" altLang="en-US" sz="2400" b="1">
                <a:latin typeface="Arial" panose="020B0604020202020204" pitchFamily="34" charset="0"/>
              </a:rPr>
              <a:t> </a:t>
            </a:r>
            <a:r>
              <a:rPr lang="en-US" altLang="en-US" sz="2400" b="1">
                <a:solidFill>
                  <a:srgbClr val="0000FF"/>
                </a:solidFill>
                <a:latin typeface="Arial" panose="020B0604020202020204" pitchFamily="34" charset="0"/>
              </a:rPr>
              <a:t>Chuẩn hóa dữ liệu </a:t>
            </a:r>
            <a:r>
              <a:rPr lang="en-US" altLang="en-US" sz="2400" b="1">
                <a:latin typeface="Arial" panose="020B0604020202020204" pitchFamily="34" charset="0"/>
              </a:rPr>
              <a:t>(</a:t>
            </a:r>
            <a:r>
              <a:rPr lang="en-US" altLang="en-US" sz="2400" b="1" i="1">
                <a:latin typeface="Arial" panose="020B0604020202020204" pitchFamily="34" charset="0"/>
              </a:rPr>
              <a:t>Data Normalization</a:t>
            </a:r>
            <a:r>
              <a:rPr lang="en-US" altLang="en-US" sz="2400" b="1">
                <a:latin typeface="Arial" panose="020B0604020202020204" pitchFamily="34" charset="0"/>
              </a:rPr>
              <a:t>)</a:t>
            </a:r>
          </a:p>
          <a:p>
            <a:pPr lvl="1" algn="just">
              <a:buClr>
                <a:srgbClr val="0000FF"/>
              </a:buClr>
              <a:buSzPct val="75000"/>
              <a:buFont typeface="Wingdings 3" panose="05040102010807070707" pitchFamily="18" charset="2"/>
              <a:buChar char=""/>
            </a:pPr>
            <a:r>
              <a:rPr lang="en-US" sz="2400" b="1">
                <a:latin typeface="Arial" panose="020B0604020202020204" pitchFamily="34" charset="0"/>
              </a:rPr>
              <a:t>Thiết kế dựa vào phần nhập (</a:t>
            </a:r>
            <a:r>
              <a:rPr lang="en-US" sz="2400" b="1" i="1">
                <a:latin typeface="Arial" panose="020B0604020202020204" pitchFamily="34" charset="0"/>
              </a:rPr>
              <a:t>input</a:t>
            </a:r>
            <a:r>
              <a:rPr lang="en-US" sz="2400" b="1">
                <a:latin typeface="Arial" panose="020B0604020202020204" pitchFamily="34" charset="0"/>
              </a:rPr>
              <a:t>)</a:t>
            </a:r>
          </a:p>
          <a:p>
            <a:pPr lvl="1" algn="just">
              <a:buClr>
                <a:srgbClr val="0000FF"/>
              </a:buClr>
              <a:buSzPct val="75000"/>
              <a:buFont typeface="Wingdings 3" panose="05040102010807070707" pitchFamily="18" charset="2"/>
              <a:buChar char=""/>
            </a:pPr>
            <a:r>
              <a:rPr lang="en-US" sz="2400" b="1">
                <a:solidFill>
                  <a:srgbClr val="339933"/>
                </a:solidFill>
                <a:latin typeface="Arial" panose="020B0604020202020204" pitchFamily="34" charset="0"/>
              </a:rPr>
              <a:t>Loại bỏ dư thừa dữ liệu</a:t>
            </a:r>
          </a:p>
          <a:p>
            <a:pPr lvl="1" algn="just">
              <a:buClr>
                <a:srgbClr val="0000FF"/>
              </a:buClr>
              <a:buSzPct val="75000"/>
              <a:buFont typeface="Wingdings 3" panose="05040102010807070707" pitchFamily="18" charset="2"/>
              <a:buChar char=""/>
            </a:pPr>
            <a:r>
              <a:rPr lang="en-US" sz="2400" b="1">
                <a:latin typeface="Arial" panose="020B0604020202020204" pitchFamily="34" charset="0"/>
              </a:rPr>
              <a:t>Ứng dụng cập nhật (</a:t>
            </a:r>
            <a:r>
              <a:rPr lang="en-US" sz="2400" b="1" i="1">
                <a:latin typeface="Arial" panose="020B0604020202020204" pitchFamily="34" charset="0"/>
              </a:rPr>
              <a:t>update application</a:t>
            </a:r>
            <a:r>
              <a:rPr lang="en-US" sz="2400" b="1">
                <a:latin typeface="Arial" panose="020B0604020202020204" pitchFamily="34" charset="0"/>
              </a:rPr>
              <a:t>)</a:t>
            </a:r>
            <a:endParaRPr lang="en-US" sz="2400" b="1" i="1">
              <a:latin typeface="Arial" panose="020B0604020202020204" pitchFamily="34" charset="0"/>
            </a:endParaRPr>
          </a:p>
          <a:p>
            <a:pPr algn="just">
              <a:buClr>
                <a:srgbClr val="FF0000"/>
              </a:buClr>
              <a:buSzPct val="75000"/>
              <a:buFont typeface="Wingdings" panose="05000000000000000000" pitchFamily="2" charset="2"/>
              <a:buChar char="v"/>
            </a:pPr>
            <a:r>
              <a:rPr lang="en-US" altLang="en-US" sz="2400" b="1">
                <a:solidFill>
                  <a:srgbClr val="FF0000"/>
                </a:solidFill>
                <a:latin typeface="Arial" panose="020B0604020202020204" pitchFamily="34" charset="0"/>
              </a:rPr>
              <a:t>Giai đoạn 2. </a:t>
            </a:r>
            <a:r>
              <a:rPr lang="en-US" altLang="en-US" sz="2400" b="1">
                <a:solidFill>
                  <a:srgbClr val="0000FF"/>
                </a:solidFill>
                <a:latin typeface="Arial" panose="020B0604020202020204" pitchFamily="34" charset="0"/>
              </a:rPr>
              <a:t>Phi chuẩn / Giải chuẩn dữ liệu</a:t>
            </a:r>
            <a:r>
              <a:rPr lang="en-US" altLang="en-US" sz="2400" b="1">
                <a:latin typeface="Arial" panose="020B0604020202020204" pitchFamily="34" charset="0"/>
              </a:rPr>
              <a:t> (</a:t>
            </a:r>
            <a:r>
              <a:rPr lang="en-US" altLang="en-US" sz="2400" b="1" i="1">
                <a:latin typeface="Arial" panose="020B0604020202020204" pitchFamily="34" charset="0"/>
              </a:rPr>
              <a:t>Data Denormalization</a:t>
            </a:r>
            <a:r>
              <a:rPr lang="en-US" altLang="en-US" sz="2400" b="1">
                <a:latin typeface="Arial" panose="020B0604020202020204" pitchFamily="34" charset="0"/>
              </a:rPr>
              <a:t>)</a:t>
            </a:r>
          </a:p>
          <a:p>
            <a:pPr lvl="1" algn="just">
              <a:buClr>
                <a:srgbClr val="0000FF"/>
              </a:buClr>
              <a:buSzPct val="75000"/>
              <a:buFont typeface="Wingdings 3" panose="05040102010807070707" pitchFamily="18" charset="2"/>
              <a:buChar char=""/>
            </a:pPr>
            <a:r>
              <a:rPr lang="en-US" sz="2400" b="1">
                <a:latin typeface="Arial" panose="020B0604020202020204" pitchFamily="34" charset="0"/>
              </a:rPr>
              <a:t>Thiết kế dựa vào phần xuất (</a:t>
            </a:r>
            <a:r>
              <a:rPr lang="en-US" sz="2400" b="1" i="1">
                <a:latin typeface="Arial" panose="020B0604020202020204" pitchFamily="34" charset="0"/>
              </a:rPr>
              <a:t>input</a:t>
            </a:r>
            <a:r>
              <a:rPr lang="en-US" sz="2400" b="1">
                <a:latin typeface="Arial" panose="020B0604020202020204" pitchFamily="34" charset="0"/>
              </a:rPr>
              <a:t>)</a:t>
            </a:r>
          </a:p>
          <a:p>
            <a:pPr lvl="1" algn="just">
              <a:buClr>
                <a:srgbClr val="0000FF"/>
              </a:buClr>
              <a:buSzPct val="75000"/>
              <a:buFont typeface="Wingdings 3" panose="05040102010807070707" pitchFamily="18" charset="2"/>
              <a:buChar char=""/>
            </a:pPr>
            <a:r>
              <a:rPr lang="en-US" sz="2400" b="1">
                <a:solidFill>
                  <a:srgbClr val="339933"/>
                </a:solidFill>
                <a:latin typeface="Arial" panose="020B0604020202020204" pitchFamily="34" charset="0"/>
              </a:rPr>
              <a:t>Giảm dư thừa dữ liệu</a:t>
            </a:r>
          </a:p>
          <a:p>
            <a:pPr lvl="1" algn="just">
              <a:buClr>
                <a:srgbClr val="0000FF"/>
              </a:buClr>
              <a:buSzPct val="75000"/>
              <a:buFont typeface="Wingdings 3" panose="05040102010807070707" pitchFamily="18" charset="2"/>
              <a:buChar char=""/>
            </a:pPr>
            <a:r>
              <a:rPr lang="en-US" sz="2400" b="1">
                <a:latin typeface="Arial" panose="020B0604020202020204" pitchFamily="34" charset="0"/>
              </a:rPr>
              <a:t>Ứng dụng chỉ đọc (</a:t>
            </a:r>
            <a:r>
              <a:rPr lang="en-US" sz="2400" b="1" i="1">
                <a:latin typeface="Arial" panose="020B0604020202020204" pitchFamily="34" charset="0"/>
              </a:rPr>
              <a:t>read-only application</a:t>
            </a:r>
            <a:r>
              <a:rPr lang="en-US" sz="2400" b="1">
                <a:latin typeface="Arial" panose="020B0604020202020204" pitchFamily="34" charset="0"/>
              </a:rPr>
              <a:t>)</a:t>
            </a:r>
            <a:endParaRPr lang="en-US" sz="2400" b="1" i="1">
              <a:latin typeface="Arial" panose="020B0604020202020204" pitchFamily="34" charset="0"/>
            </a:endParaRPr>
          </a:p>
          <a:p>
            <a:pPr algn="just">
              <a:buClr>
                <a:srgbClr val="FF0000"/>
              </a:buClr>
              <a:buSzPct val="75000"/>
              <a:buFont typeface="Wingdings" panose="05000000000000000000" pitchFamily="2" charset="2"/>
              <a:buChar char="v"/>
            </a:pPr>
            <a:endParaRPr lang="en-US" altLang="en-US" sz="2400" b="1">
              <a:latin typeface="Arial" panose="020B0604020202020204" pitchFamily="34" charset="0"/>
            </a:endParaRPr>
          </a:p>
        </p:txBody>
      </p:sp>
    </p:spTree>
    <p:extLst>
      <p:ext uri="{BB962C8B-B14F-4D97-AF65-F5344CB8AC3E}">
        <p14:creationId xmlns:p14="http://schemas.microsoft.com/office/powerpoint/2010/main" val="7694273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914400" y="304800"/>
            <a:ext cx="8610600" cy="762000"/>
          </a:xfrm>
        </p:spPr>
        <p:txBody>
          <a:bodyPr/>
          <a:lstStyle/>
          <a:p>
            <a:r>
              <a:rPr lang="en-US" altLang="en-US" sz="3200" b="1">
                <a:solidFill>
                  <a:schemeClr val="hlink"/>
                </a:solidFill>
                <a:latin typeface="Arial" panose="020B0604020202020204" pitchFamily="34" charset="0"/>
              </a:rPr>
              <a:t>Thiết kế cơ sở dữ liệu (</a:t>
            </a:r>
            <a:r>
              <a:rPr lang="en-US" altLang="en-US" sz="3200" b="1" i="1">
                <a:solidFill>
                  <a:schemeClr val="hlink"/>
                </a:solidFill>
                <a:latin typeface="Arial" panose="020B0604020202020204" pitchFamily="34" charset="0"/>
              </a:rPr>
              <a:t>Database Design</a:t>
            </a:r>
            <a:r>
              <a:rPr lang="en-US" altLang="en-US" sz="3200" b="1">
                <a:solidFill>
                  <a:schemeClr val="hlink"/>
                </a:solidFill>
                <a:latin typeface="Arial" panose="020B0604020202020204" pitchFamily="34" charset="0"/>
              </a:rPr>
              <a:t>)</a:t>
            </a:r>
          </a:p>
        </p:txBody>
      </p:sp>
      <p:sp>
        <p:nvSpPr>
          <p:cNvPr id="51203" name="Rectangle 3"/>
          <p:cNvSpPr>
            <a:spLocks noGrp="1" noChangeArrowheads="1"/>
          </p:cNvSpPr>
          <p:nvPr>
            <p:ph type="body" sz="half" idx="4294967295"/>
          </p:nvPr>
        </p:nvSpPr>
        <p:spPr>
          <a:xfrm>
            <a:off x="685800" y="1905000"/>
            <a:ext cx="8458200" cy="5445125"/>
          </a:xfrm>
        </p:spPr>
        <p:txBody>
          <a:bodyPr/>
          <a:lstStyle/>
          <a:p>
            <a:pPr algn="just">
              <a:lnSpc>
                <a:spcPts val="2400"/>
              </a:lnSpc>
              <a:buClr>
                <a:srgbClr val="FF0000"/>
              </a:buClr>
              <a:buSzPct val="75000"/>
              <a:buFont typeface="Wingdings" panose="05000000000000000000" pitchFamily="2" charset="2"/>
              <a:buChar char="v"/>
            </a:pPr>
            <a:r>
              <a:rPr lang="en-US" altLang="en-US" sz="2000" b="1">
                <a:solidFill>
                  <a:srgbClr val="FF0000"/>
                </a:solidFill>
                <a:latin typeface="Arial" panose="020B0604020202020204" pitchFamily="34" charset="0"/>
              </a:rPr>
              <a:t>Dư thừa dữ liệu (</a:t>
            </a:r>
            <a:r>
              <a:rPr lang="en-US" altLang="en-US" sz="2000" b="1" i="1">
                <a:solidFill>
                  <a:srgbClr val="FF0000"/>
                </a:solidFill>
                <a:latin typeface="Arial" panose="020B0604020202020204" pitchFamily="34" charset="0"/>
              </a:rPr>
              <a:t>Data Redundancy</a:t>
            </a:r>
            <a:r>
              <a:rPr lang="en-US" altLang="en-US" sz="2000" b="1">
                <a:solidFill>
                  <a:srgbClr val="FF0000"/>
                </a:solidFill>
                <a:latin typeface="Arial" panose="020B0604020202020204" pitchFamily="34" charset="0"/>
              </a:rPr>
              <a:t>)</a:t>
            </a:r>
            <a:endParaRPr lang="en-US" altLang="en-US" sz="2000" b="1">
              <a:latin typeface="Arial" panose="020B0604020202020204" pitchFamily="34" charset="0"/>
            </a:endParaRPr>
          </a:p>
          <a:p>
            <a:pPr lvl="1" algn="just">
              <a:lnSpc>
                <a:spcPts val="2400"/>
              </a:lnSpc>
              <a:buClr>
                <a:srgbClr val="0000FF"/>
              </a:buClr>
              <a:buSzPct val="75000"/>
              <a:buFont typeface="Wingdings 3" panose="05040102010807070707" pitchFamily="18" charset="2"/>
              <a:buChar char=""/>
            </a:pPr>
            <a:r>
              <a:rPr lang="en-US" sz="1800" b="1">
                <a:latin typeface="Arial" panose="020B0604020202020204" pitchFamily="34" charset="0"/>
              </a:rPr>
              <a:t>Dữ liệu được lưu trữ nhưng không được sử dụng.</a:t>
            </a:r>
          </a:p>
          <a:p>
            <a:pPr lvl="1" algn="just">
              <a:lnSpc>
                <a:spcPts val="2400"/>
              </a:lnSpc>
              <a:buClr>
                <a:srgbClr val="0000FF"/>
              </a:buClr>
              <a:buSzPct val="75000"/>
              <a:buFont typeface="Wingdings 3" panose="05040102010807070707" pitchFamily="18" charset="2"/>
              <a:buChar char=""/>
            </a:pPr>
            <a:r>
              <a:rPr lang="en-US" sz="1800" b="1">
                <a:latin typeface="Arial" panose="020B0604020202020204" pitchFamily="34" charset="0"/>
              </a:rPr>
              <a:t>Trùng lặp dữ liệu (</a:t>
            </a:r>
            <a:r>
              <a:rPr lang="en-US" sz="1800" b="1" i="1">
                <a:latin typeface="Arial" panose="020B0604020202020204" pitchFamily="34" charset="0"/>
              </a:rPr>
              <a:t>data duplication</a:t>
            </a:r>
            <a:r>
              <a:rPr lang="en-US" sz="1800" b="1">
                <a:latin typeface="Arial" panose="020B0604020202020204" pitchFamily="34" charset="0"/>
              </a:rPr>
              <a:t>)</a:t>
            </a:r>
          </a:p>
          <a:p>
            <a:pPr lvl="1" algn="just">
              <a:lnSpc>
                <a:spcPts val="2400"/>
              </a:lnSpc>
              <a:buClr>
                <a:srgbClr val="0000FF"/>
              </a:buClr>
              <a:buSzPct val="75000"/>
              <a:buFont typeface="Wingdings 3" panose="05040102010807070707" pitchFamily="18" charset="2"/>
              <a:buChar char=""/>
            </a:pPr>
            <a:r>
              <a:rPr lang="en-US" sz="1800" b="1">
                <a:latin typeface="Arial" panose="020B0604020202020204" pitchFamily="34" charset="0"/>
              </a:rPr>
              <a:t>Dữ liệu được suy từ dữ liệu khác (</a:t>
            </a:r>
            <a:r>
              <a:rPr lang="en-US" sz="1800" b="1" i="1">
                <a:latin typeface="Arial" panose="020B0604020202020204" pitchFamily="34" charset="0"/>
              </a:rPr>
              <a:t>derived data</a:t>
            </a:r>
            <a:r>
              <a:rPr lang="en-US" sz="1800" b="1">
                <a:latin typeface="Arial" panose="020B0604020202020204" pitchFamily="34" charset="0"/>
              </a:rPr>
              <a:t>)</a:t>
            </a:r>
          </a:p>
          <a:p>
            <a:pPr algn="just">
              <a:lnSpc>
                <a:spcPts val="2400"/>
              </a:lnSpc>
              <a:buClr>
                <a:srgbClr val="FF0000"/>
              </a:buClr>
              <a:buSzPct val="75000"/>
              <a:buFont typeface="Wingdings" panose="05000000000000000000" pitchFamily="2" charset="2"/>
              <a:buChar char="v"/>
            </a:pPr>
            <a:r>
              <a:rPr lang="en-US" altLang="en-US" sz="2000" b="1">
                <a:solidFill>
                  <a:srgbClr val="0000FF"/>
                </a:solidFill>
                <a:latin typeface="Arial" panose="020B0604020202020204" pitchFamily="34" charset="0"/>
              </a:rPr>
              <a:t>Nhược điểm</a:t>
            </a:r>
          </a:p>
          <a:p>
            <a:pPr lvl="1" algn="just">
              <a:lnSpc>
                <a:spcPts val="2400"/>
              </a:lnSpc>
              <a:buClr>
                <a:srgbClr val="0000FF"/>
              </a:buClr>
              <a:buSzPct val="75000"/>
              <a:buFont typeface="Wingdings 3" panose="05040102010807070707" pitchFamily="18" charset="2"/>
              <a:buChar char=""/>
            </a:pPr>
            <a:r>
              <a:rPr lang="en-US" sz="1800" b="1">
                <a:latin typeface="Arial" panose="020B0604020202020204" pitchFamily="34" charset="0"/>
              </a:rPr>
              <a:t>Tăng kích thước của CSDL (</a:t>
            </a:r>
            <a:r>
              <a:rPr lang="en-US" sz="1800" b="1" i="1">
                <a:latin typeface="Arial" panose="020B0604020202020204" pitchFamily="34" charset="0"/>
              </a:rPr>
              <a:t>database size</a:t>
            </a:r>
            <a:r>
              <a:rPr lang="en-US" sz="1800" b="1">
                <a:latin typeface="Arial" panose="020B0604020202020204" pitchFamily="34" charset="0"/>
              </a:rPr>
              <a:t>).</a:t>
            </a:r>
          </a:p>
          <a:p>
            <a:pPr lvl="1" algn="just">
              <a:lnSpc>
                <a:spcPts val="2400"/>
              </a:lnSpc>
              <a:buClr>
                <a:srgbClr val="0000FF"/>
              </a:buClr>
              <a:buSzPct val="75000"/>
              <a:buFont typeface="Wingdings 3" panose="05040102010807070707" pitchFamily="18" charset="2"/>
              <a:buChar char=""/>
            </a:pPr>
            <a:r>
              <a:rPr lang="en-US" sz="1800" b="1">
                <a:latin typeface="Arial" panose="020B0604020202020204" pitchFamily="34" charset="0"/>
              </a:rPr>
              <a:t>Gây ra không nhất quan dữ liệu (</a:t>
            </a:r>
            <a:r>
              <a:rPr lang="en-US" sz="1800" b="1" i="1">
                <a:latin typeface="Arial" panose="020B0604020202020204" pitchFamily="34" charset="0"/>
              </a:rPr>
              <a:t>data inconsistency</a:t>
            </a:r>
            <a:r>
              <a:rPr lang="en-US" sz="1800" b="1">
                <a:latin typeface="Arial" panose="020B0604020202020204" pitchFamily="34" charset="0"/>
              </a:rPr>
              <a:t>) và hỏng dữ liệu (</a:t>
            </a:r>
            <a:r>
              <a:rPr lang="en-US" sz="1800" b="1" i="1">
                <a:latin typeface="Arial" panose="020B0604020202020204" pitchFamily="34" charset="0"/>
              </a:rPr>
              <a:t>data corruption</a:t>
            </a:r>
            <a:r>
              <a:rPr lang="en-US" sz="1800" b="1">
                <a:latin typeface="Arial" panose="020B0604020202020204" pitchFamily="34" charset="0"/>
              </a:rPr>
              <a:t>).</a:t>
            </a:r>
          </a:p>
          <a:p>
            <a:pPr lvl="1" algn="just">
              <a:lnSpc>
                <a:spcPts val="2400"/>
              </a:lnSpc>
              <a:buClr>
                <a:srgbClr val="0000FF"/>
              </a:buClr>
              <a:buSzPct val="75000"/>
              <a:buFont typeface="Wingdings 3" panose="05040102010807070707" pitchFamily="18" charset="2"/>
              <a:buChar char=""/>
            </a:pPr>
            <a:r>
              <a:rPr lang="en-US" sz="1800" b="1">
                <a:latin typeface="Arial" panose="020B0604020202020204" pitchFamily="34" charset="0"/>
              </a:rPr>
              <a:t>Tăng thời gian cập nhật dữ liệu (</a:t>
            </a:r>
            <a:r>
              <a:rPr lang="en-US" sz="1800" b="1" i="1">
                <a:latin typeface="Arial" panose="020B0604020202020204" pitchFamily="34" charset="0"/>
              </a:rPr>
              <a:t>update application</a:t>
            </a:r>
            <a:r>
              <a:rPr lang="en-US" sz="1800" b="1">
                <a:latin typeface="Arial" panose="020B0604020202020204" pitchFamily="34" charset="0"/>
              </a:rPr>
              <a:t>).</a:t>
            </a:r>
          </a:p>
          <a:p>
            <a:pPr algn="just">
              <a:lnSpc>
                <a:spcPts val="2400"/>
              </a:lnSpc>
              <a:buClr>
                <a:srgbClr val="FF0000"/>
              </a:buClr>
              <a:buSzPct val="75000"/>
              <a:buFont typeface="Wingdings" panose="05000000000000000000" pitchFamily="2" charset="2"/>
              <a:buChar char="v"/>
            </a:pPr>
            <a:r>
              <a:rPr lang="en-US" altLang="en-US" sz="2000" b="1">
                <a:solidFill>
                  <a:srgbClr val="0000FF"/>
                </a:solidFill>
                <a:latin typeface="Arial" panose="020B0604020202020204" pitchFamily="34" charset="0"/>
              </a:rPr>
              <a:t>Ưu điểm</a:t>
            </a:r>
          </a:p>
          <a:p>
            <a:pPr lvl="1" algn="just">
              <a:lnSpc>
                <a:spcPts val="2400"/>
              </a:lnSpc>
              <a:buClr>
                <a:srgbClr val="0000FF"/>
              </a:buClr>
              <a:buSzPct val="75000"/>
              <a:buFont typeface="Wingdings 3" panose="05040102010807070707" pitchFamily="18" charset="2"/>
              <a:buChar char=""/>
            </a:pPr>
            <a:r>
              <a:rPr lang="en-US" sz="1800" b="1">
                <a:latin typeface="Arial" panose="020B0604020202020204" pitchFamily="34" charset="0"/>
              </a:rPr>
              <a:t>Tăng tính có sẵn của dữ liệu (</a:t>
            </a:r>
            <a:r>
              <a:rPr lang="en-US" sz="1800" b="1" i="1">
                <a:latin typeface="Arial" panose="020B0604020202020204" pitchFamily="34" charset="0"/>
              </a:rPr>
              <a:t>database availability</a:t>
            </a:r>
            <a:r>
              <a:rPr lang="en-US" sz="1800" b="1">
                <a:latin typeface="Arial" panose="020B0604020202020204" pitchFamily="34" charset="0"/>
              </a:rPr>
              <a:t>).</a:t>
            </a:r>
          </a:p>
          <a:p>
            <a:pPr lvl="1" algn="just">
              <a:lnSpc>
                <a:spcPts val="2400"/>
              </a:lnSpc>
              <a:buClr>
                <a:srgbClr val="0000FF"/>
              </a:buClr>
              <a:buSzPct val="75000"/>
              <a:buFont typeface="Wingdings 3" panose="05040102010807070707" pitchFamily="18" charset="2"/>
              <a:buChar char=""/>
            </a:pPr>
            <a:r>
              <a:rPr lang="en-US" sz="1800" b="1">
                <a:latin typeface="Arial" panose="020B0604020202020204" pitchFamily="34" charset="0"/>
              </a:rPr>
              <a:t>Tăng tính cục bộ của dữ liệu (</a:t>
            </a:r>
            <a:r>
              <a:rPr lang="en-US" sz="1800" b="1" i="1">
                <a:latin typeface="Arial" panose="020B0604020202020204" pitchFamily="34" charset="0"/>
              </a:rPr>
              <a:t>data locality</a:t>
            </a:r>
            <a:r>
              <a:rPr lang="en-US" sz="1800" b="1">
                <a:latin typeface="Arial" panose="020B0604020202020204" pitchFamily="34" charset="0"/>
              </a:rPr>
              <a:t>).</a:t>
            </a:r>
          </a:p>
          <a:p>
            <a:pPr lvl="1" algn="just">
              <a:lnSpc>
                <a:spcPts val="2400"/>
              </a:lnSpc>
              <a:buClr>
                <a:srgbClr val="0000FF"/>
              </a:buClr>
              <a:buSzPct val="75000"/>
              <a:buFont typeface="Wingdings 3" panose="05040102010807070707" pitchFamily="18" charset="2"/>
              <a:buChar char=""/>
            </a:pPr>
            <a:r>
              <a:rPr lang="en-US" sz="1800" b="1">
                <a:latin typeface="Arial" panose="020B0604020202020204" pitchFamily="34" charset="0"/>
              </a:rPr>
              <a:t>Giảm thời gian truy vấn dữ liệu (</a:t>
            </a:r>
            <a:r>
              <a:rPr lang="en-US" sz="1800" b="1" i="1">
                <a:latin typeface="Arial" panose="020B0604020202020204" pitchFamily="34" charset="0"/>
              </a:rPr>
              <a:t>read-only application</a:t>
            </a:r>
            <a:r>
              <a:rPr lang="en-US" sz="1800" b="1">
                <a:latin typeface="Arial" panose="020B0604020202020204" pitchFamily="34" charset="0"/>
              </a:rPr>
              <a:t>).</a:t>
            </a:r>
          </a:p>
          <a:p>
            <a:pPr lvl="1" algn="just">
              <a:lnSpc>
                <a:spcPts val="2400"/>
              </a:lnSpc>
              <a:buClr>
                <a:srgbClr val="0000FF"/>
              </a:buClr>
              <a:buSzPct val="75000"/>
              <a:buFont typeface="Wingdings 3" panose="05040102010807070707" pitchFamily="18" charset="2"/>
              <a:buChar char=""/>
            </a:pPr>
            <a:r>
              <a:rPr lang="en-US" sz="1800" b="1">
                <a:latin typeface="Arial" panose="020B0604020202020204" pitchFamily="34" charset="0"/>
              </a:rPr>
              <a:t>Hạn chế mất dữ liệu do nhân bản dữ liệu (</a:t>
            </a:r>
            <a:r>
              <a:rPr lang="en-US" sz="1800" b="1" i="1">
                <a:latin typeface="Arial" panose="020B0604020202020204" pitchFamily="34" charset="0"/>
              </a:rPr>
              <a:t>data replication</a:t>
            </a:r>
            <a:r>
              <a:rPr lang="en-US" sz="1800" b="1">
                <a:latin typeface="Arial" panose="020B0604020202020204" pitchFamily="34" charset="0"/>
              </a:rPr>
              <a:t>).</a:t>
            </a:r>
          </a:p>
        </p:txBody>
      </p:sp>
    </p:spTree>
    <p:extLst>
      <p:ext uri="{BB962C8B-B14F-4D97-AF65-F5344CB8AC3E}">
        <p14:creationId xmlns:p14="http://schemas.microsoft.com/office/powerpoint/2010/main" val="18388657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762000" y="838200"/>
            <a:ext cx="8610600" cy="762000"/>
          </a:xfrm>
        </p:spPr>
        <p:txBody>
          <a:bodyPr/>
          <a:lstStyle/>
          <a:p>
            <a:r>
              <a:rPr lang="en-US" altLang="en-US" sz="3200" b="1">
                <a:solidFill>
                  <a:schemeClr val="hlink"/>
                </a:solidFill>
                <a:latin typeface="Arial" panose="020B0604020202020204" pitchFamily="34" charset="0"/>
              </a:rPr>
              <a:t>Thiết kế cơ sở dữ liệu (</a:t>
            </a:r>
            <a:r>
              <a:rPr lang="en-US" altLang="en-US" sz="3200" b="1" i="1">
                <a:solidFill>
                  <a:schemeClr val="hlink"/>
                </a:solidFill>
                <a:latin typeface="Arial" panose="020B0604020202020204" pitchFamily="34" charset="0"/>
              </a:rPr>
              <a:t>Database Design</a:t>
            </a:r>
            <a:r>
              <a:rPr lang="en-US" altLang="en-US" sz="3200" b="1">
                <a:solidFill>
                  <a:schemeClr val="hlink"/>
                </a:solidFill>
                <a:latin typeface="Arial" panose="020B0604020202020204" pitchFamily="34" charset="0"/>
              </a:rPr>
              <a:t>)</a:t>
            </a:r>
          </a:p>
        </p:txBody>
      </p:sp>
      <p:sp>
        <p:nvSpPr>
          <p:cNvPr id="53251" name="Rectangle 3"/>
          <p:cNvSpPr>
            <a:spLocks noGrp="1" noChangeArrowheads="1"/>
          </p:cNvSpPr>
          <p:nvPr>
            <p:ph type="body" sz="half" idx="4294967295"/>
          </p:nvPr>
        </p:nvSpPr>
        <p:spPr>
          <a:xfrm>
            <a:off x="304800" y="1981200"/>
            <a:ext cx="8458200" cy="5476875"/>
          </a:xfrm>
        </p:spPr>
        <p:txBody>
          <a:bodyPr/>
          <a:lstStyle/>
          <a:p>
            <a:pPr algn="just">
              <a:spcBef>
                <a:spcPts val="300"/>
              </a:spcBef>
              <a:buClr>
                <a:srgbClr val="FF0000"/>
              </a:buClr>
              <a:buSzPct val="75000"/>
              <a:buFont typeface="Wingdings" panose="05000000000000000000" pitchFamily="2" charset="2"/>
              <a:buChar char="v"/>
            </a:pPr>
            <a:r>
              <a:rPr lang="en-US" altLang="en-US" sz="2400" b="1">
                <a:solidFill>
                  <a:srgbClr val="FF0000"/>
                </a:solidFill>
                <a:latin typeface="Arial" panose="020B0604020202020204" pitchFamily="34" charset="0"/>
              </a:rPr>
              <a:t>Thiết kế cơ sở dữ liệu 3-mức</a:t>
            </a:r>
          </a:p>
          <a:p>
            <a:pPr lvl="1" algn="just">
              <a:spcBef>
                <a:spcPts val="300"/>
              </a:spcBef>
              <a:buClr>
                <a:srgbClr val="0000FF"/>
              </a:buClr>
              <a:buSzPct val="75000"/>
              <a:buFont typeface="Wingdings 3" panose="05040102010807070707" pitchFamily="18" charset="2"/>
              <a:buChar char=""/>
            </a:pPr>
            <a:r>
              <a:rPr lang="en-US" altLang="en-US" sz="2400" b="1">
                <a:solidFill>
                  <a:srgbClr val="0000FF"/>
                </a:solidFill>
                <a:latin typeface="Arial" panose="020B0604020202020204" pitchFamily="34" charset="0"/>
              </a:rPr>
              <a:t>Thiết kế cơ sở dữ liệu ý niệm </a:t>
            </a:r>
            <a:r>
              <a:rPr lang="en-US" altLang="en-US" sz="2400" b="1">
                <a:latin typeface="Arial" panose="020B0604020202020204" pitchFamily="34" charset="0"/>
              </a:rPr>
              <a:t>(</a:t>
            </a:r>
            <a:r>
              <a:rPr lang="en-US" altLang="en-US" sz="2400" b="1" i="1">
                <a:latin typeface="Arial" panose="020B0604020202020204" pitchFamily="34" charset="0"/>
              </a:rPr>
              <a:t>conceptual database design</a:t>
            </a:r>
            <a:r>
              <a:rPr lang="en-US" altLang="en-US" sz="2400" b="1">
                <a:latin typeface="Arial" panose="020B0604020202020204" pitchFamily="34" charset="0"/>
              </a:rPr>
              <a:t>)</a:t>
            </a:r>
          </a:p>
          <a:p>
            <a:pPr lvl="2" algn="just">
              <a:spcBef>
                <a:spcPts val="300"/>
              </a:spcBef>
              <a:buClr>
                <a:srgbClr val="9900FF"/>
              </a:buClr>
              <a:buSzPct val="75000"/>
              <a:buFont typeface="Wingdings" panose="05000000000000000000" pitchFamily="2" charset="2"/>
              <a:buChar char=""/>
            </a:pPr>
            <a:r>
              <a:rPr lang="en-US" altLang="en-US" sz="2000" b="1">
                <a:latin typeface="Arial" panose="020B0604020202020204" pitchFamily="34" charset="0"/>
              </a:rPr>
              <a:t>Mô hình </a:t>
            </a:r>
            <a:r>
              <a:rPr lang="en-US" altLang="en-US" sz="2000" b="1" i="1">
                <a:latin typeface="Arial" panose="020B0604020202020204" pitchFamily="34" charset="0"/>
              </a:rPr>
              <a:t>ER</a:t>
            </a:r>
            <a:r>
              <a:rPr lang="en-US" altLang="en-US" sz="2000" b="1">
                <a:latin typeface="Arial" panose="020B0604020202020204" pitchFamily="34" charset="0"/>
              </a:rPr>
              <a:t> (</a:t>
            </a:r>
            <a:r>
              <a:rPr lang="en-US" altLang="en-US" sz="2000" b="1" i="1">
                <a:latin typeface="Arial" panose="020B0604020202020204" pitchFamily="34" charset="0"/>
              </a:rPr>
              <a:t>Entity-Relationship model</a:t>
            </a:r>
            <a:r>
              <a:rPr lang="en-US" altLang="en-US" sz="2000" b="1">
                <a:latin typeface="Arial" panose="020B0604020202020204" pitchFamily="34" charset="0"/>
              </a:rPr>
              <a:t>)</a:t>
            </a:r>
          </a:p>
          <a:p>
            <a:pPr lvl="2" algn="just">
              <a:spcBef>
                <a:spcPts val="300"/>
              </a:spcBef>
              <a:buClr>
                <a:srgbClr val="9900FF"/>
              </a:buClr>
              <a:buSzPct val="75000"/>
              <a:buFont typeface="Wingdings" panose="05000000000000000000" pitchFamily="2" charset="2"/>
              <a:buChar char=""/>
            </a:pPr>
            <a:r>
              <a:rPr lang="en-US" altLang="en-US" sz="2000" b="1">
                <a:latin typeface="Arial" panose="020B0604020202020204" pitchFamily="34" charset="0"/>
              </a:rPr>
              <a:t>Mô hình </a:t>
            </a:r>
            <a:r>
              <a:rPr lang="en-US" altLang="en-US" sz="2000" b="1" i="1">
                <a:latin typeface="Arial" panose="020B0604020202020204" pitchFamily="34" charset="0"/>
              </a:rPr>
              <a:t>EER</a:t>
            </a:r>
            <a:r>
              <a:rPr lang="en-US" altLang="en-US" sz="2000" b="1">
                <a:latin typeface="Arial" panose="020B0604020202020204" pitchFamily="34" charset="0"/>
              </a:rPr>
              <a:t> (</a:t>
            </a:r>
            <a:r>
              <a:rPr lang="en-US" altLang="en-US" sz="2000" b="1" i="1">
                <a:latin typeface="Arial" panose="020B0604020202020204" pitchFamily="34" charset="0"/>
              </a:rPr>
              <a:t>Extended Entity-Relationship model</a:t>
            </a:r>
            <a:r>
              <a:rPr lang="en-US" altLang="en-US" sz="2000" b="1">
                <a:latin typeface="Arial" panose="020B0604020202020204" pitchFamily="34" charset="0"/>
              </a:rPr>
              <a:t>)</a:t>
            </a:r>
          </a:p>
          <a:p>
            <a:pPr lvl="1" algn="just">
              <a:spcBef>
                <a:spcPts val="300"/>
              </a:spcBef>
              <a:buClr>
                <a:srgbClr val="0000FF"/>
              </a:buClr>
              <a:buSzPct val="75000"/>
              <a:buFont typeface="Wingdings 3" panose="05040102010807070707" pitchFamily="18" charset="2"/>
              <a:buChar char=""/>
            </a:pPr>
            <a:r>
              <a:rPr lang="en-US" altLang="en-US" sz="2400" b="1">
                <a:solidFill>
                  <a:srgbClr val="0000FF"/>
                </a:solidFill>
                <a:latin typeface="Arial" panose="020B0604020202020204" pitchFamily="34" charset="0"/>
              </a:rPr>
              <a:t>Thiết kế cơ sở dữ liệu luận lý </a:t>
            </a:r>
            <a:r>
              <a:rPr lang="en-US" altLang="en-US" sz="2400" b="1">
                <a:latin typeface="Arial" panose="020B0604020202020204" pitchFamily="34" charset="0"/>
              </a:rPr>
              <a:t>(</a:t>
            </a:r>
            <a:r>
              <a:rPr lang="en-US" altLang="en-US" sz="2400" b="1" i="1">
                <a:latin typeface="Arial" panose="020B0604020202020204" pitchFamily="34" charset="0"/>
              </a:rPr>
              <a:t>logical database design</a:t>
            </a:r>
            <a:r>
              <a:rPr lang="en-US" altLang="en-US" sz="2400" b="1">
                <a:latin typeface="Arial" panose="020B0604020202020204" pitchFamily="34" charset="0"/>
              </a:rPr>
              <a:t>)</a:t>
            </a:r>
          </a:p>
          <a:p>
            <a:pPr lvl="2" algn="just">
              <a:spcBef>
                <a:spcPts val="300"/>
              </a:spcBef>
              <a:buClr>
                <a:srgbClr val="9900FF"/>
              </a:buClr>
              <a:buSzPct val="75000"/>
              <a:buFont typeface="Wingdings" panose="05000000000000000000" pitchFamily="2" charset="2"/>
              <a:buChar char=""/>
            </a:pPr>
            <a:r>
              <a:rPr lang="en-US" altLang="en-US" sz="2000" b="1">
                <a:latin typeface="Arial" panose="020B0604020202020204" pitchFamily="34" charset="0"/>
              </a:rPr>
              <a:t>Mô hình dữ liệu quan hệ (</a:t>
            </a:r>
            <a:r>
              <a:rPr lang="en-US" altLang="en-US" sz="2000" b="1" i="1">
                <a:latin typeface="Arial" panose="020B0604020202020204" pitchFamily="34" charset="0"/>
              </a:rPr>
              <a:t>relational data model</a:t>
            </a:r>
            <a:r>
              <a:rPr lang="en-US" altLang="en-US" sz="2000" b="1">
                <a:latin typeface="Arial" panose="020B0604020202020204" pitchFamily="34" charset="0"/>
              </a:rPr>
              <a:t>)</a:t>
            </a:r>
          </a:p>
          <a:p>
            <a:pPr lvl="2" algn="just">
              <a:spcBef>
                <a:spcPts val="300"/>
              </a:spcBef>
              <a:buClr>
                <a:srgbClr val="9900FF"/>
              </a:buClr>
              <a:buSzPct val="75000"/>
              <a:buFont typeface="Wingdings" panose="05000000000000000000" pitchFamily="2" charset="2"/>
              <a:buChar char=""/>
            </a:pPr>
            <a:r>
              <a:rPr lang="en-US" altLang="en-US" sz="2000" b="1">
                <a:latin typeface="Arial" panose="020B0604020202020204" pitchFamily="34" charset="0"/>
              </a:rPr>
              <a:t>Các ràng buộc toàn vẹn dữ liệu (</a:t>
            </a:r>
            <a:r>
              <a:rPr lang="en-US" altLang="en-US" sz="2000" b="1" i="1">
                <a:latin typeface="Arial" panose="020B0604020202020204" pitchFamily="34" charset="0"/>
              </a:rPr>
              <a:t>data integrity constraint</a:t>
            </a:r>
            <a:r>
              <a:rPr lang="en-US" altLang="en-US" sz="2000" b="1">
                <a:latin typeface="Arial" panose="020B0604020202020204" pitchFamily="34" charset="0"/>
              </a:rPr>
              <a:t>)</a:t>
            </a:r>
          </a:p>
          <a:p>
            <a:pPr lvl="1" algn="just">
              <a:spcBef>
                <a:spcPts val="300"/>
              </a:spcBef>
              <a:buClr>
                <a:srgbClr val="0000FF"/>
              </a:buClr>
              <a:buSzPct val="75000"/>
              <a:buFont typeface="Wingdings 3" panose="05040102010807070707" pitchFamily="18" charset="2"/>
              <a:buChar char=""/>
            </a:pPr>
            <a:r>
              <a:rPr lang="en-US" altLang="en-US" sz="2400" b="1">
                <a:solidFill>
                  <a:srgbClr val="0000FF"/>
                </a:solidFill>
                <a:latin typeface="Arial" panose="020B0604020202020204" pitchFamily="34" charset="0"/>
              </a:rPr>
              <a:t>Thiết kế cơ sở dữ liệu vật lý </a:t>
            </a:r>
            <a:r>
              <a:rPr lang="en-US" altLang="en-US" sz="2400" b="1">
                <a:latin typeface="Arial" panose="020B0604020202020204" pitchFamily="34" charset="0"/>
              </a:rPr>
              <a:t>(</a:t>
            </a:r>
            <a:r>
              <a:rPr lang="en-US" altLang="en-US" sz="2400" b="1" i="1">
                <a:latin typeface="Arial" panose="020B0604020202020204" pitchFamily="34" charset="0"/>
              </a:rPr>
              <a:t>physical database design</a:t>
            </a:r>
            <a:r>
              <a:rPr lang="en-US" altLang="en-US" sz="2400" b="1">
                <a:latin typeface="Arial" panose="020B0604020202020204" pitchFamily="34" charset="0"/>
              </a:rPr>
              <a:t>)</a:t>
            </a:r>
          </a:p>
          <a:p>
            <a:pPr lvl="2" algn="just">
              <a:spcBef>
                <a:spcPts val="300"/>
              </a:spcBef>
              <a:buClr>
                <a:srgbClr val="9900FF"/>
              </a:buClr>
              <a:buSzPct val="75000"/>
              <a:buFont typeface="Wingdings" panose="05000000000000000000" pitchFamily="2" charset="2"/>
              <a:buChar char=""/>
            </a:pPr>
            <a:r>
              <a:rPr lang="en-US" altLang="en-US" sz="2000" b="1">
                <a:latin typeface="Arial" panose="020B0604020202020204" pitchFamily="34" charset="0"/>
              </a:rPr>
              <a:t>Phân mảnh dữ liệu (</a:t>
            </a:r>
            <a:r>
              <a:rPr lang="en-US" altLang="en-US" sz="2000" b="1" i="1">
                <a:latin typeface="Arial" panose="020B0604020202020204" pitchFamily="34" charset="0"/>
              </a:rPr>
              <a:t>data fragmentation</a:t>
            </a:r>
            <a:r>
              <a:rPr lang="en-US" altLang="en-US" sz="2000" b="1">
                <a:latin typeface="Arial" panose="020B0604020202020204" pitchFamily="34" charset="0"/>
              </a:rPr>
              <a:t>) – </a:t>
            </a:r>
            <a:r>
              <a:rPr lang="en-US" altLang="en-US" sz="2000" b="1" i="1">
                <a:solidFill>
                  <a:srgbClr val="FF0000"/>
                </a:solidFill>
                <a:latin typeface="Arial" panose="020B0604020202020204" pitchFamily="34" charset="0"/>
              </a:rPr>
              <a:t>Hashing</a:t>
            </a:r>
            <a:r>
              <a:rPr lang="en-US" altLang="en-US" sz="2000" b="1">
                <a:latin typeface="Arial" panose="020B0604020202020204" pitchFamily="34" charset="0"/>
              </a:rPr>
              <a:t> </a:t>
            </a:r>
          </a:p>
          <a:p>
            <a:pPr lvl="2" algn="just">
              <a:spcBef>
                <a:spcPts val="300"/>
              </a:spcBef>
              <a:buClr>
                <a:srgbClr val="9900FF"/>
              </a:buClr>
              <a:buSzPct val="75000"/>
              <a:buFont typeface="Wingdings" panose="05000000000000000000" pitchFamily="2" charset="2"/>
              <a:buChar char=""/>
            </a:pPr>
            <a:r>
              <a:rPr lang="en-US" altLang="en-US" sz="2000" b="1">
                <a:latin typeface="Arial" panose="020B0604020202020204" pitchFamily="34" charset="0"/>
              </a:rPr>
              <a:t>Lập chỉ mục (</a:t>
            </a:r>
            <a:r>
              <a:rPr lang="en-US" altLang="en-US" sz="2000" b="1" i="1">
                <a:latin typeface="Arial" panose="020B0604020202020204" pitchFamily="34" charset="0"/>
              </a:rPr>
              <a:t>Indexing</a:t>
            </a:r>
            <a:r>
              <a:rPr lang="en-US" altLang="en-US" sz="2000" b="1">
                <a:latin typeface="Arial" panose="020B0604020202020204" pitchFamily="34" charset="0"/>
              </a:rPr>
              <a:t>) – </a:t>
            </a:r>
            <a:r>
              <a:rPr lang="en-US" altLang="en-US" sz="2000" b="1" i="1">
                <a:solidFill>
                  <a:srgbClr val="FF0000"/>
                </a:solidFill>
                <a:latin typeface="Arial" panose="020B0604020202020204" pitchFamily="34" charset="0"/>
              </a:rPr>
              <a:t>B-Tree</a:t>
            </a:r>
          </a:p>
        </p:txBody>
      </p:sp>
    </p:spTree>
    <p:extLst>
      <p:ext uri="{BB962C8B-B14F-4D97-AF65-F5344CB8AC3E}">
        <p14:creationId xmlns:p14="http://schemas.microsoft.com/office/powerpoint/2010/main" val="28770142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BB5FFE0-7809-4F2D-8427-76FA02798DD1}" type="slidenum">
              <a:rPr lang="en-US"/>
              <a:pPr/>
              <a:t>68</a:t>
            </a:fld>
            <a:endParaRPr lang="en-US"/>
          </a:p>
        </p:txBody>
      </p:sp>
      <p:sp>
        <p:nvSpPr>
          <p:cNvPr id="386050" name="Text Box 2"/>
          <p:cNvSpPr txBox="1">
            <a:spLocks noChangeArrowheads="1"/>
          </p:cNvSpPr>
          <p:nvPr/>
        </p:nvSpPr>
        <p:spPr bwMode="auto">
          <a:xfrm>
            <a:off x="685800" y="1981200"/>
            <a:ext cx="76200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pitchFamily="18" charset="0"/>
              </a:defRPr>
            </a:lvl1pPr>
            <a:lvl2pPr>
              <a:defRPr kumimoji="1" sz="2400">
                <a:solidFill>
                  <a:schemeClr val="tx1"/>
                </a:solidFill>
                <a:latin typeface="Times New Roman" pitchFamily="18" charset="0"/>
              </a:defRPr>
            </a:lvl2pPr>
            <a:lvl3pPr>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fontAlgn="base">
              <a:spcBef>
                <a:spcPct val="0"/>
              </a:spcBef>
              <a:spcAft>
                <a:spcPct val="0"/>
              </a:spcAft>
              <a:defRPr kumimoji="1" sz="2400">
                <a:solidFill>
                  <a:schemeClr val="tx1"/>
                </a:solidFill>
                <a:latin typeface="Times New Roman" pitchFamily="18" charset="0"/>
              </a:defRPr>
            </a:lvl6pPr>
            <a:lvl7pPr fontAlgn="base">
              <a:spcBef>
                <a:spcPct val="0"/>
              </a:spcBef>
              <a:spcAft>
                <a:spcPct val="0"/>
              </a:spcAft>
              <a:defRPr kumimoji="1" sz="2400">
                <a:solidFill>
                  <a:schemeClr val="tx1"/>
                </a:solidFill>
                <a:latin typeface="Times New Roman" pitchFamily="18" charset="0"/>
              </a:defRPr>
            </a:lvl7pPr>
            <a:lvl8pPr fontAlgn="base">
              <a:spcBef>
                <a:spcPct val="0"/>
              </a:spcBef>
              <a:spcAft>
                <a:spcPct val="0"/>
              </a:spcAft>
              <a:defRPr kumimoji="1" sz="2400">
                <a:solidFill>
                  <a:schemeClr val="tx1"/>
                </a:solidFill>
                <a:latin typeface="Times New Roman" pitchFamily="18" charset="0"/>
              </a:defRPr>
            </a:lvl8pPr>
            <a:lvl9pPr fontAlgn="base">
              <a:spcBef>
                <a:spcPct val="0"/>
              </a:spcBef>
              <a:spcAft>
                <a:spcPct val="0"/>
              </a:spcAft>
              <a:defRPr kumimoji="1" sz="2400">
                <a:solidFill>
                  <a:schemeClr val="tx1"/>
                </a:solidFill>
                <a:latin typeface="Times New Roman" pitchFamily="18" charset="0"/>
              </a:defRPr>
            </a:lvl9pPr>
          </a:lstStyle>
          <a:p>
            <a:pPr marL="457200" indent="-457200" algn="just" eaLnBrk="1" hangingPunct="1">
              <a:spcBef>
                <a:spcPct val="50000"/>
              </a:spcBef>
              <a:buAutoNum type="arabicPeriod"/>
            </a:pPr>
            <a:r>
              <a:rPr lang="vi-VN" b="1">
                <a:solidFill>
                  <a:srgbClr val="C00000"/>
                </a:solidFill>
              </a:rPr>
              <a:t>Mức trong (mức vật lý - Physical level)</a:t>
            </a:r>
            <a:r>
              <a:rPr lang="en-US" b="1">
                <a:solidFill>
                  <a:srgbClr val="C00000"/>
                </a:solidFill>
              </a:rPr>
              <a:t>:</a:t>
            </a:r>
          </a:p>
          <a:p>
            <a:pPr algn="just" eaLnBrk="1" hangingPunct="1">
              <a:spcBef>
                <a:spcPct val="50000"/>
              </a:spcBef>
              <a:buFontTx/>
              <a:buChar char="•"/>
            </a:pPr>
            <a:r>
              <a:rPr kumimoji="0" lang="en-US">
                <a:solidFill>
                  <a:srgbClr val="000000"/>
                </a:solidFill>
                <a:cs typeface="Times New Roman" pitchFamily="18" charset="0"/>
              </a:rPr>
              <a:t>Đây là mức lưu trữ CSDL. Tại mức này, vấn đề cần giải quyết là dữ liệu gì và được lưu trữ như thế nào? ở đâu (đĩa từ, băng từ, track, sector ... nào)? Cần các chỉ mục gì? Việc truy xuất là tuần tự (Sequential Access) hay ngẫu nhiên (Random Access) đối với từng loại dữ liệu.</a:t>
            </a:r>
          </a:p>
          <a:p>
            <a:pPr algn="just" eaLnBrk="1" hangingPunct="1">
              <a:spcBef>
                <a:spcPct val="50000"/>
              </a:spcBef>
              <a:buFontTx/>
              <a:buChar char="•"/>
            </a:pPr>
            <a:r>
              <a:rPr kumimoji="0" lang="en-US">
                <a:solidFill>
                  <a:srgbClr val="000000"/>
                </a:solidFill>
                <a:cs typeface="Times New Roman" pitchFamily="18" charset="0"/>
              </a:rPr>
              <a:t>Những người hiểu và làm việc với CSDL tại mức này là người quản trị CSDL (Administrator), những người sử dụng (NSD) chuyên môn.</a:t>
            </a:r>
          </a:p>
          <a:p>
            <a:pPr algn="just" eaLnBrk="1" hangingPunct="1">
              <a:spcBef>
                <a:spcPct val="50000"/>
              </a:spcBef>
            </a:pPr>
            <a:endParaRPr kumimoji="0" lang="en-US">
              <a:solidFill>
                <a:srgbClr val="000000"/>
              </a:solidFill>
            </a:endParaRPr>
          </a:p>
        </p:txBody>
      </p:sp>
      <p:sp>
        <p:nvSpPr>
          <p:cNvPr id="22530" name="Rectangle 2"/>
          <p:cNvSpPr>
            <a:spLocks noChangeArrowheads="1"/>
          </p:cNvSpPr>
          <p:nvPr/>
        </p:nvSpPr>
        <p:spPr bwMode="auto">
          <a:xfrm>
            <a:off x="960438" y="609600"/>
            <a:ext cx="8183562"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4400" b="1">
                <a:solidFill>
                  <a:srgbClr val="0000FF"/>
                </a:solidFill>
                <a:effectLst>
                  <a:outerShdw blurRad="38100" dist="38100" dir="2700000" algn="tl">
                    <a:srgbClr val="C0C0C0"/>
                  </a:outerShdw>
                </a:effectLst>
              </a:rPr>
              <a:t>Kiến trúc database ba mức</a:t>
            </a:r>
          </a:p>
        </p:txBody>
      </p:sp>
      <p:sp>
        <p:nvSpPr>
          <p:cNvPr id="2" name="Footer Placeholder 1"/>
          <p:cNvSpPr>
            <a:spLocks noGrp="1"/>
          </p:cNvSpPr>
          <p:nvPr>
            <p:ph type="ftr" sz="quarter" idx="11"/>
          </p:nvPr>
        </p:nvSpPr>
        <p:spPr/>
        <p:txBody>
          <a:bodyPr/>
          <a:lstStyle/>
          <a:p>
            <a:r>
              <a:rPr lang="en-US"/>
              <a:t>Trần Thi Kim Chi</a:t>
            </a:r>
          </a:p>
        </p:txBody>
      </p:sp>
    </p:spTree>
    <p:extLst>
      <p:ext uri="{BB962C8B-B14F-4D97-AF65-F5344CB8AC3E}">
        <p14:creationId xmlns:p14="http://schemas.microsoft.com/office/powerpoint/2010/main" val="3001560633"/>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lstStyle/>
          <a:p>
            <a:fld id="{DC3A9DFA-9C1A-4040-B055-0ADEF941D299}" type="slidenum">
              <a:rPr lang="en-US"/>
              <a:pPr/>
              <a:t>69</a:t>
            </a:fld>
            <a:endParaRPr lang="en-US"/>
          </a:p>
        </p:txBody>
      </p:sp>
      <p:sp>
        <p:nvSpPr>
          <p:cNvPr id="405506" name="Rectangle 2"/>
          <p:cNvSpPr>
            <a:spLocks noGrp="1" noChangeArrowheads="1"/>
          </p:cNvSpPr>
          <p:nvPr>
            <p:ph type="title"/>
          </p:nvPr>
        </p:nvSpPr>
        <p:spPr>
          <a:xfrm>
            <a:off x="2124075" y="1733550"/>
            <a:ext cx="5410200" cy="701675"/>
          </a:xfrm>
        </p:spPr>
        <p:txBody>
          <a:bodyPr/>
          <a:lstStyle/>
          <a:p>
            <a:r>
              <a:rPr lang="en-US" sz="2400" b="1">
                <a:solidFill>
                  <a:srgbClr val="990000"/>
                </a:solidFill>
              </a:rPr>
              <a:t>Cấu trúc Dữ liệu trong Lược đồ Vật lý</a:t>
            </a:r>
          </a:p>
        </p:txBody>
      </p:sp>
      <p:sp>
        <p:nvSpPr>
          <p:cNvPr id="405507" name="Rectangle 3"/>
          <p:cNvSpPr>
            <a:spLocks noGrp="1" noChangeArrowheads="1"/>
          </p:cNvSpPr>
          <p:nvPr>
            <p:ph type="body" idx="1"/>
          </p:nvPr>
        </p:nvSpPr>
        <p:spPr>
          <a:xfrm>
            <a:off x="701675" y="5105400"/>
            <a:ext cx="8442325" cy="1219200"/>
          </a:xfrm>
        </p:spPr>
        <p:txBody>
          <a:bodyPr/>
          <a:lstStyle/>
          <a:p>
            <a:pPr>
              <a:lnSpc>
                <a:spcPct val="80000"/>
              </a:lnSpc>
            </a:pPr>
            <a:r>
              <a:rPr lang="en-US" sz="2400">
                <a:solidFill>
                  <a:srgbClr val="000000"/>
                </a:solidFill>
              </a:rPr>
              <a:t>Tổ chức vật lý các mẫu tin SVIEN</a:t>
            </a:r>
          </a:p>
          <a:p>
            <a:pPr lvl="1">
              <a:lnSpc>
                <a:spcPct val="80000"/>
              </a:lnSpc>
            </a:pPr>
            <a:r>
              <a:rPr lang="en-US" sz="2400">
                <a:solidFill>
                  <a:srgbClr val="000000"/>
                </a:solidFill>
              </a:rPr>
              <a:t>chiều dài của mẫu tin SVIEN = 42 bytes</a:t>
            </a:r>
          </a:p>
          <a:p>
            <a:pPr lvl="1">
              <a:lnSpc>
                <a:spcPct val="80000"/>
              </a:lnSpc>
            </a:pPr>
            <a:r>
              <a:rPr lang="en-US" sz="2400">
                <a:solidFill>
                  <a:srgbClr val="000000"/>
                </a:solidFill>
              </a:rPr>
              <a:t>được sắp xếp và lập chỉ mục trên MASV</a:t>
            </a:r>
          </a:p>
        </p:txBody>
      </p:sp>
      <p:graphicFrame>
        <p:nvGraphicFramePr>
          <p:cNvPr id="405508" name="Group 4"/>
          <p:cNvGraphicFramePr>
            <a:graphicFrameLocks noGrp="1"/>
          </p:cNvGraphicFramePr>
          <p:nvPr>
            <p:extLst>
              <p:ext uri="{D42A27DB-BD31-4B8C-83A1-F6EECF244321}">
                <p14:modId xmlns:p14="http://schemas.microsoft.com/office/powerpoint/2010/main" val="3881379491"/>
              </p:ext>
            </p:extLst>
          </p:nvPr>
        </p:nvGraphicFramePr>
        <p:xfrm>
          <a:off x="1905000" y="2509838"/>
          <a:ext cx="5715000" cy="2438402"/>
        </p:xfrm>
        <a:graphic>
          <a:graphicData uri="http://schemas.openxmlformats.org/drawingml/2006/table">
            <a:tbl>
              <a:tblPr/>
              <a:tblGrid>
                <a:gridCol w="2052638">
                  <a:extLst>
                    <a:ext uri="{9D8B030D-6E8A-4147-A177-3AD203B41FA5}">
                      <a16:colId xmlns:a16="http://schemas.microsoft.com/office/drawing/2014/main" val="20000"/>
                    </a:ext>
                  </a:extLst>
                </a:gridCol>
                <a:gridCol w="1830387">
                  <a:extLst>
                    <a:ext uri="{9D8B030D-6E8A-4147-A177-3AD203B41FA5}">
                      <a16:colId xmlns:a16="http://schemas.microsoft.com/office/drawing/2014/main" val="20001"/>
                    </a:ext>
                  </a:extLst>
                </a:gridCol>
                <a:gridCol w="1831975">
                  <a:extLst>
                    <a:ext uri="{9D8B030D-6E8A-4147-A177-3AD203B41FA5}">
                      <a16:colId xmlns:a16="http://schemas.microsoft.com/office/drawing/2014/main" val="20002"/>
                    </a:ext>
                  </a:extLst>
                </a:gridCol>
              </a:tblGrid>
              <a:tr h="4873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Times New Roman" pitchFamily="18" charset="0"/>
                        </a:rPr>
                        <a:t>Tên mục dữ liệu</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Times New Roman" pitchFamily="18" charset="0"/>
                        </a:rPr>
                        <a:t>Vị trí bắt đầu</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Times New Roman" pitchFamily="18" charset="0"/>
                        </a:rPr>
                        <a:t>Độ dài (bytes)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87363">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chemeClr val="tx1"/>
                          </a:solidFill>
                          <a:effectLst/>
                          <a:latin typeface="Times New Roman" pitchFamily="18" charset="0"/>
                          <a:ea typeface="Times New Roman" pitchFamily="18" charset="0"/>
                          <a:cs typeface="Arial" pitchFamily="34" charset="0"/>
                        </a:rPr>
                        <a:t>TEN</a:t>
                      </a:r>
                      <a:endPar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SimSun"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SimSun" pitchFamily="2" charset="-122"/>
                        </a:rPr>
                        <a:t>30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88950">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chemeClr val="tx1"/>
                          </a:solidFill>
                          <a:effectLst/>
                          <a:latin typeface="Times New Roman" pitchFamily="18" charset="0"/>
                          <a:ea typeface="Times New Roman" pitchFamily="18" charset="0"/>
                          <a:cs typeface="Arial" pitchFamily="34" charset="0"/>
                        </a:rPr>
                        <a:t>MASV</a:t>
                      </a:r>
                      <a:endPar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SimSun" pitchFamily="2" charset="-122"/>
                        </a:rPr>
                        <a:t>31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SimSun"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487363">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chemeClr val="tx1"/>
                          </a:solidFill>
                          <a:effectLst/>
                          <a:latin typeface="Times New Roman" pitchFamily="18" charset="0"/>
                          <a:ea typeface="Times New Roman" pitchFamily="18" charset="0"/>
                          <a:cs typeface="Arial" pitchFamily="34" charset="0"/>
                        </a:rPr>
                        <a:t>PHAI</a:t>
                      </a:r>
                      <a:endPar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SimSun" pitchFamily="2" charset="-122"/>
                        </a:rPr>
                        <a:t>35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SimSun"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487363">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chemeClr val="tx1"/>
                          </a:solidFill>
                          <a:effectLst/>
                          <a:latin typeface="Times New Roman" pitchFamily="18" charset="0"/>
                          <a:ea typeface="Times New Roman" pitchFamily="18" charset="0"/>
                          <a:cs typeface="Arial" pitchFamily="34" charset="0"/>
                        </a:rPr>
                        <a:t>MAKH</a:t>
                      </a:r>
                      <a:endPar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SimSun" pitchFamily="2" charset="-122"/>
                        </a:rPr>
                        <a:t>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SimSun"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bl>
          </a:graphicData>
        </a:graphic>
      </p:graphicFrame>
      <p:sp>
        <p:nvSpPr>
          <p:cNvPr id="22530" name="Rectangle 2"/>
          <p:cNvSpPr>
            <a:spLocks noChangeArrowheads="1"/>
          </p:cNvSpPr>
          <p:nvPr/>
        </p:nvSpPr>
        <p:spPr bwMode="auto">
          <a:xfrm>
            <a:off x="960438" y="609600"/>
            <a:ext cx="8183562"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4400" b="1">
                <a:solidFill>
                  <a:srgbClr val="0000FF"/>
                </a:solidFill>
                <a:effectLst>
                  <a:outerShdw blurRad="38100" dist="38100" dir="2700000" algn="tl">
                    <a:srgbClr val="C0C0C0"/>
                  </a:outerShdw>
                </a:effectLst>
              </a:rPr>
              <a:t>Kiến trúc database ba mức</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405508"/>
                                        </p:tgtEl>
                                        <p:attrNameLst>
                                          <p:attrName>style.visibility</p:attrName>
                                        </p:attrNameLst>
                                      </p:cBhvr>
                                      <p:to>
                                        <p:strVal val="visible"/>
                                      </p:to>
                                    </p:set>
                                    <p:anim calcmode="lin" valueType="num">
                                      <p:cBhvr>
                                        <p:cTn id="7" dur="500" fill="hold"/>
                                        <p:tgtEl>
                                          <p:spTgt spid="405508"/>
                                        </p:tgtEl>
                                        <p:attrNameLst>
                                          <p:attrName>ppt_x</p:attrName>
                                        </p:attrNameLst>
                                      </p:cBhvr>
                                      <p:tavLst>
                                        <p:tav tm="0">
                                          <p:val>
                                            <p:strVal val="#ppt_x-#ppt_w/2"/>
                                          </p:val>
                                        </p:tav>
                                        <p:tav tm="100000">
                                          <p:val>
                                            <p:strVal val="#ppt_x"/>
                                          </p:val>
                                        </p:tav>
                                      </p:tavLst>
                                    </p:anim>
                                    <p:anim calcmode="lin" valueType="num">
                                      <p:cBhvr>
                                        <p:cTn id="8" dur="500" fill="hold"/>
                                        <p:tgtEl>
                                          <p:spTgt spid="405508"/>
                                        </p:tgtEl>
                                        <p:attrNameLst>
                                          <p:attrName>ppt_y</p:attrName>
                                        </p:attrNameLst>
                                      </p:cBhvr>
                                      <p:tavLst>
                                        <p:tav tm="0">
                                          <p:val>
                                            <p:strVal val="#ppt_y"/>
                                          </p:val>
                                        </p:tav>
                                        <p:tav tm="100000">
                                          <p:val>
                                            <p:strVal val="#ppt_y"/>
                                          </p:val>
                                        </p:tav>
                                      </p:tavLst>
                                    </p:anim>
                                    <p:anim calcmode="lin" valueType="num">
                                      <p:cBhvr>
                                        <p:cTn id="9" dur="500" fill="hold"/>
                                        <p:tgtEl>
                                          <p:spTgt spid="405508"/>
                                        </p:tgtEl>
                                        <p:attrNameLst>
                                          <p:attrName>ppt_w</p:attrName>
                                        </p:attrNameLst>
                                      </p:cBhvr>
                                      <p:tavLst>
                                        <p:tav tm="0">
                                          <p:val>
                                            <p:fltVal val="0"/>
                                          </p:val>
                                        </p:tav>
                                        <p:tav tm="100000">
                                          <p:val>
                                            <p:strVal val="#ppt_w"/>
                                          </p:val>
                                        </p:tav>
                                      </p:tavLst>
                                    </p:anim>
                                    <p:anim calcmode="lin" valueType="num">
                                      <p:cBhvr>
                                        <p:cTn id="10" dur="500" fill="hold"/>
                                        <p:tgtEl>
                                          <p:spTgt spid="405508"/>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405507">
                                            <p:txEl>
                                              <p:pRg st="0" end="0"/>
                                            </p:txEl>
                                          </p:spTgt>
                                        </p:tgtEl>
                                        <p:attrNameLst>
                                          <p:attrName>style.visibility</p:attrName>
                                        </p:attrNameLst>
                                      </p:cBhvr>
                                      <p:to>
                                        <p:strVal val="visible"/>
                                      </p:to>
                                    </p:set>
                                    <p:animEffect transition="in" filter="slide(fromBottom)">
                                      <p:cBhvr>
                                        <p:cTn id="15" dur="500"/>
                                        <p:tgtEl>
                                          <p:spTgt spid="405507">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405507">
                                            <p:txEl>
                                              <p:pRg st="1" end="1"/>
                                            </p:txEl>
                                          </p:spTgt>
                                        </p:tgtEl>
                                        <p:attrNameLst>
                                          <p:attrName>style.visibility</p:attrName>
                                        </p:attrNameLst>
                                      </p:cBhvr>
                                      <p:to>
                                        <p:strVal val="visible"/>
                                      </p:to>
                                    </p:set>
                                    <p:animEffect transition="in" filter="slide(fromBottom)">
                                      <p:cBhvr>
                                        <p:cTn id="20" dur="500"/>
                                        <p:tgtEl>
                                          <p:spTgt spid="405507">
                                            <p:txEl>
                                              <p:pRg st="1" end="1"/>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405507">
                                            <p:txEl>
                                              <p:pRg st="2" end="2"/>
                                            </p:txEl>
                                          </p:spTgt>
                                        </p:tgtEl>
                                        <p:attrNameLst>
                                          <p:attrName>style.visibility</p:attrName>
                                        </p:attrNameLst>
                                      </p:cBhvr>
                                      <p:to>
                                        <p:strVal val="visible"/>
                                      </p:to>
                                    </p:set>
                                    <p:animEffect transition="in" filter="slide(fromBottom)">
                                      <p:cBhvr>
                                        <p:cTn id="23" dur="500"/>
                                        <p:tgtEl>
                                          <p:spTgt spid="4055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fld id="{7E1AC4AF-5A9E-4000-9C91-E8595F74EBAA}" type="slidenum">
              <a:rPr lang="en-US"/>
              <a:pPr/>
              <a:t>7</a:t>
            </a:fld>
            <a:endParaRPr lang="en-US"/>
          </a:p>
        </p:txBody>
      </p:sp>
      <p:sp>
        <p:nvSpPr>
          <p:cNvPr id="271363" name="Rectangle 3"/>
          <p:cNvSpPr>
            <a:spLocks noGrp="1" noChangeArrowheads="1"/>
          </p:cNvSpPr>
          <p:nvPr>
            <p:ph idx="4294967295"/>
          </p:nvPr>
        </p:nvSpPr>
        <p:spPr>
          <a:xfrm>
            <a:off x="604724" y="1924050"/>
            <a:ext cx="8183563" cy="4187825"/>
          </a:xfrm>
        </p:spPr>
        <p:txBody>
          <a:bodyPr lIns="182880" tIns="91440"/>
          <a:lstStyle/>
          <a:p>
            <a:pPr marL="400050" indent="-400050"/>
            <a:r>
              <a:rPr lang="en-US" sz="2200" b="1"/>
              <a:t>Siêu dữ liệu (metadata):</a:t>
            </a:r>
            <a:r>
              <a:rPr lang="en-US" sz="2200"/>
              <a:t> mô tả các tính chất hoặc các đặc điểm của dữ liệu người dùng cuối. Các đặc tính là định nghĩa dữ liệu, cấu trúc dữ liệu, qui tắc/ràng buộc.</a:t>
            </a:r>
          </a:p>
          <a:p>
            <a:pPr marL="400050" indent="-400050"/>
            <a:endParaRPr lang="en-US" sz="2200"/>
          </a:p>
        </p:txBody>
      </p:sp>
      <p:sp>
        <p:nvSpPr>
          <p:cNvPr id="5" name="Footer Placeholder 4"/>
          <p:cNvSpPr txBox="1">
            <a:spLocks noGrp="1"/>
          </p:cNvSpPr>
          <p:nvPr/>
        </p:nvSpPr>
        <p:spPr>
          <a:xfrm>
            <a:off x="6062663" y="6111875"/>
            <a:ext cx="2286000" cy="365125"/>
          </a:xfrm>
          <a:prstGeom prst="rect">
            <a:avLst/>
          </a:prstGeom>
          <a:noFill/>
        </p:spPr>
        <p:txBody>
          <a:bodyPr anchor="b"/>
          <a:lstStyle/>
          <a:p>
            <a:pPr eaLnBrk="1" hangingPunct="1">
              <a:defRPr/>
            </a:pPr>
            <a:r>
              <a:rPr lang="en-US" sz="1000">
                <a:solidFill>
                  <a:schemeClr val="bg2">
                    <a:shade val="50000"/>
                  </a:schemeClr>
                </a:solidFill>
                <a:latin typeface="Verdana" pitchFamily="34" charset="0"/>
              </a:rPr>
              <a:t>Database System</a:t>
            </a:r>
          </a:p>
        </p:txBody>
      </p:sp>
      <p:graphicFrame>
        <p:nvGraphicFramePr>
          <p:cNvPr id="271406" name="Group 46"/>
          <p:cNvGraphicFramePr>
            <a:graphicFrameLocks noGrp="1"/>
          </p:cNvGraphicFramePr>
          <p:nvPr>
            <p:extLst>
              <p:ext uri="{D42A27DB-BD31-4B8C-83A1-F6EECF244321}">
                <p14:modId xmlns:p14="http://schemas.microsoft.com/office/powerpoint/2010/main" val="555171766"/>
              </p:ext>
            </p:extLst>
          </p:nvPr>
        </p:nvGraphicFramePr>
        <p:xfrm>
          <a:off x="1223542" y="3478889"/>
          <a:ext cx="7310858" cy="2417086"/>
        </p:xfrm>
        <a:graphic>
          <a:graphicData uri="http://schemas.openxmlformats.org/drawingml/2006/table">
            <a:tbl>
              <a:tblPr/>
              <a:tblGrid>
                <a:gridCol w="1197540">
                  <a:extLst>
                    <a:ext uri="{9D8B030D-6E8A-4147-A177-3AD203B41FA5}">
                      <a16:colId xmlns:a16="http://schemas.microsoft.com/office/drawing/2014/main" val="20000"/>
                    </a:ext>
                  </a:extLst>
                </a:gridCol>
                <a:gridCol w="2989118">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83792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pitchFamily="34" charset="0"/>
                        </a:rPr>
                        <a:t>Masv</a:t>
                      </a:r>
                    </a:p>
                  </a:txBody>
                  <a:tcPr horzOverflow="overflow">
                    <a:lnL w="28575" cap="flat" cmpd="sng" algn="ctr">
                      <a:solidFill>
                        <a:srgbClr val="800000"/>
                      </a:solidFill>
                      <a:prstDash val="solid"/>
                      <a:round/>
                      <a:headEnd type="none" w="med" len="med"/>
                      <a:tailEnd type="none" w="med" len="med"/>
                    </a:lnL>
                    <a:lnR w="28575" cap="flat" cmpd="sng" algn="ctr">
                      <a:solidFill>
                        <a:srgbClr val="800000"/>
                      </a:solidFill>
                      <a:prstDash val="solid"/>
                      <a:round/>
                      <a:headEnd type="none" w="med" len="med"/>
                      <a:tailEnd type="none" w="med" len="med"/>
                    </a:lnR>
                    <a:lnT w="28575" cap="flat" cmpd="sng" algn="ctr">
                      <a:solidFill>
                        <a:srgbClr val="800000"/>
                      </a:solidFill>
                      <a:prstDash val="solid"/>
                      <a:round/>
                      <a:headEnd type="none" w="med" len="med"/>
                      <a:tailEnd type="none" w="med" len="med"/>
                    </a:lnT>
                    <a:lnB w="28575" cap="flat" cmpd="sng" algn="ctr">
                      <a:solidFill>
                        <a:srgbClr val="8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pitchFamily="34" charset="0"/>
                        </a:rPr>
                        <a:t>HoTen</a:t>
                      </a:r>
                    </a:p>
                  </a:txBody>
                  <a:tcPr horzOverflow="overflow">
                    <a:lnL w="28575" cap="flat" cmpd="sng" algn="ctr">
                      <a:solidFill>
                        <a:srgbClr val="800000"/>
                      </a:solidFill>
                      <a:prstDash val="solid"/>
                      <a:round/>
                      <a:headEnd type="none" w="med" len="med"/>
                      <a:tailEnd type="none" w="med" len="med"/>
                    </a:lnL>
                    <a:lnR w="28575" cap="flat" cmpd="sng" algn="ctr">
                      <a:solidFill>
                        <a:srgbClr val="800000"/>
                      </a:solidFill>
                      <a:prstDash val="solid"/>
                      <a:round/>
                      <a:headEnd type="none" w="med" len="med"/>
                      <a:tailEnd type="none" w="med" len="med"/>
                    </a:lnR>
                    <a:lnT w="28575" cap="flat" cmpd="sng" algn="ctr">
                      <a:solidFill>
                        <a:srgbClr val="800000"/>
                      </a:solidFill>
                      <a:prstDash val="solid"/>
                      <a:round/>
                      <a:headEnd type="none" w="med" len="med"/>
                      <a:tailEnd type="none" w="med" len="med"/>
                    </a:lnT>
                    <a:lnB w="28575" cap="flat" cmpd="sng" algn="ctr">
                      <a:solidFill>
                        <a:srgbClr val="8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pitchFamily="34" charset="0"/>
                        </a:rPr>
                        <a:t>Lop</a:t>
                      </a:r>
                    </a:p>
                  </a:txBody>
                  <a:tcPr horzOverflow="overflow">
                    <a:lnL w="28575" cap="flat" cmpd="sng" algn="ctr">
                      <a:solidFill>
                        <a:srgbClr val="800000"/>
                      </a:solidFill>
                      <a:prstDash val="solid"/>
                      <a:round/>
                      <a:headEnd type="none" w="med" len="med"/>
                      <a:tailEnd type="none" w="med" len="med"/>
                    </a:lnL>
                    <a:lnR w="28575" cap="flat" cmpd="sng" algn="ctr">
                      <a:solidFill>
                        <a:srgbClr val="800000"/>
                      </a:solidFill>
                      <a:prstDash val="solid"/>
                      <a:round/>
                      <a:headEnd type="none" w="med" len="med"/>
                      <a:tailEnd type="none" w="med" len="med"/>
                    </a:lnR>
                    <a:lnT w="28575" cap="flat" cmpd="sng" algn="ctr">
                      <a:solidFill>
                        <a:srgbClr val="800000"/>
                      </a:solidFill>
                      <a:prstDash val="solid"/>
                      <a:round/>
                      <a:headEnd type="none" w="med" len="med"/>
                      <a:tailEnd type="none" w="med" len="med"/>
                    </a:lnT>
                    <a:lnB w="28575" cap="flat" cmpd="sng" algn="ctr">
                      <a:solidFill>
                        <a:srgbClr val="800000"/>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pitchFamily="34" charset="0"/>
                        </a:rPr>
                        <a:t>Tuoi</a:t>
                      </a:r>
                    </a:p>
                  </a:txBody>
                  <a:tcPr horzOverflow="overflow">
                    <a:lnL w="28575" cap="flat" cmpd="sng" algn="ctr">
                      <a:solidFill>
                        <a:srgbClr val="800000"/>
                      </a:solidFill>
                      <a:prstDash val="solid"/>
                      <a:round/>
                      <a:headEnd type="none" w="med" len="med"/>
                      <a:tailEnd type="none" w="med" len="med"/>
                    </a:lnL>
                    <a:lnR w="28575" cap="flat" cmpd="sng" algn="ctr">
                      <a:solidFill>
                        <a:srgbClr val="800000"/>
                      </a:solidFill>
                      <a:prstDash val="solid"/>
                      <a:round/>
                      <a:headEnd type="none" w="med" len="med"/>
                      <a:tailEnd type="none" w="med" len="med"/>
                    </a:lnR>
                    <a:lnT w="28575" cap="flat" cmpd="sng" algn="ctr">
                      <a:solidFill>
                        <a:srgbClr val="800000"/>
                      </a:solidFill>
                      <a:prstDash val="solid"/>
                      <a:round/>
                      <a:headEnd type="none" w="med" len="med"/>
                      <a:tailEnd type="none" w="med" len="med"/>
                    </a:lnT>
                    <a:lnB w="28575" cap="flat" cmpd="sng" algn="ctr">
                      <a:solidFill>
                        <a:srgbClr val="800000"/>
                      </a:solidFill>
                      <a:prstDash val="solid"/>
                      <a:roun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10000"/>
                  </a:ext>
                </a:extLst>
              </a:tr>
              <a:tr h="83792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01234</a:t>
                      </a:r>
                    </a:p>
                  </a:txBody>
                  <a:tcPr horzOverflow="overflow">
                    <a:lnL w="28575" cap="flat" cmpd="sng" algn="ctr">
                      <a:solidFill>
                        <a:srgbClr val="800000"/>
                      </a:solidFill>
                      <a:prstDash val="solid"/>
                      <a:round/>
                      <a:headEnd type="none" w="med" len="med"/>
                      <a:tailEnd type="none" w="med" len="med"/>
                    </a:lnL>
                    <a:lnR w="28575" cap="flat" cmpd="sng" algn="ctr">
                      <a:solidFill>
                        <a:srgbClr val="800000"/>
                      </a:solidFill>
                      <a:prstDash val="solid"/>
                      <a:round/>
                      <a:headEnd type="none" w="med" len="med"/>
                      <a:tailEnd type="none" w="med" len="med"/>
                    </a:lnR>
                    <a:lnT w="28575" cap="flat" cmpd="sng" algn="ctr">
                      <a:solidFill>
                        <a:srgbClr val="800000"/>
                      </a:solidFill>
                      <a:prstDash val="solid"/>
                      <a:round/>
                      <a:headEnd type="none" w="med" len="med"/>
                      <a:tailEnd type="none" w="med" len="med"/>
                    </a:lnT>
                    <a:lnB w="28575" cap="flat" cmpd="sng" algn="ctr">
                      <a:solidFill>
                        <a:srgbClr val="8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Nguyễn Lan</a:t>
                      </a:r>
                    </a:p>
                  </a:txBody>
                  <a:tcPr horzOverflow="overflow">
                    <a:lnL w="28575" cap="flat" cmpd="sng" algn="ctr">
                      <a:solidFill>
                        <a:srgbClr val="800000"/>
                      </a:solidFill>
                      <a:prstDash val="solid"/>
                      <a:round/>
                      <a:headEnd type="none" w="med" len="med"/>
                      <a:tailEnd type="none" w="med" len="med"/>
                    </a:lnL>
                    <a:lnR w="28575" cap="flat" cmpd="sng" algn="ctr">
                      <a:solidFill>
                        <a:srgbClr val="800000"/>
                      </a:solidFill>
                      <a:prstDash val="solid"/>
                      <a:round/>
                      <a:headEnd type="none" w="med" len="med"/>
                      <a:tailEnd type="none" w="med" len="med"/>
                    </a:lnR>
                    <a:lnT w="28575" cap="flat" cmpd="sng" algn="ctr">
                      <a:solidFill>
                        <a:srgbClr val="800000"/>
                      </a:solidFill>
                      <a:prstDash val="solid"/>
                      <a:round/>
                      <a:headEnd type="none" w="med" len="med"/>
                      <a:tailEnd type="none" w="med" len="med"/>
                    </a:lnT>
                    <a:lnB w="28575" cap="flat" cmpd="sng" algn="ctr">
                      <a:solidFill>
                        <a:srgbClr val="8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DHTH9A</a:t>
                      </a:r>
                    </a:p>
                  </a:txBody>
                  <a:tcPr horzOverflow="overflow">
                    <a:lnL w="28575" cap="flat" cmpd="sng" algn="ctr">
                      <a:solidFill>
                        <a:srgbClr val="800000"/>
                      </a:solidFill>
                      <a:prstDash val="solid"/>
                      <a:round/>
                      <a:headEnd type="none" w="med" len="med"/>
                      <a:tailEnd type="none" w="med" len="med"/>
                    </a:lnL>
                    <a:lnR w="28575" cap="flat" cmpd="sng" algn="ctr">
                      <a:solidFill>
                        <a:srgbClr val="800000"/>
                      </a:solidFill>
                      <a:prstDash val="solid"/>
                      <a:round/>
                      <a:headEnd type="none" w="med" len="med"/>
                      <a:tailEnd type="none" w="med" len="med"/>
                    </a:lnR>
                    <a:lnT w="28575" cap="flat" cmpd="sng" algn="ctr">
                      <a:solidFill>
                        <a:srgbClr val="800000"/>
                      </a:solidFill>
                      <a:prstDash val="solid"/>
                      <a:round/>
                      <a:headEnd type="none" w="med" len="med"/>
                      <a:tailEnd type="none" w="med" len="med"/>
                    </a:lnT>
                    <a:lnB w="28575" cap="flat" cmpd="sng" algn="ctr">
                      <a:solidFill>
                        <a:srgbClr val="8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20</a:t>
                      </a:r>
                    </a:p>
                  </a:txBody>
                  <a:tcPr horzOverflow="overflow">
                    <a:lnL w="28575" cap="flat" cmpd="sng" algn="ctr">
                      <a:solidFill>
                        <a:srgbClr val="800000"/>
                      </a:solidFill>
                      <a:prstDash val="solid"/>
                      <a:round/>
                      <a:headEnd type="none" w="med" len="med"/>
                      <a:tailEnd type="none" w="med" len="med"/>
                    </a:lnL>
                    <a:lnR w="28575" cap="flat" cmpd="sng" algn="ctr">
                      <a:solidFill>
                        <a:srgbClr val="800000"/>
                      </a:solidFill>
                      <a:prstDash val="solid"/>
                      <a:round/>
                      <a:headEnd type="none" w="med" len="med"/>
                      <a:tailEnd type="none" w="med" len="med"/>
                    </a:lnR>
                    <a:lnT w="28575" cap="flat" cmpd="sng" algn="ctr">
                      <a:solidFill>
                        <a:srgbClr val="800000"/>
                      </a:solidFill>
                      <a:prstDash val="solid"/>
                      <a:round/>
                      <a:headEnd type="none" w="med" len="med"/>
                      <a:tailEnd type="none" w="med" len="med"/>
                    </a:lnT>
                    <a:lnB w="28575" cap="flat" cmpd="sng" algn="ctr">
                      <a:solidFill>
                        <a:srgbClr val="8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7412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02345</a:t>
                      </a:r>
                    </a:p>
                  </a:txBody>
                  <a:tcPr horzOverflow="overflow">
                    <a:lnL w="28575" cap="flat" cmpd="sng" algn="ctr">
                      <a:solidFill>
                        <a:srgbClr val="800000"/>
                      </a:solidFill>
                      <a:prstDash val="solid"/>
                      <a:round/>
                      <a:headEnd type="none" w="med" len="med"/>
                      <a:tailEnd type="none" w="med" len="med"/>
                    </a:lnL>
                    <a:lnR w="28575" cap="flat" cmpd="sng" algn="ctr">
                      <a:solidFill>
                        <a:srgbClr val="800000"/>
                      </a:solidFill>
                      <a:prstDash val="solid"/>
                      <a:round/>
                      <a:headEnd type="none" w="med" len="med"/>
                      <a:tailEnd type="none" w="med" len="med"/>
                    </a:lnR>
                    <a:lnT w="28575" cap="flat" cmpd="sng" algn="ctr">
                      <a:solidFill>
                        <a:srgbClr val="800000"/>
                      </a:solidFill>
                      <a:prstDash val="solid"/>
                      <a:round/>
                      <a:headEnd type="none" w="med" len="med"/>
                      <a:tailEnd type="none" w="med" len="med"/>
                    </a:lnT>
                    <a:lnB w="28575" cap="flat" cmpd="sng" algn="ctr">
                      <a:solidFill>
                        <a:srgbClr val="8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Trần Hoàng</a:t>
                      </a:r>
                    </a:p>
                  </a:txBody>
                  <a:tcPr horzOverflow="overflow">
                    <a:lnL w="28575" cap="flat" cmpd="sng" algn="ctr">
                      <a:solidFill>
                        <a:srgbClr val="800000"/>
                      </a:solidFill>
                      <a:prstDash val="solid"/>
                      <a:round/>
                      <a:headEnd type="none" w="med" len="med"/>
                      <a:tailEnd type="none" w="med" len="med"/>
                    </a:lnL>
                    <a:lnR w="28575" cap="flat" cmpd="sng" algn="ctr">
                      <a:solidFill>
                        <a:srgbClr val="800000"/>
                      </a:solidFill>
                      <a:prstDash val="solid"/>
                      <a:round/>
                      <a:headEnd type="none" w="med" len="med"/>
                      <a:tailEnd type="none" w="med" len="med"/>
                    </a:lnR>
                    <a:lnT w="28575" cap="flat" cmpd="sng" algn="ctr">
                      <a:solidFill>
                        <a:srgbClr val="800000"/>
                      </a:solidFill>
                      <a:prstDash val="solid"/>
                      <a:round/>
                      <a:headEnd type="none" w="med" len="med"/>
                      <a:tailEnd type="none" w="med" len="med"/>
                    </a:lnT>
                    <a:lnB w="28575" cap="flat" cmpd="sng" algn="ctr">
                      <a:solidFill>
                        <a:srgbClr val="8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DHTH9B</a:t>
                      </a:r>
                    </a:p>
                  </a:txBody>
                  <a:tcPr horzOverflow="overflow">
                    <a:lnL w="28575" cap="flat" cmpd="sng" algn="ctr">
                      <a:solidFill>
                        <a:srgbClr val="800000"/>
                      </a:solidFill>
                      <a:prstDash val="solid"/>
                      <a:round/>
                      <a:headEnd type="none" w="med" len="med"/>
                      <a:tailEnd type="none" w="med" len="med"/>
                    </a:lnL>
                    <a:lnR w="28575" cap="flat" cmpd="sng" algn="ctr">
                      <a:solidFill>
                        <a:srgbClr val="800000"/>
                      </a:solidFill>
                      <a:prstDash val="solid"/>
                      <a:round/>
                      <a:headEnd type="none" w="med" len="med"/>
                      <a:tailEnd type="none" w="med" len="med"/>
                    </a:lnR>
                    <a:lnT w="28575" cap="flat" cmpd="sng" algn="ctr">
                      <a:solidFill>
                        <a:srgbClr val="800000"/>
                      </a:solidFill>
                      <a:prstDash val="solid"/>
                      <a:round/>
                      <a:headEnd type="none" w="med" len="med"/>
                      <a:tailEnd type="none" w="med" len="med"/>
                    </a:lnT>
                    <a:lnB w="28575" cap="flat" cmpd="sng" algn="ctr">
                      <a:solidFill>
                        <a:srgbClr val="8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19</a:t>
                      </a:r>
                    </a:p>
                  </a:txBody>
                  <a:tcPr horzOverflow="overflow">
                    <a:lnL w="28575" cap="flat" cmpd="sng" algn="ctr">
                      <a:solidFill>
                        <a:srgbClr val="800000"/>
                      </a:solidFill>
                      <a:prstDash val="solid"/>
                      <a:round/>
                      <a:headEnd type="none" w="med" len="med"/>
                      <a:tailEnd type="none" w="med" len="med"/>
                    </a:lnL>
                    <a:lnR w="28575" cap="flat" cmpd="sng" algn="ctr">
                      <a:solidFill>
                        <a:srgbClr val="800000"/>
                      </a:solidFill>
                      <a:prstDash val="solid"/>
                      <a:round/>
                      <a:headEnd type="none" w="med" len="med"/>
                      <a:tailEnd type="none" w="med" len="med"/>
                    </a:lnR>
                    <a:lnT w="28575" cap="flat" cmpd="sng" algn="ctr">
                      <a:solidFill>
                        <a:srgbClr val="800000"/>
                      </a:solidFill>
                      <a:prstDash val="solid"/>
                      <a:round/>
                      <a:headEnd type="none" w="med" len="med"/>
                      <a:tailEnd type="none" w="med" len="med"/>
                    </a:lnT>
                    <a:lnB w="28575" cap="flat" cmpd="sng" algn="ctr">
                      <a:solidFill>
                        <a:srgbClr val="8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bl>
          </a:graphicData>
        </a:graphic>
      </p:graphicFrame>
      <p:grpSp>
        <p:nvGrpSpPr>
          <p:cNvPr id="271403" name="Group 43"/>
          <p:cNvGrpSpPr>
            <a:grpSpLocks/>
          </p:cNvGrpSpPr>
          <p:nvPr/>
        </p:nvGrpSpPr>
        <p:grpSpPr bwMode="auto">
          <a:xfrm>
            <a:off x="1066798" y="3192326"/>
            <a:ext cx="7772401" cy="2703491"/>
            <a:chOff x="768" y="2400"/>
            <a:chExt cx="4704" cy="1940"/>
          </a:xfrm>
        </p:grpSpPr>
        <p:sp>
          <p:nvSpPr>
            <p:cNvPr id="271404" name="Rectangle 44"/>
            <p:cNvSpPr>
              <a:spLocks noChangeArrowheads="1"/>
            </p:cNvSpPr>
            <p:nvPr/>
          </p:nvSpPr>
          <p:spPr bwMode="auto">
            <a:xfrm>
              <a:off x="768" y="2400"/>
              <a:ext cx="4704" cy="15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1405" name="Text Box 45"/>
            <p:cNvSpPr txBox="1">
              <a:spLocks noChangeArrowheads="1"/>
            </p:cNvSpPr>
            <p:nvPr/>
          </p:nvSpPr>
          <p:spPr bwMode="auto">
            <a:xfrm>
              <a:off x="861" y="2400"/>
              <a:ext cx="4512" cy="1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1543050">
                <a:defRPr kumimoji="1" sz="2400">
                  <a:solidFill>
                    <a:schemeClr val="tx1"/>
                  </a:solidFill>
                  <a:latin typeface="Times New Roman" pitchFamily="18" charset="0"/>
                </a:defRPr>
              </a:lvl1pPr>
              <a:lvl2pPr defTabSz="1543050">
                <a:defRPr kumimoji="1" sz="2400">
                  <a:solidFill>
                    <a:schemeClr val="tx1"/>
                  </a:solidFill>
                  <a:latin typeface="Times New Roman" pitchFamily="18" charset="0"/>
                </a:defRPr>
              </a:lvl2pPr>
              <a:lvl3pPr defTabSz="1543050">
                <a:defRPr kumimoji="1" sz="2400">
                  <a:solidFill>
                    <a:schemeClr val="tx1"/>
                  </a:solidFill>
                  <a:latin typeface="Times New Roman" pitchFamily="18" charset="0"/>
                </a:defRPr>
              </a:lvl3pPr>
              <a:lvl4pPr defTabSz="1543050">
                <a:defRPr kumimoji="1" sz="2400">
                  <a:solidFill>
                    <a:schemeClr val="tx1"/>
                  </a:solidFill>
                  <a:latin typeface="Times New Roman" pitchFamily="18" charset="0"/>
                </a:defRPr>
              </a:lvl4pPr>
              <a:lvl5pPr defTabSz="1543050">
                <a:defRPr kumimoji="1" sz="2400">
                  <a:solidFill>
                    <a:schemeClr val="tx1"/>
                  </a:solidFill>
                  <a:latin typeface="Times New Roman" pitchFamily="18" charset="0"/>
                </a:defRPr>
              </a:lvl5pPr>
              <a:lvl6pPr defTabSz="1543050" fontAlgn="base">
                <a:spcBef>
                  <a:spcPct val="0"/>
                </a:spcBef>
                <a:spcAft>
                  <a:spcPct val="0"/>
                </a:spcAft>
                <a:defRPr kumimoji="1" sz="2400">
                  <a:solidFill>
                    <a:schemeClr val="tx1"/>
                  </a:solidFill>
                  <a:latin typeface="Times New Roman" pitchFamily="18" charset="0"/>
                </a:defRPr>
              </a:lvl6pPr>
              <a:lvl7pPr defTabSz="1543050" fontAlgn="base">
                <a:spcBef>
                  <a:spcPct val="0"/>
                </a:spcBef>
                <a:spcAft>
                  <a:spcPct val="0"/>
                </a:spcAft>
                <a:defRPr kumimoji="1" sz="2400">
                  <a:solidFill>
                    <a:schemeClr val="tx1"/>
                  </a:solidFill>
                  <a:latin typeface="Times New Roman" pitchFamily="18" charset="0"/>
                </a:defRPr>
              </a:lvl7pPr>
              <a:lvl8pPr defTabSz="1543050" fontAlgn="base">
                <a:spcBef>
                  <a:spcPct val="0"/>
                </a:spcBef>
                <a:spcAft>
                  <a:spcPct val="0"/>
                </a:spcAft>
                <a:defRPr kumimoji="1" sz="2400">
                  <a:solidFill>
                    <a:schemeClr val="tx1"/>
                  </a:solidFill>
                  <a:latin typeface="Times New Roman" pitchFamily="18" charset="0"/>
                </a:defRPr>
              </a:lvl8pPr>
              <a:lvl9pPr defTabSz="1543050" fontAlgn="base">
                <a:spcBef>
                  <a:spcPct val="0"/>
                </a:spcBef>
                <a:spcAft>
                  <a:spcPct val="0"/>
                </a:spcAft>
                <a:defRPr kumimoji="1" sz="2400">
                  <a:solidFill>
                    <a:schemeClr val="tx1"/>
                  </a:solidFill>
                  <a:latin typeface="Times New Roman" pitchFamily="18" charset="0"/>
                </a:defRPr>
              </a:lvl9pPr>
            </a:lstStyle>
            <a:p>
              <a:pPr algn="just" eaLnBrk="1" hangingPunct="1">
                <a:lnSpc>
                  <a:spcPct val="90000"/>
                </a:lnSpc>
                <a:spcBef>
                  <a:spcPct val="20000"/>
                </a:spcBef>
                <a:buClr>
                  <a:srgbClr val="0000FF"/>
                </a:buClr>
                <a:buSzPct val="75000"/>
                <a:buFont typeface="Wingdings" pitchFamily="2" charset="2"/>
                <a:buNone/>
              </a:pPr>
              <a:r>
                <a:rPr kumimoji="0" lang="en-US" sz="1800" b="1" i="1">
                  <a:solidFill>
                    <a:srgbClr val="FF0000"/>
                  </a:solidFill>
                  <a:latin typeface="Arial" pitchFamily="34" charset="0"/>
                  <a:cs typeface="Arial" pitchFamily="34" charset="0"/>
                </a:rPr>
                <a:t>Siêu dữ liệu cho Sinh_viên</a:t>
              </a:r>
            </a:p>
            <a:p>
              <a:pPr algn="just" eaLnBrk="1" hangingPunct="1">
                <a:lnSpc>
                  <a:spcPct val="90000"/>
                </a:lnSpc>
                <a:spcBef>
                  <a:spcPct val="20000"/>
                </a:spcBef>
                <a:buClr>
                  <a:srgbClr val="0000FF"/>
                </a:buClr>
                <a:buSzPct val="75000"/>
                <a:buFont typeface="Wingdings" pitchFamily="2" charset="2"/>
                <a:buNone/>
              </a:pPr>
              <a:r>
                <a:rPr kumimoji="0" lang="en-US" sz="1800" b="1">
                  <a:solidFill>
                    <a:srgbClr val="0000FF"/>
                  </a:solidFill>
                  <a:latin typeface="Courier New" pitchFamily="49" charset="0"/>
                  <a:cs typeface="Arial" pitchFamily="34" charset="0"/>
                </a:rPr>
                <a:t>   Data Item               Value</a:t>
              </a:r>
            </a:p>
            <a:p>
              <a:pPr algn="just" eaLnBrk="1" hangingPunct="1">
                <a:lnSpc>
                  <a:spcPct val="90000"/>
                </a:lnSpc>
                <a:spcBef>
                  <a:spcPct val="20000"/>
                </a:spcBef>
                <a:buClr>
                  <a:srgbClr val="0000FF"/>
                </a:buClr>
                <a:buSzPct val="75000"/>
                <a:buFont typeface="Wingdings" pitchFamily="2" charset="2"/>
                <a:buNone/>
              </a:pPr>
              <a:r>
                <a:rPr kumimoji="0" lang="en-US" sz="1800" b="1">
                  <a:solidFill>
                    <a:srgbClr val="0000FF"/>
                  </a:solidFill>
                  <a:latin typeface="Courier New" pitchFamily="49" charset="0"/>
                  <a:cs typeface="Arial" pitchFamily="34" charset="0"/>
                </a:rPr>
                <a:t>Name	Type	Length	Description</a:t>
              </a:r>
            </a:p>
            <a:p>
              <a:pPr algn="just" eaLnBrk="1" hangingPunct="1">
                <a:lnSpc>
                  <a:spcPct val="90000"/>
                </a:lnSpc>
                <a:spcBef>
                  <a:spcPct val="20000"/>
                </a:spcBef>
                <a:buClr>
                  <a:srgbClr val="0000FF"/>
                </a:buClr>
                <a:buSzPct val="75000"/>
                <a:buFont typeface="Wingdings" pitchFamily="2" charset="2"/>
                <a:buNone/>
              </a:pPr>
              <a:r>
                <a:rPr kumimoji="0" lang="en-US" sz="1800" b="1">
                  <a:latin typeface="Courier New" pitchFamily="49" charset="0"/>
                  <a:cs typeface="Arial" pitchFamily="34" charset="0"/>
                </a:rPr>
                <a:t>MaSV	Char	5	M</a:t>
              </a:r>
              <a:r>
                <a:rPr kumimoji="0" lang="en-US" sz="1800" b="1"/>
                <a:t>ã</a:t>
              </a:r>
              <a:r>
                <a:rPr kumimoji="0" lang="en-US" sz="1800" b="1">
                  <a:latin typeface="Courier New" pitchFamily="49" charset="0"/>
                  <a:cs typeface="Arial" pitchFamily="34" charset="0"/>
                </a:rPr>
                <a:t> sinh vi</a:t>
              </a:r>
              <a:r>
                <a:rPr kumimoji="0" lang="en-US" sz="1800" b="1"/>
                <a:t>ê</a:t>
              </a:r>
              <a:r>
                <a:rPr kumimoji="0" lang="en-US" sz="1800" b="1">
                  <a:latin typeface="Courier New" pitchFamily="49" charset="0"/>
                  <a:cs typeface="Arial" pitchFamily="34" charset="0"/>
                </a:rPr>
                <a:t>n  </a:t>
              </a:r>
            </a:p>
            <a:p>
              <a:pPr algn="just" eaLnBrk="1" hangingPunct="1">
                <a:lnSpc>
                  <a:spcPct val="90000"/>
                </a:lnSpc>
                <a:spcBef>
                  <a:spcPct val="20000"/>
                </a:spcBef>
                <a:buClr>
                  <a:srgbClr val="0000FF"/>
                </a:buClr>
                <a:buSzPct val="75000"/>
                <a:buFont typeface="Wingdings" pitchFamily="2" charset="2"/>
                <a:buNone/>
              </a:pPr>
              <a:r>
                <a:rPr kumimoji="0" lang="en-US" sz="1800" b="1">
                  <a:latin typeface="Courier New" pitchFamily="49" charset="0"/>
                  <a:cs typeface="Arial" pitchFamily="34" charset="0"/>
                </a:rPr>
                <a:t>Hoten	Char	30	H</a:t>
              </a:r>
              <a:r>
                <a:rPr kumimoji="0" lang="en-US" sz="1800" b="1"/>
                <a:t>ọ và</a:t>
              </a:r>
              <a:r>
                <a:rPr kumimoji="0" lang="en-US" sz="1800" b="1">
                  <a:latin typeface="Courier New" pitchFamily="49" charset="0"/>
                  <a:cs typeface="Arial" pitchFamily="34" charset="0"/>
                </a:rPr>
                <a:t> t</a:t>
              </a:r>
              <a:r>
                <a:rPr kumimoji="0" lang="en-US" sz="1800" b="1"/>
                <a:t>ê</a:t>
              </a:r>
              <a:r>
                <a:rPr kumimoji="0" lang="en-US" sz="1800" b="1">
                  <a:latin typeface="Courier New" pitchFamily="49" charset="0"/>
                  <a:cs typeface="Arial" pitchFamily="34" charset="0"/>
                </a:rPr>
                <a:t>n sinh vi</a:t>
              </a:r>
              <a:r>
                <a:rPr kumimoji="0" lang="en-US" sz="1800" b="1"/>
                <a:t>ê</a:t>
              </a:r>
              <a:r>
                <a:rPr kumimoji="0" lang="en-US" sz="1800" b="1">
                  <a:latin typeface="Courier New" pitchFamily="49" charset="0"/>
                  <a:cs typeface="Arial" pitchFamily="34" charset="0"/>
                </a:rPr>
                <a:t>n</a:t>
              </a:r>
            </a:p>
            <a:p>
              <a:pPr algn="just" eaLnBrk="1" hangingPunct="1">
                <a:lnSpc>
                  <a:spcPct val="90000"/>
                </a:lnSpc>
                <a:spcBef>
                  <a:spcPct val="20000"/>
                </a:spcBef>
                <a:buClr>
                  <a:srgbClr val="0000FF"/>
                </a:buClr>
                <a:buSzPct val="75000"/>
                <a:buFont typeface="Wingdings" pitchFamily="2" charset="2"/>
                <a:buNone/>
              </a:pPr>
              <a:r>
                <a:rPr kumimoji="0" lang="en-US" sz="1800" b="1">
                  <a:latin typeface="Courier New" pitchFamily="49" charset="0"/>
                  <a:cs typeface="Arial" pitchFamily="34" charset="0"/>
                </a:rPr>
                <a:t>Lop	Char	7	L</a:t>
              </a:r>
              <a:r>
                <a:rPr kumimoji="0" lang="en-US" sz="1800" b="1"/>
                <a:t>ớ</a:t>
              </a:r>
              <a:r>
                <a:rPr kumimoji="0" lang="en-US" sz="1800" b="1">
                  <a:latin typeface="Courier New" pitchFamily="49" charset="0"/>
                  <a:cs typeface="Arial" pitchFamily="34" charset="0"/>
                </a:rPr>
                <a:t>p h</a:t>
              </a:r>
              <a:r>
                <a:rPr kumimoji="0" lang="en-US" sz="1800" b="1"/>
                <a:t>ọc</a:t>
              </a:r>
              <a:endParaRPr kumimoji="0" lang="en-US" sz="1800" b="1">
                <a:latin typeface="Courier New" pitchFamily="49" charset="0"/>
                <a:cs typeface="Arial" pitchFamily="34" charset="0"/>
              </a:endParaRPr>
            </a:p>
            <a:p>
              <a:pPr algn="just" eaLnBrk="1" hangingPunct="1">
                <a:lnSpc>
                  <a:spcPct val="90000"/>
                </a:lnSpc>
                <a:spcBef>
                  <a:spcPct val="20000"/>
                </a:spcBef>
                <a:buClr>
                  <a:srgbClr val="0000FF"/>
                </a:buClr>
                <a:buSzPct val="75000"/>
                <a:buFont typeface="Wingdings" pitchFamily="2" charset="2"/>
                <a:buNone/>
              </a:pPr>
              <a:r>
                <a:rPr kumimoji="0" lang="en-US" sz="1800" b="1">
                  <a:latin typeface="Courier New" pitchFamily="49" charset="0"/>
                  <a:cs typeface="Arial" pitchFamily="34" charset="0"/>
                </a:rPr>
                <a:t>Tuoi	smallint		Tu</a:t>
              </a:r>
              <a:r>
                <a:rPr kumimoji="0" lang="en-US" sz="1800" b="1"/>
                <a:t>ổ</a:t>
              </a:r>
              <a:r>
                <a:rPr kumimoji="0" lang="en-US" sz="1800" b="1">
                  <a:latin typeface="Courier New" pitchFamily="49" charset="0"/>
                  <a:cs typeface="Arial" pitchFamily="34" charset="0"/>
                </a:rPr>
                <a:t>i</a:t>
              </a:r>
            </a:p>
          </p:txBody>
        </p:sp>
      </p:grpSp>
      <p:sp>
        <p:nvSpPr>
          <p:cNvPr id="11" name="Rectangle 2"/>
          <p:cNvSpPr txBox="1">
            <a:spLocks noChangeArrowheads="1"/>
          </p:cNvSpPr>
          <p:nvPr/>
        </p:nvSpPr>
        <p:spPr bwMode="auto">
          <a:xfrm>
            <a:off x="838200" y="658906"/>
            <a:ext cx="8412162"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normAutofit fontScale="90000"/>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eaLnBrk="1" hangingPunct="1"/>
            <a:r>
              <a:rPr lang="en-US" kern="0">
                <a:solidFill>
                  <a:srgbClr val="C00000"/>
                </a:solidFill>
              </a:rPr>
              <a:t>Các khái niệm và các định nghĩa cơ bản</a:t>
            </a:r>
            <a:endParaRPr lang="en-US" b="1" kern="0">
              <a:solidFill>
                <a:srgbClr val="C00000"/>
              </a:solidFill>
              <a:effectLst>
                <a:outerShdw blurRad="38100" dist="38100" dir="2700000" algn="tl">
                  <a:srgbClr val="C0C0C0"/>
                </a:outerShdw>
              </a:effectLst>
            </a:endParaRPr>
          </a:p>
        </p:txBody>
      </p:sp>
      <p:sp>
        <p:nvSpPr>
          <p:cNvPr id="3" name="Rectangular Callout 2"/>
          <p:cNvSpPr/>
          <p:nvPr/>
        </p:nvSpPr>
        <p:spPr bwMode="auto">
          <a:xfrm>
            <a:off x="17928" y="3505200"/>
            <a:ext cx="1048871" cy="762000"/>
          </a:xfrm>
          <a:prstGeom prst="wedgeRectCallout">
            <a:avLst>
              <a:gd name="adj1" fmla="val 66621"/>
              <a:gd name="adj2" fmla="val -1030"/>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rPr>
              <a:t>Siêu</a:t>
            </a:r>
            <a:r>
              <a:rPr kumimoji="0" lang="en-US" sz="1800" b="1" i="0" u="none" strike="noStrike" cap="none" normalizeH="0">
                <a:ln>
                  <a:noFill/>
                </a:ln>
                <a:solidFill>
                  <a:schemeClr val="tx1"/>
                </a:solidFill>
                <a:effectLst/>
                <a:latin typeface="Times New Roman" pitchFamily="18" charset="0"/>
              </a:rPr>
              <a:t> dữ liệu</a:t>
            </a:r>
            <a:endParaRPr kumimoji="0" lang="en-US" sz="1800" b="1" i="0" u="none" strike="noStrike" cap="none" normalizeH="0" baseline="0">
              <a:ln>
                <a:noFill/>
              </a:ln>
              <a:solidFill>
                <a:schemeClr val="tx1"/>
              </a:solidFill>
              <a:effectLst/>
              <a:latin typeface="Times New Roman" pitchFamily="18" charset="0"/>
            </a:endParaRP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1000"/>
                                        <p:tgtEl>
                                          <p:spTgt spid="271403"/>
                                        </p:tgtEl>
                                      </p:cBhvr>
                                    </p:animEffect>
                                    <p:set>
                                      <p:cBhvr>
                                        <p:cTn id="7" dur="1" fill="hold">
                                          <p:stCondLst>
                                            <p:cond delay="999"/>
                                          </p:stCondLst>
                                        </p:cTn>
                                        <p:tgtEl>
                                          <p:spTgt spid="271403"/>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7140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86BF5A9-04E7-46B9-AFF9-F5F9C1DCFAE0}" type="slidenum">
              <a:rPr lang="en-US"/>
              <a:pPr/>
              <a:t>70</a:t>
            </a:fld>
            <a:endParaRPr lang="en-US"/>
          </a:p>
        </p:txBody>
      </p:sp>
      <p:sp>
        <p:nvSpPr>
          <p:cNvPr id="354307" name="Text Box 3"/>
          <p:cNvSpPr txBox="1">
            <a:spLocks noChangeArrowheads="1"/>
          </p:cNvSpPr>
          <p:nvPr/>
        </p:nvSpPr>
        <p:spPr bwMode="auto">
          <a:xfrm>
            <a:off x="685800" y="2133600"/>
            <a:ext cx="76200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pitchFamily="18" charset="0"/>
              </a:defRPr>
            </a:lvl1pPr>
            <a:lvl2pPr marL="514350">
              <a:defRPr kumimoji="1" sz="2400">
                <a:solidFill>
                  <a:schemeClr val="tx1"/>
                </a:solidFill>
                <a:latin typeface="Times New Roman" pitchFamily="18" charset="0"/>
              </a:defRPr>
            </a:lvl2pPr>
            <a:lvl3pPr>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fontAlgn="base">
              <a:spcBef>
                <a:spcPct val="0"/>
              </a:spcBef>
              <a:spcAft>
                <a:spcPct val="0"/>
              </a:spcAft>
              <a:defRPr kumimoji="1" sz="2400">
                <a:solidFill>
                  <a:schemeClr val="tx1"/>
                </a:solidFill>
                <a:latin typeface="Times New Roman" pitchFamily="18" charset="0"/>
              </a:defRPr>
            </a:lvl6pPr>
            <a:lvl7pPr fontAlgn="base">
              <a:spcBef>
                <a:spcPct val="0"/>
              </a:spcBef>
              <a:spcAft>
                <a:spcPct val="0"/>
              </a:spcAft>
              <a:defRPr kumimoji="1" sz="2400">
                <a:solidFill>
                  <a:schemeClr val="tx1"/>
                </a:solidFill>
                <a:latin typeface="Times New Roman" pitchFamily="18" charset="0"/>
              </a:defRPr>
            </a:lvl7pPr>
            <a:lvl8pPr fontAlgn="base">
              <a:spcBef>
                <a:spcPct val="0"/>
              </a:spcBef>
              <a:spcAft>
                <a:spcPct val="0"/>
              </a:spcAft>
              <a:defRPr kumimoji="1" sz="2400">
                <a:solidFill>
                  <a:schemeClr val="tx1"/>
                </a:solidFill>
                <a:latin typeface="Times New Roman" pitchFamily="18" charset="0"/>
              </a:defRPr>
            </a:lvl8pPr>
            <a:lvl9pPr fontAlgn="base">
              <a:spcBef>
                <a:spcPct val="0"/>
              </a:spcBef>
              <a:spcAft>
                <a:spcPct val="0"/>
              </a:spcAft>
              <a:defRPr kumimoji="1" sz="2400">
                <a:solidFill>
                  <a:schemeClr val="tx1"/>
                </a:solidFill>
                <a:latin typeface="Times New Roman" pitchFamily="18" charset="0"/>
              </a:defRPr>
            </a:lvl9pPr>
          </a:lstStyle>
          <a:p>
            <a:pPr marL="457200" indent="-457200" algn="just" eaLnBrk="1" hangingPunct="1">
              <a:spcBef>
                <a:spcPct val="50000"/>
              </a:spcBef>
              <a:buFont typeface="Wingdings" pitchFamily="2" charset="2"/>
              <a:buChar char="v"/>
            </a:pPr>
            <a:r>
              <a:rPr lang="vi-VN" b="1">
                <a:solidFill>
                  <a:srgbClr val="C00000"/>
                </a:solidFill>
              </a:rPr>
              <a:t>Mức quan niệm hay mức logic (conception level, logical level) </a:t>
            </a:r>
            <a:endParaRPr lang="en-US">
              <a:solidFill>
                <a:srgbClr val="C00000"/>
              </a:solidFill>
            </a:endParaRPr>
          </a:p>
          <a:p>
            <a:pPr marL="457200" indent="-457200" algn="just" eaLnBrk="1" hangingPunct="1">
              <a:spcBef>
                <a:spcPct val="50000"/>
              </a:spcBef>
              <a:buFont typeface="Arial" pitchFamily="34" charset="0"/>
              <a:buChar char="•"/>
            </a:pPr>
            <a:r>
              <a:rPr lang="vi-VN"/>
              <a:t>Trả lời câu hỏi cần phải lưu trữ bao nhiêu loại dữ liệu? Đó là những dữ liệu gì? Mối quan hệ giữa chúng như thế nào? </a:t>
            </a:r>
            <a:endParaRPr lang="en-US"/>
          </a:p>
          <a:p>
            <a:pPr marL="457200" indent="-457200" algn="just" eaLnBrk="1" hangingPunct="1">
              <a:spcBef>
                <a:spcPct val="50000"/>
              </a:spcBef>
              <a:buFont typeface="Arial" pitchFamily="34" charset="0"/>
              <a:buChar char="•"/>
            </a:pPr>
            <a:r>
              <a:rPr kumimoji="0" lang="en-US">
                <a:solidFill>
                  <a:srgbClr val="000000"/>
                </a:solidFill>
              </a:rPr>
              <a:t>CSDL mức quan niệm là một sự biểu diễn trừu tượng CSDL mức vật lý; hoặc ngược lại, CSDL vật lý là sự cài </a:t>
            </a:r>
            <a:r>
              <a:rPr kumimoji="0" lang="en-US">
                <a:solidFill>
                  <a:srgbClr val="000000"/>
                </a:solidFill>
                <a:cs typeface="Times New Roman" pitchFamily="18" charset="0"/>
              </a:rPr>
              <a:t>đ</a:t>
            </a:r>
            <a:r>
              <a:rPr kumimoji="0" lang="en-US">
                <a:solidFill>
                  <a:srgbClr val="000000"/>
                </a:solidFill>
              </a:rPr>
              <a:t>ặt cụ thể của CSDL mức quan niệm.</a:t>
            </a:r>
          </a:p>
        </p:txBody>
      </p:sp>
      <p:sp>
        <p:nvSpPr>
          <p:cNvPr id="22530" name="Rectangle 2"/>
          <p:cNvSpPr>
            <a:spLocks noChangeArrowheads="1"/>
          </p:cNvSpPr>
          <p:nvPr/>
        </p:nvSpPr>
        <p:spPr bwMode="auto">
          <a:xfrm>
            <a:off x="960438" y="609600"/>
            <a:ext cx="8183562"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4400" b="1">
                <a:solidFill>
                  <a:srgbClr val="0000FF"/>
                </a:solidFill>
                <a:effectLst>
                  <a:outerShdw blurRad="38100" dist="38100" dir="2700000" algn="tl">
                    <a:srgbClr val="C0C0C0"/>
                  </a:outerShdw>
                </a:effectLst>
              </a:rPr>
              <a:t>Kiến trúc database ba mức</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5"/>
          <p:cNvSpPr>
            <a:spLocks noGrp="1"/>
          </p:cNvSpPr>
          <p:nvPr>
            <p:ph type="sldNum" sz="quarter" idx="12"/>
          </p:nvPr>
        </p:nvSpPr>
        <p:spPr/>
        <p:txBody>
          <a:bodyPr/>
          <a:lstStyle/>
          <a:p>
            <a:fld id="{90266C78-C0AF-4450-B7CA-68B7A00487FB}" type="slidenum">
              <a:rPr lang="en-US"/>
              <a:pPr/>
              <a:t>71</a:t>
            </a:fld>
            <a:endParaRPr lang="en-US"/>
          </a:p>
        </p:txBody>
      </p:sp>
      <p:sp>
        <p:nvSpPr>
          <p:cNvPr id="347138" name="Rectangle 2"/>
          <p:cNvSpPr>
            <a:spLocks noGrp="1" noChangeArrowheads="1"/>
          </p:cNvSpPr>
          <p:nvPr>
            <p:ph type="title"/>
          </p:nvPr>
        </p:nvSpPr>
        <p:spPr>
          <a:xfrm>
            <a:off x="2133600" y="1828800"/>
            <a:ext cx="6324600" cy="762000"/>
          </a:xfrm>
          <a:noFill/>
          <a:ln/>
        </p:spPr>
        <p:txBody>
          <a:bodyPr lIns="92075" tIns="46038" rIns="92075" bIns="46038" anchor="ctr"/>
          <a:lstStyle/>
          <a:p>
            <a:r>
              <a:rPr lang="en-US" sz="2400">
                <a:solidFill>
                  <a:srgbClr val="990000"/>
                </a:solidFill>
              </a:rPr>
              <a:t>Cấu trúc dữ liệu trong Lược đồ Quan niệm</a:t>
            </a:r>
          </a:p>
        </p:txBody>
      </p:sp>
      <p:sp>
        <p:nvSpPr>
          <p:cNvPr id="347139" name="Rectangle 3"/>
          <p:cNvSpPr>
            <a:spLocks noChangeArrowheads="1"/>
          </p:cNvSpPr>
          <p:nvPr/>
        </p:nvSpPr>
        <p:spPr bwMode="auto">
          <a:xfrm>
            <a:off x="762000" y="2613025"/>
            <a:ext cx="1096963" cy="336550"/>
          </a:xfrm>
          <a:prstGeom prst="rect">
            <a:avLst/>
          </a:prstGeom>
          <a:solidFill>
            <a:srgbClr val="FFCCFF"/>
          </a:solidFill>
          <a:ln>
            <a:noFill/>
          </a:ln>
          <a:effectLst/>
          <a:extLs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lang="en-US" altLang="zh-CN" sz="1600" b="1">
                <a:solidFill>
                  <a:srgbClr val="000000"/>
                </a:solidFill>
                <a:ea typeface="Times New Roman" pitchFamily="18" charset="0"/>
                <a:cs typeface="Arial" pitchFamily="34" charset="0"/>
              </a:rPr>
              <a:t>SVIEN</a:t>
            </a:r>
            <a:endParaRPr lang="en-US" altLang="zh-CN" sz="1600">
              <a:solidFill>
                <a:srgbClr val="000000"/>
              </a:solidFill>
              <a:ea typeface="Times New Roman" pitchFamily="18" charset="0"/>
              <a:cs typeface="Arial" pitchFamily="34" charset="0"/>
            </a:endParaRPr>
          </a:p>
        </p:txBody>
      </p:sp>
      <p:graphicFrame>
        <p:nvGraphicFramePr>
          <p:cNvPr id="347140" name="Group 4"/>
          <p:cNvGraphicFramePr>
            <a:graphicFrameLocks noGrp="1"/>
          </p:cNvGraphicFramePr>
          <p:nvPr>
            <p:extLst>
              <p:ext uri="{D42A27DB-BD31-4B8C-83A1-F6EECF244321}">
                <p14:modId xmlns:p14="http://schemas.microsoft.com/office/powerpoint/2010/main" val="2395354346"/>
              </p:ext>
            </p:extLst>
          </p:nvPr>
        </p:nvGraphicFramePr>
        <p:xfrm>
          <a:off x="2200275" y="2895600"/>
          <a:ext cx="5486400" cy="547688"/>
        </p:xfrm>
        <a:graphic>
          <a:graphicData uri="http://schemas.openxmlformats.org/drawingml/2006/table">
            <a:tbl>
              <a:tblPr/>
              <a:tblGrid>
                <a:gridCol w="1066800">
                  <a:extLst>
                    <a:ext uri="{9D8B030D-6E8A-4147-A177-3AD203B41FA5}">
                      <a16:colId xmlns:a16="http://schemas.microsoft.com/office/drawing/2014/main" val="20000"/>
                    </a:ext>
                  </a:extLst>
                </a:gridCol>
                <a:gridCol w="1624013">
                  <a:extLst>
                    <a:ext uri="{9D8B030D-6E8A-4147-A177-3AD203B41FA5}">
                      <a16:colId xmlns:a16="http://schemas.microsoft.com/office/drawing/2014/main" val="20001"/>
                    </a:ext>
                  </a:extLst>
                </a:gridCol>
                <a:gridCol w="1312862">
                  <a:extLst>
                    <a:ext uri="{9D8B030D-6E8A-4147-A177-3AD203B41FA5}">
                      <a16:colId xmlns:a16="http://schemas.microsoft.com/office/drawing/2014/main" val="20002"/>
                    </a:ext>
                  </a:extLst>
                </a:gridCol>
                <a:gridCol w="1482725">
                  <a:extLst>
                    <a:ext uri="{9D8B030D-6E8A-4147-A177-3AD203B41FA5}">
                      <a16:colId xmlns:a16="http://schemas.microsoft.com/office/drawing/2014/main" val="20003"/>
                    </a:ext>
                  </a:extLst>
                </a:gridCol>
              </a:tblGrid>
              <a:tr h="547688">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1" i="0" u="sng" strike="noStrike" cap="none" normalizeH="0" baseline="0">
                          <a:ln>
                            <a:noFill/>
                          </a:ln>
                          <a:solidFill>
                            <a:srgbClr val="000000"/>
                          </a:solidFill>
                          <a:effectLst/>
                          <a:latin typeface="Times New Roman" pitchFamily="18" charset="0"/>
                          <a:ea typeface="Times New Roman" pitchFamily="18" charset="0"/>
                          <a:cs typeface="Arial" pitchFamily="34" charset="0"/>
                        </a:rPr>
                        <a:t>MASV</a:t>
                      </a:r>
                      <a:endParaRPr kumimoji="0" lang="en-US" altLang="zh-CN" sz="2000" b="0" i="0" u="sng" strike="noStrike" cap="none" normalizeH="0" baseline="0">
                        <a:ln>
                          <a:noFill/>
                        </a:ln>
                        <a:solidFill>
                          <a:srgbClr val="000000"/>
                        </a:solidFill>
                        <a:effectLst/>
                        <a:latin typeface="Times New Roman" pitchFamily="18" charset="0"/>
                        <a:ea typeface="Times New Roman" pitchFamily="18"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rgbClr val="000000"/>
                          </a:solidFill>
                          <a:effectLst/>
                          <a:latin typeface="Times New Roman" pitchFamily="18" charset="0"/>
                          <a:ea typeface="Times New Roman" pitchFamily="18" charset="0"/>
                          <a:cs typeface="Arial" pitchFamily="34" charset="0"/>
                        </a:rPr>
                        <a:t>HOTENSV</a:t>
                      </a:r>
                      <a:endPar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rgbClr val="000000"/>
                          </a:solidFill>
                          <a:effectLst/>
                          <a:latin typeface="Times New Roman" pitchFamily="18" charset="0"/>
                          <a:ea typeface="Times New Roman" pitchFamily="18" charset="0"/>
                          <a:cs typeface="Arial" pitchFamily="34" charset="0"/>
                        </a:rPr>
                        <a:t>PHAI</a:t>
                      </a:r>
                      <a:endPar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rgbClr val="000000"/>
                          </a:solidFill>
                          <a:effectLst/>
                          <a:latin typeface="Times New Roman" pitchFamily="18" charset="0"/>
                          <a:ea typeface="Times New Roman" pitchFamily="18" charset="0"/>
                          <a:cs typeface="Arial" pitchFamily="34" charset="0"/>
                        </a:rPr>
                        <a:t>MALOP</a:t>
                      </a:r>
                      <a:endPar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bl>
          </a:graphicData>
        </a:graphic>
      </p:graphicFrame>
      <p:sp>
        <p:nvSpPr>
          <p:cNvPr id="347152" name="Rectangle 16"/>
          <p:cNvSpPr>
            <a:spLocks noChangeArrowheads="1"/>
          </p:cNvSpPr>
          <p:nvPr/>
        </p:nvSpPr>
        <p:spPr bwMode="auto">
          <a:xfrm>
            <a:off x="762000" y="4495800"/>
            <a:ext cx="1143000" cy="336550"/>
          </a:xfrm>
          <a:prstGeom prst="rect">
            <a:avLst/>
          </a:prstGeom>
          <a:solidFill>
            <a:srgbClr val="FFFFCC"/>
          </a:solidFill>
          <a:ln>
            <a:noFill/>
          </a:ln>
          <a:effectLst/>
          <a:extLs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lang="en-US" altLang="zh-CN" sz="1600">
                <a:ea typeface="Times New Roman" pitchFamily="18" charset="0"/>
                <a:cs typeface="Arial" pitchFamily="34" charset="0"/>
              </a:rPr>
              <a:t>MONHOC</a:t>
            </a:r>
          </a:p>
        </p:txBody>
      </p:sp>
      <p:sp>
        <p:nvSpPr>
          <p:cNvPr id="347153" name="Rectangle 17"/>
          <p:cNvSpPr>
            <a:spLocks noChangeArrowheads="1"/>
          </p:cNvSpPr>
          <p:nvPr/>
        </p:nvSpPr>
        <p:spPr bwMode="auto">
          <a:xfrm>
            <a:off x="790575" y="3733800"/>
            <a:ext cx="601663" cy="336550"/>
          </a:xfrm>
          <a:prstGeom prst="rect">
            <a:avLst/>
          </a:prstGeom>
          <a:solidFill>
            <a:srgbClr val="CCFFCC"/>
          </a:solidFill>
          <a:ln>
            <a:noFill/>
          </a:ln>
          <a:effectLst/>
          <a:extLs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lang="en-US" altLang="zh-CN" sz="1600">
                <a:solidFill>
                  <a:srgbClr val="000000"/>
                </a:solidFill>
                <a:ea typeface="Times New Roman" pitchFamily="18" charset="0"/>
                <a:cs typeface="Arial" pitchFamily="34" charset="0"/>
              </a:rPr>
              <a:t>LOP</a:t>
            </a:r>
          </a:p>
        </p:txBody>
      </p:sp>
      <p:graphicFrame>
        <p:nvGraphicFramePr>
          <p:cNvPr id="347188" name="Group 52"/>
          <p:cNvGraphicFramePr>
            <a:graphicFrameLocks noGrp="1"/>
          </p:cNvGraphicFramePr>
          <p:nvPr/>
        </p:nvGraphicFramePr>
        <p:xfrm>
          <a:off x="2190750" y="4891088"/>
          <a:ext cx="5791200" cy="457200"/>
        </p:xfrm>
        <a:graphic>
          <a:graphicData uri="http://schemas.openxmlformats.org/drawingml/2006/table">
            <a:tbl>
              <a:tblPr/>
              <a:tblGrid>
                <a:gridCol w="17526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457200">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sng" strike="noStrike" cap="none" normalizeH="0" baseline="0">
                          <a:ln>
                            <a:noFill/>
                          </a:ln>
                          <a:solidFill>
                            <a:schemeClr val="tx1"/>
                          </a:solidFill>
                          <a:effectLst/>
                          <a:latin typeface="Times New Roman" pitchFamily="18" charset="0"/>
                          <a:ea typeface="Times New Roman" pitchFamily="18" charset="0"/>
                          <a:cs typeface="Arial" pitchFamily="34" charset="0"/>
                        </a:rPr>
                        <a:t>MAMH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pitchFamily="34" charset="0"/>
                        </a:rPr>
                        <a:t>TENMH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pitchFamily="34" charset="0"/>
                        </a:rPr>
                        <a:t>TINCHI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pitchFamily="34" charset="0"/>
                        </a:rPr>
                        <a:t>SOTIET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bl>
          </a:graphicData>
        </a:graphic>
      </p:graphicFrame>
      <p:sp>
        <p:nvSpPr>
          <p:cNvPr id="347166" name="Rectangle 30"/>
          <p:cNvSpPr>
            <a:spLocks noChangeArrowheads="1"/>
          </p:cNvSpPr>
          <p:nvPr/>
        </p:nvSpPr>
        <p:spPr bwMode="auto">
          <a:xfrm>
            <a:off x="838200" y="5532438"/>
            <a:ext cx="1143000" cy="336550"/>
          </a:xfrm>
          <a:prstGeom prst="rect">
            <a:avLst/>
          </a:prstGeom>
          <a:solidFill>
            <a:srgbClr val="CCFFFF"/>
          </a:solidFill>
          <a:ln>
            <a:noFill/>
          </a:ln>
          <a:effectLst/>
          <a:extLs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lang="en-US" altLang="zh-CN" sz="1600" b="1">
                <a:ea typeface="Times New Roman" pitchFamily="18" charset="0"/>
                <a:cs typeface="Arial" pitchFamily="34" charset="0"/>
              </a:rPr>
              <a:t>KETQUA</a:t>
            </a:r>
            <a:endParaRPr lang="en-US" altLang="zh-CN" sz="1600">
              <a:ea typeface="Times New Roman" pitchFamily="18" charset="0"/>
              <a:cs typeface="Arial" pitchFamily="34" charset="0"/>
            </a:endParaRPr>
          </a:p>
        </p:txBody>
      </p:sp>
      <p:graphicFrame>
        <p:nvGraphicFramePr>
          <p:cNvPr id="347167" name="Group 31"/>
          <p:cNvGraphicFramePr>
            <a:graphicFrameLocks noGrp="1"/>
          </p:cNvGraphicFramePr>
          <p:nvPr/>
        </p:nvGraphicFramePr>
        <p:xfrm>
          <a:off x="2195513" y="3886200"/>
          <a:ext cx="5638800" cy="533400"/>
        </p:xfrm>
        <a:graphic>
          <a:graphicData uri="http://schemas.openxmlformats.org/drawingml/2006/table">
            <a:tbl>
              <a:tblPr/>
              <a:tblGrid>
                <a:gridCol w="1631950">
                  <a:extLst>
                    <a:ext uri="{9D8B030D-6E8A-4147-A177-3AD203B41FA5}">
                      <a16:colId xmlns:a16="http://schemas.microsoft.com/office/drawing/2014/main" val="20000"/>
                    </a:ext>
                  </a:extLst>
                </a:gridCol>
                <a:gridCol w="179705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tblGrid>
              <a:tr h="533400">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sng" strike="noStrike" cap="none" normalizeH="0" baseline="0">
                          <a:ln>
                            <a:noFill/>
                          </a:ln>
                          <a:solidFill>
                            <a:srgbClr val="000000"/>
                          </a:solidFill>
                          <a:effectLst/>
                          <a:latin typeface="Times New Roman" pitchFamily="18" charset="0"/>
                          <a:ea typeface="Times New Roman" pitchFamily="18" charset="0"/>
                          <a:cs typeface="Arial" pitchFamily="34" charset="0"/>
                        </a:rPr>
                        <a:t>MALOP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pitchFamily="34" charset="0"/>
                        </a:rPr>
                        <a:t>TENLOP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pitchFamily="34" charset="0"/>
                        </a:rPr>
                        <a:t>SISO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bl>
          </a:graphicData>
        </a:graphic>
      </p:graphicFrame>
      <p:graphicFrame>
        <p:nvGraphicFramePr>
          <p:cNvPr id="347190" name="Group 54"/>
          <p:cNvGraphicFramePr>
            <a:graphicFrameLocks noGrp="1"/>
          </p:cNvGraphicFramePr>
          <p:nvPr/>
        </p:nvGraphicFramePr>
        <p:xfrm>
          <a:off x="2209800" y="5867400"/>
          <a:ext cx="3581400" cy="457200"/>
        </p:xfrm>
        <a:graphic>
          <a:graphicData uri="http://schemas.openxmlformats.org/drawingml/2006/table">
            <a:tbl>
              <a:tblPr/>
              <a:tblGrid>
                <a:gridCol w="1204913">
                  <a:extLst>
                    <a:ext uri="{9D8B030D-6E8A-4147-A177-3AD203B41FA5}">
                      <a16:colId xmlns:a16="http://schemas.microsoft.com/office/drawing/2014/main" val="20000"/>
                    </a:ext>
                  </a:extLst>
                </a:gridCol>
                <a:gridCol w="1239837">
                  <a:extLst>
                    <a:ext uri="{9D8B030D-6E8A-4147-A177-3AD203B41FA5}">
                      <a16:colId xmlns:a16="http://schemas.microsoft.com/office/drawing/2014/main" val="20001"/>
                    </a:ext>
                  </a:extLst>
                </a:gridCol>
                <a:gridCol w="1136650">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600" b="1" i="0" u="none" strike="noStrike" cap="none" normalizeH="0" baseline="0">
                          <a:ln>
                            <a:noFill/>
                          </a:ln>
                          <a:solidFill>
                            <a:schemeClr val="tx1"/>
                          </a:solidFill>
                          <a:effectLst/>
                          <a:latin typeface="Times New Roman" pitchFamily="18" charset="0"/>
                          <a:ea typeface="Times New Roman" pitchFamily="18" charset="0"/>
                          <a:cs typeface="Arial" pitchFamily="34" charset="0"/>
                        </a:rPr>
                        <a:t>MASV</a:t>
                      </a:r>
                      <a:endParaRPr kumimoji="0" lang="en-US" altLang="zh-CN" sz="1600" b="0"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600" b="1" i="0" u="none" strike="noStrike" cap="none" normalizeH="0" baseline="0">
                          <a:ln>
                            <a:noFill/>
                          </a:ln>
                          <a:solidFill>
                            <a:schemeClr val="tx1"/>
                          </a:solidFill>
                          <a:effectLst/>
                          <a:latin typeface="Times New Roman" pitchFamily="18" charset="0"/>
                          <a:ea typeface="Times New Roman" pitchFamily="18" charset="0"/>
                          <a:cs typeface="Arial" pitchFamily="34" charset="0"/>
                        </a:rPr>
                        <a:t>MAMH</a:t>
                      </a:r>
                      <a:endParaRPr kumimoji="0" lang="en-US" altLang="zh-CN" sz="1600" b="0"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600" b="1" i="0" u="none" strike="noStrike" cap="none" normalizeH="0" baseline="0">
                          <a:ln>
                            <a:noFill/>
                          </a:ln>
                          <a:solidFill>
                            <a:schemeClr val="tx1"/>
                          </a:solidFill>
                          <a:effectLst/>
                          <a:latin typeface="Times New Roman" pitchFamily="18" charset="0"/>
                          <a:ea typeface="Times New Roman" pitchFamily="18" charset="0"/>
                          <a:cs typeface="Arial" pitchFamily="34" charset="0"/>
                        </a:rPr>
                        <a:t>DIEM</a:t>
                      </a:r>
                      <a:endParaRPr kumimoji="0" lang="en-US" altLang="zh-CN" sz="1600" b="0" i="0" u="none" strike="noStrike" cap="none" normalizeH="0" baseline="0">
                        <a:ln>
                          <a:noFill/>
                        </a:ln>
                        <a:solidFill>
                          <a:schemeClr val="tx1"/>
                        </a:solidFill>
                        <a:effectLst/>
                        <a:latin typeface="Times New Roman" pitchFamily="18" charset="0"/>
                        <a:ea typeface="Times New Roman" pitchFamily="18"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bl>
          </a:graphicData>
        </a:graphic>
      </p:graphicFrame>
      <p:sp>
        <p:nvSpPr>
          <p:cNvPr id="22530" name="Rectangle 2"/>
          <p:cNvSpPr>
            <a:spLocks noChangeArrowheads="1"/>
          </p:cNvSpPr>
          <p:nvPr/>
        </p:nvSpPr>
        <p:spPr bwMode="auto">
          <a:xfrm>
            <a:off x="960438" y="609600"/>
            <a:ext cx="8183562"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4400" b="1">
                <a:solidFill>
                  <a:srgbClr val="0000FF"/>
                </a:solidFill>
                <a:effectLst>
                  <a:outerShdw blurRad="38100" dist="38100" dir="2700000" algn="tl">
                    <a:srgbClr val="C0C0C0"/>
                  </a:outerShdw>
                </a:effectLst>
              </a:rPr>
              <a:t>Kiến trúc database ba mức</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7139"/>
                                        </p:tgtEl>
                                        <p:attrNameLst>
                                          <p:attrName>style.visibility</p:attrName>
                                        </p:attrNameLst>
                                      </p:cBhvr>
                                      <p:to>
                                        <p:strVal val="visible"/>
                                      </p:to>
                                    </p:set>
                                    <p:anim calcmode="lin" valueType="num">
                                      <p:cBhvr additive="base">
                                        <p:cTn id="7" dur="500" fill="hold"/>
                                        <p:tgtEl>
                                          <p:spTgt spid="347139"/>
                                        </p:tgtEl>
                                        <p:attrNameLst>
                                          <p:attrName>ppt_x</p:attrName>
                                        </p:attrNameLst>
                                      </p:cBhvr>
                                      <p:tavLst>
                                        <p:tav tm="0">
                                          <p:val>
                                            <p:strVal val="0-#ppt_w/2"/>
                                          </p:val>
                                        </p:tav>
                                        <p:tav tm="100000">
                                          <p:val>
                                            <p:strVal val="#ppt_x"/>
                                          </p:val>
                                        </p:tav>
                                      </p:tavLst>
                                    </p:anim>
                                    <p:anim calcmode="lin" valueType="num">
                                      <p:cBhvr additive="base">
                                        <p:cTn id="8" dur="500" fill="hold"/>
                                        <p:tgtEl>
                                          <p:spTgt spid="34713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47140"/>
                                        </p:tgtEl>
                                        <p:attrNameLst>
                                          <p:attrName>style.visibility</p:attrName>
                                        </p:attrNameLst>
                                      </p:cBhvr>
                                      <p:to>
                                        <p:strVal val="visible"/>
                                      </p:to>
                                    </p:set>
                                    <p:anim calcmode="lin" valueType="num">
                                      <p:cBhvr additive="base">
                                        <p:cTn id="13" dur="500" fill="hold"/>
                                        <p:tgtEl>
                                          <p:spTgt spid="347140"/>
                                        </p:tgtEl>
                                        <p:attrNameLst>
                                          <p:attrName>ppt_x</p:attrName>
                                        </p:attrNameLst>
                                      </p:cBhvr>
                                      <p:tavLst>
                                        <p:tav tm="0">
                                          <p:val>
                                            <p:strVal val="0-#ppt_w/2"/>
                                          </p:val>
                                        </p:tav>
                                        <p:tav tm="100000">
                                          <p:val>
                                            <p:strVal val="#ppt_x"/>
                                          </p:val>
                                        </p:tav>
                                      </p:tavLst>
                                    </p:anim>
                                    <p:anim calcmode="lin" valueType="num">
                                      <p:cBhvr additive="base">
                                        <p:cTn id="14" dur="500" fill="hold"/>
                                        <p:tgtEl>
                                          <p:spTgt spid="34714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47153"/>
                                        </p:tgtEl>
                                        <p:attrNameLst>
                                          <p:attrName>style.visibility</p:attrName>
                                        </p:attrNameLst>
                                      </p:cBhvr>
                                      <p:to>
                                        <p:strVal val="visible"/>
                                      </p:to>
                                    </p:set>
                                    <p:anim calcmode="lin" valueType="num">
                                      <p:cBhvr additive="base">
                                        <p:cTn id="19" dur="500" fill="hold"/>
                                        <p:tgtEl>
                                          <p:spTgt spid="347153"/>
                                        </p:tgtEl>
                                        <p:attrNameLst>
                                          <p:attrName>ppt_x</p:attrName>
                                        </p:attrNameLst>
                                      </p:cBhvr>
                                      <p:tavLst>
                                        <p:tav tm="0">
                                          <p:val>
                                            <p:strVal val="1+#ppt_w/2"/>
                                          </p:val>
                                        </p:tav>
                                        <p:tav tm="100000">
                                          <p:val>
                                            <p:strVal val="#ppt_x"/>
                                          </p:val>
                                        </p:tav>
                                      </p:tavLst>
                                    </p:anim>
                                    <p:anim calcmode="lin" valueType="num">
                                      <p:cBhvr additive="base">
                                        <p:cTn id="20" dur="500" fill="hold"/>
                                        <p:tgtEl>
                                          <p:spTgt spid="34715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2" fill="hold" nodeType="clickEffect">
                                  <p:stCondLst>
                                    <p:cond delay="0"/>
                                  </p:stCondLst>
                                  <p:childTnLst>
                                    <p:set>
                                      <p:cBhvr>
                                        <p:cTn id="24" dur="1" fill="hold">
                                          <p:stCondLst>
                                            <p:cond delay="0"/>
                                          </p:stCondLst>
                                        </p:cTn>
                                        <p:tgtEl>
                                          <p:spTgt spid="347167"/>
                                        </p:tgtEl>
                                        <p:attrNameLst>
                                          <p:attrName>style.visibility</p:attrName>
                                        </p:attrNameLst>
                                      </p:cBhvr>
                                      <p:to>
                                        <p:strVal val="visible"/>
                                      </p:to>
                                    </p:set>
                                    <p:anim calcmode="lin" valueType="num">
                                      <p:cBhvr additive="base">
                                        <p:cTn id="25" dur="500" fill="hold"/>
                                        <p:tgtEl>
                                          <p:spTgt spid="347167"/>
                                        </p:tgtEl>
                                        <p:attrNameLst>
                                          <p:attrName>ppt_x</p:attrName>
                                        </p:attrNameLst>
                                      </p:cBhvr>
                                      <p:tavLst>
                                        <p:tav tm="0">
                                          <p:val>
                                            <p:strVal val="0-#ppt_w/2"/>
                                          </p:val>
                                        </p:tav>
                                        <p:tav tm="100000">
                                          <p:val>
                                            <p:strVal val="#ppt_x"/>
                                          </p:val>
                                        </p:tav>
                                      </p:tavLst>
                                    </p:anim>
                                    <p:anim calcmode="lin" valueType="num">
                                      <p:cBhvr additive="base">
                                        <p:cTn id="26" dur="500" fill="hold"/>
                                        <p:tgtEl>
                                          <p:spTgt spid="34716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2" fill="hold" grpId="0" nodeType="clickEffect">
                                  <p:stCondLst>
                                    <p:cond delay="0"/>
                                  </p:stCondLst>
                                  <p:childTnLst>
                                    <p:set>
                                      <p:cBhvr>
                                        <p:cTn id="30" dur="1" fill="hold">
                                          <p:stCondLst>
                                            <p:cond delay="0"/>
                                          </p:stCondLst>
                                        </p:cTn>
                                        <p:tgtEl>
                                          <p:spTgt spid="347152"/>
                                        </p:tgtEl>
                                        <p:attrNameLst>
                                          <p:attrName>style.visibility</p:attrName>
                                        </p:attrNameLst>
                                      </p:cBhvr>
                                      <p:to>
                                        <p:strVal val="visible"/>
                                      </p:to>
                                    </p:set>
                                    <p:anim calcmode="lin" valueType="num">
                                      <p:cBhvr additive="base">
                                        <p:cTn id="31" dur="500" fill="hold"/>
                                        <p:tgtEl>
                                          <p:spTgt spid="347152"/>
                                        </p:tgtEl>
                                        <p:attrNameLst>
                                          <p:attrName>ppt_x</p:attrName>
                                        </p:attrNameLst>
                                      </p:cBhvr>
                                      <p:tavLst>
                                        <p:tav tm="0">
                                          <p:val>
                                            <p:strVal val="0-#ppt_w/2"/>
                                          </p:val>
                                        </p:tav>
                                        <p:tav tm="100000">
                                          <p:val>
                                            <p:strVal val="#ppt_x"/>
                                          </p:val>
                                        </p:tav>
                                      </p:tavLst>
                                    </p:anim>
                                    <p:anim calcmode="lin" valueType="num">
                                      <p:cBhvr additive="base">
                                        <p:cTn id="32" dur="500" fill="hold"/>
                                        <p:tgtEl>
                                          <p:spTgt spid="34715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347188"/>
                                        </p:tgtEl>
                                        <p:attrNameLst>
                                          <p:attrName>style.visibility</p:attrName>
                                        </p:attrNameLst>
                                      </p:cBhvr>
                                      <p:to>
                                        <p:strVal val="visible"/>
                                      </p:to>
                                    </p:set>
                                    <p:anim calcmode="lin" valueType="num">
                                      <p:cBhvr additive="base">
                                        <p:cTn id="37" dur="500" fill="hold"/>
                                        <p:tgtEl>
                                          <p:spTgt spid="347188"/>
                                        </p:tgtEl>
                                        <p:attrNameLst>
                                          <p:attrName>ppt_x</p:attrName>
                                        </p:attrNameLst>
                                      </p:cBhvr>
                                      <p:tavLst>
                                        <p:tav tm="0">
                                          <p:val>
                                            <p:strVal val="1+#ppt_w/2"/>
                                          </p:val>
                                        </p:tav>
                                        <p:tav tm="100000">
                                          <p:val>
                                            <p:strVal val="#ppt_x"/>
                                          </p:val>
                                        </p:tav>
                                      </p:tavLst>
                                    </p:anim>
                                    <p:anim calcmode="lin" valueType="num">
                                      <p:cBhvr additive="base">
                                        <p:cTn id="38" dur="500" fill="hold"/>
                                        <p:tgtEl>
                                          <p:spTgt spid="347188"/>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6" fill="hold" grpId="0" nodeType="clickEffect">
                                  <p:stCondLst>
                                    <p:cond delay="0"/>
                                  </p:stCondLst>
                                  <p:childTnLst>
                                    <p:set>
                                      <p:cBhvr>
                                        <p:cTn id="42" dur="1" fill="hold">
                                          <p:stCondLst>
                                            <p:cond delay="0"/>
                                          </p:stCondLst>
                                        </p:cTn>
                                        <p:tgtEl>
                                          <p:spTgt spid="347166"/>
                                        </p:tgtEl>
                                        <p:attrNameLst>
                                          <p:attrName>style.visibility</p:attrName>
                                        </p:attrNameLst>
                                      </p:cBhvr>
                                      <p:to>
                                        <p:strVal val="visible"/>
                                      </p:to>
                                    </p:set>
                                    <p:anim calcmode="lin" valueType="num">
                                      <p:cBhvr additive="base">
                                        <p:cTn id="43" dur="500" fill="hold"/>
                                        <p:tgtEl>
                                          <p:spTgt spid="347166"/>
                                        </p:tgtEl>
                                        <p:attrNameLst>
                                          <p:attrName>ppt_x</p:attrName>
                                        </p:attrNameLst>
                                      </p:cBhvr>
                                      <p:tavLst>
                                        <p:tav tm="0">
                                          <p:val>
                                            <p:strVal val="1+#ppt_w/2"/>
                                          </p:val>
                                        </p:tav>
                                        <p:tav tm="100000">
                                          <p:val>
                                            <p:strVal val="#ppt_x"/>
                                          </p:val>
                                        </p:tav>
                                      </p:tavLst>
                                    </p:anim>
                                    <p:anim calcmode="lin" valueType="num">
                                      <p:cBhvr additive="base">
                                        <p:cTn id="44" dur="500" fill="hold"/>
                                        <p:tgtEl>
                                          <p:spTgt spid="347166"/>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6" fill="hold" nodeType="clickEffect">
                                  <p:stCondLst>
                                    <p:cond delay="0"/>
                                  </p:stCondLst>
                                  <p:childTnLst>
                                    <p:set>
                                      <p:cBhvr>
                                        <p:cTn id="48" dur="1" fill="hold">
                                          <p:stCondLst>
                                            <p:cond delay="0"/>
                                          </p:stCondLst>
                                        </p:cTn>
                                        <p:tgtEl>
                                          <p:spTgt spid="347190"/>
                                        </p:tgtEl>
                                        <p:attrNameLst>
                                          <p:attrName>style.visibility</p:attrName>
                                        </p:attrNameLst>
                                      </p:cBhvr>
                                      <p:to>
                                        <p:strVal val="visible"/>
                                      </p:to>
                                    </p:set>
                                    <p:anim calcmode="lin" valueType="num">
                                      <p:cBhvr additive="base">
                                        <p:cTn id="49" dur="500" fill="hold"/>
                                        <p:tgtEl>
                                          <p:spTgt spid="347190"/>
                                        </p:tgtEl>
                                        <p:attrNameLst>
                                          <p:attrName>ppt_x</p:attrName>
                                        </p:attrNameLst>
                                      </p:cBhvr>
                                      <p:tavLst>
                                        <p:tav tm="0">
                                          <p:val>
                                            <p:strVal val="1+#ppt_w/2"/>
                                          </p:val>
                                        </p:tav>
                                        <p:tav tm="100000">
                                          <p:val>
                                            <p:strVal val="#ppt_x"/>
                                          </p:val>
                                        </p:tav>
                                      </p:tavLst>
                                    </p:anim>
                                    <p:anim calcmode="lin" valueType="num">
                                      <p:cBhvr additive="base">
                                        <p:cTn id="50" dur="500" fill="hold"/>
                                        <p:tgtEl>
                                          <p:spTgt spid="3471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animBg="1" autoUpdateAnimBg="0"/>
      <p:bldP spid="347152" grpId="0" animBg="1" autoUpdateAnimBg="0"/>
      <p:bldP spid="347153" grpId="0" animBg="1" autoUpdateAnimBg="0"/>
      <p:bldP spid="347166"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C0D7F06-BDB5-4E0D-94A7-5C417FD803E0}" type="slidenum">
              <a:rPr lang="en-US"/>
              <a:pPr/>
              <a:t>72</a:t>
            </a:fld>
            <a:endParaRPr lang="en-US"/>
          </a:p>
        </p:txBody>
      </p:sp>
      <p:sp>
        <p:nvSpPr>
          <p:cNvPr id="356355" name="Text Box 3"/>
          <p:cNvSpPr txBox="1">
            <a:spLocks noChangeArrowheads="1"/>
          </p:cNvSpPr>
          <p:nvPr/>
        </p:nvSpPr>
        <p:spPr bwMode="auto">
          <a:xfrm>
            <a:off x="762000" y="1905000"/>
            <a:ext cx="76200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kumimoji="1" sz="2400">
                <a:solidFill>
                  <a:schemeClr val="tx1"/>
                </a:solidFill>
                <a:latin typeface="Times New Roman" pitchFamily="18" charset="0"/>
              </a:defRPr>
            </a:lvl1pPr>
            <a:lvl2pPr>
              <a:defRPr kumimoji="1" sz="2400">
                <a:solidFill>
                  <a:schemeClr val="tx1"/>
                </a:solidFill>
                <a:latin typeface="Times New Roman" pitchFamily="18" charset="0"/>
              </a:defRPr>
            </a:lvl2pPr>
            <a:lvl3pPr>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fontAlgn="base">
              <a:spcBef>
                <a:spcPct val="0"/>
              </a:spcBef>
              <a:spcAft>
                <a:spcPct val="0"/>
              </a:spcAft>
              <a:defRPr kumimoji="1" sz="2400">
                <a:solidFill>
                  <a:schemeClr val="tx1"/>
                </a:solidFill>
                <a:latin typeface="Times New Roman" pitchFamily="18" charset="0"/>
              </a:defRPr>
            </a:lvl6pPr>
            <a:lvl7pPr fontAlgn="base">
              <a:spcBef>
                <a:spcPct val="0"/>
              </a:spcBef>
              <a:spcAft>
                <a:spcPct val="0"/>
              </a:spcAft>
              <a:defRPr kumimoji="1" sz="2400">
                <a:solidFill>
                  <a:schemeClr val="tx1"/>
                </a:solidFill>
                <a:latin typeface="Times New Roman" pitchFamily="18" charset="0"/>
              </a:defRPr>
            </a:lvl7pPr>
            <a:lvl8pPr fontAlgn="base">
              <a:spcBef>
                <a:spcPct val="0"/>
              </a:spcBef>
              <a:spcAft>
                <a:spcPct val="0"/>
              </a:spcAft>
              <a:defRPr kumimoji="1" sz="2400">
                <a:solidFill>
                  <a:schemeClr val="tx1"/>
                </a:solidFill>
                <a:latin typeface="Times New Roman" pitchFamily="18" charset="0"/>
              </a:defRPr>
            </a:lvl8pPr>
            <a:lvl9pPr fontAlgn="base">
              <a:spcBef>
                <a:spcPct val="0"/>
              </a:spcBef>
              <a:spcAft>
                <a:spcPct val="0"/>
              </a:spcAft>
              <a:defRPr kumimoji="1" sz="2400">
                <a:solidFill>
                  <a:schemeClr val="tx1"/>
                </a:solidFill>
                <a:latin typeface="Times New Roman" pitchFamily="18" charset="0"/>
              </a:defRPr>
            </a:lvl9pPr>
          </a:lstStyle>
          <a:p>
            <a:pPr algn="just" eaLnBrk="1" hangingPunct="1">
              <a:spcBef>
                <a:spcPct val="50000"/>
              </a:spcBef>
            </a:pPr>
            <a:r>
              <a:rPr kumimoji="0" lang="en-US">
                <a:solidFill>
                  <a:srgbClr val="C00000"/>
                </a:solidFill>
              </a:rPr>
              <a:t>3. </a:t>
            </a:r>
            <a:r>
              <a:rPr lang="en-US" b="1">
                <a:solidFill>
                  <a:srgbClr val="C00000"/>
                </a:solidFill>
              </a:rPr>
              <a:t>Mức ngoài hay mức nhìn (view level) :</a:t>
            </a:r>
          </a:p>
          <a:p>
            <a:pPr marL="342900" indent="-342900" algn="just" eaLnBrk="1" hangingPunct="1">
              <a:spcBef>
                <a:spcPct val="50000"/>
              </a:spcBef>
              <a:buFont typeface="Arial" pitchFamily="34" charset="0"/>
              <a:buChar char="•"/>
            </a:pPr>
            <a:r>
              <a:rPr kumimoji="0" lang="en-US">
                <a:solidFill>
                  <a:srgbClr val="000000"/>
                </a:solidFill>
                <a:cs typeface="Times New Roman" pitchFamily="18" charset="0"/>
              </a:rPr>
              <a:t>Đó là mức của người sử dụng và các chương trình ứng dụng. Làm việc tại mức này có các nhà chuyên môn, các kỹ sư tin học và những người sử dụng không chuyên.</a:t>
            </a:r>
          </a:p>
          <a:p>
            <a:pPr algn="just" eaLnBrk="1" hangingPunct="1">
              <a:spcBef>
                <a:spcPct val="50000"/>
              </a:spcBef>
              <a:buFontTx/>
              <a:buChar char="•"/>
            </a:pPr>
            <a:r>
              <a:rPr kumimoji="0" lang="en-US">
                <a:solidFill>
                  <a:srgbClr val="000000"/>
                </a:solidFill>
                <a:cs typeface="Times New Roman" pitchFamily="18" charset="0"/>
              </a:rPr>
              <a:t>Người sử dụng hay chương trình ứng dụng có thể hoàn toàn không được biết về cấu trúc tổ chức lưu trữ thông tin trong CSDL, thậm chí ngay cả tên gọi của các loại dữ liệu hay tên gọi của các thuộc tính. Họ chỉ có thể làm việc trên một phần CSDL theo cách "nhìn" do người quản trị hay chương trình ứng dụng quy định, gọi là khung nhìn (View).</a:t>
            </a:r>
          </a:p>
          <a:p>
            <a:pPr algn="just" eaLnBrk="1" hangingPunct="1">
              <a:spcBef>
                <a:spcPct val="50000"/>
              </a:spcBef>
            </a:pPr>
            <a:endParaRPr kumimoji="0" lang="en-US">
              <a:solidFill>
                <a:srgbClr val="000000"/>
              </a:solidFill>
            </a:endParaRPr>
          </a:p>
        </p:txBody>
      </p:sp>
      <p:sp>
        <p:nvSpPr>
          <p:cNvPr id="22530" name="Rectangle 2"/>
          <p:cNvSpPr>
            <a:spLocks noChangeArrowheads="1"/>
          </p:cNvSpPr>
          <p:nvPr/>
        </p:nvSpPr>
        <p:spPr bwMode="auto">
          <a:xfrm>
            <a:off x="960438" y="609600"/>
            <a:ext cx="8183562"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4400" b="1">
                <a:solidFill>
                  <a:srgbClr val="0000FF"/>
                </a:solidFill>
                <a:effectLst>
                  <a:outerShdw blurRad="38100" dist="38100" dir="2700000" algn="tl">
                    <a:srgbClr val="C0C0C0"/>
                  </a:outerShdw>
                </a:effectLst>
              </a:rPr>
              <a:t>Kiến trúc database ba mức</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C0D7F06-BDB5-4E0D-94A7-5C417FD803E0}" type="slidenum">
              <a:rPr lang="en-US"/>
              <a:pPr/>
              <a:t>73</a:t>
            </a:fld>
            <a:endParaRPr lang="en-US"/>
          </a:p>
        </p:txBody>
      </p:sp>
      <p:sp>
        <p:nvSpPr>
          <p:cNvPr id="22530" name="Rectangle 2"/>
          <p:cNvSpPr>
            <a:spLocks noChangeArrowheads="1"/>
          </p:cNvSpPr>
          <p:nvPr/>
        </p:nvSpPr>
        <p:spPr bwMode="auto">
          <a:xfrm>
            <a:off x="960438" y="609600"/>
            <a:ext cx="8183562"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4400" b="1">
                <a:solidFill>
                  <a:srgbClr val="0000FF"/>
                </a:solidFill>
                <a:effectLst>
                  <a:outerShdw blurRad="38100" dist="38100" dir="2700000" algn="tl">
                    <a:srgbClr val="C0C0C0"/>
                  </a:outerShdw>
                </a:effectLst>
              </a:rPr>
              <a:t>Kiến trúc database ba mức</a:t>
            </a:r>
          </a:p>
        </p:txBody>
      </p:sp>
      <p:pic>
        <p:nvPicPr>
          <p:cNvPr id="42393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369" t="21769" r="11160" b="6765"/>
          <a:stretch/>
        </p:blipFill>
        <p:spPr bwMode="auto">
          <a:xfrm>
            <a:off x="1517990" y="1807028"/>
            <a:ext cx="7068458" cy="5050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
        <p:nvSpPr>
          <p:cNvPr id="2" name="Footer Placeholder 1"/>
          <p:cNvSpPr>
            <a:spLocks noGrp="1"/>
          </p:cNvSpPr>
          <p:nvPr>
            <p:ph type="ftr" sz="quarter" idx="11"/>
          </p:nvPr>
        </p:nvSpPr>
        <p:spPr/>
        <p:txBody>
          <a:bodyPr/>
          <a:lstStyle/>
          <a:p>
            <a:r>
              <a:rPr lang="en-US"/>
              <a:t>Trần Thi Kim Chi</a:t>
            </a:r>
          </a:p>
        </p:txBody>
      </p:sp>
    </p:spTree>
    <p:extLst>
      <p:ext uri="{BB962C8B-B14F-4D97-AF65-F5344CB8AC3E}">
        <p14:creationId xmlns:p14="http://schemas.microsoft.com/office/powerpoint/2010/main" val="4219204244"/>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F45E8433-DC1B-444D-B16B-9C0968272DDB}" type="slidenum">
              <a:rPr lang="en-US"/>
              <a:pPr/>
              <a:t>74</a:t>
            </a:fld>
            <a:endParaRPr lang="en-US"/>
          </a:p>
        </p:txBody>
      </p:sp>
      <p:sp>
        <p:nvSpPr>
          <p:cNvPr id="38914" name="Rectangle 2"/>
          <p:cNvSpPr>
            <a:spLocks noGrp="1" noChangeArrowheads="1"/>
          </p:cNvSpPr>
          <p:nvPr>
            <p:ph type="title" idx="4294967295"/>
          </p:nvPr>
        </p:nvSpPr>
        <p:spPr>
          <a:xfrm>
            <a:off x="960438" y="609600"/>
            <a:ext cx="8183562" cy="1050925"/>
          </a:xfrm>
        </p:spPr>
        <p:txBody>
          <a:bodyPr>
            <a:normAutofit/>
          </a:bodyPr>
          <a:lstStyle/>
          <a:p>
            <a:r>
              <a:rPr lang="en-US" sz="3600" b="1">
                <a:solidFill>
                  <a:srgbClr val="0000FF"/>
                </a:solidFill>
                <a:effectLst>
                  <a:outerShdw blurRad="38100" dist="38100" dir="2700000" algn="tl">
                    <a:srgbClr val="C0C0C0"/>
                  </a:outerShdw>
                </a:effectLst>
              </a:rPr>
              <a:t>Các thành phần của môi trường DBMS</a:t>
            </a:r>
          </a:p>
        </p:txBody>
      </p:sp>
      <p:sp>
        <p:nvSpPr>
          <p:cNvPr id="408579" name="Rectangle 3"/>
          <p:cNvSpPr>
            <a:spLocks noGrp="1" noChangeArrowheads="1"/>
          </p:cNvSpPr>
          <p:nvPr>
            <p:ph idx="4294967295"/>
          </p:nvPr>
        </p:nvSpPr>
        <p:spPr>
          <a:xfrm>
            <a:off x="528638" y="1981200"/>
            <a:ext cx="8234362" cy="4191000"/>
          </a:xfrm>
        </p:spPr>
        <p:txBody>
          <a:bodyPr lIns="182880" tIns="91440"/>
          <a:lstStyle/>
          <a:p>
            <a:pPr>
              <a:lnSpc>
                <a:spcPct val="90000"/>
              </a:lnSpc>
            </a:pPr>
            <a:r>
              <a:rPr lang="en-US" sz="2400"/>
              <a:t>Phần cứng (Hardware)</a:t>
            </a:r>
          </a:p>
          <a:p>
            <a:pPr>
              <a:lnSpc>
                <a:spcPct val="90000"/>
              </a:lnSpc>
            </a:pPr>
            <a:r>
              <a:rPr lang="en-US" sz="2400"/>
              <a:t>Phần mềm (Software)</a:t>
            </a:r>
          </a:p>
          <a:p>
            <a:pPr>
              <a:lnSpc>
                <a:spcPct val="90000"/>
              </a:lnSpc>
            </a:pPr>
            <a:r>
              <a:rPr lang="en-US" sz="2400"/>
              <a:t>Dữ liệu (data)</a:t>
            </a:r>
          </a:p>
          <a:p>
            <a:pPr>
              <a:lnSpc>
                <a:spcPct val="90000"/>
              </a:lnSpc>
            </a:pPr>
            <a:r>
              <a:rPr lang="en-US" sz="2400"/>
              <a:t>Các thủ tục (procedure)</a:t>
            </a:r>
          </a:p>
          <a:p>
            <a:pPr>
              <a:lnSpc>
                <a:spcPct val="90000"/>
              </a:lnSpc>
            </a:pPr>
            <a:r>
              <a:rPr lang="en-US" sz="2400"/>
              <a:t>Con người</a:t>
            </a:r>
          </a:p>
          <a:p>
            <a:pPr marL="800100" lvl="1" indent="-342900">
              <a:lnSpc>
                <a:spcPct val="90000"/>
              </a:lnSpc>
            </a:pPr>
            <a:r>
              <a:rPr lang="en-US" sz="2400"/>
              <a:t>Người quản trị CSDL ( DBA–Database administration)</a:t>
            </a:r>
          </a:p>
          <a:p>
            <a:pPr marL="800100" lvl="1" indent="-342900">
              <a:lnSpc>
                <a:spcPct val="90000"/>
              </a:lnSpc>
            </a:pPr>
            <a:r>
              <a:rPr lang="en-US" sz="2400"/>
              <a:t>Người quản trị dữ liệu (DA – Data administration)</a:t>
            </a:r>
          </a:p>
          <a:p>
            <a:pPr marL="800100" lvl="1" indent="-342900">
              <a:lnSpc>
                <a:spcPct val="90000"/>
              </a:lnSpc>
            </a:pPr>
            <a:r>
              <a:rPr lang="en-US" sz="2400"/>
              <a:t>Người thiết kế CSDL ( Database designer)</a:t>
            </a:r>
          </a:p>
          <a:p>
            <a:pPr marL="800100" lvl="1" indent="-342900">
              <a:lnSpc>
                <a:spcPct val="90000"/>
              </a:lnSpc>
            </a:pPr>
            <a:r>
              <a:rPr lang="en-US" sz="2400"/>
              <a:t>Người phát triển ứng dụng (application developer)</a:t>
            </a:r>
          </a:p>
          <a:p>
            <a:pPr marL="800100" lvl="1" indent="-342900">
              <a:lnSpc>
                <a:spcPct val="90000"/>
              </a:lnSpc>
            </a:pPr>
            <a:r>
              <a:rPr lang="en-US" sz="2400"/>
              <a:t>Người dùng cuối (end-user)</a:t>
            </a:r>
          </a:p>
        </p:txBody>
      </p:sp>
      <p:sp>
        <p:nvSpPr>
          <p:cNvPr id="5" name="Footer Placeholder 4"/>
          <p:cNvSpPr txBox="1">
            <a:spLocks noGrp="1"/>
          </p:cNvSpPr>
          <p:nvPr/>
        </p:nvSpPr>
        <p:spPr>
          <a:xfrm>
            <a:off x="6062663" y="6111875"/>
            <a:ext cx="2286000" cy="365125"/>
          </a:xfrm>
          <a:prstGeom prst="rect">
            <a:avLst/>
          </a:prstGeom>
          <a:noFill/>
        </p:spPr>
        <p:txBody>
          <a:bodyPr anchor="b"/>
          <a:lstStyle/>
          <a:p>
            <a:pPr eaLnBrk="1" hangingPunct="1">
              <a:defRPr/>
            </a:pPr>
            <a:r>
              <a:rPr lang="en-US" sz="1000">
                <a:solidFill>
                  <a:schemeClr val="bg2">
                    <a:shade val="50000"/>
                  </a:schemeClr>
                </a:solidFill>
                <a:latin typeface="Verdana" pitchFamily="34" charset="0"/>
              </a:rPr>
              <a:t>Database System</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A02D2976-5534-4B89-840E-41332B345CD4}" type="slidenum">
              <a:rPr lang="en-US"/>
              <a:pPr/>
              <a:t>75</a:t>
            </a:fld>
            <a:endParaRPr lang="en-US"/>
          </a:p>
        </p:txBody>
      </p:sp>
      <p:sp>
        <p:nvSpPr>
          <p:cNvPr id="41986" name="Rectangle 2"/>
          <p:cNvSpPr>
            <a:spLocks noGrp="1" noChangeArrowheads="1"/>
          </p:cNvSpPr>
          <p:nvPr>
            <p:ph type="title" idx="4294967295"/>
          </p:nvPr>
        </p:nvSpPr>
        <p:spPr>
          <a:xfrm>
            <a:off x="960438" y="685800"/>
            <a:ext cx="8183562" cy="1050925"/>
          </a:xfrm>
        </p:spPr>
        <p:txBody>
          <a:bodyPr>
            <a:normAutofit/>
          </a:bodyPr>
          <a:lstStyle/>
          <a:p>
            <a:r>
              <a:rPr lang="en-US" b="1">
                <a:solidFill>
                  <a:srgbClr val="0000FF"/>
                </a:solidFill>
                <a:effectLst>
                  <a:outerShdw blurRad="38100" dist="38100" dir="2700000" algn="tl">
                    <a:srgbClr val="C0C0C0"/>
                  </a:outerShdw>
                </a:effectLst>
              </a:rPr>
              <a:t>Kiến trúc DBMS</a:t>
            </a:r>
          </a:p>
        </p:txBody>
      </p:sp>
      <p:sp>
        <p:nvSpPr>
          <p:cNvPr id="409603" name="Rectangle 3"/>
          <p:cNvSpPr>
            <a:spLocks noGrp="1" noChangeArrowheads="1"/>
          </p:cNvSpPr>
          <p:nvPr>
            <p:ph idx="4294967295"/>
          </p:nvPr>
        </p:nvSpPr>
        <p:spPr>
          <a:xfrm>
            <a:off x="685800" y="2133600"/>
            <a:ext cx="8183563" cy="4187825"/>
          </a:xfrm>
        </p:spPr>
        <p:txBody>
          <a:bodyPr lIns="182880" tIns="91440"/>
          <a:lstStyle/>
          <a:p>
            <a:pPr marL="400050" indent="-400050"/>
            <a:r>
              <a:rPr lang="en-US" sz="2800"/>
              <a:t>Kiến trúc truyền thống</a:t>
            </a:r>
          </a:p>
          <a:p>
            <a:pPr marL="400050" indent="-400050"/>
            <a:r>
              <a:rPr lang="en-US" sz="2800"/>
              <a:t>Kiến trúc file – server</a:t>
            </a:r>
          </a:p>
          <a:p>
            <a:pPr marL="400050" indent="-400050"/>
            <a:r>
              <a:rPr lang="en-US" sz="2800"/>
              <a:t>Kiến trúc client-server</a:t>
            </a:r>
          </a:p>
        </p:txBody>
      </p:sp>
      <p:sp>
        <p:nvSpPr>
          <p:cNvPr id="5" name="Footer Placeholder 4"/>
          <p:cNvSpPr txBox="1">
            <a:spLocks noGrp="1"/>
          </p:cNvSpPr>
          <p:nvPr/>
        </p:nvSpPr>
        <p:spPr>
          <a:xfrm>
            <a:off x="6062663" y="6111875"/>
            <a:ext cx="2286000" cy="365125"/>
          </a:xfrm>
          <a:prstGeom prst="rect">
            <a:avLst/>
          </a:prstGeom>
          <a:noFill/>
        </p:spPr>
        <p:txBody>
          <a:bodyPr anchor="b"/>
          <a:lstStyle/>
          <a:p>
            <a:pPr eaLnBrk="1" hangingPunct="1">
              <a:defRPr/>
            </a:pPr>
            <a:r>
              <a:rPr lang="en-US" sz="1000">
                <a:solidFill>
                  <a:schemeClr val="bg2">
                    <a:shade val="50000"/>
                  </a:schemeClr>
                </a:solidFill>
                <a:latin typeface="Verdana" pitchFamily="34" charset="0"/>
              </a:rPr>
              <a:t>Database System</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96A4255E-4233-4C2A-B504-474C27C1C356}" type="slidenum">
              <a:rPr lang="en-US"/>
              <a:pPr/>
              <a:t>76</a:t>
            </a:fld>
            <a:endParaRPr lang="en-US"/>
          </a:p>
        </p:txBody>
      </p:sp>
      <p:sp>
        <p:nvSpPr>
          <p:cNvPr id="43010" name="Rectangle 2"/>
          <p:cNvSpPr>
            <a:spLocks noGrp="1" noChangeArrowheads="1"/>
          </p:cNvSpPr>
          <p:nvPr>
            <p:ph type="title" idx="4294967295"/>
          </p:nvPr>
        </p:nvSpPr>
        <p:spPr>
          <a:xfrm>
            <a:off x="960438" y="685800"/>
            <a:ext cx="8183562" cy="1050925"/>
          </a:xfrm>
        </p:spPr>
        <p:txBody>
          <a:bodyPr>
            <a:normAutofit/>
          </a:bodyPr>
          <a:lstStyle/>
          <a:p>
            <a:r>
              <a:rPr lang="en-US" b="1">
                <a:solidFill>
                  <a:srgbClr val="0000FF"/>
                </a:solidFill>
                <a:effectLst>
                  <a:outerShdw blurRad="38100" dist="38100" dir="2700000" algn="tl">
                    <a:srgbClr val="C0C0C0"/>
                  </a:outerShdw>
                </a:effectLst>
              </a:rPr>
              <a:t>Kiến trúc truyền thống</a:t>
            </a:r>
          </a:p>
        </p:txBody>
      </p:sp>
      <p:sp>
        <p:nvSpPr>
          <p:cNvPr id="410627" name="Rectangle 3"/>
          <p:cNvSpPr>
            <a:spLocks noGrp="1" noChangeArrowheads="1"/>
          </p:cNvSpPr>
          <p:nvPr>
            <p:ph idx="4294967295"/>
          </p:nvPr>
        </p:nvSpPr>
        <p:spPr>
          <a:xfrm>
            <a:off x="552450" y="2043113"/>
            <a:ext cx="8439150" cy="4187825"/>
          </a:xfrm>
        </p:spPr>
        <p:txBody>
          <a:bodyPr lIns="182880" tIns="91440"/>
          <a:lstStyle/>
          <a:p>
            <a:r>
              <a:rPr lang="en-US" sz="2800"/>
              <a:t>Còn gọi là hệ xử lý từ xa (teleprocessing)</a:t>
            </a:r>
          </a:p>
          <a:p>
            <a:r>
              <a:rPr lang="en-US" sz="2800"/>
              <a:t>Gồm 1 máy tính CPU và 1 số trạm đầu cuối (terminal)</a:t>
            </a:r>
          </a:p>
          <a:p>
            <a:pPr marL="800100" lvl="1" indent="-342900"/>
            <a:r>
              <a:rPr lang="en-US" sz="2400"/>
              <a:t>Tất cả xử lý tập trung trên cùng 1 máy tính. </a:t>
            </a:r>
          </a:p>
          <a:p>
            <a:pPr marL="800100" lvl="1" indent="-342900"/>
            <a:r>
              <a:rPr lang="en-US" sz="2400"/>
              <a:t>Các trạm đầu cuối gửi yêu cầu về máy trung tâm</a:t>
            </a:r>
          </a:p>
          <a:p>
            <a:endParaRPr lang="en-US" sz="2800"/>
          </a:p>
        </p:txBody>
      </p:sp>
      <p:sp>
        <p:nvSpPr>
          <p:cNvPr id="5" name="Footer Placeholder 4"/>
          <p:cNvSpPr txBox="1">
            <a:spLocks noGrp="1"/>
          </p:cNvSpPr>
          <p:nvPr/>
        </p:nvSpPr>
        <p:spPr>
          <a:xfrm>
            <a:off x="6062663" y="6111875"/>
            <a:ext cx="2286000" cy="365125"/>
          </a:xfrm>
          <a:prstGeom prst="rect">
            <a:avLst/>
          </a:prstGeom>
          <a:noFill/>
        </p:spPr>
        <p:txBody>
          <a:bodyPr anchor="b"/>
          <a:lstStyle/>
          <a:p>
            <a:pPr eaLnBrk="1" hangingPunct="1">
              <a:defRPr/>
            </a:pPr>
            <a:r>
              <a:rPr lang="en-US" sz="1000">
                <a:solidFill>
                  <a:schemeClr val="bg2">
                    <a:shade val="50000"/>
                  </a:schemeClr>
                </a:solidFill>
                <a:latin typeface="Verdana" pitchFamily="34" charset="0"/>
              </a:rPr>
              <a:t>Database System</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2"/>
          </p:nvPr>
        </p:nvSpPr>
        <p:spPr/>
        <p:txBody>
          <a:bodyPr/>
          <a:lstStyle/>
          <a:p>
            <a:fld id="{DED14D3D-CB64-4EA0-9A78-032DAFB8DDFB}" type="slidenum">
              <a:rPr lang="en-US"/>
              <a:pPr/>
              <a:t>77</a:t>
            </a:fld>
            <a:endParaRPr lang="en-US"/>
          </a:p>
        </p:txBody>
      </p:sp>
      <p:sp>
        <p:nvSpPr>
          <p:cNvPr id="47106" name="Rectangle 2"/>
          <p:cNvSpPr>
            <a:spLocks noGrp="1" noChangeArrowheads="1"/>
          </p:cNvSpPr>
          <p:nvPr>
            <p:ph type="title" idx="4294967295"/>
          </p:nvPr>
        </p:nvSpPr>
        <p:spPr>
          <a:xfrm>
            <a:off x="1143000" y="533400"/>
            <a:ext cx="8183563" cy="1050925"/>
          </a:xfrm>
        </p:spPr>
        <p:txBody>
          <a:bodyPr>
            <a:normAutofit/>
          </a:bodyPr>
          <a:lstStyle/>
          <a:p>
            <a:r>
              <a:rPr lang="en-US" b="1">
                <a:solidFill>
                  <a:srgbClr val="0000FF"/>
                </a:solidFill>
                <a:effectLst>
                  <a:outerShdw blurRad="38100" dist="38100" dir="2700000" algn="tl">
                    <a:srgbClr val="C0C0C0"/>
                  </a:outerShdw>
                </a:effectLst>
              </a:rPr>
              <a:t>Kiến trúc truyền thống</a:t>
            </a:r>
          </a:p>
        </p:txBody>
      </p:sp>
      <p:sp>
        <p:nvSpPr>
          <p:cNvPr id="411651" name="Rectangle 3"/>
          <p:cNvSpPr>
            <a:spLocks noGrp="1" noChangeArrowheads="1"/>
          </p:cNvSpPr>
          <p:nvPr>
            <p:ph idx="4294967295"/>
          </p:nvPr>
        </p:nvSpPr>
        <p:spPr>
          <a:xfrm>
            <a:off x="609600" y="2057400"/>
            <a:ext cx="8183563" cy="4187825"/>
          </a:xfrm>
          <a:ln>
            <a:solidFill>
              <a:srgbClr val="FFFFCC"/>
            </a:solidFill>
            <a:miter lim="800000"/>
            <a:headEnd/>
            <a:tailEnd/>
          </a:ln>
          <a:extLst>
            <a:ext uri="{909E8E84-426E-40DD-AFC4-6F175D3DCCD1}">
              <a14:hiddenFill xmlns:a14="http://schemas.microsoft.com/office/drawing/2010/main">
                <a:solidFill>
                  <a:srgbClr val="E1356E"/>
                </a:solidFill>
              </a14:hiddenFill>
            </a:ext>
          </a:extLst>
        </p:spPr>
        <p:txBody>
          <a:bodyPr lIns="182880" tIns="91440"/>
          <a:lstStyle/>
          <a:p>
            <a:pPr marL="265113" indent="-265113"/>
            <a:endParaRPr lang="en-US" sz="2800"/>
          </a:p>
        </p:txBody>
      </p:sp>
      <p:sp>
        <p:nvSpPr>
          <p:cNvPr id="17" name="Footer Placeholder 4"/>
          <p:cNvSpPr txBox="1">
            <a:spLocks noGrp="1"/>
          </p:cNvSpPr>
          <p:nvPr/>
        </p:nvSpPr>
        <p:spPr>
          <a:xfrm>
            <a:off x="6062663" y="6111875"/>
            <a:ext cx="2286000" cy="365125"/>
          </a:xfrm>
          <a:prstGeom prst="rect">
            <a:avLst/>
          </a:prstGeom>
          <a:noFill/>
        </p:spPr>
        <p:txBody>
          <a:bodyPr anchor="b"/>
          <a:lstStyle/>
          <a:p>
            <a:pPr eaLnBrk="1" hangingPunct="1">
              <a:defRPr/>
            </a:pPr>
            <a:r>
              <a:rPr lang="en-US" sz="1000">
                <a:solidFill>
                  <a:schemeClr val="bg2">
                    <a:shade val="50000"/>
                  </a:schemeClr>
                </a:solidFill>
                <a:latin typeface="Verdana" pitchFamily="34" charset="0"/>
              </a:rPr>
              <a:t>Database System</a:t>
            </a:r>
          </a:p>
        </p:txBody>
      </p:sp>
      <p:pic>
        <p:nvPicPr>
          <p:cNvPr id="41165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2667000"/>
            <a:ext cx="1182688"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65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4150" y="2047875"/>
            <a:ext cx="9334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65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124200"/>
            <a:ext cx="9334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65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572000"/>
            <a:ext cx="933450" cy="1000125"/>
          </a:xfrm>
          <a:prstGeom prst="rect">
            <a:avLst/>
          </a:prstGeom>
          <a:solidFill>
            <a:schemeClr val="bg1"/>
          </a:solidFill>
          <a:ln w="9525">
            <a:solidFill>
              <a:schemeClr val="bg1"/>
            </a:solidFill>
            <a:miter lim="800000"/>
            <a:headEnd/>
            <a:tailEnd/>
          </a:ln>
        </p:spPr>
      </p:pic>
      <p:pic>
        <p:nvPicPr>
          <p:cNvPr id="41165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5029200"/>
            <a:ext cx="9334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65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4953000"/>
            <a:ext cx="9334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659" name="Line 10"/>
          <p:cNvSpPr>
            <a:spLocks noChangeShapeType="1"/>
          </p:cNvSpPr>
          <p:nvPr/>
        </p:nvSpPr>
        <p:spPr bwMode="auto">
          <a:xfrm>
            <a:off x="3657600" y="2362200"/>
            <a:ext cx="1143000" cy="91440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660" name="Line 11"/>
          <p:cNvSpPr>
            <a:spLocks noChangeShapeType="1"/>
          </p:cNvSpPr>
          <p:nvPr/>
        </p:nvSpPr>
        <p:spPr bwMode="auto">
          <a:xfrm>
            <a:off x="3429000" y="3454400"/>
            <a:ext cx="1447800" cy="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661" name="Line 12"/>
          <p:cNvSpPr>
            <a:spLocks noChangeShapeType="1"/>
          </p:cNvSpPr>
          <p:nvPr/>
        </p:nvSpPr>
        <p:spPr bwMode="auto">
          <a:xfrm flipV="1">
            <a:off x="3810000" y="3429000"/>
            <a:ext cx="1066800" cy="144780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662" name="Line 13"/>
          <p:cNvSpPr>
            <a:spLocks noChangeShapeType="1"/>
          </p:cNvSpPr>
          <p:nvPr/>
        </p:nvSpPr>
        <p:spPr bwMode="auto">
          <a:xfrm flipV="1">
            <a:off x="5105400" y="4648200"/>
            <a:ext cx="304800" cy="38100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663" name="Line 14"/>
          <p:cNvSpPr>
            <a:spLocks noChangeShapeType="1"/>
          </p:cNvSpPr>
          <p:nvPr/>
        </p:nvSpPr>
        <p:spPr bwMode="auto">
          <a:xfrm>
            <a:off x="5638800" y="4572000"/>
            <a:ext cx="914400" cy="68580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664" name="Line 15"/>
          <p:cNvSpPr>
            <a:spLocks noChangeShapeType="1"/>
          </p:cNvSpPr>
          <p:nvPr/>
        </p:nvSpPr>
        <p:spPr bwMode="auto">
          <a:xfrm>
            <a:off x="6553200" y="5257800"/>
            <a:ext cx="228600" cy="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685C2279-80A9-4444-86D2-D0CB8F764CD0}" type="slidenum">
              <a:rPr lang="en-US"/>
              <a:pPr/>
              <a:t>78</a:t>
            </a:fld>
            <a:endParaRPr lang="en-US"/>
          </a:p>
        </p:txBody>
      </p:sp>
      <p:sp>
        <p:nvSpPr>
          <p:cNvPr id="44034" name="Rectangle 2"/>
          <p:cNvSpPr>
            <a:spLocks noGrp="1" noChangeArrowheads="1"/>
          </p:cNvSpPr>
          <p:nvPr>
            <p:ph type="title" idx="4294967295"/>
          </p:nvPr>
        </p:nvSpPr>
        <p:spPr>
          <a:xfrm>
            <a:off x="960438" y="762000"/>
            <a:ext cx="8183562" cy="1050925"/>
          </a:xfrm>
        </p:spPr>
        <p:txBody>
          <a:bodyPr>
            <a:normAutofit/>
          </a:bodyPr>
          <a:lstStyle/>
          <a:p>
            <a:r>
              <a:rPr lang="en-US" b="1">
                <a:solidFill>
                  <a:srgbClr val="0000FF"/>
                </a:solidFill>
                <a:effectLst>
                  <a:outerShdw blurRad="38100" dist="38100" dir="2700000" algn="tl">
                    <a:srgbClr val="C0C0C0"/>
                  </a:outerShdw>
                </a:effectLst>
              </a:rPr>
              <a:t>Kiến trúc file – server </a:t>
            </a:r>
          </a:p>
        </p:txBody>
      </p:sp>
      <p:sp>
        <p:nvSpPr>
          <p:cNvPr id="44035" name="Rectangle 3"/>
          <p:cNvSpPr>
            <a:spLocks noGrp="1" noChangeArrowheads="1"/>
          </p:cNvSpPr>
          <p:nvPr>
            <p:ph idx="4294967295"/>
          </p:nvPr>
        </p:nvSpPr>
        <p:spPr>
          <a:xfrm>
            <a:off x="533400" y="2057400"/>
            <a:ext cx="8153400" cy="4187825"/>
          </a:xfrm>
        </p:spPr>
        <p:txBody>
          <a:bodyPr lIns="182880" tIns="91440">
            <a:normAutofit/>
          </a:bodyPr>
          <a:lstStyle/>
          <a:p>
            <a:pPr algn="just"/>
            <a:r>
              <a:rPr lang="en-US" sz="2400"/>
              <a:t>Việc xử lý không tập trung vào 1 máy trung tâm mà phân tán trên mạng.</a:t>
            </a:r>
          </a:p>
          <a:p>
            <a:pPr algn="just"/>
            <a:r>
              <a:rPr lang="en-US" sz="2400"/>
              <a:t>File-server lưu giữ các tệp dữ liệu mà các ứng dụng và hệ QTCSDL cần đến</a:t>
            </a:r>
          </a:p>
          <a:p>
            <a:pPr marL="800100" lvl="1" indent="-342900" algn="just"/>
            <a:r>
              <a:rPr lang="en-US" sz="2400"/>
              <a:t>Dữ liệu truyền trên mạng nhiều</a:t>
            </a:r>
          </a:p>
          <a:p>
            <a:pPr marL="800100" lvl="1" indent="-342900" algn="just"/>
            <a:r>
              <a:rPr lang="en-US" sz="2400"/>
              <a:t>Mỗi trạm phải cài đặt một bản sao đầy đủ của hệ QTCSDL</a:t>
            </a:r>
          </a:p>
          <a:p>
            <a:pPr marL="800100" lvl="1" indent="-342900" algn="just"/>
            <a:r>
              <a:rPr lang="en-US" sz="2400"/>
              <a:t>Tính nhất quán dữ liệu phức tạp hơn vì có nhiều hệ QTCSDL  truy cập vào cùng tệp dữ liệu</a:t>
            </a:r>
          </a:p>
        </p:txBody>
      </p:sp>
      <p:sp>
        <p:nvSpPr>
          <p:cNvPr id="5" name="Footer Placeholder 4"/>
          <p:cNvSpPr txBox="1">
            <a:spLocks noGrp="1"/>
          </p:cNvSpPr>
          <p:nvPr/>
        </p:nvSpPr>
        <p:spPr>
          <a:xfrm>
            <a:off x="6062663" y="6111875"/>
            <a:ext cx="2286000" cy="365125"/>
          </a:xfrm>
          <a:prstGeom prst="rect">
            <a:avLst/>
          </a:prstGeom>
          <a:noFill/>
        </p:spPr>
        <p:txBody>
          <a:bodyPr anchor="b"/>
          <a:lstStyle/>
          <a:p>
            <a:pPr eaLnBrk="1" hangingPunct="1">
              <a:defRPr/>
            </a:pPr>
            <a:r>
              <a:rPr lang="en-US" sz="1000">
                <a:solidFill>
                  <a:schemeClr val="bg2">
                    <a:shade val="50000"/>
                  </a:schemeClr>
                </a:solidFill>
                <a:latin typeface="Verdana" pitchFamily="34" charset="0"/>
              </a:rPr>
              <a:t>Database System</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12"/>
          </p:nvPr>
        </p:nvSpPr>
        <p:spPr/>
        <p:txBody>
          <a:bodyPr/>
          <a:lstStyle/>
          <a:p>
            <a:fld id="{8D3BD7E6-0D61-4733-BF7D-35FC7C9BE362}" type="slidenum">
              <a:rPr lang="en-US"/>
              <a:pPr/>
              <a:t>79</a:t>
            </a:fld>
            <a:endParaRPr lang="en-US"/>
          </a:p>
        </p:txBody>
      </p:sp>
      <p:sp>
        <p:nvSpPr>
          <p:cNvPr id="48130" name="Rectangle 2"/>
          <p:cNvSpPr>
            <a:spLocks noGrp="1" noChangeArrowheads="1"/>
          </p:cNvSpPr>
          <p:nvPr>
            <p:ph type="title" idx="4294967295"/>
          </p:nvPr>
        </p:nvSpPr>
        <p:spPr>
          <a:xfrm>
            <a:off x="960438" y="533400"/>
            <a:ext cx="8183562" cy="1050925"/>
          </a:xfrm>
        </p:spPr>
        <p:txBody>
          <a:bodyPr>
            <a:normAutofit/>
          </a:bodyPr>
          <a:lstStyle/>
          <a:p>
            <a:r>
              <a:rPr lang="en-US" b="1">
                <a:solidFill>
                  <a:srgbClr val="0000FF"/>
                </a:solidFill>
                <a:effectLst>
                  <a:outerShdw blurRad="38100" dist="38100" dir="2700000" algn="tl">
                    <a:srgbClr val="C0C0C0"/>
                  </a:outerShdw>
                </a:effectLst>
              </a:rPr>
              <a:t>Kiến trúc file – server</a:t>
            </a:r>
          </a:p>
        </p:txBody>
      </p:sp>
      <p:sp>
        <p:nvSpPr>
          <p:cNvPr id="413699" name="Rectangle 3"/>
          <p:cNvSpPr>
            <a:spLocks noGrp="1" noChangeArrowheads="1"/>
          </p:cNvSpPr>
          <p:nvPr>
            <p:ph idx="4294967295"/>
          </p:nvPr>
        </p:nvSpPr>
        <p:spPr>
          <a:xfrm>
            <a:off x="609600" y="2362200"/>
            <a:ext cx="8183563" cy="4187825"/>
          </a:xfrm>
          <a:extLst>
            <a:ext uri="{909E8E84-426E-40DD-AFC4-6F175D3DCCD1}">
              <a14:hiddenFill xmlns:a14="http://schemas.microsoft.com/office/drawing/2010/main">
                <a:solidFill>
                  <a:srgbClr val="E1356E"/>
                </a:solidFill>
              </a14:hiddenFill>
            </a:ext>
          </a:extLst>
        </p:spPr>
        <p:txBody>
          <a:bodyPr lIns="182880" tIns="91440"/>
          <a:lstStyle/>
          <a:p>
            <a:pPr marL="265113" indent="-265113"/>
            <a:endParaRPr lang="en-US" sz="2800"/>
          </a:p>
        </p:txBody>
      </p:sp>
      <p:sp>
        <p:nvSpPr>
          <p:cNvPr id="25" name="Footer Placeholder 4"/>
          <p:cNvSpPr txBox="1">
            <a:spLocks noGrp="1"/>
          </p:cNvSpPr>
          <p:nvPr/>
        </p:nvSpPr>
        <p:spPr>
          <a:xfrm>
            <a:off x="6062663" y="6111875"/>
            <a:ext cx="2286000" cy="365125"/>
          </a:xfrm>
          <a:prstGeom prst="rect">
            <a:avLst/>
          </a:prstGeom>
          <a:noFill/>
        </p:spPr>
        <p:txBody>
          <a:bodyPr anchor="b"/>
          <a:lstStyle/>
          <a:p>
            <a:pPr eaLnBrk="1" hangingPunct="1">
              <a:defRPr/>
            </a:pPr>
            <a:r>
              <a:rPr lang="en-US" sz="1000">
                <a:solidFill>
                  <a:schemeClr val="bg2">
                    <a:shade val="50000"/>
                  </a:schemeClr>
                </a:solidFill>
                <a:latin typeface="Verdana" pitchFamily="34" charset="0"/>
              </a:rPr>
              <a:t>Database System</a:t>
            </a:r>
          </a:p>
        </p:txBody>
      </p:sp>
      <p:sp>
        <p:nvSpPr>
          <p:cNvPr id="2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D0B716E7-574E-4C23-9FA2-5B8F8B26035D}" type="slidenum">
              <a:rPr lang="en-US" sz="1000">
                <a:solidFill>
                  <a:schemeClr val="bg2">
                    <a:shade val="50000"/>
                  </a:schemeClr>
                </a:solidFill>
                <a:latin typeface="Verdana" pitchFamily="34" charset="0"/>
              </a:rPr>
              <a:pPr algn="r" eaLnBrk="1" hangingPunct="1">
                <a:defRPr/>
              </a:pPr>
              <a:t>79</a:t>
            </a:fld>
            <a:endParaRPr lang="en-US" sz="1000">
              <a:solidFill>
                <a:schemeClr val="bg2">
                  <a:shade val="50000"/>
                </a:schemeClr>
              </a:solidFill>
              <a:latin typeface="Verdana" pitchFamily="34" charset="0"/>
            </a:endParaRPr>
          </a:p>
        </p:txBody>
      </p:sp>
      <p:pic>
        <p:nvPicPr>
          <p:cNvPr id="41370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4267200"/>
            <a:ext cx="9525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370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676400"/>
            <a:ext cx="92392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370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133600"/>
            <a:ext cx="92392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370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286000"/>
            <a:ext cx="92392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3706" name="Oval 8"/>
          <p:cNvSpPr>
            <a:spLocks noChangeArrowheads="1"/>
          </p:cNvSpPr>
          <p:nvPr/>
        </p:nvSpPr>
        <p:spPr bwMode="auto">
          <a:xfrm>
            <a:off x="4038600" y="3200400"/>
            <a:ext cx="1524000" cy="685800"/>
          </a:xfrm>
          <a:prstGeom prst="ellipse">
            <a:avLst/>
          </a:prstGeom>
          <a:solidFill>
            <a:schemeClr val="accent1"/>
          </a:solidFill>
          <a:ln w="9525">
            <a:solidFill>
              <a:schemeClr val="tx1"/>
            </a:solidFill>
            <a:round/>
            <a:headEnd/>
            <a:tailEnd/>
          </a:ln>
        </p:spPr>
        <p:txBody>
          <a:bodyPr wrap="none" anchor="ctr"/>
          <a:lstStyle/>
          <a:p>
            <a:pPr algn="ctr"/>
            <a:r>
              <a:rPr lang="en-US" sz="2400" b="1">
                <a:latin typeface="Verdana" pitchFamily="34" charset="0"/>
              </a:rPr>
              <a:t>LAN</a:t>
            </a:r>
          </a:p>
        </p:txBody>
      </p:sp>
      <p:sp>
        <p:nvSpPr>
          <p:cNvPr id="413707" name="Line 9"/>
          <p:cNvSpPr>
            <a:spLocks noChangeShapeType="1"/>
          </p:cNvSpPr>
          <p:nvPr/>
        </p:nvSpPr>
        <p:spPr bwMode="auto">
          <a:xfrm>
            <a:off x="3505200" y="2362200"/>
            <a:ext cx="990600" cy="91440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708" name="Line 10"/>
          <p:cNvSpPr>
            <a:spLocks noChangeShapeType="1"/>
          </p:cNvSpPr>
          <p:nvPr/>
        </p:nvSpPr>
        <p:spPr bwMode="auto">
          <a:xfrm flipH="1">
            <a:off x="4724400" y="1905000"/>
            <a:ext cx="457200" cy="137160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709" name="Line 11"/>
          <p:cNvSpPr>
            <a:spLocks noChangeShapeType="1"/>
          </p:cNvSpPr>
          <p:nvPr/>
        </p:nvSpPr>
        <p:spPr bwMode="auto">
          <a:xfrm flipH="1">
            <a:off x="5486400" y="2514600"/>
            <a:ext cx="1219200" cy="83820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710" name="Line 12"/>
          <p:cNvSpPr>
            <a:spLocks noChangeShapeType="1"/>
          </p:cNvSpPr>
          <p:nvPr/>
        </p:nvSpPr>
        <p:spPr bwMode="auto">
          <a:xfrm>
            <a:off x="4800600" y="3886200"/>
            <a:ext cx="0" cy="53340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711" name="Line 13"/>
          <p:cNvSpPr>
            <a:spLocks noChangeShapeType="1"/>
          </p:cNvSpPr>
          <p:nvPr/>
        </p:nvSpPr>
        <p:spPr bwMode="auto">
          <a:xfrm>
            <a:off x="4267200" y="3962400"/>
            <a:ext cx="0" cy="304800"/>
          </a:xfrm>
          <a:prstGeom prst="line">
            <a:avLst/>
          </a:prstGeom>
          <a:noFill/>
          <a:ln w="5715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3712" name="Line 14"/>
          <p:cNvSpPr>
            <a:spLocks noChangeShapeType="1"/>
          </p:cNvSpPr>
          <p:nvPr/>
        </p:nvSpPr>
        <p:spPr bwMode="auto">
          <a:xfrm flipV="1">
            <a:off x="5181600" y="3962400"/>
            <a:ext cx="0" cy="304800"/>
          </a:xfrm>
          <a:prstGeom prst="line">
            <a:avLst/>
          </a:prstGeom>
          <a:noFill/>
          <a:ln w="5715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413713"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4191000"/>
            <a:ext cx="117157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3714" name="Line 16"/>
          <p:cNvSpPr>
            <a:spLocks noChangeShapeType="1"/>
          </p:cNvSpPr>
          <p:nvPr/>
        </p:nvSpPr>
        <p:spPr bwMode="auto">
          <a:xfrm>
            <a:off x="5257800" y="4953000"/>
            <a:ext cx="990600" cy="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715" name="Text Box 17"/>
          <p:cNvSpPr txBox="1">
            <a:spLocks noChangeArrowheads="1"/>
          </p:cNvSpPr>
          <p:nvPr/>
        </p:nvSpPr>
        <p:spPr bwMode="auto">
          <a:xfrm>
            <a:off x="1203325" y="3824288"/>
            <a:ext cx="279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a:solidFill>
                  <a:srgbClr val="000066"/>
                </a:solidFill>
                <a:latin typeface="Verdana" pitchFamily="34" charset="0"/>
              </a:rPr>
              <a:t>Các yêu cầu vể dữ liệu</a:t>
            </a:r>
          </a:p>
        </p:txBody>
      </p:sp>
      <p:sp>
        <p:nvSpPr>
          <p:cNvPr id="413716" name="Text Box 18"/>
          <p:cNvSpPr txBox="1">
            <a:spLocks noChangeArrowheads="1"/>
          </p:cNvSpPr>
          <p:nvPr/>
        </p:nvSpPr>
        <p:spPr bwMode="auto">
          <a:xfrm>
            <a:off x="5334000" y="3733800"/>
            <a:ext cx="3100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a:solidFill>
                  <a:srgbClr val="000066"/>
                </a:solidFill>
                <a:latin typeface="Verdana" pitchFamily="34" charset="0"/>
              </a:rPr>
              <a:t>Các tệp được gửi về trạm</a:t>
            </a:r>
          </a:p>
        </p:txBody>
      </p:sp>
      <p:sp>
        <p:nvSpPr>
          <p:cNvPr id="413717" name="Text Box 19"/>
          <p:cNvSpPr txBox="1">
            <a:spLocks noChangeArrowheads="1"/>
          </p:cNvSpPr>
          <p:nvPr/>
        </p:nvSpPr>
        <p:spPr bwMode="auto">
          <a:xfrm>
            <a:off x="2286000" y="3124200"/>
            <a:ext cx="10080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a:solidFill>
                  <a:srgbClr val="000066"/>
                </a:solidFill>
                <a:latin typeface="Verdana" pitchFamily="34" charset="0"/>
              </a:rPr>
              <a:t>Trạm 1</a:t>
            </a:r>
          </a:p>
        </p:txBody>
      </p:sp>
      <p:sp>
        <p:nvSpPr>
          <p:cNvPr id="413718" name="Text Box 20"/>
          <p:cNvSpPr txBox="1">
            <a:spLocks noChangeArrowheads="1"/>
          </p:cNvSpPr>
          <p:nvPr/>
        </p:nvSpPr>
        <p:spPr bwMode="auto">
          <a:xfrm>
            <a:off x="5257800" y="1752600"/>
            <a:ext cx="10080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a:solidFill>
                  <a:srgbClr val="000066"/>
                </a:solidFill>
                <a:latin typeface="Verdana" pitchFamily="34" charset="0"/>
              </a:rPr>
              <a:t>Trạm 2</a:t>
            </a:r>
          </a:p>
        </p:txBody>
      </p:sp>
      <p:sp>
        <p:nvSpPr>
          <p:cNvPr id="413719" name="Text Box 21"/>
          <p:cNvSpPr txBox="1">
            <a:spLocks noChangeArrowheads="1"/>
          </p:cNvSpPr>
          <p:nvPr/>
        </p:nvSpPr>
        <p:spPr bwMode="auto">
          <a:xfrm>
            <a:off x="6781800" y="2895600"/>
            <a:ext cx="10080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a:solidFill>
                  <a:srgbClr val="000066"/>
                </a:solidFill>
                <a:latin typeface="Verdana" pitchFamily="34" charset="0"/>
              </a:rPr>
              <a:t>Trạm 3</a:t>
            </a:r>
          </a:p>
        </p:txBody>
      </p:sp>
      <p:sp>
        <p:nvSpPr>
          <p:cNvPr id="413720" name="Text Box 22"/>
          <p:cNvSpPr txBox="1">
            <a:spLocks noChangeArrowheads="1"/>
          </p:cNvSpPr>
          <p:nvPr/>
        </p:nvSpPr>
        <p:spPr bwMode="auto">
          <a:xfrm>
            <a:off x="2819400" y="5410200"/>
            <a:ext cx="1608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a:solidFill>
                  <a:srgbClr val="000066"/>
                </a:solidFill>
                <a:latin typeface="Verdana" pitchFamily="34" charset="0"/>
              </a:rPr>
              <a:t>File – server</a:t>
            </a:r>
          </a:p>
        </p:txBody>
      </p:sp>
      <p:sp>
        <p:nvSpPr>
          <p:cNvPr id="413721" name="Text Box 23"/>
          <p:cNvSpPr txBox="1">
            <a:spLocks noChangeArrowheads="1"/>
          </p:cNvSpPr>
          <p:nvPr/>
        </p:nvSpPr>
        <p:spPr bwMode="auto">
          <a:xfrm>
            <a:off x="7086600" y="5486400"/>
            <a:ext cx="1684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a:solidFill>
                  <a:srgbClr val="000066"/>
                </a:solidFill>
                <a:latin typeface="Verdana" pitchFamily="34" charset="0"/>
              </a:rPr>
              <a:t>Cơ sở dữ liệu</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fld id="{7E1AC4AF-5A9E-4000-9C91-E8595F74EBAA}" type="slidenum">
              <a:rPr lang="en-US"/>
              <a:pPr/>
              <a:t>8</a:t>
            </a:fld>
            <a:endParaRPr lang="en-US"/>
          </a:p>
        </p:txBody>
      </p:sp>
      <p:sp>
        <p:nvSpPr>
          <p:cNvPr id="271363" name="Rectangle 3"/>
          <p:cNvSpPr>
            <a:spLocks noGrp="1" noChangeArrowheads="1"/>
          </p:cNvSpPr>
          <p:nvPr>
            <p:ph idx="4294967295"/>
          </p:nvPr>
        </p:nvSpPr>
        <p:spPr>
          <a:xfrm>
            <a:off x="604724" y="1924050"/>
            <a:ext cx="8183563" cy="4187825"/>
          </a:xfrm>
        </p:spPr>
        <p:txBody>
          <a:bodyPr lIns="182880" tIns="91440"/>
          <a:lstStyle/>
          <a:p>
            <a:pPr marL="400050" indent="-400050"/>
            <a:r>
              <a:rPr lang="en-US" sz="2200" b="1" dirty="0" err="1"/>
              <a:t>Là</a:t>
            </a:r>
            <a:r>
              <a:rPr lang="en-US" sz="2200" b="1" dirty="0"/>
              <a:t> </a:t>
            </a:r>
            <a:r>
              <a:rPr lang="en-US" sz="2200" b="1" dirty="0" err="1"/>
              <a:t>các</a:t>
            </a:r>
            <a:r>
              <a:rPr lang="en-US" sz="2200" b="1" dirty="0"/>
              <a:t> </a:t>
            </a:r>
            <a:r>
              <a:rPr lang="en-US" sz="2200" b="1" dirty="0" err="1"/>
              <a:t>hệ</a:t>
            </a:r>
            <a:r>
              <a:rPr lang="en-US" sz="2200" b="1" dirty="0"/>
              <a:t> </a:t>
            </a:r>
            <a:r>
              <a:rPr lang="en-US" sz="2200" b="1" dirty="0" err="1"/>
              <a:t>thống</a:t>
            </a:r>
            <a:r>
              <a:rPr lang="en-US" sz="2200" b="1" dirty="0"/>
              <a:t> </a:t>
            </a:r>
            <a:r>
              <a:rPr lang="en-US" sz="2200" b="1" dirty="0" err="1"/>
              <a:t>đồ</a:t>
            </a:r>
            <a:r>
              <a:rPr lang="en-US" sz="2200" b="1" dirty="0"/>
              <a:t> </a:t>
            </a:r>
            <a:r>
              <a:rPr lang="en-US" sz="2200" b="1" dirty="0" err="1"/>
              <a:t>họa</a:t>
            </a:r>
            <a:r>
              <a:rPr lang="en-US" sz="2200" b="1" dirty="0"/>
              <a:t> (graphical system) </a:t>
            </a:r>
            <a:r>
              <a:rPr lang="en-US" sz="2200" dirty="0" err="1"/>
              <a:t>được</a:t>
            </a:r>
            <a:r>
              <a:rPr lang="en-US" sz="2200" dirty="0"/>
              <a:t> </a:t>
            </a:r>
            <a:r>
              <a:rPr lang="en-US" sz="2200" dirty="0" err="1"/>
              <a:t>dùng</a:t>
            </a:r>
            <a:r>
              <a:rPr lang="en-US" sz="2200" dirty="0"/>
              <a:t> </a:t>
            </a:r>
            <a:r>
              <a:rPr lang="en-US" sz="2200" dirty="0" err="1"/>
              <a:t>để</a:t>
            </a:r>
            <a:r>
              <a:rPr lang="en-US" sz="2200" dirty="0"/>
              <a:t> </a:t>
            </a:r>
            <a:r>
              <a:rPr lang="en-US" sz="2200" dirty="0" err="1"/>
              <a:t>nắm</a:t>
            </a:r>
            <a:r>
              <a:rPr lang="en-US" sz="2200" dirty="0"/>
              <a:t> </a:t>
            </a:r>
            <a:r>
              <a:rPr lang="en-US" sz="2200" dirty="0" err="1"/>
              <a:t>bắt</a:t>
            </a:r>
            <a:r>
              <a:rPr lang="en-US" sz="2200" dirty="0"/>
              <a:t> </a:t>
            </a:r>
            <a:r>
              <a:rPr lang="en-US" sz="2200" dirty="0" err="1"/>
              <a:t>bản</a:t>
            </a:r>
            <a:r>
              <a:rPr lang="en-US" sz="2200" dirty="0"/>
              <a:t> </a:t>
            </a:r>
            <a:r>
              <a:rPr lang="en-US" sz="2200" dirty="0" err="1"/>
              <a:t>chất</a:t>
            </a:r>
            <a:r>
              <a:rPr lang="en-US" sz="2200" dirty="0"/>
              <a:t> </a:t>
            </a:r>
            <a:r>
              <a:rPr lang="en-US" sz="2200" dirty="0" err="1"/>
              <a:t>và</a:t>
            </a:r>
            <a:r>
              <a:rPr lang="en-US" sz="2200" dirty="0"/>
              <a:t> </a:t>
            </a:r>
            <a:r>
              <a:rPr lang="en-US" sz="2200" dirty="0" err="1"/>
              <a:t>mối</a:t>
            </a:r>
            <a:r>
              <a:rPr lang="en-US" sz="2200" dirty="0"/>
              <a:t> </a:t>
            </a:r>
            <a:r>
              <a:rPr lang="en-US" sz="2200" dirty="0" err="1"/>
              <a:t>quan</a:t>
            </a:r>
            <a:r>
              <a:rPr lang="en-US" sz="2200" dirty="0"/>
              <a:t> </a:t>
            </a:r>
            <a:r>
              <a:rPr lang="en-US" sz="2200" dirty="0" err="1"/>
              <a:t>hệ</a:t>
            </a:r>
            <a:r>
              <a:rPr lang="en-US" sz="2200" dirty="0"/>
              <a:t> </a:t>
            </a:r>
            <a:r>
              <a:rPr lang="en-US" sz="2200" dirty="0" err="1"/>
              <a:t>giữa</a:t>
            </a:r>
            <a:r>
              <a:rPr lang="en-US" sz="2200" dirty="0"/>
              <a:t> </a:t>
            </a:r>
            <a:r>
              <a:rPr lang="en-US" sz="2200" dirty="0" err="1"/>
              <a:t>dữ</a:t>
            </a:r>
            <a:r>
              <a:rPr lang="en-US" sz="2200" dirty="0"/>
              <a:t> </a:t>
            </a:r>
            <a:r>
              <a:rPr lang="en-US" sz="2200" dirty="0" err="1"/>
              <a:t>liệu</a:t>
            </a:r>
            <a:endParaRPr lang="en-US" sz="2200" dirty="0"/>
          </a:p>
          <a:p>
            <a:pPr marL="400050" indent="-400050"/>
            <a:r>
              <a:rPr lang="en-US" sz="2200" dirty="0" err="1"/>
              <a:t>Các</a:t>
            </a:r>
            <a:r>
              <a:rPr lang="en-US" sz="2200" dirty="0"/>
              <a:t> </a:t>
            </a:r>
            <a:r>
              <a:rPr lang="en-US" sz="2200" dirty="0" err="1"/>
              <a:t>mô</a:t>
            </a:r>
            <a:r>
              <a:rPr lang="en-US" sz="2200" dirty="0"/>
              <a:t> </a:t>
            </a:r>
            <a:r>
              <a:rPr lang="en-US" sz="2200" dirty="0" err="1"/>
              <a:t>hình</a:t>
            </a:r>
            <a:r>
              <a:rPr lang="en-US" sz="2200" dirty="0"/>
              <a:t> </a:t>
            </a:r>
            <a:r>
              <a:rPr lang="en-US" sz="2200" dirty="0" err="1"/>
              <a:t>dữ</a:t>
            </a:r>
            <a:r>
              <a:rPr lang="en-US" sz="2200" dirty="0"/>
              <a:t> </a:t>
            </a:r>
            <a:r>
              <a:rPr lang="en-US" sz="2200" dirty="0" err="1"/>
              <a:t>liệu</a:t>
            </a:r>
            <a:r>
              <a:rPr lang="en-US" sz="2200" dirty="0"/>
              <a:t> </a:t>
            </a:r>
            <a:r>
              <a:rPr lang="en-US" sz="2200" dirty="0" err="1"/>
              <a:t>thông</a:t>
            </a:r>
            <a:r>
              <a:rPr lang="en-US" sz="2200" dirty="0"/>
              <a:t> </a:t>
            </a:r>
            <a:r>
              <a:rPr lang="en-US" sz="2200" dirty="0" err="1"/>
              <a:t>dụng</a:t>
            </a:r>
            <a:r>
              <a:rPr lang="en-US" sz="2200" dirty="0"/>
              <a:t>:</a:t>
            </a:r>
          </a:p>
          <a:p>
            <a:pPr marL="800100" lvl="1" indent="-400050"/>
            <a:r>
              <a:rPr lang="en-US" sz="1800" dirty="0" err="1"/>
              <a:t>Mô</a:t>
            </a:r>
            <a:r>
              <a:rPr lang="en-US" sz="1800" dirty="0"/>
              <a:t> </a:t>
            </a:r>
            <a:r>
              <a:rPr lang="en-US" sz="1800" dirty="0" err="1"/>
              <a:t>hình</a:t>
            </a:r>
            <a:r>
              <a:rPr lang="en-US" sz="1800" dirty="0"/>
              <a:t> </a:t>
            </a:r>
            <a:r>
              <a:rPr lang="en-US" sz="1800" dirty="0" err="1"/>
              <a:t>thực</a:t>
            </a:r>
            <a:r>
              <a:rPr lang="en-US" sz="1800" dirty="0"/>
              <a:t> </a:t>
            </a:r>
            <a:r>
              <a:rPr lang="en-US" sz="1800" dirty="0" err="1"/>
              <a:t>thể</a:t>
            </a:r>
            <a:r>
              <a:rPr lang="en-US" sz="1800" dirty="0"/>
              <a:t> </a:t>
            </a:r>
            <a:r>
              <a:rPr lang="en-US" sz="1800" dirty="0" err="1"/>
              <a:t>kết</a:t>
            </a:r>
            <a:r>
              <a:rPr lang="en-US" sz="1800" dirty="0"/>
              <a:t> </a:t>
            </a:r>
            <a:r>
              <a:rPr lang="en-US" sz="1800" dirty="0" err="1"/>
              <a:t>hợp</a:t>
            </a:r>
            <a:endParaRPr lang="en-US" sz="1800" dirty="0"/>
          </a:p>
          <a:p>
            <a:pPr marL="800100" lvl="1" indent="-400050"/>
            <a:r>
              <a:rPr lang="en-US" sz="1800" dirty="0" err="1"/>
              <a:t>Mô</a:t>
            </a:r>
            <a:r>
              <a:rPr lang="en-US" sz="1800" dirty="0"/>
              <a:t> </a:t>
            </a:r>
            <a:r>
              <a:rPr lang="en-US" sz="1800" dirty="0" err="1"/>
              <a:t>hình</a:t>
            </a:r>
            <a:r>
              <a:rPr lang="en-US" sz="1800" dirty="0"/>
              <a:t> </a:t>
            </a:r>
            <a:r>
              <a:rPr lang="en-US" sz="1800" dirty="0" err="1"/>
              <a:t>dữ</a:t>
            </a:r>
            <a:r>
              <a:rPr lang="en-US" sz="1800" dirty="0"/>
              <a:t> </a:t>
            </a:r>
            <a:r>
              <a:rPr lang="en-US" sz="1800" dirty="0" err="1"/>
              <a:t>liệu</a:t>
            </a:r>
            <a:r>
              <a:rPr lang="en-US" sz="1800" dirty="0"/>
              <a:t> </a:t>
            </a:r>
            <a:r>
              <a:rPr lang="en-US" sz="1800" dirty="0" err="1"/>
              <a:t>quan</a:t>
            </a:r>
            <a:r>
              <a:rPr lang="en-US" sz="1800" dirty="0"/>
              <a:t> </a:t>
            </a:r>
            <a:r>
              <a:rPr lang="en-US" sz="1800" dirty="0" err="1"/>
              <a:t>hệ</a:t>
            </a:r>
            <a:endParaRPr lang="en-US" sz="1800" dirty="0"/>
          </a:p>
          <a:p>
            <a:pPr marL="800100" lvl="1" indent="-400050"/>
            <a:r>
              <a:rPr lang="en-US" sz="1800" dirty="0" err="1"/>
              <a:t>Mô</a:t>
            </a:r>
            <a:r>
              <a:rPr lang="en-US" sz="1800" dirty="0"/>
              <a:t> </a:t>
            </a:r>
            <a:r>
              <a:rPr lang="en-US" sz="1800" dirty="0" err="1"/>
              <a:t>hình</a:t>
            </a:r>
            <a:r>
              <a:rPr lang="en-US" sz="1800" dirty="0"/>
              <a:t> h</a:t>
            </a:r>
            <a:r>
              <a:rPr lang="vi-VN" sz="1800" dirty="0"/>
              <a:t>ư</a:t>
            </a:r>
            <a:r>
              <a:rPr lang="en-US" sz="1800" dirty="0" err="1"/>
              <a:t>ớng</a:t>
            </a:r>
            <a:r>
              <a:rPr lang="en-US" sz="1800" dirty="0"/>
              <a:t> </a:t>
            </a:r>
            <a:r>
              <a:rPr lang="en-US" sz="1800" dirty="0" err="1"/>
              <a:t>đối</a:t>
            </a:r>
            <a:r>
              <a:rPr lang="en-US" sz="1800" dirty="0"/>
              <a:t> t</a:t>
            </a:r>
            <a:r>
              <a:rPr lang="vi-VN" sz="1800" dirty="0"/>
              <a:t>ư</a:t>
            </a:r>
            <a:r>
              <a:rPr lang="en-US" sz="1800" dirty="0" err="1"/>
              <a:t>ợng</a:t>
            </a:r>
            <a:endParaRPr lang="en-US" sz="1800" dirty="0"/>
          </a:p>
          <a:p>
            <a:pPr marL="800100" lvl="1" indent="-400050"/>
            <a:endParaRPr lang="en-US" sz="1800" dirty="0"/>
          </a:p>
        </p:txBody>
      </p:sp>
      <p:sp>
        <p:nvSpPr>
          <p:cNvPr id="5" name="Footer Placeholder 4"/>
          <p:cNvSpPr txBox="1">
            <a:spLocks noGrp="1"/>
          </p:cNvSpPr>
          <p:nvPr/>
        </p:nvSpPr>
        <p:spPr>
          <a:xfrm>
            <a:off x="6062663" y="6111875"/>
            <a:ext cx="2286000" cy="365125"/>
          </a:xfrm>
          <a:prstGeom prst="rect">
            <a:avLst/>
          </a:prstGeom>
          <a:noFill/>
        </p:spPr>
        <p:txBody>
          <a:bodyPr anchor="b"/>
          <a:lstStyle/>
          <a:p>
            <a:pPr eaLnBrk="1" hangingPunct="1">
              <a:defRPr/>
            </a:pPr>
            <a:r>
              <a:rPr lang="en-US" sz="1000">
                <a:solidFill>
                  <a:schemeClr val="bg2">
                    <a:shade val="50000"/>
                  </a:schemeClr>
                </a:solidFill>
                <a:latin typeface="Verdana" pitchFamily="34" charset="0"/>
              </a:rPr>
              <a:t>Database System</a:t>
            </a:r>
          </a:p>
        </p:txBody>
      </p:sp>
      <p:sp>
        <p:nvSpPr>
          <p:cNvPr id="11" name="Rectangle 2"/>
          <p:cNvSpPr txBox="1">
            <a:spLocks noChangeArrowheads="1"/>
          </p:cNvSpPr>
          <p:nvPr/>
        </p:nvSpPr>
        <p:spPr bwMode="auto">
          <a:xfrm>
            <a:off x="838200" y="658906"/>
            <a:ext cx="8412162"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normAutofit fontScale="97500"/>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eaLnBrk="1" hangingPunct="1"/>
            <a:r>
              <a:rPr lang="en-US" kern="0">
                <a:solidFill>
                  <a:srgbClr val="C00000"/>
                </a:solidFill>
              </a:rPr>
              <a:t>Mô hình hóa dữ liệu</a:t>
            </a:r>
            <a:endParaRPr lang="en-US" b="1" kern="0">
              <a:solidFill>
                <a:srgbClr val="C00000"/>
              </a:solidFill>
              <a:effectLst>
                <a:outerShdw blurRad="38100" dist="38100" dir="2700000" algn="tl">
                  <a:srgbClr val="C0C0C0"/>
                </a:outerShdw>
              </a:effectLst>
            </a:endParaRPr>
          </a:p>
        </p:txBody>
      </p:sp>
      <p:pic>
        <p:nvPicPr>
          <p:cNvPr id="1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0807" t="61334" r="11905" b="14321"/>
          <a:stretch/>
        </p:blipFill>
        <p:spPr bwMode="auto">
          <a:xfrm>
            <a:off x="4800600" y="3352799"/>
            <a:ext cx="3986004" cy="275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t>Trần Thi Kim Chi</a:t>
            </a:r>
          </a:p>
        </p:txBody>
      </p:sp>
    </p:spTree>
    <p:extLst>
      <p:ext uri="{BB962C8B-B14F-4D97-AF65-F5344CB8AC3E}">
        <p14:creationId xmlns:p14="http://schemas.microsoft.com/office/powerpoint/2010/main" val="1649218540"/>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E12F0587-4470-4507-8266-D436371F6894}" type="slidenum">
              <a:rPr lang="en-US"/>
              <a:pPr/>
              <a:t>80</a:t>
            </a:fld>
            <a:endParaRPr lang="en-US"/>
          </a:p>
        </p:txBody>
      </p:sp>
      <p:sp>
        <p:nvSpPr>
          <p:cNvPr id="34818" name="Rectangle 2"/>
          <p:cNvSpPr>
            <a:spLocks noGrp="1" noChangeArrowheads="1"/>
          </p:cNvSpPr>
          <p:nvPr>
            <p:ph type="title" idx="4294967295"/>
          </p:nvPr>
        </p:nvSpPr>
        <p:spPr>
          <a:xfrm>
            <a:off x="960438" y="762000"/>
            <a:ext cx="8183562" cy="1050925"/>
          </a:xfrm>
        </p:spPr>
        <p:txBody>
          <a:bodyPr>
            <a:normAutofit/>
          </a:bodyPr>
          <a:lstStyle/>
          <a:p>
            <a:r>
              <a:rPr lang="en-US" b="1">
                <a:solidFill>
                  <a:srgbClr val="0000FF"/>
                </a:solidFill>
                <a:effectLst>
                  <a:outerShdw blurRad="38100" dist="38100" dir="2700000" algn="tl">
                    <a:srgbClr val="C0C0C0"/>
                  </a:outerShdw>
                </a:effectLst>
              </a:rPr>
              <a:t>Kiến trúc Client/Server</a:t>
            </a:r>
          </a:p>
        </p:txBody>
      </p:sp>
      <p:sp>
        <p:nvSpPr>
          <p:cNvPr id="414723" name="Rectangle 3"/>
          <p:cNvSpPr>
            <a:spLocks noGrp="1" noChangeArrowheads="1"/>
          </p:cNvSpPr>
          <p:nvPr>
            <p:ph idx="4294967295"/>
          </p:nvPr>
        </p:nvSpPr>
        <p:spPr>
          <a:xfrm>
            <a:off x="595313" y="1981200"/>
            <a:ext cx="8015287" cy="4187825"/>
          </a:xfrm>
        </p:spPr>
        <p:txBody>
          <a:bodyPr lIns="182880" tIns="91440"/>
          <a:lstStyle/>
          <a:p>
            <a:pPr algn="just"/>
            <a:r>
              <a:rPr lang="en-US" sz="2400"/>
              <a:t>Khắc phục được nhược điểm của 2 kiểu trên</a:t>
            </a:r>
          </a:p>
          <a:p>
            <a:pPr algn="just"/>
            <a:r>
              <a:rPr lang="en-US" sz="2400"/>
              <a:t>Các bộ phận phần mềm tương tác với nhau tạo nên 1 hệ thống:</a:t>
            </a:r>
          </a:p>
          <a:p>
            <a:pPr lvl="1" algn="just"/>
            <a:r>
              <a:rPr lang="en-US" sz="2400"/>
              <a:t>Tiến trình client quản trị giao diện người dùng và ứng dụng logic. Tiến trình client nhận yêu cầu người dùng, kiểm tra, gửi thông điệp về server.  </a:t>
            </a:r>
          </a:p>
          <a:p>
            <a:pPr lvl="1" algn="just"/>
            <a:r>
              <a:rPr lang="en-US" sz="2400"/>
              <a:t>Tiến trình server tiếp nhận, xử lý yêu cầu, gửi trả kết quả về lại client.</a:t>
            </a:r>
          </a:p>
          <a:p>
            <a:pPr lvl="1" algn="just"/>
            <a:endParaRPr lang="en-US" sz="2400"/>
          </a:p>
        </p:txBody>
      </p:sp>
      <p:sp>
        <p:nvSpPr>
          <p:cNvPr id="5" name="Footer Placeholder 4"/>
          <p:cNvSpPr txBox="1">
            <a:spLocks noGrp="1"/>
          </p:cNvSpPr>
          <p:nvPr/>
        </p:nvSpPr>
        <p:spPr>
          <a:xfrm>
            <a:off x="6062663" y="6111875"/>
            <a:ext cx="2286000" cy="365125"/>
          </a:xfrm>
          <a:prstGeom prst="rect">
            <a:avLst/>
          </a:prstGeom>
          <a:noFill/>
        </p:spPr>
        <p:txBody>
          <a:bodyPr anchor="b"/>
          <a:lstStyle/>
          <a:p>
            <a:pPr eaLnBrk="1" hangingPunct="1">
              <a:defRPr/>
            </a:pPr>
            <a:r>
              <a:rPr lang="en-US" sz="1000">
                <a:solidFill>
                  <a:schemeClr val="bg2">
                    <a:shade val="50000"/>
                  </a:schemeClr>
                </a:solidFill>
                <a:latin typeface="Verdana" pitchFamily="34" charset="0"/>
              </a:rPr>
              <a:t>Database System</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12"/>
          </p:nvPr>
        </p:nvSpPr>
        <p:spPr/>
        <p:txBody>
          <a:bodyPr/>
          <a:lstStyle/>
          <a:p>
            <a:fld id="{1A0624F5-543C-4244-BEC2-C00FA766C973}" type="slidenum">
              <a:rPr lang="en-US"/>
              <a:pPr/>
              <a:t>81</a:t>
            </a:fld>
            <a:endParaRPr lang="en-US"/>
          </a:p>
        </p:txBody>
      </p:sp>
      <p:sp>
        <p:nvSpPr>
          <p:cNvPr id="49154" name="Rectangle 2"/>
          <p:cNvSpPr>
            <a:spLocks noGrp="1" noChangeArrowheads="1"/>
          </p:cNvSpPr>
          <p:nvPr>
            <p:ph type="title" idx="4294967295"/>
          </p:nvPr>
        </p:nvSpPr>
        <p:spPr>
          <a:xfrm>
            <a:off x="960438" y="381000"/>
            <a:ext cx="8183562" cy="1050925"/>
          </a:xfrm>
        </p:spPr>
        <p:txBody>
          <a:bodyPr>
            <a:normAutofit/>
          </a:bodyPr>
          <a:lstStyle/>
          <a:p>
            <a:r>
              <a:rPr lang="en-US" b="1">
                <a:solidFill>
                  <a:srgbClr val="0000FF"/>
                </a:solidFill>
                <a:effectLst>
                  <a:outerShdw blurRad="38100" dist="38100" dir="2700000" algn="tl">
                    <a:srgbClr val="C0C0C0"/>
                  </a:outerShdw>
                </a:effectLst>
              </a:rPr>
              <a:t>Kiến trúc client – server</a:t>
            </a:r>
          </a:p>
        </p:txBody>
      </p:sp>
      <p:sp>
        <p:nvSpPr>
          <p:cNvPr id="415747" name="Rectangle 3"/>
          <p:cNvSpPr>
            <a:spLocks noGrp="1" noChangeArrowheads="1"/>
          </p:cNvSpPr>
          <p:nvPr>
            <p:ph idx="4294967295"/>
          </p:nvPr>
        </p:nvSpPr>
        <p:spPr>
          <a:xfrm>
            <a:off x="533400" y="1828800"/>
            <a:ext cx="8183563" cy="4492625"/>
          </a:xfrm>
          <a:extLst>
            <a:ext uri="{909E8E84-426E-40DD-AFC4-6F175D3DCCD1}">
              <a14:hiddenFill xmlns:a14="http://schemas.microsoft.com/office/drawing/2010/main">
                <a:solidFill>
                  <a:srgbClr val="E1356E"/>
                </a:solidFill>
              </a14:hiddenFill>
            </a:ext>
          </a:extLst>
        </p:spPr>
        <p:txBody>
          <a:bodyPr lIns="182880" tIns="91440"/>
          <a:lstStyle/>
          <a:p>
            <a:pPr marL="265113" indent="-265113"/>
            <a:endParaRPr lang="en-US" sz="2800"/>
          </a:p>
        </p:txBody>
      </p:sp>
      <p:sp>
        <p:nvSpPr>
          <p:cNvPr id="25" name="Footer Placeholder 4"/>
          <p:cNvSpPr txBox="1">
            <a:spLocks noGrp="1"/>
          </p:cNvSpPr>
          <p:nvPr/>
        </p:nvSpPr>
        <p:spPr>
          <a:xfrm>
            <a:off x="6062663" y="6111875"/>
            <a:ext cx="2286000" cy="365125"/>
          </a:xfrm>
          <a:prstGeom prst="rect">
            <a:avLst/>
          </a:prstGeom>
          <a:noFill/>
        </p:spPr>
        <p:txBody>
          <a:bodyPr anchor="b"/>
          <a:lstStyle/>
          <a:p>
            <a:pPr eaLnBrk="1" hangingPunct="1">
              <a:defRPr/>
            </a:pPr>
            <a:r>
              <a:rPr lang="en-US" sz="1000">
                <a:solidFill>
                  <a:schemeClr val="bg2">
                    <a:shade val="50000"/>
                  </a:schemeClr>
                </a:solidFill>
                <a:latin typeface="Verdana" pitchFamily="34" charset="0"/>
              </a:rPr>
              <a:t>Database System</a:t>
            </a:r>
          </a:p>
        </p:txBody>
      </p:sp>
      <p:sp>
        <p:nvSpPr>
          <p:cNvPr id="2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5EC96999-CF87-4CF7-9624-02FEA601A92A}" type="slidenum">
              <a:rPr lang="en-US" sz="1000">
                <a:solidFill>
                  <a:schemeClr val="bg2">
                    <a:shade val="50000"/>
                  </a:schemeClr>
                </a:solidFill>
                <a:latin typeface="Verdana" pitchFamily="34" charset="0"/>
              </a:rPr>
              <a:pPr algn="r" eaLnBrk="1" hangingPunct="1">
                <a:defRPr/>
              </a:pPr>
              <a:t>81</a:t>
            </a:fld>
            <a:endParaRPr lang="en-US" sz="1000">
              <a:solidFill>
                <a:schemeClr val="bg2">
                  <a:shade val="50000"/>
                </a:schemeClr>
              </a:solidFill>
              <a:latin typeface="Verdana" pitchFamily="34" charset="0"/>
            </a:endParaRPr>
          </a:p>
        </p:txBody>
      </p:sp>
      <p:pic>
        <p:nvPicPr>
          <p:cNvPr id="41575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4267200"/>
            <a:ext cx="9525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575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676400"/>
            <a:ext cx="92392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575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133600"/>
            <a:ext cx="92392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575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286000"/>
            <a:ext cx="92392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5754" name="Oval 8"/>
          <p:cNvSpPr>
            <a:spLocks noChangeArrowheads="1"/>
          </p:cNvSpPr>
          <p:nvPr/>
        </p:nvSpPr>
        <p:spPr bwMode="auto">
          <a:xfrm>
            <a:off x="4038600" y="3200400"/>
            <a:ext cx="1524000" cy="685800"/>
          </a:xfrm>
          <a:prstGeom prst="ellipse">
            <a:avLst/>
          </a:prstGeom>
          <a:solidFill>
            <a:schemeClr val="accent1"/>
          </a:solidFill>
          <a:ln w="9525">
            <a:solidFill>
              <a:schemeClr val="tx1"/>
            </a:solidFill>
            <a:round/>
            <a:headEnd/>
            <a:tailEnd/>
          </a:ln>
        </p:spPr>
        <p:txBody>
          <a:bodyPr wrap="none" anchor="ctr"/>
          <a:lstStyle/>
          <a:p>
            <a:pPr algn="ctr"/>
            <a:r>
              <a:rPr lang="en-US" sz="2400" b="1">
                <a:latin typeface="Verdana" pitchFamily="34" charset="0"/>
              </a:rPr>
              <a:t>LAN</a:t>
            </a:r>
          </a:p>
        </p:txBody>
      </p:sp>
      <p:sp>
        <p:nvSpPr>
          <p:cNvPr id="415755" name="Line 9"/>
          <p:cNvSpPr>
            <a:spLocks noChangeShapeType="1"/>
          </p:cNvSpPr>
          <p:nvPr/>
        </p:nvSpPr>
        <p:spPr bwMode="auto">
          <a:xfrm>
            <a:off x="3505200" y="2362200"/>
            <a:ext cx="990600" cy="91440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756" name="Line 10"/>
          <p:cNvSpPr>
            <a:spLocks noChangeShapeType="1"/>
          </p:cNvSpPr>
          <p:nvPr/>
        </p:nvSpPr>
        <p:spPr bwMode="auto">
          <a:xfrm flipH="1">
            <a:off x="4724400" y="1905000"/>
            <a:ext cx="457200" cy="137160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757" name="Line 11"/>
          <p:cNvSpPr>
            <a:spLocks noChangeShapeType="1"/>
          </p:cNvSpPr>
          <p:nvPr/>
        </p:nvSpPr>
        <p:spPr bwMode="auto">
          <a:xfrm flipH="1">
            <a:off x="5486400" y="2514600"/>
            <a:ext cx="1219200" cy="83820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758" name="Line 12"/>
          <p:cNvSpPr>
            <a:spLocks noChangeShapeType="1"/>
          </p:cNvSpPr>
          <p:nvPr/>
        </p:nvSpPr>
        <p:spPr bwMode="auto">
          <a:xfrm>
            <a:off x="4800600" y="3886200"/>
            <a:ext cx="0" cy="53340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759" name="Line 13"/>
          <p:cNvSpPr>
            <a:spLocks noChangeShapeType="1"/>
          </p:cNvSpPr>
          <p:nvPr/>
        </p:nvSpPr>
        <p:spPr bwMode="auto">
          <a:xfrm>
            <a:off x="4267200" y="3962400"/>
            <a:ext cx="0" cy="304800"/>
          </a:xfrm>
          <a:prstGeom prst="line">
            <a:avLst/>
          </a:prstGeom>
          <a:noFill/>
          <a:ln w="5715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5760" name="Line 14"/>
          <p:cNvSpPr>
            <a:spLocks noChangeShapeType="1"/>
          </p:cNvSpPr>
          <p:nvPr/>
        </p:nvSpPr>
        <p:spPr bwMode="auto">
          <a:xfrm flipV="1">
            <a:off x="5181600" y="3962400"/>
            <a:ext cx="0" cy="304800"/>
          </a:xfrm>
          <a:prstGeom prst="line">
            <a:avLst/>
          </a:prstGeom>
          <a:noFill/>
          <a:ln w="5715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415761"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4191000"/>
            <a:ext cx="117157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5762" name="Line 16"/>
          <p:cNvSpPr>
            <a:spLocks noChangeShapeType="1"/>
          </p:cNvSpPr>
          <p:nvPr/>
        </p:nvSpPr>
        <p:spPr bwMode="auto">
          <a:xfrm>
            <a:off x="5257800" y="4953000"/>
            <a:ext cx="990600" cy="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763" name="Text Box 17"/>
          <p:cNvSpPr txBox="1">
            <a:spLocks noChangeArrowheads="1"/>
          </p:cNvSpPr>
          <p:nvPr/>
        </p:nvSpPr>
        <p:spPr bwMode="auto">
          <a:xfrm>
            <a:off x="1203325" y="3824288"/>
            <a:ext cx="279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a:solidFill>
                  <a:srgbClr val="000066"/>
                </a:solidFill>
                <a:latin typeface="Verdana" pitchFamily="34" charset="0"/>
              </a:rPr>
              <a:t>Các yêu cầu vể dữ liệu</a:t>
            </a:r>
          </a:p>
        </p:txBody>
      </p:sp>
      <p:sp>
        <p:nvSpPr>
          <p:cNvPr id="415764" name="Text Box 18"/>
          <p:cNvSpPr txBox="1">
            <a:spLocks noChangeArrowheads="1"/>
          </p:cNvSpPr>
          <p:nvPr/>
        </p:nvSpPr>
        <p:spPr bwMode="auto">
          <a:xfrm>
            <a:off x="5181600" y="3505200"/>
            <a:ext cx="27781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a:solidFill>
                  <a:srgbClr val="000066"/>
                </a:solidFill>
                <a:latin typeface="Verdana" pitchFamily="34" charset="0"/>
              </a:rPr>
              <a:t>Dữ liệu được chọn gửi </a:t>
            </a:r>
          </a:p>
          <a:p>
            <a:r>
              <a:rPr kumimoji="0" lang="en-US" sz="1800">
                <a:solidFill>
                  <a:srgbClr val="000066"/>
                </a:solidFill>
                <a:latin typeface="Verdana" pitchFamily="34" charset="0"/>
              </a:rPr>
              <a:t>về máy chủ</a:t>
            </a:r>
          </a:p>
        </p:txBody>
      </p:sp>
      <p:sp>
        <p:nvSpPr>
          <p:cNvPr id="415765" name="Text Box 19"/>
          <p:cNvSpPr txBox="1">
            <a:spLocks noChangeArrowheads="1"/>
          </p:cNvSpPr>
          <p:nvPr/>
        </p:nvSpPr>
        <p:spPr bwMode="auto">
          <a:xfrm>
            <a:off x="2286000" y="3124200"/>
            <a:ext cx="1635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a:solidFill>
                  <a:srgbClr val="000066"/>
                </a:solidFill>
                <a:latin typeface="Verdana" pitchFamily="34" charset="0"/>
              </a:rPr>
              <a:t>Máy khách 1</a:t>
            </a:r>
          </a:p>
        </p:txBody>
      </p:sp>
      <p:sp>
        <p:nvSpPr>
          <p:cNvPr id="415766" name="Text Box 20"/>
          <p:cNvSpPr txBox="1">
            <a:spLocks noChangeArrowheads="1"/>
          </p:cNvSpPr>
          <p:nvPr/>
        </p:nvSpPr>
        <p:spPr bwMode="auto">
          <a:xfrm>
            <a:off x="5257800" y="1752600"/>
            <a:ext cx="1635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a:solidFill>
                  <a:srgbClr val="000066"/>
                </a:solidFill>
                <a:latin typeface="Verdana" pitchFamily="34" charset="0"/>
              </a:rPr>
              <a:t>Máy khách 2</a:t>
            </a:r>
          </a:p>
        </p:txBody>
      </p:sp>
      <p:sp>
        <p:nvSpPr>
          <p:cNvPr id="415767" name="Text Box 21"/>
          <p:cNvSpPr txBox="1">
            <a:spLocks noChangeArrowheads="1"/>
          </p:cNvSpPr>
          <p:nvPr/>
        </p:nvSpPr>
        <p:spPr bwMode="auto">
          <a:xfrm>
            <a:off x="6781800" y="2895600"/>
            <a:ext cx="1635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a:solidFill>
                  <a:srgbClr val="000066"/>
                </a:solidFill>
                <a:latin typeface="Verdana" pitchFamily="34" charset="0"/>
              </a:rPr>
              <a:t>Máy khách 3</a:t>
            </a:r>
          </a:p>
        </p:txBody>
      </p:sp>
      <p:sp>
        <p:nvSpPr>
          <p:cNvPr id="415768" name="Text Box 22"/>
          <p:cNvSpPr txBox="1">
            <a:spLocks noChangeArrowheads="1"/>
          </p:cNvSpPr>
          <p:nvPr/>
        </p:nvSpPr>
        <p:spPr bwMode="auto">
          <a:xfrm>
            <a:off x="2819400" y="5410200"/>
            <a:ext cx="1489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a:solidFill>
                  <a:srgbClr val="000066"/>
                </a:solidFill>
                <a:latin typeface="Verdana" pitchFamily="34" charset="0"/>
              </a:rPr>
              <a:t>Máy chủ </a:t>
            </a:r>
          </a:p>
          <a:p>
            <a:r>
              <a:rPr kumimoji="0" lang="en-US" sz="1800">
                <a:solidFill>
                  <a:srgbClr val="000066"/>
                </a:solidFill>
                <a:latin typeface="Verdana" pitchFamily="34" charset="0"/>
              </a:rPr>
              <a:t>(với DBMS)</a:t>
            </a:r>
          </a:p>
        </p:txBody>
      </p:sp>
      <p:sp>
        <p:nvSpPr>
          <p:cNvPr id="415769" name="Text Box 23"/>
          <p:cNvSpPr txBox="1">
            <a:spLocks noChangeArrowheads="1"/>
          </p:cNvSpPr>
          <p:nvPr/>
        </p:nvSpPr>
        <p:spPr bwMode="auto">
          <a:xfrm>
            <a:off x="6858000" y="5562600"/>
            <a:ext cx="1684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a:solidFill>
                  <a:srgbClr val="000066"/>
                </a:solidFill>
                <a:latin typeface="Verdana" pitchFamily="34" charset="0"/>
              </a:rPr>
              <a:t>Cơ sở dữ liệu</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3"/>
          <p:cNvSpPr>
            <a:spLocks noGrp="1"/>
          </p:cNvSpPr>
          <p:nvPr>
            <p:ph type="sldNum" sz="quarter" idx="12"/>
          </p:nvPr>
        </p:nvSpPr>
        <p:spPr/>
        <p:txBody>
          <a:bodyPr/>
          <a:lstStyle/>
          <a:p>
            <a:fld id="{2745E6D0-7428-4615-B14C-CFFBD97BF8B9}" type="slidenum">
              <a:rPr lang="en-US"/>
              <a:pPr/>
              <a:t>82</a:t>
            </a:fld>
            <a:endParaRPr lang="en-US"/>
          </a:p>
        </p:txBody>
      </p:sp>
      <p:sp>
        <p:nvSpPr>
          <p:cNvPr id="416770" name="Rectangle 2"/>
          <p:cNvSpPr>
            <a:spLocks noChangeArrowheads="1"/>
          </p:cNvSpPr>
          <p:nvPr/>
        </p:nvSpPr>
        <p:spPr bwMode="auto">
          <a:xfrm>
            <a:off x="3211513" y="2963863"/>
            <a:ext cx="27225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en-US" sz="2000" b="1">
                <a:solidFill>
                  <a:schemeClr val="accent2"/>
                </a:solidFill>
              </a:rPr>
              <a:t>Application Programs</a:t>
            </a:r>
          </a:p>
        </p:txBody>
      </p:sp>
      <p:sp>
        <p:nvSpPr>
          <p:cNvPr id="416771" name="Rectangle 3"/>
          <p:cNvSpPr>
            <a:spLocks noChangeArrowheads="1"/>
          </p:cNvSpPr>
          <p:nvPr/>
        </p:nvSpPr>
        <p:spPr bwMode="auto">
          <a:xfrm>
            <a:off x="3429000" y="4191000"/>
            <a:ext cx="2271713"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en-US" b="1"/>
              <a:t>Operating System (?)</a:t>
            </a:r>
          </a:p>
        </p:txBody>
      </p:sp>
      <p:sp>
        <p:nvSpPr>
          <p:cNvPr id="416772" name="Rectangle 4"/>
          <p:cNvSpPr>
            <a:spLocks noChangeArrowheads="1"/>
          </p:cNvSpPr>
          <p:nvPr/>
        </p:nvSpPr>
        <p:spPr bwMode="auto">
          <a:xfrm>
            <a:off x="4152900" y="3736975"/>
            <a:ext cx="841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en-US" b="1">
                <a:solidFill>
                  <a:schemeClr val="hlink"/>
                </a:solidFill>
              </a:rPr>
              <a:t>DBMS</a:t>
            </a:r>
          </a:p>
        </p:txBody>
      </p:sp>
      <p:sp>
        <p:nvSpPr>
          <p:cNvPr id="416773" name="Rectangle 5"/>
          <p:cNvSpPr>
            <a:spLocks noChangeArrowheads="1"/>
          </p:cNvSpPr>
          <p:nvPr/>
        </p:nvSpPr>
        <p:spPr bwMode="auto">
          <a:xfrm>
            <a:off x="3336925" y="3429000"/>
            <a:ext cx="24733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en-US" b="1">
                <a:solidFill>
                  <a:schemeClr val="tx2"/>
                </a:solidFill>
              </a:rPr>
              <a:t>App. development tools</a:t>
            </a:r>
          </a:p>
        </p:txBody>
      </p:sp>
      <p:sp>
        <p:nvSpPr>
          <p:cNvPr id="416774" name="Line 6"/>
          <p:cNvSpPr>
            <a:spLocks noChangeShapeType="1"/>
          </p:cNvSpPr>
          <p:nvPr/>
        </p:nvSpPr>
        <p:spPr bwMode="auto">
          <a:xfrm>
            <a:off x="685800" y="5062538"/>
            <a:ext cx="7772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16775" name="Group 7"/>
          <p:cNvGrpSpPr>
            <a:grpSpLocks/>
          </p:cNvGrpSpPr>
          <p:nvPr/>
        </p:nvGrpSpPr>
        <p:grpSpPr bwMode="auto">
          <a:xfrm>
            <a:off x="3367088" y="4535488"/>
            <a:ext cx="2411412" cy="528637"/>
            <a:chOff x="2145" y="2857"/>
            <a:chExt cx="1519" cy="333"/>
          </a:xfrm>
        </p:grpSpPr>
        <p:sp>
          <p:nvSpPr>
            <p:cNvPr id="416776" name="Arc 8"/>
            <p:cNvSpPr>
              <a:spLocks/>
            </p:cNvSpPr>
            <p:nvPr/>
          </p:nvSpPr>
          <p:spPr bwMode="auto">
            <a:xfrm>
              <a:off x="2880" y="2857"/>
              <a:ext cx="784" cy="333"/>
            </a:xfrm>
            <a:custGeom>
              <a:avLst/>
              <a:gdLst>
                <a:gd name="T0" fmla="*/ 0 w 21600"/>
                <a:gd name="T1" fmla="*/ 0 h 21600"/>
                <a:gd name="T2" fmla="*/ 28 w 21600"/>
                <a:gd name="T3" fmla="*/ 5 h 21600"/>
                <a:gd name="T4" fmla="*/ 0 w 21600"/>
                <a:gd name="T5" fmla="*/ 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Verdana" pitchFamily="34" charset="0"/>
              </a:endParaRPr>
            </a:p>
          </p:txBody>
        </p:sp>
        <p:sp>
          <p:nvSpPr>
            <p:cNvPr id="416777" name="Arc 9"/>
            <p:cNvSpPr>
              <a:spLocks/>
            </p:cNvSpPr>
            <p:nvPr/>
          </p:nvSpPr>
          <p:spPr bwMode="auto">
            <a:xfrm>
              <a:off x="2145" y="2857"/>
              <a:ext cx="768" cy="333"/>
            </a:xfrm>
            <a:custGeom>
              <a:avLst/>
              <a:gdLst>
                <a:gd name="T0" fmla="*/ 0 w 21600"/>
                <a:gd name="T1" fmla="*/ 5 h 21600"/>
                <a:gd name="T2" fmla="*/ 27 w 21600"/>
                <a:gd name="T3" fmla="*/ 0 h 21600"/>
                <a:gd name="T4" fmla="*/ 27 w 21600"/>
                <a:gd name="T5" fmla="*/ 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1"/>
                    <a:pt x="9653" y="15"/>
                    <a:pt x="21572" y="0"/>
                  </a:cubicBezTo>
                </a:path>
                <a:path w="21600" h="21600" stroke="0" extrusionOk="0">
                  <a:moveTo>
                    <a:pt x="0" y="21600"/>
                  </a:moveTo>
                  <a:cubicBezTo>
                    <a:pt x="0" y="9681"/>
                    <a:pt x="9653" y="15"/>
                    <a:pt x="21572" y="0"/>
                  </a:cubicBezTo>
                  <a:lnTo>
                    <a:pt x="21600" y="2160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Verdana" pitchFamily="34" charset="0"/>
              </a:endParaRPr>
            </a:p>
          </p:txBody>
        </p:sp>
      </p:grpSp>
      <p:grpSp>
        <p:nvGrpSpPr>
          <p:cNvPr id="416778" name="Group 10"/>
          <p:cNvGrpSpPr>
            <a:grpSpLocks/>
          </p:cNvGrpSpPr>
          <p:nvPr/>
        </p:nvGrpSpPr>
        <p:grpSpPr bwMode="auto">
          <a:xfrm>
            <a:off x="2693988" y="4164013"/>
            <a:ext cx="3757612" cy="885825"/>
            <a:chOff x="1681" y="2623"/>
            <a:chExt cx="2367" cy="558"/>
          </a:xfrm>
        </p:grpSpPr>
        <p:sp>
          <p:nvSpPr>
            <p:cNvPr id="416779" name="Arc 11"/>
            <p:cNvSpPr>
              <a:spLocks/>
            </p:cNvSpPr>
            <p:nvPr/>
          </p:nvSpPr>
          <p:spPr bwMode="auto">
            <a:xfrm>
              <a:off x="2864" y="2623"/>
              <a:ext cx="1184" cy="558"/>
            </a:xfrm>
            <a:custGeom>
              <a:avLst/>
              <a:gdLst>
                <a:gd name="T0" fmla="*/ 0 w 21600"/>
                <a:gd name="T1" fmla="*/ 0 h 21600"/>
                <a:gd name="T2" fmla="*/ 65 w 21600"/>
                <a:gd name="T3" fmla="*/ 14 h 21600"/>
                <a:gd name="T4" fmla="*/ 0 w 21600"/>
                <a:gd name="T5" fmla="*/ 1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Verdana" pitchFamily="34" charset="0"/>
              </a:endParaRPr>
            </a:p>
          </p:txBody>
        </p:sp>
        <p:sp>
          <p:nvSpPr>
            <p:cNvPr id="416780" name="Arc 12"/>
            <p:cNvSpPr>
              <a:spLocks/>
            </p:cNvSpPr>
            <p:nvPr/>
          </p:nvSpPr>
          <p:spPr bwMode="auto">
            <a:xfrm>
              <a:off x="1681" y="2623"/>
              <a:ext cx="1200" cy="558"/>
            </a:xfrm>
            <a:custGeom>
              <a:avLst/>
              <a:gdLst>
                <a:gd name="T0" fmla="*/ 0 w 21600"/>
                <a:gd name="T1" fmla="*/ 14 h 21600"/>
                <a:gd name="T2" fmla="*/ 67 w 21600"/>
                <a:gd name="T3" fmla="*/ 0 h 21600"/>
                <a:gd name="T4" fmla="*/ 67 w 21600"/>
                <a:gd name="T5" fmla="*/ 1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7"/>
                    <a:pt x="9659" y="9"/>
                    <a:pt x="21582" y="0"/>
                  </a:cubicBezTo>
                </a:path>
                <a:path w="21600" h="21600" stroke="0" extrusionOk="0">
                  <a:moveTo>
                    <a:pt x="0" y="21600"/>
                  </a:moveTo>
                  <a:cubicBezTo>
                    <a:pt x="0" y="9677"/>
                    <a:pt x="9659" y="9"/>
                    <a:pt x="21582" y="0"/>
                  </a:cubicBezTo>
                  <a:lnTo>
                    <a:pt x="21600" y="2160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Verdana" pitchFamily="34" charset="0"/>
              </a:endParaRPr>
            </a:p>
          </p:txBody>
        </p:sp>
      </p:grpSp>
      <p:grpSp>
        <p:nvGrpSpPr>
          <p:cNvPr id="416781" name="Group 13"/>
          <p:cNvGrpSpPr>
            <a:grpSpLocks/>
          </p:cNvGrpSpPr>
          <p:nvPr/>
        </p:nvGrpSpPr>
        <p:grpSpPr bwMode="auto">
          <a:xfrm>
            <a:off x="2057400" y="3733800"/>
            <a:ext cx="5027613" cy="1328738"/>
            <a:chOff x="1297" y="2362"/>
            <a:chExt cx="3167" cy="837"/>
          </a:xfrm>
        </p:grpSpPr>
        <p:sp>
          <p:nvSpPr>
            <p:cNvPr id="416782" name="Arc 14"/>
            <p:cNvSpPr>
              <a:spLocks/>
            </p:cNvSpPr>
            <p:nvPr/>
          </p:nvSpPr>
          <p:spPr bwMode="auto">
            <a:xfrm>
              <a:off x="2896" y="2362"/>
              <a:ext cx="1568" cy="828"/>
            </a:xfrm>
            <a:custGeom>
              <a:avLst/>
              <a:gdLst>
                <a:gd name="T0" fmla="*/ 0 w 21600"/>
                <a:gd name="T1" fmla="*/ 0 h 21600"/>
                <a:gd name="T2" fmla="*/ 114 w 21600"/>
                <a:gd name="T3" fmla="*/ 32 h 21600"/>
                <a:gd name="T4" fmla="*/ 0 w 21600"/>
                <a:gd name="T5" fmla="*/ 3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Verdana" pitchFamily="34" charset="0"/>
              </a:endParaRPr>
            </a:p>
          </p:txBody>
        </p:sp>
        <p:sp>
          <p:nvSpPr>
            <p:cNvPr id="416783" name="Arc 15"/>
            <p:cNvSpPr>
              <a:spLocks/>
            </p:cNvSpPr>
            <p:nvPr/>
          </p:nvSpPr>
          <p:spPr bwMode="auto">
            <a:xfrm>
              <a:off x="1297" y="2362"/>
              <a:ext cx="1616" cy="837"/>
            </a:xfrm>
            <a:custGeom>
              <a:avLst/>
              <a:gdLst>
                <a:gd name="T0" fmla="*/ 0 w 21600"/>
                <a:gd name="T1" fmla="*/ 32 h 21600"/>
                <a:gd name="T2" fmla="*/ 121 w 21600"/>
                <a:gd name="T3" fmla="*/ 0 h 21600"/>
                <a:gd name="T4" fmla="*/ 121 w 21600"/>
                <a:gd name="T5" fmla="*/ 3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5"/>
                    <a:pt x="9662" y="7"/>
                    <a:pt x="21587" y="0"/>
                  </a:cubicBezTo>
                </a:path>
                <a:path w="21600" h="21600" stroke="0" extrusionOk="0">
                  <a:moveTo>
                    <a:pt x="0" y="21600"/>
                  </a:moveTo>
                  <a:cubicBezTo>
                    <a:pt x="0" y="9675"/>
                    <a:pt x="9662" y="7"/>
                    <a:pt x="21587" y="0"/>
                  </a:cubicBezTo>
                  <a:lnTo>
                    <a:pt x="21600" y="2160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Verdana" pitchFamily="34" charset="0"/>
              </a:endParaRPr>
            </a:p>
          </p:txBody>
        </p:sp>
      </p:grpSp>
      <p:grpSp>
        <p:nvGrpSpPr>
          <p:cNvPr id="416784" name="Group 16"/>
          <p:cNvGrpSpPr>
            <a:grpSpLocks/>
          </p:cNvGrpSpPr>
          <p:nvPr/>
        </p:nvGrpSpPr>
        <p:grpSpPr bwMode="auto">
          <a:xfrm>
            <a:off x="1398588" y="3349625"/>
            <a:ext cx="6348412" cy="1728788"/>
            <a:chOff x="881" y="2110"/>
            <a:chExt cx="3999" cy="1089"/>
          </a:xfrm>
        </p:grpSpPr>
        <p:sp>
          <p:nvSpPr>
            <p:cNvPr id="416785" name="Arc 17"/>
            <p:cNvSpPr>
              <a:spLocks/>
            </p:cNvSpPr>
            <p:nvPr/>
          </p:nvSpPr>
          <p:spPr bwMode="auto">
            <a:xfrm>
              <a:off x="2816" y="2110"/>
              <a:ext cx="2064" cy="1071"/>
            </a:xfrm>
            <a:custGeom>
              <a:avLst/>
              <a:gdLst>
                <a:gd name="T0" fmla="*/ 0 w 21600"/>
                <a:gd name="T1" fmla="*/ 0 h 21600"/>
                <a:gd name="T2" fmla="*/ 197 w 21600"/>
                <a:gd name="T3" fmla="*/ 53 h 21600"/>
                <a:gd name="T4" fmla="*/ 0 w 21600"/>
                <a:gd name="T5" fmla="*/ 5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Verdana" pitchFamily="34" charset="0"/>
              </a:endParaRPr>
            </a:p>
          </p:txBody>
        </p:sp>
        <p:sp>
          <p:nvSpPr>
            <p:cNvPr id="416786" name="Arc 18"/>
            <p:cNvSpPr>
              <a:spLocks/>
            </p:cNvSpPr>
            <p:nvPr/>
          </p:nvSpPr>
          <p:spPr bwMode="auto">
            <a:xfrm>
              <a:off x="881" y="2110"/>
              <a:ext cx="1952" cy="1089"/>
            </a:xfrm>
            <a:custGeom>
              <a:avLst/>
              <a:gdLst>
                <a:gd name="T0" fmla="*/ 0 w 21600"/>
                <a:gd name="T1" fmla="*/ 55 h 21600"/>
                <a:gd name="T2" fmla="*/ 176 w 21600"/>
                <a:gd name="T3" fmla="*/ 0 h 21600"/>
                <a:gd name="T4" fmla="*/ 176 w 21600"/>
                <a:gd name="T5" fmla="*/ 5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4"/>
                    <a:pt x="9663" y="6"/>
                    <a:pt x="21589" y="0"/>
                  </a:cubicBezTo>
                </a:path>
                <a:path w="21600" h="21600" stroke="0" extrusionOk="0">
                  <a:moveTo>
                    <a:pt x="0" y="21600"/>
                  </a:moveTo>
                  <a:cubicBezTo>
                    <a:pt x="0" y="9674"/>
                    <a:pt x="9663" y="6"/>
                    <a:pt x="21589" y="0"/>
                  </a:cubicBezTo>
                  <a:lnTo>
                    <a:pt x="21600" y="2160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Verdana" pitchFamily="34" charset="0"/>
              </a:endParaRPr>
            </a:p>
          </p:txBody>
        </p:sp>
      </p:grpSp>
      <p:grpSp>
        <p:nvGrpSpPr>
          <p:cNvPr id="416787" name="Group 19"/>
          <p:cNvGrpSpPr>
            <a:grpSpLocks/>
          </p:cNvGrpSpPr>
          <p:nvPr/>
        </p:nvGrpSpPr>
        <p:grpSpPr bwMode="auto">
          <a:xfrm>
            <a:off x="712788" y="2935288"/>
            <a:ext cx="7720012" cy="2143125"/>
            <a:chOff x="449" y="1849"/>
            <a:chExt cx="4863" cy="1350"/>
          </a:xfrm>
        </p:grpSpPr>
        <p:sp>
          <p:nvSpPr>
            <p:cNvPr id="416788" name="Arc 20"/>
            <p:cNvSpPr>
              <a:spLocks/>
            </p:cNvSpPr>
            <p:nvPr/>
          </p:nvSpPr>
          <p:spPr bwMode="auto">
            <a:xfrm>
              <a:off x="2784" y="1849"/>
              <a:ext cx="2528" cy="1341"/>
            </a:xfrm>
            <a:custGeom>
              <a:avLst/>
              <a:gdLst>
                <a:gd name="T0" fmla="*/ 0 w 21600"/>
                <a:gd name="T1" fmla="*/ 0 h 21600"/>
                <a:gd name="T2" fmla="*/ 296 w 21600"/>
                <a:gd name="T3" fmla="*/ 83 h 21600"/>
                <a:gd name="T4" fmla="*/ 0 w 21600"/>
                <a:gd name="T5" fmla="*/ 8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Verdana" pitchFamily="34" charset="0"/>
              </a:endParaRPr>
            </a:p>
          </p:txBody>
        </p:sp>
        <p:sp>
          <p:nvSpPr>
            <p:cNvPr id="416789" name="Arc 21"/>
            <p:cNvSpPr>
              <a:spLocks/>
            </p:cNvSpPr>
            <p:nvPr/>
          </p:nvSpPr>
          <p:spPr bwMode="auto">
            <a:xfrm>
              <a:off x="449" y="1849"/>
              <a:ext cx="2384" cy="1350"/>
            </a:xfrm>
            <a:custGeom>
              <a:avLst/>
              <a:gdLst>
                <a:gd name="T0" fmla="*/ 0 w 21600"/>
                <a:gd name="T1" fmla="*/ 84 h 21600"/>
                <a:gd name="T2" fmla="*/ 263 w 21600"/>
                <a:gd name="T3" fmla="*/ 0 h 21600"/>
                <a:gd name="T4" fmla="*/ 263 w 21600"/>
                <a:gd name="T5" fmla="*/ 8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4"/>
                    <a:pt x="9665" y="4"/>
                    <a:pt x="21591" y="0"/>
                  </a:cubicBezTo>
                </a:path>
                <a:path w="21600" h="21600" stroke="0" extrusionOk="0">
                  <a:moveTo>
                    <a:pt x="0" y="21600"/>
                  </a:moveTo>
                  <a:cubicBezTo>
                    <a:pt x="0" y="9674"/>
                    <a:pt x="9665" y="4"/>
                    <a:pt x="21591" y="0"/>
                  </a:cubicBezTo>
                  <a:lnTo>
                    <a:pt x="21600" y="2160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Verdana" pitchFamily="34" charset="0"/>
              </a:endParaRPr>
            </a:p>
          </p:txBody>
        </p:sp>
      </p:grpSp>
      <p:sp>
        <p:nvSpPr>
          <p:cNvPr id="416790" name="Rectangle 22"/>
          <p:cNvSpPr>
            <a:spLocks noChangeArrowheads="1"/>
          </p:cNvSpPr>
          <p:nvPr/>
        </p:nvSpPr>
        <p:spPr bwMode="auto">
          <a:xfrm>
            <a:off x="3963988" y="4646613"/>
            <a:ext cx="12192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en-US" b="1"/>
              <a:t>Hardware</a:t>
            </a:r>
          </a:p>
        </p:txBody>
      </p:sp>
      <p:sp>
        <p:nvSpPr>
          <p:cNvPr id="66583" name="Rectangle 23"/>
          <p:cNvSpPr>
            <a:spLocks noGrp="1" noChangeArrowheads="1"/>
          </p:cNvSpPr>
          <p:nvPr>
            <p:ph type="title" idx="4294967295"/>
          </p:nvPr>
        </p:nvSpPr>
        <p:spPr>
          <a:xfrm>
            <a:off x="914400" y="609600"/>
            <a:ext cx="7772400" cy="1143000"/>
          </a:xfrm>
        </p:spPr>
        <p:txBody>
          <a:bodyPr lIns="90488" rIns="90488">
            <a:normAutofit/>
          </a:bodyPr>
          <a:lstStyle/>
          <a:p>
            <a:r>
              <a:rPr lang="en-US" altLang="en-US" sz="3600" b="1">
                <a:solidFill>
                  <a:srgbClr val="0000FF"/>
                </a:solidFill>
                <a:effectLst>
                  <a:outerShdw blurRad="38100" dist="38100" dir="2700000" algn="tl">
                    <a:srgbClr val="C0C0C0"/>
                  </a:outerShdw>
                </a:effectLst>
              </a:rPr>
              <a:t>CSDL trong một hệ thống máy tính</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58F3906-F3B4-4D54-8CEF-89C75C15D4A9}" type="slidenum">
              <a:rPr lang="en-US"/>
              <a:pPr/>
              <a:t>83</a:t>
            </a:fld>
            <a:endParaRPr lang="en-US"/>
          </a:p>
        </p:txBody>
      </p:sp>
      <p:sp>
        <p:nvSpPr>
          <p:cNvPr id="402434" name="Rectangle 2"/>
          <p:cNvSpPr>
            <a:spLocks noGrp="1" noChangeArrowheads="1"/>
          </p:cNvSpPr>
          <p:nvPr>
            <p:ph type="title"/>
          </p:nvPr>
        </p:nvSpPr>
        <p:spPr/>
        <p:txBody>
          <a:bodyPr/>
          <a:lstStyle/>
          <a:p>
            <a:r>
              <a:rPr lang="en-US" b="1">
                <a:solidFill>
                  <a:srgbClr val="0000FF"/>
                </a:solidFill>
              </a:rPr>
              <a:t>Tóm tắt bài học</a:t>
            </a:r>
          </a:p>
        </p:txBody>
      </p:sp>
      <p:sp>
        <p:nvSpPr>
          <p:cNvPr id="402435" name="Rectangle 3"/>
          <p:cNvSpPr>
            <a:spLocks noGrp="1" noChangeArrowheads="1"/>
          </p:cNvSpPr>
          <p:nvPr>
            <p:ph type="body" idx="1"/>
          </p:nvPr>
        </p:nvSpPr>
        <p:spPr>
          <a:xfrm>
            <a:off x="609600" y="1905000"/>
            <a:ext cx="8153400" cy="4724400"/>
          </a:xfrm>
          <a:noFill/>
        </p:spPr>
        <p:txBody>
          <a:bodyPr/>
          <a:lstStyle/>
          <a:p>
            <a:pPr algn="just"/>
            <a:r>
              <a:rPr lang="en-US" sz="2200"/>
              <a:t>Một CSDL là một tập dữ liệu có quan hệ được lưu trữ trong các bảng.</a:t>
            </a:r>
          </a:p>
          <a:p>
            <a:pPr algn="just"/>
            <a:r>
              <a:rPr lang="en-US" sz="2200"/>
              <a:t>Một hệ quản trị CSDL có thể được định nghĩa như một tập các bản ghi quan hệ và các chương trình có thể truy cập và thao tác trên các bản ghi.</a:t>
            </a:r>
          </a:p>
          <a:p>
            <a:pPr algn="just"/>
            <a:r>
              <a:rPr lang="en-US" sz="2200"/>
              <a:t>Một mô hình dữ liệu mô tả một bộ chứa dữ liệu và xử lý dữ liệu từ bộ chứa đó.</a:t>
            </a:r>
          </a:p>
          <a:p>
            <a:pPr algn="just"/>
            <a:r>
              <a:rPr lang="en-US" sz="2200"/>
              <a:t>DBMS là một tập các chương trình mà nó cho phép người dùng lưu trữ, cập nhật và trích rút thông tin từ một CSDL.</a:t>
            </a:r>
          </a:p>
          <a:p>
            <a:pPr algn="just"/>
            <a:r>
              <a:rPr lang="en-US" sz="2200"/>
              <a:t>Một hệ quản trị CSDL quan hệ (RDBMS) là một phần mềm cho phép tạo, thao tác, cập nhật trên một CSDL quan hệ.</a:t>
            </a:r>
          </a:p>
          <a:p>
            <a:pPr algn="just"/>
            <a:r>
              <a:rPr lang="en-US" sz="2200"/>
              <a:t>Một CSDL quan hệ được chia nhỏ thành các đơn vị logic gọi là bảng. Các đơn vị logic này có quan hệ với nhau trong CSDL. </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DA51989-303B-41B1-8AC1-00C1A47E6246}" type="slidenum">
              <a:rPr lang="en-US"/>
              <a:pPr/>
              <a:t>84</a:t>
            </a:fld>
            <a:endParaRPr lang="en-US"/>
          </a:p>
        </p:txBody>
      </p:sp>
      <p:sp>
        <p:nvSpPr>
          <p:cNvPr id="420866" name="Rectangle 2"/>
          <p:cNvSpPr>
            <a:spLocks noGrp="1" noChangeArrowheads="1"/>
          </p:cNvSpPr>
          <p:nvPr>
            <p:ph type="title"/>
          </p:nvPr>
        </p:nvSpPr>
        <p:spPr/>
        <p:txBody>
          <a:bodyPr/>
          <a:lstStyle/>
          <a:p>
            <a:r>
              <a:rPr lang="en-US" b="1">
                <a:solidFill>
                  <a:srgbClr val="0000FF"/>
                </a:solidFill>
              </a:rPr>
              <a:t>Câu hỏi </a:t>
            </a:r>
          </a:p>
        </p:txBody>
      </p:sp>
      <p:sp>
        <p:nvSpPr>
          <p:cNvPr id="420867" name="Rectangle 3"/>
          <p:cNvSpPr>
            <a:spLocks noGrp="1" noChangeArrowheads="1"/>
          </p:cNvSpPr>
          <p:nvPr>
            <p:ph type="body" idx="1"/>
          </p:nvPr>
        </p:nvSpPr>
        <p:spPr>
          <a:xfrm>
            <a:off x="609600" y="1905000"/>
            <a:ext cx="8153400" cy="4724400"/>
          </a:xfrm>
          <a:noFill/>
        </p:spPr>
        <p:txBody>
          <a:bodyPr/>
          <a:lstStyle/>
          <a:p>
            <a:pPr algn="just"/>
            <a:r>
              <a:rPr lang="en-US" sz="2200" b="1"/>
              <a:t>Câu 1:</a:t>
            </a:r>
            <a:r>
              <a:rPr lang="en-US" sz="2200"/>
              <a:t> Phân biệt các thuật ngữ sau:</a:t>
            </a:r>
          </a:p>
          <a:p>
            <a:pPr lvl="1" algn="just"/>
            <a:r>
              <a:rPr lang="en-US" sz="2000"/>
              <a:t>Cơ sở dữ liệu ?</a:t>
            </a:r>
          </a:p>
          <a:p>
            <a:pPr lvl="1" algn="just"/>
            <a:r>
              <a:rPr lang="en-US" sz="2000"/>
              <a:t>Hệ quản trị cơ sở dữ liệu ?</a:t>
            </a:r>
          </a:p>
          <a:p>
            <a:pPr lvl="1" algn="just"/>
            <a:r>
              <a:rPr lang="en-US" sz="2000"/>
              <a:t>Hệ cơ sở dữ liệu ?</a:t>
            </a:r>
          </a:p>
          <a:p>
            <a:pPr algn="just"/>
            <a:r>
              <a:rPr lang="en-US" sz="2200" b="1"/>
              <a:t>Câu 2:</a:t>
            </a:r>
            <a:r>
              <a:rPr lang="en-US" sz="2200"/>
              <a:t> Cơ sở dữ liệu được ứng dụng rộng rãi trong cuộc sống. Hãy nêu một số ví dụ?</a:t>
            </a:r>
          </a:p>
          <a:p>
            <a:pPr algn="just"/>
            <a:r>
              <a:rPr lang="en-US" sz="2200" b="1"/>
              <a:t>Câu 3:</a:t>
            </a:r>
            <a:r>
              <a:rPr lang="en-US" sz="2200"/>
              <a:t> Hãy nêu các chức năng chính của một CSDL và hệ quản trị cơ sở dữ liệu?</a:t>
            </a:r>
          </a:p>
          <a:p>
            <a:pPr algn="just"/>
            <a:r>
              <a:rPr lang="en-US" sz="2200" b="1"/>
              <a:t>Câu 4:</a:t>
            </a:r>
            <a:r>
              <a:rPr lang="en-US" sz="2200"/>
              <a:t> Cho biết mục đích của việc mô hình hóa các cơ sở dữ liệu. Chỉ ra sự khác nhau giữa mô hình logic và mô hình vật lý.</a:t>
            </a:r>
          </a:p>
          <a:p>
            <a:pPr algn="just"/>
            <a:r>
              <a:rPr lang="en-US" sz="2200" b="1"/>
              <a:t>Câu 5:</a:t>
            </a:r>
            <a:r>
              <a:rPr lang="en-US" sz="2200"/>
              <a:t> Vì sao các hệ cơ sở dữ liệu theo mô hình quan hệ được sử dụng phổ biến ?</a:t>
            </a:r>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DA51989-303B-41B1-8AC1-00C1A47E6246}" type="slidenum">
              <a:rPr lang="en-US"/>
              <a:pPr/>
              <a:t>85</a:t>
            </a:fld>
            <a:endParaRPr lang="en-US"/>
          </a:p>
        </p:txBody>
      </p:sp>
      <p:sp>
        <p:nvSpPr>
          <p:cNvPr id="420866" name="Rectangle 2"/>
          <p:cNvSpPr>
            <a:spLocks noGrp="1" noChangeArrowheads="1"/>
          </p:cNvSpPr>
          <p:nvPr>
            <p:ph type="title"/>
          </p:nvPr>
        </p:nvSpPr>
        <p:spPr/>
        <p:txBody>
          <a:bodyPr/>
          <a:lstStyle/>
          <a:p>
            <a:r>
              <a:rPr lang="en-US" b="1">
                <a:solidFill>
                  <a:srgbClr val="0000FF"/>
                </a:solidFill>
              </a:rPr>
              <a:t>Câu hỏi </a:t>
            </a:r>
          </a:p>
        </p:txBody>
      </p:sp>
      <p:sp>
        <p:nvSpPr>
          <p:cNvPr id="420867" name="Rectangle 3"/>
          <p:cNvSpPr>
            <a:spLocks noGrp="1" noChangeArrowheads="1"/>
          </p:cNvSpPr>
          <p:nvPr>
            <p:ph type="body" idx="1"/>
          </p:nvPr>
        </p:nvSpPr>
        <p:spPr>
          <a:xfrm>
            <a:off x="609600" y="1905000"/>
            <a:ext cx="8153400" cy="4724400"/>
          </a:xfrm>
          <a:noFill/>
        </p:spPr>
        <p:txBody>
          <a:bodyPr/>
          <a:lstStyle/>
          <a:p>
            <a:pPr marL="0" indent="0" algn="just">
              <a:buNone/>
            </a:pPr>
            <a:r>
              <a:rPr lang="vi-VN" sz="2400"/>
              <a:t>HỎI : Mô hình dữ liệu được dùng để làm gì? </a:t>
            </a:r>
            <a:endParaRPr lang="en-US" sz="2400"/>
          </a:p>
          <a:p>
            <a:pPr algn="just"/>
            <a:r>
              <a:rPr lang="vi-VN" sz="2400"/>
              <a:t>Mô hình dữ liệu dùng để thiết kế CSDL.</a:t>
            </a:r>
            <a:endParaRPr lang="en-US" sz="2400"/>
          </a:p>
          <a:p>
            <a:pPr algn="just"/>
            <a:r>
              <a:rPr lang="vi-VN" sz="2400"/>
              <a:t>Khi thiết kế CSDL cần xác định :</a:t>
            </a:r>
            <a:endParaRPr lang="en-US" sz="2400"/>
          </a:p>
          <a:p>
            <a:pPr lvl="1" algn="just"/>
            <a:r>
              <a:rPr lang="vi-VN" sz="2000"/>
              <a:t>Mỗi dữ liệu thể hiện một đối tượng có </a:t>
            </a:r>
            <a:br>
              <a:rPr lang="vi-VN" sz="2000"/>
            </a:br>
            <a:r>
              <a:rPr lang="vi-VN" sz="2000"/>
              <a:t>cấu trúc cụ thể</a:t>
            </a:r>
            <a:endParaRPr lang="en-US" sz="2000"/>
          </a:p>
          <a:p>
            <a:pPr lvl="1" algn="just"/>
            <a:r>
              <a:rPr lang="vi-VN" sz="2000"/>
              <a:t>Mối quan hệ giữa các dữ liệu trong CSDL</a:t>
            </a:r>
            <a:endParaRPr lang="en-US" sz="2000"/>
          </a:p>
          <a:p>
            <a:pPr marL="0" indent="0" algn="just">
              <a:buNone/>
            </a:pPr>
            <a:r>
              <a:rPr lang="vi-VN" sz="2400"/>
              <a:t>HỎI : Khi thiết kế một CSDL cần xác định những yếu tố nào? </a:t>
            </a:r>
            <a:endParaRPr lang="en-US" sz="2400"/>
          </a:p>
          <a:p>
            <a:pPr lvl="1" algn="just"/>
            <a:r>
              <a:rPr lang="vi-VN" sz="2000"/>
              <a:t>VD : Khi xét hồ sơ của một học sinh ta cần xác định</a:t>
            </a:r>
            <a:br>
              <a:rPr lang="vi-VN" sz="2000"/>
            </a:br>
            <a:r>
              <a:rPr lang="vi-VN" sz="2000"/>
              <a:t>lưu trữ trực tiếp họ tên HS hoặc chỉ lưu mã HS </a:t>
            </a:r>
            <a:br>
              <a:rPr lang="vi-VN" sz="2000"/>
            </a:br>
            <a:r>
              <a:rPr lang="vi-VN" sz="2000"/>
              <a:t>hoặc lưu cả hai.</a:t>
            </a:r>
            <a:endParaRPr lang="en-US" sz="2000"/>
          </a:p>
          <a:p>
            <a:pPr algn="just"/>
            <a:endParaRPr lang="en-US" sz="2200"/>
          </a:p>
        </p:txBody>
      </p:sp>
      <p:sp>
        <p:nvSpPr>
          <p:cNvPr id="2" name="Footer Placeholder 1"/>
          <p:cNvSpPr>
            <a:spLocks noGrp="1"/>
          </p:cNvSpPr>
          <p:nvPr>
            <p:ph type="ftr" sz="quarter" idx="11"/>
          </p:nvPr>
        </p:nvSpPr>
        <p:spPr/>
        <p:txBody>
          <a:bodyPr/>
          <a:lstStyle/>
          <a:p>
            <a:r>
              <a:rPr lang="en-US"/>
              <a:t>Trần Thi Kim Chi</a:t>
            </a:r>
          </a:p>
        </p:txBody>
      </p:sp>
    </p:spTree>
    <p:extLst>
      <p:ext uri="{BB962C8B-B14F-4D97-AF65-F5344CB8AC3E}">
        <p14:creationId xmlns:p14="http://schemas.microsoft.com/office/powerpoint/2010/main" val="1602438160"/>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DA51989-303B-41B1-8AC1-00C1A47E6246}" type="slidenum">
              <a:rPr lang="en-US"/>
              <a:pPr/>
              <a:t>86</a:t>
            </a:fld>
            <a:endParaRPr lang="en-US"/>
          </a:p>
        </p:txBody>
      </p:sp>
      <p:sp>
        <p:nvSpPr>
          <p:cNvPr id="420866" name="Rectangle 2"/>
          <p:cNvSpPr>
            <a:spLocks noGrp="1" noChangeArrowheads="1"/>
          </p:cNvSpPr>
          <p:nvPr>
            <p:ph type="title"/>
          </p:nvPr>
        </p:nvSpPr>
        <p:spPr/>
        <p:txBody>
          <a:bodyPr/>
          <a:lstStyle/>
          <a:p>
            <a:r>
              <a:rPr lang="en-US" b="1">
                <a:solidFill>
                  <a:srgbClr val="0000FF"/>
                </a:solidFill>
              </a:rPr>
              <a:t>Câu hỏi </a:t>
            </a:r>
          </a:p>
        </p:txBody>
      </p:sp>
      <p:sp>
        <p:nvSpPr>
          <p:cNvPr id="420867" name="Rectangle 3"/>
          <p:cNvSpPr>
            <a:spLocks noGrp="1" noChangeArrowheads="1"/>
          </p:cNvSpPr>
          <p:nvPr>
            <p:ph type="body" idx="1"/>
          </p:nvPr>
        </p:nvSpPr>
        <p:spPr>
          <a:xfrm>
            <a:off x="609600" y="1905000"/>
            <a:ext cx="8153400" cy="4724400"/>
          </a:xfrm>
          <a:noFill/>
        </p:spPr>
        <p:txBody>
          <a:bodyPr/>
          <a:lstStyle/>
          <a:p>
            <a:pPr algn="just"/>
            <a:r>
              <a:rPr lang="vi-VN" sz="2400"/>
              <a:t>HỎI : Em hãy cho biết có mấy loại mô hình cơ sơ dữ liệu?</a:t>
            </a:r>
            <a:endParaRPr lang="en-US" sz="2400"/>
          </a:p>
          <a:p>
            <a:pPr algn="just"/>
            <a:r>
              <a:rPr lang="vi-VN" sz="2400"/>
              <a:t>a/ Mô hình lôgic :</a:t>
            </a:r>
            <a:endParaRPr lang="en-US" sz="2400"/>
          </a:p>
          <a:p>
            <a:pPr lvl="1" algn="just"/>
            <a:r>
              <a:rPr lang="vi-VN" sz="2000"/>
              <a:t>Còn được gọi là mô hình bậc cao : Cho biết bản</a:t>
            </a:r>
            <a:br>
              <a:rPr lang="vi-VN" sz="2000"/>
            </a:br>
            <a:r>
              <a:rPr lang="vi-VN" sz="2000"/>
              <a:t>chất lôgic của biểu diễn dữ liệu, những cái gì </a:t>
            </a:r>
            <a:br>
              <a:rPr lang="vi-VN" sz="2000"/>
            </a:br>
            <a:r>
              <a:rPr lang="vi-VN" sz="2000"/>
              <a:t>được biểu diễn trong CSDL</a:t>
            </a:r>
            <a:endParaRPr lang="en-US" sz="2000"/>
          </a:p>
          <a:p>
            <a:pPr algn="just"/>
            <a:r>
              <a:rPr lang="vi-VN" sz="2400"/>
              <a:t>b/ Mô hình Vật lý :</a:t>
            </a:r>
            <a:endParaRPr lang="en-US" sz="2400"/>
          </a:p>
          <a:p>
            <a:pPr lvl="1" algn="just"/>
            <a:r>
              <a:rPr lang="vi-VN" sz="2000"/>
              <a:t>Còn được gọi là mô hình bậc thấp : cho biết</a:t>
            </a:r>
            <a:br>
              <a:rPr lang="vi-VN" sz="2000"/>
            </a:br>
            <a:r>
              <a:rPr lang="vi-VN" sz="2000"/>
              <a:t>dữ liệu được lưu trữ như thế nào.</a:t>
            </a:r>
            <a:endParaRPr lang="en-US" sz="2000"/>
          </a:p>
          <a:p>
            <a:pPr algn="just"/>
            <a:r>
              <a:rPr lang="vi-VN" sz="2400"/>
              <a:t>Quá trình thiết kế thường được chia làm nhiều</a:t>
            </a:r>
            <a:br>
              <a:rPr lang="vi-VN" sz="2400"/>
            </a:br>
            <a:r>
              <a:rPr lang="vi-VN" sz="2400"/>
              <a:t>bước, cụ thể từ bước này sang bước khác. Quá </a:t>
            </a:r>
            <a:br>
              <a:rPr lang="vi-VN" sz="2400"/>
            </a:br>
            <a:r>
              <a:rPr lang="vi-VN" sz="2400"/>
              <a:t>trình này được thực hiện bằng cách chuyển từ </a:t>
            </a:r>
            <a:br>
              <a:rPr lang="vi-VN" sz="2400"/>
            </a:br>
            <a:r>
              <a:rPr lang="vi-VN" sz="2400"/>
              <a:t>mô hình lôgic sang mô hình vật lý.</a:t>
            </a:r>
            <a:endParaRPr lang="en-US" sz="2400"/>
          </a:p>
          <a:p>
            <a:pPr algn="just"/>
            <a:br>
              <a:rPr lang="vi-VN" sz="2400"/>
            </a:br>
            <a:endParaRPr lang="en-US" sz="2200"/>
          </a:p>
        </p:txBody>
      </p:sp>
      <p:sp>
        <p:nvSpPr>
          <p:cNvPr id="2" name="Footer Placeholder 1"/>
          <p:cNvSpPr>
            <a:spLocks noGrp="1"/>
          </p:cNvSpPr>
          <p:nvPr>
            <p:ph type="ftr" sz="quarter" idx="11"/>
          </p:nvPr>
        </p:nvSpPr>
        <p:spPr/>
        <p:txBody>
          <a:bodyPr/>
          <a:lstStyle/>
          <a:p>
            <a:r>
              <a:rPr lang="en-US"/>
              <a:t>Trần Thi Kim Chi</a:t>
            </a:r>
          </a:p>
        </p:txBody>
      </p:sp>
    </p:spTree>
    <p:extLst>
      <p:ext uri="{BB962C8B-B14F-4D97-AF65-F5344CB8AC3E}">
        <p14:creationId xmlns:p14="http://schemas.microsoft.com/office/powerpoint/2010/main" val="1042940805"/>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16"/>
          <p:cNvSpPr>
            <a:spLocks noGrp="1" noChangeArrowheads="1"/>
          </p:cNvSpPr>
          <p:nvPr>
            <p:ph type="sldNum" sz="quarter" idx="4"/>
          </p:nvPr>
        </p:nvSpPr>
        <p:spPr/>
        <p:txBody>
          <a:bodyPr/>
          <a:lstStyle/>
          <a:p>
            <a:fld id="{BC92C626-3B2B-4BF1-9FF7-10EC808B0311}" type="slidenum">
              <a:rPr lang="en-US"/>
              <a:pPr/>
              <a:t>87</a:t>
            </a:fld>
            <a:endParaRPr lang="en-US"/>
          </a:p>
        </p:txBody>
      </p:sp>
      <p:sp>
        <p:nvSpPr>
          <p:cNvPr id="73730" name="Rectangle 2"/>
          <p:cNvSpPr>
            <a:spLocks noGrp="1" noChangeArrowheads="1"/>
          </p:cNvSpPr>
          <p:nvPr>
            <p:ph type="ctrTitle"/>
          </p:nvPr>
        </p:nvSpPr>
        <p:spPr>
          <a:xfrm>
            <a:off x="762000" y="1524000"/>
            <a:ext cx="7772400" cy="1143000"/>
          </a:xfrm>
        </p:spPr>
        <p:txBody>
          <a:bodyPr/>
          <a:lstStyle/>
          <a:p>
            <a:pPr algn="ctr"/>
            <a:r>
              <a:rPr lang="en-US" b="1">
                <a:solidFill>
                  <a:srgbClr val="0000FF"/>
                </a:solidFill>
              </a:rPr>
              <a:t>Thank you</a:t>
            </a:r>
          </a:p>
        </p:txBody>
      </p:sp>
      <p:pic>
        <p:nvPicPr>
          <p:cNvPr id="73732" name="Beethoven's Fur Elise.rmi">
            <a:hlinkClick r:id="" action="ppaction://media"/>
          </p:cNvPr>
          <p:cNvPicPr>
            <a:picLocks noRot="1"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3886200" y="3657600"/>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3"/>
          </p:nvPr>
        </p:nvSpPr>
        <p:spPr/>
        <p:txBody>
          <a:bodyPr/>
          <a:lstStyle/>
          <a:p>
            <a:r>
              <a:rPr lang="en-US"/>
              <a:t>Trần Thi Kim Chi</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73732"/>
                                        </p:tgtEl>
                                      </p:cBhvr>
                                    </p:cmd>
                                  </p:childTnLst>
                                </p:cTn>
                              </p:par>
                            </p:childTnLst>
                          </p:cTn>
                        </p:par>
                      </p:childTnLst>
                    </p:cTn>
                  </p:par>
                  <p:par>
                    <p:cTn id="7" fill="hold" nodeType="clickPar">
                      <p:stCondLst>
                        <p:cond delay="indefinite"/>
                      </p:stCondLst>
                      <p:childTnLst>
                        <p:par>
                          <p:cTn id="8" fill="hold" nodeType="withGroup">
                            <p:stCondLst>
                              <p:cond delay="0"/>
                            </p:stCondLst>
                            <p:childTnLst>
                              <p:par>
                                <p:cTn id="9" presetID="23" presetClass="entr" presetSubtype="528" fill="hold" grpId="0" nodeType="clickEffect">
                                  <p:stCondLst>
                                    <p:cond delay="0"/>
                                  </p:stCondLst>
                                  <p:childTnLst>
                                    <p:set>
                                      <p:cBhvr>
                                        <p:cTn id="10" dur="1" fill="hold">
                                          <p:stCondLst>
                                            <p:cond delay="0"/>
                                          </p:stCondLst>
                                        </p:cTn>
                                        <p:tgtEl>
                                          <p:spTgt spid="73730"/>
                                        </p:tgtEl>
                                        <p:attrNameLst>
                                          <p:attrName>style.visibility</p:attrName>
                                        </p:attrNameLst>
                                      </p:cBhvr>
                                      <p:to>
                                        <p:strVal val="visible"/>
                                      </p:to>
                                    </p:set>
                                    <p:anim calcmode="lin" valueType="num">
                                      <p:cBhvr>
                                        <p:cTn id="11" dur="500" fill="hold"/>
                                        <p:tgtEl>
                                          <p:spTgt spid="73730"/>
                                        </p:tgtEl>
                                        <p:attrNameLst>
                                          <p:attrName>ppt_w</p:attrName>
                                        </p:attrNameLst>
                                      </p:cBhvr>
                                      <p:tavLst>
                                        <p:tav tm="0">
                                          <p:val>
                                            <p:fltVal val="0"/>
                                          </p:val>
                                        </p:tav>
                                        <p:tav tm="100000">
                                          <p:val>
                                            <p:strVal val="#ppt_w"/>
                                          </p:val>
                                        </p:tav>
                                      </p:tavLst>
                                    </p:anim>
                                    <p:anim calcmode="lin" valueType="num">
                                      <p:cBhvr>
                                        <p:cTn id="12" dur="500" fill="hold"/>
                                        <p:tgtEl>
                                          <p:spTgt spid="73730"/>
                                        </p:tgtEl>
                                        <p:attrNameLst>
                                          <p:attrName>ppt_h</p:attrName>
                                        </p:attrNameLst>
                                      </p:cBhvr>
                                      <p:tavLst>
                                        <p:tav tm="0">
                                          <p:val>
                                            <p:fltVal val="0"/>
                                          </p:val>
                                        </p:tav>
                                        <p:tav tm="100000">
                                          <p:val>
                                            <p:strVal val="#ppt_h"/>
                                          </p:val>
                                        </p:tav>
                                      </p:tavLst>
                                    </p:anim>
                                    <p:anim calcmode="lin" valueType="num">
                                      <p:cBhvr>
                                        <p:cTn id="13" dur="500" fill="hold"/>
                                        <p:tgtEl>
                                          <p:spTgt spid="73730"/>
                                        </p:tgtEl>
                                        <p:attrNameLst>
                                          <p:attrName>ppt_x</p:attrName>
                                        </p:attrNameLst>
                                      </p:cBhvr>
                                      <p:tavLst>
                                        <p:tav tm="0">
                                          <p:val>
                                            <p:fltVal val="0.5"/>
                                          </p:val>
                                        </p:tav>
                                        <p:tav tm="100000">
                                          <p:val>
                                            <p:strVal val="#ppt_x"/>
                                          </p:val>
                                        </p:tav>
                                      </p:tavLst>
                                    </p:anim>
                                    <p:anim calcmode="lin" valueType="num">
                                      <p:cBhvr>
                                        <p:cTn id="14" dur="500" fill="hold"/>
                                        <p:tgtEl>
                                          <p:spTgt spid="7373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p:cTn id="15" fill="hold" display="0">
                  <p:stCondLst>
                    <p:cond delay="indefinite"/>
                  </p:stCondLst>
                  <p:endCondLst>
                    <p:cond evt="onNext" delay="0">
                      <p:tgtEl>
                        <p:sldTgt/>
                      </p:tgtEl>
                    </p:cond>
                    <p:cond evt="onPrev" delay="0">
                      <p:tgtEl>
                        <p:sldTgt/>
                      </p:tgtEl>
                    </p:cond>
                    <p:cond evt="onStopAudio" delay="0">
                      <p:tgtEl>
                        <p:sldTgt/>
                      </p:tgtEl>
                    </p:cond>
                  </p:endCondLst>
                </p:cTn>
                <p:tgtEl>
                  <p:spTgt spid="73732"/>
                </p:tgtEl>
              </p:cMediaNode>
            </p:audio>
          </p:childTnLst>
        </p:cTn>
      </p:par>
    </p:tnLst>
    <p:bldLst>
      <p:bldP spid="7373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6"/>
          <p:cNvSpPr>
            <a:spLocks noGrp="1"/>
          </p:cNvSpPr>
          <p:nvPr>
            <p:ph type="sldNum" sz="quarter" idx="12"/>
          </p:nvPr>
        </p:nvSpPr>
        <p:spPr/>
        <p:txBody>
          <a:bodyPr/>
          <a:lstStyle/>
          <a:p>
            <a:fld id="{4FE6F6C7-F8F2-477E-997D-C620DD91EA2B}" type="slidenum">
              <a:rPr lang="en-US"/>
              <a:pPr/>
              <a:t>9</a:t>
            </a:fld>
            <a:endParaRPr lang="en-US"/>
          </a:p>
        </p:txBody>
      </p:sp>
      <p:sp>
        <p:nvSpPr>
          <p:cNvPr id="162818" name="Rectangle 2"/>
          <p:cNvSpPr>
            <a:spLocks noGrp="1" noChangeArrowheads="1"/>
          </p:cNvSpPr>
          <p:nvPr>
            <p:ph type="title"/>
          </p:nvPr>
        </p:nvSpPr>
        <p:spPr/>
        <p:txBody>
          <a:bodyPr/>
          <a:lstStyle/>
          <a:p>
            <a:r>
              <a:rPr lang="en-US" b="1">
                <a:solidFill>
                  <a:srgbClr val="0000FF"/>
                </a:solidFill>
              </a:rPr>
              <a:t>Cơ sở dữ liệu là gì? </a:t>
            </a:r>
          </a:p>
        </p:txBody>
      </p:sp>
      <p:sp>
        <p:nvSpPr>
          <p:cNvPr id="162819" name="Rectangle 3"/>
          <p:cNvSpPr>
            <a:spLocks noGrp="1" noChangeArrowheads="1"/>
          </p:cNvSpPr>
          <p:nvPr>
            <p:ph type="body" sz="half" idx="1"/>
          </p:nvPr>
        </p:nvSpPr>
        <p:spPr>
          <a:xfrm>
            <a:off x="261938" y="1981200"/>
            <a:ext cx="8229600" cy="4114800"/>
          </a:xfrm>
        </p:spPr>
        <p:txBody>
          <a:bodyPr/>
          <a:lstStyle/>
          <a:p>
            <a:pPr lvl="1" algn="just" eaLnBrk="0" hangingPunct="0">
              <a:buClr>
                <a:srgbClr val="0000FF"/>
              </a:buClr>
              <a:buFont typeface="Wingdings 3" pitchFamily="18" charset="2"/>
              <a:buChar char=""/>
            </a:pPr>
            <a:r>
              <a:rPr lang="en-US" sz="2200"/>
              <a:t>Cơ sở dữ liệu là một tập hợp dữ liệu có liên quan luận lý với nhau chứa thông tin về một tổ chức nào đó, được lưu trữ trên máy tính theo một hệ thống và được dùng chung đáp ứng nhu cầu khai thác thông tin của người dùng.</a:t>
            </a:r>
          </a:p>
          <a:p>
            <a:pPr lvl="1" algn="just" eaLnBrk="0" hangingPunct="0">
              <a:buClr>
                <a:srgbClr val="0000FF"/>
              </a:buClr>
              <a:buFont typeface="Wingdings 3" pitchFamily="18" charset="2"/>
              <a:buChar char=""/>
            </a:pPr>
            <a:endParaRPr lang="fr-FR" sz="2200"/>
          </a:p>
        </p:txBody>
      </p:sp>
      <p:grpSp>
        <p:nvGrpSpPr>
          <p:cNvPr id="162834" name="Group 18"/>
          <p:cNvGrpSpPr>
            <a:grpSpLocks/>
          </p:cNvGrpSpPr>
          <p:nvPr/>
        </p:nvGrpSpPr>
        <p:grpSpPr bwMode="auto">
          <a:xfrm>
            <a:off x="533400" y="3397250"/>
            <a:ext cx="8229600" cy="3460750"/>
            <a:chOff x="240" y="2064"/>
            <a:chExt cx="5184" cy="2180"/>
          </a:xfrm>
        </p:grpSpPr>
        <p:pic>
          <p:nvPicPr>
            <p:cNvPr id="162822" name="Picture 6" descr="j01953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4" y="2064"/>
              <a:ext cx="767" cy="614"/>
            </a:xfrm>
            <a:prstGeom prst="rect">
              <a:avLst/>
            </a:prstGeom>
            <a:noFill/>
            <a:extLst>
              <a:ext uri="{909E8E84-426E-40DD-AFC4-6F175D3DCCD1}">
                <a14:hiddenFill xmlns:a14="http://schemas.microsoft.com/office/drawing/2010/main">
                  <a:solidFill>
                    <a:srgbClr val="FFFFFF"/>
                  </a:solidFill>
                </a14:hiddenFill>
              </a:ext>
            </a:extLst>
          </p:spPr>
        </p:pic>
        <p:pic>
          <p:nvPicPr>
            <p:cNvPr id="162823" name="Picture 7" descr="j01953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0" y="3264"/>
              <a:ext cx="767" cy="614"/>
            </a:xfrm>
            <a:prstGeom prst="rect">
              <a:avLst/>
            </a:prstGeom>
            <a:noFill/>
            <a:extLst>
              <a:ext uri="{909E8E84-426E-40DD-AFC4-6F175D3DCCD1}">
                <a14:hiddenFill xmlns:a14="http://schemas.microsoft.com/office/drawing/2010/main">
                  <a:solidFill>
                    <a:srgbClr val="FFFFFF"/>
                  </a:solidFill>
                </a14:hiddenFill>
              </a:ext>
            </a:extLst>
          </p:spPr>
        </p:pic>
        <p:sp>
          <p:nvSpPr>
            <p:cNvPr id="162824" name="AutoShape 8"/>
            <p:cNvSpPr>
              <a:spLocks noChangeArrowheads="1"/>
            </p:cNvSpPr>
            <p:nvPr/>
          </p:nvSpPr>
          <p:spPr bwMode="auto">
            <a:xfrm>
              <a:off x="2448" y="2592"/>
              <a:ext cx="912" cy="816"/>
            </a:xfrm>
            <a:prstGeom prst="flowChartMagneticDisk">
              <a:avLst/>
            </a:prstGeom>
            <a:gradFill rotWithShape="1">
              <a:gsLst>
                <a:gs pos="0">
                  <a:schemeClr val="bg1"/>
                </a:gs>
                <a:gs pos="100000">
                  <a:srgbClr val="E1356E"/>
                </a:gs>
              </a:gsLst>
              <a:path path="shape">
                <a:fillToRect l="50000" t="50000" r="50000" b="50000"/>
              </a:path>
            </a:gra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Cơ sở dữ liệu</a:t>
              </a:r>
            </a:p>
          </p:txBody>
        </p:sp>
        <p:sp>
          <p:nvSpPr>
            <p:cNvPr id="162825" name="Rectangle 9"/>
            <p:cNvSpPr>
              <a:spLocks noChangeArrowheads="1"/>
            </p:cNvSpPr>
            <p:nvPr/>
          </p:nvSpPr>
          <p:spPr bwMode="auto">
            <a:xfrm>
              <a:off x="240" y="3408"/>
              <a:ext cx="1680" cy="336"/>
            </a:xfrm>
            <a:prstGeom prst="rect">
              <a:avLst/>
            </a:prstGeom>
            <a:gradFill rotWithShape="1">
              <a:gsLst>
                <a:gs pos="0">
                  <a:schemeClr val="accent2"/>
                </a:gs>
                <a:gs pos="100000">
                  <a:srgbClr val="FFFFCC"/>
                </a:gs>
              </a:gsLst>
              <a:lin ang="2700000" scaled="1"/>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Chương trình ứng dụng 2</a:t>
              </a:r>
            </a:p>
          </p:txBody>
        </p:sp>
        <p:sp>
          <p:nvSpPr>
            <p:cNvPr id="162826" name="Rectangle 10"/>
            <p:cNvSpPr>
              <a:spLocks noChangeArrowheads="1"/>
            </p:cNvSpPr>
            <p:nvPr/>
          </p:nvSpPr>
          <p:spPr bwMode="auto">
            <a:xfrm>
              <a:off x="240" y="2160"/>
              <a:ext cx="1680" cy="336"/>
            </a:xfrm>
            <a:prstGeom prst="rect">
              <a:avLst/>
            </a:prstGeom>
            <a:gradFill rotWithShape="1">
              <a:gsLst>
                <a:gs pos="0">
                  <a:schemeClr val="accent2"/>
                </a:gs>
                <a:gs pos="100000">
                  <a:srgbClr val="FFFFCC"/>
                </a:gs>
              </a:gsLst>
              <a:lin ang="2700000" scaled="1"/>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Chương trình ứng dụng 1</a:t>
              </a:r>
            </a:p>
          </p:txBody>
        </p:sp>
        <p:sp>
          <p:nvSpPr>
            <p:cNvPr id="162827" name="Line 11"/>
            <p:cNvSpPr>
              <a:spLocks noChangeShapeType="1"/>
            </p:cNvSpPr>
            <p:nvPr/>
          </p:nvSpPr>
          <p:spPr bwMode="auto">
            <a:xfrm flipV="1">
              <a:off x="1920" y="3120"/>
              <a:ext cx="528" cy="432"/>
            </a:xfrm>
            <a:prstGeom prst="line">
              <a:avLst/>
            </a:prstGeom>
            <a:noFill/>
            <a:ln w="19050">
              <a:solidFill>
                <a:srgbClr val="0000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28" name="Line 12"/>
            <p:cNvSpPr>
              <a:spLocks noChangeShapeType="1"/>
            </p:cNvSpPr>
            <p:nvPr/>
          </p:nvSpPr>
          <p:spPr bwMode="auto">
            <a:xfrm>
              <a:off x="1920" y="2352"/>
              <a:ext cx="528" cy="384"/>
            </a:xfrm>
            <a:prstGeom prst="line">
              <a:avLst/>
            </a:prstGeom>
            <a:noFill/>
            <a:ln w="19050">
              <a:solidFill>
                <a:srgbClr val="0000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29" name="Line 13"/>
            <p:cNvSpPr>
              <a:spLocks noChangeShapeType="1"/>
            </p:cNvSpPr>
            <p:nvPr/>
          </p:nvSpPr>
          <p:spPr bwMode="auto">
            <a:xfrm flipH="1" flipV="1">
              <a:off x="3360" y="3216"/>
              <a:ext cx="768" cy="288"/>
            </a:xfrm>
            <a:prstGeom prst="line">
              <a:avLst/>
            </a:prstGeom>
            <a:noFill/>
            <a:ln w="19050">
              <a:solidFill>
                <a:srgbClr val="0000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30" name="Line 14"/>
            <p:cNvSpPr>
              <a:spLocks noChangeShapeType="1"/>
            </p:cNvSpPr>
            <p:nvPr/>
          </p:nvSpPr>
          <p:spPr bwMode="auto">
            <a:xfrm flipH="1">
              <a:off x="3360" y="2400"/>
              <a:ext cx="624" cy="288"/>
            </a:xfrm>
            <a:prstGeom prst="line">
              <a:avLst/>
            </a:prstGeom>
            <a:noFill/>
            <a:ln w="19050">
              <a:solidFill>
                <a:srgbClr val="0000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2831" name="Text Box 15"/>
            <p:cNvSpPr txBox="1">
              <a:spLocks noChangeArrowheads="1"/>
            </p:cNvSpPr>
            <p:nvPr/>
          </p:nvSpPr>
          <p:spPr bwMode="auto">
            <a:xfrm>
              <a:off x="3792" y="3936"/>
              <a:ext cx="16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Người sử dụng khai thác</a:t>
              </a:r>
            </a:p>
          </p:txBody>
        </p:sp>
        <p:sp>
          <p:nvSpPr>
            <p:cNvPr id="162832" name="Text Box 16"/>
            <p:cNvSpPr txBox="1">
              <a:spLocks noChangeArrowheads="1"/>
            </p:cNvSpPr>
            <p:nvPr/>
          </p:nvSpPr>
          <p:spPr bwMode="auto">
            <a:xfrm>
              <a:off x="336" y="3840"/>
              <a:ext cx="17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Các hệ thống chương trình ứng dụng khai thác</a:t>
              </a:r>
            </a:p>
          </p:txBody>
        </p:sp>
      </p:gr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4893</TotalTime>
  <Words>7135</Words>
  <Application>Microsoft Office PowerPoint</Application>
  <PresentationFormat>On-screen Show (4:3)</PresentationFormat>
  <Paragraphs>1146</Paragraphs>
  <Slides>87</Slides>
  <Notes>22</Notes>
  <HiddenSlides>0</HiddenSlides>
  <MMClips>1</MMClips>
  <ScaleCrop>false</ScaleCrop>
  <HeadingPairs>
    <vt:vector size="10"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87</vt:i4>
      </vt:variant>
      <vt:variant>
        <vt:lpstr>Custom Shows</vt:lpstr>
      </vt:variant>
      <vt:variant>
        <vt:i4>1</vt:i4>
      </vt:variant>
    </vt:vector>
  </HeadingPairs>
  <TitlesOfParts>
    <vt:vector size="99" baseType="lpstr">
      <vt:lpstr>Arial</vt:lpstr>
      <vt:lpstr>Courier New</vt:lpstr>
      <vt:lpstr>Gill Sans</vt:lpstr>
      <vt:lpstr>Tahoma</vt:lpstr>
      <vt:lpstr>Times New Roman</vt:lpstr>
      <vt:lpstr>Verdana</vt:lpstr>
      <vt:lpstr>VNI-Times</vt:lpstr>
      <vt:lpstr>Wingdings</vt:lpstr>
      <vt:lpstr>Wingdings 3</vt:lpstr>
      <vt:lpstr>Blends</vt:lpstr>
      <vt:lpstr>Bitmap Image</vt:lpstr>
      <vt:lpstr>Chương 1</vt:lpstr>
      <vt:lpstr>Nội dung </vt:lpstr>
      <vt:lpstr>PowerPoint Presentation</vt:lpstr>
      <vt:lpstr>Các khái niệm và các định nghĩa cơ bản</vt:lpstr>
      <vt:lpstr>PowerPoint Presentation</vt:lpstr>
      <vt:lpstr>PowerPoint Presentation</vt:lpstr>
      <vt:lpstr>PowerPoint Presentation</vt:lpstr>
      <vt:lpstr>PowerPoint Presentation</vt:lpstr>
      <vt:lpstr>Cơ sở dữ liệu là gì? </vt:lpstr>
      <vt:lpstr>Ví dụ về một CSDL</vt:lpstr>
      <vt:lpstr>Ví dụ về một CSDL</vt:lpstr>
      <vt:lpstr>PowerPoint Presentation</vt:lpstr>
      <vt:lpstr>PowerPoint Presentation</vt:lpstr>
      <vt:lpstr>Đặc điểm của Cơ Sở Dữ Liệu</vt:lpstr>
      <vt:lpstr>Đặc điểm của Cơ Sở Dữ Liệu</vt:lpstr>
      <vt:lpstr>Chức năng chính của CSDL</vt:lpstr>
      <vt:lpstr>Chức năng chính của CSDL</vt:lpstr>
      <vt:lpstr>Ưu điểm của Cơ sở Dữ liệu</vt:lpstr>
      <vt:lpstr>Ví dụ xây dựng một CSDL </vt:lpstr>
      <vt:lpstr>Ví dụ xây dựng một CSDL </vt:lpstr>
      <vt:lpstr>Các đối tượng dùng CSDL</vt:lpstr>
      <vt:lpstr>Hệ quản trị CSDL</vt:lpstr>
      <vt:lpstr>Hệ CSDL</vt:lpstr>
      <vt:lpstr>Các giai đoạn phát triển của hệ CSDL</vt:lpstr>
      <vt:lpstr> Hệ thống xử lý tập tin theo lối cũ</vt:lpstr>
      <vt:lpstr> Hệ thống xử lý tập tin theo lối cũ</vt:lpstr>
      <vt:lpstr>PowerPoint Presentation</vt:lpstr>
      <vt:lpstr>Các tiếp cận CSDL</vt:lpstr>
      <vt:lpstr>Các mô hình CSDL</vt:lpstr>
      <vt:lpstr>Mô hình phân cấp Hierarchical model</vt:lpstr>
      <vt:lpstr>Mô hình phân cấp Hierarchical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Cách tiếp cận CSDL</vt:lpstr>
      <vt:lpstr>Cách tiếp cận Database</vt:lpstr>
      <vt:lpstr>Cách tiếp cận Database (tt)</vt:lpstr>
      <vt:lpstr>Cách tiếp cận Database (tt)</vt:lpstr>
      <vt:lpstr>Hệ quản trị CSDL quan hệ  (Relation Database Management System)</vt:lpstr>
      <vt:lpstr>Sự khác nhau giữa DBMS và RDBMS</vt:lpstr>
      <vt:lpstr>Các bước phát triển cơ sở dữ liệu</vt:lpstr>
      <vt:lpstr>Các bước phát triển cơ sở dữ liệu</vt:lpstr>
      <vt:lpstr>Các bước phát triển cơ sở dữ liệu</vt:lpstr>
      <vt:lpstr>Các bước phát triển cơ sở dữ liệu</vt:lpstr>
      <vt:lpstr>Các bước phát triển cơ sở dữ liệu</vt:lpstr>
      <vt:lpstr>Các bước phát triển cơ sở dữ liệu</vt:lpstr>
      <vt:lpstr>Các bước phát triển cơ sở dữ liệu</vt:lpstr>
      <vt:lpstr>Kiến trúc 3 lược đồ</vt:lpstr>
      <vt:lpstr>Kiến trúc 3 lược đồ</vt:lpstr>
      <vt:lpstr>Thiết kế cơ sở dữ liệu (Database Design)</vt:lpstr>
      <vt:lpstr>Thiết kế cơ sở dữ liệu (Database Design)</vt:lpstr>
      <vt:lpstr>Thiết kế cơ sở dữ liệu (Database Design)</vt:lpstr>
      <vt:lpstr>Thiết kế cơ sở dữ liệu (Database Design)</vt:lpstr>
      <vt:lpstr>Thiết kế cơ sở dữ liệu (Database Design)</vt:lpstr>
      <vt:lpstr>Thiết kế cơ sở dữ liệu (Database Design)</vt:lpstr>
      <vt:lpstr>Thiết kế cơ sở dữ liệu (Database Design)</vt:lpstr>
      <vt:lpstr>Thiết kế cơ sở dữ liệu (Database Design)</vt:lpstr>
      <vt:lpstr>Thiết kế cơ sở dữ liệu (Database Design)</vt:lpstr>
      <vt:lpstr>Thiết kế cơ sở dữ liệu (Database Design)</vt:lpstr>
      <vt:lpstr>Thiết kế cơ sở dữ liệu (Database Design)</vt:lpstr>
      <vt:lpstr>PowerPoint Presentation</vt:lpstr>
      <vt:lpstr>Cấu trúc Dữ liệu trong Lược đồ Vật lý</vt:lpstr>
      <vt:lpstr>PowerPoint Presentation</vt:lpstr>
      <vt:lpstr>Cấu trúc dữ liệu trong Lược đồ Quan niệm</vt:lpstr>
      <vt:lpstr>PowerPoint Presentation</vt:lpstr>
      <vt:lpstr>PowerPoint Presentation</vt:lpstr>
      <vt:lpstr>Các thành phần của môi trường DBMS</vt:lpstr>
      <vt:lpstr>Kiến trúc DBMS</vt:lpstr>
      <vt:lpstr>Kiến trúc truyền thống</vt:lpstr>
      <vt:lpstr>Kiến trúc truyền thống</vt:lpstr>
      <vt:lpstr>Kiến trúc file – server </vt:lpstr>
      <vt:lpstr>Kiến trúc file – server</vt:lpstr>
      <vt:lpstr>Kiến trúc Client/Server</vt:lpstr>
      <vt:lpstr>Kiến trúc client – server</vt:lpstr>
      <vt:lpstr>CSDL trong một hệ thống máy tính</vt:lpstr>
      <vt:lpstr>Tóm tắt bài học</vt:lpstr>
      <vt:lpstr>Câu hỏi </vt:lpstr>
      <vt:lpstr>Câu hỏi </vt:lpstr>
      <vt:lpstr>Câu hỏi </vt:lpstr>
      <vt:lpstr>Thank you</vt:lpstr>
      <vt:lpstr>Do Thi</vt:lpstr>
    </vt:vector>
  </TitlesOfParts>
  <Company>Incoll4</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Chào mừng các Thầy, Cô đến với Lớp học</dc:title>
  <dc:creator>Tran Thi Kim Chi</dc:creator>
  <cp:lastModifiedBy>Chi Tran</cp:lastModifiedBy>
  <cp:revision>355</cp:revision>
  <cp:lastPrinted>1601-01-01T00:00:00Z</cp:lastPrinted>
  <dcterms:created xsi:type="dcterms:W3CDTF">2004-07-18T02:07:00Z</dcterms:created>
  <dcterms:modified xsi:type="dcterms:W3CDTF">2019-07-22T13:51:41Z</dcterms:modified>
</cp:coreProperties>
</file>