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22" r:id="rId2"/>
  </p:sldMasterIdLst>
  <p:notesMasterIdLst>
    <p:notesMasterId r:id="rId45"/>
  </p:notesMasterIdLst>
  <p:sldIdLst>
    <p:sldId id="256" r:id="rId3"/>
    <p:sldId id="257" r:id="rId4"/>
    <p:sldId id="281" r:id="rId5"/>
    <p:sldId id="274" r:id="rId6"/>
    <p:sldId id="382" r:id="rId7"/>
    <p:sldId id="282" r:id="rId8"/>
    <p:sldId id="283" r:id="rId9"/>
    <p:sldId id="366" r:id="rId10"/>
    <p:sldId id="293" r:id="rId11"/>
    <p:sldId id="284" r:id="rId12"/>
    <p:sldId id="285" r:id="rId13"/>
    <p:sldId id="289" r:id="rId14"/>
    <p:sldId id="380" r:id="rId15"/>
    <p:sldId id="290" r:id="rId16"/>
    <p:sldId id="383" r:id="rId17"/>
    <p:sldId id="291" r:id="rId18"/>
    <p:sldId id="364" r:id="rId19"/>
    <p:sldId id="287" r:id="rId20"/>
    <p:sldId id="295" r:id="rId21"/>
    <p:sldId id="368" r:id="rId22"/>
    <p:sldId id="288" r:id="rId23"/>
    <p:sldId id="369" r:id="rId24"/>
    <p:sldId id="370" r:id="rId25"/>
    <p:sldId id="371" r:id="rId26"/>
    <p:sldId id="372" r:id="rId27"/>
    <p:sldId id="297" r:id="rId28"/>
    <p:sldId id="298" r:id="rId29"/>
    <p:sldId id="301" r:id="rId30"/>
    <p:sldId id="373" r:id="rId31"/>
    <p:sldId id="374" r:id="rId32"/>
    <p:sldId id="375" r:id="rId33"/>
    <p:sldId id="303" r:id="rId34"/>
    <p:sldId id="376" r:id="rId35"/>
    <p:sldId id="377" r:id="rId36"/>
    <p:sldId id="378" r:id="rId37"/>
    <p:sldId id="379" r:id="rId38"/>
    <p:sldId id="316" r:id="rId39"/>
    <p:sldId id="307" r:id="rId40"/>
    <p:sldId id="318" r:id="rId41"/>
    <p:sldId id="308" r:id="rId42"/>
    <p:sldId id="363" r:id="rId43"/>
    <p:sldId id="381"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00FF"/>
    <a:srgbClr val="FF0000"/>
    <a:srgbClr val="008000"/>
    <a:srgbClr val="00FF00"/>
    <a:srgbClr val="FF00FF"/>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01" autoAdjust="0"/>
  </p:normalViewPr>
  <p:slideViewPr>
    <p:cSldViewPr>
      <p:cViewPr varScale="1">
        <p:scale>
          <a:sx n="35" d="100"/>
          <a:sy n="35" d="100"/>
        </p:scale>
        <p:origin x="1176"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6B0D4876-170F-41CE-8CA9-281C8E7E7C85}" type="slidenum">
              <a:rPr lang="en-US"/>
              <a:pPr>
                <a:defRPr/>
              </a:pPr>
              <a:t>‹#›</a:t>
            </a:fld>
            <a:endParaRPr lang="en-US"/>
          </a:p>
        </p:txBody>
      </p:sp>
    </p:spTree>
    <p:extLst>
      <p:ext uri="{BB962C8B-B14F-4D97-AF65-F5344CB8AC3E}">
        <p14:creationId xmlns:p14="http://schemas.microsoft.com/office/powerpoint/2010/main" val="6951508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0D4876-170F-41CE-8CA9-281C8E7E7C85}" type="slidenum">
              <a:rPr lang="en-US" smtClean="0"/>
              <a:pPr>
                <a:defRPr/>
              </a:pPr>
              <a:t>4</a:t>
            </a:fld>
            <a:endParaRPr lang="en-US"/>
          </a:p>
        </p:txBody>
      </p:sp>
    </p:spTree>
    <p:extLst>
      <p:ext uri="{BB962C8B-B14F-4D97-AF65-F5344CB8AC3E}">
        <p14:creationId xmlns:p14="http://schemas.microsoft.com/office/powerpoint/2010/main" val="386900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0D4876-170F-41CE-8CA9-281C8E7E7C85}" type="slidenum">
              <a:rPr lang="en-US" smtClean="0"/>
              <a:pPr>
                <a:defRPr/>
              </a:pPr>
              <a:t>13</a:t>
            </a:fld>
            <a:endParaRPr lang="en-US"/>
          </a:p>
        </p:txBody>
      </p:sp>
    </p:spTree>
    <p:extLst>
      <p:ext uri="{BB962C8B-B14F-4D97-AF65-F5344CB8AC3E}">
        <p14:creationId xmlns:p14="http://schemas.microsoft.com/office/powerpoint/2010/main" val="279802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B0D4876-170F-41CE-8CA9-281C8E7E7C85}" type="slidenum">
              <a:rPr lang="en-US" smtClean="0"/>
              <a:pPr>
                <a:defRPr/>
              </a:pPr>
              <a:t>16</a:t>
            </a:fld>
            <a:endParaRPr lang="en-US"/>
          </a:p>
        </p:txBody>
      </p:sp>
    </p:spTree>
    <p:extLst>
      <p:ext uri="{BB962C8B-B14F-4D97-AF65-F5344CB8AC3E}">
        <p14:creationId xmlns:p14="http://schemas.microsoft.com/office/powerpoint/2010/main" val="249311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smtClean="0"/>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smtClean="0"/>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endParaRPr lang="en-US" altLang="en-US" smtClean="0"/>
            </a:p>
          </p:txBody>
        </p:sp>
      </p:grpSp>
      <p:sp>
        <p:nvSpPr>
          <p:cNvPr id="634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noProof="0" smtClean="0"/>
              <a:t>Click to edit Master title style</a:t>
            </a:r>
          </a:p>
        </p:txBody>
      </p:sp>
      <p:sp>
        <p:nvSpPr>
          <p:cNvPr id="6349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fld id="{55EE7732-7432-4454-A577-2DC369B877B6}" type="datetime1">
              <a:rPr lang="en-US" smtClean="0"/>
              <a:t>21/04/2017</a:t>
            </a:fld>
            <a:endParaRPr lang="en-US"/>
          </a:p>
        </p:txBody>
      </p:sp>
      <p:sp>
        <p:nvSpPr>
          <p:cNvPr id="9" name="Rectangle 5"/>
          <p:cNvSpPr>
            <a:spLocks noGrp="1" noChangeArrowheads="1"/>
          </p:cNvSpPr>
          <p:nvPr>
            <p:ph type="ftr" sz="quarter" idx="11"/>
          </p:nvPr>
        </p:nvSpPr>
        <p:spPr/>
        <p:txBody>
          <a:bodyPr/>
          <a:lstStyle>
            <a:lvl1pPr>
              <a:defRPr/>
            </a:lvl1pPr>
          </a:lstStyle>
          <a:p>
            <a:pPr>
              <a:defRPr/>
            </a:pPr>
            <a:r>
              <a:rPr lang="en-US" smtClean="0"/>
              <a:t>Trần Thi Kim Chi</a:t>
            </a:r>
            <a:endParaRPr lang="en-US"/>
          </a:p>
        </p:txBody>
      </p:sp>
      <p:sp>
        <p:nvSpPr>
          <p:cNvPr id="10" name="Rectangle 6"/>
          <p:cNvSpPr>
            <a:spLocks noGrp="1" noChangeArrowheads="1"/>
          </p:cNvSpPr>
          <p:nvPr>
            <p:ph type="sldNum" sz="quarter" idx="12"/>
          </p:nvPr>
        </p:nvSpPr>
        <p:spPr/>
        <p:txBody>
          <a:bodyPr/>
          <a:lstStyle>
            <a:lvl1pPr>
              <a:defRPr/>
            </a:lvl1pPr>
          </a:lstStyle>
          <a:p>
            <a:pPr>
              <a:defRPr/>
            </a:pPr>
            <a:fld id="{4E38744B-3663-4680-A642-C1425B8C73E5}" type="slidenum">
              <a:rPr lang="en-US"/>
              <a:pPr>
                <a:defRPr/>
              </a:pPr>
              <a:t>‹#›</a:t>
            </a:fld>
            <a:endParaRPr lang="en-US"/>
          </a:p>
        </p:txBody>
      </p:sp>
    </p:spTree>
    <p:extLst>
      <p:ext uri="{BB962C8B-B14F-4D97-AF65-F5344CB8AC3E}">
        <p14:creationId xmlns:p14="http://schemas.microsoft.com/office/powerpoint/2010/main" val="302593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E378C72-9B6B-45B1-9563-F49D8E80AE41}" type="datetime1">
              <a:rPr lang="en-US" smtClean="0"/>
              <a:t>21/04/2017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70389E-3488-4CD8-8763-D52B53D5C0A0}" type="slidenum">
              <a:rPr lang="en-US"/>
              <a:pPr>
                <a:defRPr/>
              </a:pPr>
              <a:t>‹#›</a:t>
            </a:fld>
            <a:endParaRPr lang="en-US"/>
          </a:p>
        </p:txBody>
      </p:sp>
    </p:spTree>
    <p:extLst>
      <p:ext uri="{BB962C8B-B14F-4D97-AF65-F5344CB8AC3E}">
        <p14:creationId xmlns:p14="http://schemas.microsoft.com/office/powerpoint/2010/main" val="62880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C5B6E1E-D2BC-44E7-A9CF-4ED2EF311CAA}" type="datetime1">
              <a:rPr lang="en-US" smtClean="0"/>
              <a:t>21/04/2017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849227-6870-40E3-A341-8F25D8524EA3}" type="slidenum">
              <a:rPr lang="en-US"/>
              <a:pPr>
                <a:defRPr/>
              </a:pPr>
              <a:t>‹#›</a:t>
            </a:fld>
            <a:endParaRPr lang="en-US"/>
          </a:p>
        </p:txBody>
      </p:sp>
    </p:spTree>
    <p:extLst>
      <p:ext uri="{BB962C8B-B14F-4D97-AF65-F5344CB8AC3E}">
        <p14:creationId xmlns:p14="http://schemas.microsoft.com/office/powerpoint/2010/main" val="2994168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smtClean="0">
              <a:solidFill>
                <a:srgbClr val="FFFFFF"/>
              </a:solidFill>
            </a:endParaRPr>
          </a:p>
        </p:txBody>
      </p:sp>
      <p:sp>
        <p:nvSpPr>
          <p:cNvPr id="2" name="Title 1"/>
          <p:cNvSpPr>
            <a:spLocks noGrp="1"/>
          </p:cNvSpPr>
          <p:nvPr>
            <p:ph type="title"/>
          </p:nvPr>
        </p:nvSpPr>
        <p:spPr>
          <a:xfrm>
            <a:off x="468344" y="4928616"/>
            <a:ext cx="8183880" cy="676656"/>
          </a:xfrm>
        </p:spPr>
        <p:txBody>
          <a:bodyPr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6CF7A3C7-A59C-44AD-A936-EF0B8E00A1DB}" type="datetime1">
              <a:rPr lang="en-US" smtClean="0"/>
              <a:t>21/04/2017</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Trần Thi Kim Chi</a:t>
            </a:r>
            <a:endParaRPr lang="en-US"/>
          </a:p>
        </p:txBody>
      </p:sp>
      <p:sp>
        <p:nvSpPr>
          <p:cNvPr id="8" name="Slide Number Placeholder 5"/>
          <p:cNvSpPr>
            <a:spLocks noGrp="1"/>
          </p:cNvSpPr>
          <p:nvPr>
            <p:ph type="sldNum" sz="quarter" idx="12"/>
          </p:nvPr>
        </p:nvSpPr>
        <p:spPr/>
        <p:txBody>
          <a:bodyPr/>
          <a:lstStyle>
            <a:lvl1pPr>
              <a:defRPr/>
            </a:lvl1pPr>
          </a:lstStyle>
          <a:p>
            <a:pPr>
              <a:defRPr/>
            </a:pPr>
            <a:fld id="{0331B211-E56A-4BEF-A65E-57750D47C282}" type="slidenum">
              <a:rPr lang="en-US"/>
              <a:pPr>
                <a:defRPr/>
              </a:pPr>
              <a:t>‹#›</a:t>
            </a:fld>
            <a:endParaRPr lang="en-US"/>
          </a:p>
        </p:txBody>
      </p:sp>
    </p:spTree>
    <p:extLst>
      <p:ext uri="{BB962C8B-B14F-4D97-AF65-F5344CB8AC3E}">
        <p14:creationId xmlns:p14="http://schemas.microsoft.com/office/powerpoint/2010/main" val="2228018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3" name="Date Placeholder 1"/>
          <p:cNvSpPr>
            <a:spLocks noGrp="1"/>
          </p:cNvSpPr>
          <p:nvPr>
            <p:ph type="dt" sz="half" idx="10"/>
          </p:nvPr>
        </p:nvSpPr>
        <p:spPr/>
        <p:txBody>
          <a:bodyPr/>
          <a:lstStyle>
            <a:lvl1pPr>
              <a:defRPr/>
            </a:lvl1pPr>
          </a:lstStyle>
          <a:p>
            <a:pPr>
              <a:defRPr/>
            </a:pPr>
            <a:fld id="{D62F6EFB-DFAC-466A-859C-3288AA68F4E8}" type="datetime1">
              <a:rPr lang="en-US" smtClean="0"/>
              <a:t>21/04/2017</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smtClean="0"/>
              <a:t>Trần Thi Kim Chi</a:t>
            </a:r>
            <a:endParaRPr lang="en-US"/>
          </a:p>
        </p:txBody>
      </p:sp>
      <p:sp>
        <p:nvSpPr>
          <p:cNvPr id="5" name="Slide Number Placeholder 3"/>
          <p:cNvSpPr>
            <a:spLocks noGrp="1"/>
          </p:cNvSpPr>
          <p:nvPr>
            <p:ph type="sldNum" sz="quarter" idx="12"/>
          </p:nvPr>
        </p:nvSpPr>
        <p:spPr/>
        <p:txBody>
          <a:bodyPr/>
          <a:lstStyle>
            <a:lvl1pPr>
              <a:defRPr/>
            </a:lvl1pPr>
          </a:lstStyle>
          <a:p>
            <a:pPr>
              <a:defRPr/>
            </a:pPr>
            <a:fld id="{46BCE98C-56BA-4F1E-944A-15BDEE63CF01}" type="slidenum">
              <a:rPr lang="en-US"/>
              <a:pPr>
                <a:defRPr/>
              </a:pPr>
              <a:t>‹#›</a:t>
            </a:fld>
            <a:endParaRPr lang="en-US"/>
          </a:p>
        </p:txBody>
      </p:sp>
    </p:spTree>
    <p:extLst>
      <p:ext uri="{BB962C8B-B14F-4D97-AF65-F5344CB8AC3E}">
        <p14:creationId xmlns:p14="http://schemas.microsoft.com/office/powerpoint/2010/main" val="2883491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lstStyle>
          <a:p>
            <a:pPr>
              <a:defRPr/>
            </a:pPr>
            <a:fld id="{9502299E-62EE-47A8-8579-C7A29A426EBC}" type="datetime1">
              <a:rPr lang="en-US" smtClean="0"/>
              <a:t>21/04/2017</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smtClean="0"/>
              <a:t>Trần Thi Kim Chi</a:t>
            </a:r>
            <a:endParaRPr lang="en-US"/>
          </a:p>
        </p:txBody>
      </p:sp>
      <p:sp>
        <p:nvSpPr>
          <p:cNvPr id="9" name="Slide Number Placeholder 6"/>
          <p:cNvSpPr>
            <a:spLocks noGrp="1"/>
          </p:cNvSpPr>
          <p:nvPr>
            <p:ph type="sldNum" sz="quarter" idx="12"/>
          </p:nvPr>
        </p:nvSpPr>
        <p:spPr/>
        <p:txBody>
          <a:bodyPr/>
          <a:lstStyle>
            <a:lvl1pPr>
              <a:defRPr/>
            </a:lvl1pPr>
          </a:lstStyle>
          <a:p>
            <a:pPr>
              <a:defRPr/>
            </a:pPr>
            <a:fld id="{5D9468EB-09A1-4A29-AAF8-F29D342B03C9}" type="slidenum">
              <a:rPr lang="en-US"/>
              <a:pPr>
                <a:defRPr/>
              </a:pPr>
              <a:t>‹#›</a:t>
            </a:fld>
            <a:endParaRPr lang="en-US"/>
          </a:p>
        </p:txBody>
      </p:sp>
    </p:spTree>
    <p:extLst>
      <p:ext uri="{BB962C8B-B14F-4D97-AF65-F5344CB8AC3E}">
        <p14:creationId xmlns:p14="http://schemas.microsoft.com/office/powerpoint/2010/main" val="271509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6311CC4-8FD0-4954-B68E-280FFF94FA8A}" type="datetime1">
              <a:rPr lang="en-US" smtClean="0"/>
              <a:t>21/04/2017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87B2B7-68E4-4962-9555-A823D8CA3F2B}" type="slidenum">
              <a:rPr lang="en-US"/>
              <a:pPr>
                <a:defRPr/>
              </a:pPr>
              <a:t>‹#›</a:t>
            </a:fld>
            <a:endParaRPr lang="en-US"/>
          </a:p>
        </p:txBody>
      </p:sp>
    </p:spTree>
    <p:extLst>
      <p:ext uri="{BB962C8B-B14F-4D97-AF65-F5344CB8AC3E}">
        <p14:creationId xmlns:p14="http://schemas.microsoft.com/office/powerpoint/2010/main" val="1195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C1B849B-BE70-46AF-8DB8-7014D3FF35B6}" type="datetime1">
              <a:rPr lang="en-US" smtClean="0"/>
              <a:t>21/04/2017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FC1A5D-542A-48D9-A462-7CA827EE18D1}" type="slidenum">
              <a:rPr lang="en-US"/>
              <a:pPr>
                <a:defRPr/>
              </a:pPr>
              <a:t>‹#›</a:t>
            </a:fld>
            <a:endParaRPr lang="en-US"/>
          </a:p>
        </p:txBody>
      </p:sp>
    </p:spTree>
    <p:extLst>
      <p:ext uri="{BB962C8B-B14F-4D97-AF65-F5344CB8AC3E}">
        <p14:creationId xmlns:p14="http://schemas.microsoft.com/office/powerpoint/2010/main" val="149720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CC1B0DA-C5FC-404A-A08A-F24CE300CA8B}" type="datetime1">
              <a:rPr lang="en-US" smtClean="0"/>
              <a:t>21/04/2017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1CB17BC-91CE-4645-A5C7-636EC079A08F}" type="slidenum">
              <a:rPr lang="en-US"/>
              <a:pPr>
                <a:defRPr/>
              </a:pPr>
              <a:t>‹#›</a:t>
            </a:fld>
            <a:endParaRPr lang="en-US"/>
          </a:p>
        </p:txBody>
      </p:sp>
    </p:spTree>
    <p:extLst>
      <p:ext uri="{BB962C8B-B14F-4D97-AF65-F5344CB8AC3E}">
        <p14:creationId xmlns:p14="http://schemas.microsoft.com/office/powerpoint/2010/main" val="950509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0981F563-56EF-40A1-B6ED-23F4A7D29A2C}" type="datetime1">
              <a:rPr lang="en-US" smtClean="0"/>
              <a:t>21/04/2017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19E8C02-B3AB-4853-B931-5A766F0F3C08}" type="slidenum">
              <a:rPr lang="en-US"/>
              <a:pPr>
                <a:defRPr/>
              </a:pPr>
              <a:t>‹#›</a:t>
            </a:fld>
            <a:endParaRPr lang="en-US"/>
          </a:p>
        </p:txBody>
      </p:sp>
    </p:spTree>
    <p:extLst>
      <p:ext uri="{BB962C8B-B14F-4D97-AF65-F5344CB8AC3E}">
        <p14:creationId xmlns:p14="http://schemas.microsoft.com/office/powerpoint/2010/main" val="132437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7C103669-A391-4059-A983-BAC0816ECA4E}" type="datetime1">
              <a:rPr lang="en-US" smtClean="0"/>
              <a:t>21/04/2017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9A77687-4028-42CE-9E14-A74BBB48355E}" type="slidenum">
              <a:rPr lang="en-US"/>
              <a:pPr>
                <a:defRPr/>
              </a:pPr>
              <a:t>‹#›</a:t>
            </a:fld>
            <a:endParaRPr lang="en-US"/>
          </a:p>
        </p:txBody>
      </p:sp>
    </p:spTree>
    <p:extLst>
      <p:ext uri="{BB962C8B-B14F-4D97-AF65-F5344CB8AC3E}">
        <p14:creationId xmlns:p14="http://schemas.microsoft.com/office/powerpoint/2010/main" val="405524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655565B-73DE-4867-B49D-CF750C493086}" type="datetime1">
              <a:rPr lang="en-US" smtClean="0"/>
              <a:t>21/04/2017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F70B3A6-934E-420F-8427-98A7DEA0267C}" type="slidenum">
              <a:rPr lang="en-US"/>
              <a:pPr>
                <a:defRPr/>
              </a:pPr>
              <a:t>‹#›</a:t>
            </a:fld>
            <a:endParaRPr lang="en-US"/>
          </a:p>
        </p:txBody>
      </p:sp>
    </p:spTree>
    <p:extLst>
      <p:ext uri="{BB962C8B-B14F-4D97-AF65-F5344CB8AC3E}">
        <p14:creationId xmlns:p14="http://schemas.microsoft.com/office/powerpoint/2010/main" val="416703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2496A71-9ABC-47BC-9BA4-927A41AAB504}" type="datetime1">
              <a:rPr lang="en-US" smtClean="0"/>
              <a:t>21/04/2017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1DE8BB-4AF9-4D93-8F6F-FF7E343F8DB4}" type="slidenum">
              <a:rPr lang="en-US"/>
              <a:pPr>
                <a:defRPr/>
              </a:pPr>
              <a:t>‹#›</a:t>
            </a:fld>
            <a:endParaRPr lang="en-US"/>
          </a:p>
        </p:txBody>
      </p:sp>
    </p:spTree>
    <p:extLst>
      <p:ext uri="{BB962C8B-B14F-4D97-AF65-F5344CB8AC3E}">
        <p14:creationId xmlns:p14="http://schemas.microsoft.com/office/powerpoint/2010/main" val="17589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E9D14D4-B6B9-4A2E-918D-4590A54879E2}" type="datetime1">
              <a:rPr lang="en-US" smtClean="0"/>
              <a:t>21/04/2017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Trần Thi Kim Chi</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D1B9A5-1C4B-466A-9FE7-701B6E5D30FD}" type="slidenum">
              <a:rPr lang="en-US"/>
              <a:pPr>
                <a:defRPr/>
              </a:pPr>
              <a:t>‹#›</a:t>
            </a:fld>
            <a:endParaRPr lang="en-US"/>
          </a:p>
        </p:txBody>
      </p:sp>
    </p:spTree>
    <p:extLst>
      <p:ext uri="{BB962C8B-B14F-4D97-AF65-F5344CB8AC3E}">
        <p14:creationId xmlns:p14="http://schemas.microsoft.com/office/powerpoint/2010/main" val="57497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2468"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fld id="{7A876E46-186D-4C85-AD5F-BD597B5CEEF2}" type="datetime1">
              <a:rPr lang="en-US" smtClean="0"/>
              <a:t>21/04/2017</a:t>
            </a:fld>
            <a:endParaRPr lang="en-US"/>
          </a:p>
        </p:txBody>
      </p:sp>
      <p:sp>
        <p:nvSpPr>
          <p:cNvPr id="624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r>
              <a:rPr lang="en-US" smtClean="0"/>
              <a:t>Trần Thi Kim Chi</a:t>
            </a:r>
            <a:endParaRPr lang="en-US"/>
          </a:p>
        </p:txBody>
      </p:sp>
      <p:sp>
        <p:nvSpPr>
          <p:cNvPr id="624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4BE68119-49B8-4270-9C18-FBE05879BDF8}" type="slidenum">
              <a:rPr lang="en-US"/>
              <a:pPr>
                <a:defRPr/>
              </a:pPr>
              <a:t>‹#›</a:t>
            </a:fld>
            <a:endParaRPr lang="en-US"/>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defRPr/>
            </a:pPr>
            <a:endParaRPr lang="en-US" altLang="en-US" sz="2400" smtClean="0"/>
          </a:p>
        </p:txBody>
      </p:sp>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57200" y="457200"/>
            <a:ext cx="8183563" cy="1050925"/>
          </a:xfrm>
          <a:prstGeom prst="rect">
            <a:avLst/>
          </a:prstGeom>
        </p:spPr>
        <p:txBody>
          <a:bodyPr vert="horz" wrap="square" lIns="91440" tIns="45720" rIns="91440" bIns="45720" numCol="1" anchor="b" anchorCtr="0" compatLnSpc="1">
            <a:prstTxWarp prst="textNoShape">
              <a:avLst/>
            </a:prstTxWarp>
            <a:normAutofit/>
          </a:bodyPr>
          <a:lstStyle/>
          <a:p>
            <a:pPr lvl="0"/>
            <a:r>
              <a:rPr lang="en-US" smtClean="0"/>
              <a:t>Click to edit Master title style</a:t>
            </a:r>
          </a:p>
        </p:txBody>
      </p:sp>
      <p:sp>
        <p:nvSpPr>
          <p:cNvPr id="2051" name="Text Placeholder 3"/>
          <p:cNvSpPr>
            <a:spLocks noGrp="1"/>
          </p:cNvSpPr>
          <p:nvPr>
            <p:ph type="body" idx="1"/>
          </p:nvPr>
        </p:nvSpPr>
        <p:spPr bwMode="auto">
          <a:xfrm>
            <a:off x="457200" y="1600200"/>
            <a:ext cx="818356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Date Placeholder 4"/>
          <p:cNvSpPr>
            <a:spLocks noGrp="1"/>
          </p:cNvSpPr>
          <p:nvPr>
            <p:ph type="dt" sz="half" idx="2"/>
          </p:nvPr>
        </p:nvSpPr>
        <p:spPr>
          <a:xfrm>
            <a:off x="3776663" y="6111875"/>
            <a:ext cx="228600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rgbClr val="A7A399"/>
                </a:solidFill>
              </a:defRPr>
            </a:lvl1pPr>
          </a:lstStyle>
          <a:p>
            <a:pPr>
              <a:defRPr/>
            </a:pPr>
            <a:fld id="{C68067DD-309B-4094-96F0-D9D6B5ABE08E}" type="datetime1">
              <a:rPr lang="en-US" smtClean="0"/>
              <a:t>21/04/2017</a:t>
            </a:fld>
            <a:endParaRPr lang="en-US"/>
          </a:p>
        </p:txBody>
      </p:sp>
      <p:sp>
        <p:nvSpPr>
          <p:cNvPr id="14" name="Footer Placeholder 5"/>
          <p:cNvSpPr>
            <a:spLocks noGrp="1"/>
          </p:cNvSpPr>
          <p:nvPr>
            <p:ph type="ftr" sz="quarter" idx="3"/>
          </p:nvPr>
        </p:nvSpPr>
        <p:spPr>
          <a:xfrm>
            <a:off x="6062663" y="6111875"/>
            <a:ext cx="2286000"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000">
                <a:solidFill>
                  <a:srgbClr val="A7A399"/>
                </a:solidFill>
              </a:defRPr>
            </a:lvl1pPr>
          </a:lstStyle>
          <a:p>
            <a:pPr>
              <a:defRPr/>
            </a:pPr>
            <a:r>
              <a:rPr lang="en-US" smtClean="0"/>
              <a:t>Trần Thi Kim Chi</a:t>
            </a:r>
            <a:endParaRPr lang="en-US"/>
          </a:p>
        </p:txBody>
      </p:sp>
      <p:sp>
        <p:nvSpPr>
          <p:cNvPr id="15" name="Slide Number Placeholder 6"/>
          <p:cNvSpPr>
            <a:spLocks noGrp="1"/>
          </p:cNvSpPr>
          <p:nvPr>
            <p:ph type="sldNum" sz="quarter" idx="4"/>
          </p:nvPr>
        </p:nvSpPr>
        <p:spPr>
          <a:xfrm>
            <a:off x="8348663" y="6111875"/>
            <a:ext cx="45720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rgbClr val="A7A399"/>
                </a:solidFill>
              </a:defRPr>
            </a:lvl1pPr>
          </a:lstStyle>
          <a:p>
            <a:pPr>
              <a:defRPr/>
            </a:pPr>
            <a:fld id="{DB0E684C-BA69-4BE7-8694-23F9BE3C0F0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p:hf hdr="0" dt="0"/>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Times New Roman" pitchFamily="18" charset="0"/>
        </a:defRPr>
      </a:lvl2pPr>
      <a:lvl3pPr algn="l" rtl="0" eaLnBrk="0" fontAlgn="base" hangingPunct="0">
        <a:spcBef>
          <a:spcPct val="0"/>
        </a:spcBef>
        <a:spcAft>
          <a:spcPct val="0"/>
        </a:spcAft>
        <a:defRPr sz="3600" b="1">
          <a:solidFill>
            <a:srgbClr val="FF8D3E"/>
          </a:solidFill>
          <a:latin typeface="Times New Roman" pitchFamily="18" charset="0"/>
        </a:defRPr>
      </a:lvl3pPr>
      <a:lvl4pPr algn="l" rtl="0" eaLnBrk="0" fontAlgn="base" hangingPunct="0">
        <a:spcBef>
          <a:spcPct val="0"/>
        </a:spcBef>
        <a:spcAft>
          <a:spcPct val="0"/>
        </a:spcAft>
        <a:defRPr sz="3600" b="1">
          <a:solidFill>
            <a:srgbClr val="FF8D3E"/>
          </a:solidFill>
          <a:latin typeface="Times New Roman" pitchFamily="18" charset="0"/>
        </a:defRPr>
      </a:lvl4pPr>
      <a:lvl5pPr algn="l" rtl="0" eaLnBrk="0" fontAlgn="base" hangingPunct="0">
        <a:spcBef>
          <a:spcPct val="0"/>
        </a:spcBef>
        <a:spcAft>
          <a:spcPct val="0"/>
        </a:spcAft>
        <a:defRPr sz="3600" b="1">
          <a:solidFill>
            <a:srgbClr val="FF8D3E"/>
          </a:solidFill>
          <a:latin typeface="Times New Roman" pitchFamily="18"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Times New Roman" pitchFamily="18"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Times New Roman" pitchFamily="18"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722313" y="1820863"/>
            <a:ext cx="7772400" cy="1828800"/>
          </a:xfrm>
        </p:spPr>
        <p:txBody>
          <a:bodyPr lIns="45720" rIns="45720"/>
          <a:lstStyle/>
          <a:p>
            <a:pPr algn="r" eaLnBrk="1" hangingPunct="1">
              <a:defRPr/>
            </a:pPr>
            <a:r>
              <a:rPr lang="en-US" sz="4500" smtClean="0">
                <a:solidFill>
                  <a:srgbClr val="FF0000"/>
                </a:solidFill>
                <a:effectLst>
                  <a:outerShdw blurRad="38100" dist="38100" dir="2700000" algn="tl">
                    <a:srgbClr val="000000"/>
                  </a:outerShdw>
                </a:effectLst>
                <a:ea typeface="+mn-ea"/>
                <a:cs typeface="+mn-cs"/>
              </a:rPr>
              <a:t>Chương 10: Chuẩn hóa</a:t>
            </a:r>
            <a:br>
              <a:rPr lang="en-US" sz="4500" smtClean="0">
                <a:solidFill>
                  <a:srgbClr val="FF0000"/>
                </a:solidFill>
                <a:effectLst>
                  <a:outerShdw blurRad="38100" dist="38100" dir="2700000" algn="tl">
                    <a:srgbClr val="000000"/>
                  </a:outerShdw>
                </a:effectLst>
                <a:ea typeface="+mn-ea"/>
                <a:cs typeface="+mn-cs"/>
              </a:rPr>
            </a:br>
            <a:r>
              <a:rPr lang="en-US" sz="4500" smtClean="0">
                <a:solidFill>
                  <a:srgbClr val="FF0000"/>
                </a:solidFill>
                <a:effectLst>
                  <a:outerShdw blurRad="38100" dist="38100" dir="2700000" algn="tl">
                    <a:srgbClr val="000000"/>
                  </a:outerShdw>
                </a:effectLst>
                <a:ea typeface="+mn-ea"/>
                <a:cs typeface="+mn-cs"/>
              </a:rPr>
              <a:t>(Normalization)</a:t>
            </a:r>
          </a:p>
        </p:txBody>
      </p:sp>
      <p:sp>
        <p:nvSpPr>
          <p:cNvPr id="7171" name="Rectangle 3"/>
          <p:cNvSpPr>
            <a:spLocks noGrp="1" noChangeArrowheads="1"/>
          </p:cNvSpPr>
          <p:nvPr>
            <p:ph type="subTitle" idx="4294967295"/>
          </p:nvPr>
        </p:nvSpPr>
        <p:spPr>
          <a:xfrm>
            <a:off x="722313" y="3684588"/>
            <a:ext cx="7772400" cy="914400"/>
          </a:xfrm>
        </p:spPr>
        <p:txBody>
          <a:bodyPr tIns="0"/>
          <a:lstStyle/>
          <a:p>
            <a:pPr marL="36513" indent="0" algn="r" eaLnBrk="1" hangingPunct="1">
              <a:spcBef>
                <a:spcPct val="0"/>
              </a:spcBef>
              <a:buFont typeface="Wingdings 2" pitchFamily="18" charset="2"/>
              <a:buNone/>
            </a:pPr>
            <a:endParaRPr lang="en-US" altLang="en-US" sz="2000" smtClean="0">
              <a:solidFill>
                <a:srgbClr val="79766F"/>
              </a:solidFill>
            </a:endParaRPr>
          </a:p>
        </p:txBody>
      </p:sp>
      <p:sp>
        <p:nvSpPr>
          <p:cNvPr id="7172" name="Rectangle 4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149E010-BD26-42E2-85AE-362381A88ED1}" type="slidenum">
              <a:rPr lang="en-US" altLang="en-US" smtClean="0">
                <a:solidFill>
                  <a:srgbClr val="A7A399"/>
                </a:solidFill>
              </a:rPr>
              <a:pPr/>
              <a:t>1</a:t>
            </a:fld>
            <a:endParaRPr lang="en-US" altLang="en-US"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Biến đổi về dạng chuẩn 1</a:t>
            </a:r>
          </a:p>
        </p:txBody>
      </p:sp>
      <p:sp>
        <p:nvSpPr>
          <p:cNvPr id="15363" name="Rectangle 3"/>
          <p:cNvSpPr>
            <a:spLocks noGrp="1" noChangeArrowheads="1"/>
          </p:cNvSpPr>
          <p:nvPr>
            <p:ph idx="4294967295"/>
          </p:nvPr>
        </p:nvSpPr>
        <p:spPr>
          <a:xfrm>
            <a:off x="457200" y="1600200"/>
            <a:ext cx="8229600" cy="4876800"/>
          </a:xfrm>
        </p:spPr>
        <p:txBody>
          <a:bodyPr lIns="182880" tIns="91440"/>
          <a:lstStyle/>
          <a:p>
            <a:pPr eaLnBrk="1" hangingPunct="1"/>
            <a:r>
              <a:rPr lang="en-US" altLang="en-US" sz="2400" smtClean="0"/>
              <a:t>Quá trình chuẩn hóa gồm 3 bước:</a:t>
            </a:r>
          </a:p>
          <a:p>
            <a:pPr lvl="1" eaLnBrk="1" hangingPunct="1"/>
            <a:r>
              <a:rPr lang="en-US" altLang="en-US" smtClean="0"/>
              <a:t>Loại bỏ các nhóm lặp lại</a:t>
            </a:r>
          </a:p>
          <a:p>
            <a:pPr lvl="1" eaLnBrk="1" hangingPunct="1"/>
            <a:r>
              <a:rPr lang="en-US" altLang="en-US" smtClean="0"/>
              <a:t>Xác định khóa chính của bảng</a:t>
            </a:r>
          </a:p>
          <a:p>
            <a:pPr lvl="1" eaLnBrk="1" hangingPunct="1"/>
            <a:r>
              <a:rPr lang="en-US" altLang="en-US" smtClean="0"/>
              <a:t>Xác định tất cả các phụ thuộc (dependencies) trong bảng</a:t>
            </a:r>
          </a:p>
          <a:p>
            <a:pPr eaLnBrk="1" hangingPunct="1"/>
            <a:r>
              <a:rPr lang="en-US" altLang="en-US" sz="2400" smtClean="0"/>
              <a:t>Lược đồ phụ thuộc (dependency diagram): để giúp mô tả tất cả các phụ thuộc trong bảng</a:t>
            </a:r>
          </a:p>
        </p:txBody>
      </p:sp>
      <p:sp>
        <p:nvSpPr>
          <p:cNvPr id="15364"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B08393BD-67CC-4C0F-AB74-1800D44F9951}" type="slidenum">
              <a:rPr lang="en-US" altLang="en-US" sz="1000" smtClean="0">
                <a:solidFill>
                  <a:srgbClr val="A7A399"/>
                </a:solidFill>
              </a:rPr>
              <a:pPr>
                <a:spcBef>
                  <a:spcPct val="0"/>
                </a:spcBef>
                <a:buClrTx/>
                <a:buSzTx/>
                <a:buFontTx/>
                <a:buNone/>
              </a:pPr>
              <a:t>10</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normAutofit fontScale="90000"/>
          </a:bodyPr>
          <a:lstStyle/>
          <a:p>
            <a:pPr eaLnBrk="1" hangingPunct="1">
              <a:defRPr/>
            </a:pPr>
            <a:r>
              <a:rPr lang="en-US" sz="4000" smtClean="0">
                <a:solidFill>
                  <a:srgbClr val="0000FF"/>
                </a:solidFill>
                <a:effectLst>
                  <a:outerShdw blurRad="38100" dist="38100" dir="2700000" algn="tl">
                    <a:srgbClr val="C0C0C0"/>
                  </a:outerShdw>
                </a:effectLst>
                <a:latin typeface="Arial" charset="0"/>
              </a:rPr>
              <a:t>Ví dụ quan hệ có thuộc tính đa trị (multivalued attributes)</a:t>
            </a:r>
          </a:p>
        </p:txBody>
      </p:sp>
      <p:graphicFrame>
        <p:nvGraphicFramePr>
          <p:cNvPr id="16464" name="Group 80"/>
          <p:cNvGraphicFramePr>
            <a:graphicFrameLocks noGrp="1"/>
          </p:cNvGraphicFramePr>
          <p:nvPr>
            <p:ph idx="4294967295"/>
          </p:nvPr>
        </p:nvGraphicFramePr>
        <p:xfrm>
          <a:off x="381000" y="2133600"/>
          <a:ext cx="8305800" cy="4360863"/>
        </p:xfrm>
        <a:graphic>
          <a:graphicData uri="http://schemas.openxmlformats.org/drawingml/2006/table">
            <a:tbl>
              <a:tblPr/>
              <a:tblGrid>
                <a:gridCol w="1066800"/>
                <a:gridCol w="1447800"/>
                <a:gridCol w="1447800"/>
                <a:gridCol w="990600"/>
                <a:gridCol w="1447800"/>
                <a:gridCol w="1905000"/>
              </a:tblGrid>
              <a:tr h="70114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Emp_ID</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Name</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Dept_Name</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Salary</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Course_Title</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Date_Completed</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solidFill>
                      <a:srgbClr val="EAEAEA"/>
                    </a:solidFill>
                  </a:tcPr>
                </a:tc>
              </a:tr>
              <a:tr h="76211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100</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M.Simpson</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Marketing</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48000</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SPSS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Surveys</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6/19/2001</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12/12/2002</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r>
              <a:tr h="6414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140</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A.Beeton</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Acounting</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52000</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Tax Acc</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12/8/2003</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r>
              <a:tr h="76211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110</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C.Lureco</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Info System</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43000</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SPSS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1/12/2003</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2/6/2004</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r>
              <a:tr h="73194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190</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L.Davis</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Finance</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55000</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r>
              <a:tr h="76211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150</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S.Martin</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Marketing</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42000</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SPSS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Java</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6/16/2002</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5/7/2004</a:t>
                      </a:r>
                    </a:p>
                  </a:txBody>
                  <a:tcPr marT="45727" marB="45727" horzOverflow="overflow">
                    <a:lnL w="12700" cap="flat" cmpd="sng" algn="ctr">
                      <a:solidFill>
                        <a:srgbClr val="1B587C"/>
                      </a:solidFill>
                      <a:prstDash val="solid"/>
                      <a:round/>
                      <a:headEnd type="none" w="med" len="med"/>
                      <a:tailEnd type="none" w="med" len="med"/>
                    </a:lnL>
                    <a:lnR w="12700" cap="flat" cmpd="sng" algn="ctr">
                      <a:solidFill>
                        <a:srgbClr val="1B587C"/>
                      </a:solidFill>
                      <a:prstDash val="solid"/>
                      <a:round/>
                      <a:headEnd type="none" w="med" len="med"/>
                      <a:tailEnd type="none" w="med" len="med"/>
                    </a:lnR>
                    <a:lnT w="12700" cap="flat" cmpd="sng" algn="ctr">
                      <a:solidFill>
                        <a:srgbClr val="1B587C"/>
                      </a:solidFill>
                      <a:prstDash val="solid"/>
                      <a:round/>
                      <a:headEnd type="none" w="med" len="med"/>
                      <a:tailEnd type="none" w="med" len="med"/>
                    </a:lnT>
                    <a:lnB w="12700" cap="flat" cmpd="sng" algn="ctr">
                      <a:solidFill>
                        <a:srgbClr val="1B587C"/>
                      </a:solidFill>
                      <a:prstDash val="solid"/>
                      <a:round/>
                      <a:headEnd type="none" w="med" len="med"/>
                      <a:tailEnd type="none" w="med" len="med"/>
                    </a:lnB>
                    <a:lnTlToBr>
                      <a:noFill/>
                    </a:lnTlToBr>
                    <a:lnBlToTr>
                      <a:noFill/>
                    </a:lnBlToTr>
                    <a:noFill/>
                  </a:tcPr>
                </a:tc>
              </a:tr>
            </a:tbl>
          </a:graphicData>
        </a:graphic>
      </p:graphicFrame>
      <p:sp>
        <p:nvSpPr>
          <p:cNvPr id="16438"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76A35D2C-7E4D-4C69-9E0A-008F70DA0783}" type="slidenum">
              <a:rPr lang="en-US" altLang="en-US" sz="1000" smtClean="0">
                <a:solidFill>
                  <a:srgbClr val="A7A399"/>
                </a:solidFill>
              </a:rPr>
              <a:pPr>
                <a:spcBef>
                  <a:spcPct val="0"/>
                </a:spcBef>
                <a:buClrTx/>
                <a:buSzTx/>
                <a:buFontTx/>
                <a:buNone/>
              </a:pPr>
              <a:t>11</a:t>
            </a:fld>
            <a:endParaRPr lang="en-US" altLang="en-US" sz="1000" smtClean="0">
              <a:solidFill>
                <a:srgbClr val="A7A399"/>
              </a:solidFill>
            </a:endParaRPr>
          </a:p>
        </p:txBody>
      </p:sp>
      <p:sp>
        <p:nvSpPr>
          <p:cNvPr id="16439" name="Text Box 80"/>
          <p:cNvSpPr txBox="1">
            <a:spLocks noChangeArrowheads="1"/>
          </p:cNvSpPr>
          <p:nvPr/>
        </p:nvSpPr>
        <p:spPr bwMode="auto">
          <a:xfrm>
            <a:off x="457200" y="1600200"/>
            <a:ext cx="374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2400" b="1">
                <a:solidFill>
                  <a:srgbClr val="800000"/>
                </a:solidFill>
              </a:rPr>
              <a:t>Quan hệ Employee_Course</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noAutofit/>
          </a:bodyPr>
          <a:lstStyle/>
          <a:p>
            <a:pPr eaLnBrk="1" hangingPunct="1">
              <a:defRPr/>
            </a:pPr>
            <a:r>
              <a:rPr lang="en-US" sz="4000" smtClean="0">
                <a:solidFill>
                  <a:srgbClr val="0000FF"/>
                </a:solidFill>
                <a:effectLst>
                  <a:outerShdw blurRad="38100" dist="38100" dir="2700000" algn="tl">
                    <a:srgbClr val="C0C0C0"/>
                  </a:outerShdw>
                </a:effectLst>
                <a:latin typeface="Times New Roman" pitchFamily="18" charset="0"/>
              </a:rPr>
              <a:t>Ví dụ quan hệ có thuộc tính đa trị (multivalued attributes)</a:t>
            </a:r>
          </a:p>
        </p:txBody>
      </p:sp>
      <p:graphicFrame>
        <p:nvGraphicFramePr>
          <p:cNvPr id="17493" name="Group 85"/>
          <p:cNvGraphicFramePr>
            <a:graphicFrameLocks noGrp="1"/>
          </p:cNvGraphicFramePr>
          <p:nvPr>
            <p:ph idx="4294967295"/>
          </p:nvPr>
        </p:nvGraphicFramePr>
        <p:xfrm>
          <a:off x="609600" y="1752600"/>
          <a:ext cx="7958138" cy="4041774"/>
        </p:xfrm>
        <a:graphic>
          <a:graphicData uri="http://schemas.openxmlformats.org/drawingml/2006/table">
            <a:tbl>
              <a:tblPr/>
              <a:tblGrid>
                <a:gridCol w="1058863"/>
                <a:gridCol w="1244600"/>
                <a:gridCol w="1411287"/>
                <a:gridCol w="831850"/>
                <a:gridCol w="1508125"/>
                <a:gridCol w="1903413"/>
              </a:tblGrid>
              <a:tr h="81927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Emp_ID</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Name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Dept_Name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Salary</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Course_Title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Date_Completed</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817">
                <a:tc>
                  <a:txBody>
                    <a:bodyPr/>
                    <a:lstStyle/>
                    <a:p>
                      <a:pPr marL="0" marR="0" lvl="0" indent="0" algn="ctr"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M.Simpson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Marketing</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48000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SPSS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6/19/2001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1599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M.Simpson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Marketing</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48000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Surveys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12/12/2002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0331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140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A.Beeton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Acounting</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52000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Tax Acc</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12/8/2003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81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C.Lureco</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Info System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43000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SPSS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1/12/2003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81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C.Lureco</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Info System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43000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C++</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2/6/2004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81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190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L.Davis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Finance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55000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826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150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S.Martin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Marketing</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42000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SPSS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6/16/2002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5727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150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S.Martin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Marketing</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42000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Java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rPr>
                        <a:t>5/7/2004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17483"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AFA307F2-F8C8-43A8-8FA3-B37988165409}" type="slidenum">
              <a:rPr lang="en-US" altLang="en-US" sz="1000" smtClean="0">
                <a:solidFill>
                  <a:srgbClr val="A7A399"/>
                </a:solidFill>
              </a:rPr>
              <a:pPr>
                <a:spcBef>
                  <a:spcPct val="0"/>
                </a:spcBef>
                <a:buClrTx/>
                <a:buSzTx/>
                <a:buFontTx/>
                <a:buNone/>
              </a:pPr>
              <a:t>12</a:t>
            </a:fld>
            <a:endParaRPr lang="en-US" altLang="en-US" sz="1000" smtClean="0">
              <a:solidFill>
                <a:srgbClr val="A7A399"/>
              </a:solidFill>
            </a:endParaRPr>
          </a:p>
        </p:txBody>
      </p:sp>
      <p:sp>
        <p:nvSpPr>
          <p:cNvPr id="17484" name="Text Box 105"/>
          <p:cNvSpPr txBox="1">
            <a:spLocks noChangeArrowheads="1"/>
          </p:cNvSpPr>
          <p:nvPr/>
        </p:nvSpPr>
        <p:spPr bwMode="auto">
          <a:xfrm>
            <a:off x="365125" y="5900738"/>
            <a:ext cx="42751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2400">
                <a:sym typeface="Wingdings" pitchFamily="2" charset="2"/>
              </a:rPr>
              <a:t> Dạng chuẩn 1</a:t>
            </a:r>
          </a:p>
          <a:p>
            <a:pPr>
              <a:spcBef>
                <a:spcPct val="0"/>
              </a:spcBef>
              <a:buClrTx/>
              <a:buSzTx/>
              <a:buFontTx/>
              <a:buNone/>
            </a:pPr>
            <a:r>
              <a:rPr lang="en-US" altLang="en-US" sz="2400">
                <a:sym typeface="Wingdings" pitchFamily="2" charset="2"/>
              </a:rPr>
              <a:t> Khóa là EmpID + CourseTitle</a:t>
            </a:r>
            <a:endParaRPr lang="en-US" altLang="en-US" sz="2400"/>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noAutofit/>
          </a:bodyPr>
          <a:lstStyle/>
          <a:p>
            <a:pPr eaLnBrk="1" hangingPunct="1">
              <a:defRPr/>
            </a:pPr>
            <a:r>
              <a:rPr lang="en-US" sz="4000" smtClean="0">
                <a:solidFill>
                  <a:srgbClr val="0000FF"/>
                </a:solidFill>
                <a:effectLst>
                  <a:outerShdw blurRad="38100" dist="38100" dir="2700000" algn="tl">
                    <a:srgbClr val="C0C0C0"/>
                  </a:outerShdw>
                </a:effectLst>
                <a:latin typeface="Times New Roman" pitchFamily="18" charset="0"/>
              </a:rPr>
              <a:t>Ví dụ quan hệ có thuộc tính đa trị (multivalued attributes)</a:t>
            </a:r>
          </a:p>
        </p:txBody>
      </p:sp>
      <p:sp>
        <p:nvSpPr>
          <p:cNvPr id="18435"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41C5B6D7-DF53-448C-84B8-BDD6E45028AC}" type="slidenum">
              <a:rPr lang="en-US" altLang="en-US" sz="1000">
                <a:solidFill>
                  <a:srgbClr val="A7A399"/>
                </a:solidFill>
              </a:rPr>
              <a:pPr algn="r" eaLnBrk="1" hangingPunct="1">
                <a:spcBef>
                  <a:spcPct val="0"/>
                </a:spcBef>
                <a:buClrTx/>
                <a:buSzTx/>
                <a:buFontTx/>
                <a:buNone/>
              </a:pPr>
              <a:t>13</a:t>
            </a:fld>
            <a:endParaRPr lang="en-US" altLang="en-US" sz="1000">
              <a:solidFill>
                <a:srgbClr val="A7A399"/>
              </a:solidFill>
            </a:endParaRPr>
          </a:p>
        </p:txBody>
      </p:sp>
      <p:sp>
        <p:nvSpPr>
          <p:cNvPr id="18436" name="Text Box 105"/>
          <p:cNvSpPr txBox="1">
            <a:spLocks noChangeArrowheads="1"/>
          </p:cNvSpPr>
          <p:nvPr/>
        </p:nvSpPr>
        <p:spPr bwMode="auto">
          <a:xfrm>
            <a:off x="365125" y="5900738"/>
            <a:ext cx="4330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2400">
                <a:sym typeface="Wingdings" pitchFamily="2" charset="2"/>
              </a:rPr>
              <a:t> Dạng chuẩn 1</a:t>
            </a:r>
          </a:p>
          <a:p>
            <a:pPr>
              <a:spcBef>
                <a:spcPct val="0"/>
              </a:spcBef>
              <a:buClrTx/>
              <a:buSzTx/>
              <a:buFontTx/>
              <a:buNone/>
            </a:pPr>
            <a:r>
              <a:rPr lang="en-US" altLang="en-US" sz="2400">
                <a:sym typeface="Wingdings" pitchFamily="2" charset="2"/>
              </a:rPr>
              <a:t> Khóa là EmpID + EMP_NUM</a:t>
            </a:r>
            <a:endParaRPr lang="en-US" altLang="en-US" sz="2400"/>
          </a:p>
        </p:txBody>
      </p:sp>
      <p:pic>
        <p:nvPicPr>
          <p:cNvPr id="18437" name="Picture 3" descr="Fig05-03"/>
          <p:cNvPicPr>
            <a:picLocks noChangeAspect="1" noChangeArrowheads="1"/>
          </p:cNvPicPr>
          <p:nvPr/>
        </p:nvPicPr>
        <p:blipFill>
          <a:blip r:embed="rId3">
            <a:extLst>
              <a:ext uri="{28A0092B-C50C-407E-A947-70E740481C1C}">
                <a14:useLocalDpi xmlns:a14="http://schemas.microsoft.com/office/drawing/2010/main" val="0"/>
              </a:ext>
            </a:extLst>
          </a:blip>
          <a:srcRect t="8064"/>
          <a:stretch>
            <a:fillRect/>
          </a:stretch>
        </p:blipFill>
        <p:spPr bwMode="auto">
          <a:xfrm>
            <a:off x="685800" y="2209800"/>
            <a:ext cx="7924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78"/>
          <p:cNvSpPr txBox="1">
            <a:spLocks noChangeArrowheads="1"/>
          </p:cNvSpPr>
          <p:nvPr/>
        </p:nvSpPr>
        <p:spPr bwMode="auto">
          <a:xfrm>
            <a:off x="685800" y="1527175"/>
            <a:ext cx="709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2400"/>
              <a:t>Xác định tất cả các phụ thuộc (dependencies) trong bảng</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1 </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(1NF – Normal First Form)</a:t>
            </a:r>
          </a:p>
        </p:txBody>
      </p:sp>
      <p:sp>
        <p:nvSpPr>
          <p:cNvPr id="19459" name="Rectangle 3"/>
          <p:cNvSpPr>
            <a:spLocks noGrp="1" noChangeArrowheads="1"/>
          </p:cNvSpPr>
          <p:nvPr>
            <p:ph idx="4294967295"/>
          </p:nvPr>
        </p:nvSpPr>
        <p:spPr>
          <a:xfrm>
            <a:off x="457200" y="1600200"/>
            <a:ext cx="8153400" cy="4876800"/>
          </a:xfrm>
        </p:spPr>
        <p:txBody>
          <a:bodyPr lIns="182880" tIns="91440"/>
          <a:lstStyle/>
          <a:p>
            <a:pPr algn="just" eaLnBrk="1" hangingPunct="1">
              <a:lnSpc>
                <a:spcPct val="90000"/>
              </a:lnSpc>
            </a:pPr>
            <a:r>
              <a:rPr lang="en-US" altLang="en-US" sz="2400" smtClean="0"/>
              <a:t>Nhận xét:</a:t>
            </a:r>
          </a:p>
          <a:p>
            <a:pPr lvl="1" algn="just" eaLnBrk="1" hangingPunct="1">
              <a:lnSpc>
                <a:spcPct val="90000"/>
              </a:lnSpc>
            </a:pPr>
            <a:r>
              <a:rPr lang="en-US" altLang="en-US" smtClean="0"/>
              <a:t>Dạng chuẩn 1 vẫn có thể có các bất thường khi cập nhật</a:t>
            </a:r>
          </a:p>
          <a:p>
            <a:pPr algn="just" eaLnBrk="1" hangingPunct="1">
              <a:lnSpc>
                <a:spcPct val="90000"/>
              </a:lnSpc>
            </a:pPr>
            <a:r>
              <a:rPr lang="en-US" altLang="en-US" sz="2400" smtClean="0"/>
              <a:t>Ví dụ: trong lược đồ Employee_Course, sẽ có các bất thường sau:</a:t>
            </a:r>
          </a:p>
          <a:p>
            <a:pPr lvl="1" algn="just" eaLnBrk="1" hangingPunct="1">
              <a:lnSpc>
                <a:spcPct val="90000"/>
              </a:lnSpc>
            </a:pPr>
            <a:r>
              <a:rPr lang="en-US" altLang="en-US" smtClean="0"/>
              <a:t>Thêm 1 nhân viên mới chưa tham gia khóa học nào </a:t>
            </a:r>
            <a:r>
              <a:rPr lang="en-US" altLang="en-US" smtClean="0">
                <a:sym typeface="Wingdings" pitchFamily="2" charset="2"/>
              </a:rPr>
              <a:t> vi phạm quy luật bảo toàn thực thể</a:t>
            </a:r>
            <a:endParaRPr lang="en-US" altLang="en-US" smtClean="0"/>
          </a:p>
          <a:p>
            <a:pPr lvl="1" algn="just" eaLnBrk="1" hangingPunct="1">
              <a:lnSpc>
                <a:spcPct val="90000"/>
              </a:lnSpc>
            </a:pPr>
            <a:r>
              <a:rPr lang="en-US" altLang="en-US" smtClean="0"/>
              <a:t>Thay đổi tên phòng</a:t>
            </a:r>
            <a:r>
              <a:rPr lang="en-US" altLang="en-US" smtClean="0">
                <a:sym typeface="Wingdings" pitchFamily="2" charset="2"/>
              </a:rPr>
              <a:t> phải thay đổi hàng loạt thông tin này cho tất cả các nhân viên của phòng đó </a:t>
            </a:r>
            <a:endParaRPr lang="en-US" altLang="en-US" smtClean="0"/>
          </a:p>
          <a:p>
            <a:pPr lvl="1" algn="just" eaLnBrk="1" hangingPunct="1">
              <a:lnSpc>
                <a:spcPct val="90000"/>
              </a:lnSpc>
            </a:pPr>
            <a:r>
              <a:rPr lang="en-US" altLang="en-US" smtClean="0"/>
              <a:t>Xóa 1 course mà chỉ có 1 nhân viên học, thông tin course sẽ bị xóa theo</a:t>
            </a:r>
          </a:p>
          <a:p>
            <a:pPr lvl="1" algn="just" eaLnBrk="1" hangingPunct="1">
              <a:lnSpc>
                <a:spcPct val="90000"/>
              </a:lnSpc>
            </a:pPr>
            <a:endParaRPr lang="en-US" altLang="en-US" smtClean="0"/>
          </a:p>
        </p:txBody>
      </p:sp>
      <p:sp>
        <p:nvSpPr>
          <p:cNvPr id="19460"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D92B467C-3E9E-4822-B4CB-EBEBF380D0C3}" type="slidenum">
              <a:rPr lang="en-US" altLang="en-US" sz="1000" smtClean="0">
                <a:solidFill>
                  <a:srgbClr val="A7A399"/>
                </a:solidFill>
              </a:rPr>
              <a:pPr>
                <a:spcBef>
                  <a:spcPct val="0"/>
                </a:spcBef>
                <a:buClrTx/>
                <a:buSzTx/>
                <a:buFontTx/>
                <a:buNone/>
              </a:pPr>
              <a:t>14</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Phụ thuộc hàm đầy đủ</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(Full functional dependency)</a:t>
            </a:r>
          </a:p>
        </p:txBody>
      </p:sp>
      <p:sp>
        <p:nvSpPr>
          <p:cNvPr id="20483" name="Rectangle 3"/>
          <p:cNvSpPr>
            <a:spLocks noGrp="1" noChangeArrowheads="1"/>
          </p:cNvSpPr>
          <p:nvPr>
            <p:ph idx="4294967295"/>
          </p:nvPr>
        </p:nvSpPr>
        <p:spPr>
          <a:xfrm>
            <a:off x="457200" y="1600200"/>
            <a:ext cx="8153400" cy="5029200"/>
          </a:xfrm>
        </p:spPr>
        <p:txBody>
          <a:bodyPr lIns="182880" tIns="91440"/>
          <a:lstStyle/>
          <a:p>
            <a:pPr algn="just" eaLnBrk="1" hangingPunct="1">
              <a:lnSpc>
                <a:spcPct val="90000"/>
              </a:lnSpc>
            </a:pPr>
            <a:r>
              <a:rPr lang="en-US" altLang="en-US" sz="2400" smtClean="0"/>
              <a:t>X</a:t>
            </a:r>
            <a:r>
              <a:rPr lang="en-US" altLang="en-US" sz="2400" smtClean="0">
                <a:sym typeface="Wingdings" pitchFamily="2" charset="2"/>
              </a:rPr>
              <a:t>A là </a:t>
            </a:r>
            <a:r>
              <a:rPr lang="en-US" altLang="en-US" sz="2400" smtClean="0">
                <a:solidFill>
                  <a:srgbClr val="FF0000"/>
                </a:solidFill>
                <a:sym typeface="Wingdings" pitchFamily="2" charset="2"/>
              </a:rPr>
              <a:t>phụ thuộc hàm đầy đủ </a:t>
            </a:r>
            <a:r>
              <a:rPr lang="en-US" altLang="en-US" sz="2400" smtClean="0">
                <a:sym typeface="Wingdings" pitchFamily="2" charset="2"/>
              </a:rPr>
              <a:t>nếu không tồn tại Y </a:t>
            </a:r>
            <a:r>
              <a:rPr lang="en-US" altLang="en-US" sz="2400" smtClean="0">
                <a:sym typeface="Symbol" pitchFamily="18" charset="2"/>
              </a:rPr>
              <a:t></a:t>
            </a:r>
            <a:r>
              <a:rPr lang="en-US" altLang="en-US" sz="2400" smtClean="0">
                <a:sym typeface="Wingdings" pitchFamily="2" charset="2"/>
              </a:rPr>
              <a:t> X để cho  YA</a:t>
            </a:r>
          </a:p>
          <a:p>
            <a:pPr algn="just" eaLnBrk="1" hangingPunct="1">
              <a:lnSpc>
                <a:spcPct val="90000"/>
              </a:lnSpc>
            </a:pPr>
            <a:r>
              <a:rPr lang="en-US" altLang="en-US" sz="2400" smtClean="0">
                <a:sym typeface="Wingdings" pitchFamily="2" charset="2"/>
              </a:rPr>
              <a:t>Sơ đồ mô tả</a:t>
            </a:r>
          </a:p>
          <a:p>
            <a:pPr algn="just" eaLnBrk="1" hangingPunct="1">
              <a:lnSpc>
                <a:spcPct val="90000"/>
              </a:lnSpc>
            </a:pPr>
            <a:endParaRPr lang="en-US" altLang="en-US" sz="2400" smtClean="0">
              <a:sym typeface="Wingdings" pitchFamily="2" charset="2"/>
            </a:endParaRPr>
          </a:p>
          <a:p>
            <a:pPr algn="just" eaLnBrk="1" hangingPunct="1">
              <a:lnSpc>
                <a:spcPct val="90000"/>
              </a:lnSpc>
            </a:pPr>
            <a:endParaRPr lang="en-US" altLang="en-US" sz="2400" smtClean="0">
              <a:sym typeface="Wingdings" pitchFamily="2" charset="2"/>
            </a:endParaRPr>
          </a:p>
          <a:p>
            <a:pPr marL="285750" lvl="1" indent="-228600" algn="just" eaLnBrk="1" hangingPunct="1">
              <a:lnSpc>
                <a:spcPct val="90000"/>
              </a:lnSpc>
            </a:pPr>
            <a:r>
              <a:rPr lang="en-US" sz="2800" smtClean="0"/>
              <a:t>Ví dụ 2: Cho </a:t>
            </a:r>
            <a:r>
              <a:rPr lang="en-US" sz="2800"/>
              <a:t>Q(ABC) và F={ A → B; A→ C; AB → C}</a:t>
            </a:r>
          </a:p>
          <a:p>
            <a:pPr marL="1200150" lvl="3"/>
            <a:r>
              <a:rPr lang="en-US" sz="2200"/>
              <a:t>A →B:  A → C là các phụ thuộc hàm đầy đủ. </a:t>
            </a:r>
          </a:p>
          <a:p>
            <a:pPr marL="1200150" lvl="3"/>
            <a:r>
              <a:rPr lang="en-US" sz="2200"/>
              <a:t>AB → C không là phụ thuộc hàm đầy đủ vì có </a:t>
            </a:r>
            <a:r>
              <a:rPr lang="en-US" sz="2200" smtClean="0"/>
              <a:t>A </a:t>
            </a:r>
            <a:r>
              <a:rPr lang="en-US" sz="2200"/>
              <a:t>→ C</a:t>
            </a:r>
            <a:r>
              <a:rPr lang="en-US" sz="2200" smtClean="0"/>
              <a:t>.</a:t>
            </a:r>
          </a:p>
          <a:p>
            <a:pPr marL="0" indent="0">
              <a:buNone/>
            </a:pPr>
            <a:r>
              <a:rPr lang="en-US" sz="2600" i="1" smtClean="0"/>
              <a:t>Chú </a:t>
            </a:r>
            <a:r>
              <a:rPr lang="en-US" sz="2600" i="1"/>
              <a:t>ý rằng, một phụ thuộc hàm mà vế trái chỉ có một thuộc tính là phụ thuộc hàm đầy đủ</a:t>
            </a:r>
            <a:endParaRPr lang="en-US" altLang="en-US" sz="2200" smtClean="0">
              <a:solidFill>
                <a:srgbClr val="008000"/>
              </a:solidFill>
              <a:sym typeface="Wingdings" pitchFamily="2" charset="2"/>
            </a:endParaRPr>
          </a:p>
        </p:txBody>
      </p:sp>
      <p:sp>
        <p:nvSpPr>
          <p:cNvPr id="20484"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54321B4C-460D-4C7E-8AAF-F6A0E86CB863}" type="slidenum">
              <a:rPr lang="en-US" altLang="en-US" sz="1000" smtClean="0">
                <a:solidFill>
                  <a:srgbClr val="A7A399"/>
                </a:solidFill>
              </a:rPr>
              <a:pPr>
                <a:spcBef>
                  <a:spcPct val="0"/>
                </a:spcBef>
                <a:buClrTx/>
                <a:buSzTx/>
                <a:buFontTx/>
                <a:buNone/>
              </a:pPr>
              <a:t>15</a:t>
            </a:fld>
            <a:endParaRPr lang="en-US" altLang="en-US" sz="1000" smtClean="0">
              <a:solidFill>
                <a:srgbClr val="A7A399"/>
              </a:solidFill>
            </a:endParaRPr>
          </a:p>
        </p:txBody>
      </p:sp>
      <p:pic>
        <p:nvPicPr>
          <p:cNvPr id="2048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133600"/>
            <a:ext cx="44196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extLst>
      <p:ext uri="{BB962C8B-B14F-4D97-AF65-F5344CB8AC3E}">
        <p14:creationId xmlns:p14="http://schemas.microsoft.com/office/powerpoint/2010/main" val="1387650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Phụ thuộc hàm đầy đủ</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(Full functional dependency)</a:t>
            </a:r>
          </a:p>
        </p:txBody>
      </p:sp>
      <p:sp>
        <p:nvSpPr>
          <p:cNvPr id="20483" name="Rectangle 3"/>
          <p:cNvSpPr>
            <a:spLocks noGrp="1" noChangeArrowheads="1"/>
          </p:cNvSpPr>
          <p:nvPr>
            <p:ph idx="4294967295"/>
          </p:nvPr>
        </p:nvSpPr>
        <p:spPr>
          <a:xfrm>
            <a:off x="457200" y="1600200"/>
            <a:ext cx="8153400" cy="5029200"/>
          </a:xfrm>
        </p:spPr>
        <p:txBody>
          <a:bodyPr lIns="182880" tIns="91440"/>
          <a:lstStyle/>
          <a:p>
            <a:pPr algn="just" eaLnBrk="1" hangingPunct="1">
              <a:lnSpc>
                <a:spcPct val="90000"/>
              </a:lnSpc>
            </a:pPr>
            <a:r>
              <a:rPr lang="en-US" altLang="en-US" sz="2400" smtClean="0"/>
              <a:t>X</a:t>
            </a:r>
            <a:r>
              <a:rPr lang="en-US" altLang="en-US" sz="2400" smtClean="0">
                <a:sym typeface="Wingdings" pitchFamily="2" charset="2"/>
              </a:rPr>
              <a:t>A là </a:t>
            </a:r>
            <a:r>
              <a:rPr lang="en-US" altLang="en-US" sz="2400" smtClean="0">
                <a:solidFill>
                  <a:srgbClr val="FF0000"/>
                </a:solidFill>
                <a:sym typeface="Wingdings" pitchFamily="2" charset="2"/>
              </a:rPr>
              <a:t>phụ thuộc hàm đầy đủ </a:t>
            </a:r>
            <a:r>
              <a:rPr lang="en-US" altLang="en-US" sz="2400" smtClean="0">
                <a:sym typeface="Wingdings" pitchFamily="2" charset="2"/>
              </a:rPr>
              <a:t>nếu không tồn tại Y </a:t>
            </a:r>
            <a:r>
              <a:rPr lang="en-US" altLang="en-US" sz="2400" smtClean="0">
                <a:sym typeface="Symbol" pitchFamily="18" charset="2"/>
              </a:rPr>
              <a:t></a:t>
            </a:r>
            <a:r>
              <a:rPr lang="en-US" altLang="en-US" sz="2400" smtClean="0">
                <a:sym typeface="Wingdings" pitchFamily="2" charset="2"/>
              </a:rPr>
              <a:t> X để cho  YA</a:t>
            </a:r>
          </a:p>
          <a:p>
            <a:pPr algn="just" eaLnBrk="1" hangingPunct="1">
              <a:lnSpc>
                <a:spcPct val="90000"/>
              </a:lnSpc>
            </a:pPr>
            <a:r>
              <a:rPr lang="en-US" altLang="en-US" sz="2400" smtClean="0">
                <a:sym typeface="Wingdings" pitchFamily="2" charset="2"/>
              </a:rPr>
              <a:t>Sơ đồ mô tả</a:t>
            </a:r>
          </a:p>
          <a:p>
            <a:pPr algn="just" eaLnBrk="1" hangingPunct="1">
              <a:lnSpc>
                <a:spcPct val="90000"/>
              </a:lnSpc>
            </a:pPr>
            <a:endParaRPr lang="en-US" altLang="en-US" sz="2400" smtClean="0">
              <a:sym typeface="Wingdings" pitchFamily="2" charset="2"/>
            </a:endParaRPr>
          </a:p>
          <a:p>
            <a:pPr algn="just" eaLnBrk="1" hangingPunct="1">
              <a:lnSpc>
                <a:spcPct val="90000"/>
              </a:lnSpc>
            </a:pPr>
            <a:endParaRPr lang="en-US" altLang="en-US" sz="2400" smtClean="0">
              <a:sym typeface="Wingdings" pitchFamily="2" charset="2"/>
            </a:endParaRPr>
          </a:p>
          <a:p>
            <a:pPr algn="just" eaLnBrk="1" hangingPunct="1">
              <a:lnSpc>
                <a:spcPct val="90000"/>
              </a:lnSpc>
            </a:pPr>
            <a:r>
              <a:rPr lang="en-US" altLang="en-US" sz="2400" smtClean="0">
                <a:sym typeface="Wingdings" pitchFamily="2" charset="2"/>
              </a:rPr>
              <a:t>Ví dụ 3: quan hệ Employee_Course</a:t>
            </a:r>
          </a:p>
          <a:p>
            <a:pPr lvl="1" algn="just" eaLnBrk="1" hangingPunct="1">
              <a:lnSpc>
                <a:spcPct val="90000"/>
              </a:lnSpc>
            </a:pPr>
            <a:r>
              <a:rPr lang="en-US" altLang="en-US" smtClean="0">
                <a:sym typeface="Wingdings" pitchFamily="2" charset="2"/>
              </a:rPr>
              <a:t>Khóa là Emp_ID,Course</a:t>
            </a:r>
          </a:p>
          <a:p>
            <a:pPr lvl="1" algn="just" eaLnBrk="1" hangingPunct="1">
              <a:lnSpc>
                <a:spcPct val="90000"/>
              </a:lnSpc>
            </a:pPr>
            <a:r>
              <a:rPr lang="en-US" altLang="en-US" smtClean="0">
                <a:sym typeface="Wingdings" pitchFamily="2" charset="2"/>
              </a:rPr>
              <a:t>Emp_ID, Course  Grade là phụ thuộc hàm đầy đủ</a:t>
            </a:r>
          </a:p>
          <a:p>
            <a:pPr lvl="1" algn="just" eaLnBrk="1" hangingPunct="1">
              <a:lnSpc>
                <a:spcPct val="90000"/>
              </a:lnSpc>
            </a:pPr>
            <a:r>
              <a:rPr lang="en-US" altLang="en-US" smtClean="0">
                <a:sym typeface="Wingdings" pitchFamily="2" charset="2"/>
              </a:rPr>
              <a:t>Emp_ID Name, Dept_Name là phụ thuộc hàm đầy đủ</a:t>
            </a:r>
          </a:p>
          <a:p>
            <a:pPr lvl="1" algn="just" eaLnBrk="1" hangingPunct="1">
              <a:lnSpc>
                <a:spcPct val="90000"/>
              </a:lnSpc>
            </a:pPr>
            <a:r>
              <a:rPr lang="en-US" altLang="en-US" sz="2200" smtClean="0">
                <a:solidFill>
                  <a:srgbClr val="008000"/>
                </a:solidFill>
                <a:sym typeface="Wingdings" pitchFamily="2" charset="2"/>
              </a:rPr>
              <a:t>Emp_ID, Course Name, Dept_Name là phụ thuộc hàm không đầy đủ</a:t>
            </a:r>
          </a:p>
          <a:p>
            <a:pPr lvl="3" algn="just" eaLnBrk="1" hangingPunct="1">
              <a:lnSpc>
                <a:spcPct val="90000"/>
              </a:lnSpc>
              <a:buFontTx/>
              <a:buNone/>
            </a:pPr>
            <a:r>
              <a:rPr lang="en-US" altLang="en-US" sz="2200" smtClean="0">
                <a:solidFill>
                  <a:srgbClr val="008000"/>
                </a:solidFill>
                <a:sym typeface="Wingdings" pitchFamily="2" charset="2"/>
              </a:rPr>
              <a:t>Emp_ID Name, Dept_Name</a:t>
            </a:r>
          </a:p>
          <a:p>
            <a:pPr lvl="3" algn="just" eaLnBrk="1" hangingPunct="1">
              <a:lnSpc>
                <a:spcPct val="90000"/>
              </a:lnSpc>
              <a:buFontTx/>
              <a:buNone/>
            </a:pPr>
            <a:r>
              <a:rPr lang="en-US" altLang="en-US" sz="2200" smtClean="0">
                <a:solidFill>
                  <a:srgbClr val="008000"/>
                </a:solidFill>
                <a:sym typeface="Wingdings" pitchFamily="2" charset="2"/>
              </a:rPr>
              <a:t>Emp_ID </a:t>
            </a:r>
            <a:r>
              <a:rPr lang="en-US" altLang="en-US" sz="2200" smtClean="0">
                <a:solidFill>
                  <a:srgbClr val="008000"/>
                </a:solidFill>
                <a:sym typeface="Symbol" pitchFamily="18" charset="2"/>
              </a:rPr>
              <a:t> {</a:t>
            </a:r>
            <a:r>
              <a:rPr lang="en-US" altLang="en-US" sz="2200" smtClean="0">
                <a:solidFill>
                  <a:srgbClr val="008000"/>
                </a:solidFill>
                <a:sym typeface="Wingdings" pitchFamily="2" charset="2"/>
              </a:rPr>
              <a:t>Emp_ID, Course }</a:t>
            </a:r>
          </a:p>
        </p:txBody>
      </p:sp>
      <p:sp>
        <p:nvSpPr>
          <p:cNvPr id="20484"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54321B4C-460D-4C7E-8AAF-F6A0E86CB863}" type="slidenum">
              <a:rPr lang="en-US" altLang="en-US" sz="1000" smtClean="0">
                <a:solidFill>
                  <a:srgbClr val="A7A399"/>
                </a:solidFill>
              </a:rPr>
              <a:pPr>
                <a:spcBef>
                  <a:spcPct val="0"/>
                </a:spcBef>
                <a:buClrTx/>
                <a:buSzTx/>
                <a:buFontTx/>
                <a:buNone/>
              </a:pPr>
              <a:t>16</a:t>
            </a:fld>
            <a:endParaRPr lang="en-US" altLang="en-US" sz="1000" smtClean="0">
              <a:solidFill>
                <a:srgbClr val="A7A399"/>
              </a:solidFill>
            </a:endParaRPr>
          </a:p>
        </p:txBody>
      </p:sp>
      <p:pic>
        <p:nvPicPr>
          <p:cNvPr id="2048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133600"/>
            <a:ext cx="44196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Phụ thuộc hàm đầy đủ</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(Full functional dependency)</a:t>
            </a:r>
          </a:p>
        </p:txBody>
      </p:sp>
      <p:sp>
        <p:nvSpPr>
          <p:cNvPr id="21507" name="Rectangle 3"/>
          <p:cNvSpPr>
            <a:spLocks noGrp="1" noChangeArrowheads="1"/>
          </p:cNvSpPr>
          <p:nvPr>
            <p:ph idx="4294967295"/>
          </p:nvPr>
        </p:nvSpPr>
        <p:spPr>
          <a:xfrm>
            <a:off x="457200" y="1600200"/>
            <a:ext cx="8229600" cy="5029200"/>
          </a:xfrm>
        </p:spPr>
        <p:txBody>
          <a:bodyPr lIns="182880" tIns="91440"/>
          <a:lstStyle/>
          <a:p>
            <a:pPr eaLnBrk="1" hangingPunct="1">
              <a:lnSpc>
                <a:spcPct val="90000"/>
              </a:lnSpc>
            </a:pPr>
            <a:r>
              <a:rPr lang="en-US" altLang="en-US" smtClean="0">
                <a:solidFill>
                  <a:srgbClr val="FF0000"/>
                </a:solidFill>
                <a:sym typeface="Wingdings" pitchFamily="2" charset="2"/>
              </a:rPr>
              <a:t>Phụ thuộc hàm riêng phần </a:t>
            </a:r>
            <a:r>
              <a:rPr lang="en-US" altLang="en-US" smtClean="0">
                <a:sym typeface="Wingdings" pitchFamily="2" charset="2"/>
              </a:rPr>
              <a:t>(partial FD) XA, tồn tại Y </a:t>
            </a:r>
            <a:r>
              <a:rPr lang="en-US" altLang="en-US" smtClean="0">
                <a:sym typeface="Symbol" pitchFamily="18" charset="2"/>
              </a:rPr>
              <a:t></a:t>
            </a:r>
            <a:r>
              <a:rPr lang="en-US" altLang="en-US" smtClean="0">
                <a:sym typeface="Wingdings" pitchFamily="2" charset="2"/>
              </a:rPr>
              <a:t> X sao cho YA</a:t>
            </a:r>
          </a:p>
        </p:txBody>
      </p:sp>
      <p:sp>
        <p:nvSpPr>
          <p:cNvPr id="21508"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6B8510C5-414D-4841-A311-FF007CFFB018}" type="slidenum">
              <a:rPr lang="en-US" altLang="en-US" sz="1000" smtClean="0">
                <a:solidFill>
                  <a:srgbClr val="A7A399"/>
                </a:solidFill>
              </a:rPr>
              <a:pPr>
                <a:spcBef>
                  <a:spcPct val="0"/>
                </a:spcBef>
                <a:buClrTx/>
                <a:buSzTx/>
                <a:buFontTx/>
                <a:buNone/>
              </a:pPr>
              <a:t>17</a:t>
            </a:fld>
            <a:endParaRPr lang="en-US" altLang="en-US" sz="1000" smtClean="0">
              <a:solidFill>
                <a:srgbClr val="A7A399"/>
              </a:solidFill>
            </a:endParaRPr>
          </a:p>
        </p:txBody>
      </p:sp>
      <p:pic>
        <p:nvPicPr>
          <p:cNvPr id="215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815975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85812" y="4724669"/>
            <a:ext cx="7558088" cy="1200329"/>
          </a:xfrm>
          <a:prstGeom prst="rect">
            <a:avLst/>
          </a:prstGeom>
        </p:spPr>
        <p:txBody>
          <a:bodyPr wrap="square">
            <a:spAutoFit/>
          </a:bodyPr>
          <a:lstStyle/>
          <a:p>
            <a:pPr marL="285750" lvl="1"/>
            <a:r>
              <a:rPr lang="en-US" sz="2400" b="1"/>
              <a:t>Ví </a:t>
            </a:r>
            <a:r>
              <a:rPr lang="en-US" sz="2400" b="1" smtClean="0"/>
              <a:t>dụ 1:</a:t>
            </a:r>
            <a:endParaRPr lang="en-US" altLang="en-US" b="1" i="1">
              <a:sym typeface="Monotype Sorts" pitchFamily="2" charset="2"/>
            </a:endParaRPr>
          </a:p>
          <a:p>
            <a:pPr lvl="2"/>
            <a:r>
              <a:rPr lang="en-US" altLang="en-US" sz="2400" i="1">
                <a:sym typeface="Monotype Sorts" pitchFamily="2" charset="2"/>
              </a:rPr>
              <a:t> customer-name, </a:t>
            </a:r>
            <a:r>
              <a:rPr lang="en-US" altLang="en-US" sz="2400" i="1"/>
              <a:t>loan-number </a:t>
            </a:r>
            <a:r>
              <a:rPr lang="en-US" altLang="en-US" sz="2400">
                <a:sym typeface="Symbol" pitchFamily="18" charset="2"/>
              </a:rPr>
              <a:t></a:t>
            </a:r>
            <a:r>
              <a:rPr lang="en-US" altLang="en-US" sz="2400">
                <a:sym typeface="Monotype Sorts" pitchFamily="2" charset="2"/>
              </a:rPr>
              <a:t> </a:t>
            </a:r>
            <a:r>
              <a:rPr lang="en-US" altLang="en-US" sz="2400" i="1">
                <a:sym typeface="Monotype Sorts" pitchFamily="2" charset="2"/>
              </a:rPr>
              <a:t>customer-name</a:t>
            </a:r>
          </a:p>
          <a:p>
            <a:pPr lvl="2"/>
            <a:r>
              <a:rPr lang="en-US" altLang="en-US" sz="2400" i="1">
                <a:sym typeface="Monotype Sorts" pitchFamily="2" charset="2"/>
              </a:rPr>
              <a:t> customer-name </a:t>
            </a:r>
            <a:r>
              <a:rPr lang="en-US" altLang="en-US" sz="2400">
                <a:sym typeface="Symbol" pitchFamily="18" charset="2"/>
              </a:rPr>
              <a:t></a:t>
            </a:r>
            <a:r>
              <a:rPr lang="en-US" altLang="en-US" sz="2400">
                <a:sym typeface="Monotype Sorts" pitchFamily="2" charset="2"/>
              </a:rPr>
              <a:t> </a:t>
            </a:r>
            <a:r>
              <a:rPr lang="en-US" altLang="en-US" sz="2400" i="1">
                <a:sym typeface="Monotype Sorts" pitchFamily="2" charset="2"/>
              </a:rPr>
              <a:t>customer-name</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2</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(2NF – second Normal Form)</a:t>
            </a:r>
          </a:p>
        </p:txBody>
      </p:sp>
      <p:sp>
        <p:nvSpPr>
          <p:cNvPr id="22531" name="Rectangle 3"/>
          <p:cNvSpPr>
            <a:spLocks noGrp="1" noChangeArrowheads="1"/>
          </p:cNvSpPr>
          <p:nvPr>
            <p:ph idx="4294967295"/>
          </p:nvPr>
        </p:nvSpPr>
        <p:spPr>
          <a:xfrm>
            <a:off x="457200" y="1600200"/>
            <a:ext cx="8229600" cy="4953000"/>
          </a:xfrm>
        </p:spPr>
        <p:txBody>
          <a:bodyPr lIns="182880" tIns="91440"/>
          <a:lstStyle/>
          <a:p>
            <a:pPr eaLnBrk="1" hangingPunct="1"/>
            <a:r>
              <a:rPr lang="en-US" altLang="en-US" sz="2200" smtClean="0"/>
              <a:t>Lược đồ quan hệ R ở dạng 2NF đối với tập phụ thuộc hàm F nếu:</a:t>
            </a:r>
          </a:p>
          <a:p>
            <a:pPr lvl="1" eaLnBrk="1" hangingPunct="1"/>
            <a:r>
              <a:rPr lang="en-US" altLang="en-US" sz="2200" smtClean="0"/>
              <a:t>R ở dạng chuẩn 1</a:t>
            </a:r>
          </a:p>
          <a:p>
            <a:pPr lvl="1" eaLnBrk="1" hangingPunct="1"/>
            <a:r>
              <a:rPr lang="en-US" altLang="en-US" sz="2200" smtClean="0"/>
              <a:t>Mọi thuộc tính không khóa đều phụ thuộc đầy đủ vào mọi khóa của R</a:t>
            </a:r>
          </a:p>
          <a:p>
            <a:pPr eaLnBrk="1" hangingPunct="1"/>
            <a:r>
              <a:rPr lang="en-US" altLang="en-US" sz="2200" smtClean="0"/>
              <a:t>Nếu quan hệ R chỉ có các khóa đơn thì đương nhiên quan hệ này ở dạng chuẩn 2 </a:t>
            </a:r>
          </a:p>
        </p:txBody>
      </p:sp>
      <p:sp>
        <p:nvSpPr>
          <p:cNvPr id="22532"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683FD836-8910-43F6-B65D-3F37D4F920BC}" type="slidenum">
              <a:rPr lang="en-US" altLang="en-US" sz="1000" smtClean="0">
                <a:solidFill>
                  <a:srgbClr val="A7A399"/>
                </a:solidFill>
              </a:rPr>
              <a:pPr>
                <a:spcBef>
                  <a:spcPct val="0"/>
                </a:spcBef>
                <a:buClrTx/>
                <a:buSzTx/>
                <a:buFontTx/>
                <a:buNone/>
              </a:pPr>
              <a:t>18</a:t>
            </a:fld>
            <a:endParaRPr lang="en-US" altLang="en-US" sz="1000" smtClean="0">
              <a:solidFill>
                <a:srgbClr val="A7A399"/>
              </a:solidFill>
            </a:endParaRPr>
          </a:p>
        </p:txBody>
      </p:sp>
      <p:pic>
        <p:nvPicPr>
          <p:cNvPr id="2253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86200"/>
            <a:ext cx="6532563"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Biến đổi thành 2NF</a:t>
            </a:r>
          </a:p>
        </p:txBody>
      </p:sp>
      <p:sp>
        <p:nvSpPr>
          <p:cNvPr id="23555" name="Rectangle 3"/>
          <p:cNvSpPr>
            <a:spLocks noGrp="1" noChangeArrowheads="1"/>
          </p:cNvSpPr>
          <p:nvPr>
            <p:ph idx="4294967295"/>
          </p:nvPr>
        </p:nvSpPr>
        <p:spPr>
          <a:xfrm>
            <a:off x="457200" y="1676400"/>
            <a:ext cx="8183563" cy="4187825"/>
          </a:xfrm>
        </p:spPr>
        <p:txBody>
          <a:bodyPr lIns="182880" tIns="91440"/>
          <a:lstStyle/>
          <a:p>
            <a:pPr eaLnBrk="1" hangingPunct="1"/>
            <a:r>
              <a:rPr lang="en-US" altLang="en-US" sz="2400" smtClean="0"/>
              <a:t>Loại bỏ các phụ thuộc hàm riêng phần và tạo thêm các quan hệ mới tương ứng với các phụ thuộc hàm riêng phần</a:t>
            </a:r>
          </a:p>
          <a:p>
            <a:pPr eaLnBrk="1" hangingPunct="1">
              <a:buFont typeface="Wingdings" pitchFamily="2" charset="2"/>
              <a:buNone/>
            </a:pPr>
            <a:endParaRPr lang="en-US" altLang="en-US" sz="800" smtClean="0"/>
          </a:p>
          <a:p>
            <a:pPr eaLnBrk="1" hangingPunct="1">
              <a:buFont typeface="Wingdings" pitchFamily="2" charset="2"/>
              <a:buNone/>
            </a:pPr>
            <a:r>
              <a:rPr lang="en-US" altLang="en-US" sz="2000" smtClean="0"/>
              <a:t>Quan hệ EMP_PROJ không đạt dạng chuẩn 2</a:t>
            </a:r>
          </a:p>
        </p:txBody>
      </p:sp>
      <p:sp>
        <p:nvSpPr>
          <p:cNvPr id="23556"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F168563C-25C3-4CF7-8CCC-51DDEC827D18}" type="slidenum">
              <a:rPr lang="en-US" altLang="en-US" sz="1000" smtClean="0">
                <a:solidFill>
                  <a:srgbClr val="A7A399"/>
                </a:solidFill>
              </a:rPr>
              <a:pPr>
                <a:spcBef>
                  <a:spcPct val="0"/>
                </a:spcBef>
                <a:buClrTx/>
                <a:buSzTx/>
                <a:buFontTx/>
                <a:buNone/>
              </a:pPr>
              <a:t>19</a:t>
            </a:fld>
            <a:endParaRPr lang="en-US" altLang="en-US" sz="1000" smtClean="0">
              <a:solidFill>
                <a:srgbClr val="A7A399"/>
              </a:solidFill>
            </a:endParaRPr>
          </a:p>
        </p:txBody>
      </p:sp>
      <p:pic>
        <p:nvPicPr>
          <p:cNvPr id="23557" name="Picture 3" descr="Fig05-03"/>
          <p:cNvPicPr>
            <a:picLocks noChangeAspect="1" noChangeArrowheads="1"/>
          </p:cNvPicPr>
          <p:nvPr/>
        </p:nvPicPr>
        <p:blipFill>
          <a:blip r:embed="rId2">
            <a:extLst>
              <a:ext uri="{28A0092B-C50C-407E-A947-70E740481C1C}">
                <a14:useLocalDpi xmlns:a14="http://schemas.microsoft.com/office/drawing/2010/main" val="0"/>
              </a:ext>
            </a:extLst>
          </a:blip>
          <a:srcRect t="8064"/>
          <a:stretch>
            <a:fillRect/>
          </a:stretch>
        </p:blipFill>
        <p:spPr bwMode="auto">
          <a:xfrm>
            <a:off x="533400" y="3124200"/>
            <a:ext cx="8305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Times New Roman" pitchFamily="18" charset="0"/>
              </a:rPr>
              <a:t>Nội dung</a:t>
            </a:r>
          </a:p>
        </p:txBody>
      </p:sp>
      <p:sp>
        <p:nvSpPr>
          <p:cNvPr id="8195" name="Rectangle 3"/>
          <p:cNvSpPr>
            <a:spLocks noGrp="1" noChangeArrowheads="1"/>
          </p:cNvSpPr>
          <p:nvPr>
            <p:ph idx="4294967295"/>
          </p:nvPr>
        </p:nvSpPr>
        <p:spPr>
          <a:xfrm>
            <a:off x="457200" y="1676400"/>
            <a:ext cx="8183563" cy="4187825"/>
          </a:xfrm>
        </p:spPr>
        <p:txBody>
          <a:bodyPr lIns="182880" tIns="91440"/>
          <a:lstStyle/>
          <a:p>
            <a:pPr eaLnBrk="1" hangingPunct="1"/>
            <a:r>
              <a:rPr lang="en-US" altLang="en-US" smtClean="0"/>
              <a:t>Định nghĩa chuẩn hóa</a:t>
            </a:r>
          </a:p>
          <a:p>
            <a:pPr eaLnBrk="1" hangingPunct="1"/>
            <a:r>
              <a:rPr lang="en-US" altLang="en-US" smtClean="0"/>
              <a:t>Các dạng chuẩn hóa</a:t>
            </a:r>
          </a:p>
          <a:p>
            <a:pPr eaLnBrk="1" hangingPunct="1"/>
            <a:endParaRPr lang="en-US" altLang="en-US" smtClean="0"/>
          </a:p>
          <a:p>
            <a:pPr eaLnBrk="1" hangingPunct="1">
              <a:buFont typeface="Wingdings" pitchFamily="2" charset="2"/>
              <a:buNone/>
            </a:pPr>
            <a:endParaRPr lang="en-US" altLang="en-US" smtClean="0"/>
          </a:p>
        </p:txBody>
      </p:sp>
      <p:sp>
        <p:nvSpPr>
          <p:cNvPr id="8196"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8982A16D-2A6D-47A4-BDD5-CC44ACB3355D}" type="slidenum">
              <a:rPr lang="en-US" altLang="en-US" sz="1000" smtClean="0">
                <a:solidFill>
                  <a:srgbClr val="A7A399"/>
                </a:solidFill>
              </a:rPr>
              <a:pPr>
                <a:spcBef>
                  <a:spcPct val="0"/>
                </a:spcBef>
                <a:buClrTx/>
                <a:buSzTx/>
                <a:buFontTx/>
                <a:buNone/>
              </a:pPr>
              <a:t>2</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Biến đổi thành 2NF</a:t>
            </a:r>
          </a:p>
        </p:txBody>
      </p:sp>
      <p:sp>
        <p:nvSpPr>
          <p:cNvPr id="24579"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998AA73D-432C-4E33-B7C4-7A62A7695270}" type="slidenum">
              <a:rPr lang="en-US" altLang="en-US" sz="1000">
                <a:solidFill>
                  <a:srgbClr val="A7A399"/>
                </a:solidFill>
              </a:rPr>
              <a:pPr algn="r" eaLnBrk="1" hangingPunct="1">
                <a:spcBef>
                  <a:spcPct val="0"/>
                </a:spcBef>
                <a:buClrTx/>
                <a:buSzTx/>
                <a:buFontTx/>
                <a:buNone/>
              </a:pPr>
              <a:t>20</a:t>
            </a:fld>
            <a:endParaRPr lang="en-US" altLang="en-US" sz="1000">
              <a:solidFill>
                <a:srgbClr val="A7A399"/>
              </a:solidFill>
            </a:endParaRPr>
          </a:p>
        </p:txBody>
      </p:sp>
      <p:pic>
        <p:nvPicPr>
          <p:cNvPr id="24580" name="Picture 3" descr="Fig05-04"/>
          <p:cNvPicPr>
            <a:picLocks noChangeAspect="1" noChangeArrowheads="1"/>
          </p:cNvPicPr>
          <p:nvPr/>
        </p:nvPicPr>
        <p:blipFill>
          <a:blip r:embed="rId2">
            <a:extLst>
              <a:ext uri="{28A0092B-C50C-407E-A947-70E740481C1C}">
                <a14:useLocalDpi xmlns:a14="http://schemas.microsoft.com/office/drawing/2010/main" val="0"/>
              </a:ext>
            </a:extLst>
          </a:blip>
          <a:srcRect t="6061"/>
          <a:stretch>
            <a:fillRect/>
          </a:stretch>
        </p:blipFill>
        <p:spPr bwMode="auto">
          <a:xfrm>
            <a:off x="685800" y="1752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57200" y="277813"/>
            <a:ext cx="8229600" cy="827087"/>
          </a:xfrm>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2</a:t>
            </a:r>
          </a:p>
        </p:txBody>
      </p:sp>
      <p:sp>
        <p:nvSpPr>
          <p:cNvPr id="25603" name="Rectangle 3"/>
          <p:cNvSpPr>
            <a:spLocks noGrp="1" noChangeArrowheads="1"/>
          </p:cNvSpPr>
          <p:nvPr>
            <p:ph idx="4294967295"/>
          </p:nvPr>
        </p:nvSpPr>
        <p:spPr>
          <a:xfrm>
            <a:off x="457200" y="1600200"/>
            <a:ext cx="8229600" cy="5257800"/>
          </a:xfrm>
        </p:spPr>
        <p:txBody>
          <a:bodyPr lIns="182880" tIns="91440"/>
          <a:lstStyle/>
          <a:p>
            <a:pPr algn="just" eaLnBrk="1" hangingPunct="1"/>
            <a:r>
              <a:rPr lang="en-US" altLang="en-US" sz="2400" smtClean="0"/>
              <a:t>Quan hệ ở 2NF vẫn có thể có các bất thường khi cập nhật</a:t>
            </a:r>
          </a:p>
          <a:p>
            <a:pPr algn="just" eaLnBrk="1" hangingPunct="1"/>
            <a:r>
              <a:rPr lang="en-US" altLang="en-US" sz="2400" smtClean="0"/>
              <a:t>Ví dụ: xét quan hệ EMPLOYEE đã ở chuẩn 2NF</a:t>
            </a:r>
          </a:p>
          <a:p>
            <a:pPr lvl="1" algn="just" eaLnBrk="1" hangingPunct="1"/>
            <a:r>
              <a:rPr lang="en-US" altLang="en-US" smtClean="0"/>
              <a:t>Khi thêm 1 loại công việc mới mà công việc này chưa có nhân viên nào làm sẽ vi phạm ràng buộc khoá chính</a:t>
            </a:r>
          </a:p>
          <a:p>
            <a:pPr lvl="1" algn="just" eaLnBrk="1" hangingPunct="1"/>
            <a:r>
              <a:rPr lang="en-US" altLang="en-US" smtClean="0"/>
              <a:t>Khi sửa đổi lương giờ (CHR_HOUR) của 1 loại công việc mà có nhiều nhân viên đang cùng làm</a:t>
            </a:r>
          </a:p>
          <a:p>
            <a:pPr lvl="1" algn="just" eaLnBrk="1" hangingPunct="1"/>
            <a:r>
              <a:rPr lang="en-US" altLang="en-US" smtClean="0"/>
              <a:t>Khi xoá 1 nhân viên đang làm công việc mà chỉ có nhân viên đó làm thì sẽ làm mất luôn thông tin về công việc đó</a:t>
            </a:r>
          </a:p>
        </p:txBody>
      </p:sp>
      <p:sp>
        <p:nvSpPr>
          <p:cNvPr id="25604"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F8A84819-31C5-49AD-91D5-41C32FC6A828}" type="slidenum">
              <a:rPr lang="en-US" altLang="en-US" sz="1000" smtClean="0">
                <a:solidFill>
                  <a:srgbClr val="A7A399"/>
                </a:solidFill>
              </a:rPr>
              <a:pPr>
                <a:spcBef>
                  <a:spcPct val="0"/>
                </a:spcBef>
                <a:buClrTx/>
                <a:buSzTx/>
                <a:buFontTx/>
                <a:buNone/>
              </a:pPr>
              <a:t>21</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57200" y="277813"/>
            <a:ext cx="8229600" cy="827087"/>
          </a:xfrm>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2</a:t>
            </a:r>
          </a:p>
        </p:txBody>
      </p:sp>
      <p:sp>
        <p:nvSpPr>
          <p:cNvPr id="26627" name="Rectangle 3"/>
          <p:cNvSpPr>
            <a:spLocks noGrp="1" noChangeArrowheads="1"/>
          </p:cNvSpPr>
          <p:nvPr>
            <p:ph idx="4294967295"/>
          </p:nvPr>
        </p:nvSpPr>
        <p:spPr>
          <a:xfrm>
            <a:off x="457200" y="1600200"/>
            <a:ext cx="8229600" cy="5257800"/>
          </a:xfrm>
        </p:spPr>
        <p:txBody>
          <a:bodyPr lIns="182880" tIns="91440"/>
          <a:lstStyle/>
          <a:p>
            <a:pPr marL="338138" indent="-338138" algn="just" eaLnBrk="1" hangingPunct="1">
              <a:buFont typeface="Wingdings" pitchFamily="2" charset="2"/>
              <a:buNone/>
            </a:pPr>
            <a:r>
              <a:rPr lang="en-US" altLang="en-US" sz="2400" b="1" smtClean="0"/>
              <a:t>Thuật toán kiểm tra dạng chuẩn 2</a:t>
            </a:r>
          </a:p>
          <a:p>
            <a:pPr marL="338138" indent="-338138" algn="just" eaLnBrk="1" hangingPunct="1"/>
            <a:r>
              <a:rPr lang="en-US" altLang="en-US" sz="2400" smtClean="0"/>
              <a:t>Vào: lược đồ quan hệ Q, tập phụ thuộc hàm F</a:t>
            </a:r>
          </a:p>
          <a:p>
            <a:pPr marL="338138" indent="-338138" algn="just" eaLnBrk="1" hangingPunct="1"/>
            <a:r>
              <a:rPr lang="en-US" altLang="en-US" sz="2400" smtClean="0"/>
              <a:t>Ra: khẳng định Q đạt chuẩn 2 hay không đạt chuẩn 2.</a:t>
            </a:r>
          </a:p>
          <a:p>
            <a:pPr marL="338138" indent="-338138" algn="just" eaLnBrk="1" hangingPunct="1"/>
            <a:r>
              <a:rPr lang="en-US" altLang="en-US" sz="2400" b="1" smtClean="0"/>
              <a:t>Bước 1: </a:t>
            </a:r>
            <a:r>
              <a:rPr lang="en-US" altLang="en-US" sz="2400" smtClean="0"/>
              <a:t>Tìm tất cả khóa của Q</a:t>
            </a:r>
          </a:p>
          <a:p>
            <a:pPr marL="338138" indent="-338138" algn="just" eaLnBrk="1" hangingPunct="1"/>
            <a:r>
              <a:rPr lang="en-US" altLang="en-US" sz="2400" b="1" smtClean="0"/>
              <a:t>Bước 2: </a:t>
            </a:r>
            <a:r>
              <a:rPr lang="en-US" altLang="en-US" sz="2400" smtClean="0"/>
              <a:t>Với mỗi khóa K, tìm bao đóng của tất cả tập con thật sự S của K.</a:t>
            </a:r>
          </a:p>
          <a:p>
            <a:pPr marL="338138" indent="-338138" algn="just" eaLnBrk="1" hangingPunct="1"/>
            <a:r>
              <a:rPr lang="en-US" altLang="en-US" sz="2400" b="1" smtClean="0"/>
              <a:t>Bước 3: </a:t>
            </a:r>
            <a:r>
              <a:rPr lang="en-US" altLang="en-US" sz="2400" smtClean="0"/>
              <a:t>Nếu có bao đóng S+ chứa thuộc tính không khóa thì Q không đạt chuẩn 2. Ngược lại thì Q đạt chuẩn 2</a:t>
            </a:r>
          </a:p>
        </p:txBody>
      </p:sp>
      <p:sp>
        <p:nvSpPr>
          <p:cNvPr id="26628"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6C3020B9-0004-4F55-89D1-2018C62AE709}" type="slidenum">
              <a:rPr lang="en-US" altLang="en-US" sz="1000">
                <a:solidFill>
                  <a:srgbClr val="A7A399"/>
                </a:solidFill>
              </a:rPr>
              <a:pPr algn="r" eaLnBrk="1" hangingPunct="1">
                <a:spcBef>
                  <a:spcPct val="0"/>
                </a:spcBef>
                <a:buClrTx/>
                <a:buSzTx/>
                <a:buFontTx/>
                <a:buNone/>
              </a:pPr>
              <a:t>22</a:t>
            </a:fld>
            <a:endParaRPr lang="en-US" altLang="en-US" sz="100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57200" y="277813"/>
            <a:ext cx="8229600" cy="827087"/>
          </a:xfrm>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2</a:t>
            </a:r>
          </a:p>
        </p:txBody>
      </p:sp>
      <p:sp>
        <p:nvSpPr>
          <p:cNvPr id="27651" name="Rectangle 3"/>
          <p:cNvSpPr>
            <a:spLocks noGrp="1" noChangeArrowheads="1"/>
          </p:cNvSpPr>
          <p:nvPr>
            <p:ph idx="4294967295"/>
          </p:nvPr>
        </p:nvSpPr>
        <p:spPr>
          <a:xfrm>
            <a:off x="561975" y="1447800"/>
            <a:ext cx="8229600" cy="5257800"/>
          </a:xfrm>
        </p:spPr>
        <p:txBody>
          <a:bodyPr lIns="182880" tIns="91440"/>
          <a:lstStyle/>
          <a:p>
            <a:pPr marL="338138" indent="-338138" algn="just" eaLnBrk="1" hangingPunct="1"/>
            <a:r>
              <a:rPr lang="en-US" altLang="en-US" sz="2200" smtClean="0"/>
              <a:t>Ví dụ 1: Cho lược đồ quan hệ Q(A,B,C,D) và tập phụ thuộc hàm F={AB→C; B→D; BC→A}. Hỏi Q có đạt chuẩn 2 không?</a:t>
            </a:r>
          </a:p>
          <a:p>
            <a:pPr marL="338138" indent="-338138" algn="just" eaLnBrk="1" hangingPunct="1"/>
            <a:r>
              <a:rPr lang="en-US" altLang="en-US" sz="2400" smtClean="0"/>
              <a:t>Giải:</a:t>
            </a:r>
          </a:p>
          <a:p>
            <a:pPr marL="338138" indent="-338138" algn="just" eaLnBrk="1" hangingPunct="1">
              <a:buFont typeface="Wingdings" pitchFamily="2" charset="2"/>
              <a:buNone/>
            </a:pPr>
            <a:r>
              <a:rPr lang="en-US" altLang="en-US" sz="2400" smtClean="0"/>
              <a:t>	TN={B}, TG={AC}</a:t>
            </a:r>
          </a:p>
        </p:txBody>
      </p:sp>
      <p:sp>
        <p:nvSpPr>
          <p:cNvPr id="27652"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C2A0907A-3F68-40FD-9FA0-972E292AF4B1}" type="slidenum">
              <a:rPr lang="en-US" altLang="en-US" sz="1000">
                <a:solidFill>
                  <a:srgbClr val="A7A399"/>
                </a:solidFill>
              </a:rPr>
              <a:pPr algn="r" eaLnBrk="1" hangingPunct="1">
                <a:spcBef>
                  <a:spcPct val="0"/>
                </a:spcBef>
                <a:buClrTx/>
                <a:buSzTx/>
                <a:buFontTx/>
                <a:buNone/>
              </a:pPr>
              <a:t>23</a:t>
            </a:fld>
            <a:endParaRPr lang="en-US" altLang="en-US" sz="1000">
              <a:solidFill>
                <a:srgbClr val="A7A399"/>
              </a:solidFill>
            </a:endParaRPr>
          </a:p>
        </p:txBody>
      </p:sp>
      <p:pic>
        <p:nvPicPr>
          <p:cNvPr id="276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429000"/>
            <a:ext cx="6248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6"/>
          <p:cNvSpPr txBox="1">
            <a:spLocks noChangeArrowheads="1"/>
          </p:cNvSpPr>
          <p:nvPr/>
        </p:nvSpPr>
        <p:spPr bwMode="auto">
          <a:xfrm>
            <a:off x="838200" y="5257800"/>
            <a:ext cx="7788275"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2200"/>
              <a:t>Khóa là K1=AB và K2=BC. Ta thấy B</a:t>
            </a:r>
            <a:r>
              <a:rPr lang="en-US" altLang="en-US" sz="2200">
                <a:sym typeface="Symbol" pitchFamily="18" charset="2"/>
              </a:rPr>
              <a:t></a:t>
            </a:r>
            <a:r>
              <a:rPr lang="en-US" altLang="en-US" sz="2200"/>
              <a:t>K1, B→D,D là thuộc tính không khóa </a:t>
            </a:r>
            <a:r>
              <a:rPr lang="en-US" altLang="en-US" sz="1800">
                <a:sym typeface="Symbol" pitchFamily="18" charset="2"/>
              </a:rPr>
              <a:t></a:t>
            </a:r>
            <a:r>
              <a:rPr lang="en-US" altLang="en-US" sz="2200"/>
              <a:t> thuộc tính không khóa không phụ thuộc đầy đủ vào khóa </a:t>
            </a:r>
            <a:r>
              <a:rPr lang="en-US" altLang="en-US" sz="2200">
                <a:sym typeface="Symbol" pitchFamily="18" charset="2"/>
              </a:rPr>
              <a:t></a:t>
            </a:r>
            <a:r>
              <a:rPr lang="en-US" altLang="en-US" sz="2200"/>
              <a:t>Q không đạt chuẩn 2.</a:t>
            </a:r>
          </a:p>
        </p:txBody>
      </p:sp>
      <p:sp>
        <p:nvSpPr>
          <p:cNvPr id="2" name="Rectangle 1"/>
          <p:cNvSpPr/>
          <p:nvPr/>
        </p:nvSpPr>
        <p:spPr>
          <a:xfrm>
            <a:off x="838200" y="2743200"/>
            <a:ext cx="46038"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2"/>
          <p:cNvSpPr/>
          <p:nvPr/>
        </p:nvSpPr>
        <p:spPr>
          <a:xfrm>
            <a:off x="757093" y="2743200"/>
            <a:ext cx="7820025"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Footer Placeholder 3"/>
          <p:cNvSpPr>
            <a:spLocks noGrp="1"/>
          </p:cNvSpPr>
          <p:nvPr>
            <p:ph type="ftr" sz="quarter" idx="11"/>
          </p:nvPr>
        </p:nvSpPr>
        <p:spPr/>
        <p:txBody>
          <a:bodyPr/>
          <a:lstStyle/>
          <a:p>
            <a:pPr>
              <a:defRPr/>
            </a:pPr>
            <a:r>
              <a:rPr lang="en-US" smtClean="0"/>
              <a:t>Trần Thi Kim Chi</a:t>
            </a:r>
            <a:endParaRPr lang="en-US"/>
          </a:p>
        </p:txBody>
      </p:sp>
      <p:sp>
        <p:nvSpPr>
          <p:cNvPr id="5" name="Slide Number Placeholder 4"/>
          <p:cNvSpPr>
            <a:spLocks noGrp="1"/>
          </p:cNvSpPr>
          <p:nvPr>
            <p:ph type="sldNum" sz="quarter" idx="12"/>
          </p:nvPr>
        </p:nvSpPr>
        <p:spPr/>
        <p:txBody>
          <a:bodyPr/>
          <a:lstStyle/>
          <a:p>
            <a:pPr>
              <a:defRPr/>
            </a:pPr>
            <a:fld id="{1F70B3A6-934E-420F-8427-98A7DEA0267C}"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xit" presetSubtype="1" fill="hold" grpId="0" nodeType="clickEffect">
                                  <p:stCondLst>
                                    <p:cond delay="0"/>
                                  </p:stCondLst>
                                  <p:childTnLst>
                                    <p:animEffect transition="out" filter="wheel(1)">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57200" y="277813"/>
            <a:ext cx="8229600" cy="827087"/>
          </a:xfrm>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2</a:t>
            </a:r>
          </a:p>
        </p:txBody>
      </p:sp>
      <p:sp>
        <p:nvSpPr>
          <p:cNvPr id="28675" name="Rectangle 3"/>
          <p:cNvSpPr>
            <a:spLocks noGrp="1" noChangeArrowheads="1"/>
          </p:cNvSpPr>
          <p:nvPr>
            <p:ph idx="4294967295"/>
          </p:nvPr>
        </p:nvSpPr>
        <p:spPr>
          <a:xfrm>
            <a:off x="385763" y="1500188"/>
            <a:ext cx="8758237" cy="5257800"/>
          </a:xfrm>
        </p:spPr>
        <p:txBody>
          <a:bodyPr lIns="182880" tIns="91440"/>
          <a:lstStyle/>
          <a:p>
            <a:pPr marL="393700" indent="-393700" eaLnBrk="1" hangingPunct="1"/>
            <a:r>
              <a:rPr lang="en-US" altLang="en-US" sz="2200" smtClean="0"/>
              <a:t>Quan hệ sau đạt chuẩn 2.</a:t>
            </a:r>
          </a:p>
          <a:p>
            <a:pPr marL="393700" indent="-393700" eaLnBrk="1" hangingPunct="1">
              <a:buFont typeface="Wingdings" pitchFamily="2" charset="2"/>
              <a:buNone/>
            </a:pPr>
            <a:r>
              <a:rPr lang="en-US" altLang="en-US" sz="2200" smtClean="0"/>
              <a:t>	Q(G,M,V,N,H,P) F={G→M; G→N; G→H; G→P; M→V; NHP→M}</a:t>
            </a:r>
          </a:p>
          <a:p>
            <a:pPr marL="393700" indent="-393700" eaLnBrk="1" hangingPunct="1"/>
            <a:r>
              <a:rPr lang="en-US" altLang="en-US" sz="2200" smtClean="0"/>
              <a:t>Giải:</a:t>
            </a:r>
          </a:p>
          <a:p>
            <a:pPr marL="393700" indent="-393700" eaLnBrk="1" hangingPunct="1">
              <a:buFont typeface="Wingdings" pitchFamily="2" charset="2"/>
              <a:buNone/>
            </a:pPr>
            <a:r>
              <a:rPr lang="en-US" altLang="en-US" sz="2200" smtClean="0"/>
              <a:t>	TN={G} TG={M,N,H,P}</a:t>
            </a:r>
          </a:p>
        </p:txBody>
      </p:sp>
      <p:sp>
        <p:nvSpPr>
          <p:cNvPr id="28676"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9D692213-7F40-4917-B61F-44A7CA75148E}" type="slidenum">
              <a:rPr lang="en-US" altLang="en-US" sz="1000">
                <a:solidFill>
                  <a:srgbClr val="A7A399"/>
                </a:solidFill>
              </a:rPr>
              <a:pPr algn="r" eaLnBrk="1" hangingPunct="1">
                <a:spcBef>
                  <a:spcPct val="0"/>
                </a:spcBef>
                <a:buClrTx/>
                <a:buSzTx/>
                <a:buFontTx/>
                <a:buNone/>
              </a:pPr>
              <a:t>24</a:t>
            </a:fld>
            <a:endParaRPr lang="en-US" altLang="en-US" sz="1000">
              <a:solidFill>
                <a:srgbClr val="A7A399"/>
              </a:solidFill>
            </a:endParaRPr>
          </a:p>
        </p:txBody>
      </p:sp>
      <p:pic>
        <p:nvPicPr>
          <p:cNvPr id="2867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76600"/>
            <a:ext cx="5811838"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19163" y="2774576"/>
            <a:ext cx="71628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4" name="Slide Number Placeholder 3"/>
          <p:cNvSpPr>
            <a:spLocks noGrp="1"/>
          </p:cNvSpPr>
          <p:nvPr>
            <p:ph type="sldNum" sz="quarter" idx="12"/>
          </p:nvPr>
        </p:nvSpPr>
        <p:spPr/>
        <p:txBody>
          <a:bodyPr/>
          <a:lstStyle/>
          <a:p>
            <a:pPr>
              <a:defRPr/>
            </a:pPr>
            <a:fld id="{1F70B3A6-934E-420F-8427-98A7DEA0267C}" type="slidenum">
              <a:rPr lang="en-US" smtClean="0"/>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57200" y="277813"/>
            <a:ext cx="8229600" cy="827087"/>
          </a:xfrm>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2</a:t>
            </a:r>
          </a:p>
        </p:txBody>
      </p:sp>
      <p:sp>
        <p:nvSpPr>
          <p:cNvPr id="29699" name="Rectangle 3"/>
          <p:cNvSpPr>
            <a:spLocks noGrp="1" noChangeArrowheads="1"/>
          </p:cNvSpPr>
          <p:nvPr>
            <p:ph idx="4294967295"/>
          </p:nvPr>
        </p:nvSpPr>
        <p:spPr>
          <a:xfrm>
            <a:off x="385763" y="1500188"/>
            <a:ext cx="8301037" cy="5257800"/>
          </a:xfrm>
        </p:spPr>
        <p:txBody>
          <a:bodyPr lIns="182880" tIns="91440"/>
          <a:lstStyle/>
          <a:p>
            <a:pPr marL="338138" indent="-338138" algn="just" eaLnBrk="1" hangingPunct="1"/>
            <a:r>
              <a:rPr lang="en-US" altLang="en-US" sz="2200" smtClean="0"/>
              <a:t>Hệ quả:</a:t>
            </a:r>
          </a:p>
          <a:p>
            <a:pPr marL="746125" lvl="1" indent="-293688" algn="just" eaLnBrk="1" hangingPunct="1"/>
            <a:r>
              <a:rPr lang="en-US" altLang="en-US" sz="2200" smtClean="0"/>
              <a:t>Nếu Q đạt chuẩn 1 và tập thuộc tính không khóa của Q bằng rỗng thì Q đạt chuẩn 2</a:t>
            </a:r>
          </a:p>
          <a:p>
            <a:pPr marL="746125" lvl="1" indent="-293688" algn="just" eaLnBrk="1" hangingPunct="1"/>
            <a:r>
              <a:rPr lang="en-US" altLang="en-US" sz="2200" smtClean="0"/>
              <a:t>Nếu tất cả khóa của quan hệ chỉ gồm một thuộc tính thì quan hệ đó ít nhất đạt chuẩn 2.</a:t>
            </a:r>
          </a:p>
          <a:p>
            <a:pPr marL="338138" indent="-338138" algn="just" eaLnBrk="1" hangingPunct="1"/>
            <a:r>
              <a:rPr lang="en-US" altLang="en-US" sz="2200" smtClean="0"/>
              <a:t>Ví dụ 4: Q(A,B,C,D,E,H) F={A → E; C → D; E → DH}</a:t>
            </a:r>
          </a:p>
          <a:p>
            <a:pPr marL="746125" lvl="1" indent="-293688" algn="just" eaLnBrk="1" hangingPunct="1"/>
            <a:r>
              <a:rPr lang="en-US" altLang="en-US" sz="2200" smtClean="0"/>
              <a:t>Giải:</a:t>
            </a:r>
          </a:p>
          <a:p>
            <a:pPr marL="746125" lvl="1" indent="-293688" algn="just" eaLnBrk="1" hangingPunct="1">
              <a:buFont typeface="Wingdings" pitchFamily="2" charset="2"/>
              <a:buNone/>
            </a:pPr>
            <a:r>
              <a:rPr lang="en-US" altLang="en-US" sz="2200" smtClean="0"/>
              <a:t>	TN={ACB} TG={E}</a:t>
            </a:r>
          </a:p>
        </p:txBody>
      </p:sp>
      <p:sp>
        <p:nvSpPr>
          <p:cNvPr id="29700"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72F3F26F-755B-42A9-B1F1-5F66034677A8}" type="slidenum">
              <a:rPr lang="en-US" altLang="en-US" sz="1000">
                <a:solidFill>
                  <a:srgbClr val="A7A399"/>
                </a:solidFill>
              </a:rPr>
              <a:pPr algn="r" eaLnBrk="1" hangingPunct="1">
                <a:spcBef>
                  <a:spcPct val="0"/>
                </a:spcBef>
                <a:buClrTx/>
                <a:buSzTx/>
                <a:buFontTx/>
                <a:buNone/>
              </a:pPr>
              <a:t>25</a:t>
            </a:fld>
            <a:endParaRPr lang="en-US" altLang="en-US" sz="1000">
              <a:solidFill>
                <a:srgbClr val="A7A399"/>
              </a:solidFill>
            </a:endParaRPr>
          </a:p>
        </p:txBody>
      </p:sp>
      <p:pic>
        <p:nvPicPr>
          <p:cNvPr id="2970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800600"/>
            <a:ext cx="7086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7"/>
          <p:cNvSpPr txBox="1">
            <a:spLocks noChangeArrowheads="1"/>
          </p:cNvSpPr>
          <p:nvPr/>
        </p:nvSpPr>
        <p:spPr bwMode="auto">
          <a:xfrm>
            <a:off x="762000" y="5943600"/>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2000"/>
              <a:t>Khóa của Q là K = {ABC}.C</a:t>
            </a:r>
            <a:r>
              <a:rPr lang="en-US" altLang="en-US" sz="2000">
                <a:sym typeface="Symbol" pitchFamily="18" charset="2"/>
              </a:rPr>
              <a:t></a:t>
            </a:r>
            <a:r>
              <a:rPr lang="en-US" altLang="en-US" sz="2000"/>
              <a:t>K, C→D, D là thuộc tính không khóa</a:t>
            </a:r>
            <a:r>
              <a:rPr lang="en-US" altLang="en-US" sz="2000">
                <a:sym typeface="Symbol" pitchFamily="18" charset="2"/>
              </a:rPr>
              <a:t></a:t>
            </a:r>
            <a:r>
              <a:rPr lang="en-US" altLang="en-US" sz="2000"/>
              <a:t> D phụ thuộc không đầy đủ vào khóa nên Q không đạt chuẩn 2.</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25</a:t>
            </a:fld>
            <a:endParaRPr lang="en-US"/>
          </a:p>
        </p:txBody>
      </p:sp>
      <p:sp>
        <p:nvSpPr>
          <p:cNvPr id="9" name="Rectangle 8"/>
          <p:cNvSpPr/>
          <p:nvPr/>
        </p:nvSpPr>
        <p:spPr>
          <a:xfrm>
            <a:off x="919162" y="3962400"/>
            <a:ext cx="7767637" cy="2926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Phụ thuộc bắc cầu</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(Transitive dependency)</a:t>
            </a:r>
          </a:p>
        </p:txBody>
      </p:sp>
      <p:sp>
        <p:nvSpPr>
          <p:cNvPr id="30723" name="Rectangle 3"/>
          <p:cNvSpPr>
            <a:spLocks noGrp="1" noChangeArrowheads="1"/>
          </p:cNvSpPr>
          <p:nvPr>
            <p:ph idx="4294967295"/>
          </p:nvPr>
        </p:nvSpPr>
        <p:spPr>
          <a:xfrm>
            <a:off x="457200" y="1676400"/>
            <a:ext cx="8183563" cy="4187825"/>
          </a:xfrm>
        </p:spPr>
        <p:txBody>
          <a:bodyPr lIns="182880" tIns="91440"/>
          <a:lstStyle/>
          <a:p>
            <a:pPr eaLnBrk="1" hangingPunct="1"/>
            <a:r>
              <a:rPr lang="en-US" altLang="en-US" sz="2400" smtClean="0">
                <a:sym typeface="Wingdings" pitchFamily="2" charset="2"/>
              </a:rPr>
              <a:t>Q là lược đồ quan hệ, X,Y là hai tập con của Q+, A là một thuộc tính. Nói rằng A phụ thuộc bắc cầu vào X nếu cả ba điều sau thỏa: </a:t>
            </a:r>
            <a:r>
              <a:rPr lang="en-US" altLang="en-US" sz="2400" smtClean="0"/>
              <a:t>X</a:t>
            </a:r>
            <a:r>
              <a:rPr lang="en-US" altLang="en-US" sz="2400" smtClean="0">
                <a:sym typeface="Wingdings" pitchFamily="2" charset="2"/>
              </a:rPr>
              <a:t>A được gọi là phụ thuộc bắc cầu nếu tồn tại Y để cho </a:t>
            </a:r>
          </a:p>
          <a:p>
            <a:pPr algn="just" eaLnBrk="1" hangingPunct="1">
              <a:buFont typeface="Wingdings" pitchFamily="2" charset="2"/>
              <a:buNone/>
            </a:pPr>
            <a:r>
              <a:rPr lang="en-US" altLang="en-US" sz="2400" smtClean="0">
                <a:sym typeface="Wingdings" pitchFamily="2" charset="2"/>
              </a:rPr>
              <a:t>			XY, YA, </a:t>
            </a:r>
          </a:p>
          <a:p>
            <a:pPr algn="just" eaLnBrk="1" hangingPunct="1">
              <a:buFont typeface="Wingdings" pitchFamily="2" charset="2"/>
              <a:buNone/>
            </a:pPr>
            <a:r>
              <a:rPr lang="en-US" altLang="en-US" sz="2400" smtClean="0">
                <a:sym typeface="Wingdings" pitchFamily="2" charset="2"/>
              </a:rPr>
              <a:t>			YX </a:t>
            </a:r>
          </a:p>
          <a:p>
            <a:pPr algn="just" eaLnBrk="1" hangingPunct="1">
              <a:buFont typeface="Wingdings" pitchFamily="2" charset="2"/>
              <a:buNone/>
            </a:pPr>
            <a:r>
              <a:rPr lang="en-US" altLang="en-US" sz="2400" smtClean="0"/>
              <a:t>		Và 	A </a:t>
            </a:r>
            <a:r>
              <a:rPr lang="en-US" altLang="en-US" sz="2400" smtClean="0">
                <a:sym typeface="Symbol" pitchFamily="18" charset="2"/>
              </a:rPr>
              <a:t></a:t>
            </a:r>
            <a:r>
              <a:rPr lang="en-US" altLang="en-US" sz="2400" smtClean="0"/>
              <a:t> XY</a:t>
            </a:r>
          </a:p>
          <a:p>
            <a:pPr algn="just" eaLnBrk="1" hangingPunct="1"/>
            <a:r>
              <a:rPr lang="en-US" altLang="en-US" sz="2400" smtClean="0"/>
              <a:t>Nguyên nhân gây ra các bất thường khi cập nhật bảng 2NF là do có các thuộc tính không khóa phụ thuộc bắc cầu vào khóa của quan hệ</a:t>
            </a:r>
          </a:p>
        </p:txBody>
      </p:sp>
      <p:sp>
        <p:nvSpPr>
          <p:cNvPr id="30724"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83D50E4D-09D0-4C30-B72E-94775B2386C3}" type="slidenum">
              <a:rPr lang="en-US" altLang="en-US" sz="1000" smtClean="0">
                <a:solidFill>
                  <a:srgbClr val="A7A399"/>
                </a:solidFill>
              </a:rPr>
              <a:pPr>
                <a:spcBef>
                  <a:spcPct val="0"/>
                </a:spcBef>
                <a:buClrTx/>
                <a:buSzTx/>
                <a:buFontTx/>
                <a:buNone/>
              </a:pPr>
              <a:t>26</a:t>
            </a:fld>
            <a:endParaRPr lang="en-US" altLang="en-US" sz="1000" smtClean="0">
              <a:solidFill>
                <a:srgbClr val="A7A399"/>
              </a:solidFill>
            </a:endParaRPr>
          </a:p>
        </p:txBody>
      </p:sp>
      <p:sp>
        <p:nvSpPr>
          <p:cNvPr id="30725" name="Line 6"/>
          <p:cNvSpPr>
            <a:spLocks noChangeShapeType="1"/>
          </p:cNvSpPr>
          <p:nvPr/>
        </p:nvSpPr>
        <p:spPr bwMode="auto">
          <a:xfrm flipH="1">
            <a:off x="4572000" y="22860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Line 7"/>
          <p:cNvSpPr>
            <a:spLocks noChangeShapeType="1"/>
          </p:cNvSpPr>
          <p:nvPr/>
        </p:nvSpPr>
        <p:spPr bwMode="auto">
          <a:xfrm flipH="1">
            <a:off x="2743200" y="3757613"/>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3</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(3NF – third normal form)</a:t>
            </a:r>
          </a:p>
        </p:txBody>
      </p:sp>
      <p:sp>
        <p:nvSpPr>
          <p:cNvPr id="31747" name="Rectangle 3"/>
          <p:cNvSpPr>
            <a:spLocks noGrp="1" noChangeArrowheads="1"/>
          </p:cNvSpPr>
          <p:nvPr>
            <p:ph idx="4294967295"/>
          </p:nvPr>
        </p:nvSpPr>
        <p:spPr>
          <a:xfrm>
            <a:off x="457200" y="1600200"/>
            <a:ext cx="8229600" cy="4953000"/>
          </a:xfrm>
        </p:spPr>
        <p:txBody>
          <a:bodyPr lIns="182880" tIns="91440"/>
          <a:lstStyle/>
          <a:p>
            <a:pPr algn="just" eaLnBrk="1" hangingPunct="1"/>
            <a:r>
              <a:rPr lang="en-US" altLang="en-US" sz="2400" smtClean="0"/>
              <a:t>Định nghĩa 1: Lược đồ quan hệ R ở 3NF đối với tập phụ thuộc hàm F nếu:</a:t>
            </a:r>
          </a:p>
          <a:p>
            <a:pPr lvl="1" algn="just" eaLnBrk="1" hangingPunct="1"/>
            <a:r>
              <a:rPr lang="en-US" altLang="en-US" smtClean="0"/>
              <a:t>R ở dạng 2NF</a:t>
            </a:r>
          </a:p>
          <a:p>
            <a:pPr lvl="1" algn="just" eaLnBrk="1" hangingPunct="1"/>
            <a:r>
              <a:rPr lang="en-US" altLang="en-US" smtClean="0"/>
              <a:t>Mọi thuộc tính không khóa đều không phụ thuộc bắc cầu vào khóa chính của R</a:t>
            </a:r>
          </a:p>
          <a:p>
            <a:pPr algn="just" eaLnBrk="1" hangingPunct="1"/>
            <a:r>
              <a:rPr lang="en-US" altLang="en-US" sz="2400" smtClean="0"/>
              <a:t>Định nghĩa 2: Lược đồ quan hệ R ở 3NF đối với tập phụ thuộc hàm F nếu R ở dạng chuẩn 1 và mọi phụ thuộc hàm X</a:t>
            </a:r>
            <a:r>
              <a:rPr lang="en-US" altLang="en-US" sz="2400" smtClean="0">
                <a:sym typeface="Wingdings" pitchFamily="2" charset="2"/>
              </a:rPr>
              <a:t></a:t>
            </a:r>
            <a:r>
              <a:rPr lang="en-US" altLang="en-US" sz="2400" smtClean="0"/>
              <a:t>A với  A </a:t>
            </a:r>
            <a:r>
              <a:rPr lang="en-US" altLang="en-US" sz="2400" smtClean="0">
                <a:sym typeface="Symbol" pitchFamily="18" charset="2"/>
              </a:rPr>
              <a:t>X thì X là 1 siêu khoá của R hoặc A là 1 thuộc tính khoá</a:t>
            </a:r>
          </a:p>
          <a:p>
            <a:pPr algn="just" eaLnBrk="1" hangingPunct="1"/>
            <a:r>
              <a:rPr lang="en-US" altLang="en-US" sz="2400" smtClean="0">
                <a:sym typeface="Symbol" pitchFamily="18" charset="2"/>
              </a:rPr>
              <a:t>Biểu diễn bằng sơ đồ</a:t>
            </a:r>
            <a:endParaRPr lang="en-US" altLang="en-US" sz="2400" smtClean="0"/>
          </a:p>
        </p:txBody>
      </p:sp>
      <p:sp>
        <p:nvSpPr>
          <p:cNvPr id="31748"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A06DA90B-63B7-4520-9E04-FBCAF8AB5F7F}" type="slidenum">
              <a:rPr lang="en-US" altLang="en-US" sz="1000" smtClean="0">
                <a:solidFill>
                  <a:srgbClr val="A7A399"/>
                </a:solidFill>
              </a:rPr>
              <a:pPr>
                <a:spcBef>
                  <a:spcPct val="0"/>
                </a:spcBef>
                <a:buClrTx/>
                <a:buSzTx/>
                <a:buFontTx/>
                <a:buNone/>
              </a:pPr>
              <a:t>27</a:t>
            </a:fld>
            <a:endParaRPr lang="en-US" altLang="en-US" sz="1000" smtClean="0">
              <a:solidFill>
                <a:srgbClr val="A7A399"/>
              </a:solidFill>
            </a:endParaRPr>
          </a:p>
        </p:txBody>
      </p:sp>
      <p:pic>
        <p:nvPicPr>
          <p:cNvPr id="3174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953000"/>
            <a:ext cx="48577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33400" y="457200"/>
            <a:ext cx="8229600" cy="827088"/>
          </a:xfrm>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3</a:t>
            </a:r>
          </a:p>
        </p:txBody>
      </p:sp>
      <p:sp>
        <p:nvSpPr>
          <p:cNvPr id="32771" name="Rectangle 3"/>
          <p:cNvSpPr>
            <a:spLocks noGrp="1" noChangeArrowheads="1"/>
          </p:cNvSpPr>
          <p:nvPr>
            <p:ph idx="4294967295"/>
          </p:nvPr>
        </p:nvSpPr>
        <p:spPr>
          <a:xfrm>
            <a:off x="457200" y="1600200"/>
            <a:ext cx="8229600" cy="5257800"/>
          </a:xfrm>
        </p:spPr>
        <p:txBody>
          <a:bodyPr lIns="182880" tIns="91440"/>
          <a:lstStyle/>
          <a:p>
            <a:pPr algn="just" eaLnBrk="1" hangingPunct="1">
              <a:lnSpc>
                <a:spcPct val="90000"/>
              </a:lnSpc>
            </a:pPr>
            <a:r>
              <a:rPr lang="en-US" altLang="en-US" sz="2400" smtClean="0"/>
              <a:t>Quan hệ ở 3NF vẫn có thể có các bất thường khi cập nhật</a:t>
            </a:r>
          </a:p>
          <a:p>
            <a:pPr algn="just" eaLnBrk="1" hangingPunct="1">
              <a:lnSpc>
                <a:spcPct val="90000"/>
              </a:lnSpc>
            </a:pPr>
            <a:r>
              <a:rPr lang="en-US" altLang="en-US" sz="2400" smtClean="0"/>
              <a:t>Ví dụ: xét lược đồ quan hệ EMPLOYEE_TEACHER(EmpId, Course, Teacher)</a:t>
            </a:r>
          </a:p>
          <a:p>
            <a:pPr algn="just" eaLnBrk="1" hangingPunct="1">
              <a:lnSpc>
                <a:spcPct val="90000"/>
              </a:lnSpc>
              <a:buFont typeface="Wingdings" pitchFamily="2" charset="2"/>
              <a:buNone/>
            </a:pPr>
            <a:r>
              <a:rPr lang="en-US" altLang="en-US" sz="2400" smtClean="0"/>
              <a:t>	Có 2 phụ thuộc hàm:</a:t>
            </a:r>
          </a:p>
          <a:p>
            <a:pPr algn="just" eaLnBrk="1" hangingPunct="1">
              <a:lnSpc>
                <a:spcPct val="90000"/>
              </a:lnSpc>
              <a:buFont typeface="Wingdings" pitchFamily="2" charset="2"/>
              <a:buNone/>
            </a:pPr>
            <a:r>
              <a:rPr lang="en-US" altLang="en-US" sz="2400" smtClean="0"/>
              <a:t>		EmpId, Course </a:t>
            </a:r>
            <a:r>
              <a:rPr lang="en-US" altLang="en-US" sz="2400" smtClean="0">
                <a:sym typeface="Wingdings" pitchFamily="2" charset="2"/>
              </a:rPr>
              <a:t> Teacher</a:t>
            </a:r>
          </a:p>
          <a:p>
            <a:pPr algn="just" eaLnBrk="1" hangingPunct="1">
              <a:lnSpc>
                <a:spcPct val="90000"/>
              </a:lnSpc>
              <a:buFont typeface="Wingdings" pitchFamily="2" charset="2"/>
              <a:buNone/>
            </a:pPr>
            <a:r>
              <a:rPr lang="en-US" altLang="en-US" sz="2400" smtClean="0">
                <a:sym typeface="Wingdings" pitchFamily="2" charset="2"/>
              </a:rPr>
              <a:t>		Teacher Course</a:t>
            </a:r>
          </a:p>
          <a:p>
            <a:pPr algn="just" eaLnBrk="1" hangingPunct="1">
              <a:lnSpc>
                <a:spcPct val="90000"/>
              </a:lnSpc>
              <a:buFont typeface="Wingdings" pitchFamily="2" charset="2"/>
              <a:buNone/>
            </a:pPr>
            <a:r>
              <a:rPr lang="en-US" altLang="en-US" sz="2400" smtClean="0">
                <a:sym typeface="Wingdings" pitchFamily="2" charset="2"/>
              </a:rPr>
              <a:t> Thuộc dạng 3NF, bất thường xảy ra teacher thay đổi môn dạy</a:t>
            </a:r>
            <a:endParaRPr lang="en-US" altLang="en-US" sz="2400" smtClean="0"/>
          </a:p>
        </p:txBody>
      </p:sp>
      <p:sp>
        <p:nvSpPr>
          <p:cNvPr id="32772"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1F6EE8E0-869B-4EDF-8EA6-CD657BA8DD00}" type="slidenum">
              <a:rPr lang="en-US" altLang="en-US" sz="1000" smtClean="0">
                <a:solidFill>
                  <a:srgbClr val="A7A399"/>
                </a:solidFill>
              </a:rPr>
              <a:pPr>
                <a:spcBef>
                  <a:spcPct val="0"/>
                </a:spcBef>
                <a:buClrTx/>
                <a:buSzTx/>
                <a:buFontTx/>
                <a:buNone/>
              </a:pPr>
              <a:t>28</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33400" y="457200"/>
            <a:ext cx="8229600" cy="827088"/>
          </a:xfrm>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3</a:t>
            </a:r>
          </a:p>
        </p:txBody>
      </p:sp>
      <p:sp>
        <p:nvSpPr>
          <p:cNvPr id="33795" name="Rectangle 3"/>
          <p:cNvSpPr>
            <a:spLocks noGrp="1" noChangeArrowheads="1"/>
          </p:cNvSpPr>
          <p:nvPr>
            <p:ph idx="4294967295"/>
          </p:nvPr>
        </p:nvSpPr>
        <p:spPr>
          <a:xfrm>
            <a:off x="457200" y="1600200"/>
            <a:ext cx="8229600" cy="5257800"/>
          </a:xfrm>
        </p:spPr>
        <p:txBody>
          <a:bodyPr lIns="182880" tIns="91440"/>
          <a:lstStyle/>
          <a:p>
            <a:pPr marL="338138" indent="-338138" eaLnBrk="1" hangingPunct="1"/>
            <a:r>
              <a:rPr lang="en-US" altLang="en-US" sz="2400" smtClean="0"/>
              <a:t>Hệ quả</a:t>
            </a:r>
          </a:p>
          <a:p>
            <a:pPr marL="801688" lvl="1" indent="-344488" eaLnBrk="1" hangingPunct="1"/>
            <a:r>
              <a:rPr lang="en-US" altLang="en-US" sz="2200" smtClean="0"/>
              <a:t>Hệ quả 1: Nếu Q đạt chuẩn 3 thì Q đạt chuẩn 2</a:t>
            </a:r>
          </a:p>
          <a:p>
            <a:pPr marL="801688" lvl="1" indent="-344488" eaLnBrk="1" hangingPunct="1"/>
            <a:r>
              <a:rPr lang="en-US" altLang="en-US" sz="2200" smtClean="0"/>
              <a:t>Hệ quả 2: Nếu Q không có thuộc tính không khóa thì Q đạt chuẩn 3.</a:t>
            </a:r>
          </a:p>
          <a:p>
            <a:pPr marL="338138" indent="-338138" eaLnBrk="1" hangingPunct="1"/>
            <a:r>
              <a:rPr lang="en-US" altLang="en-US" sz="2400" smtClean="0"/>
              <a:t>Định lý</a:t>
            </a:r>
          </a:p>
          <a:p>
            <a:pPr marL="801688" lvl="1" indent="-344488" eaLnBrk="1" hangingPunct="1"/>
            <a:r>
              <a:rPr lang="en-US" altLang="en-US" sz="2200" smtClean="0"/>
              <a:t>Q là lược đồ quan hệ</a:t>
            </a:r>
          </a:p>
          <a:p>
            <a:pPr marL="801688" lvl="1" indent="-344488" eaLnBrk="1" hangingPunct="1"/>
            <a:r>
              <a:rPr lang="en-US" altLang="en-US" sz="2200" smtClean="0"/>
              <a:t>F là tập các phụ thuộc hàm có vế phải một thuộc tính.</a:t>
            </a:r>
          </a:p>
          <a:p>
            <a:pPr marL="801688" lvl="1" indent="-344488" eaLnBrk="1" hangingPunct="1"/>
            <a:r>
              <a:rPr lang="en-US" altLang="en-US" sz="2200" smtClean="0"/>
              <a:t>Q đạt chuẩn 3 nếu và chỉ nếu mọi phụ thuộc hàm X→A</a:t>
            </a:r>
            <a:r>
              <a:rPr lang="en-US" altLang="en-US" sz="2200" smtClean="0">
                <a:sym typeface="Symbol" pitchFamily="18" charset="2"/>
              </a:rPr>
              <a:t></a:t>
            </a:r>
            <a:r>
              <a:rPr lang="en-US" altLang="en-US" sz="2200" smtClean="0"/>
              <a:t>F với A∉X đều có X là siêu khóa hay A là thuộc tính khóa</a:t>
            </a:r>
          </a:p>
        </p:txBody>
      </p:sp>
      <p:sp>
        <p:nvSpPr>
          <p:cNvPr id="33796"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2C2F34FE-1330-4582-8D2A-0CE813A6B071}" type="slidenum">
              <a:rPr lang="en-US" altLang="en-US" sz="1000">
                <a:solidFill>
                  <a:srgbClr val="A7A399"/>
                </a:solidFill>
              </a:rPr>
              <a:pPr algn="r" eaLnBrk="1" hangingPunct="1">
                <a:spcBef>
                  <a:spcPct val="0"/>
                </a:spcBef>
                <a:buClrTx/>
                <a:buSzTx/>
                <a:buFontTx/>
                <a:buNone/>
              </a:pPr>
              <a:t>29</a:t>
            </a:fld>
            <a:endParaRPr lang="en-US" altLang="en-US" sz="100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Times New Roman" pitchFamily="18" charset="0"/>
              </a:rPr>
              <a:t>Chuẩn hóa</a:t>
            </a:r>
          </a:p>
        </p:txBody>
      </p:sp>
      <p:sp>
        <p:nvSpPr>
          <p:cNvPr id="9219" name="Rectangle 3"/>
          <p:cNvSpPr>
            <a:spLocks noGrp="1" noChangeArrowheads="1"/>
          </p:cNvSpPr>
          <p:nvPr>
            <p:ph idx="4294967295"/>
          </p:nvPr>
        </p:nvSpPr>
        <p:spPr>
          <a:xfrm>
            <a:off x="457200" y="1676400"/>
            <a:ext cx="8183563" cy="4187825"/>
          </a:xfrm>
        </p:spPr>
        <p:txBody>
          <a:bodyPr lIns="182880" tIns="91440"/>
          <a:lstStyle/>
          <a:p>
            <a:pPr algn="just" eaLnBrk="1" hangingPunct="1"/>
            <a:r>
              <a:rPr lang="en-US" altLang="en-US" smtClean="0"/>
              <a:t>Chuẩn hóa là kỹ thuật dùng để tạo ra một tập các quan hệ có các đặc điểm mong muốn dựa vào các yêu cầu về dữ liệu của 1 xí nghiệp</a:t>
            </a:r>
          </a:p>
          <a:p>
            <a:pPr algn="just" eaLnBrk="1" hangingPunct="1"/>
            <a:r>
              <a:rPr lang="en-US" altLang="en-US" smtClean="0"/>
              <a:t>Chuẩn hóa là 1 cách tiếp cận từ dưới lên (bottom-up approach) để thiết kế CSDL, bắt đầu từ các mối liên hệ giữa các thuộc tính </a:t>
            </a:r>
          </a:p>
        </p:txBody>
      </p:sp>
      <p:sp>
        <p:nvSpPr>
          <p:cNvPr id="9220"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96EE3F8C-3A56-4B1F-BAE7-FB5C0C177FDC}" type="slidenum">
              <a:rPr lang="en-US" altLang="en-US" sz="1000" smtClean="0">
                <a:solidFill>
                  <a:srgbClr val="A7A399"/>
                </a:solidFill>
              </a:rPr>
              <a:pPr>
                <a:spcBef>
                  <a:spcPct val="0"/>
                </a:spcBef>
                <a:buClrTx/>
                <a:buSzTx/>
                <a:buFontTx/>
                <a:buNone/>
              </a:pPr>
              <a:t>3</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33400" y="457200"/>
            <a:ext cx="8229600" cy="827088"/>
          </a:xfrm>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3</a:t>
            </a:r>
          </a:p>
        </p:txBody>
      </p:sp>
      <p:sp>
        <p:nvSpPr>
          <p:cNvPr id="34819" name="Rectangle 3"/>
          <p:cNvSpPr>
            <a:spLocks noGrp="1" noChangeArrowheads="1"/>
          </p:cNvSpPr>
          <p:nvPr>
            <p:ph idx="4294967295"/>
          </p:nvPr>
        </p:nvSpPr>
        <p:spPr>
          <a:xfrm>
            <a:off x="457200" y="1600200"/>
            <a:ext cx="8229600" cy="5257800"/>
          </a:xfrm>
        </p:spPr>
        <p:txBody>
          <a:bodyPr lIns="182880" tIns="91440"/>
          <a:lstStyle/>
          <a:p>
            <a:pPr marL="338138" indent="-338138" eaLnBrk="1" hangingPunct="1">
              <a:lnSpc>
                <a:spcPct val="110000"/>
              </a:lnSpc>
              <a:buFont typeface="Wingdings" pitchFamily="2" charset="2"/>
              <a:buNone/>
            </a:pPr>
            <a:r>
              <a:rPr lang="en-US" altLang="en-US" sz="2400" b="1" i="1" smtClean="0">
                <a:solidFill>
                  <a:srgbClr val="CC3300"/>
                </a:solidFill>
              </a:rPr>
              <a:t>Thuật toán kiểm tra dạng chuẩn 3</a:t>
            </a:r>
          </a:p>
          <a:p>
            <a:pPr marL="338138" indent="-338138" eaLnBrk="1" hangingPunct="1">
              <a:lnSpc>
                <a:spcPct val="110000"/>
              </a:lnSpc>
            </a:pPr>
            <a:r>
              <a:rPr lang="en-US" altLang="en-US" sz="2400" smtClean="0"/>
              <a:t>Vào: lược đồ quan hệ Q, tập phụ thuộc hàm F</a:t>
            </a:r>
          </a:p>
          <a:p>
            <a:pPr marL="338138" indent="-338138" eaLnBrk="1" hangingPunct="1">
              <a:lnSpc>
                <a:spcPct val="110000"/>
              </a:lnSpc>
            </a:pPr>
            <a:r>
              <a:rPr lang="en-US" altLang="en-US" sz="2400" smtClean="0"/>
              <a:t>Ra: khẳng định Q đạt chuẩn 3 hay không đạt chuẩn 3.</a:t>
            </a:r>
          </a:p>
          <a:p>
            <a:pPr marL="338138" indent="-338138" eaLnBrk="1" hangingPunct="1">
              <a:lnSpc>
                <a:spcPct val="110000"/>
              </a:lnSpc>
            </a:pPr>
            <a:r>
              <a:rPr lang="en-US" altLang="en-US" sz="2400" b="1" smtClean="0"/>
              <a:t>Bước 1: </a:t>
            </a:r>
            <a:r>
              <a:rPr lang="en-US" altLang="en-US" sz="2400" smtClean="0"/>
              <a:t>Tìm tất cả khóa của Q</a:t>
            </a:r>
          </a:p>
          <a:p>
            <a:pPr marL="338138" indent="-338138" eaLnBrk="1" hangingPunct="1">
              <a:lnSpc>
                <a:spcPct val="110000"/>
              </a:lnSpc>
            </a:pPr>
            <a:r>
              <a:rPr lang="en-US" altLang="en-US" sz="2400" b="1" smtClean="0"/>
              <a:t>Bước 2: </a:t>
            </a:r>
            <a:r>
              <a:rPr lang="en-US" altLang="en-US" sz="2400" smtClean="0"/>
              <a:t>Từ F tạo tập phụ thuộc hàm tương đương F1tt có vế phải một thuộc tính.</a:t>
            </a:r>
          </a:p>
          <a:p>
            <a:pPr marL="338138" indent="-338138" eaLnBrk="1" hangingPunct="1">
              <a:lnSpc>
                <a:spcPct val="110000"/>
              </a:lnSpc>
            </a:pPr>
            <a:r>
              <a:rPr lang="en-US" altLang="en-US" sz="2400" b="1" smtClean="0"/>
              <a:t>Bước 3: </a:t>
            </a:r>
            <a:r>
              <a:rPr lang="en-US" altLang="en-US" sz="2400" smtClean="0"/>
              <a:t>Nếu mọi phụ thuộc hàm X → A </a:t>
            </a:r>
            <a:r>
              <a:rPr lang="en-US" altLang="en-US" sz="2400" smtClean="0">
                <a:sym typeface="Symbol" pitchFamily="18" charset="2"/>
              </a:rPr>
              <a:t></a:t>
            </a:r>
            <a:r>
              <a:rPr lang="en-US" altLang="en-US" sz="2400" smtClean="0"/>
              <a:t>F</a:t>
            </a:r>
            <a:r>
              <a:rPr lang="en-US" altLang="en-US" sz="2400" baseline="-25000" smtClean="0"/>
              <a:t>1tt</a:t>
            </a:r>
            <a:r>
              <a:rPr lang="en-US" altLang="en-US" sz="2400" smtClean="0"/>
              <a:t> với A∉X đều có X là siêu khóa hoặc A là thuộc tính khoá thì Q đạt chuẩn 3 ngược lại Q không đạt chuẩn 3</a:t>
            </a:r>
          </a:p>
        </p:txBody>
      </p:sp>
      <p:sp>
        <p:nvSpPr>
          <p:cNvPr id="34820"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1DDE1189-F465-4867-88E0-F47F18128718}" type="slidenum">
              <a:rPr lang="en-US" altLang="en-US" sz="1000">
                <a:solidFill>
                  <a:srgbClr val="A7A399"/>
                </a:solidFill>
              </a:rPr>
              <a:pPr algn="r" eaLnBrk="1" hangingPunct="1">
                <a:spcBef>
                  <a:spcPct val="0"/>
                </a:spcBef>
                <a:buClrTx/>
                <a:buSzTx/>
                <a:buFontTx/>
                <a:buNone/>
              </a:pPr>
              <a:t>30</a:t>
            </a:fld>
            <a:endParaRPr lang="en-US" altLang="en-US" sz="100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33400" y="457200"/>
            <a:ext cx="8229600" cy="827088"/>
          </a:xfrm>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3</a:t>
            </a:r>
          </a:p>
        </p:txBody>
      </p:sp>
      <p:sp>
        <p:nvSpPr>
          <p:cNvPr id="35843" name="Rectangle 3"/>
          <p:cNvSpPr>
            <a:spLocks noGrp="1" noChangeArrowheads="1"/>
          </p:cNvSpPr>
          <p:nvPr>
            <p:ph idx="4294967295"/>
          </p:nvPr>
        </p:nvSpPr>
        <p:spPr>
          <a:xfrm>
            <a:off x="457200" y="1600200"/>
            <a:ext cx="8229600" cy="5257800"/>
          </a:xfrm>
        </p:spPr>
        <p:txBody>
          <a:bodyPr lIns="182880" tIns="91440"/>
          <a:lstStyle/>
          <a:p>
            <a:pPr marL="338138" indent="-338138" eaLnBrk="1" hangingPunct="1"/>
            <a:r>
              <a:rPr lang="en-US" altLang="en-US" sz="2200" smtClean="0"/>
              <a:t>Ví dụ 5: Cho lược đồ quan hệ Q(A,B,C,D) F={AB→C; D→B; C→ABD}. Hỏi Q có đạt chuẩn 3 không?</a:t>
            </a:r>
          </a:p>
          <a:p>
            <a:pPr marL="338138" indent="-338138" eaLnBrk="1" hangingPunct="1"/>
            <a:r>
              <a:rPr lang="en-US" altLang="en-US" sz="2200" smtClean="0"/>
              <a:t>Giải: 	TN=∅ TG={ABCD}</a:t>
            </a:r>
          </a:p>
        </p:txBody>
      </p:sp>
      <p:sp>
        <p:nvSpPr>
          <p:cNvPr id="35844"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00CD080E-13BE-41F3-9759-41579BAABC18}" type="slidenum">
              <a:rPr lang="en-US" altLang="en-US" sz="1000">
                <a:solidFill>
                  <a:srgbClr val="A7A399"/>
                </a:solidFill>
              </a:rPr>
              <a:pPr algn="r" eaLnBrk="1" hangingPunct="1">
                <a:spcBef>
                  <a:spcPct val="0"/>
                </a:spcBef>
                <a:buClrTx/>
                <a:buSzTx/>
                <a:buFontTx/>
                <a:buNone/>
              </a:pPr>
              <a:t>31</a:t>
            </a:fld>
            <a:endParaRPr lang="en-US" altLang="en-US" sz="1000">
              <a:solidFill>
                <a:srgbClr val="A7A399"/>
              </a:solidFill>
            </a:endParaRPr>
          </a:p>
        </p:txBody>
      </p:sp>
      <p:pic>
        <p:nvPicPr>
          <p:cNvPr id="358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95600"/>
            <a:ext cx="67056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 Box 6"/>
          <p:cNvSpPr txBox="1">
            <a:spLocks noChangeArrowheads="1"/>
          </p:cNvSpPr>
          <p:nvPr/>
        </p:nvSpPr>
        <p:spPr bwMode="auto">
          <a:xfrm>
            <a:off x="381000" y="6216650"/>
            <a:ext cx="8543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1800"/>
              <a:t>K1 = {AB}; K2 = {AD}; K3={C} là các khóa </a:t>
            </a:r>
            <a:r>
              <a:rPr lang="en-US" altLang="en-US" sz="1800">
                <a:sym typeface="Symbol" pitchFamily="18" charset="2"/>
              </a:rPr>
              <a:t></a:t>
            </a:r>
            <a:r>
              <a:rPr lang="en-US" altLang="en-US" sz="1800"/>
              <a:t> mọi phụ thuộc hàm X→A</a:t>
            </a:r>
            <a:r>
              <a:rPr lang="en-US" altLang="en-US" sz="1800">
                <a:sym typeface="Symbol" pitchFamily="18" charset="2"/>
              </a:rPr>
              <a:t></a:t>
            </a:r>
            <a:r>
              <a:rPr lang="en-US" altLang="en-US" sz="1800"/>
              <a:t>F đều có A là</a:t>
            </a:r>
          </a:p>
          <a:p>
            <a:pPr>
              <a:spcBef>
                <a:spcPct val="0"/>
              </a:spcBef>
              <a:buClrTx/>
              <a:buSzTx/>
              <a:buFontTx/>
              <a:buNone/>
            </a:pPr>
            <a:r>
              <a:rPr lang="en-US" altLang="en-US" sz="1800"/>
              <a:t>thuộc tính khóa. Vậy Q đạt chuẩn 3</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Boyce-Codd</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(BCNF)</a:t>
            </a:r>
          </a:p>
        </p:txBody>
      </p:sp>
      <p:sp>
        <p:nvSpPr>
          <p:cNvPr id="36867" name="Rectangle 3"/>
          <p:cNvSpPr>
            <a:spLocks noGrp="1" noChangeArrowheads="1"/>
          </p:cNvSpPr>
          <p:nvPr>
            <p:ph idx="4294967295"/>
          </p:nvPr>
        </p:nvSpPr>
        <p:spPr>
          <a:xfrm>
            <a:off x="457200" y="1600200"/>
            <a:ext cx="8229600" cy="5029200"/>
          </a:xfrm>
        </p:spPr>
        <p:txBody>
          <a:bodyPr lIns="182880" tIns="91440"/>
          <a:lstStyle/>
          <a:p>
            <a:pPr algn="just" eaLnBrk="1" hangingPunct="1"/>
            <a:r>
              <a:rPr lang="en-US" altLang="en-US" sz="2200" smtClean="0">
                <a:solidFill>
                  <a:srgbClr val="FF0000"/>
                </a:solidFill>
              </a:rPr>
              <a:t>Một quan hệ ở dạng BCNF nếu mọi determinant (định thuộc) đều là candidate key</a:t>
            </a:r>
          </a:p>
          <a:p>
            <a:pPr algn="just" eaLnBrk="1" hangingPunct="1"/>
            <a:r>
              <a:rPr lang="en-US" altLang="en-US" sz="2200" smtClean="0"/>
              <a:t>Cho 1 lược đồ quan hệ R(U,F) với U là tập thuộc tính, F là tập phụ thuộc hàm. Lược đồ ơ dạng chuẩn BCNF nếu với mỗi phụ thuộc hàm X</a:t>
            </a:r>
            <a:r>
              <a:rPr lang="en-US" altLang="en-US" sz="2200" smtClean="0">
                <a:sym typeface="Wingdings" pitchFamily="2" charset="2"/>
              </a:rPr>
              <a:t> Y </a:t>
            </a:r>
            <a:r>
              <a:rPr lang="en-US" altLang="en-US" sz="2200" smtClean="0">
                <a:sym typeface="Symbol" pitchFamily="18" charset="2"/>
              </a:rPr>
              <a:t></a:t>
            </a:r>
            <a:r>
              <a:rPr lang="en-US" altLang="en-US" sz="2200" smtClean="0">
                <a:sym typeface="Wingdings" pitchFamily="2" charset="2"/>
              </a:rPr>
              <a:t> F nếu 1 trong 2 điều kiện sau là đúng:</a:t>
            </a:r>
          </a:p>
          <a:p>
            <a:pPr lvl="1" algn="just" eaLnBrk="1" hangingPunct="1"/>
            <a:r>
              <a:rPr lang="en-US" altLang="en-US" sz="2200" smtClean="0">
                <a:sym typeface="Wingdings" pitchFamily="2" charset="2"/>
              </a:rPr>
              <a:t>Y </a:t>
            </a:r>
            <a:r>
              <a:rPr lang="en-US" altLang="en-US" sz="2200" smtClean="0">
                <a:sym typeface="Symbol" pitchFamily="18" charset="2"/>
              </a:rPr>
              <a:t></a:t>
            </a:r>
            <a:r>
              <a:rPr lang="en-US" altLang="en-US" sz="2200" smtClean="0">
                <a:sym typeface="Wingdings" pitchFamily="2" charset="2"/>
              </a:rPr>
              <a:t> X ( phụ thuộc hàm tầm thường)</a:t>
            </a:r>
          </a:p>
          <a:p>
            <a:pPr lvl="1" algn="just" eaLnBrk="1" hangingPunct="1"/>
            <a:r>
              <a:rPr lang="en-US" altLang="en-US" sz="2200" smtClean="0">
                <a:sym typeface="Wingdings" pitchFamily="2" charset="2"/>
              </a:rPr>
              <a:t>X là siêu khóa của R</a:t>
            </a:r>
          </a:p>
        </p:txBody>
      </p:sp>
      <p:sp>
        <p:nvSpPr>
          <p:cNvPr id="36868"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F455A3E6-A52B-42F5-BA0F-F0892E914597}" type="slidenum">
              <a:rPr lang="en-US" altLang="en-US" sz="1000" smtClean="0">
                <a:solidFill>
                  <a:srgbClr val="A7A399"/>
                </a:solidFill>
              </a:rPr>
              <a:pPr>
                <a:spcBef>
                  <a:spcPct val="0"/>
                </a:spcBef>
                <a:buClrTx/>
                <a:buSzTx/>
                <a:buFontTx/>
                <a:buNone/>
              </a:pPr>
              <a:t>32</a:t>
            </a:fld>
            <a:endParaRPr lang="en-US" altLang="en-US" sz="1000" smtClean="0">
              <a:solidFill>
                <a:srgbClr val="A7A399"/>
              </a:solidFill>
            </a:endParaRPr>
          </a:p>
        </p:txBody>
      </p:sp>
      <p:pic>
        <p:nvPicPr>
          <p:cNvPr id="36869" name="Picture 3" descr="Fig05-07"/>
          <p:cNvPicPr>
            <a:picLocks noChangeAspect="1" noChangeArrowheads="1"/>
          </p:cNvPicPr>
          <p:nvPr/>
        </p:nvPicPr>
        <p:blipFill>
          <a:blip r:embed="rId2">
            <a:extLst>
              <a:ext uri="{28A0092B-C50C-407E-A947-70E740481C1C}">
                <a14:useLocalDpi xmlns:a14="http://schemas.microsoft.com/office/drawing/2010/main" val="0"/>
              </a:ext>
            </a:extLst>
          </a:blip>
          <a:srcRect l="26315" t="20967" r="27193" b="6451"/>
          <a:stretch>
            <a:fillRect/>
          </a:stretch>
        </p:blipFill>
        <p:spPr bwMode="auto">
          <a:xfrm>
            <a:off x="838200" y="4343400"/>
            <a:ext cx="3810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8"/>
          <p:cNvSpPr txBox="1">
            <a:spLocks noChangeArrowheads="1"/>
          </p:cNvSpPr>
          <p:nvPr/>
        </p:nvSpPr>
        <p:spPr bwMode="auto">
          <a:xfrm>
            <a:off x="5013325" y="4457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endParaRPr lang="en-US" altLang="en-US" sz="1800"/>
          </a:p>
        </p:txBody>
      </p:sp>
      <p:sp>
        <p:nvSpPr>
          <p:cNvPr id="36871" name="Text Box 9"/>
          <p:cNvSpPr txBox="1">
            <a:spLocks noChangeArrowheads="1"/>
          </p:cNvSpPr>
          <p:nvPr/>
        </p:nvSpPr>
        <p:spPr bwMode="auto">
          <a:xfrm>
            <a:off x="5105400" y="4953000"/>
            <a:ext cx="3368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2000"/>
              <a:t>Quan hệ này đạt chuẩn 3NF nhưng không đạt chuẩn BCNF</a:t>
            </a:r>
          </a:p>
        </p:txBody>
      </p:sp>
      <p:sp>
        <p:nvSpPr>
          <p:cNvPr id="36872" name="Line 10"/>
          <p:cNvSpPr>
            <a:spLocks noChangeShapeType="1"/>
          </p:cNvSpPr>
          <p:nvPr/>
        </p:nvSpPr>
        <p:spPr bwMode="auto">
          <a:xfrm>
            <a:off x="4648200" y="5334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Boyce-Codd</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(BCNF)</a:t>
            </a:r>
          </a:p>
        </p:txBody>
      </p:sp>
      <p:sp>
        <p:nvSpPr>
          <p:cNvPr id="37891" name="Rectangle 3"/>
          <p:cNvSpPr>
            <a:spLocks noGrp="1" noChangeArrowheads="1"/>
          </p:cNvSpPr>
          <p:nvPr>
            <p:ph idx="4294967295"/>
          </p:nvPr>
        </p:nvSpPr>
        <p:spPr>
          <a:xfrm>
            <a:off x="457200" y="1600200"/>
            <a:ext cx="8229600" cy="5029200"/>
          </a:xfrm>
        </p:spPr>
        <p:txBody>
          <a:bodyPr lIns="182880" tIns="91440"/>
          <a:lstStyle/>
          <a:p>
            <a:pPr marL="338138" indent="-338138" algn="just" eaLnBrk="1" hangingPunct="1"/>
            <a:r>
              <a:rPr lang="en-US" altLang="en-US" sz="2400" smtClean="0"/>
              <a:t>Hệ quả</a:t>
            </a:r>
          </a:p>
          <a:p>
            <a:pPr marL="746125" lvl="1" indent="-293688" algn="just" eaLnBrk="1" hangingPunct="1"/>
            <a:r>
              <a:rPr lang="en-US" altLang="en-US" smtClean="0"/>
              <a:t>Hệ quả 1: Nếu Q đạt chuẩn BC thì Q đạt chuẩn 3 (hiển nhiên do định nghĩa)</a:t>
            </a:r>
          </a:p>
          <a:p>
            <a:pPr marL="746125" lvl="1" indent="-293688" algn="just" eaLnBrk="1" hangingPunct="1"/>
            <a:r>
              <a:rPr lang="en-US" altLang="en-US" smtClean="0"/>
              <a:t>Hệ quả 2: Mỗi lược đồ có hai thuộc tính đều đạt chuẩn BC (xét phụ thuộc hàm có thể có của Q )</a:t>
            </a:r>
          </a:p>
          <a:p>
            <a:pPr marL="338138" indent="-338138" algn="just" eaLnBrk="1" hangingPunct="1"/>
            <a:r>
              <a:rPr lang="en-US" altLang="en-US" sz="2400" b="1" smtClean="0"/>
              <a:t>Định lý</a:t>
            </a:r>
          </a:p>
          <a:p>
            <a:pPr marL="746125" lvl="1" indent="-293688" algn="just" eaLnBrk="1" hangingPunct="1"/>
            <a:r>
              <a:rPr lang="en-US" altLang="en-US" i="1" smtClean="0"/>
              <a:t>Q là lược đồ quan hệ</a:t>
            </a:r>
          </a:p>
          <a:p>
            <a:pPr marL="746125" lvl="1" indent="-293688" algn="just" eaLnBrk="1" hangingPunct="1"/>
            <a:r>
              <a:rPr lang="en-US" altLang="en-US" i="1" smtClean="0"/>
              <a:t>F là tập các phụ thuộc hàm có vế phải một thuộc tính.</a:t>
            </a:r>
          </a:p>
          <a:p>
            <a:pPr marL="746125" lvl="1" indent="-293688" algn="just" eaLnBrk="1" hangingPunct="1"/>
            <a:r>
              <a:rPr lang="en-US" altLang="en-US" i="1" smtClean="0"/>
              <a:t>Q đạt chuẩn BC nếu và chỉ nếu mọi phụ thuộc hàm X</a:t>
            </a:r>
            <a:r>
              <a:rPr lang="en-US" altLang="en-US" smtClean="0"/>
              <a:t>→</a:t>
            </a:r>
            <a:r>
              <a:rPr lang="en-US" altLang="en-US" i="1" smtClean="0"/>
              <a:t>A </a:t>
            </a:r>
            <a:r>
              <a:rPr lang="en-US" altLang="en-US" b="1" i="1" smtClean="0"/>
              <a:t>với A</a:t>
            </a:r>
            <a:r>
              <a:rPr lang="en-US" altLang="en-US" b="1" i="1" smtClean="0">
                <a:sym typeface="Symbol" pitchFamily="18" charset="2"/>
              </a:rPr>
              <a:t></a:t>
            </a:r>
            <a:r>
              <a:rPr lang="en-US" altLang="en-US" b="1" i="1" smtClean="0"/>
              <a:t>X đều có X là siêu khóa</a:t>
            </a:r>
          </a:p>
        </p:txBody>
      </p:sp>
      <p:sp>
        <p:nvSpPr>
          <p:cNvPr id="37892"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66FC8014-B1EF-4CF5-A899-17D954683960}" type="slidenum">
              <a:rPr lang="en-US" altLang="en-US" sz="1000">
                <a:solidFill>
                  <a:srgbClr val="A7A399"/>
                </a:solidFill>
              </a:rPr>
              <a:pPr algn="r" eaLnBrk="1" hangingPunct="1">
                <a:spcBef>
                  <a:spcPct val="0"/>
                </a:spcBef>
                <a:buClrTx/>
                <a:buSzTx/>
                <a:buFontTx/>
                <a:buNone/>
              </a:pPr>
              <a:t>33</a:t>
            </a:fld>
            <a:endParaRPr lang="en-US" altLang="en-US" sz="1000">
              <a:solidFill>
                <a:srgbClr val="A7A399"/>
              </a:solidFill>
            </a:endParaRPr>
          </a:p>
        </p:txBody>
      </p:sp>
      <p:sp>
        <p:nvSpPr>
          <p:cNvPr id="37893" name="Text Box 6"/>
          <p:cNvSpPr txBox="1">
            <a:spLocks noChangeArrowheads="1"/>
          </p:cNvSpPr>
          <p:nvPr/>
        </p:nvSpPr>
        <p:spPr bwMode="auto">
          <a:xfrm>
            <a:off x="5013325" y="4457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endParaRPr lang="en-US" altLang="en-US" sz="1800"/>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Boyce-Codd</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(BCNF)</a:t>
            </a:r>
          </a:p>
        </p:txBody>
      </p:sp>
      <p:sp>
        <p:nvSpPr>
          <p:cNvPr id="38915" name="Rectangle 3"/>
          <p:cNvSpPr>
            <a:spLocks noGrp="1" noChangeArrowheads="1"/>
          </p:cNvSpPr>
          <p:nvPr>
            <p:ph idx="4294967295"/>
          </p:nvPr>
        </p:nvSpPr>
        <p:spPr>
          <a:xfrm>
            <a:off x="457200" y="1600200"/>
            <a:ext cx="8229600" cy="5029200"/>
          </a:xfrm>
        </p:spPr>
        <p:txBody>
          <a:bodyPr lIns="182880" tIns="91440"/>
          <a:lstStyle/>
          <a:p>
            <a:pPr marL="338138" indent="-338138" algn="just" eaLnBrk="1" hangingPunct="1">
              <a:lnSpc>
                <a:spcPct val="105000"/>
              </a:lnSpc>
              <a:buFont typeface="Wingdings" pitchFamily="2" charset="2"/>
              <a:buNone/>
            </a:pPr>
            <a:r>
              <a:rPr lang="en-US" altLang="en-US" sz="2400" b="1" i="1" smtClean="0">
                <a:solidFill>
                  <a:srgbClr val="CC3300"/>
                </a:solidFill>
              </a:rPr>
              <a:t>Thuật toán kiểm tra dạng chuẩn BC</a:t>
            </a:r>
          </a:p>
          <a:p>
            <a:pPr marL="338138" indent="-338138" algn="just" eaLnBrk="1" hangingPunct="1">
              <a:lnSpc>
                <a:spcPct val="105000"/>
              </a:lnSpc>
            </a:pPr>
            <a:r>
              <a:rPr lang="en-US" altLang="en-US" sz="2400" i="1" smtClean="0"/>
              <a:t>Vào: lược đồ quan hệ Q, tập phụ thuộc hàm F</a:t>
            </a:r>
          </a:p>
          <a:p>
            <a:pPr marL="338138" indent="-338138" algn="just" eaLnBrk="1" hangingPunct="1">
              <a:lnSpc>
                <a:spcPct val="105000"/>
              </a:lnSpc>
            </a:pPr>
            <a:r>
              <a:rPr lang="en-US" altLang="en-US" sz="2400" i="1" smtClean="0"/>
              <a:t>Ra: khẳng định Q đạt chuẩn BC hay không đạt chuẩn BC.</a:t>
            </a:r>
          </a:p>
          <a:p>
            <a:pPr marL="338138" indent="-338138" algn="just" eaLnBrk="1" hangingPunct="1">
              <a:lnSpc>
                <a:spcPct val="105000"/>
              </a:lnSpc>
            </a:pPr>
            <a:r>
              <a:rPr lang="en-US" altLang="en-US" sz="2400" b="1" smtClean="0"/>
              <a:t>Bước 1: </a:t>
            </a:r>
            <a:r>
              <a:rPr lang="en-US" altLang="en-US" sz="2400" smtClean="0"/>
              <a:t>Tìm tất cả khóa của Q</a:t>
            </a:r>
          </a:p>
          <a:p>
            <a:pPr marL="338138" indent="-338138" algn="just" eaLnBrk="1" hangingPunct="1">
              <a:lnSpc>
                <a:spcPct val="105000"/>
              </a:lnSpc>
            </a:pPr>
            <a:r>
              <a:rPr lang="en-US" altLang="en-US" sz="2400" b="1" smtClean="0"/>
              <a:t>Bước 2: </a:t>
            </a:r>
            <a:r>
              <a:rPr lang="en-US" altLang="en-US" sz="2400" smtClean="0"/>
              <a:t>Từ F tạo tập phụ thuộc hàm tương đương F</a:t>
            </a:r>
            <a:r>
              <a:rPr lang="en-US" altLang="en-US" sz="2400" baseline="-25000" smtClean="0"/>
              <a:t>1tt</a:t>
            </a:r>
            <a:r>
              <a:rPr lang="en-US" altLang="en-US" sz="2400" smtClean="0"/>
              <a:t> có vế phải một thuộc tính</a:t>
            </a:r>
          </a:p>
          <a:p>
            <a:pPr marL="338138" indent="-338138" algn="just" eaLnBrk="1" hangingPunct="1">
              <a:lnSpc>
                <a:spcPct val="105000"/>
              </a:lnSpc>
            </a:pPr>
            <a:r>
              <a:rPr lang="en-US" altLang="en-US" sz="2400" b="1" smtClean="0"/>
              <a:t>Bước 3: </a:t>
            </a:r>
            <a:r>
              <a:rPr lang="en-US" altLang="en-US" sz="2400" smtClean="0"/>
              <a:t>Nếu mọi phụ thuộc hàm X → A </a:t>
            </a:r>
            <a:r>
              <a:rPr lang="en-US" altLang="en-US" sz="2400" smtClean="0">
                <a:sym typeface="Symbol" pitchFamily="18" charset="2"/>
              </a:rPr>
              <a:t></a:t>
            </a:r>
            <a:r>
              <a:rPr lang="en-US" altLang="en-US" sz="2400" smtClean="0"/>
              <a:t> F</a:t>
            </a:r>
            <a:r>
              <a:rPr lang="en-US" altLang="en-US" sz="2400" baseline="-25000" smtClean="0"/>
              <a:t>1tt</a:t>
            </a:r>
            <a:r>
              <a:rPr lang="en-US" altLang="en-US" sz="2400" smtClean="0"/>
              <a:t> với A∉X đều có X là siêu khóa thì Q đạt chuẩn BC ngược lại Q không đạt chuẩn BC</a:t>
            </a:r>
          </a:p>
        </p:txBody>
      </p:sp>
      <p:sp>
        <p:nvSpPr>
          <p:cNvPr id="38916"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3E440AFB-1A80-4AB7-81AA-4BF610387EDD}" type="slidenum">
              <a:rPr lang="en-US" altLang="en-US" sz="1000">
                <a:solidFill>
                  <a:srgbClr val="A7A399"/>
                </a:solidFill>
              </a:rPr>
              <a:pPr algn="r" eaLnBrk="1" hangingPunct="1">
                <a:spcBef>
                  <a:spcPct val="0"/>
                </a:spcBef>
                <a:buClrTx/>
                <a:buSzTx/>
                <a:buFontTx/>
                <a:buNone/>
              </a:pPr>
              <a:t>34</a:t>
            </a:fld>
            <a:endParaRPr lang="en-US" altLang="en-US" sz="1000">
              <a:solidFill>
                <a:srgbClr val="A7A399"/>
              </a:solidFill>
            </a:endParaRPr>
          </a:p>
        </p:txBody>
      </p:sp>
      <p:sp>
        <p:nvSpPr>
          <p:cNvPr id="38917" name="Text Box 5"/>
          <p:cNvSpPr txBox="1">
            <a:spLocks noChangeArrowheads="1"/>
          </p:cNvSpPr>
          <p:nvPr/>
        </p:nvSpPr>
        <p:spPr bwMode="auto">
          <a:xfrm>
            <a:off x="5013325" y="4457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endParaRPr lang="en-US" altLang="en-US" sz="1800"/>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Boyce-Codd</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(BCNF)</a:t>
            </a:r>
          </a:p>
        </p:txBody>
      </p:sp>
      <p:sp>
        <p:nvSpPr>
          <p:cNvPr id="39939" name="Rectangle 3"/>
          <p:cNvSpPr>
            <a:spLocks noGrp="1" noChangeArrowheads="1"/>
          </p:cNvSpPr>
          <p:nvPr>
            <p:ph idx="4294967295"/>
          </p:nvPr>
        </p:nvSpPr>
        <p:spPr>
          <a:xfrm>
            <a:off x="457200" y="1600200"/>
            <a:ext cx="8229600" cy="5029200"/>
          </a:xfrm>
        </p:spPr>
        <p:txBody>
          <a:bodyPr lIns="182880" tIns="91440"/>
          <a:lstStyle/>
          <a:p>
            <a:pPr marL="338138" indent="-338138" eaLnBrk="1" hangingPunct="1"/>
            <a:r>
              <a:rPr lang="en-US" altLang="en-US" sz="2200" smtClean="0"/>
              <a:t>Ví dụ: Q(A,B,C,D,E,I) F={ACD→EBI;CE→AD}. Hỏi Q có đạt chuẩn BC không?</a:t>
            </a:r>
          </a:p>
          <a:p>
            <a:pPr marL="338138" indent="-338138" eaLnBrk="1" hangingPunct="1"/>
            <a:r>
              <a:rPr lang="en-US" altLang="en-US" sz="2200" smtClean="0"/>
              <a:t>Giải: TN={C} TG={ADE}</a:t>
            </a:r>
          </a:p>
        </p:txBody>
      </p:sp>
      <p:sp>
        <p:nvSpPr>
          <p:cNvPr id="39940"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40833B70-B4B3-4523-9C81-DEBE5E102CEE}" type="slidenum">
              <a:rPr lang="en-US" altLang="en-US" sz="1000">
                <a:solidFill>
                  <a:srgbClr val="A7A399"/>
                </a:solidFill>
              </a:rPr>
              <a:pPr algn="r" eaLnBrk="1" hangingPunct="1">
                <a:spcBef>
                  <a:spcPct val="0"/>
                </a:spcBef>
                <a:buClrTx/>
                <a:buSzTx/>
                <a:buFontTx/>
                <a:buNone/>
              </a:pPr>
              <a:t>35</a:t>
            </a:fld>
            <a:endParaRPr lang="en-US" altLang="en-US" sz="1000">
              <a:solidFill>
                <a:srgbClr val="A7A399"/>
              </a:solidFill>
            </a:endParaRPr>
          </a:p>
        </p:txBody>
      </p:sp>
      <p:sp>
        <p:nvSpPr>
          <p:cNvPr id="39941" name="Text Box 5"/>
          <p:cNvSpPr txBox="1">
            <a:spLocks noChangeArrowheads="1"/>
          </p:cNvSpPr>
          <p:nvPr/>
        </p:nvSpPr>
        <p:spPr bwMode="auto">
          <a:xfrm>
            <a:off x="5013325" y="4457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endParaRPr lang="en-US" altLang="en-US" sz="1800"/>
          </a:p>
        </p:txBody>
      </p:sp>
      <p:pic>
        <p:nvPicPr>
          <p:cNvPr id="399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71800"/>
            <a:ext cx="6858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Text Box 7"/>
          <p:cNvSpPr txBox="1">
            <a:spLocks noChangeArrowheads="1"/>
          </p:cNvSpPr>
          <p:nvPr/>
        </p:nvSpPr>
        <p:spPr bwMode="auto">
          <a:xfrm>
            <a:off x="609600" y="56388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2000"/>
              <a:t>F ≡ F1tt={ACD→E,ACD→B,ACD→I,CE→A,CE→D}</a:t>
            </a:r>
          </a:p>
          <a:p>
            <a:pPr>
              <a:spcBef>
                <a:spcPct val="0"/>
              </a:spcBef>
              <a:buClrTx/>
              <a:buSzTx/>
              <a:buFontTx/>
              <a:buNone/>
            </a:pPr>
            <a:r>
              <a:rPr lang="en-US" altLang="en-US" sz="2000"/>
              <a:t>Mọi phụ thuộc hàm của F1tt đều có vế trái là siêu khóa </a:t>
            </a:r>
            <a:r>
              <a:rPr lang="en-US" altLang="en-US" sz="2000">
                <a:sym typeface="Symbol" pitchFamily="18" charset="2"/>
              </a:rPr>
              <a:t></a:t>
            </a:r>
            <a:r>
              <a:rPr lang="en-US" altLang="en-US" sz="2000"/>
              <a:t> Q đạt dạng chuẩn BC</a:t>
            </a:r>
          </a:p>
        </p:txBody>
      </p:sp>
      <p:sp>
        <p:nvSpPr>
          <p:cNvPr id="2" name="Rectangle 1"/>
          <p:cNvSpPr/>
          <p:nvPr/>
        </p:nvSpPr>
        <p:spPr>
          <a:xfrm>
            <a:off x="609600" y="2476500"/>
            <a:ext cx="8382000"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Footer Placeholder 2"/>
          <p:cNvSpPr>
            <a:spLocks noGrp="1"/>
          </p:cNvSpPr>
          <p:nvPr>
            <p:ph type="ftr" sz="quarter" idx="11"/>
          </p:nvPr>
        </p:nvSpPr>
        <p:spPr/>
        <p:txBody>
          <a:bodyPr/>
          <a:lstStyle/>
          <a:p>
            <a:pPr>
              <a:defRPr/>
            </a:pPr>
            <a:r>
              <a:rPr lang="en-US" smtClean="0"/>
              <a:t>Trần Thi Kim Chi</a:t>
            </a:r>
            <a:endParaRPr lang="en-US"/>
          </a:p>
        </p:txBody>
      </p:sp>
      <p:sp>
        <p:nvSpPr>
          <p:cNvPr id="4" name="Slide Number Placeholder 3"/>
          <p:cNvSpPr>
            <a:spLocks noGrp="1"/>
          </p:cNvSpPr>
          <p:nvPr>
            <p:ph type="sldNum" sz="quarter" idx="12"/>
          </p:nvPr>
        </p:nvSpPr>
        <p:spPr/>
        <p:txBody>
          <a:bodyPr/>
          <a:lstStyle/>
          <a:p>
            <a:pPr>
              <a:defRPr/>
            </a:pPr>
            <a:fld id="{1F70B3A6-934E-420F-8427-98A7DEA0267C}" type="slidenum">
              <a:rPr lang="en-US" smtClean="0"/>
              <a:pPr>
                <a:defRPr/>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Boyce-Codd</a:t>
            </a:r>
            <a:br>
              <a:rPr lang="en-US" sz="4000" smtClean="0">
                <a:solidFill>
                  <a:srgbClr val="0000FF"/>
                </a:solidFill>
                <a:effectLst>
                  <a:outerShdw blurRad="38100" dist="38100" dir="2700000" algn="tl">
                    <a:srgbClr val="C0C0C0"/>
                  </a:outerShdw>
                </a:effectLst>
                <a:latin typeface="Arial" charset="0"/>
              </a:rPr>
            </a:br>
            <a:r>
              <a:rPr lang="en-US" sz="2800" smtClean="0">
                <a:solidFill>
                  <a:srgbClr val="0000FF"/>
                </a:solidFill>
                <a:effectLst>
                  <a:outerShdw blurRad="38100" dist="38100" dir="2700000" algn="tl">
                    <a:srgbClr val="C0C0C0"/>
                  </a:outerShdw>
                </a:effectLst>
                <a:latin typeface="Arial" charset="0"/>
              </a:rPr>
              <a:t>(BCNF)</a:t>
            </a:r>
          </a:p>
        </p:txBody>
      </p:sp>
      <p:sp>
        <p:nvSpPr>
          <p:cNvPr id="40963" name="Rectangle 3"/>
          <p:cNvSpPr>
            <a:spLocks noGrp="1" noChangeArrowheads="1"/>
          </p:cNvSpPr>
          <p:nvPr>
            <p:ph idx="4294967295"/>
          </p:nvPr>
        </p:nvSpPr>
        <p:spPr>
          <a:xfrm>
            <a:off x="457200" y="1600200"/>
            <a:ext cx="8229600" cy="5029200"/>
          </a:xfrm>
        </p:spPr>
        <p:txBody>
          <a:bodyPr lIns="182880" tIns="91440"/>
          <a:lstStyle/>
          <a:p>
            <a:pPr marL="338138" indent="-338138" eaLnBrk="1" hangingPunct="1"/>
            <a:r>
              <a:rPr lang="en-US" altLang="en-US" sz="2400" smtClean="0"/>
              <a:t>Ví dụ 8: Q(SV,MH,THAY)F = {SV,MH → THAY;THAY → MH}</a:t>
            </a:r>
          </a:p>
          <a:p>
            <a:pPr marL="338138" indent="-338138" eaLnBrk="1" hangingPunct="1">
              <a:buFont typeface="Wingdings" pitchFamily="2" charset="2"/>
              <a:buNone/>
            </a:pPr>
            <a:r>
              <a:rPr lang="en-US" altLang="en-US" sz="2400" smtClean="0"/>
              <a:t>	Quan hệ trên đạt chuẩn 3 nhưng không đạt chuẩn BC..</a:t>
            </a:r>
          </a:p>
          <a:p>
            <a:pPr marL="338138" indent="-338138" eaLnBrk="1" hangingPunct="1"/>
            <a:r>
              <a:rPr lang="en-US" altLang="en-US" sz="2400" smtClean="0"/>
              <a:t>Ví dụ 9:</a:t>
            </a:r>
          </a:p>
          <a:p>
            <a:pPr marL="746125" lvl="1" indent="-293688" eaLnBrk="1" hangingPunct="1">
              <a:buFont typeface="Wingdings" pitchFamily="2" charset="2"/>
              <a:buNone/>
            </a:pPr>
            <a:r>
              <a:rPr lang="en-US" altLang="en-US" sz="2200" smtClean="0"/>
              <a:t>Chẳng hạn cho Q(A,B,C,D) và F={AB → C; D → B; C → ABD}</a:t>
            </a:r>
          </a:p>
          <a:p>
            <a:pPr marL="746125" lvl="1" indent="-293688" eaLnBrk="1" hangingPunct="1">
              <a:buFont typeface="Wingdings" pitchFamily="2" charset="2"/>
              <a:buNone/>
            </a:pPr>
            <a:r>
              <a:rPr lang="en-US" altLang="en-US" sz="2200" smtClean="0"/>
              <a:t>thì Q là 3NF nhưng không là BCNF</a:t>
            </a:r>
          </a:p>
          <a:p>
            <a:pPr marL="746125" lvl="1" indent="-293688" eaLnBrk="1" hangingPunct="1">
              <a:buFont typeface="Wingdings" pitchFamily="2" charset="2"/>
              <a:buNone/>
            </a:pPr>
            <a:r>
              <a:rPr lang="en-US" altLang="en-US" sz="2200" smtClean="0"/>
              <a:t>Nếu F={B → D,A → C,C → ABD} là 2 NF nhưng không là 3 NF</a:t>
            </a:r>
          </a:p>
        </p:txBody>
      </p:sp>
      <p:sp>
        <p:nvSpPr>
          <p:cNvPr id="40964"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C0E0EAA8-B180-472A-B2BA-B4BA00B2C4E7}" type="slidenum">
              <a:rPr lang="en-US" altLang="en-US" sz="1000">
                <a:solidFill>
                  <a:srgbClr val="A7A399"/>
                </a:solidFill>
              </a:rPr>
              <a:pPr algn="r" eaLnBrk="1" hangingPunct="1">
                <a:spcBef>
                  <a:spcPct val="0"/>
                </a:spcBef>
                <a:buClrTx/>
                <a:buSzTx/>
                <a:buFontTx/>
                <a:buNone/>
              </a:pPr>
              <a:t>36</a:t>
            </a:fld>
            <a:endParaRPr lang="en-US" altLang="en-US" sz="1000">
              <a:solidFill>
                <a:srgbClr val="A7A399"/>
              </a:solidFill>
            </a:endParaRPr>
          </a:p>
        </p:txBody>
      </p:sp>
      <p:sp>
        <p:nvSpPr>
          <p:cNvPr id="40965" name="Text Box 5"/>
          <p:cNvSpPr txBox="1">
            <a:spLocks noChangeArrowheads="1"/>
          </p:cNvSpPr>
          <p:nvPr/>
        </p:nvSpPr>
        <p:spPr bwMode="auto">
          <a:xfrm>
            <a:off x="5013325" y="44577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endParaRPr lang="en-US" altLang="en-US" sz="1800"/>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Chuyển đổi thành BCNF</a:t>
            </a:r>
          </a:p>
        </p:txBody>
      </p:sp>
      <p:sp>
        <p:nvSpPr>
          <p:cNvPr id="41987" name="Rectangle 3"/>
          <p:cNvSpPr>
            <a:spLocks noGrp="1" noChangeArrowheads="1"/>
          </p:cNvSpPr>
          <p:nvPr>
            <p:ph idx="4294967295"/>
          </p:nvPr>
        </p:nvSpPr>
        <p:spPr>
          <a:xfrm>
            <a:off x="457200" y="1676400"/>
            <a:ext cx="8183563" cy="4187825"/>
          </a:xfrm>
        </p:spPr>
        <p:txBody>
          <a:bodyPr lIns="182880" tIns="91440"/>
          <a:lstStyle/>
          <a:p>
            <a:pPr algn="just" eaLnBrk="1" hangingPunct="1"/>
            <a:r>
              <a:rPr lang="en-US" altLang="en-US" sz="2400" smtClean="0"/>
              <a:t>Một quan hệ ở BCNF thì nó cũng ở dạng 3NF</a:t>
            </a:r>
          </a:p>
          <a:p>
            <a:pPr algn="just" eaLnBrk="1" hangingPunct="1"/>
            <a:r>
              <a:rPr lang="en-US" altLang="en-US" sz="2400" smtClean="0"/>
              <a:t>Có thể biến đổi trực tiếp bảng từ 1NF thành BCNF, mà không cần phải qua các bước chuẩn hóa 2NF, 3NF</a:t>
            </a:r>
          </a:p>
          <a:p>
            <a:pPr lvl="1" algn="just" eaLnBrk="1" hangingPunct="1"/>
            <a:r>
              <a:rPr lang="en-US" altLang="en-US" smtClean="0"/>
              <a:t>Loại bỏ các định thuộc không phải là siêu khoá </a:t>
            </a:r>
          </a:p>
          <a:p>
            <a:pPr lvl="1" algn="just" eaLnBrk="1" hangingPunct="1"/>
            <a:r>
              <a:rPr lang="en-US" altLang="en-US" smtClean="0"/>
              <a:t>Tạo các quan hệ mới tương ứng với các định thuộc sao cho định thuộc  trở thành siêu khoá của quan hệ mới</a:t>
            </a:r>
          </a:p>
        </p:txBody>
      </p:sp>
      <p:sp>
        <p:nvSpPr>
          <p:cNvPr id="41988"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CD322AB3-4914-423B-9E7B-394E6E99C864}" type="slidenum">
              <a:rPr lang="en-US" altLang="en-US" sz="1000" smtClean="0">
                <a:solidFill>
                  <a:srgbClr val="A7A399"/>
                </a:solidFill>
              </a:rPr>
              <a:pPr>
                <a:spcBef>
                  <a:spcPct val="0"/>
                </a:spcBef>
                <a:buClrTx/>
                <a:buSzTx/>
                <a:buFontTx/>
                <a:buNone/>
              </a:pPr>
              <a:t>37</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So sánh 3NF và BCNF</a:t>
            </a:r>
          </a:p>
        </p:txBody>
      </p:sp>
      <p:sp>
        <p:nvSpPr>
          <p:cNvPr id="43011" name="Rectangle 3"/>
          <p:cNvSpPr>
            <a:spLocks noGrp="1" noChangeArrowheads="1"/>
          </p:cNvSpPr>
          <p:nvPr>
            <p:ph idx="4294967295"/>
          </p:nvPr>
        </p:nvSpPr>
        <p:spPr>
          <a:xfrm>
            <a:off x="457200" y="1676400"/>
            <a:ext cx="8183563" cy="4187825"/>
          </a:xfrm>
        </p:spPr>
        <p:txBody>
          <a:bodyPr lIns="182880" tIns="91440"/>
          <a:lstStyle/>
          <a:p>
            <a:pPr algn="just" eaLnBrk="1" hangingPunct="1"/>
            <a:r>
              <a:rPr lang="en-US" altLang="en-US" sz="2400" smtClean="0"/>
              <a:t>BCNF được xem là trường hợp đặc biệt của 3NF</a:t>
            </a:r>
          </a:p>
          <a:p>
            <a:pPr algn="just" eaLnBrk="1" hangingPunct="1"/>
            <a:r>
              <a:rPr lang="en-US" altLang="en-US" sz="2400" smtClean="0"/>
              <a:t>Với quan hệ có nhiều candidate key phức hợp thì BCNF sẽ tránh được hai  bất thường có thể xảy ra ở 3NF</a:t>
            </a:r>
          </a:p>
          <a:p>
            <a:pPr lvl="1" algn="just" eaLnBrk="1" hangingPunct="1"/>
            <a:r>
              <a:rPr lang="en-US" altLang="en-US" smtClean="0"/>
              <a:t>1 phần của khóa xác định 1 phần của khóa khác</a:t>
            </a:r>
          </a:p>
          <a:p>
            <a:pPr lvl="1" algn="just" eaLnBrk="1" hangingPunct="1"/>
            <a:r>
              <a:rPr lang="en-US" altLang="en-US" smtClean="0"/>
              <a:t>Cột không khóa xác định 1 phần của khóa</a:t>
            </a:r>
          </a:p>
          <a:p>
            <a:pPr algn="just" eaLnBrk="1" hangingPunct="1"/>
            <a:endParaRPr lang="en-US" altLang="en-US" sz="2400" smtClean="0"/>
          </a:p>
        </p:txBody>
      </p:sp>
      <p:sp>
        <p:nvSpPr>
          <p:cNvPr id="43012"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80B4FE3C-B5D9-439A-8F0A-428B732335A1}" type="slidenum">
              <a:rPr lang="en-US" altLang="en-US" sz="1000" smtClean="0">
                <a:solidFill>
                  <a:srgbClr val="A7A399"/>
                </a:solidFill>
              </a:rPr>
              <a:pPr>
                <a:spcBef>
                  <a:spcPct val="0"/>
                </a:spcBef>
                <a:buClrTx/>
                <a:buSzTx/>
                <a:buFontTx/>
                <a:buNone/>
              </a:pPr>
              <a:t>38</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Candidate key và BCNF</a:t>
            </a:r>
          </a:p>
        </p:txBody>
      </p:sp>
      <p:sp>
        <p:nvSpPr>
          <p:cNvPr id="44035" name="Rectangle 3"/>
          <p:cNvSpPr>
            <a:spLocks noGrp="1" noChangeArrowheads="1"/>
          </p:cNvSpPr>
          <p:nvPr>
            <p:ph idx="4294967295"/>
          </p:nvPr>
        </p:nvSpPr>
        <p:spPr>
          <a:xfrm>
            <a:off x="457200" y="1676400"/>
            <a:ext cx="8183563" cy="4187825"/>
          </a:xfrm>
        </p:spPr>
        <p:txBody>
          <a:bodyPr lIns="182880" tIns="91440"/>
          <a:lstStyle/>
          <a:p>
            <a:pPr algn="just" eaLnBrk="1" hangingPunct="1">
              <a:lnSpc>
                <a:spcPct val="105000"/>
              </a:lnSpc>
            </a:pPr>
            <a:r>
              <a:rPr lang="en-US" altLang="en-US" sz="2400" smtClean="0"/>
              <a:t>Một quan niệm sai lầm khi cho rằng một bảng với nhiều candidate key sẽ vi phạm chuẩn BCNF.</a:t>
            </a:r>
          </a:p>
          <a:p>
            <a:pPr algn="just" eaLnBrk="1" hangingPunct="1">
              <a:lnSpc>
                <a:spcPct val="105000"/>
              </a:lnSpc>
            </a:pPr>
            <a:r>
              <a:rPr lang="en-US" altLang="en-US" sz="2400" smtClean="0"/>
              <a:t>Nhiều candidate key không vi phạm BCNF hay 3NF, không cần phải phân chia bảng chỉ vì nó có nhiều candidate key</a:t>
            </a:r>
          </a:p>
          <a:p>
            <a:pPr algn="just" eaLnBrk="1" hangingPunct="1">
              <a:lnSpc>
                <a:spcPct val="105000"/>
              </a:lnSpc>
            </a:pPr>
            <a:endParaRPr lang="en-US" altLang="en-US" sz="2400" smtClean="0"/>
          </a:p>
        </p:txBody>
      </p:sp>
      <p:sp>
        <p:nvSpPr>
          <p:cNvPr id="44036"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34EA0A6D-6134-4414-8C13-BE3BA17AFDA1}" type="slidenum">
              <a:rPr lang="en-US" altLang="en-US" sz="1000" smtClean="0">
                <a:solidFill>
                  <a:srgbClr val="A7A399"/>
                </a:solidFill>
              </a:rPr>
              <a:pPr>
                <a:spcBef>
                  <a:spcPct val="0"/>
                </a:spcBef>
                <a:buClrTx/>
                <a:buSzTx/>
                <a:buFontTx/>
                <a:buNone/>
              </a:pPr>
              <a:t>39</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latin typeface="Arial" charset="0"/>
              </a:rPr>
              <a:t>Chuẩn hóa</a:t>
            </a:r>
          </a:p>
        </p:txBody>
      </p:sp>
      <p:sp>
        <p:nvSpPr>
          <p:cNvPr id="10243" name="Rectangle 3"/>
          <p:cNvSpPr>
            <a:spLocks noGrp="1" noChangeArrowheads="1"/>
          </p:cNvSpPr>
          <p:nvPr>
            <p:ph idx="4294967295"/>
          </p:nvPr>
        </p:nvSpPr>
        <p:spPr>
          <a:xfrm>
            <a:off x="457200" y="1676400"/>
            <a:ext cx="8183563" cy="4187825"/>
          </a:xfrm>
        </p:spPr>
        <p:txBody>
          <a:bodyPr lIns="182880" tIns="91440"/>
          <a:lstStyle/>
          <a:p>
            <a:pPr algn="just" eaLnBrk="1" hangingPunct="1">
              <a:defRPr/>
            </a:pPr>
            <a:r>
              <a:rPr lang="en-US" sz="2400" b="1" smtClean="0">
                <a:solidFill>
                  <a:schemeClr val="tx2"/>
                </a:solidFill>
              </a:rPr>
              <a:t>Mục đích: </a:t>
            </a:r>
            <a:r>
              <a:rPr lang="en-US" sz="2400" smtClean="0"/>
              <a:t>loại bỏ các bất thường của 1 quan hệ để có được các quan hệ có cấu trúc tốt hơn, nhỏ hơn</a:t>
            </a:r>
          </a:p>
          <a:p>
            <a:pPr algn="just" eaLnBrk="1" hangingPunct="1">
              <a:defRPr/>
            </a:pPr>
            <a:r>
              <a:rPr lang="en-US" sz="2400" b="1" smtClean="0">
                <a:solidFill>
                  <a:schemeClr val="tx2"/>
                </a:solidFill>
              </a:rPr>
              <a:t>Quan hệ có cấu trúc tốt (well-structured relation): </a:t>
            </a:r>
            <a:r>
              <a:rPr lang="en-US" sz="2400" smtClean="0"/>
              <a:t>là quan hệ có sự dư thừa dữ liệu là tối thiểu và cho phép người dùng thêm, sửa, xóa mà không gây ra mâu thuẫn dữ liệu</a:t>
            </a:r>
          </a:p>
          <a:p>
            <a:pPr algn="just" eaLnBrk="1" hangingPunct="1">
              <a:defRPr/>
            </a:pPr>
            <a:r>
              <a:rPr lang="en-US" sz="2400" smtClean="0">
                <a:effectLst>
                  <a:outerShdw blurRad="38100" dist="38100" dir="2700000" algn="tl">
                    <a:srgbClr val="C0C0C0"/>
                  </a:outerShdw>
                </a:effectLst>
                <a:sym typeface="Wingdings" pitchFamily="2" charset="2"/>
              </a:rPr>
              <a:t>Quan hệ được chuẩn hóa là quan hệ trong đó mỗi miền của một thuộc tính chỉ chứa những giá trị nguyên tố. Do đó mỗi giá trị trong quan hệ cũng là nguyên tố. Quan hệ có chứa các miền trị là không nguyên tố gọi là quan hệ không chuẩn hóa.</a:t>
            </a:r>
          </a:p>
          <a:p>
            <a:pPr algn="just" eaLnBrk="1" hangingPunct="1">
              <a:defRPr/>
            </a:pPr>
            <a:r>
              <a:rPr lang="en-US" sz="2400" smtClean="0">
                <a:effectLst>
                  <a:outerShdw blurRad="38100" dist="38100" dir="2700000" algn="tl">
                    <a:srgbClr val="C0C0C0"/>
                  </a:outerShdw>
                </a:effectLst>
                <a:sym typeface="Wingdings" pitchFamily="2" charset="2"/>
              </a:rPr>
              <a:t>Một quan hệ được chuẩn hóa có thể được tách thành nhiều quan hệ chuẩn hóa khác và không làm mất thông tin.</a:t>
            </a:r>
            <a:endParaRPr lang="en-US" sz="2400" smtClean="0">
              <a:effectLst>
                <a:outerShdw blurRad="38100" dist="38100" dir="2700000" algn="tl">
                  <a:srgbClr val="C0C0C0"/>
                </a:outerShdw>
              </a:effectLst>
            </a:endParaRPr>
          </a:p>
          <a:p>
            <a:pPr algn="just" eaLnBrk="1" hangingPunct="1">
              <a:defRPr/>
            </a:pPr>
            <a:endParaRPr lang="en-US" sz="2400" smtClean="0"/>
          </a:p>
        </p:txBody>
      </p:sp>
      <p:sp>
        <p:nvSpPr>
          <p:cNvPr id="10244"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1E6E8AB8-4C6E-43F7-8131-2DC34C9B544F}" type="slidenum">
              <a:rPr lang="en-US" altLang="en-US" sz="1000" smtClean="0">
                <a:solidFill>
                  <a:srgbClr val="A7A399"/>
                </a:solidFill>
              </a:rPr>
              <a:pPr>
                <a:spcBef>
                  <a:spcPct val="0"/>
                </a:spcBef>
                <a:buClrTx/>
                <a:buSzTx/>
                <a:buFontTx/>
                <a:buNone/>
              </a:pPr>
              <a:t>4</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533400" y="1524000"/>
            <a:ext cx="2895600" cy="533400"/>
          </a:xfrm>
        </p:spPr>
        <p:txBody>
          <a:bodyPr>
            <a:normAutofit/>
          </a:bodyPr>
          <a:lstStyle/>
          <a:p>
            <a:pPr eaLnBrk="1" hangingPunct="1">
              <a:defRPr/>
            </a:pPr>
            <a:r>
              <a:rPr lang="en-US" sz="2400" smtClean="0">
                <a:effectLst>
                  <a:outerShdw blurRad="38100" dist="38100" dir="2700000" algn="tl">
                    <a:srgbClr val="C0C0C0"/>
                  </a:outerShdw>
                </a:effectLst>
                <a:latin typeface="Times New Roman" pitchFamily="18" charset="0"/>
              </a:rPr>
              <a:t>Ví dụ</a:t>
            </a:r>
          </a:p>
        </p:txBody>
      </p:sp>
      <p:sp>
        <p:nvSpPr>
          <p:cNvPr id="45059" name="Rectangle 3"/>
          <p:cNvSpPr>
            <a:spLocks noGrp="1" noChangeArrowheads="1"/>
          </p:cNvSpPr>
          <p:nvPr>
            <p:ph idx="4294967295"/>
          </p:nvPr>
        </p:nvSpPr>
        <p:spPr>
          <a:xfrm>
            <a:off x="533400" y="2133600"/>
            <a:ext cx="8229600" cy="5410200"/>
          </a:xfrm>
        </p:spPr>
        <p:txBody>
          <a:bodyPr lIns="182880" tIns="91440"/>
          <a:lstStyle/>
          <a:p>
            <a:pPr eaLnBrk="1" hangingPunct="1">
              <a:lnSpc>
                <a:spcPct val="80000"/>
              </a:lnSpc>
            </a:pPr>
            <a:r>
              <a:rPr lang="en-US" altLang="en-US" sz="2400" smtClean="0"/>
              <a:t>Xét lược đồ phụ thuộc sau:</a:t>
            </a:r>
          </a:p>
          <a:p>
            <a:pPr eaLnBrk="1" hangingPunct="1">
              <a:lnSpc>
                <a:spcPct val="80000"/>
              </a:lnSpc>
            </a:pPr>
            <a:endParaRPr lang="en-US" altLang="en-US" sz="2400" smtClean="0"/>
          </a:p>
          <a:p>
            <a:pPr eaLnBrk="1" hangingPunct="1">
              <a:lnSpc>
                <a:spcPct val="80000"/>
              </a:lnSpc>
            </a:pPr>
            <a:endParaRPr lang="en-US" altLang="en-US" sz="2400" smtClean="0"/>
          </a:p>
          <a:p>
            <a:pPr eaLnBrk="1" hangingPunct="1">
              <a:lnSpc>
                <a:spcPct val="80000"/>
              </a:lnSpc>
              <a:buFont typeface="Wingdings" pitchFamily="2" charset="2"/>
              <a:buNone/>
            </a:pPr>
            <a:endParaRPr lang="en-US" altLang="en-US" sz="2400" smtClean="0"/>
          </a:p>
          <a:p>
            <a:pPr eaLnBrk="1" hangingPunct="1">
              <a:lnSpc>
                <a:spcPct val="80000"/>
              </a:lnSpc>
              <a:buFont typeface="Wingdings" pitchFamily="2" charset="2"/>
              <a:buNone/>
            </a:pPr>
            <a:endParaRPr lang="en-US" altLang="en-US" sz="2400" smtClean="0"/>
          </a:p>
          <a:p>
            <a:pPr eaLnBrk="1" hangingPunct="1">
              <a:lnSpc>
                <a:spcPct val="80000"/>
              </a:lnSpc>
              <a:buFont typeface="Wingdings" pitchFamily="2" charset="2"/>
              <a:buNone/>
            </a:pPr>
            <a:r>
              <a:rPr lang="en-US" altLang="en-US" sz="2200" smtClean="0"/>
              <a:t>Mã_SV	       Mã_Môn	     Email	    Diem</a:t>
            </a:r>
          </a:p>
          <a:p>
            <a:pPr eaLnBrk="1" hangingPunct="1">
              <a:lnSpc>
                <a:spcPct val="80000"/>
              </a:lnSpc>
              <a:buFont typeface="Wingdings" pitchFamily="2" charset="2"/>
              <a:buNone/>
            </a:pPr>
            <a:endParaRPr lang="en-US" altLang="en-US" sz="2200" smtClean="0"/>
          </a:p>
          <a:p>
            <a:pPr eaLnBrk="1" hangingPunct="1">
              <a:lnSpc>
                <a:spcPct val="80000"/>
              </a:lnSpc>
            </a:pPr>
            <a:r>
              <a:rPr lang="en-US" altLang="en-US" sz="2200" smtClean="0"/>
              <a:t>Hai candidate key: Ma_SV+Ma_Mon; Email+Ma_Mon</a:t>
            </a:r>
          </a:p>
          <a:p>
            <a:pPr eaLnBrk="1" hangingPunct="1">
              <a:lnSpc>
                <a:spcPct val="80000"/>
              </a:lnSpc>
            </a:pPr>
            <a:r>
              <a:rPr lang="en-US" altLang="en-US" sz="2200" smtClean="0"/>
              <a:t>Chỉ có 1 thuộc tính không khóa là Diem</a:t>
            </a:r>
          </a:p>
          <a:p>
            <a:pPr eaLnBrk="1" hangingPunct="1">
              <a:lnSpc>
                <a:spcPct val="80000"/>
              </a:lnSpc>
            </a:pPr>
            <a:r>
              <a:rPr lang="en-US" altLang="en-US" sz="2200" smtClean="0">
                <a:solidFill>
                  <a:schemeClr val="folHlink"/>
                </a:solidFill>
              </a:rPr>
              <a:t>Bất thường 1</a:t>
            </a:r>
            <a:r>
              <a:rPr lang="en-US" altLang="en-US" sz="2200" smtClean="0"/>
              <a:t>: 1 phần của khóa này xác định 1 phần của khóa khác.</a:t>
            </a:r>
          </a:p>
          <a:p>
            <a:pPr eaLnBrk="1" hangingPunct="1">
              <a:lnSpc>
                <a:spcPct val="80000"/>
              </a:lnSpc>
            </a:pPr>
            <a:r>
              <a:rPr lang="en-US" altLang="en-US" sz="2200" smtClean="0"/>
              <a:t>Bảng thuộc 3NF nhưng không là BCNF</a:t>
            </a:r>
          </a:p>
          <a:p>
            <a:pPr eaLnBrk="1" hangingPunct="1">
              <a:lnSpc>
                <a:spcPct val="80000"/>
              </a:lnSpc>
            </a:pPr>
            <a:r>
              <a:rPr lang="en-US" altLang="en-US" sz="2200" smtClean="0"/>
              <a:t>Làm thế nào để chuẩn hóa thành BCNF???</a:t>
            </a:r>
          </a:p>
          <a:p>
            <a:pPr eaLnBrk="1" hangingPunct="1">
              <a:lnSpc>
                <a:spcPct val="80000"/>
              </a:lnSpc>
            </a:pPr>
            <a:endParaRPr lang="en-US" altLang="en-US" sz="2200" smtClean="0"/>
          </a:p>
        </p:txBody>
      </p:sp>
      <p:sp>
        <p:nvSpPr>
          <p:cNvPr id="45060"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A7E5DB96-04C3-4BD4-A9D2-816D92D50566}" type="slidenum">
              <a:rPr lang="en-US" altLang="en-US" sz="1000" smtClean="0">
                <a:solidFill>
                  <a:srgbClr val="A7A399"/>
                </a:solidFill>
              </a:rPr>
              <a:pPr>
                <a:spcBef>
                  <a:spcPct val="0"/>
                </a:spcBef>
                <a:buClrTx/>
                <a:buSzTx/>
                <a:buFontTx/>
                <a:buNone/>
              </a:pPr>
              <a:t>40</a:t>
            </a:fld>
            <a:endParaRPr lang="en-US" altLang="en-US" sz="1000" smtClean="0">
              <a:solidFill>
                <a:srgbClr val="A7A399"/>
              </a:solidFill>
            </a:endParaRPr>
          </a:p>
        </p:txBody>
      </p:sp>
      <p:grpSp>
        <p:nvGrpSpPr>
          <p:cNvPr id="45061" name="Group 20"/>
          <p:cNvGrpSpPr>
            <a:grpSpLocks/>
          </p:cNvGrpSpPr>
          <p:nvPr/>
        </p:nvGrpSpPr>
        <p:grpSpPr bwMode="auto">
          <a:xfrm>
            <a:off x="990600" y="2971800"/>
            <a:ext cx="5029200" cy="939800"/>
            <a:chOff x="816" y="1632"/>
            <a:chExt cx="4128" cy="832"/>
          </a:xfrm>
        </p:grpSpPr>
        <p:grpSp>
          <p:nvGrpSpPr>
            <p:cNvPr id="45064" name="Group 15"/>
            <p:cNvGrpSpPr>
              <a:grpSpLocks/>
            </p:cNvGrpSpPr>
            <p:nvPr/>
          </p:nvGrpSpPr>
          <p:grpSpPr bwMode="auto">
            <a:xfrm>
              <a:off x="816" y="1632"/>
              <a:ext cx="4128" cy="592"/>
              <a:chOff x="816" y="1520"/>
              <a:chExt cx="4128" cy="592"/>
            </a:xfrm>
          </p:grpSpPr>
          <p:sp>
            <p:nvSpPr>
              <p:cNvPr id="45069" name="Line 4"/>
              <p:cNvSpPr>
                <a:spLocks noChangeShapeType="1"/>
              </p:cNvSpPr>
              <p:nvPr/>
            </p:nvSpPr>
            <p:spPr bwMode="auto">
              <a:xfrm flipV="1">
                <a:off x="816" y="153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Line 5"/>
              <p:cNvSpPr>
                <a:spLocks noChangeShapeType="1"/>
              </p:cNvSpPr>
              <p:nvPr/>
            </p:nvSpPr>
            <p:spPr bwMode="auto">
              <a:xfrm flipV="1">
                <a:off x="2064" y="153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1" name="Line 6"/>
              <p:cNvSpPr>
                <a:spLocks noChangeShapeType="1"/>
              </p:cNvSpPr>
              <p:nvPr/>
            </p:nvSpPr>
            <p:spPr bwMode="auto">
              <a:xfrm>
                <a:off x="4944" y="1520"/>
                <a:ext cx="0" cy="59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72" name="Line 7"/>
              <p:cNvSpPr>
                <a:spLocks noChangeShapeType="1"/>
              </p:cNvSpPr>
              <p:nvPr/>
            </p:nvSpPr>
            <p:spPr bwMode="auto">
              <a:xfrm>
                <a:off x="816" y="1536"/>
                <a:ext cx="41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3" name="Line 8"/>
              <p:cNvSpPr>
                <a:spLocks noChangeShapeType="1"/>
              </p:cNvSpPr>
              <p:nvPr/>
            </p:nvSpPr>
            <p:spPr bwMode="auto">
              <a:xfrm flipV="1">
                <a:off x="2304" y="182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4" name="Line 9"/>
              <p:cNvSpPr>
                <a:spLocks noChangeShapeType="1"/>
              </p:cNvSpPr>
              <p:nvPr/>
            </p:nvSpPr>
            <p:spPr bwMode="auto">
              <a:xfrm flipV="1">
                <a:off x="3552" y="182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5" name="Line 10"/>
              <p:cNvSpPr>
                <a:spLocks noChangeShapeType="1"/>
              </p:cNvSpPr>
              <p:nvPr/>
            </p:nvSpPr>
            <p:spPr bwMode="auto">
              <a:xfrm>
                <a:off x="4608" y="1824"/>
                <a:ext cx="0" cy="28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76" name="Line 11"/>
              <p:cNvSpPr>
                <a:spLocks noChangeShapeType="1"/>
              </p:cNvSpPr>
              <p:nvPr/>
            </p:nvSpPr>
            <p:spPr bwMode="auto">
              <a:xfrm>
                <a:off x="2304" y="1824"/>
                <a:ext cx="23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5065" name="Group 16"/>
            <p:cNvGrpSpPr>
              <a:grpSpLocks/>
            </p:cNvGrpSpPr>
            <p:nvPr/>
          </p:nvGrpSpPr>
          <p:grpSpPr bwMode="auto">
            <a:xfrm>
              <a:off x="912" y="2208"/>
              <a:ext cx="2736" cy="256"/>
              <a:chOff x="864" y="2496"/>
              <a:chExt cx="2736" cy="256"/>
            </a:xfrm>
          </p:grpSpPr>
          <p:sp>
            <p:nvSpPr>
              <p:cNvPr id="45066" name="Line 12"/>
              <p:cNvSpPr>
                <a:spLocks noChangeShapeType="1"/>
              </p:cNvSpPr>
              <p:nvPr/>
            </p:nvSpPr>
            <p:spPr bwMode="auto">
              <a:xfrm>
                <a:off x="864" y="2512"/>
                <a:ext cx="0" cy="240"/>
              </a:xfrm>
              <a:prstGeom prst="line">
                <a:avLst/>
              </a:prstGeom>
              <a:noFill/>
              <a:ln w="28575">
                <a:solidFill>
                  <a:srgbClr val="CC33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5067" name="Line 13"/>
              <p:cNvSpPr>
                <a:spLocks noChangeShapeType="1"/>
              </p:cNvSpPr>
              <p:nvPr/>
            </p:nvSpPr>
            <p:spPr bwMode="auto">
              <a:xfrm>
                <a:off x="3600" y="2496"/>
                <a:ext cx="0" cy="240"/>
              </a:xfrm>
              <a:prstGeom prst="line">
                <a:avLst/>
              </a:prstGeom>
              <a:noFill/>
              <a:ln w="28575">
                <a:solidFill>
                  <a:srgbClr val="CC3300"/>
                </a:solidFill>
                <a:round/>
                <a:headEnd type="arrow" w="med" len="med"/>
                <a:tailEnd/>
              </a:ln>
              <a:extLst>
                <a:ext uri="{909E8E84-426E-40DD-AFC4-6F175D3DCCD1}">
                  <a14:hiddenFill xmlns:a14="http://schemas.microsoft.com/office/drawing/2010/main">
                    <a:noFill/>
                  </a14:hiddenFill>
                </a:ext>
              </a:extLst>
            </p:spPr>
            <p:txBody>
              <a:bodyPr/>
              <a:lstStyle/>
              <a:p>
                <a:endParaRPr lang="en-US"/>
              </a:p>
            </p:txBody>
          </p:sp>
          <p:sp>
            <p:nvSpPr>
              <p:cNvPr id="45068" name="Line 14"/>
              <p:cNvSpPr>
                <a:spLocks noChangeShapeType="1"/>
              </p:cNvSpPr>
              <p:nvPr/>
            </p:nvSpPr>
            <p:spPr bwMode="auto">
              <a:xfrm>
                <a:off x="864" y="2736"/>
                <a:ext cx="27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71682" name="Rectangle 2"/>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defRPr/>
            </a:pPr>
            <a:r>
              <a:rPr lang="en-US" sz="4000">
                <a:solidFill>
                  <a:srgbClr val="0000FF"/>
                </a:solidFill>
                <a:effectLst>
                  <a:outerShdw blurRad="38100" dist="38100" dir="2700000" algn="tl">
                    <a:srgbClr val="C0C0C0"/>
                  </a:outerShdw>
                </a:effectLst>
                <a:latin typeface="Arial" charset="0"/>
              </a:rPr>
              <a:t>Candidate key và BCNF</a:t>
            </a:r>
          </a:p>
        </p:txBody>
      </p:sp>
      <p:sp>
        <p:nvSpPr>
          <p:cNvPr id="40981" name="Text Box 21"/>
          <p:cNvSpPr txBox="1">
            <a:spLocks noChangeArrowheads="1"/>
          </p:cNvSpPr>
          <p:nvPr/>
        </p:nvSpPr>
        <p:spPr bwMode="auto">
          <a:xfrm>
            <a:off x="6400800" y="2667000"/>
            <a:ext cx="24384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1600"/>
              <a:t>Tách bảng trên thành 2 bảng sau:</a:t>
            </a:r>
          </a:p>
          <a:p>
            <a:pPr>
              <a:spcBef>
                <a:spcPct val="0"/>
              </a:spcBef>
              <a:buClrTx/>
              <a:buSzTx/>
              <a:buFontTx/>
              <a:buNone/>
            </a:pPr>
            <a:r>
              <a:rPr lang="en-US" altLang="en-US" sz="1600"/>
              <a:t>TABLE1(</a:t>
            </a:r>
            <a:r>
              <a:rPr lang="en-US" altLang="en-US" sz="1600" u="sng"/>
              <a:t>MaMon,MaSV</a:t>
            </a:r>
            <a:r>
              <a:rPr lang="en-US" altLang="en-US" sz="1600"/>
              <a:t>, Diem)</a:t>
            </a:r>
          </a:p>
          <a:p>
            <a:pPr>
              <a:spcBef>
                <a:spcPct val="0"/>
              </a:spcBef>
              <a:buClrTx/>
              <a:buSzTx/>
              <a:buFontTx/>
              <a:buNone/>
            </a:pPr>
            <a:r>
              <a:rPr lang="en-US" altLang="en-US" sz="1600"/>
              <a:t>TABLE2(</a:t>
            </a:r>
            <a:r>
              <a:rPr lang="en-US" altLang="en-US" sz="1600" u="sng"/>
              <a:t>MaSV</a:t>
            </a:r>
            <a:r>
              <a:rPr lang="en-US" altLang="en-US" sz="1600"/>
              <a:t>, Email)</a:t>
            </a:r>
          </a:p>
          <a:p>
            <a:pPr>
              <a:spcBef>
                <a:spcPct val="0"/>
              </a:spcBef>
              <a:buClrTx/>
              <a:buSzTx/>
              <a:buFontTx/>
              <a:buNone/>
            </a:pPr>
            <a:endParaRPr lang="en-US" altLang="en-US" sz="1600"/>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81"/>
                                        </p:tgtEl>
                                        <p:attrNameLst>
                                          <p:attrName>style.visibility</p:attrName>
                                        </p:attrNameLst>
                                      </p:cBhvr>
                                      <p:to>
                                        <p:strVal val="visible"/>
                                      </p:to>
                                    </p:set>
                                    <p:animEffect transition="in" filter="checkerboard(across)">
                                      <p:cBhvr>
                                        <p:cTn id="7" dur="500"/>
                                        <p:tgtEl>
                                          <p:spTgt spid="40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normAutofit fontScale="90000"/>
          </a:bodyPr>
          <a:lstStyle/>
          <a:p>
            <a:pPr eaLnBrk="1" hangingPunct="1">
              <a:defRPr/>
            </a:pPr>
            <a:r>
              <a:rPr lang="en-US" sz="3600" b="1" smtClean="0">
                <a:solidFill>
                  <a:srgbClr val="0000FF"/>
                </a:solidFill>
                <a:latin typeface="Arial" charset="0"/>
              </a:rPr>
              <a:t>Thuật toán kiểm tra dạng chuẩn của một lược đồ quan hệ</a:t>
            </a:r>
          </a:p>
        </p:txBody>
      </p:sp>
      <p:sp>
        <p:nvSpPr>
          <p:cNvPr id="46083" name="Rectangle 3"/>
          <p:cNvSpPr>
            <a:spLocks noGrp="1" noChangeArrowheads="1"/>
          </p:cNvSpPr>
          <p:nvPr>
            <p:ph idx="4294967295"/>
          </p:nvPr>
        </p:nvSpPr>
        <p:spPr>
          <a:xfrm>
            <a:off x="457200" y="1676400"/>
            <a:ext cx="8183563" cy="4187825"/>
          </a:xfrm>
        </p:spPr>
        <p:txBody>
          <a:bodyPr lIns="182880" tIns="91440"/>
          <a:lstStyle/>
          <a:p>
            <a:pPr algn="just" eaLnBrk="1" hangingPunct="1"/>
            <a:r>
              <a:rPr lang="en-US" altLang="en-US" sz="2200" smtClean="0"/>
              <a:t>Vào: lược đồ quan hệ Q, tập phụ thuộc hàm F</a:t>
            </a:r>
          </a:p>
          <a:p>
            <a:pPr algn="just" eaLnBrk="1" hangingPunct="1"/>
            <a:r>
              <a:rPr lang="en-US" altLang="en-US" sz="2200" smtClean="0"/>
              <a:t>Ra: khẳng định Q đạt chuẩn gì?</a:t>
            </a:r>
          </a:p>
          <a:p>
            <a:pPr algn="just" eaLnBrk="1" hangingPunct="1"/>
            <a:r>
              <a:rPr lang="en-US" altLang="en-US" sz="2200" b="1" smtClean="0"/>
              <a:t>Bước 1: </a:t>
            </a:r>
            <a:r>
              <a:rPr lang="en-US" altLang="en-US" sz="2200" smtClean="0"/>
              <a:t>Tìm tất cả khóa của Q</a:t>
            </a:r>
          </a:p>
          <a:p>
            <a:pPr algn="just" eaLnBrk="1" hangingPunct="1"/>
            <a:r>
              <a:rPr lang="en-US" altLang="en-US" sz="2200" b="1" smtClean="0"/>
              <a:t>Bước 2: </a:t>
            </a:r>
            <a:r>
              <a:rPr lang="en-US" altLang="en-US" sz="2200" smtClean="0"/>
              <a:t>Kiểm tra chuẩn BC nếu đúng thì Q đạt chuẩn BC, kết thúc thuật toán ngược lại qua bước 3</a:t>
            </a:r>
          </a:p>
          <a:p>
            <a:pPr algn="just" eaLnBrk="1" hangingPunct="1"/>
            <a:r>
              <a:rPr lang="en-US" altLang="en-US" sz="2200" b="1" smtClean="0"/>
              <a:t>Bước 3: </a:t>
            </a:r>
            <a:r>
              <a:rPr lang="en-US" altLang="en-US" sz="2200" smtClean="0"/>
              <a:t>Kiểm tra chuẩn 3 nếu đúng thì Q đạt chuẩn 3, kết thúc thuật toán ngược lại qua bước 4</a:t>
            </a:r>
          </a:p>
          <a:p>
            <a:pPr algn="just" eaLnBrk="1" hangingPunct="1"/>
            <a:r>
              <a:rPr lang="en-US" altLang="en-US" sz="2200" b="1" smtClean="0"/>
              <a:t>Bước 4: </a:t>
            </a:r>
            <a:r>
              <a:rPr lang="en-US" altLang="en-US" sz="2200" smtClean="0"/>
              <a:t>Kiểm tra chuẩn 2 nếu đúng thì Q đạt chuẩn 2, kết thúc thuật toán ngược lại Q đạt chuẩn 1</a:t>
            </a:r>
          </a:p>
          <a:p>
            <a:pPr algn="just" eaLnBrk="1" hangingPunct="1">
              <a:buFont typeface="Wingdings" pitchFamily="2" charset="2"/>
              <a:buNone/>
            </a:pPr>
            <a:r>
              <a:rPr lang="en-US" altLang="en-US" sz="2200" b="1" smtClean="0">
                <a:solidFill>
                  <a:srgbClr val="CC3300"/>
                </a:solidFill>
              </a:rPr>
              <a:t>Định nghĩa: Dạng chuẩn của một lược đồ cơ sở dữ liệu là dạng chuẩn thấp nhất trong các dạng chuẩn của các lược đồ quan hệ con.</a:t>
            </a:r>
          </a:p>
        </p:txBody>
      </p:sp>
      <p:sp>
        <p:nvSpPr>
          <p:cNvPr id="46084"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0EA371AF-AE73-436F-9300-7FA1E662FA47}" type="slidenum">
              <a:rPr lang="en-US" altLang="en-US" sz="1000" smtClean="0">
                <a:solidFill>
                  <a:srgbClr val="A7A399"/>
                </a:solidFill>
              </a:rPr>
              <a:pPr>
                <a:spcBef>
                  <a:spcPct val="0"/>
                </a:spcBef>
                <a:buClrTx/>
                <a:buSzTx/>
                <a:buFontTx/>
                <a:buNone/>
              </a:pPr>
              <a:t>41</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a:xfrm>
            <a:off x="457200" y="1600200"/>
            <a:ext cx="8458200" cy="4953000"/>
          </a:xfrm>
        </p:spPr>
        <p:txBody>
          <a:bodyPr>
            <a:normAutofit fontScale="92500" lnSpcReduction="10000"/>
          </a:bodyPr>
          <a:lstStyle/>
          <a:p>
            <a:pPr marL="0" indent="0">
              <a:buNone/>
            </a:pPr>
            <a:r>
              <a:rPr lang="vi-VN" b="0" dirty="0" smtClean="0"/>
              <a:t>1.Cho</a:t>
            </a:r>
            <a:r>
              <a:rPr lang="en-US" b="0" dirty="0" smtClean="0"/>
              <a:t> </a:t>
            </a:r>
            <a:r>
              <a:rPr lang="vi-VN" b="0" dirty="0" smtClean="0"/>
              <a:t>biết </a:t>
            </a:r>
            <a:r>
              <a:rPr lang="vi-VN" b="0" dirty="0"/>
              <a:t>dạng </a:t>
            </a:r>
            <a:r>
              <a:rPr lang="vi-VN" b="0" dirty="0" smtClean="0"/>
              <a:t>chuẩn</a:t>
            </a:r>
            <a:r>
              <a:rPr lang="en-US" b="0" dirty="0" smtClean="0"/>
              <a:t> </a:t>
            </a:r>
            <a:r>
              <a:rPr lang="en-US" b="0" dirty="0" err="1" smtClean="0"/>
              <a:t>cao</a:t>
            </a:r>
            <a:r>
              <a:rPr lang="en-US" b="0" dirty="0" smtClean="0"/>
              <a:t> </a:t>
            </a:r>
            <a:r>
              <a:rPr lang="en-US" b="0" dirty="0" err="1" smtClean="0"/>
              <a:t>nhất</a:t>
            </a:r>
            <a:r>
              <a:rPr lang="en-US" b="0" dirty="0" smtClean="0"/>
              <a:t> </a:t>
            </a:r>
            <a:r>
              <a:rPr lang="vi-VN" b="0" dirty="0" smtClean="0"/>
              <a:t> của</a:t>
            </a:r>
            <a:r>
              <a:rPr lang="en-US" b="0" dirty="0" smtClean="0"/>
              <a:t> </a:t>
            </a:r>
            <a:r>
              <a:rPr lang="vi-VN" b="0" dirty="0" smtClean="0"/>
              <a:t>các </a:t>
            </a:r>
            <a:r>
              <a:rPr lang="en-US" b="0" dirty="0" smtClean="0"/>
              <a:t>LDQH </a:t>
            </a:r>
            <a:r>
              <a:rPr lang="vi-VN" b="0" dirty="0" smtClean="0"/>
              <a:t>sau</a:t>
            </a:r>
            <a:r>
              <a:rPr lang="vi-VN" b="0" dirty="0"/>
              <a:t>:</a:t>
            </a:r>
          </a:p>
          <a:p>
            <a:pPr marL="400050" lvl="1" indent="0">
              <a:buNone/>
            </a:pPr>
            <a:r>
              <a:rPr lang="vi-VN" dirty="0"/>
              <a:t>a) Q(ABCDEG)  F = {A </a:t>
            </a:r>
            <a:r>
              <a:rPr lang="en-US" dirty="0" smtClean="0"/>
              <a:t>-&gt;</a:t>
            </a:r>
            <a:r>
              <a:rPr lang="vi-VN" dirty="0" smtClean="0"/>
              <a:t>BC</a:t>
            </a:r>
            <a:r>
              <a:rPr lang="vi-VN" dirty="0"/>
              <a:t>,  </a:t>
            </a:r>
            <a:r>
              <a:rPr lang="vi-VN" dirty="0" smtClean="0"/>
              <a:t>C</a:t>
            </a:r>
            <a:r>
              <a:rPr lang="en-US" dirty="0" smtClean="0"/>
              <a:t>-&gt;</a:t>
            </a:r>
            <a:r>
              <a:rPr lang="vi-VN" dirty="0" smtClean="0"/>
              <a:t>DE</a:t>
            </a:r>
            <a:r>
              <a:rPr lang="vi-VN" dirty="0"/>
              <a:t>, </a:t>
            </a:r>
            <a:r>
              <a:rPr lang="vi-VN" dirty="0" smtClean="0"/>
              <a:t>E</a:t>
            </a:r>
            <a:r>
              <a:rPr lang="en-US" dirty="0" smtClean="0"/>
              <a:t>-&gt;</a:t>
            </a:r>
            <a:r>
              <a:rPr lang="vi-VN" dirty="0" smtClean="0"/>
              <a:t>G</a:t>
            </a:r>
            <a:r>
              <a:rPr lang="vi-VN" dirty="0"/>
              <a:t>}</a:t>
            </a:r>
          </a:p>
          <a:p>
            <a:pPr marL="400050" lvl="1" indent="0">
              <a:buNone/>
            </a:pPr>
            <a:r>
              <a:rPr lang="vi-VN" dirty="0"/>
              <a:t>b) Q(ABCDEGH) F = {</a:t>
            </a:r>
            <a:r>
              <a:rPr lang="vi-VN" dirty="0" smtClean="0"/>
              <a:t>C</a:t>
            </a:r>
            <a:r>
              <a:rPr lang="en-US" dirty="0" smtClean="0"/>
              <a:t>-&gt;</a:t>
            </a:r>
            <a:r>
              <a:rPr lang="vi-VN" dirty="0" smtClean="0"/>
              <a:t>AB</a:t>
            </a:r>
            <a:r>
              <a:rPr lang="vi-VN" dirty="0"/>
              <a:t>, </a:t>
            </a:r>
            <a:r>
              <a:rPr lang="vi-VN" dirty="0" smtClean="0"/>
              <a:t>D</a:t>
            </a:r>
            <a:r>
              <a:rPr lang="en-US" dirty="0" smtClean="0"/>
              <a:t>-&gt;</a:t>
            </a:r>
            <a:r>
              <a:rPr lang="vi-VN" dirty="0" smtClean="0"/>
              <a:t>E</a:t>
            </a:r>
            <a:r>
              <a:rPr lang="vi-VN" dirty="0"/>
              <a:t>, </a:t>
            </a:r>
            <a:r>
              <a:rPr lang="vi-VN" dirty="0" smtClean="0"/>
              <a:t>B</a:t>
            </a:r>
            <a:r>
              <a:rPr lang="en-US" dirty="0" smtClean="0"/>
              <a:t>-&gt;</a:t>
            </a:r>
            <a:r>
              <a:rPr lang="vi-VN" dirty="0" smtClean="0"/>
              <a:t>G</a:t>
            </a:r>
            <a:r>
              <a:rPr lang="vi-VN" dirty="0"/>
              <a:t>}</a:t>
            </a:r>
          </a:p>
          <a:p>
            <a:pPr marL="400050" lvl="1" indent="0">
              <a:buNone/>
            </a:pPr>
            <a:r>
              <a:rPr lang="vi-VN" dirty="0"/>
              <a:t>c) Q(ABCDEGH) F = {</a:t>
            </a:r>
            <a:r>
              <a:rPr lang="vi-VN" dirty="0" smtClean="0"/>
              <a:t>A</a:t>
            </a:r>
            <a:r>
              <a:rPr lang="en-US" dirty="0" smtClean="0"/>
              <a:t>-&gt;</a:t>
            </a:r>
            <a:r>
              <a:rPr lang="vi-VN" dirty="0" smtClean="0"/>
              <a:t>BC</a:t>
            </a:r>
            <a:r>
              <a:rPr lang="vi-VN" dirty="0"/>
              <a:t>, </a:t>
            </a:r>
            <a:r>
              <a:rPr lang="vi-VN" dirty="0" smtClean="0"/>
              <a:t>D</a:t>
            </a:r>
            <a:r>
              <a:rPr lang="en-US" dirty="0" smtClean="0"/>
              <a:t>-&gt;</a:t>
            </a:r>
            <a:r>
              <a:rPr lang="vi-VN" dirty="0" smtClean="0"/>
              <a:t>E</a:t>
            </a:r>
            <a:r>
              <a:rPr lang="vi-VN" dirty="0"/>
              <a:t>, </a:t>
            </a:r>
            <a:r>
              <a:rPr lang="vi-VN" dirty="0" smtClean="0"/>
              <a:t>H</a:t>
            </a:r>
            <a:r>
              <a:rPr lang="en-US" dirty="0" smtClean="0"/>
              <a:t>-&gt;</a:t>
            </a:r>
            <a:r>
              <a:rPr lang="vi-VN" dirty="0" smtClean="0"/>
              <a:t>G</a:t>
            </a:r>
            <a:r>
              <a:rPr lang="vi-VN" dirty="0"/>
              <a:t>}</a:t>
            </a:r>
          </a:p>
          <a:p>
            <a:pPr marL="400050" lvl="1" indent="0">
              <a:buNone/>
            </a:pPr>
            <a:r>
              <a:rPr lang="vi-VN" dirty="0"/>
              <a:t>d) Q(ABCDEG) F = {</a:t>
            </a:r>
            <a:r>
              <a:rPr lang="vi-VN" dirty="0" smtClean="0"/>
              <a:t>AB</a:t>
            </a:r>
            <a:r>
              <a:rPr lang="en-US" dirty="0" smtClean="0"/>
              <a:t>-&gt;</a:t>
            </a:r>
            <a:r>
              <a:rPr lang="vi-VN" dirty="0" smtClean="0"/>
              <a:t>C</a:t>
            </a:r>
            <a:r>
              <a:rPr lang="vi-VN" dirty="0"/>
              <a:t>, </a:t>
            </a:r>
            <a:r>
              <a:rPr lang="vi-VN" dirty="0" smtClean="0"/>
              <a:t>C</a:t>
            </a:r>
            <a:r>
              <a:rPr lang="en-US" dirty="0" smtClean="0"/>
              <a:t>-&gt;</a:t>
            </a:r>
            <a:r>
              <a:rPr lang="vi-VN" dirty="0" smtClean="0"/>
              <a:t>B</a:t>
            </a:r>
            <a:r>
              <a:rPr lang="vi-VN" dirty="0"/>
              <a:t>, </a:t>
            </a:r>
            <a:r>
              <a:rPr lang="vi-VN" dirty="0" smtClean="0"/>
              <a:t>ABD</a:t>
            </a:r>
            <a:r>
              <a:rPr lang="en-US" dirty="0" smtClean="0"/>
              <a:t>-&gt;</a:t>
            </a:r>
            <a:r>
              <a:rPr lang="vi-VN" dirty="0" smtClean="0"/>
              <a:t>E</a:t>
            </a:r>
            <a:r>
              <a:rPr lang="vi-VN" dirty="0"/>
              <a:t>,   </a:t>
            </a:r>
            <a:r>
              <a:rPr lang="vi-VN" dirty="0" smtClean="0"/>
              <a:t>G</a:t>
            </a:r>
            <a:r>
              <a:rPr lang="en-US" dirty="0" smtClean="0"/>
              <a:t>-&gt;</a:t>
            </a:r>
            <a:r>
              <a:rPr lang="vi-VN" dirty="0" smtClean="0"/>
              <a:t>A</a:t>
            </a:r>
            <a:r>
              <a:rPr lang="vi-VN" dirty="0"/>
              <a:t>}</a:t>
            </a:r>
          </a:p>
          <a:p>
            <a:pPr marL="400050" lvl="1" indent="0">
              <a:buNone/>
            </a:pPr>
            <a:r>
              <a:rPr lang="vi-VN" dirty="0"/>
              <a:t>e)  Q(ABCDEGHI)  F  =  {</a:t>
            </a:r>
            <a:r>
              <a:rPr lang="vi-VN" dirty="0" smtClean="0"/>
              <a:t>AC</a:t>
            </a:r>
            <a:r>
              <a:rPr lang="en-US" dirty="0" smtClean="0"/>
              <a:t>-&gt;</a:t>
            </a:r>
            <a:r>
              <a:rPr lang="vi-VN" dirty="0" smtClean="0"/>
              <a:t>B</a:t>
            </a:r>
            <a:r>
              <a:rPr lang="vi-VN" dirty="0"/>
              <a:t>,  </a:t>
            </a:r>
            <a:r>
              <a:rPr lang="vi-VN" dirty="0" smtClean="0"/>
              <a:t>BI</a:t>
            </a:r>
            <a:r>
              <a:rPr lang="en-US" dirty="0" smtClean="0"/>
              <a:t>-&gt;</a:t>
            </a:r>
            <a:r>
              <a:rPr lang="vi-VN" dirty="0" smtClean="0"/>
              <a:t>ACD</a:t>
            </a:r>
            <a:r>
              <a:rPr lang="vi-VN" dirty="0"/>
              <a:t>, </a:t>
            </a:r>
            <a:r>
              <a:rPr lang="vi-VN" dirty="0" smtClean="0"/>
              <a:t>ABC</a:t>
            </a:r>
            <a:r>
              <a:rPr lang="en-US" dirty="0" smtClean="0"/>
              <a:t>-&gt;</a:t>
            </a:r>
            <a:r>
              <a:rPr lang="vi-VN" dirty="0" smtClean="0"/>
              <a:t>D</a:t>
            </a:r>
            <a:endParaRPr lang="vi-VN" dirty="0"/>
          </a:p>
          <a:p>
            <a:pPr marL="3543300" lvl="8" indent="0">
              <a:buNone/>
            </a:pPr>
            <a:r>
              <a:rPr lang="vi-VN" sz="3000" b="0" dirty="0" smtClean="0">
                <a:latin typeface="Cambria" pitchFamily="18" charset="0"/>
              </a:rPr>
              <a:t>H</a:t>
            </a:r>
            <a:r>
              <a:rPr lang="en-US" sz="3000" b="0" dirty="0" smtClean="0">
                <a:latin typeface="Cambria" pitchFamily="18" charset="0"/>
              </a:rPr>
              <a:t>-&gt;</a:t>
            </a:r>
            <a:r>
              <a:rPr lang="vi-VN" sz="3000" b="0" dirty="0" smtClean="0">
                <a:latin typeface="Cambria" pitchFamily="18" charset="0"/>
              </a:rPr>
              <a:t>I </a:t>
            </a:r>
            <a:r>
              <a:rPr lang="en-US" sz="3000" b="0" dirty="0" smtClean="0">
                <a:latin typeface="Cambria" pitchFamily="18" charset="0"/>
              </a:rPr>
              <a:t>, </a:t>
            </a:r>
            <a:r>
              <a:rPr lang="vi-VN" sz="3000" b="0" dirty="0" smtClean="0">
                <a:latin typeface="Cambria" pitchFamily="18" charset="0"/>
              </a:rPr>
              <a:t>ACE</a:t>
            </a:r>
            <a:r>
              <a:rPr lang="en-US" sz="3000" dirty="0" smtClean="0">
                <a:latin typeface="Cambria" pitchFamily="18" charset="0"/>
              </a:rPr>
              <a:t>-&gt;</a:t>
            </a:r>
            <a:r>
              <a:rPr lang="vi-VN" sz="3000" b="0" dirty="0" smtClean="0">
                <a:latin typeface="Cambria" pitchFamily="18" charset="0"/>
              </a:rPr>
              <a:t>BCG</a:t>
            </a:r>
            <a:r>
              <a:rPr lang="en-US" sz="3000" b="0" dirty="0" smtClean="0">
                <a:latin typeface="Cambria" pitchFamily="18" charset="0"/>
              </a:rPr>
              <a:t>, </a:t>
            </a:r>
            <a:r>
              <a:rPr lang="vi-VN" sz="3000" b="0" dirty="0" smtClean="0">
                <a:latin typeface="Cambria" pitchFamily="18" charset="0"/>
              </a:rPr>
              <a:t> CG</a:t>
            </a:r>
            <a:r>
              <a:rPr lang="en-US" sz="3000" b="0" dirty="0" smtClean="0">
                <a:latin typeface="Cambria" pitchFamily="18" charset="0"/>
              </a:rPr>
              <a:t>-&gt;</a:t>
            </a:r>
            <a:r>
              <a:rPr lang="vi-VN" sz="3000" b="0" dirty="0" smtClean="0">
                <a:latin typeface="Cambria" pitchFamily="18" charset="0"/>
              </a:rPr>
              <a:t>A</a:t>
            </a:r>
            <a:r>
              <a:rPr lang="vi-VN" sz="3000" b="0" dirty="0">
                <a:latin typeface="Cambria" pitchFamily="18" charset="0"/>
              </a:rPr>
              <a:t>}</a:t>
            </a:r>
          </a:p>
          <a:p>
            <a:pPr marL="0" indent="0">
              <a:buNone/>
            </a:pPr>
            <a:r>
              <a:rPr lang="vi-VN" b="0" dirty="0" smtClean="0"/>
              <a:t>2.Cho</a:t>
            </a:r>
            <a:r>
              <a:rPr lang="en-US" b="0" dirty="0" smtClean="0"/>
              <a:t> </a:t>
            </a:r>
            <a:r>
              <a:rPr lang="vi-VN" b="0" dirty="0" smtClean="0"/>
              <a:t>Q(CDEGHK</a:t>
            </a:r>
            <a:r>
              <a:rPr lang="vi-VN" b="0" dirty="0"/>
              <a:t>) và </a:t>
            </a:r>
            <a:r>
              <a:rPr lang="vi-VN" b="0" dirty="0" smtClean="0"/>
              <a:t>F </a:t>
            </a:r>
            <a:r>
              <a:rPr lang="vi-VN" b="0" dirty="0"/>
              <a:t>= {</a:t>
            </a:r>
            <a:r>
              <a:rPr lang="vi-VN" b="0" dirty="0" smtClean="0"/>
              <a:t>CK</a:t>
            </a:r>
            <a:r>
              <a:rPr lang="en-US" b="0" dirty="0" smtClean="0"/>
              <a:t>-&gt;</a:t>
            </a:r>
            <a:r>
              <a:rPr lang="vi-VN" b="0" dirty="0" smtClean="0"/>
              <a:t>H</a:t>
            </a:r>
            <a:r>
              <a:rPr lang="vi-VN" b="0" dirty="0"/>
              <a:t>, </a:t>
            </a:r>
            <a:r>
              <a:rPr lang="vi-VN" b="0" dirty="0" smtClean="0"/>
              <a:t>C</a:t>
            </a:r>
            <a:r>
              <a:rPr lang="en-US" b="0" dirty="0" smtClean="0"/>
              <a:t>-&gt;</a:t>
            </a:r>
            <a:r>
              <a:rPr lang="vi-VN" b="0" dirty="0" smtClean="0"/>
              <a:t>D,E</a:t>
            </a:r>
            <a:r>
              <a:rPr lang="en-US" b="0" dirty="0" smtClean="0"/>
              <a:t>-&gt;</a:t>
            </a:r>
            <a:r>
              <a:rPr lang="vi-VN" b="0" dirty="0" smtClean="0"/>
              <a:t>C</a:t>
            </a:r>
            <a:r>
              <a:rPr lang="vi-VN" b="0" dirty="0"/>
              <a:t>, </a:t>
            </a:r>
            <a:r>
              <a:rPr lang="vi-VN" b="0" dirty="0" smtClean="0"/>
              <a:t>E</a:t>
            </a:r>
            <a:r>
              <a:rPr lang="en-US" b="0" dirty="0" smtClean="0"/>
              <a:t>-&gt;</a:t>
            </a:r>
            <a:r>
              <a:rPr lang="vi-VN" b="0" dirty="0" smtClean="0"/>
              <a:t>G</a:t>
            </a:r>
            <a:r>
              <a:rPr lang="vi-VN" b="0" dirty="0"/>
              <a:t>, </a:t>
            </a:r>
            <a:r>
              <a:rPr lang="vi-VN" b="0" dirty="0" smtClean="0"/>
              <a:t>CK</a:t>
            </a:r>
            <a:r>
              <a:rPr lang="en-US" b="0" dirty="0" smtClean="0"/>
              <a:t>-&gt;</a:t>
            </a:r>
            <a:r>
              <a:rPr lang="vi-VN" b="0" dirty="0" smtClean="0"/>
              <a:t>E</a:t>
            </a:r>
            <a:r>
              <a:rPr lang="vi-VN" b="0" dirty="0"/>
              <a:t>}</a:t>
            </a:r>
          </a:p>
          <a:p>
            <a:pPr marL="400050" lvl="1" indent="0">
              <a:buNone/>
            </a:pPr>
            <a:r>
              <a:rPr lang="vi-VN" dirty="0"/>
              <a:t>a) Chứng minh </a:t>
            </a:r>
            <a:r>
              <a:rPr lang="vi-VN" dirty="0" smtClean="0"/>
              <a:t>EK</a:t>
            </a:r>
            <a:r>
              <a:rPr lang="en-US" dirty="0" smtClean="0"/>
              <a:t>-&gt;</a:t>
            </a:r>
            <a:r>
              <a:rPr lang="vi-VN" dirty="0" smtClean="0"/>
              <a:t>DH</a:t>
            </a:r>
            <a:endParaRPr lang="vi-VN" dirty="0"/>
          </a:p>
          <a:p>
            <a:pPr marL="400050" lvl="1" indent="0">
              <a:buNone/>
            </a:pPr>
            <a:r>
              <a:rPr lang="vi-VN" dirty="0"/>
              <a:t>b) Tìm tất cả các khóa của Q</a:t>
            </a:r>
          </a:p>
          <a:p>
            <a:pPr marL="400050" lvl="1" indent="0">
              <a:buNone/>
            </a:pPr>
            <a:r>
              <a:rPr lang="vi-VN" dirty="0"/>
              <a:t>c) Xác định dạng chuẩn cao nhất của Q</a:t>
            </a:r>
            <a:endParaRPr lang="en-US" dirty="0"/>
          </a:p>
        </p:txBody>
      </p:sp>
      <p:sp>
        <p:nvSpPr>
          <p:cNvPr id="4" name="Slide Number Placeholder 3"/>
          <p:cNvSpPr>
            <a:spLocks noGrp="1"/>
          </p:cNvSpPr>
          <p:nvPr>
            <p:ph type="sldNum" sz="quarter" idx="12"/>
          </p:nvPr>
        </p:nvSpPr>
        <p:spPr/>
        <p:txBody>
          <a:bodyPr/>
          <a:lstStyle/>
          <a:p>
            <a:fld id="{3A88FBE3-250C-4D5E-9C34-8550322604B2}" type="slidenum">
              <a:rPr lang="en-US" smtClean="0"/>
              <a:pPr/>
              <a:t>42</a:t>
            </a:fld>
            <a:endParaRPr lang="en-US" dirty="0"/>
          </a:p>
        </p:txBody>
      </p:sp>
      <p:sp>
        <p:nvSpPr>
          <p:cNvPr id="5" name="Footer Placeholder 4"/>
          <p:cNvSpPr>
            <a:spLocks noGrp="1"/>
          </p:cNvSpPr>
          <p:nvPr>
            <p:ph type="ftr" sz="quarter" idx="11"/>
          </p:nvPr>
        </p:nvSpPr>
        <p:spPr/>
        <p:txBody>
          <a:bodyPr/>
          <a:lstStyle/>
          <a:p>
            <a:pPr>
              <a:defRPr/>
            </a:pPr>
            <a:r>
              <a:rPr lang="en-US" smtClean="0"/>
              <a:t>Trần Thi Kim Chi</a:t>
            </a:r>
            <a:endParaRPr lang="en-US"/>
          </a:p>
        </p:txBody>
      </p:sp>
    </p:spTree>
    <p:extLst>
      <p:ext uri="{BB962C8B-B14F-4D97-AF65-F5344CB8AC3E}">
        <p14:creationId xmlns:p14="http://schemas.microsoft.com/office/powerpoint/2010/main" val="3346769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latin typeface="Arial" charset="0"/>
              </a:rPr>
              <a:t>Chuẩn hóa</a:t>
            </a:r>
          </a:p>
        </p:txBody>
      </p:sp>
      <p:sp>
        <p:nvSpPr>
          <p:cNvPr id="11267"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6DDA3FE1-85DC-422E-9C50-4F858E6DADDE}" type="slidenum">
              <a:rPr lang="en-US" altLang="en-US" sz="1000">
                <a:solidFill>
                  <a:srgbClr val="A7A399"/>
                </a:solidFill>
              </a:rPr>
              <a:pPr algn="r" eaLnBrk="1" hangingPunct="1">
                <a:spcBef>
                  <a:spcPct val="0"/>
                </a:spcBef>
                <a:buClrTx/>
                <a:buSzTx/>
                <a:buFontTx/>
                <a:buNone/>
              </a:pPr>
              <a:t>5</a:t>
            </a:fld>
            <a:endParaRPr lang="en-US" altLang="en-US" sz="1000">
              <a:solidFill>
                <a:srgbClr val="A7A399"/>
              </a:solidFill>
            </a:endParaRPr>
          </a:p>
        </p:txBody>
      </p:sp>
      <p:sp>
        <p:nvSpPr>
          <p:cNvPr id="68613" name="Rectangle 5"/>
          <p:cNvSpPr>
            <a:spLocks noChangeArrowheads="1"/>
          </p:cNvSpPr>
          <p:nvPr/>
        </p:nvSpPr>
        <p:spPr bwMode="auto">
          <a:xfrm>
            <a:off x="533400" y="1676400"/>
            <a:ext cx="7696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038" rIns="0" bIns="46038"/>
          <a:lstStyle/>
          <a:p>
            <a:pPr marL="277813" indent="-277813" eaLnBrk="1" hangingPunct="1">
              <a:buClr>
                <a:schemeClr val="tx2"/>
              </a:buClr>
              <a:buSzPct val="150000"/>
              <a:buFont typeface="Wingdings" pitchFamily="2" charset="2"/>
              <a:buNone/>
              <a:tabLst>
                <a:tab pos="695325" algn="l"/>
                <a:tab pos="1150938" algn="l"/>
                <a:tab pos="2862263" algn="l"/>
              </a:tabLst>
              <a:defRPr/>
            </a:pPr>
            <a:r>
              <a:rPr lang="en-US" sz="2400" b="1">
                <a:effectLst>
                  <a:outerShdw blurRad="38100" dist="38100" dir="2700000" algn="tl">
                    <a:srgbClr val="C0C0C0"/>
                  </a:outerShdw>
                </a:effectLst>
                <a:cs typeface="Times New Roman" pitchFamily="18" charset="0"/>
              </a:rPr>
              <a:t>V</a:t>
            </a:r>
            <a:r>
              <a:rPr lang="en-US" sz="2400" b="1">
                <a:effectLst>
                  <a:outerShdw blurRad="38100" dist="38100" dir="2700000" algn="tl">
                    <a:srgbClr val="C0C0C0"/>
                  </a:outerShdw>
                </a:effectLst>
              </a:rPr>
              <a:t>í dụ :</a:t>
            </a:r>
          </a:p>
          <a:p>
            <a:pPr marL="277813" indent="-277813" eaLnBrk="1" hangingPunct="1">
              <a:buClr>
                <a:schemeClr val="tx2"/>
              </a:buClr>
              <a:buSzPct val="150000"/>
              <a:buFont typeface="Wingdings" pitchFamily="2" charset="2"/>
              <a:buNone/>
              <a:tabLst>
                <a:tab pos="695325" algn="l"/>
                <a:tab pos="1150938" algn="l"/>
                <a:tab pos="2862263" algn="l"/>
              </a:tabLst>
              <a:defRPr/>
            </a:pPr>
            <a:endParaRPr lang="en-US" sz="2400" b="1">
              <a:effectLst>
                <a:outerShdw blurRad="38100" dist="38100" dir="2700000" algn="tl">
                  <a:srgbClr val="C0C0C0"/>
                </a:outerShdw>
              </a:effectLst>
            </a:endParaRPr>
          </a:p>
        </p:txBody>
      </p:sp>
      <p:graphicFrame>
        <p:nvGraphicFramePr>
          <p:cNvPr id="68648" name="Group 40"/>
          <p:cNvGraphicFramePr>
            <a:graphicFrameLocks noGrp="1"/>
          </p:cNvGraphicFramePr>
          <p:nvPr/>
        </p:nvGraphicFramePr>
        <p:xfrm>
          <a:off x="533400" y="2209800"/>
          <a:ext cx="3886200" cy="4038600"/>
        </p:xfrm>
        <a:graphic>
          <a:graphicData uri="http://schemas.openxmlformats.org/drawingml/2006/table">
            <a:tbl>
              <a:tblPr/>
              <a:tblGrid>
                <a:gridCol w="1336675"/>
                <a:gridCol w="1136650"/>
                <a:gridCol w="1412875"/>
              </a:tblGrid>
              <a:tr h="320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MANHACC</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MATHANG</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r>
              <a:tr h="320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MAMH</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SOLUONG</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33972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400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500</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68652" name="Group 44"/>
          <p:cNvGraphicFramePr>
            <a:graphicFrameLocks noGrp="1"/>
          </p:cNvGraphicFramePr>
          <p:nvPr/>
        </p:nvGraphicFramePr>
        <p:xfrm>
          <a:off x="4876800" y="2590800"/>
          <a:ext cx="3886200" cy="3636963"/>
        </p:xfrm>
        <a:graphic>
          <a:graphicData uri="http://schemas.openxmlformats.org/drawingml/2006/table">
            <a:tbl>
              <a:tblPr/>
              <a:tblGrid>
                <a:gridCol w="1371600"/>
                <a:gridCol w="1143000"/>
                <a:gridCol w="1371600"/>
              </a:tblGrid>
              <a:tr h="3143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MANHACC</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MAMH</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SOLUONG</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r h="33226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a:t>
                      </a: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300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400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500</a:t>
                      </a: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a:t>
                      </a: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8645" name="Rectangle 37"/>
          <p:cNvSpPr>
            <a:spLocks noChangeArrowheads="1"/>
          </p:cNvSpPr>
          <p:nvPr/>
        </p:nvSpPr>
        <p:spPr bwMode="auto">
          <a:xfrm>
            <a:off x="609600" y="6248400"/>
            <a:ext cx="883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038" rIns="0" bIns="46038"/>
          <a:lstStyle/>
          <a:p>
            <a:pPr marL="277813" indent="-277813" eaLnBrk="1" hangingPunct="1">
              <a:buClr>
                <a:schemeClr val="tx2"/>
              </a:buClr>
              <a:buSzPct val="150000"/>
              <a:buFont typeface="Wingdings" pitchFamily="2" charset="2"/>
              <a:buNone/>
              <a:tabLst>
                <a:tab pos="695325" algn="l"/>
                <a:tab pos="1150938" algn="l"/>
                <a:tab pos="2862263" algn="l"/>
              </a:tabLst>
              <a:defRPr/>
            </a:pPr>
            <a:r>
              <a:rPr lang="en-US" sz="2400">
                <a:solidFill>
                  <a:srgbClr val="800000"/>
                </a:solidFill>
                <a:effectLst>
                  <a:outerShdw blurRad="38100" dist="38100" dir="2700000" algn="tl">
                    <a:srgbClr val="C0C0C0"/>
                  </a:outerShdw>
                </a:effectLst>
              </a:rPr>
              <a:t>    Quan hệ không chuẩn hóa		      Quan hệ chuẩn hóa</a:t>
            </a:r>
          </a:p>
          <a:p>
            <a:pPr marL="277813" indent="-277813" eaLnBrk="1" hangingPunct="1">
              <a:buClr>
                <a:schemeClr val="tx2"/>
              </a:buClr>
              <a:buSzPct val="150000"/>
              <a:buFont typeface="Wingdings" pitchFamily="2" charset="2"/>
              <a:buNone/>
              <a:tabLst>
                <a:tab pos="695325" algn="l"/>
                <a:tab pos="1150938" algn="l"/>
                <a:tab pos="2862263" algn="l"/>
              </a:tabLst>
              <a:defRPr/>
            </a:pPr>
            <a:endParaRPr lang="en-US" sz="2400">
              <a:solidFill>
                <a:srgbClr val="800000"/>
              </a:solidFill>
              <a:effectLst>
                <a:outerShdw blurRad="38100" dist="38100" dir="2700000" algn="tl">
                  <a:srgbClr val="C0C0C0"/>
                </a:outerShdw>
              </a:effectLst>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5</a:t>
            </a:fld>
            <a:endParaRPr lang="en-US"/>
          </a:p>
        </p:txBody>
      </p:sp>
    </p:spTree>
    <p:extLst>
      <p:ext uri="{BB962C8B-B14F-4D97-AF65-F5344CB8AC3E}">
        <p14:creationId xmlns:p14="http://schemas.microsoft.com/office/powerpoint/2010/main" val="1270244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latin typeface="Arial" charset="0"/>
              </a:rPr>
              <a:t>Chuẩn hóa</a:t>
            </a:r>
          </a:p>
        </p:txBody>
      </p:sp>
      <p:sp>
        <p:nvSpPr>
          <p:cNvPr id="12291" name="Rectangle 3"/>
          <p:cNvSpPr>
            <a:spLocks noGrp="1" noChangeArrowheads="1"/>
          </p:cNvSpPr>
          <p:nvPr>
            <p:ph idx="4294967295"/>
          </p:nvPr>
        </p:nvSpPr>
        <p:spPr>
          <a:xfrm>
            <a:off x="457200" y="1600200"/>
            <a:ext cx="8153400" cy="4530725"/>
          </a:xfrm>
        </p:spPr>
        <p:txBody>
          <a:bodyPr lIns="182880" tIns="91440"/>
          <a:lstStyle/>
          <a:p>
            <a:pPr algn="just" eaLnBrk="1" hangingPunct="1">
              <a:lnSpc>
                <a:spcPct val="90000"/>
              </a:lnSpc>
            </a:pPr>
            <a:r>
              <a:rPr lang="en-US" altLang="en-US" sz="2400" smtClean="0"/>
              <a:t>Quá trình chuẩn hóa được thực hiện qua nhiều bước. Mỗi bước tương ứng một dạng chuẩn</a:t>
            </a:r>
          </a:p>
          <a:p>
            <a:pPr algn="just" eaLnBrk="1" hangingPunct="1">
              <a:lnSpc>
                <a:spcPct val="90000"/>
              </a:lnSpc>
            </a:pPr>
            <a:r>
              <a:rPr lang="en-US" altLang="en-US" sz="2400" smtClean="0"/>
              <a:t>Các dạng chuẩn: 	</a:t>
            </a:r>
          </a:p>
          <a:p>
            <a:pPr lvl="1" algn="just" eaLnBrk="1" hangingPunct="1">
              <a:lnSpc>
                <a:spcPct val="90000"/>
              </a:lnSpc>
            </a:pPr>
            <a:r>
              <a:rPr lang="en-US" altLang="en-US" smtClean="0"/>
              <a:t>Dạng chuẩn 1(1NF – first normal form)</a:t>
            </a:r>
          </a:p>
          <a:p>
            <a:pPr lvl="1" algn="just" eaLnBrk="1" hangingPunct="1">
              <a:lnSpc>
                <a:spcPct val="90000"/>
              </a:lnSpc>
            </a:pPr>
            <a:r>
              <a:rPr lang="en-US" altLang="en-US" smtClean="0"/>
              <a:t>Dạng chuẩn 2(2NF- second normal form)</a:t>
            </a:r>
          </a:p>
          <a:p>
            <a:pPr lvl="1" algn="just" eaLnBrk="1" hangingPunct="1">
              <a:lnSpc>
                <a:spcPct val="90000"/>
              </a:lnSpc>
            </a:pPr>
            <a:r>
              <a:rPr lang="en-US" altLang="en-US" smtClean="0"/>
              <a:t>Dạng chuẩn 3(3NF – third normal form)</a:t>
            </a:r>
          </a:p>
          <a:p>
            <a:pPr lvl="1" algn="just" eaLnBrk="1" hangingPunct="1">
              <a:lnSpc>
                <a:spcPct val="90000"/>
              </a:lnSpc>
            </a:pPr>
            <a:r>
              <a:rPr lang="en-US" altLang="en-US" smtClean="0"/>
              <a:t>Dạng chuẩn BCNF – Boyce Codd</a:t>
            </a:r>
          </a:p>
          <a:p>
            <a:pPr lvl="1" algn="just" eaLnBrk="1" hangingPunct="1">
              <a:lnSpc>
                <a:spcPct val="90000"/>
              </a:lnSpc>
            </a:pPr>
            <a:r>
              <a:rPr lang="en-US" altLang="en-US" smtClean="0"/>
              <a:t>Dạng chuẩn 4NF</a:t>
            </a:r>
          </a:p>
          <a:p>
            <a:pPr algn="just" eaLnBrk="1" hangingPunct="1">
              <a:lnSpc>
                <a:spcPct val="90000"/>
              </a:lnSpc>
            </a:pPr>
            <a:endParaRPr lang="en-US" altLang="en-US" sz="2400" smtClean="0"/>
          </a:p>
        </p:txBody>
      </p:sp>
      <p:sp>
        <p:nvSpPr>
          <p:cNvPr id="12292"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4B5F0305-19B0-48F4-82B8-A5AA90B41C3F}" type="slidenum">
              <a:rPr lang="en-US" altLang="en-US" sz="1000" smtClean="0">
                <a:solidFill>
                  <a:srgbClr val="A7A399"/>
                </a:solidFill>
              </a:rPr>
              <a:pPr>
                <a:spcBef>
                  <a:spcPct val="0"/>
                </a:spcBef>
                <a:buClrTx/>
                <a:buSzTx/>
                <a:buFontTx/>
                <a:buNone/>
              </a:pPr>
              <a:t>6</a:t>
            </a:fld>
            <a:endParaRPr lang="en-US" altLang="en-US" sz="1000" smtClean="0">
              <a:solidFill>
                <a:srgbClr val="A7A399"/>
              </a:solidFill>
            </a:endParaRP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normAutofit/>
          </a:bodyPr>
          <a:lstStyle/>
          <a:p>
            <a:pPr eaLnBrk="1" hangingPunct="1">
              <a:defRPr/>
            </a:pPr>
            <a:r>
              <a:rPr lang="en-US" sz="4000" smtClean="0">
                <a:solidFill>
                  <a:srgbClr val="0000FF"/>
                </a:solidFill>
                <a:effectLst>
                  <a:outerShdw blurRad="38100" dist="38100" dir="2700000" algn="tl">
                    <a:srgbClr val="C0C0C0"/>
                  </a:outerShdw>
                </a:effectLst>
                <a:latin typeface="Arial" charset="0"/>
              </a:rPr>
              <a:t>Bảng chưa chuẩn hóa</a:t>
            </a:r>
          </a:p>
        </p:txBody>
      </p:sp>
      <p:sp>
        <p:nvSpPr>
          <p:cNvPr id="13315" name="Rectangle 3"/>
          <p:cNvSpPr>
            <a:spLocks noGrp="1" noChangeArrowheads="1"/>
          </p:cNvSpPr>
          <p:nvPr>
            <p:ph idx="4294967295"/>
          </p:nvPr>
        </p:nvSpPr>
        <p:spPr>
          <a:xfrm>
            <a:off x="457200" y="1524000"/>
            <a:ext cx="8183563" cy="1447800"/>
          </a:xfrm>
        </p:spPr>
        <p:txBody>
          <a:bodyPr lIns="182880" tIns="91440"/>
          <a:lstStyle/>
          <a:p>
            <a:pPr algn="just" eaLnBrk="1" hangingPunct="1"/>
            <a:r>
              <a:rPr lang="en-US" altLang="en-US" sz="2200" smtClean="0"/>
              <a:t>Bảng không ở dạng chuẩn 1 (hay chưa chuẩn hóa) nếu nó chứa một hoặc nhiều nhóm lặp lại hoặc các giá trị phức hợp </a:t>
            </a:r>
          </a:p>
          <a:p>
            <a:pPr algn="just" eaLnBrk="1" hangingPunct="1"/>
            <a:r>
              <a:rPr lang="en-US" altLang="en-US" sz="2200" b="1" smtClean="0"/>
              <a:t>Nhóm lặp lại (Repeating group): </a:t>
            </a:r>
            <a:r>
              <a:rPr lang="en-US" altLang="en-US" sz="2200" smtClean="0"/>
              <a:t>một nhóm nhiều hàng có thể có cùng chung một thuộc tính</a:t>
            </a:r>
          </a:p>
          <a:p>
            <a:pPr lvl="1" algn="just" eaLnBrk="1" hangingPunct="1">
              <a:spcBef>
                <a:spcPct val="40000"/>
              </a:spcBef>
              <a:buFontTx/>
              <a:buNone/>
            </a:pPr>
            <a:r>
              <a:rPr lang="en-US" altLang="en-US" sz="2200" smtClean="0"/>
              <a:t>Bảng chưa chuẩn hóa</a:t>
            </a:r>
          </a:p>
        </p:txBody>
      </p:sp>
      <p:sp>
        <p:nvSpPr>
          <p:cNvPr id="13316"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44DD056E-E0D9-4BC2-899A-A0BAF9EFF804}" type="slidenum">
              <a:rPr lang="en-US" altLang="en-US" sz="1000" smtClean="0">
                <a:solidFill>
                  <a:srgbClr val="A7A399"/>
                </a:solidFill>
              </a:rPr>
              <a:pPr>
                <a:spcBef>
                  <a:spcPct val="0"/>
                </a:spcBef>
                <a:buClrTx/>
                <a:buSzTx/>
                <a:buFontTx/>
                <a:buNone/>
              </a:pPr>
              <a:t>7</a:t>
            </a:fld>
            <a:endParaRPr lang="en-US" altLang="en-US" sz="1000" smtClean="0">
              <a:solidFill>
                <a:srgbClr val="A7A399"/>
              </a:solidFill>
            </a:endParaRPr>
          </a:p>
        </p:txBody>
      </p:sp>
      <p:graphicFrame>
        <p:nvGraphicFramePr>
          <p:cNvPr id="12602" name="Group 314"/>
          <p:cNvGraphicFramePr>
            <a:graphicFrameLocks noGrp="1"/>
          </p:cNvGraphicFramePr>
          <p:nvPr>
            <p:extLst>
              <p:ext uri="{D42A27DB-BD31-4B8C-83A1-F6EECF244321}">
                <p14:modId xmlns:p14="http://schemas.microsoft.com/office/powerpoint/2010/main" val="509336991"/>
              </p:ext>
            </p:extLst>
          </p:nvPr>
        </p:nvGraphicFramePr>
        <p:xfrm>
          <a:off x="1066800" y="3581400"/>
          <a:ext cx="7391400" cy="1647825"/>
        </p:xfrm>
        <a:graphic>
          <a:graphicData uri="http://schemas.openxmlformats.org/drawingml/2006/table">
            <a:tbl>
              <a:tblPr/>
              <a:tblGrid>
                <a:gridCol w="709613"/>
                <a:gridCol w="1662112"/>
                <a:gridCol w="2063750"/>
                <a:gridCol w="1989138"/>
                <a:gridCol w="966787"/>
              </a:tblGrid>
              <a:tr h="24447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MASV</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HOVATEN</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KHOA</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TENMONHOC</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DIEMTHI</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99023</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NGUYENTHITHU</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CONG NGHE THONG TIN</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KY THUAT LAP TRINH</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425450">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TOAN ROI RAC</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r>
              <a:tr h="274638">
                <a:tc vMerge="1">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CO SO DU LIEU</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99030</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LE VAN THANH</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DIEN TU</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VI XULY</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599" name="Group 311"/>
          <p:cNvGraphicFramePr>
            <a:graphicFrameLocks noGrp="1"/>
          </p:cNvGraphicFramePr>
          <p:nvPr/>
        </p:nvGraphicFramePr>
        <p:xfrm>
          <a:off x="1066800" y="5635625"/>
          <a:ext cx="7467600" cy="1222375"/>
        </p:xfrm>
        <a:graphic>
          <a:graphicData uri="http://schemas.openxmlformats.org/drawingml/2006/table">
            <a:tbl>
              <a:tblPr/>
              <a:tblGrid>
                <a:gridCol w="742950"/>
                <a:gridCol w="1673225"/>
                <a:gridCol w="2117725"/>
                <a:gridCol w="2135188"/>
                <a:gridCol w="798512"/>
              </a:tblGrid>
              <a:tr h="24447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MASV</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HOVATEN</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KHOA</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TENMONHOC</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cs typeface="Times New Roman" pitchFamily="18" charset="0"/>
                        </a:rPr>
                        <a:t>DIEMTHI</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99023</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NGUYENTHITHU</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CONG NGHE THONG TIN</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KY THUAT LAP TRINH</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99023</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NGUYENTHITHU</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CONG NGHE THONG TIN</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TOAN ROI RAC</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99023</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NGUYENTHITHU</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CONG NGHE THONG TIN</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CO SO DU LIEU</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99030</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LE VAN THANH</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DIEN TU</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VI XULY</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601" name="Text Box 313"/>
          <p:cNvSpPr txBox="1">
            <a:spLocks noChangeArrowheads="1"/>
          </p:cNvSpPr>
          <p:nvPr/>
        </p:nvSpPr>
        <p:spPr bwMode="auto">
          <a:xfrm>
            <a:off x="1066800" y="5257800"/>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1800">
                <a:solidFill>
                  <a:srgbClr val="CC3300"/>
                </a:solidFill>
              </a:rPr>
              <a:t>Bảng đã chuẩn hóa ở dạng chuẩn 1</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601"/>
                                        </p:tgtEl>
                                        <p:attrNameLst>
                                          <p:attrName>style.visibility</p:attrName>
                                        </p:attrNameLst>
                                      </p:cBhvr>
                                      <p:to>
                                        <p:strVal val="visible"/>
                                      </p:to>
                                    </p:set>
                                    <p:animEffect transition="in" filter="checkerboard(across)">
                                      <p:cBhvr>
                                        <p:cTn id="7" dur="500"/>
                                        <p:tgtEl>
                                          <p:spTgt spid="12601"/>
                                        </p:tgtEl>
                                      </p:cBhvr>
                                    </p:animEffect>
                                  </p:childTnLst>
                                </p:cTn>
                              </p:par>
                              <p:par>
                                <p:cTn id="8" presetID="5" presetClass="entr" presetSubtype="10" fill="hold" nodeType="withEffect">
                                  <p:stCondLst>
                                    <p:cond delay="0"/>
                                  </p:stCondLst>
                                  <p:childTnLst>
                                    <p:set>
                                      <p:cBhvr>
                                        <p:cTn id="9" dur="1" fill="hold">
                                          <p:stCondLst>
                                            <p:cond delay="0"/>
                                          </p:stCondLst>
                                        </p:cTn>
                                        <p:tgtEl>
                                          <p:spTgt spid="12599"/>
                                        </p:tgtEl>
                                        <p:attrNameLst>
                                          <p:attrName>style.visibility</p:attrName>
                                        </p:attrNameLst>
                                      </p:cBhvr>
                                      <p:to>
                                        <p:strVal val="visible"/>
                                      </p:to>
                                    </p:set>
                                    <p:animEffect transition="in" filter="checkerboard(across)">
                                      <p:cBhvr>
                                        <p:cTn id="10" dur="500"/>
                                        <p:tgtEl>
                                          <p:spTgt spid="12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normAutofit/>
          </a:bodyPr>
          <a:lstStyle/>
          <a:p>
            <a:pPr eaLnBrk="1" hangingPunct="1">
              <a:defRPr/>
            </a:pPr>
            <a:r>
              <a:rPr lang="en-US" smtClean="0">
                <a:solidFill>
                  <a:srgbClr val="0000FF"/>
                </a:solidFill>
                <a:effectLst>
                  <a:outerShdw blurRad="38100" dist="38100" dir="2700000" algn="tl">
                    <a:srgbClr val="C0C0C0"/>
                  </a:outerShdw>
                </a:effectLst>
                <a:latin typeface="Arial" charset="0"/>
              </a:rPr>
              <a:t>Chuẩn hóa</a:t>
            </a:r>
          </a:p>
        </p:txBody>
      </p:sp>
      <p:sp>
        <p:nvSpPr>
          <p:cNvPr id="11267"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lgn="r" eaLnBrk="1" hangingPunct="1">
              <a:spcBef>
                <a:spcPct val="0"/>
              </a:spcBef>
              <a:buClrTx/>
              <a:buSzTx/>
              <a:buFontTx/>
              <a:buNone/>
            </a:pPr>
            <a:fld id="{6DDA3FE1-85DC-422E-9C50-4F858E6DADDE}" type="slidenum">
              <a:rPr lang="en-US" altLang="en-US" sz="1000">
                <a:solidFill>
                  <a:srgbClr val="A7A399"/>
                </a:solidFill>
              </a:rPr>
              <a:pPr algn="r" eaLnBrk="1" hangingPunct="1">
                <a:spcBef>
                  <a:spcPct val="0"/>
                </a:spcBef>
                <a:buClrTx/>
                <a:buSzTx/>
                <a:buFontTx/>
                <a:buNone/>
              </a:pPr>
              <a:t>8</a:t>
            </a:fld>
            <a:endParaRPr lang="en-US" altLang="en-US" sz="1000">
              <a:solidFill>
                <a:srgbClr val="A7A399"/>
              </a:solidFill>
            </a:endParaRPr>
          </a:p>
        </p:txBody>
      </p:sp>
      <p:sp>
        <p:nvSpPr>
          <p:cNvPr id="68613" name="Rectangle 5"/>
          <p:cNvSpPr>
            <a:spLocks noChangeArrowheads="1"/>
          </p:cNvSpPr>
          <p:nvPr/>
        </p:nvSpPr>
        <p:spPr bwMode="auto">
          <a:xfrm>
            <a:off x="533400" y="1676400"/>
            <a:ext cx="7696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038" rIns="0" bIns="46038"/>
          <a:lstStyle/>
          <a:p>
            <a:pPr marL="277813" indent="-277813" eaLnBrk="1" hangingPunct="1">
              <a:buClr>
                <a:schemeClr val="tx2"/>
              </a:buClr>
              <a:buSzPct val="150000"/>
              <a:buFont typeface="Wingdings" pitchFamily="2" charset="2"/>
              <a:buNone/>
              <a:tabLst>
                <a:tab pos="695325" algn="l"/>
                <a:tab pos="1150938" algn="l"/>
                <a:tab pos="2862263" algn="l"/>
              </a:tabLst>
              <a:defRPr/>
            </a:pPr>
            <a:r>
              <a:rPr lang="en-US" sz="2400" b="1">
                <a:effectLst>
                  <a:outerShdw blurRad="38100" dist="38100" dir="2700000" algn="tl">
                    <a:srgbClr val="C0C0C0"/>
                  </a:outerShdw>
                </a:effectLst>
                <a:cs typeface="Times New Roman" pitchFamily="18" charset="0"/>
              </a:rPr>
              <a:t>V</a:t>
            </a:r>
            <a:r>
              <a:rPr lang="en-US" sz="2400" b="1">
                <a:effectLst>
                  <a:outerShdw blurRad="38100" dist="38100" dir="2700000" algn="tl">
                    <a:srgbClr val="C0C0C0"/>
                  </a:outerShdw>
                </a:effectLst>
              </a:rPr>
              <a:t>í dụ :</a:t>
            </a:r>
          </a:p>
          <a:p>
            <a:pPr marL="277813" indent="-277813" eaLnBrk="1" hangingPunct="1">
              <a:buClr>
                <a:schemeClr val="tx2"/>
              </a:buClr>
              <a:buSzPct val="150000"/>
              <a:buFont typeface="Wingdings" pitchFamily="2" charset="2"/>
              <a:buNone/>
              <a:tabLst>
                <a:tab pos="695325" algn="l"/>
                <a:tab pos="1150938" algn="l"/>
                <a:tab pos="2862263" algn="l"/>
              </a:tabLst>
              <a:defRPr/>
            </a:pPr>
            <a:endParaRPr lang="en-US" sz="2400" b="1">
              <a:effectLst>
                <a:outerShdw blurRad="38100" dist="38100" dir="2700000" algn="tl">
                  <a:srgbClr val="C0C0C0"/>
                </a:outerShdw>
              </a:effectLst>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79" t="31445" r="9717" b="6250"/>
          <a:stretch/>
        </p:blipFill>
        <p:spPr bwMode="auto">
          <a:xfrm>
            <a:off x="835818" y="2290763"/>
            <a:ext cx="7091363" cy="455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Trần Thi Kim Chi</a:t>
            </a:r>
            <a:endParaRPr lang="en-US"/>
          </a:p>
        </p:txBody>
      </p:sp>
      <p:sp>
        <p:nvSpPr>
          <p:cNvPr id="3" name="Slide Number Placeholder 2"/>
          <p:cNvSpPr>
            <a:spLocks noGrp="1"/>
          </p:cNvSpPr>
          <p:nvPr>
            <p:ph type="sldNum" sz="quarter" idx="12"/>
          </p:nvPr>
        </p:nvSpPr>
        <p:spPr/>
        <p:txBody>
          <a:bodyPr/>
          <a:lstStyle/>
          <a:p>
            <a:pPr>
              <a:defRPr/>
            </a:pPr>
            <a:fld id="{1F70B3A6-934E-420F-8427-98A7DEA0267C}"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normAutofit fontScale="90000"/>
          </a:bodyPr>
          <a:lstStyle/>
          <a:p>
            <a:pPr eaLnBrk="1" hangingPunct="1">
              <a:defRPr/>
            </a:pPr>
            <a:r>
              <a:rPr lang="en-US" sz="4000" smtClean="0">
                <a:solidFill>
                  <a:srgbClr val="0000FF"/>
                </a:solidFill>
                <a:effectLst>
                  <a:outerShdw blurRad="38100" dist="38100" dir="2700000" algn="tl">
                    <a:srgbClr val="C0C0C0"/>
                  </a:outerShdw>
                </a:effectLst>
                <a:latin typeface="Arial" charset="0"/>
              </a:rPr>
              <a:t>Dạng chuẩn 1</a:t>
            </a:r>
            <a:br>
              <a:rPr lang="en-US" sz="4000" smtClean="0">
                <a:solidFill>
                  <a:srgbClr val="0000FF"/>
                </a:solidFill>
                <a:effectLst>
                  <a:outerShdw blurRad="38100" dist="38100" dir="2700000" algn="tl">
                    <a:srgbClr val="C0C0C0"/>
                  </a:outerShdw>
                </a:effectLst>
                <a:latin typeface="Arial" charset="0"/>
              </a:rPr>
            </a:br>
            <a:r>
              <a:rPr lang="en-US" sz="4000" smtClean="0">
                <a:solidFill>
                  <a:srgbClr val="0000FF"/>
                </a:solidFill>
                <a:effectLst>
                  <a:outerShdw blurRad="38100" dist="38100" dir="2700000" algn="tl">
                    <a:srgbClr val="C0C0C0"/>
                  </a:outerShdw>
                </a:effectLst>
                <a:latin typeface="Arial" charset="0"/>
              </a:rPr>
              <a:t>(1NF – first normal form)</a:t>
            </a:r>
          </a:p>
        </p:txBody>
      </p:sp>
      <p:sp>
        <p:nvSpPr>
          <p:cNvPr id="14339" name="Rectangle 3"/>
          <p:cNvSpPr>
            <a:spLocks noGrp="1" noChangeArrowheads="1"/>
          </p:cNvSpPr>
          <p:nvPr>
            <p:ph idx="4294967295"/>
          </p:nvPr>
        </p:nvSpPr>
        <p:spPr>
          <a:xfrm>
            <a:off x="457200" y="1676400"/>
            <a:ext cx="8183563" cy="4187825"/>
          </a:xfrm>
        </p:spPr>
        <p:txBody>
          <a:bodyPr lIns="182880" tIns="91440"/>
          <a:lstStyle/>
          <a:p>
            <a:pPr eaLnBrk="1" hangingPunct="1"/>
            <a:r>
              <a:rPr lang="en-US" altLang="en-US" sz="2400" smtClean="0"/>
              <a:t>Bảng ở dạng chuẩn 1 nếu</a:t>
            </a:r>
          </a:p>
          <a:p>
            <a:pPr lvl="1" eaLnBrk="1" hangingPunct="1"/>
            <a:r>
              <a:rPr lang="en-US" altLang="en-US" smtClean="0"/>
              <a:t>Có khóa chính</a:t>
            </a:r>
          </a:p>
          <a:p>
            <a:pPr lvl="1" eaLnBrk="1" hangingPunct="1"/>
            <a:r>
              <a:rPr lang="en-US" altLang="en-US" smtClean="0"/>
              <a:t>Không có nhóm lặp lại</a:t>
            </a:r>
          </a:p>
          <a:p>
            <a:pPr eaLnBrk="1" hangingPunct="1"/>
            <a:r>
              <a:rPr lang="en-US" altLang="en-US" sz="2400" smtClean="0"/>
              <a:t> Bảng ở 1NF nếu mọi thuộc tính của R đều chứa các giá trị nguyên tố (không có thuộc tính đa trị)</a:t>
            </a:r>
          </a:p>
        </p:txBody>
      </p:sp>
      <p:sp>
        <p:nvSpPr>
          <p:cNvPr id="14340" name="Slide Number Placeholder 5"/>
          <p:cNvSpPr>
            <a:spLocks noGrp="1"/>
          </p:cNvSpPr>
          <p:nvPr>
            <p:ph type="sldNum" sz="quarter" idx="12"/>
          </p:nvPr>
        </p:nvSpPr>
        <p:spPr>
          <a:xfrm>
            <a:off x="8348663" y="6111875"/>
            <a:ext cx="457200" cy="365125"/>
          </a:xfrm>
          <a:noFill/>
        </p:spPr>
        <p:txBody>
          <a:bodyPr anchor="b"/>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fld id="{EDCCADEA-D568-4F2A-B705-7712E6F2964C}" type="slidenum">
              <a:rPr lang="en-US" altLang="en-US" sz="1000" smtClean="0">
                <a:solidFill>
                  <a:srgbClr val="A7A399"/>
                </a:solidFill>
              </a:rPr>
              <a:pPr>
                <a:spcBef>
                  <a:spcPct val="0"/>
                </a:spcBef>
                <a:buClrTx/>
                <a:buSzTx/>
                <a:buFontTx/>
                <a:buNone/>
              </a:pPr>
              <a:t>9</a:t>
            </a:fld>
            <a:endParaRPr lang="en-US" altLang="en-US" sz="1000" smtClean="0">
              <a:solidFill>
                <a:srgbClr val="A7A399"/>
              </a:solidFill>
            </a:endParaRPr>
          </a:p>
        </p:txBody>
      </p:sp>
      <p:graphicFrame>
        <p:nvGraphicFramePr>
          <p:cNvPr id="14364" name="Group 28"/>
          <p:cNvGraphicFramePr>
            <a:graphicFrameLocks noGrp="1"/>
          </p:cNvGraphicFramePr>
          <p:nvPr/>
        </p:nvGraphicFramePr>
        <p:xfrm>
          <a:off x="1600200" y="4572000"/>
          <a:ext cx="3200400" cy="1250984"/>
        </p:xfrm>
        <a:graphic>
          <a:graphicData uri="http://schemas.openxmlformats.org/drawingml/2006/table">
            <a:tbl>
              <a:tblPr/>
              <a:tblGrid>
                <a:gridCol w="1524000"/>
                <a:gridCol w="1676400"/>
              </a:tblGrid>
              <a:tr h="39618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MaMH</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TenMH</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T1</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Toán</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8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AV</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Anh văn</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55" name="Text Box 25"/>
          <p:cNvSpPr txBox="1">
            <a:spLocks noChangeArrowheads="1"/>
          </p:cNvSpPr>
          <p:nvPr/>
        </p:nvSpPr>
        <p:spPr bwMode="auto">
          <a:xfrm>
            <a:off x="1524000" y="3962400"/>
            <a:ext cx="302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p"/>
              <a:defRPr sz="2800">
                <a:solidFill>
                  <a:schemeClr val="tx1"/>
                </a:solidFill>
                <a:latin typeface="Times New Roman" pitchFamily="18" charset="0"/>
              </a:defRPr>
            </a:lvl1pPr>
            <a:lvl2pPr marL="742950" indent="-285750">
              <a:spcBef>
                <a:spcPct val="20000"/>
              </a:spcBef>
              <a:buClr>
                <a:schemeClr val="tx2"/>
              </a:buClr>
              <a:buSzPct val="7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accent1"/>
              </a:buClr>
              <a:buSzPct val="65000"/>
              <a:buFont typeface="Wingdings" pitchFamily="2" charset="2"/>
              <a:buChar char="p"/>
              <a:defRPr sz="2000">
                <a:solidFill>
                  <a:schemeClr val="tx1"/>
                </a:solidFill>
                <a:latin typeface="Times New Roman" pitchFamily="18" charset="0"/>
              </a:defRPr>
            </a:lvl3pPr>
            <a:lvl4pPr marL="1600200" indent="-228600">
              <a:spcBef>
                <a:spcPct val="20000"/>
              </a:spcBef>
              <a:buClr>
                <a:schemeClr val="bg2"/>
              </a:buClr>
              <a:buFont typeface="Wingdings" pitchFamily="2" charset="2"/>
              <a:buChar char="§"/>
              <a:defRPr>
                <a:solidFill>
                  <a:schemeClr val="tx1"/>
                </a:solidFill>
                <a:latin typeface="Times New Roman" pitchFamily="18" charset="0"/>
              </a:defRPr>
            </a:lvl4pPr>
            <a:lvl5pPr marL="2057400" indent="-228600">
              <a:spcBef>
                <a:spcPct val="20000"/>
              </a:spcBef>
              <a:buClr>
                <a:schemeClr val="tx2"/>
              </a:buClr>
              <a:buSzPct val="80000"/>
              <a:buFont typeface="Wingdings" pitchFamily="2" charset="2"/>
              <a:buChar char="§"/>
              <a:defRPr>
                <a:solidFill>
                  <a:schemeClr val="tx1"/>
                </a:solidFill>
                <a:latin typeface="Times New Roman" pitchFamily="18"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tx1"/>
                </a:solidFill>
                <a:latin typeface="Times New Roman" pitchFamily="18" charset="0"/>
              </a:defRPr>
            </a:lvl9pPr>
          </a:lstStyle>
          <a:p>
            <a:pPr>
              <a:spcBef>
                <a:spcPct val="0"/>
              </a:spcBef>
              <a:buClrTx/>
              <a:buSzTx/>
              <a:buFontTx/>
              <a:buNone/>
            </a:pPr>
            <a:r>
              <a:rPr lang="en-US" altLang="en-US" sz="1800" b="1"/>
              <a:t>MONHOC(MaMH, TenMH)</a:t>
            </a:r>
          </a:p>
        </p:txBody>
      </p:sp>
      <p:sp>
        <p:nvSpPr>
          <p:cNvPr id="2" name="Footer Placeholder 1"/>
          <p:cNvSpPr>
            <a:spLocks noGrp="1"/>
          </p:cNvSpPr>
          <p:nvPr>
            <p:ph type="ftr" sz="quarter" idx="11"/>
          </p:nvPr>
        </p:nvSpPr>
        <p:spPr/>
        <p:txBody>
          <a:bodyPr/>
          <a:lstStyle/>
          <a:p>
            <a:pPr>
              <a:defRPr/>
            </a:pPr>
            <a:r>
              <a:rPr lang="en-US" smtClean="0"/>
              <a:t>Trần Thi Kim Chi</a:t>
            </a:r>
            <a:endParaRPr lang="en-US"/>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vel">
  <a:themeElements>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fontScheme name="Level">
      <a:majorFont>
        <a:latin typeface="Garamon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5_Aspect">
      <a:majorFont>
        <a:latin typeface="Times New Roman"/>
        <a:ea typeface=""/>
        <a:cs typeface=""/>
      </a:majorFont>
      <a:minorFont>
        <a:latin typeface="Times New Roman"/>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CSDL temple</Template>
  <TotalTime>11160</TotalTime>
  <Words>3185</Words>
  <Application>Microsoft Office PowerPoint</Application>
  <PresentationFormat>On-screen Show (4:3)</PresentationFormat>
  <Paragraphs>551</Paragraphs>
  <Slides>42</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Cambria</vt:lpstr>
      <vt:lpstr>Garamond</vt:lpstr>
      <vt:lpstr>Monotype Sorts</vt:lpstr>
      <vt:lpstr>Symbol</vt:lpstr>
      <vt:lpstr>Times New Roman</vt:lpstr>
      <vt:lpstr>Verdana</vt:lpstr>
      <vt:lpstr>Wingdings</vt:lpstr>
      <vt:lpstr>Wingdings 2</vt:lpstr>
      <vt:lpstr>Level</vt:lpstr>
      <vt:lpstr>5_Aspect</vt:lpstr>
      <vt:lpstr>Chương 10: Chuẩn hóa (Normalization)</vt:lpstr>
      <vt:lpstr>Nội dung</vt:lpstr>
      <vt:lpstr>Chuẩn hóa</vt:lpstr>
      <vt:lpstr>Chuẩn hóa</vt:lpstr>
      <vt:lpstr>Chuẩn hóa</vt:lpstr>
      <vt:lpstr>Chuẩn hóa</vt:lpstr>
      <vt:lpstr>Bảng chưa chuẩn hóa</vt:lpstr>
      <vt:lpstr>Chuẩn hóa</vt:lpstr>
      <vt:lpstr>Dạng chuẩn 1 (1NF – first normal form)</vt:lpstr>
      <vt:lpstr>Biến đổi về dạng chuẩn 1</vt:lpstr>
      <vt:lpstr>Ví dụ quan hệ có thuộc tính đa trị (multivalued attributes)</vt:lpstr>
      <vt:lpstr>Ví dụ quan hệ có thuộc tính đa trị (multivalued attributes)</vt:lpstr>
      <vt:lpstr>Ví dụ quan hệ có thuộc tính đa trị (multivalued attributes)</vt:lpstr>
      <vt:lpstr>Dạng chuẩn 1  (1NF – Normal First Form)</vt:lpstr>
      <vt:lpstr>Phụ thuộc hàm đầy đủ (Full functional dependency)</vt:lpstr>
      <vt:lpstr>Phụ thuộc hàm đầy đủ (Full functional dependency)</vt:lpstr>
      <vt:lpstr>Phụ thuộc hàm đầy đủ (Full functional dependency)</vt:lpstr>
      <vt:lpstr>Dạng chuẩn 2 (2NF – second Normal Form)</vt:lpstr>
      <vt:lpstr>Biến đổi thành 2NF</vt:lpstr>
      <vt:lpstr>Biến đổi thành 2NF</vt:lpstr>
      <vt:lpstr>Dạng chuẩn 2</vt:lpstr>
      <vt:lpstr>Dạng chuẩn 2</vt:lpstr>
      <vt:lpstr>Dạng chuẩn 2</vt:lpstr>
      <vt:lpstr>Dạng chuẩn 2</vt:lpstr>
      <vt:lpstr>Dạng chuẩn 2</vt:lpstr>
      <vt:lpstr>Phụ thuộc bắc cầu (Transitive dependency)</vt:lpstr>
      <vt:lpstr>Dạng chuẩn 3 (3NF – third normal form)</vt:lpstr>
      <vt:lpstr>Dạng chuẩn 3</vt:lpstr>
      <vt:lpstr>Dạng chuẩn 3</vt:lpstr>
      <vt:lpstr>Dạng chuẩn 3</vt:lpstr>
      <vt:lpstr>Dạng chuẩn 3</vt:lpstr>
      <vt:lpstr>Dạng chuẩn Boyce-Codd (BCNF)</vt:lpstr>
      <vt:lpstr>Dạng chuẩn Boyce-Codd (BCNF)</vt:lpstr>
      <vt:lpstr>Dạng chuẩn Boyce-Codd (BCNF)</vt:lpstr>
      <vt:lpstr>Dạng chuẩn Boyce-Codd (BCNF)</vt:lpstr>
      <vt:lpstr>Dạng chuẩn Boyce-Codd (BCNF)</vt:lpstr>
      <vt:lpstr>Chuyển đổi thành BCNF</vt:lpstr>
      <vt:lpstr>So sánh 3NF và BCNF</vt:lpstr>
      <vt:lpstr>Candidate key và BCNF</vt:lpstr>
      <vt:lpstr>Ví dụ</vt:lpstr>
      <vt:lpstr>Thuật toán kiểm tra dạng chuẩn của một lược đồ quan hệ</vt:lpstr>
      <vt:lpstr>Bài tập</vt:lpstr>
    </vt:vector>
  </TitlesOfParts>
  <Company>LamNguyenFam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 Chuẩn hóa (Normalization)</dc:title>
  <dc:creator>Trần Thi Kim Chi</dc:creator>
  <cp:lastModifiedBy>admin</cp:lastModifiedBy>
  <cp:revision>131</cp:revision>
  <dcterms:created xsi:type="dcterms:W3CDTF">2007-08-05T16:24:51Z</dcterms:created>
  <dcterms:modified xsi:type="dcterms:W3CDTF">2017-04-21T01:47:40Z</dcterms:modified>
</cp:coreProperties>
</file>