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notesMasterIdLst>
    <p:notesMasterId r:id="rId78"/>
  </p:notesMasterIdLst>
  <p:sldIdLst>
    <p:sldId id="256" r:id="rId3"/>
    <p:sldId id="257" r:id="rId4"/>
    <p:sldId id="363" r:id="rId5"/>
    <p:sldId id="422" r:id="rId6"/>
    <p:sldId id="387" r:id="rId7"/>
    <p:sldId id="328" r:id="rId8"/>
    <p:sldId id="341" r:id="rId9"/>
    <p:sldId id="342" r:id="rId10"/>
    <p:sldId id="405" r:id="rId11"/>
    <p:sldId id="406" r:id="rId12"/>
    <p:sldId id="343" r:id="rId13"/>
    <p:sldId id="344" r:id="rId14"/>
    <p:sldId id="388" r:id="rId15"/>
    <p:sldId id="400" r:id="rId16"/>
    <p:sldId id="423" r:id="rId17"/>
    <p:sldId id="408" r:id="rId18"/>
    <p:sldId id="424" r:id="rId19"/>
    <p:sldId id="425" r:id="rId20"/>
    <p:sldId id="426" r:id="rId21"/>
    <p:sldId id="427" r:id="rId22"/>
    <p:sldId id="429" r:id="rId23"/>
    <p:sldId id="430" r:id="rId24"/>
    <p:sldId id="428" r:id="rId25"/>
    <p:sldId id="345" r:id="rId26"/>
    <p:sldId id="407" r:id="rId27"/>
    <p:sldId id="403" r:id="rId28"/>
    <p:sldId id="404" r:id="rId29"/>
    <p:sldId id="352" r:id="rId30"/>
    <p:sldId id="349" r:id="rId31"/>
    <p:sldId id="350" r:id="rId32"/>
    <p:sldId id="353" r:id="rId33"/>
    <p:sldId id="354" r:id="rId34"/>
    <p:sldId id="356" r:id="rId35"/>
    <p:sldId id="355" r:id="rId36"/>
    <p:sldId id="391" r:id="rId37"/>
    <p:sldId id="392" r:id="rId38"/>
    <p:sldId id="411" r:id="rId39"/>
    <p:sldId id="412" r:id="rId40"/>
    <p:sldId id="413" r:id="rId41"/>
    <p:sldId id="414" r:id="rId42"/>
    <p:sldId id="357" r:id="rId43"/>
    <p:sldId id="358" r:id="rId44"/>
    <p:sldId id="416" r:id="rId45"/>
    <p:sldId id="418" r:id="rId46"/>
    <p:sldId id="417" r:id="rId47"/>
    <p:sldId id="420" r:id="rId48"/>
    <p:sldId id="419" r:id="rId49"/>
    <p:sldId id="421" r:id="rId50"/>
    <p:sldId id="415" r:id="rId51"/>
    <p:sldId id="359" r:id="rId52"/>
    <p:sldId id="393" r:id="rId53"/>
    <p:sldId id="394" r:id="rId54"/>
    <p:sldId id="360" r:id="rId55"/>
    <p:sldId id="361" r:id="rId56"/>
    <p:sldId id="362" r:id="rId57"/>
    <p:sldId id="364" r:id="rId58"/>
    <p:sldId id="365" r:id="rId59"/>
    <p:sldId id="395" r:id="rId60"/>
    <p:sldId id="396" r:id="rId61"/>
    <p:sldId id="397" r:id="rId62"/>
    <p:sldId id="398" r:id="rId63"/>
    <p:sldId id="399" r:id="rId64"/>
    <p:sldId id="401" r:id="rId65"/>
    <p:sldId id="374" r:id="rId66"/>
    <p:sldId id="375" r:id="rId67"/>
    <p:sldId id="376" r:id="rId68"/>
    <p:sldId id="431" r:id="rId69"/>
    <p:sldId id="432" r:id="rId70"/>
    <p:sldId id="433" r:id="rId71"/>
    <p:sldId id="434" r:id="rId72"/>
    <p:sldId id="435" r:id="rId73"/>
    <p:sldId id="436" r:id="rId74"/>
    <p:sldId id="437" r:id="rId75"/>
    <p:sldId id="438" r:id="rId76"/>
    <p:sldId id="439" r:id="rId7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EAEAEA"/>
    <a:srgbClr val="006600"/>
    <a:srgbClr val="F07F09"/>
    <a:srgbClr val="FF00FF"/>
    <a:srgbClr val="CC3300"/>
    <a:srgbClr val="00FF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01" autoAdjust="0"/>
  </p:normalViewPr>
  <p:slideViewPr>
    <p:cSldViewPr>
      <p:cViewPr varScale="1">
        <p:scale>
          <a:sx n="58" d="100"/>
          <a:sy n="58" d="100"/>
        </p:scale>
        <p:origin x="888"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269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69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269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58DD0F5C-BC27-4887-9441-294587F6F4E3}" type="slidenum">
              <a:rPr lang="en-US"/>
              <a:pPr>
                <a:defRPr/>
              </a:pPr>
              <a:t>‹#›</a:t>
            </a:fld>
            <a:endParaRPr lang="en-US"/>
          </a:p>
        </p:txBody>
      </p:sp>
    </p:spTree>
    <p:extLst>
      <p:ext uri="{BB962C8B-B14F-4D97-AF65-F5344CB8AC3E}">
        <p14:creationId xmlns:p14="http://schemas.microsoft.com/office/powerpoint/2010/main" val="4233458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8DD0F5C-BC27-4887-9441-294587F6F4E3}" type="slidenum">
              <a:rPr lang="en-US" smtClean="0"/>
              <a:pPr>
                <a:defRPr/>
              </a:pPr>
              <a:t>1</a:t>
            </a:fld>
            <a:endParaRPr lang="en-US"/>
          </a:p>
        </p:txBody>
      </p:sp>
    </p:spTree>
    <p:extLst>
      <p:ext uri="{BB962C8B-B14F-4D97-AF65-F5344CB8AC3E}">
        <p14:creationId xmlns:p14="http://schemas.microsoft.com/office/powerpoint/2010/main" val="191380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defRPr/>
              </a:pPr>
              <a:endParaRPr lang="en-US" altLang="en-US" sz="2400" smtClean="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defRPr/>
              </a:pPr>
              <a:endParaRPr lang="en-US" altLang="en-US" sz="2400" smtClean="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33189 w 4917"/>
                <a:gd name="T3" fmla="*/ 0 h 1000"/>
                <a:gd name="T4" fmla="*/ 36955 w 4917"/>
                <a:gd name="T5" fmla="*/ 765 h 1000"/>
                <a:gd name="T6" fmla="*/ 33197 w 4917"/>
                <a:gd name="T7" fmla="*/ 1529 h 1000"/>
                <a:gd name="T8" fmla="*/ 0 w 4917"/>
                <a:gd name="T9" fmla="*/ 1529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5239" name="Rectangle 7"/>
          <p:cNvSpPr>
            <a:spLocks noGrp="1" noChangeArrowheads="1"/>
          </p:cNvSpPr>
          <p:nvPr>
            <p:ph type="ctrTitle"/>
          </p:nvPr>
        </p:nvSpPr>
        <p:spPr>
          <a:xfrm>
            <a:off x="228600" y="1427163"/>
            <a:ext cx="8077200" cy="1609725"/>
          </a:xfrm>
        </p:spPr>
        <p:txBody>
          <a:bodyPr/>
          <a:lstStyle>
            <a:lvl1pPr>
              <a:defRPr sz="4600"/>
            </a:lvl1pPr>
          </a:lstStyle>
          <a:p>
            <a:pPr lvl="0"/>
            <a:r>
              <a:rPr lang="en-US" noProof="0" smtClean="0"/>
              <a:t>Click to edit Master title style</a:t>
            </a:r>
          </a:p>
        </p:txBody>
      </p:sp>
      <p:sp>
        <p:nvSpPr>
          <p:cNvPr id="95240"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pPr lvl="0"/>
            <a:r>
              <a:rPr lang="en-US" noProof="0" smtClean="0"/>
              <a:t>Click to edit Master subtitle style</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fld id="{B96C5B00-4A41-4D2F-A23C-BD65E2CB4474}" type="datetime1">
              <a:rPr lang="en-US" smtClean="0"/>
              <a:t>09/12/2016</a:t>
            </a:fld>
            <a:endParaRPr lang="en-US"/>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r>
              <a:rPr lang="en-US" smtClean="0"/>
              <a:t>Trần Thi Kim Chi</a:t>
            </a:r>
            <a:endParaRPr lang="en-US"/>
          </a:p>
        </p:txBody>
      </p:sp>
      <p:sp>
        <p:nvSpPr>
          <p:cNvPr id="11" name="Rectangle 11"/>
          <p:cNvSpPr>
            <a:spLocks noGrp="1" noChangeArrowheads="1"/>
          </p:cNvSpPr>
          <p:nvPr>
            <p:ph type="sldNum" sz="quarter" idx="12"/>
          </p:nvPr>
        </p:nvSpPr>
        <p:spPr>
          <a:xfrm>
            <a:off x="6553200" y="6248400"/>
            <a:ext cx="2133600" cy="471488"/>
          </a:xfrm>
        </p:spPr>
        <p:txBody>
          <a:bodyPr/>
          <a:lstStyle>
            <a:lvl1pPr>
              <a:defRPr/>
            </a:lvl1pPr>
          </a:lstStyle>
          <a:p>
            <a:pPr>
              <a:defRPr/>
            </a:pPr>
            <a:fld id="{3D2934A2-FE3F-4F22-A115-AD8EFE009081}" type="slidenum">
              <a:rPr lang="en-US"/>
              <a:pPr>
                <a:defRPr/>
              </a:pPr>
              <a:t>‹#›</a:t>
            </a:fld>
            <a:endParaRPr lang="en-US"/>
          </a:p>
        </p:txBody>
      </p:sp>
    </p:spTree>
    <p:extLst>
      <p:ext uri="{BB962C8B-B14F-4D97-AF65-F5344CB8AC3E}">
        <p14:creationId xmlns:p14="http://schemas.microsoft.com/office/powerpoint/2010/main" val="416552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1CF69119-5453-4D85-A3AF-A2AD6DE06D9E}" type="datetime1">
              <a:rPr lang="en-US" smtClean="0"/>
              <a:t>09/12/2016</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5B74A5B-AD9B-450D-B437-FA5C4B7DC2A3}" type="slidenum">
              <a:rPr lang="en-US"/>
              <a:pPr>
                <a:defRPr/>
              </a:pPr>
              <a:t>‹#›</a:t>
            </a:fld>
            <a:endParaRPr lang="en-US"/>
          </a:p>
        </p:txBody>
      </p:sp>
    </p:spTree>
    <p:extLst>
      <p:ext uri="{BB962C8B-B14F-4D97-AF65-F5344CB8AC3E}">
        <p14:creationId xmlns:p14="http://schemas.microsoft.com/office/powerpoint/2010/main" val="144688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1ABDBE8A-CB61-4CD0-A2D8-7F113F2B69D8}" type="datetime1">
              <a:rPr lang="en-US" smtClean="0"/>
              <a:t>09/12/2016</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28EA550-2551-4CA2-95F1-14A3AF79E60E}" type="slidenum">
              <a:rPr lang="en-US"/>
              <a:pPr>
                <a:defRPr/>
              </a:pPr>
              <a:t>‹#›</a:t>
            </a:fld>
            <a:endParaRPr lang="en-US"/>
          </a:p>
        </p:txBody>
      </p:sp>
    </p:spTree>
    <p:extLst>
      <p:ext uri="{BB962C8B-B14F-4D97-AF65-F5344CB8AC3E}">
        <p14:creationId xmlns:p14="http://schemas.microsoft.com/office/powerpoint/2010/main" val="172784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8139DEC-23D8-4727-BEFC-99CBBF155642}" type="datetime1">
              <a:rPr lang="en-US" smtClean="0"/>
              <a:t>09/12/2016</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smtClean="0"/>
              <a:t>Trần Thi Kim Chi</a:t>
            </a: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3513F485-6471-479F-8192-967E19143C4E}" type="slidenum">
              <a:rPr lang="en-US"/>
              <a:pPr>
                <a:defRPr/>
              </a:pPr>
              <a:t>‹#›</a:t>
            </a:fld>
            <a:endParaRPr lang="en-US"/>
          </a:p>
        </p:txBody>
      </p:sp>
    </p:spTree>
    <p:extLst>
      <p:ext uri="{BB962C8B-B14F-4D97-AF65-F5344CB8AC3E}">
        <p14:creationId xmlns:p14="http://schemas.microsoft.com/office/powerpoint/2010/main" val="648125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Date Placeholder 1"/>
          <p:cNvSpPr>
            <a:spLocks noGrp="1"/>
          </p:cNvSpPr>
          <p:nvPr>
            <p:ph type="dt" sz="half" idx="10"/>
          </p:nvPr>
        </p:nvSpPr>
        <p:spPr/>
        <p:txBody>
          <a:bodyPr/>
          <a:lstStyle>
            <a:lvl1pPr>
              <a:defRPr/>
            </a:lvl1pPr>
            <a:extLst/>
          </a:lstStyle>
          <a:p>
            <a:pPr>
              <a:defRPr/>
            </a:pPr>
            <a:fld id="{DF887F0C-098E-4D5E-A5CB-70E02DABA7C9}" type="datetime1">
              <a:rPr lang="en-US" smtClean="0"/>
              <a:t>09/12/2016</a:t>
            </a:fld>
            <a:endParaRPr lang="en-US"/>
          </a:p>
        </p:txBody>
      </p:sp>
      <p:sp>
        <p:nvSpPr>
          <p:cNvPr id="4" name="Footer Placeholder 2"/>
          <p:cNvSpPr>
            <a:spLocks noGrp="1"/>
          </p:cNvSpPr>
          <p:nvPr>
            <p:ph type="ftr" sz="quarter" idx="11"/>
          </p:nvPr>
        </p:nvSpPr>
        <p:spPr/>
        <p:txBody>
          <a:bodyPr/>
          <a:lstStyle>
            <a:lvl1pPr>
              <a:defRPr/>
            </a:lvl1pPr>
            <a:extLst/>
          </a:lstStyle>
          <a:p>
            <a:pPr>
              <a:defRPr/>
            </a:pPr>
            <a:r>
              <a:rPr lang="en-US" smtClean="0"/>
              <a:t>Trần Thi Kim Chi</a:t>
            </a:r>
            <a:endParaRPr lang="en-US"/>
          </a:p>
        </p:txBody>
      </p:sp>
      <p:sp>
        <p:nvSpPr>
          <p:cNvPr id="5" name="Slide Number Placeholder 3"/>
          <p:cNvSpPr>
            <a:spLocks noGrp="1"/>
          </p:cNvSpPr>
          <p:nvPr>
            <p:ph type="sldNum" sz="quarter" idx="12"/>
          </p:nvPr>
        </p:nvSpPr>
        <p:spPr/>
        <p:txBody>
          <a:bodyPr/>
          <a:lstStyle>
            <a:lvl1pPr>
              <a:defRPr/>
            </a:lvl1pPr>
            <a:extLst/>
          </a:lstStyle>
          <a:p>
            <a:pPr>
              <a:defRPr/>
            </a:pPr>
            <a:fld id="{87F9E3D5-600B-4F83-81CF-D448EF093282}" type="slidenum">
              <a:rPr lang="en-US"/>
              <a:pPr>
                <a:defRPr/>
              </a:pPr>
              <a:t>‹#›</a:t>
            </a:fld>
            <a:endParaRPr lang="en-US"/>
          </a:p>
        </p:txBody>
      </p:sp>
    </p:spTree>
    <p:extLst>
      <p:ext uri="{BB962C8B-B14F-4D97-AF65-F5344CB8AC3E}">
        <p14:creationId xmlns:p14="http://schemas.microsoft.com/office/powerpoint/2010/main" val="102059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extLst/>
          </a:lstStyle>
          <a:p>
            <a:pPr>
              <a:defRPr/>
            </a:pPr>
            <a:fld id="{D3950CDA-9944-4719-BE22-E56B7B2FDC79}" type="datetime1">
              <a:rPr lang="en-US" smtClean="0"/>
              <a:t>09/12/2016</a:t>
            </a:fld>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Trần Thi Kim Chi</a:t>
            </a: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E89825C0-5319-41C4-9FED-3C2FC3ED4115}" type="slidenum">
              <a:rPr lang="en-US"/>
              <a:pPr>
                <a:defRPr/>
              </a:pPr>
              <a:t>‹#›</a:t>
            </a:fld>
            <a:endParaRPr lang="en-US"/>
          </a:p>
        </p:txBody>
      </p:sp>
    </p:spTree>
    <p:extLst>
      <p:ext uri="{BB962C8B-B14F-4D97-AF65-F5344CB8AC3E}">
        <p14:creationId xmlns:p14="http://schemas.microsoft.com/office/powerpoint/2010/main" val="84225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4C37ACB8-B27D-45FA-9699-7256337B1956}" type="datetime1">
              <a:rPr lang="en-US" smtClean="0"/>
              <a:t>09/12/2016</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5E7A8ABE-70FE-4B5E-A195-47360823453E}" type="slidenum">
              <a:rPr lang="en-US"/>
              <a:pPr>
                <a:defRPr/>
              </a:pPr>
              <a:t>‹#›</a:t>
            </a:fld>
            <a:endParaRPr lang="en-US"/>
          </a:p>
        </p:txBody>
      </p:sp>
    </p:spTree>
    <p:extLst>
      <p:ext uri="{BB962C8B-B14F-4D97-AF65-F5344CB8AC3E}">
        <p14:creationId xmlns:p14="http://schemas.microsoft.com/office/powerpoint/2010/main" val="71930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40D125B9-D29D-4138-882F-D20E98F8D0B6}" type="datetime1">
              <a:rPr lang="en-US" smtClean="0"/>
              <a:t>09/12/2016</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DE245C80-12BA-43D3-A57D-D47A71054552}" type="slidenum">
              <a:rPr lang="en-US"/>
              <a:pPr>
                <a:defRPr/>
              </a:pPr>
              <a:t>‹#›</a:t>
            </a:fld>
            <a:endParaRPr lang="en-US"/>
          </a:p>
        </p:txBody>
      </p:sp>
    </p:spTree>
    <p:extLst>
      <p:ext uri="{BB962C8B-B14F-4D97-AF65-F5344CB8AC3E}">
        <p14:creationId xmlns:p14="http://schemas.microsoft.com/office/powerpoint/2010/main" val="280477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7135DD20-0754-4343-8BBD-CF973A36A16A}" type="datetime1">
              <a:rPr lang="en-US" smtClean="0"/>
              <a:t>09/12/2016</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863544DB-665B-4483-87CF-CAFF6554A5CB}" type="slidenum">
              <a:rPr lang="en-US"/>
              <a:pPr>
                <a:defRPr/>
              </a:pPr>
              <a:t>‹#›</a:t>
            </a:fld>
            <a:endParaRPr lang="en-US"/>
          </a:p>
        </p:txBody>
      </p:sp>
    </p:spTree>
    <p:extLst>
      <p:ext uri="{BB962C8B-B14F-4D97-AF65-F5344CB8AC3E}">
        <p14:creationId xmlns:p14="http://schemas.microsoft.com/office/powerpoint/2010/main" val="298793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F762DD91-DE4A-49BF-BA20-77294D707C1A}" type="datetime1">
              <a:rPr lang="en-US" smtClean="0"/>
              <a:t>09/12/2016</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D9FF4648-B9F3-455D-89C5-400229803F33}" type="slidenum">
              <a:rPr lang="en-US"/>
              <a:pPr>
                <a:defRPr/>
              </a:pPr>
              <a:t>‹#›</a:t>
            </a:fld>
            <a:endParaRPr lang="en-US"/>
          </a:p>
        </p:txBody>
      </p:sp>
    </p:spTree>
    <p:extLst>
      <p:ext uri="{BB962C8B-B14F-4D97-AF65-F5344CB8AC3E}">
        <p14:creationId xmlns:p14="http://schemas.microsoft.com/office/powerpoint/2010/main" val="2238104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9C284A68-A93B-43E7-9009-0CD1AD51DF3C}" type="datetime1">
              <a:rPr lang="en-US" smtClean="0"/>
              <a:t>09/12/2016</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5B108150-C147-49ED-ADB6-3B10D9F09CC3}" type="slidenum">
              <a:rPr lang="en-US"/>
              <a:pPr>
                <a:defRPr/>
              </a:pPr>
              <a:t>‹#›</a:t>
            </a:fld>
            <a:endParaRPr lang="en-US"/>
          </a:p>
        </p:txBody>
      </p:sp>
    </p:spTree>
    <p:extLst>
      <p:ext uri="{BB962C8B-B14F-4D97-AF65-F5344CB8AC3E}">
        <p14:creationId xmlns:p14="http://schemas.microsoft.com/office/powerpoint/2010/main" val="200558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D9BC20FF-A983-4F1B-8BD5-BC77053DFB27}" type="datetime1">
              <a:rPr lang="en-US" smtClean="0"/>
              <a:t>09/12/2016</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8AC6698E-ED05-475A-8F32-A754392B0921}" type="slidenum">
              <a:rPr lang="en-US"/>
              <a:pPr>
                <a:defRPr/>
              </a:pPr>
              <a:t>‹#›</a:t>
            </a:fld>
            <a:endParaRPr lang="en-US"/>
          </a:p>
        </p:txBody>
      </p:sp>
    </p:spTree>
    <p:extLst>
      <p:ext uri="{BB962C8B-B14F-4D97-AF65-F5344CB8AC3E}">
        <p14:creationId xmlns:p14="http://schemas.microsoft.com/office/powerpoint/2010/main" val="157911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B9A3EAD3-4DFD-4461-9D6F-7036017540D1}" type="datetime1">
              <a:rPr lang="en-US" smtClean="0"/>
              <a:t>09/12/2016</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2728FA36-5566-4386-8289-271639DA4E0B}" type="slidenum">
              <a:rPr lang="en-US"/>
              <a:pPr>
                <a:defRPr/>
              </a:pPr>
              <a:t>‹#›</a:t>
            </a:fld>
            <a:endParaRPr lang="en-US"/>
          </a:p>
        </p:txBody>
      </p:sp>
    </p:spTree>
    <p:extLst>
      <p:ext uri="{BB962C8B-B14F-4D97-AF65-F5344CB8AC3E}">
        <p14:creationId xmlns:p14="http://schemas.microsoft.com/office/powerpoint/2010/main" val="335802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BF3AD5A2-CF44-45E2-BB34-53CC22C4B0DD}" type="datetime1">
              <a:rPr lang="en-US" smtClean="0"/>
              <a:t>09/12/2016</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035FE83B-01DE-4E81-8ACF-AA9FCDA6B326}" type="slidenum">
              <a:rPr lang="en-US"/>
              <a:pPr>
                <a:defRPr/>
              </a:pPr>
              <a:t>‹#›</a:t>
            </a:fld>
            <a:endParaRPr lang="en-US"/>
          </a:p>
        </p:txBody>
      </p:sp>
    </p:spTree>
    <p:extLst>
      <p:ext uri="{BB962C8B-B14F-4D97-AF65-F5344CB8AC3E}">
        <p14:creationId xmlns:p14="http://schemas.microsoft.com/office/powerpoint/2010/main" val="239610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032"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defRPr/>
              </a:pPr>
              <a:endParaRPr lang="en-US" altLang="en-US" sz="2400" smtClean="0">
                <a:latin typeface="Times New Roman" pitchFamily="18" charset="0"/>
              </a:endParaRPr>
            </a:p>
          </p:txBody>
        </p:sp>
        <p:sp>
          <p:nvSpPr>
            <p:cNvPr id="1033" name="AutoShape 4"/>
            <p:cNvSpPr>
              <a:spLocks noChangeArrowheads="1"/>
            </p:cNvSpPr>
            <p:nvPr/>
          </p:nvSpPr>
          <p:spPr bwMode="blackWhite">
            <a:xfrm>
              <a:off x="0" y="96"/>
              <a:ext cx="5376" cy="768"/>
            </a:xfrm>
            <a:custGeom>
              <a:avLst/>
              <a:gdLst>
                <a:gd name="T0" fmla="*/ 0 w 7000"/>
                <a:gd name="T1" fmla="*/ 0 h 1000"/>
                <a:gd name="T2" fmla="*/ 20608 w 7000"/>
                <a:gd name="T3" fmla="*/ 0 h 1000"/>
                <a:gd name="T4" fmla="*/ 22196 w 7000"/>
                <a:gd name="T5" fmla="*/ 227 h 1000"/>
                <a:gd name="T6" fmla="*/ 20611 w 7000"/>
                <a:gd name="T7" fmla="*/ 453 h 1000"/>
                <a:gd name="T8" fmla="*/ 0 w 7000"/>
                <a:gd name="T9" fmla="*/ 453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 name="Rectangle 6"/>
          <p:cNvSpPr>
            <a:spLocks noGrp="1" noChangeArrowheads="1"/>
          </p:cNvSpPr>
          <p:nvPr>
            <p:ph type="title"/>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4216"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fld id="{4124E9D2-8F2B-4B9F-A5D1-80C77A3A47CC}" type="datetime1">
              <a:rPr lang="en-US" smtClean="0"/>
              <a:t>09/12/2016</a:t>
            </a:fld>
            <a:endParaRPr lang="en-US"/>
          </a:p>
        </p:txBody>
      </p:sp>
      <p:sp>
        <p:nvSpPr>
          <p:cNvPr id="94217"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r>
              <a:rPr lang="en-US" smtClean="0"/>
              <a:t>Trần Thi Kim Chi</a:t>
            </a:r>
            <a:endParaRPr lang="en-US"/>
          </a:p>
        </p:txBody>
      </p:sp>
      <p:sp>
        <p:nvSpPr>
          <p:cNvPr id="94218"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962CF21E-C60B-4DF9-AC75-9A39FE09FD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iming>
    <p:tnLst>
      <p:par>
        <p:cTn id="1" dur="indefinite" restart="never" nodeType="tmRoot"/>
      </p:par>
    </p:tnLst>
  </p:timing>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57200" y="457200"/>
            <a:ext cx="8183563" cy="1050925"/>
          </a:xfrm>
          <a:prstGeom prst="rect">
            <a:avLst/>
          </a:prstGeom>
        </p:spPr>
        <p:txBody>
          <a:bodyPr vert="horz" anchor="b">
            <a:normAutofit/>
          </a:bodyPr>
          <a:lstStyle>
            <a:extLst/>
          </a:lstStyle>
          <a:p>
            <a:r>
              <a:rPr lang="en-US" smtClean="0"/>
              <a:t>Click to edit Master title style</a:t>
            </a:r>
            <a:endParaRPr lang="en-US"/>
          </a:p>
        </p:txBody>
      </p:sp>
      <p:sp>
        <p:nvSpPr>
          <p:cNvPr id="2051" name="Text Placeholder 3"/>
          <p:cNvSpPr>
            <a:spLocks noGrp="1"/>
          </p:cNvSpPr>
          <p:nvPr>
            <p:ph type="body" idx="1"/>
          </p:nvPr>
        </p:nvSpPr>
        <p:spPr bwMode="auto">
          <a:xfrm>
            <a:off x="457200" y="1600200"/>
            <a:ext cx="818356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Date Placeholder 4"/>
          <p:cNvSpPr>
            <a:spLocks noGrp="1"/>
          </p:cNvSpPr>
          <p:nvPr>
            <p:ph type="dt" sz="half" idx="2"/>
          </p:nvPr>
        </p:nvSpPr>
        <p:spPr>
          <a:xfrm>
            <a:off x="3776663" y="6111875"/>
            <a:ext cx="2286000" cy="365125"/>
          </a:xfrm>
          <a:prstGeom prst="rect">
            <a:avLst/>
          </a:prstGeom>
        </p:spPr>
        <p:txBody>
          <a:bodyPr vert="horz" anchor="b"/>
          <a:lstStyle>
            <a:lvl1pPr algn="r" eaLnBrk="1" hangingPunct="1">
              <a:defRPr sz="1000">
                <a:solidFill>
                  <a:schemeClr val="bg2">
                    <a:shade val="50000"/>
                  </a:schemeClr>
                </a:solidFill>
              </a:defRPr>
            </a:lvl1pPr>
            <a:extLst/>
          </a:lstStyle>
          <a:p>
            <a:pPr>
              <a:defRPr/>
            </a:pPr>
            <a:fld id="{4F252141-15C3-448C-AF8E-BB436F98ACF6}" type="datetime1">
              <a:rPr lang="en-US" smtClean="0"/>
              <a:t>09/12/2016</a:t>
            </a:fld>
            <a:endParaRPr lang="en-US"/>
          </a:p>
        </p:txBody>
      </p:sp>
      <p:sp>
        <p:nvSpPr>
          <p:cNvPr id="14" name="Footer Placeholder 5"/>
          <p:cNvSpPr>
            <a:spLocks noGrp="1"/>
          </p:cNvSpPr>
          <p:nvPr>
            <p:ph type="ftr" sz="quarter" idx="3"/>
          </p:nvPr>
        </p:nvSpPr>
        <p:spPr>
          <a:xfrm>
            <a:off x="6062663" y="6111875"/>
            <a:ext cx="2286000" cy="365125"/>
          </a:xfrm>
          <a:prstGeom prst="rect">
            <a:avLst/>
          </a:prstGeom>
        </p:spPr>
        <p:txBody>
          <a:bodyPr vert="horz" anchor="b"/>
          <a:lstStyle>
            <a:lvl1pPr eaLnBrk="1" hangingPunct="1">
              <a:defRPr sz="1000">
                <a:solidFill>
                  <a:schemeClr val="bg2">
                    <a:shade val="50000"/>
                  </a:schemeClr>
                </a:solidFill>
              </a:defRPr>
            </a:lvl1pPr>
            <a:extLst/>
          </a:lstStyle>
          <a:p>
            <a:pPr>
              <a:defRPr/>
            </a:pPr>
            <a:r>
              <a:rPr lang="en-US" smtClean="0"/>
              <a:t>Trần Thi Kim Chi</a:t>
            </a:r>
            <a:endParaRPr lang="en-US"/>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anchor="b"/>
          <a:lstStyle>
            <a:lvl1pPr algn="r" eaLnBrk="1" hangingPunct="1">
              <a:defRPr sz="1000">
                <a:solidFill>
                  <a:schemeClr val="bg2">
                    <a:shade val="50000"/>
                  </a:schemeClr>
                </a:solidFill>
              </a:defRPr>
            </a:lvl1pPr>
            <a:extLst/>
          </a:lstStyle>
          <a:p>
            <a:pPr>
              <a:defRPr/>
            </a:pPr>
            <a:fld id="{C5805C28-8CEB-4B45-9482-6514651CCFC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Lst>
  <p:hf hd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Arial" charset="0"/>
          <a:ea typeface="+mj-ea"/>
          <a:cs typeface="+mj-cs"/>
        </a:defRPr>
      </a:lvl1pPr>
      <a:lvl2pPr algn="l" rtl="0" eaLnBrk="0" fontAlgn="base" hangingPunct="0">
        <a:spcBef>
          <a:spcPct val="0"/>
        </a:spcBef>
        <a:spcAft>
          <a:spcPct val="0"/>
        </a:spcAft>
        <a:defRPr sz="3600" b="1">
          <a:solidFill>
            <a:srgbClr val="FF8D3E"/>
          </a:solidFill>
          <a:latin typeface="Arial" charset="0"/>
        </a:defRPr>
      </a:lvl2pPr>
      <a:lvl3pPr algn="l" rtl="0" eaLnBrk="0" fontAlgn="base" hangingPunct="0">
        <a:spcBef>
          <a:spcPct val="0"/>
        </a:spcBef>
        <a:spcAft>
          <a:spcPct val="0"/>
        </a:spcAft>
        <a:defRPr sz="3600" b="1">
          <a:solidFill>
            <a:srgbClr val="FF8D3E"/>
          </a:solidFill>
          <a:latin typeface="Arial" charset="0"/>
        </a:defRPr>
      </a:lvl3pPr>
      <a:lvl4pPr algn="l" rtl="0" eaLnBrk="0" fontAlgn="base" hangingPunct="0">
        <a:spcBef>
          <a:spcPct val="0"/>
        </a:spcBef>
        <a:spcAft>
          <a:spcPct val="0"/>
        </a:spcAft>
        <a:defRPr sz="3600" b="1">
          <a:solidFill>
            <a:srgbClr val="FF8D3E"/>
          </a:solidFill>
          <a:latin typeface="Arial" charset="0"/>
        </a:defRPr>
      </a:lvl4pPr>
      <a:lvl5pPr algn="l" rtl="0" eaLnBrk="0" fontAlgn="base" hangingPunct="0">
        <a:spcBef>
          <a:spcPct val="0"/>
        </a:spcBef>
        <a:spcAft>
          <a:spcPct val="0"/>
        </a:spcAft>
        <a:defRPr sz="3600" b="1">
          <a:solidFill>
            <a:srgbClr val="FF8D3E"/>
          </a:solidFill>
          <a:latin typeface="Arial"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Arial" charset="0"/>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Arial" charset="0"/>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Arial" charset="0"/>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Arial" charset="0"/>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Arial" charset="0"/>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457200" y="1905000"/>
            <a:ext cx="8382000" cy="1524000"/>
          </a:xfrm>
        </p:spPr>
        <p:txBody>
          <a:bodyPr lIns="45720" rIns="45720" anchor="b">
            <a:normAutofit/>
          </a:bodyPr>
          <a:lstStyle/>
          <a:p>
            <a:pPr algn="ctr" eaLnBrk="1" hangingPunct="1">
              <a:defRPr/>
            </a:pPr>
            <a:r>
              <a:rPr lang="en-US" sz="4600" smtClean="0">
                <a:solidFill>
                  <a:srgbClr val="800000"/>
                </a:solidFill>
                <a:effectLst>
                  <a:outerShdw blurRad="38100" dist="38100" dir="2700000" algn="tl">
                    <a:srgbClr val="C0C0C0"/>
                  </a:outerShdw>
                </a:effectLst>
                <a:latin typeface="Verdana" pitchFamily="34" charset="0"/>
              </a:rPr>
              <a:t>Phân rã lược đồ</a:t>
            </a:r>
            <a:br>
              <a:rPr lang="en-US" sz="4600" smtClean="0">
                <a:solidFill>
                  <a:srgbClr val="800000"/>
                </a:solidFill>
                <a:effectLst>
                  <a:outerShdw blurRad="38100" dist="38100" dir="2700000" algn="tl">
                    <a:srgbClr val="C0C0C0"/>
                  </a:outerShdw>
                </a:effectLst>
                <a:latin typeface="Verdana" pitchFamily="34" charset="0"/>
              </a:rPr>
            </a:br>
            <a:r>
              <a:rPr lang="en-US" sz="4600" smtClean="0">
                <a:solidFill>
                  <a:srgbClr val="800000"/>
                </a:solidFill>
                <a:effectLst>
                  <a:outerShdw blurRad="38100" dist="38100" dir="2700000" algn="tl">
                    <a:srgbClr val="C0C0C0"/>
                  </a:outerShdw>
                </a:effectLst>
                <a:latin typeface="Verdana" pitchFamily="34" charset="0"/>
              </a:rPr>
              <a:t>(Decomposition)</a:t>
            </a:r>
          </a:p>
        </p:txBody>
      </p:sp>
      <p:sp>
        <p:nvSpPr>
          <p:cNvPr id="7171" name="Rectangle 3"/>
          <p:cNvSpPr>
            <a:spLocks noGrp="1" noChangeArrowheads="1"/>
          </p:cNvSpPr>
          <p:nvPr>
            <p:ph type="subTitle" idx="4294967295"/>
          </p:nvPr>
        </p:nvSpPr>
        <p:spPr>
          <a:xfrm>
            <a:off x="866775" y="3800475"/>
            <a:ext cx="7526338" cy="965200"/>
          </a:xfrm>
        </p:spPr>
        <p:txBody>
          <a:bodyPr lIns="182880" tIns="0"/>
          <a:lstStyle/>
          <a:p>
            <a:pPr marL="36513" indent="0" algn="r" eaLnBrk="1" hangingPunct="1">
              <a:spcBef>
                <a:spcPct val="0"/>
              </a:spcBef>
              <a:buFont typeface="Wingdings" pitchFamily="2" charset="2"/>
              <a:buNone/>
            </a:pPr>
            <a:endParaRPr lang="en-US" altLang="en-US" sz="2400" smtClean="0">
              <a:solidFill>
                <a:srgbClr val="79766F"/>
              </a:solidFill>
            </a:endParaRPr>
          </a:p>
        </p:txBody>
      </p:sp>
      <p:sp>
        <p:nvSpPr>
          <p:cNvPr id="6" name="Rectangle 43"/>
          <p:cNvSpPr>
            <a:spLocks noGrp="1" noChangeArrowheads="1"/>
          </p:cNvSpPr>
          <p:nvPr>
            <p:ph type="sldNum" sz="quarter" idx="12"/>
          </p:nvPr>
        </p:nvSpPr>
        <p:spPr>
          <a:xfrm>
            <a:off x="8348663" y="6111875"/>
            <a:ext cx="457200" cy="365125"/>
          </a:xfrm>
        </p:spPr>
        <p:txBody>
          <a:bodyPr/>
          <a:lstStyle/>
          <a:p>
            <a:pPr>
              <a:defRPr/>
            </a:pPr>
            <a:fld id="{343F1B70-4C03-458C-8029-2F2F7C82CA02}" type="slidenum">
              <a:rPr lang="en-US" sz="1000">
                <a:solidFill>
                  <a:schemeClr val="bg2">
                    <a:shade val="50000"/>
                  </a:schemeClr>
                </a:solidFill>
                <a:latin typeface="Verdana" pitchFamily="34" charset="0"/>
              </a:rPr>
              <a:pPr>
                <a:defRPr/>
              </a:pPr>
              <a:t>1</a:t>
            </a:fld>
            <a:endParaRPr lang="en-US" sz="1000">
              <a:solidFill>
                <a:schemeClr val="bg2">
                  <a:shade val="50000"/>
                </a:schemeClr>
              </a:solidFill>
              <a:latin typeface="Verdana" pitchFamily="34" charset="0"/>
            </a:endParaRPr>
          </a:p>
        </p:txBody>
      </p:sp>
      <p:sp>
        <p:nvSpPr>
          <p:cNvPr id="12294" name="Text Box 6"/>
          <p:cNvSpPr txBox="1">
            <a:spLocks noChangeArrowheads="1"/>
          </p:cNvSpPr>
          <p:nvPr/>
        </p:nvSpPr>
        <p:spPr bwMode="auto">
          <a:xfrm>
            <a:off x="669925" y="361950"/>
            <a:ext cx="2333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800" b="1">
                <a:solidFill>
                  <a:schemeClr val="tx2"/>
                </a:solidFill>
                <a:effectLst>
                  <a:outerShdw blurRad="38100" dist="38100" dir="2700000" algn="tl">
                    <a:srgbClr val="C0C0C0"/>
                  </a:outerShdw>
                </a:effectLst>
              </a:rPr>
              <a:t>Chương 10</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p:txBody>
          <a:bodyPr anchor="b">
            <a:normAutofit fontScale="90000"/>
          </a:bodyPr>
          <a:lstStyle/>
          <a:p>
            <a:pPr eaLnBrk="1" hangingPunct="1">
              <a:defRPr/>
            </a:pPr>
            <a:r>
              <a:rPr lang="en-US" sz="4000" smtClean="0">
                <a:effectLst>
                  <a:outerShdw blurRad="38100" dist="38100" dir="2700000" algn="tl">
                    <a:srgbClr val="C0C0C0"/>
                  </a:outerShdw>
                </a:effectLst>
              </a:rPr>
              <a:t>Phân rã mất mát thông tin</a:t>
            </a:r>
            <a:br>
              <a:rPr lang="en-US" sz="4000" smtClean="0">
                <a:effectLst>
                  <a:outerShdw blurRad="38100" dist="38100" dir="2700000" algn="tl">
                    <a:srgbClr val="C0C0C0"/>
                  </a:outerShdw>
                </a:effectLst>
              </a:rPr>
            </a:br>
            <a:r>
              <a:rPr lang="en-US" sz="2800" smtClean="0">
                <a:effectLst>
                  <a:outerShdw blurRad="38100" dist="38100" dir="2700000" algn="tl">
                    <a:srgbClr val="C0C0C0"/>
                  </a:outerShdw>
                </a:effectLst>
              </a:rPr>
              <a:t>( Lossless decomposition)</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3E054FAC-4F18-4E34-9635-CF753D04751B}" type="slidenum">
              <a:rPr lang="en-US" sz="1000">
                <a:solidFill>
                  <a:schemeClr val="bg2">
                    <a:shade val="50000"/>
                  </a:schemeClr>
                </a:solidFill>
              </a:rPr>
              <a:pPr algn="r" eaLnBrk="1" hangingPunct="1">
                <a:defRPr/>
              </a:pPr>
              <a:t>10</a:t>
            </a:fld>
            <a:endParaRPr lang="en-US" sz="1000">
              <a:solidFill>
                <a:schemeClr val="bg2">
                  <a:shade val="50000"/>
                </a:schemeClr>
              </a:solidFill>
            </a:endParaRPr>
          </a:p>
        </p:txBody>
      </p:sp>
      <p:pic>
        <p:nvPicPr>
          <p:cNvPr id="163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3816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6"/>
          <p:cNvSpPr txBox="1">
            <a:spLocks noChangeArrowheads="1"/>
          </p:cNvSpPr>
          <p:nvPr/>
        </p:nvSpPr>
        <p:spPr bwMode="auto">
          <a:xfrm>
            <a:off x="838200" y="5257800"/>
            <a:ext cx="7620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600">
                <a:latin typeface="Verdana" pitchFamily="34" charset="0"/>
              </a:rPr>
              <a:t>Kết quả là r ≠ r’ hay r ≠ r.Q1|&gt;&lt;|r.Q2.</a:t>
            </a:r>
          </a:p>
          <a:p>
            <a:pPr>
              <a:spcBef>
                <a:spcPct val="0"/>
              </a:spcBef>
              <a:buClrTx/>
              <a:buSzTx/>
              <a:buFontTx/>
              <a:buNone/>
            </a:pPr>
            <a:r>
              <a:rPr lang="en-US" altLang="en-US" sz="1600">
                <a:latin typeface="Verdana" pitchFamily="34" charset="0"/>
                <a:sym typeface="Wingdings" pitchFamily="2" charset="2"/>
              </a:rPr>
              <a:t></a:t>
            </a:r>
            <a:r>
              <a:rPr lang="en-US" altLang="en-US" sz="1600">
                <a:latin typeface="Verdana" pitchFamily="34" charset="0"/>
              </a:rPr>
              <a:t> phép tách ρ(Q1,Q2) tách Q thành Q1, Q2 là tách-kết nối (phân rã) mất mát thông tin.</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nchor="b">
            <a:normAutofit fontScale="90000"/>
          </a:bodyPr>
          <a:lstStyle/>
          <a:p>
            <a:pPr eaLnBrk="1" hangingPunct="1">
              <a:defRPr/>
            </a:pPr>
            <a:r>
              <a:rPr lang="en-US" sz="4000" smtClean="0">
                <a:effectLst>
                  <a:outerShdw blurRad="38100" dist="38100" dir="2700000" algn="tl">
                    <a:srgbClr val="C0C0C0"/>
                  </a:outerShdw>
                </a:effectLst>
              </a:rPr>
              <a:t>Phân rã kết nối không mất mát thông tin</a:t>
            </a:r>
            <a:br>
              <a:rPr lang="en-US" sz="4000" smtClean="0">
                <a:effectLst>
                  <a:outerShdw blurRad="38100" dist="38100" dir="2700000" algn="tl">
                    <a:srgbClr val="C0C0C0"/>
                  </a:outerShdw>
                </a:effectLst>
              </a:rPr>
            </a:br>
            <a:r>
              <a:rPr lang="en-US" sz="2800" smtClean="0">
                <a:effectLst>
                  <a:outerShdw blurRad="38100" dist="38100" dir="2700000" algn="tl">
                    <a:srgbClr val="C0C0C0"/>
                  </a:outerShdw>
                </a:effectLst>
              </a:rPr>
              <a:t>(Lossless-join decomposition)</a:t>
            </a:r>
          </a:p>
        </p:txBody>
      </p:sp>
      <p:sp>
        <p:nvSpPr>
          <p:cNvPr id="17411" name="Rectangle 3"/>
          <p:cNvSpPr>
            <a:spLocks noGrp="1" noChangeArrowheads="1"/>
          </p:cNvSpPr>
          <p:nvPr>
            <p:ph idx="4294967295"/>
          </p:nvPr>
        </p:nvSpPr>
        <p:spPr>
          <a:xfrm>
            <a:off x="457200" y="1600200"/>
            <a:ext cx="8229600" cy="4953000"/>
          </a:xfrm>
        </p:spPr>
        <p:txBody>
          <a:bodyPr lIns="182880" tIns="91440"/>
          <a:lstStyle/>
          <a:p>
            <a:pPr algn="just" eaLnBrk="1" hangingPunct="1"/>
            <a:r>
              <a:rPr lang="en-US" altLang="en-US" sz="2400" smtClean="0"/>
              <a:t>Phân rã lược đồ R = (U,F) thành 1 tập hợp các lược đồ </a:t>
            </a:r>
          </a:p>
          <a:p>
            <a:pPr algn="just" eaLnBrk="1" hangingPunct="1">
              <a:buFont typeface="Wingdings" pitchFamily="2" charset="2"/>
              <a:buNone/>
            </a:pPr>
            <a:r>
              <a:rPr lang="en-US" altLang="en-US" sz="2400" smtClean="0"/>
              <a:t>		R</a:t>
            </a:r>
            <a:r>
              <a:rPr lang="en-US" altLang="en-US" sz="2400" baseline="-25000" smtClean="0"/>
              <a:t>1</a:t>
            </a:r>
            <a:r>
              <a:rPr lang="en-US" altLang="en-US" sz="2400" smtClean="0"/>
              <a:t> = (U</a:t>
            </a:r>
            <a:r>
              <a:rPr lang="en-US" altLang="en-US" sz="2400" baseline="-25000" smtClean="0"/>
              <a:t>1</a:t>
            </a:r>
            <a:r>
              <a:rPr lang="en-US" altLang="en-US" sz="2400" smtClean="0"/>
              <a:t>,F</a:t>
            </a:r>
            <a:r>
              <a:rPr lang="en-US" altLang="en-US" sz="2400" baseline="-25000" smtClean="0"/>
              <a:t>1</a:t>
            </a:r>
            <a:r>
              <a:rPr lang="en-US" altLang="en-US" sz="2400" smtClean="0"/>
              <a:t>)  R</a:t>
            </a:r>
            <a:r>
              <a:rPr lang="en-US" altLang="en-US" sz="2400" baseline="-25000" smtClean="0"/>
              <a:t>2</a:t>
            </a:r>
            <a:r>
              <a:rPr lang="en-US" altLang="en-US" sz="2400" smtClean="0"/>
              <a:t>= (U</a:t>
            </a:r>
            <a:r>
              <a:rPr lang="en-US" altLang="en-US" sz="2400" baseline="-25000" smtClean="0"/>
              <a:t>2</a:t>
            </a:r>
            <a:r>
              <a:rPr lang="en-US" altLang="en-US" sz="2400" smtClean="0"/>
              <a:t>, F</a:t>
            </a:r>
            <a:r>
              <a:rPr lang="en-US" altLang="en-US" sz="2400" baseline="-25000" smtClean="0"/>
              <a:t>2</a:t>
            </a:r>
            <a:r>
              <a:rPr lang="en-US" altLang="en-US" sz="2400" smtClean="0"/>
              <a:t>)….</a:t>
            </a:r>
          </a:p>
          <a:p>
            <a:pPr algn="just" eaLnBrk="1" hangingPunct="1">
              <a:buFont typeface="Wingdings" pitchFamily="2" charset="2"/>
              <a:buNone/>
            </a:pPr>
            <a:r>
              <a:rPr lang="en-US" altLang="en-US" sz="2400" smtClean="0"/>
              <a:t>  		R</a:t>
            </a:r>
            <a:r>
              <a:rPr lang="en-US" altLang="en-US" sz="2400" baseline="-25000" smtClean="0"/>
              <a:t>n</a:t>
            </a:r>
            <a:r>
              <a:rPr lang="en-US" altLang="en-US" sz="2400" smtClean="0"/>
              <a:t> = (U</a:t>
            </a:r>
            <a:r>
              <a:rPr lang="en-US" altLang="en-US" sz="2400" baseline="-25000" smtClean="0"/>
              <a:t>n</a:t>
            </a:r>
            <a:r>
              <a:rPr lang="en-US" altLang="en-US" sz="2400" smtClean="0"/>
              <a:t>,F</a:t>
            </a:r>
            <a:r>
              <a:rPr lang="en-US" altLang="en-US" sz="2400" baseline="-25000" smtClean="0"/>
              <a:t>n</a:t>
            </a:r>
            <a:r>
              <a:rPr lang="en-US" altLang="en-US" sz="2400" smtClean="0"/>
              <a:t>)</a:t>
            </a:r>
          </a:p>
          <a:p>
            <a:pPr algn="just" eaLnBrk="1" hangingPunct="1">
              <a:buFont typeface="Wingdings" pitchFamily="2" charset="2"/>
              <a:buChar char=""/>
            </a:pPr>
            <a:r>
              <a:rPr lang="en-US" altLang="en-US" sz="2400" smtClean="0"/>
              <a:t>Không mất mát (lossless) nếu với mỗi điển hình (instance) hợp lệ r của lược đồ R thì </a:t>
            </a:r>
          </a:p>
          <a:p>
            <a:pPr algn="just" eaLnBrk="1" hangingPunct="1">
              <a:buFont typeface="Wingdings" pitchFamily="2" charset="2"/>
              <a:buNone/>
            </a:pPr>
            <a:r>
              <a:rPr lang="en-US" altLang="en-US" sz="2400" smtClean="0"/>
              <a:t>		r = r</a:t>
            </a:r>
            <a:r>
              <a:rPr lang="en-US" altLang="en-US" sz="2400" baseline="-25000" smtClean="0"/>
              <a:t>1</a:t>
            </a:r>
            <a:r>
              <a:rPr lang="en-US" altLang="en-US" sz="2400" smtClean="0"/>
              <a:t>       r</a:t>
            </a:r>
            <a:r>
              <a:rPr lang="en-US" altLang="en-US" sz="2400" baseline="-25000" smtClean="0"/>
              <a:t>2</a:t>
            </a:r>
            <a:r>
              <a:rPr lang="en-US" altLang="en-US" sz="2400" smtClean="0"/>
              <a:t>       …..       r</a:t>
            </a:r>
            <a:r>
              <a:rPr lang="en-US" altLang="en-US" sz="2400" baseline="-25000" smtClean="0"/>
              <a:t>n</a:t>
            </a:r>
            <a:r>
              <a:rPr lang="en-US" altLang="en-US" sz="2400" smtClean="0"/>
              <a:t> </a:t>
            </a:r>
          </a:p>
          <a:p>
            <a:pPr algn="just" eaLnBrk="1" hangingPunct="1">
              <a:buFont typeface="Wingdings" pitchFamily="2" charset="2"/>
              <a:buNone/>
            </a:pPr>
            <a:r>
              <a:rPr lang="en-US" altLang="en-US" sz="2400" smtClean="0"/>
              <a:t>	Với r1 = </a:t>
            </a:r>
            <a:r>
              <a:rPr lang="en-US" altLang="en-US" sz="2400" smtClean="0">
                <a:sym typeface="Symbol" pitchFamily="18" charset="2"/>
              </a:rPr>
              <a:t></a:t>
            </a:r>
            <a:r>
              <a:rPr lang="en-US" altLang="en-US" sz="2400" baseline="-25000" smtClean="0">
                <a:sym typeface="Symbol" pitchFamily="18" charset="2"/>
              </a:rPr>
              <a:t>U1</a:t>
            </a:r>
            <a:r>
              <a:rPr lang="en-US" altLang="en-US" sz="2400" smtClean="0">
                <a:sym typeface="Symbol" pitchFamily="18" charset="2"/>
              </a:rPr>
              <a:t>(r)	  </a:t>
            </a:r>
            <a:r>
              <a:rPr lang="en-US" altLang="en-US" sz="2400" smtClean="0"/>
              <a:t>r2 = </a:t>
            </a:r>
            <a:r>
              <a:rPr lang="en-US" altLang="en-US" sz="2400" smtClean="0">
                <a:sym typeface="Symbol" pitchFamily="18" charset="2"/>
              </a:rPr>
              <a:t></a:t>
            </a:r>
            <a:r>
              <a:rPr lang="en-US" altLang="en-US" sz="2400" baseline="-25000" smtClean="0">
                <a:sym typeface="Symbol" pitchFamily="18" charset="2"/>
              </a:rPr>
              <a:t>U2</a:t>
            </a:r>
            <a:r>
              <a:rPr lang="en-US" altLang="en-US" sz="2400" smtClean="0">
                <a:sym typeface="Symbol" pitchFamily="18" charset="2"/>
              </a:rPr>
              <a:t>(r),….</a:t>
            </a:r>
          </a:p>
          <a:p>
            <a:pPr algn="just" eaLnBrk="1" hangingPunct="1">
              <a:buFont typeface="Wingdings" pitchFamily="2" charset="2"/>
              <a:buNone/>
            </a:pPr>
            <a:r>
              <a:rPr lang="en-US" altLang="en-US" sz="2400" smtClean="0">
                <a:sym typeface="Symbol" pitchFamily="18" charset="2"/>
              </a:rPr>
              <a:t> 	 	</a:t>
            </a:r>
            <a:r>
              <a:rPr lang="en-US" altLang="en-US" sz="2400" smtClean="0"/>
              <a:t>r</a:t>
            </a:r>
            <a:r>
              <a:rPr lang="en-US" altLang="en-US" sz="2400" baseline="-25000" smtClean="0"/>
              <a:t>n</a:t>
            </a:r>
            <a:r>
              <a:rPr lang="en-US" altLang="en-US" sz="2400" smtClean="0"/>
              <a:t> = </a:t>
            </a:r>
            <a:r>
              <a:rPr lang="en-US" altLang="en-US" sz="2400" smtClean="0">
                <a:sym typeface="Symbol" pitchFamily="18" charset="2"/>
              </a:rPr>
              <a:t></a:t>
            </a:r>
            <a:r>
              <a:rPr lang="en-US" altLang="en-US" sz="2400" baseline="-25000" smtClean="0">
                <a:sym typeface="Symbol" pitchFamily="18" charset="2"/>
              </a:rPr>
              <a:t>Un</a:t>
            </a:r>
            <a:r>
              <a:rPr lang="en-US" altLang="en-US" sz="2400" smtClean="0">
                <a:sym typeface="Symbol" pitchFamily="18" charset="2"/>
              </a:rPr>
              <a:t>(r)</a:t>
            </a:r>
            <a:r>
              <a:rPr lang="en-US" altLang="en-US" sz="2400" smtClean="0"/>
              <a:t>             </a:t>
            </a:r>
          </a:p>
          <a:p>
            <a:pPr algn="just" eaLnBrk="1" hangingPunct="1">
              <a:buFont typeface="Wingdings" pitchFamily="2" charset="2"/>
              <a:buNone/>
            </a:pPr>
            <a:endParaRPr lang="en-US" altLang="en-US" sz="2400" smtClean="0"/>
          </a:p>
        </p:txBody>
      </p:sp>
      <p:sp>
        <p:nvSpPr>
          <p:cNvPr id="9" name="Slide Number Placeholder 5"/>
          <p:cNvSpPr>
            <a:spLocks noGrp="1"/>
          </p:cNvSpPr>
          <p:nvPr>
            <p:ph type="sldNum" sz="quarter" idx="12"/>
          </p:nvPr>
        </p:nvSpPr>
        <p:spPr>
          <a:xfrm>
            <a:off x="8348663" y="6111875"/>
            <a:ext cx="457200" cy="365125"/>
          </a:xfrm>
        </p:spPr>
        <p:txBody>
          <a:bodyPr/>
          <a:lstStyle/>
          <a:p>
            <a:pPr>
              <a:defRPr/>
            </a:pPr>
            <a:fld id="{54F47B7E-35F0-44AB-96F0-D2737C17F3B5}" type="slidenum">
              <a:rPr lang="en-US" sz="1000">
                <a:solidFill>
                  <a:schemeClr val="bg2">
                    <a:shade val="50000"/>
                  </a:schemeClr>
                </a:solidFill>
                <a:latin typeface="Verdana" pitchFamily="34" charset="0"/>
              </a:rPr>
              <a:pPr>
                <a:defRPr/>
              </a:pPr>
              <a:t>11</a:t>
            </a:fld>
            <a:endParaRPr lang="en-US" sz="1000">
              <a:solidFill>
                <a:schemeClr val="bg2">
                  <a:shade val="50000"/>
                </a:schemeClr>
              </a:solidFill>
              <a:latin typeface="Verdana" pitchFamily="34" charset="0"/>
            </a:endParaRPr>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962400"/>
            <a:ext cx="3048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962400"/>
            <a:ext cx="3048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962400"/>
            <a:ext cx="3048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nchor="b">
            <a:normAutofit fontScale="90000"/>
          </a:bodyPr>
          <a:lstStyle/>
          <a:p>
            <a:pPr eaLnBrk="1" hangingPunct="1">
              <a:defRPr/>
            </a:pPr>
            <a:r>
              <a:rPr lang="en-US" smtClean="0">
                <a:effectLst>
                  <a:outerShdw blurRad="38100" dist="38100" dir="2700000" algn="tl">
                    <a:srgbClr val="C0C0C0"/>
                  </a:outerShdw>
                </a:effectLst>
              </a:rPr>
              <a:t>Phân rã mất mát thông tin</a:t>
            </a:r>
            <a:br>
              <a:rPr lang="en-US" smtClean="0">
                <a:effectLst>
                  <a:outerShdw blurRad="38100" dist="38100" dir="2700000" algn="tl">
                    <a:srgbClr val="C0C0C0"/>
                  </a:outerShdw>
                </a:effectLst>
              </a:rPr>
            </a:br>
            <a:r>
              <a:rPr lang="en-US" sz="2800" smtClean="0">
                <a:effectLst>
                  <a:outerShdw blurRad="38100" dist="38100" dir="2700000" algn="tl">
                    <a:srgbClr val="C0C0C0"/>
                  </a:outerShdw>
                </a:effectLst>
              </a:rPr>
              <a:t>( Lossless-join decomposition)</a:t>
            </a:r>
          </a:p>
        </p:txBody>
      </p:sp>
      <p:sp>
        <p:nvSpPr>
          <p:cNvPr id="18435" name="Rectangle 3"/>
          <p:cNvSpPr>
            <a:spLocks noGrp="1" noChangeArrowheads="1"/>
          </p:cNvSpPr>
          <p:nvPr>
            <p:ph idx="4294967295"/>
          </p:nvPr>
        </p:nvSpPr>
        <p:spPr>
          <a:xfrm>
            <a:off x="457200" y="1447800"/>
            <a:ext cx="8001000" cy="4187825"/>
          </a:xfrm>
        </p:spPr>
        <p:txBody>
          <a:bodyPr lIns="182880" tIns="91440"/>
          <a:lstStyle/>
          <a:p>
            <a:pPr algn="just" eaLnBrk="1" hangingPunct="1">
              <a:lnSpc>
                <a:spcPct val="105000"/>
              </a:lnSpc>
            </a:pPr>
            <a:r>
              <a:rPr lang="en-US" altLang="en-US" sz="2400" smtClean="0"/>
              <a:t>Thực tế  sẽ nhận được nhiều bộ (tuple)  từ phép kết các r1, r2,…,rn hơn là các bộ gốc ban đầu </a:t>
            </a:r>
            <a:r>
              <a:rPr lang="en-US" altLang="en-US" sz="2400" smtClean="0">
                <a:sym typeface="Wingdings" pitchFamily="2" charset="2"/>
              </a:rPr>
              <a:t> Vậy tại sao lại gọi là mất mát (lossy)??</a:t>
            </a:r>
          </a:p>
          <a:p>
            <a:pPr algn="just" eaLnBrk="1" hangingPunct="1">
              <a:lnSpc>
                <a:spcPct val="105000"/>
              </a:lnSpc>
            </a:pPr>
            <a:r>
              <a:rPr lang="en-US" altLang="en-US" sz="2400" smtClean="0">
                <a:sym typeface="Wingdings" pitchFamily="2" charset="2"/>
              </a:rPr>
              <a:t>Tuy nhiều bộ hơn nhưng lại thiếu thông tin và không có cách nào biết được bộ nào là đúng, bộ nào là không đúng với bộ gốc.</a:t>
            </a:r>
          </a:p>
          <a:p>
            <a:pPr algn="just" eaLnBrk="1" hangingPunct="1">
              <a:lnSpc>
                <a:spcPct val="105000"/>
              </a:lnSpc>
            </a:pPr>
            <a:r>
              <a:rPr lang="en-US" altLang="en-US" sz="2400" smtClean="0">
                <a:sym typeface="Wingdings" pitchFamily="2" charset="2"/>
              </a:rPr>
              <a:t>Nhiều bộ hơn nhưng không đúng thông tin thì sẽ đồng nghĩa với </a:t>
            </a:r>
            <a:r>
              <a:rPr lang="en-US" altLang="en-US" sz="2400" smtClean="0">
                <a:sym typeface="Symbol" pitchFamily="18" charset="2"/>
              </a:rPr>
              <a:t> mất mát thông tin</a:t>
            </a:r>
            <a:endParaRPr lang="en-US" altLang="en-US" sz="2400" smtClean="0">
              <a:sym typeface="Wingdings" pitchFamily="2" charset="2"/>
            </a:endParaRPr>
          </a:p>
          <a:p>
            <a:pPr algn="just" eaLnBrk="1" hangingPunct="1">
              <a:lnSpc>
                <a:spcPct val="105000"/>
              </a:lnSpc>
            </a:pPr>
            <a:endParaRPr lang="en-US" alt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53349D5E-DA3C-4E3E-B33B-C0E5AE2247D1}" type="slidenum">
              <a:rPr lang="en-US" sz="1000">
                <a:solidFill>
                  <a:schemeClr val="bg2">
                    <a:shade val="50000"/>
                  </a:schemeClr>
                </a:solidFill>
                <a:latin typeface="Verdana" pitchFamily="34" charset="0"/>
              </a:rPr>
              <a:pPr>
                <a:defRPr/>
              </a:pPr>
              <a:t>12</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263" y="228600"/>
            <a:ext cx="8643937" cy="663575"/>
          </a:xfrm>
        </p:spPr>
        <p:txBody>
          <a:bodyPr anchor="b">
            <a:normAutofit fontScale="90000"/>
          </a:bodyPr>
          <a:lstStyle/>
          <a:p>
            <a:pPr eaLnBrk="1" hangingPunct="1">
              <a:defRPr/>
            </a:pPr>
            <a:r>
              <a:rPr lang="en-US" sz="3800" smtClean="0">
                <a:effectLst>
                  <a:outerShdw blurRad="38100" dist="38100" dir="2700000" algn="tl">
                    <a:srgbClr val="C0C0C0"/>
                  </a:outerShdw>
                </a:effectLst>
              </a:rPr>
              <a:t>Ví dụ phân rã kết nối mất mát thông tin</a:t>
            </a:r>
          </a:p>
        </p:txBody>
      </p:sp>
      <p:sp>
        <p:nvSpPr>
          <p:cNvPr id="19459" name="Content Placeholder 2"/>
          <p:cNvSpPr>
            <a:spLocks noGrp="1"/>
          </p:cNvSpPr>
          <p:nvPr>
            <p:ph idx="4294967295"/>
          </p:nvPr>
        </p:nvSpPr>
        <p:spPr>
          <a:xfrm>
            <a:off x="457200" y="1371600"/>
            <a:ext cx="8183563" cy="4492625"/>
          </a:xfrm>
        </p:spPr>
        <p:txBody>
          <a:bodyPr lIns="182880" tIns="91440"/>
          <a:lstStyle/>
          <a:p>
            <a:pPr eaLnBrk="1" hangingPunct="1">
              <a:buFont typeface="Wingdings" pitchFamily="2" charset="2"/>
              <a:buNone/>
            </a:pPr>
            <a:r>
              <a:rPr lang="en-US" altLang="en-US" sz="2400" smtClean="0"/>
              <a:t>Cho quan hệ r</a:t>
            </a:r>
          </a:p>
          <a:p>
            <a:pPr eaLnBrk="1" hangingPunct="1">
              <a:buFont typeface="Wingdings" pitchFamily="2" charset="2"/>
              <a:buNone/>
            </a:pPr>
            <a:endParaRPr lang="en-US" altLang="en-US" sz="2400" smtClean="0"/>
          </a:p>
          <a:p>
            <a:pPr eaLnBrk="1" hangingPunct="1">
              <a:buFont typeface="Wingdings" pitchFamily="2" charset="2"/>
              <a:buNone/>
            </a:pPr>
            <a:endParaRPr lang="en-US" altLang="en-US" sz="2400" smtClean="0"/>
          </a:p>
          <a:p>
            <a:pPr eaLnBrk="1" hangingPunct="1">
              <a:buFont typeface="Wingdings" pitchFamily="2" charset="2"/>
              <a:buNone/>
            </a:pPr>
            <a:endParaRPr lang="en-US" altLang="en-US" sz="2400" smtClean="0"/>
          </a:p>
          <a:p>
            <a:pPr eaLnBrk="1" hangingPunct="1">
              <a:buFont typeface="Wingdings" pitchFamily="2" charset="2"/>
              <a:buNone/>
            </a:pPr>
            <a:r>
              <a:rPr lang="en-US" altLang="en-US" sz="2400" smtClean="0"/>
              <a:t>Phân rã thành 2 quan hệ </a:t>
            </a:r>
          </a:p>
        </p:txBody>
      </p:sp>
      <p:sp>
        <p:nvSpPr>
          <p:cNvPr id="4" name="Slide Number Placeholder 3"/>
          <p:cNvSpPr>
            <a:spLocks noGrp="1"/>
          </p:cNvSpPr>
          <p:nvPr>
            <p:ph type="sldNum" sz="quarter" idx="12"/>
          </p:nvPr>
        </p:nvSpPr>
        <p:spPr>
          <a:xfrm>
            <a:off x="8348663" y="6111875"/>
            <a:ext cx="457200" cy="365125"/>
          </a:xfrm>
        </p:spPr>
        <p:txBody>
          <a:bodyPr/>
          <a:lstStyle/>
          <a:p>
            <a:pPr>
              <a:defRPr/>
            </a:pPr>
            <a:fld id="{549FFAA2-CAA8-41E0-B0A1-D86C9176455A}" type="slidenum">
              <a:rPr lang="en-US" sz="1000">
                <a:solidFill>
                  <a:schemeClr val="bg2">
                    <a:shade val="50000"/>
                  </a:schemeClr>
                </a:solidFill>
                <a:latin typeface="Verdana" pitchFamily="34" charset="0"/>
              </a:rPr>
              <a:pPr>
                <a:defRPr/>
              </a:pPr>
              <a:t>13</a:t>
            </a:fld>
            <a:endParaRPr lang="en-US" sz="1000">
              <a:solidFill>
                <a:schemeClr val="bg2">
                  <a:shade val="50000"/>
                </a:schemeClr>
              </a:solidFill>
              <a:latin typeface="Verdana" pitchFamily="34" charset="0"/>
            </a:endParaRPr>
          </a:p>
        </p:txBody>
      </p:sp>
      <p:pic>
        <p:nvPicPr>
          <p:cNvPr id="19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16478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86200"/>
            <a:ext cx="277971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4495800" y="1524000"/>
            <a:ext cx="3733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eaLnBrk="1" hangingPunct="1">
              <a:buFont typeface="Wingdings" pitchFamily="2" charset="2"/>
              <a:buNone/>
            </a:pPr>
            <a:r>
              <a:rPr lang="en-US" altLang="en-US" sz="1800" b="1">
                <a:latin typeface="Verdana" pitchFamily="34" charset="0"/>
              </a:rPr>
              <a:t>Kết nối tự nhiên 2 quan hệ phân rã này:</a:t>
            </a:r>
          </a:p>
          <a:p>
            <a:pPr>
              <a:spcBef>
                <a:spcPct val="0"/>
              </a:spcBef>
              <a:buClrTx/>
              <a:buSzTx/>
              <a:buFontTx/>
              <a:buNone/>
            </a:pPr>
            <a:endParaRPr lang="en-US" altLang="en-US" sz="1800" b="1">
              <a:latin typeface="Verdana" pitchFamily="34" charset="0"/>
            </a:endParaRPr>
          </a:p>
        </p:txBody>
      </p:sp>
      <p:pic>
        <p:nvPicPr>
          <p:cNvPr id="2048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438400"/>
            <a:ext cx="211931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029200" y="3810000"/>
            <a:ext cx="2590800" cy="685800"/>
          </a:xfrm>
          <a:prstGeom prst="rect">
            <a:avLst/>
          </a:prstGeom>
          <a:solidFill>
            <a:srgbClr val="F07F09">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1" name="Text Box 11"/>
          <p:cNvSpPr txBox="1">
            <a:spLocks noChangeArrowheads="1"/>
          </p:cNvSpPr>
          <p:nvPr/>
        </p:nvSpPr>
        <p:spPr bwMode="auto">
          <a:xfrm>
            <a:off x="4572000" y="5105400"/>
            <a:ext cx="38258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eaLnBrk="1" hangingPunct="1">
              <a:buFont typeface="Wingdings" pitchFamily="2" charset="2"/>
              <a:buNone/>
            </a:pPr>
            <a:r>
              <a:rPr lang="en-US" altLang="en-US" sz="1800">
                <a:latin typeface="Verdana" pitchFamily="34" charset="0"/>
                <a:sym typeface="Wingdings" pitchFamily="2" charset="2"/>
              </a:rPr>
              <a:t> Có những bộ không thuộc quan hệ gốc ban đầu</a:t>
            </a:r>
            <a:endParaRPr lang="en-US" altLang="en-US" sz="1800">
              <a:latin typeface="Verdana" pitchFamily="34" charset="0"/>
            </a:endParaRPr>
          </a:p>
          <a:p>
            <a:pPr>
              <a:spcBef>
                <a:spcPct val="0"/>
              </a:spcBef>
              <a:buClrTx/>
              <a:buSzTx/>
              <a:buFontTx/>
              <a:buNone/>
            </a:pPr>
            <a:endParaRPr lang="en-US" altLang="en-US" sz="1800">
              <a:latin typeface="Verdana" pitchFamily="34" charset="0"/>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0489"/>
                                        </p:tgtEl>
                                        <p:attrNameLst>
                                          <p:attrName>style.visibility</p:attrName>
                                        </p:attrNameLst>
                                      </p:cBhvr>
                                      <p:to>
                                        <p:strVal val="visible"/>
                                      </p:to>
                                    </p:set>
                                    <p:anim calcmode="lin" valueType="num">
                                      <p:cBhvr>
                                        <p:cTn id="7" dur="1000" fill="hold"/>
                                        <p:tgtEl>
                                          <p:spTgt spid="20489"/>
                                        </p:tgtEl>
                                        <p:attrNameLst>
                                          <p:attrName>ppt_w</p:attrName>
                                        </p:attrNameLst>
                                      </p:cBhvr>
                                      <p:tavLst>
                                        <p:tav tm="0">
                                          <p:val>
                                            <p:strVal val="#ppt_w*0.70"/>
                                          </p:val>
                                        </p:tav>
                                        <p:tav tm="100000">
                                          <p:val>
                                            <p:strVal val="#ppt_w"/>
                                          </p:val>
                                        </p:tav>
                                      </p:tavLst>
                                    </p:anim>
                                    <p:anim calcmode="lin" valueType="num">
                                      <p:cBhvr>
                                        <p:cTn id="8" dur="1000" fill="hold"/>
                                        <p:tgtEl>
                                          <p:spTgt spid="20489"/>
                                        </p:tgtEl>
                                        <p:attrNameLst>
                                          <p:attrName>ppt_h</p:attrName>
                                        </p:attrNameLst>
                                      </p:cBhvr>
                                      <p:tavLst>
                                        <p:tav tm="0">
                                          <p:val>
                                            <p:strVal val="#ppt_h"/>
                                          </p:val>
                                        </p:tav>
                                        <p:tav tm="100000">
                                          <p:val>
                                            <p:strVal val="#ppt_h"/>
                                          </p:val>
                                        </p:tav>
                                      </p:tavLst>
                                    </p:anim>
                                    <p:animEffect transition="in" filter="fade">
                                      <p:cBhvr>
                                        <p:cTn id="9" dur="1000"/>
                                        <p:tgtEl>
                                          <p:spTgt spid="20489"/>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0488"/>
                                        </p:tgtEl>
                                        <p:attrNameLst>
                                          <p:attrName>style.visibility</p:attrName>
                                        </p:attrNameLst>
                                      </p:cBhvr>
                                      <p:to>
                                        <p:strVal val="visible"/>
                                      </p:to>
                                    </p:set>
                                    <p:anim calcmode="lin" valueType="num">
                                      <p:cBhvr>
                                        <p:cTn id="12" dur="1000" fill="hold"/>
                                        <p:tgtEl>
                                          <p:spTgt spid="20488"/>
                                        </p:tgtEl>
                                        <p:attrNameLst>
                                          <p:attrName>ppt_w</p:attrName>
                                        </p:attrNameLst>
                                      </p:cBhvr>
                                      <p:tavLst>
                                        <p:tav tm="0">
                                          <p:val>
                                            <p:strVal val="#ppt_w*0.70"/>
                                          </p:val>
                                        </p:tav>
                                        <p:tav tm="100000">
                                          <p:val>
                                            <p:strVal val="#ppt_w"/>
                                          </p:val>
                                        </p:tav>
                                      </p:tavLst>
                                    </p:anim>
                                    <p:anim calcmode="lin" valueType="num">
                                      <p:cBhvr>
                                        <p:cTn id="13" dur="1000" fill="hold"/>
                                        <p:tgtEl>
                                          <p:spTgt spid="20488"/>
                                        </p:tgtEl>
                                        <p:attrNameLst>
                                          <p:attrName>ppt_h</p:attrName>
                                        </p:attrNameLst>
                                      </p:cBhvr>
                                      <p:tavLst>
                                        <p:tav tm="0">
                                          <p:val>
                                            <p:strVal val="#ppt_h"/>
                                          </p:val>
                                        </p:tav>
                                        <p:tav tm="100000">
                                          <p:val>
                                            <p:strVal val="#ppt_h"/>
                                          </p:val>
                                        </p:tav>
                                      </p:tavLst>
                                    </p:anim>
                                    <p:animEffect transition="in" filter="fade">
                                      <p:cBhvr>
                                        <p:cTn id="14" dur="1000"/>
                                        <p:tgtEl>
                                          <p:spTgt spid="20488"/>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0491"/>
                                        </p:tgtEl>
                                        <p:attrNameLst>
                                          <p:attrName>style.visibility</p:attrName>
                                        </p:attrNameLst>
                                      </p:cBhvr>
                                      <p:to>
                                        <p:strVal val="visible"/>
                                      </p:to>
                                    </p:set>
                                    <p:anim calcmode="lin" valueType="num">
                                      <p:cBhvr>
                                        <p:cTn id="17" dur="1000" fill="hold"/>
                                        <p:tgtEl>
                                          <p:spTgt spid="20491"/>
                                        </p:tgtEl>
                                        <p:attrNameLst>
                                          <p:attrName>ppt_w</p:attrName>
                                        </p:attrNameLst>
                                      </p:cBhvr>
                                      <p:tavLst>
                                        <p:tav tm="0">
                                          <p:val>
                                            <p:strVal val="#ppt_w*0.70"/>
                                          </p:val>
                                        </p:tav>
                                        <p:tav tm="100000">
                                          <p:val>
                                            <p:strVal val="#ppt_w"/>
                                          </p:val>
                                        </p:tav>
                                      </p:tavLst>
                                    </p:anim>
                                    <p:anim calcmode="lin" valueType="num">
                                      <p:cBhvr>
                                        <p:cTn id="18" dur="1000" fill="hold"/>
                                        <p:tgtEl>
                                          <p:spTgt spid="20491"/>
                                        </p:tgtEl>
                                        <p:attrNameLst>
                                          <p:attrName>ppt_h</p:attrName>
                                        </p:attrNameLst>
                                      </p:cBhvr>
                                      <p:tavLst>
                                        <p:tav tm="0">
                                          <p:val>
                                            <p:strVal val="#ppt_h"/>
                                          </p:val>
                                        </p:tav>
                                        <p:tav tm="100000">
                                          <p:val>
                                            <p:strVal val="#ppt_h"/>
                                          </p:val>
                                        </p:tav>
                                      </p:tavLst>
                                    </p:anim>
                                    <p:animEffect transition="in" filter="fade">
                                      <p:cBhvr>
                                        <p:cTn id="19" dur="1000"/>
                                        <p:tgtEl>
                                          <p:spTgt spid="2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p:bldP spid="204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4294967295"/>
          </p:nvPr>
        </p:nvSpPr>
        <p:spPr>
          <a:xfrm>
            <a:off x="457200" y="1524000"/>
            <a:ext cx="7924800" cy="5029200"/>
          </a:xfrm>
        </p:spPr>
        <p:txBody>
          <a:bodyPr lIns="182880" tIns="91440"/>
          <a:lstStyle/>
          <a:p>
            <a:pPr eaLnBrk="1" hangingPunct="1"/>
            <a:r>
              <a:rPr lang="en-US" altLang="en-US" sz="2400" b="1" smtClean="0"/>
              <a:t>Tính chất</a:t>
            </a:r>
          </a:p>
          <a:p>
            <a:pPr eaLnBrk="1" hangingPunct="1"/>
            <a:r>
              <a:rPr lang="en-US" altLang="en-US" sz="2400" i="1" smtClean="0"/>
              <a:t>Nếu Q là một lược đồ quan hệ, Q1,Q2 là hai lược đồ quan hệ con có</a:t>
            </a:r>
          </a:p>
          <a:p>
            <a:pPr lvl="2" eaLnBrk="1" hangingPunct="1">
              <a:buFont typeface="Wingdings" pitchFamily="2" charset="2"/>
              <a:buNone/>
            </a:pPr>
            <a:r>
              <a:rPr lang="en-US" altLang="en-US" sz="2800" i="1" smtClean="0"/>
              <a:t>Q1</a:t>
            </a:r>
            <a:r>
              <a:rPr lang="en-US" altLang="en-US" sz="2800" i="1" baseline="30000" smtClean="0"/>
              <a:t>+</a:t>
            </a:r>
            <a:r>
              <a:rPr lang="en-US" altLang="en-US" sz="2800" i="1" smtClean="0"/>
              <a:t> </a:t>
            </a:r>
            <a:r>
              <a:rPr lang="en-US" altLang="en-US" sz="2800" smtClean="0"/>
              <a:t>∩ </a:t>
            </a:r>
            <a:r>
              <a:rPr lang="en-US" altLang="en-US" sz="2800" i="1" smtClean="0"/>
              <a:t>Q2</a:t>
            </a:r>
            <a:r>
              <a:rPr lang="en-US" altLang="en-US" sz="2800" i="1" baseline="30000" smtClean="0"/>
              <a:t>+</a:t>
            </a:r>
            <a:r>
              <a:rPr lang="en-US" altLang="en-US" sz="2800" i="1" smtClean="0"/>
              <a:t> = X</a:t>
            </a:r>
          </a:p>
          <a:p>
            <a:pPr lvl="2" eaLnBrk="1" hangingPunct="1">
              <a:buFont typeface="Wingdings" pitchFamily="2" charset="2"/>
              <a:buNone/>
            </a:pPr>
            <a:r>
              <a:rPr lang="en-US" altLang="en-US" sz="2800" i="1" smtClean="0"/>
              <a:t>Q1</a:t>
            </a:r>
            <a:r>
              <a:rPr lang="en-US" altLang="en-US" sz="2800" i="1" baseline="30000" smtClean="0"/>
              <a:t>+</a:t>
            </a:r>
            <a:r>
              <a:rPr lang="en-US" altLang="en-US" sz="2800" i="1" smtClean="0"/>
              <a:t> </a:t>
            </a:r>
            <a:r>
              <a:rPr lang="en-US" altLang="en-US" sz="2800" smtClean="0">
                <a:sym typeface="Symbol" pitchFamily="18" charset="2"/>
              </a:rPr>
              <a:t></a:t>
            </a:r>
            <a:r>
              <a:rPr lang="en-US" altLang="en-US" sz="2800" smtClean="0"/>
              <a:t> </a:t>
            </a:r>
            <a:r>
              <a:rPr lang="en-US" altLang="en-US" sz="2800" i="1" smtClean="0"/>
              <a:t>Q2</a:t>
            </a:r>
            <a:r>
              <a:rPr lang="en-US" altLang="en-US" sz="2800" i="1" baseline="30000" smtClean="0"/>
              <a:t>+</a:t>
            </a:r>
            <a:r>
              <a:rPr lang="en-US" altLang="en-US" sz="2800" i="1" smtClean="0"/>
              <a:t> = Q</a:t>
            </a:r>
            <a:r>
              <a:rPr lang="en-US" altLang="en-US" sz="2800" i="1" baseline="30000" smtClean="0"/>
              <a:t>+</a:t>
            </a:r>
          </a:p>
          <a:p>
            <a:pPr lvl="2" eaLnBrk="1" hangingPunct="1">
              <a:buFont typeface="Wingdings" pitchFamily="2" charset="2"/>
              <a:buNone/>
            </a:pPr>
            <a:r>
              <a:rPr lang="en-US" altLang="en-US" sz="2800" i="1" smtClean="0"/>
              <a:t>X </a:t>
            </a:r>
            <a:r>
              <a:rPr lang="en-US" altLang="en-US" sz="2800" smtClean="0"/>
              <a:t>→ </a:t>
            </a:r>
            <a:r>
              <a:rPr lang="en-US" altLang="en-US" sz="2800" i="1" smtClean="0"/>
              <a:t>Q2</a:t>
            </a:r>
            <a:r>
              <a:rPr lang="en-US" altLang="en-US" sz="2800" i="1" baseline="30000" smtClean="0"/>
              <a:t>+</a:t>
            </a:r>
          </a:p>
          <a:p>
            <a:pPr lvl="2" eaLnBrk="1" hangingPunct="1">
              <a:buFont typeface="Wingdings" pitchFamily="2" charset="2"/>
              <a:buNone/>
            </a:pPr>
            <a:r>
              <a:rPr lang="en-US" altLang="en-US" sz="2800" i="1" smtClean="0"/>
              <a:t>Thì r = r.Q1</a:t>
            </a:r>
            <a:r>
              <a:rPr lang="en-US" altLang="en-US" sz="2800" smtClean="0"/>
              <a:t>          </a:t>
            </a:r>
            <a:r>
              <a:rPr lang="en-US" altLang="en-US" sz="2800" i="1" smtClean="0"/>
              <a:t>r.Q2</a:t>
            </a:r>
          </a:p>
        </p:txBody>
      </p:sp>
      <p:sp>
        <p:nvSpPr>
          <p:cNvPr id="4" name="Slide Number Placeholder 3"/>
          <p:cNvSpPr>
            <a:spLocks noGrp="1"/>
          </p:cNvSpPr>
          <p:nvPr>
            <p:ph type="sldNum" sz="quarter" idx="12"/>
          </p:nvPr>
        </p:nvSpPr>
        <p:spPr>
          <a:xfrm>
            <a:off x="8348663" y="6111875"/>
            <a:ext cx="457200" cy="365125"/>
          </a:xfrm>
        </p:spPr>
        <p:txBody>
          <a:bodyPr/>
          <a:lstStyle/>
          <a:p>
            <a:pPr>
              <a:defRPr/>
            </a:pPr>
            <a:fld id="{25D568DB-C688-48E0-8602-3BC122BF807E}" type="slidenum">
              <a:rPr lang="en-US" sz="1000">
                <a:solidFill>
                  <a:schemeClr val="bg2">
                    <a:shade val="50000"/>
                  </a:schemeClr>
                </a:solidFill>
                <a:latin typeface="Verdana" pitchFamily="34" charset="0"/>
              </a:rPr>
              <a:pPr>
                <a:defRPr/>
              </a:pPr>
              <a:t>14</a:t>
            </a:fld>
            <a:endParaRPr lang="en-US" sz="1000">
              <a:solidFill>
                <a:schemeClr val="bg2">
                  <a:shade val="50000"/>
                </a:schemeClr>
              </a:solidFill>
              <a:latin typeface="Verdana" pitchFamily="34" charset="0"/>
            </a:endParaRPr>
          </a:p>
        </p:txBody>
      </p:sp>
      <p:sp>
        <p:nvSpPr>
          <p:cNvPr id="5" name="Sun 4"/>
          <p:cNvSpPr/>
          <p:nvPr/>
        </p:nvSpPr>
        <p:spPr>
          <a:xfrm>
            <a:off x="457200" y="1600200"/>
            <a:ext cx="457200" cy="5334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330" name="Rectangle 2"/>
          <p:cNvSpPr>
            <a:spLocks noChangeArrowheads="1"/>
          </p:cNvSpPr>
          <p:nvPr/>
        </p:nvSpPr>
        <p:spPr bwMode="auto">
          <a:xfrm>
            <a:off x="457200" y="228600"/>
            <a:ext cx="80152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defRPr/>
            </a:pPr>
            <a:r>
              <a:rPr lang="en-US" sz="4200">
                <a:solidFill>
                  <a:schemeClr val="tx2"/>
                </a:solidFill>
                <a:effectLst>
                  <a:outerShdw blurRad="38100" dist="38100" dir="2700000" algn="tl">
                    <a:srgbClr val="C0C0C0"/>
                  </a:outerShdw>
                </a:effectLst>
                <a:latin typeface="Times New Roman" pitchFamily="18" charset="0"/>
              </a:rPr>
              <a:t>Phân rã không mất mát thông tin</a:t>
            </a:r>
            <a:br>
              <a:rPr lang="en-US" sz="4200">
                <a:solidFill>
                  <a:schemeClr val="tx2"/>
                </a:solidFill>
                <a:effectLst>
                  <a:outerShdw blurRad="38100" dist="38100" dir="2700000" algn="tl">
                    <a:srgbClr val="C0C0C0"/>
                  </a:outerShdw>
                </a:effectLst>
                <a:latin typeface="Times New Roman" pitchFamily="18" charset="0"/>
              </a:rPr>
            </a:br>
            <a:r>
              <a:rPr lang="en-US" sz="2800">
                <a:solidFill>
                  <a:schemeClr val="tx2"/>
                </a:solidFill>
                <a:effectLst>
                  <a:outerShdw blurRad="38100" dist="38100" dir="2700000" algn="tl">
                    <a:srgbClr val="C0C0C0"/>
                  </a:outerShdw>
                </a:effectLst>
                <a:latin typeface="Times New Roman" pitchFamily="18" charset="0"/>
              </a:rPr>
              <a:t>( Lossless-join decomposition)</a:t>
            </a:r>
          </a:p>
        </p:txBody>
      </p:sp>
      <p:pic>
        <p:nvPicPr>
          <p:cNvPr id="204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572000"/>
            <a:ext cx="3048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9"/>
          <p:cNvSpPr txBox="1">
            <a:spLocks noChangeArrowheads="1"/>
          </p:cNvSpPr>
          <p:nvPr/>
        </p:nvSpPr>
        <p:spPr bwMode="auto">
          <a:xfrm>
            <a:off x="3581400" y="4114800"/>
            <a:ext cx="34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800">
                <a:latin typeface="Verdana" pitchFamily="34" charset="0"/>
              </a:rPr>
              <a:t>X</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28600"/>
            <a:ext cx="9144000" cy="914400"/>
          </a:xfrm>
        </p:spPr>
        <p:txBody>
          <a:bodyPr anchor="b">
            <a:noAutofit/>
          </a:bodyPr>
          <a:lstStyle/>
          <a:p>
            <a:pPr eaLnBrk="1" hangingPunct="1">
              <a:defRPr/>
            </a:pPr>
            <a:r>
              <a:rPr lang="en-US" sz="3200" smtClean="0">
                <a:effectLst>
                  <a:outerShdw blurRad="38100" dist="38100" dir="2700000" algn="tl">
                    <a:srgbClr val="C0C0C0"/>
                  </a:outerShdw>
                </a:effectLst>
              </a:rPr>
              <a:t>Thuật toán kiểm tra không mất mát thông tin</a:t>
            </a:r>
            <a:br>
              <a:rPr lang="en-US" sz="3200" smtClean="0">
                <a:effectLst>
                  <a:outerShdw blurRad="38100" dist="38100" dir="2700000" algn="tl">
                    <a:srgbClr val="C0C0C0"/>
                  </a:outerShdw>
                </a:effectLst>
              </a:rPr>
            </a:br>
            <a:r>
              <a:rPr lang="en-US" sz="3200" smtClean="0">
                <a:effectLst>
                  <a:outerShdw blurRad="38100" dist="38100" dir="2700000" algn="tl">
                    <a:srgbClr val="C0C0C0"/>
                  </a:outerShdw>
                </a:effectLst>
              </a:rPr>
              <a:t>( Lossless-join decomposition)</a:t>
            </a:r>
          </a:p>
        </p:txBody>
      </p:sp>
      <p:sp>
        <p:nvSpPr>
          <p:cNvPr id="19459" name="Rectangle 3"/>
          <p:cNvSpPr>
            <a:spLocks noGrp="1" noChangeArrowheads="1"/>
          </p:cNvSpPr>
          <p:nvPr>
            <p:ph idx="4294967295"/>
          </p:nvPr>
        </p:nvSpPr>
        <p:spPr>
          <a:xfrm>
            <a:off x="457200" y="1447800"/>
            <a:ext cx="8001000" cy="4187825"/>
          </a:xfrm>
        </p:spPr>
        <p:txBody>
          <a:bodyPr lIns="182880" tIns="91440"/>
          <a:lstStyle/>
          <a:p>
            <a:pPr eaLnBrk="1" hangingPunct="1">
              <a:defRPr/>
            </a:pPr>
            <a:r>
              <a:rPr lang="en-US" sz="2400" b="1" smtClean="0"/>
              <a:t>Input:</a:t>
            </a:r>
          </a:p>
          <a:p>
            <a:pPr lvl="1" eaLnBrk="1" hangingPunct="1">
              <a:defRPr/>
            </a:pPr>
            <a:r>
              <a:rPr lang="pt-BR" sz="2400" smtClean="0">
                <a:ea typeface="+mn-ea"/>
                <a:cs typeface="+mn-cs"/>
              </a:rPr>
              <a:t>Lược đồ quan hệ R={A1, A2, . . . , An}</a:t>
            </a:r>
          </a:p>
          <a:p>
            <a:pPr lvl="1" eaLnBrk="1" hangingPunct="1">
              <a:defRPr/>
            </a:pPr>
            <a:r>
              <a:rPr lang="en-US" sz="2400" smtClean="0">
                <a:ea typeface="+mn-ea"/>
                <a:cs typeface="+mn-cs"/>
              </a:rPr>
              <a:t>Tập các phụ thuộc hàm F</a:t>
            </a:r>
          </a:p>
          <a:p>
            <a:pPr lvl="1" eaLnBrk="1" hangingPunct="1">
              <a:defRPr/>
            </a:pPr>
            <a:r>
              <a:rPr lang="pt-BR" sz="2400" smtClean="0">
                <a:ea typeface="+mn-ea"/>
                <a:cs typeface="+mn-cs"/>
              </a:rPr>
              <a:t>Phép tách ρ(R1, R2, . . . , Rk)</a:t>
            </a:r>
          </a:p>
          <a:p>
            <a:pPr eaLnBrk="1" hangingPunct="1">
              <a:defRPr/>
            </a:pPr>
            <a:r>
              <a:rPr lang="en-US" sz="2400" b="1" smtClean="0"/>
              <a:t>Output: </a:t>
            </a:r>
            <a:r>
              <a:rPr lang="en-US" sz="2400" smtClean="0"/>
              <a:t>Kết luận phép tách </a:t>
            </a:r>
            <a:r>
              <a:rPr lang="el-GR" sz="2400" smtClean="0"/>
              <a:t>ρ </a:t>
            </a:r>
            <a:r>
              <a:rPr lang="en-US" sz="2400" smtClean="0"/>
              <a:t>không mất mát thông tin.</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7BD2466B-FBAF-4F5F-AEF0-A1C645DBE7CA}" type="slidenum">
              <a:rPr lang="en-US" sz="1000">
                <a:solidFill>
                  <a:schemeClr val="bg2">
                    <a:shade val="50000"/>
                  </a:schemeClr>
                </a:solidFill>
                <a:latin typeface="Verdana" pitchFamily="34" charset="0"/>
              </a:rPr>
              <a:pPr>
                <a:defRPr/>
              </a:pPr>
              <a:t>15</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4294967295"/>
          </p:nvPr>
        </p:nvSpPr>
        <p:spPr>
          <a:xfrm>
            <a:off x="381000" y="1524000"/>
            <a:ext cx="7924800" cy="5029200"/>
          </a:xfrm>
        </p:spPr>
        <p:txBody>
          <a:bodyPr lIns="182880" tIns="91440"/>
          <a:lstStyle/>
          <a:p>
            <a:pPr eaLnBrk="1" hangingPunct="1"/>
            <a:r>
              <a:rPr lang="en-US" altLang="en-US" sz="2400" smtClean="0"/>
              <a:t>Ví dụ 10: cho Q(SAIP), Q1 =(SA) , Q2 =(SIP) F={S→A,SI→P}. Hỏi việc tách Q thành Q1 và Q2 có gây ra mất mát thông tin không?</a:t>
            </a:r>
          </a:p>
          <a:p>
            <a:pPr eaLnBrk="1" hangingPunct="1"/>
            <a:r>
              <a:rPr lang="en-US" altLang="en-US" sz="2400" smtClean="0"/>
              <a:t>Áp dụng tính chất trên, ta có</a:t>
            </a:r>
          </a:p>
          <a:p>
            <a:pPr lvl="2" eaLnBrk="1" hangingPunct="1">
              <a:buFont typeface="Wingdings" pitchFamily="2" charset="2"/>
              <a:buNone/>
            </a:pPr>
            <a:r>
              <a:rPr lang="en-US" altLang="en-US" smtClean="0"/>
              <a:t>Q1</a:t>
            </a:r>
            <a:r>
              <a:rPr lang="en-US" altLang="en-US" baseline="30000" smtClean="0"/>
              <a:t>+</a:t>
            </a:r>
            <a:r>
              <a:rPr lang="en-US" altLang="en-US" smtClean="0"/>
              <a:t> ∩ Q2</a:t>
            </a:r>
            <a:r>
              <a:rPr lang="en-US" altLang="en-US" baseline="30000" smtClean="0"/>
              <a:t>+</a:t>
            </a:r>
            <a:r>
              <a:rPr lang="en-US" altLang="en-US" smtClean="0"/>
              <a:t> = S</a:t>
            </a:r>
          </a:p>
          <a:p>
            <a:pPr lvl="2" eaLnBrk="1" hangingPunct="1">
              <a:buFont typeface="Wingdings" pitchFamily="2" charset="2"/>
              <a:buNone/>
            </a:pPr>
            <a:r>
              <a:rPr lang="en-US" altLang="en-US" smtClean="0"/>
              <a:t>Q1</a:t>
            </a:r>
            <a:r>
              <a:rPr lang="en-US" altLang="en-US" baseline="30000" smtClean="0"/>
              <a:t>+</a:t>
            </a:r>
            <a:r>
              <a:rPr lang="en-US" altLang="en-US" smtClean="0"/>
              <a:t> </a:t>
            </a:r>
            <a:r>
              <a:rPr lang="en-US" altLang="en-US" smtClean="0">
                <a:sym typeface="Symbol" pitchFamily="18" charset="2"/>
              </a:rPr>
              <a:t></a:t>
            </a:r>
            <a:r>
              <a:rPr lang="en-US" altLang="en-US" smtClean="0"/>
              <a:t> Q2</a:t>
            </a:r>
            <a:r>
              <a:rPr lang="en-US" altLang="en-US" baseline="30000" smtClean="0"/>
              <a:t>+</a:t>
            </a:r>
            <a:r>
              <a:rPr lang="en-US" altLang="en-US" smtClean="0"/>
              <a:t> = SAIP = Q</a:t>
            </a:r>
            <a:r>
              <a:rPr lang="en-US" altLang="en-US" baseline="30000" smtClean="0"/>
              <a:t>+</a:t>
            </a:r>
          </a:p>
          <a:p>
            <a:pPr lvl="2" eaLnBrk="1" hangingPunct="1">
              <a:buFont typeface="Wingdings" pitchFamily="2" charset="2"/>
              <a:buNone/>
            </a:pPr>
            <a:r>
              <a:rPr lang="en-US" altLang="en-US" smtClean="0"/>
              <a:t>S → SA = Q1</a:t>
            </a:r>
            <a:r>
              <a:rPr lang="en-US" altLang="en-US" baseline="30000" smtClean="0"/>
              <a:t>+</a:t>
            </a:r>
          </a:p>
          <a:p>
            <a:pPr eaLnBrk="1" hangingPunct="1"/>
            <a:r>
              <a:rPr lang="en-US" altLang="en-US" sz="2400" smtClean="0"/>
              <a:t>Theo tính chất trên, với mọi quan hệ r của Q ta luôn có </a:t>
            </a:r>
          </a:p>
          <a:p>
            <a:pPr eaLnBrk="1" hangingPunct="1">
              <a:buFont typeface="Wingdings" pitchFamily="2" charset="2"/>
              <a:buNone/>
            </a:pPr>
            <a:r>
              <a:rPr lang="en-US" altLang="en-US" sz="2400" smtClean="0"/>
              <a:t>		r = r.Q1       r.Q2. </a:t>
            </a:r>
          </a:p>
          <a:p>
            <a:pPr eaLnBrk="1" hangingPunct="1"/>
            <a:r>
              <a:rPr lang="en-US" altLang="en-US" sz="2400" smtClean="0"/>
              <a:t>Suy ra phép tách trên là phép tách kết nối bảo toàn thông tin.</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B6C86183-FD4D-4FED-B371-2CDC26D9828D}" type="slidenum">
              <a:rPr lang="en-US" sz="1000">
                <a:solidFill>
                  <a:schemeClr val="bg2">
                    <a:shade val="50000"/>
                  </a:schemeClr>
                </a:solidFill>
              </a:rPr>
              <a:pPr algn="r" eaLnBrk="1" hangingPunct="1">
                <a:defRPr/>
              </a:pPr>
              <a:t>16</a:t>
            </a:fld>
            <a:endParaRPr lang="en-US" sz="1000">
              <a:solidFill>
                <a:schemeClr val="bg2">
                  <a:shade val="50000"/>
                </a:schemeClr>
              </a:solidFill>
            </a:endParaRPr>
          </a:p>
        </p:txBody>
      </p:sp>
      <p:sp>
        <p:nvSpPr>
          <p:cNvPr id="5" name="Sun 4"/>
          <p:cNvSpPr/>
          <p:nvPr/>
        </p:nvSpPr>
        <p:spPr>
          <a:xfrm>
            <a:off x="457200" y="1600200"/>
            <a:ext cx="457200" cy="5334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330" name="Rectangle 2"/>
          <p:cNvSpPr>
            <a:spLocks noChangeArrowheads="1"/>
          </p:cNvSpPr>
          <p:nvPr/>
        </p:nvSpPr>
        <p:spPr bwMode="auto">
          <a:xfrm>
            <a:off x="457200" y="228600"/>
            <a:ext cx="80152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defRPr/>
            </a:pPr>
            <a:r>
              <a:rPr lang="en-US" sz="4200">
                <a:solidFill>
                  <a:schemeClr val="tx2"/>
                </a:solidFill>
                <a:effectLst>
                  <a:outerShdw blurRad="38100" dist="38100" dir="2700000" algn="tl">
                    <a:srgbClr val="C0C0C0"/>
                  </a:outerShdw>
                </a:effectLst>
                <a:latin typeface="Times New Roman" pitchFamily="18" charset="0"/>
              </a:rPr>
              <a:t>Phân rã không mất mát thông tin</a:t>
            </a:r>
            <a:br>
              <a:rPr lang="en-US" sz="4200">
                <a:solidFill>
                  <a:schemeClr val="tx2"/>
                </a:solidFill>
                <a:effectLst>
                  <a:outerShdw blurRad="38100" dist="38100" dir="2700000" algn="tl">
                    <a:srgbClr val="C0C0C0"/>
                  </a:outerShdw>
                </a:effectLst>
                <a:latin typeface="Times New Roman" pitchFamily="18" charset="0"/>
              </a:rPr>
            </a:br>
            <a:r>
              <a:rPr lang="en-US" sz="2800">
                <a:solidFill>
                  <a:schemeClr val="tx2"/>
                </a:solidFill>
                <a:effectLst>
                  <a:outerShdw blurRad="38100" dist="38100" dir="2700000" algn="tl">
                    <a:srgbClr val="C0C0C0"/>
                  </a:outerShdw>
                </a:effectLst>
                <a:latin typeface="Times New Roman" pitchFamily="18" charset="0"/>
              </a:rPr>
              <a:t>( Lossless-join decomposition)</a:t>
            </a:r>
          </a:p>
        </p:txBody>
      </p:sp>
      <p:pic>
        <p:nvPicPr>
          <p:cNvPr id="225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105400"/>
            <a:ext cx="3048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8"/>
          <p:cNvSpPr txBox="1">
            <a:spLocks noChangeArrowheads="1"/>
          </p:cNvSpPr>
          <p:nvPr/>
        </p:nvSpPr>
        <p:spPr bwMode="auto">
          <a:xfrm>
            <a:off x="2514600" y="48291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800" i="1">
                <a:latin typeface="Verdana" pitchFamily="34" charset="0"/>
              </a:rPr>
              <a:t>S</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28600"/>
            <a:ext cx="9144000" cy="914400"/>
          </a:xfrm>
        </p:spPr>
        <p:txBody>
          <a:bodyPr anchor="b">
            <a:noAutofit/>
          </a:bodyPr>
          <a:lstStyle/>
          <a:p>
            <a:pPr eaLnBrk="1" hangingPunct="1">
              <a:defRPr/>
            </a:pPr>
            <a:r>
              <a:rPr lang="en-US" sz="3200" smtClean="0">
                <a:effectLst>
                  <a:outerShdw blurRad="38100" dist="38100" dir="2700000" algn="tl">
                    <a:srgbClr val="C0C0C0"/>
                  </a:outerShdw>
                </a:effectLst>
              </a:rPr>
              <a:t>Thuật toán kiểm tra không mất mát thông tin</a:t>
            </a:r>
            <a:br>
              <a:rPr lang="en-US" sz="3200" smtClean="0">
                <a:effectLst>
                  <a:outerShdw blurRad="38100" dist="38100" dir="2700000" algn="tl">
                    <a:srgbClr val="C0C0C0"/>
                  </a:outerShdw>
                </a:effectLst>
              </a:rPr>
            </a:br>
            <a:r>
              <a:rPr lang="en-US" sz="3200" smtClean="0">
                <a:effectLst>
                  <a:outerShdw blurRad="38100" dist="38100" dir="2700000" algn="tl">
                    <a:srgbClr val="C0C0C0"/>
                  </a:outerShdw>
                </a:effectLst>
              </a:rPr>
              <a:t>( Lossless-join decomposition)</a:t>
            </a:r>
          </a:p>
        </p:txBody>
      </p:sp>
      <p:sp>
        <p:nvSpPr>
          <p:cNvPr id="19459" name="Rectangle 3"/>
          <p:cNvSpPr>
            <a:spLocks noGrp="1" noChangeArrowheads="1"/>
          </p:cNvSpPr>
          <p:nvPr>
            <p:ph idx="4294967295"/>
          </p:nvPr>
        </p:nvSpPr>
        <p:spPr>
          <a:xfrm>
            <a:off x="457200" y="1371600"/>
            <a:ext cx="8001000" cy="4187825"/>
          </a:xfrm>
        </p:spPr>
        <p:txBody>
          <a:bodyPr lIns="182880" tIns="91440"/>
          <a:lstStyle/>
          <a:p>
            <a:pPr marL="0" indent="0" eaLnBrk="1" hangingPunct="1">
              <a:buFont typeface="Wingdings" pitchFamily="2" charset="2"/>
              <a:buNone/>
              <a:defRPr/>
            </a:pPr>
            <a:r>
              <a:rPr lang="vi-VN" sz="2400" b="1" u="sng" smtClean="0">
                <a:solidFill>
                  <a:srgbClr val="C00000"/>
                </a:solidFill>
              </a:rPr>
              <a:t>Các bước của thuật toán</a:t>
            </a:r>
            <a:r>
              <a:rPr lang="en-US" sz="2400" b="1" u="sng" smtClean="0">
                <a:solidFill>
                  <a:srgbClr val="C00000"/>
                </a:solidFill>
              </a:rPr>
              <a:t> </a:t>
            </a:r>
            <a:r>
              <a:rPr lang="en-US" altLang="en-US" sz="2400" b="1" u="sng">
                <a:solidFill>
                  <a:srgbClr val="C00000"/>
                </a:solidFill>
              </a:rPr>
              <a:t>kiểm tra phép tách kết nối bảo toàn thông </a:t>
            </a:r>
            <a:r>
              <a:rPr lang="en-US" altLang="en-US" sz="2400" b="1" u="sng" smtClean="0">
                <a:solidFill>
                  <a:srgbClr val="C00000"/>
                </a:solidFill>
              </a:rPr>
              <a:t>tin</a:t>
            </a:r>
            <a:r>
              <a:rPr lang="vi-VN" sz="2400" b="1" u="sng" smtClean="0">
                <a:solidFill>
                  <a:srgbClr val="C00000"/>
                </a:solidFill>
              </a:rPr>
              <a:t>:</a:t>
            </a:r>
            <a:endParaRPr lang="en-US" sz="2400" b="1" u="sng" smtClean="0">
              <a:solidFill>
                <a:srgbClr val="C00000"/>
              </a:solidFill>
            </a:endParaRPr>
          </a:p>
          <a:p>
            <a:pPr marL="346075" indent="-346075" algn="just" eaLnBrk="1" hangingPunct="1">
              <a:defRPr/>
            </a:pPr>
            <a:r>
              <a:rPr lang="en-US" altLang="en-US" sz="2400" u="sng" smtClean="0"/>
              <a:t>Dữ liệu vào</a:t>
            </a:r>
            <a:r>
              <a:rPr lang="en-US" altLang="en-US" sz="2400" smtClean="0"/>
              <a:t>: lược đồ quan hệ Q(A1,A2,…An), tập phụ thuộc hàm F, phép tách </a:t>
            </a:r>
            <a:r>
              <a:rPr lang="en-US" altLang="en-US" sz="2400" smtClean="0">
                <a:sym typeface="Symbol" pitchFamily="18" charset="2"/>
              </a:rPr>
              <a:t></a:t>
            </a:r>
            <a:r>
              <a:rPr lang="en-US" altLang="en-US" sz="2400" smtClean="0"/>
              <a:t>=(Q1,Q2,…,Qk).</a:t>
            </a:r>
            <a:endParaRPr lang="en-US" altLang="en-US" sz="2400" u="sng" smtClean="0"/>
          </a:p>
          <a:p>
            <a:pPr marL="346075" indent="-346075" algn="just" eaLnBrk="1" hangingPunct="1">
              <a:defRPr/>
            </a:pPr>
            <a:r>
              <a:rPr lang="en-US" altLang="en-US" sz="2400" u="sng" smtClean="0"/>
              <a:t>Dữ liệu ra</a:t>
            </a:r>
            <a:r>
              <a:rPr lang="en-US" altLang="en-US" sz="2400" smtClean="0"/>
              <a:t>: kết luận phép tách </a:t>
            </a:r>
            <a:r>
              <a:rPr lang="en-US" altLang="en-US" sz="2400" smtClean="0">
                <a:sym typeface="Symbol" pitchFamily="18" charset="2"/>
              </a:rPr>
              <a:t></a:t>
            </a:r>
            <a:r>
              <a:rPr lang="en-US" altLang="en-US" sz="2400" smtClean="0"/>
              <a:t> có phải là phép tách bảo toàn thông tin ?</a:t>
            </a:r>
            <a:endParaRPr lang="en-US" altLang="en-US" sz="2400" b="1" i="1" smtClean="0"/>
          </a:p>
          <a:p>
            <a:pPr eaLnBrk="1" hangingPunct="1">
              <a:defRPr/>
            </a:pPr>
            <a:r>
              <a:rPr lang="vi-VN" sz="2400" smtClean="0"/>
              <a:t>Bước 1:</a:t>
            </a:r>
          </a:p>
          <a:p>
            <a:pPr lvl="1" algn="just" eaLnBrk="1" hangingPunct="1">
              <a:defRPr/>
            </a:pPr>
            <a:r>
              <a:rPr lang="vi-VN" sz="2100" smtClean="0">
                <a:ea typeface="+mn-ea"/>
                <a:cs typeface="+mn-cs"/>
              </a:rPr>
              <a:t>Thiết lập một bảng với n cột (tương ứng với n thuộc tính) và k dòng</a:t>
            </a:r>
            <a:r>
              <a:rPr lang="en-US" sz="2100" smtClean="0">
                <a:ea typeface="+mn-ea"/>
                <a:cs typeface="+mn-cs"/>
              </a:rPr>
              <a:t> </a:t>
            </a:r>
            <a:r>
              <a:rPr lang="vi-VN" sz="2100" smtClean="0">
                <a:ea typeface="+mn-ea"/>
                <a:cs typeface="+mn-cs"/>
              </a:rPr>
              <a:t>(tương ứng với k quan hệ), trong đó cột thứ j ứng với thuộc tính Aj,</a:t>
            </a:r>
            <a:r>
              <a:rPr lang="en-US" sz="2100" smtClean="0">
                <a:ea typeface="+mn-ea"/>
                <a:cs typeface="+mn-cs"/>
              </a:rPr>
              <a:t> </a:t>
            </a:r>
            <a:r>
              <a:rPr lang="vi-VN" sz="2100" smtClean="0">
                <a:ea typeface="+mn-ea"/>
                <a:cs typeface="+mn-cs"/>
              </a:rPr>
              <a:t>dòng thứ i ứng với lược đồ Ri.</a:t>
            </a:r>
          </a:p>
          <a:p>
            <a:pPr lvl="1" algn="just" eaLnBrk="1" hangingPunct="1">
              <a:defRPr/>
            </a:pPr>
            <a:r>
              <a:rPr lang="vi-VN" sz="2100" smtClean="0">
                <a:ea typeface="+mn-ea"/>
                <a:cs typeface="+mn-cs"/>
              </a:rPr>
              <a:t>Tại dòng i và cột j, ta điền ký hiệu aj nếu thuộc tinh Aj∈Ri.</a:t>
            </a:r>
            <a:r>
              <a:rPr lang="en-US" sz="2100" smtClean="0">
                <a:ea typeface="+mn-ea"/>
                <a:cs typeface="+mn-cs"/>
              </a:rPr>
              <a:t> </a:t>
            </a:r>
            <a:r>
              <a:rPr lang="vi-VN" sz="2100" smtClean="0">
                <a:ea typeface="+mn-ea"/>
                <a:cs typeface="+mn-cs"/>
              </a:rPr>
              <a:t>Ngược lại</a:t>
            </a:r>
            <a:r>
              <a:rPr lang="en-US" sz="2100" smtClean="0">
                <a:ea typeface="+mn-ea"/>
                <a:cs typeface="+mn-cs"/>
              </a:rPr>
              <a:t> </a:t>
            </a:r>
            <a:r>
              <a:rPr lang="vi-VN" sz="2100" smtClean="0">
                <a:ea typeface="+mn-ea"/>
                <a:cs typeface="+mn-cs"/>
              </a:rPr>
              <a:t>ta điền ký hiệu bij.</a:t>
            </a:r>
            <a:endParaRPr lang="en-US" sz="21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625C7599-5D17-4BB6-9C15-3D65DF96AE7E}" type="slidenum">
              <a:rPr lang="en-US" sz="1000">
                <a:solidFill>
                  <a:schemeClr val="bg2">
                    <a:shade val="50000"/>
                  </a:schemeClr>
                </a:solidFill>
                <a:latin typeface="Verdana" pitchFamily="34" charset="0"/>
              </a:rPr>
              <a:pPr>
                <a:defRPr/>
              </a:pPr>
              <a:t>17</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28600"/>
            <a:ext cx="9144000" cy="914400"/>
          </a:xfrm>
        </p:spPr>
        <p:txBody>
          <a:bodyPr anchor="b">
            <a:noAutofit/>
          </a:bodyPr>
          <a:lstStyle/>
          <a:p>
            <a:pPr eaLnBrk="1" hangingPunct="1">
              <a:defRPr/>
            </a:pPr>
            <a:r>
              <a:rPr lang="en-US" sz="3200" smtClean="0">
                <a:effectLst>
                  <a:outerShdw blurRad="38100" dist="38100" dir="2700000" algn="tl">
                    <a:srgbClr val="C0C0C0"/>
                  </a:outerShdw>
                </a:effectLst>
              </a:rPr>
              <a:t>Thuật toán kiểm tra không mất mát thông tin</a:t>
            </a:r>
            <a:br>
              <a:rPr lang="en-US" sz="3200" smtClean="0">
                <a:effectLst>
                  <a:outerShdw blurRad="38100" dist="38100" dir="2700000" algn="tl">
                    <a:srgbClr val="C0C0C0"/>
                  </a:outerShdw>
                </a:effectLst>
              </a:rPr>
            </a:br>
            <a:r>
              <a:rPr lang="en-US" sz="3200" smtClean="0">
                <a:effectLst>
                  <a:outerShdw blurRad="38100" dist="38100" dir="2700000" algn="tl">
                    <a:srgbClr val="C0C0C0"/>
                  </a:outerShdw>
                </a:effectLst>
              </a:rPr>
              <a:t>( Lossless-join decomposition)</a:t>
            </a:r>
          </a:p>
        </p:txBody>
      </p:sp>
      <p:sp>
        <p:nvSpPr>
          <p:cNvPr id="19459" name="Rectangle 3"/>
          <p:cNvSpPr>
            <a:spLocks noGrp="1" noChangeArrowheads="1"/>
          </p:cNvSpPr>
          <p:nvPr>
            <p:ph idx="4294967295"/>
          </p:nvPr>
        </p:nvSpPr>
        <p:spPr>
          <a:xfrm>
            <a:off x="457200" y="1447800"/>
            <a:ext cx="8001000" cy="4187825"/>
          </a:xfrm>
        </p:spPr>
        <p:txBody>
          <a:bodyPr lIns="182880" tIns="91440"/>
          <a:lstStyle/>
          <a:p>
            <a:pPr marL="0" indent="0" eaLnBrk="1" hangingPunct="1">
              <a:buFont typeface="Wingdings" pitchFamily="2" charset="2"/>
              <a:buNone/>
              <a:defRPr/>
            </a:pPr>
            <a:r>
              <a:rPr lang="vi-VN" sz="2400" b="1" smtClean="0">
                <a:solidFill>
                  <a:srgbClr val="C00000"/>
                </a:solidFill>
              </a:rPr>
              <a:t>Các bước của thuật toán:</a:t>
            </a:r>
          </a:p>
          <a:p>
            <a:pPr eaLnBrk="1" hangingPunct="1">
              <a:defRPr/>
            </a:pPr>
            <a:r>
              <a:rPr lang="vi-VN" sz="2400" smtClean="0"/>
              <a:t>Bước 2:</a:t>
            </a:r>
          </a:p>
          <a:p>
            <a:pPr lvl="1" algn="just" eaLnBrk="1" hangingPunct="1">
              <a:defRPr/>
            </a:pPr>
            <a:r>
              <a:rPr lang="en-US" sz="2400" smtClean="0">
                <a:ea typeface="+mn-ea"/>
                <a:cs typeface="+mn-cs"/>
              </a:rPr>
              <a:t>Xét các phụ thuộc hàm trong F và áp dụng cho bảng trên.</a:t>
            </a:r>
          </a:p>
          <a:p>
            <a:pPr lvl="1" algn="just" eaLnBrk="1" hangingPunct="1">
              <a:defRPr/>
            </a:pPr>
            <a:r>
              <a:rPr lang="en-US" sz="2400" smtClean="0">
                <a:ea typeface="+mn-ea"/>
                <a:cs typeface="+mn-cs"/>
              </a:rPr>
              <a:t>Giả sử ta có phụ thuộc hàm X→Y∈F, xét các dòng có giá trị bằng nhau trên thuộc tính X </a:t>
            </a:r>
            <a:r>
              <a:rPr lang="en-US" sz="2400" b="1" smtClean="0">
                <a:ea typeface="+mn-ea"/>
                <a:cs typeface="+mn-cs"/>
              </a:rPr>
              <a:t>thì làm bằng </a:t>
            </a:r>
            <a:r>
              <a:rPr lang="en-US" sz="2400" smtClean="0">
                <a:ea typeface="+mn-ea"/>
                <a:cs typeface="+mn-cs"/>
              </a:rPr>
              <a:t>các giá trị của chúng trên Y.</a:t>
            </a:r>
          </a:p>
          <a:p>
            <a:pPr lvl="1" algn="just" eaLnBrk="1" hangingPunct="1">
              <a:defRPr/>
            </a:pPr>
            <a:r>
              <a:rPr lang="vi-VN" sz="2400" smtClean="0">
                <a:ea typeface="+mn-ea"/>
                <a:cs typeface="+mn-cs"/>
              </a:rPr>
              <a:t>Ngược lại làm bằng chúng bằng ký hiệu bij. Tiếp tục áp dụng các pth</a:t>
            </a:r>
            <a:r>
              <a:rPr lang="en-US" sz="2400" smtClean="0">
                <a:ea typeface="+mn-ea"/>
                <a:cs typeface="+mn-cs"/>
              </a:rPr>
              <a:t> </a:t>
            </a:r>
            <a:r>
              <a:rPr lang="vi-VN" sz="2400" smtClean="0">
                <a:ea typeface="+mn-ea"/>
                <a:cs typeface="+mn-cs"/>
              </a:rPr>
              <a:t>cho bảng (kể cả việc lặp lại các phụ thuộc hàm đã áp dụng) cho tới</a:t>
            </a:r>
            <a:r>
              <a:rPr lang="en-US" sz="2400" smtClean="0">
                <a:ea typeface="+mn-ea"/>
                <a:cs typeface="+mn-cs"/>
              </a:rPr>
              <a:t> </a:t>
            </a:r>
            <a:r>
              <a:rPr lang="vi-VN" sz="2400" smtClean="0">
                <a:ea typeface="+mn-ea"/>
                <a:cs typeface="+mn-cs"/>
              </a:rPr>
              <a:t>khi không còn áp dụng được nữa.</a:t>
            </a:r>
            <a:endParaRPr 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3DB1990A-2A95-45CD-9D11-0A5A7521AC46}" type="slidenum">
              <a:rPr lang="en-US" sz="1000">
                <a:solidFill>
                  <a:schemeClr val="bg2">
                    <a:shade val="50000"/>
                  </a:schemeClr>
                </a:solidFill>
                <a:latin typeface="Verdana" pitchFamily="34" charset="0"/>
              </a:rPr>
              <a:pPr>
                <a:defRPr/>
              </a:pPr>
              <a:t>18</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28600"/>
            <a:ext cx="9144000" cy="914400"/>
          </a:xfrm>
        </p:spPr>
        <p:txBody>
          <a:bodyPr anchor="b">
            <a:noAutofit/>
          </a:bodyPr>
          <a:lstStyle/>
          <a:p>
            <a:pPr eaLnBrk="1" hangingPunct="1">
              <a:defRPr/>
            </a:pPr>
            <a:r>
              <a:rPr lang="en-US" sz="3200" smtClean="0">
                <a:effectLst>
                  <a:outerShdw blurRad="38100" dist="38100" dir="2700000" algn="tl">
                    <a:srgbClr val="C0C0C0"/>
                  </a:outerShdw>
                </a:effectLst>
              </a:rPr>
              <a:t>Thuật toán kiểm tra không mất mát thông tin</a:t>
            </a:r>
            <a:br>
              <a:rPr lang="en-US" sz="3200" smtClean="0">
                <a:effectLst>
                  <a:outerShdw blurRad="38100" dist="38100" dir="2700000" algn="tl">
                    <a:srgbClr val="C0C0C0"/>
                  </a:outerShdw>
                </a:effectLst>
              </a:rPr>
            </a:br>
            <a:r>
              <a:rPr lang="en-US" sz="3200" smtClean="0">
                <a:effectLst>
                  <a:outerShdw blurRad="38100" dist="38100" dir="2700000" algn="tl">
                    <a:srgbClr val="C0C0C0"/>
                  </a:outerShdw>
                </a:effectLst>
              </a:rPr>
              <a:t>( Lossless-join decomposition)</a:t>
            </a:r>
          </a:p>
        </p:txBody>
      </p:sp>
      <p:sp>
        <p:nvSpPr>
          <p:cNvPr id="19459" name="Rectangle 3"/>
          <p:cNvSpPr>
            <a:spLocks noGrp="1" noChangeArrowheads="1"/>
          </p:cNvSpPr>
          <p:nvPr>
            <p:ph idx="4294967295"/>
          </p:nvPr>
        </p:nvSpPr>
        <p:spPr>
          <a:xfrm>
            <a:off x="457200" y="1447800"/>
            <a:ext cx="8001000" cy="4187825"/>
          </a:xfrm>
        </p:spPr>
        <p:txBody>
          <a:bodyPr lIns="182880" tIns="91440"/>
          <a:lstStyle/>
          <a:p>
            <a:pPr marL="0" indent="0" eaLnBrk="1" hangingPunct="1">
              <a:buFont typeface="Wingdings" pitchFamily="2" charset="2"/>
              <a:buNone/>
              <a:defRPr/>
            </a:pPr>
            <a:r>
              <a:rPr lang="vi-VN" sz="2400" b="1" smtClean="0">
                <a:solidFill>
                  <a:srgbClr val="C00000"/>
                </a:solidFill>
              </a:rPr>
              <a:t>Các bước của thuật toán:</a:t>
            </a:r>
          </a:p>
          <a:p>
            <a:pPr eaLnBrk="1" hangingPunct="1">
              <a:defRPr/>
            </a:pPr>
            <a:r>
              <a:rPr lang="vi-VN" sz="2400" smtClean="0"/>
              <a:t>Bước 3:</a:t>
            </a:r>
          </a:p>
          <a:p>
            <a:pPr lvl="1" algn="just" eaLnBrk="1" hangingPunct="1">
              <a:defRPr/>
            </a:pPr>
            <a:r>
              <a:rPr lang="en-US" sz="2400" smtClean="0">
                <a:ea typeface="+mn-ea"/>
                <a:cs typeface="+mn-cs"/>
              </a:rPr>
              <a:t>Xem xét bảng kết quả. Nếu xuất hiện một dòng chứa toàn giá trị </a:t>
            </a:r>
            <a:r>
              <a:rPr lang="en-US" sz="2400" b="1" smtClean="0">
                <a:ea typeface="+mn-ea"/>
                <a:cs typeface="+mn-cs"/>
              </a:rPr>
              <a:t>a1, a2 ,…,an </a:t>
            </a:r>
            <a:r>
              <a:rPr lang="en-US" sz="2400" smtClean="0">
                <a:ea typeface="+mn-ea"/>
                <a:cs typeface="+mn-cs"/>
              </a:rPr>
              <a:t>thì kết luận phép tách </a:t>
            </a:r>
            <a:r>
              <a:rPr lang="el-GR" sz="2400" smtClean="0">
                <a:ea typeface="+mn-ea"/>
                <a:cs typeface="+mn-cs"/>
              </a:rPr>
              <a:t>ρ </a:t>
            </a:r>
            <a:r>
              <a:rPr lang="en-US" sz="2400" smtClean="0">
                <a:ea typeface="+mn-ea"/>
                <a:cs typeface="+mn-cs"/>
              </a:rPr>
              <a:t>không mất mát thông tin.</a:t>
            </a:r>
            <a:endParaRPr 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0E6BAF0C-228E-4D3D-BC49-8EE1647C6BF5}" type="slidenum">
              <a:rPr lang="en-US" sz="1000">
                <a:solidFill>
                  <a:schemeClr val="bg2">
                    <a:shade val="50000"/>
                  </a:schemeClr>
                </a:solidFill>
                <a:latin typeface="Verdana" pitchFamily="34" charset="0"/>
              </a:rPr>
              <a:pPr>
                <a:defRPr/>
              </a:pPr>
              <a:t>19</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Nội dung</a:t>
            </a:r>
          </a:p>
        </p:txBody>
      </p:sp>
      <p:sp>
        <p:nvSpPr>
          <p:cNvPr id="8195" name="Rectangle 3"/>
          <p:cNvSpPr>
            <a:spLocks noGrp="1" noChangeArrowheads="1"/>
          </p:cNvSpPr>
          <p:nvPr>
            <p:ph idx="4294967295"/>
          </p:nvPr>
        </p:nvSpPr>
        <p:spPr>
          <a:xfrm>
            <a:off x="457200" y="1524000"/>
            <a:ext cx="8183563" cy="4187825"/>
          </a:xfrm>
        </p:spPr>
        <p:txBody>
          <a:bodyPr lIns="182880" tIns="91440"/>
          <a:lstStyle/>
          <a:p>
            <a:pPr eaLnBrk="1" hangingPunct="1"/>
            <a:r>
              <a:rPr lang="en-US" altLang="en-US" smtClean="0">
                <a:latin typeface="Arial" charset="0"/>
              </a:rPr>
              <a:t>Mục đích phân rã </a:t>
            </a:r>
          </a:p>
          <a:p>
            <a:pPr eaLnBrk="1" hangingPunct="1"/>
            <a:r>
              <a:rPr lang="en-US" altLang="en-US" smtClean="0">
                <a:latin typeface="Arial" charset="0"/>
              </a:rPr>
              <a:t>Định nghĩa phân rã</a:t>
            </a:r>
          </a:p>
          <a:p>
            <a:pPr lvl="1" eaLnBrk="1" hangingPunct="1"/>
            <a:r>
              <a:rPr lang="en-US" altLang="en-US" smtClean="0">
                <a:latin typeface="Arial" charset="0"/>
              </a:rPr>
              <a:t>Phân rã không mất thông tin</a:t>
            </a:r>
          </a:p>
          <a:p>
            <a:pPr lvl="1" eaLnBrk="1" hangingPunct="1"/>
            <a:r>
              <a:rPr lang="en-US" altLang="en-US" smtClean="0">
                <a:latin typeface="Arial" charset="0"/>
              </a:rPr>
              <a:t>Phân rã bảo toàn phụ thuộc</a:t>
            </a:r>
          </a:p>
          <a:p>
            <a:pPr eaLnBrk="1" hangingPunct="1"/>
            <a:r>
              <a:rPr lang="en-US" altLang="en-US" smtClean="0">
                <a:latin typeface="Arial" charset="0"/>
              </a:rPr>
              <a:t>Phân rã thành BCNF</a:t>
            </a:r>
          </a:p>
          <a:p>
            <a:pPr eaLnBrk="1" hangingPunct="1"/>
            <a:r>
              <a:rPr lang="en-US" altLang="en-US" smtClean="0">
                <a:latin typeface="Arial" charset="0"/>
              </a:rPr>
              <a:t>Phân rã thành 3NF  </a:t>
            </a:r>
          </a:p>
          <a:p>
            <a:pPr lvl="1" eaLnBrk="1" hangingPunct="1">
              <a:buFont typeface="Wingdings" pitchFamily="2" charset="2"/>
              <a:buChar char="Ø"/>
            </a:pPr>
            <a:r>
              <a:rPr lang="en-US" altLang="en-US" smtClean="0">
                <a:latin typeface="Arial" charset="0"/>
              </a:rPr>
              <a:t>Phân rã thông thường</a:t>
            </a:r>
          </a:p>
          <a:p>
            <a:pPr lvl="1" eaLnBrk="1" hangingPunct="1">
              <a:buFont typeface="Wingdings" pitchFamily="2" charset="2"/>
              <a:buChar char="Ø"/>
            </a:pPr>
            <a:r>
              <a:rPr lang="en-US" altLang="en-US" smtClean="0">
                <a:latin typeface="Arial" charset="0"/>
              </a:rPr>
              <a:t>Tổng hợp</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F05F61C9-BD6F-4633-8BE1-52CF93588971}" type="slidenum">
              <a:rPr lang="en-US" sz="1000">
                <a:solidFill>
                  <a:schemeClr val="bg2">
                    <a:shade val="50000"/>
                  </a:schemeClr>
                </a:solidFill>
                <a:latin typeface="Verdana" pitchFamily="34" charset="0"/>
              </a:rPr>
              <a:pPr>
                <a:defRPr/>
              </a:pPr>
              <a:t>2</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28600"/>
            <a:ext cx="9144000" cy="914400"/>
          </a:xfrm>
        </p:spPr>
        <p:txBody>
          <a:bodyPr anchor="b">
            <a:noAutofit/>
          </a:bodyPr>
          <a:lstStyle/>
          <a:p>
            <a:pPr eaLnBrk="1" hangingPunct="1">
              <a:defRPr/>
            </a:pPr>
            <a:r>
              <a:rPr lang="en-US" sz="3200" smtClean="0">
                <a:effectLst>
                  <a:outerShdw blurRad="38100" dist="38100" dir="2700000" algn="tl">
                    <a:srgbClr val="C0C0C0"/>
                  </a:outerShdw>
                </a:effectLst>
              </a:rPr>
              <a:t>Thuật toán kiểm tra không mất mát thông tin</a:t>
            </a:r>
            <a:br>
              <a:rPr lang="en-US" sz="3200" smtClean="0">
                <a:effectLst>
                  <a:outerShdw blurRad="38100" dist="38100" dir="2700000" algn="tl">
                    <a:srgbClr val="C0C0C0"/>
                  </a:outerShdw>
                </a:effectLst>
              </a:rPr>
            </a:br>
            <a:r>
              <a:rPr lang="en-US" sz="3200" smtClean="0">
                <a:effectLst>
                  <a:outerShdw blurRad="38100" dist="38100" dir="2700000" algn="tl">
                    <a:srgbClr val="C0C0C0"/>
                  </a:outerShdw>
                </a:effectLst>
              </a:rPr>
              <a:t>( Lossless-join decomposition)</a:t>
            </a:r>
          </a:p>
        </p:txBody>
      </p:sp>
      <p:sp>
        <p:nvSpPr>
          <p:cNvPr id="26627" name="Rectangle 3"/>
          <p:cNvSpPr>
            <a:spLocks noGrp="1" noChangeArrowheads="1"/>
          </p:cNvSpPr>
          <p:nvPr>
            <p:ph idx="4294967295"/>
          </p:nvPr>
        </p:nvSpPr>
        <p:spPr>
          <a:xfrm>
            <a:off x="457200" y="1447800"/>
            <a:ext cx="8001000" cy="4187825"/>
          </a:xfrm>
        </p:spPr>
        <p:txBody>
          <a:bodyPr lIns="182880" tIns="91440"/>
          <a:lstStyle/>
          <a:p>
            <a:pPr marL="0" indent="0" eaLnBrk="1" hangingPunct="1">
              <a:buFont typeface="Wingdings" pitchFamily="2" charset="2"/>
              <a:buNone/>
            </a:pPr>
            <a:r>
              <a:rPr lang="en-US" altLang="en-US" sz="2400" b="1" smtClean="0">
                <a:solidFill>
                  <a:srgbClr val="C00000"/>
                </a:solidFill>
              </a:rPr>
              <a:t>Ví dụ</a:t>
            </a:r>
            <a:r>
              <a:rPr lang="vi-VN" altLang="en-US" sz="2400" b="1" smtClean="0">
                <a:solidFill>
                  <a:srgbClr val="C00000"/>
                </a:solidFill>
              </a:rPr>
              <a:t>:</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757015DE-D788-453A-8E64-ADD2E00AD98C}" type="slidenum">
              <a:rPr lang="en-US" sz="1000">
                <a:solidFill>
                  <a:schemeClr val="bg2">
                    <a:shade val="50000"/>
                  </a:schemeClr>
                </a:solidFill>
                <a:latin typeface="Verdana" pitchFamily="34" charset="0"/>
              </a:rPr>
              <a:pPr>
                <a:defRPr/>
              </a:pPr>
              <a:t>20</a:t>
            </a:fld>
            <a:endParaRPr lang="en-US" sz="1000">
              <a:solidFill>
                <a:schemeClr val="bg2">
                  <a:shade val="50000"/>
                </a:schemeClr>
              </a:solidFill>
              <a:latin typeface="Verdana" pitchFamily="34" charset="0"/>
            </a:endParaRPr>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l="14648" t="28516" r="11523" b="26563"/>
          <a:stretch>
            <a:fillRect/>
          </a:stretch>
        </p:blipFill>
        <p:spPr bwMode="auto">
          <a:xfrm>
            <a:off x="533400" y="2057400"/>
            <a:ext cx="78486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28600"/>
            <a:ext cx="9144000" cy="914400"/>
          </a:xfrm>
        </p:spPr>
        <p:txBody>
          <a:bodyPr anchor="b">
            <a:noAutofit/>
          </a:bodyPr>
          <a:lstStyle/>
          <a:p>
            <a:pPr eaLnBrk="1" hangingPunct="1">
              <a:defRPr/>
            </a:pPr>
            <a:r>
              <a:rPr lang="en-US" sz="3200" smtClean="0">
                <a:effectLst>
                  <a:outerShdw blurRad="38100" dist="38100" dir="2700000" algn="tl">
                    <a:srgbClr val="C0C0C0"/>
                  </a:outerShdw>
                </a:effectLst>
              </a:rPr>
              <a:t>Thuật toán kiểm tra không mất mát thông tin</a:t>
            </a:r>
            <a:br>
              <a:rPr lang="en-US" sz="3200" smtClean="0">
                <a:effectLst>
                  <a:outerShdw blurRad="38100" dist="38100" dir="2700000" algn="tl">
                    <a:srgbClr val="C0C0C0"/>
                  </a:outerShdw>
                </a:effectLst>
              </a:rPr>
            </a:br>
            <a:r>
              <a:rPr lang="en-US" sz="3200" smtClean="0">
                <a:effectLst>
                  <a:outerShdw blurRad="38100" dist="38100" dir="2700000" algn="tl">
                    <a:srgbClr val="C0C0C0"/>
                  </a:outerShdw>
                </a:effectLst>
              </a:rPr>
              <a:t>( Lossless-join decomposition)</a:t>
            </a:r>
          </a:p>
        </p:txBody>
      </p:sp>
      <p:sp>
        <p:nvSpPr>
          <p:cNvPr id="19459" name="Rectangle 3"/>
          <p:cNvSpPr>
            <a:spLocks noGrp="1" noChangeArrowheads="1"/>
          </p:cNvSpPr>
          <p:nvPr>
            <p:ph idx="4294967295"/>
          </p:nvPr>
        </p:nvSpPr>
        <p:spPr>
          <a:xfrm>
            <a:off x="457200" y="1447800"/>
            <a:ext cx="8001000" cy="4187825"/>
          </a:xfrm>
        </p:spPr>
        <p:txBody>
          <a:bodyPr lIns="182880" tIns="91440"/>
          <a:lstStyle/>
          <a:p>
            <a:pPr marL="0" indent="0" eaLnBrk="1" hangingPunct="1">
              <a:buFont typeface="Wingdings" pitchFamily="2" charset="2"/>
              <a:buNone/>
              <a:defRPr/>
            </a:pPr>
            <a:r>
              <a:rPr lang="en-US" sz="2400" b="1" smtClean="0">
                <a:solidFill>
                  <a:srgbClr val="C00000"/>
                </a:solidFill>
              </a:rPr>
              <a:t>Ví dụ</a:t>
            </a:r>
            <a:r>
              <a:rPr lang="vi-VN" sz="2400" b="1" smtClean="0">
                <a:solidFill>
                  <a:srgbClr val="C00000"/>
                </a:solidFill>
              </a:rPr>
              <a:t>:</a:t>
            </a:r>
          </a:p>
          <a:p>
            <a:pPr eaLnBrk="1" hangingPunct="1">
              <a:defRPr/>
            </a:pPr>
            <a:r>
              <a:rPr lang="en-US" sz="2400" smtClean="0"/>
              <a:t>Tách thành 2 quan hệ:</a:t>
            </a:r>
            <a:endParaRPr lang="vi-VN"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8FEF1AD5-CE10-416D-AD2E-B186AB7FCB2E}" type="slidenum">
              <a:rPr lang="en-US" sz="1000">
                <a:solidFill>
                  <a:schemeClr val="bg2">
                    <a:shade val="50000"/>
                  </a:schemeClr>
                </a:solidFill>
                <a:latin typeface="Verdana" pitchFamily="34" charset="0"/>
              </a:rPr>
              <a:pPr>
                <a:defRPr/>
              </a:pPr>
              <a:t>21</a:t>
            </a:fld>
            <a:endParaRPr lang="en-US" sz="1000">
              <a:solidFill>
                <a:schemeClr val="bg2">
                  <a:shade val="50000"/>
                </a:schemeClr>
              </a:solidFill>
              <a:latin typeface="Verdana" pitchFamily="34" charset="0"/>
            </a:endParaRPr>
          </a:p>
        </p:txBody>
      </p:sp>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l="16846" t="24609" r="12402" b="8203"/>
          <a:stretch>
            <a:fillRect/>
          </a:stretch>
        </p:blipFill>
        <p:spPr bwMode="auto">
          <a:xfrm>
            <a:off x="1219200" y="2305050"/>
            <a:ext cx="6900863"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28600"/>
            <a:ext cx="9144000" cy="914400"/>
          </a:xfrm>
        </p:spPr>
        <p:txBody>
          <a:bodyPr anchor="b">
            <a:noAutofit/>
          </a:bodyPr>
          <a:lstStyle/>
          <a:p>
            <a:pPr eaLnBrk="1" hangingPunct="1">
              <a:defRPr/>
            </a:pPr>
            <a:r>
              <a:rPr lang="en-US" sz="3200" smtClean="0">
                <a:effectLst>
                  <a:outerShdw blurRad="38100" dist="38100" dir="2700000" algn="tl">
                    <a:srgbClr val="C0C0C0"/>
                  </a:outerShdw>
                </a:effectLst>
              </a:rPr>
              <a:t>Thuật toán kiểm tra không mất mát thông tin</a:t>
            </a:r>
            <a:br>
              <a:rPr lang="en-US" sz="3200" smtClean="0">
                <a:effectLst>
                  <a:outerShdw blurRad="38100" dist="38100" dir="2700000" algn="tl">
                    <a:srgbClr val="C0C0C0"/>
                  </a:outerShdw>
                </a:effectLst>
              </a:rPr>
            </a:br>
            <a:r>
              <a:rPr lang="en-US" sz="3200" smtClean="0">
                <a:effectLst>
                  <a:outerShdw blurRad="38100" dist="38100" dir="2700000" algn="tl">
                    <a:srgbClr val="C0C0C0"/>
                  </a:outerShdw>
                </a:effectLst>
              </a:rPr>
              <a:t>( Lossless-join decomposition)</a:t>
            </a:r>
          </a:p>
        </p:txBody>
      </p:sp>
      <p:sp>
        <p:nvSpPr>
          <p:cNvPr id="28675" name="Rectangle 3"/>
          <p:cNvSpPr>
            <a:spLocks noGrp="1" noChangeArrowheads="1"/>
          </p:cNvSpPr>
          <p:nvPr>
            <p:ph idx="4294967295"/>
          </p:nvPr>
        </p:nvSpPr>
        <p:spPr>
          <a:xfrm>
            <a:off x="457200" y="1447800"/>
            <a:ext cx="8001000" cy="4187825"/>
          </a:xfrm>
        </p:spPr>
        <p:txBody>
          <a:bodyPr lIns="182880" tIns="91440"/>
          <a:lstStyle/>
          <a:p>
            <a:pPr marL="0" indent="0" eaLnBrk="1" hangingPunct="1">
              <a:buFont typeface="Wingdings" pitchFamily="2" charset="2"/>
              <a:buNone/>
            </a:pPr>
            <a:r>
              <a:rPr lang="en-US" altLang="en-US" sz="2400" b="1" smtClean="0">
                <a:solidFill>
                  <a:srgbClr val="C00000"/>
                </a:solidFill>
              </a:rPr>
              <a:t>Ví dụ</a:t>
            </a:r>
            <a:r>
              <a:rPr lang="vi-VN" altLang="en-US" sz="2400" b="1" smtClean="0">
                <a:solidFill>
                  <a:srgbClr val="C00000"/>
                </a:solidFill>
              </a:rPr>
              <a:t>:</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FEDA9FB6-DE48-4096-B0A7-1D725B7D7D51}" type="slidenum">
              <a:rPr lang="en-US" sz="1000">
                <a:solidFill>
                  <a:schemeClr val="bg2">
                    <a:shade val="50000"/>
                  </a:schemeClr>
                </a:solidFill>
                <a:latin typeface="Verdana" pitchFamily="34" charset="0"/>
              </a:rPr>
              <a:pPr>
                <a:defRPr/>
              </a:pPr>
              <a:t>22</a:t>
            </a:fld>
            <a:endParaRPr lang="en-US" sz="1000">
              <a:solidFill>
                <a:schemeClr val="bg2">
                  <a:shade val="50000"/>
                </a:schemeClr>
              </a:solidFill>
              <a:latin typeface="Verdana" pitchFamily="34" charset="0"/>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l="15234" t="18750" r="8888" b="28516"/>
          <a:stretch>
            <a:fillRect/>
          </a:stretch>
        </p:blipFill>
        <p:spPr bwMode="auto">
          <a:xfrm>
            <a:off x="762000" y="1981200"/>
            <a:ext cx="740092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28600"/>
            <a:ext cx="9144000" cy="914400"/>
          </a:xfrm>
        </p:spPr>
        <p:txBody>
          <a:bodyPr anchor="b">
            <a:noAutofit/>
          </a:bodyPr>
          <a:lstStyle/>
          <a:p>
            <a:pPr eaLnBrk="1" hangingPunct="1">
              <a:defRPr/>
            </a:pPr>
            <a:r>
              <a:rPr lang="en-US" sz="3200" smtClean="0">
                <a:effectLst>
                  <a:outerShdw blurRad="38100" dist="38100" dir="2700000" algn="tl">
                    <a:srgbClr val="C0C0C0"/>
                  </a:outerShdw>
                </a:effectLst>
              </a:rPr>
              <a:t>Thuật toán kiểm tra không mất mát thông tin</a:t>
            </a:r>
            <a:br>
              <a:rPr lang="en-US" sz="3200" smtClean="0">
                <a:effectLst>
                  <a:outerShdw blurRad="38100" dist="38100" dir="2700000" algn="tl">
                    <a:srgbClr val="C0C0C0"/>
                  </a:outerShdw>
                </a:effectLst>
              </a:rPr>
            </a:br>
            <a:r>
              <a:rPr lang="en-US" sz="3200" smtClean="0">
                <a:effectLst>
                  <a:outerShdw blurRad="38100" dist="38100" dir="2700000" algn="tl">
                    <a:srgbClr val="C0C0C0"/>
                  </a:outerShdw>
                </a:effectLst>
              </a:rPr>
              <a:t>( Lossless-join decomposition)</a:t>
            </a:r>
          </a:p>
        </p:txBody>
      </p:sp>
      <p:sp>
        <p:nvSpPr>
          <p:cNvPr id="19459" name="Rectangle 3"/>
          <p:cNvSpPr>
            <a:spLocks noGrp="1" noChangeArrowheads="1"/>
          </p:cNvSpPr>
          <p:nvPr>
            <p:ph idx="4294967295"/>
          </p:nvPr>
        </p:nvSpPr>
        <p:spPr>
          <a:xfrm>
            <a:off x="457200" y="1447800"/>
            <a:ext cx="8001000" cy="4187825"/>
          </a:xfrm>
        </p:spPr>
        <p:txBody>
          <a:bodyPr lIns="182880" tIns="91440"/>
          <a:lstStyle/>
          <a:p>
            <a:pPr marL="0" indent="0" eaLnBrk="1" hangingPunct="1">
              <a:buFont typeface="Wingdings" pitchFamily="2" charset="2"/>
              <a:buNone/>
              <a:defRPr/>
            </a:pPr>
            <a:r>
              <a:rPr lang="en-US" sz="2400" b="1" smtClean="0">
                <a:solidFill>
                  <a:srgbClr val="C00000"/>
                </a:solidFill>
              </a:rPr>
              <a:t>Ví dụ</a:t>
            </a:r>
            <a:r>
              <a:rPr lang="vi-VN" sz="2400" b="1" smtClean="0">
                <a:solidFill>
                  <a:srgbClr val="C00000"/>
                </a:solidFill>
              </a:rPr>
              <a:t>:</a:t>
            </a:r>
          </a:p>
          <a:p>
            <a:pPr eaLnBrk="1" hangingPunct="1">
              <a:defRPr/>
            </a:pPr>
            <a:r>
              <a:rPr lang="vi-VN" sz="2400" smtClean="0"/>
              <a:t>Bước 2: Xét phụ thuộc hàm Dnumber</a:t>
            </a:r>
            <a:r>
              <a:rPr lang="en-US" sz="2400" smtClean="0">
                <a:sym typeface="Wingdings" pitchFamily="2" charset="2"/>
              </a:rPr>
              <a:t></a:t>
            </a:r>
            <a:r>
              <a:rPr lang="en-US" sz="2400" smtClean="0"/>
              <a:t> </a:t>
            </a:r>
            <a:r>
              <a:rPr lang="vi-VN" sz="2400" smtClean="0"/>
              <a:t>DName, DMgrSsn. Ta nhận thấy có</a:t>
            </a:r>
            <a:r>
              <a:rPr lang="en-US" sz="2400" smtClean="0"/>
              <a:t> giá trị a5 ở dòng thứ 2, nên ta sẽ làm bằng giá trị a6, a7 cho dòng thứ 1.</a:t>
            </a:r>
          </a:p>
          <a:p>
            <a:pPr eaLnBrk="1" hangingPunct="1">
              <a:defRPr/>
            </a:pPr>
            <a:r>
              <a:rPr lang="vi-VN" sz="2400" smtClean="0"/>
              <a:t>Bước 3: Tồn tại một dòng chứa giá trị a1, a2,..a7. Kết luận, phép phân rã trên</a:t>
            </a:r>
            <a:r>
              <a:rPr lang="en-US" sz="2400" smtClean="0"/>
              <a:t> không mất mát thông tin.</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A7FC4F1C-608D-4A6A-9863-A03E94EC6FFE}" type="slidenum">
              <a:rPr lang="en-US" sz="1000">
                <a:solidFill>
                  <a:schemeClr val="bg2">
                    <a:shade val="50000"/>
                  </a:schemeClr>
                </a:solidFill>
                <a:latin typeface="Verdana" pitchFamily="34" charset="0"/>
              </a:rPr>
              <a:pPr>
                <a:defRPr/>
              </a:pPr>
              <a:t>23</a:t>
            </a:fld>
            <a:endParaRPr lang="en-US" sz="1000">
              <a:solidFill>
                <a:schemeClr val="bg2">
                  <a:shade val="50000"/>
                </a:schemeClr>
              </a:solidFill>
              <a:latin typeface="Verdana" pitchFamily="34" charset="0"/>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l="16258" t="45313" r="9473" b="28906"/>
          <a:stretch>
            <a:fillRect/>
          </a:stretch>
        </p:blipFill>
        <p:spPr bwMode="auto">
          <a:xfrm>
            <a:off x="838200" y="3962400"/>
            <a:ext cx="760888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nchor="b">
            <a:normAutofit fontScale="90000"/>
          </a:bodyPr>
          <a:lstStyle/>
          <a:p>
            <a:pPr eaLnBrk="1" hangingPunct="1">
              <a:defRPr/>
            </a:pPr>
            <a:r>
              <a:rPr lang="en-US" smtClean="0">
                <a:effectLst>
                  <a:outerShdw blurRad="38100" dist="38100" dir="2700000" algn="tl">
                    <a:srgbClr val="C0C0C0"/>
                  </a:outerShdw>
                </a:effectLst>
              </a:rPr>
              <a:t>Phân rã nhị phân</a:t>
            </a:r>
            <a:br>
              <a:rPr lang="en-US" smtClean="0">
                <a:effectLst>
                  <a:outerShdw blurRad="38100" dist="38100" dir="2700000" algn="tl">
                    <a:srgbClr val="C0C0C0"/>
                  </a:outerShdw>
                </a:effectLst>
              </a:rPr>
            </a:br>
            <a:r>
              <a:rPr lang="en-US" sz="2800" smtClean="0">
                <a:effectLst>
                  <a:outerShdw blurRad="38100" dist="38100" dir="2700000" algn="tl">
                    <a:srgbClr val="C0C0C0"/>
                  </a:outerShdw>
                </a:effectLst>
              </a:rPr>
              <a:t>(Binary Decomposition)</a:t>
            </a:r>
          </a:p>
        </p:txBody>
      </p:sp>
      <p:sp>
        <p:nvSpPr>
          <p:cNvPr id="30723" name="Rectangle 3"/>
          <p:cNvSpPr>
            <a:spLocks noGrp="1" noChangeArrowheads="1"/>
          </p:cNvSpPr>
          <p:nvPr>
            <p:ph idx="4294967295"/>
          </p:nvPr>
        </p:nvSpPr>
        <p:spPr>
          <a:xfrm>
            <a:off x="457200" y="1676400"/>
            <a:ext cx="7924800" cy="4187825"/>
          </a:xfrm>
        </p:spPr>
        <p:txBody>
          <a:bodyPr lIns="182880" tIns="91440"/>
          <a:lstStyle/>
          <a:p>
            <a:pPr algn="just" eaLnBrk="1" hangingPunct="1"/>
            <a:r>
              <a:rPr lang="en-US" altLang="en-US" sz="2400" smtClean="0"/>
              <a:t>Cho lược đồ R = (U,F) và R</a:t>
            </a:r>
            <a:r>
              <a:rPr lang="en-US" altLang="en-US" sz="2400" baseline="-25000" smtClean="0"/>
              <a:t>1</a:t>
            </a:r>
            <a:r>
              <a:rPr lang="en-US" altLang="en-US" sz="2400" smtClean="0"/>
              <a:t> = (U</a:t>
            </a:r>
            <a:r>
              <a:rPr lang="en-US" altLang="en-US" sz="2400" baseline="-25000" smtClean="0"/>
              <a:t>1</a:t>
            </a:r>
            <a:r>
              <a:rPr lang="en-US" altLang="en-US" sz="2400" smtClean="0"/>
              <a:t>,F</a:t>
            </a:r>
            <a:r>
              <a:rPr lang="en-US" altLang="en-US" sz="2400" baseline="-25000" smtClean="0"/>
              <a:t>1</a:t>
            </a:r>
            <a:r>
              <a:rPr lang="en-US" altLang="en-US" sz="2400" smtClean="0"/>
              <a:t>) , R</a:t>
            </a:r>
            <a:r>
              <a:rPr lang="en-US" altLang="en-US" sz="2400" baseline="-25000" smtClean="0"/>
              <a:t>2</a:t>
            </a:r>
            <a:r>
              <a:rPr lang="en-US" altLang="en-US" sz="2400" smtClean="0"/>
              <a:t>= (U</a:t>
            </a:r>
            <a:r>
              <a:rPr lang="en-US" altLang="en-US" sz="2400" baseline="-25000" smtClean="0"/>
              <a:t>2</a:t>
            </a:r>
            <a:r>
              <a:rPr lang="en-US" altLang="en-US" sz="2400" smtClean="0"/>
              <a:t>, F</a:t>
            </a:r>
            <a:r>
              <a:rPr lang="en-US" altLang="en-US" sz="2400" baseline="-25000" smtClean="0"/>
              <a:t>2</a:t>
            </a:r>
            <a:r>
              <a:rPr lang="en-US" altLang="en-US" sz="2400" smtClean="0"/>
              <a:t>) là một phân rã nhị phân của R. </a:t>
            </a:r>
          </a:p>
          <a:p>
            <a:pPr algn="just" eaLnBrk="1" hangingPunct="1"/>
            <a:r>
              <a:rPr lang="en-US" altLang="en-US" sz="2400" smtClean="0"/>
              <a:t>Sự phân rã này không mất thông tin nếu và chỉ nếu thỏa mãn một trong các điều kiện sau:</a:t>
            </a:r>
          </a:p>
          <a:p>
            <a:pPr lvl="1" algn="just" eaLnBrk="1" hangingPunct="1"/>
            <a:r>
              <a:rPr lang="en-US" altLang="en-US" sz="2400" smtClean="0">
                <a:solidFill>
                  <a:srgbClr val="C00000"/>
                </a:solidFill>
              </a:rPr>
              <a:t>(U1 </a:t>
            </a:r>
            <a:r>
              <a:rPr lang="en-US" altLang="en-US" sz="2400" smtClean="0">
                <a:solidFill>
                  <a:srgbClr val="C00000"/>
                </a:solidFill>
                <a:sym typeface="Symbol" pitchFamily="18" charset="2"/>
              </a:rPr>
              <a:t></a:t>
            </a:r>
            <a:r>
              <a:rPr lang="en-US" altLang="en-US" sz="2400" smtClean="0">
                <a:solidFill>
                  <a:srgbClr val="C00000"/>
                </a:solidFill>
              </a:rPr>
              <a:t> U2) </a:t>
            </a:r>
            <a:r>
              <a:rPr lang="en-US" altLang="en-US" sz="2400" smtClean="0">
                <a:solidFill>
                  <a:srgbClr val="C00000"/>
                </a:solidFill>
                <a:sym typeface="Wingdings" pitchFamily="2" charset="2"/>
              </a:rPr>
              <a:t> U1 </a:t>
            </a:r>
            <a:r>
              <a:rPr lang="en-US" altLang="en-US" sz="2400" smtClean="0">
                <a:solidFill>
                  <a:srgbClr val="C00000"/>
                </a:solidFill>
                <a:sym typeface="Symbol" pitchFamily="18" charset="2"/>
              </a:rPr>
              <a:t></a:t>
            </a:r>
            <a:r>
              <a:rPr lang="en-US" altLang="en-US" sz="2400" smtClean="0">
                <a:solidFill>
                  <a:srgbClr val="C00000"/>
                </a:solidFill>
                <a:sym typeface="Wingdings" pitchFamily="2" charset="2"/>
              </a:rPr>
              <a:t> F</a:t>
            </a:r>
            <a:r>
              <a:rPr lang="en-US" altLang="en-US" sz="2400" baseline="30000" smtClean="0">
                <a:solidFill>
                  <a:srgbClr val="C00000"/>
                </a:solidFill>
                <a:sym typeface="Wingdings" pitchFamily="2" charset="2"/>
              </a:rPr>
              <a:t>+</a:t>
            </a:r>
            <a:endParaRPr lang="en-US" altLang="en-US" sz="2400" baseline="30000" smtClean="0">
              <a:solidFill>
                <a:srgbClr val="C00000"/>
              </a:solidFill>
            </a:endParaRPr>
          </a:p>
          <a:p>
            <a:pPr lvl="1" algn="just" eaLnBrk="1" hangingPunct="1"/>
            <a:r>
              <a:rPr lang="en-US" altLang="en-US" sz="2400" smtClean="0">
                <a:solidFill>
                  <a:srgbClr val="C00000"/>
                </a:solidFill>
              </a:rPr>
              <a:t>(U1 </a:t>
            </a:r>
            <a:r>
              <a:rPr lang="en-US" altLang="en-US" sz="2400" smtClean="0">
                <a:solidFill>
                  <a:srgbClr val="C00000"/>
                </a:solidFill>
                <a:sym typeface="Symbol" pitchFamily="18" charset="2"/>
              </a:rPr>
              <a:t></a:t>
            </a:r>
            <a:r>
              <a:rPr lang="en-US" altLang="en-US" sz="2400" smtClean="0">
                <a:solidFill>
                  <a:srgbClr val="C00000"/>
                </a:solidFill>
              </a:rPr>
              <a:t> U2) </a:t>
            </a:r>
            <a:r>
              <a:rPr lang="en-US" altLang="en-US" sz="2400" smtClean="0">
                <a:solidFill>
                  <a:srgbClr val="C00000"/>
                </a:solidFill>
                <a:sym typeface="Wingdings" pitchFamily="2" charset="2"/>
              </a:rPr>
              <a:t> U2 </a:t>
            </a:r>
            <a:r>
              <a:rPr lang="en-US" altLang="en-US" sz="2400" smtClean="0">
                <a:solidFill>
                  <a:srgbClr val="C00000"/>
                </a:solidFill>
                <a:sym typeface="Symbol" pitchFamily="18" charset="2"/>
              </a:rPr>
              <a:t></a:t>
            </a:r>
            <a:r>
              <a:rPr lang="en-US" altLang="en-US" sz="2400" smtClean="0">
                <a:solidFill>
                  <a:srgbClr val="C00000"/>
                </a:solidFill>
                <a:sym typeface="Wingdings" pitchFamily="2" charset="2"/>
              </a:rPr>
              <a:t> F</a:t>
            </a:r>
            <a:r>
              <a:rPr lang="en-US" altLang="en-US" sz="2400" baseline="30000" smtClean="0">
                <a:solidFill>
                  <a:srgbClr val="C00000"/>
                </a:solidFill>
                <a:sym typeface="Wingdings" pitchFamily="2" charset="2"/>
              </a:rPr>
              <a:t>+</a:t>
            </a:r>
            <a:endParaRPr lang="en-US" altLang="en-US" sz="2400" smtClean="0">
              <a:solidFill>
                <a:srgbClr val="C00000"/>
              </a:solidFill>
            </a:endParaRP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6DE16526-8C3F-4F8F-83E7-60FAB7278112}" type="slidenum">
              <a:rPr lang="en-US" sz="1000">
                <a:solidFill>
                  <a:schemeClr val="bg2">
                    <a:shade val="50000"/>
                  </a:schemeClr>
                </a:solidFill>
                <a:latin typeface="Verdana" pitchFamily="34" charset="0"/>
              </a:rPr>
              <a:pPr>
                <a:defRPr/>
              </a:pPr>
              <a:t>24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b">
            <a:normAutofit fontScale="90000"/>
          </a:bodyPr>
          <a:lstStyle/>
          <a:p>
            <a:pPr eaLnBrk="1" hangingPunct="1">
              <a:defRPr/>
            </a:pPr>
            <a:r>
              <a:rPr lang="en-US" sz="4000" smtClean="0">
                <a:effectLst>
                  <a:outerShdw blurRad="38100" dist="38100" dir="2700000" algn="tl">
                    <a:srgbClr val="C0C0C0"/>
                  </a:outerShdw>
                </a:effectLst>
              </a:rPr>
              <a:t>Phân rã nhị phân</a:t>
            </a:r>
            <a:r>
              <a:rPr lang="en-US" sz="3800" smtClean="0">
                <a:effectLst>
                  <a:outerShdw blurRad="38100" dist="38100" dir="2700000" algn="tl">
                    <a:srgbClr val="C0C0C0"/>
                  </a:outerShdw>
                </a:effectLst>
              </a:rPr>
              <a:t/>
            </a:r>
            <a:br>
              <a:rPr lang="en-US" sz="3800" smtClean="0">
                <a:effectLst>
                  <a:outerShdw blurRad="38100" dist="38100" dir="2700000" algn="tl">
                    <a:srgbClr val="C0C0C0"/>
                  </a:outerShdw>
                </a:effectLst>
              </a:rPr>
            </a:br>
            <a:r>
              <a:rPr lang="en-US" sz="2400" smtClean="0">
                <a:effectLst>
                  <a:outerShdw blurRad="38100" dist="38100" dir="2700000" algn="tl">
                    <a:srgbClr val="C0C0C0"/>
                  </a:outerShdw>
                </a:effectLst>
              </a:rPr>
              <a:t>(Binary Decomposition)</a:t>
            </a:r>
          </a:p>
        </p:txBody>
      </p:sp>
      <p:sp>
        <p:nvSpPr>
          <p:cNvPr id="31747" name="Content Placeholder 2"/>
          <p:cNvSpPr>
            <a:spLocks noGrp="1"/>
          </p:cNvSpPr>
          <p:nvPr>
            <p:ph idx="4294967295"/>
          </p:nvPr>
        </p:nvSpPr>
        <p:spPr>
          <a:xfrm>
            <a:off x="457200" y="1524000"/>
            <a:ext cx="7924800" cy="5029200"/>
          </a:xfrm>
        </p:spPr>
        <p:txBody>
          <a:bodyPr lIns="182880" tIns="91440"/>
          <a:lstStyle/>
          <a:p>
            <a:pPr algn="just" eaLnBrk="1" hangingPunct="1"/>
            <a:r>
              <a:rPr lang="en-US" altLang="en-US" sz="2400" smtClean="0">
                <a:solidFill>
                  <a:srgbClr val="C00000"/>
                </a:solidFill>
              </a:rPr>
              <a:t>Các thuộc tính chung của U1 và U2 phải chứa khóa của hoặc R1 hoặc R2. </a:t>
            </a:r>
          </a:p>
          <a:p>
            <a:pPr algn="just" eaLnBrk="1" hangingPunct="1"/>
            <a:r>
              <a:rPr lang="en-US" altLang="en-US" sz="2400" smtClean="0"/>
              <a:t>Kiểm tra này là cần thiết để bảo đảm phân rã có kết nối không bị mất. </a:t>
            </a:r>
          </a:p>
          <a:p>
            <a:pPr algn="just" eaLnBrk="1" hangingPunct="1"/>
            <a:r>
              <a:rPr lang="en-US" altLang="en-US" sz="2400" smtClean="0">
                <a:solidFill>
                  <a:srgbClr val="006600"/>
                </a:solidFill>
              </a:rPr>
              <a:t>Ví dụ: </a:t>
            </a:r>
            <a:r>
              <a:rPr lang="en-US" altLang="en-US" sz="2400" smtClean="0"/>
              <a:t>Cho R(</a:t>
            </a:r>
            <a:r>
              <a:rPr lang="en-US" altLang="en-US" sz="2400" i="1" smtClean="0"/>
              <a:t>SNLRWH) có FD R </a:t>
            </a:r>
            <a:r>
              <a:rPr lang="en-US" altLang="en-US" sz="2400" i="1" smtClean="0">
                <a:sym typeface="Wingdings" pitchFamily="2" charset="2"/>
              </a:rPr>
              <a:t></a:t>
            </a:r>
            <a:r>
              <a:rPr lang="en-US" altLang="en-US" sz="2400" i="1" smtClean="0"/>
              <a:t> W vi phạm chuẩn 3NF, nên tách thành SNLRH and RW. Phân rã này có bị mất kết nối không???</a:t>
            </a:r>
          </a:p>
          <a:p>
            <a:pPr lvl="1" algn="just" eaLnBrk="1" hangingPunct="1">
              <a:buFont typeface="Wingdings" pitchFamily="2" charset="2"/>
              <a:buChar char="v"/>
            </a:pPr>
            <a:r>
              <a:rPr lang="en-US" altLang="en-US" sz="2400" i="1" smtClean="0">
                <a:solidFill>
                  <a:srgbClr val="4E8542"/>
                </a:solidFill>
                <a:sym typeface="Wingdings" pitchFamily="2" charset="2"/>
              </a:rPr>
              <a:t> </a:t>
            </a:r>
            <a:r>
              <a:rPr lang="en-US" altLang="en-US" sz="2400" i="1" smtClean="0">
                <a:solidFill>
                  <a:srgbClr val="C00000"/>
                </a:solidFill>
                <a:sym typeface="Wingdings" pitchFamily="2" charset="2"/>
              </a:rPr>
              <a:t>Không, v</a:t>
            </a:r>
            <a:r>
              <a:rPr lang="en-US" altLang="en-US" sz="2400" i="1" smtClean="0">
                <a:solidFill>
                  <a:srgbClr val="C00000"/>
                </a:solidFill>
              </a:rPr>
              <a:t>ì R là thuộc tính chung của cả 2 lược đồ R1, R2 nên phân rã này kết nối không mất..</a:t>
            </a:r>
            <a:endParaRPr lang="en-US" altLang="en-US" sz="2400" smtClean="0">
              <a:solidFill>
                <a:srgbClr val="C00000"/>
              </a:solidFill>
            </a:endParaRP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702BE05E-35B1-4973-8830-D68F61C0A61B}" type="slidenum">
              <a:rPr lang="en-US" sz="1000">
                <a:solidFill>
                  <a:schemeClr val="bg2">
                    <a:shade val="50000"/>
                  </a:schemeClr>
                </a:solidFill>
              </a:rPr>
              <a:pPr algn="r" eaLnBrk="1" hangingPunct="1">
                <a:defRPr/>
              </a:pPr>
              <a:t>25</a:t>
            </a:fld>
            <a:endParaRPr lang="en-US" sz="1000">
              <a:solidFill>
                <a:schemeClr val="bg2">
                  <a:shade val="50000"/>
                </a:schemeClr>
              </a:solidFill>
            </a:endParaRPr>
          </a:p>
        </p:txBody>
      </p:sp>
      <p:sp>
        <p:nvSpPr>
          <p:cNvPr id="5" name="Sun 4"/>
          <p:cNvSpPr/>
          <p:nvPr/>
        </p:nvSpPr>
        <p:spPr>
          <a:xfrm>
            <a:off x="457200" y="1600200"/>
            <a:ext cx="457200" cy="5334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6" name="Slide Number Placeholder 5"/>
          <p:cNvSpPr>
            <a:spLocks noGrp="1"/>
          </p:cNvSpPr>
          <p:nvPr>
            <p:ph type="sldNum" sz="quarter" idx="12"/>
          </p:nvPr>
        </p:nvSpPr>
        <p:spPr/>
        <p:txBody>
          <a:bodyPr/>
          <a:lstStyle/>
          <a:p>
            <a:pPr>
              <a:defRPr/>
            </a:pPr>
            <a:fld id="{8AC6698E-ED05-475A-8F32-A754392B0921}"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b">
            <a:normAutofit fontScale="90000"/>
          </a:bodyPr>
          <a:lstStyle/>
          <a:p>
            <a:pPr eaLnBrk="1" hangingPunct="1">
              <a:defRPr/>
            </a:pPr>
            <a:r>
              <a:rPr lang="en-US" sz="4000" smtClean="0">
                <a:effectLst>
                  <a:outerShdw blurRad="38100" dist="38100" dir="2700000" algn="tl">
                    <a:srgbClr val="C0C0C0"/>
                  </a:outerShdw>
                </a:effectLst>
              </a:rPr>
              <a:t>Phân rã nhị phân</a:t>
            </a:r>
            <a:r>
              <a:rPr lang="en-US" sz="3800" smtClean="0">
                <a:effectLst>
                  <a:outerShdw blurRad="38100" dist="38100" dir="2700000" algn="tl">
                    <a:srgbClr val="C0C0C0"/>
                  </a:outerShdw>
                </a:effectLst>
              </a:rPr>
              <a:t/>
            </a:r>
            <a:br>
              <a:rPr lang="en-US" sz="3800" smtClean="0">
                <a:effectLst>
                  <a:outerShdw blurRad="38100" dist="38100" dir="2700000" algn="tl">
                    <a:srgbClr val="C0C0C0"/>
                  </a:outerShdw>
                </a:effectLst>
              </a:rPr>
            </a:br>
            <a:r>
              <a:rPr lang="en-US" sz="2400" smtClean="0">
                <a:effectLst>
                  <a:outerShdw blurRad="38100" dist="38100" dir="2700000" algn="tl">
                    <a:srgbClr val="C0C0C0"/>
                  </a:outerShdw>
                </a:effectLst>
              </a:rPr>
              <a:t>(Binary Decomposition)</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C5BAD5E2-BCCD-4680-BCBF-54B239D759D6}" type="slidenum">
              <a:rPr lang="en-US" sz="1000">
                <a:solidFill>
                  <a:schemeClr val="bg2">
                    <a:shade val="50000"/>
                  </a:schemeClr>
                </a:solidFill>
              </a:rPr>
              <a:pPr algn="r" eaLnBrk="1" hangingPunct="1">
                <a:defRPr/>
              </a:pPr>
              <a:t>26</a:t>
            </a:fld>
            <a:endParaRPr lang="en-US" sz="1000">
              <a:solidFill>
                <a:schemeClr val="bg2">
                  <a:shade val="50000"/>
                </a:schemeClr>
              </a:solidFill>
            </a:endParaRPr>
          </a:p>
        </p:txBody>
      </p:sp>
      <p:sp>
        <p:nvSpPr>
          <p:cNvPr id="101378" name="Rectangle 2"/>
          <p:cNvSpPr>
            <a:spLocks noChangeArrowheads="1"/>
          </p:cNvSpPr>
          <p:nvPr/>
        </p:nvSpPr>
        <p:spPr bwMode="auto">
          <a:xfrm>
            <a:off x="457200" y="1524000"/>
            <a:ext cx="8229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defRPr/>
            </a:pPr>
            <a:r>
              <a:rPr lang="en-US" sz="2400">
                <a:effectLst>
                  <a:outerShdw blurRad="38100" dist="38100" dir="2700000" algn="tl">
                    <a:srgbClr val="C0C0C0"/>
                  </a:outerShdw>
                </a:effectLst>
                <a:latin typeface="Times New Roman" pitchFamily="18" charset="0"/>
              </a:rPr>
              <a:t>Ví dụ</a:t>
            </a:r>
          </a:p>
        </p:txBody>
      </p:sp>
      <p:sp>
        <p:nvSpPr>
          <p:cNvPr id="32773" name="Rectangle 3"/>
          <p:cNvSpPr>
            <a:spLocks noChangeArrowheads="1"/>
          </p:cNvSpPr>
          <p:nvPr/>
        </p:nvSpPr>
        <p:spPr bwMode="auto">
          <a:xfrm>
            <a:off x="381000" y="1828800"/>
            <a:ext cx="8229600"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a:lstStyle>
            <a:lvl1pPr marL="265113" indent="-265113">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eaLnBrk="1" hangingPunct="1"/>
            <a:r>
              <a:rPr lang="en-US" altLang="en-US" sz="2400"/>
              <a:t>Xét lược đồ quan hệ</a:t>
            </a:r>
          </a:p>
          <a:p>
            <a:pPr eaLnBrk="1" hangingPunct="1">
              <a:buFont typeface="Wingdings" pitchFamily="2" charset="2"/>
              <a:buNone/>
            </a:pPr>
            <a:r>
              <a:rPr lang="en-US" altLang="en-US" sz="2400"/>
              <a:t>PERSON(SSN, Name, Address,Hobby)</a:t>
            </a:r>
          </a:p>
        </p:txBody>
      </p:sp>
      <p:graphicFrame>
        <p:nvGraphicFramePr>
          <p:cNvPr id="98354" name="Group 50"/>
          <p:cNvGraphicFramePr>
            <a:graphicFrameLocks noGrp="1"/>
          </p:cNvGraphicFramePr>
          <p:nvPr/>
        </p:nvGraphicFramePr>
        <p:xfrm>
          <a:off x="685800" y="2971800"/>
          <a:ext cx="7620000" cy="2743200"/>
        </p:xfrm>
        <a:graphic>
          <a:graphicData uri="http://schemas.openxmlformats.org/drawingml/2006/table">
            <a:tbl>
              <a:tblPr/>
              <a:tblGrid>
                <a:gridCol w="1524000"/>
                <a:gridCol w="1981200"/>
                <a:gridCol w="2514600"/>
                <a:gridCol w="1600200"/>
              </a:tblGrid>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Hobby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1111111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123 Main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Stamps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1111111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123 Main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Coins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5556667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7 Lake 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Hiking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5556667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7 Lake 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Skating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9876543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Simpson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Fox 5 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Acting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8AC6698E-ED05-475A-8F32-A754392B0921}"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b">
            <a:normAutofit fontScale="90000"/>
          </a:bodyPr>
          <a:lstStyle/>
          <a:p>
            <a:pPr eaLnBrk="1" hangingPunct="1">
              <a:defRPr/>
            </a:pPr>
            <a:r>
              <a:rPr lang="en-US" sz="4000" smtClean="0">
                <a:effectLst>
                  <a:outerShdw blurRad="38100" dist="38100" dir="2700000" algn="tl">
                    <a:srgbClr val="C0C0C0"/>
                  </a:outerShdw>
                </a:effectLst>
              </a:rPr>
              <a:t>Phân rã nhị phân</a:t>
            </a:r>
            <a:r>
              <a:rPr lang="en-US" sz="3800" smtClean="0">
                <a:effectLst>
                  <a:outerShdw blurRad="38100" dist="38100" dir="2700000" algn="tl">
                    <a:srgbClr val="C0C0C0"/>
                  </a:outerShdw>
                </a:effectLst>
              </a:rPr>
              <a:t/>
            </a:r>
            <a:br>
              <a:rPr lang="en-US" sz="3800" smtClean="0">
                <a:effectLst>
                  <a:outerShdw blurRad="38100" dist="38100" dir="2700000" algn="tl">
                    <a:srgbClr val="C0C0C0"/>
                  </a:outerShdw>
                </a:effectLst>
              </a:rPr>
            </a:br>
            <a:r>
              <a:rPr lang="en-US" sz="2400" smtClean="0">
                <a:effectLst>
                  <a:outerShdw blurRad="38100" dist="38100" dir="2700000" algn="tl">
                    <a:srgbClr val="C0C0C0"/>
                  </a:outerShdw>
                </a:effectLst>
              </a:rPr>
              <a:t>(Binary Decomposition)</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A9EB6CCC-50BC-4062-9546-BA7E3E7AC2C6}" type="slidenum">
              <a:rPr lang="en-US" sz="1000">
                <a:solidFill>
                  <a:schemeClr val="bg2">
                    <a:shade val="50000"/>
                  </a:schemeClr>
                </a:solidFill>
              </a:rPr>
              <a:pPr algn="r" eaLnBrk="1" hangingPunct="1">
                <a:defRPr/>
              </a:pPr>
              <a:t>27</a:t>
            </a:fld>
            <a:endParaRPr lang="en-US" sz="1000">
              <a:solidFill>
                <a:schemeClr val="bg2">
                  <a:shade val="50000"/>
                </a:schemeClr>
              </a:solidFill>
            </a:endParaRPr>
          </a:p>
        </p:txBody>
      </p:sp>
      <p:sp>
        <p:nvSpPr>
          <p:cNvPr id="33796" name="Rectangle 3"/>
          <p:cNvSpPr>
            <a:spLocks noChangeArrowheads="1"/>
          </p:cNvSpPr>
          <p:nvPr/>
        </p:nvSpPr>
        <p:spPr bwMode="auto">
          <a:xfrm>
            <a:off x="457200" y="15240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a:lstStyle>
            <a:lvl1pPr marL="265113" indent="-265113">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eaLnBrk="1" hangingPunct="1">
              <a:lnSpc>
                <a:spcPct val="110000"/>
              </a:lnSpc>
            </a:pPr>
            <a:r>
              <a:rPr lang="en-US" altLang="en-US" sz="2400"/>
              <a:t>Nếu phân rã lược đồ trên thành 2 lược đồ sau:</a:t>
            </a:r>
          </a:p>
          <a:p>
            <a:pPr eaLnBrk="1" hangingPunct="1">
              <a:lnSpc>
                <a:spcPct val="110000"/>
              </a:lnSpc>
              <a:buFont typeface="Wingdings" pitchFamily="2" charset="2"/>
              <a:buNone/>
            </a:pPr>
            <a:r>
              <a:rPr lang="en-US" altLang="en-US" sz="2400"/>
              <a:t>	PERSON1(SSN, Name, Address)</a:t>
            </a:r>
          </a:p>
          <a:p>
            <a:pPr eaLnBrk="1" hangingPunct="1">
              <a:lnSpc>
                <a:spcPct val="110000"/>
              </a:lnSpc>
              <a:buFont typeface="Wingdings" pitchFamily="2" charset="2"/>
              <a:buNone/>
            </a:pPr>
            <a:r>
              <a:rPr lang="en-US" altLang="en-US" sz="2400"/>
              <a:t>	HOBBY(SSN, Hobby)</a:t>
            </a:r>
          </a:p>
          <a:p>
            <a:pPr eaLnBrk="1" hangingPunct="1">
              <a:lnSpc>
                <a:spcPct val="110000"/>
              </a:lnSpc>
              <a:buFont typeface="Wingdings" pitchFamily="2" charset="2"/>
              <a:buNone/>
            </a:pPr>
            <a:r>
              <a:rPr lang="en-US" altLang="en-US" sz="2400"/>
              <a:t>	Việc phân rã này có mất thông tin không??</a:t>
            </a:r>
          </a:p>
          <a:p>
            <a:pPr eaLnBrk="1" hangingPunct="1">
              <a:lnSpc>
                <a:spcPct val="110000"/>
              </a:lnSpc>
            </a:pPr>
            <a:r>
              <a:rPr lang="en-US" altLang="en-US" sz="2400"/>
              <a:t>Vì PERSON1 </a:t>
            </a:r>
            <a:r>
              <a:rPr lang="en-US" altLang="en-US" sz="2400">
                <a:sym typeface="Symbol" pitchFamily="18" charset="2"/>
              </a:rPr>
              <a:t></a:t>
            </a:r>
            <a:r>
              <a:rPr lang="en-US" altLang="en-US" sz="2400"/>
              <a:t> HOBBY = {SSN} mà SSN là khóa chính của PERSON1, do đó</a:t>
            </a:r>
          </a:p>
          <a:p>
            <a:pPr eaLnBrk="1" hangingPunct="1">
              <a:lnSpc>
                <a:spcPct val="110000"/>
              </a:lnSpc>
              <a:buFont typeface="Wingdings" pitchFamily="2" charset="2"/>
              <a:buNone/>
            </a:pPr>
            <a:r>
              <a:rPr lang="en-US" altLang="en-US" sz="2400"/>
              <a:t>	PERSON1 </a:t>
            </a:r>
            <a:r>
              <a:rPr lang="en-US" altLang="en-US" sz="2400">
                <a:sym typeface="Symbol" pitchFamily="18" charset="2"/>
              </a:rPr>
              <a:t></a:t>
            </a:r>
            <a:r>
              <a:rPr lang="en-US" altLang="en-US" sz="2400"/>
              <a:t> HOBBY </a:t>
            </a:r>
            <a:r>
              <a:rPr lang="en-US" altLang="en-US" sz="2400">
                <a:sym typeface="Wingdings" pitchFamily="2" charset="2"/>
              </a:rPr>
              <a:t> PERSON1</a:t>
            </a:r>
          </a:p>
          <a:p>
            <a:pPr eaLnBrk="1" hangingPunct="1">
              <a:lnSpc>
                <a:spcPct val="110000"/>
              </a:lnSpc>
              <a:buFont typeface="Wingdings" pitchFamily="2" charset="2"/>
              <a:buNone/>
            </a:pPr>
            <a:r>
              <a:rPr lang="en-US" altLang="en-US" sz="2400">
                <a:sym typeface="Wingdings" pitchFamily="2" charset="2"/>
              </a:rPr>
              <a:t>	Phân rã này không mất thông tin</a:t>
            </a:r>
            <a:endParaRPr lang="en-US" altLang="en-US" sz="2400"/>
          </a:p>
          <a:p>
            <a:pPr eaLnBrk="1" hangingPunct="1">
              <a:lnSpc>
                <a:spcPct val="110000"/>
              </a:lnSpc>
              <a:buFont typeface="Wingdings" pitchFamily="2" charset="2"/>
              <a:buNone/>
            </a:pPr>
            <a:endParaRPr lang="en-US" altLang="en-US" sz="2400"/>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8AC6698E-ED05-475A-8F32-A754392B0921}"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p:txBody>
          <a:bodyPr anchor="b">
            <a:normAutofit/>
          </a:bodyPr>
          <a:lstStyle/>
          <a:p>
            <a:pPr eaLnBrk="1" hangingPunct="1">
              <a:defRPr/>
            </a:pPr>
            <a:r>
              <a:rPr lang="en-US" sz="3800" smtClean="0">
                <a:effectLst>
                  <a:outerShdw blurRad="38100" dist="38100" dir="2700000" algn="tl">
                    <a:srgbClr val="C0C0C0"/>
                  </a:outerShdw>
                </a:effectLst>
              </a:rPr>
              <a:t>Phân rã bảo toàn phụ thuộc hàm</a:t>
            </a:r>
          </a:p>
        </p:txBody>
      </p:sp>
      <p:sp>
        <p:nvSpPr>
          <p:cNvPr id="34819" name="Rectangle 3"/>
          <p:cNvSpPr>
            <a:spLocks noGrp="1" noChangeArrowheads="1"/>
          </p:cNvSpPr>
          <p:nvPr>
            <p:ph idx="4294967295"/>
          </p:nvPr>
        </p:nvSpPr>
        <p:spPr>
          <a:xfrm>
            <a:off x="381000" y="1524000"/>
            <a:ext cx="8077200" cy="4187825"/>
          </a:xfrm>
        </p:spPr>
        <p:txBody>
          <a:bodyPr lIns="182880" tIns="91440"/>
          <a:lstStyle/>
          <a:p>
            <a:pPr eaLnBrk="1" hangingPunct="1">
              <a:lnSpc>
                <a:spcPct val="115000"/>
              </a:lnSpc>
            </a:pPr>
            <a:r>
              <a:rPr lang="en-US" altLang="en-US" sz="2400" smtClean="0"/>
              <a:t>Cho lược đồ R = (U,F) và R</a:t>
            </a:r>
            <a:r>
              <a:rPr lang="en-US" altLang="en-US" sz="2400" baseline="-25000" smtClean="0"/>
              <a:t>1</a:t>
            </a:r>
            <a:r>
              <a:rPr lang="en-US" altLang="en-US" sz="2400" smtClean="0"/>
              <a:t> = (U</a:t>
            </a:r>
            <a:r>
              <a:rPr lang="en-US" altLang="en-US" sz="2400" baseline="-25000" smtClean="0"/>
              <a:t>1</a:t>
            </a:r>
            <a:r>
              <a:rPr lang="en-US" altLang="en-US" sz="2400" smtClean="0"/>
              <a:t>,F</a:t>
            </a:r>
            <a:r>
              <a:rPr lang="en-US" altLang="en-US" sz="2400" baseline="-25000" smtClean="0"/>
              <a:t>1</a:t>
            </a:r>
            <a:r>
              <a:rPr lang="en-US" altLang="en-US" sz="2400" smtClean="0"/>
              <a:t>) , R</a:t>
            </a:r>
            <a:r>
              <a:rPr lang="en-US" altLang="en-US" sz="2400" baseline="-25000" smtClean="0"/>
              <a:t>2</a:t>
            </a:r>
            <a:r>
              <a:rPr lang="en-US" altLang="en-US" sz="2400" smtClean="0"/>
              <a:t>= (U</a:t>
            </a:r>
            <a:r>
              <a:rPr lang="en-US" altLang="en-US" sz="2400" baseline="-25000" smtClean="0"/>
              <a:t>2</a:t>
            </a:r>
            <a:r>
              <a:rPr lang="en-US" altLang="en-US" sz="2400" smtClean="0"/>
              <a:t>, F</a:t>
            </a:r>
            <a:r>
              <a:rPr lang="en-US" altLang="en-US" sz="2400" baseline="-25000" smtClean="0"/>
              <a:t>2</a:t>
            </a:r>
            <a:r>
              <a:rPr lang="en-US" altLang="en-US" sz="2400" smtClean="0"/>
              <a:t>),.., R</a:t>
            </a:r>
            <a:r>
              <a:rPr lang="en-US" altLang="en-US" sz="2400" baseline="-25000" smtClean="0"/>
              <a:t>n</a:t>
            </a:r>
            <a:r>
              <a:rPr lang="en-US" altLang="en-US" sz="2400" smtClean="0"/>
              <a:t>= (U</a:t>
            </a:r>
            <a:r>
              <a:rPr lang="en-US" altLang="en-US" sz="2400" baseline="-25000" smtClean="0"/>
              <a:t>n</a:t>
            </a:r>
            <a:r>
              <a:rPr lang="en-US" altLang="en-US" sz="2400" smtClean="0"/>
              <a:t>, F</a:t>
            </a:r>
            <a:r>
              <a:rPr lang="en-US" altLang="en-US" sz="2400" baseline="-25000" smtClean="0"/>
              <a:t>n</a:t>
            </a:r>
            <a:r>
              <a:rPr lang="en-US" altLang="en-US" sz="2400" smtClean="0"/>
              <a:t>) là phân rã của R.</a:t>
            </a:r>
          </a:p>
          <a:p>
            <a:pPr eaLnBrk="1" hangingPunct="1">
              <a:lnSpc>
                <a:spcPct val="115000"/>
              </a:lnSpc>
            </a:pPr>
            <a:r>
              <a:rPr lang="en-US" altLang="en-US" sz="2400" smtClean="0"/>
              <a:t>Phân rã được gọi là bảo toàn phụ thuộc hàm nếu và chỉ nếu F và             là tương đương nhau.</a:t>
            </a:r>
          </a:p>
        </p:txBody>
      </p:sp>
      <p:sp>
        <p:nvSpPr>
          <p:cNvPr id="7" name="Slide Number Placeholder 5"/>
          <p:cNvSpPr>
            <a:spLocks noGrp="1"/>
          </p:cNvSpPr>
          <p:nvPr>
            <p:ph type="sldNum" sz="quarter" idx="12"/>
          </p:nvPr>
        </p:nvSpPr>
        <p:spPr>
          <a:xfrm>
            <a:off x="8348663" y="6111875"/>
            <a:ext cx="457200" cy="365125"/>
          </a:xfrm>
        </p:spPr>
        <p:txBody>
          <a:bodyPr/>
          <a:lstStyle/>
          <a:p>
            <a:pPr>
              <a:defRPr/>
            </a:pPr>
            <a:fld id="{A204F230-9546-40A0-A637-FB2D558625BA}" type="slidenum">
              <a:rPr lang="en-US" sz="1000">
                <a:solidFill>
                  <a:schemeClr val="bg2">
                    <a:shade val="50000"/>
                  </a:schemeClr>
                </a:solidFill>
                <a:latin typeface="Verdana" pitchFamily="34" charset="0"/>
              </a:rPr>
              <a:pPr>
                <a:defRPr/>
              </a:pPr>
              <a:t>28</a:t>
            </a:fld>
            <a:endParaRPr lang="en-US" sz="1000">
              <a:solidFill>
                <a:schemeClr val="bg2">
                  <a:shade val="50000"/>
                </a:schemeClr>
              </a:solidFill>
              <a:latin typeface="Verdana" pitchFamily="34" charset="0"/>
            </a:endParaRPr>
          </a:p>
        </p:txBody>
      </p:sp>
      <p:graphicFrame>
        <p:nvGraphicFramePr>
          <p:cNvPr id="34821" name="Object 9"/>
          <p:cNvGraphicFramePr>
            <a:graphicFrameLocks noChangeAspect="1"/>
          </p:cNvGraphicFramePr>
          <p:nvPr/>
        </p:nvGraphicFramePr>
        <p:xfrm>
          <a:off x="1600200" y="3048000"/>
          <a:ext cx="762000" cy="381000"/>
        </p:xfrm>
        <a:graphic>
          <a:graphicData uri="http://schemas.openxmlformats.org/presentationml/2006/ole">
            <mc:AlternateContent xmlns:mc="http://schemas.openxmlformats.org/markup-compatibility/2006">
              <mc:Choice xmlns:v="urn:schemas-microsoft-com:vml" Requires="v">
                <p:oleObj spid="_x0000_s34830" name="Equation" r:id="rId3" imgW="457002" imgH="304668" progId="Equation.DSMT4">
                  <p:embed/>
                </p:oleObj>
              </mc:Choice>
              <mc:Fallback>
                <p:oleObj name="Equation" r:id="rId3" imgW="457002" imgH="304668"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048000"/>
                        <a:ext cx="762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304800" y="228600"/>
            <a:ext cx="8458200" cy="1050925"/>
          </a:xfrm>
        </p:spPr>
        <p:txBody>
          <a:bodyPr anchor="b">
            <a:noAutofit/>
          </a:bodyPr>
          <a:lstStyle/>
          <a:p>
            <a:pPr eaLnBrk="1" hangingPunct="1">
              <a:defRPr/>
            </a:pPr>
            <a:r>
              <a:rPr lang="en-US" sz="3400" smtClean="0">
                <a:effectLst>
                  <a:outerShdw blurRad="38100" dist="38100" dir="2700000" algn="tl">
                    <a:srgbClr val="C0C0C0"/>
                  </a:outerShdw>
                </a:effectLst>
              </a:rPr>
              <a:t>Phân rã bảo toàn phụ thuộc hàm</a:t>
            </a:r>
            <a:br>
              <a:rPr lang="en-US" sz="3400" smtClean="0">
                <a:effectLst>
                  <a:outerShdw blurRad="38100" dist="38100" dir="2700000" algn="tl">
                    <a:srgbClr val="C0C0C0"/>
                  </a:outerShdw>
                </a:effectLst>
              </a:rPr>
            </a:br>
            <a:r>
              <a:rPr lang="en-US" sz="2800" smtClean="0">
                <a:effectLst>
                  <a:outerShdw blurRad="38100" dist="38100" dir="2700000" algn="tl">
                    <a:srgbClr val="C0C0C0"/>
                  </a:outerShdw>
                </a:effectLst>
              </a:rPr>
              <a:t>(Dependency-Preseving Decomposition)</a:t>
            </a:r>
          </a:p>
        </p:txBody>
      </p:sp>
      <p:sp>
        <p:nvSpPr>
          <p:cNvPr id="35843" name="Rectangle 3"/>
          <p:cNvSpPr>
            <a:spLocks noGrp="1" noChangeArrowheads="1"/>
          </p:cNvSpPr>
          <p:nvPr>
            <p:ph idx="4294967295"/>
          </p:nvPr>
        </p:nvSpPr>
        <p:spPr>
          <a:xfrm>
            <a:off x="457200" y="1600200"/>
            <a:ext cx="8534400" cy="4530725"/>
          </a:xfrm>
        </p:spPr>
        <p:txBody>
          <a:bodyPr lIns="182880" tIns="91440"/>
          <a:lstStyle/>
          <a:p>
            <a:pPr eaLnBrk="1" hangingPunct="1">
              <a:lnSpc>
                <a:spcPct val="90000"/>
              </a:lnSpc>
            </a:pPr>
            <a:r>
              <a:rPr lang="en-US" altLang="en-US" sz="2400" smtClean="0"/>
              <a:t>Khảo sát lược đồ quan hệ sau:</a:t>
            </a:r>
          </a:p>
          <a:p>
            <a:pPr eaLnBrk="1" hangingPunct="1">
              <a:lnSpc>
                <a:spcPct val="90000"/>
              </a:lnSpc>
              <a:buFont typeface="Wingdings" pitchFamily="2" charset="2"/>
              <a:buNone/>
            </a:pPr>
            <a:r>
              <a:rPr lang="en-US" altLang="en-US" sz="2400" smtClean="0"/>
              <a:t>	HASACCOUNT(</a:t>
            </a:r>
            <a:r>
              <a:rPr lang="en-US" altLang="en-US" sz="2400" u="sng" smtClean="0"/>
              <a:t>ClientId</a:t>
            </a:r>
            <a:r>
              <a:rPr lang="en-US" altLang="en-US" sz="2400" smtClean="0"/>
              <a:t>, </a:t>
            </a:r>
            <a:r>
              <a:rPr lang="en-US" altLang="en-US" sz="2400" u="sng" smtClean="0"/>
              <a:t>OfficeId</a:t>
            </a:r>
            <a:r>
              <a:rPr lang="en-US" altLang="en-US" sz="2400" smtClean="0"/>
              <a:t>, AccountNumber)</a:t>
            </a:r>
          </a:p>
          <a:p>
            <a:pPr eaLnBrk="1" hangingPunct="1">
              <a:lnSpc>
                <a:spcPct val="90000"/>
              </a:lnSpc>
              <a:buFont typeface="Wingdings" pitchFamily="2" charset="2"/>
              <a:buNone/>
            </a:pPr>
            <a:r>
              <a:rPr lang="en-US" altLang="en-US" sz="2400" smtClean="0"/>
              <a:t>	Với các FD sau:</a:t>
            </a:r>
          </a:p>
          <a:p>
            <a:pPr marL="1136650" lvl="1" eaLnBrk="1" hangingPunct="1">
              <a:lnSpc>
                <a:spcPct val="90000"/>
              </a:lnSpc>
            </a:pPr>
            <a:r>
              <a:rPr lang="en-US" altLang="en-US" sz="2400" smtClean="0"/>
              <a:t>ClientId, OfficeId </a:t>
            </a:r>
            <a:r>
              <a:rPr lang="en-US" altLang="en-US" sz="2400" smtClean="0">
                <a:sym typeface="Wingdings" pitchFamily="2" charset="2"/>
              </a:rPr>
              <a:t> AcountNumber</a:t>
            </a:r>
          </a:p>
          <a:p>
            <a:pPr marL="1136650" lvl="1" eaLnBrk="1" hangingPunct="1">
              <a:lnSpc>
                <a:spcPct val="90000"/>
              </a:lnSpc>
            </a:pPr>
            <a:r>
              <a:rPr lang="en-US" altLang="en-US" sz="2400" smtClean="0">
                <a:sym typeface="Wingdings" pitchFamily="2" charset="2"/>
              </a:rPr>
              <a:t>AccountNumber OfficeId</a:t>
            </a:r>
          </a:p>
          <a:p>
            <a:pPr eaLnBrk="1" hangingPunct="1">
              <a:lnSpc>
                <a:spcPct val="90000"/>
              </a:lnSpc>
              <a:buFont typeface="Wingdings" pitchFamily="2" charset="2"/>
              <a:buNone/>
            </a:pPr>
            <a:r>
              <a:rPr lang="en-US" altLang="en-US" sz="2400" smtClean="0"/>
              <a:t>	Nếu phân rã lược đồ trên thành 2 lược đồ sau:</a:t>
            </a:r>
          </a:p>
          <a:p>
            <a:pPr eaLnBrk="1" hangingPunct="1">
              <a:lnSpc>
                <a:spcPct val="90000"/>
              </a:lnSpc>
              <a:buFont typeface="Wingdings" pitchFamily="2" charset="2"/>
              <a:buNone/>
            </a:pPr>
            <a:r>
              <a:rPr lang="en-US" altLang="en-US" sz="2400" smtClean="0"/>
              <a:t>		ACCTOFFICE (</a:t>
            </a:r>
            <a:r>
              <a:rPr lang="en-US" altLang="en-US" sz="2400" u="sng" smtClean="0"/>
              <a:t>AccountNumber</a:t>
            </a:r>
            <a:r>
              <a:rPr lang="en-US" altLang="en-US" sz="2400" smtClean="0"/>
              <a:t>, OfficeId)</a:t>
            </a:r>
          </a:p>
          <a:p>
            <a:pPr eaLnBrk="1" hangingPunct="1">
              <a:lnSpc>
                <a:spcPct val="90000"/>
              </a:lnSpc>
              <a:buFont typeface="Wingdings" pitchFamily="2" charset="2"/>
              <a:buNone/>
            </a:pPr>
            <a:r>
              <a:rPr lang="en-US" altLang="en-US" sz="2400" smtClean="0"/>
              <a:t>		ACCTCLIENT (AccountNumber, ClientId)</a:t>
            </a:r>
          </a:p>
          <a:p>
            <a:pPr eaLnBrk="1" hangingPunct="1">
              <a:lnSpc>
                <a:spcPct val="90000"/>
              </a:lnSpc>
              <a:buFont typeface="Wingdings" pitchFamily="2" charset="2"/>
              <a:buNone/>
            </a:pPr>
            <a:r>
              <a:rPr lang="en-US" altLang="en-US" sz="2400" smtClean="0"/>
              <a:t>	Phân rã trên có mất mát thông tin không???</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BE1AB829-C059-4543-802A-786B6DE3D6AB}" type="slidenum">
              <a:rPr lang="en-US" sz="1000">
                <a:solidFill>
                  <a:schemeClr val="bg2">
                    <a:shade val="50000"/>
                  </a:schemeClr>
                </a:solidFill>
                <a:latin typeface="Verdana" pitchFamily="34" charset="0"/>
              </a:rPr>
              <a:pPr>
                <a:defRPr/>
              </a:pPr>
              <a:t>29</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p:txBody>
          <a:bodyPr anchor="b">
            <a:normAutofit/>
          </a:bodyPr>
          <a:lstStyle/>
          <a:p>
            <a:pPr eaLnBrk="1" hangingPunct="1">
              <a:defRPr/>
            </a:pPr>
            <a:r>
              <a:rPr lang="en-US" sz="3600" b="1" smtClean="0">
                <a:effectLst>
                  <a:outerShdw blurRad="38100" dist="38100" dir="2700000" algn="tl">
                    <a:srgbClr val="C0C0C0"/>
                  </a:outerShdw>
                </a:effectLst>
              </a:rPr>
              <a:t>Mục đích của phân rã lược đồ quan hệ</a:t>
            </a:r>
          </a:p>
        </p:txBody>
      </p:sp>
      <p:sp>
        <p:nvSpPr>
          <p:cNvPr id="14339" name="Rectangle 3"/>
          <p:cNvSpPr>
            <a:spLocks noGrp="1" noChangeArrowheads="1"/>
          </p:cNvSpPr>
          <p:nvPr>
            <p:ph idx="4294967295"/>
          </p:nvPr>
        </p:nvSpPr>
        <p:spPr>
          <a:xfrm>
            <a:off x="457200" y="1600200"/>
            <a:ext cx="8229600" cy="5029200"/>
          </a:xfrm>
        </p:spPr>
        <p:txBody>
          <a:bodyPr lIns="182880" tIns="91440"/>
          <a:lstStyle/>
          <a:p>
            <a:pPr marL="0" indent="0" eaLnBrk="1" hangingPunct="1">
              <a:buFont typeface="Wingdings" pitchFamily="2" charset="2"/>
              <a:buNone/>
              <a:defRPr/>
            </a:pPr>
            <a:r>
              <a:rPr lang="en-US" sz="2400" b="1" smtClean="0">
                <a:solidFill>
                  <a:srgbClr val="C00000"/>
                </a:solidFill>
              </a:rPr>
              <a:t>Định nghĩa</a:t>
            </a:r>
          </a:p>
          <a:p>
            <a:pPr eaLnBrk="1" hangingPunct="1">
              <a:defRPr/>
            </a:pPr>
            <a:r>
              <a:rPr lang="vi-VN" sz="2400" smtClean="0"/>
              <a:t>Phép phân rã các lược đồ quan hệ R={A1, A2, . . . , An}là việc thay thế lược đồ</a:t>
            </a:r>
            <a:r>
              <a:rPr lang="en-US" sz="2400" smtClean="0"/>
              <a:t> </a:t>
            </a:r>
            <a:r>
              <a:rPr lang="vi-VN" sz="2400" smtClean="0"/>
              <a:t>quan hệ R thành các lược đồ con {R1, . . . , Rk}, trong đó Ri⊆R và R=R1 ∪ R2…∪ Rk</a:t>
            </a:r>
          </a:p>
          <a:p>
            <a:pPr eaLnBrk="1" hangingPunct="1">
              <a:defRPr/>
            </a:pPr>
            <a:r>
              <a:rPr lang="vi-VN" sz="2400" smtClean="0"/>
              <a:t>Vídụ: Cho quan hệ R với các phụ thuộc hàm như sau:</a:t>
            </a:r>
            <a:endParaRPr lang="en-US" sz="2400" smtClean="0">
              <a:solidFill>
                <a:srgbClr val="FF00FF"/>
              </a:solidFill>
            </a:endParaRP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E5BCFA5F-B6CE-462C-81A4-3B9947881ACC}" type="slidenum">
              <a:rPr lang="en-US" sz="1000">
                <a:solidFill>
                  <a:schemeClr val="bg2">
                    <a:shade val="50000"/>
                  </a:schemeClr>
                </a:solidFill>
                <a:latin typeface="Verdana" pitchFamily="34" charset="0"/>
              </a:rPr>
              <a:pPr>
                <a:defRPr/>
              </a:pPr>
              <a:t>3</a:t>
            </a:fld>
            <a:endParaRPr lang="en-US" sz="1000">
              <a:solidFill>
                <a:schemeClr val="bg2">
                  <a:shade val="50000"/>
                </a:schemeClr>
              </a:solidFill>
              <a:latin typeface="Verdana" pitchFamily="34" charset="0"/>
            </a:endParaRPr>
          </a:p>
        </p:txBody>
      </p:sp>
      <p:pic>
        <p:nvPicPr>
          <p:cNvPr id="9221" name="Picture 6"/>
          <p:cNvPicPr>
            <a:picLocks noChangeAspect="1" noChangeArrowheads="1"/>
          </p:cNvPicPr>
          <p:nvPr/>
        </p:nvPicPr>
        <p:blipFill>
          <a:blip r:embed="rId2">
            <a:extLst>
              <a:ext uri="{28A0092B-C50C-407E-A947-70E740481C1C}">
                <a14:useLocalDpi xmlns:a14="http://schemas.microsoft.com/office/drawing/2010/main" val="0"/>
              </a:ext>
            </a:extLst>
          </a:blip>
          <a:srcRect l="14796" t="39648" r="9766" b="38672"/>
          <a:stretch>
            <a:fillRect/>
          </a:stretch>
        </p:blipFill>
        <p:spPr bwMode="auto">
          <a:xfrm>
            <a:off x="1524000" y="3743325"/>
            <a:ext cx="5715000" cy="1585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2" name="Rectangle 1"/>
          <p:cNvSpPr>
            <a:spLocks noChangeArrowheads="1"/>
          </p:cNvSpPr>
          <p:nvPr/>
        </p:nvSpPr>
        <p:spPr bwMode="auto">
          <a:xfrm>
            <a:off x="838200" y="5329238"/>
            <a:ext cx="7467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vi-VN" altLang="en-US" sz="1800">
                <a:latin typeface="Verdana" pitchFamily="34" charset="0"/>
              </a:rPr>
              <a:t>Ta có thể phân rã thành 3 lược đồ R1(MaSV, TenSV, Lop) và</a:t>
            </a:r>
          </a:p>
          <a:p>
            <a:pPr>
              <a:spcBef>
                <a:spcPct val="0"/>
              </a:spcBef>
              <a:buClrTx/>
              <a:buSzTx/>
              <a:buFontTx/>
              <a:buNone/>
            </a:pPr>
            <a:r>
              <a:rPr lang="en-US" altLang="en-US" sz="1800">
                <a:latin typeface="Verdana" pitchFamily="34" charset="0"/>
              </a:rPr>
              <a:t>R2(MaMH,TenMH, ĐVHT) và R3(MaSV, MaMH).</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nchor="b">
            <a:normAutofit/>
          </a:bodyPr>
          <a:lstStyle/>
          <a:p>
            <a:pPr eaLnBrk="1" hangingPunct="1">
              <a:defRPr/>
            </a:pPr>
            <a:r>
              <a:rPr lang="en-US" sz="3800" smtClean="0">
                <a:effectLst>
                  <a:outerShdw blurRad="38100" dist="38100" dir="2700000" algn="tl">
                    <a:srgbClr val="C0C0C0"/>
                  </a:outerShdw>
                </a:effectLst>
              </a:rPr>
              <a:t>Phân rã bảo toàn phụ thuộc hàm</a:t>
            </a:r>
          </a:p>
        </p:txBody>
      </p:sp>
      <p:sp>
        <p:nvSpPr>
          <p:cNvPr id="36867" name="Rectangle 3"/>
          <p:cNvSpPr>
            <a:spLocks noGrp="1" noChangeArrowheads="1"/>
          </p:cNvSpPr>
          <p:nvPr>
            <p:ph idx="4294967295"/>
          </p:nvPr>
        </p:nvSpPr>
        <p:spPr>
          <a:xfrm>
            <a:off x="457200" y="1676400"/>
            <a:ext cx="8183563" cy="4187825"/>
          </a:xfrm>
        </p:spPr>
        <p:txBody>
          <a:bodyPr lIns="182880" tIns="91440"/>
          <a:lstStyle/>
          <a:p>
            <a:pPr algn="just" eaLnBrk="1" hangingPunct="1"/>
            <a:r>
              <a:rPr lang="en-US" altLang="en-US" sz="2400" smtClean="0"/>
              <a:t>Phân rã trên không mất mát thông tin vì:</a:t>
            </a:r>
          </a:p>
          <a:p>
            <a:pPr algn="just" eaLnBrk="1" hangingPunct="1">
              <a:buFont typeface="Wingdings" pitchFamily="2" charset="2"/>
              <a:buNone/>
            </a:pPr>
            <a:r>
              <a:rPr lang="en-US" altLang="en-US" sz="2400" smtClean="0"/>
              <a:t>		ACCTOFFICE </a:t>
            </a:r>
            <a:r>
              <a:rPr lang="en-US" altLang="en-US" sz="2400" smtClean="0">
                <a:sym typeface="Symbol" pitchFamily="18" charset="2"/>
              </a:rPr>
              <a:t></a:t>
            </a:r>
            <a:r>
              <a:rPr lang="en-US" altLang="en-US" sz="2400" smtClean="0"/>
              <a:t> ACCTCLIENT ={AccountNumber}</a:t>
            </a:r>
          </a:p>
          <a:p>
            <a:pPr algn="just" eaLnBrk="1" hangingPunct="1">
              <a:buFont typeface="Wingdings" pitchFamily="2" charset="2"/>
              <a:buNone/>
            </a:pPr>
            <a:r>
              <a:rPr lang="en-US" altLang="en-US" sz="2400" smtClean="0"/>
              <a:t>	</a:t>
            </a:r>
            <a:r>
              <a:rPr lang="en-US" altLang="en-US" sz="2200" smtClean="0"/>
              <a:t>Mà AccountNumber là khóa chính của ACCTOFFICE, nên</a:t>
            </a:r>
            <a:r>
              <a:rPr lang="en-US" altLang="en-US" sz="2400" smtClean="0"/>
              <a:t> </a:t>
            </a:r>
          </a:p>
          <a:p>
            <a:pPr algn="just" eaLnBrk="1" hangingPunct="1">
              <a:buFont typeface="Wingdings" pitchFamily="2" charset="2"/>
              <a:buNone/>
            </a:pPr>
            <a:r>
              <a:rPr lang="en-US" altLang="en-US" sz="2400" smtClean="0"/>
              <a:t>		ACCTOFFICE </a:t>
            </a:r>
            <a:r>
              <a:rPr lang="en-US" altLang="en-US" sz="2400" smtClean="0">
                <a:sym typeface="Symbol" pitchFamily="18" charset="2"/>
              </a:rPr>
              <a:t></a:t>
            </a:r>
            <a:r>
              <a:rPr lang="en-US" altLang="en-US" sz="2400" smtClean="0"/>
              <a:t> ACCTCLIENT </a:t>
            </a:r>
            <a:r>
              <a:rPr lang="en-US" altLang="en-US" sz="2400" smtClean="0">
                <a:sym typeface="Wingdings" pitchFamily="2" charset="2"/>
              </a:rPr>
              <a:t> </a:t>
            </a:r>
            <a:r>
              <a:rPr lang="en-US" altLang="en-US" sz="2400" smtClean="0"/>
              <a:t>ACCTOFFICE</a:t>
            </a:r>
          </a:p>
          <a:p>
            <a:pPr algn="just" eaLnBrk="1" hangingPunct="1"/>
            <a:r>
              <a:rPr lang="en-US" altLang="en-US" sz="2400" smtClean="0"/>
              <a:t>Nhưng phân rã này không bảo toàn phụ thuộc hàm</a:t>
            </a:r>
          </a:p>
          <a:p>
            <a:pPr algn="just" eaLnBrk="1" hangingPunct="1"/>
            <a:r>
              <a:rPr lang="en-US" altLang="en-US" sz="2400" smtClean="0"/>
              <a:t>Phụ thuộc hàm gốc ClientId, OfficeId </a:t>
            </a:r>
            <a:r>
              <a:rPr lang="en-US" altLang="en-US" sz="2400" smtClean="0">
                <a:sym typeface="Wingdings" pitchFamily="2" charset="2"/>
              </a:rPr>
              <a:t> AcountNumber (1) không tồn tại trong các phụ thuộc hàm của các lược đồ phân rã vì:</a:t>
            </a:r>
          </a:p>
          <a:p>
            <a:pPr lvl="1" algn="just" eaLnBrk="1" hangingPunct="1"/>
            <a:r>
              <a:rPr lang="en-US" altLang="en-US" sz="2200" smtClean="0">
                <a:sym typeface="Wingdings" pitchFamily="2" charset="2"/>
              </a:rPr>
              <a:t>Cả hai phân rã đều không chứa đủ các thuộc tính khóa của phụ thuộc hàm gốc (1) nên không thể suy diễn lại được phụ thuộc hàm này</a:t>
            </a:r>
          </a:p>
          <a:p>
            <a:pPr algn="just" eaLnBrk="1" hangingPunct="1"/>
            <a:endParaRPr lang="en-US" altLang="en-US" sz="22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90B5F79E-863A-4078-9538-7317FA2E1821}" type="slidenum">
              <a:rPr lang="en-US" sz="1000">
                <a:solidFill>
                  <a:schemeClr val="bg2">
                    <a:shade val="50000"/>
                  </a:schemeClr>
                </a:solidFill>
                <a:latin typeface="Verdana" pitchFamily="34" charset="0"/>
              </a:rPr>
              <a:pPr>
                <a:defRPr/>
              </a:pPr>
              <a:t>30</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nchor="b">
            <a:normAutofit/>
          </a:bodyPr>
          <a:lstStyle/>
          <a:p>
            <a:pPr eaLnBrk="1" hangingPunct="1">
              <a:defRPr/>
            </a:pPr>
            <a:r>
              <a:rPr lang="en-US" sz="3800" smtClean="0">
                <a:effectLst>
                  <a:outerShdw blurRad="38100" dist="38100" dir="2700000" algn="tl">
                    <a:srgbClr val="C0C0C0"/>
                  </a:outerShdw>
                </a:effectLst>
              </a:rPr>
              <a:t>Phân rã bảo toàn phụ thuộc hàm</a:t>
            </a:r>
          </a:p>
        </p:txBody>
      </p:sp>
      <p:sp>
        <p:nvSpPr>
          <p:cNvPr id="37891" name="Rectangle 3"/>
          <p:cNvSpPr>
            <a:spLocks noGrp="1" noChangeArrowheads="1"/>
          </p:cNvSpPr>
          <p:nvPr>
            <p:ph idx="4294967295"/>
          </p:nvPr>
        </p:nvSpPr>
        <p:spPr>
          <a:xfrm>
            <a:off x="457200" y="1447800"/>
            <a:ext cx="7924800" cy="5105400"/>
          </a:xfrm>
        </p:spPr>
        <p:txBody>
          <a:bodyPr lIns="182880" tIns="91440"/>
          <a:lstStyle/>
          <a:p>
            <a:pPr algn="just" eaLnBrk="1" hangingPunct="1">
              <a:lnSpc>
                <a:spcPct val="110000"/>
              </a:lnSpc>
            </a:pPr>
            <a:r>
              <a:rPr lang="en-US" altLang="en-US" sz="2400" smtClean="0"/>
              <a:t>Nếu 1 phụ thuộc hàm f </a:t>
            </a:r>
            <a:r>
              <a:rPr lang="en-US" altLang="en-US" sz="2400" smtClean="0">
                <a:sym typeface="Symbol" pitchFamily="18" charset="2"/>
              </a:rPr>
              <a:t></a:t>
            </a:r>
            <a:r>
              <a:rPr lang="en-US" altLang="en-US" sz="2400" smtClean="0"/>
              <a:t> F nhưng không thuộc bất kỳ Fi nào không có nghĩa là phân rã không bảo toàn phụ thuộc hàm nếu f có thể được suy diễn từ </a:t>
            </a:r>
          </a:p>
          <a:p>
            <a:pPr algn="just" eaLnBrk="1" hangingPunct="1">
              <a:lnSpc>
                <a:spcPct val="110000"/>
              </a:lnSpc>
              <a:buFont typeface="Wingdings" pitchFamily="2" charset="2"/>
              <a:buNone/>
            </a:pPr>
            <a:r>
              <a:rPr lang="en-US" altLang="en-US" sz="2400" smtClean="0"/>
              <a:t>           </a:t>
            </a:r>
          </a:p>
          <a:p>
            <a:pPr lvl="1" algn="just" eaLnBrk="1" hangingPunct="1">
              <a:lnSpc>
                <a:spcPct val="110000"/>
              </a:lnSpc>
            </a:pPr>
            <a:endParaRPr lang="en-US" altLang="en-US" sz="2400" smtClean="0"/>
          </a:p>
          <a:p>
            <a:pPr lvl="1" algn="just" eaLnBrk="1" hangingPunct="1">
              <a:lnSpc>
                <a:spcPct val="110000"/>
              </a:lnSpc>
            </a:pPr>
            <a:r>
              <a:rPr lang="en-US" altLang="en-US" sz="2400" smtClean="0"/>
              <a:t>Chỉ khi nào f không suy diễn được từ              thì lúc đó phân rã mới không bảo toàn phụ thuộc </a:t>
            </a:r>
            <a:r>
              <a:rPr lang="en-US" altLang="en-US" sz="2400" smtClean="0">
                <a:sym typeface="Wingdings" pitchFamily="2" charset="2"/>
              </a:rPr>
              <a:t></a:t>
            </a:r>
            <a:r>
              <a:rPr lang="en-US" altLang="en-US" sz="2400" smtClean="0"/>
              <a:t> để duy trì f đòi hỏi phải có kết nối các lược đồ phân rã trước, kiểm tra phụ thuộc hàm sau</a:t>
            </a:r>
          </a:p>
        </p:txBody>
      </p:sp>
      <p:sp>
        <p:nvSpPr>
          <p:cNvPr id="8" name="Slide Number Placeholder 5"/>
          <p:cNvSpPr>
            <a:spLocks noGrp="1"/>
          </p:cNvSpPr>
          <p:nvPr>
            <p:ph type="sldNum" sz="quarter" idx="12"/>
          </p:nvPr>
        </p:nvSpPr>
        <p:spPr>
          <a:xfrm>
            <a:off x="8348663" y="6111875"/>
            <a:ext cx="457200" cy="365125"/>
          </a:xfrm>
        </p:spPr>
        <p:txBody>
          <a:bodyPr/>
          <a:lstStyle/>
          <a:p>
            <a:pPr>
              <a:defRPr/>
            </a:pPr>
            <a:fld id="{3E432B02-DE42-49F5-A5DA-6D7191C8BFF1}" type="slidenum">
              <a:rPr lang="en-US" sz="1000">
                <a:solidFill>
                  <a:schemeClr val="bg2">
                    <a:shade val="50000"/>
                  </a:schemeClr>
                </a:solidFill>
                <a:latin typeface="Verdana" pitchFamily="34" charset="0"/>
              </a:rPr>
              <a:pPr>
                <a:defRPr/>
              </a:pPr>
              <a:t>31</a:t>
            </a:fld>
            <a:endParaRPr lang="en-US" sz="1000">
              <a:solidFill>
                <a:schemeClr val="bg2">
                  <a:shade val="50000"/>
                </a:schemeClr>
              </a:solidFill>
              <a:latin typeface="Verdana" pitchFamily="34" charset="0"/>
            </a:endParaRPr>
          </a:p>
        </p:txBody>
      </p:sp>
      <p:graphicFrame>
        <p:nvGraphicFramePr>
          <p:cNvPr id="37893" name="Object 7"/>
          <p:cNvGraphicFramePr>
            <a:graphicFrameLocks noChangeAspect="1"/>
          </p:cNvGraphicFramePr>
          <p:nvPr/>
        </p:nvGraphicFramePr>
        <p:xfrm>
          <a:off x="3505200" y="2895600"/>
          <a:ext cx="1295400" cy="685800"/>
        </p:xfrm>
        <a:graphic>
          <a:graphicData uri="http://schemas.openxmlformats.org/presentationml/2006/ole">
            <mc:AlternateContent xmlns:mc="http://schemas.openxmlformats.org/markup-compatibility/2006">
              <mc:Choice xmlns:v="urn:schemas-microsoft-com:vml" Requires="v">
                <p:oleObj spid="_x0000_s37911" name="Equation" r:id="rId3" imgW="457002" imgH="304668" progId="Equation.DSMT4">
                  <p:embed/>
                </p:oleObj>
              </mc:Choice>
              <mc:Fallback>
                <p:oleObj name="Equation" r:id="rId3" imgW="457002" imgH="304668"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895600"/>
                        <a:ext cx="1295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7"/>
          <p:cNvGraphicFramePr>
            <a:graphicFrameLocks noChangeAspect="1"/>
          </p:cNvGraphicFramePr>
          <p:nvPr/>
        </p:nvGraphicFramePr>
        <p:xfrm>
          <a:off x="6172200" y="3733800"/>
          <a:ext cx="914400" cy="381000"/>
        </p:xfrm>
        <a:graphic>
          <a:graphicData uri="http://schemas.openxmlformats.org/presentationml/2006/ole">
            <mc:AlternateContent xmlns:mc="http://schemas.openxmlformats.org/markup-compatibility/2006">
              <mc:Choice xmlns:v="urn:schemas-microsoft-com:vml" Requires="v">
                <p:oleObj spid="_x0000_s37912" name="Equation" r:id="rId5" imgW="457002" imgH="304668" progId="Equation.DSMT4">
                  <p:embed/>
                </p:oleObj>
              </mc:Choice>
              <mc:Fallback>
                <p:oleObj name="Equation" r:id="rId5" imgW="457002" imgH="304668"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733800"/>
                        <a:ext cx="914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457200" y="277813"/>
            <a:ext cx="8229600" cy="865187"/>
          </a:xfrm>
        </p:spPr>
        <p:txBody>
          <a:bodyPr anchor="b">
            <a:normAutofit/>
          </a:bodyPr>
          <a:lstStyle/>
          <a:p>
            <a:pPr eaLnBrk="1" hangingPunct="1">
              <a:defRPr/>
            </a:pPr>
            <a:r>
              <a:rPr lang="en-US" smtClean="0">
                <a:effectLst>
                  <a:outerShdw blurRad="38100" dist="38100" dir="2700000" algn="tl">
                    <a:srgbClr val="C0C0C0"/>
                  </a:outerShdw>
                </a:effectLst>
              </a:rPr>
              <a:t>Ví dụ</a:t>
            </a:r>
          </a:p>
        </p:txBody>
      </p:sp>
      <p:sp>
        <p:nvSpPr>
          <p:cNvPr id="38915" name="Rectangle 3"/>
          <p:cNvSpPr>
            <a:spLocks noGrp="1" noChangeArrowheads="1"/>
          </p:cNvSpPr>
          <p:nvPr>
            <p:ph idx="4294967295"/>
          </p:nvPr>
        </p:nvSpPr>
        <p:spPr>
          <a:xfrm>
            <a:off x="457200" y="1371600"/>
            <a:ext cx="8229600" cy="685800"/>
          </a:xfrm>
        </p:spPr>
        <p:txBody>
          <a:bodyPr lIns="182880" tIns="91440"/>
          <a:lstStyle/>
          <a:p>
            <a:pPr eaLnBrk="1" hangingPunct="1"/>
            <a:r>
              <a:rPr lang="en-US" altLang="en-US" sz="2400" smtClean="0"/>
              <a:t>Phân rã quan hệ HASACCOUNT</a:t>
            </a:r>
          </a:p>
        </p:txBody>
      </p:sp>
      <p:sp>
        <p:nvSpPr>
          <p:cNvPr id="52" name="Slide Number Placeholder 5"/>
          <p:cNvSpPr>
            <a:spLocks noGrp="1"/>
          </p:cNvSpPr>
          <p:nvPr>
            <p:ph type="sldNum" sz="quarter" idx="12"/>
          </p:nvPr>
        </p:nvSpPr>
        <p:spPr>
          <a:xfrm>
            <a:off x="8348663" y="6111875"/>
            <a:ext cx="457200" cy="365125"/>
          </a:xfrm>
        </p:spPr>
        <p:txBody>
          <a:bodyPr/>
          <a:lstStyle/>
          <a:p>
            <a:pPr>
              <a:defRPr/>
            </a:pPr>
            <a:fld id="{5D9C31D0-8C03-4D47-85FB-6AF7223F2CD6}" type="slidenum">
              <a:rPr lang="en-US" sz="1000">
                <a:solidFill>
                  <a:schemeClr val="bg2">
                    <a:shade val="50000"/>
                  </a:schemeClr>
                </a:solidFill>
                <a:latin typeface="Verdana" pitchFamily="34" charset="0"/>
              </a:rPr>
              <a:pPr>
                <a:defRPr/>
              </a:pPr>
              <a:t>32</a:t>
            </a:fld>
            <a:endParaRPr lang="en-US" sz="1000">
              <a:solidFill>
                <a:schemeClr val="bg2">
                  <a:shade val="50000"/>
                </a:schemeClr>
              </a:solidFill>
              <a:latin typeface="Verdana" pitchFamily="34" charset="0"/>
            </a:endParaRPr>
          </a:p>
        </p:txBody>
      </p:sp>
      <p:graphicFrame>
        <p:nvGraphicFramePr>
          <p:cNvPr id="30788" name="Group 68"/>
          <p:cNvGraphicFramePr>
            <a:graphicFrameLocks noGrp="1"/>
          </p:cNvGraphicFramePr>
          <p:nvPr/>
        </p:nvGraphicFramePr>
        <p:xfrm>
          <a:off x="762000" y="2057400"/>
          <a:ext cx="7315200" cy="1417638"/>
        </p:xfrm>
        <a:graphic>
          <a:graphicData uri="http://schemas.openxmlformats.org/drawingml/2006/table">
            <a:tbl>
              <a:tblPr/>
              <a:tblGrid>
                <a:gridCol w="3352800"/>
                <a:gridCol w="2209800"/>
                <a:gridCol w="1752600"/>
              </a:tblGrid>
              <a:tr h="312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AccountNumber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ClientId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OfficeId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SB01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A908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MN08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786" name="Group 66"/>
          <p:cNvGraphicFramePr>
            <a:graphicFrameLocks noGrp="1"/>
          </p:cNvGraphicFramePr>
          <p:nvPr/>
        </p:nvGraphicFramePr>
        <p:xfrm>
          <a:off x="609600" y="3886200"/>
          <a:ext cx="3505200" cy="1555751"/>
        </p:xfrm>
        <a:graphic>
          <a:graphicData uri="http://schemas.openxmlformats.org/drawingml/2006/table">
            <a:tbl>
              <a:tblPr/>
              <a:tblGrid>
                <a:gridCol w="2286000"/>
                <a:gridCol w="12192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AccountNumber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OfficeId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SB01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A908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MN08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787" name="Group 67"/>
          <p:cNvGraphicFramePr>
            <a:graphicFrameLocks noGrp="1"/>
          </p:cNvGraphicFramePr>
          <p:nvPr/>
        </p:nvGraphicFramePr>
        <p:xfrm>
          <a:off x="4191000" y="3886200"/>
          <a:ext cx="3962400" cy="1531938"/>
        </p:xfrm>
        <a:graphic>
          <a:graphicData uri="http://schemas.openxmlformats.org/drawingml/2006/table">
            <a:tbl>
              <a:tblPr/>
              <a:tblGrid>
                <a:gridCol w="2362200"/>
                <a:gridCol w="16002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Account 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ClientId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6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A908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123456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457200" y="277813"/>
            <a:ext cx="8229600" cy="865187"/>
          </a:xfrm>
        </p:spPr>
        <p:txBody>
          <a:bodyPr anchor="b">
            <a:normAutofit/>
          </a:bodyPr>
          <a:lstStyle/>
          <a:p>
            <a:pPr eaLnBrk="1" hangingPunct="1">
              <a:defRPr/>
            </a:pPr>
            <a:r>
              <a:rPr lang="en-US" smtClean="0">
                <a:effectLst>
                  <a:outerShdw blurRad="38100" dist="38100" dir="2700000" algn="tl">
                    <a:srgbClr val="C0C0C0"/>
                  </a:outerShdw>
                </a:effectLst>
              </a:rPr>
              <a:t>Ví dụ</a:t>
            </a:r>
          </a:p>
        </p:txBody>
      </p:sp>
      <p:sp>
        <p:nvSpPr>
          <p:cNvPr id="39939" name="Rectangle 3"/>
          <p:cNvSpPr>
            <a:spLocks noGrp="1" noChangeArrowheads="1"/>
          </p:cNvSpPr>
          <p:nvPr>
            <p:ph idx="4294967295"/>
          </p:nvPr>
        </p:nvSpPr>
        <p:spPr>
          <a:xfrm>
            <a:off x="457200" y="1295400"/>
            <a:ext cx="8229600" cy="533400"/>
          </a:xfrm>
        </p:spPr>
        <p:txBody>
          <a:bodyPr lIns="182880" tIns="91440"/>
          <a:lstStyle/>
          <a:p>
            <a:pPr eaLnBrk="1" hangingPunct="1">
              <a:lnSpc>
                <a:spcPct val="80000"/>
              </a:lnSpc>
            </a:pPr>
            <a:r>
              <a:rPr lang="en-US" altLang="en-US" sz="2400" smtClean="0"/>
              <a:t>HASACCOUNT và phân rã của nó sau khi chèn thêm 1 hàng</a:t>
            </a:r>
          </a:p>
        </p:txBody>
      </p:sp>
      <p:sp>
        <p:nvSpPr>
          <p:cNvPr id="74" name="Slide Number Placeholder 5"/>
          <p:cNvSpPr>
            <a:spLocks noGrp="1"/>
          </p:cNvSpPr>
          <p:nvPr>
            <p:ph type="sldNum" sz="quarter" idx="12"/>
          </p:nvPr>
        </p:nvSpPr>
        <p:spPr>
          <a:xfrm>
            <a:off x="8348663" y="6111875"/>
            <a:ext cx="457200" cy="365125"/>
          </a:xfrm>
        </p:spPr>
        <p:txBody>
          <a:bodyPr/>
          <a:lstStyle/>
          <a:p>
            <a:pPr>
              <a:defRPr/>
            </a:pPr>
            <a:fld id="{B905530F-3121-49E6-B5E7-3D0600E3DA03}" type="slidenum">
              <a:rPr lang="en-US" sz="1000">
                <a:solidFill>
                  <a:schemeClr val="bg2">
                    <a:shade val="50000"/>
                  </a:schemeClr>
                </a:solidFill>
                <a:latin typeface="Verdana" pitchFamily="34" charset="0"/>
              </a:rPr>
              <a:pPr>
                <a:defRPr/>
              </a:pPr>
              <a:t>33</a:t>
            </a:fld>
            <a:endParaRPr lang="en-US" sz="1000">
              <a:solidFill>
                <a:schemeClr val="bg2">
                  <a:shade val="50000"/>
                </a:schemeClr>
              </a:solidFill>
              <a:latin typeface="Verdana" pitchFamily="34" charset="0"/>
            </a:endParaRPr>
          </a:p>
        </p:txBody>
      </p:sp>
      <p:graphicFrame>
        <p:nvGraphicFramePr>
          <p:cNvPr id="31810" name="Group 66"/>
          <p:cNvGraphicFramePr>
            <a:graphicFrameLocks noGrp="1"/>
          </p:cNvGraphicFramePr>
          <p:nvPr/>
        </p:nvGraphicFramePr>
        <p:xfrm>
          <a:off x="762000" y="1828800"/>
          <a:ext cx="7315200" cy="1920876"/>
        </p:xfrm>
        <a:graphic>
          <a:graphicData uri="http://schemas.openxmlformats.org/drawingml/2006/table">
            <a:tbl>
              <a:tblPr/>
              <a:tblGrid>
                <a:gridCol w="3429000"/>
                <a:gridCol w="2133600"/>
                <a:gridCol w="17526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AccountNumber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ClientId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OfficeId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rPr>
                        <a:t>B123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SB01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rPr>
                        <a:t>B567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SB01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A908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MN08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823" name="Group 79"/>
          <p:cNvGraphicFramePr>
            <a:graphicFrameLocks noGrp="1"/>
          </p:cNvGraphicFramePr>
          <p:nvPr/>
        </p:nvGraphicFramePr>
        <p:xfrm>
          <a:off x="685800" y="4114800"/>
          <a:ext cx="3657600" cy="1830388"/>
        </p:xfrm>
        <a:graphic>
          <a:graphicData uri="http://schemas.openxmlformats.org/drawingml/2006/table">
            <a:tbl>
              <a:tblPr/>
              <a:tblGrid>
                <a:gridCol w="2362200"/>
                <a:gridCol w="1295400"/>
              </a:tblGrid>
              <a:tr h="312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AccountNumber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OfficeId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SB01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00FF00"/>
                          </a:solidFill>
                          <a:effectLst>
                            <a:outerShdw blurRad="38100" dist="38100" dir="2700000" algn="tl">
                              <a:srgbClr val="C0C0C0"/>
                            </a:outerShdw>
                          </a:effectLst>
                          <a:latin typeface="Times New Roman" pitchFamily="18" charset="0"/>
                        </a:rPr>
                        <a:t>B567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00FF00"/>
                          </a:solidFill>
                          <a:effectLst>
                            <a:outerShdw blurRad="38100" dist="38100" dir="2700000" algn="tl">
                              <a:srgbClr val="C0C0C0"/>
                            </a:outerShdw>
                          </a:effectLst>
                          <a:latin typeface="Times New Roman" pitchFamily="18" charset="0"/>
                        </a:rPr>
                        <a:t>SB01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A908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MN08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824" name="Group 80"/>
          <p:cNvGraphicFramePr>
            <a:graphicFrameLocks noGrp="1"/>
          </p:cNvGraphicFramePr>
          <p:nvPr/>
        </p:nvGraphicFramePr>
        <p:xfrm>
          <a:off x="4419600" y="4114800"/>
          <a:ext cx="3886200" cy="1828800"/>
        </p:xfrm>
        <a:graphic>
          <a:graphicData uri="http://schemas.openxmlformats.org/drawingml/2006/table">
            <a:tbl>
              <a:tblPr/>
              <a:tblGrid>
                <a:gridCol w="2667000"/>
                <a:gridCol w="12192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Account 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ClientId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00FF00"/>
                          </a:solidFill>
                          <a:effectLst>
                            <a:outerShdw blurRad="38100" dist="38100" dir="2700000" algn="tl">
                              <a:srgbClr val="C0C0C0"/>
                            </a:outerShdw>
                          </a:effectLst>
                          <a:latin typeface="Times New Roman" pitchFamily="18" charset="0"/>
                        </a:rPr>
                        <a:t>B567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00FF00"/>
                          </a:solidFill>
                          <a:effectLst>
                            <a:outerShdw blurRad="38100" dist="38100" dir="2700000" algn="tl">
                              <a:srgbClr val="C0C0C0"/>
                            </a:outerShdw>
                          </a:effectLst>
                          <a:latin typeface="Times New Roman" pitchFamily="18" charset="0"/>
                        </a:rPr>
                        <a:t>111111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A908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123456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97" name="Oval 89"/>
          <p:cNvSpPr>
            <a:spLocks noChangeArrowheads="1"/>
          </p:cNvSpPr>
          <p:nvPr/>
        </p:nvSpPr>
        <p:spPr bwMode="auto">
          <a:xfrm>
            <a:off x="457200" y="2209800"/>
            <a:ext cx="1981200" cy="1066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endParaRPr lang="en-US" altLang="en-US" sz="1800">
              <a:latin typeface="Verdana" pitchFamily="34" charset="0"/>
            </a:endParaRPr>
          </a:p>
        </p:txBody>
      </p:sp>
      <p:sp>
        <p:nvSpPr>
          <p:cNvPr id="39998" name="Line 90"/>
          <p:cNvSpPr>
            <a:spLocks noChangeShapeType="1"/>
          </p:cNvSpPr>
          <p:nvPr/>
        </p:nvSpPr>
        <p:spPr bwMode="auto">
          <a:xfrm flipV="1">
            <a:off x="2590800" y="3124200"/>
            <a:ext cx="990600" cy="10668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9999" name="Line 91"/>
          <p:cNvSpPr>
            <a:spLocks noChangeShapeType="1"/>
          </p:cNvSpPr>
          <p:nvPr/>
        </p:nvSpPr>
        <p:spPr bwMode="auto">
          <a:xfrm flipH="1" flipV="1">
            <a:off x="5715000" y="2895600"/>
            <a:ext cx="609600" cy="13716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40" name="Text Box 100"/>
          <p:cNvSpPr txBox="1">
            <a:spLocks noChangeArrowheads="1"/>
          </p:cNvSpPr>
          <p:nvPr/>
        </p:nvSpPr>
        <p:spPr bwMode="auto">
          <a:xfrm>
            <a:off x="212725" y="6178550"/>
            <a:ext cx="8931275" cy="701675"/>
          </a:xfrm>
          <a:prstGeom prst="rect">
            <a:avLst/>
          </a:prstGeom>
          <a:noFill/>
          <a:ln w="9525">
            <a:noFill/>
            <a:miter lim="800000"/>
            <a:headEnd/>
            <a:tailEnd/>
          </a:ln>
          <a:effec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defRPr/>
            </a:pPr>
            <a:r>
              <a:rPr lang="en-US" sz="2000" smtClean="0">
                <a:solidFill>
                  <a:schemeClr val="folHlink"/>
                </a:solidFill>
              </a:rPr>
              <a:t>Sau khi join 2 lược đồ phân rã lại, phụ thuộc hàm </a:t>
            </a:r>
          </a:p>
          <a:p>
            <a:pPr algn="ctr">
              <a:defRPr/>
            </a:pPr>
            <a:r>
              <a:rPr lang="en-US" sz="2000" smtClean="0">
                <a:solidFill>
                  <a:schemeClr val="folHlink"/>
                </a:solidFill>
                <a:effectLst>
                  <a:outerShdw blurRad="38100" dist="38100" dir="2700000" algn="tl">
                    <a:srgbClr val="C0C0C0"/>
                  </a:outerShdw>
                </a:effectLst>
              </a:rPr>
              <a:t>ClientId, OfficeId </a:t>
            </a:r>
            <a:r>
              <a:rPr lang="en-US" sz="2000" smtClean="0">
                <a:solidFill>
                  <a:schemeClr val="folHlink"/>
                </a:solidFill>
                <a:effectLst>
                  <a:outerShdw blurRad="38100" dist="38100" dir="2700000" algn="tl">
                    <a:srgbClr val="C0C0C0"/>
                  </a:outerShdw>
                </a:effectLst>
                <a:sym typeface="Wingdings" pitchFamily="2" charset="2"/>
              </a:rPr>
              <a:t> AcountNumber bị vi phạm</a:t>
            </a:r>
            <a:r>
              <a:rPr lang="en-US" sz="2000" smtClean="0">
                <a:solidFill>
                  <a:schemeClr val="folHlink"/>
                </a:solidFill>
              </a:rPr>
              <a:t> </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228600" y="457200"/>
            <a:ext cx="8015288" cy="663575"/>
          </a:xfrm>
        </p:spPr>
        <p:txBody>
          <a:bodyPr anchor="b">
            <a:normAutofit fontScale="90000"/>
          </a:bodyPr>
          <a:lstStyle/>
          <a:p>
            <a:pPr eaLnBrk="1" hangingPunct="1">
              <a:defRPr/>
            </a:pPr>
            <a:r>
              <a:rPr lang="en-US" sz="4000" smtClean="0">
                <a:effectLst>
                  <a:outerShdw blurRad="38100" dist="38100" dir="2700000" algn="tl">
                    <a:srgbClr val="C0C0C0"/>
                  </a:outerShdw>
                </a:effectLst>
              </a:rPr>
              <a:t>Phép chiếu của tập phụ thuộc hàm</a:t>
            </a:r>
          </a:p>
        </p:txBody>
      </p:sp>
      <p:sp>
        <p:nvSpPr>
          <p:cNvPr id="40963" name="Rectangle 3"/>
          <p:cNvSpPr>
            <a:spLocks noGrp="1" noChangeArrowheads="1"/>
          </p:cNvSpPr>
          <p:nvPr>
            <p:ph idx="4294967295"/>
          </p:nvPr>
        </p:nvSpPr>
        <p:spPr>
          <a:xfrm>
            <a:off x="457200" y="1600200"/>
            <a:ext cx="7848600" cy="4530725"/>
          </a:xfrm>
        </p:spPr>
        <p:txBody>
          <a:bodyPr lIns="182880" tIns="91440"/>
          <a:lstStyle/>
          <a:p>
            <a:pPr eaLnBrk="1" hangingPunct="1"/>
            <a:r>
              <a:rPr lang="en-US" altLang="en-US" sz="2400" smtClean="0"/>
              <a:t>Khảo sát lược đồ R =(U,F), một quan hệ r trên R và 1 tập thuộc tính S </a:t>
            </a:r>
            <a:r>
              <a:rPr lang="en-US" altLang="en-US" sz="2400" smtClean="0">
                <a:sym typeface="Symbol" pitchFamily="18" charset="2"/>
              </a:rPr>
              <a:t> U</a:t>
            </a:r>
          </a:p>
          <a:p>
            <a:pPr eaLnBrk="1" hangingPunct="1"/>
            <a:r>
              <a:rPr lang="en-US" altLang="en-US" sz="2400" smtClean="0">
                <a:sym typeface="Symbol" pitchFamily="18" charset="2"/>
              </a:rPr>
              <a:t>Phép chiếu của tập F lên tập các thuộc tính S được định nghĩa như sau:</a:t>
            </a:r>
          </a:p>
          <a:p>
            <a:pPr eaLnBrk="1" hangingPunct="1">
              <a:buFont typeface="Wingdings" pitchFamily="2" charset="2"/>
              <a:buNone/>
            </a:pPr>
            <a:r>
              <a:rPr lang="en-US" altLang="en-US" sz="2400" smtClean="0">
                <a:sym typeface="Symbol" pitchFamily="18" charset="2"/>
              </a:rPr>
              <a:t> 		 </a:t>
            </a:r>
            <a:r>
              <a:rPr lang="en-US" altLang="en-US" sz="2400" baseline="-25000" smtClean="0">
                <a:sym typeface="Symbol" pitchFamily="18" charset="2"/>
              </a:rPr>
              <a:t>S</a:t>
            </a:r>
            <a:r>
              <a:rPr lang="en-US" altLang="en-US" sz="2400" smtClean="0">
                <a:sym typeface="Symbol" pitchFamily="18" charset="2"/>
              </a:rPr>
              <a:t>(F)={X</a:t>
            </a:r>
            <a:r>
              <a:rPr lang="en-US" altLang="en-US" sz="2400" smtClean="0">
                <a:sym typeface="Wingdings" pitchFamily="2" charset="2"/>
              </a:rPr>
              <a:t>Y|XY </a:t>
            </a:r>
            <a:r>
              <a:rPr lang="en-US" altLang="en-US" sz="2400" smtClean="0">
                <a:sym typeface="Symbol" pitchFamily="18" charset="2"/>
              </a:rPr>
              <a:t>F+ and X  Y S}</a:t>
            </a:r>
          </a:p>
          <a:p>
            <a:pPr eaLnBrk="1" hangingPunct="1">
              <a:buFont typeface="Wingdings" pitchFamily="2" charset="2"/>
              <a:buNone/>
            </a:pPr>
            <a:endParaRPr lang="en-US" altLang="en-US" sz="2400" smtClean="0">
              <a:sym typeface="Symbol" pitchFamily="18" charset="2"/>
            </a:endParaRPr>
          </a:p>
          <a:p>
            <a:pPr eaLnBrk="1" hangingPunct="1">
              <a:buFont typeface="Wingdings" pitchFamily="2" charset="2"/>
              <a:buNone/>
            </a:pPr>
            <a:r>
              <a:rPr lang="en-US" altLang="en-US" sz="2400" smtClean="0">
                <a:sym typeface="Symbol" pitchFamily="18" charset="2"/>
              </a:rPr>
              <a:t>	Phép chiếu này được ký hiệu </a:t>
            </a:r>
            <a:r>
              <a:rPr lang="en-US" altLang="en-US" sz="2400" smtClean="0">
                <a:solidFill>
                  <a:srgbClr val="FF0000"/>
                </a:solidFill>
                <a:sym typeface="Symbol" pitchFamily="18" charset="2"/>
              </a:rPr>
              <a:t>F</a:t>
            </a:r>
            <a:r>
              <a:rPr lang="en-US" altLang="en-US" sz="2400" baseline="-25000" smtClean="0">
                <a:solidFill>
                  <a:srgbClr val="FF0000"/>
                </a:solidFill>
                <a:sym typeface="Symbol" pitchFamily="18" charset="2"/>
              </a:rPr>
              <a:t>S</a:t>
            </a:r>
          </a:p>
          <a:p>
            <a:pPr eaLnBrk="1" hangingPunct="1">
              <a:buFont typeface="Wingdings" pitchFamily="2" charset="2"/>
              <a:buNone/>
            </a:pPr>
            <a:r>
              <a:rPr lang="en-US" altLang="en-US" sz="2400" smtClean="0">
                <a:sym typeface="Symbol" pitchFamily="18" charset="2"/>
              </a:rPr>
              <a:t> </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F6469B8E-7685-428F-9DC4-BF2AF21E13F3}" type="slidenum">
              <a:rPr lang="en-US" sz="1000">
                <a:solidFill>
                  <a:schemeClr val="bg2">
                    <a:shade val="50000"/>
                  </a:schemeClr>
                </a:solidFill>
                <a:latin typeface="Verdana" pitchFamily="34" charset="0"/>
              </a:rPr>
              <a:pPr>
                <a:defRPr/>
              </a:pPr>
              <a:t>34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Ví dụ về phép chiếu tập FD</a:t>
            </a:r>
          </a:p>
        </p:txBody>
      </p:sp>
      <p:sp>
        <p:nvSpPr>
          <p:cNvPr id="41987" name="Content Placeholder 2"/>
          <p:cNvSpPr>
            <a:spLocks noGrp="1"/>
          </p:cNvSpPr>
          <p:nvPr>
            <p:ph idx="4294967295"/>
          </p:nvPr>
        </p:nvSpPr>
        <p:spPr>
          <a:xfrm>
            <a:off x="457200" y="1600200"/>
            <a:ext cx="8183563" cy="4187825"/>
          </a:xfrm>
        </p:spPr>
        <p:txBody>
          <a:bodyPr lIns="182880" tIns="91440"/>
          <a:lstStyle/>
          <a:p>
            <a:pPr eaLnBrk="1" hangingPunct="1">
              <a:lnSpc>
                <a:spcPct val="90000"/>
              </a:lnSpc>
            </a:pPr>
            <a:r>
              <a:rPr lang="en-US" altLang="en-US" sz="2400" smtClean="0"/>
              <a:t>Cho R=(U,F) với U={A,B,C},F={A</a:t>
            </a:r>
            <a:r>
              <a:rPr lang="en-US" altLang="en-US" sz="2400" smtClean="0">
                <a:sym typeface="Wingdings" pitchFamily="2" charset="2"/>
              </a:rPr>
              <a:t>B, BC, CA}</a:t>
            </a:r>
          </a:p>
          <a:p>
            <a:pPr eaLnBrk="1" hangingPunct="1">
              <a:lnSpc>
                <a:spcPct val="90000"/>
              </a:lnSpc>
            </a:pPr>
            <a:r>
              <a:rPr lang="en-US" altLang="en-US" sz="2400" smtClean="0">
                <a:sym typeface="Wingdings" pitchFamily="2" charset="2"/>
              </a:rPr>
              <a:t>Giả sử R được phân rã thành 2 lược đồ AB và BC</a:t>
            </a:r>
          </a:p>
          <a:p>
            <a:pPr lvl="2" eaLnBrk="1" hangingPunct="1">
              <a:lnSpc>
                <a:spcPct val="90000"/>
              </a:lnSpc>
            </a:pPr>
            <a:r>
              <a:rPr lang="en-US" altLang="en-US" smtClean="0">
                <a:sym typeface="Wingdings" pitchFamily="2" charset="2"/>
              </a:rPr>
              <a:t>F</a:t>
            </a:r>
            <a:r>
              <a:rPr lang="en-US" altLang="en-US" baseline="-25000" smtClean="0">
                <a:sym typeface="Wingdings" pitchFamily="2" charset="2"/>
              </a:rPr>
              <a:t>AB</a:t>
            </a:r>
            <a:r>
              <a:rPr lang="en-US" altLang="en-US" smtClean="0">
                <a:sym typeface="Wingdings" pitchFamily="2" charset="2"/>
              </a:rPr>
              <a:t>= {AB}</a:t>
            </a:r>
          </a:p>
          <a:p>
            <a:pPr lvl="2" eaLnBrk="1" hangingPunct="1">
              <a:lnSpc>
                <a:spcPct val="90000"/>
              </a:lnSpc>
            </a:pPr>
            <a:r>
              <a:rPr lang="en-US" altLang="en-US" smtClean="0">
                <a:sym typeface="Wingdings" pitchFamily="2" charset="2"/>
              </a:rPr>
              <a:t>F</a:t>
            </a:r>
            <a:r>
              <a:rPr lang="en-US" altLang="en-US" baseline="-25000" smtClean="0">
                <a:sym typeface="Wingdings" pitchFamily="2" charset="2"/>
              </a:rPr>
              <a:t>BC</a:t>
            </a:r>
            <a:r>
              <a:rPr lang="en-US" altLang="en-US" smtClean="0">
                <a:sym typeface="Wingdings" pitchFamily="2" charset="2"/>
              </a:rPr>
              <a:t>= {BC}</a:t>
            </a:r>
          </a:p>
          <a:p>
            <a:pPr lvl="2" eaLnBrk="1" hangingPunct="1">
              <a:lnSpc>
                <a:spcPct val="90000"/>
              </a:lnSpc>
            </a:pPr>
            <a:r>
              <a:rPr lang="en-US" altLang="en-US" smtClean="0">
                <a:sym typeface="Wingdings" pitchFamily="2" charset="2"/>
              </a:rPr>
              <a:t>Còn CA thì sao??</a:t>
            </a:r>
          </a:p>
          <a:p>
            <a:pPr eaLnBrk="1" hangingPunct="1">
              <a:lnSpc>
                <a:spcPct val="90000"/>
              </a:lnSpc>
            </a:pPr>
            <a:endParaRPr lang="en-US" altLang="en-US" sz="2400" smtClean="0">
              <a:sym typeface="Wingdings" pitchFamily="2" charset="2"/>
            </a:endParaRPr>
          </a:p>
          <a:p>
            <a:pPr eaLnBrk="1" hangingPunct="1">
              <a:lnSpc>
                <a:spcPct val="90000"/>
              </a:lnSpc>
              <a:buFont typeface="Wingdings" pitchFamily="2" charset="2"/>
              <a:buNone/>
            </a:pPr>
            <a:r>
              <a:rPr lang="en-US" altLang="en-US" sz="2400" smtClean="0">
                <a:sym typeface="Wingdings" pitchFamily="2" charset="2"/>
              </a:rPr>
              <a:t>Phép phân rã R có bảo toàn phụ thuộc hàm không??</a:t>
            </a:r>
          </a:p>
        </p:txBody>
      </p:sp>
      <p:sp>
        <p:nvSpPr>
          <p:cNvPr id="4" name="Slide Number Placeholder 3"/>
          <p:cNvSpPr>
            <a:spLocks noGrp="1"/>
          </p:cNvSpPr>
          <p:nvPr>
            <p:ph type="sldNum" sz="quarter" idx="12"/>
          </p:nvPr>
        </p:nvSpPr>
        <p:spPr>
          <a:xfrm>
            <a:off x="8348663" y="6111875"/>
            <a:ext cx="457200" cy="365125"/>
          </a:xfrm>
        </p:spPr>
        <p:txBody>
          <a:bodyPr/>
          <a:lstStyle/>
          <a:p>
            <a:pPr>
              <a:defRPr/>
            </a:pPr>
            <a:fld id="{B76B7791-D375-466B-A49F-A38F4BEB6937}" type="slidenum">
              <a:rPr lang="en-US" sz="1000">
                <a:solidFill>
                  <a:schemeClr val="bg2">
                    <a:shade val="50000"/>
                  </a:schemeClr>
                </a:solidFill>
                <a:latin typeface="Verdana" pitchFamily="34" charset="0"/>
              </a:rPr>
              <a:pPr>
                <a:defRPr/>
              </a:pPr>
              <a:t>35</a:t>
            </a:fld>
            <a:endParaRPr lang="en-US" sz="1000">
              <a:solidFill>
                <a:schemeClr val="bg2">
                  <a:shade val="50000"/>
                </a:schemeClr>
              </a:solidFill>
              <a:latin typeface="Verdana" pitchFamily="34" charset="0"/>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263" y="228600"/>
            <a:ext cx="8015287" cy="663575"/>
          </a:xfrm>
        </p:spPr>
        <p:txBody>
          <a:bodyPr anchor="b">
            <a:normAutofit fontScale="90000"/>
          </a:bodyPr>
          <a:lstStyle/>
          <a:p>
            <a:pPr eaLnBrk="1" hangingPunct="1">
              <a:defRPr/>
            </a:pPr>
            <a:r>
              <a:rPr lang="en-US" smtClean="0">
                <a:effectLst>
                  <a:outerShdw blurRad="38100" dist="38100" dir="2700000" algn="tl">
                    <a:srgbClr val="C0C0C0"/>
                  </a:outerShdw>
                </a:effectLst>
              </a:rPr>
              <a:t>Ví dụ về phép chiếu tập FD</a:t>
            </a:r>
          </a:p>
        </p:txBody>
      </p:sp>
      <p:sp>
        <p:nvSpPr>
          <p:cNvPr id="43011" name="Content Placeholder 2"/>
          <p:cNvSpPr>
            <a:spLocks noGrp="1"/>
          </p:cNvSpPr>
          <p:nvPr>
            <p:ph idx="4294967295"/>
          </p:nvPr>
        </p:nvSpPr>
        <p:spPr>
          <a:xfrm>
            <a:off x="457200" y="1447800"/>
            <a:ext cx="8183563" cy="4187825"/>
          </a:xfrm>
        </p:spPr>
        <p:txBody>
          <a:bodyPr lIns="182880" tIns="91440"/>
          <a:lstStyle/>
          <a:p>
            <a:pPr eaLnBrk="1" hangingPunct="1">
              <a:lnSpc>
                <a:spcPct val="150000"/>
              </a:lnSpc>
            </a:pPr>
            <a:r>
              <a:rPr lang="en-US" altLang="en-US" sz="2400" smtClean="0"/>
              <a:t>F+ = F U {</a:t>
            </a:r>
            <a:r>
              <a:rPr lang="en-US" altLang="en-US" sz="2400" i="1" smtClean="0"/>
              <a:t>A </a:t>
            </a:r>
            <a:r>
              <a:rPr lang="en-US" altLang="en-US" sz="2400" i="1" smtClean="0">
                <a:sym typeface="Wingdings" pitchFamily="2" charset="2"/>
              </a:rPr>
              <a:t></a:t>
            </a:r>
            <a:r>
              <a:rPr lang="en-US" altLang="en-US" sz="2400" i="1" smtClean="0"/>
              <a:t> C, B </a:t>
            </a:r>
            <a:r>
              <a:rPr lang="en-US" altLang="en-US" sz="2400" i="1" smtClean="0">
                <a:sym typeface="Wingdings" pitchFamily="2" charset="2"/>
              </a:rPr>
              <a:t></a:t>
            </a:r>
            <a:r>
              <a:rPr lang="en-US" altLang="en-US" sz="2400" i="1" smtClean="0"/>
              <a:t> A, and C </a:t>
            </a:r>
            <a:r>
              <a:rPr lang="en-US" altLang="en-US" sz="2400" i="1" smtClean="0">
                <a:sym typeface="Wingdings" pitchFamily="2" charset="2"/>
              </a:rPr>
              <a:t></a:t>
            </a:r>
            <a:r>
              <a:rPr lang="en-US" altLang="en-US" sz="2400" i="1" smtClean="0"/>
              <a:t> B}</a:t>
            </a:r>
          </a:p>
          <a:p>
            <a:pPr lvl="1" eaLnBrk="1" hangingPunct="1">
              <a:lnSpc>
                <a:spcPct val="150000"/>
              </a:lnSpc>
              <a:buFont typeface="Wingdings" pitchFamily="2" charset="2"/>
              <a:buChar char="è"/>
            </a:pPr>
            <a:r>
              <a:rPr lang="en-US" altLang="en-US" sz="2400" smtClean="0">
                <a:sym typeface="Wingdings" pitchFamily="2" charset="2"/>
              </a:rPr>
              <a:t>F</a:t>
            </a:r>
            <a:r>
              <a:rPr lang="en-US" altLang="en-US" sz="2400" baseline="-25000" smtClean="0">
                <a:sym typeface="Wingdings" pitchFamily="2" charset="2"/>
              </a:rPr>
              <a:t>AB</a:t>
            </a:r>
            <a:r>
              <a:rPr lang="en-US" altLang="en-US" sz="2400" smtClean="0">
                <a:sym typeface="Wingdings" pitchFamily="2" charset="2"/>
              </a:rPr>
              <a:t>= {AB; BA}, F</a:t>
            </a:r>
            <a:r>
              <a:rPr lang="en-US" altLang="en-US" sz="2400" baseline="-25000" smtClean="0">
                <a:sym typeface="Wingdings" pitchFamily="2" charset="2"/>
              </a:rPr>
              <a:t>BC</a:t>
            </a:r>
            <a:r>
              <a:rPr lang="en-US" altLang="en-US" sz="2400" smtClean="0">
                <a:sym typeface="Wingdings" pitchFamily="2" charset="2"/>
              </a:rPr>
              <a:t>= {BC; CB}</a:t>
            </a:r>
          </a:p>
          <a:p>
            <a:pPr lvl="1" eaLnBrk="1" hangingPunct="1">
              <a:lnSpc>
                <a:spcPct val="150000"/>
              </a:lnSpc>
              <a:buFont typeface="Wingdings" pitchFamily="2" charset="2"/>
              <a:buChar char="è"/>
            </a:pPr>
            <a:r>
              <a:rPr lang="en-US" altLang="en-US" sz="2400" smtClean="0">
                <a:sym typeface="Wingdings" pitchFamily="2" charset="2"/>
              </a:rPr>
              <a:t>F</a:t>
            </a:r>
            <a:r>
              <a:rPr lang="en-US" altLang="en-US" sz="2400" baseline="-25000" smtClean="0">
                <a:sym typeface="Wingdings" pitchFamily="2" charset="2"/>
              </a:rPr>
              <a:t>AB</a:t>
            </a:r>
            <a:r>
              <a:rPr lang="en-US" altLang="en-US" sz="2400" smtClean="0">
                <a:sym typeface="Wingdings" pitchFamily="2" charset="2"/>
              </a:rPr>
              <a:t> U F</a:t>
            </a:r>
            <a:r>
              <a:rPr lang="en-US" altLang="en-US" sz="2400" baseline="-25000" smtClean="0">
                <a:sym typeface="Wingdings" pitchFamily="2" charset="2"/>
              </a:rPr>
              <a:t>BC</a:t>
            </a:r>
            <a:r>
              <a:rPr lang="en-US" altLang="en-US" sz="2400" smtClean="0">
                <a:sym typeface="Wingdings" pitchFamily="2" charset="2"/>
              </a:rPr>
              <a:t>={</a:t>
            </a:r>
            <a:r>
              <a:rPr lang="en-US" altLang="en-US" sz="2400" i="1" smtClean="0"/>
              <a:t>A</a:t>
            </a:r>
            <a:r>
              <a:rPr lang="en-US" altLang="en-US" sz="2400" i="1" smtClean="0">
                <a:sym typeface="Wingdings" pitchFamily="2" charset="2"/>
              </a:rPr>
              <a:t></a:t>
            </a:r>
            <a:r>
              <a:rPr lang="en-US" altLang="en-US" sz="2400" i="1" smtClean="0"/>
              <a:t>B, B</a:t>
            </a:r>
            <a:r>
              <a:rPr lang="en-US" altLang="en-US" sz="2400" i="1" smtClean="0">
                <a:sym typeface="Wingdings" pitchFamily="2" charset="2"/>
              </a:rPr>
              <a:t></a:t>
            </a:r>
            <a:r>
              <a:rPr lang="en-US" altLang="en-US" sz="2400" i="1" smtClean="0"/>
              <a:t>C, B</a:t>
            </a:r>
            <a:r>
              <a:rPr lang="en-US" altLang="en-US" sz="2400" i="1" smtClean="0">
                <a:sym typeface="Wingdings" pitchFamily="2" charset="2"/>
              </a:rPr>
              <a:t></a:t>
            </a:r>
            <a:r>
              <a:rPr lang="en-US" altLang="en-US" sz="2400" i="1" smtClean="0"/>
              <a:t>A, C</a:t>
            </a:r>
            <a:r>
              <a:rPr lang="en-US" altLang="en-US" sz="2400" i="1" smtClean="0">
                <a:sym typeface="Wingdings" pitchFamily="2" charset="2"/>
              </a:rPr>
              <a:t></a:t>
            </a:r>
            <a:r>
              <a:rPr lang="en-US" altLang="en-US" sz="2400" i="1" smtClean="0"/>
              <a:t>B}</a:t>
            </a:r>
          </a:p>
          <a:p>
            <a:pPr lvl="1" eaLnBrk="1" hangingPunct="1">
              <a:lnSpc>
                <a:spcPct val="150000"/>
              </a:lnSpc>
              <a:buFont typeface="Wingdings" pitchFamily="2" charset="2"/>
              <a:buChar char="è"/>
            </a:pPr>
            <a:r>
              <a:rPr lang="en-US" altLang="en-US" sz="2400" smtClean="0">
                <a:sym typeface="Wingdings" pitchFamily="2" charset="2"/>
              </a:rPr>
              <a:t>(F</a:t>
            </a:r>
            <a:r>
              <a:rPr lang="en-US" altLang="en-US" sz="2400" baseline="-25000" smtClean="0">
                <a:sym typeface="Wingdings" pitchFamily="2" charset="2"/>
              </a:rPr>
              <a:t>AB</a:t>
            </a:r>
            <a:r>
              <a:rPr lang="en-US" altLang="en-US" sz="2400" smtClean="0">
                <a:sym typeface="Wingdings" pitchFamily="2" charset="2"/>
              </a:rPr>
              <a:t> U F</a:t>
            </a:r>
            <a:r>
              <a:rPr lang="en-US" altLang="en-US" sz="2400" baseline="-25000" smtClean="0">
                <a:sym typeface="Wingdings" pitchFamily="2" charset="2"/>
              </a:rPr>
              <a:t>BC</a:t>
            </a:r>
            <a:r>
              <a:rPr lang="en-US" altLang="en-US" sz="2400" smtClean="0">
                <a:sym typeface="Wingdings" pitchFamily="2" charset="2"/>
              </a:rPr>
              <a:t>)</a:t>
            </a:r>
            <a:r>
              <a:rPr lang="en-US" altLang="en-US" sz="2400" baseline="30000" smtClean="0">
                <a:sym typeface="Wingdings" pitchFamily="2" charset="2"/>
              </a:rPr>
              <a:t>+</a:t>
            </a:r>
            <a:r>
              <a:rPr lang="en-US" altLang="en-US" sz="2400" smtClean="0">
                <a:sym typeface="Wingdings" pitchFamily="2" charset="2"/>
              </a:rPr>
              <a:t> có chứa FD CA</a:t>
            </a:r>
          </a:p>
          <a:p>
            <a:pPr eaLnBrk="1" hangingPunct="1"/>
            <a:endParaRPr lang="en-US" altLang="en-US" sz="2400" smtClean="0"/>
          </a:p>
          <a:p>
            <a:pPr eaLnBrk="1" hangingPunct="1"/>
            <a:r>
              <a:rPr lang="en-US" altLang="en-US" sz="2400" smtClean="0"/>
              <a:t>Phân rã này bảo toàn phụ thuộc hàm</a:t>
            </a:r>
          </a:p>
        </p:txBody>
      </p:sp>
      <p:sp>
        <p:nvSpPr>
          <p:cNvPr id="4" name="Slide Number Placeholder 3"/>
          <p:cNvSpPr>
            <a:spLocks noGrp="1"/>
          </p:cNvSpPr>
          <p:nvPr>
            <p:ph type="sldNum" sz="quarter" idx="12"/>
          </p:nvPr>
        </p:nvSpPr>
        <p:spPr>
          <a:xfrm>
            <a:off x="8348663" y="6111875"/>
            <a:ext cx="457200" cy="365125"/>
          </a:xfrm>
        </p:spPr>
        <p:txBody>
          <a:bodyPr/>
          <a:lstStyle/>
          <a:p>
            <a:pPr>
              <a:defRPr/>
            </a:pPr>
            <a:fld id="{2FC5A9A1-D4C3-4A04-8081-40611571533A}" type="slidenum">
              <a:rPr lang="en-US" sz="1000">
                <a:solidFill>
                  <a:schemeClr val="bg2">
                    <a:shade val="50000"/>
                  </a:schemeClr>
                </a:solidFill>
                <a:latin typeface="Verdana" pitchFamily="34" charset="0"/>
              </a:rPr>
              <a:pPr>
                <a:defRPr/>
              </a:pPr>
              <a:t>36</a:t>
            </a:fld>
            <a:endParaRPr lang="en-US" sz="1000">
              <a:solidFill>
                <a:schemeClr val="bg2">
                  <a:shade val="50000"/>
                </a:schemeClr>
              </a:solidFill>
              <a:latin typeface="Verdana" pitchFamily="34" charset="0"/>
            </a:endParaRPr>
          </a:p>
        </p:txBody>
      </p:sp>
      <p:sp>
        <p:nvSpPr>
          <p:cNvPr id="43013" name="Text Box 6"/>
          <p:cNvSpPr txBox="1">
            <a:spLocks noChangeArrowheads="1"/>
          </p:cNvSpPr>
          <p:nvPr/>
        </p:nvSpPr>
        <p:spPr bwMode="auto">
          <a:xfrm>
            <a:off x="1905000" y="5181600"/>
            <a:ext cx="488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800">
                <a:solidFill>
                  <a:srgbClr val="CC3300"/>
                </a:solidFill>
                <a:latin typeface="Verdana" pitchFamily="34" charset="0"/>
              </a:rPr>
              <a:t>Các ví dụ trong giáo trình CSDL trang 64</a:t>
            </a: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195263" y="228600"/>
            <a:ext cx="8015287" cy="663575"/>
          </a:xfrm>
        </p:spPr>
        <p:txBody>
          <a:bodyPr anchor="b"/>
          <a:lstStyle/>
          <a:p>
            <a:pPr eaLnBrk="1" hangingPunct="1"/>
            <a:r>
              <a:rPr lang="en-US" altLang="en-US" sz="3200" b="1" i="1" u="sng" smtClean="0"/>
              <a:t>Thuật toán kiểm tra bảo toàn phụ thuộc hàm</a:t>
            </a:r>
          </a:p>
        </p:txBody>
      </p:sp>
      <p:sp>
        <p:nvSpPr>
          <p:cNvPr id="44035" name="Content Placeholder 2"/>
          <p:cNvSpPr>
            <a:spLocks noGrp="1"/>
          </p:cNvSpPr>
          <p:nvPr>
            <p:ph idx="4294967295"/>
          </p:nvPr>
        </p:nvSpPr>
        <p:spPr>
          <a:xfrm>
            <a:off x="457200" y="1447800"/>
            <a:ext cx="8183563" cy="4187825"/>
          </a:xfrm>
        </p:spPr>
        <p:txBody>
          <a:bodyPr lIns="182880" tIns="91440"/>
          <a:lstStyle/>
          <a:p>
            <a:pPr marL="346075" indent="-346075" eaLnBrk="1" hangingPunct="1">
              <a:buFont typeface="Wingdings" pitchFamily="2" charset="2"/>
              <a:buNone/>
            </a:pPr>
            <a:r>
              <a:rPr lang="en-US" altLang="en-US" sz="2400" b="1" u="sng" smtClean="0">
                <a:solidFill>
                  <a:srgbClr val="CC3300"/>
                </a:solidFill>
              </a:rPr>
              <a:t>Thuật toán tìm bao đóng của tập thuộc tính X đối với G = </a:t>
            </a:r>
            <a:r>
              <a:rPr lang="en-US" altLang="en-US" sz="2400" b="1" u="sng" smtClean="0">
                <a:solidFill>
                  <a:srgbClr val="CC3300"/>
                </a:solidFill>
                <a:sym typeface="Symbol" pitchFamily="18" charset="2"/>
              </a:rPr>
              <a:t></a:t>
            </a:r>
            <a:r>
              <a:rPr lang="en-US" altLang="en-US" sz="2400" b="1" u="sng" smtClean="0">
                <a:solidFill>
                  <a:srgbClr val="CC3300"/>
                </a:solidFill>
              </a:rPr>
              <a:t> </a:t>
            </a:r>
            <a:r>
              <a:rPr lang="en-US" altLang="en-US" sz="2400" b="1" u="sng" smtClean="0">
                <a:solidFill>
                  <a:srgbClr val="CC3300"/>
                </a:solidFill>
                <a:sym typeface="Symbol" pitchFamily="18" charset="2"/>
              </a:rPr>
              <a:t></a:t>
            </a:r>
            <a:r>
              <a:rPr lang="en-US" altLang="en-US" sz="2400" b="1" u="sng" smtClean="0">
                <a:solidFill>
                  <a:srgbClr val="CC3300"/>
                </a:solidFill>
              </a:rPr>
              <a:t>Qi(F)</a:t>
            </a:r>
            <a:endParaRPr lang="en-US" altLang="en-US" sz="2400" u="sng" smtClean="0">
              <a:solidFill>
                <a:srgbClr val="CC3300"/>
              </a:solidFill>
            </a:endParaRPr>
          </a:p>
          <a:p>
            <a:pPr marL="346075" indent="-346075" eaLnBrk="1" hangingPunct="1"/>
            <a:r>
              <a:rPr lang="en-US" altLang="en-US" sz="2400" u="sng" smtClean="0"/>
              <a:t>Vào</a:t>
            </a:r>
            <a:r>
              <a:rPr lang="en-US" altLang="en-US" sz="2400" smtClean="0"/>
              <a:t>: 	</a:t>
            </a:r>
            <a:r>
              <a:rPr lang="en-US" altLang="en-US" sz="2400" smtClean="0">
                <a:sym typeface="Symbol" pitchFamily="18" charset="2"/>
              </a:rPr>
              <a:t></a:t>
            </a:r>
            <a:r>
              <a:rPr lang="en-US" altLang="en-US" sz="2400" smtClean="0"/>
              <a:t> =(Q1,Q2,…,Qk),F,X</a:t>
            </a:r>
            <a:endParaRPr lang="en-US" altLang="en-US" sz="2400" u="sng" smtClean="0"/>
          </a:p>
          <a:p>
            <a:pPr marL="346075" indent="-346075" eaLnBrk="1" hangingPunct="1"/>
            <a:r>
              <a:rPr lang="en-US" altLang="en-US" sz="2400" u="sng" smtClean="0"/>
              <a:t>Ra</a:t>
            </a:r>
            <a:r>
              <a:rPr lang="en-US" altLang="en-US" sz="2400" smtClean="0"/>
              <a:t>: 	            XG</a:t>
            </a:r>
            <a:r>
              <a:rPr lang="en-US" altLang="en-US" sz="2400" baseline="30000" smtClean="0"/>
              <a:t>+</a:t>
            </a:r>
            <a:endParaRPr lang="en-US" altLang="en-US" sz="2400" b="1" u="sng" baseline="30000" smtClean="0"/>
          </a:p>
          <a:p>
            <a:pPr marL="346075" indent="-346075" eaLnBrk="1" hangingPunct="1"/>
            <a:r>
              <a:rPr lang="en-US" altLang="en-US" sz="2400" b="1" u="sng" smtClean="0"/>
              <a:t>Bước 1</a:t>
            </a:r>
            <a:r>
              <a:rPr lang="en-US" altLang="en-US" sz="2400" b="1" smtClean="0"/>
              <a:t>: </a:t>
            </a:r>
            <a:r>
              <a:rPr lang="en-US" altLang="en-US" sz="2400" smtClean="0"/>
              <a:t>Với mỗi phụ thuộc hàm X</a:t>
            </a:r>
            <a:r>
              <a:rPr lang="en-US" altLang="en-US" sz="2400" smtClean="0">
                <a:sym typeface="Symbol" pitchFamily="18" charset="2"/>
              </a:rPr>
              <a:t></a:t>
            </a:r>
            <a:r>
              <a:rPr lang="en-US" altLang="en-US" sz="2400" smtClean="0"/>
              <a:t>Y</a:t>
            </a:r>
            <a:r>
              <a:rPr lang="en-US" altLang="en-US" sz="2400" smtClean="0">
                <a:sym typeface="Symbol" pitchFamily="18" charset="2"/>
              </a:rPr>
              <a:t></a:t>
            </a:r>
            <a:r>
              <a:rPr lang="en-US" altLang="en-US" sz="2400" smtClean="0"/>
              <a:t>F ta thực hiện từ bước 2 đến bước 4</a:t>
            </a:r>
            <a:endParaRPr lang="en-US" altLang="en-US" sz="2400" u="sng" smtClean="0"/>
          </a:p>
          <a:p>
            <a:pPr marL="346075" indent="-346075" eaLnBrk="1" hangingPunct="1"/>
            <a:r>
              <a:rPr lang="en-US" altLang="en-US" sz="2400" b="1" u="sng" smtClean="0"/>
              <a:t>Bước 2</a:t>
            </a:r>
            <a:r>
              <a:rPr lang="en-US" altLang="en-US" sz="2400" b="1" smtClean="0"/>
              <a:t>: </a:t>
            </a:r>
            <a:r>
              <a:rPr lang="en-US" altLang="en-US" sz="2400" smtClean="0"/>
              <a:t>đặt Z’ = X </a:t>
            </a:r>
            <a:endParaRPr lang="en-US" altLang="en-US" sz="2400" u="sng" smtClean="0"/>
          </a:p>
          <a:p>
            <a:pPr marL="346075" indent="-346075" eaLnBrk="1" hangingPunct="1"/>
            <a:r>
              <a:rPr lang="en-US" altLang="en-US" sz="2400" b="1" u="sng" smtClean="0"/>
              <a:t>Bước 3</a:t>
            </a:r>
            <a:r>
              <a:rPr lang="en-US" altLang="en-US" sz="2400" b="1" smtClean="0"/>
              <a:t>: </a:t>
            </a:r>
            <a:r>
              <a:rPr lang="en-US" altLang="en-US" sz="2400" smtClean="0"/>
              <a:t>thế Z’ = Z’</a:t>
            </a:r>
            <a:r>
              <a:rPr lang="en-US" altLang="en-US" sz="2400" smtClean="0">
                <a:sym typeface="Symbol" pitchFamily="18" charset="2"/>
              </a:rPr>
              <a:t></a:t>
            </a:r>
            <a:r>
              <a:rPr lang="en-US" altLang="en-US" sz="2400" smtClean="0"/>
              <a:t>((Z’</a:t>
            </a:r>
            <a:r>
              <a:rPr lang="en-US" altLang="en-US" sz="2400" smtClean="0">
                <a:sym typeface="Symbol" pitchFamily="18" charset="2"/>
              </a:rPr>
              <a:t>Q</a:t>
            </a:r>
            <a:r>
              <a:rPr lang="en-US" altLang="en-US" sz="2400" baseline="30000" smtClean="0">
                <a:sym typeface="Symbol" pitchFamily="18" charset="2"/>
              </a:rPr>
              <a:t>+</a:t>
            </a:r>
            <a:r>
              <a:rPr lang="en-US" altLang="en-US" sz="2400" smtClean="0"/>
              <a:t>)</a:t>
            </a:r>
            <a:r>
              <a:rPr lang="en-US" altLang="en-US" sz="2400" baseline="30000" smtClean="0"/>
              <a:t>+</a:t>
            </a:r>
            <a:r>
              <a:rPr lang="en-US" altLang="en-US" sz="2400" smtClean="0"/>
              <a:t> </a:t>
            </a:r>
            <a:r>
              <a:rPr lang="en-US" altLang="en-US" sz="2400" smtClean="0">
                <a:sym typeface="Symbol" pitchFamily="18" charset="2"/>
              </a:rPr>
              <a:t>Q</a:t>
            </a:r>
            <a:r>
              <a:rPr lang="en-US" altLang="en-US" sz="2400" baseline="30000" smtClean="0">
                <a:sym typeface="Symbol" pitchFamily="18" charset="2"/>
              </a:rPr>
              <a:t>+</a:t>
            </a:r>
            <a:r>
              <a:rPr lang="en-US" altLang="en-US" sz="2400" smtClean="0"/>
              <a:t> ) </a:t>
            </a:r>
            <a:endParaRPr lang="en-US" altLang="en-US" sz="2400" u="sng" smtClean="0"/>
          </a:p>
          <a:p>
            <a:pPr marL="346075" indent="-346075" eaLnBrk="1" hangingPunct="1"/>
            <a:r>
              <a:rPr lang="en-US" altLang="en-US" sz="2400" b="1" u="sng" smtClean="0"/>
              <a:t>Bước 4</a:t>
            </a:r>
            <a:r>
              <a:rPr lang="en-US" altLang="en-US" sz="2400" b="1" smtClean="0"/>
              <a:t>: </a:t>
            </a:r>
            <a:r>
              <a:rPr lang="en-US" altLang="en-US" sz="2400" smtClean="0"/>
              <a:t>nếu ở Qi, Z’thay đổi thì thực hiện lại bước 3 cho Q</a:t>
            </a:r>
            <a:r>
              <a:rPr lang="en-US" altLang="en-US" sz="2400" baseline="-25000" smtClean="0"/>
              <a:t>đầu tiên</a:t>
            </a:r>
          </a:p>
          <a:p>
            <a:pPr marL="346075" indent="-346075" eaLnBrk="1" hangingPunct="1">
              <a:buFont typeface="Wingdings" pitchFamily="2" charset="2"/>
              <a:buNone/>
            </a:pPr>
            <a:r>
              <a:rPr lang="en-US" altLang="en-US" sz="2400" b="1" baseline="-25000" smtClean="0"/>
              <a:t>	</a:t>
            </a:r>
            <a:r>
              <a:rPr lang="en-US" altLang="en-US" sz="2400" smtClean="0"/>
              <a:t>Ngược lại kết thúc thuật toán và trả về Z’(là bao đóng XG</a:t>
            </a:r>
            <a:r>
              <a:rPr lang="en-US" altLang="en-US" sz="2400" baseline="30000" smtClean="0"/>
              <a:t>+</a:t>
            </a:r>
            <a:r>
              <a:rPr lang="en-US" altLang="en-US" sz="2400" smtClean="0"/>
              <a:t>)</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41545050-4823-430F-829B-971A612D4F06}" type="slidenum">
              <a:rPr lang="en-US" sz="1000">
                <a:solidFill>
                  <a:schemeClr val="bg2">
                    <a:shade val="50000"/>
                  </a:schemeClr>
                </a:solidFill>
              </a:rPr>
              <a:pPr algn="r" eaLnBrk="1" hangingPunct="1">
                <a:defRPr/>
              </a:pPr>
              <a:t>37</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195263" y="228600"/>
            <a:ext cx="8015287" cy="663575"/>
          </a:xfrm>
        </p:spPr>
        <p:txBody>
          <a:bodyPr anchor="b"/>
          <a:lstStyle/>
          <a:p>
            <a:pPr eaLnBrk="1" hangingPunct="1"/>
            <a:r>
              <a:rPr lang="en-US" altLang="en-US" sz="3200" b="1" i="1" u="sng" smtClean="0"/>
              <a:t>Thuật toán kiểm tra bảo toàn phụ thuộc hàm</a:t>
            </a:r>
          </a:p>
        </p:txBody>
      </p:sp>
      <p:sp>
        <p:nvSpPr>
          <p:cNvPr id="45059" name="Content Placeholder 2"/>
          <p:cNvSpPr>
            <a:spLocks noGrp="1"/>
          </p:cNvSpPr>
          <p:nvPr>
            <p:ph idx="4294967295"/>
          </p:nvPr>
        </p:nvSpPr>
        <p:spPr>
          <a:xfrm>
            <a:off x="457200" y="1447800"/>
            <a:ext cx="8183563" cy="4187825"/>
          </a:xfrm>
        </p:spPr>
        <p:txBody>
          <a:bodyPr lIns="182880" tIns="91440"/>
          <a:lstStyle/>
          <a:p>
            <a:pPr marL="346075" indent="-346075" eaLnBrk="1" hangingPunct="1">
              <a:buFont typeface="Wingdings" pitchFamily="2" charset="2"/>
              <a:buNone/>
            </a:pPr>
            <a:r>
              <a:rPr lang="en-US" altLang="en-US" sz="2400" b="1" smtClean="0">
                <a:solidFill>
                  <a:srgbClr val="CC3300"/>
                </a:solidFill>
              </a:rPr>
              <a:t>Thuật toán kiểm tra bảo toàn phụ thuộc hàm</a:t>
            </a:r>
            <a:endParaRPr lang="en-US" altLang="en-US" sz="2400" smtClean="0">
              <a:solidFill>
                <a:srgbClr val="CC3300"/>
              </a:solidFill>
            </a:endParaRPr>
          </a:p>
          <a:p>
            <a:pPr marL="346075" indent="-346075" eaLnBrk="1" hangingPunct="1"/>
            <a:r>
              <a:rPr lang="en-US" altLang="en-US" sz="2400" smtClean="0"/>
              <a:t>Vào: 	</a:t>
            </a:r>
            <a:r>
              <a:rPr lang="en-US" altLang="en-US" sz="2400" smtClean="0">
                <a:sym typeface="Symbol" pitchFamily="18" charset="2"/>
              </a:rPr>
              <a:t></a:t>
            </a:r>
            <a:r>
              <a:rPr lang="en-US" altLang="en-US" sz="2400" smtClean="0"/>
              <a:t> =(Q1,Q2,…,Qk),F</a:t>
            </a:r>
          </a:p>
          <a:p>
            <a:pPr marL="346075" indent="-346075" eaLnBrk="1" hangingPunct="1"/>
            <a:r>
              <a:rPr lang="en-US" altLang="en-US" sz="2400" smtClean="0"/>
              <a:t>Ra: 	kết luận phép tách </a:t>
            </a:r>
            <a:r>
              <a:rPr lang="en-US" altLang="en-US" sz="2400" smtClean="0">
                <a:sym typeface="Symbol" pitchFamily="18" charset="2"/>
              </a:rPr>
              <a:t></a:t>
            </a:r>
            <a:r>
              <a:rPr lang="en-US" altLang="en-US" sz="2400" smtClean="0"/>
              <a:t> bảo toàn hay không bảo toàn phụ thuộc hàm</a:t>
            </a:r>
            <a:endParaRPr lang="en-US" altLang="en-US" sz="2400" b="1" i="1" smtClean="0"/>
          </a:p>
          <a:p>
            <a:pPr marL="346075" indent="-346075" eaLnBrk="1" hangingPunct="1"/>
            <a:r>
              <a:rPr lang="en-US" altLang="en-US" sz="2400" b="1" smtClean="0"/>
              <a:t>Bước 1: </a:t>
            </a:r>
            <a:r>
              <a:rPr lang="en-US" altLang="en-US" sz="2400" smtClean="0"/>
              <a:t>Với mỗi phụ thuộc hàm X</a:t>
            </a:r>
            <a:r>
              <a:rPr lang="en-US" altLang="en-US" sz="2400" smtClean="0">
                <a:sym typeface="Symbol" pitchFamily="18" charset="2"/>
              </a:rPr>
              <a:t></a:t>
            </a:r>
            <a:r>
              <a:rPr lang="en-US" altLang="en-US" sz="2400" smtClean="0"/>
              <a:t>Y</a:t>
            </a:r>
            <a:r>
              <a:rPr lang="en-US" altLang="en-US" sz="2400" smtClean="0">
                <a:sym typeface="Symbol" pitchFamily="18" charset="2"/>
              </a:rPr>
              <a:t></a:t>
            </a:r>
            <a:r>
              <a:rPr lang="en-US" altLang="en-US" sz="2400" smtClean="0"/>
              <a:t>F ta thực hiện từ bước 2 đến bước 3:</a:t>
            </a:r>
          </a:p>
          <a:p>
            <a:pPr marL="346075" indent="-346075" eaLnBrk="1" hangingPunct="1"/>
            <a:r>
              <a:rPr lang="en-US" altLang="en-US" sz="2400" b="1" smtClean="0"/>
              <a:t>Bước 2: </a:t>
            </a:r>
            <a:r>
              <a:rPr lang="en-US" altLang="en-US" sz="2400" smtClean="0"/>
              <a:t>Tìm bao đóng X</a:t>
            </a:r>
            <a:r>
              <a:rPr lang="en-US" altLang="en-US" sz="2400" baseline="-25000" smtClean="0"/>
              <a:t>G+  </a:t>
            </a:r>
            <a:r>
              <a:rPr lang="en-US" altLang="en-US" sz="2400" smtClean="0"/>
              <a:t>với G = </a:t>
            </a:r>
            <a:r>
              <a:rPr lang="en-US" altLang="en-US" sz="2400" smtClean="0">
                <a:sym typeface="Symbol" pitchFamily="18" charset="2"/>
              </a:rPr>
              <a:t></a:t>
            </a:r>
            <a:r>
              <a:rPr lang="en-US" altLang="en-US" sz="2400" smtClean="0"/>
              <a:t> </a:t>
            </a:r>
            <a:r>
              <a:rPr lang="en-US" altLang="en-US" sz="2400" smtClean="0">
                <a:sym typeface="Symbol" pitchFamily="18" charset="2"/>
              </a:rPr>
              <a:t></a:t>
            </a:r>
            <a:r>
              <a:rPr lang="en-US" altLang="en-US" sz="2400" smtClean="0"/>
              <a:t>Qi(F) </a:t>
            </a:r>
          </a:p>
          <a:p>
            <a:pPr marL="346075" indent="-346075" eaLnBrk="1" hangingPunct="1"/>
            <a:r>
              <a:rPr lang="en-US" altLang="en-US" sz="2400" b="1" smtClean="0"/>
              <a:t>Bước 3: </a:t>
            </a:r>
            <a:r>
              <a:rPr lang="en-US" altLang="en-US" sz="2400" smtClean="0"/>
              <a:t>Nếu Y </a:t>
            </a:r>
            <a:r>
              <a:rPr lang="en-US" altLang="en-US" sz="2400" smtClean="0">
                <a:sym typeface="Symbol" pitchFamily="18" charset="2"/>
              </a:rPr>
              <a:t></a:t>
            </a:r>
            <a:r>
              <a:rPr lang="en-US" altLang="en-US" sz="2400" smtClean="0"/>
              <a:t> X</a:t>
            </a:r>
            <a:r>
              <a:rPr lang="en-US" altLang="en-US" sz="2400" baseline="-25000" smtClean="0"/>
              <a:t>G+ </a:t>
            </a:r>
            <a:r>
              <a:rPr lang="en-US" altLang="en-US" sz="2400" smtClean="0"/>
              <a:t>thì X</a:t>
            </a:r>
            <a:r>
              <a:rPr lang="en-US" altLang="en-US" sz="2400" smtClean="0">
                <a:sym typeface="Symbol" pitchFamily="18" charset="2"/>
              </a:rPr>
              <a:t></a:t>
            </a:r>
            <a:r>
              <a:rPr lang="en-US" altLang="en-US" sz="2400" smtClean="0"/>
              <a:t>Y</a:t>
            </a:r>
            <a:r>
              <a:rPr lang="en-US" altLang="en-US" sz="2400" smtClean="0">
                <a:sym typeface="Symbol" pitchFamily="18" charset="2"/>
              </a:rPr>
              <a:t></a:t>
            </a:r>
            <a:r>
              <a:rPr lang="en-US" altLang="en-US" sz="2400" smtClean="0"/>
              <a:t> </a:t>
            </a:r>
            <a:r>
              <a:rPr lang="en-US" altLang="en-US" sz="2400" smtClean="0">
                <a:sym typeface="Symbol" pitchFamily="18" charset="2"/>
              </a:rPr>
              <a:t></a:t>
            </a:r>
            <a:r>
              <a:rPr lang="en-US" altLang="en-US" sz="2400" smtClean="0"/>
              <a:t>Q</a:t>
            </a:r>
            <a:r>
              <a:rPr lang="en-US" altLang="en-US" sz="2400" baseline="-25000" smtClean="0"/>
              <a:t>i</a:t>
            </a:r>
            <a:r>
              <a:rPr lang="en-US" altLang="en-US" sz="2400" smtClean="0"/>
              <a:t>(F)</a:t>
            </a:r>
            <a:r>
              <a:rPr lang="en-US" altLang="en-US" sz="2400" baseline="30000" smtClean="0"/>
              <a:t>+</a:t>
            </a:r>
          </a:p>
          <a:p>
            <a:pPr marL="346075" indent="-346075" eaLnBrk="1" hangingPunct="1"/>
            <a:r>
              <a:rPr lang="en-US" altLang="en-US" sz="2400" b="1" smtClean="0"/>
              <a:t>Bước 4: </a:t>
            </a:r>
            <a:r>
              <a:rPr lang="en-US" altLang="en-US" sz="2400" smtClean="0"/>
              <a:t>Nếu tất cả phụ thuộc X</a:t>
            </a:r>
            <a:r>
              <a:rPr lang="en-US" altLang="en-US" sz="2400" smtClean="0">
                <a:sym typeface="Symbol" pitchFamily="18" charset="2"/>
              </a:rPr>
              <a:t></a:t>
            </a:r>
            <a:r>
              <a:rPr lang="en-US" altLang="en-US" sz="2400" smtClean="0"/>
              <a:t>Y</a:t>
            </a:r>
            <a:r>
              <a:rPr lang="en-US" altLang="en-US" sz="2400" smtClean="0">
                <a:sym typeface="Symbol" pitchFamily="18" charset="2"/>
              </a:rPr>
              <a:t></a:t>
            </a:r>
            <a:r>
              <a:rPr lang="en-US" altLang="en-US" sz="2400" smtClean="0"/>
              <a:t>F đều thuộc </a:t>
            </a:r>
            <a:r>
              <a:rPr lang="en-US" altLang="en-US" sz="2400" smtClean="0">
                <a:sym typeface="Symbol" pitchFamily="18" charset="2"/>
              </a:rPr>
              <a:t></a:t>
            </a:r>
            <a:r>
              <a:rPr lang="en-US" altLang="en-US" sz="2400" smtClean="0"/>
              <a:t>Q</a:t>
            </a:r>
            <a:r>
              <a:rPr lang="en-US" altLang="en-US" sz="2400" baseline="-25000" smtClean="0"/>
              <a:t>i</a:t>
            </a:r>
            <a:r>
              <a:rPr lang="en-US" altLang="en-US" sz="2400" smtClean="0"/>
              <a:t>(F)</a:t>
            </a:r>
            <a:r>
              <a:rPr lang="en-US" altLang="en-US" sz="2400" baseline="30000" smtClean="0"/>
              <a:t>+</a:t>
            </a:r>
            <a:r>
              <a:rPr lang="en-US" altLang="en-US" sz="2400" smtClean="0"/>
              <a:t> thì ta kết luận phân rã </a:t>
            </a:r>
            <a:r>
              <a:rPr lang="en-US" altLang="en-US" sz="2400" smtClean="0">
                <a:sym typeface="Symbol" pitchFamily="18" charset="2"/>
              </a:rPr>
              <a:t></a:t>
            </a:r>
            <a:r>
              <a:rPr lang="en-US" altLang="en-US" sz="2400" smtClean="0"/>
              <a:t> bảo toàn phụ thuộc hàm ngược lại </a:t>
            </a:r>
            <a:r>
              <a:rPr lang="en-US" altLang="en-US" sz="2400" smtClean="0">
                <a:sym typeface="Symbol" pitchFamily="18" charset="2"/>
              </a:rPr>
              <a:t></a:t>
            </a:r>
            <a:r>
              <a:rPr lang="en-US" altLang="en-US" sz="2400" smtClean="0"/>
              <a:t> không bảo toàn phụ hàm</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64C81DA6-9465-46DD-A523-E6ED7AD8EEC4}" type="slidenum">
              <a:rPr lang="en-US" sz="1000">
                <a:solidFill>
                  <a:schemeClr val="bg2">
                    <a:shade val="50000"/>
                  </a:schemeClr>
                </a:solidFill>
              </a:rPr>
              <a:pPr algn="r" eaLnBrk="1" hangingPunct="1">
                <a:defRPr/>
              </a:pPr>
              <a:t>38</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195263" y="228600"/>
            <a:ext cx="8015287" cy="663575"/>
          </a:xfrm>
        </p:spPr>
        <p:txBody>
          <a:bodyPr anchor="b"/>
          <a:lstStyle/>
          <a:p>
            <a:pPr eaLnBrk="1" hangingPunct="1"/>
            <a:r>
              <a:rPr lang="en-US" altLang="en-US" sz="3200" b="1" i="1" u="sng" smtClean="0"/>
              <a:t>Thuật toán kiểm tra bảo toàn phụ thuộc hàm</a:t>
            </a:r>
          </a:p>
        </p:txBody>
      </p:sp>
      <p:sp>
        <p:nvSpPr>
          <p:cNvPr id="46083" name="Content Placeholder 2"/>
          <p:cNvSpPr>
            <a:spLocks noGrp="1"/>
          </p:cNvSpPr>
          <p:nvPr>
            <p:ph idx="4294967295"/>
          </p:nvPr>
        </p:nvSpPr>
        <p:spPr>
          <a:xfrm>
            <a:off x="457200" y="1447800"/>
            <a:ext cx="8305800" cy="4187825"/>
          </a:xfrm>
        </p:spPr>
        <p:txBody>
          <a:bodyPr lIns="182880" tIns="91440"/>
          <a:lstStyle/>
          <a:p>
            <a:pPr marL="346075" indent="-346075" eaLnBrk="1" hangingPunct="1">
              <a:buFont typeface="Wingdings" pitchFamily="2" charset="2"/>
              <a:buNone/>
            </a:pPr>
            <a:r>
              <a:rPr lang="en-US" altLang="en-US" sz="2200" u="sng" smtClean="0"/>
              <a:t>Ví dụ 1</a:t>
            </a:r>
            <a:r>
              <a:rPr lang="en-US" altLang="en-US" sz="2200" smtClean="0"/>
              <a:t>: thực hiện lại ví dụ 13, nghĩa là kiểm tra phép tách có bảo toàn phụ thuộc hàm không? </a:t>
            </a:r>
            <a:endParaRPr lang="en-US" altLang="en-US" sz="2200" u="sng" smtClean="0"/>
          </a:p>
          <a:p>
            <a:pPr marL="346075" indent="-346075" eaLnBrk="1" hangingPunct="1"/>
            <a:r>
              <a:rPr lang="en-US" altLang="en-US" sz="2200" u="sng" smtClean="0"/>
              <a:t>Vào</a:t>
            </a:r>
            <a:r>
              <a:rPr lang="en-US" altLang="en-US" sz="2200" smtClean="0"/>
              <a:t>: Q(C,S,Z),F={CS</a:t>
            </a:r>
            <a:r>
              <a:rPr lang="en-US" altLang="en-US" sz="2200" smtClean="0">
                <a:sym typeface="Symbol" pitchFamily="18" charset="2"/>
              </a:rPr>
              <a:t></a:t>
            </a:r>
            <a:r>
              <a:rPr lang="en-US" altLang="en-US" sz="2200" smtClean="0"/>
              <a:t>Z,Z</a:t>
            </a:r>
            <a:r>
              <a:rPr lang="en-US" altLang="en-US" sz="2200" smtClean="0">
                <a:sym typeface="Symbol" pitchFamily="18" charset="2"/>
              </a:rPr>
              <a:t></a:t>
            </a:r>
            <a:r>
              <a:rPr lang="en-US" altLang="en-US" sz="2200" smtClean="0"/>
              <a:t>C},Q1(S,Z) và Q2(C,Z)</a:t>
            </a:r>
          </a:p>
          <a:p>
            <a:pPr marL="346075" indent="-346075" eaLnBrk="1" hangingPunct="1"/>
            <a:r>
              <a:rPr lang="en-US" altLang="en-US" sz="2200" smtClean="0"/>
              <a:t>Đương nhiên Z</a:t>
            </a:r>
            <a:r>
              <a:rPr lang="en-US" altLang="en-US" sz="2200" smtClean="0">
                <a:sym typeface="Symbol" pitchFamily="18" charset="2"/>
              </a:rPr>
              <a:t></a:t>
            </a:r>
            <a:r>
              <a:rPr lang="en-US" altLang="en-US" sz="2200" smtClean="0"/>
              <a:t>C</a:t>
            </a:r>
            <a:r>
              <a:rPr lang="en-US" altLang="en-US" sz="2200" smtClean="0">
                <a:sym typeface="Symbol" pitchFamily="18" charset="2"/>
              </a:rPr>
              <a:t></a:t>
            </a:r>
            <a:r>
              <a:rPr lang="en-US" altLang="en-US" sz="2200" smtClean="0"/>
              <a:t>G = </a:t>
            </a:r>
            <a:r>
              <a:rPr lang="en-US" altLang="en-US" sz="2200" smtClean="0">
                <a:sym typeface="Symbol" pitchFamily="18" charset="2"/>
              </a:rPr>
              <a:t></a:t>
            </a:r>
            <a:r>
              <a:rPr lang="en-US" altLang="en-US" sz="2200" smtClean="0"/>
              <a:t>Q1(F)</a:t>
            </a:r>
            <a:r>
              <a:rPr lang="en-US" altLang="en-US" sz="2200" smtClean="0">
                <a:sym typeface="Symbol" pitchFamily="18" charset="2"/>
              </a:rPr>
              <a:t></a:t>
            </a:r>
            <a:r>
              <a:rPr lang="en-US" altLang="en-US" sz="2200" smtClean="0"/>
              <a:t>Q2(F)</a:t>
            </a:r>
            <a:r>
              <a:rPr lang="en-US" altLang="en-US" sz="2200" smtClean="0">
                <a:sym typeface="Symbol" pitchFamily="18" charset="2"/>
              </a:rPr>
              <a:t></a:t>
            </a:r>
            <a:r>
              <a:rPr lang="en-US" altLang="en-US" sz="2200" smtClean="0"/>
              <a:t> Z</a:t>
            </a:r>
            <a:r>
              <a:rPr lang="en-US" altLang="en-US" sz="2200" smtClean="0">
                <a:sym typeface="Symbol" pitchFamily="18" charset="2"/>
              </a:rPr>
              <a:t></a:t>
            </a:r>
            <a:r>
              <a:rPr lang="en-US" altLang="en-US" sz="2200" smtClean="0"/>
              <a:t>C </a:t>
            </a:r>
            <a:r>
              <a:rPr lang="en-US" altLang="en-US" sz="2200" smtClean="0">
                <a:sym typeface="Symbol" pitchFamily="18" charset="2"/>
              </a:rPr>
              <a:t></a:t>
            </a:r>
            <a:r>
              <a:rPr lang="en-US" altLang="en-US" sz="2200" smtClean="0"/>
              <a:t> (</a:t>
            </a:r>
            <a:r>
              <a:rPr lang="en-US" altLang="en-US" sz="2200" smtClean="0">
                <a:sym typeface="Symbol" pitchFamily="18" charset="2"/>
              </a:rPr>
              <a:t></a:t>
            </a:r>
            <a:r>
              <a:rPr lang="en-US" altLang="en-US" sz="2200" smtClean="0"/>
              <a:t>Q1(F)</a:t>
            </a:r>
            <a:r>
              <a:rPr lang="en-US" altLang="en-US" sz="2200" smtClean="0">
                <a:sym typeface="Symbol" pitchFamily="18" charset="2"/>
              </a:rPr>
              <a:t></a:t>
            </a:r>
            <a:r>
              <a:rPr lang="en-US" altLang="en-US" sz="2200" smtClean="0"/>
              <a:t>Q2(F))+</a:t>
            </a:r>
          </a:p>
          <a:p>
            <a:pPr marL="346075" indent="-346075" eaLnBrk="1" hangingPunct="1">
              <a:buFont typeface="Wingdings" pitchFamily="2" charset="2"/>
              <a:buAutoNum type="arabicPeriod"/>
            </a:pPr>
            <a:r>
              <a:rPr lang="en-US" altLang="en-US" sz="2000" smtClean="0"/>
              <a:t>Z’=CS</a:t>
            </a:r>
          </a:p>
          <a:p>
            <a:pPr marL="346075" indent="-346075" eaLnBrk="1" hangingPunct="1">
              <a:buFont typeface="Wingdings" pitchFamily="2" charset="2"/>
              <a:buAutoNum type="arabicPeriod"/>
            </a:pPr>
            <a:r>
              <a:rPr lang="en-US" altLang="en-US" sz="2000" smtClean="0"/>
              <a:t>Gán Z’= Z’</a:t>
            </a:r>
            <a:r>
              <a:rPr lang="en-US" altLang="en-US" sz="2000" smtClean="0">
                <a:sym typeface="Symbol" pitchFamily="18" charset="2"/>
              </a:rPr>
              <a:t></a:t>
            </a:r>
            <a:r>
              <a:rPr lang="en-US" altLang="en-US" sz="2000" smtClean="0"/>
              <a:t>((Z’</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 ): Z’ = CS</a:t>
            </a:r>
            <a:r>
              <a:rPr lang="en-US" altLang="en-US" sz="2000" smtClean="0">
                <a:sym typeface="Symbol" pitchFamily="18" charset="2"/>
              </a:rPr>
              <a:t></a:t>
            </a:r>
            <a:r>
              <a:rPr lang="en-US" altLang="en-US" sz="2000" smtClean="0"/>
              <a:t>(S</a:t>
            </a:r>
            <a:r>
              <a:rPr lang="en-US" altLang="en-US" sz="2000" smtClean="0">
                <a:sym typeface="Symbol" pitchFamily="18" charset="2"/>
              </a:rPr>
              <a:t></a:t>
            </a:r>
            <a:r>
              <a:rPr lang="en-US" altLang="en-US" sz="2000" smtClean="0"/>
              <a:t>SZ)=CS</a:t>
            </a:r>
          </a:p>
          <a:p>
            <a:pPr marL="346075" indent="-346075" eaLnBrk="1" hangingPunct="1">
              <a:buFont typeface="Wingdings" pitchFamily="2" charset="2"/>
              <a:buNone/>
            </a:pPr>
            <a:r>
              <a:rPr lang="en-US" altLang="en-US" sz="2000" smtClean="0"/>
              <a:t>	Bước 1 và 2 có Z’ không thay đổi, ta sang lược đồ Q2 và tính tiếp Z’</a:t>
            </a:r>
          </a:p>
          <a:p>
            <a:pPr marL="346075" indent="-346075" eaLnBrk="1" hangingPunct="1">
              <a:buFont typeface="Wingdings" pitchFamily="2" charset="2"/>
              <a:buAutoNum type="arabicPeriod" startAt="3"/>
            </a:pPr>
            <a:r>
              <a:rPr lang="en-US" altLang="en-US" sz="2000" smtClean="0"/>
              <a:t>Gán Z’= Z’</a:t>
            </a:r>
            <a:r>
              <a:rPr lang="en-US" altLang="en-US" sz="2000" smtClean="0">
                <a:sym typeface="Symbol" pitchFamily="18" charset="2"/>
              </a:rPr>
              <a:t></a:t>
            </a:r>
            <a:r>
              <a:rPr lang="en-US" altLang="en-US" sz="2000" smtClean="0"/>
              <a:t>((Z’</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 ): Z’ = CS</a:t>
            </a:r>
            <a:r>
              <a:rPr lang="en-US" altLang="en-US" sz="2000" smtClean="0">
                <a:sym typeface="Symbol" pitchFamily="18" charset="2"/>
              </a:rPr>
              <a:t></a:t>
            </a:r>
            <a:r>
              <a:rPr lang="en-US" altLang="en-US" sz="2000" smtClean="0"/>
              <a:t>(C</a:t>
            </a:r>
            <a:r>
              <a:rPr lang="en-US" altLang="en-US" sz="2000" smtClean="0">
                <a:sym typeface="Symbol" pitchFamily="18" charset="2"/>
              </a:rPr>
              <a:t></a:t>
            </a:r>
            <a:r>
              <a:rPr lang="en-US" altLang="en-US" sz="2000" smtClean="0"/>
              <a:t>CZ)=CS</a:t>
            </a:r>
          </a:p>
          <a:p>
            <a:pPr marL="346075" indent="-346075" eaLnBrk="1" hangingPunct="1">
              <a:buFont typeface="Wingdings" pitchFamily="2" charset="2"/>
              <a:buNone/>
            </a:pPr>
            <a:r>
              <a:rPr lang="en-US" altLang="en-US" sz="2000" smtClean="0"/>
              <a:t>	Z’không thay đổi và hết lược đồ quan hệ </a:t>
            </a:r>
            <a:r>
              <a:rPr lang="en-US" altLang="en-US" sz="2000" smtClean="0">
                <a:sym typeface="Symbol" pitchFamily="18" charset="2"/>
              </a:rPr>
              <a:t></a:t>
            </a:r>
            <a:r>
              <a:rPr lang="en-US" altLang="en-US" sz="2000" smtClean="0"/>
              <a:t> ngưng không tính tiếp Z’</a:t>
            </a:r>
          </a:p>
          <a:p>
            <a:pPr marL="346075" indent="-346075" eaLnBrk="1" hangingPunct="1">
              <a:buFont typeface="Wingdings" pitchFamily="2" charset="2"/>
              <a:buAutoNum type="arabicPeriod" startAt="4"/>
            </a:pPr>
            <a:r>
              <a:rPr lang="en-US" altLang="en-US" sz="2000" smtClean="0"/>
              <a:t>Vậy =CS</a:t>
            </a:r>
            <a:r>
              <a:rPr lang="en-US" altLang="en-US" sz="2000" smtClean="0">
                <a:sym typeface="Symbol" pitchFamily="18" charset="2"/>
              </a:rPr>
              <a:t></a:t>
            </a:r>
            <a:r>
              <a:rPr lang="en-US" altLang="en-US" sz="2000" smtClean="0"/>
              <a:t> CS</a:t>
            </a:r>
            <a:r>
              <a:rPr lang="en-US" altLang="en-US" sz="2000" smtClean="0">
                <a:sym typeface="Symbol" pitchFamily="18" charset="2"/>
              </a:rPr>
              <a:t></a:t>
            </a:r>
            <a:r>
              <a:rPr lang="en-US" altLang="en-US" sz="2000" smtClean="0"/>
              <a:t>Z </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Q1(F) </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Q2(F))+ phép phân rã không bảo toàn phụ thuộc hàm</a:t>
            </a:r>
            <a:r>
              <a:rPr lang="en-US" altLang="en-US" sz="2200" smtClean="0"/>
              <a:t>.</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CDFF8DE7-6980-4B2E-9089-154D2EEFD8A3}" type="slidenum">
              <a:rPr lang="en-US" sz="1000">
                <a:solidFill>
                  <a:schemeClr val="bg2">
                    <a:shade val="50000"/>
                  </a:schemeClr>
                </a:solidFill>
              </a:rPr>
              <a:pPr algn="r" eaLnBrk="1" hangingPunct="1">
                <a:defRPr/>
              </a:pPr>
              <a:t>39</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p:txBody>
          <a:bodyPr anchor="b">
            <a:normAutofit/>
          </a:bodyPr>
          <a:lstStyle/>
          <a:p>
            <a:pPr eaLnBrk="1" hangingPunct="1">
              <a:defRPr/>
            </a:pPr>
            <a:r>
              <a:rPr lang="en-US" sz="3600" b="1" smtClean="0">
                <a:effectLst>
                  <a:outerShdw blurRad="38100" dist="38100" dir="2700000" algn="tl">
                    <a:srgbClr val="C0C0C0"/>
                  </a:outerShdw>
                </a:effectLst>
              </a:rPr>
              <a:t>Mục đích của phân rã lược đồ quan hệ</a:t>
            </a:r>
          </a:p>
        </p:txBody>
      </p:sp>
      <p:sp>
        <p:nvSpPr>
          <p:cNvPr id="10243" name="Rectangle 3"/>
          <p:cNvSpPr>
            <a:spLocks noGrp="1" noChangeArrowheads="1"/>
          </p:cNvSpPr>
          <p:nvPr>
            <p:ph idx="4294967295"/>
          </p:nvPr>
        </p:nvSpPr>
        <p:spPr>
          <a:xfrm>
            <a:off x="457200" y="1600200"/>
            <a:ext cx="8229600" cy="5029200"/>
          </a:xfrm>
        </p:spPr>
        <p:txBody>
          <a:bodyPr lIns="182880" tIns="91440"/>
          <a:lstStyle/>
          <a:p>
            <a:pPr algn="just" eaLnBrk="1" hangingPunct="1"/>
            <a:r>
              <a:rPr lang="en-US" altLang="en-US" sz="2400" smtClean="0"/>
              <a:t>Được xem như 1 công cụ bổ sung vào phương pháp ER để loại trừ dư thừa dữ liệu </a:t>
            </a:r>
          </a:p>
          <a:p>
            <a:pPr algn="just" eaLnBrk="1" hangingPunct="1"/>
            <a:r>
              <a:rPr lang="en-US" altLang="en-US" sz="2400" smtClean="0"/>
              <a:t>Phụ thuộc hàm được xem như là sự khái quát hóa các ràng buộc chính (key constraint). Các FD được dùng để xác định các dang chuẩn (normal form). Việc phân rã lược đồ sẽ dựa theo các dạng chuẩn này</a:t>
            </a:r>
          </a:p>
          <a:p>
            <a:pPr algn="just" eaLnBrk="1" hangingPunct="1">
              <a:buFont typeface="Wingdings" pitchFamily="2" charset="2"/>
              <a:buNone/>
            </a:pPr>
            <a:r>
              <a:rPr lang="en-US" altLang="en-US" sz="2400" smtClean="0">
                <a:sym typeface="Wingdings" pitchFamily="2" charset="2"/>
              </a:rPr>
              <a:t> </a:t>
            </a:r>
            <a:r>
              <a:rPr lang="en-US" altLang="en-US" sz="2400" smtClean="0">
                <a:solidFill>
                  <a:srgbClr val="FF00FF"/>
                </a:solidFill>
                <a:sym typeface="Wingdings" pitchFamily="2" charset="2"/>
              </a:rPr>
              <a:t>Lý thuyết phân rã còn được gọi là lý thuyết chuẩn hóa.</a:t>
            </a:r>
            <a:endParaRPr lang="en-US" altLang="en-US" sz="2400" smtClean="0">
              <a:solidFill>
                <a:srgbClr val="FF00FF"/>
              </a:solidFill>
            </a:endParaRP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5E1C9859-CF55-46A5-A11B-6B7A5718A8F4}" type="slidenum">
              <a:rPr lang="en-US" sz="1000">
                <a:solidFill>
                  <a:schemeClr val="bg2">
                    <a:shade val="50000"/>
                  </a:schemeClr>
                </a:solidFill>
                <a:latin typeface="Verdana" pitchFamily="34" charset="0"/>
              </a:rPr>
              <a:pPr>
                <a:defRPr/>
              </a:pPr>
              <a:t>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95263" y="228600"/>
            <a:ext cx="8015287" cy="663575"/>
          </a:xfrm>
        </p:spPr>
        <p:txBody>
          <a:bodyPr anchor="b"/>
          <a:lstStyle/>
          <a:p>
            <a:pPr eaLnBrk="1" hangingPunct="1"/>
            <a:r>
              <a:rPr lang="en-US" altLang="en-US" sz="3200" b="1" i="1" u="sng" smtClean="0"/>
              <a:t>Thuật toán kiểm tra bảo toàn phụ thuộc hàm</a:t>
            </a:r>
          </a:p>
        </p:txBody>
      </p:sp>
      <p:sp>
        <p:nvSpPr>
          <p:cNvPr id="47107" name="Content Placeholder 2"/>
          <p:cNvSpPr>
            <a:spLocks noGrp="1"/>
          </p:cNvSpPr>
          <p:nvPr>
            <p:ph idx="4294967295"/>
          </p:nvPr>
        </p:nvSpPr>
        <p:spPr>
          <a:xfrm>
            <a:off x="381000" y="1295400"/>
            <a:ext cx="8229600" cy="4187825"/>
          </a:xfrm>
        </p:spPr>
        <p:txBody>
          <a:bodyPr lIns="182880" tIns="91440"/>
          <a:lstStyle/>
          <a:p>
            <a:pPr marL="346075" indent="-346075" eaLnBrk="1" hangingPunct="1">
              <a:buFont typeface="Wingdings" pitchFamily="2" charset="2"/>
              <a:buNone/>
            </a:pPr>
            <a:r>
              <a:rPr lang="en-US" altLang="en-US" sz="2200" u="sng" smtClean="0"/>
              <a:t>Ví dụ 2</a:t>
            </a:r>
            <a:r>
              <a:rPr lang="en-US" altLang="en-US" sz="2200" smtClean="0"/>
              <a:t>: thực hiện lại ví dụ 12 với nội dung kết luận phép tách </a:t>
            </a:r>
            <a:r>
              <a:rPr lang="en-US" altLang="en-US" sz="2200" smtClean="0">
                <a:sym typeface="Symbol" pitchFamily="18" charset="2"/>
              </a:rPr>
              <a:t></a:t>
            </a:r>
            <a:r>
              <a:rPr lang="en-US" altLang="en-US" sz="2200" smtClean="0"/>
              <a:t> có bảo toàn phụ thuộc hàm không (không tính F</a:t>
            </a:r>
            <a:r>
              <a:rPr lang="en-US" altLang="en-US" sz="2200" baseline="30000" smtClean="0"/>
              <a:t>+</a:t>
            </a:r>
            <a:r>
              <a:rPr lang="en-US" altLang="en-US" sz="2200" smtClean="0"/>
              <a:t>) </a:t>
            </a:r>
            <a:endParaRPr lang="en-US" altLang="en-US" sz="2200" u="sng" smtClean="0"/>
          </a:p>
          <a:p>
            <a:pPr marL="346075" indent="-346075" eaLnBrk="1" hangingPunct="1"/>
            <a:r>
              <a:rPr lang="en-US" altLang="en-US" sz="2000" u="sng" smtClean="0"/>
              <a:t>Vào</a:t>
            </a:r>
            <a:r>
              <a:rPr lang="en-US" altLang="en-US" sz="2000" smtClean="0"/>
              <a:t>: Q(A,B,C),F={A</a:t>
            </a:r>
            <a:r>
              <a:rPr lang="en-US" altLang="en-US" sz="2000" smtClean="0">
                <a:sym typeface="Symbol" pitchFamily="18" charset="2"/>
              </a:rPr>
              <a:t></a:t>
            </a:r>
            <a:r>
              <a:rPr lang="en-US" altLang="en-US" sz="2000" smtClean="0"/>
              <a:t>B,B</a:t>
            </a:r>
            <a:r>
              <a:rPr lang="en-US" altLang="en-US" sz="2000" smtClean="0">
                <a:sym typeface="Symbol" pitchFamily="18" charset="2"/>
              </a:rPr>
              <a:t></a:t>
            </a:r>
            <a:r>
              <a:rPr lang="en-US" altLang="en-US" sz="2000" smtClean="0"/>
              <a:t>C,C</a:t>
            </a:r>
            <a:r>
              <a:rPr lang="en-US" altLang="en-US" sz="2000" smtClean="0">
                <a:sym typeface="Symbol" pitchFamily="18" charset="2"/>
              </a:rPr>
              <a:t></a:t>
            </a:r>
            <a:r>
              <a:rPr lang="en-US" altLang="en-US" sz="2000" smtClean="0"/>
              <a:t>A},Q1(A,B) và Q2(B,C) </a:t>
            </a:r>
          </a:p>
          <a:p>
            <a:pPr marL="346075" indent="-346075" eaLnBrk="1" hangingPunct="1"/>
            <a:r>
              <a:rPr lang="en-US" altLang="en-US" sz="2000" smtClean="0"/>
              <a:t>Hiển nhiên G = </a:t>
            </a:r>
            <a:r>
              <a:rPr lang="en-US" altLang="en-US" sz="2000" smtClean="0">
                <a:sym typeface="Symbol" pitchFamily="18" charset="2"/>
              </a:rPr>
              <a:t></a:t>
            </a:r>
            <a:r>
              <a:rPr lang="en-US" altLang="en-US" sz="2000" smtClean="0"/>
              <a:t>Q1(F) </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Q2(F) </a:t>
            </a:r>
            <a:r>
              <a:rPr lang="en-US" altLang="en-US" sz="2000" smtClean="0">
                <a:sym typeface="Symbol" pitchFamily="18" charset="2"/>
              </a:rPr>
              <a:t></a:t>
            </a:r>
            <a:r>
              <a:rPr lang="en-US" altLang="en-US" sz="2000" smtClean="0"/>
              <a:t> {A</a:t>
            </a:r>
            <a:r>
              <a:rPr lang="en-US" altLang="en-US" sz="2000" smtClean="0">
                <a:sym typeface="Symbol" pitchFamily="18" charset="2"/>
              </a:rPr>
              <a:t></a:t>
            </a:r>
            <a:r>
              <a:rPr lang="en-US" altLang="en-US" sz="2000" smtClean="0"/>
              <a:t>B,B</a:t>
            </a:r>
            <a:r>
              <a:rPr lang="en-US" altLang="en-US" sz="2000" smtClean="0">
                <a:sym typeface="Symbol" pitchFamily="18" charset="2"/>
              </a:rPr>
              <a:t></a:t>
            </a:r>
            <a:r>
              <a:rPr lang="en-US" altLang="en-US" sz="2000" smtClean="0"/>
              <a:t>C}</a:t>
            </a:r>
          </a:p>
          <a:p>
            <a:pPr marL="346075" indent="-346075" eaLnBrk="1" hangingPunct="1"/>
            <a:r>
              <a:rPr lang="en-US" altLang="en-US" sz="2000" smtClean="0"/>
              <a:t>Ta xác định C</a:t>
            </a:r>
            <a:r>
              <a:rPr lang="en-US" altLang="en-US" sz="2000" smtClean="0">
                <a:sym typeface="Symbol" pitchFamily="18" charset="2"/>
              </a:rPr>
              <a:t></a:t>
            </a:r>
            <a:r>
              <a:rPr lang="en-US" altLang="en-US" sz="2000" smtClean="0"/>
              <a:t>A có thuộc (</a:t>
            </a:r>
            <a:r>
              <a:rPr lang="en-US" altLang="en-US" sz="2000" smtClean="0">
                <a:sym typeface="Symbol" pitchFamily="18" charset="2"/>
              </a:rPr>
              <a:t></a:t>
            </a:r>
            <a:r>
              <a:rPr lang="en-US" altLang="en-US" sz="2000" smtClean="0"/>
              <a:t>Q1(F) </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Q2(F))+Z’=CS</a:t>
            </a:r>
          </a:p>
          <a:p>
            <a:pPr marL="346075" indent="-346075" eaLnBrk="1" hangingPunct="1">
              <a:buFont typeface="Wingdings" pitchFamily="2" charset="2"/>
              <a:buAutoNum type="arabicPeriod"/>
            </a:pPr>
            <a:r>
              <a:rPr lang="en-US" altLang="en-US" sz="2000" smtClean="0"/>
              <a:t>Z’=C</a:t>
            </a:r>
          </a:p>
          <a:p>
            <a:pPr marL="346075" indent="-346075" eaLnBrk="1" hangingPunct="1">
              <a:buFont typeface="Wingdings" pitchFamily="2" charset="2"/>
              <a:buAutoNum type="arabicPeriod"/>
            </a:pPr>
            <a:r>
              <a:rPr lang="en-US" altLang="en-US" sz="2000" smtClean="0"/>
              <a:t>Gán Z’= Z’</a:t>
            </a:r>
            <a:r>
              <a:rPr lang="en-US" altLang="en-US" sz="2000" smtClean="0">
                <a:sym typeface="Symbol" pitchFamily="18" charset="2"/>
              </a:rPr>
              <a:t></a:t>
            </a:r>
            <a:r>
              <a:rPr lang="en-US" altLang="en-US" sz="2000" smtClean="0"/>
              <a:t>((Z’</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 ): Z’ = C</a:t>
            </a:r>
            <a:r>
              <a:rPr lang="en-US" altLang="en-US" sz="2000" smtClean="0">
                <a:sym typeface="Symbol" pitchFamily="18" charset="2"/>
              </a:rPr>
              <a:t></a:t>
            </a:r>
            <a:r>
              <a:rPr lang="en-US" altLang="en-US" sz="2000" smtClean="0"/>
              <a:t>(</a:t>
            </a:r>
            <a:r>
              <a:rPr lang="en-US" altLang="en-US" sz="2000" smtClean="0">
                <a:sym typeface="Symbol" pitchFamily="18" charset="2"/>
              </a:rPr>
              <a:t></a:t>
            </a:r>
            <a:r>
              <a:rPr lang="en-US" altLang="en-US" sz="2000" smtClean="0"/>
              <a:t>AB)=C</a:t>
            </a:r>
          </a:p>
          <a:p>
            <a:pPr marL="346075" indent="-346075" eaLnBrk="1" hangingPunct="1">
              <a:buFont typeface="Wingdings" pitchFamily="2" charset="2"/>
              <a:buNone/>
            </a:pPr>
            <a:r>
              <a:rPr lang="en-US" altLang="en-US" sz="2000" smtClean="0"/>
              <a:t>	Bước 1 và 2 có Z’ không thay đổi, ta sang lược đồ Q2 và tính tiếp Z’</a:t>
            </a:r>
          </a:p>
          <a:p>
            <a:pPr marL="346075" indent="-346075" eaLnBrk="1" hangingPunct="1">
              <a:buFont typeface="Wingdings" pitchFamily="2" charset="2"/>
              <a:buAutoNum type="arabicPeriod" startAt="3"/>
            </a:pPr>
            <a:r>
              <a:rPr lang="en-US" altLang="en-US" sz="2000" smtClean="0"/>
              <a:t>Gán Z’= Z’</a:t>
            </a:r>
            <a:r>
              <a:rPr lang="en-US" altLang="en-US" sz="2000" smtClean="0">
                <a:sym typeface="Symbol" pitchFamily="18" charset="2"/>
              </a:rPr>
              <a:t></a:t>
            </a:r>
            <a:r>
              <a:rPr lang="en-US" altLang="en-US" sz="2000" smtClean="0"/>
              <a:t>((Z’</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 ): Z’ = C</a:t>
            </a:r>
            <a:r>
              <a:rPr lang="en-US" altLang="en-US" sz="2000" smtClean="0">
                <a:sym typeface="Symbol" pitchFamily="18" charset="2"/>
              </a:rPr>
              <a:t></a:t>
            </a:r>
            <a:r>
              <a:rPr lang="en-US" altLang="en-US" sz="2000" smtClean="0"/>
              <a:t>(ABC</a:t>
            </a:r>
            <a:r>
              <a:rPr lang="en-US" altLang="en-US" sz="2000" smtClean="0">
                <a:sym typeface="Symbol" pitchFamily="18" charset="2"/>
              </a:rPr>
              <a:t></a:t>
            </a:r>
            <a:r>
              <a:rPr lang="en-US" altLang="en-US" sz="2000" smtClean="0"/>
              <a:t>BC)=BC</a:t>
            </a:r>
          </a:p>
          <a:p>
            <a:pPr marL="346075" indent="-346075" eaLnBrk="1" hangingPunct="1">
              <a:buFont typeface="Wingdings" pitchFamily="2" charset="2"/>
              <a:buNone/>
            </a:pPr>
            <a:r>
              <a:rPr lang="en-US" altLang="en-US" sz="2000" smtClean="0"/>
              <a:t>	Z’thay đổi </a:t>
            </a:r>
            <a:r>
              <a:rPr lang="en-US" altLang="en-US" sz="2000" smtClean="0">
                <a:sym typeface="Symbol" pitchFamily="18" charset="2"/>
              </a:rPr>
              <a:t></a:t>
            </a:r>
            <a:r>
              <a:rPr lang="en-US" altLang="en-US" sz="2000" smtClean="0"/>
              <a:t> tính tiếp Z’bắt đầu từ lược đồ Q1</a:t>
            </a:r>
          </a:p>
          <a:p>
            <a:pPr marL="346075" indent="-346075" eaLnBrk="1" hangingPunct="1">
              <a:buFont typeface="Wingdings" pitchFamily="2" charset="2"/>
              <a:buAutoNum type="arabicPeriod" startAt="3"/>
            </a:pPr>
            <a:r>
              <a:rPr lang="en-US" altLang="en-US" sz="2000" smtClean="0"/>
              <a:t>Gán Z’= Z’</a:t>
            </a:r>
            <a:r>
              <a:rPr lang="en-US" altLang="en-US" sz="2000" smtClean="0">
                <a:sym typeface="Symbol" pitchFamily="18" charset="2"/>
              </a:rPr>
              <a:t></a:t>
            </a:r>
            <a:r>
              <a:rPr lang="en-US" altLang="en-US" sz="2000" smtClean="0"/>
              <a:t>((Z’</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 ): Z’ = BC</a:t>
            </a:r>
            <a:r>
              <a:rPr lang="en-US" altLang="en-US" sz="2000" smtClean="0">
                <a:sym typeface="Symbol" pitchFamily="18" charset="2"/>
              </a:rPr>
              <a:t></a:t>
            </a:r>
            <a:r>
              <a:rPr lang="en-US" altLang="en-US" sz="2000" smtClean="0"/>
              <a:t>(ABC</a:t>
            </a:r>
            <a:r>
              <a:rPr lang="en-US" altLang="en-US" sz="2000" smtClean="0">
                <a:sym typeface="Symbol" pitchFamily="18" charset="2"/>
              </a:rPr>
              <a:t></a:t>
            </a:r>
            <a:r>
              <a:rPr lang="en-US" altLang="en-US" sz="2000" smtClean="0"/>
              <a:t>AB)=ABC</a:t>
            </a:r>
          </a:p>
          <a:p>
            <a:pPr marL="346075" indent="-346075" eaLnBrk="1" hangingPunct="1">
              <a:buFont typeface="Wingdings" pitchFamily="2" charset="2"/>
              <a:buNone/>
            </a:pPr>
            <a:r>
              <a:rPr lang="en-US" altLang="en-US" sz="2000" smtClean="0"/>
              <a:t>	do Z’=Q+ </a:t>
            </a:r>
            <a:r>
              <a:rPr lang="en-US" altLang="en-US" sz="2000" smtClean="0">
                <a:sym typeface="Symbol" pitchFamily="18" charset="2"/>
              </a:rPr>
              <a:t></a:t>
            </a:r>
            <a:r>
              <a:rPr lang="en-US" altLang="en-US" sz="2000" smtClean="0"/>
              <a:t> Z’ sẽ không bao giờ thay đổi. </a:t>
            </a:r>
          </a:p>
          <a:p>
            <a:pPr marL="346075" indent="-346075" eaLnBrk="1" hangingPunct="1">
              <a:buFont typeface="Wingdings" pitchFamily="2" charset="2"/>
              <a:buAutoNum type="arabicPeriod" startAt="5"/>
            </a:pPr>
            <a:r>
              <a:rPr lang="en-US" altLang="en-US" sz="2000" smtClean="0"/>
              <a:t>vậy =ABC </a:t>
            </a:r>
            <a:r>
              <a:rPr lang="en-US" altLang="en-US" sz="2000" smtClean="0">
                <a:sym typeface="Symbol" pitchFamily="18" charset="2"/>
              </a:rPr>
              <a:t></a:t>
            </a:r>
            <a:r>
              <a:rPr lang="en-US" altLang="en-US" sz="2000" smtClean="0"/>
              <a:t> C</a:t>
            </a:r>
            <a:r>
              <a:rPr lang="en-US" altLang="en-US" sz="2000" smtClean="0">
                <a:sym typeface="Symbol" pitchFamily="18" charset="2"/>
              </a:rPr>
              <a:t></a:t>
            </a:r>
            <a:r>
              <a:rPr lang="en-US" altLang="en-US" sz="2000" smtClean="0"/>
              <a:t>A</a:t>
            </a:r>
            <a:r>
              <a:rPr lang="en-US" altLang="en-US" sz="2000" smtClean="0">
                <a:sym typeface="Symbol" pitchFamily="18" charset="2"/>
              </a:rPr>
              <a:t></a:t>
            </a:r>
            <a:r>
              <a:rPr lang="en-US" altLang="en-US" sz="2000" smtClean="0"/>
              <a:t>(</a:t>
            </a:r>
            <a:r>
              <a:rPr lang="en-US" altLang="en-US" sz="2000" smtClean="0">
                <a:sym typeface="Symbol" pitchFamily="18" charset="2"/>
              </a:rPr>
              <a:t></a:t>
            </a:r>
            <a:r>
              <a:rPr lang="en-US" altLang="en-US" sz="2000" smtClean="0"/>
              <a:t>Q1(F) </a:t>
            </a:r>
            <a:r>
              <a:rPr lang="en-US" altLang="en-US" sz="2000" smtClean="0">
                <a:sym typeface="Symbol" pitchFamily="18" charset="2"/>
              </a:rPr>
              <a:t></a:t>
            </a:r>
            <a:r>
              <a:rPr lang="en-US" altLang="en-US" sz="2000" smtClean="0"/>
              <a:t> </a:t>
            </a:r>
            <a:r>
              <a:rPr lang="en-US" altLang="en-US" sz="2000" smtClean="0">
                <a:sym typeface="Symbol" pitchFamily="18" charset="2"/>
              </a:rPr>
              <a:t></a:t>
            </a:r>
            <a:r>
              <a:rPr lang="en-US" altLang="en-US" sz="2000" smtClean="0"/>
              <a:t>Q2(F))+ phép phân rã bảo toàn phụ thuộc hàm.</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4F08F29E-455C-4928-89AB-1C7D8C5F697F}" type="slidenum">
              <a:rPr lang="en-US" sz="1000">
                <a:solidFill>
                  <a:schemeClr val="bg2">
                    <a:shade val="50000"/>
                  </a:schemeClr>
                </a:solidFill>
              </a:rPr>
              <a:pPr algn="r" eaLnBrk="1" hangingPunct="1">
                <a:defRPr/>
              </a:pPr>
              <a:t>40</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Phân rã lược đồ quan hệ</a:t>
            </a:r>
          </a:p>
        </p:txBody>
      </p:sp>
      <p:sp>
        <p:nvSpPr>
          <p:cNvPr id="48131"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z="2800" smtClean="0"/>
              <a:t>Hai tính chất của phân rã:</a:t>
            </a:r>
          </a:p>
          <a:p>
            <a:pPr lvl="1" eaLnBrk="1" hangingPunct="1"/>
            <a:r>
              <a:rPr lang="en-US" altLang="en-US" sz="2400" smtClean="0"/>
              <a:t>Lossless (không mất thông tin)</a:t>
            </a:r>
          </a:p>
          <a:p>
            <a:pPr lvl="1" eaLnBrk="1" hangingPunct="1"/>
            <a:r>
              <a:rPr lang="en-US" altLang="en-US" sz="2400" smtClean="0"/>
              <a:t>Dependency-preserving (bảo toàn phụ thuộc hàm)</a:t>
            </a:r>
          </a:p>
          <a:p>
            <a:pPr eaLnBrk="1" hangingPunct="1"/>
            <a:r>
              <a:rPr lang="en-US" altLang="en-US" sz="2800" smtClean="0"/>
              <a:t>Tính chất nào quan trọng hơn???</a:t>
            </a:r>
          </a:p>
          <a:p>
            <a:pPr algn="just" eaLnBrk="1" hangingPunct="1">
              <a:buFont typeface="Wingdings" pitchFamily="2" charset="2"/>
              <a:buNone/>
            </a:pPr>
            <a:r>
              <a:rPr lang="en-US" altLang="en-US" sz="2800" smtClean="0">
                <a:sym typeface="Wingdings" pitchFamily="2" charset="2"/>
              </a:rPr>
              <a:t>	 </a:t>
            </a:r>
            <a:r>
              <a:rPr lang="en-US" altLang="en-US" sz="2400" smtClean="0">
                <a:sym typeface="Wingdings" pitchFamily="2" charset="2"/>
              </a:rPr>
              <a:t>Lossless là bắt buộc (mandatory)  trong khi dependency-preserving là tùy chọn (optional) </a:t>
            </a:r>
            <a:endParaRPr lang="en-US" alt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C79F9956-F9DA-4467-8792-451353352AAA}" type="slidenum">
              <a:rPr lang="en-US" sz="1000">
                <a:solidFill>
                  <a:schemeClr val="bg2">
                    <a:shade val="50000"/>
                  </a:schemeClr>
                </a:solidFill>
                <a:latin typeface="Verdana" pitchFamily="34" charset="0"/>
              </a:rPr>
              <a:pPr>
                <a:defRPr/>
              </a:pPr>
              <a:t>41</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nchor="b">
            <a:normAutofit fontScale="90000"/>
          </a:bodyPr>
          <a:lstStyle/>
          <a:p>
            <a:pPr eaLnBrk="1" hangingPunct="1">
              <a:defRPr/>
            </a:pPr>
            <a:r>
              <a:rPr lang="en-US" sz="3200" b="1" smtClean="0">
                <a:effectLst>
                  <a:outerShdw blurRad="38100" dist="38100" dir="2700000" algn="tl">
                    <a:srgbClr val="C0C0C0"/>
                  </a:outerShdw>
                </a:effectLst>
              </a:rPr>
              <a:t>Phân rã thành dạng chuẩn BC (hay chuẩn 3) </a:t>
            </a:r>
            <a:br>
              <a:rPr lang="en-US" sz="3200" b="1" smtClean="0">
                <a:effectLst>
                  <a:outerShdw blurRad="38100" dist="38100" dir="2700000" algn="tl">
                    <a:srgbClr val="C0C0C0"/>
                  </a:outerShdw>
                </a:effectLst>
              </a:rPr>
            </a:br>
            <a:r>
              <a:rPr lang="en-US" sz="3200" b="1" smtClean="0">
                <a:effectLst>
                  <a:outerShdw blurRad="38100" dist="38100" dir="2700000" algn="tl">
                    <a:srgbClr val="C0C0C0"/>
                  </a:outerShdw>
                </a:effectLst>
              </a:rPr>
              <a:t>bảo toàn thông tin</a:t>
            </a:r>
          </a:p>
        </p:txBody>
      </p:sp>
      <p:sp>
        <p:nvSpPr>
          <p:cNvPr id="49155" name="Rectangle 3"/>
          <p:cNvSpPr>
            <a:spLocks noGrp="1" noChangeArrowheads="1"/>
          </p:cNvSpPr>
          <p:nvPr>
            <p:ph idx="4294967295"/>
          </p:nvPr>
        </p:nvSpPr>
        <p:spPr>
          <a:xfrm>
            <a:off x="381000" y="852488"/>
            <a:ext cx="8183563" cy="4187825"/>
          </a:xfrm>
        </p:spPr>
        <p:txBody>
          <a:bodyPr lIns="182880" tIns="91440"/>
          <a:lstStyle/>
          <a:p>
            <a:pPr marL="2452688" lvl="3" indent="-412750" eaLnBrk="1" hangingPunct="1">
              <a:buFont typeface="Wingdings" pitchFamily="2" charset="2"/>
              <a:buNone/>
            </a:pPr>
            <a:endParaRPr lang="en-US" altLang="en-US" sz="2400" u="sng" smtClean="0"/>
          </a:p>
          <a:p>
            <a:pPr marL="346075" indent="-346075" eaLnBrk="1" hangingPunct="1">
              <a:buFont typeface="Wingdings" pitchFamily="2" charset="2"/>
              <a:buNone/>
            </a:pPr>
            <a:r>
              <a:rPr lang="en-US" altLang="en-US" sz="2400" b="1" smtClean="0"/>
              <a:t>1. Cách thông thường</a:t>
            </a:r>
            <a:r>
              <a:rPr lang="en-US" altLang="en-US" sz="2400" u="sng" smtClean="0"/>
              <a:t> </a:t>
            </a:r>
          </a:p>
          <a:p>
            <a:pPr marL="346075" indent="-346075" eaLnBrk="1" hangingPunct="1"/>
            <a:r>
              <a:rPr lang="en-US" altLang="en-US" sz="2200" u="sng" smtClean="0"/>
              <a:t>Thuật toán phân rã Q,F thành dạng chuẩn BC (hay chuẩn 3) bảo toàn thông tin</a:t>
            </a:r>
          </a:p>
          <a:p>
            <a:pPr marL="346075" indent="-346075" eaLnBrk="1" hangingPunct="1"/>
            <a:r>
              <a:rPr lang="en-US" altLang="en-US" sz="2200" u="sng" smtClean="0"/>
              <a:t>Bước 1</a:t>
            </a:r>
            <a:r>
              <a:rPr lang="en-US" altLang="en-US" sz="2200" smtClean="0"/>
              <a:t>:Tìm tất cả khóa của Q</a:t>
            </a:r>
            <a:endParaRPr lang="en-US" altLang="en-US" sz="2200" u="sng" smtClean="0"/>
          </a:p>
          <a:p>
            <a:pPr marL="346075" indent="-346075" eaLnBrk="1" hangingPunct="1"/>
            <a:r>
              <a:rPr lang="en-US" altLang="en-US" sz="2200" u="sng" smtClean="0"/>
              <a:t>Bước 2</a:t>
            </a:r>
            <a:r>
              <a:rPr lang="en-US" altLang="en-US" sz="2200" smtClean="0"/>
              <a:t>:Tìm phụ thuộc hàm X </a:t>
            </a:r>
            <a:r>
              <a:rPr lang="en-US" altLang="en-US" sz="2200" smtClean="0">
                <a:sym typeface="Symbol" pitchFamily="18" charset="2"/>
              </a:rPr>
              <a:t></a:t>
            </a:r>
            <a:r>
              <a:rPr lang="en-US" altLang="en-US" sz="2200" smtClean="0"/>
              <a:t> Y </a:t>
            </a:r>
            <a:r>
              <a:rPr lang="en-US" altLang="en-US" sz="2200" smtClean="0">
                <a:sym typeface="Symbol" pitchFamily="18" charset="2"/>
              </a:rPr>
              <a:t></a:t>
            </a:r>
            <a:r>
              <a:rPr lang="en-US" altLang="en-US" sz="2200" smtClean="0"/>
              <a:t> F có X không là siêu khóa và Y không chứa thuộc tính khóa.</a:t>
            </a:r>
          </a:p>
          <a:p>
            <a:pPr marL="346075" indent="-346075" eaLnBrk="1" hangingPunct="1">
              <a:buFont typeface="Wingdings" pitchFamily="2" charset="2"/>
              <a:buNone/>
            </a:pPr>
            <a:r>
              <a:rPr lang="en-US" altLang="en-US" sz="2200" smtClean="0"/>
              <a:t>	Nếu tìm thấy thì tách Q thành Q1 và Q2 theo quy tắc sau:</a:t>
            </a:r>
          </a:p>
          <a:p>
            <a:pPr marL="346075" indent="-346075" eaLnBrk="1" hangingPunct="1">
              <a:buFont typeface="Wingdings" pitchFamily="2" charset="2"/>
              <a:buNone/>
            </a:pPr>
            <a:r>
              <a:rPr lang="en-US" altLang="en-US" sz="2200" smtClean="0"/>
              <a:t>		Q1=Q[XY]; F1</a:t>
            </a:r>
            <a:r>
              <a:rPr lang="en-US" altLang="en-US" sz="2200" smtClean="0">
                <a:sym typeface="Symbol" pitchFamily="18" charset="2"/>
              </a:rPr>
              <a:t></a:t>
            </a:r>
            <a:r>
              <a:rPr lang="en-US" altLang="en-US" sz="2200" smtClean="0"/>
              <a:t>Q1(F)tìm bao đóng của tất cả tập con của 	XY để suy ra </a:t>
            </a:r>
            <a:r>
              <a:rPr lang="en-US" altLang="en-US" sz="2200" smtClean="0">
                <a:sym typeface="Symbol" pitchFamily="18" charset="2"/>
              </a:rPr>
              <a:t></a:t>
            </a:r>
            <a:r>
              <a:rPr lang="en-US" altLang="en-US" sz="2200" smtClean="0"/>
              <a:t>Q1(F)</a:t>
            </a:r>
            <a:r>
              <a:rPr lang="en-US" altLang="en-US" sz="2200" smtClean="0">
                <a:sym typeface="Symbol" pitchFamily="18" charset="2"/>
              </a:rPr>
              <a:t></a:t>
            </a:r>
            <a:r>
              <a:rPr lang="en-US" altLang="en-US" sz="2200" smtClean="0"/>
              <a:t>F1 </a:t>
            </a:r>
          </a:p>
          <a:p>
            <a:pPr marL="1316038" lvl="1" indent="-577850" eaLnBrk="1" hangingPunct="1">
              <a:buFont typeface="Wingdings" pitchFamily="2" charset="2"/>
              <a:buNone/>
            </a:pPr>
            <a:r>
              <a:rPr lang="en-US" altLang="en-US" sz="2000" smtClean="0"/>
              <a:t>   Q2=Q[Q+ -Y] F2</a:t>
            </a:r>
            <a:r>
              <a:rPr lang="en-US" altLang="en-US" sz="2000" smtClean="0">
                <a:sym typeface="Symbol" pitchFamily="18" charset="2"/>
              </a:rPr>
              <a:t></a:t>
            </a:r>
            <a:r>
              <a:rPr lang="en-US" altLang="en-US" sz="2000" smtClean="0"/>
              <a:t>Q2(F)tìm bao đóng của tất cả tập con của Q+ Y để suy ra </a:t>
            </a:r>
            <a:r>
              <a:rPr lang="en-US" altLang="en-US" sz="2000" smtClean="0">
                <a:sym typeface="Symbol" pitchFamily="18" charset="2"/>
              </a:rPr>
              <a:t></a:t>
            </a:r>
            <a:r>
              <a:rPr lang="en-US" altLang="en-US" sz="2000" smtClean="0"/>
              <a:t>Q2(F)</a:t>
            </a:r>
            <a:r>
              <a:rPr lang="en-US" altLang="en-US" sz="2000" smtClean="0">
                <a:sym typeface="Symbol" pitchFamily="18" charset="2"/>
              </a:rPr>
              <a:t></a:t>
            </a:r>
            <a:r>
              <a:rPr lang="en-US" altLang="en-US" sz="2000" smtClean="0"/>
              <a:t>F2</a:t>
            </a:r>
          </a:p>
          <a:p>
            <a:pPr marL="346075" indent="-346075" eaLnBrk="1" hangingPunct="1">
              <a:buFont typeface="Wingdings" pitchFamily="2" charset="2"/>
              <a:buNone/>
            </a:pPr>
            <a:r>
              <a:rPr lang="en-US" altLang="en-US" sz="2200" smtClean="0"/>
              <a:t>			thực hiện thuật toán phân rã (Q1,F1) </a:t>
            </a:r>
          </a:p>
          <a:p>
            <a:pPr marL="346075" indent="-346075" eaLnBrk="1" hangingPunct="1">
              <a:buFont typeface="Wingdings" pitchFamily="2" charset="2"/>
              <a:buNone/>
            </a:pPr>
            <a:r>
              <a:rPr lang="en-US" altLang="en-US" sz="2200" smtClean="0"/>
              <a:t>			thực hiện thuật toán phân rã (Q2,F2)</a:t>
            </a:r>
          </a:p>
          <a:p>
            <a:pPr marL="346075" indent="-346075" eaLnBrk="1" hangingPunct="1">
              <a:buFont typeface="Wingdings" pitchFamily="2" charset="2"/>
              <a:buNone/>
            </a:pPr>
            <a:endParaRPr lang="en-US" altLang="en-US" sz="22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A1B3430B-B5C0-4C2A-841B-5D452C02E714}" type="slidenum">
              <a:rPr lang="en-US" sz="1000">
                <a:solidFill>
                  <a:schemeClr val="bg2">
                    <a:shade val="50000"/>
                  </a:schemeClr>
                </a:solidFill>
                <a:latin typeface="Verdana" pitchFamily="34" charset="0"/>
              </a:rPr>
              <a:pPr>
                <a:defRPr/>
              </a:pPr>
              <a:t>42</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nchor="b">
            <a:normAutofit fontScale="90000"/>
          </a:bodyPr>
          <a:lstStyle/>
          <a:p>
            <a:pPr eaLnBrk="1" hangingPunct="1">
              <a:defRPr/>
            </a:pPr>
            <a:r>
              <a:rPr lang="en-US" sz="3200" b="1" smtClean="0">
                <a:effectLst>
                  <a:outerShdw blurRad="38100" dist="38100" dir="2700000" algn="tl">
                    <a:srgbClr val="C0C0C0"/>
                  </a:outerShdw>
                </a:effectLst>
              </a:rPr>
              <a:t>Phân rã thành dạng chuẩn BC (hay chuẩn 3) </a:t>
            </a:r>
            <a:br>
              <a:rPr lang="en-US" sz="3200" b="1" smtClean="0">
                <a:effectLst>
                  <a:outerShdw blurRad="38100" dist="38100" dir="2700000" algn="tl">
                    <a:srgbClr val="C0C0C0"/>
                  </a:outerShdw>
                </a:effectLst>
              </a:rPr>
            </a:br>
            <a:r>
              <a:rPr lang="en-US" sz="3200" b="1" smtClean="0">
                <a:effectLst>
                  <a:outerShdw blurRad="38100" dist="38100" dir="2700000" algn="tl">
                    <a:srgbClr val="C0C0C0"/>
                  </a:outerShdw>
                </a:effectLst>
              </a:rPr>
              <a:t>bảo toàn thông tin</a:t>
            </a:r>
          </a:p>
        </p:txBody>
      </p:sp>
      <p:sp>
        <p:nvSpPr>
          <p:cNvPr id="50179" name="Rectangle 3"/>
          <p:cNvSpPr>
            <a:spLocks noGrp="1" noChangeArrowheads="1"/>
          </p:cNvSpPr>
          <p:nvPr>
            <p:ph idx="4294967295"/>
          </p:nvPr>
        </p:nvSpPr>
        <p:spPr>
          <a:xfrm>
            <a:off x="381000" y="1066800"/>
            <a:ext cx="8183563" cy="4187825"/>
          </a:xfrm>
        </p:spPr>
        <p:txBody>
          <a:bodyPr lIns="182880" tIns="91440"/>
          <a:lstStyle/>
          <a:p>
            <a:pPr marL="2452688" lvl="3" indent="-412750" algn="just" eaLnBrk="1" hangingPunct="1">
              <a:buFont typeface="Wingdings" pitchFamily="2" charset="2"/>
              <a:buNone/>
            </a:pPr>
            <a:endParaRPr lang="en-US" altLang="en-US" sz="2400" u="sng" smtClean="0"/>
          </a:p>
          <a:p>
            <a:pPr marL="346075" indent="-346075" algn="just" eaLnBrk="1" hangingPunct="1">
              <a:buFont typeface="Wingdings" pitchFamily="2" charset="2"/>
              <a:buNone/>
            </a:pPr>
            <a:r>
              <a:rPr lang="en-US" altLang="en-US" sz="2400" b="1" smtClean="0"/>
              <a:t>1. Cách thông thường</a:t>
            </a:r>
            <a:r>
              <a:rPr lang="en-US" altLang="en-US" sz="2400" u="sng" smtClean="0"/>
              <a:t> </a:t>
            </a:r>
          </a:p>
          <a:p>
            <a:pPr marL="346075" indent="-346075" algn="just" eaLnBrk="1" hangingPunct="1"/>
            <a:r>
              <a:rPr lang="en-US" altLang="en-US" sz="2200" u="sng" smtClean="0"/>
              <a:t>Thuật toán phân rã Q,F thành dạng chuẩn BC (hay chuẩn 3) bảo toàn thông tin</a:t>
            </a:r>
          </a:p>
          <a:p>
            <a:pPr marL="346075" indent="-346075" algn="just" eaLnBrk="1" hangingPunct="1">
              <a:buFont typeface="Wingdings" pitchFamily="2" charset="2"/>
              <a:buNone/>
            </a:pPr>
            <a:r>
              <a:rPr lang="en-US" altLang="en-US" sz="2200" smtClean="0"/>
              <a:t>		Ngược lại nếu không tìm thấy thì có hai trường hợp:</a:t>
            </a:r>
          </a:p>
          <a:p>
            <a:pPr marL="346075" indent="-346075" algn="just" eaLnBrk="1" hangingPunct="1">
              <a:buFont typeface="Wingdings" pitchFamily="2" charset="2"/>
              <a:buNone/>
            </a:pPr>
            <a:r>
              <a:rPr lang="en-US" altLang="en-US" sz="2200" smtClean="0"/>
              <a:t>			</a:t>
            </a:r>
            <a:r>
              <a:rPr lang="en-US" altLang="en-US" sz="2200" b="1" smtClean="0"/>
              <a:t>Trường hợp 1:</a:t>
            </a:r>
            <a:r>
              <a:rPr lang="en-US" altLang="en-US" sz="2200" smtClean="0"/>
              <a:t>  mọi phụ thuộc hàm trong Fi đều 		có vế trái là siêu khóa thì Qi đạt chuẩn BC</a:t>
            </a:r>
          </a:p>
          <a:p>
            <a:pPr marL="346075" indent="-346075" algn="just" eaLnBrk="1" hangingPunct="1">
              <a:buFont typeface="Wingdings" pitchFamily="2" charset="2"/>
              <a:buNone/>
            </a:pPr>
            <a:r>
              <a:rPr lang="en-US" altLang="en-US" sz="2200" smtClean="0"/>
              <a:t>			</a:t>
            </a:r>
            <a:r>
              <a:rPr lang="en-US" altLang="en-US" sz="2200" b="1" smtClean="0"/>
              <a:t>Trường hợp 2:</a:t>
            </a:r>
            <a:r>
              <a:rPr lang="en-US" altLang="en-US" sz="2200" smtClean="0"/>
              <a:t> nếu có phụ thuộc hàm có vế trái 			không là siêu khóa và vế phải là thuộc tính khóa thì 		Qi đạt chuẩn 3.</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388EFC3-49CF-4494-9FD8-CD2F4D4A8D43}" type="slidenum">
              <a:rPr lang="en-US" sz="1000">
                <a:solidFill>
                  <a:schemeClr val="bg2">
                    <a:shade val="50000"/>
                  </a:schemeClr>
                </a:solidFill>
              </a:rPr>
              <a:pPr algn="r" eaLnBrk="1" hangingPunct="1">
                <a:defRPr/>
              </a:pPr>
              <a:t>43</a:t>
            </a:fld>
            <a:endParaRPr lang="en-US" sz="1000">
              <a:solidFill>
                <a:schemeClr val="bg2">
                  <a:shade val="50000"/>
                </a:schemeClr>
              </a:solidFill>
            </a:endParaRPr>
          </a:p>
        </p:txBody>
      </p:sp>
      <p:sp>
        <p:nvSpPr>
          <p:cNvPr id="50181" name="Text Box 5"/>
          <p:cNvSpPr txBox="1">
            <a:spLocks noChangeArrowheads="1"/>
          </p:cNvSpPr>
          <p:nvPr/>
        </p:nvSpPr>
        <p:spPr bwMode="auto">
          <a:xfrm>
            <a:off x="2362200" y="6324600"/>
            <a:ext cx="3857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800">
                <a:latin typeface="Verdana" pitchFamily="34" charset="0"/>
              </a:rPr>
              <a:t>Ví dụ: Giáo trình CSDL trang 66</a:t>
            </a:r>
          </a:p>
        </p:txBody>
      </p:sp>
      <p:sp>
        <p:nvSpPr>
          <p:cNvPr id="50182" name="Text Box 6"/>
          <p:cNvSpPr txBox="1">
            <a:spLocks noChangeArrowheads="1"/>
          </p:cNvSpPr>
          <p:nvPr/>
        </p:nvSpPr>
        <p:spPr bwMode="auto">
          <a:xfrm>
            <a:off x="822325" y="4986338"/>
            <a:ext cx="75596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800" i="1" u="sng">
                <a:solidFill>
                  <a:srgbClr val="CC3300"/>
                </a:solidFill>
                <a:latin typeface="Verdana" pitchFamily="34" charset="0"/>
              </a:rPr>
              <a:t>Tính chất</a:t>
            </a:r>
            <a:r>
              <a:rPr lang="en-US" altLang="en-US" sz="1800" i="1">
                <a:solidFill>
                  <a:srgbClr val="CC3300"/>
                </a:solidFill>
                <a:latin typeface="Verdana" pitchFamily="34" charset="0"/>
              </a:rPr>
              <a:t>: Theo thuật toán trên, khi phân rã Q thành Q1(XY)với X</a:t>
            </a:r>
            <a:r>
              <a:rPr lang="en-US" altLang="en-US" sz="1800" i="1">
                <a:solidFill>
                  <a:srgbClr val="CC3300"/>
                </a:solidFill>
                <a:latin typeface="Verdana" pitchFamily="34" charset="0"/>
                <a:sym typeface="Symbol" pitchFamily="18" charset="2"/>
              </a:rPr>
              <a:t></a:t>
            </a:r>
            <a:r>
              <a:rPr lang="en-US" altLang="en-US" sz="1800" i="1">
                <a:solidFill>
                  <a:srgbClr val="CC3300"/>
                </a:solidFill>
                <a:latin typeface="Verdana" pitchFamily="34" charset="0"/>
              </a:rPr>
              <a:t>Y và Q2 thì tập khóa SQ của Q luôn luôn bằng với tập khóa SQ2 của Q2</a:t>
            </a:r>
            <a:r>
              <a:rPr lang="en-US" altLang="en-US" sz="1800">
                <a:solidFill>
                  <a:srgbClr val="CC3300"/>
                </a:solidFill>
                <a:latin typeface="Verdana" pitchFamily="34" charset="0"/>
              </a:rPr>
              <a:t>. </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nchor="b">
            <a:normAutofit fontScale="90000"/>
          </a:bodyPr>
          <a:lstStyle/>
          <a:p>
            <a:pPr eaLnBrk="1" hangingPunct="1">
              <a:defRPr/>
            </a:pPr>
            <a:r>
              <a:rPr lang="en-US" sz="3200" b="1" smtClean="0">
                <a:effectLst>
                  <a:outerShdw blurRad="38100" dist="38100" dir="2700000" algn="tl">
                    <a:srgbClr val="C0C0C0"/>
                  </a:outerShdw>
                </a:effectLst>
              </a:rPr>
              <a:t>Phân rã thành dạng chuẩn BC (hay chuẩn 3) </a:t>
            </a:r>
            <a:br>
              <a:rPr lang="en-US" sz="3200" b="1" smtClean="0">
                <a:effectLst>
                  <a:outerShdw blurRad="38100" dist="38100" dir="2700000" algn="tl">
                    <a:srgbClr val="C0C0C0"/>
                  </a:outerShdw>
                </a:effectLst>
              </a:rPr>
            </a:br>
            <a:r>
              <a:rPr lang="en-US" sz="3200" b="1" smtClean="0">
                <a:effectLst>
                  <a:outerShdw blurRad="38100" dist="38100" dir="2700000" algn="tl">
                    <a:srgbClr val="C0C0C0"/>
                  </a:outerShdw>
                </a:effectLst>
              </a:rPr>
              <a:t>bảo toàn thông tin</a:t>
            </a:r>
          </a:p>
        </p:txBody>
      </p:sp>
      <p:sp>
        <p:nvSpPr>
          <p:cNvPr id="51203" name="Rectangle 3"/>
          <p:cNvSpPr>
            <a:spLocks noGrp="1" noChangeArrowheads="1"/>
          </p:cNvSpPr>
          <p:nvPr>
            <p:ph idx="4294967295"/>
          </p:nvPr>
        </p:nvSpPr>
        <p:spPr>
          <a:xfrm>
            <a:off x="381000" y="1066800"/>
            <a:ext cx="8183563" cy="4187825"/>
          </a:xfrm>
        </p:spPr>
        <p:txBody>
          <a:bodyPr lIns="182880" tIns="91440"/>
          <a:lstStyle/>
          <a:p>
            <a:pPr marL="2452688" lvl="3" indent="-412750" algn="just" eaLnBrk="1" hangingPunct="1">
              <a:buFont typeface="Wingdings" pitchFamily="2" charset="2"/>
              <a:buNone/>
            </a:pPr>
            <a:endParaRPr lang="en-US" altLang="en-US" sz="2200" b="1" smtClean="0"/>
          </a:p>
          <a:p>
            <a:pPr marL="346075" indent="-346075" eaLnBrk="1" hangingPunct="1">
              <a:buFont typeface="Wingdings" pitchFamily="2" charset="2"/>
              <a:buNone/>
            </a:pPr>
            <a:r>
              <a:rPr lang="en-US" altLang="en-US" sz="2200" b="1" smtClean="0"/>
              <a:t>2. Thuật toán phân rã Q,F thành dạng chuẩn BC (hay chuẩn 3) bảo toàn thông tin</a:t>
            </a:r>
          </a:p>
          <a:p>
            <a:pPr marL="346075" indent="-346075" eaLnBrk="1" hangingPunct="1"/>
            <a:r>
              <a:rPr lang="en-US" altLang="en-US" sz="2200" smtClean="0"/>
              <a:t>Bước 1: Tìm tập tất cả khóa SK của Q</a:t>
            </a:r>
          </a:p>
          <a:p>
            <a:pPr marL="346075" indent="-346075" eaLnBrk="1" hangingPunct="1"/>
            <a:r>
              <a:rPr lang="en-US" altLang="en-US" sz="2200" smtClean="0"/>
              <a:t>Bước 2: Tìm phụ thuộc hàm X </a:t>
            </a:r>
            <a:r>
              <a:rPr lang="en-US" altLang="en-US" sz="2200" smtClean="0">
                <a:sym typeface="Symbol" pitchFamily="18" charset="2"/>
              </a:rPr>
              <a:t></a:t>
            </a:r>
            <a:r>
              <a:rPr lang="en-US" altLang="en-US" sz="2200" smtClean="0"/>
              <a:t> Y </a:t>
            </a:r>
            <a:r>
              <a:rPr lang="en-US" altLang="en-US" sz="2200" smtClean="0">
                <a:sym typeface="Symbol" pitchFamily="18" charset="2"/>
              </a:rPr>
              <a:t></a:t>
            </a:r>
            <a:r>
              <a:rPr lang="en-US" altLang="en-US" sz="2200" smtClean="0"/>
              <a:t> F có X không là siêu khóa và Y không chứa thuộc tính khóa. Nếu tìm thấy thì tách Q thành Q1 và Q2 theo quy tắc sau:</a:t>
            </a:r>
          </a:p>
          <a:p>
            <a:pPr marL="803275" lvl="1" indent="-342900" eaLnBrk="1" hangingPunct="1"/>
            <a:r>
              <a:rPr lang="en-US" altLang="en-US" sz="2000" smtClean="0"/>
              <a:t>Q1=Q[XY]; Tính F1 bằng cách tính bao đóng tất cả  tập con của XY</a:t>
            </a:r>
          </a:p>
          <a:p>
            <a:pPr marL="803275" lvl="1" indent="-342900" eaLnBrk="1" hangingPunct="1"/>
            <a:r>
              <a:rPr lang="en-US" altLang="en-US" sz="2000" smtClean="0"/>
              <a:t>Q2=Q[Q+ -Y] SK cũng là tập khóa của Q2</a:t>
            </a:r>
          </a:p>
          <a:p>
            <a:pPr marL="1260475" lvl="2" indent="-342900" eaLnBrk="1" hangingPunct="1"/>
            <a:r>
              <a:rPr lang="en-US" altLang="en-US" sz="1800" smtClean="0"/>
              <a:t>thực hiện bước 1 cho Q1 </a:t>
            </a:r>
          </a:p>
          <a:p>
            <a:pPr marL="1260475" lvl="2" indent="-342900" eaLnBrk="1" hangingPunct="1"/>
            <a:r>
              <a:rPr lang="en-US" altLang="en-US" sz="1800" smtClean="0"/>
              <a:t>thực hiện bước 2 cho Q2 </a:t>
            </a:r>
          </a:p>
          <a:p>
            <a:pPr marL="346075" indent="-346075" eaLnBrk="1" hangingPunct="1"/>
            <a:endParaRPr lang="en-US" altLang="en-US" sz="2200" smtClean="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9947862D-329D-409A-84E3-8071798EE101}" type="slidenum">
              <a:rPr lang="en-US" sz="1000">
                <a:solidFill>
                  <a:schemeClr val="bg2">
                    <a:shade val="50000"/>
                  </a:schemeClr>
                </a:solidFill>
              </a:rPr>
              <a:pPr algn="r" eaLnBrk="1" hangingPunct="1">
                <a:defRPr/>
              </a:pPr>
              <a:t>44</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nchor="b">
            <a:normAutofit fontScale="90000"/>
          </a:bodyPr>
          <a:lstStyle/>
          <a:p>
            <a:pPr eaLnBrk="1" hangingPunct="1">
              <a:defRPr/>
            </a:pPr>
            <a:r>
              <a:rPr lang="en-US" sz="3200" b="1" smtClean="0">
                <a:effectLst>
                  <a:outerShdw blurRad="38100" dist="38100" dir="2700000" algn="tl">
                    <a:srgbClr val="C0C0C0"/>
                  </a:outerShdw>
                </a:effectLst>
              </a:rPr>
              <a:t>Phân rã thành dạng chuẩn BC (hay chuẩn 3) </a:t>
            </a:r>
            <a:br>
              <a:rPr lang="en-US" sz="3200" b="1" smtClean="0">
                <a:effectLst>
                  <a:outerShdw blurRad="38100" dist="38100" dir="2700000" algn="tl">
                    <a:srgbClr val="C0C0C0"/>
                  </a:outerShdw>
                </a:effectLst>
              </a:rPr>
            </a:br>
            <a:r>
              <a:rPr lang="en-US" sz="3200" b="1" smtClean="0">
                <a:effectLst>
                  <a:outerShdw blurRad="38100" dist="38100" dir="2700000" algn="tl">
                    <a:srgbClr val="C0C0C0"/>
                  </a:outerShdw>
                </a:effectLst>
              </a:rPr>
              <a:t>bảo toàn thông tin</a:t>
            </a:r>
          </a:p>
        </p:txBody>
      </p:sp>
      <p:sp>
        <p:nvSpPr>
          <p:cNvPr id="52227" name="Rectangle 3"/>
          <p:cNvSpPr>
            <a:spLocks noGrp="1" noChangeArrowheads="1"/>
          </p:cNvSpPr>
          <p:nvPr>
            <p:ph idx="4294967295"/>
          </p:nvPr>
        </p:nvSpPr>
        <p:spPr>
          <a:xfrm>
            <a:off x="381000" y="1066800"/>
            <a:ext cx="8183563" cy="4187825"/>
          </a:xfrm>
        </p:spPr>
        <p:txBody>
          <a:bodyPr lIns="182880" tIns="91440"/>
          <a:lstStyle/>
          <a:p>
            <a:pPr marL="2452688" lvl="3" indent="-412750" algn="just" eaLnBrk="1" hangingPunct="1">
              <a:buFont typeface="Wingdings" pitchFamily="2" charset="2"/>
              <a:buNone/>
            </a:pPr>
            <a:endParaRPr lang="en-US" altLang="en-US" sz="2200" b="1" smtClean="0"/>
          </a:p>
          <a:p>
            <a:pPr marL="346075" indent="-346075" eaLnBrk="1" hangingPunct="1">
              <a:buFont typeface="Wingdings" pitchFamily="2" charset="2"/>
              <a:buNone/>
            </a:pPr>
            <a:r>
              <a:rPr lang="en-US" altLang="en-US" sz="2200" b="1" smtClean="0"/>
              <a:t>2. Thuật toán phân rã Q,F thành dạng chuẩn BC (hay chuẩn 3) bảo toàn thông tin</a:t>
            </a:r>
          </a:p>
          <a:p>
            <a:pPr marL="346075" indent="-346075" eaLnBrk="1" hangingPunct="1"/>
            <a:r>
              <a:rPr lang="en-US" altLang="en-US" sz="2200" smtClean="0"/>
              <a:t>Ngược lại nếu không tìm thấy thì có hai trường hợp:</a:t>
            </a:r>
          </a:p>
          <a:p>
            <a:pPr marL="803275" lvl="1" indent="-342900" eaLnBrk="1" hangingPunct="1"/>
            <a:r>
              <a:rPr lang="en-US" altLang="en-US" sz="2000" smtClean="0"/>
              <a:t>Trường hợp 1:  mọi phụ thuộc hàm trong Fi đều cóvế trái là siêu khóa thì Qi đạt chuẩn BC</a:t>
            </a:r>
          </a:p>
          <a:p>
            <a:pPr marL="803275" lvl="1" indent="-342900" eaLnBrk="1" hangingPunct="1"/>
            <a:r>
              <a:rPr lang="en-US" altLang="en-US" sz="2000" smtClean="0"/>
              <a:t>Trường hợp 2: nếu có phụ thuộc hàm có vế trái không là siêu khóa và vế phải là thuộc tính khóa thì Qi đạt chuẩn 3.</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8AE3B1EA-2BD7-4287-A692-5E3EB225C956}" type="slidenum">
              <a:rPr lang="en-US" sz="1000">
                <a:solidFill>
                  <a:schemeClr val="bg2">
                    <a:shade val="50000"/>
                  </a:schemeClr>
                </a:solidFill>
              </a:rPr>
              <a:pPr algn="r" eaLnBrk="1" hangingPunct="1">
                <a:defRPr/>
              </a:pPr>
              <a:t>45</a:t>
            </a:fld>
            <a:endParaRPr lang="en-US" sz="1000">
              <a:solidFill>
                <a:schemeClr val="bg2">
                  <a:shade val="50000"/>
                </a:schemeClr>
              </a:solidFill>
            </a:endParaRPr>
          </a:p>
        </p:txBody>
      </p:sp>
      <p:sp>
        <p:nvSpPr>
          <p:cNvPr id="52229" name="Text Box 5"/>
          <p:cNvSpPr txBox="1">
            <a:spLocks noChangeArrowheads="1"/>
          </p:cNvSpPr>
          <p:nvPr/>
        </p:nvSpPr>
        <p:spPr bwMode="auto">
          <a:xfrm>
            <a:off x="2362200" y="6324600"/>
            <a:ext cx="3857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800">
                <a:latin typeface="Verdana" pitchFamily="34" charset="0"/>
              </a:rPr>
              <a:t>Ví dụ: Giáo trình CSDL trang 67</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nchor="b">
            <a:normAutofit fontScale="90000"/>
          </a:bodyPr>
          <a:lstStyle/>
          <a:p>
            <a:pPr eaLnBrk="1" hangingPunct="1">
              <a:defRPr/>
            </a:pPr>
            <a:r>
              <a:rPr lang="en-US" sz="3200" b="1" smtClean="0">
                <a:effectLst>
                  <a:outerShdw blurRad="38100" dist="38100" dir="2700000" algn="tl">
                    <a:srgbClr val="C0C0C0"/>
                  </a:outerShdw>
                </a:effectLst>
              </a:rPr>
              <a:t>Phân rã thành dạng chuẩn BC (hay chuẩn 3) </a:t>
            </a:r>
            <a:br>
              <a:rPr lang="en-US" sz="3200" b="1" smtClean="0">
                <a:effectLst>
                  <a:outerShdw blurRad="38100" dist="38100" dir="2700000" algn="tl">
                    <a:srgbClr val="C0C0C0"/>
                  </a:outerShdw>
                </a:effectLst>
              </a:rPr>
            </a:br>
            <a:r>
              <a:rPr lang="en-US" sz="3200" b="1" smtClean="0">
                <a:effectLst>
                  <a:outerShdw blurRad="38100" dist="38100" dir="2700000" algn="tl">
                    <a:srgbClr val="C0C0C0"/>
                  </a:outerShdw>
                </a:effectLst>
              </a:rPr>
              <a:t>bảo toàn thông tin</a:t>
            </a:r>
          </a:p>
        </p:txBody>
      </p:sp>
      <p:sp>
        <p:nvSpPr>
          <p:cNvPr id="53251" name="Rectangle 3"/>
          <p:cNvSpPr>
            <a:spLocks noGrp="1" noChangeArrowheads="1"/>
          </p:cNvSpPr>
          <p:nvPr>
            <p:ph idx="4294967295"/>
          </p:nvPr>
        </p:nvSpPr>
        <p:spPr>
          <a:xfrm>
            <a:off x="381000" y="1066800"/>
            <a:ext cx="8183563" cy="4187825"/>
          </a:xfrm>
        </p:spPr>
        <p:txBody>
          <a:bodyPr lIns="182880" tIns="91440"/>
          <a:lstStyle/>
          <a:p>
            <a:pPr marL="2452688" lvl="3" indent="-412750" algn="just" eaLnBrk="1" hangingPunct="1">
              <a:buFont typeface="Wingdings" pitchFamily="2" charset="2"/>
              <a:buNone/>
            </a:pPr>
            <a:endParaRPr lang="en-US" altLang="en-US" sz="2200" smtClean="0"/>
          </a:p>
          <a:p>
            <a:pPr marL="346075" indent="-346075" eaLnBrk="1" hangingPunct="1">
              <a:buFont typeface="Wingdings" pitchFamily="2" charset="2"/>
              <a:buNone/>
            </a:pPr>
            <a:r>
              <a:rPr lang="en-US" altLang="en-US" sz="2200" smtClean="0"/>
              <a:t>3. </a:t>
            </a:r>
            <a:r>
              <a:rPr lang="en-US" altLang="en-US" sz="2200" u="sng" smtClean="0"/>
              <a:t>Thuật Toán phân rã Q, F thành dạng chuẩn BC bảo toàn thông tin</a:t>
            </a:r>
          </a:p>
          <a:p>
            <a:pPr marL="346075" indent="-346075" eaLnBrk="1" hangingPunct="1"/>
            <a:r>
              <a:rPr lang="en-US" altLang="en-US" sz="2200" u="sng" smtClean="0"/>
              <a:t>Bước 1</a:t>
            </a:r>
            <a:r>
              <a:rPr lang="en-US" altLang="en-US" sz="2200" smtClean="0"/>
              <a:t>:	Z’ = Q+</a:t>
            </a:r>
            <a:endParaRPr lang="en-US" altLang="en-US" sz="2200" u="sng" smtClean="0"/>
          </a:p>
          <a:p>
            <a:pPr marL="346075" indent="-346075" eaLnBrk="1" hangingPunct="1"/>
            <a:r>
              <a:rPr lang="en-US" altLang="en-US" sz="2200" u="sng" smtClean="0"/>
              <a:t>Bước 2</a:t>
            </a:r>
            <a:r>
              <a:rPr lang="en-US" altLang="en-US" sz="2200" smtClean="0"/>
              <a:t>:	phân rã Z’ theo thuật toán chi tiết để được 2 lược đồ Z’-A và XA trong đó XA ở dạng chuẩn BC và X </a:t>
            </a:r>
            <a:r>
              <a:rPr lang="en-US" altLang="en-US" sz="2200" smtClean="0">
                <a:sym typeface="Symbol" pitchFamily="18" charset="2"/>
              </a:rPr>
              <a:t></a:t>
            </a:r>
            <a:r>
              <a:rPr lang="en-US" altLang="en-US" sz="2200" smtClean="0"/>
              <a:t> A</a:t>
            </a:r>
          </a:p>
          <a:p>
            <a:pPr marL="803275" lvl="1" indent="-342900" eaLnBrk="1" hangingPunct="1"/>
            <a:r>
              <a:rPr lang="en-US" altLang="en-US" sz="2000" smtClean="0"/>
              <a:t>Nếu thuật toán chi tiết cho kết quả thì qua bước 3</a:t>
            </a:r>
          </a:p>
          <a:p>
            <a:pPr marL="803275" lvl="1" indent="-342900" eaLnBrk="1" hangingPunct="1"/>
            <a:r>
              <a:rPr lang="en-US" altLang="en-US" sz="2000" smtClean="0"/>
              <a:t>Ngược lại kết thúc thuật toán </a:t>
            </a:r>
            <a:endParaRPr lang="en-US" altLang="en-US" sz="2000" u="sng" smtClean="0"/>
          </a:p>
          <a:p>
            <a:pPr marL="346075" indent="-346075" eaLnBrk="1" hangingPunct="1"/>
            <a:r>
              <a:rPr lang="en-US" altLang="en-US" sz="2200" u="sng" smtClean="0"/>
              <a:t>Bước 3</a:t>
            </a:r>
            <a:r>
              <a:rPr lang="en-US" altLang="en-US" sz="2200" smtClean="0"/>
              <a:t>:	nhận XA là một lược đồ con của các  lược đồ kết quả  Q1,...,Qk</a:t>
            </a:r>
            <a:endParaRPr lang="en-US" altLang="en-US" sz="2200" u="sng" smtClean="0"/>
          </a:p>
          <a:p>
            <a:pPr marL="346075" indent="-346075" eaLnBrk="1" hangingPunct="1"/>
            <a:r>
              <a:rPr lang="en-US" altLang="en-US" sz="2200" u="sng" smtClean="0"/>
              <a:t>Bước 4</a:t>
            </a:r>
            <a:r>
              <a:rPr lang="en-US" altLang="en-US" sz="2200" smtClean="0"/>
              <a:t>: thực hiện phân rã Z’-A,F</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948F3F1D-5222-4FB2-A9F7-07412D58E6EA}" type="slidenum">
              <a:rPr lang="en-US" sz="1000">
                <a:solidFill>
                  <a:schemeClr val="bg2">
                    <a:shade val="50000"/>
                  </a:schemeClr>
                </a:solidFill>
              </a:rPr>
              <a:pPr algn="r" eaLnBrk="1" hangingPunct="1">
                <a:defRPr/>
              </a:pPr>
              <a:t>46</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nchor="b">
            <a:normAutofit fontScale="90000"/>
          </a:bodyPr>
          <a:lstStyle/>
          <a:p>
            <a:pPr eaLnBrk="1" hangingPunct="1">
              <a:defRPr/>
            </a:pPr>
            <a:r>
              <a:rPr lang="en-US" sz="3200" b="1" smtClean="0">
                <a:effectLst>
                  <a:outerShdw blurRad="38100" dist="38100" dir="2700000" algn="tl">
                    <a:srgbClr val="C0C0C0"/>
                  </a:outerShdw>
                </a:effectLst>
              </a:rPr>
              <a:t>Phân rã thành dạng chuẩn BC (hay chuẩn 3) </a:t>
            </a:r>
            <a:br>
              <a:rPr lang="en-US" sz="3200" b="1" smtClean="0">
                <a:effectLst>
                  <a:outerShdw blurRad="38100" dist="38100" dir="2700000" algn="tl">
                    <a:srgbClr val="C0C0C0"/>
                  </a:outerShdw>
                </a:effectLst>
              </a:rPr>
            </a:br>
            <a:r>
              <a:rPr lang="en-US" sz="3200" b="1" smtClean="0">
                <a:effectLst>
                  <a:outerShdw blurRad="38100" dist="38100" dir="2700000" algn="tl">
                    <a:srgbClr val="C0C0C0"/>
                  </a:outerShdw>
                </a:effectLst>
              </a:rPr>
              <a:t>bảo toàn thông tin</a:t>
            </a:r>
          </a:p>
        </p:txBody>
      </p:sp>
      <p:sp>
        <p:nvSpPr>
          <p:cNvPr id="54275" name="Rectangle 3"/>
          <p:cNvSpPr>
            <a:spLocks noGrp="1" noChangeArrowheads="1"/>
          </p:cNvSpPr>
          <p:nvPr>
            <p:ph idx="4294967295"/>
          </p:nvPr>
        </p:nvSpPr>
        <p:spPr>
          <a:xfrm>
            <a:off x="381000" y="1066800"/>
            <a:ext cx="8183563" cy="4187825"/>
          </a:xfrm>
        </p:spPr>
        <p:txBody>
          <a:bodyPr lIns="182880" tIns="91440"/>
          <a:lstStyle/>
          <a:p>
            <a:pPr marL="2452688" lvl="3" indent="-412750" algn="just" eaLnBrk="1" hangingPunct="1">
              <a:buFont typeface="Wingdings" pitchFamily="2" charset="2"/>
              <a:buNone/>
            </a:pPr>
            <a:endParaRPr lang="en-US" altLang="en-US" sz="2200" smtClean="0"/>
          </a:p>
          <a:p>
            <a:pPr marL="346075" indent="-346075" eaLnBrk="1" hangingPunct="1">
              <a:buFont typeface="Wingdings" pitchFamily="2" charset="2"/>
              <a:buNone/>
            </a:pPr>
            <a:r>
              <a:rPr lang="en-US" altLang="en-US" sz="2200" smtClean="0"/>
              <a:t>3. </a:t>
            </a:r>
            <a:r>
              <a:rPr lang="en-US" altLang="en-US" sz="2200" u="sng" smtClean="0"/>
              <a:t>Thuật Toán phân rã Q, F thành dạng chuẩn BC bảo toàn thông tin</a:t>
            </a:r>
          </a:p>
          <a:p>
            <a:pPr marL="346075" indent="-346075" eaLnBrk="1" hangingPunct="1"/>
            <a:r>
              <a:rPr lang="en-US" altLang="en-US" sz="2200" smtClean="0"/>
              <a:t>Thuật toán chi tiết  </a:t>
            </a:r>
            <a:endParaRPr lang="en-US" altLang="en-US" sz="2200" u="sng" smtClean="0"/>
          </a:p>
          <a:p>
            <a:pPr marL="346075" indent="-346075" eaLnBrk="1" hangingPunct="1"/>
            <a:r>
              <a:rPr lang="en-US" altLang="en-US" sz="2200" u="sng" smtClean="0"/>
              <a:t>Bước 1</a:t>
            </a:r>
            <a:r>
              <a:rPr lang="en-US" altLang="en-US" sz="2200" smtClean="0"/>
              <a:t>:	</a:t>
            </a:r>
          </a:p>
          <a:p>
            <a:pPr marL="803275" lvl="1" indent="-342900" eaLnBrk="1" hangingPunct="1"/>
            <a:r>
              <a:rPr lang="en-US" altLang="en-US" sz="2000" smtClean="0"/>
              <a:t>Nếu Z’  không chứa AB sao cho (Z’-AB)</a:t>
            </a:r>
            <a:r>
              <a:rPr lang="en-US" altLang="en-US" sz="2000" smtClean="0">
                <a:sym typeface="Symbol" pitchFamily="18" charset="2"/>
              </a:rPr>
              <a:t></a:t>
            </a:r>
            <a:r>
              <a:rPr lang="en-US" altLang="en-US" sz="2000" smtClean="0"/>
              <a:t>A. thì báo không phân rã được.</a:t>
            </a:r>
          </a:p>
          <a:p>
            <a:pPr marL="803275" lvl="1" indent="-342900" eaLnBrk="1" hangingPunct="1"/>
            <a:r>
              <a:rPr lang="en-US" altLang="en-US" sz="2000" smtClean="0"/>
              <a:t>Ngược lại qua bước 2</a:t>
            </a:r>
            <a:endParaRPr lang="en-US" altLang="en-US" sz="2000" u="sng" smtClean="0"/>
          </a:p>
          <a:p>
            <a:pPr marL="346075" indent="-346075" eaLnBrk="1" hangingPunct="1"/>
            <a:r>
              <a:rPr lang="en-US" altLang="en-US" sz="2200" u="sng" smtClean="0"/>
              <a:t>Bước 2</a:t>
            </a:r>
            <a:r>
              <a:rPr lang="en-US" altLang="en-US" sz="2200" smtClean="0"/>
              <a:t>:	đặt Y’ = Z’ </a:t>
            </a:r>
            <a:endParaRPr lang="en-US" altLang="en-US" sz="2200" u="sng" smtClean="0"/>
          </a:p>
          <a:p>
            <a:pPr marL="346075" indent="-346075" eaLnBrk="1" hangingPunct="1"/>
            <a:r>
              <a:rPr lang="en-US" altLang="en-US" sz="2200" u="sng" smtClean="0"/>
              <a:t>Bước 3</a:t>
            </a:r>
            <a:r>
              <a:rPr lang="en-US" altLang="en-US" sz="2200" smtClean="0"/>
              <a:t>: nếu Y’ chứa AB sao cho (Y’-AB)</a:t>
            </a:r>
            <a:r>
              <a:rPr lang="en-US" altLang="en-US" sz="2200" smtClean="0">
                <a:sym typeface="Symbol" pitchFamily="18" charset="2"/>
              </a:rPr>
              <a:t></a:t>
            </a:r>
            <a:r>
              <a:rPr lang="en-US" altLang="en-US" sz="2200" smtClean="0"/>
              <a:t>A. thì gán Y’ = Y’–B  thực hiện lại bước 2</a:t>
            </a:r>
            <a:endParaRPr lang="en-US" altLang="en-US" sz="2200" u="sng" smtClean="0"/>
          </a:p>
          <a:p>
            <a:pPr marL="346075" indent="-346075" eaLnBrk="1" hangingPunct="1"/>
            <a:r>
              <a:rPr lang="en-US" altLang="en-US" sz="2200" u="sng" smtClean="0"/>
              <a:t>Bước 4</a:t>
            </a:r>
            <a:r>
              <a:rPr lang="en-US" altLang="en-US" sz="2200" smtClean="0"/>
              <a:t>: bước 3 cho kết quả Y’ = XA với XA ở dạng chuẩn BC và X </a:t>
            </a:r>
            <a:r>
              <a:rPr lang="en-US" altLang="en-US" sz="2200" smtClean="0">
                <a:sym typeface="Symbol" pitchFamily="18" charset="2"/>
              </a:rPr>
              <a:t></a:t>
            </a:r>
            <a:r>
              <a:rPr lang="en-US" altLang="en-US" sz="2200" smtClean="0"/>
              <a:t> A. Trả về XA</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B955D095-3C36-4D94-91DF-E8B1D3E17F90}" type="slidenum">
              <a:rPr lang="en-US" sz="1000">
                <a:solidFill>
                  <a:schemeClr val="bg2">
                    <a:shade val="50000"/>
                  </a:schemeClr>
                </a:solidFill>
              </a:rPr>
              <a:pPr algn="r" eaLnBrk="1" hangingPunct="1">
                <a:defRPr/>
              </a:pPr>
              <a:t>47</a:t>
            </a:fld>
            <a:endParaRPr lang="en-US" sz="1000">
              <a:solidFill>
                <a:schemeClr val="bg2">
                  <a:shade val="50000"/>
                </a:schemeClr>
              </a:solidFill>
            </a:endParaRPr>
          </a:p>
        </p:txBody>
      </p:sp>
      <p:sp>
        <p:nvSpPr>
          <p:cNvPr id="54277" name="Text Box 5"/>
          <p:cNvSpPr txBox="1">
            <a:spLocks noChangeArrowheads="1"/>
          </p:cNvSpPr>
          <p:nvPr/>
        </p:nvSpPr>
        <p:spPr bwMode="auto">
          <a:xfrm>
            <a:off x="2362200" y="6324600"/>
            <a:ext cx="3857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800">
                <a:solidFill>
                  <a:srgbClr val="CC3300"/>
                </a:solidFill>
                <a:latin typeface="Verdana" pitchFamily="34" charset="0"/>
              </a:rPr>
              <a:t>Ví dụ: Giáo trình CSDL trang 71</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nchor="b">
            <a:normAutofit fontScale="90000"/>
          </a:bodyPr>
          <a:lstStyle/>
          <a:p>
            <a:pPr eaLnBrk="1" hangingPunct="1">
              <a:defRPr/>
            </a:pPr>
            <a:r>
              <a:rPr lang="en-US" sz="2800" b="1" smtClean="0"/>
              <a:t>Phân rã thành dạng chuẩn 3 vừa bảo toàn thông tin </a:t>
            </a:r>
            <a:br>
              <a:rPr lang="en-US" sz="2800" b="1" smtClean="0"/>
            </a:br>
            <a:r>
              <a:rPr lang="en-US" sz="2800" b="1" smtClean="0"/>
              <a:t>vừa bảo toàn phụ thuộc hàm</a:t>
            </a:r>
          </a:p>
        </p:txBody>
      </p:sp>
      <p:sp>
        <p:nvSpPr>
          <p:cNvPr id="55299" name="Rectangle 3"/>
          <p:cNvSpPr>
            <a:spLocks noGrp="1" noChangeArrowheads="1"/>
          </p:cNvSpPr>
          <p:nvPr>
            <p:ph idx="4294967295"/>
          </p:nvPr>
        </p:nvSpPr>
        <p:spPr>
          <a:xfrm>
            <a:off x="381000" y="533400"/>
            <a:ext cx="8305800" cy="4187825"/>
          </a:xfrm>
        </p:spPr>
        <p:txBody>
          <a:bodyPr lIns="182880" tIns="91440"/>
          <a:lstStyle/>
          <a:p>
            <a:pPr marL="2452688" lvl="3" indent="-412750" algn="just" eaLnBrk="1" hangingPunct="1">
              <a:buFont typeface="Wingdings" pitchFamily="2" charset="2"/>
              <a:buNone/>
            </a:pPr>
            <a:endParaRPr lang="en-US" altLang="en-US" sz="2200" u="sng" smtClean="0"/>
          </a:p>
          <a:p>
            <a:pPr marL="1843088" lvl="2" indent="-457200" algn="just" eaLnBrk="1" hangingPunct="1"/>
            <a:endParaRPr lang="en-US" altLang="en-US" sz="2200" b="1" u="sng" smtClean="0"/>
          </a:p>
          <a:p>
            <a:pPr marL="346075" indent="-346075" algn="just" eaLnBrk="1" hangingPunct="1">
              <a:buFont typeface="Wingdings" pitchFamily="2" charset="2"/>
              <a:buNone/>
            </a:pPr>
            <a:r>
              <a:rPr lang="en-US" altLang="en-US" sz="2200" b="1" u="sng" smtClean="0"/>
              <a:t>1.  Thuật Toán phân rã Q, F thành dạng chuẩn 3, bảo toàn thông tin, bảo toàn phụ thuộc hàm</a:t>
            </a:r>
            <a:endParaRPr lang="en-US" altLang="en-US" sz="2200" u="sng" smtClean="0"/>
          </a:p>
          <a:p>
            <a:pPr marL="346075" indent="-346075" algn="just" eaLnBrk="1" hangingPunct="1"/>
            <a:r>
              <a:rPr lang="en-US" altLang="en-US" sz="2000" smtClean="0"/>
              <a:t>Dữ liệu vào: lược đồ quan hệ Q và tập phụ thuộc hàm F.</a:t>
            </a:r>
          </a:p>
          <a:p>
            <a:pPr marL="346075" indent="-346075" algn="just" eaLnBrk="1" hangingPunct="1"/>
            <a:r>
              <a:rPr lang="en-US" altLang="en-US" sz="2000" smtClean="0"/>
              <a:t>Dữ liệu ra: một phân rã sao cho mỗi lược đồ quan hệ con đều đạt chuẩn 3 vừa bảo toàn thông tin vừa bảo toàn phụ thuộc hàm.</a:t>
            </a:r>
          </a:p>
          <a:p>
            <a:pPr marL="346075" indent="-346075" algn="just" eaLnBrk="1" hangingPunct="1">
              <a:buFont typeface="Wingdings" pitchFamily="2" charset="2"/>
              <a:buAutoNum type="arabicPeriod"/>
            </a:pPr>
            <a:r>
              <a:rPr lang="en-US" altLang="en-US" sz="2000" smtClean="0"/>
              <a:t>Tìm phủ tối thiểu Ftt của F</a:t>
            </a:r>
          </a:p>
          <a:p>
            <a:pPr marL="346075" indent="-346075" algn="just" eaLnBrk="1" hangingPunct="1">
              <a:buFont typeface="Wingdings" pitchFamily="2" charset="2"/>
              <a:buAutoNum type="arabicPeriod"/>
            </a:pPr>
            <a:r>
              <a:rPr lang="en-US" altLang="en-US" sz="2000" smtClean="0"/>
              <a:t>Nếu có một phụ thuộc hàm nào của Ftt mà liên quan đến tất cả các thuộc tính của Q thì kết quả phân rã chính là Q ( Q không thể phân rã)</a:t>
            </a:r>
          </a:p>
          <a:p>
            <a:pPr marL="346075" indent="-346075" algn="just" eaLnBrk="1" hangingPunct="1">
              <a:buFont typeface="Wingdings" pitchFamily="2" charset="2"/>
              <a:buAutoNum type="arabicPeriod"/>
            </a:pPr>
            <a:r>
              <a:rPr lang="en-US" altLang="en-US" sz="2000" smtClean="0"/>
              <a:t>Nếu có những thuộc tính của Q không nằm trong một phụ thuộc nào của Ftt - dù ở vế phải hay vế trái của F thì chúng tạo thành một lược đồ cần tìm.</a:t>
            </a:r>
          </a:p>
          <a:p>
            <a:pPr marL="346075" indent="-346075" algn="just" eaLnBrk="1" hangingPunct="1">
              <a:buFont typeface="Wingdings" pitchFamily="2" charset="2"/>
              <a:buAutoNum type="arabicPeriod"/>
            </a:pPr>
            <a:r>
              <a:rPr lang="en-US" altLang="en-US" sz="2000" smtClean="0"/>
              <a:t>Cứ mỗi phụ thuộc hàm X </a:t>
            </a:r>
            <a:r>
              <a:rPr lang="en-US" altLang="en-US" sz="2000" smtClean="0">
                <a:sym typeface="Symbol" pitchFamily="18" charset="2"/>
              </a:rPr>
              <a:t></a:t>
            </a:r>
            <a:r>
              <a:rPr lang="en-US" altLang="en-US" sz="2000" smtClean="0"/>
              <a:t> A </a:t>
            </a:r>
            <a:r>
              <a:rPr lang="en-US" altLang="en-US" sz="2000" smtClean="0">
                <a:sym typeface="Symbol" pitchFamily="18" charset="2"/>
              </a:rPr>
              <a:t></a:t>
            </a:r>
            <a:r>
              <a:rPr lang="en-US" altLang="en-US" sz="2000" smtClean="0"/>
              <a:t> Ftt thì XA là một lược đồ cần tìm</a:t>
            </a:r>
          </a:p>
          <a:p>
            <a:pPr marL="346075" indent="-346075" algn="just" eaLnBrk="1" hangingPunct="1">
              <a:buFont typeface="Wingdings" pitchFamily="2" charset="2"/>
              <a:buAutoNum type="arabicPeriod"/>
            </a:pPr>
            <a:r>
              <a:rPr lang="en-US" altLang="en-US" sz="2000" smtClean="0"/>
              <a:t>Nếu có một lược đồ con chứa khóa K của Q thì kết thúc thuật toán</a:t>
            </a:r>
          </a:p>
          <a:p>
            <a:pPr marL="346075" indent="-346075" algn="just" eaLnBrk="1" hangingPunct="1">
              <a:buFont typeface="Wingdings" pitchFamily="2" charset="2"/>
              <a:buNone/>
            </a:pPr>
            <a:r>
              <a:rPr lang="en-US" altLang="en-US" sz="2000" smtClean="0"/>
              <a:t>	Ngược lại tạo một lược đồ con K</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B46CBC0-EDBF-45A5-A46F-AF61935671FB}" type="slidenum">
              <a:rPr lang="en-US" sz="1000">
                <a:solidFill>
                  <a:schemeClr val="bg2">
                    <a:shade val="50000"/>
                  </a:schemeClr>
                </a:solidFill>
              </a:rPr>
              <a:pPr algn="r" eaLnBrk="1" hangingPunct="1">
                <a:defRPr/>
              </a:pPr>
              <a:t>48</a:t>
            </a:fld>
            <a:endParaRPr lang="en-US" sz="1000">
              <a:solidFill>
                <a:schemeClr val="bg2">
                  <a:shade val="50000"/>
                </a:schemeClr>
              </a:solidFill>
            </a:endParaRPr>
          </a:p>
        </p:txBody>
      </p:sp>
      <p:sp>
        <p:nvSpPr>
          <p:cNvPr id="55301" name="Text Box 6"/>
          <p:cNvSpPr txBox="1">
            <a:spLocks noChangeArrowheads="1"/>
          </p:cNvSpPr>
          <p:nvPr/>
        </p:nvSpPr>
        <p:spPr bwMode="auto">
          <a:xfrm>
            <a:off x="2362200" y="6324600"/>
            <a:ext cx="3857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800">
                <a:solidFill>
                  <a:srgbClr val="CC3300"/>
                </a:solidFill>
                <a:latin typeface="Verdana" pitchFamily="34" charset="0"/>
              </a:rPr>
              <a:t>Ví dụ: Giáo trình CSDL trang 71</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Giải thuật phân rã BCNF</a:t>
            </a:r>
          </a:p>
        </p:txBody>
      </p:sp>
      <p:sp>
        <p:nvSpPr>
          <p:cNvPr id="56323"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mtClean="0"/>
              <a:t>R=(U,F) là 1 lược đồ quan hệ không ở chuẩn BCNF.</a:t>
            </a:r>
          </a:p>
          <a:p>
            <a:pPr eaLnBrk="1" hangingPunct="1"/>
            <a:r>
              <a:rPr lang="en-US" altLang="en-US" smtClean="0"/>
              <a:t>Giải thuật: thực hiện lặp lại việc phân chia R thành những lược đồ nhỏ hơn sao cho các lược đồ mới có ít FD vi phạm BCNF hơn. Giải thuật kết thúc khi tất cả lược đồ kết quả đều ở dạng BCNF</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2FD39B59-BDC6-4805-B813-D7293DCE5666}" type="slidenum">
              <a:rPr lang="en-US" sz="1000">
                <a:solidFill>
                  <a:schemeClr val="bg2">
                    <a:shade val="50000"/>
                  </a:schemeClr>
                </a:solidFill>
              </a:rPr>
              <a:pPr algn="r" eaLnBrk="1" hangingPunct="1">
                <a:defRPr/>
              </a:pPr>
              <a:t>49</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Tính chất của phân rã lược đồ</a:t>
            </a:r>
          </a:p>
        </p:txBody>
      </p:sp>
      <p:sp>
        <p:nvSpPr>
          <p:cNvPr id="11267" name="Rectangle 3"/>
          <p:cNvSpPr>
            <a:spLocks noGrp="1" noChangeArrowheads="1"/>
          </p:cNvSpPr>
          <p:nvPr>
            <p:ph idx="4294967295"/>
          </p:nvPr>
        </p:nvSpPr>
        <p:spPr>
          <a:xfrm>
            <a:off x="457200" y="1676400"/>
            <a:ext cx="8183563" cy="4187825"/>
          </a:xfrm>
        </p:spPr>
        <p:txBody>
          <a:bodyPr lIns="182880" tIns="91440"/>
          <a:lstStyle/>
          <a:p>
            <a:pPr algn="just" eaLnBrk="1" hangingPunct="1"/>
            <a:r>
              <a:rPr lang="en-US" altLang="en-US" sz="2400" smtClean="0"/>
              <a:t>Vì chuẩn BCNF không có dư thừa và chuẩn 3NF tuy có dư thừa nhưng cũng hạn chế, nên việc phân rã lược đồ sẽ chỉ tập trung vào hai dạng này.</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72FBDDC4-FB68-4D55-B88E-2484B70776DE}" type="slidenum">
              <a:rPr lang="en-US" sz="1000">
                <a:solidFill>
                  <a:schemeClr val="bg2">
                    <a:shade val="50000"/>
                  </a:schemeClr>
                </a:solidFill>
                <a:latin typeface="Verdana" pitchFamily="34" charset="0"/>
              </a:rPr>
              <a:pPr>
                <a:defRPr/>
              </a:pPr>
              <a:t>5</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Giải thuật phân rã BCNF</a:t>
            </a:r>
          </a:p>
        </p:txBody>
      </p:sp>
      <p:sp>
        <p:nvSpPr>
          <p:cNvPr id="57347" name="Rectangle 3"/>
          <p:cNvSpPr>
            <a:spLocks noGrp="1" noChangeArrowheads="1"/>
          </p:cNvSpPr>
          <p:nvPr>
            <p:ph idx="4294967295"/>
          </p:nvPr>
        </p:nvSpPr>
        <p:spPr>
          <a:xfrm>
            <a:off x="533400" y="1676400"/>
            <a:ext cx="7848600" cy="4187825"/>
          </a:xfrm>
        </p:spPr>
        <p:txBody>
          <a:bodyPr lIns="182880" tIns="91440"/>
          <a:lstStyle/>
          <a:p>
            <a:pPr algn="just" eaLnBrk="1" hangingPunct="1">
              <a:buFont typeface="Wingdings" pitchFamily="2" charset="2"/>
              <a:buNone/>
            </a:pPr>
            <a:r>
              <a:rPr lang="en-US" altLang="en-US" sz="2400" smtClean="0"/>
              <a:t>Input R = (U,F)</a:t>
            </a:r>
          </a:p>
          <a:p>
            <a:pPr algn="just" eaLnBrk="1" hangingPunct="1">
              <a:buFont typeface="Wingdings" pitchFamily="2" charset="2"/>
              <a:buNone/>
            </a:pPr>
            <a:r>
              <a:rPr lang="en-US" altLang="en-US" sz="2400" smtClean="0"/>
              <a:t>Decomposition = R</a:t>
            </a:r>
          </a:p>
          <a:p>
            <a:pPr algn="just" eaLnBrk="1" hangingPunct="1">
              <a:buFont typeface="Wingdings" pitchFamily="2" charset="2"/>
              <a:buNone/>
            </a:pPr>
            <a:r>
              <a:rPr lang="en-US" altLang="en-US" sz="2400" smtClean="0"/>
              <a:t>While có lược đồ  S= (V,F’) trong </a:t>
            </a:r>
            <a:r>
              <a:rPr lang="en-US" altLang="en-US" sz="2400" smtClean="0">
                <a:sym typeface="Symbol" pitchFamily="18" charset="2"/>
              </a:rPr>
              <a:t>Decomposition</a:t>
            </a:r>
            <a:r>
              <a:rPr lang="en-US" altLang="en-US" sz="2400" smtClean="0"/>
              <a:t> không phải BCNF</a:t>
            </a:r>
          </a:p>
          <a:p>
            <a:pPr algn="just" eaLnBrk="1" hangingPunct="1">
              <a:buFont typeface="Wingdings" pitchFamily="2" charset="2"/>
              <a:buNone/>
            </a:pPr>
            <a:r>
              <a:rPr lang="en-US" altLang="en-US" sz="2400" smtClean="0"/>
              <a:t>	/*Nếu có X</a:t>
            </a:r>
            <a:r>
              <a:rPr lang="en-US" altLang="en-US" sz="2400" smtClean="0">
                <a:sym typeface="Wingdings" pitchFamily="2" charset="2"/>
              </a:rPr>
              <a:t>Y </a:t>
            </a:r>
            <a:r>
              <a:rPr lang="en-US" altLang="en-US" sz="2400" smtClean="0">
                <a:sym typeface="Symbol" pitchFamily="18" charset="2"/>
              </a:rPr>
              <a:t>F sao cho X  Y  S và vi phạm BCNF, dùng FD này để phân rã*/</a:t>
            </a:r>
          </a:p>
          <a:p>
            <a:pPr lvl="1" algn="just" eaLnBrk="1" hangingPunct="1"/>
            <a:r>
              <a:rPr lang="en-US" altLang="en-US" sz="2400" smtClean="0">
                <a:sym typeface="Symbol" pitchFamily="18" charset="2"/>
              </a:rPr>
              <a:t>Thay S trong Decomposition với S1 = (XY, F1)</a:t>
            </a:r>
          </a:p>
          <a:p>
            <a:pPr lvl="1" algn="just" eaLnBrk="1" hangingPunct="1"/>
            <a:r>
              <a:rPr lang="en-US" altLang="en-US" sz="2400" smtClean="0">
                <a:sym typeface="Symbol" pitchFamily="18" charset="2"/>
              </a:rPr>
              <a:t>S2=( (S-Y)  X, F2) với F1,F2 là tất cả các FD của F’</a:t>
            </a:r>
          </a:p>
          <a:p>
            <a:pPr algn="just" eaLnBrk="1" hangingPunct="1">
              <a:buFont typeface="Wingdings" pitchFamily="2" charset="2"/>
              <a:buNone/>
            </a:pPr>
            <a:r>
              <a:rPr lang="en-US" altLang="en-US" sz="2400" smtClean="0">
                <a:sym typeface="Symbol" pitchFamily="18" charset="2"/>
              </a:rPr>
              <a:t>End</a:t>
            </a:r>
          </a:p>
          <a:p>
            <a:pPr algn="just" eaLnBrk="1" hangingPunct="1">
              <a:buFont typeface="Wingdings" pitchFamily="2" charset="2"/>
              <a:buNone/>
            </a:pPr>
            <a:r>
              <a:rPr lang="en-US" altLang="en-US" sz="2400" smtClean="0">
                <a:sym typeface="Symbol" pitchFamily="18" charset="2"/>
              </a:rPr>
              <a:t>Return Decomposition</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DEEE1471-9304-4D70-A755-696FFD1F11A1}" type="slidenum">
              <a:rPr lang="en-US" sz="1000">
                <a:solidFill>
                  <a:schemeClr val="bg2">
                    <a:shade val="50000"/>
                  </a:schemeClr>
                </a:solidFill>
                <a:latin typeface="Verdana" pitchFamily="34" charset="0"/>
              </a:rPr>
              <a:pPr>
                <a:defRPr/>
              </a:pPr>
              <a:t>50</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Ví dụ 1</a:t>
            </a:r>
          </a:p>
        </p:txBody>
      </p:sp>
      <p:sp>
        <p:nvSpPr>
          <p:cNvPr id="58371" name="Content Placeholder 2"/>
          <p:cNvSpPr>
            <a:spLocks noGrp="1"/>
          </p:cNvSpPr>
          <p:nvPr>
            <p:ph idx="4294967295"/>
          </p:nvPr>
        </p:nvSpPr>
        <p:spPr>
          <a:xfrm>
            <a:off x="381000" y="1524000"/>
            <a:ext cx="8001000" cy="4187825"/>
          </a:xfrm>
        </p:spPr>
        <p:txBody>
          <a:bodyPr lIns="182880" tIns="91440"/>
          <a:lstStyle/>
          <a:p>
            <a:pPr algn="just" eaLnBrk="1" hangingPunct="1">
              <a:lnSpc>
                <a:spcPct val="110000"/>
              </a:lnSpc>
            </a:pPr>
            <a:r>
              <a:rPr lang="en-US" altLang="en-US" sz="2400" smtClean="0"/>
              <a:t>Cho lược đồ R(</a:t>
            </a:r>
            <a:r>
              <a:rPr lang="en-US" altLang="en-US" sz="2400" i="1" smtClean="0"/>
              <a:t>CSJDPQV) và C là khóa. </a:t>
            </a:r>
          </a:p>
          <a:p>
            <a:pPr algn="just" eaLnBrk="1" hangingPunct="1">
              <a:lnSpc>
                <a:spcPct val="110000"/>
              </a:lnSpc>
            </a:pPr>
            <a:r>
              <a:rPr lang="en-US" altLang="en-US" sz="2400" i="1" smtClean="0"/>
              <a:t>Tập phụ thuộc hàm {C</a:t>
            </a:r>
            <a:r>
              <a:rPr lang="en-US" altLang="en-US" sz="2400" i="1" smtClean="0">
                <a:sym typeface="Wingdings" pitchFamily="2" charset="2"/>
              </a:rPr>
              <a:t> SJDPQV; </a:t>
            </a:r>
            <a:r>
              <a:rPr lang="en-US" altLang="en-US" sz="2400" i="1" smtClean="0"/>
              <a:t>JP</a:t>
            </a:r>
            <a:r>
              <a:rPr lang="en-US" altLang="en-US" sz="2400" i="1" smtClean="0">
                <a:sym typeface="Wingdings" pitchFamily="2" charset="2"/>
              </a:rPr>
              <a:t></a:t>
            </a:r>
            <a:r>
              <a:rPr lang="en-US" altLang="en-US" sz="2400" i="1" smtClean="0"/>
              <a:t> C ; </a:t>
            </a:r>
            <a:r>
              <a:rPr lang="en-US" altLang="en-US" sz="2400" i="1" smtClean="0">
                <a:solidFill>
                  <a:srgbClr val="C00000"/>
                </a:solidFill>
              </a:rPr>
              <a:t>SD </a:t>
            </a:r>
            <a:r>
              <a:rPr lang="en-US" altLang="en-US" sz="2400" i="1" smtClean="0">
                <a:solidFill>
                  <a:srgbClr val="C00000"/>
                </a:solidFill>
                <a:sym typeface="Wingdings" pitchFamily="2" charset="2"/>
              </a:rPr>
              <a:t></a:t>
            </a:r>
            <a:r>
              <a:rPr lang="en-US" altLang="en-US" sz="2400" i="1" smtClean="0">
                <a:solidFill>
                  <a:srgbClr val="C00000"/>
                </a:solidFill>
              </a:rPr>
              <a:t> P</a:t>
            </a:r>
            <a:r>
              <a:rPr lang="en-US" altLang="en-US" sz="2400" i="1" smtClean="0"/>
              <a:t>;J</a:t>
            </a:r>
            <a:r>
              <a:rPr lang="en-US" altLang="en-US" sz="2400" i="1" smtClean="0">
                <a:sym typeface="Wingdings" pitchFamily="2" charset="2"/>
              </a:rPr>
              <a:t>S}</a:t>
            </a:r>
            <a:r>
              <a:rPr lang="en-US" altLang="en-US" sz="2400" i="1" smtClean="0"/>
              <a:t>. </a:t>
            </a:r>
          </a:p>
          <a:p>
            <a:pPr algn="just" eaLnBrk="1" hangingPunct="1">
              <a:lnSpc>
                <a:spcPct val="110000"/>
              </a:lnSpc>
            </a:pPr>
            <a:r>
              <a:rPr lang="en-US" altLang="en-US" sz="2400" i="1" smtClean="0"/>
              <a:t>Do SD</a:t>
            </a:r>
            <a:r>
              <a:rPr lang="en-US" altLang="en-US" sz="2400" i="1" smtClean="0">
                <a:sym typeface="Wingdings" pitchFamily="2" charset="2"/>
              </a:rPr>
              <a:t>P vi phạm chuẩn BCNF nên tách thành 2 lược đồ</a:t>
            </a:r>
            <a:r>
              <a:rPr lang="en-US" altLang="en-US" sz="2400" i="1" smtClean="0"/>
              <a:t>.</a:t>
            </a:r>
          </a:p>
          <a:p>
            <a:pPr lvl="1" algn="just" eaLnBrk="1" hangingPunct="1">
              <a:lnSpc>
                <a:spcPct val="110000"/>
              </a:lnSpc>
            </a:pPr>
            <a:r>
              <a:rPr lang="en-US" altLang="en-US" sz="2400" i="1" smtClean="0"/>
              <a:t> R1(SDP) ở dạng chuẩn BCNF. </a:t>
            </a:r>
          </a:p>
          <a:p>
            <a:pPr lvl="1" algn="just" eaLnBrk="1" hangingPunct="1">
              <a:lnSpc>
                <a:spcPct val="110000"/>
              </a:lnSpc>
            </a:pPr>
            <a:r>
              <a:rPr lang="en-US" altLang="en-US" sz="2400" i="1" smtClean="0"/>
              <a:t> R2(CSJDQV): vì J</a:t>
            </a:r>
            <a:r>
              <a:rPr lang="en-US" altLang="en-US" sz="2400" i="1" smtClean="0">
                <a:sym typeface="Wingdings" pitchFamily="2" charset="2"/>
              </a:rPr>
              <a:t>S vi phạm chuẩn BCNF nên tiếp tục phân rã R2 thành 2 lược đồ R21(JS) và R22(CJDQV)</a:t>
            </a:r>
            <a:endParaRPr lang="en-US" altLang="en-US" sz="2400" smtClean="0"/>
          </a:p>
        </p:txBody>
      </p:sp>
      <p:sp>
        <p:nvSpPr>
          <p:cNvPr id="4" name="Slide Number Placeholder 3"/>
          <p:cNvSpPr>
            <a:spLocks noGrp="1"/>
          </p:cNvSpPr>
          <p:nvPr>
            <p:ph type="sldNum" sz="quarter" idx="12"/>
          </p:nvPr>
        </p:nvSpPr>
        <p:spPr>
          <a:xfrm>
            <a:off x="8348663" y="6111875"/>
            <a:ext cx="457200" cy="365125"/>
          </a:xfrm>
        </p:spPr>
        <p:txBody>
          <a:bodyPr/>
          <a:lstStyle/>
          <a:p>
            <a:pPr>
              <a:defRPr/>
            </a:pPr>
            <a:fld id="{09B1B604-BEC5-466C-8BBD-BA830A41E6AC}" type="slidenum">
              <a:rPr lang="en-US" sz="1000">
                <a:solidFill>
                  <a:schemeClr val="bg2">
                    <a:shade val="50000"/>
                  </a:schemeClr>
                </a:solidFill>
                <a:latin typeface="Verdana" pitchFamily="34" charset="0"/>
              </a:rPr>
              <a:pPr>
                <a:defRPr/>
              </a:pPr>
              <a:t>51</a:t>
            </a:fld>
            <a:endParaRPr lang="en-US" sz="1000">
              <a:solidFill>
                <a:schemeClr val="bg2">
                  <a:shade val="50000"/>
                </a:schemeClr>
              </a:solidFill>
              <a:latin typeface="Verdana" pitchFamily="34" charset="0"/>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533400"/>
            <a:ext cx="8015288" cy="463550"/>
          </a:xfrm>
        </p:spPr>
        <p:txBody>
          <a:bodyPr>
            <a:normAutofit fontScale="90000"/>
          </a:bodyPr>
          <a:lstStyle/>
          <a:p>
            <a:pPr eaLnBrk="1" hangingPunct="1">
              <a:defRPr/>
            </a:pPr>
            <a:r>
              <a:rPr lang="en-US" sz="3800" smtClean="0">
                <a:effectLst>
                  <a:outerShdw blurRad="38100" dist="38100" dir="2700000" algn="tl">
                    <a:srgbClr val="C0C0C0"/>
                  </a:outerShdw>
                </a:effectLst>
              </a:rPr>
              <a:t>Ví dụ 1</a:t>
            </a:r>
          </a:p>
        </p:txBody>
      </p:sp>
      <p:sp>
        <p:nvSpPr>
          <p:cNvPr id="4" name="Slide Number Placeholder 3"/>
          <p:cNvSpPr>
            <a:spLocks noGrp="1"/>
          </p:cNvSpPr>
          <p:nvPr>
            <p:ph type="sldNum" sz="quarter" idx="12"/>
          </p:nvPr>
        </p:nvSpPr>
        <p:spPr>
          <a:xfrm>
            <a:off x="8348663" y="6111875"/>
            <a:ext cx="457200" cy="365125"/>
          </a:xfrm>
        </p:spPr>
        <p:txBody>
          <a:bodyPr/>
          <a:lstStyle/>
          <a:p>
            <a:pPr>
              <a:defRPr/>
            </a:pPr>
            <a:fld id="{63213402-3407-468E-86C9-2EACB012BE50}" type="slidenum">
              <a:rPr lang="en-US" sz="1000">
                <a:solidFill>
                  <a:schemeClr val="bg2">
                    <a:shade val="50000"/>
                  </a:schemeClr>
                </a:solidFill>
                <a:latin typeface="Verdana" pitchFamily="34" charset="0"/>
              </a:rPr>
              <a:pPr>
                <a:defRPr/>
              </a:pPr>
              <a:t>52</a:t>
            </a:fld>
            <a:endParaRPr lang="en-US" sz="1000">
              <a:solidFill>
                <a:schemeClr val="bg2">
                  <a:shade val="50000"/>
                </a:schemeClr>
              </a:solidFill>
              <a:latin typeface="Verdana" pitchFamily="34" charset="0"/>
            </a:endParaRPr>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6324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85800" y="5257800"/>
            <a:ext cx="7620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itchFamily="2" charset="2"/>
              <a:buChar char="l"/>
              <a:defRPr sz="3200">
                <a:solidFill>
                  <a:schemeClr val="tx1"/>
                </a:solidFill>
                <a:latin typeface="Times New Roman" pitchFamily="18" charset="0"/>
              </a:defRPr>
            </a:lvl1pPr>
            <a:lvl2pPr marL="742950" indent="-285750">
              <a:spcBef>
                <a:spcPct val="20000"/>
              </a:spcBef>
              <a:buClr>
                <a:schemeClr val="accent1"/>
              </a:buClr>
              <a:buSzPct val="70000"/>
              <a:buFont typeface="Wingdings" pitchFamily="2" charset="2"/>
              <a:buChar char="l"/>
              <a:defRPr sz="2800">
                <a:solidFill>
                  <a:schemeClr val="tx1"/>
                </a:solidFill>
                <a:latin typeface="Times New Roman" pitchFamily="18" charset="0"/>
              </a:defRPr>
            </a:lvl2pPr>
            <a:lvl3pPr marL="1143000" indent="-228600">
              <a:spcBef>
                <a:spcPct val="20000"/>
              </a:spcBef>
              <a:buClr>
                <a:schemeClr val="bg2"/>
              </a:buClr>
              <a:buSzPct val="65000"/>
              <a:buFont typeface="Wingdings" pitchFamily="2" charset="2"/>
              <a:buChar char="l"/>
              <a:defRPr sz="2400">
                <a:solidFill>
                  <a:schemeClr val="tx1"/>
                </a:solidFill>
                <a:latin typeface="Times New Roman" pitchFamily="18" charset="0"/>
              </a:defRPr>
            </a:lvl3pPr>
            <a:lvl4pPr marL="1600200" indent="-228600">
              <a:spcBef>
                <a:spcPct val="20000"/>
              </a:spcBef>
              <a:buClr>
                <a:schemeClr val="hlink"/>
              </a:buClr>
              <a:buSzPct val="60000"/>
              <a:buFont typeface="Wingdings" pitchFamily="2" charset="2"/>
              <a:buChar char="l"/>
              <a:defRPr sz="2000">
                <a:solidFill>
                  <a:schemeClr val="tx1"/>
                </a:solidFill>
                <a:latin typeface="Times New Roman" pitchFamily="18" charset="0"/>
              </a:defRPr>
            </a:lvl4pPr>
            <a:lvl5pPr marL="2057400" indent="-228600">
              <a:spcBef>
                <a:spcPct val="20000"/>
              </a:spcBef>
              <a:buClr>
                <a:schemeClr val="bg2"/>
              </a:buClr>
              <a:buSzPct val="40000"/>
              <a:buFont typeface="Wingdings" pitchFamily="2" charset="2"/>
              <a:buChar char="l"/>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defRPr>
            </a:lvl9pPr>
          </a:lstStyle>
          <a:p>
            <a:pPr>
              <a:spcBef>
                <a:spcPct val="0"/>
              </a:spcBef>
              <a:buClrTx/>
              <a:buSzTx/>
              <a:buFontTx/>
              <a:buNone/>
            </a:pPr>
            <a:r>
              <a:rPr lang="en-US" altLang="en-US" sz="1800">
                <a:latin typeface="Verdana" pitchFamily="34" charset="0"/>
              </a:rPr>
              <a:t>Phân rã này có bảo toàn phụ thuộc hàm không???</a:t>
            </a:r>
          </a:p>
          <a:p>
            <a:pPr>
              <a:spcBef>
                <a:spcPct val="0"/>
              </a:spcBef>
              <a:buClrTx/>
              <a:buSzTx/>
              <a:buFontTx/>
              <a:buNone/>
            </a:pPr>
            <a:r>
              <a:rPr lang="en-US" altLang="en-US" sz="1800" b="1">
                <a:solidFill>
                  <a:srgbClr val="C00000"/>
                </a:solidFill>
                <a:latin typeface="Verdana" pitchFamily="34" charset="0"/>
              </a:rPr>
              <a:t>Không (do JP</a:t>
            </a:r>
            <a:r>
              <a:rPr lang="en-US" altLang="en-US" sz="1800" b="1">
                <a:solidFill>
                  <a:srgbClr val="C00000"/>
                </a:solidFill>
                <a:latin typeface="Verdana" pitchFamily="34" charset="0"/>
                <a:sym typeface="Wingdings" pitchFamily="2" charset="2"/>
              </a:rPr>
              <a:t> C đòi hỏi phải thực hiện phép kết join mới có được )</a:t>
            </a:r>
            <a:endParaRPr lang="en-US" altLang="en-US" sz="1800" b="1">
              <a:solidFill>
                <a:srgbClr val="C00000"/>
              </a:solidFill>
              <a:latin typeface="Verdana" pitchFamily="34" charset="0"/>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6">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Ví dụ 2</a:t>
            </a:r>
          </a:p>
        </p:txBody>
      </p:sp>
      <p:sp>
        <p:nvSpPr>
          <p:cNvPr id="60419" name="Rectangle 3"/>
          <p:cNvSpPr>
            <a:spLocks noGrp="1" noChangeArrowheads="1"/>
          </p:cNvSpPr>
          <p:nvPr>
            <p:ph idx="4294967295"/>
          </p:nvPr>
        </p:nvSpPr>
        <p:spPr>
          <a:xfrm>
            <a:off x="381000" y="1676400"/>
            <a:ext cx="8183563" cy="4187825"/>
          </a:xfrm>
        </p:spPr>
        <p:txBody>
          <a:bodyPr lIns="182880" tIns="91440"/>
          <a:lstStyle/>
          <a:p>
            <a:pPr eaLnBrk="1" hangingPunct="1">
              <a:lnSpc>
                <a:spcPct val="105000"/>
              </a:lnSpc>
            </a:pPr>
            <a:r>
              <a:rPr lang="en-US" altLang="en-US" sz="2400" smtClean="0"/>
              <a:t>Cho R= (U,F), U={ABCDEFGH}, F= {ABH </a:t>
            </a:r>
            <a:r>
              <a:rPr lang="en-US" altLang="en-US" sz="2400" smtClean="0">
                <a:sym typeface="Wingdings" pitchFamily="2" charset="2"/>
              </a:rPr>
              <a:t> C, ADE, BGH F, F ADH, BH GE}</a:t>
            </a:r>
          </a:p>
          <a:p>
            <a:pPr eaLnBrk="1" hangingPunct="1">
              <a:lnSpc>
                <a:spcPct val="105000"/>
              </a:lnSpc>
            </a:pPr>
            <a:r>
              <a:rPr lang="en-US" altLang="en-US" sz="2400" smtClean="0">
                <a:sym typeface="Wingdings" pitchFamily="2" charset="2"/>
              </a:rPr>
              <a:t>Tìm FD vi phạm BCNF</a:t>
            </a:r>
          </a:p>
          <a:p>
            <a:pPr lvl="1" eaLnBrk="1" hangingPunct="1">
              <a:lnSpc>
                <a:spcPct val="105000"/>
              </a:lnSpc>
            </a:pPr>
            <a:r>
              <a:rPr lang="en-US" altLang="en-US" sz="2400" smtClean="0">
                <a:sym typeface="Wingdings" pitchFamily="2" charset="2"/>
              </a:rPr>
              <a:t>(ABH)</a:t>
            </a:r>
            <a:r>
              <a:rPr lang="en-US" altLang="en-US" sz="2400" baseline="30000" smtClean="0">
                <a:sym typeface="Wingdings" pitchFamily="2" charset="2"/>
              </a:rPr>
              <a:t>+</a:t>
            </a:r>
            <a:r>
              <a:rPr lang="en-US" altLang="en-US" sz="2400" smtClean="0">
                <a:sym typeface="Wingdings" pitchFamily="2" charset="2"/>
              </a:rPr>
              <a:t> = U , ABH là siêu khóa, ABH  C không vi phạm BCNF</a:t>
            </a:r>
          </a:p>
          <a:p>
            <a:pPr lvl="1" eaLnBrk="1" hangingPunct="1">
              <a:lnSpc>
                <a:spcPct val="105000"/>
              </a:lnSpc>
            </a:pPr>
            <a:r>
              <a:rPr lang="en-US" altLang="en-US" sz="2400" smtClean="0">
                <a:sym typeface="Wingdings" pitchFamily="2" charset="2"/>
              </a:rPr>
              <a:t>A+ </a:t>
            </a:r>
            <a:r>
              <a:rPr lang="en-US" altLang="en-US" sz="2400" smtClean="0">
                <a:sym typeface="Symbol" pitchFamily="18" charset="2"/>
              </a:rPr>
              <a:t> U, A</a:t>
            </a:r>
            <a:r>
              <a:rPr lang="en-US" altLang="en-US" sz="2400" smtClean="0">
                <a:sym typeface="Wingdings" pitchFamily="2" charset="2"/>
              </a:rPr>
              <a:t>DE vi phạm BCNF</a:t>
            </a:r>
          </a:p>
          <a:p>
            <a:pPr eaLnBrk="1" hangingPunct="1">
              <a:lnSpc>
                <a:spcPct val="105000"/>
              </a:lnSpc>
            </a:pPr>
            <a:r>
              <a:rPr lang="en-US" altLang="en-US" sz="2400" smtClean="0">
                <a:sym typeface="Symbol" pitchFamily="18" charset="2"/>
              </a:rPr>
              <a:t>Chia R thành </a:t>
            </a:r>
          </a:p>
          <a:p>
            <a:pPr lvl="1" eaLnBrk="1" hangingPunct="1">
              <a:lnSpc>
                <a:spcPct val="105000"/>
              </a:lnSpc>
            </a:pPr>
            <a:r>
              <a:rPr lang="en-US" altLang="en-US" sz="2400" smtClean="0">
                <a:sym typeface="Symbol" pitchFamily="18" charset="2"/>
              </a:rPr>
              <a:t>R1 =(ADE, {A</a:t>
            </a:r>
            <a:r>
              <a:rPr lang="en-US" altLang="en-US" sz="2400" smtClean="0">
                <a:sym typeface="Wingdings" pitchFamily="2" charset="2"/>
              </a:rPr>
              <a:t>DE})</a:t>
            </a:r>
          </a:p>
          <a:p>
            <a:pPr lvl="1" eaLnBrk="1" hangingPunct="1">
              <a:lnSpc>
                <a:spcPct val="105000"/>
              </a:lnSpc>
            </a:pPr>
            <a:r>
              <a:rPr lang="en-US" altLang="en-US" sz="2400" smtClean="0">
                <a:sym typeface="Symbol" pitchFamily="18" charset="2"/>
              </a:rPr>
              <a:t>R2 = (ABCFGH,{ABH</a:t>
            </a:r>
            <a:r>
              <a:rPr lang="en-US" altLang="en-US" sz="2400" smtClean="0">
                <a:sym typeface="Wingdings" pitchFamily="2" charset="2"/>
              </a:rPr>
              <a:t>C, BGHF, F AH, BHG})</a:t>
            </a:r>
            <a:endParaRPr lang="en-US" alt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837408F8-1904-46AD-8A92-F9581AFAB3E0}" type="slidenum">
              <a:rPr lang="en-US" sz="1000">
                <a:solidFill>
                  <a:schemeClr val="bg2">
                    <a:shade val="50000"/>
                  </a:schemeClr>
                </a:solidFill>
                <a:latin typeface="Verdana" pitchFamily="34" charset="0"/>
              </a:rPr>
              <a:pPr>
                <a:defRPr/>
              </a:pPr>
              <a:t>53</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Ví dụ 2</a:t>
            </a:r>
          </a:p>
        </p:txBody>
      </p:sp>
      <p:sp>
        <p:nvSpPr>
          <p:cNvPr id="61443" name="Rectangle 3"/>
          <p:cNvSpPr>
            <a:spLocks noGrp="1" noChangeArrowheads="1"/>
          </p:cNvSpPr>
          <p:nvPr>
            <p:ph idx="4294967295"/>
          </p:nvPr>
        </p:nvSpPr>
        <p:spPr>
          <a:xfrm>
            <a:off x="457200" y="1524000"/>
            <a:ext cx="7848600" cy="4953000"/>
          </a:xfrm>
        </p:spPr>
        <p:txBody>
          <a:bodyPr lIns="182880" tIns="91440"/>
          <a:lstStyle/>
          <a:p>
            <a:pPr algn="just" eaLnBrk="1" hangingPunct="1"/>
            <a:r>
              <a:rPr lang="en-US" altLang="en-US" sz="2400" smtClean="0"/>
              <a:t>Sau khi phân rã, chú ý đến 2 phụ thuộc hàm gốc F</a:t>
            </a:r>
            <a:r>
              <a:rPr lang="en-US" altLang="en-US" sz="2400" smtClean="0">
                <a:sym typeface="Wingdings" pitchFamily="2" charset="2"/>
              </a:rPr>
              <a:t> ADH, BH GE</a:t>
            </a:r>
          </a:p>
          <a:p>
            <a:pPr lvl="1" algn="just" eaLnBrk="1" hangingPunct="1"/>
            <a:r>
              <a:rPr lang="en-US" altLang="en-US" sz="2400" smtClean="0"/>
              <a:t>Chia F</a:t>
            </a:r>
            <a:r>
              <a:rPr lang="en-US" altLang="en-US" sz="2400" smtClean="0">
                <a:sym typeface="Wingdings" pitchFamily="2" charset="2"/>
              </a:rPr>
              <a:t>ADH thành {FAH, FD}</a:t>
            </a:r>
          </a:p>
          <a:p>
            <a:pPr lvl="1" algn="just" eaLnBrk="1" hangingPunct="1"/>
            <a:r>
              <a:rPr lang="en-US" altLang="en-US" sz="2400" smtClean="0">
                <a:sym typeface="Wingdings" pitchFamily="2" charset="2"/>
              </a:rPr>
              <a:t>Chia BHGE thành {BHG, BHE}</a:t>
            </a:r>
          </a:p>
          <a:p>
            <a:pPr algn="just" eaLnBrk="1" hangingPunct="1"/>
            <a:r>
              <a:rPr lang="en-US" altLang="en-US" sz="2400" smtClean="0"/>
              <a:t>F</a:t>
            </a:r>
            <a:r>
              <a:rPr lang="en-US" altLang="en-US" sz="2400" smtClean="0">
                <a:sym typeface="Wingdings" pitchFamily="2" charset="2"/>
              </a:rPr>
              <a:t>D, BHE không có chỗ trong các phân rã mới (vì không có ràng buộc nào có đủ thuộc tính cho các FD này)</a:t>
            </a:r>
          </a:p>
          <a:p>
            <a:pPr algn="just" eaLnBrk="1" hangingPunct="1"/>
            <a:r>
              <a:rPr lang="en-US" altLang="en-US" sz="2400" smtClean="0">
                <a:sym typeface="Wingdings" pitchFamily="2" charset="2"/>
              </a:rPr>
              <a:t>Nhưng </a:t>
            </a:r>
          </a:p>
          <a:p>
            <a:pPr lvl="1" algn="just" eaLnBrk="1" hangingPunct="1"/>
            <a:r>
              <a:rPr lang="en-US" altLang="en-US" sz="2400" smtClean="0">
                <a:sym typeface="Wingdings" pitchFamily="2" charset="2"/>
              </a:rPr>
              <a:t>FD có thể suy diễn từ FAH  </a:t>
            </a:r>
            <a:r>
              <a:rPr lang="en-US" altLang="en-US" sz="2400" smtClean="0">
                <a:sym typeface="Symbol" pitchFamily="18" charset="2"/>
              </a:rPr>
              <a:t></a:t>
            </a:r>
            <a:r>
              <a:rPr lang="en-US" altLang="en-US" sz="2400" smtClean="0">
                <a:sym typeface="Wingdings" pitchFamily="2" charset="2"/>
              </a:rPr>
              <a:t> R2 và </a:t>
            </a:r>
            <a:r>
              <a:rPr lang="en-US" altLang="en-US" sz="2400" smtClean="0">
                <a:sym typeface="Symbol" pitchFamily="18" charset="2"/>
              </a:rPr>
              <a:t>A</a:t>
            </a:r>
            <a:r>
              <a:rPr lang="en-US" altLang="en-US" sz="2400" smtClean="0">
                <a:sym typeface="Wingdings" pitchFamily="2" charset="2"/>
              </a:rPr>
              <a:t>DE </a:t>
            </a:r>
            <a:r>
              <a:rPr lang="en-US" altLang="en-US" sz="2400" smtClean="0">
                <a:sym typeface="Symbol" pitchFamily="18" charset="2"/>
              </a:rPr>
              <a:t> R1</a:t>
            </a:r>
          </a:p>
          <a:p>
            <a:pPr lvl="1" algn="just" eaLnBrk="1" hangingPunct="1"/>
            <a:r>
              <a:rPr lang="en-US" altLang="en-US" sz="2400" smtClean="0"/>
              <a:t>BH</a:t>
            </a:r>
            <a:r>
              <a:rPr lang="en-US" altLang="en-US" sz="2400" smtClean="0">
                <a:sym typeface="Wingdings" pitchFamily="2" charset="2"/>
              </a:rPr>
              <a:t> E có thể suy diễn được dựa vào (BH)+ từ R1,R2</a:t>
            </a:r>
          </a:p>
          <a:p>
            <a:pPr algn="just" eaLnBrk="1" hangingPunct="1">
              <a:buFont typeface="Wingdings" pitchFamily="2" charset="2"/>
              <a:buNone/>
            </a:pPr>
            <a:r>
              <a:rPr lang="en-US" altLang="en-US" sz="2400" smtClean="0">
                <a:sym typeface="Wingdings" pitchFamily="2" charset="2"/>
              </a:rPr>
              <a:t> Phân rã R1,R2 bảo toàn phụ thuộc hàm</a:t>
            </a:r>
            <a:endParaRPr lang="en-US" altLang="en-US" sz="2400" smtClean="0"/>
          </a:p>
          <a:p>
            <a:pPr lvl="1" algn="just" eaLnBrk="1" hangingPunct="1"/>
            <a:endParaRPr lang="en-US" alt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D9877FDD-9AC4-4FD7-911C-B3D2ED26FF5B}" type="slidenum">
              <a:rPr lang="en-US" sz="1000">
                <a:solidFill>
                  <a:schemeClr val="bg2">
                    <a:shade val="50000"/>
                  </a:schemeClr>
                </a:solidFill>
                <a:latin typeface="Verdana" pitchFamily="34" charset="0"/>
              </a:rPr>
              <a:pPr>
                <a:defRPr/>
              </a:pPr>
              <a:t>54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457200" y="277813"/>
            <a:ext cx="8229600" cy="788987"/>
          </a:xfrm>
        </p:spPr>
        <p:txBody>
          <a:bodyPr anchor="b">
            <a:normAutofit/>
          </a:bodyPr>
          <a:lstStyle/>
          <a:p>
            <a:pPr eaLnBrk="1" hangingPunct="1">
              <a:defRPr/>
            </a:pPr>
            <a:r>
              <a:rPr lang="en-US" smtClean="0">
                <a:effectLst>
                  <a:outerShdw blurRad="38100" dist="38100" dir="2700000" algn="tl">
                    <a:srgbClr val="C0C0C0"/>
                  </a:outerShdw>
                </a:effectLst>
              </a:rPr>
              <a:t>Ví dụ 2</a:t>
            </a:r>
          </a:p>
        </p:txBody>
      </p:sp>
      <p:sp>
        <p:nvSpPr>
          <p:cNvPr id="62467" name="Rectangle 3"/>
          <p:cNvSpPr>
            <a:spLocks noGrp="1" noChangeArrowheads="1"/>
          </p:cNvSpPr>
          <p:nvPr>
            <p:ph idx="4294967295"/>
          </p:nvPr>
        </p:nvSpPr>
        <p:spPr>
          <a:xfrm>
            <a:off x="457200" y="1447800"/>
            <a:ext cx="7924800" cy="5638800"/>
          </a:xfrm>
        </p:spPr>
        <p:txBody>
          <a:bodyPr lIns="182880" tIns="91440"/>
          <a:lstStyle/>
          <a:p>
            <a:pPr algn="just" eaLnBrk="1" hangingPunct="1">
              <a:lnSpc>
                <a:spcPct val="90000"/>
              </a:lnSpc>
            </a:pPr>
            <a:r>
              <a:rPr lang="en-US" altLang="en-US" sz="2400" smtClean="0"/>
              <a:t>R1 là BCNF</a:t>
            </a:r>
          </a:p>
          <a:p>
            <a:pPr algn="just" eaLnBrk="1" hangingPunct="1">
              <a:lnSpc>
                <a:spcPct val="90000"/>
              </a:lnSpc>
            </a:pPr>
            <a:r>
              <a:rPr lang="en-US" altLang="en-US" sz="2400" smtClean="0"/>
              <a:t>Với R2:</a:t>
            </a:r>
          </a:p>
          <a:p>
            <a:pPr lvl="1" algn="just" eaLnBrk="1" hangingPunct="1">
              <a:lnSpc>
                <a:spcPct val="90000"/>
              </a:lnSpc>
            </a:pPr>
            <a:r>
              <a:rPr lang="en-US" altLang="en-US" sz="2400" smtClean="0"/>
              <a:t>ABH</a:t>
            </a:r>
            <a:r>
              <a:rPr lang="en-US" altLang="en-US" sz="2400" smtClean="0">
                <a:sym typeface="Wingdings" pitchFamily="2" charset="2"/>
              </a:rPr>
              <a:t> C, BGH  F không vi phạm BCNF (ABH, BGH đều là siêu khóa)</a:t>
            </a:r>
          </a:p>
          <a:p>
            <a:pPr lvl="1" algn="just" eaLnBrk="1" hangingPunct="1">
              <a:lnSpc>
                <a:spcPct val="90000"/>
              </a:lnSpc>
            </a:pPr>
            <a:r>
              <a:rPr lang="en-US" altLang="en-US" sz="2400" smtClean="0"/>
              <a:t>F</a:t>
            </a:r>
            <a:r>
              <a:rPr lang="en-US" altLang="en-US" sz="2400" smtClean="0">
                <a:sym typeface="Wingdings" pitchFamily="2" charset="2"/>
              </a:rPr>
              <a:t> AH vi phạm BCNF</a:t>
            </a:r>
          </a:p>
          <a:p>
            <a:pPr algn="just" eaLnBrk="1" hangingPunct="1">
              <a:lnSpc>
                <a:spcPct val="90000"/>
              </a:lnSpc>
              <a:buFont typeface="Wingdings" pitchFamily="2" charset="2"/>
              <a:buNone/>
            </a:pPr>
            <a:r>
              <a:rPr lang="en-US" altLang="en-US" sz="2400" smtClean="0">
                <a:sym typeface="Wingdings" pitchFamily="2" charset="2"/>
              </a:rPr>
              <a:t> Phân rã R2 thành </a:t>
            </a:r>
          </a:p>
          <a:p>
            <a:pPr lvl="1" algn="just" eaLnBrk="1" hangingPunct="1">
              <a:lnSpc>
                <a:spcPct val="90000"/>
              </a:lnSpc>
            </a:pPr>
            <a:r>
              <a:rPr lang="en-US" altLang="en-US" sz="2400" smtClean="0"/>
              <a:t>R21=(FAH, {F</a:t>
            </a:r>
            <a:r>
              <a:rPr lang="en-US" altLang="en-US" sz="2400" smtClean="0">
                <a:sym typeface="Wingdings" pitchFamily="2" charset="2"/>
              </a:rPr>
              <a:t>AH})</a:t>
            </a:r>
          </a:p>
          <a:p>
            <a:pPr lvl="1" algn="just" eaLnBrk="1" hangingPunct="1">
              <a:lnSpc>
                <a:spcPct val="90000"/>
              </a:lnSpc>
            </a:pPr>
            <a:r>
              <a:rPr lang="en-US" altLang="en-US" sz="2400" smtClean="0">
                <a:sym typeface="Wingdings" pitchFamily="2" charset="2"/>
              </a:rPr>
              <a:t>R22= (FBCG, {})</a:t>
            </a:r>
          </a:p>
          <a:p>
            <a:pPr algn="just" eaLnBrk="1" hangingPunct="1">
              <a:lnSpc>
                <a:spcPct val="90000"/>
              </a:lnSpc>
              <a:buFont typeface="Wingdings" pitchFamily="2" charset="2"/>
              <a:buNone/>
            </a:pPr>
            <a:r>
              <a:rPr lang="en-US" altLang="en-US" sz="2400" smtClean="0">
                <a:sym typeface="Wingdings" pitchFamily="2" charset="2"/>
              </a:rPr>
              <a:t> R21, R22 đều là BCNF nhưng khi đó các FD </a:t>
            </a:r>
            <a:r>
              <a:rPr lang="en-US" altLang="en-US" sz="2400" smtClean="0"/>
              <a:t>ABH</a:t>
            </a:r>
            <a:r>
              <a:rPr lang="en-US" altLang="en-US" sz="2400" smtClean="0">
                <a:sym typeface="Wingdings" pitchFamily="2" charset="2"/>
              </a:rPr>
              <a:t> C, BGH  F và BHG không có mặt nữa và cùng không thể suy dẫn được từ các FD của R21, R22 và R1</a:t>
            </a:r>
          </a:p>
          <a:p>
            <a:pPr algn="just" eaLnBrk="1" hangingPunct="1">
              <a:lnSpc>
                <a:spcPct val="90000"/>
              </a:lnSpc>
              <a:buFont typeface="Wingdings" pitchFamily="2" charset="2"/>
              <a:buNone/>
            </a:pPr>
            <a:r>
              <a:rPr lang="en-US" altLang="en-US" sz="2400" smtClean="0">
                <a:sym typeface="Wingdings" pitchFamily="2" charset="2"/>
              </a:rPr>
              <a:t> Phân rã R2 không bảo toàn phụ thuộc hàm</a:t>
            </a:r>
          </a:p>
          <a:p>
            <a:pPr lvl="1" algn="just" eaLnBrk="1" hangingPunct="1">
              <a:lnSpc>
                <a:spcPct val="90000"/>
              </a:lnSpc>
            </a:pPr>
            <a:endParaRPr lang="en-US" alt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C8B8D049-D397-4102-8E47-CD3D157A9F35}" type="slidenum">
              <a:rPr lang="en-US" sz="1000">
                <a:solidFill>
                  <a:schemeClr val="bg2">
                    <a:shade val="50000"/>
                  </a:schemeClr>
                </a:solidFill>
                <a:latin typeface="Verdana" pitchFamily="34" charset="0"/>
              </a:rPr>
              <a:pPr>
                <a:defRPr/>
              </a:pPr>
              <a:t>55</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Nhận xét</a:t>
            </a:r>
          </a:p>
        </p:txBody>
      </p:sp>
      <p:sp>
        <p:nvSpPr>
          <p:cNvPr id="63491" name="Rectangle 3"/>
          <p:cNvSpPr>
            <a:spLocks noGrp="1" noChangeArrowheads="1"/>
          </p:cNvSpPr>
          <p:nvPr>
            <p:ph idx="4294967295"/>
          </p:nvPr>
        </p:nvSpPr>
        <p:spPr>
          <a:xfrm>
            <a:off x="457200" y="1676400"/>
            <a:ext cx="7924800" cy="4187825"/>
          </a:xfrm>
        </p:spPr>
        <p:txBody>
          <a:bodyPr lIns="182880" tIns="91440"/>
          <a:lstStyle/>
          <a:p>
            <a:pPr algn="just" eaLnBrk="1" hangingPunct="1"/>
            <a:r>
              <a:rPr lang="en-US" altLang="en-US" sz="2800" smtClean="0"/>
              <a:t>Việc phân rã R thành R1, R21, R22 không phải là duy nhất.</a:t>
            </a:r>
          </a:p>
          <a:p>
            <a:pPr algn="just" eaLnBrk="1" hangingPunct="1"/>
            <a:r>
              <a:rPr lang="en-US" altLang="en-US" sz="2800" smtClean="0"/>
              <a:t>Nếu bắt đầu từ FD F</a:t>
            </a:r>
            <a:r>
              <a:rPr lang="en-US" altLang="en-US" sz="2800" smtClean="0">
                <a:sym typeface="Wingdings" pitchFamily="2" charset="2"/>
              </a:rPr>
              <a:t> ADH thì sẽ có</a:t>
            </a:r>
          </a:p>
          <a:p>
            <a:pPr algn="just" eaLnBrk="1" hangingPunct="1">
              <a:buFont typeface="Wingdings" pitchFamily="2" charset="2"/>
              <a:buNone/>
            </a:pPr>
            <a:r>
              <a:rPr lang="en-US" altLang="en-US" sz="2800" smtClean="0"/>
              <a:t>		R1= (FADH; {F</a:t>
            </a:r>
            <a:r>
              <a:rPr lang="en-US" altLang="en-US" sz="2800" smtClean="0">
                <a:sym typeface="Wingdings" pitchFamily="2" charset="2"/>
              </a:rPr>
              <a:t> ADH</a:t>
            </a:r>
            <a:r>
              <a:rPr lang="en-US" altLang="en-US" sz="2800" smtClean="0"/>
              <a:t>})</a:t>
            </a:r>
          </a:p>
          <a:p>
            <a:pPr algn="just" eaLnBrk="1" hangingPunct="1">
              <a:buFont typeface="Wingdings" pitchFamily="2" charset="2"/>
              <a:buNone/>
            </a:pPr>
            <a:r>
              <a:rPr lang="en-US" altLang="en-US" sz="2800" smtClean="0"/>
              <a:t>		R2 = (FBCEG,{})</a:t>
            </a:r>
          </a:p>
          <a:p>
            <a:pPr algn="just" eaLnBrk="1" hangingPunct="1">
              <a:buFont typeface="Wingdings" pitchFamily="2" charset="2"/>
              <a:buNone/>
            </a:pPr>
            <a:r>
              <a:rPr lang="en-US" altLang="en-US" sz="2800" smtClean="0"/>
              <a:t>	R1,R2 cũng ở chuẩn BCNF và 1 số FD gốc cũng bị mất, không thể suy diễn được</a:t>
            </a:r>
          </a:p>
          <a:p>
            <a:pPr algn="just" eaLnBrk="1" hangingPunct="1">
              <a:buFont typeface="Wingdings" pitchFamily="2" charset="2"/>
              <a:buNone/>
            </a:pPr>
            <a:endParaRPr lang="en-US" altLang="en-US" sz="28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1A2070A7-980E-4A19-95C8-9CFED04ED01F}" type="slidenum">
              <a:rPr lang="en-US" sz="1000">
                <a:solidFill>
                  <a:schemeClr val="bg2">
                    <a:shade val="50000"/>
                  </a:schemeClr>
                </a:solidFill>
                <a:latin typeface="Verdana" pitchFamily="34" charset="0"/>
              </a:rPr>
              <a:pPr>
                <a:defRPr/>
              </a:pPr>
              <a:t>56</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p:txBody>
          <a:bodyPr anchor="b">
            <a:normAutofit/>
          </a:bodyPr>
          <a:lstStyle/>
          <a:p>
            <a:pPr eaLnBrk="1" hangingPunct="1">
              <a:defRPr/>
            </a:pPr>
            <a:r>
              <a:rPr lang="en-US" sz="3600" smtClean="0">
                <a:effectLst>
                  <a:outerShdw blurRad="38100" dist="38100" dir="2700000" algn="tl">
                    <a:srgbClr val="C0C0C0"/>
                  </a:outerShdw>
                </a:effectLst>
              </a:rPr>
              <a:t>Tính chất của giải thuật phân rã BCNF</a:t>
            </a:r>
          </a:p>
        </p:txBody>
      </p:sp>
      <p:sp>
        <p:nvSpPr>
          <p:cNvPr id="64515" name="Rectangle 3"/>
          <p:cNvSpPr>
            <a:spLocks noGrp="1" noChangeArrowheads="1"/>
          </p:cNvSpPr>
          <p:nvPr>
            <p:ph idx="4294967295"/>
          </p:nvPr>
        </p:nvSpPr>
        <p:spPr>
          <a:xfrm>
            <a:off x="457200" y="1676400"/>
            <a:ext cx="7924800" cy="4187825"/>
          </a:xfrm>
        </p:spPr>
        <p:txBody>
          <a:bodyPr lIns="182880" tIns="91440"/>
          <a:lstStyle/>
          <a:p>
            <a:pPr algn="just" eaLnBrk="1" hangingPunct="1"/>
            <a:r>
              <a:rPr lang="en-US" altLang="en-US" sz="2800" smtClean="0"/>
              <a:t>Không mất mát thông tin</a:t>
            </a:r>
          </a:p>
          <a:p>
            <a:pPr algn="just" eaLnBrk="1" hangingPunct="1"/>
            <a:r>
              <a:rPr lang="en-US" altLang="en-US" sz="2800" smtClean="0"/>
              <a:t>Nhưng có thể không bảo toàn phụ thuộc hàm</a:t>
            </a:r>
          </a:p>
          <a:p>
            <a:pPr algn="just" eaLnBrk="1" hangingPunct="1"/>
            <a:r>
              <a:rPr lang="en-US" altLang="en-US" sz="2800" smtClean="0"/>
              <a:t>Là giải thuật không xác định (nondeterministic), phụ thuộc vào thứ tự các FD được chọn để xét phân rã</a:t>
            </a:r>
          </a:p>
          <a:p>
            <a:pPr algn="just" eaLnBrk="1" hangingPunct="1">
              <a:buFont typeface="Wingdings" pitchFamily="2" charset="2"/>
              <a:buNone/>
            </a:pPr>
            <a:r>
              <a:rPr lang="en-US" altLang="en-US" sz="2800" smtClean="0"/>
              <a:t>	</a:t>
            </a:r>
            <a:endParaRPr lang="en-US" altLang="en-US" sz="2800" smtClean="0">
              <a:sym typeface="Symbol" pitchFamily="18" charset="2"/>
            </a:endParaRP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287F95E4-5331-4A02-AF0E-E2FEA1596FD5}" type="slidenum">
              <a:rPr lang="en-US" sz="1000">
                <a:solidFill>
                  <a:schemeClr val="bg2">
                    <a:shade val="50000"/>
                  </a:schemeClr>
                </a:solidFill>
                <a:latin typeface="Verdana" pitchFamily="34" charset="0"/>
              </a:rPr>
              <a:pPr>
                <a:defRPr/>
              </a:pPr>
              <a:t>57</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457200"/>
            <a:ext cx="8015288" cy="596900"/>
          </a:xfrm>
        </p:spPr>
        <p:txBody>
          <a:bodyPr anchor="b">
            <a:normAutofit fontScale="90000"/>
          </a:bodyPr>
          <a:lstStyle/>
          <a:p>
            <a:pPr eaLnBrk="1" hangingPunct="1">
              <a:defRPr/>
            </a:pPr>
            <a:r>
              <a:rPr lang="en-US" smtClean="0">
                <a:effectLst>
                  <a:outerShdw blurRad="38100" dist="38100" dir="2700000" algn="tl">
                    <a:srgbClr val="C0C0C0"/>
                  </a:outerShdw>
                </a:effectLst>
              </a:rPr>
              <a:t>Phân rã thành chuẩn 3NF</a:t>
            </a:r>
          </a:p>
        </p:txBody>
      </p:sp>
      <p:sp>
        <p:nvSpPr>
          <p:cNvPr id="65539" name="Content Placeholder 2"/>
          <p:cNvSpPr>
            <a:spLocks noGrp="1"/>
          </p:cNvSpPr>
          <p:nvPr>
            <p:ph idx="4294967295"/>
          </p:nvPr>
        </p:nvSpPr>
        <p:spPr>
          <a:xfrm>
            <a:off x="457200" y="1295400"/>
            <a:ext cx="8001000" cy="4568825"/>
          </a:xfrm>
        </p:spPr>
        <p:txBody>
          <a:bodyPr lIns="182880" tIns="91440"/>
          <a:lstStyle/>
          <a:p>
            <a:pPr algn="just" eaLnBrk="1" hangingPunct="1">
              <a:lnSpc>
                <a:spcPct val="105000"/>
              </a:lnSpc>
            </a:pPr>
            <a:r>
              <a:rPr lang="en-US" altLang="en-US" smtClean="0"/>
              <a:t>Hai cách thực hiện: </a:t>
            </a:r>
          </a:p>
          <a:p>
            <a:pPr lvl="1" algn="just" eaLnBrk="1" hangingPunct="1">
              <a:lnSpc>
                <a:spcPct val="105000"/>
              </a:lnSpc>
              <a:buFont typeface="Wingdings" pitchFamily="2" charset="2"/>
              <a:buChar char="Ø"/>
            </a:pPr>
            <a:r>
              <a:rPr lang="en-US" altLang="en-US" smtClean="0">
                <a:solidFill>
                  <a:srgbClr val="C00000"/>
                </a:solidFill>
              </a:rPr>
              <a:t>Cách 1: </a:t>
            </a:r>
            <a:r>
              <a:rPr lang="en-US" altLang="en-US" smtClean="0"/>
              <a:t>dùng giải thuật phân rã như của BCNF nhưng có bổ sung để phân rã bảo toàn phụ thuộc.</a:t>
            </a:r>
          </a:p>
          <a:p>
            <a:pPr lvl="1" algn="just" eaLnBrk="1" hangingPunct="1">
              <a:lnSpc>
                <a:spcPct val="105000"/>
              </a:lnSpc>
              <a:buFont typeface="Wingdings" pitchFamily="2" charset="2"/>
              <a:buChar char="Ø"/>
            </a:pPr>
            <a:r>
              <a:rPr lang="en-US" altLang="en-US" smtClean="0">
                <a:solidFill>
                  <a:srgbClr val="CC3300"/>
                </a:solidFill>
              </a:rPr>
              <a:t>Cách 2:</a:t>
            </a:r>
            <a:r>
              <a:rPr lang="en-US" altLang="en-US" smtClean="0"/>
              <a:t> dùng phương pháp tổng hợp </a:t>
            </a:r>
            <a:r>
              <a:rPr lang="en-US" altLang="en-US" smtClean="0">
                <a:solidFill>
                  <a:srgbClr val="C00000"/>
                </a:solidFill>
              </a:rPr>
              <a:t>(synthesis), </a:t>
            </a:r>
            <a:r>
              <a:rPr lang="en-US" altLang="en-US" smtClean="0">
                <a:solidFill>
                  <a:srgbClr val="002060"/>
                </a:solidFill>
              </a:rPr>
              <a:t>bắt đầu từ các thuộc tính riêng rẽ, nhóm chúng lại thành các lược đồ</a:t>
            </a:r>
          </a:p>
          <a:p>
            <a:pPr lvl="1" algn="just" eaLnBrk="1" hangingPunct="1">
              <a:lnSpc>
                <a:spcPct val="105000"/>
              </a:lnSpc>
              <a:buFont typeface="Wingdings" pitchFamily="2" charset="2"/>
              <a:buNone/>
            </a:pPr>
            <a:endParaRPr lang="en-US" altLang="en-US" smtClean="0"/>
          </a:p>
        </p:txBody>
      </p:sp>
      <p:sp>
        <p:nvSpPr>
          <p:cNvPr id="4" name="Slide Number Placeholder 3"/>
          <p:cNvSpPr>
            <a:spLocks noGrp="1"/>
          </p:cNvSpPr>
          <p:nvPr>
            <p:ph type="sldNum" sz="quarter" idx="12"/>
          </p:nvPr>
        </p:nvSpPr>
        <p:spPr>
          <a:xfrm>
            <a:off x="8348663" y="6111875"/>
            <a:ext cx="457200" cy="365125"/>
          </a:xfrm>
        </p:spPr>
        <p:txBody>
          <a:bodyPr/>
          <a:lstStyle/>
          <a:p>
            <a:pPr>
              <a:defRPr/>
            </a:pPr>
            <a:fld id="{F36D062B-6242-4A8C-8980-05742AC35FDA}" type="slidenum">
              <a:rPr lang="en-US" sz="1000">
                <a:solidFill>
                  <a:schemeClr val="bg2">
                    <a:shade val="50000"/>
                  </a:schemeClr>
                </a:solidFill>
                <a:latin typeface="Verdana" pitchFamily="34" charset="0"/>
              </a:rPr>
              <a:pPr>
                <a:defRPr/>
              </a:pPr>
              <a:t>58</a:t>
            </a:fld>
            <a:endParaRPr lang="en-US" sz="1000">
              <a:solidFill>
                <a:schemeClr val="bg2">
                  <a:shade val="50000"/>
                </a:schemeClr>
              </a:solidFill>
              <a:latin typeface="Verdana" pitchFamily="34" charset="0"/>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81000"/>
            <a:ext cx="8015288" cy="596900"/>
          </a:xfrm>
        </p:spPr>
        <p:txBody>
          <a:bodyPr anchor="b">
            <a:normAutofit fontScale="90000"/>
          </a:bodyPr>
          <a:lstStyle/>
          <a:p>
            <a:pPr eaLnBrk="1" hangingPunct="1">
              <a:defRPr/>
            </a:pPr>
            <a:r>
              <a:rPr lang="en-US" sz="4000" smtClean="0">
                <a:effectLst>
                  <a:outerShdw blurRad="38100" dist="38100" dir="2700000" algn="tl">
                    <a:srgbClr val="C0C0C0"/>
                  </a:outerShdw>
                </a:effectLst>
              </a:rPr>
              <a:t>Cách 1: Phân rã thành chuẩn 3NF</a:t>
            </a:r>
          </a:p>
        </p:txBody>
      </p:sp>
      <p:sp>
        <p:nvSpPr>
          <p:cNvPr id="66563" name="Content Placeholder 2"/>
          <p:cNvSpPr>
            <a:spLocks noGrp="1"/>
          </p:cNvSpPr>
          <p:nvPr>
            <p:ph idx="4294967295"/>
          </p:nvPr>
        </p:nvSpPr>
        <p:spPr>
          <a:xfrm>
            <a:off x="457200" y="1371600"/>
            <a:ext cx="8183563" cy="4876800"/>
          </a:xfrm>
        </p:spPr>
        <p:txBody>
          <a:bodyPr lIns="182880" tIns="91440"/>
          <a:lstStyle/>
          <a:p>
            <a:pPr eaLnBrk="1" hangingPunct="1"/>
            <a:r>
              <a:rPr lang="en-US" altLang="en-US" sz="2800" smtClean="0"/>
              <a:t>Cho R(U,F) với F là phủ tối thiểu. Giả sử đã phân rã không mất mát R thành </a:t>
            </a:r>
            <a:r>
              <a:rPr lang="en-US" altLang="en-US" sz="2800" i="1" smtClean="0"/>
              <a:t>R1; R2; … ; Rn. Mỗi Ri đều đã ở dạng chuẩn 3NF. Để bảo đảm phân rã này bảo toàn phụ thuộc hàm, cần thực hiện thêm 2 bước sau:</a:t>
            </a:r>
          </a:p>
          <a:p>
            <a:pPr lvl="1" eaLnBrk="1" hangingPunct="1"/>
            <a:r>
              <a:rPr lang="en-US" altLang="en-US" i="1" smtClean="0"/>
              <a:t>Xác định tập N chứa các FD không đuợc bảo toàn (not </a:t>
            </a:r>
            <a:r>
              <a:rPr lang="en-US" altLang="en-US" b="1" i="1" smtClean="0"/>
              <a:t>preserved) </a:t>
            </a:r>
            <a:r>
              <a:rPr lang="en-US" altLang="en-US" smtClean="0"/>
              <a:t>nghĩa là không có trong bao đóng của hợp các Fi</a:t>
            </a:r>
          </a:p>
          <a:p>
            <a:pPr lvl="1" eaLnBrk="1" hangingPunct="1"/>
            <a:r>
              <a:rPr lang="en-US" altLang="en-US" smtClean="0"/>
              <a:t>Với mỗi FD trong N, tạo thêm 1 lược đồ quan hệ mới XA và bổ sung nó vào tập phân rã. </a:t>
            </a:r>
          </a:p>
          <a:p>
            <a:pPr eaLnBrk="1" hangingPunct="1"/>
            <a:endParaRPr lang="en-US" altLang="en-US" sz="2800" i="1" smtClean="0"/>
          </a:p>
        </p:txBody>
      </p:sp>
      <p:sp>
        <p:nvSpPr>
          <p:cNvPr id="4" name="Slide Number Placeholder 3"/>
          <p:cNvSpPr>
            <a:spLocks noGrp="1"/>
          </p:cNvSpPr>
          <p:nvPr>
            <p:ph type="sldNum" sz="quarter" idx="12"/>
          </p:nvPr>
        </p:nvSpPr>
        <p:spPr>
          <a:xfrm>
            <a:off x="8348663" y="6111875"/>
            <a:ext cx="457200" cy="365125"/>
          </a:xfrm>
        </p:spPr>
        <p:txBody>
          <a:bodyPr/>
          <a:lstStyle/>
          <a:p>
            <a:pPr>
              <a:defRPr/>
            </a:pPr>
            <a:fld id="{020AB19D-C2AF-4580-A657-2C91B99DA1A5}" type="slidenum">
              <a:rPr lang="en-US" sz="1000">
                <a:solidFill>
                  <a:schemeClr val="bg2">
                    <a:shade val="50000"/>
                  </a:schemeClr>
                </a:solidFill>
                <a:latin typeface="Verdana" pitchFamily="34" charset="0"/>
              </a:rPr>
              <a:pPr>
                <a:defRPr/>
              </a:pPr>
              <a:t>59</a:t>
            </a:fld>
            <a:endParaRPr lang="en-US" sz="1000">
              <a:solidFill>
                <a:schemeClr val="bg2">
                  <a:shade val="50000"/>
                </a:schemeClr>
              </a:solidFill>
              <a:latin typeface="Verdana" pitchFamily="34" charset="0"/>
            </a:endParaRPr>
          </a:p>
        </p:txBody>
      </p:sp>
      <p:graphicFrame>
        <p:nvGraphicFramePr>
          <p:cNvPr id="66565" name="Object 2"/>
          <p:cNvGraphicFramePr>
            <a:graphicFrameLocks noChangeAspect="1"/>
          </p:cNvGraphicFramePr>
          <p:nvPr/>
        </p:nvGraphicFramePr>
        <p:xfrm>
          <a:off x="4800600" y="4114800"/>
          <a:ext cx="990600" cy="508000"/>
        </p:xfrm>
        <a:graphic>
          <a:graphicData uri="http://schemas.openxmlformats.org/presentationml/2006/ole">
            <mc:AlternateContent xmlns:mc="http://schemas.openxmlformats.org/markup-compatibility/2006">
              <mc:Choice xmlns:v="urn:schemas-microsoft-com:vml" Requires="v">
                <p:oleObj spid="_x0000_s66574" name="Equation" r:id="rId3" imgW="494870" imgH="253780" progId="Equation.DSMT4">
                  <p:embed/>
                </p:oleObj>
              </mc:Choice>
              <mc:Fallback>
                <p:oleObj name="Equation" r:id="rId3" imgW="494870" imgH="2537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114800"/>
                        <a:ext cx="990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Phân rã lược đồ  – Decomposition</a:t>
            </a:r>
          </a:p>
        </p:txBody>
      </p:sp>
      <p:sp>
        <p:nvSpPr>
          <p:cNvPr id="12291"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z="2400" smtClean="0"/>
              <a:t>Phân rã 1 lược đồ R = (U,F) với U là tập các thuộc tính, F là tập phụ thuộc hàm sẽ cho ra 1 tập hợp các lược đồ</a:t>
            </a:r>
          </a:p>
          <a:p>
            <a:pPr eaLnBrk="1" hangingPunct="1">
              <a:buFont typeface="Wingdings" pitchFamily="2" charset="2"/>
              <a:buNone/>
            </a:pPr>
            <a:r>
              <a:rPr lang="en-US" altLang="en-US" sz="2400" smtClean="0"/>
              <a:t>		R1 = (U1, F1)  R2= (U2, F2)….</a:t>
            </a:r>
          </a:p>
          <a:p>
            <a:pPr eaLnBrk="1" hangingPunct="1">
              <a:buFont typeface="Wingdings" pitchFamily="2" charset="2"/>
              <a:buNone/>
            </a:pPr>
            <a:r>
              <a:rPr lang="en-US" altLang="en-US" sz="2400" smtClean="0"/>
              <a:t>  		Rn = (Un,Fn)</a:t>
            </a:r>
          </a:p>
          <a:p>
            <a:pPr eaLnBrk="1" hangingPunct="1">
              <a:buFont typeface="Wingdings" pitchFamily="2" charset="2"/>
              <a:buNone/>
            </a:pPr>
            <a:r>
              <a:rPr lang="en-US" altLang="en-US" sz="2400" smtClean="0"/>
              <a:t>	Sao cho thỏa mãn điều kiện sau:</a:t>
            </a:r>
          </a:p>
          <a:p>
            <a:pPr lvl="1" eaLnBrk="1" hangingPunct="1"/>
            <a:r>
              <a:rPr lang="en-US" altLang="en-US" sz="2400" smtClean="0"/>
              <a:t>U = </a:t>
            </a:r>
          </a:p>
          <a:p>
            <a:pPr lvl="1" eaLnBrk="1" hangingPunct="1"/>
            <a:endParaRPr lang="en-US" altLang="en-US" sz="2400" smtClean="0"/>
          </a:p>
          <a:p>
            <a:pPr lvl="1" eaLnBrk="1" hangingPunct="1"/>
            <a:r>
              <a:rPr lang="en-US" altLang="en-US" sz="2400" smtClean="0"/>
              <a:t>F suy dẫn Fi với i = 1,..,n</a:t>
            </a:r>
          </a:p>
        </p:txBody>
      </p:sp>
      <p:sp>
        <p:nvSpPr>
          <p:cNvPr id="7" name="Slide Number Placeholder 5"/>
          <p:cNvSpPr>
            <a:spLocks noGrp="1"/>
          </p:cNvSpPr>
          <p:nvPr>
            <p:ph type="sldNum" sz="quarter" idx="12"/>
          </p:nvPr>
        </p:nvSpPr>
        <p:spPr>
          <a:xfrm>
            <a:off x="8348663" y="6111875"/>
            <a:ext cx="457200" cy="365125"/>
          </a:xfrm>
        </p:spPr>
        <p:txBody>
          <a:bodyPr/>
          <a:lstStyle/>
          <a:p>
            <a:pPr>
              <a:defRPr/>
            </a:pPr>
            <a:fld id="{ACEA6C70-6683-436C-876D-CBC1D31AC1B3}" type="slidenum">
              <a:rPr lang="en-US" sz="1000">
                <a:solidFill>
                  <a:schemeClr val="bg2">
                    <a:shade val="50000"/>
                  </a:schemeClr>
                </a:solidFill>
                <a:latin typeface="Verdana" pitchFamily="34" charset="0"/>
              </a:rPr>
              <a:pPr>
                <a:defRPr/>
              </a:pPr>
              <a:t>6</a:t>
            </a:fld>
            <a:endParaRPr lang="en-US" sz="1000">
              <a:solidFill>
                <a:schemeClr val="bg2">
                  <a:shade val="50000"/>
                </a:schemeClr>
              </a:solidFill>
              <a:latin typeface="Verdana" pitchFamily="34" charset="0"/>
            </a:endParaRPr>
          </a:p>
        </p:txBody>
      </p:sp>
      <p:graphicFrame>
        <p:nvGraphicFramePr>
          <p:cNvPr id="12293" name="Object 6"/>
          <p:cNvGraphicFramePr>
            <a:graphicFrameLocks noChangeAspect="1"/>
          </p:cNvGraphicFramePr>
          <p:nvPr/>
        </p:nvGraphicFramePr>
        <p:xfrm>
          <a:off x="2057400" y="3810000"/>
          <a:ext cx="1206500" cy="762000"/>
        </p:xfrm>
        <a:graphic>
          <a:graphicData uri="http://schemas.openxmlformats.org/presentationml/2006/ole">
            <mc:AlternateContent xmlns:mc="http://schemas.openxmlformats.org/markup-compatibility/2006">
              <mc:Choice xmlns:v="urn:schemas-microsoft-com:vml" Requires="v">
                <p:oleObj spid="_x0000_s12302" name="Equation" r:id="rId3" imgW="482391" imgH="304668" progId="Equation.DSMT4">
                  <p:embed/>
                </p:oleObj>
              </mc:Choice>
              <mc:Fallback>
                <p:oleObj name="Equation" r:id="rId3" imgW="482391" imgH="304668"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10000"/>
                        <a:ext cx="12065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Autofit/>
          </a:bodyPr>
          <a:lstStyle/>
          <a:p>
            <a:pPr eaLnBrk="1" hangingPunct="1">
              <a:defRPr/>
            </a:pPr>
            <a:r>
              <a:rPr lang="en-US" sz="4000" smtClean="0">
                <a:effectLst>
                  <a:outerShdw blurRad="38100" dist="38100" dir="2700000" algn="tl">
                    <a:srgbClr val="C0C0C0"/>
                  </a:outerShdw>
                </a:effectLst>
              </a:rPr>
              <a:t>Cách 1: Phân rã thành chuẩn 3NF (tt)</a:t>
            </a:r>
          </a:p>
        </p:txBody>
      </p:sp>
      <p:sp>
        <p:nvSpPr>
          <p:cNvPr id="67587" name="Content Placeholder 2"/>
          <p:cNvSpPr>
            <a:spLocks noGrp="1"/>
          </p:cNvSpPr>
          <p:nvPr>
            <p:ph idx="4294967295"/>
          </p:nvPr>
        </p:nvSpPr>
        <p:spPr>
          <a:xfrm>
            <a:off x="457200" y="1524000"/>
            <a:ext cx="7772400" cy="4340225"/>
          </a:xfrm>
        </p:spPr>
        <p:txBody>
          <a:bodyPr lIns="182880" tIns="91440"/>
          <a:lstStyle/>
          <a:p>
            <a:pPr algn="just" eaLnBrk="1" hangingPunct="1"/>
            <a:r>
              <a:rPr lang="en-US" altLang="en-US" sz="2800" smtClean="0"/>
              <a:t>Để tối ưu, nếu tập N chứa nhiều FD có cùng vế trái X</a:t>
            </a:r>
            <a:r>
              <a:rPr lang="en-US" altLang="en-US" sz="2800" smtClean="0">
                <a:sym typeface="Wingdings" pitchFamily="2" charset="2"/>
              </a:rPr>
              <a:t> A1; XA2; …X An, có thể thay thế chúng thành FD đơn tương đương X A1A2..An. Vì vậy chỉ cần tạo thêm 1 lược đồ quan hệ mới (X A1A2..An) thay vì phải tạo nhiều lược đồ (XAi)</a:t>
            </a:r>
            <a:endParaRPr lang="en-US" altLang="en-US" sz="2800" smtClean="0"/>
          </a:p>
        </p:txBody>
      </p:sp>
      <p:sp>
        <p:nvSpPr>
          <p:cNvPr id="4" name="Slide Number Placeholder 3"/>
          <p:cNvSpPr>
            <a:spLocks noGrp="1"/>
          </p:cNvSpPr>
          <p:nvPr>
            <p:ph type="sldNum" sz="quarter" idx="12"/>
          </p:nvPr>
        </p:nvSpPr>
        <p:spPr>
          <a:xfrm>
            <a:off x="8348663" y="6111875"/>
            <a:ext cx="457200" cy="365125"/>
          </a:xfrm>
        </p:spPr>
        <p:txBody>
          <a:bodyPr/>
          <a:lstStyle/>
          <a:p>
            <a:pPr>
              <a:defRPr/>
            </a:pPr>
            <a:fld id="{DEA79C47-FA50-44BB-BBD3-F4CFDD1E989B}" type="slidenum">
              <a:rPr lang="en-US" sz="1000">
                <a:solidFill>
                  <a:schemeClr val="bg2">
                    <a:shade val="50000"/>
                  </a:schemeClr>
                </a:solidFill>
                <a:latin typeface="Verdana" pitchFamily="34" charset="0"/>
              </a:rPr>
              <a:pPr>
                <a:defRPr/>
              </a:pPr>
              <a:t>60</a:t>
            </a:fld>
            <a:endParaRPr lang="en-US" sz="1000">
              <a:solidFill>
                <a:schemeClr val="bg2">
                  <a:shade val="50000"/>
                </a:schemeClr>
              </a:solidFill>
              <a:latin typeface="Verdana" pitchFamily="34" charset="0"/>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b">
            <a:normAutofit/>
          </a:bodyPr>
          <a:lstStyle/>
          <a:p>
            <a:pPr eaLnBrk="1" hangingPunct="1">
              <a:defRPr/>
            </a:pPr>
            <a:r>
              <a:rPr lang="en-US" sz="4400" smtClean="0">
                <a:effectLst>
                  <a:outerShdw blurRad="38100" dist="38100" dir="2700000" algn="tl">
                    <a:srgbClr val="C0C0C0"/>
                  </a:outerShdw>
                </a:effectLst>
              </a:rPr>
              <a:t>Ví dụ: phân rã lược đồ thành 3NF</a:t>
            </a:r>
          </a:p>
        </p:txBody>
      </p:sp>
      <p:sp>
        <p:nvSpPr>
          <p:cNvPr id="68611" name="Content Placeholder 2"/>
          <p:cNvSpPr>
            <a:spLocks noGrp="1"/>
          </p:cNvSpPr>
          <p:nvPr>
            <p:ph idx="4294967295"/>
          </p:nvPr>
        </p:nvSpPr>
        <p:spPr>
          <a:xfrm>
            <a:off x="457200" y="1371600"/>
            <a:ext cx="8183563" cy="5029200"/>
          </a:xfrm>
        </p:spPr>
        <p:txBody>
          <a:bodyPr lIns="182880" tIns="91440"/>
          <a:lstStyle/>
          <a:p>
            <a:pPr algn="just" eaLnBrk="1" hangingPunct="1"/>
            <a:r>
              <a:rPr lang="en-US" altLang="en-US" sz="2800" smtClean="0"/>
              <a:t>Xét lược đồ (</a:t>
            </a:r>
            <a:r>
              <a:rPr lang="en-US" altLang="en-US" sz="2800" i="1" smtClean="0"/>
              <a:t>CSJDPQV) và tập FD {C</a:t>
            </a:r>
            <a:r>
              <a:rPr lang="en-US" altLang="en-US" sz="2800" i="1" smtClean="0">
                <a:sym typeface="Wingdings" pitchFamily="2" charset="2"/>
              </a:rPr>
              <a:t> SJDPQV;</a:t>
            </a:r>
            <a:r>
              <a:rPr lang="en-US" altLang="en-US" sz="2800" i="1" smtClean="0"/>
              <a:t>JP </a:t>
            </a:r>
            <a:r>
              <a:rPr lang="en-US" altLang="en-US" sz="2800" i="1" smtClean="0">
                <a:sym typeface="Wingdings" pitchFamily="2" charset="2"/>
              </a:rPr>
              <a:t></a:t>
            </a:r>
            <a:r>
              <a:rPr lang="en-US" altLang="en-US" sz="2800" i="1" smtClean="0"/>
              <a:t> C, SD </a:t>
            </a:r>
            <a:r>
              <a:rPr lang="en-US" altLang="en-US" sz="2800" i="1" smtClean="0">
                <a:sym typeface="Wingdings" pitchFamily="2" charset="2"/>
              </a:rPr>
              <a:t></a:t>
            </a:r>
            <a:r>
              <a:rPr lang="en-US" altLang="en-US" sz="2800" i="1" smtClean="0"/>
              <a:t> P,</a:t>
            </a:r>
            <a:r>
              <a:rPr lang="en-US" altLang="en-US" sz="2800" smtClean="0"/>
              <a:t> </a:t>
            </a:r>
            <a:r>
              <a:rPr lang="en-US" altLang="en-US" sz="2800" i="1" smtClean="0"/>
              <a:t>J </a:t>
            </a:r>
            <a:r>
              <a:rPr lang="en-US" altLang="en-US" sz="2800" i="1" smtClean="0">
                <a:sym typeface="Wingdings" pitchFamily="2" charset="2"/>
              </a:rPr>
              <a:t></a:t>
            </a:r>
            <a:r>
              <a:rPr lang="en-US" altLang="en-US" sz="2800" i="1" smtClean="0"/>
              <a:t> S}</a:t>
            </a:r>
          </a:p>
          <a:p>
            <a:pPr algn="just" eaLnBrk="1" hangingPunct="1"/>
            <a:r>
              <a:rPr lang="en-US" altLang="en-US" sz="2800" i="1" smtClean="0"/>
              <a:t>Nếu ta phân rã thành SDP và CSJDQV, thì SDP ở chuẩn BCNF nhưng CSJDQV không đạt được chuẩn 3NF.  Vì vậy tiếp tục phân rã thành JS và CJDQV.</a:t>
            </a:r>
          </a:p>
          <a:p>
            <a:pPr algn="just" eaLnBrk="1" hangingPunct="1"/>
            <a:r>
              <a:rPr lang="en-US" altLang="en-US" sz="2800" smtClean="0"/>
              <a:t>Các lược đồ quan hệ </a:t>
            </a:r>
            <a:r>
              <a:rPr lang="en-US" altLang="en-US" sz="2800" i="1" smtClean="0"/>
              <a:t>SDP, JS và CJDQV đều đạt chuẩn 3. Phân rã kết nối không mất (lossless join) nhưng JP</a:t>
            </a:r>
            <a:r>
              <a:rPr lang="en-US" altLang="en-US" sz="2800" i="1" smtClean="0">
                <a:sym typeface="Wingdings" pitchFamily="2" charset="2"/>
              </a:rPr>
              <a:t>C không được bảo toàn (not preserved) bổ sung thêm lược đồ CJP nữa.</a:t>
            </a:r>
            <a:endParaRPr lang="en-US" altLang="en-US" sz="2800" smtClean="0"/>
          </a:p>
        </p:txBody>
      </p:sp>
      <p:sp>
        <p:nvSpPr>
          <p:cNvPr id="4" name="Slide Number Placeholder 3"/>
          <p:cNvSpPr>
            <a:spLocks noGrp="1"/>
          </p:cNvSpPr>
          <p:nvPr>
            <p:ph type="sldNum" sz="quarter" idx="12"/>
          </p:nvPr>
        </p:nvSpPr>
        <p:spPr>
          <a:xfrm>
            <a:off x="8348663" y="6111875"/>
            <a:ext cx="457200" cy="365125"/>
          </a:xfrm>
        </p:spPr>
        <p:txBody>
          <a:bodyPr/>
          <a:lstStyle/>
          <a:p>
            <a:pPr>
              <a:defRPr/>
            </a:pPr>
            <a:fld id="{75B75674-8FAD-4EB5-870C-D8FE98A1FD89}" type="slidenum">
              <a:rPr lang="en-US" sz="1000">
                <a:solidFill>
                  <a:schemeClr val="bg2">
                    <a:shade val="50000"/>
                  </a:schemeClr>
                </a:solidFill>
                <a:latin typeface="Verdana" pitchFamily="34" charset="0"/>
              </a:rPr>
              <a:pPr>
                <a:defRPr/>
              </a:pPr>
              <a:t>61</a:t>
            </a:fld>
            <a:endParaRPr lang="en-US" sz="1000">
              <a:solidFill>
                <a:schemeClr val="bg2">
                  <a:shade val="50000"/>
                </a:schemeClr>
              </a:solidFill>
              <a:latin typeface="Verdana" pitchFamily="34" charset="0"/>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263" y="228600"/>
            <a:ext cx="8015287" cy="838200"/>
          </a:xfrm>
        </p:spPr>
        <p:txBody>
          <a:bodyPr anchor="b">
            <a:normAutofit/>
          </a:bodyPr>
          <a:lstStyle/>
          <a:p>
            <a:pPr eaLnBrk="1" hangingPunct="1">
              <a:defRPr/>
            </a:pPr>
            <a:r>
              <a:rPr lang="en-US" sz="4000" smtClean="0">
                <a:effectLst>
                  <a:outerShdw blurRad="38100" dist="38100" dir="2700000" algn="tl">
                    <a:srgbClr val="C0C0C0"/>
                  </a:outerShdw>
                </a:effectLst>
              </a:rPr>
              <a:t>Cách 2: dùng phương pháp synthesis</a:t>
            </a:r>
          </a:p>
        </p:txBody>
      </p:sp>
      <p:sp>
        <p:nvSpPr>
          <p:cNvPr id="69635" name="Content Placeholder 2"/>
          <p:cNvSpPr>
            <a:spLocks noGrp="1"/>
          </p:cNvSpPr>
          <p:nvPr>
            <p:ph idx="4294967295"/>
          </p:nvPr>
        </p:nvSpPr>
        <p:spPr>
          <a:xfrm>
            <a:off x="457200" y="1295400"/>
            <a:ext cx="7924800" cy="4568825"/>
          </a:xfrm>
        </p:spPr>
        <p:txBody>
          <a:bodyPr lIns="182880" tIns="91440"/>
          <a:lstStyle/>
          <a:p>
            <a:pPr algn="just" eaLnBrk="1" hangingPunct="1"/>
            <a:r>
              <a:rPr lang="en-US" altLang="en-US" smtClean="0"/>
              <a:t>Xuất phát từ phủ tối thiểu của FD F, tạo 1 lược đồ quan hệ mới Ri cho mỗi FD trong F. Tất cả lược đồ này đều ở 3NF và bảo toàn phụ thuộc.</a:t>
            </a:r>
          </a:p>
          <a:p>
            <a:pPr algn="just" eaLnBrk="1" hangingPunct="1"/>
            <a:r>
              <a:rPr lang="en-US" altLang="en-US" smtClean="0"/>
              <a:t>Nếu phân rã này làm kết nối bị mất (lossless-join) thì bổ sung thêm 1 lược đồ chỉ chứa các thuộc tính khóa. </a:t>
            </a:r>
          </a:p>
        </p:txBody>
      </p:sp>
      <p:sp>
        <p:nvSpPr>
          <p:cNvPr id="4" name="Slide Number Placeholder 3"/>
          <p:cNvSpPr>
            <a:spLocks noGrp="1"/>
          </p:cNvSpPr>
          <p:nvPr>
            <p:ph type="sldNum" sz="quarter" idx="12"/>
          </p:nvPr>
        </p:nvSpPr>
        <p:spPr>
          <a:xfrm>
            <a:off x="8348663" y="6111875"/>
            <a:ext cx="457200" cy="365125"/>
          </a:xfrm>
        </p:spPr>
        <p:txBody>
          <a:bodyPr/>
          <a:lstStyle/>
          <a:p>
            <a:pPr>
              <a:defRPr/>
            </a:pPr>
            <a:fld id="{EF608C81-DDB8-4826-90CC-883F84AFFA49}" type="slidenum">
              <a:rPr lang="en-US" sz="1000">
                <a:solidFill>
                  <a:schemeClr val="bg2">
                    <a:shade val="50000"/>
                  </a:schemeClr>
                </a:solidFill>
                <a:latin typeface="Verdana" pitchFamily="34" charset="0"/>
              </a:rPr>
              <a:pPr>
                <a:defRPr/>
              </a:pPr>
              <a:t>62</a:t>
            </a:fld>
            <a:endParaRPr lang="en-US" sz="1000">
              <a:solidFill>
                <a:schemeClr val="bg2">
                  <a:shade val="50000"/>
                </a:schemeClr>
              </a:solidFill>
              <a:latin typeface="Verdana" pitchFamily="34" charset="0"/>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Ví dụ dùng cách synthesis</a:t>
            </a:r>
          </a:p>
        </p:txBody>
      </p:sp>
      <p:sp>
        <p:nvSpPr>
          <p:cNvPr id="70659" name="Content Placeholder 2"/>
          <p:cNvSpPr>
            <a:spLocks noGrp="1"/>
          </p:cNvSpPr>
          <p:nvPr>
            <p:ph idx="4294967295"/>
          </p:nvPr>
        </p:nvSpPr>
        <p:spPr>
          <a:xfrm>
            <a:off x="457200" y="1676400"/>
            <a:ext cx="8183563" cy="4187825"/>
          </a:xfrm>
        </p:spPr>
        <p:txBody>
          <a:bodyPr lIns="182880" tIns="91440"/>
          <a:lstStyle/>
          <a:p>
            <a:pPr algn="just" eaLnBrk="1" hangingPunct="1"/>
            <a:r>
              <a:rPr lang="en-US" altLang="en-US" smtClean="0"/>
              <a:t>Cho R(</a:t>
            </a:r>
            <a:r>
              <a:rPr lang="en-US" altLang="en-US" i="1" smtClean="0"/>
              <a:t>ABC) với phủ tối thiểu (minimal cover) F= {A</a:t>
            </a:r>
            <a:r>
              <a:rPr lang="en-US" altLang="en-US" i="1" smtClean="0">
                <a:sym typeface="Wingdings" pitchFamily="2" charset="2"/>
              </a:rPr>
              <a:t></a:t>
            </a:r>
            <a:r>
              <a:rPr lang="en-US" altLang="en-US" i="1" smtClean="0"/>
              <a:t> B, C -&gt;B, A</a:t>
            </a:r>
            <a:r>
              <a:rPr lang="en-US" altLang="en-US" i="1" smtClean="0">
                <a:sym typeface="Wingdings" pitchFamily="2" charset="2"/>
              </a:rPr>
              <a:t>C</a:t>
            </a:r>
            <a:r>
              <a:rPr lang="en-US" altLang="en-US" i="1" smtClean="0"/>
              <a:t>}.</a:t>
            </a:r>
          </a:p>
          <a:p>
            <a:pPr algn="just" eaLnBrk="1" hangingPunct="1"/>
            <a:r>
              <a:rPr lang="en-US" altLang="en-US" i="1" smtClean="0">
                <a:solidFill>
                  <a:srgbClr val="C00000"/>
                </a:solidFill>
              </a:rPr>
              <a:t>Bước 1</a:t>
            </a:r>
            <a:r>
              <a:rPr lang="en-US" altLang="en-US" i="1" smtClean="0"/>
              <a:t>: phân rã thành 2 lược đồ </a:t>
            </a:r>
            <a:r>
              <a:rPr lang="en-US" altLang="en-US" i="1" smtClean="0">
                <a:solidFill>
                  <a:srgbClr val="002060"/>
                </a:solidFill>
              </a:rPr>
              <a:t>R1(AB) </a:t>
            </a:r>
            <a:r>
              <a:rPr lang="en-US" altLang="en-US" i="1" smtClean="0"/>
              <a:t>và </a:t>
            </a:r>
            <a:r>
              <a:rPr lang="en-US" altLang="en-US" i="1" smtClean="0">
                <a:solidFill>
                  <a:srgbClr val="002060"/>
                </a:solidFill>
              </a:rPr>
              <a:t>R2(BC).</a:t>
            </a:r>
          </a:p>
          <a:p>
            <a:pPr algn="just" eaLnBrk="1" hangingPunct="1"/>
            <a:r>
              <a:rPr lang="en-US" altLang="en-US" i="1" smtClean="0">
                <a:solidFill>
                  <a:srgbClr val="C00000"/>
                </a:solidFill>
              </a:rPr>
              <a:t>Bước 2:</a:t>
            </a:r>
            <a:r>
              <a:rPr lang="en-US" altLang="en-US" i="1" smtClean="0"/>
              <a:t> phân rã bị mất kết nối vì A</a:t>
            </a:r>
            <a:r>
              <a:rPr lang="en-US" altLang="en-US" i="1" smtClean="0">
                <a:sym typeface="Wingdings" pitchFamily="2" charset="2"/>
              </a:rPr>
              <a:t>C </a:t>
            </a:r>
            <a:r>
              <a:rPr lang="en-US" altLang="en-US" i="1" smtClean="0"/>
              <a:t>không thể suy diễn được từ hợp các FD của R1, R2.Bổ sung thêm lược đồ </a:t>
            </a:r>
            <a:r>
              <a:rPr lang="en-US" altLang="en-US" i="1" smtClean="0">
                <a:solidFill>
                  <a:srgbClr val="002060"/>
                </a:solidFill>
              </a:rPr>
              <a:t>R3(AC)</a:t>
            </a:r>
            <a:r>
              <a:rPr lang="en-US" altLang="en-US" i="1" smtClean="0"/>
              <a:t>.</a:t>
            </a:r>
          </a:p>
          <a:p>
            <a:pPr algn="just" eaLnBrk="1" hangingPunct="1"/>
            <a:endParaRPr lang="en-US" altLang="en-US" smtClean="0"/>
          </a:p>
        </p:txBody>
      </p:sp>
      <p:sp>
        <p:nvSpPr>
          <p:cNvPr id="4" name="Slide Number Placeholder 3"/>
          <p:cNvSpPr>
            <a:spLocks noGrp="1"/>
          </p:cNvSpPr>
          <p:nvPr>
            <p:ph type="sldNum" sz="quarter" idx="12"/>
          </p:nvPr>
        </p:nvSpPr>
        <p:spPr>
          <a:xfrm>
            <a:off x="8348663" y="6111875"/>
            <a:ext cx="457200" cy="365125"/>
          </a:xfrm>
        </p:spPr>
        <p:txBody>
          <a:bodyPr/>
          <a:lstStyle/>
          <a:p>
            <a:pPr>
              <a:defRPr/>
            </a:pPr>
            <a:fld id="{EA8437EF-8246-418B-B344-6B1AAB4CDA5D}" type="slidenum">
              <a:rPr lang="en-US" sz="1000">
                <a:solidFill>
                  <a:schemeClr val="bg2">
                    <a:shade val="50000"/>
                  </a:schemeClr>
                </a:solidFill>
                <a:latin typeface="Verdana" pitchFamily="34" charset="0"/>
              </a:rPr>
              <a:pPr>
                <a:defRPr/>
              </a:pPr>
              <a:t>63</a:t>
            </a:fld>
            <a:endParaRPr lang="en-US" sz="1000">
              <a:solidFill>
                <a:schemeClr val="bg2">
                  <a:shade val="50000"/>
                </a:schemeClr>
              </a:solidFill>
              <a:latin typeface="Verdana" pitchFamily="34" charset="0"/>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Tính chất của giải thuật phân rã 3NF</a:t>
            </a:r>
          </a:p>
        </p:txBody>
      </p:sp>
      <p:sp>
        <p:nvSpPr>
          <p:cNvPr id="71683"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mtClean="0"/>
              <a:t>Bảo toàn phụ thuộc hàm</a:t>
            </a:r>
          </a:p>
          <a:p>
            <a:pPr eaLnBrk="1" hangingPunct="1"/>
            <a:r>
              <a:rPr lang="en-US" altLang="en-US" smtClean="0"/>
              <a:t>Không mất thông tin</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6A61539A-C5A3-48D0-A306-0EABD9EFA097}" type="slidenum">
              <a:rPr lang="en-US" sz="1000">
                <a:solidFill>
                  <a:schemeClr val="bg2">
                    <a:shade val="50000"/>
                  </a:schemeClr>
                </a:solidFill>
                <a:latin typeface="Verdana" pitchFamily="34" charset="0"/>
              </a:rPr>
              <a:pPr>
                <a:defRPr/>
              </a:pPr>
              <a:t>64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Ví dụ</a:t>
            </a:r>
          </a:p>
        </p:txBody>
      </p:sp>
      <p:sp>
        <p:nvSpPr>
          <p:cNvPr id="72707" name="Rectangle 3"/>
          <p:cNvSpPr>
            <a:spLocks noGrp="1" noChangeArrowheads="1"/>
          </p:cNvSpPr>
          <p:nvPr>
            <p:ph idx="4294967295"/>
          </p:nvPr>
        </p:nvSpPr>
        <p:spPr>
          <a:xfrm>
            <a:off x="457200" y="1447800"/>
            <a:ext cx="8183563" cy="4187825"/>
          </a:xfrm>
        </p:spPr>
        <p:txBody>
          <a:bodyPr lIns="182880" tIns="91440"/>
          <a:lstStyle/>
          <a:p>
            <a:pPr eaLnBrk="1" hangingPunct="1"/>
            <a:r>
              <a:rPr lang="en-US" altLang="en-US" sz="2200" smtClean="0"/>
              <a:t>Phủ tối thiểu G của tập F ví dụ trước:</a:t>
            </a:r>
          </a:p>
          <a:p>
            <a:pPr eaLnBrk="1" hangingPunct="1">
              <a:buFont typeface="Wingdings" pitchFamily="2" charset="2"/>
              <a:buNone/>
            </a:pPr>
            <a:r>
              <a:rPr lang="en-US" altLang="en-US" sz="2200" smtClean="0"/>
              <a:t>G={ABH</a:t>
            </a:r>
            <a:r>
              <a:rPr lang="en-US" altLang="en-US" sz="2200" smtClean="0">
                <a:sym typeface="Wingdings" pitchFamily="2" charset="2"/>
              </a:rPr>
              <a:t>C,AD,CE,FA,EF</a:t>
            </a:r>
            <a:r>
              <a:rPr lang="en-US" altLang="en-US" sz="2200" smtClean="0"/>
              <a:t>}</a:t>
            </a:r>
          </a:p>
          <a:p>
            <a:pPr eaLnBrk="1" hangingPunct="1"/>
            <a:r>
              <a:rPr lang="en-US" altLang="en-US" sz="2200" smtClean="0"/>
              <a:t>Phân rã thành 6 lược đồ:</a:t>
            </a:r>
          </a:p>
          <a:p>
            <a:pPr lvl="1" eaLnBrk="1" hangingPunct="1"/>
            <a:r>
              <a:rPr lang="en-US" altLang="en-US" sz="2200" smtClean="0"/>
              <a:t>(ABHC; {ABH</a:t>
            </a:r>
            <a:r>
              <a:rPr lang="en-US" altLang="en-US" sz="2200" smtClean="0">
                <a:sym typeface="Wingdings" pitchFamily="2" charset="2"/>
              </a:rPr>
              <a:t>C})</a:t>
            </a:r>
          </a:p>
          <a:p>
            <a:pPr lvl="1" eaLnBrk="1" hangingPunct="1"/>
            <a:r>
              <a:rPr lang="en-US" altLang="en-US" sz="2200" smtClean="0">
                <a:sym typeface="Wingdings" pitchFamily="2" charset="2"/>
              </a:rPr>
              <a:t>(AD; {AD})</a:t>
            </a:r>
          </a:p>
          <a:p>
            <a:pPr lvl="1" eaLnBrk="1" hangingPunct="1"/>
            <a:r>
              <a:rPr lang="en-US" altLang="en-US" sz="2200" smtClean="0">
                <a:sym typeface="Wingdings" pitchFamily="2" charset="2"/>
              </a:rPr>
              <a:t>(CE; {CE})</a:t>
            </a:r>
          </a:p>
          <a:p>
            <a:pPr lvl="1" eaLnBrk="1" hangingPunct="1"/>
            <a:r>
              <a:rPr lang="en-US" altLang="en-US" sz="2200" smtClean="0">
                <a:sym typeface="Wingdings" pitchFamily="2" charset="2"/>
              </a:rPr>
              <a:t>(FA; {FA})</a:t>
            </a:r>
          </a:p>
          <a:p>
            <a:pPr lvl="1" eaLnBrk="1" hangingPunct="1"/>
            <a:r>
              <a:rPr lang="en-US" altLang="en-US" sz="2200" smtClean="0">
                <a:sym typeface="Wingdings" pitchFamily="2" charset="2"/>
              </a:rPr>
              <a:t>(EF; {EF}</a:t>
            </a:r>
          </a:p>
          <a:p>
            <a:pPr lvl="1" eaLnBrk="1" hangingPunct="1"/>
            <a:r>
              <a:rPr lang="en-US" altLang="en-US" sz="2200" smtClean="0">
                <a:sym typeface="Wingdings" pitchFamily="2" charset="2"/>
              </a:rPr>
              <a:t>(BHE;{BHE})</a:t>
            </a:r>
          </a:p>
          <a:p>
            <a:pPr eaLnBrk="1" hangingPunct="1"/>
            <a:r>
              <a:rPr lang="en-US" altLang="en-US" sz="2200" smtClean="0">
                <a:sym typeface="Wingdings" pitchFamily="2" charset="2"/>
              </a:rPr>
              <a:t>Không có lược đồ phân rã nào là siêu khóa BCGH, nên bổ sung thêm lược đồ thứ 6</a:t>
            </a:r>
          </a:p>
          <a:p>
            <a:pPr lvl="1" eaLnBrk="1" hangingPunct="1"/>
            <a:r>
              <a:rPr lang="en-US" altLang="en-US" sz="2200" smtClean="0">
                <a:sym typeface="Wingdings" pitchFamily="2" charset="2"/>
              </a:rPr>
              <a:t>(BCGH;{})</a:t>
            </a:r>
          </a:p>
          <a:p>
            <a:pPr eaLnBrk="1" hangingPunct="1"/>
            <a:endParaRPr lang="en-US" altLang="en-US" sz="22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8AFF3FF0-ABAB-409A-AFF5-DC2C223A7E5D}" type="slidenum">
              <a:rPr lang="en-US" sz="1000">
                <a:solidFill>
                  <a:schemeClr val="bg2">
                    <a:shade val="50000"/>
                  </a:schemeClr>
                </a:solidFill>
                <a:latin typeface="Verdana" pitchFamily="34" charset="0"/>
              </a:rPr>
              <a:pPr>
                <a:defRPr/>
              </a:pPr>
              <a:t>65</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p:txBody>
          <a:bodyPr anchor="b">
            <a:normAutofit/>
          </a:bodyPr>
          <a:lstStyle/>
          <a:p>
            <a:pPr eaLnBrk="1" hangingPunct="1">
              <a:defRPr/>
            </a:pPr>
            <a:r>
              <a:rPr lang="en-US" sz="4000" smtClean="0">
                <a:effectLst>
                  <a:outerShdw blurRad="38100" dist="38100" dir="2700000" algn="tl">
                    <a:srgbClr val="C0C0C0"/>
                  </a:outerShdw>
                </a:effectLst>
              </a:rPr>
              <a:t>Phân rã BCNF thông qua phân rã 3NF</a:t>
            </a:r>
          </a:p>
        </p:txBody>
      </p:sp>
      <p:sp>
        <p:nvSpPr>
          <p:cNvPr id="73731" name="Rectangle 3"/>
          <p:cNvSpPr>
            <a:spLocks noGrp="1" noChangeArrowheads="1"/>
          </p:cNvSpPr>
          <p:nvPr>
            <p:ph idx="4294967295"/>
          </p:nvPr>
        </p:nvSpPr>
        <p:spPr>
          <a:xfrm>
            <a:off x="381000" y="1447800"/>
            <a:ext cx="8183563" cy="4187825"/>
          </a:xfrm>
        </p:spPr>
        <p:txBody>
          <a:bodyPr lIns="182880" tIns="91440"/>
          <a:lstStyle/>
          <a:p>
            <a:pPr algn="just" eaLnBrk="1" hangingPunct="1"/>
            <a:r>
              <a:rPr lang="en-US" altLang="en-US" smtClean="0"/>
              <a:t>Vì giải thuật phân rã BCNF có thể không bảo toàn phụ thuộc hàm</a:t>
            </a:r>
            <a:r>
              <a:rPr lang="en-US" altLang="en-US" smtClean="0">
                <a:sym typeface="Wingdings" pitchFamily="2" charset="2"/>
              </a:rPr>
              <a:t></a:t>
            </a:r>
            <a:r>
              <a:rPr lang="en-US" altLang="en-US" smtClean="0"/>
              <a:t> nên phân rã BCNF thông qua phân rã 3NF. Nếu lược đồ sau phân rã là BCNF thì dừng, nếu không thì dùng lúc đó mới dùng giải thuật BCNF để phân rã tiếp</a:t>
            </a:r>
          </a:p>
          <a:p>
            <a:pPr algn="just" eaLnBrk="1" hangingPunct="1"/>
            <a:endParaRPr lang="en-US" altLang="en-US"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90FB9EF5-C475-4B92-B723-13F478BDEB9B}" type="slidenum">
              <a:rPr lang="en-US" sz="1000">
                <a:solidFill>
                  <a:schemeClr val="bg2">
                    <a:shade val="50000"/>
                  </a:schemeClr>
                </a:solidFill>
                <a:latin typeface="Verdana" pitchFamily="34" charset="0"/>
              </a:rPr>
              <a:pPr>
                <a:defRPr/>
              </a:pPr>
              <a:t>66</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28600" y="304800"/>
            <a:ext cx="8015288" cy="914400"/>
          </a:xfrm>
        </p:spPr>
        <p:txBody>
          <a:bodyPr anchor="b">
            <a:normAutofit fontScale="90000"/>
          </a:bodyPr>
          <a:lstStyle/>
          <a:p>
            <a:pPr eaLnBrk="1" hangingPunct="1">
              <a:defRPr/>
            </a:pPr>
            <a:r>
              <a:rPr lang="vi-VN" sz="4000" smtClean="0"/>
              <a:t>Thuật toán phân rã một lược đồ quan hệ thành các lược đồ</a:t>
            </a:r>
            <a:r>
              <a:rPr lang="en-US" sz="4000" smtClean="0"/>
              <a:t> con ở 3NF.</a:t>
            </a:r>
            <a:endParaRPr lang="en-US" sz="4000" smtClean="0">
              <a:effectLst>
                <a:outerShdw blurRad="38100" dist="38100" dir="2700000" algn="tl">
                  <a:srgbClr val="C0C0C0"/>
                </a:outerShdw>
              </a:effectLst>
            </a:endParaRPr>
          </a:p>
        </p:txBody>
      </p:sp>
      <p:sp>
        <p:nvSpPr>
          <p:cNvPr id="74755" name="Rectangle 3"/>
          <p:cNvSpPr>
            <a:spLocks noGrp="1" noChangeArrowheads="1"/>
          </p:cNvSpPr>
          <p:nvPr>
            <p:ph idx="4294967295"/>
          </p:nvPr>
        </p:nvSpPr>
        <p:spPr>
          <a:xfrm>
            <a:off x="381000" y="1447800"/>
            <a:ext cx="8183563" cy="4187825"/>
          </a:xfrm>
        </p:spPr>
        <p:txBody>
          <a:bodyPr lIns="182880" tIns="91440"/>
          <a:lstStyle/>
          <a:p>
            <a:pPr algn="just" eaLnBrk="1" hangingPunct="1"/>
            <a:r>
              <a:rPr lang="en-US" altLang="en-US" sz="2800" b="1" smtClean="0"/>
              <a:t>Input:</a:t>
            </a:r>
          </a:p>
          <a:p>
            <a:pPr lvl="1" algn="just" eaLnBrk="1" hangingPunct="1"/>
            <a:r>
              <a:rPr lang="pt-BR" altLang="en-US" sz="2400" smtClean="0"/>
              <a:t>Lược đồ quan hệ R</a:t>
            </a:r>
          </a:p>
          <a:p>
            <a:pPr lvl="1" algn="just" eaLnBrk="1" hangingPunct="1"/>
            <a:r>
              <a:rPr lang="vi-VN" altLang="en-US" sz="2400" smtClean="0"/>
              <a:t>Tập các phụ thuộc hàm F, không làm mất tính tổng quát giả sử đó là</a:t>
            </a:r>
            <a:r>
              <a:rPr lang="en-US" altLang="en-US" sz="2400" smtClean="0"/>
              <a:t> phủ tối thiểu.</a:t>
            </a:r>
          </a:p>
          <a:p>
            <a:pPr algn="just" eaLnBrk="1" hangingPunct="1"/>
            <a:r>
              <a:rPr lang="en-US" altLang="en-US" sz="2800" b="1" smtClean="0"/>
              <a:t>Output:</a:t>
            </a:r>
          </a:p>
          <a:p>
            <a:pPr lvl="1" algn="just" eaLnBrk="1" hangingPunct="1"/>
            <a:r>
              <a:rPr lang="vi-VN" altLang="en-US" sz="2400" smtClean="0"/>
              <a:t>Phép tách không mất mát thông tin trên R thành các lược đồ con ở dạng chuẩn</a:t>
            </a:r>
            <a:r>
              <a:rPr lang="en-US" altLang="en-US" sz="2400" smtClean="0"/>
              <a:t> 3 sao cho vẫn bảo toàn các phụ thuộc hàm.</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6935E897-FE22-4B46-A753-FE3BACC97828}" type="slidenum">
              <a:rPr lang="en-US" sz="1000">
                <a:solidFill>
                  <a:schemeClr val="bg2">
                    <a:shade val="50000"/>
                  </a:schemeClr>
                </a:solidFill>
                <a:latin typeface="Verdana" pitchFamily="34" charset="0"/>
              </a:rPr>
              <a:pPr>
                <a:defRPr/>
              </a:pPr>
              <a:t>67</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28600" y="304800"/>
            <a:ext cx="8015288" cy="914400"/>
          </a:xfrm>
        </p:spPr>
        <p:txBody>
          <a:bodyPr anchor="b">
            <a:normAutofit fontScale="90000"/>
          </a:bodyPr>
          <a:lstStyle/>
          <a:p>
            <a:pPr eaLnBrk="1" hangingPunct="1">
              <a:defRPr/>
            </a:pPr>
            <a:r>
              <a:rPr lang="vi-VN" sz="4000" smtClean="0"/>
              <a:t>Thuật toán phân rã một lược đồ quan hệ thành các lược đồ</a:t>
            </a:r>
            <a:r>
              <a:rPr lang="en-US" sz="4000" smtClean="0"/>
              <a:t> con ở 3NF.</a:t>
            </a:r>
            <a:endParaRPr lang="en-US" sz="4000" smtClean="0">
              <a:effectLst>
                <a:outerShdw blurRad="38100" dist="38100" dir="2700000" algn="tl">
                  <a:srgbClr val="C0C0C0"/>
                </a:outerShdw>
              </a:effectLst>
            </a:endParaRPr>
          </a:p>
        </p:txBody>
      </p:sp>
      <p:sp>
        <p:nvSpPr>
          <p:cNvPr id="61443" name="Rectangle 3"/>
          <p:cNvSpPr>
            <a:spLocks noGrp="1" noChangeArrowheads="1"/>
          </p:cNvSpPr>
          <p:nvPr>
            <p:ph idx="4294967295"/>
          </p:nvPr>
        </p:nvSpPr>
        <p:spPr>
          <a:xfrm>
            <a:off x="381000" y="1447800"/>
            <a:ext cx="8183563" cy="4187825"/>
          </a:xfrm>
        </p:spPr>
        <p:txBody>
          <a:bodyPr lIns="182880" tIns="91440"/>
          <a:lstStyle/>
          <a:p>
            <a:pPr marL="0" indent="0" algn="just" eaLnBrk="1" hangingPunct="1">
              <a:buFont typeface="Wingdings" pitchFamily="2" charset="2"/>
              <a:buNone/>
              <a:defRPr/>
            </a:pPr>
            <a:r>
              <a:rPr lang="vi-VN" sz="2800" b="1" smtClean="0"/>
              <a:t>Các bước của thuật toán:</a:t>
            </a:r>
          </a:p>
          <a:p>
            <a:pPr algn="just" eaLnBrk="1" hangingPunct="1">
              <a:defRPr/>
            </a:pPr>
            <a:r>
              <a:rPr lang="vi-VN" sz="2400" smtClean="0">
                <a:solidFill>
                  <a:srgbClr val="C00000"/>
                </a:solidFill>
              </a:rPr>
              <a:t>Bước 1: </a:t>
            </a:r>
            <a:r>
              <a:rPr lang="vi-VN" sz="2400" smtClean="0"/>
              <a:t>Loại bỏ các thuộc tính của R nếu thuộc tính đó không liên</a:t>
            </a:r>
            <a:r>
              <a:rPr lang="en-US" sz="2400" smtClean="0"/>
              <a:t> </a:t>
            </a:r>
            <a:r>
              <a:rPr lang="vi-VN" sz="2400" smtClean="0"/>
              <a:t>quan đến phụ thuộc hàm nào của F.(không có mặt ở cả hai vế của</a:t>
            </a:r>
            <a:r>
              <a:rPr lang="en-US" sz="2400" smtClean="0"/>
              <a:t> phụ thuộc hàm).</a:t>
            </a:r>
          </a:p>
          <a:p>
            <a:pPr algn="just" eaLnBrk="1" hangingPunct="1">
              <a:defRPr/>
            </a:pPr>
            <a:r>
              <a:rPr lang="vi-VN" sz="2400" smtClean="0">
                <a:solidFill>
                  <a:srgbClr val="C00000"/>
                </a:solidFill>
              </a:rPr>
              <a:t>Bước 2</a:t>
            </a:r>
            <a:r>
              <a:rPr lang="vi-VN" sz="2400" smtClean="0"/>
              <a:t>: Nếu có một phụ thuộc hàm của F liên quan đến tất cả các</a:t>
            </a:r>
            <a:r>
              <a:rPr lang="en-US" sz="2400" smtClean="0"/>
              <a:t> thuộc tính của R thì kết quả chính là R.</a:t>
            </a:r>
          </a:p>
          <a:p>
            <a:pPr algn="just" eaLnBrk="1" hangingPunct="1">
              <a:defRPr/>
            </a:pPr>
            <a:r>
              <a:rPr lang="vi-VN" sz="2400" smtClean="0">
                <a:solidFill>
                  <a:srgbClr val="C00000"/>
                </a:solidFill>
              </a:rPr>
              <a:t>Bước 3: </a:t>
            </a:r>
            <a:r>
              <a:rPr lang="vi-VN" sz="2400" smtClean="0"/>
              <a:t>Ngoài ra, phép tách ρ đưa ra các lược đồ gồm các thuộc tính</a:t>
            </a:r>
            <a:r>
              <a:rPr lang="en-US" sz="2400" smtClean="0"/>
              <a:t> XA ứng với phụ thuộc hàm X→A ∈F. Nếu tồn tại các phụ thuộc hàm X</a:t>
            </a:r>
            <a:r>
              <a:rPr lang="en-US" sz="2400" smtClean="0">
                <a:sym typeface="Wingdings" pitchFamily="2" charset="2"/>
              </a:rPr>
              <a:t></a:t>
            </a:r>
            <a:r>
              <a:rPr lang="en-US" sz="2400" smtClean="0"/>
              <a:t>A1, X</a:t>
            </a:r>
            <a:r>
              <a:rPr lang="en-US" sz="2400" smtClean="0">
                <a:sym typeface="Wingdings" pitchFamily="2" charset="2"/>
              </a:rPr>
              <a:t></a:t>
            </a:r>
            <a:r>
              <a:rPr lang="en-US" sz="2400" smtClean="0"/>
              <a:t>A2, …,X</a:t>
            </a:r>
            <a:r>
              <a:rPr lang="en-US" sz="2400" smtClean="0">
                <a:sym typeface="Wingdings" pitchFamily="2" charset="2"/>
              </a:rPr>
              <a:t></a:t>
            </a:r>
            <a:r>
              <a:rPr lang="en-US" sz="2400" smtClean="0"/>
              <a:t>An thuộc F thì thay thế XAi (1&lt;=i&lt;= n) bằng XA1A2. . .An. Quá trình tiếp tục.</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5E58EC03-AD87-4CB9-AE64-2D7A7990518F}" type="slidenum">
              <a:rPr lang="en-US" sz="1000">
                <a:solidFill>
                  <a:schemeClr val="bg2">
                    <a:shade val="50000"/>
                  </a:schemeClr>
                </a:solidFill>
                <a:latin typeface="Verdana" pitchFamily="34" charset="0"/>
              </a:rPr>
              <a:pPr>
                <a:defRPr/>
              </a:pPr>
              <a:t>68</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28600" y="304800"/>
            <a:ext cx="8015288" cy="914400"/>
          </a:xfrm>
        </p:spPr>
        <p:txBody>
          <a:bodyPr anchor="b">
            <a:normAutofit fontScale="90000"/>
          </a:bodyPr>
          <a:lstStyle/>
          <a:p>
            <a:pPr eaLnBrk="1" hangingPunct="1">
              <a:defRPr/>
            </a:pPr>
            <a:r>
              <a:rPr lang="vi-VN" sz="4000" smtClean="0"/>
              <a:t>Thuật toán phân rã một lược đồ quan hệ thành các lược đồ</a:t>
            </a:r>
            <a:r>
              <a:rPr lang="en-US" sz="4000" smtClean="0"/>
              <a:t> con ở 3NF.</a:t>
            </a:r>
            <a:endParaRPr lang="en-US" sz="4000" smtClean="0">
              <a:effectLst>
                <a:outerShdw blurRad="38100" dist="38100" dir="2700000" algn="tl">
                  <a:srgbClr val="C0C0C0"/>
                </a:outerShdw>
              </a:effectLst>
            </a:endParaRPr>
          </a:p>
        </p:txBody>
      </p:sp>
      <p:sp>
        <p:nvSpPr>
          <p:cNvPr id="61443" name="Rectangle 3"/>
          <p:cNvSpPr>
            <a:spLocks noGrp="1" noChangeArrowheads="1"/>
          </p:cNvSpPr>
          <p:nvPr>
            <p:ph idx="4294967295"/>
          </p:nvPr>
        </p:nvSpPr>
        <p:spPr>
          <a:xfrm>
            <a:off x="381000" y="1447800"/>
            <a:ext cx="8183563" cy="4187825"/>
          </a:xfrm>
        </p:spPr>
        <p:txBody>
          <a:bodyPr lIns="182880" tIns="91440"/>
          <a:lstStyle/>
          <a:p>
            <a:pPr marL="0" indent="0" eaLnBrk="1" hangingPunct="1">
              <a:buFont typeface="Wingdings" pitchFamily="2" charset="2"/>
              <a:buNone/>
              <a:defRPr/>
            </a:pPr>
            <a:r>
              <a:rPr lang="en-US" sz="2400" b="1" smtClean="0"/>
              <a:t>Ví dụ:</a:t>
            </a:r>
          </a:p>
          <a:p>
            <a:pPr eaLnBrk="1" hangingPunct="1">
              <a:defRPr/>
            </a:pPr>
            <a:r>
              <a:rPr lang="vi-VN" sz="2400" smtClean="0"/>
              <a:t>Cho lược đồ quan hệ R(C,T,H,R,S,G) với tập phụ thuộc hàm tối thiểu F:</a:t>
            </a:r>
          </a:p>
          <a:p>
            <a:pPr lvl="1" eaLnBrk="1" hangingPunct="1">
              <a:defRPr/>
            </a:pPr>
            <a:r>
              <a:rPr lang="en-US" sz="2000" smtClean="0"/>
              <a:t>C</a:t>
            </a:r>
            <a:r>
              <a:rPr lang="en-US" sz="2000" smtClean="0">
                <a:sym typeface="Wingdings" pitchFamily="2" charset="2"/>
              </a:rPr>
              <a:t></a:t>
            </a:r>
            <a:r>
              <a:rPr lang="en-US" sz="2000" smtClean="0"/>
              <a:t>T, HR</a:t>
            </a:r>
            <a:r>
              <a:rPr lang="en-US" sz="2000" smtClean="0">
                <a:sym typeface="Wingdings" pitchFamily="2" charset="2"/>
              </a:rPr>
              <a:t></a:t>
            </a:r>
            <a:r>
              <a:rPr lang="en-US" sz="2000" smtClean="0"/>
              <a:t>C, HT</a:t>
            </a:r>
            <a:r>
              <a:rPr lang="en-US" sz="2000" smtClean="0">
                <a:sym typeface="Wingdings" pitchFamily="2" charset="2"/>
              </a:rPr>
              <a:t></a:t>
            </a:r>
            <a:r>
              <a:rPr lang="en-US" sz="2000" smtClean="0"/>
              <a:t>R, CS</a:t>
            </a:r>
            <a:r>
              <a:rPr lang="en-US" sz="2000" smtClean="0">
                <a:sym typeface="Wingdings" pitchFamily="2" charset="2"/>
              </a:rPr>
              <a:t></a:t>
            </a:r>
            <a:r>
              <a:rPr lang="en-US" sz="2000" smtClean="0"/>
              <a:t>G, HS</a:t>
            </a:r>
            <a:r>
              <a:rPr lang="en-US" sz="2000" smtClean="0">
                <a:sym typeface="Wingdings" pitchFamily="2" charset="2"/>
              </a:rPr>
              <a:t></a:t>
            </a:r>
            <a:r>
              <a:rPr lang="en-US" sz="2000" smtClean="0"/>
              <a:t> R.</a:t>
            </a:r>
          </a:p>
          <a:p>
            <a:pPr eaLnBrk="1" hangingPunct="1">
              <a:defRPr/>
            </a:pPr>
            <a:r>
              <a:rPr lang="vi-VN" sz="2400" smtClean="0"/>
              <a:t>Yêu cầu: Phân rã lược đồ quan hệ trên thành các quan hệ con đều ở dạng 3NF.</a:t>
            </a:r>
          </a:p>
          <a:p>
            <a:pPr eaLnBrk="1" hangingPunct="1">
              <a:defRPr/>
            </a:pPr>
            <a:r>
              <a:rPr lang="en-US" sz="2400" smtClean="0"/>
              <a:t>Sử dụng thuật toán tìm khoá</a:t>
            </a:r>
            <a:r>
              <a:rPr lang="en-US" sz="2400" smtClean="0">
                <a:sym typeface="Wingdings" pitchFamily="2" charset="2"/>
              </a:rPr>
              <a:t></a:t>
            </a:r>
            <a:r>
              <a:rPr lang="en-US" sz="2400" smtClean="0"/>
              <a:t> Khoá chính của R là HS.</a:t>
            </a:r>
          </a:p>
          <a:p>
            <a:pPr marL="0" indent="0" eaLnBrk="1" hangingPunct="1">
              <a:buFont typeface="Wingdings" pitchFamily="2" charset="2"/>
              <a:buNone/>
              <a:defRPr/>
            </a:pPr>
            <a:r>
              <a:rPr lang="en-US" sz="2400" b="1" smtClean="0"/>
              <a:t>Thực hiện thuật toán:</a:t>
            </a:r>
          </a:p>
          <a:p>
            <a:pPr eaLnBrk="1" hangingPunct="1">
              <a:defRPr/>
            </a:pPr>
            <a:r>
              <a:rPr lang="vi-VN" sz="2400" smtClean="0"/>
              <a:t>Bước 1: Không có thuộc tính bị loại bỏ</a:t>
            </a:r>
          </a:p>
          <a:p>
            <a:pPr eaLnBrk="1" hangingPunct="1">
              <a:defRPr/>
            </a:pPr>
            <a:r>
              <a:rPr lang="vi-VN" sz="2400" smtClean="0"/>
              <a:t>Bước 2: Không có phụ thuộc hàm nào liên quan tới tất cả các</a:t>
            </a:r>
            <a:r>
              <a:rPr lang="en-US" sz="2400" smtClean="0"/>
              <a:t> thuộc tính</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AC2422AC-3EF1-4852-8D28-CD2228F37F6D}" type="slidenum">
              <a:rPr lang="en-US" sz="1000">
                <a:solidFill>
                  <a:schemeClr val="bg2">
                    <a:shade val="50000"/>
                  </a:schemeClr>
                </a:solidFill>
                <a:latin typeface="Verdana" pitchFamily="34" charset="0"/>
              </a:rPr>
              <a:pPr>
                <a:defRPr/>
              </a:pPr>
              <a:t>69</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nchor="b">
            <a:normAutofit/>
          </a:bodyPr>
          <a:lstStyle/>
          <a:p>
            <a:pPr eaLnBrk="1" hangingPunct="1">
              <a:defRPr/>
            </a:pPr>
            <a:r>
              <a:rPr lang="en-US" smtClean="0">
                <a:effectLst>
                  <a:outerShdw blurRad="38100" dist="38100" dir="2700000" algn="tl">
                    <a:srgbClr val="C0C0C0"/>
                  </a:outerShdw>
                </a:effectLst>
              </a:rPr>
              <a:t>Phân rã lược đồ – Decomposition</a:t>
            </a:r>
          </a:p>
        </p:txBody>
      </p:sp>
      <p:sp>
        <p:nvSpPr>
          <p:cNvPr id="13315"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z="2400" smtClean="0"/>
              <a:t>Phân rã lược đồ sẽ dẫn đến việc </a:t>
            </a:r>
            <a:r>
              <a:rPr lang="en-US" altLang="en-US" sz="2400" smtClean="0">
                <a:solidFill>
                  <a:srgbClr val="FF0000"/>
                </a:solidFill>
              </a:rPr>
              <a:t>phân rã quan hệ.</a:t>
            </a:r>
          </a:p>
          <a:p>
            <a:pPr eaLnBrk="1" hangingPunct="1"/>
            <a:r>
              <a:rPr lang="en-US" altLang="en-US" sz="2400" smtClean="0"/>
              <a:t>Phân rã 1 quan hệ r trên lược đồ R, cho ra 1 tập hợp các quan hệ</a:t>
            </a:r>
          </a:p>
          <a:p>
            <a:pPr eaLnBrk="1" hangingPunct="1">
              <a:buFont typeface="Wingdings" pitchFamily="2" charset="2"/>
              <a:buNone/>
            </a:pPr>
            <a:r>
              <a:rPr lang="en-US" altLang="en-US" sz="2400" smtClean="0"/>
              <a:t>   	r</a:t>
            </a:r>
            <a:r>
              <a:rPr lang="en-US" altLang="en-US" sz="2400" baseline="-25000" smtClean="0"/>
              <a:t>1</a:t>
            </a:r>
            <a:r>
              <a:rPr lang="en-US" altLang="en-US" sz="2400" smtClean="0"/>
              <a:t> = </a:t>
            </a:r>
            <a:r>
              <a:rPr lang="en-US" altLang="en-US" sz="2400" smtClean="0">
                <a:sym typeface="Symbol" pitchFamily="18" charset="2"/>
              </a:rPr>
              <a:t></a:t>
            </a:r>
            <a:r>
              <a:rPr lang="en-US" altLang="en-US" sz="2400" baseline="-25000" smtClean="0">
                <a:sym typeface="Symbol" pitchFamily="18" charset="2"/>
              </a:rPr>
              <a:t>U1</a:t>
            </a:r>
            <a:r>
              <a:rPr lang="en-US" altLang="en-US" sz="2400" smtClean="0">
                <a:sym typeface="Symbol" pitchFamily="18" charset="2"/>
              </a:rPr>
              <a:t>(r)	  </a:t>
            </a:r>
            <a:r>
              <a:rPr lang="en-US" altLang="en-US" sz="2400" smtClean="0"/>
              <a:t>r</a:t>
            </a:r>
            <a:r>
              <a:rPr lang="en-US" altLang="en-US" sz="2400" baseline="-25000" smtClean="0"/>
              <a:t>2</a:t>
            </a:r>
            <a:r>
              <a:rPr lang="en-US" altLang="en-US" sz="2400" smtClean="0"/>
              <a:t> = </a:t>
            </a:r>
            <a:r>
              <a:rPr lang="en-US" altLang="en-US" sz="2400" smtClean="0">
                <a:sym typeface="Symbol" pitchFamily="18" charset="2"/>
              </a:rPr>
              <a:t></a:t>
            </a:r>
            <a:r>
              <a:rPr lang="en-US" altLang="en-US" sz="2400" baseline="-25000" smtClean="0">
                <a:sym typeface="Symbol" pitchFamily="18" charset="2"/>
              </a:rPr>
              <a:t>U2</a:t>
            </a:r>
            <a:r>
              <a:rPr lang="en-US" altLang="en-US" sz="2400" smtClean="0">
                <a:sym typeface="Symbol" pitchFamily="18" charset="2"/>
              </a:rPr>
              <a:t>(r),….</a:t>
            </a:r>
          </a:p>
          <a:p>
            <a:pPr eaLnBrk="1" hangingPunct="1">
              <a:buFont typeface="Wingdings" pitchFamily="2" charset="2"/>
              <a:buNone/>
            </a:pPr>
            <a:r>
              <a:rPr lang="en-US" altLang="en-US" sz="2400" smtClean="0">
                <a:sym typeface="Symbol" pitchFamily="18" charset="2"/>
              </a:rPr>
              <a:t> 	 </a:t>
            </a:r>
            <a:r>
              <a:rPr lang="en-US" altLang="en-US" sz="2400" smtClean="0"/>
              <a:t>r</a:t>
            </a:r>
            <a:r>
              <a:rPr lang="en-US" altLang="en-US" sz="2400" baseline="-25000" smtClean="0"/>
              <a:t>n</a:t>
            </a:r>
            <a:r>
              <a:rPr lang="en-US" altLang="en-US" sz="2400" smtClean="0"/>
              <a:t> = </a:t>
            </a:r>
            <a:r>
              <a:rPr lang="en-US" altLang="en-US" sz="2400" smtClean="0">
                <a:sym typeface="Symbol" pitchFamily="18" charset="2"/>
              </a:rPr>
              <a:t></a:t>
            </a:r>
            <a:r>
              <a:rPr lang="en-US" altLang="en-US" sz="2400" baseline="-25000" smtClean="0">
                <a:sym typeface="Symbol" pitchFamily="18" charset="2"/>
              </a:rPr>
              <a:t>Un</a:t>
            </a:r>
            <a:r>
              <a:rPr lang="en-US" altLang="en-US" sz="2400" smtClean="0">
                <a:sym typeface="Symbol" pitchFamily="18" charset="2"/>
              </a:rPr>
              <a:t>(r)</a:t>
            </a:r>
          </a:p>
          <a:p>
            <a:pPr eaLnBrk="1" hangingPunct="1">
              <a:buFont typeface="Wingdings" pitchFamily="2" charset="2"/>
              <a:buNone/>
            </a:pPr>
            <a:endParaRPr lang="en-US" altLang="en-US" sz="2400" smtClean="0">
              <a:sym typeface="Symbol" pitchFamily="18" charset="2"/>
            </a:endParaRPr>
          </a:p>
          <a:p>
            <a:pPr eaLnBrk="1" hangingPunct="1">
              <a:buFont typeface="Wingdings" pitchFamily="2" charset="2"/>
              <a:buNone/>
            </a:pPr>
            <a:endParaRPr lang="en-US" altLang="en-US" sz="2400" smtClean="0">
              <a:sym typeface="Symbol" pitchFamily="18" charset="2"/>
            </a:endParaRP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3EB09C82-4CD1-4518-AC31-7F5C7E48731C}" type="slidenum">
              <a:rPr lang="en-US" sz="1000">
                <a:solidFill>
                  <a:schemeClr val="bg2">
                    <a:shade val="50000"/>
                  </a:schemeClr>
                </a:solidFill>
                <a:latin typeface="Verdana" pitchFamily="34" charset="0"/>
              </a:rPr>
              <a:pPr>
                <a:defRPr/>
              </a:pPr>
              <a:t>7</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28600" y="304800"/>
            <a:ext cx="8015288" cy="914400"/>
          </a:xfrm>
        </p:spPr>
        <p:txBody>
          <a:bodyPr anchor="b">
            <a:normAutofit fontScale="90000"/>
          </a:bodyPr>
          <a:lstStyle/>
          <a:p>
            <a:pPr eaLnBrk="1" hangingPunct="1">
              <a:defRPr/>
            </a:pPr>
            <a:r>
              <a:rPr lang="vi-VN" sz="4000" smtClean="0"/>
              <a:t>Thuật toán phân rã một lược đồ quan hệ thành các lược đồ</a:t>
            </a:r>
            <a:r>
              <a:rPr lang="en-US" sz="4000" smtClean="0"/>
              <a:t> con ở 3NF.</a:t>
            </a:r>
            <a:endParaRPr lang="en-US" sz="4000" smtClean="0">
              <a:effectLst>
                <a:outerShdw blurRad="38100" dist="38100" dir="2700000" algn="tl">
                  <a:srgbClr val="C0C0C0"/>
                </a:outerShdw>
              </a:effectLst>
            </a:endParaRPr>
          </a:p>
        </p:txBody>
      </p:sp>
      <p:sp>
        <p:nvSpPr>
          <p:cNvPr id="61443" name="Rectangle 3"/>
          <p:cNvSpPr>
            <a:spLocks noGrp="1" noChangeArrowheads="1"/>
          </p:cNvSpPr>
          <p:nvPr>
            <p:ph idx="4294967295"/>
          </p:nvPr>
        </p:nvSpPr>
        <p:spPr>
          <a:xfrm>
            <a:off x="381000" y="1447800"/>
            <a:ext cx="8183563" cy="4187825"/>
          </a:xfrm>
        </p:spPr>
        <p:txBody>
          <a:bodyPr lIns="182880" tIns="91440"/>
          <a:lstStyle/>
          <a:p>
            <a:pPr marL="0" indent="0" eaLnBrk="1" hangingPunct="1">
              <a:buFont typeface="Wingdings" pitchFamily="2" charset="2"/>
              <a:buNone/>
              <a:defRPr/>
            </a:pPr>
            <a:r>
              <a:rPr lang="en-US" sz="2400" b="1" smtClean="0"/>
              <a:t>Ví dụ:</a:t>
            </a:r>
          </a:p>
          <a:p>
            <a:pPr marL="0" indent="0" eaLnBrk="1" hangingPunct="1">
              <a:buFont typeface="Wingdings" pitchFamily="2" charset="2"/>
              <a:buNone/>
              <a:defRPr/>
            </a:pPr>
            <a:r>
              <a:rPr lang="vi-VN" sz="2400" smtClean="0"/>
              <a:t>Bước 3:</a:t>
            </a:r>
          </a:p>
          <a:p>
            <a:pPr eaLnBrk="1" hangingPunct="1">
              <a:defRPr/>
            </a:pPr>
            <a:r>
              <a:rPr lang="en-US" sz="2400" smtClean="0"/>
              <a:t>Phụ thuộc hàm C</a:t>
            </a:r>
            <a:r>
              <a:rPr lang="en-US" sz="2400" smtClean="0">
                <a:sym typeface="Wingdings" pitchFamily="2" charset="2"/>
              </a:rPr>
              <a:t></a:t>
            </a:r>
            <a:r>
              <a:rPr lang="en-US" sz="2400" smtClean="0"/>
              <a:t> T vi phạm 3NF (phụ thuộc bắc cầu </a:t>
            </a:r>
            <a:r>
              <a:rPr lang="pt-BR" sz="2400" smtClean="0"/>
              <a:t>vào khoá), vì vậy tách R thành R1(C,T) và R2(C,H,R,S,G).</a:t>
            </a:r>
          </a:p>
          <a:p>
            <a:pPr eaLnBrk="1" hangingPunct="1">
              <a:defRPr/>
            </a:pPr>
            <a:r>
              <a:rPr lang="en-US" sz="2400" smtClean="0"/>
              <a:t>Phụ thuộc hàm CS</a:t>
            </a:r>
            <a:r>
              <a:rPr lang="en-US" sz="2400" smtClean="0">
                <a:sym typeface="Wingdings" pitchFamily="2" charset="2"/>
              </a:rPr>
              <a:t></a:t>
            </a:r>
            <a:r>
              <a:rPr lang="en-US" sz="2400" smtClean="0"/>
              <a:t>G vi phạm 3NF(phụ thuộc bộ phận </a:t>
            </a:r>
            <a:r>
              <a:rPr lang="pt-BR" sz="2400" smtClean="0"/>
              <a:t>vào khoá), tách R2 thành R21(C,S,G) và R22(C,H,R,S).</a:t>
            </a:r>
          </a:p>
          <a:p>
            <a:pPr eaLnBrk="1" hangingPunct="1">
              <a:defRPr/>
            </a:pPr>
            <a:r>
              <a:rPr lang="en-US" sz="2400" smtClean="0"/>
              <a:t>Phụ thuộc hàm HR</a:t>
            </a:r>
            <a:r>
              <a:rPr lang="en-US" sz="2400" smtClean="0">
                <a:sym typeface="Wingdings" pitchFamily="2" charset="2"/>
              </a:rPr>
              <a:t></a:t>
            </a:r>
            <a:r>
              <a:rPr lang="en-US" sz="2400" smtClean="0"/>
              <a:t>C vi phạm 3NF, tách R22 thành</a:t>
            </a:r>
          </a:p>
          <a:p>
            <a:pPr eaLnBrk="1" hangingPunct="1">
              <a:defRPr/>
            </a:pPr>
            <a:r>
              <a:rPr lang="en-US" sz="2400" smtClean="0"/>
              <a:t>R221(H,R,C) và R222(H,S,R)</a:t>
            </a:r>
          </a:p>
          <a:p>
            <a:pPr eaLnBrk="1" hangingPunct="1">
              <a:defRPr/>
            </a:pPr>
            <a:r>
              <a:rPr lang="pt-BR" sz="2400" smtClean="0"/>
              <a:t>Như vậy, quan hệ R được tách thành các quan hệ sau: R1, R21, R221, R222</a:t>
            </a:r>
            <a:endParaRPr 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CA9C819C-4AA7-472B-B3D1-7677EC509296}" type="slidenum">
              <a:rPr lang="en-US" sz="1000">
                <a:solidFill>
                  <a:schemeClr val="bg2">
                    <a:shade val="50000"/>
                  </a:schemeClr>
                </a:solidFill>
                <a:latin typeface="Verdana" pitchFamily="34" charset="0"/>
              </a:rPr>
              <a:pPr>
                <a:defRPr/>
              </a:pPr>
              <a:t>70</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28600" y="304800"/>
            <a:ext cx="8015288" cy="914400"/>
          </a:xfrm>
        </p:spPr>
        <p:txBody>
          <a:bodyPr anchor="b">
            <a:normAutofit fontScale="90000"/>
          </a:bodyPr>
          <a:lstStyle/>
          <a:p>
            <a:pPr eaLnBrk="1" hangingPunct="1">
              <a:defRPr/>
            </a:pPr>
            <a:r>
              <a:rPr lang="vi-VN" sz="4000" smtClean="0"/>
              <a:t>Thuật toán phân rã một lược đồ quan hệ thành các lược đồ</a:t>
            </a:r>
            <a:r>
              <a:rPr lang="en-US" sz="4000" smtClean="0"/>
              <a:t> con ở 3NF.</a:t>
            </a:r>
            <a:endParaRPr lang="en-US" sz="4000" smtClean="0">
              <a:effectLst>
                <a:outerShdw blurRad="38100" dist="38100" dir="2700000" algn="tl">
                  <a:srgbClr val="C0C0C0"/>
                </a:outerShdw>
              </a:effectLst>
            </a:endParaRPr>
          </a:p>
        </p:txBody>
      </p:sp>
      <p:sp>
        <p:nvSpPr>
          <p:cNvPr id="78851" name="Rectangle 3"/>
          <p:cNvSpPr>
            <a:spLocks noGrp="1" noChangeArrowheads="1"/>
          </p:cNvSpPr>
          <p:nvPr>
            <p:ph idx="4294967295"/>
          </p:nvPr>
        </p:nvSpPr>
        <p:spPr>
          <a:xfrm>
            <a:off x="381000" y="1447800"/>
            <a:ext cx="8183563" cy="4187825"/>
          </a:xfrm>
        </p:spPr>
        <p:txBody>
          <a:bodyPr lIns="182880" tIns="91440"/>
          <a:lstStyle/>
          <a:p>
            <a:pPr eaLnBrk="1" hangingPunct="1"/>
            <a:r>
              <a:rPr lang="vi-VN" altLang="en-US" sz="2400" b="1" smtClean="0"/>
              <a:t>Lưu ý:</a:t>
            </a:r>
          </a:p>
          <a:p>
            <a:pPr eaLnBrk="1" hangingPunct="1"/>
            <a:r>
              <a:rPr lang="en-US" altLang="en-US" sz="2400" smtClean="0"/>
              <a:t>Kết quả của phép tách có thể khác nhau phụ thuộc vào thứ tự áp dụng các phụ thuộc hàm khi thực hiện thuật toán.</a:t>
            </a:r>
          </a:p>
          <a:p>
            <a:pPr eaLnBrk="1" hangingPunct="1"/>
            <a:r>
              <a:rPr lang="vi-VN" altLang="en-US" sz="2400" smtClean="0"/>
              <a:t>Sinh viên tự kiểm tra xem việc tách quan hệ như trên có mất mát</a:t>
            </a:r>
            <a:r>
              <a:rPr lang="en-US" altLang="en-US" sz="2400" smtClean="0"/>
              <a:t> thông tin không.</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1431B340-1721-45EF-B965-3B09B72AF292}" type="slidenum">
              <a:rPr lang="en-US" sz="1000">
                <a:solidFill>
                  <a:schemeClr val="bg2">
                    <a:shade val="50000"/>
                  </a:schemeClr>
                </a:solidFill>
                <a:latin typeface="Verdana" pitchFamily="34" charset="0"/>
              </a:rPr>
              <a:pPr>
                <a:defRPr/>
              </a:pPr>
              <a:t>71</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28600" y="304800"/>
            <a:ext cx="8015288" cy="914400"/>
          </a:xfrm>
        </p:spPr>
        <p:txBody>
          <a:bodyPr anchor="b">
            <a:normAutofit/>
          </a:bodyPr>
          <a:lstStyle/>
          <a:p>
            <a:pPr eaLnBrk="1" hangingPunct="1">
              <a:defRPr/>
            </a:pPr>
            <a:r>
              <a:rPr lang="en-US" sz="4400" b="1" smtClean="0"/>
              <a:t>Bài tập</a:t>
            </a:r>
            <a:endParaRPr lang="en-US" sz="4400" b="1" smtClean="0">
              <a:effectLst>
                <a:outerShdw blurRad="38100" dist="38100" dir="2700000" algn="tl">
                  <a:srgbClr val="C0C0C0"/>
                </a:outerShdw>
              </a:effectLst>
            </a:endParaRPr>
          </a:p>
        </p:txBody>
      </p:sp>
      <p:sp>
        <p:nvSpPr>
          <p:cNvPr id="61443" name="Rectangle 3"/>
          <p:cNvSpPr>
            <a:spLocks noGrp="1" noChangeArrowheads="1"/>
          </p:cNvSpPr>
          <p:nvPr>
            <p:ph idx="4294967295"/>
          </p:nvPr>
        </p:nvSpPr>
        <p:spPr>
          <a:xfrm>
            <a:off x="381000" y="1447800"/>
            <a:ext cx="8183563" cy="4187825"/>
          </a:xfrm>
        </p:spPr>
        <p:txBody>
          <a:bodyPr lIns="182880" tIns="91440"/>
          <a:lstStyle/>
          <a:p>
            <a:pPr marL="0" indent="0" eaLnBrk="1" hangingPunct="1">
              <a:buFont typeface="Wingdings" pitchFamily="2" charset="2"/>
              <a:buNone/>
              <a:defRPr/>
            </a:pPr>
            <a:r>
              <a:rPr lang="en-US" sz="2400" smtClean="0"/>
              <a:t>1. Cho một quan hệ R ={A, B, C, D, E, F, G, H, I, J} và tập phụ thuộc hàm</a:t>
            </a:r>
          </a:p>
          <a:p>
            <a:pPr eaLnBrk="1" hangingPunct="1">
              <a:defRPr/>
            </a:pPr>
            <a:r>
              <a:rPr lang="en-US" sz="2400" smtClean="0"/>
              <a:t>F = { A,B</a:t>
            </a:r>
            <a:r>
              <a:rPr lang="en-US" sz="2400" smtClean="0">
                <a:sym typeface="Wingdings" pitchFamily="2" charset="2"/>
              </a:rPr>
              <a:t></a:t>
            </a:r>
            <a:r>
              <a:rPr lang="en-US" sz="2400" smtClean="0"/>
              <a:t> C, A</a:t>
            </a:r>
            <a:r>
              <a:rPr lang="en-US" sz="2400" smtClean="0">
                <a:sym typeface="Wingdings" pitchFamily="2" charset="2"/>
              </a:rPr>
              <a:t></a:t>
            </a:r>
            <a:r>
              <a:rPr lang="en-US" sz="2400" smtClean="0"/>
              <a:t> D, E, B</a:t>
            </a:r>
            <a:r>
              <a:rPr lang="en-US" sz="2400" smtClean="0">
                <a:sym typeface="Wingdings" pitchFamily="2" charset="2"/>
              </a:rPr>
              <a:t></a:t>
            </a:r>
            <a:r>
              <a:rPr lang="en-US" sz="2400" smtClean="0"/>
              <a:t> F, F</a:t>
            </a:r>
            <a:r>
              <a:rPr lang="en-US" sz="2400" smtClean="0">
                <a:sym typeface="Wingdings" pitchFamily="2" charset="2"/>
              </a:rPr>
              <a:t></a:t>
            </a:r>
            <a:r>
              <a:rPr lang="en-US" sz="2400" smtClean="0"/>
              <a:t> G, HD</a:t>
            </a:r>
            <a:r>
              <a:rPr lang="en-US" sz="2400" smtClean="0">
                <a:sym typeface="Wingdings" pitchFamily="2" charset="2"/>
              </a:rPr>
              <a:t></a:t>
            </a:r>
            <a:r>
              <a:rPr lang="en-US" sz="2400" smtClean="0"/>
              <a:t> I, J}</a:t>
            </a:r>
          </a:p>
          <a:p>
            <a:pPr eaLnBrk="1" hangingPunct="1">
              <a:defRPr/>
            </a:pPr>
            <a:r>
              <a:rPr lang="en-US" sz="2400" b="1" smtClean="0"/>
              <a:t>Yêu cầu:</a:t>
            </a:r>
          </a:p>
          <a:p>
            <a:pPr lvl="1" eaLnBrk="1" hangingPunct="1">
              <a:defRPr/>
            </a:pPr>
            <a:r>
              <a:rPr lang="en-US" sz="2400" smtClean="0">
                <a:ea typeface="+mn-ea"/>
                <a:cs typeface="+mn-cs"/>
              </a:rPr>
              <a:t>Tìm {A}+ ={D, E, I ,J }</a:t>
            </a:r>
          </a:p>
          <a:p>
            <a:pPr lvl="1" eaLnBrk="1" hangingPunct="1">
              <a:defRPr/>
            </a:pPr>
            <a:r>
              <a:rPr lang="en-US" sz="2400" smtClean="0">
                <a:ea typeface="+mn-ea"/>
                <a:cs typeface="+mn-cs"/>
              </a:rPr>
              <a:t>Tìm khóa của quan hệ R.</a:t>
            </a:r>
          </a:p>
          <a:p>
            <a:pPr lvl="1" eaLnBrk="1" hangingPunct="1">
              <a:defRPr/>
            </a:pPr>
            <a:r>
              <a:rPr lang="en-US" sz="2400" smtClean="0">
                <a:ea typeface="+mn-ea"/>
                <a:cs typeface="+mn-cs"/>
              </a:rPr>
              <a:t>Tách quan hệ R thành BCNF.</a:t>
            </a:r>
          </a:p>
          <a:p>
            <a:pPr lvl="1" eaLnBrk="1" hangingPunct="1">
              <a:defRPr/>
            </a:pPr>
            <a:r>
              <a:rPr lang="en-US" sz="2400" smtClean="0">
                <a:ea typeface="+mn-ea"/>
                <a:cs typeface="+mn-cs"/>
              </a:rPr>
              <a:t>Kiểm tra xem việc tách trên có mất mát thông tin không?</a:t>
            </a:r>
            <a:endParaRPr 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5B388AFB-41FE-48A4-9231-E694C51D1370}" type="slidenum">
              <a:rPr lang="en-US" sz="1000">
                <a:solidFill>
                  <a:schemeClr val="bg2">
                    <a:shade val="50000"/>
                  </a:schemeClr>
                </a:solidFill>
                <a:latin typeface="Verdana" pitchFamily="34" charset="0"/>
              </a:rPr>
              <a:pPr>
                <a:defRPr/>
              </a:pPr>
              <a:t>72</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28600" y="304800"/>
            <a:ext cx="8015288" cy="914400"/>
          </a:xfrm>
        </p:spPr>
        <p:txBody>
          <a:bodyPr anchor="b">
            <a:normAutofit/>
          </a:bodyPr>
          <a:lstStyle/>
          <a:p>
            <a:pPr eaLnBrk="1" hangingPunct="1">
              <a:defRPr/>
            </a:pPr>
            <a:r>
              <a:rPr lang="en-US" sz="4400" b="1" smtClean="0"/>
              <a:t>Bài tập</a:t>
            </a:r>
            <a:endParaRPr lang="en-US" sz="4400" b="1" smtClean="0">
              <a:effectLst>
                <a:outerShdw blurRad="38100" dist="38100" dir="2700000" algn="tl">
                  <a:srgbClr val="C0C0C0"/>
                </a:outerShdw>
              </a:effectLst>
            </a:endParaRPr>
          </a:p>
        </p:txBody>
      </p:sp>
      <p:sp>
        <p:nvSpPr>
          <p:cNvPr id="61443" name="Rectangle 3"/>
          <p:cNvSpPr>
            <a:spLocks noGrp="1" noChangeArrowheads="1"/>
          </p:cNvSpPr>
          <p:nvPr>
            <p:ph idx="4294967295"/>
          </p:nvPr>
        </p:nvSpPr>
        <p:spPr>
          <a:xfrm>
            <a:off x="381000" y="1447800"/>
            <a:ext cx="8183563" cy="4187825"/>
          </a:xfrm>
        </p:spPr>
        <p:txBody>
          <a:bodyPr lIns="182880" tIns="91440"/>
          <a:lstStyle/>
          <a:p>
            <a:pPr marL="0" indent="0" eaLnBrk="1" hangingPunct="1">
              <a:buFont typeface="Wingdings" pitchFamily="2" charset="2"/>
              <a:buNone/>
              <a:defRPr/>
            </a:pPr>
            <a:r>
              <a:rPr lang="en-US" sz="2400" smtClean="0"/>
              <a:t>2. Lặp lại yêu cầu ở bài 1 với tập phụ thuộc hàm sau:</a:t>
            </a:r>
          </a:p>
          <a:p>
            <a:pPr eaLnBrk="1" hangingPunct="1">
              <a:defRPr/>
            </a:pPr>
            <a:r>
              <a:rPr lang="en-US" sz="2400" smtClean="0"/>
              <a:t>G= {A,B </a:t>
            </a:r>
            <a:r>
              <a:rPr lang="en-US" sz="2400" smtClean="0">
                <a:sym typeface="Wingdings" pitchFamily="2" charset="2"/>
              </a:rPr>
              <a:t></a:t>
            </a:r>
            <a:r>
              <a:rPr lang="en-US" sz="2400" smtClean="0"/>
              <a:t> C</a:t>
            </a:r>
          </a:p>
          <a:p>
            <a:pPr marL="0" indent="0" eaLnBrk="1" hangingPunct="1">
              <a:buFont typeface="Wingdings" pitchFamily="2" charset="2"/>
              <a:buNone/>
              <a:defRPr/>
            </a:pPr>
            <a:r>
              <a:rPr lang="en-US" sz="2400" smtClean="0"/>
              <a:t>	B, D</a:t>
            </a:r>
            <a:r>
              <a:rPr lang="en-US" sz="2400" smtClean="0">
                <a:sym typeface="Wingdings" pitchFamily="2" charset="2"/>
              </a:rPr>
              <a:t></a:t>
            </a:r>
            <a:r>
              <a:rPr lang="en-US" sz="2400" smtClean="0"/>
              <a:t> E, F</a:t>
            </a:r>
          </a:p>
          <a:p>
            <a:pPr marL="0" indent="0" eaLnBrk="1" hangingPunct="1">
              <a:buFont typeface="Wingdings" pitchFamily="2" charset="2"/>
              <a:buNone/>
              <a:defRPr/>
            </a:pPr>
            <a:r>
              <a:rPr lang="pt-BR" sz="2400" smtClean="0"/>
              <a:t>	A, D </a:t>
            </a:r>
            <a:r>
              <a:rPr lang="pt-BR" sz="2400" smtClean="0">
                <a:sym typeface="Wingdings" pitchFamily="2" charset="2"/>
              </a:rPr>
              <a:t></a:t>
            </a:r>
            <a:r>
              <a:rPr lang="pt-BR" sz="2400" smtClean="0"/>
              <a:t> G, H</a:t>
            </a:r>
          </a:p>
          <a:p>
            <a:pPr marL="0" indent="0" eaLnBrk="1" hangingPunct="1">
              <a:buFont typeface="Wingdings" pitchFamily="2" charset="2"/>
              <a:buNone/>
              <a:defRPr/>
            </a:pPr>
            <a:r>
              <a:rPr lang="en-US" sz="2400" smtClean="0"/>
              <a:t>	A</a:t>
            </a:r>
            <a:r>
              <a:rPr lang="en-US" sz="2400" smtClean="0">
                <a:sym typeface="Wingdings" pitchFamily="2" charset="2"/>
              </a:rPr>
              <a:t></a:t>
            </a:r>
            <a:r>
              <a:rPr lang="en-US" sz="2400" smtClean="0"/>
              <a:t> I</a:t>
            </a:r>
          </a:p>
          <a:p>
            <a:pPr marL="0" indent="0" eaLnBrk="1" hangingPunct="1">
              <a:buFont typeface="Wingdings" pitchFamily="2" charset="2"/>
              <a:buNone/>
              <a:defRPr/>
            </a:pPr>
            <a:r>
              <a:rPr lang="en-US" sz="2400" smtClean="0"/>
              <a:t>	H</a:t>
            </a:r>
            <a:r>
              <a:rPr lang="en-US" sz="2400" smtClean="0">
                <a:sym typeface="Wingdings" pitchFamily="2" charset="2"/>
              </a:rPr>
              <a:t></a:t>
            </a:r>
            <a:r>
              <a:rPr lang="en-US" sz="2400" smtClean="0"/>
              <a:t>J}</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36A19946-6D4D-4C33-83E5-7A5B757DCB05}" type="slidenum">
              <a:rPr lang="en-US" sz="1000">
                <a:solidFill>
                  <a:schemeClr val="bg2">
                    <a:shade val="50000"/>
                  </a:schemeClr>
                </a:solidFill>
                <a:latin typeface="Verdana" pitchFamily="34" charset="0"/>
              </a:rPr>
              <a:pPr>
                <a:defRPr/>
              </a:pPr>
              <a:t>73</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28600" y="304800"/>
            <a:ext cx="8015288" cy="914400"/>
          </a:xfrm>
        </p:spPr>
        <p:txBody>
          <a:bodyPr anchor="b">
            <a:normAutofit/>
          </a:bodyPr>
          <a:lstStyle/>
          <a:p>
            <a:pPr eaLnBrk="1" hangingPunct="1">
              <a:defRPr/>
            </a:pPr>
            <a:r>
              <a:rPr lang="en-US" sz="4400" b="1" smtClean="0"/>
              <a:t>Bài tập</a:t>
            </a:r>
            <a:endParaRPr lang="en-US" sz="4400" b="1" smtClean="0">
              <a:effectLst>
                <a:outerShdw blurRad="38100" dist="38100" dir="2700000" algn="tl">
                  <a:srgbClr val="C0C0C0"/>
                </a:outerShdw>
              </a:effectLst>
            </a:endParaRPr>
          </a:p>
        </p:txBody>
      </p:sp>
      <p:sp>
        <p:nvSpPr>
          <p:cNvPr id="61443" name="Rectangle 3"/>
          <p:cNvSpPr>
            <a:spLocks noGrp="1" noChangeArrowheads="1"/>
          </p:cNvSpPr>
          <p:nvPr>
            <p:ph idx="4294967295"/>
          </p:nvPr>
        </p:nvSpPr>
        <p:spPr>
          <a:xfrm>
            <a:off x="381000" y="1447800"/>
            <a:ext cx="8458200" cy="4187825"/>
          </a:xfrm>
        </p:spPr>
        <p:txBody>
          <a:bodyPr lIns="182880" tIns="91440"/>
          <a:lstStyle/>
          <a:p>
            <a:pPr marL="0" indent="0" eaLnBrk="1" hangingPunct="1">
              <a:buFont typeface="Wingdings" pitchFamily="2" charset="2"/>
              <a:buNone/>
              <a:defRPr/>
            </a:pPr>
            <a:r>
              <a:rPr lang="en-US" sz="2400" smtClean="0"/>
              <a:t>3. Cho một quan hệ R ={CourseNo, SecNo, OfferingDept, Credit_Hours, CourseLevel, InstructorSSN, Semester, Year, Days_Hours, RoomNo, NoOfStudents} và tập phụ thuộc hàm:</a:t>
            </a:r>
          </a:p>
          <a:p>
            <a:pPr eaLnBrk="1" hangingPunct="1">
              <a:defRPr/>
            </a:pPr>
            <a:r>
              <a:rPr lang="en-US" sz="2400" smtClean="0"/>
              <a:t>F ={ CourseNo </a:t>
            </a:r>
            <a:r>
              <a:rPr lang="en-US" sz="2400" smtClean="0">
                <a:sym typeface="Wingdings" pitchFamily="2" charset="2"/>
              </a:rPr>
              <a:t></a:t>
            </a:r>
            <a:r>
              <a:rPr lang="en-US" sz="2400" smtClean="0"/>
              <a:t> OfferingDept, Credit_Hours, CourseLevel;</a:t>
            </a:r>
          </a:p>
          <a:p>
            <a:pPr marL="0" indent="0" eaLnBrk="1" hangingPunct="1">
              <a:buFont typeface="Wingdings" pitchFamily="2" charset="2"/>
              <a:buNone/>
              <a:defRPr/>
            </a:pPr>
            <a:r>
              <a:rPr lang="en-US" sz="2400" smtClean="0"/>
              <a:t>	CourseNo, SecNo, Semester, Year </a:t>
            </a:r>
            <a:r>
              <a:rPr lang="en-US" sz="2400" smtClean="0">
                <a:sym typeface="Wingdings" pitchFamily="2" charset="2"/>
              </a:rPr>
              <a:t></a:t>
            </a:r>
            <a:r>
              <a:rPr lang="en-US" sz="2400" smtClean="0"/>
              <a:t>Days_Hours, 	RoomNo, NoOfStudents, InstructorSSN;</a:t>
            </a:r>
          </a:p>
          <a:p>
            <a:pPr marL="0" indent="0" eaLnBrk="1" hangingPunct="1">
              <a:buFont typeface="Wingdings" pitchFamily="2" charset="2"/>
              <a:buNone/>
              <a:defRPr/>
            </a:pPr>
            <a:r>
              <a:rPr lang="en-US" sz="2400" smtClean="0"/>
              <a:t>	RoomNo, Days_Hours, Semester, Year </a:t>
            </a:r>
            <a:r>
              <a:rPr lang="en-US" sz="2400" smtClean="0">
                <a:sym typeface="Wingdings" pitchFamily="2" charset="2"/>
              </a:rPr>
              <a:t></a:t>
            </a:r>
            <a:r>
              <a:rPr lang="en-US" sz="2400" smtClean="0"/>
              <a:t> InstructorSSN, 	CourseNo, SecNo }</a:t>
            </a:r>
          </a:p>
          <a:p>
            <a:pPr eaLnBrk="1" hangingPunct="1">
              <a:defRPr/>
            </a:pPr>
            <a:r>
              <a:rPr lang="en-US" sz="2000" smtClean="0"/>
              <a:t>Tìm khóa của quan hệ R.</a:t>
            </a:r>
          </a:p>
          <a:p>
            <a:pPr eaLnBrk="1" hangingPunct="1">
              <a:defRPr/>
            </a:pPr>
            <a:r>
              <a:rPr lang="en-US" sz="2000" smtClean="0"/>
              <a:t>Quan hệ trên thuộc dạng chuẩn mấy?</a:t>
            </a:r>
          </a:p>
          <a:p>
            <a:pPr eaLnBrk="1" hangingPunct="1">
              <a:defRPr/>
            </a:pPr>
            <a:r>
              <a:rPr lang="en-US" sz="2000" smtClean="0"/>
              <a:t>Tách quan hệ về dạng 3NF.</a:t>
            </a:r>
          </a:p>
          <a:p>
            <a:pPr eaLnBrk="1" hangingPunct="1">
              <a:defRPr/>
            </a:pPr>
            <a:r>
              <a:rPr lang="en-US" sz="2000" smtClean="0"/>
              <a:t>Kiểm tra xem việc tách trên có mất mát thông tin không?</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95AFD1CE-366F-43D0-AE23-320A9FF511EF}" type="slidenum">
              <a:rPr lang="en-US" sz="1000">
                <a:solidFill>
                  <a:schemeClr val="bg2">
                    <a:shade val="50000"/>
                  </a:schemeClr>
                </a:solidFill>
                <a:latin typeface="Verdana" pitchFamily="34" charset="0"/>
              </a:rPr>
              <a:pPr>
                <a:defRPr/>
              </a:pPr>
              <a:t>74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28600" y="304800"/>
            <a:ext cx="8015288" cy="914400"/>
          </a:xfrm>
        </p:spPr>
        <p:txBody>
          <a:bodyPr anchor="b">
            <a:normAutofit/>
          </a:bodyPr>
          <a:lstStyle/>
          <a:p>
            <a:pPr eaLnBrk="1" hangingPunct="1">
              <a:defRPr/>
            </a:pPr>
            <a:r>
              <a:rPr lang="en-US" sz="4400" b="1" smtClean="0"/>
              <a:t>Bài tập</a:t>
            </a:r>
            <a:endParaRPr lang="en-US" sz="4400" b="1" smtClean="0">
              <a:effectLst>
                <a:outerShdw blurRad="38100" dist="38100" dir="2700000" algn="tl">
                  <a:srgbClr val="C0C0C0"/>
                </a:outerShdw>
              </a:effectLst>
            </a:endParaRPr>
          </a:p>
        </p:txBody>
      </p:sp>
      <p:sp>
        <p:nvSpPr>
          <p:cNvPr id="61443" name="Rectangle 3"/>
          <p:cNvSpPr>
            <a:spLocks noGrp="1" noChangeArrowheads="1"/>
          </p:cNvSpPr>
          <p:nvPr>
            <p:ph idx="4294967295"/>
          </p:nvPr>
        </p:nvSpPr>
        <p:spPr>
          <a:xfrm>
            <a:off x="381000" y="1447800"/>
            <a:ext cx="8458200" cy="4187825"/>
          </a:xfrm>
        </p:spPr>
        <p:txBody>
          <a:bodyPr lIns="182880" tIns="91440"/>
          <a:lstStyle/>
          <a:p>
            <a:pPr marL="0" indent="0" eaLnBrk="1" hangingPunct="1">
              <a:buFont typeface="Wingdings" pitchFamily="2" charset="2"/>
              <a:buNone/>
              <a:defRPr/>
            </a:pPr>
            <a:r>
              <a:rPr lang="en-US" sz="2400" smtClean="0"/>
              <a:t>3. Cho một quan hệ R ={CourseNo, SecNo, OfferingDept, Credit_Hours, CourseLevel, InstructorSSN, Semester, Year, Days_Hours, RoomNo, NoOfStudents} và tập phụ thuộc hàm:</a:t>
            </a:r>
          </a:p>
          <a:p>
            <a:pPr eaLnBrk="1" hangingPunct="1">
              <a:defRPr/>
            </a:pPr>
            <a:r>
              <a:rPr lang="en-US" sz="2400" smtClean="0"/>
              <a:t>F ={ CourseNo </a:t>
            </a:r>
            <a:r>
              <a:rPr lang="en-US" sz="2400" smtClean="0">
                <a:sym typeface="Wingdings" pitchFamily="2" charset="2"/>
              </a:rPr>
              <a:t></a:t>
            </a:r>
            <a:r>
              <a:rPr lang="en-US" sz="2400" smtClean="0"/>
              <a:t> OfferingDept, Credit_Hours, CourseLevel;</a:t>
            </a:r>
          </a:p>
          <a:p>
            <a:pPr marL="0" indent="0" eaLnBrk="1" hangingPunct="1">
              <a:buFont typeface="Wingdings" pitchFamily="2" charset="2"/>
              <a:buNone/>
              <a:defRPr/>
            </a:pPr>
            <a:r>
              <a:rPr lang="en-US" sz="2400" smtClean="0"/>
              <a:t>	CourseNo, SecNo, Semester, Year </a:t>
            </a:r>
            <a:r>
              <a:rPr lang="en-US" sz="2400" smtClean="0">
                <a:sym typeface="Wingdings" pitchFamily="2" charset="2"/>
              </a:rPr>
              <a:t></a:t>
            </a:r>
            <a:r>
              <a:rPr lang="en-US" sz="2400" smtClean="0"/>
              <a:t>Days_Hours, 	RoomNo, NoOfStudents, InstructorSSN;</a:t>
            </a:r>
          </a:p>
          <a:p>
            <a:pPr marL="0" indent="0" eaLnBrk="1" hangingPunct="1">
              <a:buFont typeface="Wingdings" pitchFamily="2" charset="2"/>
              <a:buNone/>
              <a:defRPr/>
            </a:pPr>
            <a:r>
              <a:rPr lang="en-US" sz="2400" smtClean="0"/>
              <a:t>	RoomNo, Days_Hours, Semester, Year </a:t>
            </a:r>
            <a:r>
              <a:rPr lang="en-US" sz="2400" smtClean="0">
                <a:sym typeface="Wingdings" pitchFamily="2" charset="2"/>
              </a:rPr>
              <a:t></a:t>
            </a:r>
            <a:r>
              <a:rPr lang="en-US" sz="2400" smtClean="0"/>
              <a:t> InstructorSSN, 	CourseNo, SecNo }</a:t>
            </a:r>
          </a:p>
        </p:txBody>
      </p:sp>
      <p:sp>
        <p:nvSpPr>
          <p:cNvPr id="6" name="Slide Number Placeholder 5"/>
          <p:cNvSpPr>
            <a:spLocks noGrp="1"/>
          </p:cNvSpPr>
          <p:nvPr>
            <p:ph type="sldNum" sz="quarter" idx="12"/>
          </p:nvPr>
        </p:nvSpPr>
        <p:spPr>
          <a:xfrm>
            <a:off x="8348663" y="6111875"/>
            <a:ext cx="457200" cy="365125"/>
          </a:xfrm>
        </p:spPr>
        <p:txBody>
          <a:bodyPr/>
          <a:lstStyle/>
          <a:p>
            <a:pPr>
              <a:defRPr/>
            </a:pPr>
            <a:fld id="{6CBA8037-3BBF-43E6-8915-3993AF1C91A2}" type="slidenum">
              <a:rPr lang="en-US" sz="1000">
                <a:solidFill>
                  <a:schemeClr val="bg2">
                    <a:shade val="50000"/>
                  </a:schemeClr>
                </a:solidFill>
                <a:latin typeface="Verdana" pitchFamily="34" charset="0"/>
              </a:rPr>
              <a:pPr>
                <a:defRPr/>
              </a:pPr>
              <a:t>75</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p:txBody>
          <a:bodyPr anchor="b">
            <a:normAutofit fontScale="90000"/>
          </a:bodyPr>
          <a:lstStyle/>
          <a:p>
            <a:pPr eaLnBrk="1" hangingPunct="1">
              <a:defRPr/>
            </a:pPr>
            <a:r>
              <a:rPr lang="en-US" sz="4000" smtClean="0">
                <a:effectLst>
                  <a:outerShdw blurRad="38100" dist="38100" dir="2700000" algn="tl">
                    <a:srgbClr val="C0C0C0"/>
                  </a:outerShdw>
                </a:effectLst>
              </a:rPr>
              <a:t>Phân rã không mất mát thông tin</a:t>
            </a:r>
            <a:br>
              <a:rPr lang="en-US" sz="4000" smtClean="0">
                <a:effectLst>
                  <a:outerShdw blurRad="38100" dist="38100" dir="2700000" algn="tl">
                    <a:srgbClr val="C0C0C0"/>
                  </a:outerShdw>
                </a:effectLst>
              </a:rPr>
            </a:br>
            <a:r>
              <a:rPr lang="en-US" sz="2800" smtClean="0">
                <a:effectLst>
                  <a:outerShdw blurRad="38100" dist="38100" dir="2700000" algn="tl">
                    <a:srgbClr val="C0C0C0"/>
                  </a:outerShdw>
                </a:effectLst>
              </a:rPr>
              <a:t>(Lossless </a:t>
            </a:r>
            <a:r>
              <a:rPr lang="en-US" sz="2800" smtClean="0">
                <a:effectLst>
                  <a:outerShdw blurRad="38100" dist="38100" dir="2700000" algn="tl">
                    <a:srgbClr val="C0C0C0"/>
                  </a:outerShdw>
                </a:effectLst>
              </a:rPr>
              <a:t>decomposition)</a:t>
            </a:r>
          </a:p>
        </p:txBody>
      </p:sp>
      <p:sp>
        <p:nvSpPr>
          <p:cNvPr id="14339" name="Rectangle 3"/>
          <p:cNvSpPr>
            <a:spLocks noGrp="1" noChangeArrowheads="1"/>
          </p:cNvSpPr>
          <p:nvPr>
            <p:ph idx="4294967295"/>
          </p:nvPr>
        </p:nvSpPr>
        <p:spPr>
          <a:xfrm>
            <a:off x="457200" y="1676400"/>
            <a:ext cx="8183563" cy="4187825"/>
          </a:xfrm>
        </p:spPr>
        <p:txBody>
          <a:bodyPr lIns="182880" tIns="91440"/>
          <a:lstStyle/>
          <a:p>
            <a:pPr algn="just" eaLnBrk="1" hangingPunct="1"/>
            <a:r>
              <a:rPr lang="en-US" altLang="en-US" sz="2400" smtClean="0"/>
              <a:t>Khảo sát quan hệ r và các phân rã của nó r</a:t>
            </a:r>
            <a:r>
              <a:rPr lang="en-US" altLang="en-US" sz="2400" baseline="-25000" smtClean="0"/>
              <a:t>1</a:t>
            </a:r>
            <a:r>
              <a:rPr lang="en-US" altLang="en-US" sz="2400" smtClean="0"/>
              <a:t>,…, r</a:t>
            </a:r>
            <a:r>
              <a:rPr lang="en-US" altLang="en-US" sz="2400" baseline="-25000" smtClean="0"/>
              <a:t>n</a:t>
            </a:r>
            <a:r>
              <a:rPr lang="en-US" altLang="en-US" sz="2400" smtClean="0"/>
              <a:t> </a:t>
            </a:r>
          </a:p>
          <a:p>
            <a:pPr algn="just" eaLnBrk="1" hangingPunct="1"/>
            <a:r>
              <a:rPr lang="en-US" altLang="en-US" sz="2400" smtClean="0"/>
              <a:t>Sau phân rã, CSDL không còn lưu trữ quan hệ r nữa mà chỉ lưu lại các  quan hệ chiếu của nó r</a:t>
            </a:r>
            <a:r>
              <a:rPr lang="en-US" altLang="en-US" sz="2400" baseline="-25000" smtClean="0"/>
              <a:t>1</a:t>
            </a:r>
            <a:r>
              <a:rPr lang="en-US" altLang="en-US" sz="2400" smtClean="0"/>
              <a:t>,.. , r</a:t>
            </a:r>
            <a:r>
              <a:rPr lang="en-US" altLang="en-US" sz="2400" baseline="-25000" smtClean="0"/>
              <a:t>n</a:t>
            </a:r>
            <a:r>
              <a:rPr lang="en-US" altLang="en-US" sz="2400" smtClean="0"/>
              <a:t>. CSDL phải có khả năng khôi phục lại quan hệ gốc r từ các quan hệ chiếu này.</a:t>
            </a:r>
          </a:p>
          <a:p>
            <a:pPr algn="just" eaLnBrk="1" hangingPunct="1"/>
            <a:r>
              <a:rPr lang="en-US" altLang="en-US" sz="2400" smtClean="0"/>
              <a:t>Nếu không khôi phục lại được quan hệ r thì việc phân rã không biểu diễn cùng 1 thông tin với CSDL gốc </a:t>
            </a:r>
            <a:r>
              <a:rPr lang="en-US" altLang="en-US" sz="2400" smtClean="0">
                <a:sym typeface="Wingdings" pitchFamily="2" charset="2"/>
              </a:rPr>
              <a:t> Phân rã mất mát thông tin (lossy decomposition)</a:t>
            </a:r>
            <a:endParaRPr lang="en-US" altLang="en-US" sz="2400" smtClean="0"/>
          </a:p>
        </p:txBody>
      </p:sp>
      <p:sp>
        <p:nvSpPr>
          <p:cNvPr id="6" name="Slide Number Placeholder 5"/>
          <p:cNvSpPr>
            <a:spLocks noGrp="1"/>
          </p:cNvSpPr>
          <p:nvPr>
            <p:ph type="sldNum" sz="quarter" idx="12"/>
          </p:nvPr>
        </p:nvSpPr>
        <p:spPr>
          <a:xfrm>
            <a:off x="8348663" y="6111875"/>
            <a:ext cx="457200" cy="365125"/>
          </a:xfrm>
        </p:spPr>
        <p:txBody>
          <a:bodyPr/>
          <a:lstStyle/>
          <a:p>
            <a:pPr>
              <a:defRPr/>
            </a:pPr>
            <a:fld id="{454A7DA2-74FE-482E-91E0-292A9C4CA0B0}" type="slidenum">
              <a:rPr lang="en-US" sz="1000">
                <a:solidFill>
                  <a:schemeClr val="bg2">
                    <a:shade val="50000"/>
                  </a:schemeClr>
                </a:solidFill>
                <a:latin typeface="Verdana" pitchFamily="34" charset="0"/>
              </a:rPr>
              <a:pPr>
                <a:defRPr/>
              </a:pPr>
              <a:t>8</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p:txBody>
          <a:bodyPr anchor="b">
            <a:normAutofit fontScale="90000"/>
          </a:bodyPr>
          <a:lstStyle/>
          <a:p>
            <a:pPr eaLnBrk="1" hangingPunct="1">
              <a:defRPr/>
            </a:pPr>
            <a:r>
              <a:rPr lang="en-US" sz="4000" smtClean="0">
                <a:effectLst>
                  <a:outerShdw blurRad="38100" dist="38100" dir="2700000" algn="tl">
                    <a:srgbClr val="C0C0C0"/>
                  </a:outerShdw>
                </a:effectLst>
              </a:rPr>
              <a:t>Phân rã không mất mát thông tin</a:t>
            </a:r>
            <a:br>
              <a:rPr lang="en-US" sz="4000" smtClean="0">
                <a:effectLst>
                  <a:outerShdw blurRad="38100" dist="38100" dir="2700000" algn="tl">
                    <a:srgbClr val="C0C0C0"/>
                  </a:outerShdw>
                </a:effectLst>
              </a:rPr>
            </a:br>
            <a:r>
              <a:rPr lang="en-US" sz="2800" smtClean="0">
                <a:effectLst>
                  <a:outerShdw blurRad="38100" dist="38100" dir="2700000" algn="tl">
                    <a:srgbClr val="C0C0C0"/>
                  </a:outerShdw>
                </a:effectLst>
              </a:rPr>
              <a:t>( Lossless decomposition)</a:t>
            </a:r>
          </a:p>
        </p:txBody>
      </p:sp>
      <p:sp>
        <p:nvSpPr>
          <p:cNvPr id="15363"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z="2400" smtClean="0"/>
              <a:t>Cho lược đồ quan hệ Q(TENNCC,DIACHI,SANPHAM,DONGIA) có quan hệ tương ứng là r</a:t>
            </a:r>
          </a:p>
          <a:p>
            <a:pPr eaLnBrk="1" hangingPunct="1"/>
            <a:r>
              <a:rPr lang="en-US" altLang="en-US" sz="2400" smtClean="0"/>
              <a:t>Đặt r1 là quan hệ có được bằng cách chiếu r lên Q1(TENNCC,SANPHAM,DONGIA),</a:t>
            </a:r>
          </a:p>
          <a:p>
            <a:pPr eaLnBrk="1" hangingPunct="1"/>
            <a:r>
              <a:rPr lang="en-US" altLang="en-US" sz="2400" smtClean="0"/>
              <a:t>Đặt r2 là quan hệ có được bằng cách chiếu r lên Q2(TENNCC,DIACHI)</a:t>
            </a:r>
          </a:p>
          <a:p>
            <a:pPr eaLnBrk="1" hangingPunct="1"/>
            <a:r>
              <a:rPr lang="en-US" altLang="en-US" sz="2400" smtClean="0"/>
              <a:t>Đặt r’là quan hệ có được bằng cách kết tự nhiên giữa r1 và r2 qua TENNCC.</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C2ABD614-6170-4D2A-ADD3-0E1FEDAAC28B}" type="slidenum">
              <a:rPr lang="en-US" sz="1000">
                <a:solidFill>
                  <a:schemeClr val="bg2">
                    <a:shade val="50000"/>
                  </a:schemeClr>
                </a:solidFill>
              </a:rPr>
              <a:pPr algn="r" eaLnBrk="1" hangingPunct="1">
                <a:defRPr/>
              </a:pPr>
              <a:t>9</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8AC6698E-ED05-475A-8F32-A754392B0921}"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5_Aspect">
      <a:majorFont>
        <a:latin typeface=""/>
        <a:ea typeface=""/>
        <a:cs typeface=""/>
      </a:majorFont>
      <a:minorFont>
        <a:latin typeface=""/>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CSDL temple</Template>
  <TotalTime>12867</TotalTime>
  <Words>5515</Words>
  <Application>Microsoft Office PowerPoint</Application>
  <PresentationFormat>On-screen Show (4:3)</PresentationFormat>
  <Paragraphs>711</Paragraphs>
  <Slides>75</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75</vt:i4>
      </vt:variant>
    </vt:vector>
  </HeadingPairs>
  <TitlesOfParts>
    <vt:vector size="85" baseType="lpstr">
      <vt:lpstr>Arial</vt:lpstr>
      <vt:lpstr>Arial Black</vt:lpstr>
      <vt:lpstr>Symbol</vt:lpstr>
      <vt:lpstr>Times New Roman</vt:lpstr>
      <vt:lpstr>Verdana</vt:lpstr>
      <vt:lpstr>Wingdings</vt:lpstr>
      <vt:lpstr>Wingdings 2</vt:lpstr>
      <vt:lpstr>Radial</vt:lpstr>
      <vt:lpstr>5_Aspect</vt:lpstr>
      <vt:lpstr>Equation</vt:lpstr>
      <vt:lpstr>Phân rã lược đồ (Decomposition)</vt:lpstr>
      <vt:lpstr>Nội dung</vt:lpstr>
      <vt:lpstr>Mục đích của phân rã lược đồ quan hệ</vt:lpstr>
      <vt:lpstr>Mục đích của phân rã lược đồ quan hệ</vt:lpstr>
      <vt:lpstr>Tính chất của phân rã lược đồ</vt:lpstr>
      <vt:lpstr>Phân rã lược đồ  – Decomposition</vt:lpstr>
      <vt:lpstr>Phân rã lược đồ – Decomposition</vt:lpstr>
      <vt:lpstr>Phân rã không mất mát thông tin (Lossless decomposition)</vt:lpstr>
      <vt:lpstr>Phân rã không mất mát thông tin ( Lossless decomposition)</vt:lpstr>
      <vt:lpstr>Phân rã mất mát thông tin ( Lossless decomposition)</vt:lpstr>
      <vt:lpstr>Phân rã kết nối không mất mát thông tin (Lossless-join decomposition)</vt:lpstr>
      <vt:lpstr>Phân rã mất mát thông tin ( Lossless-join decomposition)</vt:lpstr>
      <vt:lpstr>Ví dụ phân rã kết nối mất mát thông tin</vt:lpstr>
      <vt:lpstr>PowerPoint Presentation</vt:lpstr>
      <vt:lpstr>Thuật toán kiểm tra không mất mát thông tin ( Lossless-join decomposition)</vt:lpstr>
      <vt:lpstr>PowerPoint Presentation</vt:lpstr>
      <vt:lpstr>Thuật toán kiểm tra không mất mát thông tin ( Lossless-join decomposition)</vt:lpstr>
      <vt:lpstr>Thuật toán kiểm tra không mất mát thông tin ( Lossless-join decomposition)</vt:lpstr>
      <vt:lpstr>Thuật toán kiểm tra không mất mát thông tin ( Lossless-join decomposition)</vt:lpstr>
      <vt:lpstr>Thuật toán kiểm tra không mất mát thông tin ( Lossless-join decomposition)</vt:lpstr>
      <vt:lpstr>Thuật toán kiểm tra không mất mát thông tin ( Lossless-join decomposition)</vt:lpstr>
      <vt:lpstr>Thuật toán kiểm tra không mất mát thông tin ( Lossless-join decomposition)</vt:lpstr>
      <vt:lpstr>Thuật toán kiểm tra không mất mát thông tin ( Lossless-join decomposition)</vt:lpstr>
      <vt:lpstr>Phân rã nhị phân (Binary Decomposition)</vt:lpstr>
      <vt:lpstr>Phân rã nhị phân (Binary Decomposition)</vt:lpstr>
      <vt:lpstr>Phân rã nhị phân (Binary Decomposition)</vt:lpstr>
      <vt:lpstr>Phân rã nhị phân (Binary Decomposition)</vt:lpstr>
      <vt:lpstr>Phân rã bảo toàn phụ thuộc hàm</vt:lpstr>
      <vt:lpstr>Phân rã bảo toàn phụ thuộc hàm (Dependency-Preseving Decomposition)</vt:lpstr>
      <vt:lpstr>Phân rã bảo toàn phụ thuộc hàm</vt:lpstr>
      <vt:lpstr>Phân rã bảo toàn phụ thuộc hàm</vt:lpstr>
      <vt:lpstr>Ví dụ</vt:lpstr>
      <vt:lpstr>Ví dụ</vt:lpstr>
      <vt:lpstr>Phép chiếu của tập phụ thuộc hàm</vt:lpstr>
      <vt:lpstr>Ví dụ về phép chiếu tập FD</vt:lpstr>
      <vt:lpstr>Ví dụ về phép chiếu tập FD</vt:lpstr>
      <vt:lpstr>Thuật toán kiểm tra bảo toàn phụ thuộc hàm</vt:lpstr>
      <vt:lpstr>Thuật toán kiểm tra bảo toàn phụ thuộc hàm</vt:lpstr>
      <vt:lpstr>Thuật toán kiểm tra bảo toàn phụ thuộc hàm</vt:lpstr>
      <vt:lpstr>Thuật toán kiểm tra bảo toàn phụ thuộc hàm</vt:lpstr>
      <vt:lpstr>Phân rã lược đồ quan hệ</vt:lpstr>
      <vt:lpstr>Phân rã thành dạng chuẩn BC (hay chuẩn 3)  bảo toàn thông tin</vt:lpstr>
      <vt:lpstr>Phân rã thành dạng chuẩn BC (hay chuẩn 3)  bảo toàn thông tin</vt:lpstr>
      <vt:lpstr>Phân rã thành dạng chuẩn BC (hay chuẩn 3)  bảo toàn thông tin</vt:lpstr>
      <vt:lpstr>Phân rã thành dạng chuẩn BC (hay chuẩn 3)  bảo toàn thông tin</vt:lpstr>
      <vt:lpstr>Phân rã thành dạng chuẩn BC (hay chuẩn 3)  bảo toàn thông tin</vt:lpstr>
      <vt:lpstr>Phân rã thành dạng chuẩn BC (hay chuẩn 3)  bảo toàn thông tin</vt:lpstr>
      <vt:lpstr>Phân rã thành dạng chuẩn 3 vừa bảo toàn thông tin  vừa bảo toàn phụ thuộc hàm</vt:lpstr>
      <vt:lpstr>Giải thuật phân rã BCNF</vt:lpstr>
      <vt:lpstr>Giải thuật phân rã BCNF</vt:lpstr>
      <vt:lpstr>Ví dụ 1</vt:lpstr>
      <vt:lpstr>Ví dụ 1</vt:lpstr>
      <vt:lpstr>Ví dụ 2</vt:lpstr>
      <vt:lpstr>Ví dụ 2</vt:lpstr>
      <vt:lpstr>Ví dụ 2</vt:lpstr>
      <vt:lpstr>Nhận xét</vt:lpstr>
      <vt:lpstr>Tính chất của giải thuật phân rã BCNF</vt:lpstr>
      <vt:lpstr>Phân rã thành chuẩn 3NF</vt:lpstr>
      <vt:lpstr>Cách 1: Phân rã thành chuẩn 3NF</vt:lpstr>
      <vt:lpstr>Cách 1: Phân rã thành chuẩn 3NF (tt)</vt:lpstr>
      <vt:lpstr>Ví dụ: phân rã lược đồ thành 3NF</vt:lpstr>
      <vt:lpstr>Cách 2: dùng phương pháp synthesis</vt:lpstr>
      <vt:lpstr>Ví dụ dùng cách synthesis</vt:lpstr>
      <vt:lpstr>Tính chất của giải thuật phân rã 3NF</vt:lpstr>
      <vt:lpstr>Ví dụ</vt:lpstr>
      <vt:lpstr>Phân rã BCNF thông qua phân rã 3NF</vt:lpstr>
      <vt:lpstr>Thuật toán phân rã một lược đồ quan hệ thành các lược đồ con ở 3NF.</vt:lpstr>
      <vt:lpstr>Thuật toán phân rã một lược đồ quan hệ thành các lược đồ con ở 3NF.</vt:lpstr>
      <vt:lpstr>Thuật toán phân rã một lược đồ quan hệ thành các lược đồ con ở 3NF.</vt:lpstr>
      <vt:lpstr>Thuật toán phân rã một lược đồ quan hệ thành các lược đồ con ở 3NF.</vt:lpstr>
      <vt:lpstr>Thuật toán phân rã một lược đồ quan hệ thành các lược đồ con ở 3NF.</vt:lpstr>
      <vt:lpstr>Bài tập</vt:lpstr>
      <vt:lpstr>Bài tập</vt:lpstr>
      <vt:lpstr>Bài tập</vt:lpstr>
      <vt:lpstr>Bài tập</vt:lpstr>
    </vt:vector>
  </TitlesOfParts>
  <Company>LamNguyenFam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Chuẩn hóa (Normalization)</dc:title>
  <dc:creator>Trần Thi Kim Chi</dc:creator>
  <cp:lastModifiedBy>admin</cp:lastModifiedBy>
  <cp:revision>155</cp:revision>
  <dcterms:created xsi:type="dcterms:W3CDTF">2007-08-05T16:24:51Z</dcterms:created>
  <dcterms:modified xsi:type="dcterms:W3CDTF">2016-12-09T08:54:57Z</dcterms:modified>
</cp:coreProperties>
</file>