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4" r:id="rId2"/>
    <p:sldId id="328" r:id="rId3"/>
    <p:sldId id="357" r:id="rId4"/>
    <p:sldId id="382" r:id="rId5"/>
    <p:sldId id="374" r:id="rId6"/>
    <p:sldId id="375" r:id="rId7"/>
    <p:sldId id="383" r:id="rId8"/>
    <p:sldId id="384" r:id="rId9"/>
    <p:sldId id="385" r:id="rId10"/>
    <p:sldId id="380" r:id="rId11"/>
  </p:sldIdLst>
  <p:sldSz cx="9144000" cy="6858000" type="letter"/>
  <p:notesSz cx="6991350" cy="92821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35CA1"/>
    <a:srgbClr val="05AD01"/>
    <a:srgbClr val="07FB01"/>
    <a:srgbClr val="FFFF17"/>
    <a:srgbClr val="001ADC"/>
    <a:srgbClr val="00BE00"/>
    <a:srgbClr val="FF0000"/>
    <a:srgbClr val="0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/>
  </p:normalViewPr>
  <p:slideViewPr>
    <p:cSldViewPr>
      <p:cViewPr varScale="1">
        <p:scale>
          <a:sx n="103" d="100"/>
          <a:sy n="103" d="100"/>
        </p:scale>
        <p:origin x="191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230" y="-96"/>
      </p:cViewPr>
      <p:guideLst>
        <p:guide orient="horz" pos="2923"/>
        <p:guide pos="220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930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596900"/>
            <a:ext cx="46228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5463" y="4408488"/>
            <a:ext cx="6026150" cy="417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017" tIns="45201" rIns="92017" bIns="452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4120651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4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78075" y="2020888"/>
            <a:ext cx="5054600" cy="368300"/>
          </a:xfrm>
        </p:spPr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3254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697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3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333375"/>
            <a:ext cx="1962150" cy="3019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734050" cy="3019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33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683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1028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2324100"/>
            <a:ext cx="3848100" cy="1028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94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6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87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0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9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9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768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677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333375"/>
            <a:ext cx="525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标题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This is our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  <a:p>
            <a:pPr lvl="0"/>
            <a:r>
              <a:rPr lang="en-US" altLang="zh-CN" smtClean="0"/>
              <a:t>This is our next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11188" y="765175"/>
            <a:ext cx="8059737" cy="0"/>
          </a:xfrm>
          <a:prstGeom prst="line">
            <a:avLst/>
          </a:prstGeom>
          <a:noFill/>
          <a:ln w="47625" cmpd="thickThin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284163" indent="-284163" algn="l" rtl="0" eaLnBrk="0" fontAlgn="base" hangingPunct="0">
        <a:lnSpc>
          <a:spcPct val="75000"/>
        </a:lnSpc>
        <a:spcBef>
          <a:spcPct val="65000"/>
        </a:spcBef>
        <a:spcAft>
          <a:spcPct val="0"/>
        </a:spcAft>
        <a:buClr>
          <a:srgbClr val="FF0000"/>
        </a:buClr>
        <a:buSzPct val="100000"/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68338" indent="-193675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001ADC"/>
        </a:buClr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  <a:ea typeface="+mn-ea"/>
        </a:defRPr>
      </a:lvl2pPr>
      <a:lvl3pPr marL="1050925" indent="-1920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05AD01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3pPr>
      <a:lvl4pPr marL="1968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501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959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3416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873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4330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0825" y="1628775"/>
            <a:ext cx="8569325" cy="2801251"/>
          </a:xfrm>
          <a:noFill/>
        </p:spPr>
        <p:txBody>
          <a:bodyPr wrap="square" tIns="61200" bIns="61200"/>
          <a:lstStyle/>
          <a:p>
            <a:pPr algn="ctr">
              <a:lnSpc>
                <a:spcPct val="150000"/>
              </a:lnSpc>
            </a:pPr>
            <a:r>
              <a:rPr lang="en-US" altLang="zh-CN" sz="4800" i="0" dirty="0" smtClean="0">
                <a:solidFill>
                  <a:schemeClr val="tx2"/>
                </a:solidFill>
              </a:rPr>
              <a:t>X86</a:t>
            </a:r>
            <a:r>
              <a:rPr lang="zh-CN" altLang="en-US" sz="4800" i="0" dirty="0" smtClean="0">
                <a:solidFill>
                  <a:schemeClr val="tx2"/>
                </a:solidFill>
              </a:rPr>
              <a:t>汇编语言程序设计</a:t>
            </a:r>
            <a:r>
              <a:rPr lang="en-US" altLang="zh-CN" sz="4800" i="0" dirty="0" smtClean="0">
                <a:solidFill>
                  <a:schemeClr val="accent1"/>
                </a:solidFill>
              </a:rPr>
              <a:t/>
            </a:r>
            <a:br>
              <a:rPr lang="en-US" altLang="zh-CN" sz="4800" i="0" dirty="0" smtClean="0">
                <a:solidFill>
                  <a:schemeClr val="accent1"/>
                </a:solidFill>
              </a:rPr>
            </a:br>
            <a:r>
              <a:rPr lang="en-US" altLang="zh-CN" sz="2800" i="0" dirty="0" smtClean="0">
                <a:solidFill>
                  <a:schemeClr val="tx1"/>
                </a:solidFill>
              </a:rPr>
              <a:t>——</a:t>
            </a:r>
            <a:r>
              <a:rPr lang="zh-CN" altLang="en-US" sz="2800" i="0" dirty="0" smtClean="0">
                <a:solidFill>
                  <a:schemeClr val="tx1"/>
                </a:solidFill>
              </a:rPr>
              <a:t>汇编语言程序格式</a:t>
            </a:r>
            <a:r>
              <a:rPr lang="zh-CN" altLang="en-US" sz="4800" i="0" dirty="0" smtClean="0">
                <a:solidFill>
                  <a:schemeClr val="accent1"/>
                </a:solidFill>
              </a:rPr>
              <a:t/>
            </a:r>
            <a:br>
              <a:rPr lang="zh-CN" altLang="en-US" sz="4800" i="0" dirty="0" smtClean="0">
                <a:solidFill>
                  <a:schemeClr val="accent1"/>
                </a:solidFill>
              </a:rPr>
            </a:br>
            <a:endParaRPr lang="zh-CN" altLang="en-US" sz="4000" i="0" dirty="0" smtClean="0">
              <a:solidFill>
                <a:schemeClr val="tx2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933825"/>
            <a:ext cx="6769100" cy="1122706"/>
          </a:xfrm>
          <a:noFill/>
        </p:spPr>
        <p:txBody>
          <a:bodyPr tIns="97200" bIns="97200"/>
          <a:lstStyle/>
          <a:p>
            <a:pPr algn="l"/>
            <a:r>
              <a:rPr lang="zh-CN" altLang="en-US" sz="2800" b="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北航计算机学院       熊桂喜</a:t>
            </a:r>
            <a:endParaRPr lang="en-US" altLang="zh-CN" sz="2800" b="0" dirty="0" smtClean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800" b="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电子邮件</a:t>
            </a:r>
            <a:r>
              <a:rPr lang="zh-CN" altLang="en-US" sz="2800" b="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xiongguixi@buaa.edu.cn</a:t>
            </a:r>
            <a:endParaRPr lang="en-US" altLang="zh-CN" sz="28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 smtClean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136904" cy="28674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讲义中的例题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讲义第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章的习题</a:t>
            </a:r>
            <a:r>
              <a:rPr lang="en-US" altLang="zh-CN" sz="2000" dirty="0" smtClean="0"/>
              <a:t>1-9</a:t>
            </a:r>
          </a:p>
          <a:p>
            <a:pPr marL="0" indent="0">
              <a:buNone/>
            </a:pPr>
            <a:r>
              <a:rPr lang="en-US" altLang="zh-CN" sz="2000" dirty="0" smtClean="0"/>
              <a:t>3. </a:t>
            </a:r>
            <a:r>
              <a:rPr lang="zh-CN" altLang="en-US" sz="2000" dirty="0" smtClean="0"/>
              <a:t>重点关注：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(1) </a:t>
            </a:r>
            <a:r>
              <a:rPr lang="zh-CN" altLang="en-US" sz="2000" dirty="0" smtClean="0"/>
              <a:t>段的定义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(2) </a:t>
            </a:r>
            <a:r>
              <a:rPr lang="zh-CN" altLang="en-US" sz="2000" dirty="0" smtClean="0"/>
              <a:t>数据段的定义，包括字符串、数组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(3) </a:t>
            </a:r>
            <a:r>
              <a:rPr lang="zh-CN" altLang="en-US" sz="2000" dirty="0" smtClean="0"/>
              <a:t>内存图：</a:t>
            </a:r>
            <a:r>
              <a:rPr lang="en-US" altLang="zh-CN" sz="2000" dirty="0" smtClean="0"/>
              <a:t>DB,DW,DD,EQU</a:t>
            </a:r>
            <a:r>
              <a:rPr lang="zh-CN" altLang="en-US" sz="2000" dirty="0" smtClean="0"/>
              <a:t>及</a:t>
            </a:r>
            <a:r>
              <a:rPr lang="en-US" altLang="zh-CN" sz="2000" dirty="0" smtClean="0"/>
              <a:t>DUP</a:t>
            </a:r>
            <a:r>
              <a:rPr lang="zh-CN" altLang="en-US" sz="2000" smtClean="0"/>
              <a:t>的灵活应用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(4)  </a:t>
            </a:r>
            <a:r>
              <a:rPr lang="en-US" altLang="zh-CN" sz="1600" dirty="0" smtClean="0"/>
              <a:t>SEGMENT</a:t>
            </a:r>
            <a:r>
              <a:rPr lang="zh-CN" altLang="en-US" sz="1600" dirty="0" smtClean="0"/>
              <a:t>的属性，</a:t>
            </a:r>
            <a:r>
              <a:rPr lang="en-US" altLang="zh-CN" sz="1600" dirty="0" smtClean="0"/>
              <a:t>$,?,DUP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85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08175" y="908050"/>
            <a:ext cx="5816600" cy="474663"/>
          </a:xfrm>
        </p:spPr>
        <p:txBody>
          <a:bodyPr/>
          <a:lstStyle/>
          <a:p>
            <a:r>
              <a:rPr lang="zh-CN" altLang="en-US" sz="3200" i="0" smtClean="0"/>
              <a:t>第二部分：寻址方式和指令系统</a:t>
            </a:r>
            <a:endParaRPr lang="en-US" altLang="zh-CN" sz="3200" i="0" smtClean="0"/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1403350" y="1916113"/>
            <a:ext cx="6480175" cy="1584746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133200" rIns="63500" bIns="133200">
            <a:spAutoFit/>
          </a:bodyPr>
          <a:lstStyle>
            <a:lvl1pPr marL="609600" indent="-609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1700" indent="-4572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None/>
            </a:pPr>
            <a:r>
              <a:rPr lang="zh-CN" altLang="en-US" sz="2400" dirty="0" smtClean="0">
                <a:solidFill>
                  <a:schemeClr val="accent2"/>
                </a:solidFill>
              </a:rPr>
              <a:t>一、分段式程序结构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en-US" altLang="zh-CN" dirty="0" smtClean="0">
                <a:solidFill>
                  <a:schemeClr val="accent2"/>
                </a:solidFill>
              </a:rPr>
              <a:t>3</a:t>
            </a:r>
            <a:r>
              <a:rPr lang="zh-CN" altLang="en-US" dirty="0" smtClean="0">
                <a:solidFill>
                  <a:schemeClr val="accent2"/>
                </a:solidFill>
              </a:rPr>
              <a:t>段式汇编程序结构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chemeClr val="accent2"/>
                </a:solidFill>
              </a:rPr>
              <a:t>定义</a:t>
            </a:r>
            <a:r>
              <a:rPr lang="zh-CN" altLang="en-US" dirty="0" smtClean="0">
                <a:solidFill>
                  <a:schemeClr val="accent2"/>
                </a:solidFill>
              </a:rPr>
              <a:t>程序结构的伪指令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solidFill>
                  <a:schemeClr val="accent2"/>
                </a:solidFill>
              </a:rPr>
              <a:t>数据定义与内存分配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403350" y="3861048"/>
            <a:ext cx="6480175" cy="1238498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133200" rIns="63500" bIns="133200">
            <a:spAutoFit/>
          </a:bodyPr>
          <a:lstStyle>
            <a:lvl1pPr marL="609600" indent="-609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1700" indent="-4572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None/>
            </a:pPr>
            <a:r>
              <a:rPr lang="zh-CN" altLang="en-US" sz="2400" dirty="0" smtClean="0"/>
              <a:t>二、汇编与调试</a:t>
            </a:r>
            <a:endParaRPr lang="zh-CN" altLang="en-US" dirty="0"/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 smtClean="0"/>
              <a:t>汇编、连接和运行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 smtClean="0"/>
              <a:t>程序调试与</a:t>
            </a:r>
            <a:r>
              <a:rPr lang="en-US" altLang="zh-CN" dirty="0" smtClean="0"/>
              <a:t>DEBUG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99741" y="2544595"/>
            <a:ext cx="317747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参见</a:t>
            </a:r>
            <a:r>
              <a:rPr lang="en-US" altLang="zh-CN" dirty="0">
                <a:solidFill>
                  <a:srgbClr val="FF0000"/>
                </a:solidFill>
              </a:rPr>
              <a:t>EXP41</a:t>
            </a:r>
            <a:r>
              <a:rPr lang="zh-CN" altLang="en-US" dirty="0">
                <a:solidFill>
                  <a:srgbClr val="FF0000"/>
                </a:solidFill>
              </a:rPr>
              <a:t>讲解文件，讲义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三段式程序结构：</a:t>
            </a:r>
            <a:r>
              <a:rPr lang="zh-CN" altLang="en-US" sz="1600" i="0" dirty="0" smtClean="0">
                <a:solidFill>
                  <a:schemeClr val="accent2"/>
                </a:solidFill>
              </a:rPr>
              <a:t>堆栈段和数据段示例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7452320" y="1340768"/>
            <a:ext cx="914400" cy="91440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052736"/>
            <a:ext cx="5850350" cy="266429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7584" y="3899899"/>
            <a:ext cx="7148111" cy="259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三列格式：</a:t>
            </a:r>
            <a:r>
              <a:rPr lang="en-US" altLang="zh-CN" sz="1600" dirty="0" smtClean="0"/>
              <a:t>(1</a:t>
            </a:r>
            <a:r>
              <a:rPr lang="zh-CN" altLang="en-US" sz="1600" dirty="0" smtClean="0"/>
              <a:t>）标号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符号、变量，</a:t>
            </a:r>
            <a:r>
              <a:rPr lang="zh-CN" altLang="en-US" sz="1600" dirty="0" smtClean="0">
                <a:solidFill>
                  <a:schemeClr val="accent1"/>
                </a:solidFill>
              </a:rPr>
              <a:t>不区分大小写</a:t>
            </a:r>
            <a:r>
              <a:rPr lang="zh-CN" altLang="en-US" sz="1600" dirty="0" smtClean="0"/>
              <a:t>）：变成逻辑地址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立即数</a:t>
            </a:r>
            <a:r>
              <a:rPr lang="en-US" altLang="zh-CN" sz="1600" dirty="0" smtClean="0"/>
              <a:t>)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             (2)  </a:t>
            </a:r>
            <a:r>
              <a:rPr lang="zh-CN" altLang="en-US" sz="1600" dirty="0" smtClean="0"/>
              <a:t>指令或伪指令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助记符</a:t>
            </a:r>
            <a:r>
              <a:rPr lang="en-US" altLang="zh-CN" sz="1600" dirty="0" smtClean="0"/>
              <a:t>)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             (3)  </a:t>
            </a:r>
            <a:r>
              <a:rPr lang="zh-CN" altLang="en-US" sz="1600" dirty="0" smtClean="0"/>
              <a:t>操作数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>
                <a:solidFill>
                  <a:schemeClr val="accent2"/>
                </a:solidFill>
              </a:rPr>
              <a:t>                            </a:t>
            </a:r>
            <a:r>
              <a:rPr lang="zh-CN" altLang="en-US" sz="1600" dirty="0" smtClean="0">
                <a:solidFill>
                  <a:schemeClr val="accent2"/>
                </a:solidFill>
              </a:rPr>
              <a:t>；分号后是注释</a:t>
            </a:r>
            <a:endParaRPr lang="en-US" altLang="zh-CN" sz="1600" dirty="0" smtClean="0">
              <a:solidFill>
                <a:schemeClr val="accent2"/>
              </a:solidFill>
            </a:endParaRPr>
          </a:p>
          <a:p>
            <a:r>
              <a:rPr lang="zh-CN" altLang="en-US" sz="1600" dirty="0" smtClean="0"/>
              <a:t>主要的伪指令</a:t>
            </a:r>
            <a:r>
              <a:rPr lang="zh-CN" altLang="en-US" sz="1600" dirty="0" smtClean="0">
                <a:sym typeface="Wingdings" panose="05000000000000000000" pitchFamily="2" charset="2"/>
              </a:rPr>
              <a:t>：</a:t>
            </a:r>
            <a:r>
              <a:rPr lang="en-US" altLang="zh-CN" sz="1600" dirty="0" smtClean="0">
                <a:sym typeface="Wingdings" panose="05000000000000000000" pitchFamily="2" charset="2"/>
              </a:rPr>
              <a:t>(1) </a:t>
            </a:r>
            <a:r>
              <a:rPr lang="en-US" altLang="zh-CN" sz="1600" dirty="0" smtClean="0"/>
              <a:t>SEGMENT,ENDS——</a:t>
            </a:r>
            <a:r>
              <a:rPr lang="zh-CN" altLang="en-US" sz="1600" dirty="0" smtClean="0"/>
              <a:t>定义段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                            (2) PROC,ENDP</a:t>
            </a:r>
            <a:r>
              <a:rPr lang="en-US" altLang="zh-CN" sz="1600" dirty="0"/>
              <a:t>——</a:t>
            </a:r>
            <a:r>
              <a:rPr lang="zh-CN" altLang="en-US" sz="1600" dirty="0" smtClean="0"/>
              <a:t>定义</a:t>
            </a:r>
            <a:r>
              <a:rPr lang="zh-CN" altLang="en-US" sz="1600" dirty="0"/>
              <a:t>子程序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                            (3) MACRO,ENDM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                    (4) EQU,DB,DW,DD</a:t>
            </a:r>
          </a:p>
          <a:p>
            <a:r>
              <a:rPr lang="zh-CN" altLang="en-US" sz="1600" dirty="0" smtClean="0"/>
              <a:t>主要的操作符：</a:t>
            </a:r>
            <a:r>
              <a:rPr lang="en-US" altLang="zh-CN" sz="1600" dirty="0" smtClean="0"/>
              <a:t>PARA,STACK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                    DUP,?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                    $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60232" y="1922669"/>
            <a:ext cx="1980029" cy="81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400" dirty="0" smtClean="0"/>
              <a:t>如何定义堆栈段</a:t>
            </a: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>如何定义常量及变量</a:t>
            </a: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/>
              <a:t>如何</a:t>
            </a:r>
            <a:r>
              <a:rPr lang="zh-CN" altLang="en-US" sz="1400" dirty="0" smtClean="0"/>
              <a:t>定义数组、字符串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 bwMode="auto">
          <a:xfrm>
            <a:off x="6663122" y="1860318"/>
            <a:ext cx="1872208" cy="9387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 smtClean="0"/>
              <a:t>三段式程序结构：</a:t>
            </a:r>
            <a:r>
              <a:rPr lang="zh-CN" altLang="en-US" sz="1600" i="0" dirty="0" smtClean="0">
                <a:solidFill>
                  <a:schemeClr val="accent2"/>
                </a:solidFill>
              </a:rPr>
              <a:t>代码段示例</a:t>
            </a:r>
            <a:endParaRPr lang="zh-CN" altLang="en-US" sz="1600" i="0" dirty="0">
              <a:solidFill>
                <a:schemeClr val="accent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5543550" cy="5438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11688" y="1916832"/>
            <a:ext cx="5400600" cy="1726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三列格式：</a:t>
            </a:r>
            <a:r>
              <a:rPr lang="en-US" altLang="zh-CN" sz="1200" dirty="0" smtClean="0"/>
              <a:t>(1</a:t>
            </a:r>
            <a:r>
              <a:rPr lang="zh-CN" altLang="en-US" sz="1200" dirty="0" smtClean="0"/>
              <a:t>）标号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符号、变量，</a:t>
            </a:r>
            <a:r>
              <a:rPr lang="zh-CN" altLang="en-US" sz="1200" dirty="0" smtClean="0">
                <a:solidFill>
                  <a:schemeClr val="accent1"/>
                </a:solidFill>
              </a:rPr>
              <a:t>不区分大小写</a:t>
            </a:r>
            <a:r>
              <a:rPr lang="zh-CN" altLang="en-US" sz="1200" dirty="0" smtClean="0"/>
              <a:t>）：变成逻辑地址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立即数</a:t>
            </a:r>
            <a:r>
              <a:rPr lang="en-US" altLang="zh-CN" sz="1200" dirty="0" smtClean="0"/>
              <a:t>)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             (2)  </a:t>
            </a:r>
            <a:r>
              <a:rPr lang="zh-CN" altLang="en-US" sz="1200" dirty="0" smtClean="0"/>
              <a:t>指令或伪指令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助记符</a:t>
            </a:r>
            <a:r>
              <a:rPr lang="en-US" altLang="zh-CN" sz="1200" dirty="0" smtClean="0"/>
              <a:t>)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             (3)  </a:t>
            </a:r>
            <a:r>
              <a:rPr lang="zh-CN" altLang="en-US" sz="1200" dirty="0" smtClean="0"/>
              <a:t>操作数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>
                <a:solidFill>
                  <a:schemeClr val="accent2"/>
                </a:solidFill>
              </a:rPr>
              <a:t>                            </a:t>
            </a:r>
            <a:r>
              <a:rPr lang="zh-CN" altLang="en-US" sz="1200" dirty="0" smtClean="0">
                <a:solidFill>
                  <a:schemeClr val="accent2"/>
                </a:solidFill>
              </a:rPr>
              <a:t>；分号后是注释</a:t>
            </a:r>
            <a:endParaRPr lang="en-US" altLang="zh-CN" sz="1200" dirty="0" smtClean="0">
              <a:solidFill>
                <a:schemeClr val="accent2"/>
              </a:solidFill>
            </a:endParaRPr>
          </a:p>
          <a:p>
            <a:r>
              <a:rPr lang="zh-CN" altLang="en-US" sz="1200" dirty="0" smtClean="0"/>
              <a:t>主要的伪指令</a:t>
            </a:r>
            <a:r>
              <a:rPr lang="zh-CN" altLang="en-US" sz="1200" dirty="0" smtClean="0">
                <a:sym typeface="Wingdings" panose="05000000000000000000" pitchFamily="2" charset="2"/>
              </a:rPr>
              <a:t>：</a:t>
            </a:r>
            <a:r>
              <a:rPr lang="en-US" altLang="zh-CN" sz="1200" dirty="0" smtClean="0">
                <a:sym typeface="Wingdings" panose="05000000000000000000" pitchFamily="2" charset="2"/>
              </a:rPr>
              <a:t>(1) </a:t>
            </a:r>
            <a:r>
              <a:rPr lang="en-US" altLang="zh-CN" sz="1200" dirty="0" smtClean="0"/>
              <a:t>SEGMENT,ENDS,</a:t>
            </a:r>
            <a:r>
              <a:rPr lang="en-US" altLang="zh-CN" sz="1200" dirty="0" smtClean="0">
                <a:solidFill>
                  <a:schemeClr val="accent1"/>
                </a:solidFill>
              </a:rPr>
              <a:t>END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定义段及</a:t>
            </a:r>
            <a:r>
              <a:rPr lang="zh-CN" altLang="en-US" sz="1200" dirty="0" smtClean="0">
                <a:solidFill>
                  <a:schemeClr val="accent1"/>
                </a:solidFill>
              </a:rPr>
              <a:t>程序入口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                        (2) PROC,ENDP</a:t>
            </a:r>
            <a:r>
              <a:rPr lang="en-US" altLang="zh-CN" sz="1200" dirty="0"/>
              <a:t>——</a:t>
            </a:r>
            <a:r>
              <a:rPr lang="zh-CN" altLang="en-US" sz="1200" dirty="0" smtClean="0"/>
              <a:t>定义子程序</a:t>
            </a:r>
            <a:r>
              <a:rPr lang="en-US" altLang="zh-CN" sz="1200" dirty="0" smtClean="0"/>
              <a:t>                            </a:t>
            </a:r>
          </a:p>
          <a:p>
            <a:r>
              <a:rPr lang="zh-CN" altLang="en-US" sz="1200" dirty="0" smtClean="0"/>
              <a:t>主要的操作符：</a:t>
            </a:r>
            <a:r>
              <a:rPr lang="en-US" altLang="zh-CN" sz="1200" dirty="0" smtClean="0"/>
              <a:t>FAR,NEAR</a:t>
            </a:r>
          </a:p>
          <a:p>
            <a:r>
              <a:rPr lang="zh-CN" altLang="en-US" sz="1200" dirty="0" smtClean="0"/>
              <a:t>标号、子程序名：逻辑地址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偏移值</a:t>
            </a:r>
            <a:r>
              <a:rPr lang="en-US" altLang="zh-CN" sz="1200" dirty="0" smtClean="0"/>
              <a:t>)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                   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11960" y="4515345"/>
            <a:ext cx="4751622" cy="480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 smtClean="0"/>
              <a:t>4Ch</a:t>
            </a:r>
            <a:r>
              <a:rPr lang="zh-CN" altLang="en-US" sz="1200" dirty="0" smtClean="0"/>
              <a:t>号功能调用：返回</a:t>
            </a:r>
            <a:r>
              <a:rPr lang="en-US" altLang="zh-CN" sz="1200" dirty="0" smtClean="0"/>
              <a:t>DOS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>AH=4Ch,AL=</a:t>
            </a:r>
            <a:r>
              <a:rPr lang="zh-CN" altLang="en-US" sz="1200" dirty="0" smtClean="0"/>
              <a:t>给</a:t>
            </a:r>
            <a:r>
              <a:rPr lang="en-US" altLang="zh-CN" sz="1200" dirty="0" smtClean="0"/>
              <a:t>DOS shell</a:t>
            </a:r>
            <a:r>
              <a:rPr lang="zh-CN" altLang="en-US" sz="1200" dirty="0" smtClean="0"/>
              <a:t>的返回值</a:t>
            </a:r>
            <a:endParaRPr lang="en-US" altLang="zh-CN" sz="1200" dirty="0" smtClean="0"/>
          </a:p>
          <a:p>
            <a:r>
              <a:rPr lang="zh-CN" altLang="en-US" sz="1200" dirty="0" smtClean="0"/>
              <a:t>相当于</a:t>
            </a:r>
            <a:r>
              <a:rPr lang="en-US" altLang="zh-CN" sz="1200" dirty="0" smtClean="0"/>
              <a:t>exit(XX), XX=</a:t>
            </a:r>
            <a:r>
              <a:rPr lang="zh-CN" altLang="en-US" sz="1200" dirty="0" smtClean="0"/>
              <a:t>返回值；</a:t>
            </a:r>
            <a:r>
              <a:rPr lang="en-US" altLang="zh-CN" sz="1200" dirty="0" smtClean="0"/>
              <a:t>DOS</a:t>
            </a:r>
            <a:r>
              <a:rPr lang="zh-CN" altLang="en-US" sz="1200" dirty="0" smtClean="0"/>
              <a:t>的批处理可使用此返回值</a:t>
            </a:r>
            <a:endParaRPr lang="zh-CN" altLang="en-US" sz="1200" dirty="0"/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2915816" y="4755411"/>
            <a:ext cx="1296144" cy="689813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 bwMode="auto">
          <a:xfrm>
            <a:off x="6444208" y="4149080"/>
            <a:ext cx="914400" cy="914400"/>
          </a:xfrm>
          <a:prstGeom prst="round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24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 smtClean="0"/>
              <a:t>定义段的伪指令：</a:t>
            </a:r>
            <a:r>
              <a:rPr lang="en-US" altLang="zh-CN" sz="2000" i="0" dirty="0" smtClean="0">
                <a:solidFill>
                  <a:schemeClr val="accent2"/>
                </a:solidFill>
              </a:rPr>
              <a:t>SEGMENT,ENDS</a:t>
            </a:r>
            <a:endParaRPr lang="zh-CN" altLang="en-US" sz="2000" i="0" dirty="0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3606" y="982114"/>
            <a:ext cx="4073551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SEGMENT</a:t>
            </a:r>
            <a:r>
              <a:rPr lang="zh-CN" altLang="en-US" dirty="0" smtClean="0">
                <a:solidFill>
                  <a:srgbClr val="FF0000"/>
                </a:solidFill>
              </a:rPr>
              <a:t>及</a:t>
            </a:r>
            <a:r>
              <a:rPr lang="en-US" altLang="zh-CN" dirty="0" smtClean="0">
                <a:solidFill>
                  <a:srgbClr val="FF0000"/>
                </a:solidFill>
              </a:rPr>
              <a:t>ENDS</a:t>
            </a:r>
            <a:r>
              <a:rPr lang="zh-CN" altLang="en-US" dirty="0" smtClean="0">
                <a:solidFill>
                  <a:srgbClr val="FF0000"/>
                </a:solidFill>
              </a:rPr>
              <a:t>伪指令：定义段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08619" y="3011666"/>
            <a:ext cx="1798202" cy="696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FF0000"/>
                </a:solidFill>
              </a:rPr>
              <a:t>PARA</a:t>
            </a:r>
            <a:r>
              <a:rPr lang="zh-CN" altLang="en-US" sz="1400" dirty="0" smtClean="0">
                <a:solidFill>
                  <a:srgbClr val="FF0000"/>
                </a:solidFill>
              </a:rPr>
              <a:t>：不足</a:t>
            </a:r>
            <a:r>
              <a:rPr lang="en-US" altLang="zh-CN" sz="1400" dirty="0" smtClean="0">
                <a:solidFill>
                  <a:srgbClr val="FF0000"/>
                </a:solidFill>
              </a:rPr>
              <a:t>16</a:t>
            </a:r>
            <a:r>
              <a:rPr lang="zh-CN" altLang="en-US" sz="1400" dirty="0" smtClean="0">
                <a:solidFill>
                  <a:srgbClr val="FF0000"/>
                </a:solidFill>
              </a:rPr>
              <a:t>字节，补齐至</a:t>
            </a:r>
            <a:r>
              <a:rPr lang="en-US" altLang="zh-CN" sz="1400" dirty="0" smtClean="0">
                <a:solidFill>
                  <a:srgbClr val="FF0000"/>
                </a:solidFill>
              </a:rPr>
              <a:t>16</a:t>
            </a:r>
            <a:r>
              <a:rPr lang="zh-CN" altLang="en-US" sz="1400" dirty="0" smtClean="0">
                <a:solidFill>
                  <a:srgbClr val="FF0000"/>
                </a:solidFill>
              </a:rPr>
              <a:t>字节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9" y="1354766"/>
            <a:ext cx="5986223" cy="10081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92896"/>
            <a:ext cx="5401890" cy="23600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9" y="5041172"/>
            <a:ext cx="5808617" cy="47606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 bwMode="auto">
          <a:xfrm>
            <a:off x="1187624" y="3672935"/>
            <a:ext cx="72008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文本框 15"/>
          <p:cNvSpPr txBox="1"/>
          <p:nvPr/>
        </p:nvSpPr>
        <p:spPr>
          <a:xfrm>
            <a:off x="6626762" y="5041172"/>
            <a:ext cx="1905678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FF0000"/>
                </a:solidFill>
              </a:rPr>
              <a:t>STACK</a:t>
            </a:r>
            <a:r>
              <a:rPr lang="zh-CN" altLang="en-US" sz="1400" dirty="0" smtClean="0">
                <a:solidFill>
                  <a:srgbClr val="FF0000"/>
                </a:solidFill>
              </a:rPr>
              <a:t>：编译会识别出，并置</a:t>
            </a:r>
            <a:r>
              <a:rPr lang="en-US" altLang="zh-CN" sz="1400" dirty="0" smtClean="0">
                <a:solidFill>
                  <a:srgbClr val="FF0000"/>
                </a:solidFill>
              </a:rPr>
              <a:t>SS</a:t>
            </a:r>
            <a:r>
              <a:rPr lang="zh-CN" altLang="en-US" sz="1400" dirty="0" smtClean="0">
                <a:solidFill>
                  <a:srgbClr val="FF0000"/>
                </a:solidFill>
              </a:rPr>
              <a:t>及</a:t>
            </a:r>
            <a:r>
              <a:rPr lang="en-US" altLang="zh-CN" sz="1400" dirty="0" smtClean="0">
                <a:solidFill>
                  <a:srgbClr val="FF0000"/>
                </a:solidFill>
              </a:rPr>
              <a:t>SP</a:t>
            </a:r>
            <a:r>
              <a:rPr lang="zh-CN" altLang="en-US" sz="1400" dirty="0" smtClean="0">
                <a:solidFill>
                  <a:srgbClr val="FF0000"/>
                </a:solidFill>
              </a:rPr>
              <a:t>值</a:t>
            </a:r>
            <a:endParaRPr lang="zh-CN" altLang="en-US" sz="14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5612038"/>
            <a:ext cx="5257800" cy="826008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 bwMode="auto">
          <a:xfrm>
            <a:off x="1058888" y="5805264"/>
            <a:ext cx="72008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127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832574" cy="372603"/>
          </a:xfrm>
        </p:spPr>
        <p:txBody>
          <a:bodyPr/>
          <a:lstStyle/>
          <a:p>
            <a:r>
              <a:rPr lang="zh-CN" altLang="en-US" dirty="0" smtClean="0"/>
              <a:t>伪指令：</a:t>
            </a:r>
            <a:r>
              <a:rPr lang="en-US" altLang="zh-CN" sz="2000" i="0" dirty="0" smtClean="0">
                <a:solidFill>
                  <a:schemeClr val="accent2"/>
                </a:solidFill>
              </a:rPr>
              <a:t>PROC</a:t>
            </a:r>
            <a:r>
              <a:rPr lang="zh-CN" altLang="en-US" sz="2000" i="0" dirty="0" smtClean="0">
                <a:solidFill>
                  <a:schemeClr val="accent2"/>
                </a:solidFill>
              </a:rPr>
              <a:t>，</a:t>
            </a:r>
            <a:r>
              <a:rPr lang="en-US" altLang="zh-CN" sz="2000" i="0" dirty="0" smtClean="0">
                <a:solidFill>
                  <a:schemeClr val="accent2"/>
                </a:solidFill>
              </a:rPr>
              <a:t>ENDP</a:t>
            </a:r>
            <a:r>
              <a:rPr lang="zh-CN" altLang="en-US" sz="2000" i="0" dirty="0" smtClean="0">
                <a:solidFill>
                  <a:schemeClr val="accent2"/>
                </a:solidFill>
              </a:rPr>
              <a:t>；</a:t>
            </a:r>
            <a:r>
              <a:rPr lang="en-US" altLang="zh-CN" sz="2000" i="0" dirty="0" smtClean="0">
                <a:solidFill>
                  <a:schemeClr val="accent2"/>
                </a:solidFill>
              </a:rPr>
              <a:t>END </a:t>
            </a:r>
            <a:r>
              <a:rPr lang="zh-CN" altLang="en-US" sz="2000" i="0" dirty="0" smtClean="0">
                <a:solidFill>
                  <a:schemeClr val="accent2"/>
                </a:solidFill>
              </a:rPr>
              <a:t>标号；</a:t>
            </a:r>
            <a:r>
              <a:rPr lang="en-US" altLang="zh-CN" sz="2000" i="0" dirty="0" smtClean="0">
                <a:solidFill>
                  <a:schemeClr val="accent2"/>
                </a:solidFill>
              </a:rPr>
              <a:t>$</a:t>
            </a:r>
            <a:r>
              <a:rPr lang="zh-CN" altLang="en-US" sz="2000" i="0" dirty="0" smtClean="0">
                <a:solidFill>
                  <a:schemeClr val="accent2"/>
                </a:solidFill>
              </a:rPr>
              <a:t>与‘</a:t>
            </a:r>
            <a:r>
              <a:rPr lang="en-US" altLang="zh-CN" sz="2000" i="0" dirty="0">
                <a:solidFill>
                  <a:schemeClr val="accent2"/>
                </a:solidFill>
              </a:rPr>
              <a:t>$</a:t>
            </a:r>
            <a:r>
              <a:rPr lang="zh-CN" altLang="en-US" sz="2000" i="0" dirty="0" smtClean="0">
                <a:solidFill>
                  <a:schemeClr val="accent2"/>
                </a:solidFill>
              </a:rPr>
              <a:t>’</a:t>
            </a:r>
            <a:endParaRPr lang="zh-CN" altLang="en-US" sz="2000" i="0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298" y="1052736"/>
            <a:ext cx="7848600" cy="282129"/>
          </a:xfrm>
        </p:spPr>
        <p:txBody>
          <a:bodyPr/>
          <a:lstStyle/>
          <a:p>
            <a:r>
              <a:rPr lang="en-US" altLang="zh-CN" sz="2000" dirty="0"/>
              <a:t>PROC</a:t>
            </a:r>
            <a:r>
              <a:rPr lang="en-US" altLang="zh-CN" sz="2000" dirty="0" smtClean="0"/>
              <a:t>,ENDP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Near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Far</a:t>
            </a:r>
            <a:r>
              <a:rPr lang="zh-CN" altLang="en-US" sz="2000" dirty="0" smtClean="0"/>
              <a:t>属性，</a:t>
            </a:r>
            <a:r>
              <a:rPr lang="en-US" altLang="zh-CN" sz="2000" dirty="0" smtClean="0"/>
              <a:t>RET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RETF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RET 2n</a:t>
            </a:r>
            <a:endParaRPr lang="zh-CN" altLang="en-US" sz="2000" dirty="0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3635896" y="2420888"/>
            <a:ext cx="144016" cy="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4724475" y="1445253"/>
            <a:ext cx="2577950" cy="637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过程为</a:t>
            </a:r>
            <a:r>
              <a:rPr lang="en-US" altLang="zh-CN" sz="1200" dirty="0" smtClean="0">
                <a:solidFill>
                  <a:srgbClr val="FF0000"/>
                </a:solidFill>
              </a:rPr>
              <a:t>FAR</a:t>
            </a:r>
            <a:r>
              <a:rPr lang="zh-CN" altLang="en-US" sz="1200" dirty="0" smtClean="0">
                <a:solidFill>
                  <a:srgbClr val="FF0000"/>
                </a:solidFill>
              </a:rPr>
              <a:t>时，</a:t>
            </a:r>
            <a:r>
              <a:rPr lang="en-US" altLang="zh-CN" sz="1200" dirty="0" smtClean="0">
                <a:solidFill>
                  <a:srgbClr val="FF0000"/>
                </a:solidFill>
              </a:rPr>
              <a:t>RET</a:t>
            </a:r>
            <a:r>
              <a:rPr lang="zh-CN" altLang="en-US" sz="1200" dirty="0" smtClean="0">
                <a:solidFill>
                  <a:srgbClr val="FF0000"/>
                </a:solidFill>
              </a:rPr>
              <a:t>被编译</a:t>
            </a:r>
            <a:r>
              <a:rPr lang="en-US" altLang="zh-CN" sz="1200" dirty="0" smtClean="0">
                <a:solidFill>
                  <a:srgbClr val="FF0000"/>
                </a:solidFill>
              </a:rPr>
              <a:t/>
            </a:r>
            <a:br>
              <a:rPr lang="en-US" altLang="zh-CN" sz="1200" dirty="0" smtClean="0">
                <a:solidFill>
                  <a:srgbClr val="FF0000"/>
                </a:solidFill>
              </a:rPr>
            </a:br>
            <a:r>
              <a:rPr lang="en-US" altLang="zh-CN" sz="1200" dirty="0" smtClean="0">
                <a:solidFill>
                  <a:srgbClr val="FF0000"/>
                </a:solidFill>
              </a:rPr>
              <a:t>   </a:t>
            </a:r>
            <a:r>
              <a:rPr lang="zh-CN" altLang="en-US" sz="1200" dirty="0" smtClean="0">
                <a:solidFill>
                  <a:srgbClr val="FF0000"/>
                </a:solidFill>
              </a:rPr>
              <a:t>修改为</a:t>
            </a:r>
            <a:r>
              <a:rPr lang="en-US" altLang="zh-CN" sz="1200" dirty="0" smtClean="0">
                <a:solidFill>
                  <a:srgbClr val="FF0000"/>
                </a:solidFill>
              </a:rPr>
              <a:t>RETF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RET 2n: RET</a:t>
            </a:r>
            <a:r>
              <a:rPr lang="zh-CN" altLang="en-US" sz="1200" dirty="0" smtClean="0">
                <a:solidFill>
                  <a:srgbClr val="FF0000"/>
                </a:solidFill>
              </a:rPr>
              <a:t>或</a:t>
            </a:r>
            <a:r>
              <a:rPr lang="en-US" altLang="zh-CN" sz="1200" dirty="0" smtClean="0">
                <a:solidFill>
                  <a:srgbClr val="FF0000"/>
                </a:solidFill>
              </a:rPr>
              <a:t>RETF</a:t>
            </a:r>
            <a:r>
              <a:rPr lang="zh-CN" altLang="en-US" sz="1200" dirty="0" smtClean="0">
                <a:solidFill>
                  <a:srgbClr val="FF0000"/>
                </a:solidFill>
              </a:rPr>
              <a:t>后，</a:t>
            </a:r>
            <a:r>
              <a:rPr lang="en-US" altLang="zh-CN" sz="1200" dirty="0" smtClean="0">
                <a:solidFill>
                  <a:srgbClr val="FF0000"/>
                </a:solidFill>
              </a:rPr>
              <a:t>SP+2n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187624" y="3284984"/>
            <a:ext cx="100811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401395"/>
            <a:ext cx="3315797" cy="9879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52374"/>
            <a:ext cx="6271966" cy="1019109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 bwMode="auto">
          <a:xfrm>
            <a:off x="1835696" y="2132856"/>
            <a:ext cx="36004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>
          <a:xfrm>
            <a:off x="756234" y="3487810"/>
            <a:ext cx="7992229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END  </a:t>
            </a:r>
            <a:r>
              <a:rPr lang="zh-CN" altLang="en-US" dirty="0" smtClean="0"/>
              <a:t>标号：程序总结束，标号为入口，被编译设置为初始的</a:t>
            </a:r>
            <a:r>
              <a:rPr lang="en-US" altLang="zh-CN" dirty="0" smtClean="0"/>
              <a:t>CS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28" y="4498076"/>
            <a:ext cx="5455920" cy="170688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736298" y="3939701"/>
            <a:ext cx="7992229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当前位置计数器：</a:t>
            </a:r>
            <a:r>
              <a:rPr lang="en-US" altLang="zh-CN" dirty="0" smtClean="0"/>
              <a:t>$ —</a:t>
            </a:r>
            <a:r>
              <a:rPr lang="zh-CN" altLang="en-US" dirty="0" smtClean="0"/>
              <a:t>当前偏移值。</a:t>
            </a:r>
            <a:r>
              <a:rPr lang="en-US" altLang="zh-CN" dirty="0" smtClean="0"/>
              <a:t>   </a:t>
            </a:r>
            <a:r>
              <a:rPr lang="zh-CN" altLang="en-US" sz="1400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1400" dirty="0" smtClean="0">
                <a:solidFill>
                  <a:srgbClr val="FF0000"/>
                </a:solidFill>
              </a:rPr>
              <a:t>’$’</a:t>
            </a:r>
            <a:r>
              <a:rPr lang="zh-CN" altLang="en-US" sz="1400" dirty="0" smtClean="0">
                <a:solidFill>
                  <a:srgbClr val="FF0000"/>
                </a:solidFill>
              </a:rPr>
              <a:t>，用于</a:t>
            </a:r>
            <a:r>
              <a:rPr lang="en-US" altLang="zh-CN" sz="1400" dirty="0" smtClean="0">
                <a:solidFill>
                  <a:srgbClr val="FF0000"/>
                </a:solidFill>
              </a:rPr>
              <a:t>DOS </a:t>
            </a:r>
            <a:r>
              <a:rPr lang="zh-CN" altLang="en-US" sz="1400" dirty="0" smtClean="0">
                <a:solidFill>
                  <a:srgbClr val="FF0000"/>
                </a:solidFill>
              </a:rPr>
              <a:t>功能</a:t>
            </a:r>
            <a:r>
              <a:rPr lang="en-US" altLang="zh-CN" sz="1400" dirty="0" smtClean="0">
                <a:solidFill>
                  <a:srgbClr val="FF0000"/>
                </a:solidFill>
              </a:rPr>
              <a:t>9</a:t>
            </a:r>
            <a:r>
              <a:rPr lang="zh-CN" altLang="en-US" sz="1400" dirty="0" smtClean="0">
                <a:solidFill>
                  <a:srgbClr val="FF0000"/>
                </a:solidFill>
              </a:rPr>
              <a:t>的字符串结束符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5076056" y="3815592"/>
            <a:ext cx="288032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 bwMode="auto">
          <a:xfrm>
            <a:off x="8244408" y="1628800"/>
            <a:ext cx="914400" cy="91440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2775228" y="4267483"/>
            <a:ext cx="54691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7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848798" cy="560025"/>
          </a:xfrm>
        </p:spPr>
        <p:txBody>
          <a:bodyPr/>
          <a:lstStyle/>
          <a:p>
            <a:r>
              <a:rPr lang="zh-CN" altLang="en-US" dirty="0" smtClean="0"/>
              <a:t>数据定义伪指令及相关操作符：</a:t>
            </a:r>
            <a:r>
              <a:rPr lang="en-US" altLang="zh-CN" sz="1400" i="0" dirty="0" smtClean="0">
                <a:solidFill>
                  <a:schemeClr val="accent2"/>
                </a:solidFill>
              </a:rPr>
              <a:t>DB,DW,DD,EQU,DUP,?,</a:t>
            </a:r>
            <a:r>
              <a:rPr lang="zh-CN" altLang="en-US" sz="1400" i="0" dirty="0" smtClean="0">
                <a:solidFill>
                  <a:schemeClr val="accent2"/>
                </a:solidFill>
              </a:rPr>
              <a:t>地址表达式，内存图</a:t>
            </a:r>
            <a:endParaRPr lang="zh-CN" altLang="en-US" sz="1400" i="0" dirty="0">
              <a:solidFill>
                <a:schemeClr val="accent2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21" y="3989580"/>
            <a:ext cx="2741535" cy="1035958"/>
          </a:xfrm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36298" y="1052736"/>
            <a:ext cx="7848600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4163" indent="-284163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8338" indent="-1936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50925" indent="-1920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5AD01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968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501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59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416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73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330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r>
              <a:rPr lang="en-US" altLang="zh-CN" sz="2000" kern="0" dirty="0" smtClean="0"/>
              <a:t>DB</a:t>
            </a:r>
            <a:r>
              <a:rPr lang="zh-CN" altLang="en-US" sz="2000" kern="0" dirty="0" smtClean="0"/>
              <a:t>，</a:t>
            </a:r>
            <a:r>
              <a:rPr lang="en-US" altLang="zh-CN" sz="2000" kern="0" dirty="0" smtClean="0"/>
              <a:t>DW</a:t>
            </a:r>
            <a:r>
              <a:rPr lang="zh-CN" altLang="en-US" sz="2000" kern="0" dirty="0" smtClean="0"/>
              <a:t>，</a:t>
            </a:r>
            <a:r>
              <a:rPr lang="en-US" altLang="zh-CN" sz="2000" kern="0" dirty="0" smtClean="0"/>
              <a:t>DD</a:t>
            </a:r>
            <a:r>
              <a:rPr lang="zh-CN" altLang="en-US" sz="2000" kern="0" dirty="0" smtClean="0"/>
              <a:t>定义变量；</a:t>
            </a:r>
            <a:r>
              <a:rPr lang="en-US" altLang="zh-CN" sz="2000" kern="0" dirty="0" smtClean="0"/>
              <a:t>EQU</a:t>
            </a:r>
            <a:r>
              <a:rPr lang="zh-CN" altLang="en-US" sz="2000" kern="0" dirty="0" smtClean="0"/>
              <a:t>定义常量</a:t>
            </a:r>
            <a:r>
              <a:rPr lang="en-US" altLang="zh-CN" sz="1400" kern="0" dirty="0" smtClean="0">
                <a:solidFill>
                  <a:schemeClr val="accent2"/>
                </a:solidFill>
              </a:rPr>
              <a:t>(</a:t>
            </a:r>
            <a:r>
              <a:rPr lang="zh-CN" altLang="en-US" sz="1400" kern="0" dirty="0" smtClean="0">
                <a:solidFill>
                  <a:schemeClr val="accent2"/>
                </a:solidFill>
              </a:rPr>
              <a:t>不占内存，被编译变成值</a:t>
            </a:r>
            <a:r>
              <a:rPr lang="en-US" altLang="zh-CN" sz="1400" kern="0" dirty="0" smtClean="0">
                <a:solidFill>
                  <a:schemeClr val="accent2"/>
                </a:solidFill>
              </a:rPr>
              <a:t>)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2" y="1595783"/>
            <a:ext cx="4236086" cy="1850753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 bwMode="auto">
          <a:xfrm>
            <a:off x="611560" y="2852936"/>
            <a:ext cx="30963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42555" y="3226489"/>
            <a:ext cx="1827744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$-</a:t>
            </a:r>
            <a:r>
              <a:rPr lang="zh-CN" altLang="en-US" sz="1200" dirty="0" smtClean="0">
                <a:solidFill>
                  <a:srgbClr val="FF0000"/>
                </a:solidFill>
              </a:rPr>
              <a:t>变量名：地址表达式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462" y="1352354"/>
            <a:ext cx="2808687" cy="2218118"/>
          </a:xfrm>
          <a:prstGeom prst="rect">
            <a:avLst/>
          </a:prstGeom>
        </p:spPr>
      </p:pic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579692" y="3645832"/>
            <a:ext cx="7848600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4163" indent="-284163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8338" indent="-1936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50925" indent="-1920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5AD01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968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501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59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416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73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330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r>
              <a:rPr lang="zh-CN" altLang="en-US" sz="2000" kern="0" dirty="0" smtClean="0"/>
              <a:t>数据定义的表达式：</a:t>
            </a:r>
            <a:r>
              <a:rPr lang="en-US" altLang="zh-CN" sz="1400" kern="0" dirty="0" smtClean="0">
                <a:solidFill>
                  <a:schemeClr val="accent2"/>
                </a:solidFill>
              </a:rPr>
              <a:t>$,?,DUP,</a:t>
            </a:r>
            <a:r>
              <a:rPr lang="zh-CN" altLang="en-US" sz="1400" kern="0" dirty="0" smtClean="0">
                <a:solidFill>
                  <a:schemeClr val="accent2"/>
                </a:solidFill>
              </a:rPr>
              <a:t>字符串表达式，地址表达式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1825" y="5077667"/>
            <a:ext cx="6425157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字符串定义</a:t>
            </a:r>
            <a:r>
              <a:rPr lang="zh-CN" altLang="en-US" sz="1400" dirty="0" smtClean="0">
                <a:solidFill>
                  <a:schemeClr val="accent2"/>
                </a:solidFill>
              </a:rPr>
              <a:t>（</a:t>
            </a:r>
            <a:r>
              <a:rPr lang="en-US" altLang="zh-CN" sz="1400" dirty="0" smtClean="0">
                <a:solidFill>
                  <a:schemeClr val="accent2"/>
                </a:solidFill>
              </a:rPr>
              <a:t>DOS </a:t>
            </a:r>
            <a:r>
              <a:rPr lang="zh-CN" altLang="en-US" sz="1400" dirty="0" smtClean="0">
                <a:solidFill>
                  <a:schemeClr val="accent2"/>
                </a:solidFill>
              </a:rPr>
              <a:t>功能</a:t>
            </a:r>
            <a:r>
              <a:rPr lang="en-US" altLang="zh-CN" sz="1400" dirty="0" smtClean="0">
                <a:solidFill>
                  <a:schemeClr val="accent2"/>
                </a:solidFill>
              </a:rPr>
              <a:t>9</a:t>
            </a:r>
            <a:r>
              <a:rPr lang="zh-CN" altLang="en-US" sz="1400" dirty="0" smtClean="0">
                <a:solidFill>
                  <a:schemeClr val="accent2"/>
                </a:solidFill>
              </a:rPr>
              <a:t>显示的字符串，用‘</a:t>
            </a:r>
            <a:r>
              <a:rPr lang="en-US" altLang="zh-CN" sz="1400" dirty="0" smtClean="0">
                <a:solidFill>
                  <a:schemeClr val="accent2"/>
                </a:solidFill>
              </a:rPr>
              <a:t>$</a:t>
            </a:r>
            <a:r>
              <a:rPr lang="zh-CN" altLang="en-US" sz="1400" dirty="0" smtClean="0">
                <a:solidFill>
                  <a:schemeClr val="accent2"/>
                </a:solidFill>
              </a:rPr>
              <a:t>’结尾，一般用</a:t>
            </a:r>
            <a:r>
              <a:rPr lang="en-US" altLang="zh-CN" sz="1400" dirty="0" smtClean="0">
                <a:solidFill>
                  <a:schemeClr val="accent2"/>
                </a:solidFill>
              </a:rPr>
              <a:t>00h</a:t>
            </a:r>
            <a:r>
              <a:rPr lang="zh-CN" altLang="en-US" sz="1400" dirty="0" smtClean="0">
                <a:solidFill>
                  <a:schemeClr val="accent2"/>
                </a:solidFill>
              </a:rPr>
              <a:t>结尾）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5471287"/>
            <a:ext cx="4584192" cy="63093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178334"/>
            <a:ext cx="4328160" cy="22860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1835696" y="5877272"/>
            <a:ext cx="115212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H="1">
            <a:off x="3059832" y="5405449"/>
            <a:ext cx="1600766" cy="39981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939720" y="1352354"/>
            <a:ext cx="768159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内存图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2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 smtClean="0"/>
              <a:t>数组定义：</a:t>
            </a:r>
            <a:r>
              <a:rPr lang="zh-CN" altLang="en-US" sz="1600" i="0" dirty="0" smtClean="0">
                <a:solidFill>
                  <a:schemeClr val="accent2"/>
                </a:solidFill>
              </a:rPr>
              <a:t>含</a:t>
            </a:r>
            <a:r>
              <a:rPr lang="en-US" altLang="zh-CN" sz="1600" i="0" dirty="0">
                <a:solidFill>
                  <a:schemeClr val="accent2"/>
                </a:solidFill>
              </a:rPr>
              <a:t>DUP</a:t>
            </a:r>
            <a:r>
              <a:rPr lang="zh-CN" altLang="en-US" sz="1600" i="0" dirty="0">
                <a:solidFill>
                  <a:schemeClr val="accent2"/>
                </a:solidFill>
              </a:rPr>
              <a:t>的</a:t>
            </a:r>
            <a:r>
              <a:rPr lang="zh-CN" altLang="en-US" sz="1600" i="0" dirty="0" smtClean="0">
                <a:solidFill>
                  <a:schemeClr val="accent2"/>
                </a:solidFill>
              </a:rPr>
              <a:t>表达式，</a:t>
            </a:r>
            <a:r>
              <a:rPr lang="en-US" altLang="zh-CN" sz="1600" i="0" dirty="0" smtClean="0">
                <a:solidFill>
                  <a:schemeClr val="accent2"/>
                </a:solidFill>
              </a:rPr>
              <a:t>?</a:t>
            </a:r>
            <a:endParaRPr lang="zh-CN" altLang="en-US" sz="1200" i="0" dirty="0">
              <a:solidFill>
                <a:schemeClr val="accent2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69" y="1340768"/>
            <a:ext cx="5845439" cy="12961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980728"/>
            <a:ext cx="2310384" cy="28437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437112"/>
            <a:ext cx="5130570" cy="4320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811059"/>
            <a:ext cx="2021556" cy="30095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55650" y="2931300"/>
            <a:ext cx="2196435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? ——</a:t>
            </a:r>
            <a:r>
              <a:rPr lang="zh-CN" altLang="en-US" dirty="0" smtClean="0">
                <a:solidFill>
                  <a:schemeClr val="accent2"/>
                </a:solidFill>
              </a:rPr>
              <a:t>表示无初值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0" y="4963952"/>
            <a:ext cx="5474704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‘A’,’B’ ——</a:t>
            </a:r>
            <a:r>
              <a:rPr lang="zh-CN" altLang="en-US" dirty="0" smtClean="0">
                <a:solidFill>
                  <a:schemeClr val="accent2"/>
                </a:solidFill>
              </a:rPr>
              <a:t>初值为字符</a:t>
            </a:r>
            <a:r>
              <a:rPr lang="en-US" altLang="zh-CN" dirty="0" smtClean="0">
                <a:solidFill>
                  <a:schemeClr val="accent2"/>
                </a:solidFill>
              </a:rPr>
              <a:t>(ASCII</a:t>
            </a:r>
            <a:r>
              <a:rPr lang="zh-CN" altLang="en-US" dirty="0" smtClean="0">
                <a:solidFill>
                  <a:schemeClr val="accent2"/>
                </a:solidFill>
              </a:rPr>
              <a:t>码</a:t>
            </a:r>
            <a:r>
              <a:rPr lang="en-US" altLang="zh-CN" dirty="0" smtClean="0">
                <a:solidFill>
                  <a:schemeClr val="accent2"/>
                </a:solidFill>
              </a:rPr>
              <a:t>)</a:t>
            </a:r>
            <a:r>
              <a:rPr lang="zh-CN" altLang="en-US" dirty="0" smtClean="0">
                <a:solidFill>
                  <a:schemeClr val="accent2"/>
                </a:solidFill>
              </a:rPr>
              <a:t>，与</a:t>
            </a:r>
            <a:r>
              <a:rPr lang="en-US" altLang="zh-CN" dirty="0" smtClean="0">
                <a:solidFill>
                  <a:schemeClr val="accent2"/>
                </a:solidFill>
              </a:rPr>
              <a:t>41h,42h</a:t>
            </a:r>
            <a:r>
              <a:rPr lang="zh-CN" altLang="en-US" dirty="0" smtClean="0">
                <a:solidFill>
                  <a:schemeClr val="accent2"/>
                </a:solidFill>
              </a:rPr>
              <a:t>等价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DUP</a:t>
            </a:r>
            <a:r>
              <a:rPr lang="zh-CN" altLang="en-US" dirty="0" smtClean="0">
                <a:solidFill>
                  <a:schemeClr val="accent2"/>
                </a:solidFill>
              </a:rPr>
              <a:t>可以嵌套，相当于多维数组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4208" y="921730"/>
            <a:ext cx="768159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内存图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45244" y="3811059"/>
            <a:ext cx="768159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内存图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49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 smtClean="0"/>
              <a:t>地址表达式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7306694" cy="8640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6" y="2204864"/>
            <a:ext cx="759502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4967"/>
      </p:ext>
    </p:extLst>
  </p:cSld>
  <p:clrMapOvr>
    <a:masterClrMapping/>
  </p:clrMapOvr>
</p:sld>
</file>

<file path=ppt/theme/theme1.xml><?xml version="1.0" encoding="utf-8"?>
<a:theme xmlns:a="http://schemas.openxmlformats.org/drawingml/2006/main" name="CS152-SP98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S152-SP98">
      <a:majorFont>
        <a:latin typeface="楷体_GB2312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63500" tIns="97200" rIns="63500" bIns="61200" numCol="1" anchor="t" anchorCtr="0" compatLnSpc="1">
        <a:prstTxWarp prst="textNoShape">
          <a:avLst/>
        </a:prstTxWarp>
        <a:spAutoFit/>
      </a:bodyPr>
      <a:lstStyle>
        <a:defPPr marL="668338" marR="0" indent="-193675" algn="l" defTabSz="914400" rtl="0" eaLnBrk="0" fontAlgn="base" latinLnBrk="0" hangingPunct="0">
          <a:lnSpc>
            <a:spcPct val="85000"/>
          </a:lnSpc>
          <a:spcBef>
            <a:spcPct val="40000"/>
          </a:spcBef>
          <a:spcAft>
            <a:spcPct val="0"/>
          </a:spcAft>
          <a:buClr>
            <a:srgbClr val="001ADC"/>
          </a:buClr>
          <a:buSzPct val="100000"/>
          <a:buFont typeface="Wingdings" pitchFamily="2" charset="2"/>
          <a:buChar char="Ø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63500" tIns="97200" rIns="63500" bIns="61200" numCol="1" anchor="t" anchorCtr="0" compatLnSpc="1">
        <a:prstTxWarp prst="textNoShape">
          <a:avLst/>
        </a:prstTxWarp>
        <a:spAutoFit/>
      </a:bodyPr>
      <a:lstStyle>
        <a:defPPr marL="668338" marR="0" indent="-193675" algn="l" defTabSz="914400" rtl="0" eaLnBrk="0" fontAlgn="base" latinLnBrk="0" hangingPunct="0">
          <a:lnSpc>
            <a:spcPct val="85000"/>
          </a:lnSpc>
          <a:spcBef>
            <a:spcPct val="40000"/>
          </a:spcBef>
          <a:spcAft>
            <a:spcPct val="0"/>
          </a:spcAft>
          <a:buClr>
            <a:srgbClr val="001ADC"/>
          </a:buClr>
          <a:buSzPct val="100000"/>
          <a:buFont typeface="Wingdings" pitchFamily="2" charset="2"/>
          <a:buChar char="Ø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S152-SP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2-SP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Pages>47</Pages>
  <Words>470</Words>
  <Application>Microsoft Office PowerPoint</Application>
  <PresentationFormat>信纸(8.5x11 英寸)</PresentationFormat>
  <Paragraphs>57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黑体</vt:lpstr>
      <vt:lpstr>华文行楷</vt:lpstr>
      <vt:lpstr>楷体_GB2312</vt:lpstr>
      <vt:lpstr>宋体</vt:lpstr>
      <vt:lpstr>Arial</vt:lpstr>
      <vt:lpstr>Times New Roman</vt:lpstr>
      <vt:lpstr>Wingdings</vt:lpstr>
      <vt:lpstr>CS152-SP98</vt:lpstr>
      <vt:lpstr>X86汇编语言程序设计 ——汇编语言程序格式 </vt:lpstr>
      <vt:lpstr>第二部分：寻址方式和指令系统</vt:lpstr>
      <vt:lpstr>1.1 三段式程序结构：堆栈段和数据段示例</vt:lpstr>
      <vt:lpstr>三段式程序结构：代码段示例</vt:lpstr>
      <vt:lpstr>定义段的伪指令：SEGMENT,ENDS</vt:lpstr>
      <vt:lpstr>伪指令：PROC，ENDP；END 标号；$与‘$’</vt:lpstr>
      <vt:lpstr>数据定义伪指令及相关操作符：DB,DW,DD,EQU,DUP,?,地址表达式，内存图</vt:lpstr>
      <vt:lpstr>数组定义：含DUP的表达式，?</vt:lpstr>
      <vt:lpstr>地址表达式</vt:lpstr>
      <vt:lpstr>课后练习</vt:lpstr>
    </vt:vector>
  </TitlesOfParts>
  <Company>BUAA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lxd</dc:creator>
  <cp:lastModifiedBy>Admin</cp:lastModifiedBy>
  <cp:revision>331</cp:revision>
  <cp:lastPrinted>1999-08-22T22:40:57Z</cp:lastPrinted>
  <dcterms:created xsi:type="dcterms:W3CDTF">1997-08-19T16:58:46Z</dcterms:created>
  <dcterms:modified xsi:type="dcterms:W3CDTF">2022-03-19T11:33:33Z</dcterms:modified>
</cp:coreProperties>
</file>