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24" r:id="rId3"/>
    <p:sldId id="328" r:id="rId5"/>
    <p:sldId id="386" r:id="rId6"/>
    <p:sldId id="387" r:id="rId7"/>
    <p:sldId id="388" r:id="rId8"/>
    <p:sldId id="389" r:id="rId9"/>
    <p:sldId id="390" r:id="rId10"/>
    <p:sldId id="392" r:id="rId11"/>
    <p:sldId id="391" r:id="rId12"/>
    <p:sldId id="394" r:id="rId13"/>
    <p:sldId id="393" r:id="rId14"/>
    <p:sldId id="395" r:id="rId15"/>
    <p:sldId id="380" r:id="rId16"/>
  </p:sldIdLst>
  <p:sldSz cx="9144000" cy="6858000" type="letter"/>
  <p:notesSz cx="6991350" cy="9281795"/>
  <p:custDataLst>
    <p:tags r:id="rId21"/>
  </p:custData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6341AF-47CD-476C-8BE2-20674A63FB37}">
          <p14:sldIdLst>
            <p14:sldId id="324"/>
            <p14:sldId id="328"/>
            <p14:sldId id="386"/>
            <p14:sldId id="387"/>
          </p14:sldIdLst>
        </p14:section>
        <p14:section name="无标题节" id="{E55BF79D-0DDE-440E-BC57-2C707DF39AE6}">
          <p14:sldIdLst>
            <p14:sldId id="388"/>
            <p14:sldId id="389"/>
            <p14:sldId id="390"/>
            <p14:sldId id="392"/>
            <p14:sldId id="391"/>
            <p14:sldId id="394"/>
            <p14:sldId id="393"/>
            <p14:sldId id="395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9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2017" tIns="45201" rIns="92017" bIns="45201" numCol="1" anchor="t" anchorCtr="0" compatLnSpc="1"/>
          <a:lstStyle/>
          <a:p>
            <a:pPr lvl="0"/>
            <a:r>
              <a:rPr lang="en-US" altLang="zh-CN" noProof="0" smtClean="0"/>
              <a:t>We want this to be in font 11 and justify.</a:t>
            </a:r>
            <a:endParaRPr lang="en-US" altLang="zh-CN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  <a:p>
            <a:pPr lvl="0"/>
            <a:r>
              <a:rPr lang="en-US" altLang="zh-CN" smtClean="0"/>
              <a:t>This is our next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480" indent="-28448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40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3909247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 dirty="0" smtClean="0"/>
              <a:t>X86</a:t>
            </a:r>
            <a:r>
              <a:rPr lang="zh-CN" altLang="en-US" sz="4800" i="0" dirty="0" smtClean="0"/>
              <a:t>汇编语言程序设计</a:t>
            </a:r>
            <a:br>
              <a:rPr lang="en-US" altLang="zh-CN" sz="4800" i="0" dirty="0" smtClean="0">
                <a:solidFill>
                  <a:schemeClr val="accent1"/>
                </a:solidFill>
              </a:rPr>
            </a:br>
            <a:r>
              <a:rPr lang="en-US" altLang="zh-CN" sz="2800" i="0" dirty="0" smtClean="0">
                <a:solidFill>
                  <a:schemeClr val="tx1"/>
                </a:solidFill>
              </a:rPr>
              <a:t>——</a:t>
            </a:r>
            <a:r>
              <a:rPr lang="zh-CN" altLang="en-US" sz="2800" i="0" dirty="0" smtClean="0">
                <a:solidFill>
                  <a:schemeClr val="tx1"/>
                </a:solidFill>
              </a:rPr>
              <a:t>汇编语言程序格式：</a:t>
            </a:r>
            <a:r>
              <a:rPr lang="zh-CN" altLang="en-US" i="0" dirty="0" smtClean="0"/>
              <a:t>请先下载软件练习</a:t>
            </a:r>
            <a:br>
              <a:rPr lang="en-US" altLang="zh-CN" i="0" dirty="0" smtClean="0"/>
            </a:br>
            <a:br>
              <a:rPr lang="zh-CN" altLang="en-US" sz="4800" i="0" dirty="0" smtClean="0">
                <a:solidFill>
                  <a:schemeClr val="accent1"/>
                </a:solidFill>
              </a:rPr>
            </a:br>
            <a:endParaRPr lang="zh-CN" altLang="en-US" sz="4000" i="0" dirty="0" smtClean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0140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 smtClean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电子邮件：</a:t>
            </a:r>
            <a:r>
              <a:rPr lang="en-US" altLang="zh-CN" sz="28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i="0" dirty="0" err="1" smtClean="0"/>
              <a:t>TTTT.Map</a:t>
            </a:r>
            <a:r>
              <a:rPr lang="zh-CN" altLang="en-US" i="0" dirty="0" smtClean="0"/>
              <a:t>：</a:t>
            </a:r>
            <a:r>
              <a:rPr lang="zh-CN" altLang="en-US" i="0" dirty="0" smtClean="0">
                <a:solidFill>
                  <a:schemeClr val="accent2"/>
                </a:solidFill>
              </a:rPr>
              <a:t>内存图   </a:t>
            </a:r>
            <a:r>
              <a:rPr lang="en-US" altLang="zh-CN" i="0" dirty="0" smtClean="0">
                <a:solidFill>
                  <a:schemeClr val="accent2"/>
                </a:solidFill>
              </a:rPr>
              <a:t>edit </a:t>
            </a:r>
            <a:r>
              <a:rPr lang="en-US" altLang="zh-CN" i="0" dirty="0" err="1" smtClean="0">
                <a:solidFill>
                  <a:schemeClr val="accent2"/>
                </a:solidFill>
              </a:rPr>
              <a:t>tttt.map</a:t>
            </a:r>
            <a:endParaRPr lang="zh-CN" altLang="en-US" i="0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24744"/>
            <a:ext cx="6115050" cy="4067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2240" y="1988840"/>
            <a:ext cx="2363147" cy="81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三个段的长度</a:t>
            </a:r>
            <a:endParaRPr lang="en-US" altLang="zh-CN" sz="1400" dirty="0" smtClean="0"/>
          </a:p>
          <a:p>
            <a:r>
              <a:rPr lang="zh-CN" altLang="en-US" sz="1400" dirty="0" smtClean="0"/>
              <a:t>程序入口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初始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IP</a:t>
            </a:r>
            <a:endParaRPr lang="en-US" altLang="zh-CN" sz="1400" dirty="0" smtClean="0"/>
          </a:p>
          <a:p>
            <a:r>
              <a:rPr lang="zh-CN" altLang="en-US" sz="1400" dirty="0" smtClean="0"/>
              <a:t>对位类型：</a:t>
            </a:r>
            <a:r>
              <a:rPr lang="en-US" altLang="zh-CN" sz="1400" dirty="0" smtClean="0"/>
              <a:t>para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i="0" dirty="0" smtClean="0"/>
              <a:t>DEBUG tttt.exe——</a:t>
            </a:r>
            <a:r>
              <a:rPr lang="zh-CN" altLang="en-US" i="0" dirty="0" smtClean="0"/>
              <a:t>调试执行</a:t>
            </a:r>
            <a:endParaRPr lang="zh-CN" altLang="en-US" i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08720"/>
            <a:ext cx="5362575" cy="1266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875" y="2360775"/>
            <a:ext cx="570540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命令提示符：</a:t>
            </a:r>
            <a:r>
              <a:rPr lang="zh-CN" altLang="en-US" dirty="0" smtClean="0">
                <a:solidFill>
                  <a:schemeClr val="accent2"/>
                </a:solidFill>
              </a:rPr>
              <a:t>短线</a:t>
            </a:r>
            <a:r>
              <a:rPr lang="zh-CN" altLang="en-US" dirty="0" smtClean="0"/>
              <a:t>                 命令：</a:t>
            </a:r>
            <a:r>
              <a:rPr lang="zh-CN" altLang="en-US" dirty="0" smtClean="0">
                <a:solidFill>
                  <a:schemeClr val="accent2"/>
                </a:solidFill>
              </a:rPr>
              <a:t>单字符 后跟参数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88557"/>
            <a:ext cx="2243946" cy="1028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1" y="3645024"/>
            <a:ext cx="3774172" cy="21393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55976" y="2897520"/>
            <a:ext cx="4083169" cy="368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命令分组：</a:t>
            </a:r>
            <a:br>
              <a:rPr lang="en-US" altLang="zh-CN" dirty="0" smtClean="0"/>
            </a:br>
            <a:r>
              <a:rPr lang="en-US" altLang="zh-CN" sz="1400" dirty="0" smtClean="0">
                <a:solidFill>
                  <a:schemeClr val="accent2"/>
                </a:solidFill>
              </a:rPr>
              <a:t>r——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查、改寄存器</a:t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d——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看内存单元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zh-CN" altLang="en-US" sz="1400" dirty="0" smtClean="0">
                <a:solidFill>
                  <a:schemeClr val="accent2"/>
                </a:solidFill>
              </a:rPr>
              <a:t>数据段、堆栈段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u——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反汇编，看程序</a:t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e——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改内存单元</a:t>
            </a:r>
            <a:br>
              <a:rPr lang="en-US" altLang="zh-CN" sz="1400" dirty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r——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改寄存器</a:t>
            </a:r>
            <a:br>
              <a:rPr lang="en-US" altLang="zh-CN" sz="1400" dirty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a——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汇编，改指令</a:t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t——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单步执行，进入子程序、循环、功能调用</a:t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p——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单步</a:t>
            </a:r>
            <a:r>
              <a:rPr lang="en-US" altLang="zh-CN" sz="1400" dirty="0" smtClean="0">
                <a:solidFill>
                  <a:schemeClr val="accent2"/>
                </a:solidFill>
              </a:rPr>
              <a:t>over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，执行完子程序、循环、功能调用</a:t>
            </a:r>
            <a:br>
              <a:rPr lang="en-US" altLang="zh-CN" sz="1400" dirty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g——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执行到某个指令（地址处）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chemeClr val="accent2"/>
                </a:solidFill>
              </a:rPr>
              <a:t>q——</a:t>
            </a:r>
            <a:r>
              <a:rPr lang="zh-CN" altLang="en-US" sz="1400" dirty="0" smtClean="0">
                <a:solidFill>
                  <a:schemeClr val="accent2"/>
                </a:solidFill>
              </a:rPr>
              <a:t>退出</a:t>
            </a:r>
            <a:r>
              <a:rPr lang="en-US" altLang="zh-CN" sz="1400" dirty="0" smtClean="0">
                <a:solidFill>
                  <a:schemeClr val="accent2"/>
                </a:solidFill>
              </a:rPr>
              <a:t>debug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accent1"/>
                </a:solidFill>
              </a:rPr>
              <a:t>r</a:t>
            </a:r>
            <a:r>
              <a:rPr lang="en-US" altLang="zh-CN" sz="1400" dirty="0" smtClean="0">
                <a:solidFill>
                  <a:schemeClr val="accent1"/>
                </a:solidFill>
              </a:rPr>
              <a:t> IP——</a:t>
            </a:r>
            <a:r>
              <a:rPr lang="zh-CN" altLang="en-US" sz="1400" dirty="0" smtClean="0">
                <a:solidFill>
                  <a:schemeClr val="accent1"/>
                </a:solidFill>
              </a:rPr>
              <a:t>改执行点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9672" y="6381328"/>
            <a:ext cx="537198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请先看完第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部分，练习；边操作，边看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实验讲解内容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913618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DOSBox</a:t>
            </a:r>
            <a:r>
              <a:rPr lang="zh-CN" altLang="en-US" dirty="0" smtClean="0"/>
              <a:t>环境（参考文档）</a:t>
            </a:r>
            <a:endParaRPr lang="en-US" altLang="zh-CN" dirty="0" smtClean="0"/>
          </a:p>
          <a:p>
            <a:r>
              <a:rPr lang="en-US" altLang="zh-CN" dirty="0" smtClean="0"/>
              <a:t>EDIT</a:t>
            </a:r>
            <a:endParaRPr lang="en-US" altLang="zh-CN" dirty="0" smtClean="0"/>
          </a:p>
          <a:p>
            <a:r>
              <a:rPr lang="zh-CN" altLang="en-US" dirty="0" smtClean="0"/>
              <a:t>编译（汇编），看看</a:t>
            </a:r>
            <a:r>
              <a:rPr lang="en-US" altLang="zh-CN" dirty="0" smtClean="0"/>
              <a:t>LST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连接，看看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DEBUG </a:t>
            </a:r>
            <a:r>
              <a:rPr lang="zh-CN" altLang="en-US" dirty="0" smtClean="0"/>
              <a:t>基本操作，解读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* 执行特殊指令（</a:t>
            </a:r>
            <a:r>
              <a:rPr lang="en-US" altLang="zh-CN" dirty="0" smtClean="0">
                <a:solidFill>
                  <a:schemeClr val="accent1"/>
                </a:solidFill>
              </a:rPr>
              <a:t>R IP</a:t>
            </a:r>
            <a:r>
              <a:rPr lang="zh-CN" altLang="en-US" dirty="0" smtClean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27" y="4725144"/>
            <a:ext cx="6910866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讲解的录像是用</a:t>
            </a:r>
            <a:r>
              <a:rPr lang="en-US" altLang="zh-CN" dirty="0" smtClean="0">
                <a:solidFill>
                  <a:schemeClr val="accent2"/>
                </a:solidFill>
              </a:rPr>
              <a:t>OBS</a:t>
            </a:r>
            <a:r>
              <a:rPr lang="zh-CN" altLang="en-US" dirty="0" smtClean="0">
                <a:solidFill>
                  <a:schemeClr val="accent2"/>
                </a:solidFill>
              </a:rPr>
              <a:t>录制的，屏幕字符较小，请放大至全屏查看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请多包涵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28674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讲义中的例题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讲义第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章的习题</a:t>
            </a:r>
            <a:r>
              <a:rPr lang="en-US" altLang="zh-CN" sz="2000" dirty="0" smtClean="0"/>
              <a:t>1-9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重点关注：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(1) </a:t>
            </a:r>
            <a:r>
              <a:rPr lang="zh-CN" altLang="en-US" sz="2000" dirty="0" smtClean="0"/>
              <a:t>段的定义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(2) </a:t>
            </a:r>
            <a:r>
              <a:rPr lang="zh-CN" altLang="en-US" sz="2000" dirty="0" smtClean="0"/>
              <a:t>数据段的定义，包括字符串、数组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(3) </a:t>
            </a:r>
            <a:r>
              <a:rPr lang="zh-CN" altLang="en-US" sz="2000" dirty="0" smtClean="0"/>
              <a:t>内存图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(4)  </a:t>
            </a:r>
            <a:r>
              <a:rPr lang="en-US" altLang="zh-CN" sz="1600" dirty="0" smtClean="0"/>
              <a:t>SEGMENT</a:t>
            </a:r>
            <a:r>
              <a:rPr lang="zh-CN" altLang="en-US" sz="1600" dirty="0" smtClean="0"/>
              <a:t>的属性，</a:t>
            </a:r>
            <a:r>
              <a:rPr lang="en-US" altLang="zh-CN" sz="1600" dirty="0" smtClean="0"/>
              <a:t>$,?,DUP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 smtClean="0"/>
              <a:t>第二部分：寻址方式和指令系统</a:t>
            </a:r>
            <a:endParaRPr lang="en-US" altLang="zh-CN" sz="3200" i="0" smtClean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158474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 smtClean="0"/>
              <a:t>一、分段式程序结构</a:t>
            </a:r>
            <a:endParaRPr lang="zh-CN" altLang="en-US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段式汇编程序结构</a:t>
            </a:r>
            <a:endParaRPr lang="zh-CN" altLang="en-US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定义</a:t>
            </a:r>
            <a:r>
              <a:rPr lang="zh-CN" altLang="en-US" dirty="0" smtClean="0"/>
              <a:t>程序结构的伪指令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数据定义与内存分配</a:t>
            </a:r>
            <a:endParaRPr lang="en-US" altLang="zh-CN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3350" y="3861048"/>
            <a:ext cx="6480175" cy="1238498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二、汇编与调试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汇编、连接和运行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程序调试与</a:t>
            </a:r>
            <a:r>
              <a:rPr lang="en-US" altLang="zh-CN" dirty="0" smtClean="0">
                <a:solidFill>
                  <a:schemeClr val="accent2"/>
                </a:solidFill>
              </a:rPr>
              <a:t>DEBUG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200726" cy="586827"/>
          </a:xfrm>
        </p:spPr>
        <p:txBody>
          <a:bodyPr/>
          <a:lstStyle/>
          <a:p>
            <a:r>
              <a:rPr lang="zh-CN" altLang="en-US" dirty="0" smtClean="0"/>
              <a:t>汇编连接的基本过程：</a:t>
            </a:r>
            <a:r>
              <a:rPr lang="zh-CN" altLang="en-US" sz="1600" b="0" dirty="0" smtClean="0">
                <a:solidFill>
                  <a:schemeClr val="accent2"/>
                </a:solidFill>
              </a:rPr>
              <a:t>下载、解压、运行</a:t>
            </a:r>
            <a:r>
              <a:rPr lang="en-US" altLang="zh-CN" sz="1600" b="0" dirty="0" err="1" smtClean="0">
                <a:solidFill>
                  <a:schemeClr val="accent2"/>
                </a:solidFill>
              </a:rPr>
              <a:t>DOSBox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4309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Windows 10</a:t>
            </a:r>
            <a:r>
              <a:rPr lang="zh-CN" altLang="zh-CN" dirty="0"/>
              <a:t>下的MASM</a:t>
            </a:r>
            <a:r>
              <a:rPr lang="zh-CN" altLang="zh-CN" dirty="0" smtClean="0"/>
              <a:t>环境</a:t>
            </a:r>
            <a:r>
              <a:rPr lang="zh-CN" altLang="en-US" dirty="0" smtClean="0"/>
              <a:t>：</a:t>
            </a:r>
            <a:r>
              <a:rPr lang="zh-CN" altLang="zh-CN" sz="1600" dirty="0" smtClean="0">
                <a:solidFill>
                  <a:schemeClr val="accent2"/>
                </a:solidFill>
              </a:rPr>
              <a:t>下载</a:t>
            </a:r>
            <a:r>
              <a:rPr lang="zh-CN" altLang="zh-CN" sz="1600" dirty="0">
                <a:solidFill>
                  <a:schemeClr val="accent2"/>
                </a:solidFill>
              </a:rPr>
              <a:t>并解压“</a:t>
            </a:r>
            <a:r>
              <a:rPr lang="en-US" altLang="zh-CN" sz="1600" dirty="0" err="1">
                <a:solidFill>
                  <a:schemeClr val="accent2"/>
                </a:solidFill>
              </a:rPr>
              <a:t>DOSBox</a:t>
            </a:r>
            <a:r>
              <a:rPr lang="en-US" altLang="zh-CN" sz="1600" dirty="0">
                <a:solidFill>
                  <a:schemeClr val="accent2"/>
                </a:solidFill>
              </a:rPr>
              <a:t> 0.74 for Win32</a:t>
            </a:r>
            <a:r>
              <a:rPr lang="zh-CN" altLang="zh-CN" sz="1600" dirty="0">
                <a:solidFill>
                  <a:schemeClr val="accent2"/>
                </a:solidFill>
              </a:rPr>
              <a:t>”</a:t>
            </a:r>
            <a:r>
              <a:rPr lang="en-US" altLang="zh-CN" sz="1600" dirty="0"/>
              <a:t>,</a:t>
            </a:r>
            <a:r>
              <a:rPr lang="zh-CN" altLang="zh-CN" sz="1600" dirty="0"/>
              <a:t>在</a:t>
            </a:r>
            <a:r>
              <a:rPr lang="en-US" altLang="zh-CN" sz="1600" dirty="0"/>
              <a:t>Windows</a:t>
            </a:r>
            <a:r>
              <a:rPr lang="zh-CN" altLang="zh-CN" sz="1600" dirty="0"/>
              <a:t>桌面</a:t>
            </a:r>
            <a:r>
              <a:rPr lang="zh-CN" altLang="zh-CN" sz="1600" dirty="0">
                <a:solidFill>
                  <a:schemeClr val="accent2"/>
                </a:solidFill>
              </a:rPr>
              <a:t>生成一个</a:t>
            </a:r>
            <a:r>
              <a:rPr lang="en-US" altLang="zh-CN" sz="1600" dirty="0" err="1">
                <a:solidFill>
                  <a:schemeClr val="accent2"/>
                </a:solidFill>
              </a:rPr>
              <a:t>DOSBox</a:t>
            </a:r>
            <a:r>
              <a:rPr lang="zh-CN" altLang="zh-CN" sz="1600" dirty="0">
                <a:solidFill>
                  <a:schemeClr val="accent2"/>
                </a:solidFill>
              </a:rPr>
              <a:t>快捷方式，也可以将快捷方式加到工具栏上，方便快速启动。</a:t>
            </a:r>
            <a:endParaRPr lang="zh-CN" altLang="zh-CN" sz="1600" dirty="0">
              <a:solidFill>
                <a:schemeClr val="accent2"/>
              </a:solidFill>
            </a:endParaRP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760640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899592" y="5805264"/>
            <a:ext cx="7848600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84480" indent="-28448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655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40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kern="0" dirty="0" smtClean="0"/>
              <a:t>建议在工具栏生成一个快捷方式</a:t>
            </a:r>
            <a:endParaRPr lang="zh-CN" altLang="en-US" sz="1400" kern="0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01" y="6128915"/>
            <a:ext cx="4371975" cy="5048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 bwMode="auto">
          <a:xfrm flipH="1">
            <a:off x="6156176" y="5085184"/>
            <a:ext cx="1368152" cy="1296143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6660232" y="5452388"/>
            <a:ext cx="864096" cy="856932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451290" y="4912678"/>
            <a:ext cx="110799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chemeClr val="accent2"/>
                </a:solidFill>
              </a:rPr>
              <a:t>画图，截屏用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4328" y="5320575"/>
            <a:ext cx="808235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 err="1" smtClean="0">
                <a:solidFill>
                  <a:schemeClr val="accent2"/>
                </a:solidFill>
              </a:rPr>
              <a:t>DOSBox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344742" cy="586827"/>
          </a:xfrm>
        </p:spPr>
        <p:txBody>
          <a:bodyPr/>
          <a:lstStyle/>
          <a:p>
            <a:r>
              <a:rPr lang="zh-CN" altLang="en-US" dirty="0" smtClean="0"/>
              <a:t>建立支持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环境：</a:t>
            </a:r>
            <a:r>
              <a:rPr lang="en-US" altLang="zh-CN" sz="1600" i="0" dirty="0" smtClean="0">
                <a:solidFill>
                  <a:schemeClr val="accent2"/>
                </a:solidFill>
              </a:rPr>
              <a:t>EDIT,MASM,LINK,DEBUG</a:t>
            </a:r>
            <a:endParaRPr lang="zh-CN" altLang="en-US" sz="1600" i="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282402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zh-CN" sz="1600" dirty="0">
                <a:solidFill>
                  <a:schemeClr val="accent2"/>
                </a:solidFill>
              </a:rPr>
              <a:t>下载并解压“</a:t>
            </a:r>
            <a:r>
              <a:rPr lang="zh-CN" altLang="zh-CN" sz="1600" dirty="0" smtClean="0">
                <a:solidFill>
                  <a:schemeClr val="accent2"/>
                </a:solidFill>
              </a:rPr>
              <a:t>MASMForDOSBox</a:t>
            </a:r>
            <a:r>
              <a:rPr lang="en-US" altLang="zh-CN" sz="1600" smtClean="0">
                <a:solidFill>
                  <a:schemeClr val="accent2"/>
                </a:solidFill>
              </a:rPr>
              <a:t>2021</a:t>
            </a:r>
            <a:r>
              <a:rPr lang="zh-CN" altLang="zh-CN" sz="1600" smtClean="0">
                <a:solidFill>
                  <a:schemeClr val="accent2"/>
                </a:solidFill>
              </a:rPr>
              <a:t>，</a:t>
            </a:r>
            <a:r>
              <a:rPr lang="zh-CN" altLang="zh-CN" sz="1600" dirty="0">
                <a:solidFill>
                  <a:schemeClr val="accent2"/>
                </a:solidFill>
              </a:rPr>
              <a:t>文件在MASM目录下，将此MASM目录拷贝到C盘根目录下，可能需要Windows管理员权限。,在Windows桌面生成一个DOSBox快捷方式，也可以将快捷方式加到工具栏上，方便快速启动。检查一下</a:t>
            </a:r>
            <a:r>
              <a:rPr lang="zh-CN" altLang="zh-CN" sz="1600" dirty="0">
                <a:solidFill>
                  <a:schemeClr val="accent1"/>
                </a:solidFill>
              </a:rPr>
              <a:t>C:\MASM\BIN目录下的文件</a:t>
            </a:r>
            <a:r>
              <a:rPr lang="zh-CN" altLang="zh-CN" sz="1600" dirty="0">
                <a:solidFill>
                  <a:schemeClr val="accent2"/>
                </a:solidFill>
              </a:rPr>
              <a:t>。这是我们将要用到的工作目录，看看里面的应用程序是否</a:t>
            </a:r>
            <a:r>
              <a:rPr lang="zh-CN" altLang="zh-CN" sz="1600" dirty="0" smtClean="0">
                <a:solidFill>
                  <a:schemeClr val="accent2"/>
                </a:solidFill>
              </a:rPr>
              <a:t>齐全</a:t>
            </a:r>
            <a:r>
              <a:rPr lang="en-US" altLang="zh-CN" sz="1600" dirty="0" smtClean="0">
                <a:solidFill>
                  <a:schemeClr val="accent1"/>
                </a:solidFill>
              </a:rPr>
              <a:t>: EDIT,MASM,LINK,DEBUG</a:t>
            </a:r>
            <a:endParaRPr lang="zh-CN" altLang="zh-CN" sz="1600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48200"/>
            <a:ext cx="5544616" cy="30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7" y="2648200"/>
            <a:ext cx="2160241" cy="17215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1848187" y="3356992"/>
            <a:ext cx="347549" cy="15199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spAutoFit/>
          </a:bodyPr>
          <a:lstStyle/>
          <a:p>
            <a:pPr marL="668655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499992" y="3861048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4499992" y="4149080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4499992" y="5085184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4499992" y="4941168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611560" y="5445224"/>
            <a:ext cx="2656496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EDIT  XXXX.asm,</a:t>
            </a:r>
            <a:r>
              <a:rPr lang="zh-CN" altLang="en-US" sz="1200" dirty="0" smtClean="0"/>
              <a:t>编辑源程序</a:t>
            </a:r>
            <a:endParaRPr lang="en-US" altLang="zh-CN" sz="1200" dirty="0" smtClean="0"/>
          </a:p>
          <a:p>
            <a:r>
              <a:rPr lang="en-US" altLang="zh-CN" sz="1200" dirty="0" smtClean="0"/>
              <a:t>MASM XXXX.asm</a:t>
            </a:r>
            <a:r>
              <a:rPr lang="zh-CN" altLang="en-US" sz="1200" dirty="0" smtClean="0"/>
              <a:t>，汇编（编译）</a:t>
            </a:r>
            <a:endParaRPr lang="en-US" altLang="zh-CN" sz="1200" dirty="0" smtClean="0"/>
          </a:p>
          <a:p>
            <a:r>
              <a:rPr lang="en-US" altLang="zh-CN" sz="1200" dirty="0" smtClean="0"/>
              <a:t>LINK XXXX.obj,</a:t>
            </a:r>
            <a:r>
              <a:rPr lang="zh-CN" altLang="en-US" sz="1200" dirty="0" smtClean="0"/>
              <a:t>连接</a:t>
            </a:r>
            <a:endParaRPr lang="en-US" altLang="zh-CN" sz="1200" dirty="0" smtClean="0"/>
          </a:p>
          <a:p>
            <a:r>
              <a:rPr lang="en-US" altLang="zh-CN" sz="1200" dirty="0" smtClean="0"/>
              <a:t>DEBUG XXXX.exe </a:t>
            </a:r>
            <a:r>
              <a:rPr lang="zh-CN" altLang="en-US" sz="1200" dirty="0" smtClean="0"/>
              <a:t>调试执行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467544" y="5301208"/>
            <a:ext cx="2880320" cy="115212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spAutoFit/>
          </a:bodyPr>
          <a:lstStyle/>
          <a:p>
            <a:pPr marL="668655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2771800" y="4369771"/>
            <a:ext cx="1512168" cy="93143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3707904" y="6289445"/>
            <a:ext cx="347037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这些都是</a:t>
            </a:r>
            <a:r>
              <a:rPr lang="en-US" altLang="zh-CN" dirty="0" smtClean="0">
                <a:solidFill>
                  <a:schemeClr val="accent2"/>
                </a:solidFill>
              </a:rPr>
              <a:t>Windows</a:t>
            </a:r>
            <a:r>
              <a:rPr lang="zh-CN" altLang="en-US" dirty="0" smtClean="0">
                <a:solidFill>
                  <a:schemeClr val="accent2"/>
                </a:solidFill>
              </a:rPr>
              <a:t>下做的准备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8064822" cy="372603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工作环境 </a:t>
            </a:r>
            <a:r>
              <a:rPr lang="en-US" altLang="zh-CN" dirty="0"/>
              <a:t> </a:t>
            </a:r>
            <a:r>
              <a:rPr lang="zh-CN" altLang="en-US" sz="1800" i="0" dirty="0" smtClean="0">
                <a:solidFill>
                  <a:schemeClr val="accent2"/>
                </a:solidFill>
              </a:rPr>
              <a:t>注意，请将</a:t>
            </a:r>
            <a:r>
              <a:rPr lang="en-US" altLang="zh-CN" sz="1800" i="0" dirty="0" smtClean="0">
                <a:solidFill>
                  <a:schemeClr val="accent2"/>
                </a:solidFill>
              </a:rPr>
              <a:t>exp41.asm</a:t>
            </a:r>
            <a:r>
              <a:rPr lang="zh-CN" altLang="en-US" sz="1800" i="0" dirty="0" smtClean="0">
                <a:solidFill>
                  <a:schemeClr val="accent2"/>
                </a:solidFill>
              </a:rPr>
              <a:t>修改后拷贝到</a:t>
            </a:r>
            <a:r>
              <a:rPr lang="en-US" altLang="zh-CN" sz="1800" i="0" dirty="0" smtClean="0">
                <a:solidFill>
                  <a:schemeClr val="accent2"/>
                </a:solidFill>
              </a:rPr>
              <a:t>bin</a:t>
            </a:r>
            <a:r>
              <a:rPr lang="zh-CN" altLang="en-US" sz="1800" i="0" smtClean="0">
                <a:solidFill>
                  <a:schemeClr val="accent2"/>
                </a:solidFill>
              </a:rPr>
              <a:t>目录下</a:t>
            </a:r>
            <a:endParaRPr lang="zh-CN" altLang="en-US" sz="1800" i="0" dirty="0"/>
          </a:p>
        </p:txBody>
      </p:sp>
      <p:sp>
        <p:nvSpPr>
          <p:cNvPr id="6" name="文本框 5"/>
          <p:cNvSpPr txBox="1"/>
          <p:nvPr/>
        </p:nvSpPr>
        <p:spPr>
          <a:xfrm>
            <a:off x="988852" y="915194"/>
            <a:ext cx="2422458" cy="132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200" dirty="0"/>
              <a:t>运行DOSBox。</a:t>
            </a:r>
            <a:endParaRPr lang="zh-CN" altLang="zh-CN" sz="1200" dirty="0"/>
          </a:p>
          <a:p>
            <a:pPr lvl="0"/>
            <a:r>
              <a:rPr lang="zh-CN" altLang="zh-CN" sz="1200" dirty="0"/>
              <a:t>在DOSBox窗口里运行：</a:t>
            </a:r>
            <a:br>
              <a:rPr lang="zh-CN" altLang="zh-CN" sz="1200" dirty="0"/>
            </a:br>
            <a:r>
              <a:rPr lang="zh-CN" altLang="zh-CN" sz="1200" dirty="0"/>
              <a:t>mount c  c:</a:t>
            </a:r>
            <a:r>
              <a:rPr lang="zh-CN" altLang="zh-CN" sz="1200" dirty="0" smtClean="0"/>
              <a:t>\</a:t>
            </a:r>
            <a:r>
              <a:rPr lang="en-US" altLang="zh-CN" sz="1200" dirty="0">
                <a:solidFill>
                  <a:schemeClr val="accent2"/>
                </a:solidFill>
              </a:rPr>
              <a:t>——</a:t>
            </a:r>
            <a:r>
              <a:rPr lang="zh-CN" altLang="en-US" sz="1200" dirty="0" smtClean="0">
                <a:solidFill>
                  <a:schemeClr val="accent2"/>
                </a:solidFill>
                <a:latin typeface="+mj-lt"/>
              </a:rPr>
              <a:t>指明</a:t>
            </a:r>
            <a:r>
              <a:rPr lang="en-US" altLang="zh-CN" sz="1200" dirty="0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zh-CN" altLang="en-US" sz="1200" dirty="0" smtClean="0">
                <a:solidFill>
                  <a:schemeClr val="accent2"/>
                </a:solidFill>
                <a:latin typeface="+mj-lt"/>
              </a:rPr>
              <a:t>盘</a:t>
            </a:r>
            <a:endParaRPr lang="zh-CN" altLang="zh-CN" sz="1200" dirty="0">
              <a:solidFill>
                <a:schemeClr val="accent2"/>
              </a:solidFill>
              <a:latin typeface="+mj-lt"/>
            </a:endParaRPr>
          </a:p>
          <a:p>
            <a:pPr lvl="0"/>
            <a:r>
              <a:rPr lang="zh-CN" altLang="zh-CN" sz="1200" dirty="0"/>
              <a:t>CD  c:</a:t>
            </a:r>
            <a:r>
              <a:rPr lang="zh-CN" altLang="zh-CN" sz="1200" dirty="0" smtClean="0"/>
              <a:t>\</a:t>
            </a:r>
            <a:r>
              <a:rPr lang="en-US" altLang="zh-CN" sz="1200" dirty="0" smtClean="0"/>
              <a:t>      </a:t>
            </a:r>
            <a:r>
              <a:rPr lang="en-US" altLang="zh-CN" sz="1200" dirty="0" smtClean="0">
                <a:solidFill>
                  <a:schemeClr val="accent2"/>
                </a:solidFill>
              </a:rPr>
              <a:t>——</a:t>
            </a:r>
            <a:r>
              <a:rPr lang="zh-CN" altLang="en-US" sz="1200" dirty="0" smtClean="0">
                <a:solidFill>
                  <a:schemeClr val="accent2"/>
                </a:solidFill>
              </a:rPr>
              <a:t>到</a:t>
            </a:r>
            <a:r>
              <a:rPr lang="en-US" altLang="zh-CN" sz="1200" dirty="0" smtClean="0">
                <a:solidFill>
                  <a:schemeClr val="accent2"/>
                </a:solidFill>
              </a:rPr>
              <a:t>C</a:t>
            </a:r>
            <a:r>
              <a:rPr lang="zh-CN" altLang="en-US" sz="1200" dirty="0" smtClean="0">
                <a:solidFill>
                  <a:schemeClr val="accent2"/>
                </a:solidFill>
              </a:rPr>
              <a:t>盘根目录</a:t>
            </a:r>
            <a:endParaRPr lang="zh-CN" altLang="zh-CN" sz="1200" dirty="0"/>
          </a:p>
          <a:p>
            <a:r>
              <a:rPr lang="zh-CN" altLang="zh-CN" sz="1200" dirty="0"/>
              <a:t>CD  </a:t>
            </a:r>
            <a:r>
              <a:rPr lang="zh-CN" altLang="zh-CN" sz="1200" dirty="0" smtClean="0"/>
              <a:t>masm</a:t>
            </a:r>
            <a:r>
              <a:rPr lang="en-US" altLang="zh-CN" sz="1200" dirty="0">
                <a:solidFill>
                  <a:schemeClr val="accent2"/>
                </a:solidFill>
              </a:rPr>
              <a:t>——</a:t>
            </a:r>
            <a:r>
              <a:rPr lang="zh-CN" altLang="en-US" sz="1200" dirty="0">
                <a:solidFill>
                  <a:schemeClr val="accent2"/>
                </a:solidFill>
              </a:rPr>
              <a:t>进入</a:t>
            </a:r>
            <a:r>
              <a:rPr lang="en-US" altLang="zh-CN" sz="1200" dirty="0" err="1">
                <a:solidFill>
                  <a:schemeClr val="accent2"/>
                </a:solidFill>
              </a:rPr>
              <a:t>masm</a:t>
            </a:r>
            <a:r>
              <a:rPr lang="zh-CN" altLang="en-US" sz="1200" dirty="0">
                <a:solidFill>
                  <a:schemeClr val="accent2"/>
                </a:solidFill>
              </a:rPr>
              <a:t>目录</a:t>
            </a:r>
            <a:endParaRPr lang="zh-CN" altLang="zh-CN" sz="1200" dirty="0">
              <a:solidFill>
                <a:schemeClr val="accent2"/>
              </a:solidFill>
            </a:endParaRPr>
          </a:p>
          <a:p>
            <a:r>
              <a:rPr lang="en-US" altLang="zh-CN" sz="1200" dirty="0" smtClean="0"/>
              <a:t>CD bin      </a:t>
            </a:r>
            <a:r>
              <a:rPr lang="en-US" altLang="zh-CN" sz="1200" dirty="0" smtClean="0">
                <a:solidFill>
                  <a:schemeClr val="accent2"/>
                </a:solidFill>
              </a:rPr>
              <a:t>——</a:t>
            </a:r>
            <a:r>
              <a:rPr lang="zh-CN" altLang="en-US" sz="1200" dirty="0" smtClean="0">
                <a:solidFill>
                  <a:schemeClr val="accent2"/>
                </a:solidFill>
              </a:rPr>
              <a:t>进入</a:t>
            </a:r>
            <a:r>
              <a:rPr lang="en-US" altLang="zh-CN" sz="1200" dirty="0" smtClean="0">
                <a:solidFill>
                  <a:schemeClr val="accent2"/>
                </a:solidFill>
              </a:rPr>
              <a:t>bin</a:t>
            </a:r>
            <a:r>
              <a:rPr lang="zh-CN" altLang="en-US" sz="1200" dirty="0" smtClean="0">
                <a:solidFill>
                  <a:schemeClr val="accent2"/>
                </a:solidFill>
              </a:rPr>
              <a:t>目录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7984" y="836712"/>
            <a:ext cx="3060453" cy="1486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主要</a:t>
            </a:r>
            <a:r>
              <a:rPr lang="en-US" altLang="zh-CN" sz="1200" dirty="0" smtClean="0"/>
              <a:t>DOS</a:t>
            </a:r>
            <a:r>
              <a:rPr lang="zh-CN" altLang="en-US" sz="1200" dirty="0" smtClean="0"/>
              <a:t>命令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CD </a:t>
            </a:r>
            <a:r>
              <a:rPr lang="zh-CN" altLang="en-US" sz="1200" dirty="0" smtClean="0">
                <a:solidFill>
                  <a:schemeClr val="accent2"/>
                </a:solidFill>
              </a:rPr>
              <a:t>改变目录，</a:t>
            </a:r>
            <a:r>
              <a:rPr lang="en-US" altLang="zh-CN" sz="1200" dirty="0" smtClean="0">
                <a:solidFill>
                  <a:schemeClr val="accent2"/>
                </a:solidFill>
              </a:rPr>
              <a:t>\</a:t>
            </a:r>
            <a:r>
              <a:rPr lang="zh-CN" altLang="en-US" sz="1200" dirty="0" smtClean="0">
                <a:solidFill>
                  <a:schemeClr val="accent2"/>
                </a:solidFill>
              </a:rPr>
              <a:t>（根），</a:t>
            </a:r>
            <a:r>
              <a:rPr lang="en-US" altLang="zh-CN" sz="1200" dirty="0" smtClean="0">
                <a:solidFill>
                  <a:schemeClr val="accent2"/>
                </a:solidFill>
              </a:rPr>
              <a:t>..</a:t>
            </a:r>
            <a:r>
              <a:rPr lang="zh-CN" altLang="en-US" sz="1200" dirty="0" smtClean="0">
                <a:solidFill>
                  <a:schemeClr val="accent2"/>
                </a:solidFill>
              </a:rPr>
              <a:t>当前目录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DIR </a:t>
            </a:r>
            <a:r>
              <a:rPr lang="zh-CN" altLang="en-US" sz="1200" dirty="0" smtClean="0">
                <a:solidFill>
                  <a:schemeClr val="accent2"/>
                </a:solidFill>
              </a:rPr>
              <a:t>列出目录内的子目录和文件</a:t>
            </a:r>
            <a:br>
              <a:rPr lang="en-US" altLang="zh-CN" sz="1200" dirty="0" smtClean="0">
                <a:solidFill>
                  <a:schemeClr val="accent2"/>
                </a:solidFill>
              </a:rPr>
            </a:br>
            <a:r>
              <a:rPr lang="en-US" altLang="zh-CN" sz="1200" dirty="0" smtClean="0">
                <a:solidFill>
                  <a:schemeClr val="accent2"/>
                </a:solidFill>
              </a:rPr>
              <a:t>   </a:t>
            </a:r>
            <a:r>
              <a:rPr lang="en-US" altLang="zh-CN" sz="1200" dirty="0" err="1" smtClean="0">
                <a:solidFill>
                  <a:schemeClr val="accent2"/>
                </a:solidFill>
              </a:rPr>
              <a:t>dir</a:t>
            </a:r>
            <a:r>
              <a:rPr lang="en-US" altLang="zh-CN" sz="1200" dirty="0" smtClean="0">
                <a:solidFill>
                  <a:schemeClr val="accent2"/>
                </a:solidFill>
              </a:rPr>
              <a:t>  XXXX.*</a:t>
            </a:r>
            <a:r>
              <a:rPr lang="zh-CN" altLang="en-US" sz="1200" dirty="0" smtClean="0">
                <a:solidFill>
                  <a:schemeClr val="accent2"/>
                </a:solidFill>
              </a:rPr>
              <a:t>：列出文件名为</a:t>
            </a:r>
            <a:r>
              <a:rPr lang="en-US" altLang="zh-CN" sz="1200" dirty="0" smtClean="0">
                <a:solidFill>
                  <a:schemeClr val="accent2"/>
                </a:solidFill>
              </a:rPr>
              <a:t>XXXX</a:t>
            </a:r>
            <a:br>
              <a:rPr lang="en-US" altLang="zh-CN" sz="1200" dirty="0" smtClean="0">
                <a:solidFill>
                  <a:schemeClr val="accent2"/>
                </a:solidFill>
              </a:rPr>
            </a:br>
            <a:r>
              <a:rPr lang="en-US" altLang="zh-CN" sz="1200" dirty="0" smtClean="0">
                <a:solidFill>
                  <a:schemeClr val="accent2"/>
                </a:solidFill>
              </a:rPr>
              <a:t>   </a:t>
            </a:r>
            <a:r>
              <a:rPr lang="zh-CN" altLang="en-US" sz="1200" dirty="0" smtClean="0">
                <a:solidFill>
                  <a:schemeClr val="accent2"/>
                </a:solidFill>
              </a:rPr>
              <a:t>后缀不限的文件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EXIT  </a:t>
            </a:r>
            <a:r>
              <a:rPr lang="zh-CN" altLang="en-US" sz="1200" dirty="0" smtClean="0">
                <a:solidFill>
                  <a:schemeClr val="accent2"/>
                </a:solidFill>
              </a:rPr>
              <a:t>退出</a:t>
            </a:r>
            <a:r>
              <a:rPr lang="en-US" altLang="zh-CN" sz="1200" dirty="0" err="1" smtClean="0">
                <a:solidFill>
                  <a:schemeClr val="accent2"/>
                </a:solidFill>
              </a:rPr>
              <a:t>DOSBox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8.3</a:t>
            </a:r>
            <a:r>
              <a:rPr lang="zh-CN" altLang="en-US" sz="1200" dirty="0" smtClean="0">
                <a:solidFill>
                  <a:schemeClr val="accent2"/>
                </a:solidFill>
              </a:rPr>
              <a:t>格式的文件名，不支持中文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5472608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15616" y="2564904"/>
            <a:ext cx="4264309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里，看到的</a:t>
            </a:r>
            <a:r>
              <a:rPr lang="en-US" altLang="zh-CN" dirty="0" smtClean="0"/>
              <a:t>C:\MASM\BIN</a:t>
            </a:r>
            <a:r>
              <a:rPr lang="zh-CN" altLang="en-US" dirty="0" smtClean="0"/>
              <a:t>下</a:t>
            </a:r>
            <a:r>
              <a:rPr lang="en-US" altLang="zh-CN" dirty="0" err="1" smtClean="0">
                <a:solidFill>
                  <a:schemeClr val="accent2"/>
                </a:solidFill>
              </a:rPr>
              <a:t>dir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4427984" y="5805264"/>
            <a:ext cx="2232248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115616" y="5733256"/>
            <a:ext cx="1152128" cy="14401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spAutoFit/>
          </a:bodyPr>
          <a:lstStyle/>
          <a:p>
            <a:pPr marL="668655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75625" y="5680614"/>
            <a:ext cx="12618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准备好</a:t>
            </a:r>
            <a:r>
              <a:rPr lang="zh-CN" altLang="en-US" sz="1200" dirty="0" smtClean="0"/>
              <a:t>的源程序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 smtClean="0"/>
              <a:t>EDIT</a:t>
            </a:r>
            <a:r>
              <a:rPr lang="zh-CN" altLang="en-US" dirty="0" smtClean="0"/>
              <a:t>的主要命令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80728"/>
            <a:ext cx="7848600" cy="190245"/>
          </a:xfrm>
        </p:spPr>
        <p:txBody>
          <a:bodyPr/>
          <a:lstStyle/>
          <a:p>
            <a:r>
              <a:rPr lang="en-US" altLang="zh-CN" sz="1200" dirty="0"/>
              <a:t>e</a:t>
            </a:r>
            <a:r>
              <a:rPr lang="en-US" altLang="zh-CN" sz="1200" dirty="0" smtClean="0"/>
              <a:t>dit  exp001.asm</a:t>
            </a:r>
            <a:r>
              <a:rPr lang="zh-CN" altLang="en-US" sz="1200" dirty="0" smtClean="0"/>
              <a:t>，命令：</a:t>
            </a:r>
            <a:r>
              <a:rPr lang="en-US" altLang="zh-CN" sz="1200" dirty="0" smtClean="0"/>
              <a:t>Alt+</a:t>
            </a:r>
            <a:r>
              <a:rPr lang="zh-CN" altLang="en-US" sz="1200" dirty="0" smtClean="0"/>
              <a:t>菜单栏上的大写字母，</a:t>
            </a:r>
            <a:r>
              <a:rPr lang="en-US" altLang="zh-CN" sz="1200" dirty="0" smtClean="0"/>
              <a:t>File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Edit, Search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268760"/>
            <a:ext cx="6143625" cy="41148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 bwMode="auto">
          <a:xfrm>
            <a:off x="539552" y="5589240"/>
            <a:ext cx="7848600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84480" indent="-28448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655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40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r>
              <a:rPr lang="en-US" altLang="zh-CN" sz="1200" kern="0" dirty="0" smtClean="0"/>
              <a:t>Alt F</a:t>
            </a:r>
            <a:r>
              <a:rPr lang="zh-CN" altLang="en-US" sz="1200" kern="0" dirty="0" smtClean="0"/>
              <a:t>：</a:t>
            </a:r>
            <a:r>
              <a:rPr lang="en-US" altLang="zh-CN" sz="1200" kern="0" dirty="0" smtClean="0"/>
              <a:t>Save ,Save as, Exit</a:t>
            </a:r>
            <a:endParaRPr lang="en-US" altLang="zh-CN" sz="1200" kern="0" dirty="0" smtClean="0"/>
          </a:p>
          <a:p>
            <a:r>
              <a:rPr lang="en-US" altLang="zh-CN" sz="1200" kern="0" dirty="0" smtClean="0"/>
              <a:t>Tab</a:t>
            </a:r>
            <a:r>
              <a:rPr lang="zh-CN" altLang="en-US" sz="1200" kern="0" dirty="0" smtClean="0"/>
              <a:t>键：对齐，三列</a:t>
            </a:r>
            <a:r>
              <a:rPr lang="en-US" altLang="zh-CN" sz="1200" kern="0" dirty="0" smtClean="0"/>
              <a:t>+</a:t>
            </a:r>
            <a:r>
              <a:rPr lang="zh-CN" altLang="en-US" sz="1200" kern="0" dirty="0" smtClean="0"/>
              <a:t>注释列</a:t>
            </a:r>
            <a:endParaRPr lang="en-US" altLang="zh-CN" sz="1200" kern="0" dirty="0" smtClean="0"/>
          </a:p>
          <a:p>
            <a:r>
              <a:rPr lang="zh-CN" altLang="en-US" sz="1200" kern="0" dirty="0"/>
              <a:t>行</a:t>
            </a:r>
            <a:r>
              <a:rPr lang="zh-CN" altLang="en-US" sz="1200" kern="0" dirty="0" smtClean="0"/>
              <a:t>号，列号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——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编译出错后，回去找</a:t>
            </a:r>
            <a:endParaRPr lang="zh-CN" altLang="en-US" sz="1200" kern="0" dirty="0">
              <a:solidFill>
                <a:schemeClr val="accent2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384550" y="5301208"/>
            <a:ext cx="2051546" cy="864096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275856" y="3501008"/>
            <a:ext cx="7200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4463852" y="3429000"/>
            <a:ext cx="2772444" cy="0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7236296" y="3265109"/>
            <a:ext cx="1802096" cy="546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000" dirty="0">
                <a:solidFill>
                  <a:schemeClr val="accent2"/>
                </a:solidFill>
              </a:rPr>
              <a:t>换</a:t>
            </a:r>
            <a:r>
              <a:rPr lang="zh-CN" altLang="en-US" sz="1000" dirty="0" smtClean="0">
                <a:solidFill>
                  <a:schemeClr val="accent2"/>
                </a:solidFill>
              </a:rPr>
              <a:t>成学号姓名；</a:t>
            </a:r>
            <a:br>
              <a:rPr lang="en-US" altLang="zh-CN" sz="1000" dirty="0" smtClean="0">
                <a:solidFill>
                  <a:schemeClr val="accent2"/>
                </a:solidFill>
              </a:rPr>
            </a:br>
            <a:r>
              <a:rPr lang="zh-CN" altLang="en-US" sz="1000" dirty="0" smtClean="0">
                <a:solidFill>
                  <a:schemeClr val="accent2"/>
                </a:solidFill>
              </a:rPr>
              <a:t>在</a:t>
            </a:r>
            <a:r>
              <a:rPr lang="en-US" altLang="zh-CN" sz="1000" dirty="0" smtClean="0">
                <a:solidFill>
                  <a:schemeClr val="accent2"/>
                </a:solidFill>
              </a:rPr>
              <a:t>DEBUG</a:t>
            </a:r>
            <a:r>
              <a:rPr lang="zh-CN" altLang="en-US" sz="1000" dirty="0" smtClean="0">
                <a:solidFill>
                  <a:schemeClr val="accent2"/>
                </a:solidFill>
              </a:rPr>
              <a:t>下标识出来；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1000" dirty="0" smtClean="0">
                <a:solidFill>
                  <a:schemeClr val="accent2"/>
                </a:solidFill>
              </a:rPr>
              <a:t>截屏</a:t>
            </a:r>
            <a:r>
              <a:rPr lang="en-US" altLang="zh-CN" sz="1000" dirty="0" smtClean="0">
                <a:solidFill>
                  <a:schemeClr val="accent2"/>
                </a:solidFill>
              </a:rPr>
              <a:t>DEBUG</a:t>
            </a:r>
            <a:r>
              <a:rPr lang="zh-CN" altLang="en-US" sz="1000" dirty="0" smtClean="0">
                <a:solidFill>
                  <a:schemeClr val="accent2"/>
                </a:solidFill>
              </a:rPr>
              <a:t>的数据段，解读</a:t>
            </a:r>
            <a:endParaRPr lang="zh-CN" altLang="en-US" sz="1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汇编（编译）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908720"/>
            <a:ext cx="6115050" cy="40671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1619672" y="1484784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041702" y="2060848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2041702" y="2204864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041702" y="2420888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784447" y="2202572"/>
            <a:ext cx="2031325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MSM TTTT.asm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accent2"/>
                </a:solidFill>
              </a:rPr>
              <a:t>回答</a:t>
            </a:r>
            <a:r>
              <a:rPr lang="en-US" altLang="zh-CN" sz="1200" dirty="0" smtClean="0">
                <a:solidFill>
                  <a:schemeClr val="accent2"/>
                </a:solidFill>
              </a:rPr>
              <a:t>3</a:t>
            </a:r>
            <a:r>
              <a:rPr lang="zh-CN" altLang="en-US" sz="1200" dirty="0" smtClean="0">
                <a:solidFill>
                  <a:schemeClr val="accent2"/>
                </a:solidFill>
              </a:rPr>
              <a:t>个</a:t>
            </a:r>
            <a:r>
              <a:rPr lang="en-US" altLang="zh-CN" sz="1200" dirty="0" err="1" smtClean="0">
                <a:solidFill>
                  <a:schemeClr val="accent2"/>
                </a:solidFill>
              </a:rPr>
              <a:t>tttt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accent2"/>
                </a:solidFill>
              </a:rPr>
              <a:t>生成</a:t>
            </a:r>
            <a:r>
              <a:rPr lang="en-US" altLang="zh-CN" sz="1200" dirty="0" smtClean="0">
                <a:solidFill>
                  <a:schemeClr val="accent2"/>
                </a:solidFill>
              </a:rPr>
              <a:t>OBJ</a:t>
            </a:r>
            <a:r>
              <a:rPr lang="zh-CN" altLang="en-US" sz="1200" dirty="0" smtClean="0">
                <a:solidFill>
                  <a:schemeClr val="accent2"/>
                </a:solidFill>
              </a:rPr>
              <a:t>，</a:t>
            </a:r>
            <a:r>
              <a:rPr lang="en-US" altLang="zh-CN" sz="1200" dirty="0" smtClean="0">
                <a:solidFill>
                  <a:schemeClr val="accent2"/>
                </a:solidFill>
              </a:rPr>
              <a:t>LST</a:t>
            </a:r>
            <a:r>
              <a:rPr lang="zh-CN" altLang="en-US" sz="1200" dirty="0" smtClean="0">
                <a:solidFill>
                  <a:schemeClr val="accent2"/>
                </a:solidFill>
              </a:rPr>
              <a:t>，</a:t>
            </a:r>
            <a:r>
              <a:rPr lang="en-US" altLang="zh-CN" sz="1200" dirty="0" smtClean="0">
                <a:solidFill>
                  <a:schemeClr val="accent2"/>
                </a:solidFill>
              </a:rPr>
              <a:t>CRF</a:t>
            </a:r>
            <a:r>
              <a:rPr lang="zh-CN" altLang="en-US" sz="1200" dirty="0" smtClean="0">
                <a:solidFill>
                  <a:schemeClr val="accent2"/>
                </a:solidFill>
              </a:rPr>
              <a:t>文件</a:t>
            </a:r>
            <a:endParaRPr lang="en-US" altLang="zh-CN" sz="12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2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accent2"/>
                </a:solidFill>
              </a:rPr>
              <a:t>LST</a:t>
            </a:r>
            <a:r>
              <a:rPr lang="zh-CN" altLang="en-US" sz="1200" dirty="0" smtClean="0">
                <a:solidFill>
                  <a:schemeClr val="accent2"/>
                </a:solidFill>
              </a:rPr>
              <a:t>文件可看：</a:t>
            </a:r>
            <a:r>
              <a:rPr lang="en-US" altLang="zh-CN" sz="1200" dirty="0" smtClean="0">
                <a:solidFill>
                  <a:schemeClr val="accent2"/>
                </a:solidFill>
              </a:rPr>
              <a:t>edit </a:t>
            </a:r>
            <a:r>
              <a:rPr lang="en-US" altLang="zh-CN" sz="1200" dirty="0" err="1" smtClean="0">
                <a:solidFill>
                  <a:schemeClr val="accent2"/>
                </a:solidFill>
              </a:rPr>
              <a:t>tttt.lst</a:t>
            </a:r>
            <a:endParaRPr lang="en-US" altLang="zh-CN" sz="12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 smtClean="0"/>
              <a:t>连接：</a:t>
            </a:r>
            <a:r>
              <a:rPr lang="en-US" altLang="zh-CN" i="0" dirty="0" smtClean="0">
                <a:solidFill>
                  <a:schemeClr val="accent2"/>
                </a:solidFill>
              </a:rPr>
              <a:t>link tttt.obj,</a:t>
            </a:r>
            <a:r>
              <a:rPr lang="zh-CN" altLang="en-US" i="0" dirty="0" smtClean="0">
                <a:solidFill>
                  <a:schemeClr val="accent2"/>
                </a:solidFill>
              </a:rPr>
              <a:t>生成</a:t>
            </a:r>
            <a:r>
              <a:rPr lang="en-US" altLang="zh-CN" i="0" dirty="0" smtClean="0">
                <a:solidFill>
                  <a:schemeClr val="accent2"/>
                </a:solidFill>
              </a:rPr>
              <a:t>tttt.exe</a:t>
            </a:r>
            <a:endParaRPr lang="zh-CN" altLang="en-US" i="0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124744"/>
            <a:ext cx="6115050" cy="40671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1043608" y="3356992"/>
            <a:ext cx="93610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051863" y="4077072"/>
            <a:ext cx="93610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051863" y="3645024"/>
            <a:ext cx="93610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344742" cy="372603"/>
          </a:xfrm>
        </p:spPr>
        <p:txBody>
          <a:bodyPr/>
          <a:lstStyle/>
          <a:p>
            <a:r>
              <a:rPr lang="en-US" altLang="zh-CN" i="0" dirty="0" err="1" smtClean="0"/>
              <a:t>TTTT.Lst</a:t>
            </a:r>
            <a:r>
              <a:rPr lang="zh-CN" altLang="en-US" i="0" dirty="0" smtClean="0"/>
              <a:t>文件：</a:t>
            </a:r>
            <a:r>
              <a:rPr lang="zh-CN" altLang="en-US" sz="2000" i="0" dirty="0" smtClean="0">
                <a:solidFill>
                  <a:schemeClr val="accent2"/>
                </a:solidFill>
              </a:rPr>
              <a:t>可看到汇编是如何翻译的</a:t>
            </a:r>
            <a:endParaRPr lang="zh-CN" altLang="en-US" sz="2000" i="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41" y="908720"/>
            <a:ext cx="7848600" cy="212879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LST</a:t>
            </a:r>
            <a:r>
              <a:rPr lang="zh-CN" altLang="en-US" sz="1400" dirty="0" smtClean="0">
                <a:solidFill>
                  <a:schemeClr val="accent2"/>
                </a:solidFill>
              </a:rPr>
              <a:t>文件中，变量</a:t>
            </a:r>
            <a:r>
              <a:rPr lang="zh-CN" altLang="en-US" sz="1400" dirty="0">
                <a:solidFill>
                  <a:schemeClr val="accent2"/>
                </a:solidFill>
              </a:rPr>
              <a:t>，符号，标号，子程序名，初值，偏移值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196752"/>
            <a:ext cx="6604162" cy="43924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ZlOTQ5M2M4YTBlOWMxZTNmZmIyNzY3NmZkMWQzM2QifQ=="/>
</p:tagLst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63500" tIns="97200" rIns="63500" bIns="61200" numCol="1" anchor="t" anchorCtr="0" compatLnSpc="1">
        <a:spAutoFit/>
      </a:bodyPr>
      <a:lstStyle>
        <a:defPPr marL="668655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anose="05000000000000000000" pitchFamily="2" charset="2"/>
          <a:buChar char="Ø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63500" tIns="97200" rIns="63500" bIns="61200" numCol="1" anchor="t" anchorCtr="0" compatLnSpc="1">
        <a:spAutoFit/>
      </a:bodyPr>
      <a:lstStyle>
        <a:defPPr marL="668655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anose="05000000000000000000" pitchFamily="2" charset="2"/>
          <a:buChar char="Ø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WPS 演示</Application>
  <PresentationFormat>信纸(8.5x11 英寸)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楷体_GB2312</vt:lpstr>
      <vt:lpstr>新宋体</vt:lpstr>
      <vt:lpstr>Times New Roman</vt:lpstr>
      <vt:lpstr>华文行楷</vt:lpstr>
      <vt:lpstr>黑体</vt:lpstr>
      <vt:lpstr>微软雅黑</vt:lpstr>
      <vt:lpstr>Arial Unicode MS</vt:lpstr>
      <vt:lpstr>CS152-SP98</vt:lpstr>
      <vt:lpstr>X86汇编语言程序设计 ——汇编语言程序格式：请先下载软件练习  </vt:lpstr>
      <vt:lpstr>第二部分：寻址方式和指令系统</vt:lpstr>
      <vt:lpstr>汇编连接的基本过程：下载、解压、运行DOSBox</vt:lpstr>
      <vt:lpstr>建立支持32位 Windows的MASM环境：EDIT,MASM,LINK,DEBUG</vt:lpstr>
      <vt:lpstr>进入DOS工作环境  注意，请将exp41.asm修改后拷贝到bin目录下</vt:lpstr>
      <vt:lpstr>EDIT的主要命令</vt:lpstr>
      <vt:lpstr>汇编（编译）</vt:lpstr>
      <vt:lpstr>连接：link tttt.obj,生成tttt.exe</vt:lpstr>
      <vt:lpstr>TTTT.Lst文件：可看到汇编是如何翻译的</vt:lpstr>
      <vt:lpstr>TTTT.Map：内存图   edit tttt.map</vt:lpstr>
      <vt:lpstr>DEBUG tttt.exe——调试执行</vt:lpstr>
      <vt:lpstr>实验讲解内容</vt:lpstr>
      <vt:lpstr>课后练习</vt:lpstr>
    </vt:vector>
  </TitlesOfParts>
  <Company>BUAA</Company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355</cp:revision>
  <cp:lastPrinted>1999-08-22T22:40:00Z</cp:lastPrinted>
  <dcterms:created xsi:type="dcterms:W3CDTF">1997-08-19T16:58:00Z</dcterms:created>
  <dcterms:modified xsi:type="dcterms:W3CDTF">2023-03-11T07:22:24Z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8C26B9DF01DF4BB2B2908C1EBBEAB8BC</vt:lpwstr>
  </property>
  <property fmtid="{D5CDD505-2E9C-101B-9397-08002B2CF9AE}" pid="3" name="KSOProductBuildVer">
    <vt:lpwstr>2052-11.1.0.12970</vt:lpwstr>
  </property>
</Properties>
</file>