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0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1" autoAdjust="0"/>
  </p:normalViewPr>
  <p:slideViewPr>
    <p:cSldViewPr snapToGrid="0">
      <p:cViewPr varScale="1">
        <p:scale>
          <a:sx n="86" d="100"/>
          <a:sy n="86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C6EA-C724-4AA7-B788-C260529E980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263-F5B5-40D0-8253-DA7C2C10C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263-F5B5-40D0-8253-DA7C2C10CE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9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70767" y="2020888"/>
            <a:ext cx="5103961" cy="372603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55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43000"/>
            <a:ext cx="10464800" cy="17594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212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124771"/>
            <a:ext cx="10363200" cy="28212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1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130800" cy="18856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43000"/>
            <a:ext cx="5130800" cy="18856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080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46580"/>
            <a:ext cx="5386917" cy="3282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650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846580"/>
            <a:ext cx="5389033" cy="3282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6501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28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3097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4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159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128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44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63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206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128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8979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34695" y="1143000"/>
            <a:ext cx="3344505" cy="220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0649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8348" y="333376"/>
            <a:ext cx="770852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30848" y="333376"/>
            <a:ext cx="2728952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1572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333375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5130800" cy="17594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43000"/>
            <a:ext cx="5130800" cy="17594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324100"/>
            <a:ext cx="5130800" cy="17594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20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8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28F7-705B-4245-B917-C8DF88EFF9F0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6308-7D6C-4852-B8F7-702E33E16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3" y="333375"/>
            <a:ext cx="7010400" cy="37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464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814918" y="765175"/>
            <a:ext cx="10746316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ongguixi@buaa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83499" y="2284707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+mj-cs"/>
              </a:rPr>
              <a:t>X86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+mj-cs"/>
              </a:rPr>
              <a:t>汇编程序设计</a:t>
            </a:r>
            <a:b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楷体_GB231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ea typeface="楷体_GB2312"/>
                <a:cs typeface="+mj-cs"/>
              </a:rPr>
              <a:t>——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ea typeface="楷体_GB2312"/>
                <a:cs typeface="+mj-cs"/>
              </a:rPr>
              <a:t>机器知识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898022" y="4292600"/>
            <a:ext cx="5436753" cy="1299055"/>
          </a:xfrm>
          <a:prstGeom prst="rect">
            <a:avLst/>
          </a:prstGeom>
          <a:noFill/>
        </p:spPr>
        <p:txBody>
          <a:bodyPr vert="horz" lIns="91440" tIns="97200" rIns="91440" bIns="972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</a:p>
          <a:p>
            <a:r>
              <a:rPr lang="en-US" altLang="zh-CN" dirty="0">
                <a:solidFill>
                  <a:schemeClr val="tx2"/>
                </a:solidFill>
                <a:ea typeface="Dotum" pitchFamily="34" charset="-127"/>
              </a:rPr>
              <a:t>email</a:t>
            </a:r>
            <a:r>
              <a:rPr lang="zh-CN" altLang="en-US" dirty="0">
                <a:solidFill>
                  <a:schemeClr val="tx2"/>
                </a:solidFill>
                <a:ea typeface="Dotum" pitchFamily="34" charset="-127"/>
              </a:rPr>
              <a:t>：</a:t>
            </a:r>
            <a:r>
              <a:rPr lang="en-US" altLang="zh-CN" dirty="0">
                <a:solidFill>
                  <a:schemeClr val="tx2"/>
                </a:solidFill>
                <a:ea typeface="Dotum" pitchFamily="34" charset="-127"/>
                <a:hlinkClick r:id="rId3"/>
              </a:rPr>
              <a:t>xiongguixi@buaa.edu.cn</a:t>
            </a:r>
            <a:endParaRPr lang="en-US" altLang="zh-CN" dirty="0">
              <a:solidFill>
                <a:schemeClr val="tx2"/>
              </a:solidFill>
              <a:ea typeface="Dotum" pitchFamily="34" charset="-127"/>
            </a:endParaRPr>
          </a:p>
          <a:p>
            <a:pPr algn="ctr"/>
            <a:endParaRPr lang="en-US" altLang="zh-CN" dirty="0">
              <a:solidFill>
                <a:schemeClr val="tx2"/>
              </a:solidFill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315" y="161725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000" i="0" dirty="0">
                <a:solidFill>
                  <a:srgbClr val="0070C0"/>
                </a:solidFill>
              </a:rPr>
              <a:t>2.2 </a:t>
            </a:r>
            <a:r>
              <a:rPr lang="zh-CN" altLang="en-US" sz="3000" i="0" dirty="0">
                <a:solidFill>
                  <a:srgbClr val="0070C0"/>
                </a:solidFill>
              </a:rPr>
              <a:t>中央处理机</a:t>
            </a:r>
            <a:r>
              <a:rPr lang="en-US" altLang="zh-CN" sz="3000" i="0" dirty="0">
                <a:solidFill>
                  <a:srgbClr val="0070C0"/>
                </a:solidFill>
              </a:rPr>
              <a:t>(</a:t>
            </a:r>
            <a:r>
              <a:rPr lang="zh-CN" altLang="en-US" sz="3000" i="0" dirty="0">
                <a:solidFill>
                  <a:srgbClr val="0070C0"/>
                </a:solidFill>
              </a:rPr>
              <a:t>以</a:t>
            </a:r>
            <a:r>
              <a:rPr lang="en-US" altLang="zh-CN" sz="3000" i="0" dirty="0">
                <a:solidFill>
                  <a:srgbClr val="0070C0"/>
                </a:solidFill>
              </a:rPr>
              <a:t>8086</a:t>
            </a:r>
            <a:r>
              <a:rPr lang="zh-CN" altLang="en-US" sz="3000" i="0" dirty="0">
                <a:solidFill>
                  <a:srgbClr val="0070C0"/>
                </a:solidFill>
              </a:rPr>
              <a:t>为主</a:t>
            </a:r>
            <a:r>
              <a:rPr lang="en-US" altLang="zh-CN" sz="3000" i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91022" y="1280633"/>
            <a:ext cx="7848600" cy="279400"/>
          </a:xfrm>
        </p:spPr>
        <p:txBody>
          <a:bodyPr/>
          <a:lstStyle/>
          <a:p>
            <a:r>
              <a:rPr lang="en-US" altLang="zh-CN" sz="2000" dirty="0"/>
              <a:t>8086 CPU</a:t>
            </a:r>
            <a:r>
              <a:rPr lang="zh-CN" altLang="en-US" sz="2000" dirty="0"/>
              <a:t>的三部分：</a:t>
            </a:r>
            <a:r>
              <a:rPr lang="en-US" altLang="zh-CN" sz="2000" dirty="0"/>
              <a:t>ALU, </a:t>
            </a:r>
            <a:r>
              <a:rPr lang="zh-CN" altLang="en-US" sz="2000" dirty="0"/>
              <a:t>控制逻辑，寄存器组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74128" y="2133599"/>
            <a:ext cx="2441194" cy="82719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07382" y="2005926"/>
            <a:ext cx="2301732" cy="56173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175501" y="2727271"/>
            <a:ext cx="2233613" cy="39539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367213" y="4887858"/>
            <a:ext cx="2233612" cy="39539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031366" y="4446589"/>
            <a:ext cx="2377747" cy="63131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997263" y="2133600"/>
            <a:ext cx="2278189" cy="86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通用寄存器</a:t>
            </a:r>
            <a:br>
              <a:rPr lang="zh-CN" altLang="en-US" sz="1800" dirty="0">
                <a:solidFill>
                  <a:srgbClr val="000000"/>
                </a:solidFill>
              </a:rPr>
            </a:br>
            <a:r>
              <a:rPr lang="en-US" altLang="zh-CN" sz="1800" dirty="0">
                <a:solidFill>
                  <a:srgbClr val="000000"/>
                </a:solidFill>
              </a:rPr>
              <a:t>AX,BX,CX,DX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en-US" altLang="zh-CN" sz="1800" dirty="0">
                <a:solidFill>
                  <a:srgbClr val="000000"/>
                </a:solidFill>
              </a:rPr>
              <a:t>SP ,BP ,SI,DI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877902" y="1989139"/>
            <a:ext cx="2089034" cy="5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段寄存器</a:t>
            </a:r>
            <a:br>
              <a:rPr lang="zh-CN" altLang="en-US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CS,DS,ES,SS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319963" y="2781301"/>
            <a:ext cx="1628972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指令指针</a:t>
            </a:r>
            <a:r>
              <a:rPr lang="en-US" altLang="zh-CN" sz="1600">
                <a:solidFill>
                  <a:srgbClr val="000000"/>
                </a:solidFill>
              </a:rPr>
              <a:t>IP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818383" y="4446589"/>
            <a:ext cx="2250937" cy="5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 控制逻辑</a:t>
            </a:r>
            <a:br>
              <a:rPr lang="zh-CN" altLang="en-US" sz="1600">
                <a:solidFill>
                  <a:srgbClr val="000000"/>
                </a:solidFill>
              </a:rPr>
            </a:br>
            <a:r>
              <a:rPr lang="zh-CN" altLang="en-US" sz="1600">
                <a:solidFill>
                  <a:srgbClr val="000000"/>
                </a:solidFill>
              </a:rPr>
              <a:t>及指令处理逻辑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224339" y="4868863"/>
            <a:ext cx="2295821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标志寄存器</a:t>
            </a:r>
            <a:r>
              <a:rPr lang="en-US" altLang="zh-CN" sz="1800">
                <a:solidFill>
                  <a:srgbClr val="000000"/>
                </a:solidFill>
              </a:rPr>
              <a:t>PSW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727575" y="3429000"/>
            <a:ext cx="1512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4583113" y="3429000"/>
            <a:ext cx="144462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240464" y="3429000"/>
            <a:ext cx="142875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4583114" y="4508500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5808664" y="4508500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5087938" y="4076700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519739" y="4076700"/>
            <a:ext cx="2889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4727575" y="3644900"/>
            <a:ext cx="1082348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3139925" y="1844675"/>
            <a:ext cx="363689" cy="323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FF0000"/>
                </a:solidFill>
              </a:rPr>
              <a:t>8086CPU</a:t>
            </a:r>
            <a:r>
              <a:rPr lang="zh-CN" altLang="en-US" sz="1800">
                <a:solidFill>
                  <a:srgbClr val="FF0000"/>
                </a:solidFill>
              </a:rPr>
              <a:t>的基本组成部分</a:t>
            </a:r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2936875" y="5608639"/>
            <a:ext cx="6667210" cy="108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字长</a:t>
            </a:r>
            <a:r>
              <a:rPr lang="en-US" altLang="zh-CN" sz="1800">
                <a:solidFill>
                  <a:srgbClr val="000000"/>
                </a:solidFill>
              </a:rPr>
              <a:t>(ALU, </a:t>
            </a:r>
            <a:r>
              <a:rPr lang="zh-CN" altLang="en-US" sz="1800">
                <a:solidFill>
                  <a:srgbClr val="000000"/>
                </a:solidFill>
              </a:rPr>
              <a:t>寄存器</a:t>
            </a:r>
            <a:r>
              <a:rPr lang="en-US" altLang="zh-CN" sz="1800">
                <a:solidFill>
                  <a:srgbClr val="000000"/>
                </a:solidFill>
              </a:rPr>
              <a:t>) : 16</a:t>
            </a:r>
            <a:r>
              <a:rPr lang="zh-CN" altLang="en-US" sz="1800">
                <a:solidFill>
                  <a:srgbClr val="000000"/>
                </a:solidFill>
              </a:rPr>
              <a:t>位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地址：</a:t>
            </a:r>
            <a:r>
              <a:rPr lang="en-US" altLang="zh-CN" sz="1800">
                <a:solidFill>
                  <a:srgbClr val="000000"/>
                </a:solidFill>
              </a:rPr>
              <a:t>20</a:t>
            </a:r>
            <a:r>
              <a:rPr lang="zh-CN" altLang="en-US" sz="1800">
                <a:solidFill>
                  <a:srgbClr val="000000"/>
                </a:solidFill>
              </a:rPr>
              <a:t>位</a:t>
            </a:r>
            <a:r>
              <a:rPr lang="en-US" altLang="zh-CN" sz="1800">
                <a:solidFill>
                  <a:srgbClr val="000000"/>
                </a:solidFill>
              </a:rPr>
              <a:t>(</a:t>
            </a:r>
            <a:r>
              <a:rPr lang="zh-CN" altLang="en-US" sz="1800">
                <a:solidFill>
                  <a:srgbClr val="000000"/>
                </a:solidFill>
              </a:rPr>
              <a:t>寻址能力为</a:t>
            </a:r>
            <a:r>
              <a:rPr lang="en-US" altLang="zh-CN" sz="1800">
                <a:solidFill>
                  <a:srgbClr val="000000"/>
                </a:solidFill>
              </a:rPr>
              <a:t>1 MB)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数据总线</a:t>
            </a:r>
            <a:r>
              <a:rPr lang="en-US" altLang="zh-CN" sz="1800">
                <a:solidFill>
                  <a:srgbClr val="000000"/>
                </a:solidFill>
              </a:rPr>
              <a:t>:16</a:t>
            </a:r>
            <a:r>
              <a:rPr lang="zh-CN" altLang="en-US" sz="1800">
                <a:solidFill>
                  <a:srgbClr val="000000"/>
                </a:solidFill>
              </a:rPr>
              <a:t>位</a:t>
            </a:r>
            <a:r>
              <a:rPr lang="en-US" altLang="zh-CN" sz="1800">
                <a:solidFill>
                  <a:srgbClr val="000000"/>
                </a:solidFill>
              </a:rPr>
              <a:t>(8086), 8</a:t>
            </a:r>
            <a:r>
              <a:rPr lang="zh-CN" altLang="en-US" sz="1800">
                <a:solidFill>
                  <a:srgbClr val="000000"/>
                </a:solidFill>
              </a:rPr>
              <a:t>位</a:t>
            </a:r>
            <a:r>
              <a:rPr lang="en-US" altLang="zh-CN" sz="1800">
                <a:solidFill>
                  <a:srgbClr val="000000"/>
                </a:solidFill>
              </a:rPr>
              <a:t>(8088)        </a:t>
            </a:r>
            <a:r>
              <a:rPr lang="zh-CN" altLang="en-US" sz="1800">
                <a:solidFill>
                  <a:srgbClr val="000000"/>
                </a:solidFill>
              </a:rPr>
              <a:t>最早的</a:t>
            </a:r>
            <a:r>
              <a:rPr lang="en-US" altLang="zh-CN" sz="1800">
                <a:solidFill>
                  <a:srgbClr val="000000"/>
                </a:solidFill>
              </a:rPr>
              <a:t>PC</a:t>
            </a:r>
            <a:r>
              <a:rPr lang="zh-CN" altLang="en-US" sz="1800">
                <a:solidFill>
                  <a:srgbClr val="000000"/>
                </a:solidFill>
              </a:rPr>
              <a:t>以</a:t>
            </a:r>
            <a:r>
              <a:rPr lang="en-US" altLang="zh-CN" sz="1800">
                <a:solidFill>
                  <a:srgbClr val="000000"/>
                </a:solidFill>
              </a:rPr>
              <a:t>8088</a:t>
            </a:r>
            <a:r>
              <a:rPr lang="zh-CN" altLang="en-US" sz="1800">
                <a:solidFill>
                  <a:srgbClr val="000000"/>
                </a:solidFill>
              </a:rPr>
              <a:t>为主</a:t>
            </a:r>
          </a:p>
        </p:txBody>
      </p:sp>
    </p:spTree>
    <p:extLst>
      <p:ext uri="{BB962C8B-B14F-4D97-AF65-F5344CB8AC3E}">
        <p14:creationId xmlns:p14="http://schemas.microsoft.com/office/powerpoint/2010/main" val="301910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097" y="236393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000" i="0" dirty="0">
                <a:solidFill>
                  <a:srgbClr val="0070C0"/>
                </a:solidFill>
              </a:rPr>
              <a:t>8086/8088</a:t>
            </a:r>
            <a:r>
              <a:rPr lang="zh-CN" altLang="en-US" sz="3000" i="0" dirty="0">
                <a:solidFill>
                  <a:srgbClr val="0070C0"/>
                </a:solidFill>
              </a:rPr>
              <a:t>更进一步的结构</a:t>
            </a:r>
            <a:endParaRPr lang="en-US" altLang="zh-CN" sz="3000" i="0" dirty="0">
              <a:solidFill>
                <a:srgbClr val="0070C0"/>
              </a:solidFill>
            </a:endParaRPr>
          </a:p>
        </p:txBody>
      </p:sp>
      <p:pic>
        <p:nvPicPr>
          <p:cNvPr id="15363" name="Picture 4" descr="img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1"/>
            <a:ext cx="6858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7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024" y="201757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000" i="0" dirty="0">
                <a:solidFill>
                  <a:srgbClr val="0070C0"/>
                </a:solidFill>
              </a:rPr>
              <a:t>Intel 8086</a:t>
            </a:r>
            <a:r>
              <a:rPr lang="zh-CN" altLang="en-US" sz="3000" i="0" dirty="0">
                <a:solidFill>
                  <a:srgbClr val="0070C0"/>
                </a:solidFill>
              </a:rPr>
              <a:t>的寄存器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1"/>
            <a:ext cx="7848600" cy="3978275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AX,BX,CX,DX——16</a:t>
            </a:r>
            <a:r>
              <a:rPr lang="zh-CN" altLang="en-US" sz="1800" dirty="0"/>
              <a:t>位</a:t>
            </a:r>
            <a:r>
              <a:rPr lang="en-US" altLang="zh-CN" sz="1800" dirty="0"/>
              <a:t>,</a:t>
            </a:r>
            <a:r>
              <a:rPr lang="zh-CN" altLang="en-US" sz="1800" dirty="0"/>
              <a:t>可分为两个</a:t>
            </a:r>
            <a:r>
              <a:rPr lang="en-US" altLang="zh-CN" sz="1800" dirty="0"/>
              <a:t>8</a:t>
            </a:r>
            <a:r>
              <a:rPr lang="zh-CN" altLang="en-US" sz="1800" dirty="0"/>
              <a:t>位：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/>
              <a:t>                               </a:t>
            </a:r>
            <a:r>
              <a:rPr lang="en-US" altLang="zh-CN" sz="1800" dirty="0"/>
              <a:t>AH, AL; BH,BL;CH,CL; DH,DL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SP——16</a:t>
            </a:r>
            <a:r>
              <a:rPr lang="zh-CN" altLang="en-US" sz="1800" dirty="0"/>
              <a:t>位堆栈指针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BP——16</a:t>
            </a:r>
            <a:r>
              <a:rPr lang="zh-CN" altLang="en-US" sz="1800" dirty="0"/>
              <a:t>位参数指针</a:t>
            </a:r>
            <a:r>
              <a:rPr lang="en-US" altLang="zh-CN" sz="1800" dirty="0"/>
              <a:t>(</a:t>
            </a:r>
            <a:r>
              <a:rPr lang="zh-CN" altLang="en-US" sz="1800" dirty="0"/>
              <a:t>基址指针</a:t>
            </a:r>
            <a:r>
              <a:rPr lang="en-US" altLang="zh-CN" sz="1800" dirty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SI,DI——</a:t>
            </a:r>
            <a:r>
              <a:rPr lang="zh-CN" altLang="en-US" sz="1800" dirty="0"/>
              <a:t>字符串指针，</a:t>
            </a:r>
            <a:r>
              <a:rPr lang="en-US" altLang="zh-CN" sz="1800" dirty="0"/>
              <a:t>SI</a:t>
            </a:r>
            <a:r>
              <a:rPr lang="zh-CN" altLang="en-US" sz="1800" dirty="0"/>
              <a:t>指向源串，</a:t>
            </a:r>
            <a:r>
              <a:rPr lang="en-US" altLang="zh-CN" sz="1800" dirty="0"/>
              <a:t>DI</a:t>
            </a:r>
            <a:r>
              <a:rPr lang="zh-CN" altLang="en-US" sz="1800" dirty="0"/>
              <a:t>指向目的串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CS——</a:t>
            </a:r>
            <a:r>
              <a:rPr lang="zh-CN" altLang="en-US" sz="1800" dirty="0"/>
              <a:t>代码段寄存器     </a:t>
            </a:r>
            <a:r>
              <a:rPr lang="en-US" altLang="zh-CN" sz="1800" dirty="0"/>
              <a:t>DS——</a:t>
            </a:r>
            <a:r>
              <a:rPr lang="zh-CN" altLang="en-US" sz="1800" dirty="0"/>
              <a:t>数据段寄存器</a:t>
            </a:r>
            <a:br>
              <a:rPr lang="zh-CN" altLang="en-US" sz="1800" dirty="0"/>
            </a:br>
            <a:br>
              <a:rPr lang="zh-CN" altLang="en-US" sz="1800" dirty="0"/>
            </a:br>
            <a:r>
              <a:rPr lang="zh-CN" altLang="en-US" sz="1800" dirty="0"/>
              <a:t> </a:t>
            </a:r>
            <a:r>
              <a:rPr lang="en-US" altLang="zh-CN" sz="1800" dirty="0"/>
              <a:t>SS——</a:t>
            </a:r>
            <a:r>
              <a:rPr lang="zh-CN" altLang="en-US" sz="1800" dirty="0"/>
              <a:t>代码段寄存器    </a:t>
            </a:r>
            <a:r>
              <a:rPr lang="en-US" altLang="zh-CN" sz="1800" dirty="0"/>
              <a:t>ES——</a:t>
            </a:r>
            <a:r>
              <a:rPr lang="zh-CN" altLang="en-US" sz="1800" dirty="0"/>
              <a:t>附加段寄存器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IP ——</a:t>
            </a:r>
            <a:r>
              <a:rPr lang="zh-CN" altLang="en-US" sz="1800" dirty="0"/>
              <a:t>指令指针</a:t>
            </a:r>
            <a:r>
              <a:rPr lang="en-US" altLang="zh-CN" sz="1800" dirty="0"/>
              <a:t>(</a:t>
            </a:r>
            <a:r>
              <a:rPr lang="zh-CN" altLang="en-US" sz="1800" dirty="0"/>
              <a:t>指令计数器</a:t>
            </a:r>
            <a:r>
              <a:rPr lang="en-US" altLang="zh-CN" sz="1800" dirty="0"/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1800" dirty="0"/>
              <a:t>PSW——</a:t>
            </a:r>
            <a:r>
              <a:rPr lang="zh-CN" altLang="en-US" sz="1800" dirty="0"/>
              <a:t>标志寄存器</a:t>
            </a:r>
          </a:p>
          <a:p>
            <a:pPr marL="457200" indent="-457200">
              <a:buNone/>
            </a:pPr>
            <a:br>
              <a:rPr lang="zh-CN" altLang="en-US" sz="1800" dirty="0"/>
            </a:br>
            <a:endParaRPr lang="en-US" altLang="zh-CN" sz="18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51088" y="4508501"/>
            <a:ext cx="5618846" cy="74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80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SS:SP</a:t>
            </a:r>
            <a:r>
              <a:rPr lang="zh-CN" altLang="en-US" sz="1800">
                <a:solidFill>
                  <a:srgbClr val="000000"/>
                </a:solidFill>
              </a:rPr>
              <a:t>组成当前堆栈       </a:t>
            </a:r>
            <a:r>
              <a:rPr lang="en-US" altLang="zh-CN" sz="1800">
                <a:solidFill>
                  <a:srgbClr val="000000"/>
                </a:solidFill>
              </a:rPr>
              <a:t>CS:IP</a:t>
            </a:r>
            <a:r>
              <a:rPr lang="zh-CN" altLang="en-US" sz="1800">
                <a:solidFill>
                  <a:srgbClr val="000000"/>
                </a:solidFill>
              </a:rPr>
              <a:t>组成当前可执行点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32050" y="5248276"/>
            <a:ext cx="6681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PSW: CF—</a:t>
            </a:r>
            <a:r>
              <a:rPr lang="zh-CN" altLang="en-US" sz="1800">
                <a:solidFill>
                  <a:srgbClr val="000000"/>
                </a:solidFill>
              </a:rPr>
              <a:t>进位标志    </a:t>
            </a:r>
            <a:r>
              <a:rPr lang="en-US" altLang="zh-CN" sz="1800">
                <a:solidFill>
                  <a:srgbClr val="000000"/>
                </a:solidFill>
              </a:rPr>
              <a:t>SF— </a:t>
            </a:r>
            <a:r>
              <a:rPr lang="zh-CN" altLang="en-US" sz="1800">
                <a:solidFill>
                  <a:srgbClr val="000000"/>
                </a:solidFill>
              </a:rPr>
              <a:t>符号标志     </a:t>
            </a:r>
            <a:r>
              <a:rPr lang="en-US" altLang="zh-CN" sz="1800">
                <a:solidFill>
                  <a:srgbClr val="000000"/>
                </a:solidFill>
              </a:rPr>
              <a:t>ZF—</a:t>
            </a:r>
            <a:r>
              <a:rPr lang="zh-CN" altLang="en-US" sz="1800">
                <a:solidFill>
                  <a:srgbClr val="000000"/>
                </a:solidFill>
              </a:rPr>
              <a:t>结果为零标志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   </a:t>
            </a:r>
            <a:r>
              <a:rPr lang="en-US" altLang="zh-CN" sz="1800">
                <a:solidFill>
                  <a:srgbClr val="000000"/>
                </a:solidFill>
              </a:rPr>
              <a:t>DF—</a:t>
            </a:r>
            <a:r>
              <a:rPr lang="zh-CN" altLang="en-US" sz="1800">
                <a:solidFill>
                  <a:srgbClr val="000000"/>
                </a:solidFill>
              </a:rPr>
              <a:t>地址递增</a:t>
            </a:r>
            <a:r>
              <a:rPr lang="en-US" altLang="zh-CN" sz="1800">
                <a:solidFill>
                  <a:srgbClr val="000000"/>
                </a:solidFill>
              </a:rPr>
              <a:t>/</a:t>
            </a:r>
            <a:r>
              <a:rPr lang="zh-CN" altLang="en-US" sz="1800">
                <a:solidFill>
                  <a:srgbClr val="000000"/>
                </a:solidFill>
              </a:rPr>
              <a:t>减方向标志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FF0000"/>
                </a:solidFill>
              </a:rPr>
              <a:t>           </a:t>
            </a:r>
            <a:r>
              <a:rPr lang="en-US" altLang="zh-CN" sz="1800">
                <a:solidFill>
                  <a:srgbClr val="FF0000"/>
                </a:solidFill>
              </a:rPr>
              <a:t>ZF=1</a:t>
            </a:r>
            <a:r>
              <a:rPr lang="zh-CN" altLang="en-US" sz="1800">
                <a:solidFill>
                  <a:srgbClr val="FF0000"/>
                </a:solidFill>
              </a:rPr>
              <a:t>，运算结果为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  <a:r>
              <a:rPr lang="zh-CN" altLang="en-US" sz="1800">
                <a:solidFill>
                  <a:srgbClr val="FF0000"/>
                </a:solidFill>
              </a:rPr>
              <a:t>；</a:t>
            </a:r>
            <a:r>
              <a:rPr lang="en-US" altLang="zh-CN" sz="1800">
                <a:solidFill>
                  <a:srgbClr val="FF0000"/>
                </a:solidFill>
              </a:rPr>
              <a:t>ZF=0,</a:t>
            </a:r>
            <a:r>
              <a:rPr lang="zh-CN" altLang="en-US" sz="1800">
                <a:solidFill>
                  <a:srgbClr val="FF0000"/>
                </a:solidFill>
              </a:rPr>
              <a:t>运算结果不为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52557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259843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标志寄存器：综合了解</a:t>
            </a:r>
            <a:endParaRPr lang="en-US" altLang="zh-CN" sz="3000" i="0" dirty="0">
              <a:solidFill>
                <a:srgbClr val="0070C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782888" y="2636838"/>
            <a:ext cx="5410200" cy="177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OF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溢出标志          </a:t>
            </a: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DF 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方向标志 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SF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符号标志          </a:t>
            </a: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IF 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中断标志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ZF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零标志            </a:t>
            </a: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TF 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陷阱标志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CF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进位标志          </a:t>
            </a: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PF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奇偶标志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0">
                <a:solidFill>
                  <a:srgbClr val="000000"/>
                </a:solidFill>
                <a:latin typeface="Lucida Console" panose="020B0609040504020204" pitchFamily="49" charset="0"/>
              </a:rPr>
              <a:t>AF  </a:t>
            </a:r>
            <a:r>
              <a:rPr lang="zh-CN" altLang="en-US" sz="2000" b="0">
                <a:solidFill>
                  <a:srgbClr val="000000"/>
                </a:solidFill>
                <a:latin typeface="Lucida Console" panose="020B0609040504020204" pitchFamily="49" charset="0"/>
              </a:rPr>
              <a:t>辅助进位标志</a:t>
            </a:r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2730500" y="1968501"/>
            <a:ext cx="7315200" cy="409575"/>
            <a:chOff x="192" y="2256"/>
            <a:chExt cx="5376" cy="258"/>
          </a:xfrm>
        </p:grpSpPr>
        <p:sp>
          <p:nvSpPr>
            <p:cNvPr id="17417" name="Text Box 6"/>
            <p:cNvSpPr txBox="1">
              <a:spLocks noChangeArrowheads="1"/>
            </p:cNvSpPr>
            <p:nvPr/>
          </p:nvSpPr>
          <p:spPr bwMode="auto">
            <a:xfrm>
              <a:off x="192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528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864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 Box 9"/>
            <p:cNvSpPr txBox="1">
              <a:spLocks noChangeArrowheads="1"/>
            </p:cNvSpPr>
            <p:nvPr/>
          </p:nvSpPr>
          <p:spPr bwMode="auto">
            <a:xfrm>
              <a:off x="1200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0"/>
            <p:cNvSpPr txBox="1">
              <a:spLocks noChangeArrowheads="1"/>
            </p:cNvSpPr>
            <p:nvPr/>
          </p:nvSpPr>
          <p:spPr bwMode="auto">
            <a:xfrm>
              <a:off x="1536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1"/>
            <p:cNvSpPr txBox="1">
              <a:spLocks noChangeArrowheads="1"/>
            </p:cNvSpPr>
            <p:nvPr/>
          </p:nvSpPr>
          <p:spPr bwMode="auto">
            <a:xfrm>
              <a:off x="1872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3" name="Text Box 12"/>
            <p:cNvSpPr txBox="1">
              <a:spLocks noChangeArrowheads="1"/>
            </p:cNvSpPr>
            <p:nvPr/>
          </p:nvSpPr>
          <p:spPr bwMode="auto">
            <a:xfrm>
              <a:off x="2208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3"/>
            <p:cNvSpPr txBox="1">
              <a:spLocks noChangeArrowheads="1"/>
            </p:cNvSpPr>
            <p:nvPr/>
          </p:nvSpPr>
          <p:spPr bwMode="auto">
            <a:xfrm>
              <a:off x="2544" y="2256"/>
              <a:ext cx="336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75000"/>
                </a:lnSpc>
                <a:spcBef>
                  <a:spcPct val="65000"/>
                </a:spcBef>
                <a:buClr>
                  <a:srgbClr val="FF0000"/>
                </a:buClr>
                <a:buSzPct val="100000"/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rgbClr val="001ADC"/>
                </a:buClr>
                <a:buSzPct val="100000"/>
                <a:buFont typeface="Wingdings" panose="05000000000000000000" pitchFamily="2" charset="2"/>
                <a:buChar char="Ø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rgbClr val="05AD01"/>
                </a:buClr>
                <a:buSzPct val="100000"/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2000" b="0">
                <a:solidFill>
                  <a:srgbClr val="081D58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25" name="Group 14"/>
            <p:cNvGrpSpPr>
              <a:grpSpLocks/>
            </p:cNvGrpSpPr>
            <p:nvPr/>
          </p:nvGrpSpPr>
          <p:grpSpPr bwMode="auto">
            <a:xfrm>
              <a:off x="2880" y="2256"/>
              <a:ext cx="2688" cy="258"/>
              <a:chOff x="1200" y="2352"/>
              <a:chExt cx="2688" cy="258"/>
            </a:xfrm>
          </p:grpSpPr>
          <p:sp>
            <p:nvSpPr>
              <p:cNvPr id="17426" name="Text Box 15"/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8" name="Text Box 17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9" name="Text Box 18"/>
              <p:cNvSpPr txBox="1">
                <a:spLocks noChangeArrowheads="1"/>
              </p:cNvSpPr>
              <p:nvPr/>
            </p:nvSpPr>
            <p:spPr bwMode="auto">
              <a:xfrm>
                <a:off x="2208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0" name="Text Box 19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2" name="Text Box 21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Text Box 22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75000"/>
                  </a:lnSpc>
                  <a:spcBef>
                    <a:spcPct val="65000"/>
                  </a:spcBef>
                  <a:buClr>
                    <a:srgbClr val="FF0000"/>
                  </a:buClr>
                  <a:buSzPct val="100000"/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rgbClr val="001ADC"/>
                  </a:buClr>
                  <a:buSzPct val="100000"/>
                  <a:buFont typeface="Wingdings" panose="05000000000000000000" pitchFamily="2" charset="2"/>
                  <a:buChar char="Ø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rgbClr val="05AD01"/>
                  </a:buClr>
                  <a:buSzPct val="100000"/>
                  <a:buFont typeface="Wingdings" panose="05000000000000000000" pitchFamily="2" charset="2"/>
                  <a:buChar char="§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2000" b="0">
                  <a:solidFill>
                    <a:srgbClr val="081D58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413" name="Text Box 23"/>
          <p:cNvSpPr txBox="1">
            <a:spLocks noChangeArrowheads="1"/>
          </p:cNvSpPr>
          <p:nvPr/>
        </p:nvSpPr>
        <p:spPr bwMode="auto">
          <a:xfrm>
            <a:off x="2654300" y="1663700"/>
            <a:ext cx="739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b="0">
                <a:solidFill>
                  <a:srgbClr val="081D58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600" b="0">
                <a:solidFill>
                  <a:srgbClr val="081D58"/>
                </a:solidFill>
                <a:latin typeface="Times New Roman" panose="02020603050405020304" pitchFamily="18" charset="0"/>
              </a:rPr>
              <a:t>15     14     13     12     11     10      9       8        7       6       5       4       3      2       1       0</a:t>
            </a: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4559300" y="1968501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0">
                <a:solidFill>
                  <a:srgbClr val="081D58"/>
                </a:solidFill>
                <a:latin typeface="Lucida Console" panose="020B0609040504020204" pitchFamily="49" charset="0"/>
              </a:rPr>
              <a:t>OF DF IF TF SF ZF</a:t>
            </a:r>
          </a:p>
        </p:txBody>
      </p:sp>
      <p:sp>
        <p:nvSpPr>
          <p:cNvPr id="17415" name="Rectangle 25"/>
          <p:cNvSpPr>
            <a:spLocks noChangeArrowheads="1"/>
          </p:cNvSpPr>
          <p:nvPr/>
        </p:nvSpPr>
        <p:spPr bwMode="auto">
          <a:xfrm>
            <a:off x="7759700" y="1968501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0">
                <a:solidFill>
                  <a:srgbClr val="081D58"/>
                </a:solidFill>
                <a:latin typeface="Lucida Console" panose="020B0609040504020204" pitchFamily="49" charset="0"/>
              </a:rPr>
              <a:t>AF    PF    CF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2647951" y="4889501"/>
            <a:ext cx="5993949" cy="74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在</a:t>
            </a:r>
            <a:r>
              <a:rPr lang="en-US" altLang="zh-CN" sz="1800">
                <a:solidFill>
                  <a:srgbClr val="000000"/>
                </a:solidFill>
              </a:rPr>
              <a:t>Debug</a:t>
            </a:r>
            <a:r>
              <a:rPr lang="zh-CN" altLang="en-US" sz="1800">
                <a:solidFill>
                  <a:srgbClr val="000000"/>
                </a:solidFill>
              </a:rPr>
              <a:t>下的含义：</a:t>
            </a:r>
            <a:r>
              <a:rPr lang="en-US" altLang="zh-CN" sz="1800">
                <a:solidFill>
                  <a:srgbClr val="000000"/>
                </a:solidFill>
              </a:rPr>
              <a:t>CY NC; PE OP;AC NC; ZR NZ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                         NG PL; EI   DI;  DN UP; OV NV</a:t>
            </a:r>
          </a:p>
        </p:txBody>
      </p:sp>
    </p:spTree>
    <p:extLst>
      <p:ext uri="{BB962C8B-B14F-4D97-AF65-F5344CB8AC3E}">
        <p14:creationId xmlns:p14="http://schemas.microsoft.com/office/powerpoint/2010/main" val="113778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614" y="167822"/>
            <a:ext cx="7591714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000" i="0" dirty="0">
                <a:solidFill>
                  <a:srgbClr val="0070C0"/>
                </a:solidFill>
              </a:rPr>
              <a:t>2.3 </a:t>
            </a:r>
            <a:r>
              <a:rPr lang="zh-CN" altLang="en-US" sz="3000" i="0" dirty="0">
                <a:solidFill>
                  <a:srgbClr val="0070C0"/>
                </a:solidFill>
              </a:rPr>
              <a:t>存储器</a:t>
            </a:r>
            <a:r>
              <a:rPr lang="en-US" altLang="zh-CN" sz="3000" i="0" dirty="0">
                <a:solidFill>
                  <a:srgbClr val="0070C0"/>
                </a:solidFill>
              </a:rPr>
              <a:t>(8086</a:t>
            </a:r>
            <a:r>
              <a:rPr lang="zh-CN" altLang="en-US" sz="3000" i="0" dirty="0">
                <a:solidFill>
                  <a:srgbClr val="0070C0"/>
                </a:solidFill>
              </a:rPr>
              <a:t>可寻址的</a:t>
            </a:r>
            <a:r>
              <a:rPr lang="en-US" altLang="zh-CN" sz="3000" i="0" dirty="0">
                <a:solidFill>
                  <a:srgbClr val="0070C0"/>
                </a:solidFill>
              </a:rPr>
              <a:t>1MB </a:t>
            </a:r>
            <a:r>
              <a:rPr lang="zh-CN" altLang="en-US" sz="3000" i="0" dirty="0">
                <a:solidFill>
                  <a:srgbClr val="0070C0"/>
                </a:solidFill>
              </a:rPr>
              <a:t>内存为主</a:t>
            </a:r>
            <a:r>
              <a:rPr lang="en-US" altLang="zh-CN" sz="3000" i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723" y="1052946"/>
            <a:ext cx="9115713" cy="543527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/>
              <a:t>20</a:t>
            </a:r>
            <a:r>
              <a:rPr lang="zh-CN" altLang="en-US" sz="2000" dirty="0"/>
              <a:t>根地址线决定了寻址能力为</a:t>
            </a:r>
            <a:r>
              <a:rPr lang="en-US" altLang="zh-CN" sz="2000" dirty="0"/>
              <a:t>1 MB</a:t>
            </a:r>
          </a:p>
          <a:p>
            <a:r>
              <a:rPr lang="zh-CN" altLang="en-US" sz="2000" dirty="0"/>
              <a:t>内存中基本单元为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</a:t>
            </a:r>
            <a:r>
              <a:rPr lang="en-US" altLang="zh-CN" sz="2000" dirty="0"/>
              <a:t>(8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  <a:r>
              <a:rPr lang="zh-CN" altLang="en-US" sz="2000" dirty="0"/>
              <a:t>，线性顺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 序存放；两个字节组合为</a:t>
            </a:r>
            <a:r>
              <a:rPr lang="en-US" altLang="zh-CN" sz="2000" dirty="0"/>
              <a:t>1</a:t>
            </a:r>
            <a:r>
              <a:rPr lang="zh-CN" altLang="en-US" sz="2000" dirty="0"/>
              <a:t>个字</a:t>
            </a:r>
            <a:r>
              <a:rPr lang="en-US" altLang="zh-CN" sz="2000" dirty="0"/>
              <a:t>(16</a:t>
            </a:r>
            <a:r>
              <a:rPr lang="zh-CN" altLang="en-US" sz="2000" dirty="0"/>
              <a:t>位</a:t>
            </a:r>
            <a:r>
              <a:rPr lang="en-US" altLang="zh-CN" sz="20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两个字组合为一个双字</a:t>
            </a:r>
            <a:r>
              <a:rPr lang="en-US" altLang="zh-CN" sz="2000" dirty="0"/>
              <a:t>(32</a:t>
            </a:r>
            <a:r>
              <a:rPr lang="zh-CN" altLang="en-US" sz="2000" dirty="0"/>
              <a:t>位</a:t>
            </a:r>
            <a:r>
              <a:rPr lang="en-US" altLang="zh-CN" sz="2000" dirty="0"/>
              <a:t>);</a:t>
            </a:r>
            <a:r>
              <a:rPr lang="zh-CN" altLang="en-US" sz="2000" dirty="0"/>
              <a:t>在内存中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 可任意组合存放字节、字、双字。</a:t>
            </a:r>
          </a:p>
          <a:p>
            <a:pPr>
              <a:buFont typeface="Wingdings" pitchFamily="2" charset="2"/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r>
              <a:rPr lang="zh-CN" altLang="en-US" sz="2000" dirty="0"/>
              <a:t>在内存中存放</a:t>
            </a:r>
            <a:r>
              <a:rPr lang="en-US" altLang="zh-CN" sz="2000" dirty="0"/>
              <a:t>1</a:t>
            </a:r>
            <a:r>
              <a:rPr lang="zh-CN" altLang="en-US" sz="2000" dirty="0"/>
              <a:t>个字时，低字节在前，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高字节在后；存放双字时，低字在前，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高字在后。</a:t>
            </a:r>
          </a:p>
          <a:p>
            <a:pPr>
              <a:buFont typeface="Wingdings" pitchFamily="2" charset="2"/>
              <a:buNone/>
            </a:pPr>
            <a:endParaRPr lang="en-US" altLang="zh-CN" sz="2000" dirty="0"/>
          </a:p>
          <a:p>
            <a:pPr>
              <a:buFont typeface="Wingdings" pitchFamily="2" charset="2"/>
              <a:buNone/>
            </a:pPr>
            <a:endParaRPr lang="zh-CN" altLang="en-US" sz="20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85369" y="2313056"/>
            <a:ext cx="1547224" cy="354782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8328026" y="2636838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8328026" y="2957801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8328026" y="573405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8087383" y="1236166"/>
            <a:ext cx="1531188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内存图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9625014" y="2205038"/>
            <a:ext cx="736099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9603219" y="5797590"/>
            <a:ext cx="1095172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1MB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8183563" y="1751014"/>
            <a:ext cx="1435008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存储单元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6959601" y="1773239"/>
            <a:ext cx="1021433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888163" y="2205038"/>
            <a:ext cx="1390124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00000h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888163" y="2636838"/>
            <a:ext cx="1390124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00001h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6816725" y="5734050"/>
            <a:ext cx="1454244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FFFFFh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7175501" y="4076701"/>
            <a:ext cx="98135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9534443" y="4117503"/>
            <a:ext cx="91723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2782889" y="3627384"/>
            <a:ext cx="3457575" cy="3953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>
            <a:off x="32162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36480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40798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>
            <a:off x="45116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5" name="Line 26"/>
          <p:cNvSpPr>
            <a:spLocks noChangeShapeType="1"/>
          </p:cNvSpPr>
          <p:nvPr/>
        </p:nvSpPr>
        <p:spPr bwMode="auto">
          <a:xfrm>
            <a:off x="49434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5375275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5808663" y="3644901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8" name="Text Box 29"/>
          <p:cNvSpPr txBox="1">
            <a:spLocks noChangeArrowheads="1"/>
          </p:cNvSpPr>
          <p:nvPr/>
        </p:nvSpPr>
        <p:spPr bwMode="auto">
          <a:xfrm>
            <a:off x="1992314" y="3236913"/>
            <a:ext cx="417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位   </a:t>
            </a:r>
            <a:r>
              <a:rPr lang="en-US" altLang="zh-CN" sz="1600">
                <a:solidFill>
                  <a:srgbClr val="000000"/>
                </a:solidFill>
              </a:rPr>
              <a:t>7      6     5      4     3      2      1     0</a:t>
            </a:r>
          </a:p>
        </p:txBody>
      </p:sp>
      <p:sp>
        <p:nvSpPr>
          <p:cNvPr id="18459" name="Text Box 30"/>
          <p:cNvSpPr txBox="1">
            <a:spLocks noChangeArrowheads="1"/>
          </p:cNvSpPr>
          <p:nvPr/>
        </p:nvSpPr>
        <p:spPr bwMode="auto">
          <a:xfrm>
            <a:off x="6096000" y="3644900"/>
            <a:ext cx="1072730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字节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8441495" y="4117503"/>
            <a:ext cx="91723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445119" y="5390997"/>
            <a:ext cx="91723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9434570" y="1759296"/>
            <a:ext cx="1572866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容量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字节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61" y="162869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内存中字节、字、双字的存取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216151" y="928688"/>
            <a:ext cx="5142755" cy="20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例题：</a:t>
            </a:r>
            <a:r>
              <a:rPr lang="en-US" altLang="zh-CN" sz="1800" dirty="0">
                <a:solidFill>
                  <a:srgbClr val="000000"/>
                </a:solidFill>
              </a:rPr>
              <a:t>CL</a:t>
            </a:r>
            <a:r>
              <a:rPr lang="zh-CN" altLang="en-US" sz="1800" dirty="0">
                <a:solidFill>
                  <a:srgbClr val="000000"/>
                </a:solidFill>
              </a:rPr>
              <a:t>中有字节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BX</a:t>
            </a:r>
            <a:r>
              <a:rPr lang="zh-CN" altLang="en-US" sz="1800" dirty="0">
                <a:solidFill>
                  <a:srgbClr val="000000"/>
                </a:solidFill>
              </a:rPr>
              <a:t>中有字</a:t>
            </a:r>
            <a:r>
              <a:rPr lang="en-US" altLang="zh-CN" sz="1800" dirty="0">
                <a:solidFill>
                  <a:srgbClr val="000000"/>
                </a:solidFill>
              </a:rPr>
              <a:t>2000h,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DX:AX</a:t>
            </a:r>
            <a:r>
              <a:rPr lang="zh-CN" altLang="en-US" sz="1800" dirty="0">
                <a:solidFill>
                  <a:srgbClr val="000000"/>
                </a:solidFill>
              </a:rPr>
              <a:t>中有双字</a:t>
            </a:r>
            <a:r>
              <a:rPr lang="en-US" altLang="zh-CN" sz="1800" dirty="0">
                <a:solidFill>
                  <a:srgbClr val="000000"/>
                </a:solidFill>
              </a:rPr>
              <a:t>12345678h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</a:t>
            </a:r>
            <a:r>
              <a:rPr lang="en-US" altLang="zh-CN" sz="1800" dirty="0">
                <a:solidFill>
                  <a:srgbClr val="000000"/>
                </a:solidFill>
              </a:rPr>
              <a:t>(1) </a:t>
            </a:r>
            <a:r>
              <a:rPr lang="zh-CN" altLang="en-US" sz="1800" dirty="0">
                <a:solidFill>
                  <a:srgbClr val="000000"/>
                </a:solidFill>
              </a:rPr>
              <a:t>依次将</a:t>
            </a:r>
            <a:r>
              <a:rPr lang="en-US" altLang="zh-CN" sz="1800" dirty="0">
                <a:solidFill>
                  <a:srgbClr val="000000"/>
                </a:solidFill>
              </a:rPr>
              <a:t>CL,BX,DX:AX</a:t>
            </a:r>
            <a:r>
              <a:rPr lang="zh-CN" altLang="en-US" sz="1800" dirty="0">
                <a:solidFill>
                  <a:srgbClr val="000000"/>
                </a:solidFill>
              </a:rPr>
              <a:t>中的内容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     按照字节、字、双字的结构放入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             内存</a:t>
            </a:r>
            <a:r>
              <a:rPr lang="en-US" altLang="zh-CN" sz="1800" dirty="0">
                <a:solidFill>
                  <a:srgbClr val="000000"/>
                </a:solidFill>
              </a:rPr>
              <a:t>30000h</a:t>
            </a:r>
            <a:r>
              <a:rPr lang="zh-CN" altLang="en-US" sz="1800" dirty="0">
                <a:solidFill>
                  <a:srgbClr val="000000"/>
                </a:solidFill>
              </a:rPr>
              <a:t>处</a:t>
            </a:r>
            <a:br>
              <a:rPr lang="zh-CN" altLang="en-US" sz="1800" dirty="0">
                <a:solidFill>
                  <a:srgbClr val="000000"/>
                </a:solidFill>
              </a:rPr>
            </a:b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8328026" y="3895833"/>
            <a:ext cx="1508701" cy="48730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8328026" y="2636838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8328026" y="4221163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8328026" y="573405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8040688" y="981076"/>
            <a:ext cx="1531188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内存图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9625014" y="2205038"/>
            <a:ext cx="736099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9689302" y="5619926"/>
            <a:ext cx="1095172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1MB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8183563" y="1751014"/>
            <a:ext cx="1435008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存储单元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6959601" y="1773239"/>
            <a:ext cx="1021433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888163" y="2205038"/>
            <a:ext cx="1390124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00000h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672263" y="2924175"/>
            <a:ext cx="1367682" cy="27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</a:t>
            </a:r>
            <a:r>
              <a:rPr lang="en-US" altLang="zh-CN" sz="1300">
                <a:solidFill>
                  <a:srgbClr val="000000"/>
                </a:solidFill>
              </a:rPr>
              <a:t>30000h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30001h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300">
                <a:solidFill>
                  <a:srgbClr val="000000"/>
                </a:solidFill>
              </a:rPr>
              <a:t>    </a:t>
            </a:r>
            <a:r>
              <a:rPr lang="en-US" altLang="zh-CN" sz="1300">
                <a:solidFill>
                  <a:srgbClr val="000000"/>
                </a:solidFill>
              </a:rPr>
              <a:t>30002h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30003h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30004h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30005h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30006h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300">
                <a:solidFill>
                  <a:srgbClr val="000000"/>
                </a:solidFill>
              </a:rPr>
              <a:t>    30007h</a:t>
            </a:r>
            <a:endParaRPr lang="en-US" altLang="zh-CN" sz="13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en-US" altLang="zh-CN" sz="180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6816725" y="5734050"/>
            <a:ext cx="1454244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FFFFFh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7175501" y="2492376"/>
            <a:ext cx="98135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8472489" y="2492376"/>
            <a:ext cx="917239" cy="4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8328026" y="3573463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8328026" y="386080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6" name="Line 23"/>
          <p:cNvSpPr>
            <a:spLocks noChangeShapeType="1"/>
          </p:cNvSpPr>
          <p:nvPr/>
        </p:nvSpPr>
        <p:spPr bwMode="auto">
          <a:xfrm>
            <a:off x="8328026" y="3284538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7" name="Line 24"/>
          <p:cNvSpPr>
            <a:spLocks noChangeShapeType="1"/>
          </p:cNvSpPr>
          <p:nvPr/>
        </p:nvSpPr>
        <p:spPr bwMode="auto">
          <a:xfrm>
            <a:off x="8328026" y="450850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8" name="Line 25"/>
          <p:cNvSpPr>
            <a:spLocks noChangeShapeType="1"/>
          </p:cNvSpPr>
          <p:nvPr/>
        </p:nvSpPr>
        <p:spPr bwMode="auto">
          <a:xfrm>
            <a:off x="8328026" y="299720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>
            <a:off x="8328026" y="4797425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>
            <a:off x="8328026" y="5084763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81" name="Rectangle 29"/>
          <p:cNvSpPr>
            <a:spLocks noChangeArrowheads="1"/>
          </p:cNvSpPr>
          <p:nvPr/>
        </p:nvSpPr>
        <p:spPr bwMode="auto">
          <a:xfrm>
            <a:off x="8472489" y="5300663"/>
            <a:ext cx="840295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8401051" y="2986088"/>
            <a:ext cx="939681" cy="208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41h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20h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78h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56h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34h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500" dirty="0">
                <a:solidFill>
                  <a:srgbClr val="000000"/>
                </a:solidFill>
              </a:rPr>
              <a:t>12h</a:t>
            </a:r>
          </a:p>
        </p:txBody>
      </p:sp>
      <p:sp>
        <p:nvSpPr>
          <p:cNvPr id="19483" name="Line 31"/>
          <p:cNvSpPr>
            <a:spLocks noChangeShapeType="1"/>
          </p:cNvSpPr>
          <p:nvPr/>
        </p:nvSpPr>
        <p:spPr bwMode="auto">
          <a:xfrm>
            <a:off x="5016501" y="3141663"/>
            <a:ext cx="15843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84" name="Rectangle 32"/>
          <p:cNvSpPr>
            <a:spLocks noChangeArrowheads="1"/>
          </p:cNvSpPr>
          <p:nvPr/>
        </p:nvSpPr>
        <p:spPr bwMode="auto">
          <a:xfrm>
            <a:off x="2640013" y="3573463"/>
            <a:ext cx="45720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(2)  </a:t>
            </a:r>
            <a:r>
              <a:rPr lang="zh-CN" altLang="en-US" sz="1800">
                <a:solidFill>
                  <a:srgbClr val="000000"/>
                </a:solidFill>
              </a:rPr>
              <a:t>将内存</a:t>
            </a:r>
            <a:r>
              <a:rPr lang="en-US" altLang="zh-CN" sz="1800">
                <a:solidFill>
                  <a:srgbClr val="000000"/>
                </a:solidFill>
              </a:rPr>
              <a:t>30000</a:t>
            </a:r>
            <a:r>
              <a:rPr lang="zh-CN" altLang="en-US" sz="1800">
                <a:solidFill>
                  <a:srgbClr val="000000"/>
                </a:solidFill>
              </a:rPr>
              <a:t>处的一个字取出送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 入</a:t>
            </a:r>
            <a:r>
              <a:rPr lang="en-US" altLang="zh-CN" sz="1800">
                <a:solidFill>
                  <a:srgbClr val="000000"/>
                </a:solidFill>
              </a:rPr>
              <a:t>BX</a:t>
            </a:r>
            <a:r>
              <a:rPr lang="zh-CN" altLang="en-US" sz="1800">
                <a:solidFill>
                  <a:srgbClr val="000000"/>
                </a:solidFill>
              </a:rPr>
              <a:t>中，将</a:t>
            </a:r>
            <a:r>
              <a:rPr lang="en-US" altLang="zh-CN" sz="1800">
                <a:solidFill>
                  <a:srgbClr val="000000"/>
                </a:solidFill>
              </a:rPr>
              <a:t>30002</a:t>
            </a:r>
            <a:r>
              <a:rPr lang="zh-CN" altLang="en-US" sz="1800">
                <a:solidFill>
                  <a:srgbClr val="000000"/>
                </a:solidFill>
              </a:rPr>
              <a:t>处的一个双字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 送入</a:t>
            </a:r>
            <a:r>
              <a:rPr lang="en-US" altLang="zh-CN" sz="1800">
                <a:solidFill>
                  <a:srgbClr val="000000"/>
                </a:solidFill>
              </a:rPr>
              <a:t>DX:AX</a:t>
            </a:r>
            <a:r>
              <a:rPr lang="zh-CN" altLang="en-US" sz="1800">
                <a:solidFill>
                  <a:srgbClr val="000000"/>
                </a:solidFill>
              </a:rPr>
              <a:t>中；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则   </a:t>
            </a:r>
            <a:r>
              <a:rPr lang="en-US" altLang="zh-CN" sz="1800">
                <a:solidFill>
                  <a:srgbClr val="000000"/>
                </a:solidFill>
              </a:rPr>
              <a:t>BX=0041h,BH=00h,BL=41h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       </a:t>
            </a:r>
            <a:r>
              <a:rPr lang="en-US" altLang="zh-CN" sz="1800">
                <a:solidFill>
                  <a:srgbClr val="000000"/>
                </a:solidFill>
              </a:rPr>
              <a:t>AX=7820h,AH=78h,AL=20h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       DX=3456h,DH=34h,DL=56h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</a:t>
            </a:r>
            <a:r>
              <a:rPr lang="zh-CN" altLang="en-US" sz="1800">
                <a:solidFill>
                  <a:srgbClr val="000000"/>
                </a:solidFill>
              </a:rPr>
              <a:t>新的字为</a:t>
            </a:r>
            <a:r>
              <a:rPr lang="en-US" altLang="zh-CN" sz="1800">
                <a:solidFill>
                  <a:srgbClr val="000000"/>
                </a:solidFill>
              </a:rPr>
              <a:t>4100h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</a:t>
            </a:r>
            <a:r>
              <a:rPr lang="zh-CN" altLang="en-US" sz="1800">
                <a:solidFill>
                  <a:srgbClr val="000000"/>
                </a:solidFill>
              </a:rPr>
              <a:t>新的双字为</a:t>
            </a:r>
            <a:r>
              <a:rPr lang="en-US" altLang="zh-CN" sz="1800">
                <a:solidFill>
                  <a:srgbClr val="000000"/>
                </a:solidFill>
              </a:rPr>
              <a:t>34567820h</a:t>
            </a:r>
            <a:endParaRPr lang="zh-CN" altLang="en-US" sz="180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               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8302704" y="2302788"/>
            <a:ext cx="1547224" cy="354782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9434570" y="1759296"/>
            <a:ext cx="1572866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容量</a:t>
            </a:r>
            <a:r>
              <a:rPr lang="en-US" altLang="zh-CN" sz="1600" dirty="0">
                <a:solidFill>
                  <a:srgbClr val="000000"/>
                </a:solidFill>
              </a:rPr>
              <a:t>(</a:t>
            </a:r>
            <a:r>
              <a:rPr lang="zh-CN" altLang="en-US" sz="1600" dirty="0">
                <a:solidFill>
                  <a:srgbClr val="000000"/>
                </a:solidFill>
              </a:rPr>
              <a:t>字节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5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4344" y="180602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逻辑地址和物理地址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889480" y="865332"/>
            <a:ext cx="5216493" cy="60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16</a:t>
            </a:r>
            <a:r>
              <a:rPr lang="zh-CN" altLang="en-US" sz="1800" dirty="0">
                <a:solidFill>
                  <a:srgbClr val="000000"/>
                </a:solidFill>
              </a:rPr>
              <a:t>位地址寄存器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指针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来表示地址时，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最多可寻址</a:t>
            </a:r>
            <a:r>
              <a:rPr lang="en-US" altLang="zh-CN" sz="1800" dirty="0">
                <a:solidFill>
                  <a:srgbClr val="000000"/>
                </a:solidFill>
              </a:rPr>
              <a:t>64 KB</a:t>
            </a:r>
            <a:r>
              <a:rPr lang="zh-CN" altLang="en-US" sz="1800" dirty="0">
                <a:solidFill>
                  <a:srgbClr val="000000"/>
                </a:solidFill>
              </a:rPr>
              <a:t>。要表示</a:t>
            </a:r>
            <a:r>
              <a:rPr lang="en-US" altLang="zh-CN" sz="1800" dirty="0">
                <a:solidFill>
                  <a:srgbClr val="000000"/>
                </a:solidFill>
              </a:rPr>
              <a:t>20</a:t>
            </a:r>
            <a:r>
              <a:rPr lang="zh-CN" altLang="en-US" sz="1800" dirty="0">
                <a:solidFill>
                  <a:srgbClr val="000000"/>
                </a:solidFill>
              </a:rPr>
              <a:t>位地址，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需要对内存进行分段，然后用一个寄存器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段寄存器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表示段地址，用另一个寄存器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指针寄存器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表示段内地址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偏移值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可将</a:t>
            </a:r>
            <a:r>
              <a:rPr lang="en-US" altLang="zh-CN" sz="1800" dirty="0">
                <a:solidFill>
                  <a:srgbClr val="000000"/>
                </a:solidFill>
              </a:rPr>
              <a:t>1MB</a:t>
            </a:r>
            <a:r>
              <a:rPr lang="zh-CN" altLang="en-US" sz="1800" dirty="0">
                <a:solidFill>
                  <a:srgbClr val="000000"/>
                </a:solidFill>
              </a:rPr>
              <a:t>内存分段，每段最大</a:t>
            </a:r>
            <a:r>
              <a:rPr lang="en-US" altLang="zh-CN" sz="1800" dirty="0">
                <a:solidFill>
                  <a:srgbClr val="000000"/>
                </a:solidFill>
              </a:rPr>
              <a:t>64KB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物理地址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20</a:t>
            </a:r>
            <a:r>
              <a:rPr lang="zh-CN" altLang="en-US" sz="1800" dirty="0">
                <a:solidFill>
                  <a:srgbClr val="000000"/>
                </a:solidFill>
              </a:rPr>
              <a:t>位二进制表示，且与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内存单元一一对应的地址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逻辑地址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sz="1800" dirty="0">
                <a:solidFill>
                  <a:srgbClr val="000000"/>
                </a:solidFill>
              </a:rPr>
              <a:t>用段地址和偏移值组合来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表示的内存地址。常写成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800" dirty="0">
                <a:solidFill>
                  <a:srgbClr val="000000"/>
                </a:solidFill>
              </a:rPr>
              <a:t>段地址：偏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移值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1800" dirty="0">
                <a:solidFill>
                  <a:srgbClr val="000000"/>
                </a:solidFill>
              </a:rPr>
              <a:t>的形式。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段地址</a:t>
            </a:r>
            <a:r>
              <a:rPr lang="en-US" altLang="zh-CN" sz="1800" dirty="0">
                <a:solidFill>
                  <a:srgbClr val="000000"/>
                </a:solidFill>
              </a:rPr>
              <a:t>×16D(10h) + </a:t>
            </a:r>
            <a:r>
              <a:rPr lang="zh-CN" altLang="en-US" sz="1800" dirty="0">
                <a:solidFill>
                  <a:srgbClr val="000000"/>
                </a:solidFill>
              </a:rPr>
              <a:t>偏移地址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zh-CN" altLang="en-US" sz="1800" dirty="0">
                <a:solidFill>
                  <a:srgbClr val="000000"/>
                </a:solidFill>
              </a:rPr>
              <a:t>物理地址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一个物理地址可能有多个逻辑地址的组合。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</a:rPr>
              <a:t>典型的程序在内存中执行时，一般都有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代码段、数据段、堆栈段，其段地址分别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   用</a:t>
            </a:r>
            <a:r>
              <a:rPr lang="en-US" altLang="zh-CN" sz="1800" dirty="0">
                <a:solidFill>
                  <a:srgbClr val="000000"/>
                </a:solidFill>
              </a:rPr>
              <a:t>CS,DS,SS</a:t>
            </a:r>
            <a:r>
              <a:rPr lang="zh-CN" altLang="en-US" sz="1800" dirty="0">
                <a:solidFill>
                  <a:srgbClr val="000000"/>
                </a:solidFill>
              </a:rPr>
              <a:t>来存放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指向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br>
              <a:rPr lang="zh-CN" altLang="en-US" sz="1800" dirty="0">
                <a:solidFill>
                  <a:srgbClr val="000000"/>
                </a:solidFill>
              </a:rPr>
            </a:br>
            <a:br>
              <a:rPr lang="zh-CN" altLang="en-US" sz="1800" dirty="0">
                <a:solidFill>
                  <a:srgbClr val="000000"/>
                </a:solidFill>
              </a:rPr>
            </a:b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7391401" y="1359640"/>
            <a:ext cx="2879725" cy="3953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816725" y="1001713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</a:rPr>
              <a:t>19                                            0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6167438" y="1196976"/>
            <a:ext cx="1162498" cy="5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</a:t>
            </a:r>
            <a:r>
              <a:rPr lang="zh-CN" altLang="en-US" sz="1400">
                <a:solidFill>
                  <a:srgbClr val="000000"/>
                </a:solidFill>
              </a:rPr>
              <a:t>物理</a:t>
            </a:r>
            <a:br>
              <a:rPr lang="zh-CN" altLang="en-US" sz="1400">
                <a:solidFill>
                  <a:srgbClr val="000000"/>
                </a:solidFill>
              </a:rPr>
            </a:br>
            <a:r>
              <a:rPr lang="zh-CN" altLang="en-US" sz="140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8256589" y="3231303"/>
            <a:ext cx="2014537" cy="3953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6816725" y="2924176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</a:rPr>
              <a:t>                16                 4 3       0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6022975" y="3141664"/>
            <a:ext cx="1162498" cy="5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</a:t>
            </a:r>
            <a:r>
              <a:rPr lang="zh-CN" altLang="en-US" sz="1400">
                <a:solidFill>
                  <a:srgbClr val="000000"/>
                </a:solidFill>
              </a:rPr>
              <a:t>偏移</a:t>
            </a:r>
            <a:br>
              <a:rPr lang="zh-CN" altLang="en-US" sz="1400">
                <a:solidFill>
                  <a:srgbClr val="000000"/>
                </a:solidFill>
              </a:rPr>
            </a:br>
            <a:r>
              <a:rPr lang="zh-CN" altLang="en-US" sz="140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7392988" y="2583603"/>
            <a:ext cx="2159000" cy="3953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6816725" y="220503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</a:rPr>
              <a:t>16                                0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5951538" y="2565400"/>
            <a:ext cx="1338828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   </a:t>
            </a:r>
            <a:r>
              <a:rPr lang="zh-CN" altLang="en-US" sz="1400">
                <a:solidFill>
                  <a:srgbClr val="000000"/>
                </a:solidFill>
              </a:rPr>
              <a:t>段地址</a:t>
            </a:r>
          </a:p>
        </p:txBody>
      </p:sp>
      <p:sp>
        <p:nvSpPr>
          <p:cNvPr id="20493" name="Text Box 15"/>
          <p:cNvSpPr txBox="1">
            <a:spLocks noChangeArrowheads="1"/>
          </p:cNvSpPr>
          <p:nvPr/>
        </p:nvSpPr>
        <p:spPr bwMode="auto">
          <a:xfrm>
            <a:off x="6621295" y="4187486"/>
            <a:ext cx="2383986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物理地址 </a:t>
            </a:r>
            <a:r>
              <a:rPr lang="en-US" altLang="zh-CN" sz="1800" dirty="0">
                <a:solidFill>
                  <a:srgbClr val="000000"/>
                </a:solidFill>
              </a:rPr>
              <a:t>12345h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>
            <a:off x="7896225" y="47244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495" name="Text Box 17"/>
          <p:cNvSpPr txBox="1">
            <a:spLocks noChangeArrowheads="1"/>
          </p:cNvSpPr>
          <p:nvPr/>
        </p:nvSpPr>
        <p:spPr bwMode="auto">
          <a:xfrm>
            <a:off x="8328026" y="4665663"/>
            <a:ext cx="1992853" cy="178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1000h:2345h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1001h:2335h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1002h:2325h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1800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en-US" altLang="zh-CN" sz="180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1234h:0001h</a:t>
            </a:r>
          </a:p>
        </p:txBody>
      </p: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7892900" y="4292600"/>
            <a:ext cx="363689" cy="200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</a:rPr>
              <a:t>逻辑地址组合</a:t>
            </a:r>
          </a:p>
        </p:txBody>
      </p:sp>
    </p:spTree>
    <p:extLst>
      <p:ext uri="{BB962C8B-B14F-4D97-AF65-F5344CB8AC3E}">
        <p14:creationId xmlns:p14="http://schemas.microsoft.com/office/powerpoint/2010/main" val="1589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199519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000" i="0">
                <a:solidFill>
                  <a:srgbClr val="0070C0"/>
                </a:solidFill>
              </a:rPr>
              <a:t>2.4 </a:t>
            </a:r>
            <a:r>
              <a:rPr lang="zh-CN" altLang="en-US" sz="3000" i="0">
                <a:solidFill>
                  <a:srgbClr val="0070C0"/>
                </a:solidFill>
              </a:rPr>
              <a:t>堆栈的组成和操作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255" y="1143000"/>
            <a:ext cx="9954490" cy="4757738"/>
          </a:xfrm>
        </p:spPr>
        <p:txBody>
          <a:bodyPr/>
          <a:lstStyle/>
          <a:p>
            <a:r>
              <a:rPr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堆栈</a:t>
            </a:r>
            <a:r>
              <a:rPr lang="zh-CN" altLang="en-US" sz="1800" dirty="0"/>
              <a:t>是内存中由</a:t>
            </a:r>
            <a:r>
              <a:rPr lang="en-US" altLang="zh-CN" sz="1800" dirty="0"/>
              <a:t>SS</a:t>
            </a:r>
            <a:r>
              <a:rPr lang="zh-CN" altLang="en-US" sz="1800" dirty="0"/>
              <a:t>和</a:t>
            </a:r>
            <a:r>
              <a:rPr lang="en-US" altLang="zh-CN" sz="1800" dirty="0"/>
              <a:t>SP</a:t>
            </a:r>
            <a:r>
              <a:rPr lang="zh-CN" altLang="en-US" sz="1800" dirty="0"/>
              <a:t>确定的一块特殊的内存区域。它严格按照</a:t>
            </a:r>
            <a:r>
              <a:rPr lang="zh-CN" altLang="en-US" sz="1800" dirty="0">
                <a:latin typeface="宋体" panose="02010600030101010101" pitchFamily="2" charset="-122"/>
              </a:rPr>
              <a:t>“</a:t>
            </a:r>
            <a:r>
              <a:rPr lang="zh-CN" altLang="en-US" sz="1800" dirty="0"/>
              <a:t>先进后出</a:t>
            </a:r>
            <a:r>
              <a:rPr lang="zh-CN" altLang="en-US" sz="1800" dirty="0">
                <a:latin typeface="宋体" panose="02010600030101010101" pitchFamily="2" charset="-122"/>
              </a:rPr>
              <a:t>”</a:t>
            </a:r>
            <a:r>
              <a:rPr lang="zh-CN" altLang="en-US" sz="1800" dirty="0"/>
              <a:t>的方式工作。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例如：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SS=2000h,SP=0100h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则堆栈区域为：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2000h:0000h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       至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2000h:00FFh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栈顶指针值为</a:t>
            </a:r>
            <a:r>
              <a:rPr lang="en-US" altLang="zh-CN" sz="1800" dirty="0"/>
              <a:t>0100h</a:t>
            </a:r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压栈操作：                       出栈操作：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/>
              <a:t>PUSH    OP</a:t>
            </a:r>
            <a:r>
              <a:rPr lang="zh-CN" altLang="en-US" sz="1800" dirty="0"/>
              <a:t>（操作数）    </a:t>
            </a:r>
            <a:r>
              <a:rPr lang="en-US" altLang="zh-CN" sz="1800" dirty="0"/>
              <a:t>POP    OP</a:t>
            </a:r>
            <a:r>
              <a:rPr lang="zh-CN" altLang="en-US" sz="1800" dirty="0"/>
              <a:t>（操作数）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  则</a:t>
            </a:r>
            <a:r>
              <a:rPr lang="en-US" altLang="zh-CN" sz="1800" dirty="0"/>
              <a:t>(1)  SP=SP-2                 </a:t>
            </a:r>
            <a:r>
              <a:rPr lang="zh-CN" altLang="en-US" sz="1800" dirty="0"/>
              <a:t>则</a:t>
            </a:r>
            <a:r>
              <a:rPr lang="zh-CN" altLang="en-US" sz="1800" dirty="0"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ym typeface="Wingdings" panose="05000000000000000000" pitchFamily="2" charset="2"/>
              </a:rPr>
              <a:t>(1)  OP       SS:[SP]</a:t>
            </a:r>
            <a:endParaRPr lang="en-US" altLang="zh-CN" sz="1800" dirty="0"/>
          </a:p>
          <a:p>
            <a:pPr>
              <a:buFont typeface="Wingdings" pitchFamily="2" charset="2"/>
              <a:buNone/>
            </a:pPr>
            <a:r>
              <a:rPr lang="en-US" altLang="zh-CN" sz="1800" dirty="0"/>
              <a:t>           (2) OP     SS:[SP]                 (2)  SP=SP+2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174181" y="2058835"/>
            <a:ext cx="1140063" cy="186213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20188" y="2009775"/>
            <a:ext cx="1324402" cy="190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20000h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200FFh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061364" y="2055759"/>
            <a:ext cx="826800" cy="4144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011191" y="3878364"/>
            <a:ext cx="805533" cy="374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087939" y="2060576"/>
            <a:ext cx="18002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SS   2000h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087939" y="3789363"/>
            <a:ext cx="607859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008562" y="3860800"/>
            <a:ext cx="18081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SP    0100h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6816727" y="4076700"/>
            <a:ext cx="2158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6496875" y="2155914"/>
            <a:ext cx="1734770" cy="23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2000h:0000h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2000h:00FFh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2000h:0100h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V="1">
            <a:off x="8381423" y="2728621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8231645" y="2272830"/>
            <a:ext cx="876513" cy="143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压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栈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方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向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8522706" y="3915644"/>
            <a:ext cx="3201416" cy="92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栈顶：</a:t>
            </a:r>
            <a:r>
              <a:rPr lang="en-US" altLang="zh-CN" sz="1600" dirty="0">
                <a:solidFill>
                  <a:srgbClr val="000000"/>
                </a:solidFill>
              </a:rPr>
              <a:t>20100h</a:t>
            </a:r>
            <a:br>
              <a:rPr lang="en-US" altLang="zh-CN" sz="1600" dirty="0">
                <a:solidFill>
                  <a:srgbClr val="000000"/>
                </a:solidFill>
              </a:rPr>
            </a:br>
            <a:r>
              <a:rPr lang="en-US" altLang="zh-CN" sz="1600" dirty="0">
                <a:solidFill>
                  <a:srgbClr val="000000"/>
                </a:solidFill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栈顶在堆栈区外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1522" name="Line 20"/>
          <p:cNvSpPr>
            <a:spLocks noChangeShapeType="1"/>
          </p:cNvSpPr>
          <p:nvPr/>
        </p:nvSpPr>
        <p:spPr bwMode="auto">
          <a:xfrm>
            <a:off x="3165331" y="5533159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23" name="Line 21"/>
          <p:cNvSpPr>
            <a:spLocks noChangeShapeType="1"/>
          </p:cNvSpPr>
          <p:nvPr/>
        </p:nvSpPr>
        <p:spPr bwMode="auto">
          <a:xfrm flipH="1">
            <a:off x="6118853" y="514508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9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268" y="195229"/>
            <a:ext cx="7010400" cy="452945"/>
          </a:xfrm>
        </p:spPr>
        <p:txBody>
          <a:bodyPr/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课程的总体安排</a:t>
            </a:r>
            <a:r>
              <a:rPr lang="en-US" altLang="zh-CN" sz="3000" i="0" dirty="0">
                <a:solidFill>
                  <a:srgbClr val="0070C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000" i="0" dirty="0">
                <a:solidFill>
                  <a:srgbClr val="0070C0"/>
                </a:solidFill>
              </a:rPr>
              <a:t>教学内容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673" y="1050903"/>
            <a:ext cx="8223571" cy="5280025"/>
          </a:xfrm>
        </p:spPr>
        <p:txBody>
          <a:bodyPr/>
          <a:lstStyle/>
          <a:p>
            <a:r>
              <a:rPr lang="zh-CN" altLang="en-US" dirty="0"/>
              <a:t>从指令级理解和实践计算机的基本组成和设计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sz="2000" dirty="0"/>
              <a:t>1. </a:t>
            </a:r>
            <a:r>
              <a:rPr lang="zh-CN" altLang="en-US" sz="2000" dirty="0"/>
              <a:t>基本组成</a:t>
            </a:r>
            <a:r>
              <a:rPr lang="en-US" altLang="zh-CN" sz="2000" dirty="0"/>
              <a:t>: </a:t>
            </a:r>
            <a:r>
              <a:rPr lang="zh-CN" altLang="en-US" sz="2000" dirty="0"/>
              <a:t>以</a:t>
            </a:r>
            <a:r>
              <a:rPr lang="en-US" altLang="zh-CN" sz="2000" dirty="0"/>
              <a:t>Intel 80x86</a:t>
            </a:r>
            <a:r>
              <a:rPr lang="zh-CN" altLang="en-US" sz="2000" dirty="0"/>
              <a:t>为</a:t>
            </a:r>
            <a:r>
              <a:rPr lang="en-US" altLang="zh-CN" sz="2000" dirty="0"/>
              <a:t>CPU</a:t>
            </a:r>
            <a:r>
              <a:rPr lang="zh-CN" altLang="en-US" sz="2000" dirty="0"/>
              <a:t>的</a:t>
            </a:r>
            <a:r>
              <a:rPr lang="en-US" altLang="zh-CN" sz="2000" dirty="0"/>
              <a:t>PC</a:t>
            </a:r>
            <a:r>
              <a:rPr lang="zh-CN" altLang="en-US" sz="2000" dirty="0"/>
              <a:t>机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2. </a:t>
            </a:r>
            <a:r>
              <a:rPr lang="en-US" altLang="zh-CN" sz="2000" dirty="0" err="1"/>
              <a:t>CPU:Intel</a:t>
            </a:r>
            <a:r>
              <a:rPr lang="en-US" altLang="zh-CN" sz="2000" dirty="0"/>
              <a:t> 8086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3. </a:t>
            </a:r>
            <a:r>
              <a:rPr lang="zh-CN" altLang="en-US" sz="2000" dirty="0"/>
              <a:t>存储系统</a:t>
            </a:r>
            <a:r>
              <a:rPr lang="en-US" altLang="zh-CN" sz="2000" dirty="0"/>
              <a:t>:PC </a:t>
            </a:r>
            <a:r>
              <a:rPr lang="zh-CN" altLang="en-US" sz="2000" dirty="0"/>
              <a:t>内存的组织、寻址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4. </a:t>
            </a:r>
            <a:r>
              <a:rPr lang="zh-CN" altLang="en-US" sz="2000" dirty="0"/>
              <a:t>指令系统设计</a:t>
            </a:r>
            <a:r>
              <a:rPr lang="en-US" altLang="zh-CN" sz="2000" dirty="0"/>
              <a:t>:Intel 8086</a:t>
            </a:r>
            <a:r>
              <a:rPr lang="zh-CN" altLang="en-US" sz="2000" dirty="0"/>
              <a:t>的指令系统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5. I/O:PC</a:t>
            </a:r>
            <a:r>
              <a:rPr lang="zh-CN" altLang="en-US" sz="2000" dirty="0"/>
              <a:t>机的</a:t>
            </a:r>
            <a:r>
              <a:rPr lang="en-US" altLang="zh-CN" sz="2000" dirty="0"/>
              <a:t>I/O</a:t>
            </a:r>
            <a:r>
              <a:rPr lang="zh-CN" altLang="en-US" sz="2000" dirty="0"/>
              <a:t>部分</a:t>
            </a:r>
          </a:p>
          <a:p>
            <a:r>
              <a:rPr lang="zh-CN" altLang="en-US" dirty="0"/>
              <a:t>汇编级的程序设计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sz="2000" dirty="0"/>
              <a:t>1. </a:t>
            </a:r>
            <a:r>
              <a:rPr lang="zh-CN" altLang="en-US" sz="2000" dirty="0"/>
              <a:t>指令、伪指令、汇编程序的基本结构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2. </a:t>
            </a:r>
            <a:r>
              <a:rPr lang="zh-CN" altLang="en-US" sz="2000" dirty="0"/>
              <a:t>围绕</a:t>
            </a:r>
            <a:r>
              <a:rPr lang="en-US" altLang="zh-CN" sz="2000" dirty="0"/>
              <a:t>CPU,</a:t>
            </a:r>
            <a:r>
              <a:rPr lang="zh-CN" altLang="en-US" sz="2000" dirty="0"/>
              <a:t>内存系统间的基本编程技术</a:t>
            </a:r>
            <a:r>
              <a:rPr lang="en-US" altLang="zh-CN" sz="2000" dirty="0"/>
              <a:t>:</a:t>
            </a:r>
            <a:r>
              <a:rPr lang="zh-CN" altLang="en-US" sz="2000" dirty="0"/>
              <a:t>算术运算、逻辑运算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   代码转换、串处理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3. I/O</a:t>
            </a:r>
            <a:r>
              <a:rPr lang="zh-CN" altLang="en-US" sz="2000" dirty="0"/>
              <a:t>程序设计</a:t>
            </a:r>
            <a:r>
              <a:rPr lang="en-US" altLang="zh-CN" sz="2000" dirty="0"/>
              <a:t>:I/O</a:t>
            </a:r>
            <a:r>
              <a:rPr lang="zh-CN" altLang="en-US" sz="2000" dirty="0"/>
              <a:t>直接编程</a:t>
            </a:r>
            <a:r>
              <a:rPr lang="en-US" altLang="zh-CN" sz="2000" dirty="0"/>
              <a:t>, </a:t>
            </a:r>
            <a:r>
              <a:rPr lang="zh-CN" altLang="en-US" sz="2000" dirty="0"/>
              <a:t>基本输入输出，中断程序设计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   文件系统的底层编程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4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268" y="149180"/>
            <a:ext cx="7010400" cy="452945"/>
          </a:xfrm>
        </p:spPr>
        <p:txBody>
          <a:bodyPr/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课程的总体安排</a:t>
            </a:r>
            <a:r>
              <a:rPr lang="en-US" altLang="zh-CN" sz="3000" i="0" dirty="0">
                <a:solidFill>
                  <a:srgbClr val="0070C0"/>
                </a:solidFill>
              </a:rPr>
              <a:t>——</a:t>
            </a:r>
            <a:r>
              <a:rPr lang="zh-CN" altLang="en-US" sz="3000" i="0" dirty="0">
                <a:solidFill>
                  <a:srgbClr val="0070C0"/>
                </a:solidFill>
              </a:rPr>
              <a:t>教材、实验环节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295" y="894893"/>
            <a:ext cx="9909978" cy="5182860"/>
          </a:xfrm>
          <a:noFill/>
        </p:spPr>
        <p:txBody>
          <a:bodyPr vert="horz" wrap="square" lIns="63500" tIns="97200" rIns="63500" bIns="612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教材及参考书</a:t>
            </a:r>
          </a:p>
          <a:p>
            <a:pPr lvl="1" indent="-204788"/>
            <a:r>
              <a:rPr lang="zh-CN" altLang="en-US" dirty="0">
                <a:latin typeface="宋体" panose="02010600030101010101" pitchFamily="2" charset="-122"/>
              </a:rPr>
              <a:t>教材：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《IBM PC</a:t>
            </a:r>
            <a:r>
              <a:rPr lang="zh-CN" altLang="en-US" dirty="0">
                <a:latin typeface="宋体" panose="02010600030101010101" pitchFamily="2" charset="-122"/>
              </a:rPr>
              <a:t>汇编语言程序设计</a:t>
            </a:r>
            <a:r>
              <a:rPr lang="en-US" altLang="zh-CN" dirty="0">
                <a:latin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</a:rPr>
              <a:t>，科学出版社，熊桂喜 编著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（将在在线教学平台推送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pdf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文件）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  <a:p>
            <a:pPr lvl="1" indent="-204788"/>
            <a:r>
              <a:rPr lang="zh-CN" altLang="en-US" dirty="0">
                <a:latin typeface="宋体" panose="02010600030101010101" pitchFamily="2" charset="-122"/>
              </a:rPr>
              <a:t>参考书：</a:t>
            </a:r>
          </a:p>
          <a:p>
            <a:pPr marL="463550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1.《 IBM PC</a:t>
            </a:r>
            <a:r>
              <a:rPr lang="zh-CN" altLang="en-US" dirty="0">
                <a:latin typeface="宋体" panose="02010600030101010101" pitchFamily="2" charset="-122"/>
              </a:rPr>
              <a:t>汇编语言程序设计</a:t>
            </a:r>
            <a:r>
              <a:rPr lang="en-US" altLang="zh-CN" dirty="0">
                <a:latin typeface="宋体" panose="02010600030101010101" pitchFamily="2" charset="-122"/>
              </a:rPr>
              <a:t>》(</a:t>
            </a: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版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，清华大学出版社，沈美明编著</a:t>
            </a:r>
            <a:br>
              <a:rPr lang="en-US" altLang="zh-CN" dirty="0">
                <a:latin typeface="宋体" panose="02010600030101010101" pitchFamily="2" charset="-122"/>
              </a:rPr>
            </a:b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2.《Intel</a:t>
            </a:r>
            <a:r>
              <a:rPr lang="zh-CN" altLang="en-US" dirty="0">
                <a:latin typeface="宋体" panose="02010600030101010101" pitchFamily="2" charset="-122"/>
              </a:rPr>
              <a:t>微处理器全系列：结构、编程与接口</a:t>
            </a:r>
            <a:r>
              <a:rPr lang="en-US" altLang="zh-CN" dirty="0">
                <a:latin typeface="宋体" panose="02010600030101010101" pitchFamily="2" charset="-122"/>
              </a:rPr>
              <a:t>》,</a:t>
            </a:r>
            <a:r>
              <a:rPr lang="zh-CN" altLang="en-US" dirty="0">
                <a:latin typeface="宋体" panose="02010600030101010101" pitchFamily="2" charset="-122"/>
              </a:rPr>
              <a:t>电子工业出版社，金惠华 等译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上机实验：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在教学实验中心安排上机，当天上传在线教学平台</a:t>
            </a:r>
          </a:p>
          <a:p>
            <a:pPr lvl="1" indent="-204788"/>
            <a:r>
              <a:rPr lang="en-US" altLang="zh-CN" dirty="0">
                <a:latin typeface="宋体" panose="02010600030101010101" pitchFamily="2" charset="-122"/>
              </a:rPr>
              <a:t>MASM</a:t>
            </a:r>
            <a:r>
              <a:rPr lang="zh-CN" altLang="en-US" dirty="0">
                <a:latin typeface="宋体" panose="02010600030101010101" pitchFamily="2" charset="-122"/>
              </a:rPr>
              <a:t>下编程、调试的基本技术</a:t>
            </a:r>
          </a:p>
          <a:p>
            <a:pPr lvl="1" indent="-204788"/>
            <a:r>
              <a:rPr lang="zh-CN" altLang="en-US" dirty="0">
                <a:latin typeface="宋体" panose="02010600030101010101" pitchFamily="2" charset="-122"/>
              </a:rPr>
              <a:t>基本程序设计编程：</a:t>
            </a:r>
            <a:r>
              <a:rPr lang="en-US" altLang="zh-CN" dirty="0">
                <a:latin typeface="宋体" panose="02010600030101010101" pitchFamily="2" charset="-122"/>
              </a:rPr>
              <a:t>6-8</a:t>
            </a:r>
            <a:r>
              <a:rPr lang="zh-CN" altLang="en-US" dirty="0">
                <a:latin typeface="宋体" panose="02010600030101010101" pitchFamily="2" charset="-122"/>
              </a:rPr>
              <a:t>道上机题</a:t>
            </a:r>
          </a:p>
          <a:p>
            <a:pPr lvl="1" indent="-204788"/>
            <a:r>
              <a:rPr lang="en-US" altLang="zh-CN" dirty="0">
                <a:latin typeface="宋体" panose="02010600030101010101" pitchFamily="2" charset="-122"/>
              </a:rPr>
              <a:t>1-3</a:t>
            </a:r>
            <a:r>
              <a:rPr lang="zh-CN" altLang="en-US" dirty="0">
                <a:latin typeface="宋体" panose="02010600030101010101" pitchFamily="2" charset="-122"/>
              </a:rPr>
              <a:t>道综合设计题</a:t>
            </a:r>
            <a:r>
              <a:rPr lang="en-US" altLang="zh-CN" dirty="0">
                <a:latin typeface="宋体" panose="02010600030101010101" pitchFamily="2" charset="-122"/>
              </a:rPr>
              <a:t>(Project </a:t>
            </a:r>
            <a:r>
              <a:rPr lang="zh-CN" altLang="en-US" dirty="0">
                <a:latin typeface="宋体" panose="02010600030101010101" pitchFamily="2" charset="-122"/>
              </a:rPr>
              <a:t>作业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考核考试</a:t>
            </a:r>
          </a:p>
          <a:p>
            <a:pPr lvl="1" indent="-204788"/>
            <a:r>
              <a:rPr lang="zh-CN" altLang="en-US" dirty="0">
                <a:latin typeface="宋体" panose="02010600030101010101" pitchFamily="2" charset="-122"/>
              </a:rPr>
              <a:t>笔试：闭卷考试</a:t>
            </a:r>
          </a:p>
          <a:p>
            <a:pPr lvl="1" indent="-204788"/>
            <a:r>
              <a:rPr lang="zh-CN" altLang="en-US" dirty="0">
                <a:latin typeface="宋体" panose="02010600030101010101" pitchFamily="2" charset="-122"/>
              </a:rPr>
              <a:t>考核：上机作业、考勤打卡</a:t>
            </a:r>
          </a:p>
        </p:txBody>
      </p:sp>
    </p:spTree>
    <p:extLst>
      <p:ext uri="{BB962C8B-B14F-4D97-AF65-F5344CB8AC3E}">
        <p14:creationId xmlns:p14="http://schemas.microsoft.com/office/powerpoint/2010/main" val="7771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440239" y="981076"/>
            <a:ext cx="3835987" cy="479747"/>
          </a:xfrm>
        </p:spPr>
        <p:txBody>
          <a:bodyPr/>
          <a:lstStyle/>
          <a:p>
            <a:r>
              <a:rPr lang="zh-CN" altLang="en-US" sz="3200" i="0"/>
              <a:t>第一部分：基础知识</a:t>
            </a:r>
            <a:endParaRPr lang="en-US" altLang="zh-CN" sz="3200" i="0"/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2927351" y="1916114"/>
            <a:ext cx="6480175" cy="3140075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ea1JpnChsDbPeriod"/>
            </a:pPr>
            <a:r>
              <a:rPr lang="zh-CN" altLang="en-US">
                <a:solidFill>
                  <a:srgbClr val="000000"/>
                </a:solidFill>
              </a:rPr>
              <a:t>数制、代码与计算机输入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zh-CN" altLang="en-US">
                <a:solidFill>
                  <a:srgbClr val="000000"/>
                </a:solidFill>
              </a:rPr>
              <a:t>输出的基本过程</a:t>
            </a: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00"/>
                </a:solidFill>
              </a:rPr>
              <a:t>二进制、十进制、十六进制数在计算机中的作用</a:t>
            </a: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00"/>
                </a:solidFill>
              </a:rPr>
              <a:t>数值、代码在计算机中的作用</a:t>
            </a: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000000"/>
                </a:solidFill>
              </a:rPr>
              <a:t>ASCII</a:t>
            </a:r>
            <a:r>
              <a:rPr lang="zh-CN" altLang="en-US">
                <a:solidFill>
                  <a:srgbClr val="000000"/>
                </a:solidFill>
              </a:rPr>
              <a:t>码和</a:t>
            </a:r>
            <a:r>
              <a:rPr lang="en-US" altLang="zh-CN">
                <a:solidFill>
                  <a:srgbClr val="000000"/>
                </a:solidFill>
              </a:rPr>
              <a:t>GB</a:t>
            </a:r>
            <a:r>
              <a:rPr lang="zh-CN" altLang="en-US">
                <a:solidFill>
                  <a:srgbClr val="000000"/>
                </a:solidFill>
              </a:rPr>
              <a:t>汉字编码</a:t>
            </a:r>
          </a:p>
          <a:p>
            <a:pPr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ea1JpnChsDbPeriod"/>
            </a:pPr>
            <a:r>
              <a:rPr lang="en-US" altLang="zh-CN">
                <a:solidFill>
                  <a:srgbClr val="000000"/>
                </a:solidFill>
              </a:rPr>
              <a:t>IBM-PC</a:t>
            </a:r>
            <a:r>
              <a:rPr lang="zh-CN" altLang="en-US">
                <a:solidFill>
                  <a:srgbClr val="000000"/>
                </a:solidFill>
              </a:rPr>
              <a:t>计算机组织</a:t>
            </a: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000000"/>
                </a:solidFill>
              </a:rPr>
              <a:t>PC</a:t>
            </a:r>
            <a:r>
              <a:rPr lang="zh-CN" altLang="en-US">
                <a:solidFill>
                  <a:srgbClr val="000000"/>
                </a:solidFill>
              </a:rPr>
              <a:t>机的基本组成</a:t>
            </a: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en-US" altLang="zh-CN">
                <a:solidFill>
                  <a:srgbClr val="000000"/>
                </a:solidFill>
              </a:rPr>
              <a:t>Intel 8086 CPU</a:t>
            </a:r>
            <a:endParaRPr lang="zh-CN" altLang="en-US">
              <a:solidFill>
                <a:srgbClr val="000000"/>
              </a:solidFill>
            </a:endParaRPr>
          </a:p>
          <a:p>
            <a:pPr lvl="1" defTabSz="914400" eaLnBrk="0" fontAlgn="base" hangingPunct="0">
              <a:spcAft>
                <a:spcPct val="0"/>
              </a:spcAft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000000"/>
                </a:solidFill>
              </a:rPr>
              <a:t>存储器的操作：寻址和堆栈操作</a:t>
            </a:r>
          </a:p>
        </p:txBody>
      </p:sp>
    </p:spTree>
    <p:extLst>
      <p:ext uri="{BB962C8B-B14F-4D97-AF65-F5344CB8AC3E}">
        <p14:creationId xmlns:p14="http://schemas.microsoft.com/office/powerpoint/2010/main" val="46763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3566" y="235190"/>
            <a:ext cx="8700656" cy="400916"/>
          </a:xfrm>
        </p:spPr>
        <p:txBody>
          <a:bodyPr/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一、数制、代码与计算机输入输出的基本过程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332" y="927786"/>
            <a:ext cx="10269458" cy="4799013"/>
          </a:xfrm>
        </p:spPr>
        <p:txBody>
          <a:bodyPr/>
          <a:lstStyle/>
          <a:p>
            <a:r>
              <a:rPr lang="zh-CN" altLang="en-US" sz="2000" dirty="0"/>
              <a:t>数制：二进制</a:t>
            </a:r>
            <a:r>
              <a:rPr lang="en-US" altLang="zh-CN" sz="2000" dirty="0"/>
              <a:t>(</a:t>
            </a:r>
            <a:r>
              <a:rPr lang="zh-CN" altLang="en-US" sz="2000" dirty="0"/>
              <a:t>十六进制</a:t>
            </a:r>
            <a:r>
              <a:rPr lang="en-US" altLang="zh-CN" sz="2000" dirty="0"/>
              <a:t>)</a:t>
            </a:r>
            <a:r>
              <a:rPr lang="zh-CN" altLang="en-US" sz="2000" dirty="0"/>
              <a:t>、十进制</a:t>
            </a:r>
          </a:p>
          <a:p>
            <a:pPr lvl="1"/>
            <a:r>
              <a:rPr lang="zh-CN" altLang="en-US" sz="1600" dirty="0"/>
              <a:t>二进制数</a:t>
            </a:r>
            <a:r>
              <a:rPr lang="en-US" altLang="zh-CN" sz="1600" dirty="0"/>
              <a:t>(</a:t>
            </a:r>
            <a:r>
              <a:rPr lang="zh-CN" altLang="en-US" sz="1600" dirty="0"/>
              <a:t>值</a:t>
            </a:r>
            <a:r>
              <a:rPr lang="en-US" altLang="zh-CN" sz="1600" dirty="0"/>
              <a:t>)</a:t>
            </a:r>
            <a:r>
              <a:rPr lang="zh-CN" altLang="en-US" sz="1600" dirty="0"/>
              <a:t>是计算机进行处理、运算的数制，是和处理器、存储器密切相关的</a:t>
            </a:r>
          </a:p>
          <a:p>
            <a:pPr lvl="1"/>
            <a:r>
              <a:rPr lang="zh-CN" altLang="en-US" sz="1600" dirty="0"/>
              <a:t>十六进制是人看待机器中二进制数的数制，是系统软件常见的数制</a:t>
            </a:r>
          </a:p>
          <a:p>
            <a:pPr lvl="1"/>
            <a:r>
              <a:rPr lang="zh-CN" altLang="en-US" sz="1600" dirty="0"/>
              <a:t>十进制是人进行计算的数制，计算机一般不能直接进行十进制的运算</a:t>
            </a:r>
          </a:p>
          <a:p>
            <a:pPr lvl="1"/>
            <a:r>
              <a:rPr lang="zh-CN" altLang="en-US" sz="1600" dirty="0"/>
              <a:t>计算机中的“值”一般都是值二进制，或者说是十六进制的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因此，数值：</a:t>
            </a:r>
            <a:r>
              <a:rPr lang="en-US" altLang="zh-CN" sz="1600" dirty="0"/>
              <a:t>255D,0FFH,11111111B,</a:t>
            </a:r>
            <a:r>
              <a:rPr lang="zh-CN" altLang="en-US" sz="1600" dirty="0"/>
              <a:t>在计算机中都是二进制的，也不需要进行转换，只有在进行输入</a:t>
            </a:r>
            <a:r>
              <a:rPr lang="en-US" altLang="zh-CN" sz="1600" dirty="0"/>
              <a:t>/</a:t>
            </a:r>
            <a:r>
              <a:rPr lang="zh-CN" altLang="en-US" sz="1600" dirty="0"/>
              <a:t>输出，与人打交道时，才需要进行转换</a:t>
            </a:r>
          </a:p>
          <a:p>
            <a:r>
              <a:rPr lang="zh-CN" altLang="en-US" sz="2000" dirty="0"/>
              <a:t>数</a:t>
            </a:r>
            <a:r>
              <a:rPr lang="en-US" altLang="zh-CN" sz="2000" dirty="0"/>
              <a:t>(</a:t>
            </a:r>
            <a:r>
              <a:rPr lang="zh-CN" altLang="en-US" sz="2000" dirty="0"/>
              <a:t>值</a:t>
            </a:r>
            <a:r>
              <a:rPr lang="en-US" altLang="zh-CN" sz="2000" dirty="0"/>
              <a:t>)</a:t>
            </a:r>
            <a:r>
              <a:rPr lang="zh-CN" altLang="en-US" sz="2000" dirty="0"/>
              <a:t>与代码：</a:t>
            </a:r>
          </a:p>
          <a:p>
            <a:pPr lvl="1"/>
            <a:r>
              <a:rPr lang="zh-CN" altLang="en-US" sz="1600" dirty="0"/>
              <a:t>计算机中处理或运算时，需由“值”与“值”进行运算</a:t>
            </a:r>
            <a:r>
              <a:rPr lang="en-US" altLang="zh-CN" sz="1600" dirty="0"/>
              <a:t>(</a:t>
            </a:r>
            <a:r>
              <a:rPr lang="zh-CN" altLang="en-US" sz="1600" dirty="0"/>
              <a:t>二进制运算</a:t>
            </a:r>
            <a:r>
              <a:rPr lang="en-US" altLang="zh-CN" sz="1600" dirty="0"/>
              <a:t>)</a:t>
            </a:r>
          </a:p>
          <a:p>
            <a:pPr lvl="1"/>
            <a:r>
              <a:rPr lang="zh-CN" altLang="en-US" sz="1600" dirty="0"/>
              <a:t>计算机从“人”那里输入</a:t>
            </a:r>
            <a:r>
              <a:rPr lang="en-US" altLang="zh-CN" sz="1600" dirty="0"/>
              <a:t>(</a:t>
            </a:r>
            <a:r>
              <a:rPr lang="zh-CN" altLang="en-US" sz="1600" dirty="0"/>
              <a:t>如从键盘</a:t>
            </a:r>
            <a:r>
              <a:rPr lang="en-US" altLang="zh-CN" sz="1600" dirty="0"/>
              <a:t>)</a:t>
            </a:r>
            <a:r>
              <a:rPr lang="zh-CN" altLang="en-US" sz="1600" dirty="0"/>
              <a:t>时，一般采用十进制，而且输入的是代码</a:t>
            </a:r>
          </a:p>
          <a:p>
            <a:pPr lvl="1"/>
            <a:r>
              <a:rPr lang="zh-CN" altLang="en-US" sz="1600" dirty="0"/>
              <a:t>计算机为“人”输出（如在显示器上显示运算结果）时，一般采用十进制，输出的是代码</a:t>
            </a:r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dirty="0"/>
              <a:t>输入                     运算（处理）                       输出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</a:t>
            </a:r>
            <a:r>
              <a:rPr lang="en-US" altLang="zh-CN" sz="1600" dirty="0"/>
              <a:t>ASCII</a:t>
            </a:r>
            <a:r>
              <a:rPr lang="zh-CN" altLang="en-US" sz="1600" dirty="0"/>
              <a:t>码                  二进制值                           </a:t>
            </a:r>
            <a:r>
              <a:rPr lang="en-US" altLang="zh-CN" sz="1600" dirty="0"/>
              <a:t>ASCII</a:t>
            </a:r>
            <a:r>
              <a:rPr lang="zh-CN" altLang="en-US" sz="1600" dirty="0"/>
              <a:t>码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/>
              <a:t>   </a:t>
            </a:r>
            <a:r>
              <a:rPr lang="en-US" altLang="zh-CN" sz="1600" dirty="0"/>
              <a:t>(</a:t>
            </a:r>
            <a:r>
              <a:rPr lang="zh-CN" altLang="en-US" sz="1600" dirty="0"/>
              <a:t>十进制</a:t>
            </a:r>
            <a:r>
              <a:rPr lang="en-US" altLang="zh-CN" sz="1600" dirty="0"/>
              <a:t>)                 </a:t>
            </a:r>
            <a:r>
              <a:rPr lang="zh-CN" altLang="en-US" sz="1600" dirty="0"/>
              <a:t>（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r>
              <a:rPr lang="en-US" altLang="zh-CN" sz="1600" dirty="0"/>
              <a:t>)                             (</a:t>
            </a:r>
            <a:r>
              <a:rPr lang="zh-CN" altLang="en-US" sz="1600" dirty="0"/>
              <a:t>十进制）</a:t>
            </a:r>
          </a:p>
        </p:txBody>
      </p:sp>
      <p:sp>
        <p:nvSpPr>
          <p:cNvPr id="9220" name="Line 10"/>
          <p:cNvSpPr>
            <a:spLocks noChangeShapeType="1"/>
          </p:cNvSpPr>
          <p:nvPr/>
        </p:nvSpPr>
        <p:spPr bwMode="auto">
          <a:xfrm>
            <a:off x="2353316" y="5060300"/>
            <a:ext cx="79395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4289049" y="5048640"/>
            <a:ext cx="1296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1897324" y="4700426"/>
            <a:ext cx="1072730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转换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151164" y="4700426"/>
            <a:ext cx="1072730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转换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7751764" y="4568825"/>
            <a:ext cx="1726755" cy="86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典型的</a:t>
            </a:r>
            <a:br>
              <a:rPr lang="zh-CN" altLang="en-US" sz="1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输入输出</a:t>
            </a:r>
            <a:br>
              <a:rPr lang="zh-CN" altLang="en-US" sz="1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过程</a:t>
            </a:r>
          </a:p>
        </p:txBody>
      </p:sp>
    </p:spTree>
    <p:extLst>
      <p:ext uri="{BB962C8B-B14F-4D97-AF65-F5344CB8AC3E}">
        <p14:creationId xmlns:p14="http://schemas.microsoft.com/office/powerpoint/2010/main" val="18639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822" y="185922"/>
            <a:ext cx="8803984" cy="444956"/>
          </a:xfrm>
        </p:spPr>
        <p:txBody>
          <a:bodyPr/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计算机输入输出的基本过程（数值与代码的转换）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464" y="1177537"/>
            <a:ext cx="8458200" cy="4464812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例：在</a:t>
            </a:r>
            <a:r>
              <a:rPr lang="en-US" altLang="zh-CN" dirty="0"/>
              <a:t>16</a:t>
            </a:r>
            <a:r>
              <a:rPr lang="zh-CN" altLang="en-US" dirty="0"/>
              <a:t>位计算机上进行</a:t>
            </a:r>
            <a:r>
              <a:rPr lang="en-US" altLang="zh-CN" dirty="0"/>
              <a:t>12×12=121</a:t>
            </a:r>
            <a:r>
              <a:rPr lang="zh-CN" altLang="en-US" dirty="0"/>
              <a:t>的过程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输入：</a:t>
            </a:r>
            <a:r>
              <a:rPr lang="en-US" altLang="zh-CN" dirty="0"/>
              <a:t>’1’  ‘2’                        31h,32h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(2) ASCII</a:t>
            </a:r>
            <a:r>
              <a:rPr lang="zh-CN" altLang="en-US" dirty="0"/>
              <a:t>码转换为值                  </a:t>
            </a:r>
            <a:r>
              <a:rPr lang="en-US" altLang="zh-CN" dirty="0"/>
              <a:t>0001h, 0002h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十进制至二进制                    </a:t>
            </a:r>
            <a:r>
              <a:rPr lang="en-US" altLang="zh-CN" dirty="0"/>
              <a:t>000Ch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(5) </a:t>
            </a:r>
            <a:r>
              <a:rPr lang="zh-CN" altLang="en-US" dirty="0"/>
              <a:t>输入：</a:t>
            </a:r>
            <a:r>
              <a:rPr lang="en-US" altLang="zh-CN" dirty="0"/>
              <a:t>’1’  ‘2’                        31h,32h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(6) ASCII</a:t>
            </a:r>
            <a:r>
              <a:rPr lang="zh-CN" altLang="en-US" dirty="0"/>
              <a:t>码转换为值                  </a:t>
            </a:r>
            <a:r>
              <a:rPr lang="en-US" altLang="zh-CN" dirty="0"/>
              <a:t>0001h, 0002h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(7) </a:t>
            </a:r>
            <a:r>
              <a:rPr lang="zh-CN" altLang="en-US" dirty="0"/>
              <a:t>十进制至二进制                    </a:t>
            </a:r>
            <a:r>
              <a:rPr lang="en-US" altLang="zh-CN" dirty="0"/>
              <a:t>000Ch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(8) </a:t>
            </a:r>
            <a:r>
              <a:rPr lang="zh-CN" altLang="en-US" dirty="0"/>
              <a:t>做乘法</a:t>
            </a:r>
            <a:r>
              <a:rPr lang="en-US" altLang="zh-CN" dirty="0"/>
              <a:t>: 000Ch× 000Ch              0090h(144D)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(9) </a:t>
            </a:r>
            <a:r>
              <a:rPr lang="zh-CN" altLang="en-US" dirty="0"/>
              <a:t>输出</a:t>
            </a:r>
            <a:r>
              <a:rPr lang="en-US" altLang="zh-CN" dirty="0"/>
              <a:t>(</a:t>
            </a:r>
            <a:r>
              <a:rPr lang="zh-CN" altLang="en-US" dirty="0"/>
              <a:t>二      十的</a:t>
            </a:r>
            <a:r>
              <a:rPr lang="en-US" altLang="zh-CN" dirty="0"/>
              <a:t>ASCII)                ‘1’’4’’4’(31h,34h,34h)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583114" y="1799552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4836319" y="2322524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4727576" y="2846159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4583114" y="3357563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4945064" y="386080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4800602" y="4326154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5876799" y="4895839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3381306" y="5385087"/>
            <a:ext cx="376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5664201" y="5372809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5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618" y="253033"/>
            <a:ext cx="7010400" cy="452945"/>
          </a:xfrm>
        </p:spPr>
        <p:txBody>
          <a:bodyPr/>
          <a:lstStyle/>
          <a:p>
            <a:r>
              <a:rPr lang="en-US" altLang="zh-CN" sz="3000" i="0" dirty="0">
                <a:solidFill>
                  <a:srgbClr val="0070C0"/>
                </a:solidFill>
              </a:rPr>
              <a:t>ASCII</a:t>
            </a:r>
            <a:r>
              <a:rPr lang="zh-CN" altLang="en-US" sz="3000" i="0" dirty="0">
                <a:solidFill>
                  <a:srgbClr val="0070C0"/>
                </a:solidFill>
              </a:rPr>
              <a:t>码和汉字的</a:t>
            </a:r>
            <a:r>
              <a:rPr lang="en-US" altLang="zh-CN" sz="3000" i="0" dirty="0">
                <a:solidFill>
                  <a:srgbClr val="0070C0"/>
                </a:solidFill>
              </a:rPr>
              <a:t>GB</a:t>
            </a:r>
            <a:r>
              <a:rPr lang="zh-CN" altLang="en-US" sz="3000" i="0" dirty="0">
                <a:solidFill>
                  <a:srgbClr val="0070C0"/>
                </a:solidFill>
              </a:rPr>
              <a:t>编码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618" y="705978"/>
            <a:ext cx="10806545" cy="59175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r>
              <a:rPr lang="en-US" altLang="zh-CN" sz="2000" dirty="0"/>
              <a:t>(</a:t>
            </a:r>
            <a:r>
              <a:rPr lang="zh-CN" altLang="en-US" sz="2000" dirty="0"/>
              <a:t>高位为</a:t>
            </a:r>
            <a:r>
              <a:rPr lang="en-US" altLang="zh-CN" sz="2000" dirty="0"/>
              <a:t>0)</a:t>
            </a:r>
            <a:r>
              <a:rPr lang="zh-CN" altLang="en-US" sz="2000" dirty="0"/>
              <a:t>的字符、数字编码，占一个字节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美国信息交换标准码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‘A’—’Z’         41h — 5Ah      </a:t>
            </a:r>
            <a:r>
              <a:rPr lang="zh-CN" altLang="en-US" sz="2000" dirty="0"/>
              <a:t> </a:t>
            </a:r>
            <a:r>
              <a:rPr lang="en-US" altLang="zh-CN" sz="2000" dirty="0"/>
              <a:t>‘0’—’9’         31h — 39h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‘a’—’z’          61h — 7Ah       </a:t>
            </a:r>
            <a:r>
              <a:rPr lang="zh-CN" altLang="en-US" sz="2000" dirty="0"/>
              <a:t> 空格</a:t>
            </a:r>
            <a:r>
              <a:rPr lang="en-US" altLang="zh-CN" sz="2000" dirty="0"/>
              <a:t>—20h    ‘\0’ — 00h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换行</a:t>
            </a:r>
            <a:r>
              <a:rPr lang="en-US" altLang="zh-CN" sz="2000" dirty="0"/>
              <a:t>—0Ah         </a:t>
            </a:r>
            <a:r>
              <a:rPr lang="zh-CN" altLang="en-US" sz="2000" dirty="0"/>
              <a:t>回车 </a:t>
            </a:r>
            <a:r>
              <a:rPr lang="en-US" altLang="zh-CN" sz="2000" dirty="0"/>
              <a:t>— 0Dh     </a:t>
            </a:r>
            <a:r>
              <a:rPr lang="zh-CN" altLang="en-US" sz="2000" dirty="0"/>
              <a:t>换页 </a:t>
            </a:r>
            <a:r>
              <a:rPr lang="en-US" altLang="zh-CN" sz="2000" dirty="0"/>
              <a:t>— 0Ch  </a:t>
            </a:r>
            <a:r>
              <a:rPr lang="zh-CN" altLang="en-US" sz="2000" dirty="0"/>
              <a:t>文件尾 </a:t>
            </a:r>
            <a:r>
              <a:rPr lang="en-US" altLang="zh-CN" sz="2000" dirty="0"/>
              <a:t>— 1Ah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DOS(Windows)</a:t>
            </a:r>
            <a:r>
              <a:rPr lang="zh-CN" altLang="en-US" sz="2000" dirty="0"/>
              <a:t>文本换行</a:t>
            </a:r>
            <a:r>
              <a:rPr lang="en-US" altLang="zh-CN" sz="2000" dirty="0"/>
              <a:t>——0dh,0ah;   Unix</a:t>
            </a:r>
            <a:r>
              <a:rPr lang="zh-CN" altLang="en-US" sz="2000" dirty="0"/>
              <a:t>文本换行</a:t>
            </a:r>
            <a:r>
              <a:rPr lang="en-US" altLang="zh-CN" sz="2000" dirty="0"/>
              <a:t>——0ah </a:t>
            </a:r>
          </a:p>
          <a:p>
            <a:r>
              <a:rPr lang="zh-CN" altLang="en-US" dirty="0"/>
              <a:t> 汉字</a:t>
            </a:r>
            <a:r>
              <a:rPr lang="en-US" altLang="zh-CN" dirty="0"/>
              <a:t>GB</a:t>
            </a:r>
            <a:r>
              <a:rPr lang="zh-CN" altLang="en-US" dirty="0"/>
              <a:t>码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en-US" sz="2000" dirty="0"/>
              <a:t>最早的双字节双高位为</a:t>
            </a:r>
            <a:r>
              <a:rPr lang="en-US" altLang="zh-CN" sz="2000" dirty="0"/>
              <a:t>1</a:t>
            </a:r>
            <a:r>
              <a:rPr lang="zh-CN" altLang="en-US" sz="2000" dirty="0"/>
              <a:t>的汉字标点、符号和汉字的国标</a:t>
            </a:r>
            <a:r>
              <a:rPr lang="en-US" altLang="zh-CN" sz="2000" dirty="0"/>
              <a:t>(GB2312-80)</a:t>
            </a:r>
            <a:r>
              <a:rPr lang="zh-CN" altLang="en-US" sz="2000" dirty="0"/>
              <a:t>编码。分区、位分别编码共</a:t>
            </a:r>
            <a:r>
              <a:rPr lang="en-US" altLang="zh-CN" sz="2000" dirty="0"/>
              <a:t>9</a:t>
            </a:r>
            <a:r>
              <a:rPr lang="zh-CN" altLang="en-US" sz="2000" dirty="0"/>
              <a:t>个汉字符号区</a:t>
            </a:r>
            <a:r>
              <a:rPr lang="en-US" altLang="zh-CN" sz="2000" dirty="0"/>
              <a:t>(01-09)</a:t>
            </a:r>
            <a:r>
              <a:rPr lang="zh-CN" altLang="en-US" sz="2000" dirty="0"/>
              <a:t>，</a:t>
            </a:r>
            <a:r>
              <a:rPr lang="en-US" altLang="zh-CN" sz="2000" dirty="0"/>
              <a:t>72</a:t>
            </a:r>
            <a:r>
              <a:rPr lang="zh-CN" altLang="en-US" sz="2000" dirty="0"/>
              <a:t>个汉字区</a:t>
            </a:r>
            <a:r>
              <a:rPr lang="en-US" altLang="zh-CN" sz="2000" dirty="0"/>
              <a:t>(16-97)</a:t>
            </a:r>
            <a:r>
              <a:rPr lang="zh-CN" altLang="en-US" sz="2000" dirty="0"/>
              <a:t>。</a:t>
            </a:r>
            <a:r>
              <a:rPr lang="en-US" altLang="zh-CN" sz="2000" dirty="0"/>
              <a:t> </a:t>
            </a:r>
            <a:r>
              <a:rPr lang="zh-CN" altLang="en-US" sz="2000" dirty="0"/>
              <a:t>每个区内有</a:t>
            </a:r>
            <a:r>
              <a:rPr lang="en-US" altLang="zh-CN" sz="2000" dirty="0"/>
              <a:t>94</a:t>
            </a:r>
            <a:r>
              <a:rPr lang="zh-CN" altLang="en-US" sz="2000" dirty="0"/>
              <a:t>个字，共</a:t>
            </a:r>
            <a:r>
              <a:rPr lang="en-US" altLang="zh-CN" sz="2000" dirty="0"/>
              <a:t>6763(6768</a:t>
            </a:r>
            <a:r>
              <a:rPr lang="zh-CN" altLang="en-US" sz="2000" dirty="0"/>
              <a:t>，</a:t>
            </a:r>
            <a:r>
              <a:rPr lang="en-US" altLang="zh-CN" sz="2000" dirty="0"/>
              <a:t>40</a:t>
            </a:r>
            <a:r>
              <a:rPr lang="zh-CN" altLang="en-US" sz="2000" dirty="0"/>
              <a:t>区空了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dirty="0"/>
              <a:t>)</a:t>
            </a:r>
            <a:r>
              <a:rPr lang="zh-CN" altLang="en-US" sz="2000" dirty="0"/>
              <a:t>，也称“区位码”。</a:t>
            </a:r>
            <a:br>
              <a:rPr lang="en-US" altLang="zh-CN" sz="2000" dirty="0"/>
            </a:br>
            <a:r>
              <a:rPr lang="zh-CN" altLang="en-US" sz="2000" dirty="0"/>
              <a:t>     </a:t>
            </a:r>
            <a:r>
              <a:rPr lang="en-US" altLang="zh-CN" sz="2000" dirty="0"/>
              <a:t>“</a:t>
            </a:r>
            <a:r>
              <a:rPr lang="zh-CN" altLang="en-US" sz="2000" dirty="0"/>
              <a:t>、</a:t>
            </a:r>
            <a:r>
              <a:rPr lang="en-US" altLang="zh-CN" sz="2000" dirty="0"/>
              <a:t>”</a:t>
            </a:r>
            <a:r>
              <a:rPr lang="zh-CN" altLang="en-US" sz="2000" dirty="0"/>
              <a:t> </a:t>
            </a:r>
            <a:r>
              <a:rPr lang="en-US" altLang="zh-CN" sz="2000" dirty="0"/>
              <a:t>:A1A2h    “</a:t>
            </a:r>
            <a:r>
              <a:rPr lang="zh-CN" altLang="en-US" sz="2000" dirty="0"/>
              <a:t>啊</a:t>
            </a:r>
            <a:r>
              <a:rPr lang="en-US" altLang="zh-CN" sz="2000" dirty="0"/>
              <a:t>”:B0A1h ;</a:t>
            </a:r>
            <a:r>
              <a:rPr lang="zh-CN" altLang="en-US" sz="2000" dirty="0"/>
              <a:t>字符区从</a:t>
            </a:r>
            <a:r>
              <a:rPr lang="en-US" altLang="zh-CN" sz="2000" dirty="0"/>
              <a:t>A1</a:t>
            </a:r>
            <a:r>
              <a:rPr lang="zh-CN" altLang="en-US" sz="2000" dirty="0"/>
              <a:t>开始，汉字区从</a:t>
            </a:r>
            <a:r>
              <a:rPr lang="en-US" altLang="zh-CN" sz="2000" dirty="0"/>
              <a:t>B0</a:t>
            </a:r>
            <a:r>
              <a:rPr lang="zh-CN" altLang="en-US" sz="2000" dirty="0"/>
              <a:t>开始，区内位编码从</a:t>
            </a:r>
            <a:r>
              <a:rPr lang="en-US" altLang="zh-CN" sz="2000" dirty="0"/>
              <a:t>A1</a:t>
            </a:r>
            <a:r>
              <a:rPr lang="zh-CN" altLang="en-US" sz="2000" dirty="0"/>
              <a:t>开始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169" y="250248"/>
            <a:ext cx="7010400" cy="452945"/>
          </a:xfrm>
        </p:spPr>
        <p:txBody>
          <a:bodyPr/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其他编码</a:t>
            </a:r>
            <a:r>
              <a:rPr lang="en-US" altLang="zh-CN" sz="3000" i="0" dirty="0">
                <a:solidFill>
                  <a:srgbClr val="0070C0"/>
                </a:solidFill>
              </a:rPr>
              <a:t>(</a:t>
            </a:r>
            <a:r>
              <a:rPr lang="zh-CN" altLang="en-US" sz="3000" i="0" dirty="0">
                <a:solidFill>
                  <a:srgbClr val="0070C0"/>
                </a:solidFill>
              </a:rPr>
              <a:t>可选项</a:t>
            </a:r>
            <a:r>
              <a:rPr lang="en-US" altLang="zh-CN" sz="3000" i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981" y="1233054"/>
            <a:ext cx="8283160" cy="3947747"/>
          </a:xfrm>
        </p:spPr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码，压缩的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  <a:p>
            <a:r>
              <a:rPr lang="en-US" altLang="zh-CN" dirty="0"/>
              <a:t>Unicode: </a:t>
            </a:r>
            <a:r>
              <a:rPr lang="zh-CN" altLang="en-US" dirty="0"/>
              <a:t>对全部语种的双字节编码</a:t>
            </a:r>
          </a:p>
          <a:p>
            <a:r>
              <a:rPr lang="en-US" altLang="zh-CN" dirty="0"/>
              <a:t>BIG 5</a:t>
            </a:r>
            <a:r>
              <a:rPr lang="zh-CN" altLang="en-US" dirty="0"/>
              <a:t>码</a:t>
            </a:r>
            <a:r>
              <a:rPr lang="en-US" altLang="zh-CN" dirty="0"/>
              <a:t>:</a:t>
            </a:r>
            <a:r>
              <a:rPr lang="zh-CN" altLang="en-US" dirty="0"/>
              <a:t>我国台湾省的汉字编码</a:t>
            </a:r>
            <a:r>
              <a:rPr lang="en-US" altLang="zh-CN" dirty="0"/>
              <a:t>(13000</a:t>
            </a:r>
            <a:r>
              <a:rPr lang="zh-CN" altLang="en-US" dirty="0"/>
              <a:t>多字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国标汉字大字符集的编码：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《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信息技术 中文编码字符集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》(GB 18030-2022)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2023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</a:rPr>
              <a:t>年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</a:rPr>
              <a:t>月</a:t>
            </a: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</a:rPr>
              <a:t>日实施，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新国标共收录汉字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87887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ASCII</a:t>
            </a:r>
            <a:r>
              <a:rPr lang="zh-CN" altLang="en-US" dirty="0"/>
              <a:t>码与</a:t>
            </a:r>
            <a:r>
              <a:rPr lang="en-US" altLang="zh-CN" dirty="0"/>
              <a:t>Unicode</a:t>
            </a:r>
            <a:r>
              <a:rPr lang="zh-CN" altLang="en-US" dirty="0"/>
              <a:t>的转换</a:t>
            </a:r>
          </a:p>
          <a:p>
            <a:r>
              <a:rPr lang="en-US" altLang="zh-CN" dirty="0"/>
              <a:t>GB</a:t>
            </a:r>
            <a:r>
              <a:rPr lang="zh-CN" altLang="en-US" dirty="0"/>
              <a:t>与</a:t>
            </a:r>
            <a:r>
              <a:rPr lang="en-US" altLang="zh-CN" dirty="0"/>
              <a:t>BIG5</a:t>
            </a:r>
            <a:r>
              <a:rPr lang="zh-CN" altLang="en-US" dirty="0"/>
              <a:t>的转换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D83F-F851-0B34-D997-921229CA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710" y="1812872"/>
            <a:ext cx="3422350" cy="21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9532"/>
            <a:ext cx="7010400" cy="4529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000" i="0" dirty="0">
                <a:solidFill>
                  <a:srgbClr val="0070C0"/>
                </a:solidFill>
              </a:rPr>
              <a:t>二、</a:t>
            </a:r>
            <a:r>
              <a:rPr lang="en-US" altLang="zh-CN" sz="3000" i="0" dirty="0">
                <a:solidFill>
                  <a:srgbClr val="0070C0"/>
                </a:solidFill>
              </a:rPr>
              <a:t>IBM-PC</a:t>
            </a:r>
            <a:r>
              <a:rPr lang="zh-CN" altLang="en-US" sz="3000" i="0" dirty="0">
                <a:solidFill>
                  <a:srgbClr val="0070C0"/>
                </a:solidFill>
              </a:rPr>
              <a:t>计算机组织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9226" y="935683"/>
            <a:ext cx="8134350" cy="151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2.1 PC</a:t>
            </a:r>
            <a:r>
              <a:rPr lang="zh-CN" altLang="en-US" sz="2000" i="1" dirty="0">
                <a:solidFill>
                  <a:srgbClr val="FF0000"/>
                </a:solidFill>
              </a:rPr>
              <a:t>机的基本结构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zh-CN" altLang="en-US" sz="1800" dirty="0"/>
              <a:t>  </a:t>
            </a:r>
            <a:r>
              <a:rPr lang="en-US" altLang="zh-CN" sz="1800" dirty="0"/>
              <a:t>PC</a:t>
            </a:r>
            <a:r>
              <a:rPr lang="zh-CN" altLang="en-US" sz="1800" dirty="0"/>
              <a:t>三大部分</a:t>
            </a:r>
            <a:r>
              <a:rPr lang="en-US" altLang="zh-CN" sz="1800" dirty="0"/>
              <a:t>: </a:t>
            </a:r>
            <a:r>
              <a:rPr lang="zh-CN" altLang="en-US" sz="1800" dirty="0"/>
              <a:t>中央处理器</a:t>
            </a:r>
            <a:r>
              <a:rPr lang="en-US" altLang="zh-CN" sz="1800" dirty="0"/>
              <a:t>(CPU)</a:t>
            </a:r>
            <a:r>
              <a:rPr lang="zh-CN" altLang="en-US" sz="1800" dirty="0"/>
              <a:t>、存储器、输入</a:t>
            </a:r>
            <a:r>
              <a:rPr lang="en-US" altLang="zh-CN" sz="1800" dirty="0"/>
              <a:t>/</a:t>
            </a:r>
            <a:r>
              <a:rPr lang="zh-CN" altLang="en-US" sz="1800" dirty="0"/>
              <a:t>输出</a:t>
            </a:r>
            <a:r>
              <a:rPr lang="en-US" altLang="zh-CN" sz="1800" dirty="0"/>
              <a:t>(I/O)</a:t>
            </a:r>
            <a:r>
              <a:rPr lang="zh-CN" altLang="en-US" sz="1800" dirty="0"/>
              <a:t>子系统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 一般计算机的五大部分</a:t>
            </a:r>
            <a:r>
              <a:rPr lang="en-US" altLang="zh-CN" sz="1800" dirty="0"/>
              <a:t>: </a:t>
            </a:r>
            <a:r>
              <a:rPr lang="zh-CN" altLang="en-US" sz="1800" dirty="0"/>
              <a:t>运算器、存储器、控制器、输入设备、输出设备</a:t>
            </a:r>
            <a:endParaRPr lang="en-US" altLang="zh-CN" sz="1800" dirty="0"/>
          </a:p>
          <a:p>
            <a:pPr>
              <a:buFont typeface="Wingdings" pitchFamily="2" charset="2"/>
              <a:buNone/>
            </a:pPr>
            <a:r>
              <a:rPr lang="zh-CN" altLang="en-US" sz="2000" dirty="0"/>
              <a:t>     </a:t>
            </a:r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4586126" y="4167927"/>
            <a:ext cx="310983" cy="39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7" name="Rectangle 37"/>
          <p:cNvSpPr>
            <a:spLocks noChangeArrowheads="1"/>
          </p:cNvSpPr>
          <p:nvPr/>
        </p:nvSpPr>
        <p:spPr bwMode="auto">
          <a:xfrm>
            <a:off x="1858800" y="3591664"/>
            <a:ext cx="865188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8" name="Text Box 38"/>
          <p:cNvSpPr txBox="1">
            <a:spLocks noChangeArrowheads="1"/>
          </p:cNvSpPr>
          <p:nvPr/>
        </p:nvSpPr>
        <p:spPr bwMode="auto">
          <a:xfrm>
            <a:off x="1500026" y="3573463"/>
            <a:ext cx="14398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3319" name="Line 39"/>
          <p:cNvSpPr>
            <a:spLocks noChangeShapeType="1"/>
          </p:cNvSpPr>
          <p:nvPr/>
        </p:nvSpPr>
        <p:spPr bwMode="auto">
          <a:xfrm>
            <a:off x="2723988" y="37893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20" name="Rectangle 40"/>
          <p:cNvSpPr>
            <a:spLocks noChangeArrowheads="1"/>
          </p:cNvSpPr>
          <p:nvPr/>
        </p:nvSpPr>
        <p:spPr bwMode="auto">
          <a:xfrm>
            <a:off x="3371689" y="3591664"/>
            <a:ext cx="865187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1" name="Rectangle 41"/>
          <p:cNvSpPr>
            <a:spLocks noChangeArrowheads="1"/>
          </p:cNvSpPr>
          <p:nvPr/>
        </p:nvSpPr>
        <p:spPr bwMode="auto">
          <a:xfrm>
            <a:off x="5675150" y="2367702"/>
            <a:ext cx="865188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2" name="Rectangle 42"/>
          <p:cNvSpPr>
            <a:spLocks noChangeArrowheads="1"/>
          </p:cNvSpPr>
          <p:nvPr/>
        </p:nvSpPr>
        <p:spPr bwMode="auto">
          <a:xfrm>
            <a:off x="5675150" y="3015403"/>
            <a:ext cx="865188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3" name="Rectangle 43"/>
          <p:cNvSpPr>
            <a:spLocks noChangeArrowheads="1"/>
          </p:cNvSpPr>
          <p:nvPr/>
        </p:nvSpPr>
        <p:spPr bwMode="auto">
          <a:xfrm>
            <a:off x="5675150" y="4383828"/>
            <a:ext cx="865188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4" name="Rectangle 44"/>
          <p:cNvSpPr>
            <a:spLocks noChangeArrowheads="1"/>
          </p:cNvSpPr>
          <p:nvPr/>
        </p:nvSpPr>
        <p:spPr bwMode="auto">
          <a:xfrm>
            <a:off x="7188039" y="3015402"/>
            <a:ext cx="865187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7188039" y="4383827"/>
            <a:ext cx="865187" cy="39539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97200" rIns="63500" bIns="61200" anchor="ctr">
            <a:spAutoFit/>
          </a:bodyPr>
          <a:lstStyle>
            <a:lvl1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Font typeface="Wingdings" panose="05000000000000000000" pitchFamily="2" charset="2"/>
              <a:buChar char="Ø"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26" name="Line 46"/>
          <p:cNvSpPr>
            <a:spLocks noChangeShapeType="1"/>
          </p:cNvSpPr>
          <p:nvPr/>
        </p:nvSpPr>
        <p:spPr bwMode="auto">
          <a:xfrm>
            <a:off x="4956013" y="2565400"/>
            <a:ext cx="0" cy="19431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27" name="Line 48"/>
          <p:cNvSpPr>
            <a:spLocks noChangeShapeType="1"/>
          </p:cNvSpPr>
          <p:nvPr/>
        </p:nvSpPr>
        <p:spPr bwMode="auto">
          <a:xfrm>
            <a:off x="4235289" y="3789363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28" name="Line 49"/>
          <p:cNvSpPr>
            <a:spLocks noChangeShapeType="1"/>
          </p:cNvSpPr>
          <p:nvPr/>
        </p:nvSpPr>
        <p:spPr bwMode="auto">
          <a:xfrm>
            <a:off x="4956014" y="2565400"/>
            <a:ext cx="719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29" name="Line 51"/>
          <p:cNvSpPr>
            <a:spLocks noChangeShapeType="1"/>
          </p:cNvSpPr>
          <p:nvPr/>
        </p:nvSpPr>
        <p:spPr bwMode="auto">
          <a:xfrm>
            <a:off x="4956014" y="3213100"/>
            <a:ext cx="719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30" name="Line 52"/>
          <p:cNvSpPr>
            <a:spLocks noChangeShapeType="1"/>
          </p:cNvSpPr>
          <p:nvPr/>
        </p:nvSpPr>
        <p:spPr bwMode="auto">
          <a:xfrm>
            <a:off x="4956014" y="4508500"/>
            <a:ext cx="719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31" name="Line 53"/>
          <p:cNvSpPr>
            <a:spLocks noChangeShapeType="1"/>
          </p:cNvSpPr>
          <p:nvPr/>
        </p:nvSpPr>
        <p:spPr bwMode="auto">
          <a:xfrm>
            <a:off x="6540338" y="32131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32" name="Line 54"/>
          <p:cNvSpPr>
            <a:spLocks noChangeShapeType="1"/>
          </p:cNvSpPr>
          <p:nvPr/>
        </p:nvSpPr>
        <p:spPr bwMode="auto">
          <a:xfrm>
            <a:off x="6540338" y="4581525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97200" rIns="63500" bIns="612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33" name="Text Box 55"/>
          <p:cNvSpPr txBox="1">
            <a:spLocks noChangeArrowheads="1"/>
          </p:cNvSpPr>
          <p:nvPr/>
        </p:nvSpPr>
        <p:spPr bwMode="auto">
          <a:xfrm>
            <a:off x="2866863" y="3500439"/>
            <a:ext cx="1435008" cy="5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总线控制</a:t>
            </a:r>
            <a:br>
              <a:rPr lang="zh-CN" altLang="en-US" sz="1600">
                <a:solidFill>
                  <a:srgbClr val="000000"/>
                </a:solidFill>
              </a:rPr>
            </a:br>
            <a:r>
              <a:rPr lang="zh-CN" altLang="en-US" sz="1600">
                <a:solidFill>
                  <a:srgbClr val="000000"/>
                </a:solidFill>
              </a:rPr>
              <a:t> 逻辑</a:t>
            </a:r>
          </a:p>
        </p:txBody>
      </p:sp>
      <p:sp>
        <p:nvSpPr>
          <p:cNvPr id="13334" name="Text Box 56"/>
          <p:cNvSpPr txBox="1">
            <a:spLocks noChangeArrowheads="1"/>
          </p:cNvSpPr>
          <p:nvPr/>
        </p:nvSpPr>
        <p:spPr bwMode="auto">
          <a:xfrm>
            <a:off x="5316376" y="2349501"/>
            <a:ext cx="1228221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存储器</a:t>
            </a:r>
          </a:p>
        </p:txBody>
      </p:sp>
      <p:sp>
        <p:nvSpPr>
          <p:cNvPr id="13335" name="Text Box 57"/>
          <p:cNvSpPr txBox="1">
            <a:spLocks noChangeArrowheads="1"/>
          </p:cNvSpPr>
          <p:nvPr/>
        </p:nvSpPr>
        <p:spPr bwMode="auto">
          <a:xfrm>
            <a:off x="5387814" y="2997201"/>
            <a:ext cx="1021433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接口</a:t>
            </a:r>
          </a:p>
        </p:txBody>
      </p:sp>
      <p:sp>
        <p:nvSpPr>
          <p:cNvPr id="13336" name="Text Box 58"/>
          <p:cNvSpPr txBox="1">
            <a:spLocks noChangeArrowheads="1"/>
          </p:cNvSpPr>
          <p:nvPr/>
        </p:nvSpPr>
        <p:spPr bwMode="auto">
          <a:xfrm>
            <a:off x="5387814" y="4365626"/>
            <a:ext cx="1021433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600">
                <a:solidFill>
                  <a:srgbClr val="000000"/>
                </a:solidFill>
              </a:rPr>
              <a:t>接口</a:t>
            </a:r>
          </a:p>
        </p:txBody>
      </p:sp>
      <p:sp>
        <p:nvSpPr>
          <p:cNvPr id="13337" name="Text Box 59"/>
          <p:cNvSpPr txBox="1">
            <a:spLocks noChangeArrowheads="1"/>
          </p:cNvSpPr>
          <p:nvPr/>
        </p:nvSpPr>
        <p:spPr bwMode="auto">
          <a:xfrm>
            <a:off x="6756238" y="3068639"/>
            <a:ext cx="1297150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</a:rPr>
              <a:t>I/O</a:t>
            </a:r>
            <a:r>
              <a:rPr lang="zh-CN" altLang="en-US" sz="1600">
                <a:solidFill>
                  <a:srgbClr val="000000"/>
                </a:solidFill>
              </a:rPr>
              <a:t>设备</a:t>
            </a:r>
          </a:p>
        </p:txBody>
      </p:sp>
      <p:sp>
        <p:nvSpPr>
          <p:cNvPr id="13338" name="Text Box 60"/>
          <p:cNvSpPr txBox="1">
            <a:spLocks noChangeArrowheads="1"/>
          </p:cNvSpPr>
          <p:nvPr/>
        </p:nvSpPr>
        <p:spPr bwMode="auto">
          <a:xfrm>
            <a:off x="6756238" y="4437064"/>
            <a:ext cx="1297150" cy="3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600">
                <a:solidFill>
                  <a:srgbClr val="000000"/>
                </a:solidFill>
              </a:rPr>
              <a:t>I/O</a:t>
            </a:r>
            <a:r>
              <a:rPr lang="zh-CN" altLang="en-US" sz="1600">
                <a:solidFill>
                  <a:srgbClr val="000000"/>
                </a:solidFill>
              </a:rPr>
              <a:t>设备</a:t>
            </a:r>
          </a:p>
        </p:txBody>
      </p:sp>
      <p:sp>
        <p:nvSpPr>
          <p:cNvPr id="13339" name="Text Box 61"/>
          <p:cNvSpPr txBox="1">
            <a:spLocks noChangeArrowheads="1"/>
          </p:cNvSpPr>
          <p:nvPr/>
        </p:nvSpPr>
        <p:spPr bwMode="auto">
          <a:xfrm>
            <a:off x="5944178" y="3141663"/>
            <a:ext cx="442172" cy="10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>
                <a:solidFill>
                  <a:srgbClr val="000000"/>
                </a:solidFill>
              </a:rPr>
              <a:t>… </a:t>
            </a:r>
          </a:p>
        </p:txBody>
      </p:sp>
      <p:sp>
        <p:nvSpPr>
          <p:cNvPr id="13340" name="Rectangle 62"/>
          <p:cNvSpPr>
            <a:spLocks noChangeArrowheads="1"/>
          </p:cNvSpPr>
          <p:nvPr/>
        </p:nvSpPr>
        <p:spPr bwMode="auto">
          <a:xfrm>
            <a:off x="7184016" y="3068638"/>
            <a:ext cx="442172" cy="94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>
                <a:solidFill>
                  <a:srgbClr val="000000"/>
                </a:solidFill>
              </a:rPr>
              <a:t>…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41" name="Text Box 63"/>
          <p:cNvSpPr txBox="1">
            <a:spLocks noChangeArrowheads="1"/>
          </p:cNvSpPr>
          <p:nvPr/>
        </p:nvSpPr>
        <p:spPr bwMode="auto">
          <a:xfrm>
            <a:off x="1500026" y="4970807"/>
            <a:ext cx="7653057" cy="143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97200" rIns="63500" bIns="61200">
            <a:spAutoFit/>
          </a:bodyPr>
          <a:lstStyle>
            <a:lvl1pPr marL="668338" indent="-193675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rgbClr val="05AD01"/>
              </a:buClr>
              <a:buSzPct val="10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CPU: 16</a:t>
            </a:r>
            <a:r>
              <a:rPr lang="zh-CN" altLang="en-US" sz="1800" dirty="0">
                <a:solidFill>
                  <a:srgbClr val="000000"/>
                </a:solidFill>
              </a:rPr>
              <a:t>位的</a:t>
            </a:r>
            <a:r>
              <a:rPr lang="en-US" altLang="zh-CN" sz="1800" dirty="0">
                <a:solidFill>
                  <a:srgbClr val="000000"/>
                </a:solidFill>
              </a:rPr>
              <a:t>8086,32</a:t>
            </a:r>
            <a:r>
              <a:rPr lang="zh-CN" altLang="en-US" sz="1800" dirty="0">
                <a:solidFill>
                  <a:srgbClr val="000000"/>
                </a:solidFill>
              </a:rPr>
              <a:t>位的</a:t>
            </a:r>
            <a:r>
              <a:rPr lang="en-US" altLang="zh-CN" sz="1800" dirty="0">
                <a:solidFill>
                  <a:srgbClr val="000000"/>
                </a:solidFill>
              </a:rPr>
              <a:t>80386</a:t>
            </a:r>
            <a:r>
              <a:rPr lang="zh-CN" altLang="en-US" sz="1800" dirty="0">
                <a:solidFill>
                  <a:srgbClr val="000000"/>
                </a:solidFill>
              </a:rPr>
              <a:t>等，由运算器和控制器组成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存储器</a:t>
            </a:r>
            <a:r>
              <a:rPr lang="en-US" altLang="zh-CN" sz="1800" dirty="0">
                <a:solidFill>
                  <a:srgbClr val="000000"/>
                </a:solidFill>
              </a:rPr>
              <a:t>:</a:t>
            </a:r>
            <a:r>
              <a:rPr lang="zh-CN" altLang="en-US" sz="1800" dirty="0">
                <a:solidFill>
                  <a:srgbClr val="000000"/>
                </a:solidFill>
              </a:rPr>
              <a:t>包括</a:t>
            </a:r>
            <a:r>
              <a:rPr lang="en-US" altLang="zh-CN" sz="1800" dirty="0">
                <a:solidFill>
                  <a:srgbClr val="000000"/>
                </a:solidFill>
              </a:rPr>
              <a:t>RAM, ROM</a:t>
            </a:r>
            <a:r>
              <a:rPr lang="zh-CN" altLang="en-US" sz="1800" dirty="0">
                <a:solidFill>
                  <a:srgbClr val="000000"/>
                </a:solidFill>
              </a:rPr>
              <a:t>等，寻址能力由地址总线确定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控制器及总线控制逻辑：控制、取指、译码、取数、执行、存数等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I/O</a:t>
            </a:r>
            <a:r>
              <a:rPr lang="zh-CN" altLang="en-US" sz="1800" dirty="0">
                <a:solidFill>
                  <a:srgbClr val="000000"/>
                </a:solidFill>
              </a:rPr>
              <a:t>子系统：由大容量外存、一般</a:t>
            </a:r>
            <a:r>
              <a:rPr lang="en-US" altLang="zh-CN" sz="1800" dirty="0">
                <a:solidFill>
                  <a:srgbClr val="000000"/>
                </a:solidFill>
              </a:rPr>
              <a:t>I/O</a:t>
            </a:r>
            <a:r>
              <a:rPr lang="zh-CN" altLang="en-US" sz="1800" dirty="0">
                <a:solidFill>
                  <a:srgbClr val="000000"/>
                </a:solidFill>
              </a:rPr>
              <a:t>设备组成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一般通过接口卡连接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718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81D58"/>
    </a:dk2>
    <a:lt2>
      <a:srgbClr val="919191"/>
    </a:lt2>
    <a:accent1>
      <a:srgbClr val="FC0128"/>
    </a:accent1>
    <a:accent2>
      <a:srgbClr val="063DE8"/>
    </a:accent2>
    <a:accent3>
      <a:srgbClr val="FFFFF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81D58"/>
    </a:dk2>
    <a:lt2>
      <a:srgbClr val="919191"/>
    </a:lt2>
    <a:accent1>
      <a:srgbClr val="FC0128"/>
    </a:accent1>
    <a:accent2>
      <a:srgbClr val="063DE8"/>
    </a:accent2>
    <a:accent3>
      <a:srgbClr val="FFFFF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2201</Words>
  <Application>Microsoft Office PowerPoint</Application>
  <PresentationFormat>宽屏</PresentationFormat>
  <Paragraphs>272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华文新魏</vt:lpstr>
      <vt:lpstr>华文行楷</vt:lpstr>
      <vt:lpstr>楷体_GB2312</vt:lpstr>
      <vt:lpstr>宋体</vt:lpstr>
      <vt:lpstr>Arial</vt:lpstr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CS152-SP98</vt:lpstr>
      <vt:lpstr>PowerPoint 演示文稿</vt:lpstr>
      <vt:lpstr>课程的总体安排——教学内容</vt:lpstr>
      <vt:lpstr>课程的总体安排——教材、实验环节</vt:lpstr>
      <vt:lpstr>第一部分：基础知识</vt:lpstr>
      <vt:lpstr>一、数制、代码与计算机输入输出的基本过程</vt:lpstr>
      <vt:lpstr>计算机输入输出的基本过程（数值与代码的转换）</vt:lpstr>
      <vt:lpstr>ASCII码和汉字的GB编码</vt:lpstr>
      <vt:lpstr>其他编码(可选项)</vt:lpstr>
      <vt:lpstr>二、IBM-PC计算机组织</vt:lpstr>
      <vt:lpstr>2.2 中央处理机(以8086为主)</vt:lpstr>
      <vt:lpstr>8086/8088更进一步的结构</vt:lpstr>
      <vt:lpstr>Intel 8086的寄存器</vt:lpstr>
      <vt:lpstr>标志寄存器：综合了解</vt:lpstr>
      <vt:lpstr>2.3 存储器(8086可寻址的1MB 内存为主)</vt:lpstr>
      <vt:lpstr>内存中字节、字、双字的存取</vt:lpstr>
      <vt:lpstr>逻辑地址和物理地址</vt:lpstr>
      <vt:lpstr>2.4 堆栈的组成和操作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</dc:creator>
  <cp:lastModifiedBy>Admin</cp:lastModifiedBy>
  <cp:revision>39</cp:revision>
  <dcterms:created xsi:type="dcterms:W3CDTF">2021-12-16T02:51:33Z</dcterms:created>
  <dcterms:modified xsi:type="dcterms:W3CDTF">2023-02-19T11:52:38Z</dcterms:modified>
</cp:coreProperties>
</file>