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6" r:id="rId2"/>
    <p:sldId id="324" r:id="rId3"/>
    <p:sldId id="328" r:id="rId4"/>
    <p:sldId id="329" r:id="rId5"/>
    <p:sldId id="349" r:id="rId6"/>
    <p:sldId id="358" r:id="rId7"/>
    <p:sldId id="359" r:id="rId8"/>
    <p:sldId id="360" r:id="rId9"/>
    <p:sldId id="361" r:id="rId10"/>
    <p:sldId id="362" r:id="rId11"/>
    <p:sldId id="363" r:id="rId12"/>
    <p:sldId id="352" r:id="rId13"/>
    <p:sldId id="354" r:id="rId14"/>
    <p:sldId id="364" r:id="rId15"/>
    <p:sldId id="365" r:id="rId16"/>
  </p:sldIdLst>
  <p:sldSz cx="9144000" cy="6858000" type="letter"/>
  <p:notesSz cx="6991350" cy="92821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CA1"/>
    <a:srgbClr val="05AD01"/>
    <a:srgbClr val="07FB01"/>
    <a:srgbClr val="FFFF17"/>
    <a:srgbClr val="001ADC"/>
    <a:srgbClr val="00BE00"/>
    <a:srgbClr val="FF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96" d="100"/>
          <a:sy n="96" d="100"/>
        </p:scale>
        <p:origin x="2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22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8488"/>
            <a:ext cx="60261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41206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8075" y="2020888"/>
            <a:ext cx="5054600" cy="368300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25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9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5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33375"/>
            <a:ext cx="1962150" cy="3019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734050" cy="3019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253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68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3241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9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5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8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1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75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9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6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7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1188" y="765175"/>
            <a:ext cx="8059737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498" y="260648"/>
            <a:ext cx="7630294" cy="2032736"/>
          </a:xfrm>
        </p:spPr>
        <p:txBody>
          <a:bodyPr/>
          <a:lstStyle/>
          <a:p>
            <a: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请扫码加入《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X86</a:t>
            </a:r>
            <a: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汇编程序设计》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2023-</a:t>
            </a:r>
            <a: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课程交流群</a:t>
            </a:r>
            <a:br>
              <a:rPr lang="zh-CN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/>
            </a:br>
            <a:r>
              <a:rPr lang="zh-CN" altLang="zh-CN" sz="2000" i="0" dirty="0"/>
              <a:t>请将群内昵称改为实</a:t>
            </a:r>
            <a:r>
              <a:rPr lang="zh-CN" altLang="zh-CN" sz="2000" i="0"/>
              <a:t>名，</a:t>
            </a:r>
            <a:r>
              <a:rPr lang="zh-CN" altLang="en-US" sz="2000" i="0"/>
              <a:t>已经入群的同学请核对昵称。</a:t>
            </a:r>
            <a:r>
              <a:rPr lang="zh-CN" altLang="zh-CN" sz="2000" i="0"/>
              <a:t>如</a:t>
            </a:r>
            <a:r>
              <a:rPr lang="zh-CN" altLang="zh-CN" sz="2000" i="0" dirty="0"/>
              <a:t>：</a:t>
            </a:r>
            <a:br>
              <a:rPr lang="zh-CN" altLang="zh-CN" sz="2000" i="0" dirty="0"/>
            </a:br>
            <a:r>
              <a:rPr lang="en-US" altLang="zh-CN" sz="2000" i="0" dirty="0"/>
              <a:t>			</a:t>
            </a:r>
            <a:r>
              <a:rPr lang="zh-CN" altLang="zh-CN" sz="2000" i="0" dirty="0"/>
              <a:t>张三丰</a:t>
            </a:r>
            <a:r>
              <a:rPr lang="en-US" altLang="zh-CN" sz="2000" i="0" dirty="0"/>
              <a:t>_</a:t>
            </a:r>
            <a:r>
              <a:rPr lang="zh-CN" altLang="zh-CN" sz="2000" i="0" dirty="0"/>
              <a:t>软件学院</a:t>
            </a:r>
            <a:r>
              <a:rPr lang="zh-CN" altLang="en-US" sz="2000" i="0" dirty="0"/>
              <a:t>（沈元学院、北京学院）</a:t>
            </a:r>
            <a:br>
              <a:rPr lang="zh-CN" altLang="zh-CN" sz="2000" i="0" dirty="0"/>
            </a:br>
            <a:r>
              <a:rPr lang="en-US" altLang="zh-CN" sz="2000" i="0" dirty="0"/>
              <a:t> 			</a:t>
            </a:r>
            <a:r>
              <a:rPr lang="zh-CN" altLang="zh-CN" sz="2000" i="0" dirty="0"/>
              <a:t>张三丰</a:t>
            </a:r>
            <a:r>
              <a:rPr lang="en-US" altLang="zh-CN" sz="2000" i="0" dirty="0"/>
              <a:t>_16</a:t>
            </a:r>
            <a:r>
              <a:rPr lang="zh-CN" altLang="zh-CN" sz="2000" i="0" dirty="0"/>
              <a:t>班</a:t>
            </a:r>
            <a:r>
              <a:rPr lang="zh-CN" altLang="en-US" sz="2000" i="0" dirty="0"/>
              <a:t>（</a:t>
            </a:r>
            <a:r>
              <a:rPr lang="en-US" altLang="zh-CN" sz="2000" i="0" dirty="0"/>
              <a:t>CS19</a:t>
            </a:r>
            <a:r>
              <a:rPr lang="zh-CN" altLang="en-US" sz="2000" i="0" dirty="0"/>
              <a:t>级）</a:t>
            </a:r>
            <a:br>
              <a:rPr lang="zh-CN" altLang="zh-CN" sz="2000" i="0" dirty="0"/>
            </a:br>
            <a:r>
              <a:rPr lang="en-US" altLang="zh-CN" sz="2000" i="0" dirty="0"/>
              <a:t>			</a:t>
            </a:r>
            <a:r>
              <a:rPr lang="zh-CN" altLang="zh-CN" sz="2000" i="0" dirty="0"/>
              <a:t>张三丰</a:t>
            </a:r>
            <a:r>
              <a:rPr lang="en-US" altLang="zh-CN" sz="2000" i="0" dirty="0"/>
              <a:t>_18</a:t>
            </a:r>
            <a:r>
              <a:rPr lang="zh-CN" altLang="zh-CN" sz="2000" i="0" dirty="0"/>
              <a:t>级</a:t>
            </a:r>
            <a:r>
              <a:rPr lang="zh-CN" altLang="en-US" sz="2000" i="0" dirty="0"/>
              <a:t>（</a:t>
            </a:r>
            <a:r>
              <a:rPr lang="en-US" altLang="zh-CN" sz="2000" i="0" dirty="0"/>
              <a:t>CS20</a:t>
            </a:r>
            <a:r>
              <a:rPr lang="zh-CN" altLang="en-US" sz="2000" i="0" dirty="0"/>
              <a:t>级）</a:t>
            </a:r>
            <a:br>
              <a:rPr lang="zh-CN" altLang="zh-CN" sz="2000" i="0" dirty="0"/>
            </a:br>
            <a:endParaRPr lang="zh-CN" altLang="en-US" sz="2000" i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E11081-B059-A9E6-53E9-F481E781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132856"/>
            <a:ext cx="2686506" cy="39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寄存器相对寻址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08720"/>
            <a:ext cx="6624662" cy="5592006"/>
          </a:xfrm>
        </p:spPr>
      </p:pic>
      <p:cxnSp>
        <p:nvCxnSpPr>
          <p:cNvPr id="5" name="直接连接符 4"/>
          <p:cNvCxnSpPr/>
          <p:nvPr/>
        </p:nvCxnSpPr>
        <p:spPr bwMode="auto">
          <a:xfrm>
            <a:off x="6372200" y="1268760"/>
            <a:ext cx="79208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899592" y="1484784"/>
            <a:ext cx="518457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3491880" y="3645024"/>
            <a:ext cx="273630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3923928" y="4149080"/>
            <a:ext cx="273630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403648" y="6500726"/>
            <a:ext cx="309634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06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基址变址寻址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052736"/>
            <a:ext cx="8064896" cy="8241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3" y="1772816"/>
            <a:ext cx="7989938" cy="41282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72200" y="3284984"/>
            <a:ext cx="1824538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默认：</a:t>
            </a:r>
            <a:r>
              <a:rPr lang="en-US" altLang="zh-CN" sz="1200" dirty="0">
                <a:solidFill>
                  <a:srgbClr val="FF0000"/>
                </a:solidFill>
              </a:rPr>
              <a:t>BX</a:t>
            </a:r>
            <a:r>
              <a:rPr lang="zh-CN" altLang="en-US" sz="1200" dirty="0">
                <a:solidFill>
                  <a:srgbClr val="FF0000"/>
                </a:solidFill>
              </a:rPr>
              <a:t>相对于</a:t>
            </a:r>
            <a:r>
              <a:rPr lang="en-US" altLang="zh-CN" sz="1200" dirty="0">
                <a:solidFill>
                  <a:srgbClr val="FF0000"/>
                </a:solidFill>
              </a:rPr>
              <a:t>DS</a:t>
            </a:r>
            <a:r>
              <a:rPr lang="zh-CN" altLang="en-US" sz="1200" dirty="0">
                <a:solidFill>
                  <a:srgbClr val="FF0000"/>
                </a:solidFill>
              </a:rPr>
              <a:t>段</a:t>
            </a:r>
            <a:br>
              <a:rPr lang="en-US" altLang="zh-CN" sz="1200" dirty="0">
                <a:solidFill>
                  <a:srgbClr val="FF0000"/>
                </a:solidFill>
              </a:rPr>
            </a:br>
            <a:r>
              <a:rPr lang="en-US" altLang="zh-CN" sz="1200" dirty="0">
                <a:solidFill>
                  <a:srgbClr val="FF0000"/>
                </a:solidFill>
              </a:rPr>
              <a:t>          </a:t>
            </a:r>
            <a:r>
              <a:rPr lang="zh-CN" altLang="en-US" sz="1200" dirty="0">
                <a:solidFill>
                  <a:srgbClr val="FF0000"/>
                </a:solidFill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</a:rPr>
              <a:t>相对于</a:t>
            </a:r>
            <a:r>
              <a:rPr lang="en-US" altLang="zh-CN" sz="1200" dirty="0">
                <a:solidFill>
                  <a:srgbClr val="FF0000"/>
                </a:solidFill>
              </a:rPr>
              <a:t>SS</a:t>
            </a:r>
            <a:r>
              <a:rPr lang="zh-CN" altLang="en-US" sz="1200" dirty="0">
                <a:solidFill>
                  <a:srgbClr val="FF0000"/>
                </a:solidFill>
              </a:rPr>
              <a:t>段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基址寄存器：</a:t>
            </a:r>
            <a:r>
              <a:rPr lang="en-US" altLang="zh-CN" sz="1200" dirty="0">
                <a:solidFill>
                  <a:srgbClr val="FF0000"/>
                </a:solidFill>
              </a:rPr>
              <a:t>BX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BP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编制寄存器：</a:t>
            </a:r>
            <a:r>
              <a:rPr lang="en-US" altLang="zh-CN" sz="1200" dirty="0">
                <a:solidFill>
                  <a:srgbClr val="FF0000"/>
                </a:solidFill>
              </a:rPr>
              <a:t>SI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DI</a:t>
            </a:r>
          </a:p>
        </p:txBody>
      </p:sp>
      <p:cxnSp>
        <p:nvCxnSpPr>
          <p:cNvPr id="7" name="直接连接符 6"/>
          <p:cNvCxnSpPr>
            <a:endCxn id="5" idx="0"/>
          </p:cNvCxnSpPr>
          <p:nvPr/>
        </p:nvCxnSpPr>
        <p:spPr bwMode="auto">
          <a:xfrm>
            <a:off x="683568" y="1760957"/>
            <a:ext cx="3853904" cy="11859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6407696" y="1484784"/>
            <a:ext cx="1836712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407696" y="3212976"/>
            <a:ext cx="1789042" cy="939938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96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2.3 Intel 8086</a:t>
            </a:r>
            <a:r>
              <a:rPr lang="zh-CN" altLang="en-US" dirty="0"/>
              <a:t>指令系统</a:t>
            </a:r>
            <a:r>
              <a:rPr lang="en-US" altLang="zh-CN" dirty="0"/>
              <a:t>(</a:t>
            </a:r>
            <a:r>
              <a:rPr lang="zh-CN" altLang="en-US" dirty="0"/>
              <a:t>主要指令</a:t>
            </a:r>
            <a:r>
              <a:rPr lang="en-US" altLang="zh-CN" dirty="0"/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729288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zh-CN" altLang="en-US" sz="1800"/>
              <a:t>传送指令：</a:t>
            </a:r>
            <a:r>
              <a:rPr lang="en-US" altLang="zh-CN" sz="1800"/>
              <a:t>MOV, XCHG,PUSH,POP,PUSHF,POPF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LEA,LDS,LES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</a:t>
            </a:r>
            <a:r>
              <a:rPr lang="zh-CN" altLang="en-US" sz="1800"/>
              <a:t>操作符</a:t>
            </a:r>
            <a:r>
              <a:rPr lang="en-US" altLang="zh-CN" sz="1800"/>
              <a:t>:OFFSET,SEG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     BYTE PTR,WORD PTR, DWORD PTR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算术运算指令：</a:t>
            </a:r>
            <a:r>
              <a:rPr lang="en-US" altLang="zh-CN" sz="1800"/>
              <a:t>ADD,ADC,SUB,SBB,INC,DEC,CMP,NEG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 MUL,IMUL,CBW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 DIV,IDIV,CWD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逻辑运算指令：</a:t>
            </a:r>
            <a:r>
              <a:rPr lang="en-US" altLang="zh-CN" sz="1800"/>
              <a:t>AND,OR,XOR,NOT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1400"/>
              <a:t>                             </a:t>
            </a:r>
            <a:r>
              <a:rPr lang="en-US" altLang="zh-CN"/>
              <a:t>TEST</a:t>
            </a:r>
            <a:br>
              <a:rPr lang="en-US" altLang="zh-CN"/>
            </a:br>
            <a:r>
              <a:rPr lang="en-US" altLang="zh-CN"/>
              <a:t>                    SHL,SHR,SAL,SAR,ROL,ROR,RCL,RCR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控制转移指令：</a:t>
            </a:r>
            <a:r>
              <a:rPr lang="en-US" altLang="zh-CN" sz="1800"/>
              <a:t>JMP (short, near, word, far,dword)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JA/JB/JE</a:t>
            </a:r>
            <a:r>
              <a:rPr lang="zh-CN" altLang="en-US" sz="1800"/>
              <a:t>系列，</a:t>
            </a:r>
            <a:r>
              <a:rPr lang="en-US" altLang="zh-CN" sz="1800"/>
              <a:t>JG/JL/JE</a:t>
            </a:r>
            <a:r>
              <a:rPr lang="zh-CN" altLang="en-US" sz="1800"/>
              <a:t>系列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/>
              <a:t>                              </a:t>
            </a:r>
            <a:r>
              <a:rPr lang="en-US" altLang="zh-CN" sz="1800"/>
              <a:t>LOOP,LOOPZ,LOOPNZ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CALL(near,word,far,dword),RET,RETF, RET 2n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/>
              <a:t>                              INT,IRET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处理器控制指令：</a:t>
            </a:r>
            <a:r>
              <a:rPr lang="en-US" altLang="zh-CN" sz="1800"/>
              <a:t>CLC,STC,CLI,STI,CLD,STD,NOT,HLT</a:t>
            </a:r>
          </a:p>
          <a:p>
            <a:pPr>
              <a:lnSpc>
                <a:spcPct val="65000"/>
              </a:lnSpc>
            </a:pPr>
            <a:r>
              <a:rPr lang="zh-CN" altLang="en-US" sz="1800"/>
              <a:t>其他指令：串处理</a:t>
            </a:r>
            <a:r>
              <a:rPr lang="en-US" altLang="zh-CN" sz="1800"/>
              <a:t>(LODS,STOS,MOVS,CMPS,SCAS,REP)</a:t>
            </a:r>
            <a:r>
              <a:rPr lang="zh-CN" altLang="en-US" sz="1800"/>
              <a:t>，</a:t>
            </a:r>
            <a:r>
              <a:rPr lang="en-US" altLang="zh-CN" sz="1800"/>
              <a:t>IN,OUT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传送指令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518242"/>
          </a:xfrm>
        </p:spPr>
        <p:txBody>
          <a:bodyPr/>
          <a:lstStyle/>
          <a:p>
            <a:pPr marL="457200" indent="-457200">
              <a:lnSpc>
                <a:spcPts val="2500"/>
              </a:lnSpc>
            </a:pPr>
            <a:r>
              <a:rPr lang="en-US" altLang="zh-CN" sz="2000" dirty="0"/>
              <a:t>MOV, XCHG,PUSH,POP,PUSHF,POPF</a:t>
            </a:r>
            <a:br>
              <a:rPr lang="en-US" altLang="zh-CN" sz="2000" dirty="0"/>
            </a:br>
            <a:r>
              <a:rPr lang="en-US" altLang="zh-CN" sz="2000" dirty="0"/>
              <a:t>PUSH	op16	;op16</a:t>
            </a:r>
            <a:r>
              <a:rPr lang="zh-CN" altLang="en-US" sz="2000" dirty="0"/>
              <a:t>为</a:t>
            </a:r>
            <a:r>
              <a:rPr lang="en-US" altLang="zh-CN" sz="2000" dirty="0"/>
              <a:t>r16</a:t>
            </a:r>
            <a:r>
              <a:rPr lang="zh-CN" altLang="en-US" sz="2000" dirty="0"/>
              <a:t>或</a:t>
            </a:r>
            <a:r>
              <a:rPr lang="en-US" altLang="zh-CN" sz="2000" dirty="0"/>
              <a:t>m16</a:t>
            </a:r>
          </a:p>
          <a:p>
            <a:pPr marL="457200" indent="-457200">
              <a:lnSpc>
                <a:spcPts val="2500"/>
              </a:lnSpc>
            </a:pPr>
            <a:r>
              <a:rPr lang="zh-CN" altLang="en-US" sz="2000" dirty="0"/>
              <a:t>取地址还是取操作数</a:t>
            </a:r>
            <a:r>
              <a:rPr lang="en-US" altLang="zh-CN" sz="2000" dirty="0"/>
              <a:t>: OFFSET,LEA</a:t>
            </a:r>
            <a:br>
              <a:rPr lang="en-US" altLang="zh-CN" sz="2000" dirty="0"/>
            </a:br>
            <a:r>
              <a:rPr lang="en-US" altLang="zh-CN" sz="2000" dirty="0"/>
              <a:t>LEA	</a:t>
            </a:r>
            <a:r>
              <a:rPr lang="en-US" altLang="zh-CN" sz="2000" dirty="0" err="1"/>
              <a:t>BX,x</a:t>
            </a:r>
            <a:br>
              <a:rPr lang="en-US" altLang="zh-CN" sz="2000" dirty="0"/>
            </a:br>
            <a:r>
              <a:rPr lang="en-US" altLang="zh-CN" sz="2000" dirty="0"/>
              <a:t>MOV	</a:t>
            </a:r>
            <a:r>
              <a:rPr lang="en-US" altLang="zh-CN" sz="2000" dirty="0" err="1"/>
              <a:t>BX,offset</a:t>
            </a:r>
            <a:r>
              <a:rPr lang="en-US" altLang="zh-CN" sz="2000" dirty="0"/>
              <a:t> x</a:t>
            </a:r>
          </a:p>
          <a:p>
            <a:pPr marL="457200" indent="-457200">
              <a:lnSpc>
                <a:spcPts val="2500"/>
              </a:lnSpc>
            </a:pPr>
            <a:r>
              <a:rPr lang="en-US" altLang="zh-CN" sz="2000" dirty="0"/>
              <a:t>LDS  	r16,src		;</a:t>
            </a:r>
            <a:r>
              <a:rPr lang="zh-CN" altLang="en-US" sz="2000" dirty="0"/>
              <a:t>取指针</a:t>
            </a:r>
            <a:br>
              <a:rPr lang="zh-CN" altLang="en-US" sz="2000" dirty="0"/>
            </a:br>
            <a:r>
              <a:rPr lang="en-US" altLang="zh-CN" sz="2000" dirty="0"/>
              <a:t>LES  	r16,src</a:t>
            </a:r>
            <a:br>
              <a:rPr lang="en-US" altLang="zh-CN" sz="2000" dirty="0"/>
            </a:br>
            <a:r>
              <a:rPr lang="en-US" altLang="zh-CN" sz="2000" dirty="0"/>
              <a:t>add1        	</a:t>
            </a:r>
            <a:r>
              <a:rPr lang="en-US" altLang="zh-CN" sz="2000" dirty="0" err="1"/>
              <a:t>dd</a:t>
            </a:r>
            <a:r>
              <a:rPr lang="en-US" altLang="zh-CN" sz="2000" dirty="0"/>
              <a:t>	12345678h</a:t>
            </a:r>
            <a:br>
              <a:rPr lang="en-US" altLang="zh-CN" sz="2000" dirty="0"/>
            </a:br>
            <a:r>
              <a:rPr lang="en-US" altLang="zh-CN" sz="2000" dirty="0"/>
              <a:t>LDS	BX,add1	;BX=5678h,DS=1234h		</a:t>
            </a:r>
          </a:p>
          <a:p>
            <a:pPr marL="457200" indent="-457200">
              <a:lnSpc>
                <a:spcPts val="2500"/>
              </a:lnSpc>
            </a:pPr>
            <a:r>
              <a:rPr lang="en-US" altLang="zh-CN" sz="2000" dirty="0"/>
              <a:t>BYTE PTR,WORD PTR, DWORD PTR</a:t>
            </a:r>
            <a:br>
              <a:rPr lang="en-US" altLang="zh-CN" sz="2000" dirty="0"/>
            </a:br>
            <a:r>
              <a:rPr lang="zh-CN" altLang="en-US" sz="2000" dirty="0"/>
              <a:t>打破类型匹配的约定，转为按照希望的类型来寻址</a:t>
            </a:r>
          </a:p>
          <a:p>
            <a:pPr marL="457200" indent="-457200">
              <a:lnSpc>
                <a:spcPts val="2500"/>
              </a:lnSpc>
            </a:pPr>
            <a:r>
              <a:rPr lang="zh-CN" altLang="en-US" sz="2000" dirty="0"/>
              <a:t>段超越：</a:t>
            </a:r>
            <a:r>
              <a:rPr lang="en-US" altLang="zh-CN" sz="2000" dirty="0"/>
              <a:t>CS:,DS:,ES:,SS:</a:t>
            </a:r>
            <a:br>
              <a:rPr lang="en-US" altLang="zh-CN" sz="2000" dirty="0"/>
            </a:br>
            <a:r>
              <a:rPr lang="zh-CN" altLang="en-US" sz="2000" dirty="0"/>
              <a:t>打破操作数的段缺省约定，转向指定的段来寻址</a:t>
            </a:r>
          </a:p>
          <a:p>
            <a:pPr marL="457200" indent="-457200">
              <a:lnSpc>
                <a:spcPts val="25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数据通路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5400600" cy="227350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040"/>
            <a:ext cx="6892761" cy="2132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1640" y="3415124"/>
            <a:ext cx="362150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所有指令都要遵循数据通路规则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53144" y="4846835"/>
            <a:ext cx="1425390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有</a:t>
            </a:r>
            <a:r>
              <a:rPr lang="en-US" altLang="zh-CN" dirty="0">
                <a:solidFill>
                  <a:schemeClr val="accent1"/>
                </a:solidFill>
              </a:rPr>
              <a:t>9</a:t>
            </a:r>
            <a:r>
              <a:rPr lang="zh-CN" altLang="en-US" dirty="0">
                <a:solidFill>
                  <a:schemeClr val="accent1"/>
                </a:solidFill>
              </a:rPr>
              <a:t>条通路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65839" y="2189488"/>
            <a:ext cx="1425390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有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条不通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45347" y="2730244"/>
            <a:ext cx="1845377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</a:rPr>
              <a:t>讲义上的图少了一根线</a:t>
            </a:r>
          </a:p>
        </p:txBody>
      </p:sp>
    </p:spTree>
    <p:extLst>
      <p:ext uri="{BB962C8B-B14F-4D97-AF65-F5344CB8AC3E}">
        <p14:creationId xmlns:p14="http://schemas.microsoft.com/office/powerpoint/2010/main" val="357877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段超越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632848" cy="42843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608" y="1057630"/>
            <a:ext cx="1802096" cy="159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个默认</a:t>
            </a:r>
            <a:endParaRPr lang="en-US" altLang="zh-CN" dirty="0"/>
          </a:p>
          <a:p>
            <a:pPr>
              <a:buNone/>
            </a:pPr>
            <a:r>
              <a:rPr lang="zh-CN" altLang="en-US" sz="1200" dirty="0"/>
              <a:t>    </a:t>
            </a:r>
            <a:r>
              <a:rPr lang="zh-CN" altLang="en-US" sz="1200" dirty="0">
                <a:solidFill>
                  <a:schemeClr val="accent1"/>
                </a:solidFill>
              </a:rPr>
              <a:t>数据访问一般相对</a:t>
            </a:r>
            <a:r>
              <a:rPr lang="en-US" altLang="zh-CN" sz="1200" dirty="0">
                <a:solidFill>
                  <a:schemeClr val="accent1"/>
                </a:solidFill>
              </a:rPr>
              <a:t>DS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accent1"/>
                </a:solidFill>
              </a:rPr>
              <a:t>    BP</a:t>
            </a:r>
            <a:r>
              <a:rPr lang="zh-CN" altLang="en-US" sz="1200" dirty="0">
                <a:solidFill>
                  <a:schemeClr val="accent1"/>
                </a:solidFill>
              </a:rPr>
              <a:t>相对于</a:t>
            </a:r>
            <a:r>
              <a:rPr lang="en-US" altLang="zh-CN" sz="1200" dirty="0">
                <a:solidFill>
                  <a:schemeClr val="accent1"/>
                </a:solidFill>
              </a:rPr>
              <a:t>SS</a:t>
            </a:r>
          </a:p>
          <a:p>
            <a:pPr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   转移相对于</a:t>
            </a:r>
            <a:r>
              <a:rPr lang="en-US" altLang="zh-CN" sz="1200" dirty="0">
                <a:solidFill>
                  <a:schemeClr val="accent1"/>
                </a:solidFill>
              </a:rPr>
              <a:t>CS</a:t>
            </a:r>
          </a:p>
          <a:p>
            <a:pPr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   串指令的</a:t>
            </a:r>
            <a:r>
              <a:rPr lang="en-US" altLang="zh-CN" sz="1200" dirty="0">
                <a:solidFill>
                  <a:schemeClr val="accent1"/>
                </a:solidFill>
              </a:rPr>
              <a:t>DI</a:t>
            </a:r>
            <a:r>
              <a:rPr lang="zh-CN" altLang="en-US" sz="1200" dirty="0">
                <a:solidFill>
                  <a:schemeClr val="accent1"/>
                </a:solidFill>
              </a:rPr>
              <a:t>相对于</a:t>
            </a:r>
            <a:r>
              <a:rPr lang="en-US" altLang="zh-CN" sz="1200" dirty="0">
                <a:solidFill>
                  <a:schemeClr val="accent1"/>
                </a:solidFill>
              </a:rPr>
              <a:t>ES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84550" y="1031844"/>
            <a:ext cx="2226892" cy="1481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改变默认用段超越</a:t>
            </a:r>
            <a:endParaRPr lang="en-US" altLang="zh-CN" dirty="0"/>
          </a:p>
          <a:p>
            <a:pPr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CS: XXXX</a:t>
            </a:r>
          </a:p>
          <a:p>
            <a:pPr>
              <a:buNone/>
            </a:pPr>
            <a:r>
              <a:rPr lang="en-US" altLang="zh-CN" sz="1200" dirty="0"/>
              <a:t>    DS: XXXX</a:t>
            </a:r>
          </a:p>
          <a:p>
            <a:pPr>
              <a:buNone/>
            </a:pPr>
            <a:r>
              <a:rPr lang="en-US" altLang="zh-CN" sz="1200" dirty="0"/>
              <a:t>    SS: XXXX</a:t>
            </a:r>
          </a:p>
          <a:p>
            <a:pPr>
              <a:buNone/>
            </a:pPr>
            <a:r>
              <a:rPr lang="en-US" altLang="zh-CN" sz="1200" dirty="0"/>
              <a:t>    ES: XXXX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accent1"/>
                </a:solidFill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1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2801938"/>
          </a:xfrm>
          <a:noFill/>
        </p:spPr>
        <p:txBody>
          <a:bodyPr wrap="square" tIns="61200" bIns="61200"/>
          <a:lstStyle/>
          <a:p>
            <a:pPr algn="ctr">
              <a:lnSpc>
                <a:spcPct val="150000"/>
              </a:lnSpc>
            </a:pPr>
            <a:r>
              <a:rPr lang="en-US" altLang="zh-CN" sz="4800" i="0">
                <a:solidFill>
                  <a:schemeClr val="accent1"/>
                </a:solidFill>
              </a:rPr>
              <a:t>X86</a:t>
            </a:r>
            <a:r>
              <a:rPr lang="zh-CN" altLang="en-US" sz="4800" i="0">
                <a:solidFill>
                  <a:schemeClr val="accent1"/>
                </a:solidFill>
              </a:rPr>
              <a:t>汇编语言程序设计</a:t>
            </a:r>
            <a:br>
              <a:rPr lang="en-US" altLang="zh-CN" sz="4800" i="0">
                <a:solidFill>
                  <a:schemeClr val="accent1"/>
                </a:solidFill>
              </a:rPr>
            </a:br>
            <a:r>
              <a:rPr lang="en-US" altLang="zh-CN" sz="2800" i="0">
                <a:solidFill>
                  <a:schemeClr val="tx1"/>
                </a:solidFill>
              </a:rPr>
              <a:t>——</a:t>
            </a:r>
            <a:r>
              <a:rPr lang="zh-CN" altLang="en-US" sz="2800" i="0">
                <a:solidFill>
                  <a:schemeClr val="tx1"/>
                </a:solidFill>
              </a:rPr>
              <a:t>寻址方式与指令系统</a:t>
            </a:r>
            <a:br>
              <a:rPr lang="zh-CN" altLang="en-US" sz="4800" i="0">
                <a:solidFill>
                  <a:schemeClr val="accent1"/>
                </a:solidFill>
              </a:rPr>
            </a:br>
            <a:endParaRPr lang="zh-CN" altLang="en-US" sz="4000" i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769100" cy="1122706"/>
          </a:xfrm>
          <a:noFill/>
        </p:spPr>
        <p:txBody>
          <a:bodyPr tIns="97200" bIns="97200"/>
          <a:lstStyle/>
          <a:p>
            <a:pPr algn="l"/>
            <a:r>
              <a:rPr lang="zh-CN" altLang="en-US" sz="2800" b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  <a:endParaRPr lang="en-US" altLang="zh-CN" sz="2800" b="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8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</a:t>
            </a:r>
            <a:r>
              <a:rPr lang="zh-CN" altLang="en-US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xiongguixi@buaa.edu.cn</a:t>
            </a:r>
            <a:endParaRPr lang="en-US" altLang="zh-CN" sz="2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8175" y="908050"/>
            <a:ext cx="5816600" cy="474663"/>
          </a:xfrm>
        </p:spPr>
        <p:txBody>
          <a:bodyPr/>
          <a:lstStyle/>
          <a:p>
            <a:r>
              <a:rPr lang="zh-CN" altLang="en-US" sz="3200" i="0"/>
              <a:t>第二部分：寻址方式和指令系统</a:t>
            </a:r>
            <a:endParaRPr lang="en-US" altLang="zh-CN" sz="3200" i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403350" y="1916113"/>
            <a:ext cx="6480175" cy="3140557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zh-CN" altLang="en-US" sz="2400" dirty="0"/>
              <a:t>指令格式与寻址方式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8086</a:t>
            </a:r>
            <a:r>
              <a:rPr lang="zh-CN" altLang="en-US" dirty="0"/>
              <a:t>指令的汇编语言格式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与数据有关的</a:t>
            </a:r>
            <a:r>
              <a:rPr lang="en-US" altLang="zh-CN" dirty="0"/>
              <a:t>6</a:t>
            </a:r>
            <a:r>
              <a:rPr lang="zh-CN" altLang="en-US" dirty="0"/>
              <a:t>种寻址方式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传送指令、数据通路与指令规则</a:t>
            </a:r>
          </a:p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en-US" altLang="zh-CN" sz="2400" dirty="0"/>
              <a:t>8086</a:t>
            </a:r>
            <a:r>
              <a:rPr lang="zh-CN" altLang="en-US" sz="2400" dirty="0"/>
              <a:t>的指令系统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算术运算、逻辑运算、移位指令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条件与转移指令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与转移指令有关的</a:t>
            </a:r>
            <a:r>
              <a:rPr lang="en-US" altLang="zh-CN" dirty="0"/>
              <a:t>4</a:t>
            </a:r>
            <a:r>
              <a:rPr lang="zh-CN" altLang="en-US" dirty="0"/>
              <a:t>种寻址方式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416800" cy="37260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指令格式与寻址方式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08050"/>
            <a:ext cx="8134350" cy="5945217"/>
          </a:xfrm>
        </p:spPr>
        <p:txBody>
          <a:bodyPr/>
          <a:lstStyle/>
          <a:p>
            <a:r>
              <a:rPr lang="en-US" altLang="zh-CN" sz="2000" dirty="0"/>
              <a:t>Intel 8086/8088</a:t>
            </a:r>
            <a:r>
              <a:rPr lang="zh-CN" altLang="en-US" sz="2000" dirty="0"/>
              <a:t>的指令格式</a:t>
            </a:r>
          </a:p>
          <a:p>
            <a:pPr lvl="1"/>
            <a:r>
              <a:rPr lang="en-US" altLang="zh-CN" sz="1600" dirty="0"/>
              <a:t>OP        </a:t>
            </a:r>
            <a:r>
              <a:rPr lang="en-US" altLang="zh-CN" sz="1600" dirty="0" err="1"/>
              <a:t>Dst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 	        ;</a:t>
            </a:r>
            <a:r>
              <a:rPr lang="zh-CN" altLang="en-US" sz="1600" dirty="0"/>
              <a:t>由 “源”  至 “目的” ，动宾词组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/>
              <a:t>                                                 </a:t>
            </a:r>
            <a:r>
              <a:rPr lang="zh-CN" altLang="en-US" sz="1600" dirty="0"/>
              <a:t>结果在目的操作数中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可以有</a:t>
            </a:r>
            <a:r>
              <a:rPr lang="en-US" altLang="zh-CN" sz="1600" dirty="0"/>
              <a:t>2</a:t>
            </a:r>
            <a:r>
              <a:rPr lang="zh-CN" altLang="en-US" sz="1600" dirty="0"/>
              <a:t>个，</a:t>
            </a:r>
            <a:r>
              <a:rPr lang="en-US" altLang="zh-CN" sz="1600" dirty="0"/>
              <a:t>1</a:t>
            </a:r>
            <a:r>
              <a:rPr lang="zh-CN" altLang="en-US" sz="1600" dirty="0"/>
              <a:t>个，</a:t>
            </a:r>
            <a:r>
              <a:rPr lang="en-US" altLang="zh-CN" sz="1600" dirty="0"/>
              <a:t>0</a:t>
            </a:r>
            <a:r>
              <a:rPr lang="zh-CN" altLang="en-US" sz="1600" dirty="0"/>
              <a:t>个操作数</a:t>
            </a:r>
          </a:p>
          <a:p>
            <a:pPr lvl="1"/>
            <a:r>
              <a:rPr lang="zh-CN" altLang="en-US" sz="1600" dirty="0"/>
              <a:t>指令编码的要素：操作码字节，寻址方式字节，段超越字节，操作数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指令长度由</a:t>
            </a:r>
            <a:r>
              <a:rPr lang="en-US" altLang="zh-CN" sz="1600" dirty="0"/>
              <a:t>1-7</a:t>
            </a:r>
            <a:r>
              <a:rPr lang="zh-CN" altLang="en-US" sz="1600" dirty="0"/>
              <a:t>个字节组成，变长指令编码</a:t>
            </a:r>
            <a:endParaRPr lang="en-US" altLang="zh-CN" sz="1600" dirty="0"/>
          </a:p>
          <a:p>
            <a:pPr lvl="1">
              <a:buFont typeface="Wingdings" pitchFamily="2" charset="2"/>
              <a:buNone/>
            </a:pPr>
            <a:r>
              <a:rPr lang="en-US" altLang="zh-CN" sz="1600" dirty="0"/>
              <a:t>   OP       OP2,OP1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/>
              <a:t>   OP       OP1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/>
              <a:t>   OP </a:t>
            </a:r>
            <a:endParaRPr lang="zh-CN" altLang="en-US" sz="1600" dirty="0"/>
          </a:p>
          <a:p>
            <a:r>
              <a:rPr lang="zh-CN" altLang="en-US" sz="2000" dirty="0"/>
              <a:t>寻址方式：指令中寻找操作数的方式</a:t>
            </a:r>
          </a:p>
          <a:p>
            <a:pPr lvl="1"/>
            <a:r>
              <a:rPr lang="zh-CN" altLang="en-US" sz="1600" dirty="0"/>
              <a:t>与数据有关的</a:t>
            </a:r>
            <a:r>
              <a:rPr lang="en-US" altLang="zh-CN" sz="1600" dirty="0"/>
              <a:t>6</a:t>
            </a:r>
            <a:r>
              <a:rPr lang="zh-CN" altLang="en-US" sz="1600" dirty="0"/>
              <a:t>种</a:t>
            </a:r>
            <a:r>
              <a:rPr lang="en-US" altLang="zh-CN" sz="1600" dirty="0"/>
              <a:t>: </a:t>
            </a:r>
            <a:endParaRPr lang="zh-CN" altLang="en-US" sz="1600" dirty="0"/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立即寻址，寄存器寻址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直接寻址，间接寻址，寄存器间接寻址，寄存器相对寻址，基址变址寻址</a:t>
            </a:r>
            <a:endParaRPr lang="en-US" altLang="zh-CN" sz="1600" dirty="0"/>
          </a:p>
          <a:p>
            <a:pPr lvl="1"/>
            <a:r>
              <a:rPr lang="zh-CN" altLang="en-US" sz="1600" dirty="0"/>
              <a:t>与转移指令或调用指令有关的</a:t>
            </a:r>
            <a:r>
              <a:rPr lang="en-US" altLang="zh-CN" sz="1600" dirty="0"/>
              <a:t>4</a:t>
            </a:r>
            <a:r>
              <a:rPr lang="zh-CN" altLang="en-US" sz="1600" dirty="0"/>
              <a:t>种：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段内直接寻址，段内间接寻址，段间直接寻址，段间间接寻址</a:t>
            </a:r>
          </a:p>
          <a:p>
            <a:pPr lvl="1"/>
            <a:r>
              <a:rPr lang="zh-CN" altLang="en-US" sz="1600" dirty="0"/>
              <a:t>与</a:t>
            </a:r>
            <a:r>
              <a:rPr lang="en-US" altLang="zh-CN" sz="1600" dirty="0"/>
              <a:t>I/O</a:t>
            </a:r>
            <a:r>
              <a:rPr lang="zh-CN" altLang="en-US" sz="1600" dirty="0"/>
              <a:t>有关的</a:t>
            </a:r>
            <a:r>
              <a:rPr lang="en-US" altLang="zh-CN" sz="1600" dirty="0"/>
              <a:t>2</a:t>
            </a:r>
            <a:r>
              <a:rPr lang="zh-CN" altLang="en-US" sz="1600" dirty="0"/>
              <a:t>种：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直接</a:t>
            </a:r>
            <a:r>
              <a:rPr lang="en-US" altLang="zh-CN" sz="1600" dirty="0"/>
              <a:t>I/O</a:t>
            </a:r>
            <a:r>
              <a:rPr lang="zh-CN" altLang="en-US" sz="1600" dirty="0"/>
              <a:t>端口寻址方式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寄存器</a:t>
            </a:r>
            <a:r>
              <a:rPr lang="en-US" altLang="zh-CN" sz="1600" dirty="0"/>
              <a:t>DX</a:t>
            </a:r>
            <a:r>
              <a:rPr lang="zh-CN" altLang="en-US" sz="1600" dirty="0"/>
              <a:t>间接寻址方式</a:t>
            </a:r>
          </a:p>
          <a:p>
            <a:pPr lvl="1">
              <a:buFont typeface="Wingdings" pitchFamily="2" charset="2"/>
              <a:buNone/>
            </a:pPr>
            <a:endParaRPr lang="zh-CN" altLang="en-US" sz="1600" dirty="0"/>
          </a:p>
        </p:txBody>
      </p:sp>
      <p:sp>
        <p:nvSpPr>
          <p:cNvPr id="5126" name="Line 15"/>
          <p:cNvSpPr>
            <a:spLocks noChangeShapeType="1"/>
          </p:cNvSpPr>
          <p:nvPr/>
        </p:nvSpPr>
        <p:spPr bwMode="auto">
          <a:xfrm flipH="1">
            <a:off x="2124075" y="1628775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与数据有关的</a:t>
            </a:r>
            <a:r>
              <a:rPr lang="en-US" altLang="zh-CN" dirty="0"/>
              <a:t>6</a:t>
            </a:r>
            <a:r>
              <a:rPr lang="zh-CN" altLang="en-US" dirty="0"/>
              <a:t>种寻址方式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812873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zh-CN" altLang="en-US" sz="1800" dirty="0"/>
              <a:t>（目的，源）操作数来自：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 dirty="0"/>
              <a:t>             寄存器</a:t>
            </a:r>
            <a:r>
              <a:rPr lang="en-US" altLang="zh-CN" sz="1800" dirty="0"/>
              <a:t>: 8</a:t>
            </a:r>
            <a:r>
              <a:rPr lang="zh-CN" altLang="en-US" sz="1800" dirty="0"/>
              <a:t>个通用寄存器，</a:t>
            </a:r>
            <a:r>
              <a:rPr lang="en-US" altLang="zh-CN" sz="1800" dirty="0"/>
              <a:t>4</a:t>
            </a:r>
            <a:r>
              <a:rPr lang="zh-CN" altLang="en-US" sz="1800" dirty="0"/>
              <a:t>个段寄存器，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PSW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 dirty="0"/>
              <a:t>             </a:t>
            </a:r>
            <a:r>
              <a:rPr lang="zh-CN" altLang="en-US" sz="1800" dirty="0"/>
              <a:t>立即数</a:t>
            </a:r>
            <a:r>
              <a:rPr lang="en-US" altLang="zh-CN" sz="1800" dirty="0"/>
              <a:t>: </a:t>
            </a:r>
            <a:r>
              <a:rPr lang="zh-CN" altLang="en-US" sz="1800" dirty="0"/>
              <a:t>指令本身给出的立即数</a:t>
            </a:r>
            <a:r>
              <a:rPr lang="en-US" altLang="zh-CN" sz="1800" dirty="0"/>
              <a:t>(</a:t>
            </a:r>
            <a:r>
              <a:rPr lang="zh-CN" altLang="en-US" sz="1800" dirty="0"/>
              <a:t>常量</a:t>
            </a:r>
            <a:r>
              <a:rPr lang="en-US" altLang="zh-CN" sz="1800" dirty="0"/>
              <a:t>)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1800" dirty="0"/>
              <a:t>             </a:t>
            </a:r>
            <a:r>
              <a:rPr lang="zh-CN" altLang="en-US" sz="1800" dirty="0"/>
              <a:t>内存单元：直接寻址和间接寻址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 dirty="0"/>
              <a:t>             定义操作数：常量、字节、字、双字</a:t>
            </a:r>
            <a:r>
              <a:rPr lang="en-US" altLang="zh-CN" sz="1800" dirty="0"/>
              <a:t>——EQU  DB  DW  DD</a:t>
            </a:r>
          </a:p>
          <a:p>
            <a:pPr>
              <a:lnSpc>
                <a:spcPct val="65000"/>
              </a:lnSpc>
            </a:pPr>
            <a:r>
              <a:rPr lang="zh-CN" altLang="en-US" sz="1800" dirty="0"/>
              <a:t>立即寻址：指令操作数包含在指令中，为一个常量或常数</a:t>
            </a:r>
          </a:p>
          <a:p>
            <a:pPr>
              <a:lnSpc>
                <a:spcPct val="65000"/>
              </a:lnSpc>
            </a:pPr>
            <a:r>
              <a:rPr lang="zh-CN" altLang="en-US" sz="1800" dirty="0"/>
              <a:t>寄存器寻址：指令操作数为</a:t>
            </a:r>
            <a:r>
              <a:rPr lang="en-US" altLang="zh-CN" sz="1800" dirty="0"/>
              <a:t>CPU</a:t>
            </a:r>
            <a:r>
              <a:rPr lang="zh-CN" altLang="en-US" sz="1800" dirty="0"/>
              <a:t>的寄存器</a:t>
            </a:r>
          </a:p>
          <a:p>
            <a:pPr>
              <a:lnSpc>
                <a:spcPct val="65000"/>
              </a:lnSpc>
            </a:pPr>
            <a:r>
              <a:rPr lang="zh-CN" altLang="en-US" sz="1800" dirty="0"/>
              <a:t>直接寻址：操作数的偏移地址</a:t>
            </a:r>
            <a:r>
              <a:rPr lang="en-US" altLang="zh-CN" sz="1800" dirty="0"/>
              <a:t>EA</a:t>
            </a:r>
            <a:r>
              <a:rPr lang="zh-CN" altLang="en-US" sz="1800" dirty="0"/>
              <a:t>直接在指令中给出，如</a:t>
            </a:r>
            <a:r>
              <a:rPr lang="zh-CN" altLang="en-US" sz="1800" dirty="0">
                <a:solidFill>
                  <a:schemeClr val="accent1"/>
                </a:solidFill>
              </a:rPr>
              <a:t>变量名</a:t>
            </a:r>
          </a:p>
          <a:p>
            <a:pPr>
              <a:lnSpc>
                <a:spcPct val="65000"/>
              </a:lnSpc>
            </a:pPr>
            <a:r>
              <a:rPr lang="zh-CN" altLang="en-US" sz="1800" dirty="0"/>
              <a:t>寄存器间接寻址：操作数地址</a:t>
            </a:r>
            <a:r>
              <a:rPr lang="en-US" altLang="zh-CN" sz="1800" dirty="0"/>
              <a:t>EA</a:t>
            </a:r>
            <a:r>
              <a:rPr lang="zh-CN" altLang="en-US" sz="1800" dirty="0"/>
              <a:t>位于</a:t>
            </a:r>
            <a:r>
              <a:rPr lang="zh-CN" altLang="en-US" sz="1800" dirty="0">
                <a:solidFill>
                  <a:schemeClr val="accent1"/>
                </a:solidFill>
              </a:rPr>
              <a:t>间指</a:t>
            </a:r>
            <a:r>
              <a:rPr lang="zh-CN" altLang="en-US" sz="1800" dirty="0"/>
              <a:t>寄存器</a:t>
            </a:r>
            <a:r>
              <a:rPr lang="en-US" altLang="zh-CN" sz="1800" dirty="0"/>
              <a:t>(BX,BP,SI,DI)</a:t>
            </a:r>
            <a:r>
              <a:rPr lang="zh-CN" altLang="en-US" sz="1800" dirty="0"/>
              <a:t>中</a:t>
            </a:r>
          </a:p>
          <a:p>
            <a:pPr>
              <a:lnSpc>
                <a:spcPct val="65000"/>
              </a:lnSpc>
            </a:pPr>
            <a:r>
              <a:rPr lang="zh-CN" altLang="en-US" sz="1800" dirty="0"/>
              <a:t>寄存器相对寻址：操作数地址</a:t>
            </a:r>
            <a:r>
              <a:rPr lang="en-US" altLang="zh-CN" sz="1800" dirty="0"/>
              <a:t>EA</a:t>
            </a:r>
            <a:r>
              <a:rPr lang="zh-CN" altLang="en-US" sz="1800" dirty="0"/>
              <a:t>由间址寄存器</a:t>
            </a:r>
            <a:r>
              <a:rPr lang="en-US" altLang="zh-CN" sz="1800" dirty="0"/>
              <a:t>+8</a:t>
            </a:r>
            <a:r>
              <a:rPr lang="zh-CN" altLang="en-US" sz="1800" dirty="0"/>
              <a:t>位或</a:t>
            </a:r>
            <a:r>
              <a:rPr lang="en-US" altLang="zh-CN" sz="1800" dirty="0"/>
              <a:t>16</a:t>
            </a:r>
            <a:r>
              <a:rPr lang="zh-CN" altLang="en-US" sz="1800" dirty="0"/>
              <a:t>位的常量组成</a:t>
            </a:r>
          </a:p>
          <a:p>
            <a:pPr>
              <a:lnSpc>
                <a:spcPct val="65000"/>
              </a:lnSpc>
            </a:pPr>
            <a:r>
              <a:rPr lang="zh-CN" altLang="en-US" sz="1800" dirty="0"/>
              <a:t>基址变址寻址：操作数地址</a:t>
            </a:r>
            <a:r>
              <a:rPr lang="en-US" altLang="zh-CN" sz="1800" dirty="0"/>
              <a:t>EA</a:t>
            </a:r>
            <a:r>
              <a:rPr lang="zh-CN" altLang="en-US" sz="1800" dirty="0"/>
              <a:t>为一个基址寄存器和一个变址寄存器之和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 dirty="0"/>
              <a:t>     掌握和理解寻址要点</a:t>
            </a:r>
            <a:r>
              <a:rPr lang="zh-CN" altLang="en-US" sz="1800" dirty="0"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ym typeface="Wingdings" panose="05000000000000000000" pitchFamily="2" charset="2"/>
              </a:rPr>
              <a:t>(1) </a:t>
            </a:r>
            <a:r>
              <a:rPr lang="zh-CN" altLang="en-US" sz="1800" dirty="0">
                <a:sym typeface="Wingdings" panose="05000000000000000000" pitchFamily="2" charset="2"/>
              </a:rPr>
              <a:t>寄存器的使用规则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 dirty="0">
                <a:sym typeface="Wingdings" panose="05000000000000000000" pitchFamily="2" charset="2"/>
              </a:rPr>
              <a:t>                                          </a:t>
            </a:r>
            <a:r>
              <a:rPr lang="en-US" altLang="zh-CN" sz="1800" dirty="0">
                <a:sym typeface="Wingdings" panose="05000000000000000000" pitchFamily="2" charset="2"/>
              </a:rPr>
              <a:t>(2) </a:t>
            </a:r>
            <a:r>
              <a:rPr lang="zh-CN" altLang="en-US" sz="1800" dirty="0">
                <a:sym typeface="Wingdings" panose="05000000000000000000" pitchFamily="2" charset="2"/>
              </a:rPr>
              <a:t>类型匹配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 dirty="0"/>
              <a:t>                                          </a:t>
            </a:r>
            <a:r>
              <a:rPr lang="en-US" altLang="zh-CN" sz="1800" dirty="0"/>
              <a:t>(3) </a:t>
            </a:r>
            <a:r>
              <a:rPr lang="zh-CN" altLang="en-US" sz="1800" dirty="0"/>
              <a:t>数据通路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 dirty="0"/>
              <a:t>                                          </a:t>
            </a:r>
            <a:r>
              <a:rPr lang="en-US" altLang="zh-CN" sz="1800" dirty="0"/>
              <a:t>(4) </a:t>
            </a:r>
            <a:r>
              <a:rPr lang="zh-CN" altLang="en-US" sz="1800" dirty="0"/>
              <a:t>是操作“内容”还是“地址”（指针）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1800" dirty="0"/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立即寻址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052736"/>
            <a:ext cx="8286431" cy="93610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0" y="2132856"/>
            <a:ext cx="7758952" cy="352839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4788024" y="1340768"/>
            <a:ext cx="3528392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115616" y="2492896"/>
            <a:ext cx="1728192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3519337" y="2177606"/>
            <a:ext cx="1795684" cy="301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常量也是立即数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2369755" y="3789040"/>
            <a:ext cx="72008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514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寄存器寻址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052735"/>
            <a:ext cx="8031578" cy="5169237"/>
          </a:xfrm>
        </p:spPr>
      </p:pic>
      <p:cxnSp>
        <p:nvCxnSpPr>
          <p:cNvPr id="5" name="直接连接符 4"/>
          <p:cNvCxnSpPr/>
          <p:nvPr/>
        </p:nvCxnSpPr>
        <p:spPr bwMode="auto">
          <a:xfrm>
            <a:off x="5796136" y="1412776"/>
            <a:ext cx="2448272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423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直接寻址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1" y="787757"/>
            <a:ext cx="6875625" cy="198395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6" y="2636912"/>
            <a:ext cx="6792460" cy="38110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3707904" y="1196752"/>
            <a:ext cx="237626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5652120" y="2852936"/>
            <a:ext cx="1224136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5652120" y="5229200"/>
            <a:ext cx="165618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971600" y="5517232"/>
            <a:ext cx="244827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912980" y="3645024"/>
            <a:ext cx="93610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915816" y="3861048"/>
            <a:ext cx="100811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578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寄存器间接寻址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7" y="1196752"/>
            <a:ext cx="7897317" cy="4464496"/>
          </a:xfrm>
        </p:spPr>
      </p:pic>
      <p:cxnSp>
        <p:nvCxnSpPr>
          <p:cNvPr id="5" name="直接连接符 4"/>
          <p:cNvCxnSpPr/>
          <p:nvPr/>
        </p:nvCxnSpPr>
        <p:spPr bwMode="auto">
          <a:xfrm>
            <a:off x="6300192" y="1484784"/>
            <a:ext cx="1944216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555776" y="1772816"/>
            <a:ext cx="4104456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2483768" y="2708920"/>
            <a:ext cx="36004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6444208" y="2852936"/>
            <a:ext cx="2109873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BX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SI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DI</a:t>
            </a:r>
            <a:r>
              <a:rPr lang="zh-CN" altLang="en-US" sz="1200" dirty="0">
                <a:solidFill>
                  <a:srgbClr val="FF0000"/>
                </a:solidFill>
              </a:rPr>
              <a:t>加方括号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827584" y="4149080"/>
            <a:ext cx="667156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4813246" y="4536528"/>
            <a:ext cx="2973891" cy="109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默认：</a:t>
            </a:r>
            <a:r>
              <a:rPr lang="en-US" altLang="zh-CN" sz="1200" dirty="0">
                <a:solidFill>
                  <a:srgbClr val="FF0000"/>
                </a:solidFill>
              </a:rPr>
              <a:t>BX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SI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DI</a:t>
            </a:r>
            <a:r>
              <a:rPr lang="zh-CN" altLang="en-US" sz="1200" dirty="0">
                <a:solidFill>
                  <a:srgbClr val="FF0000"/>
                </a:solidFill>
              </a:rPr>
              <a:t>相对于</a:t>
            </a:r>
            <a:r>
              <a:rPr lang="en-US" altLang="zh-CN" sz="1200" dirty="0">
                <a:solidFill>
                  <a:srgbClr val="FF0000"/>
                </a:solidFill>
              </a:rPr>
              <a:t>DS</a:t>
            </a:r>
            <a:r>
              <a:rPr lang="zh-CN" altLang="en-US" sz="1200" dirty="0">
                <a:solidFill>
                  <a:srgbClr val="FF0000"/>
                </a:solidFill>
              </a:rPr>
              <a:t>段</a:t>
            </a:r>
            <a:br>
              <a:rPr lang="en-US" altLang="zh-CN" sz="1200" dirty="0">
                <a:solidFill>
                  <a:srgbClr val="FF0000"/>
                </a:solidFill>
              </a:rPr>
            </a:br>
            <a:r>
              <a:rPr lang="en-US" altLang="zh-CN" sz="1200" dirty="0">
                <a:solidFill>
                  <a:srgbClr val="FF0000"/>
                </a:solidFill>
              </a:rPr>
              <a:t>          </a:t>
            </a:r>
            <a:r>
              <a:rPr lang="zh-CN" altLang="en-US" sz="1200" dirty="0">
                <a:solidFill>
                  <a:srgbClr val="FF0000"/>
                </a:solidFill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</a:rPr>
              <a:t>相对于</a:t>
            </a:r>
            <a:r>
              <a:rPr lang="en-US" altLang="zh-CN" sz="1200" dirty="0">
                <a:solidFill>
                  <a:srgbClr val="FF0000"/>
                </a:solidFill>
              </a:rPr>
              <a:t>SS</a:t>
            </a:r>
            <a:r>
              <a:rPr lang="zh-CN" altLang="en-US" sz="1200" dirty="0">
                <a:solidFill>
                  <a:srgbClr val="FF0000"/>
                </a:solidFill>
              </a:rPr>
              <a:t>段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</a:rPr>
              <a:t>SP</a:t>
            </a:r>
            <a:r>
              <a:rPr lang="zh-CN" altLang="en-US" sz="1200" dirty="0">
                <a:solidFill>
                  <a:schemeClr val="tx2"/>
                </a:solidFill>
              </a:rPr>
              <a:t>不可以用来间接寻址，是“相当于”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rgbClr val="C00000"/>
                </a:solidFill>
              </a:rPr>
              <a:t>SS</a:t>
            </a:r>
            <a:r>
              <a:rPr lang="zh-CN" altLang="en-US" sz="1200" dirty="0">
                <a:solidFill>
                  <a:srgbClr val="C00000"/>
                </a:solidFill>
              </a:rPr>
              <a:t>：，</a:t>
            </a:r>
            <a:r>
              <a:rPr lang="en-US" altLang="zh-CN" sz="1200" dirty="0">
                <a:solidFill>
                  <a:srgbClr val="C00000"/>
                </a:solidFill>
              </a:rPr>
              <a:t>DS</a:t>
            </a:r>
            <a:r>
              <a:rPr lang="zh-CN" altLang="en-US" sz="1200" dirty="0">
                <a:solidFill>
                  <a:srgbClr val="C00000"/>
                </a:solidFill>
              </a:rPr>
              <a:t>：，</a:t>
            </a:r>
            <a:r>
              <a:rPr lang="en-US" altLang="zh-CN" sz="1200" dirty="0">
                <a:solidFill>
                  <a:srgbClr val="C00000"/>
                </a:solidFill>
              </a:rPr>
              <a:t>CS</a:t>
            </a:r>
            <a:r>
              <a:rPr lang="zh-CN" altLang="en-US" sz="1200" dirty="0">
                <a:solidFill>
                  <a:srgbClr val="C00000"/>
                </a:solidFill>
              </a:rPr>
              <a:t>：，</a:t>
            </a:r>
            <a:r>
              <a:rPr lang="en-US" altLang="zh-CN" sz="1200" dirty="0">
                <a:solidFill>
                  <a:srgbClr val="C00000"/>
                </a:solidFill>
              </a:rPr>
              <a:t>ES</a:t>
            </a:r>
            <a:r>
              <a:rPr lang="zh-CN" altLang="en-US" sz="1200" dirty="0">
                <a:solidFill>
                  <a:srgbClr val="C00000"/>
                </a:solidFill>
              </a:rPr>
              <a:t>：</a:t>
            </a:r>
            <a:r>
              <a:rPr lang="en-US" altLang="zh-CN" sz="1200" dirty="0">
                <a:solidFill>
                  <a:srgbClr val="C00000"/>
                </a:solidFill>
              </a:rPr>
              <a:t>——</a:t>
            </a:r>
            <a:r>
              <a:rPr lang="zh-CN" altLang="en-US" sz="1200" dirty="0">
                <a:solidFill>
                  <a:srgbClr val="C00000"/>
                </a:solidFill>
              </a:rPr>
              <a:t>段超越</a:t>
            </a:r>
            <a:endParaRPr lang="en-US" altLang="zh-CN" sz="1200" dirty="0">
              <a:solidFill>
                <a:srgbClr val="C00000"/>
              </a:solidFill>
            </a:endParaRPr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2441763" y="4941168"/>
            <a:ext cx="57606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00080650"/>
      </p:ext>
    </p:extLst>
  </p:cSld>
  <p:clrMapOvr>
    <a:masterClrMapping/>
  </p:clrMapOvr>
</p:sld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Pages>47</Pages>
  <Words>1013</Words>
  <Application>Microsoft Office PowerPoint</Application>
  <PresentationFormat>信纸(8.5x11 英寸)</PresentationFormat>
  <Paragraphs>103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华文行楷</vt:lpstr>
      <vt:lpstr>楷体_GB2312</vt:lpstr>
      <vt:lpstr>Arial</vt:lpstr>
      <vt:lpstr>Times New Roman</vt:lpstr>
      <vt:lpstr>Wingdings</vt:lpstr>
      <vt:lpstr>CS152-SP98</vt:lpstr>
      <vt:lpstr>请扫码加入《X86汇编程序设计》2023-课程交流群  请将群内昵称改为实名，已经入群的同学请核对昵称。如：    张三丰_软件学院（沈元学院、北京学院）     张三丰_16班（CS19级）    张三丰_18级（CS20级） </vt:lpstr>
      <vt:lpstr>X86汇编语言程序设计 ——寻址方式与指令系统 </vt:lpstr>
      <vt:lpstr>第二部分：寻址方式和指令系统</vt:lpstr>
      <vt:lpstr>2.1 指令格式与寻址方式</vt:lpstr>
      <vt:lpstr>2.2 与数据有关的6种寻址方式</vt:lpstr>
      <vt:lpstr>立即寻址</vt:lpstr>
      <vt:lpstr>寄存器寻址</vt:lpstr>
      <vt:lpstr>直接寻址</vt:lpstr>
      <vt:lpstr>寄存器间接寻址</vt:lpstr>
      <vt:lpstr>寄存器相对寻址</vt:lpstr>
      <vt:lpstr>基址变址寻址</vt:lpstr>
      <vt:lpstr>2.3 Intel 8086指令系统(主要指令)</vt:lpstr>
      <vt:lpstr>2.4 传送指令</vt:lpstr>
      <vt:lpstr>数据通路</vt:lpstr>
      <vt:lpstr>段超越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cp:lastModifiedBy>Admin</cp:lastModifiedBy>
  <cp:revision>205</cp:revision>
  <cp:lastPrinted>1999-08-22T22:40:57Z</cp:lastPrinted>
  <dcterms:created xsi:type="dcterms:W3CDTF">1997-08-19T16:58:46Z</dcterms:created>
  <dcterms:modified xsi:type="dcterms:W3CDTF">2023-02-27T02:13:38Z</dcterms:modified>
</cp:coreProperties>
</file>