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3" r:id="rId2"/>
    <p:sldId id="324" r:id="rId3"/>
    <p:sldId id="328" r:id="rId4"/>
    <p:sldId id="352" r:id="rId5"/>
    <p:sldId id="367" r:id="rId6"/>
    <p:sldId id="368" r:id="rId7"/>
    <p:sldId id="366" r:id="rId8"/>
    <p:sldId id="369" r:id="rId9"/>
    <p:sldId id="370" r:id="rId10"/>
    <p:sldId id="371" r:id="rId11"/>
    <p:sldId id="372" r:id="rId12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96" d="100"/>
          <a:sy n="96" d="100"/>
        </p:scale>
        <p:origin x="20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498" y="260648"/>
            <a:ext cx="7630294" cy="2032736"/>
          </a:xfrm>
        </p:spPr>
        <p:txBody>
          <a:bodyPr/>
          <a:lstStyle/>
          <a:p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请扫码加入《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X86</a:t>
            </a:r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汇编程序设计》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2023-</a:t>
            </a:r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课程交流群</a:t>
            </a:r>
            <a:b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/>
            </a:br>
            <a:r>
              <a:rPr lang="zh-CN" altLang="zh-CN" sz="2000" i="0" dirty="0"/>
              <a:t>请将群内昵称改为实</a:t>
            </a:r>
            <a:r>
              <a:rPr lang="zh-CN" altLang="zh-CN" sz="2000" i="0"/>
              <a:t>名，</a:t>
            </a:r>
            <a:r>
              <a:rPr lang="zh-CN" altLang="en-US" sz="2000" i="0"/>
              <a:t>已经入群的同学请核对昵称。</a:t>
            </a:r>
            <a:r>
              <a:rPr lang="zh-CN" altLang="zh-CN" sz="2000" i="0"/>
              <a:t>如</a:t>
            </a:r>
            <a:r>
              <a:rPr lang="zh-CN" altLang="zh-CN" sz="2000" i="0" dirty="0"/>
              <a:t>：</a:t>
            </a:r>
            <a:br>
              <a:rPr lang="zh-CN" altLang="zh-CN" sz="2000" i="0" dirty="0"/>
            </a:br>
            <a:r>
              <a:rPr lang="en-US" altLang="zh-CN" sz="2000" i="0" dirty="0"/>
              <a:t>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</a:t>
            </a:r>
            <a:r>
              <a:rPr lang="zh-CN" altLang="zh-CN" sz="2000" i="0" dirty="0"/>
              <a:t>软件学院</a:t>
            </a:r>
            <a:r>
              <a:rPr lang="zh-CN" altLang="en-US" sz="2000" i="0" dirty="0"/>
              <a:t>（沈元学院、北京学院）</a:t>
            </a:r>
            <a:br>
              <a:rPr lang="zh-CN" altLang="zh-CN" sz="2000" i="0" dirty="0"/>
            </a:br>
            <a:r>
              <a:rPr lang="en-US" altLang="zh-CN" sz="2000" i="0" dirty="0"/>
              <a:t> 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_16</a:t>
            </a:r>
            <a:r>
              <a:rPr lang="zh-CN" altLang="zh-CN" sz="2000" i="0" dirty="0"/>
              <a:t>班</a:t>
            </a:r>
            <a:r>
              <a:rPr lang="zh-CN" altLang="en-US" sz="2000" i="0" dirty="0"/>
              <a:t>（</a:t>
            </a:r>
            <a:r>
              <a:rPr lang="en-US" altLang="zh-CN" sz="2000" i="0" dirty="0"/>
              <a:t>CS19</a:t>
            </a:r>
            <a:r>
              <a:rPr lang="zh-CN" altLang="en-US" sz="2000" i="0" dirty="0"/>
              <a:t>级）</a:t>
            </a:r>
            <a:br>
              <a:rPr lang="zh-CN" altLang="zh-CN" sz="2000" i="0" dirty="0"/>
            </a:br>
            <a:r>
              <a:rPr lang="en-US" altLang="zh-CN" sz="2000" i="0" dirty="0"/>
              <a:t>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_18</a:t>
            </a:r>
            <a:r>
              <a:rPr lang="zh-CN" altLang="zh-CN" sz="2000" i="0" dirty="0"/>
              <a:t>级</a:t>
            </a:r>
            <a:r>
              <a:rPr lang="zh-CN" altLang="en-US" sz="2000" i="0" dirty="0"/>
              <a:t>（</a:t>
            </a:r>
            <a:r>
              <a:rPr lang="en-US" altLang="zh-CN" sz="2000" i="0" dirty="0"/>
              <a:t>CS20</a:t>
            </a:r>
            <a:r>
              <a:rPr lang="zh-CN" altLang="en-US" sz="2000" i="0" dirty="0"/>
              <a:t>级）</a:t>
            </a:r>
            <a:br>
              <a:rPr lang="zh-CN" altLang="zh-CN" sz="2000" i="0" dirty="0"/>
            </a:br>
            <a:endParaRPr lang="zh-CN" altLang="en-US" sz="2000" i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BFC954-687D-B813-6E2B-1BDF4D32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060848"/>
            <a:ext cx="2808312" cy="42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传送指令举例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5" y="908720"/>
            <a:ext cx="4608512" cy="57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6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传送指令举例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5256584" cy="54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801938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>
                <a:solidFill>
                  <a:schemeClr val="accent1"/>
                </a:solidFill>
              </a:rPr>
              <a:t>X86</a:t>
            </a:r>
            <a:r>
              <a:rPr lang="zh-CN" altLang="en-US" sz="4800" i="0">
                <a:solidFill>
                  <a:schemeClr val="accent1"/>
                </a:solidFill>
              </a:rPr>
              <a:t>汇编语言程序设计</a:t>
            </a:r>
            <a:br>
              <a:rPr lang="en-US" altLang="zh-CN" sz="4800" i="0">
                <a:solidFill>
                  <a:schemeClr val="accent1"/>
                </a:solidFill>
              </a:rPr>
            </a:br>
            <a:r>
              <a:rPr lang="en-US" altLang="zh-CN" sz="2800" i="0">
                <a:solidFill>
                  <a:schemeClr val="tx1"/>
                </a:solidFill>
              </a:rPr>
              <a:t>——</a:t>
            </a:r>
            <a:r>
              <a:rPr lang="zh-CN" altLang="en-US" sz="2800" i="0">
                <a:solidFill>
                  <a:schemeClr val="tx1"/>
                </a:solidFill>
              </a:rPr>
              <a:t>寻址方式与指令系统</a:t>
            </a:r>
            <a:br>
              <a:rPr lang="zh-CN" altLang="en-US" sz="4800" i="0">
                <a:solidFill>
                  <a:schemeClr val="accent1"/>
                </a:solidFill>
              </a:rPr>
            </a:br>
            <a:endParaRPr lang="zh-CN" altLang="en-US" sz="4000" i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zh-CN" altLang="en-US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/>
              <a:t>第二部分：寻址方式和指令系统</a:t>
            </a:r>
            <a:endParaRPr lang="en-US" altLang="zh-CN" sz="3200" i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3140557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400" dirty="0"/>
              <a:t>指令格式与寻址方式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8086</a:t>
            </a:r>
            <a:r>
              <a:rPr lang="zh-CN" altLang="en-US" dirty="0"/>
              <a:t>指令的汇编语言格式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与数据有关的</a:t>
            </a:r>
            <a:r>
              <a:rPr lang="en-US" altLang="zh-CN" dirty="0"/>
              <a:t>6</a:t>
            </a:r>
            <a:r>
              <a:rPr lang="zh-CN" altLang="en-US" dirty="0"/>
              <a:t>种寻址方式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传送指令、数据通路与指令规则</a:t>
            </a:r>
          </a:p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en-US" altLang="zh-CN" sz="2400" dirty="0"/>
              <a:t>8086</a:t>
            </a:r>
            <a:r>
              <a:rPr lang="zh-CN" altLang="en-US" sz="2400" dirty="0"/>
              <a:t>的指令系统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算术运算、逻辑运算、移位指令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条件与转移指令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与转移指令有关的</a:t>
            </a:r>
            <a:r>
              <a:rPr lang="en-US" altLang="zh-CN" dirty="0"/>
              <a:t>4</a:t>
            </a:r>
            <a:r>
              <a:rPr lang="zh-CN" altLang="en-US" dirty="0"/>
              <a:t>种寻址方式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2.3 Intel 8086</a:t>
            </a:r>
            <a:r>
              <a:rPr lang="zh-CN" altLang="en-US" dirty="0"/>
              <a:t>指令系统</a:t>
            </a:r>
            <a:r>
              <a:rPr lang="en-US" altLang="zh-CN" dirty="0"/>
              <a:t>(</a:t>
            </a:r>
            <a:r>
              <a:rPr lang="zh-CN" altLang="en-US" dirty="0"/>
              <a:t>主要指令</a:t>
            </a:r>
            <a:r>
              <a:rPr lang="en-US" altLang="zh-CN" dirty="0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729288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zh-CN" altLang="en-US" sz="1800"/>
              <a:t>传送指令：</a:t>
            </a:r>
            <a:r>
              <a:rPr lang="en-US" altLang="zh-CN" sz="1800"/>
              <a:t>MOV, XCHG,PUSH,POP,PUSHF,POPF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LEA,LDS,LES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</a:t>
            </a:r>
            <a:r>
              <a:rPr lang="zh-CN" altLang="en-US" sz="1800"/>
              <a:t>操作符</a:t>
            </a:r>
            <a:r>
              <a:rPr lang="en-US" altLang="zh-CN" sz="1800"/>
              <a:t>:OFFSET,SEG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    BYTE PTR,WORD PTR, DWORD PTR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算术运算指令：</a:t>
            </a:r>
            <a:r>
              <a:rPr lang="en-US" altLang="zh-CN" sz="1800"/>
              <a:t>ADD,ADC,SUB,SBB,INC,DEC,CMP,NEG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MUL,IMUL,CBW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DIV,IDIV,CWD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逻辑运算指令：</a:t>
            </a:r>
            <a:r>
              <a:rPr lang="en-US" altLang="zh-CN" sz="1800"/>
              <a:t>AND,OR,XOR,NOT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1400"/>
              <a:t>                             </a:t>
            </a:r>
            <a:r>
              <a:rPr lang="en-US" altLang="zh-CN"/>
              <a:t>TEST</a:t>
            </a:r>
            <a:br>
              <a:rPr lang="en-US" altLang="zh-CN"/>
            </a:br>
            <a:r>
              <a:rPr lang="en-US" altLang="zh-CN"/>
              <a:t>                    SHL,SHR,SAL,SAR,ROL,ROR,RCL,RCR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控制转移指令：</a:t>
            </a:r>
            <a:r>
              <a:rPr lang="en-US" altLang="zh-CN" sz="1800"/>
              <a:t>JMP (short, near, word, far,dword)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JA/JB/JE</a:t>
            </a:r>
            <a:r>
              <a:rPr lang="zh-CN" altLang="en-US" sz="1800"/>
              <a:t>系列，</a:t>
            </a:r>
            <a:r>
              <a:rPr lang="en-US" altLang="zh-CN" sz="1800"/>
              <a:t>JG/JL/JE</a:t>
            </a:r>
            <a:r>
              <a:rPr lang="zh-CN" altLang="en-US" sz="1800"/>
              <a:t>系列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/>
              <a:t>                              </a:t>
            </a:r>
            <a:r>
              <a:rPr lang="en-US" altLang="zh-CN" sz="1800"/>
              <a:t>LOOP,LOOPZ,LOOPNZ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CALL(near,word,far,dword),RET,RETF, RET 2n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INT,IRET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处理器控制指令：</a:t>
            </a:r>
            <a:r>
              <a:rPr lang="en-US" altLang="zh-CN" sz="1800"/>
              <a:t>CLC,STC,CLI,STI,CLD,STD,NOT,HLT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其他指令：串处理</a:t>
            </a:r>
            <a:r>
              <a:rPr lang="en-US" altLang="zh-CN" sz="1800"/>
              <a:t>(LODS,STOS,MOVS,CMPS,SCAS,REP)</a:t>
            </a:r>
            <a:r>
              <a:rPr lang="zh-CN" altLang="en-US" sz="1800"/>
              <a:t>，</a:t>
            </a:r>
            <a:r>
              <a:rPr lang="en-US" altLang="zh-CN" sz="1800"/>
              <a:t>IN,OUT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其他传送指令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072" y="968273"/>
            <a:ext cx="7848600" cy="924612"/>
          </a:xfrm>
        </p:spPr>
        <p:txBody>
          <a:bodyPr/>
          <a:lstStyle/>
          <a:p>
            <a:r>
              <a:rPr lang="zh-CN" altLang="en-US" sz="1800" dirty="0"/>
              <a:t>类型转换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3" y="1196752"/>
            <a:ext cx="7056784" cy="160923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650" y="2924944"/>
            <a:ext cx="7848600" cy="92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zh-CN" altLang="en-US" sz="1800" kern="0" dirty="0"/>
              <a:t>交换指令</a:t>
            </a:r>
            <a:endParaRPr lang="en-US" altLang="zh-CN" sz="18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  </a:t>
            </a:r>
            <a:br>
              <a:rPr lang="en-US" altLang="zh-CN" kern="0" dirty="0"/>
            </a:b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77574"/>
            <a:ext cx="6578801" cy="1581869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79779" y="4759443"/>
            <a:ext cx="7848600" cy="92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zh-CN" altLang="en-US" sz="1800" kern="0" dirty="0"/>
              <a:t>堆栈指令</a:t>
            </a:r>
            <a:endParaRPr lang="en-US" altLang="zh-CN" sz="18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  </a:t>
            </a:r>
            <a:br>
              <a:rPr lang="en-US" altLang="zh-CN" kern="0" dirty="0"/>
            </a:br>
            <a:endParaRPr lang="zh-CN" altLang="en-US" kern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35415"/>
            <a:ext cx="5256584" cy="143361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7092280" y="1738037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1115616" y="1988840"/>
            <a:ext cx="338437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419872" y="4005064"/>
            <a:ext cx="122413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4333008" y="5852222"/>
            <a:ext cx="340029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SRC</a:t>
            </a:r>
            <a:r>
              <a:rPr lang="zh-CN" altLang="en-US" sz="1400" dirty="0">
                <a:solidFill>
                  <a:srgbClr val="FF0000"/>
                </a:solidFill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</a:rPr>
              <a:t>DST</a:t>
            </a:r>
            <a:r>
              <a:rPr lang="zh-CN" altLang="en-US" sz="1400" dirty="0">
                <a:solidFill>
                  <a:srgbClr val="FF0000"/>
                </a:solidFill>
              </a:rPr>
              <a:t>可以是寄存器及</a:t>
            </a:r>
            <a:r>
              <a:rPr lang="zh-CN" altLang="en-US" sz="1400" dirty="0">
                <a:solidFill>
                  <a:schemeClr val="accent2"/>
                </a:solidFill>
              </a:rPr>
              <a:t>内存操作数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99992" y="2423196"/>
            <a:ext cx="2353529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XXXX </a:t>
            </a:r>
            <a:r>
              <a:rPr lang="en-US" altLang="zh-CN" sz="1400" dirty="0" err="1">
                <a:solidFill>
                  <a:srgbClr val="FF0000"/>
                </a:solidFill>
              </a:rPr>
              <a:t>ptr</a:t>
            </a:r>
            <a:r>
              <a:rPr lang="zh-CN" altLang="en-US" sz="1400" dirty="0">
                <a:solidFill>
                  <a:srgbClr val="FF0000"/>
                </a:solidFill>
              </a:rPr>
              <a:t>指向</a:t>
            </a:r>
            <a:r>
              <a:rPr lang="zh-CN" altLang="en-US" sz="1400" dirty="0">
                <a:solidFill>
                  <a:schemeClr val="accent2"/>
                </a:solidFill>
              </a:rPr>
              <a:t>内存操作数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16378" y="2737492"/>
            <a:ext cx="153760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</a:rPr>
              <a:t>讲义上有两处错误</a:t>
            </a:r>
          </a:p>
        </p:txBody>
      </p:sp>
    </p:spTree>
    <p:extLst>
      <p:ext uri="{BB962C8B-B14F-4D97-AF65-F5344CB8AC3E}">
        <p14:creationId xmlns:p14="http://schemas.microsoft.com/office/powerpoint/2010/main" val="429107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其他传送指令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2774" y="873077"/>
            <a:ext cx="7848600" cy="235962"/>
          </a:xfrm>
        </p:spPr>
        <p:txBody>
          <a:bodyPr/>
          <a:lstStyle/>
          <a:p>
            <a:r>
              <a:rPr lang="en-US" altLang="zh-CN" sz="1600" dirty="0"/>
              <a:t>LEA,LDS,LES</a:t>
            </a:r>
            <a:r>
              <a:rPr lang="zh-CN" altLang="en-US" sz="1600" dirty="0"/>
              <a:t>指令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7" y="1098217"/>
            <a:ext cx="6600142" cy="1605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026310" cy="13476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4630" y="2158639"/>
            <a:ext cx="277672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是该内存单元处的双字（内容），</a:t>
            </a:r>
            <a:br>
              <a:rPr lang="en-US" altLang="zh-CN" sz="1200" dirty="0">
                <a:solidFill>
                  <a:schemeClr val="accent1"/>
                </a:solidFill>
              </a:rPr>
            </a:br>
            <a:r>
              <a:rPr lang="en-US" altLang="zh-CN" sz="1200" dirty="0">
                <a:solidFill>
                  <a:schemeClr val="accent1"/>
                </a:solidFill>
              </a:rPr>
              <a:t>   </a:t>
            </a:r>
            <a:r>
              <a:rPr lang="zh-CN" altLang="en-US" sz="1200" dirty="0">
                <a:solidFill>
                  <a:schemeClr val="accent1"/>
                </a:solidFill>
              </a:rPr>
              <a:t>不是该内存单元的逻辑地址（指针）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275856" y="2184449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254152" y="2420888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内容占位符 4"/>
          <p:cNvSpPr txBox="1">
            <a:spLocks/>
          </p:cNvSpPr>
          <p:nvPr/>
        </p:nvSpPr>
        <p:spPr bwMode="auto">
          <a:xfrm>
            <a:off x="755650" y="3615868"/>
            <a:ext cx="7848600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zh-CN" altLang="en-US" sz="1600" kern="0" dirty="0"/>
              <a:t>取地址还是取内容？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91217"/>
            <a:ext cx="5729944" cy="23674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95700" y="5517232"/>
            <a:ext cx="185659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OFFSET</a:t>
            </a:r>
            <a:r>
              <a:rPr lang="zh-CN" altLang="en-US" sz="1200" dirty="0">
                <a:solidFill>
                  <a:schemeClr val="accent1"/>
                </a:solidFill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</a:rPr>
              <a:t>SEG</a:t>
            </a:r>
            <a:r>
              <a:rPr lang="zh-CN" altLang="en-US" sz="1200" dirty="0">
                <a:solidFill>
                  <a:schemeClr val="accent1"/>
                </a:solidFill>
              </a:rPr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37006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128718" cy="372603"/>
          </a:xfrm>
        </p:spPr>
        <p:txBody>
          <a:bodyPr/>
          <a:lstStyle/>
          <a:p>
            <a:r>
              <a:rPr lang="en-US" altLang="zh-CN" dirty="0"/>
              <a:t>MOV</a:t>
            </a:r>
            <a:r>
              <a:rPr lang="zh-CN" altLang="en-US" dirty="0"/>
              <a:t>指令的运用</a:t>
            </a:r>
            <a:r>
              <a:rPr lang="en-US" altLang="zh-CN" i="0" dirty="0"/>
              <a:t>(</a:t>
            </a:r>
            <a:r>
              <a:rPr lang="zh-CN" altLang="en-US" sz="1800" i="0" dirty="0">
                <a:solidFill>
                  <a:schemeClr val="accent6"/>
                </a:solidFill>
              </a:rPr>
              <a:t>“</a:t>
            </a:r>
            <a:r>
              <a:rPr lang="en-US" altLang="zh-CN" sz="1800" i="0" dirty="0">
                <a:solidFill>
                  <a:schemeClr val="accent6"/>
                </a:solidFill>
              </a:rPr>
              <a:t>MOV</a:t>
            </a:r>
            <a:r>
              <a:rPr lang="zh-CN" altLang="en-US" sz="1800" i="0" dirty="0">
                <a:solidFill>
                  <a:schemeClr val="accent6"/>
                </a:solidFill>
              </a:rPr>
              <a:t>体操”，其他指令类似</a:t>
            </a:r>
            <a:r>
              <a:rPr lang="en-US" altLang="zh-CN" i="0" dirty="0"/>
              <a:t>)</a:t>
            </a:r>
            <a:endParaRPr lang="zh-CN" altLang="en-US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810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遵循寻址方式规则：在哪里，怎么取（存）</a:t>
            </a:r>
            <a:r>
              <a:rPr lang="en-US" altLang="zh-CN" sz="1800" dirty="0" err="1"/>
              <a:t>load,store,access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遵循数据通路规则</a:t>
            </a:r>
            <a:r>
              <a:rPr lang="en-US" altLang="zh-CN" sz="1800" dirty="0"/>
              <a:t>:</a:t>
            </a:r>
            <a:r>
              <a:rPr lang="zh-CN" altLang="en-US" sz="1800" dirty="0"/>
              <a:t>可以和不可以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注意默认段（</a:t>
            </a:r>
            <a:r>
              <a:rPr lang="en-US" altLang="zh-CN" sz="1800" dirty="0"/>
              <a:t>DS</a:t>
            </a:r>
            <a:r>
              <a:rPr lang="zh-CN" altLang="en-US" sz="1800" dirty="0"/>
              <a:t>，</a:t>
            </a:r>
            <a:r>
              <a:rPr lang="en-US" altLang="zh-CN" sz="1800" dirty="0"/>
              <a:t>SS</a:t>
            </a:r>
            <a:r>
              <a:rPr lang="zh-CN" altLang="en-US" sz="1800" dirty="0"/>
              <a:t>）和段超越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类型匹配与类型转换：</a:t>
            </a:r>
            <a:r>
              <a:rPr lang="en-US" altLang="zh-CN" sz="1800" dirty="0"/>
              <a:t>DB</a:t>
            </a:r>
            <a:r>
              <a:rPr lang="zh-CN" altLang="en-US" sz="1800" dirty="0"/>
              <a:t>，</a:t>
            </a:r>
            <a:r>
              <a:rPr lang="en-US" altLang="zh-CN" sz="1800" dirty="0"/>
              <a:t>DW</a:t>
            </a:r>
            <a:r>
              <a:rPr lang="zh-CN" altLang="en-US" sz="1800" dirty="0"/>
              <a:t>，</a:t>
            </a:r>
            <a:r>
              <a:rPr lang="en-US" altLang="zh-CN" sz="1800" dirty="0"/>
              <a:t>DD</a:t>
            </a:r>
            <a:r>
              <a:rPr lang="zh-CN" altLang="en-US" sz="1800" dirty="0"/>
              <a:t>的范围，以及相互间怎么</a:t>
            </a:r>
            <a:r>
              <a:rPr lang="en-US" altLang="zh-CN" sz="1800" dirty="0"/>
              <a:t>access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MOV</a:t>
            </a:r>
            <a:r>
              <a:rPr lang="zh-CN" altLang="en-US" sz="1800" dirty="0">
                <a:solidFill>
                  <a:schemeClr val="accent1"/>
                </a:solidFill>
              </a:rPr>
              <a:t>指令不改标志位，运算指令改标志位</a:t>
            </a:r>
          </a:p>
        </p:txBody>
      </p:sp>
    </p:spTree>
    <p:extLst>
      <p:ext uri="{BB962C8B-B14F-4D97-AF65-F5344CB8AC3E}">
        <p14:creationId xmlns:p14="http://schemas.microsoft.com/office/powerpoint/2010/main" val="218682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传送指令举例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912768" cy="56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传送指令举例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36712"/>
            <a:ext cx="5688632" cy="56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0309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Pages>47</Pages>
  <Words>527</Words>
  <Application>Microsoft Office PowerPoint</Application>
  <PresentationFormat>信纸(8.5x11 英寸)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华文行楷</vt:lpstr>
      <vt:lpstr>楷体_GB2312</vt:lpstr>
      <vt:lpstr>Arial</vt:lpstr>
      <vt:lpstr>Times New Roman</vt:lpstr>
      <vt:lpstr>Wingdings</vt:lpstr>
      <vt:lpstr>CS152-SP98</vt:lpstr>
      <vt:lpstr>请扫码加入《X86汇编程序设计》2023-课程交流群  请将群内昵称改为实名，已经入群的同学请核对昵称。如：    张三丰_软件学院（沈元学院、北京学院）     张三丰_16班（CS19级）    张三丰_18级（CS20级） </vt:lpstr>
      <vt:lpstr>X86汇编语言程序设计 ——寻址方式与指令系统 </vt:lpstr>
      <vt:lpstr>第二部分：寻址方式和指令系统</vt:lpstr>
      <vt:lpstr>2.3 Intel 8086指令系统(主要指令)</vt:lpstr>
      <vt:lpstr>其他传送指令</vt:lpstr>
      <vt:lpstr>其他传送指令</vt:lpstr>
      <vt:lpstr>MOV指令的运用(“MOV体操”，其他指令类似)</vt:lpstr>
      <vt:lpstr>传送指令举例</vt:lpstr>
      <vt:lpstr>传送指令举例</vt:lpstr>
      <vt:lpstr>传送指令举例</vt:lpstr>
      <vt:lpstr>传送指令举例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203</cp:revision>
  <cp:lastPrinted>1999-08-22T22:40:57Z</cp:lastPrinted>
  <dcterms:created xsi:type="dcterms:W3CDTF">1997-08-19T16:58:46Z</dcterms:created>
  <dcterms:modified xsi:type="dcterms:W3CDTF">2023-03-06T06:27:16Z</dcterms:modified>
</cp:coreProperties>
</file>