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4" r:id="rId2"/>
    <p:sldId id="328" r:id="rId3"/>
    <p:sldId id="355" r:id="rId4"/>
    <p:sldId id="374" r:id="rId5"/>
    <p:sldId id="375" r:id="rId6"/>
    <p:sldId id="376" r:id="rId7"/>
    <p:sldId id="377" r:id="rId8"/>
    <p:sldId id="356" r:id="rId9"/>
    <p:sldId id="378" r:id="rId10"/>
    <p:sldId id="379" r:id="rId11"/>
    <p:sldId id="380" r:id="rId12"/>
    <p:sldId id="381" r:id="rId13"/>
  </p:sldIdLst>
  <p:sldSz cx="9144000" cy="6858000" type="letter"/>
  <p:notesSz cx="6991350" cy="92821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5CA1"/>
    <a:srgbClr val="05AD01"/>
    <a:srgbClr val="07FB01"/>
    <a:srgbClr val="FFFF17"/>
    <a:srgbClr val="001ADC"/>
    <a:srgbClr val="00BE00"/>
    <a:srgbClr val="FF0000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/>
  </p:normalViewPr>
  <p:slideViewPr>
    <p:cSldViewPr>
      <p:cViewPr varScale="1">
        <p:scale>
          <a:sx n="96" d="100"/>
          <a:sy n="96" d="100"/>
        </p:scale>
        <p:origin x="20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230" y="-96"/>
      </p:cViewPr>
      <p:guideLst>
        <p:guide orient="horz" pos="2923"/>
        <p:guide pos="22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30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596900"/>
            <a:ext cx="46228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63" y="4408488"/>
            <a:ext cx="6026150" cy="417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17" tIns="45201" rIns="92017" bIns="45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4120651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78075" y="2020888"/>
            <a:ext cx="5054600" cy="368300"/>
          </a:xfrm>
        </p:spPr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3254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97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153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33375"/>
            <a:ext cx="1962150" cy="3019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734050" cy="3019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72533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68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102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2324100"/>
            <a:ext cx="3848100" cy="102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69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556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87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91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759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73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9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768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67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33375"/>
            <a:ext cx="525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标题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This is our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  <a:p>
            <a:pPr lvl="0"/>
            <a:r>
              <a:rPr lang="en-US" altLang="zh-CN"/>
              <a:t>This is our next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11188" y="765175"/>
            <a:ext cx="8059737" cy="0"/>
          </a:xfrm>
          <a:prstGeom prst="line">
            <a:avLst/>
          </a:prstGeom>
          <a:noFill/>
          <a:ln w="47625" cmpd="thickThin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84163" indent="-284163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Clr>
          <a:srgbClr val="FF0000"/>
        </a:buClr>
        <a:buSzPct val="100000"/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8338" indent="-193675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01ADC"/>
        </a:buClr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  <a:ea typeface="+mn-ea"/>
        </a:defRPr>
      </a:lvl2pPr>
      <a:lvl3pPr marL="1050925" indent="-1920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5AD01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628775"/>
            <a:ext cx="8569325" cy="2801938"/>
          </a:xfrm>
          <a:noFill/>
        </p:spPr>
        <p:txBody>
          <a:bodyPr wrap="square" tIns="61200" bIns="61200"/>
          <a:lstStyle/>
          <a:p>
            <a:pPr algn="ctr">
              <a:lnSpc>
                <a:spcPct val="150000"/>
              </a:lnSpc>
            </a:pPr>
            <a:r>
              <a:rPr lang="en-US" altLang="zh-CN" sz="4800" i="0">
                <a:solidFill>
                  <a:schemeClr val="accent1"/>
                </a:solidFill>
              </a:rPr>
              <a:t>X86</a:t>
            </a:r>
            <a:r>
              <a:rPr lang="zh-CN" altLang="en-US" sz="4800" i="0">
                <a:solidFill>
                  <a:schemeClr val="accent1"/>
                </a:solidFill>
              </a:rPr>
              <a:t>汇编语言程序设计</a:t>
            </a:r>
            <a:br>
              <a:rPr lang="en-US" altLang="zh-CN" sz="4800" i="0">
                <a:solidFill>
                  <a:schemeClr val="accent1"/>
                </a:solidFill>
              </a:rPr>
            </a:br>
            <a:r>
              <a:rPr lang="en-US" altLang="zh-CN" sz="2800" i="0">
                <a:solidFill>
                  <a:schemeClr val="tx1"/>
                </a:solidFill>
              </a:rPr>
              <a:t>——</a:t>
            </a:r>
            <a:r>
              <a:rPr lang="zh-CN" altLang="en-US" sz="2800" i="0">
                <a:solidFill>
                  <a:schemeClr val="tx1"/>
                </a:solidFill>
              </a:rPr>
              <a:t>寻址方式与指令系统</a:t>
            </a:r>
            <a:br>
              <a:rPr lang="zh-CN" altLang="en-US" sz="4800" i="0">
                <a:solidFill>
                  <a:schemeClr val="accent1"/>
                </a:solidFill>
              </a:rPr>
            </a:br>
            <a:endParaRPr lang="zh-CN" altLang="en-US" sz="4000" i="0">
              <a:solidFill>
                <a:schemeClr val="tx2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33825"/>
            <a:ext cx="6769100" cy="1122706"/>
          </a:xfrm>
          <a:noFill/>
        </p:spPr>
        <p:txBody>
          <a:bodyPr tIns="97200" bIns="97200"/>
          <a:lstStyle/>
          <a:p>
            <a:pPr algn="l"/>
            <a:r>
              <a:rPr lang="zh-CN" altLang="en-US" sz="2800" b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北航计算机学院       熊桂喜</a:t>
            </a:r>
            <a:endParaRPr lang="en-US" altLang="zh-CN" sz="2800" b="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8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电子邮件：</a:t>
            </a:r>
            <a:r>
              <a:rPr lang="en-US" altLang="zh-CN" sz="28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xiongguixi@buaa.edu.cn</a:t>
            </a:r>
            <a:endParaRPr lang="en-US" altLang="zh-CN" sz="2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移位指令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62" y="908720"/>
            <a:ext cx="4014632" cy="23042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1" y="3645024"/>
            <a:ext cx="4922520" cy="24475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96136" y="1988840"/>
            <a:ext cx="236154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count</a:t>
            </a:r>
            <a:r>
              <a:rPr lang="zh-CN" altLang="en-US" dirty="0"/>
              <a:t>只能为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847784" y="4543669"/>
            <a:ext cx="183736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只有一个</a:t>
            </a:r>
            <a:r>
              <a:rPr lang="en-US" altLang="zh-CN" dirty="0"/>
              <a:t>CF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1440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移位指令举例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980728"/>
            <a:ext cx="8077302" cy="53285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4248" y="1844824"/>
            <a:ext cx="1588897" cy="71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只有一个</a:t>
            </a:r>
            <a:r>
              <a:rPr lang="en-US" altLang="zh-CN" sz="1200" dirty="0">
                <a:solidFill>
                  <a:schemeClr val="accent1"/>
                </a:solidFill>
              </a:rPr>
              <a:t>CF</a:t>
            </a:r>
            <a:r>
              <a:rPr lang="zh-CN" altLang="en-US" sz="1200" dirty="0">
                <a:solidFill>
                  <a:schemeClr val="accent1"/>
                </a:solidFill>
              </a:rPr>
              <a:t>，移出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r>
              <a:rPr lang="zh-CN" altLang="en-US" sz="1200" dirty="0">
                <a:solidFill>
                  <a:schemeClr val="accent1"/>
                </a:solidFill>
              </a:rPr>
              <a:t>移入</a:t>
            </a:r>
            <a:r>
              <a:rPr lang="en-US" altLang="zh-CN" sz="1200" dirty="0">
                <a:solidFill>
                  <a:schemeClr val="accent1"/>
                </a:solidFill>
              </a:rPr>
              <a:t>CF</a:t>
            </a:r>
          </a:p>
          <a:p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5508104" y="2276872"/>
            <a:ext cx="36004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5508104" y="2060848"/>
            <a:ext cx="36004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3059832" y="5661248"/>
            <a:ext cx="2255746" cy="71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只有一个</a:t>
            </a:r>
            <a:r>
              <a:rPr lang="en-US" altLang="zh-CN" sz="1200" dirty="0">
                <a:solidFill>
                  <a:schemeClr val="accent1"/>
                </a:solidFill>
              </a:rPr>
              <a:t>CF</a:t>
            </a:r>
            <a:r>
              <a:rPr lang="zh-CN" altLang="en-US" sz="1200" dirty="0">
                <a:solidFill>
                  <a:schemeClr val="accent1"/>
                </a:solidFill>
              </a:rPr>
              <a:t>，</a:t>
            </a:r>
            <a:r>
              <a:rPr lang="en-US" altLang="zh-CN" sz="1200" dirty="0">
                <a:solidFill>
                  <a:schemeClr val="accent1"/>
                </a:solidFill>
              </a:rPr>
              <a:t>CF</a:t>
            </a:r>
            <a:r>
              <a:rPr lang="zh-CN" altLang="en-US" sz="1200" dirty="0">
                <a:solidFill>
                  <a:schemeClr val="accent1"/>
                </a:solidFill>
              </a:rPr>
              <a:t>是最后一个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r>
              <a:rPr lang="zh-CN" altLang="en-US" sz="1200" dirty="0">
                <a:solidFill>
                  <a:schemeClr val="accent1"/>
                </a:solidFill>
              </a:rPr>
              <a:t>移入的是最后的那个</a:t>
            </a:r>
            <a:r>
              <a:rPr lang="en-US" altLang="zh-CN" sz="1200" dirty="0">
                <a:solidFill>
                  <a:schemeClr val="accent1"/>
                </a:solidFill>
              </a:rPr>
              <a:t>CF</a:t>
            </a:r>
          </a:p>
          <a:p>
            <a:endParaRPr lang="zh-CN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9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920806" cy="586827"/>
          </a:xfrm>
        </p:spPr>
        <p:txBody>
          <a:bodyPr/>
          <a:lstStyle/>
          <a:p>
            <a:r>
              <a:rPr lang="zh-CN" altLang="en-US" dirty="0"/>
              <a:t>运算指令应用举例：</a:t>
            </a:r>
            <a:r>
              <a:rPr lang="zh-CN" altLang="en-US" sz="1600" i="0" dirty="0">
                <a:solidFill>
                  <a:schemeClr val="accent2"/>
                </a:solidFill>
              </a:rPr>
              <a:t>将内存中的值</a:t>
            </a:r>
            <a:r>
              <a:rPr lang="en-US" altLang="zh-CN" sz="1600" i="0" dirty="0">
                <a:solidFill>
                  <a:schemeClr val="accent2"/>
                </a:solidFill>
              </a:rPr>
              <a:t>x</a:t>
            </a:r>
            <a:r>
              <a:rPr lang="zh-CN" altLang="en-US" sz="1600" i="0" dirty="0">
                <a:solidFill>
                  <a:schemeClr val="accent2"/>
                </a:solidFill>
              </a:rPr>
              <a:t>显示出来</a:t>
            </a:r>
            <a:r>
              <a:rPr lang="en-US" altLang="zh-CN" sz="1600" i="0" dirty="0">
                <a:solidFill>
                  <a:schemeClr val="accent2"/>
                </a:solidFill>
              </a:rPr>
              <a:t>(16</a:t>
            </a:r>
            <a:r>
              <a:rPr lang="zh-CN" altLang="en-US" sz="1600" i="0" dirty="0">
                <a:solidFill>
                  <a:schemeClr val="accent2"/>
                </a:solidFill>
              </a:rPr>
              <a:t>进制数</a:t>
            </a:r>
            <a:r>
              <a:rPr lang="en-US" altLang="zh-CN" sz="1600" i="0" dirty="0">
                <a:solidFill>
                  <a:schemeClr val="accent2"/>
                </a:solidFill>
                <a:sym typeface="Wingdings" panose="05000000000000000000" pitchFamily="2" charset="2"/>
              </a:rPr>
              <a:t>10</a:t>
            </a:r>
            <a:r>
              <a:rPr lang="zh-CN" altLang="en-US" sz="1600" i="0" dirty="0">
                <a:solidFill>
                  <a:schemeClr val="accent2"/>
                </a:solidFill>
                <a:sym typeface="Wingdings" panose="05000000000000000000" pitchFamily="2" charset="2"/>
              </a:rPr>
              <a:t>进制的</a:t>
            </a:r>
            <a:r>
              <a:rPr lang="en-US" altLang="zh-CN" sz="1600" i="0" dirty="0">
                <a:solidFill>
                  <a:schemeClr val="accent2"/>
                </a:solidFill>
                <a:sym typeface="Wingdings" panose="05000000000000000000" pitchFamily="2" charset="2"/>
              </a:rPr>
              <a:t>ASCII</a:t>
            </a:r>
            <a:r>
              <a:rPr lang="zh-CN" altLang="en-US" sz="1600" i="0" dirty="0">
                <a:solidFill>
                  <a:schemeClr val="accent2"/>
                </a:solidFill>
                <a:sym typeface="Wingdings" panose="05000000000000000000" pitchFamily="2" charset="2"/>
              </a:rPr>
              <a:t>码</a:t>
            </a:r>
            <a:r>
              <a:rPr lang="en-US" altLang="zh-CN" sz="1600" i="0" dirty="0">
                <a:solidFill>
                  <a:schemeClr val="accent2"/>
                </a:solidFill>
              </a:rPr>
              <a:t>)</a:t>
            </a:r>
            <a:endParaRPr lang="zh-CN" altLang="en-US" sz="1600" i="0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924600"/>
            <a:ext cx="7848600" cy="1897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200" dirty="0"/>
              <a:t>例如</a:t>
            </a:r>
            <a:r>
              <a:rPr lang="en-US" altLang="zh-CN" sz="1200" dirty="0"/>
              <a:t>:x=0ffffh(65535) </a:t>
            </a:r>
            <a:r>
              <a:rPr lang="en-US" altLang="zh-CN" sz="1200" dirty="0">
                <a:solidFill>
                  <a:schemeClr val="accent2"/>
                </a:solidFill>
                <a:sym typeface="Wingdings" panose="05000000000000000000" pitchFamily="2" charset="2"/>
              </a:rPr>
              <a:t>’6’,’5’,’5’,’3’,’5’	  </a:t>
            </a:r>
            <a:r>
              <a:rPr lang="en-US" altLang="zh-CN" sz="1200" dirty="0">
                <a:sym typeface="Wingdings" panose="05000000000000000000" pitchFamily="2" charset="2"/>
              </a:rPr>
              <a:t>X/10000,</a:t>
            </a:r>
            <a:r>
              <a:rPr lang="zh-CN" altLang="en-US" sz="1200" dirty="0">
                <a:sym typeface="Wingdings" panose="05000000000000000000" pitchFamily="2" charset="2"/>
              </a:rPr>
              <a:t>商为</a:t>
            </a:r>
            <a:r>
              <a:rPr lang="en-US" altLang="zh-CN" sz="1200" dirty="0">
                <a:sym typeface="Wingdings" panose="05000000000000000000" pitchFamily="2" charset="2"/>
              </a:rPr>
              <a:t>0-9</a:t>
            </a:r>
            <a:r>
              <a:rPr lang="zh-CN" altLang="en-US" sz="1200" dirty="0">
                <a:sym typeface="Wingdings" panose="05000000000000000000" pitchFamily="2" charset="2"/>
              </a:rPr>
              <a:t>，余数作为被除数，再除</a:t>
            </a:r>
            <a:r>
              <a:rPr lang="en-US" altLang="zh-CN" sz="1200" dirty="0">
                <a:sym typeface="Wingdings" panose="05000000000000000000" pitchFamily="2" charset="2"/>
              </a:rPr>
              <a:t>1000,</a:t>
            </a:r>
            <a:r>
              <a:rPr lang="zh-CN" altLang="en-US" sz="1200" dirty="0">
                <a:sym typeface="Wingdings" panose="05000000000000000000" pitchFamily="2" charset="2"/>
              </a:rPr>
              <a:t>商为</a:t>
            </a:r>
            <a:r>
              <a:rPr lang="en-US" altLang="zh-CN" sz="1200" dirty="0">
                <a:sym typeface="Wingdings" panose="05000000000000000000" pitchFamily="2" charset="2"/>
              </a:rPr>
              <a:t>0-9……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4657000" cy="4680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03" y="1251540"/>
            <a:ext cx="3416430" cy="48417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65418" y="4797152"/>
            <a:ext cx="1065869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rgbClr val="FF0000"/>
                </a:solidFill>
              </a:rPr>
              <a:t>补：</a:t>
            </a:r>
            <a:r>
              <a:rPr lang="en-US" altLang="zh-CN" sz="1200" dirty="0">
                <a:solidFill>
                  <a:srgbClr val="FF0000"/>
                </a:solidFill>
              </a:rPr>
              <a:t>POP AX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 bwMode="auto">
          <a:xfrm flipH="1">
            <a:off x="6252137" y="4921802"/>
            <a:ext cx="613281" cy="16338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9370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08175" y="908050"/>
            <a:ext cx="5816600" cy="474663"/>
          </a:xfrm>
        </p:spPr>
        <p:txBody>
          <a:bodyPr/>
          <a:lstStyle/>
          <a:p>
            <a:r>
              <a:rPr lang="zh-CN" altLang="en-US" sz="3200" i="0"/>
              <a:t>第二部分：寻址方式和指令系统</a:t>
            </a:r>
            <a:endParaRPr lang="en-US" altLang="zh-CN" sz="3200" i="0"/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403350" y="1916113"/>
            <a:ext cx="6480175" cy="3140557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133200" rIns="63500" bIns="133200">
            <a:spAutoFit/>
          </a:bodyPr>
          <a:lstStyle>
            <a:lvl1pPr marL="609600" indent="-609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1700" indent="-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Wingdings" panose="05000000000000000000" pitchFamily="2" charset="2"/>
              <a:buAutoNum type="ea1JpnChsDbPeriod"/>
            </a:pPr>
            <a:r>
              <a:rPr lang="zh-CN" altLang="en-US" sz="2400" dirty="0"/>
              <a:t>指令格式与寻址方式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en-US" altLang="zh-CN" dirty="0"/>
              <a:t>8086</a:t>
            </a:r>
            <a:r>
              <a:rPr lang="zh-CN" altLang="en-US" dirty="0"/>
              <a:t>指令的汇编语言格式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与数据有关的</a:t>
            </a:r>
            <a:r>
              <a:rPr lang="en-US" altLang="zh-CN" dirty="0"/>
              <a:t>6</a:t>
            </a:r>
            <a:r>
              <a:rPr lang="zh-CN" altLang="en-US" dirty="0"/>
              <a:t>种寻址方式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传送指令、数据通路与指令规则</a:t>
            </a:r>
          </a:p>
          <a:p>
            <a: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Wingdings" panose="05000000000000000000" pitchFamily="2" charset="2"/>
              <a:buAutoNum type="ea1JpnChsDbPeriod"/>
            </a:pPr>
            <a:r>
              <a:rPr lang="en-US" altLang="zh-CN" sz="2400" dirty="0"/>
              <a:t>8086</a:t>
            </a:r>
            <a:r>
              <a:rPr lang="zh-CN" altLang="en-US" sz="2400" dirty="0"/>
              <a:t>的指令系统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算术运算、逻辑运算、移位指令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条件与转移指令</a:t>
            </a:r>
            <a:endParaRPr lang="en-US" altLang="zh-CN" dirty="0"/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与转移指令有关的</a:t>
            </a:r>
            <a:r>
              <a:rPr lang="en-US" altLang="zh-CN" dirty="0"/>
              <a:t>4</a:t>
            </a:r>
            <a:r>
              <a:rPr lang="zh-CN" altLang="en-US" dirty="0"/>
              <a:t>种寻址方式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en-US" altLang="zh-CN" dirty="0"/>
              <a:t>2.5  </a:t>
            </a:r>
            <a:r>
              <a:rPr lang="zh-CN" altLang="en-US" dirty="0"/>
              <a:t>算术运算指令</a:t>
            </a:r>
            <a:r>
              <a:rPr lang="zh-CN" altLang="en-US" sz="2000" i="0" dirty="0">
                <a:solidFill>
                  <a:schemeClr val="tx2"/>
                </a:solidFill>
              </a:rPr>
              <a:t>（清单）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34350" cy="5614988"/>
          </a:xfrm>
        </p:spPr>
        <p:txBody>
          <a:bodyPr/>
          <a:lstStyle/>
          <a:p>
            <a:pPr marL="457200" indent="-457200"/>
            <a:r>
              <a:rPr lang="zh-CN" altLang="en-US" sz="2000" dirty="0"/>
              <a:t>加法指令： </a:t>
            </a:r>
            <a:r>
              <a:rPr lang="en-US" altLang="zh-CN" sz="2000" dirty="0"/>
              <a:t>ADD,ADC,INC</a:t>
            </a:r>
            <a:br>
              <a:rPr lang="en-US" altLang="zh-CN" sz="2000" dirty="0"/>
            </a:br>
            <a:r>
              <a:rPr lang="en-US" altLang="zh-CN" sz="2000" dirty="0"/>
              <a:t>                   ADD  </a:t>
            </a:r>
            <a:r>
              <a:rPr lang="en-US" altLang="zh-CN" sz="2000" dirty="0" err="1"/>
              <a:t>dst,src</a:t>
            </a:r>
            <a:r>
              <a:rPr lang="en-US" altLang="zh-CN" sz="2000" dirty="0"/>
              <a:t>	;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dst+src</a:t>
            </a:r>
            <a:r>
              <a:rPr lang="en-US" altLang="zh-CN" sz="2000" dirty="0"/>
              <a:t>,</a:t>
            </a:r>
            <a:r>
              <a:rPr lang="zh-CN" altLang="en-US" sz="2000" dirty="0"/>
              <a:t>影响</a:t>
            </a:r>
            <a:r>
              <a:rPr lang="en-US" altLang="zh-CN" sz="2000" dirty="0"/>
              <a:t>CF,SF,ZF</a:t>
            </a:r>
            <a:r>
              <a:rPr lang="zh-CN" altLang="en-US" sz="2000" dirty="0"/>
              <a:t>等</a:t>
            </a:r>
            <a:br>
              <a:rPr lang="zh-CN" altLang="en-US" sz="2000" dirty="0"/>
            </a:br>
            <a:r>
              <a:rPr lang="zh-CN" altLang="en-US" sz="2000" dirty="0"/>
              <a:t>                   </a:t>
            </a:r>
            <a:r>
              <a:rPr lang="en-US" altLang="zh-CN" sz="2000" dirty="0"/>
              <a:t>ADC  </a:t>
            </a:r>
            <a:r>
              <a:rPr lang="en-US" altLang="zh-CN" sz="2000" dirty="0" err="1"/>
              <a:t>dst,src</a:t>
            </a:r>
            <a:r>
              <a:rPr lang="en-US" altLang="zh-CN" sz="2000" dirty="0"/>
              <a:t>	;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dst+src+CF</a:t>
            </a:r>
            <a:r>
              <a:rPr lang="en-US" altLang="zh-CN" sz="2000" dirty="0"/>
              <a:t>,</a:t>
            </a:r>
            <a:r>
              <a:rPr lang="zh-CN" altLang="en-US" sz="2000" dirty="0"/>
              <a:t>影响</a:t>
            </a:r>
            <a:r>
              <a:rPr lang="en-US" altLang="zh-CN" sz="2000" dirty="0"/>
              <a:t>CF,SF,ZF</a:t>
            </a:r>
            <a:br>
              <a:rPr lang="en-US" altLang="zh-CN" sz="2000" dirty="0"/>
            </a:br>
            <a:r>
              <a:rPr lang="en-US" altLang="zh-CN" sz="2000" dirty="0"/>
              <a:t>                   INC    </a:t>
            </a:r>
            <a:r>
              <a:rPr lang="en-US" altLang="zh-CN" sz="2000" dirty="0" err="1"/>
              <a:t>opr</a:t>
            </a:r>
            <a:r>
              <a:rPr lang="en-US" altLang="zh-CN" sz="2000" dirty="0"/>
              <a:t>	;</a:t>
            </a:r>
            <a:r>
              <a:rPr lang="en-US" altLang="zh-CN" sz="2000" dirty="0" err="1"/>
              <a:t>opr</a:t>
            </a:r>
            <a:r>
              <a:rPr lang="en-US" altLang="zh-CN" sz="2000" dirty="0"/>
              <a:t>=opr+1,</a:t>
            </a:r>
            <a:r>
              <a:rPr lang="zh-CN" altLang="en-US" sz="2000" dirty="0"/>
              <a:t>影响</a:t>
            </a:r>
            <a:r>
              <a:rPr lang="en-US" altLang="zh-CN" sz="2000" dirty="0"/>
              <a:t>CF,SF,ZF 	 </a:t>
            </a:r>
          </a:p>
          <a:p>
            <a:pPr marL="457200" indent="-457200"/>
            <a:r>
              <a:rPr lang="zh-CN" altLang="en-US" sz="2000" dirty="0"/>
              <a:t>减法指令： </a:t>
            </a:r>
            <a:r>
              <a:rPr lang="en-US" altLang="zh-CN" sz="2000" dirty="0"/>
              <a:t>SUB,SBB,DEC</a:t>
            </a:r>
            <a:br>
              <a:rPr lang="en-US" altLang="zh-CN" sz="2000" dirty="0"/>
            </a:br>
            <a:r>
              <a:rPr lang="en-US" altLang="zh-CN" sz="2000" dirty="0"/>
              <a:t>                   SUB  </a:t>
            </a:r>
            <a:r>
              <a:rPr lang="en-US" altLang="zh-CN" sz="2000" dirty="0" err="1"/>
              <a:t>dst,src</a:t>
            </a:r>
            <a:r>
              <a:rPr lang="en-US" altLang="zh-CN" sz="2000" dirty="0"/>
              <a:t>	;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dst-src</a:t>
            </a:r>
            <a:r>
              <a:rPr lang="en-US" altLang="zh-CN" sz="2000" dirty="0"/>
              <a:t>,</a:t>
            </a:r>
            <a:r>
              <a:rPr lang="zh-CN" altLang="en-US" sz="2000" dirty="0"/>
              <a:t>影响</a:t>
            </a:r>
            <a:r>
              <a:rPr lang="en-US" altLang="zh-CN" sz="2000" dirty="0"/>
              <a:t>CF,SF,ZF</a:t>
            </a:r>
            <a:r>
              <a:rPr lang="zh-CN" altLang="en-US" sz="2000" dirty="0"/>
              <a:t>等</a:t>
            </a:r>
            <a:br>
              <a:rPr lang="zh-CN" altLang="en-US" sz="2000" dirty="0"/>
            </a:br>
            <a:r>
              <a:rPr lang="zh-CN" altLang="en-US" sz="2000" dirty="0"/>
              <a:t>                   </a:t>
            </a:r>
            <a:r>
              <a:rPr lang="en-US" altLang="zh-CN" sz="2000" dirty="0"/>
              <a:t>SBB  </a:t>
            </a:r>
            <a:r>
              <a:rPr lang="en-US" altLang="zh-CN" sz="2000" dirty="0" err="1"/>
              <a:t>dst,src</a:t>
            </a:r>
            <a:r>
              <a:rPr lang="en-US" altLang="zh-CN" sz="2000" dirty="0"/>
              <a:t>	;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-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-CF,</a:t>
            </a:r>
            <a:r>
              <a:rPr lang="zh-CN" altLang="en-US" sz="2000" dirty="0"/>
              <a:t>影响</a:t>
            </a:r>
            <a:r>
              <a:rPr lang="en-US" altLang="zh-CN" sz="2000" dirty="0"/>
              <a:t>CF,SF,ZF</a:t>
            </a:r>
            <a:br>
              <a:rPr lang="en-US" altLang="zh-CN" sz="2000" dirty="0"/>
            </a:br>
            <a:r>
              <a:rPr lang="en-US" altLang="zh-CN" sz="2000" dirty="0"/>
              <a:t>                   DEC  </a:t>
            </a:r>
            <a:r>
              <a:rPr lang="en-US" altLang="zh-CN" sz="2000" dirty="0" err="1"/>
              <a:t>opr</a:t>
            </a:r>
            <a:r>
              <a:rPr lang="en-US" altLang="zh-CN" sz="2000" dirty="0"/>
              <a:t>	;</a:t>
            </a:r>
            <a:r>
              <a:rPr lang="en-US" altLang="zh-CN" sz="2000" dirty="0" err="1"/>
              <a:t>opr</a:t>
            </a:r>
            <a:r>
              <a:rPr lang="en-US" altLang="zh-CN" sz="2000" dirty="0"/>
              <a:t>=opr+1,</a:t>
            </a:r>
            <a:r>
              <a:rPr lang="zh-CN" altLang="en-US" sz="2000" dirty="0"/>
              <a:t>影响</a:t>
            </a:r>
            <a:r>
              <a:rPr lang="en-US" altLang="zh-CN" sz="2000" dirty="0"/>
              <a:t>CF,SF,ZF </a:t>
            </a:r>
          </a:p>
          <a:p>
            <a:pPr marL="457200" indent="-457200"/>
            <a:r>
              <a:rPr lang="en-US" altLang="zh-CN" sz="2000" dirty="0"/>
              <a:t>CMP</a:t>
            </a:r>
            <a:r>
              <a:rPr lang="zh-CN" altLang="en-US" sz="2000" dirty="0"/>
              <a:t>与</a:t>
            </a:r>
            <a:r>
              <a:rPr lang="en-US" altLang="zh-CN" sz="2000" dirty="0"/>
              <a:t>NEG</a:t>
            </a:r>
            <a:br>
              <a:rPr lang="en-US" altLang="zh-CN" sz="2000" dirty="0"/>
            </a:br>
            <a:r>
              <a:rPr lang="en-US" altLang="zh-CN" sz="2000" dirty="0"/>
              <a:t>                   CMP </a:t>
            </a:r>
            <a:r>
              <a:rPr lang="en-US" altLang="zh-CN" sz="2000" dirty="0" err="1"/>
              <a:t>dst,src</a:t>
            </a:r>
            <a:r>
              <a:rPr lang="en-US" altLang="zh-CN" sz="2000" dirty="0"/>
              <a:t>	;</a:t>
            </a:r>
            <a:r>
              <a:rPr lang="zh-CN" altLang="en-US" sz="2000" dirty="0"/>
              <a:t>与</a:t>
            </a:r>
            <a:r>
              <a:rPr lang="en-US" altLang="zh-CN" sz="2000" dirty="0"/>
              <a:t>SUB</a:t>
            </a:r>
            <a:r>
              <a:rPr lang="zh-CN" altLang="en-US" sz="2000" dirty="0"/>
              <a:t>类似，但不回送，产生标志位</a:t>
            </a:r>
            <a:br>
              <a:rPr lang="zh-CN" altLang="en-US" sz="2000" dirty="0"/>
            </a:br>
            <a:r>
              <a:rPr lang="zh-CN" altLang="en-US" sz="2000" dirty="0"/>
              <a:t>                   </a:t>
            </a:r>
            <a:r>
              <a:rPr lang="en-US" altLang="zh-CN" sz="2000" dirty="0"/>
              <a:t>NEG  </a:t>
            </a:r>
            <a:r>
              <a:rPr lang="en-US" altLang="zh-CN" sz="2000" dirty="0" err="1"/>
              <a:t>opr</a:t>
            </a:r>
            <a:r>
              <a:rPr lang="en-US" altLang="zh-CN" sz="2000" dirty="0"/>
              <a:t> 	;</a:t>
            </a:r>
            <a:r>
              <a:rPr lang="en-US" altLang="zh-CN" sz="2000" dirty="0" err="1"/>
              <a:t>opr</a:t>
            </a:r>
            <a:r>
              <a:rPr lang="en-US" altLang="zh-CN" sz="2000" dirty="0"/>
              <a:t>= -</a:t>
            </a:r>
            <a:r>
              <a:rPr lang="en-US" altLang="zh-CN" sz="2000" dirty="0" err="1"/>
              <a:t>opr</a:t>
            </a:r>
            <a:r>
              <a:rPr lang="en-US" altLang="zh-CN" sz="2000" dirty="0"/>
              <a:t> ,</a:t>
            </a:r>
            <a:r>
              <a:rPr lang="zh-CN" altLang="en-US" sz="2000" dirty="0"/>
              <a:t>求补	 </a:t>
            </a:r>
          </a:p>
          <a:p>
            <a:pPr marL="457200" indent="-457200"/>
            <a:r>
              <a:rPr lang="zh-CN" altLang="en-US" sz="2000" dirty="0"/>
              <a:t>乘法指令： </a:t>
            </a:r>
            <a:r>
              <a:rPr lang="en-US" altLang="zh-CN" sz="2000" dirty="0"/>
              <a:t>MUL(</a:t>
            </a:r>
            <a:r>
              <a:rPr lang="zh-CN" altLang="en-US" sz="2000" dirty="0"/>
              <a:t>无符号运算</a:t>
            </a:r>
            <a:r>
              <a:rPr lang="en-US" altLang="zh-CN" sz="2000" dirty="0"/>
              <a:t>),IMUL(</a:t>
            </a:r>
            <a:r>
              <a:rPr lang="zh-CN" altLang="en-US" sz="2000" dirty="0"/>
              <a:t>带符号运算</a:t>
            </a:r>
            <a:r>
              <a:rPr lang="en-US" altLang="zh-CN" sz="2000" dirty="0"/>
              <a:t>),CBW</a:t>
            </a:r>
            <a:br>
              <a:rPr lang="en-US" altLang="zh-CN" sz="2000" dirty="0"/>
            </a:br>
            <a:r>
              <a:rPr lang="en-US" altLang="zh-CN" sz="2000" dirty="0"/>
              <a:t>                	MUL   op8	;AX=AL*op8</a:t>
            </a:r>
            <a:br>
              <a:rPr lang="en-US" altLang="zh-CN" sz="2000" dirty="0"/>
            </a:br>
            <a:r>
              <a:rPr lang="en-US" altLang="zh-CN" sz="2000" dirty="0"/>
              <a:t>                  	MUL   op16	;DX:AX=AX*op16</a:t>
            </a:r>
            <a:br>
              <a:rPr lang="en-US" altLang="zh-CN" sz="2000" dirty="0"/>
            </a:br>
            <a:r>
              <a:rPr lang="en-US" altLang="zh-CN" sz="2000" dirty="0"/>
              <a:t>                  	CBW	;</a:t>
            </a:r>
            <a:r>
              <a:rPr lang="zh-CN" altLang="en-US" sz="2000" dirty="0"/>
              <a:t>将</a:t>
            </a:r>
            <a:r>
              <a:rPr lang="en-US" altLang="zh-CN" sz="2000" dirty="0"/>
              <a:t>AL</a:t>
            </a:r>
            <a:r>
              <a:rPr lang="zh-CN" altLang="en-US" sz="2000" dirty="0"/>
              <a:t>的最高位</a:t>
            </a:r>
            <a:r>
              <a:rPr lang="en-US" altLang="zh-CN" sz="2000" dirty="0"/>
              <a:t>(</a:t>
            </a:r>
            <a:r>
              <a:rPr lang="zh-CN" altLang="en-US" sz="2000" dirty="0"/>
              <a:t>符号位</a:t>
            </a:r>
            <a:r>
              <a:rPr lang="en-US" altLang="zh-CN" sz="2000" dirty="0"/>
              <a:t>)</a:t>
            </a:r>
            <a:r>
              <a:rPr lang="zh-CN" altLang="en-US" sz="2000" dirty="0"/>
              <a:t>送</a:t>
            </a:r>
            <a:r>
              <a:rPr lang="en-US" altLang="zh-CN" sz="2000" dirty="0"/>
              <a:t>AH(00h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FFh</a:t>
            </a:r>
            <a:r>
              <a:rPr lang="en-US" altLang="zh-CN" sz="2000" dirty="0"/>
              <a:t>)</a:t>
            </a:r>
          </a:p>
          <a:p>
            <a:pPr marL="457200" indent="-457200"/>
            <a:r>
              <a:rPr lang="zh-CN" altLang="en-US" sz="2000" dirty="0"/>
              <a:t>除法指令： </a:t>
            </a:r>
            <a:r>
              <a:rPr lang="en-US" altLang="zh-CN" sz="2000" dirty="0"/>
              <a:t>DIV(</a:t>
            </a:r>
            <a:r>
              <a:rPr lang="zh-CN" altLang="en-US" sz="2000" dirty="0"/>
              <a:t>无符号运算</a:t>
            </a:r>
            <a:r>
              <a:rPr lang="en-US" altLang="zh-CN" sz="2000" dirty="0"/>
              <a:t>),IDIV(</a:t>
            </a:r>
            <a:r>
              <a:rPr lang="zh-CN" altLang="en-US" sz="2000" dirty="0"/>
              <a:t>带符号运算</a:t>
            </a:r>
            <a:r>
              <a:rPr lang="en-US" altLang="zh-CN" sz="2000" dirty="0"/>
              <a:t>),CWD</a:t>
            </a:r>
            <a:br>
              <a:rPr lang="en-US" altLang="zh-CN" sz="2000" dirty="0"/>
            </a:br>
            <a:r>
              <a:rPr lang="en-US" altLang="zh-CN" sz="2000" dirty="0"/>
              <a:t>                	DIV     op8	;AX/op8=AL(</a:t>
            </a:r>
            <a:r>
              <a:rPr lang="zh-CN" altLang="en-US" sz="2000" dirty="0"/>
              <a:t>商</a:t>
            </a:r>
            <a:r>
              <a:rPr lang="en-US" altLang="zh-CN" sz="2000" dirty="0"/>
              <a:t>),AH(</a:t>
            </a:r>
            <a:r>
              <a:rPr lang="zh-CN" altLang="en-US" sz="2000" dirty="0"/>
              <a:t>余数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	      	DIV     op16 	;DX:AX/op16=AX(</a:t>
            </a:r>
            <a:r>
              <a:rPr lang="zh-CN" altLang="en-US" sz="2000" dirty="0"/>
              <a:t>商</a:t>
            </a:r>
            <a:r>
              <a:rPr lang="en-US" altLang="zh-CN" sz="2000" dirty="0"/>
              <a:t>),DX(</a:t>
            </a:r>
            <a:r>
              <a:rPr lang="zh-CN" altLang="en-US" sz="2000" dirty="0"/>
              <a:t>余数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		CWD</a:t>
            </a:r>
            <a:r>
              <a:rPr lang="zh-CN" altLang="en-US" sz="2000" dirty="0"/>
              <a:t>    </a:t>
            </a:r>
            <a:r>
              <a:rPr lang="en-US" altLang="zh-CN" sz="2000" dirty="0"/>
              <a:t>;</a:t>
            </a:r>
            <a:r>
              <a:rPr lang="zh-CN" altLang="en-US" sz="2000" dirty="0"/>
              <a:t>将</a:t>
            </a:r>
            <a:r>
              <a:rPr lang="en-US" altLang="zh-CN" sz="2000" dirty="0"/>
              <a:t>AX</a:t>
            </a:r>
            <a:r>
              <a:rPr lang="zh-CN" altLang="en-US" sz="2000" dirty="0"/>
              <a:t>的最高位</a:t>
            </a:r>
            <a:r>
              <a:rPr lang="en-US" altLang="zh-CN" sz="2000" dirty="0"/>
              <a:t>(</a:t>
            </a:r>
            <a:r>
              <a:rPr lang="zh-CN" altLang="en-US" sz="2000" dirty="0"/>
              <a:t>符号位</a:t>
            </a:r>
            <a:r>
              <a:rPr lang="en-US" altLang="zh-CN" sz="2000" dirty="0"/>
              <a:t>)</a:t>
            </a:r>
            <a:r>
              <a:rPr lang="zh-CN" altLang="en-US" sz="2000" dirty="0"/>
              <a:t>送</a:t>
            </a:r>
            <a:r>
              <a:rPr lang="en-US" altLang="zh-CN" sz="2000" dirty="0"/>
              <a:t>DX(0000h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FFFFh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marL="457200" indent="-457200">
              <a:buFont typeface="Wingdings" pitchFamily="2" charset="2"/>
              <a:buNone/>
            </a:pPr>
            <a:endParaRPr lang="zh-CN" altLang="en-US" sz="20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555776" y="4941168"/>
            <a:ext cx="136815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/>
          <p:nvPr/>
        </p:nvCxnSpPr>
        <p:spPr bwMode="auto">
          <a:xfrm>
            <a:off x="2555776" y="4725144"/>
            <a:ext cx="136815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2555776" y="5805264"/>
            <a:ext cx="136815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2555776" y="6021288"/>
            <a:ext cx="136815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加减法指令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00137"/>
            <a:ext cx="7970015" cy="201622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052736"/>
            <a:ext cx="5544542" cy="211164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3563888" y="1700808"/>
            <a:ext cx="108012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3779912" y="2708920"/>
            <a:ext cx="108012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5870089" y="1700808"/>
            <a:ext cx="2302233" cy="72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格式与</a:t>
            </a:r>
            <a:r>
              <a:rPr lang="en-US" altLang="zh-CN" sz="1400" dirty="0">
                <a:solidFill>
                  <a:schemeClr val="accent2"/>
                </a:solidFill>
              </a:rPr>
              <a:t>MOV</a:t>
            </a:r>
            <a:r>
              <a:rPr lang="zh-CN" altLang="en-US" sz="1400" dirty="0">
                <a:solidFill>
                  <a:schemeClr val="accent2"/>
                </a:solidFill>
              </a:rPr>
              <a:t>指令类似</a:t>
            </a:r>
            <a:r>
              <a:rPr lang="en-US" altLang="zh-CN" sz="1400" dirty="0">
                <a:solidFill>
                  <a:schemeClr val="accent2"/>
                </a:solidFill>
              </a:rPr>
              <a:t>: </a:t>
            </a:r>
            <a:br>
              <a:rPr lang="en-US" altLang="zh-CN" sz="1400" dirty="0">
                <a:solidFill>
                  <a:schemeClr val="accent2"/>
                </a:solidFill>
              </a:rPr>
            </a:br>
            <a:r>
              <a:rPr lang="en-US" altLang="zh-CN" sz="1400" dirty="0">
                <a:solidFill>
                  <a:schemeClr val="accent2"/>
                </a:solidFill>
              </a:rPr>
              <a:t>   </a:t>
            </a:r>
            <a:r>
              <a:rPr lang="zh-CN" altLang="en-US" sz="1400" dirty="0">
                <a:solidFill>
                  <a:schemeClr val="accent2"/>
                </a:solidFill>
              </a:rPr>
              <a:t>立即数、寄存器、内存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r>
              <a:rPr lang="zh-CN" altLang="en-US" sz="1400" dirty="0">
                <a:solidFill>
                  <a:schemeClr val="accent2"/>
                </a:solidFill>
              </a:rPr>
              <a:t>内存操作数可以间接寻址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5650" y="3218368"/>
            <a:ext cx="59458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算数运算影响符号位：（只要求练习无符号数加减法）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827584" y="4611547"/>
            <a:ext cx="475252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827584" y="3933056"/>
            <a:ext cx="324036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998130"/>
            <a:ext cx="6089948" cy="72538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42476" y="5670348"/>
            <a:ext cx="1994457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求补及比较指令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372200" y="6360820"/>
            <a:ext cx="2840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减法，结果不回送，影响标志位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827584" y="1700808"/>
            <a:ext cx="50405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827584" y="2708920"/>
            <a:ext cx="50405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4499992" y="6636280"/>
            <a:ext cx="92404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1331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加减法举例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197" y="980728"/>
            <a:ext cx="7848600" cy="259045"/>
          </a:xfrm>
        </p:spPr>
        <p:txBody>
          <a:bodyPr/>
          <a:lstStyle/>
          <a:p>
            <a:r>
              <a:rPr lang="en-US" altLang="zh-CN" sz="1800" dirty="0"/>
              <a:t>32</a:t>
            </a:r>
            <a:r>
              <a:rPr lang="zh-CN" altLang="en-US" sz="1800" dirty="0"/>
              <a:t>位数的加法举例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239772"/>
            <a:ext cx="2143399" cy="8930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3" y="1265873"/>
            <a:ext cx="4392488" cy="10344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3722" y="2204864"/>
            <a:ext cx="963725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chemeClr val="accent6"/>
                </a:solidFill>
              </a:rPr>
              <a:t>ADD  X,Y</a:t>
            </a:r>
          </a:p>
          <a:p>
            <a:pPr>
              <a:buNone/>
            </a:pPr>
            <a:r>
              <a:rPr lang="en-US" altLang="zh-CN" sz="1400" dirty="0">
                <a:solidFill>
                  <a:schemeClr val="accent6"/>
                </a:solidFill>
              </a:rPr>
              <a:t>MOV  Z,X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8" name="乘号 7"/>
          <p:cNvSpPr/>
          <p:nvPr/>
        </p:nvSpPr>
        <p:spPr bwMode="auto">
          <a:xfrm>
            <a:off x="1943341" y="2352744"/>
            <a:ext cx="216024" cy="176950"/>
          </a:xfrm>
          <a:prstGeom prst="mathMultiply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3131840" y="2300296"/>
            <a:ext cx="352839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4221260" y="1312365"/>
            <a:ext cx="1082348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>
                <a:solidFill>
                  <a:schemeClr val="accent6"/>
                </a:solidFill>
              </a:rPr>
              <a:t>;XOR DX,DX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3131840" y="1514523"/>
            <a:ext cx="936104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6839423" y="2050997"/>
            <a:ext cx="981359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>
                <a:solidFill>
                  <a:schemeClr val="accent6"/>
                </a:solidFill>
              </a:rPr>
              <a:t>;add </a:t>
            </a:r>
            <a:r>
              <a:rPr lang="en-US" altLang="zh-CN" sz="1200" dirty="0" err="1">
                <a:solidFill>
                  <a:schemeClr val="accent6"/>
                </a:solidFill>
              </a:rPr>
              <a:t>dx,CF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611560" y="3089368"/>
            <a:ext cx="7848600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4163" indent="-284163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338" indent="-1936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20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5AD01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968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501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CN" sz="1800" kern="0" dirty="0"/>
              <a:t>32</a:t>
            </a:r>
            <a:r>
              <a:rPr lang="zh-CN" altLang="en-US" sz="1800" kern="0" dirty="0"/>
              <a:t>位数的减法举例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39" y="3376526"/>
            <a:ext cx="3981695" cy="9284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71600" y="4437112"/>
            <a:ext cx="971741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400" dirty="0">
                <a:solidFill>
                  <a:schemeClr val="accent6"/>
                </a:solidFill>
              </a:rPr>
              <a:t>SUB  X,Y</a:t>
            </a:r>
          </a:p>
          <a:p>
            <a:pPr>
              <a:buNone/>
            </a:pPr>
            <a:r>
              <a:rPr lang="en-US" altLang="zh-CN" sz="1400" dirty="0">
                <a:solidFill>
                  <a:schemeClr val="accent6"/>
                </a:solidFill>
              </a:rPr>
              <a:t>MOV  Z,X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20" name="乘号 19"/>
          <p:cNvSpPr/>
          <p:nvPr/>
        </p:nvSpPr>
        <p:spPr bwMode="auto">
          <a:xfrm>
            <a:off x="1943341" y="4584592"/>
            <a:ext cx="216024" cy="176950"/>
          </a:xfrm>
          <a:prstGeom prst="mathMultiply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90" y="4084886"/>
            <a:ext cx="5209810" cy="200841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 bwMode="auto">
          <a:xfrm>
            <a:off x="3704198" y="4437112"/>
            <a:ext cx="367240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3131840" y="5445224"/>
            <a:ext cx="468894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1655575" y="5267933"/>
            <a:ext cx="1116011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>
                <a:solidFill>
                  <a:schemeClr val="accent6"/>
                </a:solidFill>
              </a:rPr>
              <a:t>DX-Y</a:t>
            </a:r>
            <a:r>
              <a:rPr lang="zh-CN" altLang="en-US" sz="1200" dirty="0">
                <a:solidFill>
                  <a:schemeClr val="accent6"/>
                </a:solidFill>
              </a:rPr>
              <a:t>高位</a:t>
            </a:r>
            <a:r>
              <a:rPr lang="en-US" altLang="zh-CN" sz="1200" dirty="0">
                <a:solidFill>
                  <a:schemeClr val="accent6"/>
                </a:solidFill>
              </a:rPr>
              <a:t>-CF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>
            <a:stCxn id="26" idx="3"/>
          </p:cNvCxnSpPr>
          <p:nvPr/>
        </p:nvCxnSpPr>
        <p:spPr bwMode="auto">
          <a:xfrm flipV="1">
            <a:off x="2771586" y="5392582"/>
            <a:ext cx="191004" cy="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7610814" y="4839792"/>
            <a:ext cx="851515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>
                <a:solidFill>
                  <a:schemeClr val="accent6"/>
                </a:solidFill>
              </a:rPr>
              <a:t>;</a:t>
            </a:r>
            <a:r>
              <a:rPr lang="zh-CN" altLang="en-US" sz="1200" dirty="0">
                <a:solidFill>
                  <a:schemeClr val="accent6"/>
                </a:solidFill>
              </a:rPr>
              <a:t>类型转换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39968" y="2361887"/>
            <a:ext cx="2010487" cy="447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Mincho Pro L" panose="02020300000000000000" pitchFamily="18" charset="-128"/>
                <a:ea typeface="Kozuka Mincho Pro L" panose="02020300000000000000" pitchFamily="18" charset="-128"/>
              </a:rPr>
              <a:t>MOV       WORD PTR Z,AX</a:t>
            </a:r>
          </a:p>
          <a:p>
            <a:pPr>
              <a:buNone/>
            </a:pPr>
            <a:r>
              <a:rPr lang="en-US" altLang="zh-CN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Mincho Pro L" panose="02020300000000000000" pitchFamily="18" charset="-128"/>
                <a:ea typeface="Kozuka Mincho Pro L" panose="02020300000000000000" pitchFamily="18" charset="-128"/>
              </a:rPr>
              <a:t>MOV       WORD PTR Z+2,DX</a:t>
            </a:r>
            <a:endParaRPr lang="zh-CN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Kozuka Mincho Pro L" panose="02020300000000000000" pitchFamily="18" charset="-128"/>
              <a:ea typeface="Kozuka Mincho Pro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983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乘法和除法（无符号数）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08510"/>
            <a:ext cx="4453612" cy="968362"/>
          </a:xfrm>
        </p:spPr>
      </p:pic>
      <p:sp>
        <p:nvSpPr>
          <p:cNvPr id="5" name="文本框 4"/>
          <p:cNvSpPr txBox="1"/>
          <p:nvPr/>
        </p:nvSpPr>
        <p:spPr>
          <a:xfrm>
            <a:off x="899592" y="980728"/>
            <a:ext cx="22621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无符号数乘法</a:t>
            </a:r>
            <a:r>
              <a:rPr lang="en-US" altLang="zh-CN" dirty="0"/>
              <a:t>MUL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62" y="2862271"/>
            <a:ext cx="7221748" cy="20162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9962" y="2365009"/>
            <a:ext cx="214674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无符号数除法</a:t>
            </a:r>
            <a:r>
              <a:rPr lang="en-US" altLang="zh-CN" dirty="0"/>
              <a:t>DIV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52120" y="1636292"/>
            <a:ext cx="3106941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accent6"/>
                </a:solidFill>
              </a:rPr>
              <a:t>AL</a:t>
            </a:r>
            <a:r>
              <a:rPr lang="zh-CN" altLang="zh-CN" sz="1600" dirty="0">
                <a:solidFill>
                  <a:schemeClr val="accent6"/>
                </a:solidFill>
              </a:rPr>
              <a:t>×</a:t>
            </a:r>
            <a:r>
              <a:rPr lang="en-US" altLang="zh-CN" dirty="0">
                <a:solidFill>
                  <a:schemeClr val="accent6"/>
                </a:solidFill>
              </a:rPr>
              <a:t>OP</a:t>
            </a:r>
            <a:r>
              <a:rPr lang="en-US" altLang="zh-CN" sz="1200" dirty="0">
                <a:solidFill>
                  <a:schemeClr val="accent6"/>
                </a:solidFill>
              </a:rPr>
              <a:t>8</a:t>
            </a:r>
            <a:r>
              <a:rPr lang="en-US" altLang="zh-CN" dirty="0">
                <a:solidFill>
                  <a:schemeClr val="accent6"/>
                </a:solidFill>
              </a:rPr>
              <a:t> = AX</a:t>
            </a:r>
            <a:endParaRPr lang="zh-CN" altLang="zh-CN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6"/>
                </a:solidFill>
              </a:rPr>
              <a:t>AX</a:t>
            </a:r>
            <a:r>
              <a:rPr lang="zh-CN" altLang="zh-CN" sz="1600" dirty="0">
                <a:solidFill>
                  <a:schemeClr val="accent6"/>
                </a:solidFill>
              </a:rPr>
              <a:t>×</a:t>
            </a:r>
            <a:r>
              <a:rPr lang="en-US" altLang="zh-CN" dirty="0">
                <a:solidFill>
                  <a:schemeClr val="accent6"/>
                </a:solidFill>
              </a:rPr>
              <a:t>OP</a:t>
            </a:r>
            <a:r>
              <a:rPr lang="en-US" altLang="zh-CN" sz="1200" dirty="0">
                <a:solidFill>
                  <a:schemeClr val="accent6"/>
                </a:solidFill>
              </a:rPr>
              <a:t>16</a:t>
            </a:r>
            <a:r>
              <a:rPr lang="en-US" altLang="zh-CN" dirty="0">
                <a:solidFill>
                  <a:schemeClr val="accent6"/>
                </a:solidFill>
              </a:rPr>
              <a:t>= DX:AX</a:t>
            </a:r>
          </a:p>
          <a:p>
            <a:pPr>
              <a:buNone/>
            </a:pPr>
            <a:r>
              <a:rPr lang="en-US" altLang="zh-CN" sz="1200" dirty="0">
                <a:solidFill>
                  <a:schemeClr val="accent6"/>
                </a:solidFill>
              </a:rPr>
              <a:t>OP</a:t>
            </a:r>
            <a:r>
              <a:rPr lang="en-US" altLang="zh-CN" sz="800" dirty="0">
                <a:solidFill>
                  <a:schemeClr val="accent6"/>
                </a:solidFill>
              </a:rPr>
              <a:t>8</a:t>
            </a:r>
            <a:r>
              <a:rPr lang="zh-CN" altLang="en-US" sz="1200" dirty="0">
                <a:solidFill>
                  <a:schemeClr val="accent6"/>
                </a:solidFill>
              </a:rPr>
              <a:t>或</a:t>
            </a:r>
            <a:r>
              <a:rPr lang="en-US" altLang="zh-CN" sz="1200" dirty="0">
                <a:solidFill>
                  <a:schemeClr val="accent6"/>
                </a:solidFill>
              </a:rPr>
              <a:t>OP</a:t>
            </a:r>
            <a:r>
              <a:rPr lang="en-US" altLang="zh-CN" sz="800" dirty="0">
                <a:solidFill>
                  <a:schemeClr val="accent6"/>
                </a:solidFill>
              </a:rPr>
              <a:t>16</a:t>
            </a:r>
            <a:r>
              <a:rPr lang="zh-CN" altLang="en-US" sz="1200" dirty="0">
                <a:solidFill>
                  <a:schemeClr val="accent6"/>
                </a:solidFill>
              </a:rPr>
              <a:t>可以是</a:t>
            </a:r>
            <a:r>
              <a:rPr lang="en-US" altLang="zh-CN" sz="1200" dirty="0" err="1">
                <a:solidFill>
                  <a:schemeClr val="accent6"/>
                </a:solidFill>
              </a:rPr>
              <a:t>reg,mem</a:t>
            </a:r>
            <a:r>
              <a:rPr lang="en-US" altLang="zh-CN" sz="1200" dirty="0">
                <a:solidFill>
                  <a:schemeClr val="accent6"/>
                </a:solidFill>
              </a:rPr>
              <a:t>,</a:t>
            </a:r>
            <a:r>
              <a:rPr lang="zh-CN" altLang="en-US" sz="1200" dirty="0">
                <a:solidFill>
                  <a:schemeClr val="accent6"/>
                </a:solidFill>
              </a:rPr>
              <a:t>不能是立即数</a:t>
            </a:r>
            <a:endParaRPr lang="zh-CN" altLang="zh-CN" sz="1200" dirty="0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34751" y="4595543"/>
            <a:ext cx="3025187" cy="71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AX</a:t>
            </a:r>
            <a:r>
              <a:rPr lang="zh-CN" altLang="zh-CN" sz="1200" dirty="0">
                <a:solidFill>
                  <a:schemeClr val="accent6"/>
                </a:solidFill>
              </a:rPr>
              <a:t>÷</a:t>
            </a:r>
            <a:r>
              <a:rPr lang="en-US" altLang="zh-CN" sz="1200" dirty="0">
                <a:solidFill>
                  <a:schemeClr val="accent6"/>
                </a:solidFill>
              </a:rPr>
              <a:t>OP</a:t>
            </a:r>
            <a:r>
              <a:rPr lang="en-US" altLang="zh-CN" sz="900" dirty="0">
                <a:solidFill>
                  <a:schemeClr val="accent6"/>
                </a:solidFill>
              </a:rPr>
              <a:t>8</a:t>
            </a:r>
            <a:r>
              <a:rPr lang="en-US" altLang="zh-CN" sz="1200" dirty="0">
                <a:solidFill>
                  <a:schemeClr val="accent6"/>
                </a:solidFill>
              </a:rPr>
              <a:t>        = AL(</a:t>
            </a:r>
            <a:r>
              <a:rPr lang="zh-CN" altLang="zh-CN" sz="1200" dirty="0">
                <a:solidFill>
                  <a:schemeClr val="accent6"/>
                </a:solidFill>
              </a:rPr>
              <a:t>商</a:t>
            </a:r>
            <a:r>
              <a:rPr lang="en-US" altLang="zh-CN" sz="1200" dirty="0">
                <a:solidFill>
                  <a:schemeClr val="accent6"/>
                </a:solidFill>
              </a:rPr>
              <a:t>)</a:t>
            </a:r>
            <a:r>
              <a:rPr lang="zh-CN" altLang="zh-CN" sz="1200" dirty="0">
                <a:solidFill>
                  <a:schemeClr val="accent6"/>
                </a:solidFill>
              </a:rPr>
              <a:t>，</a:t>
            </a:r>
            <a:r>
              <a:rPr lang="en-US" altLang="zh-CN" sz="1200" dirty="0">
                <a:solidFill>
                  <a:schemeClr val="accent6"/>
                </a:solidFill>
              </a:rPr>
              <a:t>AH</a:t>
            </a:r>
            <a:r>
              <a:rPr lang="zh-CN" altLang="zh-CN" sz="1200" dirty="0">
                <a:solidFill>
                  <a:schemeClr val="accent6"/>
                </a:solidFill>
              </a:rPr>
              <a:t>（余数）</a:t>
            </a:r>
          </a:p>
          <a:p>
            <a:r>
              <a:rPr lang="en-US" altLang="zh-CN" sz="1200" dirty="0">
                <a:solidFill>
                  <a:schemeClr val="accent6"/>
                </a:solidFill>
              </a:rPr>
              <a:t>DX:AX</a:t>
            </a:r>
            <a:r>
              <a:rPr lang="zh-CN" altLang="zh-CN" sz="1200" dirty="0">
                <a:solidFill>
                  <a:schemeClr val="accent6"/>
                </a:solidFill>
              </a:rPr>
              <a:t>÷</a:t>
            </a:r>
            <a:r>
              <a:rPr lang="en-US" altLang="zh-CN" sz="1200" dirty="0">
                <a:solidFill>
                  <a:schemeClr val="accent6"/>
                </a:solidFill>
              </a:rPr>
              <a:t>OP</a:t>
            </a:r>
            <a:r>
              <a:rPr lang="en-US" altLang="zh-CN" sz="800" dirty="0">
                <a:solidFill>
                  <a:schemeClr val="accent6"/>
                </a:solidFill>
              </a:rPr>
              <a:t>16</a:t>
            </a:r>
            <a:r>
              <a:rPr lang="en-US" altLang="zh-CN" sz="1200" dirty="0">
                <a:solidFill>
                  <a:schemeClr val="accent6"/>
                </a:solidFill>
              </a:rPr>
              <a:t> = AX(</a:t>
            </a:r>
            <a:r>
              <a:rPr lang="zh-CN" altLang="zh-CN" sz="1200" dirty="0">
                <a:solidFill>
                  <a:schemeClr val="accent6"/>
                </a:solidFill>
              </a:rPr>
              <a:t>商</a:t>
            </a:r>
            <a:r>
              <a:rPr lang="en-US" altLang="zh-CN" sz="1200" dirty="0">
                <a:solidFill>
                  <a:schemeClr val="accent6"/>
                </a:solidFill>
              </a:rPr>
              <a:t>)</a:t>
            </a:r>
            <a:r>
              <a:rPr lang="zh-CN" altLang="zh-CN" sz="1200" dirty="0">
                <a:solidFill>
                  <a:schemeClr val="accent6"/>
                </a:solidFill>
              </a:rPr>
              <a:t>，</a:t>
            </a:r>
            <a:r>
              <a:rPr lang="en-US" altLang="zh-CN" sz="1200" dirty="0">
                <a:solidFill>
                  <a:schemeClr val="accent6"/>
                </a:solidFill>
              </a:rPr>
              <a:t>DX</a:t>
            </a:r>
            <a:r>
              <a:rPr lang="zh-CN" altLang="zh-CN" sz="1200" dirty="0">
                <a:solidFill>
                  <a:schemeClr val="accent6"/>
                </a:solidFill>
              </a:rPr>
              <a:t>（余数）</a:t>
            </a:r>
          </a:p>
          <a:p>
            <a:pPr>
              <a:buNone/>
            </a:pPr>
            <a:r>
              <a:rPr lang="en-US" altLang="zh-CN" sz="1200" dirty="0">
                <a:solidFill>
                  <a:schemeClr val="accent6"/>
                </a:solidFill>
              </a:rPr>
              <a:t>OP</a:t>
            </a:r>
            <a:r>
              <a:rPr lang="en-US" altLang="zh-CN" sz="800" dirty="0">
                <a:solidFill>
                  <a:schemeClr val="accent6"/>
                </a:solidFill>
              </a:rPr>
              <a:t>8</a:t>
            </a:r>
            <a:r>
              <a:rPr lang="zh-CN" altLang="en-US" sz="1200" dirty="0">
                <a:solidFill>
                  <a:schemeClr val="accent6"/>
                </a:solidFill>
              </a:rPr>
              <a:t>或</a:t>
            </a:r>
            <a:r>
              <a:rPr lang="en-US" altLang="zh-CN" sz="1200" dirty="0">
                <a:solidFill>
                  <a:schemeClr val="accent6"/>
                </a:solidFill>
              </a:rPr>
              <a:t>OP</a:t>
            </a:r>
            <a:r>
              <a:rPr lang="en-US" altLang="zh-CN" sz="800" dirty="0">
                <a:solidFill>
                  <a:schemeClr val="accent6"/>
                </a:solidFill>
              </a:rPr>
              <a:t>16</a:t>
            </a:r>
            <a:r>
              <a:rPr lang="zh-CN" altLang="en-US" sz="1200" dirty="0">
                <a:solidFill>
                  <a:schemeClr val="accent6"/>
                </a:solidFill>
              </a:rPr>
              <a:t>可以是</a:t>
            </a:r>
            <a:r>
              <a:rPr lang="en-US" altLang="zh-CN" sz="1200" dirty="0" err="1">
                <a:solidFill>
                  <a:schemeClr val="accent6"/>
                </a:solidFill>
              </a:rPr>
              <a:t>reg,mem</a:t>
            </a:r>
            <a:r>
              <a:rPr lang="en-US" altLang="zh-CN" sz="1200" dirty="0">
                <a:solidFill>
                  <a:schemeClr val="accent6"/>
                </a:solidFill>
              </a:rPr>
              <a:t>,</a:t>
            </a:r>
            <a:r>
              <a:rPr lang="zh-CN" altLang="en-US" sz="1200" dirty="0">
                <a:solidFill>
                  <a:schemeClr val="accent6"/>
                </a:solidFill>
              </a:rPr>
              <a:t>不能是立即数</a:t>
            </a:r>
            <a:endParaRPr lang="zh-CN" altLang="zh-CN" sz="1200" dirty="0">
              <a:solidFill>
                <a:schemeClr val="accent6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9052" y="4951025"/>
            <a:ext cx="4254691" cy="2095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/>
              <a:t>MUL  AL	</a:t>
            </a:r>
            <a:r>
              <a:rPr lang="zh-CN" altLang="en-US" sz="1200" dirty="0"/>
              <a:t>；</a:t>
            </a:r>
            <a:r>
              <a:rPr lang="zh-CN" altLang="zh-CN" sz="1200" dirty="0"/>
              <a:t>√</a:t>
            </a:r>
            <a:r>
              <a:rPr lang="zh-CN" altLang="en-US" sz="1200" dirty="0"/>
              <a:t>，</a:t>
            </a:r>
            <a:r>
              <a:rPr lang="en-US" altLang="zh-CN" sz="1200" dirty="0"/>
              <a:t>AL</a:t>
            </a:r>
            <a:r>
              <a:rPr lang="zh-CN" altLang="zh-CN" sz="1200" dirty="0"/>
              <a:t> ×</a:t>
            </a:r>
            <a:r>
              <a:rPr lang="en-US" altLang="zh-CN" sz="1200" dirty="0"/>
              <a:t>AL=AX</a:t>
            </a:r>
          </a:p>
          <a:p>
            <a:pPr>
              <a:buNone/>
            </a:pPr>
            <a:r>
              <a:rPr lang="en-US" altLang="zh-CN" sz="1200" dirty="0"/>
              <a:t>MUL  10	</a:t>
            </a:r>
            <a:r>
              <a:rPr lang="zh-CN" altLang="en-US" sz="1200" dirty="0"/>
              <a:t>；</a:t>
            </a:r>
            <a:r>
              <a:rPr lang="zh-CN" altLang="zh-CN" sz="1200" dirty="0"/>
              <a:t>×</a:t>
            </a:r>
            <a:r>
              <a:rPr lang="zh-CN" altLang="en-US" sz="1200" dirty="0"/>
              <a:t>，</a:t>
            </a:r>
            <a:r>
              <a:rPr lang="en-US" altLang="zh-CN" sz="1200" dirty="0"/>
              <a:t>op</a:t>
            </a:r>
            <a:r>
              <a:rPr lang="zh-CN" altLang="en-US" sz="1200" dirty="0"/>
              <a:t>不能为立即数</a:t>
            </a:r>
            <a:endParaRPr lang="en-US" altLang="zh-CN" sz="1200" dirty="0"/>
          </a:p>
          <a:p>
            <a:pPr>
              <a:buNone/>
            </a:pPr>
            <a:r>
              <a:rPr lang="en-US" altLang="zh-CN" sz="1200" dirty="0"/>
              <a:t>DIV    10	</a:t>
            </a:r>
            <a:r>
              <a:rPr lang="zh-CN" altLang="en-US" sz="1200" dirty="0"/>
              <a:t>；</a:t>
            </a:r>
            <a:r>
              <a:rPr lang="zh-CN" altLang="zh-CN" sz="1200" dirty="0"/>
              <a:t>×</a:t>
            </a:r>
            <a:r>
              <a:rPr lang="zh-CN" altLang="en-US" sz="1200" dirty="0"/>
              <a:t>，</a:t>
            </a:r>
            <a:r>
              <a:rPr lang="en-US" altLang="zh-CN" sz="1200" dirty="0"/>
              <a:t>op</a:t>
            </a:r>
            <a:r>
              <a:rPr lang="zh-CN" altLang="en-US" sz="1200" dirty="0"/>
              <a:t>不能为立即数</a:t>
            </a:r>
            <a:endParaRPr lang="en-US" altLang="zh-CN" sz="1200" dirty="0"/>
          </a:p>
          <a:p>
            <a:pPr>
              <a:buNone/>
            </a:pPr>
            <a:r>
              <a:rPr lang="en-US" altLang="zh-CN" sz="1200" dirty="0"/>
              <a:t>MUL   X1	</a:t>
            </a:r>
            <a:r>
              <a:rPr lang="zh-CN" altLang="en-US" sz="1200" dirty="0"/>
              <a:t>；</a:t>
            </a:r>
            <a:r>
              <a:rPr lang="en-US" altLang="zh-CN" sz="1200" dirty="0"/>
              <a:t>X1</a:t>
            </a:r>
            <a:r>
              <a:rPr lang="zh-CN" altLang="en-US" sz="1200" dirty="0"/>
              <a:t>为</a:t>
            </a:r>
            <a:r>
              <a:rPr lang="en-US" altLang="zh-CN" sz="1200" dirty="0"/>
              <a:t>DB</a:t>
            </a:r>
            <a:r>
              <a:rPr lang="zh-CN" altLang="en-US" sz="1200" dirty="0"/>
              <a:t>或</a:t>
            </a:r>
            <a:r>
              <a:rPr lang="en-US" altLang="zh-CN" sz="1200" dirty="0"/>
              <a:t>DW</a:t>
            </a:r>
            <a:r>
              <a:rPr lang="zh-CN" altLang="en-US" sz="1200" dirty="0"/>
              <a:t>变量</a:t>
            </a:r>
            <a:endParaRPr lang="en-US" altLang="zh-CN" sz="1200" dirty="0"/>
          </a:p>
          <a:p>
            <a:pPr>
              <a:buNone/>
            </a:pPr>
            <a:r>
              <a:rPr lang="en-US" altLang="zh-CN" sz="1200" dirty="0"/>
              <a:t>MUL   [SI]	;</a:t>
            </a:r>
            <a:r>
              <a:rPr lang="zh-CN" altLang="zh-CN" sz="1200" dirty="0"/>
              <a:t> ×</a:t>
            </a:r>
            <a:r>
              <a:rPr lang="en-US" altLang="zh-CN" sz="1200" dirty="0"/>
              <a:t>,</a:t>
            </a:r>
            <a:r>
              <a:rPr lang="zh-CN" altLang="en-US" sz="1200" dirty="0"/>
              <a:t>内存操作数可以，但不知是</a:t>
            </a:r>
            <a:r>
              <a:rPr lang="en-US" altLang="zh-CN" sz="1200" dirty="0"/>
              <a:t>OP8</a:t>
            </a:r>
            <a:r>
              <a:rPr lang="zh-CN" altLang="en-US" sz="1200" dirty="0"/>
              <a:t>还是</a:t>
            </a:r>
            <a:r>
              <a:rPr lang="en-US" altLang="zh-CN" sz="1200" dirty="0"/>
              <a:t>OP16</a:t>
            </a:r>
          </a:p>
          <a:p>
            <a:pPr>
              <a:buNone/>
            </a:pPr>
            <a:r>
              <a:rPr lang="en-US" altLang="zh-CN" sz="1200" dirty="0"/>
              <a:t>MUL   byte </a:t>
            </a:r>
            <a:r>
              <a:rPr lang="en-US" altLang="zh-CN" sz="1200" dirty="0" err="1"/>
              <a:t>ptr</a:t>
            </a:r>
            <a:r>
              <a:rPr lang="en-US" altLang="zh-CN" sz="1200" dirty="0"/>
              <a:t> [SI] 	;</a:t>
            </a:r>
            <a:r>
              <a:rPr lang="zh-CN" altLang="zh-CN" sz="1200" dirty="0"/>
              <a:t> √</a:t>
            </a:r>
            <a:r>
              <a:rPr lang="en-US" altLang="zh-CN" sz="1200" dirty="0"/>
              <a:t>, AL</a:t>
            </a:r>
            <a:r>
              <a:rPr lang="zh-CN" altLang="zh-CN" sz="1200" dirty="0"/>
              <a:t> × </a:t>
            </a:r>
            <a:r>
              <a:rPr lang="en-US" altLang="zh-CN" sz="1200" dirty="0"/>
              <a:t>MEM8=AX</a:t>
            </a:r>
          </a:p>
          <a:p>
            <a:pPr>
              <a:buNone/>
            </a:pPr>
            <a:r>
              <a:rPr lang="en-US" altLang="zh-CN" sz="1200" dirty="0"/>
              <a:t>MUL   word </a:t>
            </a:r>
            <a:r>
              <a:rPr lang="en-US" altLang="zh-CN" sz="1200" dirty="0" err="1"/>
              <a:t>ptr</a:t>
            </a:r>
            <a:r>
              <a:rPr lang="en-US" altLang="zh-CN" sz="1200" dirty="0"/>
              <a:t> [SI] 	;</a:t>
            </a:r>
            <a:r>
              <a:rPr lang="zh-CN" altLang="zh-CN" sz="1200" dirty="0"/>
              <a:t> √</a:t>
            </a:r>
            <a:r>
              <a:rPr lang="en-US" altLang="zh-CN" sz="1200" dirty="0"/>
              <a:t>, AX</a:t>
            </a:r>
            <a:r>
              <a:rPr lang="zh-CN" altLang="zh-CN" sz="1200" dirty="0"/>
              <a:t> × </a:t>
            </a:r>
            <a:r>
              <a:rPr lang="en-US" altLang="zh-CN" sz="1200" dirty="0"/>
              <a:t>MEM16=DX:AX</a:t>
            </a:r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525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乘除法指令举例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7848600" cy="305212"/>
          </a:xfrm>
        </p:spPr>
        <p:txBody>
          <a:bodyPr/>
          <a:lstStyle/>
          <a:p>
            <a:r>
              <a:rPr lang="en-US" altLang="zh-CN" sz="2200" dirty="0"/>
              <a:t>X</a:t>
            </a:r>
            <a:r>
              <a:rPr lang="zh-CN" altLang="zh-CN" sz="1800" dirty="0"/>
              <a:t>×</a:t>
            </a:r>
            <a:r>
              <a:rPr lang="en-US" altLang="zh-CN" sz="2200" dirty="0"/>
              <a:t>10=Y  </a:t>
            </a:r>
            <a:r>
              <a:rPr lang="zh-CN" altLang="en-US" sz="2200" dirty="0"/>
              <a:t>以及 </a:t>
            </a:r>
            <a:r>
              <a:rPr lang="en-US" altLang="zh-CN" sz="2200" dirty="0"/>
              <a:t>X=Y</a:t>
            </a:r>
            <a:r>
              <a:rPr lang="zh-CN" altLang="zh-CN" sz="2000" dirty="0"/>
              <a:t>÷</a:t>
            </a:r>
            <a:r>
              <a:rPr lang="en-US" altLang="zh-CN" sz="2000" dirty="0"/>
              <a:t>10</a:t>
            </a:r>
            <a:endParaRPr lang="zh-CN" altLang="en-US" sz="2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85940"/>
            <a:ext cx="5075059" cy="54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0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en-US" altLang="zh-CN" dirty="0"/>
              <a:t>2.6  </a:t>
            </a:r>
            <a:r>
              <a:rPr lang="zh-CN" altLang="en-US" dirty="0"/>
              <a:t>逻辑运算指令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759730"/>
          </a:xfrm>
        </p:spPr>
        <p:txBody>
          <a:bodyPr/>
          <a:lstStyle/>
          <a:p>
            <a:pPr marL="457200" indent="-457200"/>
            <a:r>
              <a:rPr lang="zh-CN" altLang="en-US" sz="2000" dirty="0"/>
              <a:t>逻辑运算</a:t>
            </a:r>
            <a:r>
              <a:rPr lang="en-US" altLang="zh-CN" sz="2000" dirty="0"/>
              <a:t>: AND, OR, XOR,NOT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</a:p>
          <a:p>
            <a:pPr marL="457200" indent="-457200"/>
            <a:r>
              <a:rPr lang="zh-CN" altLang="en-US" sz="2000" dirty="0"/>
              <a:t>测试指令</a:t>
            </a:r>
            <a:r>
              <a:rPr lang="en-US" altLang="zh-CN" sz="2000" dirty="0"/>
              <a:t>:	TEST	</a:t>
            </a:r>
            <a:r>
              <a:rPr lang="en-US" altLang="zh-CN" sz="2000" dirty="0" err="1"/>
              <a:t>dst,src</a:t>
            </a:r>
            <a:r>
              <a:rPr lang="en-US" altLang="zh-CN" sz="2000" dirty="0"/>
              <a:t>		;</a:t>
            </a:r>
            <a:r>
              <a:rPr lang="zh-CN" altLang="en-US" sz="2000" dirty="0"/>
              <a:t>结果不回送</a:t>
            </a:r>
            <a:br>
              <a:rPr lang="zh-CN" altLang="en-US" sz="2000" dirty="0"/>
            </a:br>
            <a:r>
              <a:rPr lang="zh-CN" altLang="en-US" sz="2000" dirty="0"/>
              <a:t>   		</a:t>
            </a:r>
            <a:r>
              <a:rPr lang="en-US" altLang="zh-CN" sz="2000" dirty="0"/>
              <a:t>TEST	AL,80h</a:t>
            </a:r>
            <a:br>
              <a:rPr lang="en-US" altLang="zh-CN" sz="2000" dirty="0"/>
            </a:br>
            <a:r>
              <a:rPr lang="en-US" altLang="zh-CN" sz="2000" dirty="0"/>
              <a:t>		TEST	AL,08h</a:t>
            </a:r>
          </a:p>
          <a:p>
            <a:pPr marL="457200" indent="-457200"/>
            <a:r>
              <a:rPr lang="en-US" altLang="zh-CN" sz="2000" dirty="0"/>
              <a:t>SHL/SHR	</a:t>
            </a:r>
            <a:r>
              <a:rPr lang="zh-CN" altLang="en-US" sz="2000" dirty="0"/>
              <a:t>逻辑左移</a:t>
            </a:r>
            <a:r>
              <a:rPr lang="en-US" altLang="zh-CN" sz="2000" dirty="0"/>
              <a:t>/</a:t>
            </a:r>
            <a:r>
              <a:rPr lang="zh-CN" altLang="en-US" sz="2000" dirty="0"/>
              <a:t>逻辑右移</a:t>
            </a:r>
            <a:br>
              <a:rPr lang="zh-CN" altLang="en-US" sz="2000" dirty="0"/>
            </a:br>
            <a:r>
              <a:rPr lang="en-US" altLang="zh-CN" sz="2000" dirty="0"/>
              <a:t>SAL/SAR	</a:t>
            </a:r>
            <a:r>
              <a:rPr lang="zh-CN" altLang="en-US" sz="2000" dirty="0"/>
              <a:t>算术左移</a:t>
            </a:r>
            <a:r>
              <a:rPr lang="en-US" altLang="zh-CN" sz="2000" dirty="0"/>
              <a:t>/</a:t>
            </a:r>
            <a:r>
              <a:rPr lang="zh-CN" altLang="en-US" sz="2000" dirty="0"/>
              <a:t>算术右移</a:t>
            </a:r>
            <a:br>
              <a:rPr lang="zh-CN" altLang="en-US" sz="2000" dirty="0"/>
            </a:br>
            <a:r>
              <a:rPr lang="en-US" altLang="zh-CN" sz="2000" dirty="0"/>
              <a:t>ROL/ROL	</a:t>
            </a:r>
            <a:r>
              <a:rPr lang="zh-CN" altLang="en-US" sz="2000" dirty="0"/>
              <a:t>循环左移</a:t>
            </a:r>
            <a:r>
              <a:rPr lang="en-US" altLang="zh-CN" sz="2000" dirty="0"/>
              <a:t>/</a:t>
            </a:r>
            <a:r>
              <a:rPr lang="zh-CN" altLang="en-US" sz="2000" dirty="0"/>
              <a:t>循环右移</a:t>
            </a:r>
            <a:br>
              <a:rPr lang="zh-CN" altLang="en-US" sz="2000" dirty="0"/>
            </a:br>
            <a:r>
              <a:rPr lang="en-US" altLang="zh-CN" sz="2000" dirty="0"/>
              <a:t>RCL/RCR	</a:t>
            </a:r>
            <a:r>
              <a:rPr lang="zh-CN" altLang="en-US" sz="2000" dirty="0"/>
              <a:t>带进位循环左移</a:t>
            </a:r>
            <a:r>
              <a:rPr lang="en-US" altLang="zh-CN" sz="2000" dirty="0"/>
              <a:t>/</a:t>
            </a:r>
            <a:r>
              <a:rPr lang="zh-CN" altLang="en-US" sz="2000" dirty="0"/>
              <a:t>带进位循环右移</a:t>
            </a:r>
            <a:br>
              <a:rPr lang="zh-CN" altLang="en-US" sz="2000" dirty="0"/>
            </a:br>
            <a:r>
              <a:rPr lang="en-US" altLang="zh-CN" sz="2000" dirty="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逻辑运算指令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36712"/>
            <a:ext cx="2063629" cy="1368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7992045" cy="36004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 bwMode="auto">
          <a:xfrm>
            <a:off x="4393221" y="5445224"/>
            <a:ext cx="2699059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827584" y="5733256"/>
            <a:ext cx="2664296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5949129"/>
      </p:ext>
    </p:extLst>
  </p:cSld>
  <p:clrMapOvr>
    <a:masterClrMapping/>
  </p:clrMapOvr>
</p:sld>
</file>

<file path=ppt/theme/theme1.xml><?xml version="1.0" encoding="utf-8"?>
<a:theme xmlns:a="http://schemas.openxmlformats.org/drawingml/2006/main" name="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97200" rIns="63500" bIns="612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97200" rIns="63500" bIns="612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Pages>47</Pages>
  <Words>884</Words>
  <Application>Microsoft Office PowerPoint</Application>
  <PresentationFormat>信纸(8.5x11 英寸)</PresentationFormat>
  <Paragraphs>71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Kozuka Mincho Pro L</vt:lpstr>
      <vt:lpstr>黑体</vt:lpstr>
      <vt:lpstr>华文行楷</vt:lpstr>
      <vt:lpstr>楷体_GB2312</vt:lpstr>
      <vt:lpstr>Arial</vt:lpstr>
      <vt:lpstr>Times New Roman</vt:lpstr>
      <vt:lpstr>Wingdings</vt:lpstr>
      <vt:lpstr>CS152-SP98</vt:lpstr>
      <vt:lpstr>X86汇编语言程序设计 ——寻址方式与指令系统 </vt:lpstr>
      <vt:lpstr>第二部分：寻址方式和指令系统</vt:lpstr>
      <vt:lpstr>2.5  算术运算指令（清单）</vt:lpstr>
      <vt:lpstr>加减法指令</vt:lpstr>
      <vt:lpstr>加减法举例</vt:lpstr>
      <vt:lpstr>乘法和除法（无符号数）</vt:lpstr>
      <vt:lpstr>乘除法指令举例</vt:lpstr>
      <vt:lpstr>2.6  逻辑运算指令</vt:lpstr>
      <vt:lpstr>逻辑运算指令</vt:lpstr>
      <vt:lpstr>移位指令</vt:lpstr>
      <vt:lpstr>移位指令举例</vt:lpstr>
      <vt:lpstr>运算指令应用举例：将内存中的值x显示出来(16进制数10进制的ASCII码)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lxd</dc:creator>
  <cp:lastModifiedBy>Admin</cp:lastModifiedBy>
  <cp:revision>250</cp:revision>
  <cp:lastPrinted>1999-08-22T22:40:57Z</cp:lastPrinted>
  <dcterms:created xsi:type="dcterms:W3CDTF">1997-08-19T16:58:46Z</dcterms:created>
  <dcterms:modified xsi:type="dcterms:W3CDTF">2023-03-06T06:27:30Z</dcterms:modified>
</cp:coreProperties>
</file>