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24" r:id="rId2"/>
    <p:sldId id="328" r:id="rId3"/>
    <p:sldId id="357" r:id="rId4"/>
    <p:sldId id="374" r:id="rId5"/>
    <p:sldId id="375" r:id="rId6"/>
    <p:sldId id="376" r:id="rId7"/>
    <p:sldId id="377" r:id="rId8"/>
    <p:sldId id="353" r:id="rId9"/>
    <p:sldId id="379" r:id="rId10"/>
    <p:sldId id="373" r:id="rId11"/>
    <p:sldId id="381" r:id="rId12"/>
    <p:sldId id="382" r:id="rId13"/>
  </p:sldIdLst>
  <p:sldSz cx="9144000" cy="6858000" type="letter"/>
  <p:notesSz cx="6991350" cy="9282113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anose="05000000000000000000" pitchFamily="2" charset="2"/>
      <a:buChar char="Ø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anose="05000000000000000000" pitchFamily="2" charset="2"/>
      <a:buChar char="Ø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anose="05000000000000000000" pitchFamily="2" charset="2"/>
      <a:buChar char="Ø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anose="05000000000000000000" pitchFamily="2" charset="2"/>
      <a:buChar char="Ø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anose="05000000000000000000" pitchFamily="2" charset="2"/>
      <a:buChar char="Ø"/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35CA1"/>
    <a:srgbClr val="05AD01"/>
    <a:srgbClr val="07FB01"/>
    <a:srgbClr val="FFFF17"/>
    <a:srgbClr val="001ADC"/>
    <a:srgbClr val="00BE00"/>
    <a:srgbClr val="FF0000"/>
    <a:srgbClr val="0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60"/>
  </p:normalViewPr>
  <p:slideViewPr>
    <p:cSldViewPr>
      <p:cViewPr varScale="1">
        <p:scale>
          <a:sx n="96" d="100"/>
          <a:sy n="96" d="100"/>
        </p:scale>
        <p:origin x="208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2" d="100"/>
          <a:sy n="42" d="100"/>
        </p:scale>
        <p:origin x="-1230" y="-96"/>
      </p:cViewPr>
      <p:guideLst>
        <p:guide orient="horz" pos="2923"/>
        <p:guide pos="220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930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25" y="596900"/>
            <a:ext cx="462280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5463" y="4408488"/>
            <a:ext cx="6026150" cy="417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017" tIns="45201" rIns="92017" bIns="452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4120651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945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78075" y="2020888"/>
            <a:ext cx="5054600" cy="368300"/>
          </a:xfrm>
        </p:spPr>
        <p:txBody>
          <a:bodyPr wrap="none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3254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6697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6153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333375"/>
            <a:ext cx="1962150" cy="30194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333375"/>
            <a:ext cx="5734050" cy="30194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72533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683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3848100" cy="1028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2324100"/>
            <a:ext cx="3848100" cy="1028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694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1556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87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48100" cy="220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3848100" cy="220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9910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5759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573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59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768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4677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333375"/>
            <a:ext cx="5257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标题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This is our 1st Level Bullet</a:t>
            </a:r>
          </a:p>
          <a:p>
            <a:pPr lvl="1"/>
            <a:r>
              <a:rPr lang="en-US" altLang="zh-CN"/>
              <a:t>This is our 2nd level bullet</a:t>
            </a:r>
          </a:p>
          <a:p>
            <a:pPr lvl="2"/>
            <a:r>
              <a:rPr lang="en-US" altLang="zh-CN"/>
              <a:t>This is our 3rd level bullet</a:t>
            </a:r>
          </a:p>
          <a:p>
            <a:pPr lvl="0"/>
            <a:r>
              <a:rPr lang="en-US" altLang="zh-CN"/>
              <a:t>This is our next 1st Level Bullet</a:t>
            </a:r>
          </a:p>
          <a:p>
            <a:pPr lvl="1"/>
            <a:r>
              <a:rPr lang="en-US" altLang="zh-CN"/>
              <a:t>This is our 2nd level bullet</a:t>
            </a:r>
          </a:p>
          <a:p>
            <a:pPr lvl="2"/>
            <a:r>
              <a:rPr lang="en-US" altLang="zh-CN"/>
              <a:t>This is our 3rd level bullet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11188" y="765175"/>
            <a:ext cx="8059737" cy="0"/>
          </a:xfrm>
          <a:prstGeom prst="line">
            <a:avLst/>
          </a:prstGeom>
          <a:noFill/>
          <a:ln w="47625" cmpd="thickThin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9pPr>
    </p:titleStyle>
    <p:bodyStyle>
      <a:lvl1pPr marL="284163" indent="-284163" algn="l" rtl="0" eaLnBrk="0" fontAlgn="base" hangingPunct="0">
        <a:lnSpc>
          <a:spcPct val="75000"/>
        </a:lnSpc>
        <a:spcBef>
          <a:spcPct val="65000"/>
        </a:spcBef>
        <a:spcAft>
          <a:spcPct val="0"/>
        </a:spcAft>
        <a:buClr>
          <a:srgbClr val="FF0000"/>
        </a:buClr>
        <a:buSzPct val="100000"/>
        <a:buFont typeface="Wingdings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68338" indent="-193675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001ADC"/>
        </a:buClr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  <a:ea typeface="+mn-ea"/>
        </a:defRPr>
      </a:lvl2pPr>
      <a:lvl3pPr marL="1050925" indent="-1920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05AD01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</a:defRPr>
      </a:lvl3pPr>
      <a:lvl4pPr marL="1968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+mn-ea"/>
        </a:defRPr>
      </a:lvl4pPr>
      <a:lvl5pPr marL="2501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5pPr>
      <a:lvl6pPr marL="2959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6pPr>
      <a:lvl7pPr marL="3416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7pPr>
      <a:lvl8pPr marL="3873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8pPr>
      <a:lvl9pPr marL="4330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50825" y="1628775"/>
            <a:ext cx="8569325" cy="2801938"/>
          </a:xfrm>
          <a:noFill/>
        </p:spPr>
        <p:txBody>
          <a:bodyPr wrap="square" tIns="61200" bIns="61200"/>
          <a:lstStyle/>
          <a:p>
            <a:pPr algn="ctr">
              <a:lnSpc>
                <a:spcPct val="150000"/>
              </a:lnSpc>
            </a:pPr>
            <a:r>
              <a:rPr lang="en-US" altLang="zh-CN" sz="4800" i="0">
                <a:solidFill>
                  <a:schemeClr val="accent1"/>
                </a:solidFill>
              </a:rPr>
              <a:t>X86</a:t>
            </a:r>
            <a:r>
              <a:rPr lang="zh-CN" altLang="en-US" sz="4800" i="0">
                <a:solidFill>
                  <a:schemeClr val="accent1"/>
                </a:solidFill>
              </a:rPr>
              <a:t>汇编语言程序设计</a:t>
            </a:r>
            <a:br>
              <a:rPr lang="en-US" altLang="zh-CN" sz="4800" i="0">
                <a:solidFill>
                  <a:schemeClr val="accent1"/>
                </a:solidFill>
              </a:rPr>
            </a:br>
            <a:r>
              <a:rPr lang="en-US" altLang="zh-CN" sz="2800" i="0">
                <a:solidFill>
                  <a:schemeClr val="tx1"/>
                </a:solidFill>
              </a:rPr>
              <a:t>——</a:t>
            </a:r>
            <a:r>
              <a:rPr lang="zh-CN" altLang="en-US" sz="2800" i="0">
                <a:solidFill>
                  <a:schemeClr val="tx1"/>
                </a:solidFill>
              </a:rPr>
              <a:t>寻址方式与指令系统</a:t>
            </a:r>
            <a:br>
              <a:rPr lang="zh-CN" altLang="en-US" sz="4800" i="0">
                <a:solidFill>
                  <a:schemeClr val="accent1"/>
                </a:solidFill>
              </a:rPr>
            </a:br>
            <a:endParaRPr lang="zh-CN" altLang="en-US" sz="4000" i="0">
              <a:solidFill>
                <a:schemeClr val="tx2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3933825"/>
            <a:ext cx="6769100" cy="1122706"/>
          </a:xfrm>
          <a:noFill/>
        </p:spPr>
        <p:txBody>
          <a:bodyPr tIns="97200" bIns="97200"/>
          <a:lstStyle/>
          <a:p>
            <a:pPr algn="l"/>
            <a:r>
              <a:rPr lang="zh-CN" altLang="en-US" sz="2800" b="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北航计算机学院       熊桂喜</a:t>
            </a:r>
            <a:endParaRPr lang="en-US" altLang="zh-CN" sz="2800" b="0" dirty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/>
            <a:r>
              <a:rPr lang="zh-CN" altLang="en-US" sz="2800" b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电子邮件：</a:t>
            </a:r>
            <a:r>
              <a:rPr lang="en-US" altLang="zh-CN" sz="2800" b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xiongguixi@buaa.edu.cn</a:t>
            </a:r>
            <a:endParaRPr lang="en-US" altLang="zh-CN" sz="2800" b="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en-US" altLang="zh-CN" dirty="0"/>
              <a:t>2.9 </a:t>
            </a:r>
            <a:r>
              <a:rPr lang="zh-CN" altLang="en-US" dirty="0"/>
              <a:t>处理器指令及其他指令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052735"/>
            <a:ext cx="6408712" cy="4527827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 bwMode="auto">
          <a:xfrm>
            <a:off x="1043608" y="1412776"/>
            <a:ext cx="432048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>
            <a:off x="1043608" y="1772816"/>
            <a:ext cx="432048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>
            <a:off x="1043608" y="2492896"/>
            <a:ext cx="432048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>
            <a:off x="1043608" y="2852936"/>
            <a:ext cx="432048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/>
          <p:nvPr/>
        </p:nvCxnSpPr>
        <p:spPr bwMode="auto">
          <a:xfrm>
            <a:off x="1043608" y="3212976"/>
            <a:ext cx="432048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/>
          <p:nvPr/>
        </p:nvCxnSpPr>
        <p:spPr bwMode="auto">
          <a:xfrm>
            <a:off x="1043608" y="3573016"/>
            <a:ext cx="432048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>
            <a:off x="1043608" y="3933056"/>
            <a:ext cx="432048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文本框 13"/>
          <p:cNvSpPr txBox="1"/>
          <p:nvPr/>
        </p:nvSpPr>
        <p:spPr>
          <a:xfrm>
            <a:off x="5436096" y="2780928"/>
            <a:ext cx="2226892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要求掌握五条指令</a:t>
            </a:r>
          </a:p>
        </p:txBody>
      </p:sp>
    </p:spTree>
    <p:extLst>
      <p:ext uri="{BB962C8B-B14F-4D97-AF65-F5344CB8AC3E}">
        <p14:creationId xmlns:p14="http://schemas.microsoft.com/office/powerpoint/2010/main" val="3183845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zh-CN" altLang="en-US" dirty="0"/>
              <a:t>指令练习的综合例子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89268"/>
            <a:ext cx="3816424" cy="39742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892196"/>
            <a:ext cx="4885023" cy="31683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95736" y="5579215"/>
            <a:ext cx="3263714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子程序：调用；宏：替换</a:t>
            </a:r>
            <a:endParaRPr lang="en-US" altLang="zh-CN" dirty="0"/>
          </a:p>
          <a:p>
            <a:r>
              <a:rPr lang="en-US" altLang="zh-CN" sz="1400" dirty="0">
                <a:solidFill>
                  <a:srgbClr val="0070C0"/>
                </a:solidFill>
              </a:rPr>
              <a:t>CALL DISP_CHAR -&gt; DISP_CH  AL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5650" y="1052736"/>
            <a:ext cx="4943982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X</a:t>
            </a:r>
            <a:r>
              <a:rPr lang="zh-CN" altLang="en-US" dirty="0">
                <a:solidFill>
                  <a:srgbClr val="0070C0"/>
                </a:solidFill>
              </a:rPr>
              <a:t>除</a:t>
            </a:r>
            <a:r>
              <a:rPr lang="en-US" altLang="zh-CN" dirty="0">
                <a:solidFill>
                  <a:srgbClr val="0070C0"/>
                </a:solidFill>
              </a:rPr>
              <a:t>10000,1000,100,10,1</a:t>
            </a:r>
            <a:r>
              <a:rPr lang="zh-CN" altLang="en-US" dirty="0">
                <a:solidFill>
                  <a:srgbClr val="0070C0"/>
                </a:solidFill>
              </a:rPr>
              <a:t>；显示商的</a:t>
            </a:r>
            <a:r>
              <a:rPr lang="en-US" altLang="zh-CN" dirty="0">
                <a:solidFill>
                  <a:srgbClr val="0070C0"/>
                </a:solidFill>
              </a:rPr>
              <a:t>ASCII</a:t>
            </a:r>
            <a:r>
              <a:rPr lang="zh-CN" altLang="en-US" dirty="0">
                <a:solidFill>
                  <a:srgbClr val="0070C0"/>
                </a:solidFill>
              </a:rPr>
              <a:t>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732240" y="4293096"/>
            <a:ext cx="1683474" cy="27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宏在第</a:t>
            </a:r>
            <a:r>
              <a:rPr lang="en-US" altLang="zh-CN" sz="1400" dirty="0">
                <a:solidFill>
                  <a:schemeClr val="accent1"/>
                </a:solidFill>
              </a:rPr>
              <a:t>7</a:t>
            </a:r>
            <a:r>
              <a:rPr lang="zh-CN" altLang="en-US" sz="1400" dirty="0">
                <a:solidFill>
                  <a:schemeClr val="accent1"/>
                </a:solidFill>
              </a:rPr>
              <a:t>章里介绍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4067944" y="3501008"/>
            <a:ext cx="4464496" cy="1440160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500" tIns="97200" rIns="63500" bIns="61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668338" marR="0" indent="-193675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itchFamily="2" charset="2"/>
              <a:buChar char="Ø"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067943" y="1903085"/>
            <a:ext cx="4957031" cy="1440160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500" tIns="97200" rIns="63500" bIns="61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668338" marR="0" indent="-193675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itchFamily="2" charset="2"/>
              <a:buChar char="Ø"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1448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zh-CN" altLang="en-US" dirty="0"/>
              <a:t>课后练习</a:t>
            </a:r>
            <a:r>
              <a:rPr lang="zh-CN" altLang="en-US" sz="2000" i="0" dirty="0">
                <a:solidFill>
                  <a:schemeClr val="tx1"/>
                </a:solidFill>
              </a:rPr>
              <a:t>（建议手写答案）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568952" cy="442172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1. </a:t>
            </a:r>
            <a:r>
              <a:rPr lang="zh-CN" altLang="en-US" sz="2000" dirty="0"/>
              <a:t>讲义和课件中的例题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2. </a:t>
            </a:r>
            <a:r>
              <a:rPr lang="zh-CN" altLang="en-US" sz="2000" dirty="0"/>
              <a:t>讲义第</a:t>
            </a:r>
            <a:r>
              <a:rPr lang="en-US" altLang="zh-CN" sz="2000" dirty="0"/>
              <a:t>3</a:t>
            </a:r>
            <a:r>
              <a:rPr lang="zh-CN" altLang="en-US" sz="2000" dirty="0"/>
              <a:t>章的习题</a:t>
            </a:r>
            <a:r>
              <a:rPr lang="en-US" altLang="zh-CN" sz="2000" dirty="0"/>
              <a:t>1-5</a:t>
            </a:r>
          </a:p>
          <a:p>
            <a:pPr marL="0" indent="0">
              <a:buNone/>
            </a:pPr>
            <a:r>
              <a:rPr lang="en-US" altLang="zh-CN" sz="2000" dirty="0"/>
              <a:t>3. </a:t>
            </a:r>
            <a:r>
              <a:rPr lang="zh-CN" altLang="en-US" sz="2000" dirty="0"/>
              <a:t>自行举例说明以下指令的寻址方式（分开源、目的），包括操作数规则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(1) </a:t>
            </a:r>
            <a:r>
              <a:rPr lang="zh-CN" altLang="en-US" sz="2000" dirty="0"/>
              <a:t>带类型转换的</a:t>
            </a:r>
            <a:r>
              <a:rPr lang="en-US" altLang="zh-CN" sz="2000" dirty="0"/>
              <a:t>ADC</a:t>
            </a:r>
            <a:r>
              <a:rPr lang="zh-CN" altLang="en-US" sz="2000" dirty="0"/>
              <a:t>，</a:t>
            </a:r>
            <a:r>
              <a:rPr lang="en-US" altLang="zh-CN" sz="2000" dirty="0"/>
              <a:t>SBB</a:t>
            </a:r>
          </a:p>
          <a:p>
            <a:pPr marL="0" indent="0">
              <a:buNone/>
            </a:pPr>
            <a:r>
              <a:rPr lang="en-US" altLang="zh-CN" sz="2000" dirty="0"/>
              <a:t>      (2) </a:t>
            </a:r>
            <a:r>
              <a:rPr lang="zh-CN" altLang="en-US" sz="2000" dirty="0"/>
              <a:t>带</a:t>
            </a:r>
            <a:r>
              <a:rPr lang="en-US" altLang="zh-CN" sz="2000" dirty="0"/>
              <a:t>CF</a:t>
            </a:r>
            <a:r>
              <a:rPr lang="zh-CN" altLang="en-US" sz="2000" dirty="0"/>
              <a:t>的循环移位指令</a:t>
            </a:r>
            <a:r>
              <a:rPr lang="en-US" altLang="zh-CN" sz="2000" dirty="0"/>
              <a:t>,</a:t>
            </a:r>
            <a:r>
              <a:rPr lang="zh-CN" altLang="en-US" sz="2000" dirty="0"/>
              <a:t>移位指令</a:t>
            </a:r>
            <a:r>
              <a:rPr lang="zh-CN" altLang="en-US" sz="2000" dirty="0">
                <a:solidFill>
                  <a:srgbClr val="C00000"/>
                </a:solidFill>
              </a:rPr>
              <a:t>（含执行示意图）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(3) </a:t>
            </a:r>
            <a:r>
              <a:rPr lang="zh-CN" altLang="en-US" sz="2000" dirty="0"/>
              <a:t>考虑溢出的</a:t>
            </a:r>
            <a:r>
              <a:rPr lang="en-US" altLang="zh-CN" sz="2000" dirty="0"/>
              <a:t>DIV</a:t>
            </a:r>
            <a:r>
              <a:rPr lang="zh-CN" altLang="en-US" sz="2000" dirty="0"/>
              <a:t>指令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4.  </a:t>
            </a:r>
            <a:r>
              <a:rPr lang="zh-CN" altLang="en-US" sz="2000" dirty="0"/>
              <a:t>自行说明举例说明下述指令的寻址方式，简述该指令的执行过程</a:t>
            </a:r>
            <a:br>
              <a:rPr lang="en-US" altLang="zh-CN" sz="2000" dirty="0"/>
            </a:br>
            <a:r>
              <a:rPr lang="en-US" altLang="zh-CN" sz="2000" dirty="0"/>
              <a:t>      </a:t>
            </a:r>
            <a:r>
              <a:rPr lang="zh-CN" altLang="en-US" sz="2000" b="0" dirty="0"/>
              <a:t>（即：分步骤说明）</a:t>
            </a:r>
            <a:endParaRPr lang="en-US" altLang="zh-CN" sz="2000" b="0" dirty="0"/>
          </a:p>
          <a:p>
            <a:pPr marL="0" indent="0">
              <a:buNone/>
            </a:pPr>
            <a:r>
              <a:rPr lang="en-US" altLang="zh-CN" sz="2000" dirty="0"/>
              <a:t>      </a:t>
            </a:r>
            <a:r>
              <a:rPr lang="en-US" altLang="zh-CN" sz="1600" dirty="0"/>
              <a:t>LEA,LDS,LES,LOOP, RETF,RET 2n,CALL,JMP</a:t>
            </a:r>
            <a:r>
              <a:rPr lang="zh-CN" altLang="en-US" sz="1600" dirty="0"/>
              <a:t>指令的寻址方式及执行过程</a:t>
            </a:r>
            <a:r>
              <a:rPr lang="en-US" altLang="zh-CN" sz="1600" dirty="0"/>
              <a:t>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5.   </a:t>
            </a:r>
            <a:r>
              <a:rPr lang="zh-CN" altLang="en-US" sz="2000" dirty="0">
                <a:solidFill>
                  <a:srgbClr val="C00000"/>
                </a:solidFill>
              </a:rPr>
              <a:t>讲义第</a:t>
            </a:r>
            <a:r>
              <a:rPr lang="en-US" altLang="zh-CN" sz="2000" dirty="0">
                <a:solidFill>
                  <a:srgbClr val="C00000"/>
                </a:solidFill>
              </a:rPr>
              <a:t>2</a:t>
            </a:r>
            <a:r>
              <a:rPr lang="zh-CN" altLang="en-US" sz="2000" dirty="0">
                <a:solidFill>
                  <a:srgbClr val="C00000"/>
                </a:solidFill>
              </a:rPr>
              <a:t>章的习题</a:t>
            </a:r>
            <a:r>
              <a:rPr lang="en-US" altLang="zh-CN" sz="2000" dirty="0">
                <a:solidFill>
                  <a:srgbClr val="C00000"/>
                </a:solidFill>
              </a:rPr>
              <a:t>1-7</a:t>
            </a:r>
            <a:r>
              <a:rPr lang="zh-CN" altLang="en-US" sz="2000" dirty="0">
                <a:solidFill>
                  <a:srgbClr val="C00000"/>
                </a:solidFill>
              </a:rPr>
              <a:t>（补）</a:t>
            </a:r>
          </a:p>
        </p:txBody>
      </p:sp>
    </p:spTree>
    <p:extLst>
      <p:ext uri="{BB962C8B-B14F-4D97-AF65-F5344CB8AC3E}">
        <p14:creationId xmlns:p14="http://schemas.microsoft.com/office/powerpoint/2010/main" val="59946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08175" y="908050"/>
            <a:ext cx="5816600" cy="474663"/>
          </a:xfrm>
        </p:spPr>
        <p:txBody>
          <a:bodyPr/>
          <a:lstStyle/>
          <a:p>
            <a:r>
              <a:rPr lang="zh-CN" altLang="en-US" sz="3200" i="0"/>
              <a:t>第二部分：寻址方式和指令系统</a:t>
            </a:r>
            <a:endParaRPr lang="en-US" altLang="zh-CN" sz="3200" i="0"/>
          </a:p>
        </p:txBody>
      </p:sp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1403350" y="1916113"/>
            <a:ext cx="6480175" cy="3140557"/>
          </a:xfrm>
          <a:prstGeom prst="rect">
            <a:avLst/>
          </a:prstGeom>
          <a:noFill/>
          <a:ln w="28575">
            <a:solidFill>
              <a:srgbClr val="05AD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133200" rIns="63500" bIns="133200">
            <a:spAutoFit/>
          </a:bodyPr>
          <a:lstStyle>
            <a:lvl1pPr marL="609600" indent="-609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01700" indent="-4572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Font typeface="Wingdings" panose="05000000000000000000" pitchFamily="2" charset="2"/>
              <a:buAutoNum type="ea1JpnChsDbPeriod"/>
            </a:pPr>
            <a:r>
              <a:rPr lang="zh-CN" altLang="en-US" sz="2400" dirty="0"/>
              <a:t>指令格式与寻址方式</a:t>
            </a:r>
          </a:p>
          <a:p>
            <a:pPr lvl="1">
              <a:buFont typeface="Wingdings" panose="05000000000000000000" pitchFamily="2" charset="2"/>
              <a:buAutoNum type="arabicPeriod"/>
            </a:pPr>
            <a:r>
              <a:rPr lang="en-US" altLang="zh-CN" dirty="0"/>
              <a:t>8086</a:t>
            </a:r>
            <a:r>
              <a:rPr lang="zh-CN" altLang="en-US" dirty="0"/>
              <a:t>指令的汇编语言格式</a:t>
            </a:r>
          </a:p>
          <a:p>
            <a:pPr lvl="1">
              <a:buFont typeface="Wingdings" panose="05000000000000000000" pitchFamily="2" charset="2"/>
              <a:buAutoNum type="arabicPeriod"/>
            </a:pPr>
            <a:r>
              <a:rPr lang="zh-CN" altLang="en-US" dirty="0"/>
              <a:t>与数据有关的</a:t>
            </a:r>
            <a:r>
              <a:rPr lang="en-US" altLang="zh-CN" dirty="0"/>
              <a:t>6</a:t>
            </a:r>
            <a:r>
              <a:rPr lang="zh-CN" altLang="en-US" dirty="0"/>
              <a:t>种寻址方式</a:t>
            </a:r>
          </a:p>
          <a:p>
            <a:pPr lvl="1">
              <a:buFont typeface="Wingdings" panose="05000000000000000000" pitchFamily="2" charset="2"/>
              <a:buAutoNum type="arabicPeriod"/>
            </a:pPr>
            <a:r>
              <a:rPr lang="zh-CN" altLang="en-US" dirty="0"/>
              <a:t>传送指令、数据通路与指令规则</a:t>
            </a:r>
          </a:p>
          <a:p>
            <a:pPr>
              <a:lnSpc>
                <a:spcPct val="75000"/>
              </a:lnSpc>
              <a:spcBef>
                <a:spcPct val="65000"/>
              </a:spcBef>
              <a:buClr>
                <a:srgbClr val="FF0000"/>
              </a:buClr>
              <a:buFont typeface="Wingdings" panose="05000000000000000000" pitchFamily="2" charset="2"/>
              <a:buAutoNum type="ea1JpnChsDbPeriod"/>
            </a:pPr>
            <a:r>
              <a:rPr lang="en-US" altLang="zh-CN" sz="2400" dirty="0"/>
              <a:t>8086</a:t>
            </a:r>
            <a:r>
              <a:rPr lang="zh-CN" altLang="en-US" sz="2400" dirty="0"/>
              <a:t>的指令系统</a:t>
            </a:r>
          </a:p>
          <a:p>
            <a:pPr lvl="1">
              <a:buFont typeface="Wingdings" panose="05000000000000000000" pitchFamily="2" charset="2"/>
              <a:buAutoNum type="arabicPeriod"/>
            </a:pPr>
            <a:r>
              <a:rPr lang="zh-CN" altLang="en-US" dirty="0"/>
              <a:t>算术运算、逻辑运算、移位指令</a:t>
            </a:r>
          </a:p>
          <a:p>
            <a:pPr lvl="1">
              <a:buFont typeface="Wingdings" panose="05000000000000000000" pitchFamily="2" charset="2"/>
              <a:buAutoNum type="arabicPeriod"/>
            </a:pPr>
            <a:r>
              <a:rPr lang="zh-CN" altLang="en-US" dirty="0"/>
              <a:t>条件与转移指令</a:t>
            </a:r>
            <a:endParaRPr lang="en-US" altLang="zh-CN" dirty="0"/>
          </a:p>
          <a:p>
            <a:pPr lvl="1">
              <a:buFont typeface="Wingdings" panose="05000000000000000000" pitchFamily="2" charset="2"/>
              <a:buAutoNum type="arabicPeriod"/>
            </a:pPr>
            <a:r>
              <a:rPr lang="zh-CN" altLang="en-US" dirty="0"/>
              <a:t>与转移指令有关的</a:t>
            </a:r>
            <a:r>
              <a:rPr lang="en-US" altLang="zh-CN" dirty="0"/>
              <a:t>4</a:t>
            </a:r>
            <a:r>
              <a:rPr lang="zh-CN" altLang="en-US" dirty="0"/>
              <a:t>种寻址方式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2339752" y="4293096"/>
            <a:ext cx="3384376" cy="648072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500" tIns="97200" rIns="63500" bIns="61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668338" marR="0" indent="-193675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itchFamily="2" charset="2"/>
              <a:buChar char="Ø"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en-US" altLang="zh-CN" dirty="0"/>
              <a:t>2.7 </a:t>
            </a:r>
            <a:r>
              <a:rPr lang="zh-CN" altLang="en-US" dirty="0"/>
              <a:t>控制转移指令</a:t>
            </a:r>
            <a:r>
              <a:rPr lang="zh-CN" altLang="en-US" sz="2000" i="0" dirty="0">
                <a:solidFill>
                  <a:schemeClr val="tx2"/>
                </a:solidFill>
              </a:rPr>
              <a:t>（指令清单）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505266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AutoNum type="arabicParenBoth"/>
            </a:pPr>
            <a:r>
              <a:rPr lang="zh-CN" altLang="en-US" sz="2000" dirty="0"/>
              <a:t>条件转移指令</a:t>
            </a:r>
            <a:r>
              <a:rPr lang="en-US" altLang="zh-CN" sz="2000" dirty="0"/>
              <a:t>: JA/JB/JE</a:t>
            </a:r>
            <a:r>
              <a:rPr lang="zh-CN" altLang="en-US" sz="2000" dirty="0"/>
              <a:t>系列</a:t>
            </a:r>
            <a:r>
              <a:rPr lang="en-US" altLang="zh-CN" sz="1400" dirty="0">
                <a:solidFill>
                  <a:schemeClr val="accent2"/>
                </a:solidFill>
              </a:rPr>
              <a:t>(</a:t>
            </a:r>
            <a:r>
              <a:rPr lang="zh-CN" altLang="en-US" sz="1400" dirty="0">
                <a:solidFill>
                  <a:schemeClr val="accent2"/>
                </a:solidFill>
              </a:rPr>
              <a:t>重点掌握</a:t>
            </a:r>
            <a:r>
              <a:rPr lang="en-US" altLang="zh-CN" sz="1400" dirty="0">
                <a:solidFill>
                  <a:schemeClr val="accent2"/>
                </a:solidFill>
              </a:rPr>
              <a:t>)</a:t>
            </a:r>
            <a:r>
              <a:rPr lang="zh-CN" altLang="en-US" sz="2000" dirty="0"/>
              <a:t>   </a:t>
            </a:r>
            <a:r>
              <a:rPr lang="en-US" altLang="zh-CN" sz="2000" dirty="0">
                <a:solidFill>
                  <a:srgbClr val="FF0000"/>
                </a:solidFill>
              </a:rPr>
              <a:t>A</a:t>
            </a:r>
            <a:r>
              <a:rPr lang="en-US" altLang="zh-CN" sz="2000" dirty="0"/>
              <a:t>bove/</a:t>
            </a:r>
            <a:r>
              <a:rPr lang="en-US" altLang="zh-CN" sz="2000" dirty="0">
                <a:solidFill>
                  <a:srgbClr val="FF0000"/>
                </a:solidFill>
              </a:rPr>
              <a:t>B</a:t>
            </a:r>
            <a:r>
              <a:rPr lang="en-US" altLang="zh-CN" sz="2000" dirty="0"/>
              <a:t>elow/</a:t>
            </a:r>
            <a:r>
              <a:rPr lang="en-US" altLang="zh-CN" sz="2000" dirty="0" err="1">
                <a:solidFill>
                  <a:srgbClr val="FF0000"/>
                </a:solidFill>
              </a:rPr>
              <a:t>E</a:t>
            </a:r>
            <a:r>
              <a:rPr lang="en-US" altLang="zh-CN" sz="2000" dirty="0" err="1"/>
              <a:t>qu</a:t>
            </a:r>
            <a:br>
              <a:rPr lang="en-US" altLang="zh-CN" sz="2000" dirty="0"/>
            </a:br>
            <a:r>
              <a:rPr lang="en-US" altLang="zh-CN" sz="2000" dirty="0"/>
              <a:t>		   JG/JL/JE</a:t>
            </a:r>
            <a:r>
              <a:rPr lang="zh-CN" altLang="en-US" sz="2000" dirty="0"/>
              <a:t>系列 	   </a:t>
            </a:r>
            <a:r>
              <a:rPr lang="en-US" altLang="zh-CN" sz="2000" dirty="0">
                <a:solidFill>
                  <a:srgbClr val="FF0000"/>
                </a:solidFill>
              </a:rPr>
              <a:t>G</a:t>
            </a:r>
            <a:r>
              <a:rPr lang="en-US" altLang="zh-CN" sz="2000" dirty="0"/>
              <a:t>reater/</a:t>
            </a:r>
            <a:r>
              <a:rPr lang="en-US" altLang="zh-CN" sz="2000" dirty="0">
                <a:solidFill>
                  <a:srgbClr val="FF0000"/>
                </a:solidFill>
              </a:rPr>
              <a:t>L</a:t>
            </a:r>
            <a:r>
              <a:rPr lang="en-US" altLang="zh-CN" sz="2000" dirty="0"/>
              <a:t>ess/</a:t>
            </a:r>
            <a:r>
              <a:rPr lang="en-US" altLang="zh-CN" sz="2000" dirty="0" err="1">
                <a:solidFill>
                  <a:srgbClr val="FF0000"/>
                </a:solidFill>
              </a:rPr>
              <a:t>E</a:t>
            </a:r>
            <a:r>
              <a:rPr lang="en-US" altLang="zh-CN" sz="2000" dirty="0" err="1"/>
              <a:t>qu</a:t>
            </a:r>
            <a:br>
              <a:rPr lang="en-US" altLang="zh-CN" sz="2000" dirty="0"/>
            </a:br>
            <a:r>
              <a:rPr lang="en-US" altLang="zh-CN" sz="2000" dirty="0"/>
              <a:t> 		   CF/ZF/SF</a:t>
            </a:r>
            <a:r>
              <a:rPr lang="zh-CN" altLang="en-US" sz="2000" dirty="0"/>
              <a:t>标志位</a:t>
            </a:r>
            <a:r>
              <a:rPr lang="en-US" altLang="zh-CN" sz="2000" dirty="0"/>
              <a:t>	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(2) </a:t>
            </a:r>
            <a:r>
              <a:rPr lang="zh-CN" altLang="en-US" sz="2000" dirty="0"/>
              <a:t>无条件转移指令</a:t>
            </a:r>
            <a:r>
              <a:rPr lang="en-US" altLang="zh-CN" sz="2000" dirty="0"/>
              <a:t>: JMP  </a:t>
            </a:r>
            <a:r>
              <a:rPr lang="zh-CN" altLang="en-US" sz="1600" dirty="0"/>
              <a:t>标号</a:t>
            </a:r>
            <a:r>
              <a:rPr lang="en-US" altLang="zh-CN" sz="2000" dirty="0"/>
              <a:t>|</a:t>
            </a:r>
            <a:r>
              <a:rPr lang="zh-CN" altLang="en-US" sz="1600" dirty="0"/>
              <a:t>寄存器操作数</a:t>
            </a:r>
            <a:r>
              <a:rPr lang="en-US" altLang="zh-CN" sz="2000" dirty="0"/>
              <a:t>|</a:t>
            </a:r>
            <a:r>
              <a:rPr lang="zh-CN" altLang="en-US" sz="1600" dirty="0"/>
              <a:t>内存操作数</a:t>
            </a:r>
            <a:r>
              <a:rPr lang="en-US" altLang="zh-CN" sz="1600" dirty="0"/>
              <a:t>  </a:t>
            </a:r>
            <a:r>
              <a:rPr lang="en-US" altLang="zh-CN" sz="2000" dirty="0"/>
              <a:t>	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000" dirty="0"/>
              <a:t>(3) </a:t>
            </a:r>
            <a:r>
              <a:rPr lang="zh-CN" altLang="en-US" sz="2000" dirty="0"/>
              <a:t>循环指令：  </a:t>
            </a:r>
            <a:r>
              <a:rPr lang="en-US" altLang="zh-CN" sz="2000" dirty="0"/>
              <a:t>LOOP  </a:t>
            </a:r>
            <a:r>
              <a:rPr lang="zh-CN" altLang="en-US" sz="2000" dirty="0"/>
              <a:t>标号；</a:t>
            </a:r>
            <a:r>
              <a:rPr lang="en-US" altLang="zh-CN" sz="2000" dirty="0"/>
              <a:t>LOOPZ,LOOPNZ</a:t>
            </a:r>
            <a:r>
              <a:rPr lang="zh-CN" altLang="en-US" sz="2000" dirty="0"/>
              <a:t>，</a:t>
            </a:r>
            <a:r>
              <a:rPr lang="en-US" altLang="zh-CN" sz="2000" dirty="0"/>
              <a:t>JCXZ</a:t>
            </a:r>
            <a:br>
              <a:rPr lang="en-US" altLang="zh-CN" sz="2000" dirty="0"/>
            </a:br>
            <a:r>
              <a:rPr lang="en-US" altLang="zh-CN" sz="2000" dirty="0"/>
              <a:t>   		MOV	CX,100</a:t>
            </a:r>
            <a:br>
              <a:rPr lang="en-US" altLang="zh-CN" sz="2000" dirty="0"/>
            </a:br>
            <a:r>
              <a:rPr lang="en-US" altLang="zh-CN" sz="2000" dirty="0"/>
              <a:t>   L1:		……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000" dirty="0"/>
              <a:t>			LOOP	L1	;</a:t>
            </a:r>
            <a:r>
              <a:rPr lang="zh-CN" altLang="en-US" sz="2000" dirty="0"/>
              <a:t>执行后，</a:t>
            </a:r>
            <a:r>
              <a:rPr lang="en-US" altLang="zh-CN" sz="2000" dirty="0"/>
              <a:t>CX-1,CX=0,</a:t>
            </a:r>
            <a:r>
              <a:rPr lang="zh-CN" altLang="en-US" sz="2000" dirty="0"/>
              <a:t>往下执行</a:t>
            </a:r>
            <a:br>
              <a:rPr lang="zh-CN" altLang="en-US" sz="2000" dirty="0"/>
            </a:br>
            <a:r>
              <a:rPr lang="zh-CN" altLang="en-US" sz="2000" dirty="0"/>
              <a:t>		极端情况：          </a:t>
            </a:r>
            <a:r>
              <a:rPr lang="en-US" altLang="zh-CN" sz="2000" dirty="0"/>
              <a:t>CX=0,</a:t>
            </a:r>
            <a:r>
              <a:rPr lang="zh-CN" altLang="en-US" sz="2000" dirty="0"/>
              <a:t>则执行</a:t>
            </a:r>
            <a:r>
              <a:rPr lang="en-US" altLang="zh-CN" sz="2000" dirty="0" err="1"/>
              <a:t>ffff</a:t>
            </a:r>
            <a:r>
              <a:rPr lang="zh-CN" altLang="en-US" sz="2000" dirty="0"/>
              <a:t>次</a:t>
            </a:r>
            <a:endParaRPr lang="en-US" altLang="zh-CN" sz="20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000" dirty="0"/>
              <a:t>(4) </a:t>
            </a:r>
            <a:r>
              <a:rPr lang="zh-CN" altLang="en-US" sz="2000" dirty="0"/>
              <a:t>调用与返回：</a:t>
            </a:r>
            <a:r>
              <a:rPr lang="en-US" altLang="zh-CN" sz="2000" dirty="0"/>
              <a:t>CALL</a:t>
            </a:r>
            <a:r>
              <a:rPr lang="zh-CN" altLang="en-US" sz="2000" dirty="0"/>
              <a:t>与</a:t>
            </a:r>
            <a:r>
              <a:rPr lang="en-US" altLang="zh-CN" sz="2000" dirty="0"/>
              <a:t>RET/RETF</a:t>
            </a:r>
            <a:br>
              <a:rPr lang="en-US" altLang="zh-CN" sz="2000" dirty="0"/>
            </a:br>
            <a:r>
              <a:rPr lang="en-US" altLang="zh-CN" sz="2000" dirty="0"/>
              <a:t>  </a:t>
            </a:r>
            <a:r>
              <a:rPr lang="zh-CN" altLang="en-US" sz="2000" dirty="0"/>
              <a:t>分为段内调用</a:t>
            </a:r>
            <a:r>
              <a:rPr lang="en-US" altLang="zh-CN" sz="2000" dirty="0"/>
              <a:t>/</a:t>
            </a:r>
            <a:r>
              <a:rPr lang="zh-CN" altLang="en-US" sz="2000" dirty="0"/>
              <a:t>返回、段间调用</a:t>
            </a:r>
            <a:r>
              <a:rPr lang="en-US" altLang="zh-CN" sz="2000" dirty="0"/>
              <a:t>/</a:t>
            </a:r>
            <a:r>
              <a:rPr lang="zh-CN" altLang="en-US" sz="2000" dirty="0"/>
              <a:t>返回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000" dirty="0"/>
              <a:t>(5) </a:t>
            </a:r>
            <a:r>
              <a:rPr lang="en-US" altLang="zh-CN" sz="2000" dirty="0">
                <a:solidFill>
                  <a:srgbClr val="FF0000"/>
                </a:solidFill>
              </a:rPr>
              <a:t>INT n</a:t>
            </a:r>
            <a:r>
              <a:rPr lang="zh-CN" altLang="en-US" sz="2000" dirty="0">
                <a:solidFill>
                  <a:srgbClr val="FF0000"/>
                </a:solidFill>
              </a:rPr>
              <a:t>与</a:t>
            </a:r>
            <a:r>
              <a:rPr lang="en-US" altLang="zh-CN" sz="2000" dirty="0">
                <a:solidFill>
                  <a:srgbClr val="FF0000"/>
                </a:solidFill>
              </a:rPr>
              <a:t>IRET</a:t>
            </a:r>
            <a:r>
              <a:rPr lang="zh-CN" altLang="en-US" sz="2000" dirty="0">
                <a:solidFill>
                  <a:srgbClr val="FF0000"/>
                </a:solidFill>
              </a:rPr>
              <a:t>（暂时不讲）</a:t>
            </a:r>
            <a:br>
              <a:rPr lang="en-US" altLang="zh-CN" sz="2000" dirty="0">
                <a:solidFill>
                  <a:srgbClr val="FF0000"/>
                </a:solidFill>
              </a:rPr>
            </a:br>
            <a:r>
              <a:rPr lang="en-US" altLang="zh-CN" sz="2000" dirty="0">
                <a:solidFill>
                  <a:srgbClr val="FF0000"/>
                </a:solidFill>
              </a:rPr>
              <a:t>  </a:t>
            </a:r>
            <a:r>
              <a:rPr lang="zh-CN" altLang="en-US" sz="2000" dirty="0">
                <a:solidFill>
                  <a:srgbClr val="FF0000"/>
                </a:solidFill>
              </a:rPr>
              <a:t>多了一个</a:t>
            </a:r>
            <a:r>
              <a:rPr lang="en-US" altLang="zh-CN" sz="2000" dirty="0">
                <a:solidFill>
                  <a:srgbClr val="FF0000"/>
                </a:solidFill>
              </a:rPr>
              <a:t>PUSHF/POPF</a:t>
            </a:r>
            <a:r>
              <a:rPr lang="en-US" altLang="zh-CN" sz="2000" dirty="0"/>
              <a:t>	</a:t>
            </a: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2915816" y="1484784"/>
            <a:ext cx="1584176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直接连接符 4"/>
          <p:cNvCxnSpPr/>
          <p:nvPr/>
        </p:nvCxnSpPr>
        <p:spPr bwMode="auto">
          <a:xfrm>
            <a:off x="7452320" y="1340768"/>
            <a:ext cx="914400" cy="914400"/>
          </a:xfrm>
          <a:prstGeom prst="line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zh-CN" altLang="en-US" dirty="0"/>
              <a:t>条件转移指令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980728"/>
            <a:ext cx="6552729" cy="73403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60232" y="980728"/>
            <a:ext cx="2316660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bove/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en-US" altLang="zh-CN" dirty="0"/>
              <a:t>elow/</a:t>
            </a:r>
            <a:r>
              <a:rPr lang="en-US" altLang="zh-CN" dirty="0" err="1">
                <a:solidFill>
                  <a:srgbClr val="FF0000"/>
                </a:solidFill>
              </a:rPr>
              <a:t>E</a:t>
            </a:r>
            <a:r>
              <a:rPr lang="en-US" altLang="zh-CN" dirty="0" err="1"/>
              <a:t>qu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G</a:t>
            </a:r>
            <a:r>
              <a:rPr lang="en-US" altLang="zh-CN" dirty="0"/>
              <a:t>reater/</a:t>
            </a:r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en-US" altLang="zh-CN" dirty="0"/>
              <a:t>ess/</a:t>
            </a:r>
            <a:r>
              <a:rPr lang="en-US" altLang="zh-CN" dirty="0" err="1">
                <a:solidFill>
                  <a:srgbClr val="FF0000"/>
                </a:solidFill>
              </a:rPr>
              <a:t>E</a:t>
            </a:r>
            <a:r>
              <a:rPr lang="en-US" altLang="zh-CN" dirty="0" err="1"/>
              <a:t>qu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83" y="2060848"/>
            <a:ext cx="6283598" cy="207138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8682" y="1798201"/>
            <a:ext cx="455765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无符号数的条件转移指令：</a:t>
            </a:r>
            <a:r>
              <a:rPr lang="en-US" altLang="zh-CN" dirty="0">
                <a:solidFill>
                  <a:srgbClr val="FF0000"/>
                </a:solidFill>
              </a:rPr>
              <a:t>JXXXX  </a:t>
            </a:r>
            <a:r>
              <a:rPr lang="zh-CN" altLang="en-US" dirty="0">
                <a:solidFill>
                  <a:srgbClr val="FF0000"/>
                </a:solidFill>
              </a:rPr>
              <a:t>标号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221088"/>
            <a:ext cx="4464496" cy="204360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11799" y="5242891"/>
            <a:ext cx="24817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</a:rPr>
              <a:t>标号：在指令前面，本质上</a:t>
            </a:r>
            <a:br>
              <a:rPr lang="en-US" altLang="zh-CN" sz="1400" dirty="0">
                <a:solidFill>
                  <a:srgbClr val="FF0000"/>
                </a:solidFill>
              </a:rPr>
            </a:br>
            <a:r>
              <a:rPr lang="en-US" altLang="zh-CN" sz="1400" dirty="0">
                <a:solidFill>
                  <a:srgbClr val="FF0000"/>
                </a:solidFill>
              </a:rPr>
              <a:t>   </a:t>
            </a:r>
            <a:r>
              <a:rPr lang="zh-CN" altLang="en-US" sz="1400" dirty="0">
                <a:solidFill>
                  <a:srgbClr val="FF0000"/>
                </a:solidFill>
              </a:rPr>
              <a:t>是一个段内偏移值</a:t>
            </a:r>
            <a:endParaRPr lang="zh-CN" altLang="en-US" sz="1400" dirty="0"/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1187624" y="5877272"/>
            <a:ext cx="2880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>
            <a:off x="1115616" y="1317743"/>
            <a:ext cx="1512168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127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zh-CN" altLang="en-US" dirty="0"/>
              <a:t>循环指令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6298" y="1052736"/>
            <a:ext cx="7848600" cy="282834"/>
          </a:xfrm>
        </p:spPr>
        <p:txBody>
          <a:bodyPr/>
          <a:lstStyle/>
          <a:p>
            <a:r>
              <a:rPr lang="en-US" altLang="zh-CN" sz="2000" dirty="0">
                <a:solidFill>
                  <a:srgbClr val="FF0000"/>
                </a:solidFill>
              </a:rPr>
              <a:t>LOOP</a:t>
            </a:r>
            <a:r>
              <a:rPr lang="en-US" altLang="zh-CN" sz="2000" dirty="0"/>
              <a:t>,LOOPZ,LOOPNZ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12776"/>
            <a:ext cx="5201009" cy="1872208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 bwMode="auto">
          <a:xfrm>
            <a:off x="3635896" y="2420888"/>
            <a:ext cx="144016" cy="0"/>
          </a:xfrm>
          <a:prstGeom prst="line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>
            <a:off x="3635896" y="2420888"/>
            <a:ext cx="1872208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文本框 8"/>
          <p:cNvSpPr txBox="1"/>
          <p:nvPr/>
        </p:nvSpPr>
        <p:spPr>
          <a:xfrm>
            <a:off x="5580112" y="1772816"/>
            <a:ext cx="3425938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solidFill>
                  <a:srgbClr val="FF0000"/>
                </a:solidFill>
              </a:rPr>
              <a:t>LOOP</a:t>
            </a:r>
            <a:r>
              <a:rPr lang="zh-CN" altLang="en-US" sz="1500" dirty="0">
                <a:solidFill>
                  <a:srgbClr val="FF0000"/>
                </a:solidFill>
              </a:rPr>
              <a:t>指令：先</a:t>
            </a:r>
            <a:r>
              <a:rPr lang="en-US" altLang="zh-CN" sz="1500" dirty="0">
                <a:solidFill>
                  <a:srgbClr val="FF0000"/>
                </a:solidFill>
              </a:rPr>
              <a:t>CX-1</a:t>
            </a:r>
            <a:r>
              <a:rPr lang="zh-CN" altLang="en-US" sz="1500" dirty="0">
                <a:solidFill>
                  <a:srgbClr val="FF0000"/>
                </a:solidFill>
              </a:rPr>
              <a:t>，</a:t>
            </a:r>
            <a:r>
              <a:rPr lang="en-US" altLang="zh-CN" sz="1500" dirty="0">
                <a:solidFill>
                  <a:srgbClr val="FF0000"/>
                </a:solidFill>
              </a:rPr>
              <a:t>CX</a:t>
            </a:r>
            <a:r>
              <a:rPr lang="zh-CN" altLang="en-US" sz="1500" dirty="0">
                <a:solidFill>
                  <a:srgbClr val="FF0000"/>
                </a:solidFill>
              </a:rPr>
              <a:t>不为</a:t>
            </a:r>
            <a:r>
              <a:rPr lang="en-US" altLang="zh-CN" sz="1500" dirty="0">
                <a:solidFill>
                  <a:srgbClr val="FF0000"/>
                </a:solidFill>
              </a:rPr>
              <a:t>0</a:t>
            </a:r>
            <a:r>
              <a:rPr lang="zh-CN" altLang="en-US" sz="1500" dirty="0">
                <a:solidFill>
                  <a:srgbClr val="FF0000"/>
                </a:solidFill>
              </a:rPr>
              <a:t>转移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767006"/>
            <a:ext cx="4120763" cy="351583"/>
          </a:xfrm>
          <a:prstGeom prst="rect">
            <a:avLst/>
          </a:prstGeom>
        </p:spPr>
      </p:pic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647700" y="4458191"/>
            <a:ext cx="7848600" cy="28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4163" indent="-284163" algn="l" rtl="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ingdings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8338" indent="-193675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50925" indent="-1920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5AD01"/>
              </a:buClr>
              <a:buSzPct val="10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968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2501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2959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3416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3873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4330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r>
              <a:rPr lang="en-US" altLang="zh-CN" sz="2000" kern="0" dirty="0">
                <a:solidFill>
                  <a:srgbClr val="FF0000"/>
                </a:solidFill>
              </a:rPr>
              <a:t>JCXZ</a:t>
            </a:r>
            <a:r>
              <a:rPr lang="zh-CN" altLang="en-US" sz="2000" kern="0" dirty="0"/>
              <a:t>指令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074172" y="4798526"/>
            <a:ext cx="3567002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solidFill>
                  <a:srgbClr val="FF0000"/>
                </a:solidFill>
              </a:rPr>
              <a:t>JCXZ</a:t>
            </a:r>
            <a:r>
              <a:rPr lang="zh-CN" altLang="en-US" sz="1500" dirty="0">
                <a:solidFill>
                  <a:srgbClr val="FF0000"/>
                </a:solidFill>
              </a:rPr>
              <a:t>指令：不执行</a:t>
            </a:r>
            <a:r>
              <a:rPr lang="en-US" altLang="zh-CN" sz="1500" dirty="0">
                <a:solidFill>
                  <a:srgbClr val="FF0000"/>
                </a:solidFill>
              </a:rPr>
              <a:t>CX-1</a:t>
            </a:r>
            <a:r>
              <a:rPr lang="zh-CN" altLang="en-US" sz="1500" dirty="0">
                <a:solidFill>
                  <a:srgbClr val="FF0000"/>
                </a:solidFill>
              </a:rPr>
              <a:t>，</a:t>
            </a:r>
            <a:r>
              <a:rPr lang="en-US" altLang="zh-CN" sz="1500" dirty="0">
                <a:solidFill>
                  <a:srgbClr val="FF0000"/>
                </a:solidFill>
              </a:rPr>
              <a:t>CX</a:t>
            </a:r>
            <a:r>
              <a:rPr lang="zh-CN" altLang="en-US" sz="1500" dirty="0">
                <a:solidFill>
                  <a:srgbClr val="FF0000"/>
                </a:solidFill>
              </a:rPr>
              <a:t>为</a:t>
            </a:r>
            <a:r>
              <a:rPr lang="en-US" altLang="zh-CN" sz="1500" dirty="0">
                <a:solidFill>
                  <a:srgbClr val="FF0000"/>
                </a:solidFill>
              </a:rPr>
              <a:t>0</a:t>
            </a:r>
            <a:r>
              <a:rPr lang="zh-CN" altLang="en-US" sz="1500" dirty="0">
                <a:solidFill>
                  <a:srgbClr val="FF0000"/>
                </a:solidFill>
              </a:rPr>
              <a:t>转移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771747" y="5229200"/>
            <a:ext cx="7848600" cy="799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4163" indent="-284163" algn="l" rtl="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ingdings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8338" indent="-193675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50925" indent="-1920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5AD01"/>
              </a:buClr>
              <a:buSzPct val="10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968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2501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2959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3416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3873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4330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kern="0" dirty="0">
                <a:solidFill>
                  <a:srgbClr val="FF0000"/>
                </a:solidFill>
              </a:rPr>
              <a:t>    </a:t>
            </a:r>
            <a:r>
              <a:rPr lang="zh-CN" altLang="en-US" sz="1200" kern="0" dirty="0"/>
              <a:t>举例：</a:t>
            </a:r>
            <a:endParaRPr lang="en-US" altLang="zh-CN" sz="1200" kern="0" dirty="0"/>
          </a:p>
          <a:p>
            <a:pPr marL="0" indent="0">
              <a:buNone/>
            </a:pPr>
            <a:r>
              <a:rPr lang="en-US" altLang="zh-CN" sz="1200" kern="0" dirty="0"/>
              <a:t>     DEC     	CX</a:t>
            </a:r>
          </a:p>
          <a:p>
            <a:pPr marL="0" indent="0">
              <a:buNone/>
            </a:pPr>
            <a:r>
              <a:rPr lang="en-US" altLang="zh-CN" sz="1200" kern="0" dirty="0"/>
              <a:t>     JCXZ  	 L1</a:t>
            </a:r>
            <a:r>
              <a:rPr lang="zh-CN" altLang="en-US" sz="1200" kern="0" dirty="0"/>
              <a:t> </a:t>
            </a:r>
          </a:p>
        </p:txBody>
      </p: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899592" y="3414462"/>
            <a:ext cx="7848600" cy="873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4163" indent="-284163" algn="l" rtl="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ingdings" pitchFamily="2" charset="2"/>
              <a:buChar char="v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8338" indent="-193675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50925" indent="-1920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5AD01"/>
              </a:buClr>
              <a:buSzPct val="100000"/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968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2501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2959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3416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3873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4330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pPr marL="0" indent="0">
              <a:lnSpc>
                <a:spcPts val="900"/>
              </a:lnSpc>
              <a:buNone/>
            </a:pPr>
            <a:r>
              <a:rPr lang="en-US" altLang="zh-CN" sz="2000" kern="0" dirty="0">
                <a:solidFill>
                  <a:srgbClr val="FF0000"/>
                </a:solidFill>
              </a:rPr>
              <a:t>    </a:t>
            </a:r>
            <a:r>
              <a:rPr lang="zh-CN" altLang="en-US" sz="1200" kern="0" dirty="0"/>
              <a:t>举例：</a:t>
            </a:r>
            <a:endParaRPr lang="en-US" altLang="zh-CN" sz="1200" kern="0" dirty="0"/>
          </a:p>
          <a:p>
            <a:pPr marL="0" indent="0">
              <a:lnSpc>
                <a:spcPts val="900"/>
              </a:lnSpc>
              <a:buNone/>
            </a:pPr>
            <a:r>
              <a:rPr lang="en-US" altLang="zh-CN" sz="1200" kern="0" dirty="0"/>
              <a:t>         MOV    	CX,0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zh-CN" sz="1200" kern="0" dirty="0"/>
              <a:t>LP1: …….</a:t>
            </a:r>
          </a:p>
          <a:p>
            <a:pPr marL="0" indent="0">
              <a:lnSpc>
                <a:spcPts val="900"/>
              </a:lnSpc>
              <a:buNone/>
            </a:pPr>
            <a:r>
              <a:rPr lang="en-US" altLang="zh-CN" sz="1200" kern="0" dirty="0"/>
              <a:t>         LOOP  Lp1	;CX-1, </a:t>
            </a:r>
            <a:r>
              <a:rPr lang="zh-CN" altLang="en-US" sz="1200" kern="0" dirty="0"/>
              <a:t>如果不为</a:t>
            </a:r>
            <a:r>
              <a:rPr lang="en-US" altLang="zh-CN" sz="1200" kern="0" dirty="0"/>
              <a:t>0</a:t>
            </a:r>
            <a:r>
              <a:rPr lang="zh-CN" altLang="en-US" sz="1200" kern="0" dirty="0"/>
              <a:t>，则转移至</a:t>
            </a:r>
            <a:r>
              <a:rPr lang="en-US" altLang="zh-CN" sz="1200" kern="0" dirty="0"/>
              <a:t>LP1</a:t>
            </a:r>
            <a:r>
              <a:rPr lang="zh-CN" altLang="en-US" sz="1200" kern="0" dirty="0"/>
              <a:t>。但是</a:t>
            </a:r>
            <a:r>
              <a:rPr lang="en-US" altLang="zh-CN" sz="1200" kern="0" dirty="0"/>
              <a:t>cx=0-1=0FFFFh</a:t>
            </a:r>
            <a:endParaRPr lang="zh-CN" altLang="en-US" sz="1200" kern="0" dirty="0"/>
          </a:p>
        </p:txBody>
      </p:sp>
      <p:sp>
        <p:nvSpPr>
          <p:cNvPr id="16" name="文本框 15"/>
          <p:cNvSpPr txBox="1"/>
          <p:nvPr/>
        </p:nvSpPr>
        <p:spPr>
          <a:xfrm>
            <a:off x="5277531" y="3069469"/>
            <a:ext cx="3607078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>
                <a:solidFill>
                  <a:srgbClr val="FF0000"/>
                </a:solidFill>
              </a:rPr>
              <a:t>循环指令的本质是转移，与循环体无关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187624" y="3284984"/>
            <a:ext cx="100811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>
            <a:off x="971600" y="5087067"/>
            <a:ext cx="1224136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7287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7416750" cy="479747"/>
          </a:xfrm>
        </p:spPr>
        <p:txBody>
          <a:bodyPr/>
          <a:lstStyle/>
          <a:p>
            <a:r>
              <a:rPr lang="zh-CN" altLang="en-US" dirty="0"/>
              <a:t>无条件转移指令</a:t>
            </a:r>
            <a:r>
              <a:rPr lang="en-US" altLang="zh-CN" i="0" dirty="0"/>
              <a:t>JMP</a:t>
            </a:r>
            <a:r>
              <a:rPr lang="en-US" altLang="zh-CN" sz="3200" dirty="0"/>
              <a:t> </a:t>
            </a:r>
            <a:r>
              <a:rPr lang="en-US" altLang="zh-CN" sz="1400" i="0" dirty="0" err="1">
                <a:solidFill>
                  <a:schemeClr val="accent2"/>
                </a:solidFill>
              </a:rPr>
              <a:t>JMP</a:t>
            </a:r>
            <a:r>
              <a:rPr lang="en-US" altLang="zh-CN" sz="1400" i="0" dirty="0">
                <a:solidFill>
                  <a:schemeClr val="accent2"/>
                </a:solidFill>
              </a:rPr>
              <a:t>  </a:t>
            </a:r>
            <a:r>
              <a:rPr lang="zh-CN" altLang="en-US" sz="1400" i="0" dirty="0">
                <a:solidFill>
                  <a:schemeClr val="accent2"/>
                </a:solidFill>
              </a:rPr>
              <a:t>标号</a:t>
            </a:r>
            <a:r>
              <a:rPr lang="en-US" altLang="zh-CN" sz="1400" i="0" dirty="0">
                <a:solidFill>
                  <a:schemeClr val="accent2"/>
                </a:solidFill>
              </a:rPr>
              <a:t>|</a:t>
            </a:r>
            <a:r>
              <a:rPr lang="zh-CN" altLang="en-US" sz="1400" i="0" dirty="0">
                <a:solidFill>
                  <a:schemeClr val="accent2"/>
                </a:solidFill>
              </a:rPr>
              <a:t>寄存器操作数</a:t>
            </a:r>
            <a:r>
              <a:rPr lang="en-US" altLang="zh-CN" sz="1400" i="0" dirty="0">
                <a:solidFill>
                  <a:schemeClr val="accent2"/>
                </a:solidFill>
              </a:rPr>
              <a:t>|</a:t>
            </a:r>
            <a:r>
              <a:rPr lang="zh-CN" altLang="en-US" sz="1400" i="0" dirty="0">
                <a:solidFill>
                  <a:schemeClr val="accent2"/>
                </a:solidFill>
              </a:rPr>
              <a:t>内存操作数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22" y="4725144"/>
            <a:ext cx="4349962" cy="15841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22" y="929591"/>
            <a:ext cx="5112494" cy="1445198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 bwMode="auto">
          <a:xfrm>
            <a:off x="1259632" y="1484784"/>
            <a:ext cx="108012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/>
          <p:nvPr/>
        </p:nvCxnSpPr>
        <p:spPr bwMode="auto">
          <a:xfrm>
            <a:off x="1259632" y="1760244"/>
            <a:ext cx="108012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>
            <a:off x="1259632" y="1988840"/>
            <a:ext cx="108012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1259632" y="2276872"/>
            <a:ext cx="108012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849377"/>
            <a:ext cx="4514447" cy="1926164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899592" y="2437017"/>
            <a:ext cx="2004075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JMP</a:t>
            </a:r>
            <a:r>
              <a:rPr lang="zh-CN" altLang="en-US" dirty="0">
                <a:solidFill>
                  <a:schemeClr val="accent2"/>
                </a:solidFill>
              </a:rPr>
              <a:t>指令的例子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004048" y="2467725"/>
            <a:ext cx="2973891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chemeClr val="accent2"/>
                </a:solidFill>
              </a:rPr>
              <a:t>指令的寻址方式和执行过程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277565" y="2861796"/>
            <a:ext cx="3663182" cy="108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  <a:buNone/>
            </a:pPr>
            <a:r>
              <a:rPr lang="en-US" altLang="zh-CN" sz="1000" dirty="0">
                <a:solidFill>
                  <a:schemeClr val="tx2"/>
                </a:solidFill>
              </a:rPr>
              <a:t>;SHORT: EA</a:t>
            </a:r>
            <a:r>
              <a:rPr lang="zh-CN" altLang="en-US" sz="1000" dirty="0">
                <a:solidFill>
                  <a:schemeClr val="tx2"/>
                </a:solidFill>
              </a:rPr>
              <a:t>是</a:t>
            </a:r>
            <a:r>
              <a:rPr lang="en-US" altLang="zh-CN" sz="1000" dirty="0">
                <a:solidFill>
                  <a:schemeClr val="tx2"/>
                </a:solidFill>
              </a:rPr>
              <a:t>8</a:t>
            </a:r>
            <a:r>
              <a:rPr lang="zh-CN" altLang="en-US" sz="1000" dirty="0">
                <a:solidFill>
                  <a:schemeClr val="tx2"/>
                </a:solidFill>
              </a:rPr>
              <a:t>位，段内直接寻址，</a:t>
            </a:r>
            <a:r>
              <a:rPr lang="en-US" altLang="zh-CN" sz="1000" dirty="0">
                <a:solidFill>
                  <a:schemeClr val="tx2"/>
                </a:solidFill>
              </a:rPr>
              <a:t>IP</a:t>
            </a:r>
            <a:r>
              <a:rPr lang="en-US" altLang="zh-CN" sz="1000" dirty="0">
                <a:solidFill>
                  <a:schemeClr val="tx2"/>
                </a:solidFill>
                <a:sym typeface="Wingdings" panose="05000000000000000000" pitchFamily="2" charset="2"/>
              </a:rPr>
              <a:t>l1</a:t>
            </a:r>
            <a:r>
              <a:rPr lang="zh-CN" altLang="en-US" sz="1000" dirty="0">
                <a:solidFill>
                  <a:schemeClr val="tx2"/>
                </a:solidFill>
                <a:sym typeface="Wingdings" panose="05000000000000000000" pitchFamily="2" charset="2"/>
              </a:rPr>
              <a:t>，</a:t>
            </a:r>
            <a:r>
              <a:rPr lang="zh-CN" altLang="en-US" sz="1000" dirty="0">
                <a:solidFill>
                  <a:srgbClr val="FF0000"/>
                </a:solidFill>
                <a:sym typeface="Wingdings" panose="05000000000000000000" pitchFamily="2" charset="2"/>
              </a:rPr>
              <a:t>此处不能有</a:t>
            </a:r>
            <a:r>
              <a:rPr lang="en-US" altLang="zh-CN" sz="1000" dirty="0">
                <a:solidFill>
                  <a:srgbClr val="FF0000"/>
                </a:solidFill>
                <a:sym typeface="Wingdings" panose="05000000000000000000" pitchFamily="2" charset="2"/>
              </a:rPr>
              <a:t>PTR</a:t>
            </a:r>
          </a:p>
          <a:p>
            <a:pPr>
              <a:lnSpc>
                <a:spcPts val="1200"/>
              </a:lnSpc>
              <a:buNone/>
            </a:pPr>
            <a:r>
              <a:rPr lang="zh-CN" altLang="en-US" sz="1000" dirty="0">
                <a:solidFill>
                  <a:schemeClr val="tx2"/>
                </a:solidFill>
              </a:rPr>
              <a:t>段内直接寻址，</a:t>
            </a:r>
            <a:r>
              <a:rPr lang="en-US" altLang="zh-CN" sz="1000" dirty="0">
                <a:solidFill>
                  <a:schemeClr val="tx2"/>
                </a:solidFill>
              </a:rPr>
              <a:t>IP</a:t>
            </a:r>
            <a:r>
              <a:rPr lang="en-US" altLang="zh-CN" sz="1000" dirty="0">
                <a:solidFill>
                  <a:schemeClr val="tx2"/>
                </a:solidFill>
                <a:sym typeface="Wingdings" panose="05000000000000000000" pitchFamily="2" charset="2"/>
              </a:rPr>
              <a:t>l1</a:t>
            </a:r>
          </a:p>
          <a:p>
            <a:pPr>
              <a:lnSpc>
                <a:spcPts val="1200"/>
              </a:lnSpc>
              <a:buNone/>
            </a:pPr>
            <a:r>
              <a:rPr lang="zh-CN" altLang="en-US" sz="1000" dirty="0">
                <a:solidFill>
                  <a:schemeClr val="tx2"/>
                </a:solidFill>
              </a:rPr>
              <a:t>段内直接寻址，</a:t>
            </a:r>
            <a:r>
              <a:rPr lang="en-US" altLang="zh-CN" sz="1000" dirty="0">
                <a:solidFill>
                  <a:schemeClr val="tx2"/>
                </a:solidFill>
              </a:rPr>
              <a:t>IP</a:t>
            </a:r>
            <a:r>
              <a:rPr lang="en-US" altLang="zh-CN" sz="1000" dirty="0">
                <a:solidFill>
                  <a:schemeClr val="tx2"/>
                </a:solidFill>
                <a:sym typeface="Wingdings" panose="05000000000000000000" pitchFamily="2" charset="2"/>
              </a:rPr>
              <a:t>l1</a:t>
            </a:r>
          </a:p>
          <a:p>
            <a:pPr>
              <a:lnSpc>
                <a:spcPts val="1200"/>
              </a:lnSpc>
              <a:buNone/>
            </a:pPr>
            <a:r>
              <a:rPr lang="zh-CN" altLang="en-US" sz="1000" dirty="0">
                <a:solidFill>
                  <a:schemeClr val="tx2"/>
                </a:solidFill>
              </a:rPr>
              <a:t>段间直接寻址，</a:t>
            </a:r>
            <a:r>
              <a:rPr lang="en-US" altLang="zh-CN" sz="1000" dirty="0">
                <a:solidFill>
                  <a:schemeClr val="tx2"/>
                </a:solidFill>
              </a:rPr>
              <a:t>IP</a:t>
            </a:r>
            <a:r>
              <a:rPr lang="en-US" altLang="zh-CN" sz="1000" dirty="0">
                <a:solidFill>
                  <a:schemeClr val="tx2"/>
                </a:solidFill>
                <a:sym typeface="Wingdings" panose="05000000000000000000" pitchFamily="2" charset="2"/>
              </a:rPr>
              <a:t>l1</a:t>
            </a:r>
            <a:r>
              <a:rPr lang="zh-CN" altLang="en-US" sz="1000" dirty="0">
                <a:solidFill>
                  <a:schemeClr val="tx2"/>
                </a:solidFill>
                <a:sym typeface="Wingdings" panose="05000000000000000000" pitchFamily="2" charset="2"/>
              </a:rPr>
              <a:t>的偏移值，</a:t>
            </a:r>
            <a:r>
              <a:rPr lang="en-US" altLang="zh-CN" sz="1000" dirty="0">
                <a:solidFill>
                  <a:schemeClr val="tx2"/>
                </a:solidFill>
              </a:rPr>
              <a:t> CS</a:t>
            </a:r>
            <a:r>
              <a:rPr lang="en-US" altLang="zh-CN" sz="1000" dirty="0">
                <a:solidFill>
                  <a:schemeClr val="tx2"/>
                </a:solidFill>
                <a:sym typeface="Wingdings" panose="05000000000000000000" pitchFamily="2" charset="2"/>
              </a:rPr>
              <a:t> l1</a:t>
            </a:r>
            <a:r>
              <a:rPr lang="zh-CN" altLang="en-US" sz="1000" dirty="0">
                <a:solidFill>
                  <a:schemeClr val="tx2"/>
                </a:solidFill>
                <a:sym typeface="Wingdings" panose="05000000000000000000" pitchFamily="2" charset="2"/>
              </a:rPr>
              <a:t>的短地址</a:t>
            </a:r>
            <a:endParaRPr lang="en-US" altLang="zh-CN" sz="10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>
              <a:buNone/>
            </a:pPr>
            <a:endParaRPr lang="zh-CN" altLang="en-US" sz="1000" dirty="0">
              <a:solidFill>
                <a:schemeClr val="tx2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277565" y="3959127"/>
            <a:ext cx="344357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  <a:buNone/>
            </a:pPr>
            <a:r>
              <a:rPr lang="zh-CN" altLang="en-US" sz="1000" dirty="0">
                <a:solidFill>
                  <a:schemeClr val="tx2"/>
                </a:solidFill>
              </a:rPr>
              <a:t>段内间接寻址，</a:t>
            </a:r>
            <a:r>
              <a:rPr lang="en-US" altLang="zh-CN" sz="1000" dirty="0">
                <a:solidFill>
                  <a:schemeClr val="tx2"/>
                </a:solidFill>
              </a:rPr>
              <a:t>IP</a:t>
            </a:r>
            <a:r>
              <a:rPr lang="en-US" altLang="zh-CN" sz="1000" dirty="0">
                <a:solidFill>
                  <a:schemeClr val="tx2"/>
                </a:solidFill>
                <a:sym typeface="Wingdings" panose="05000000000000000000" pitchFamily="2" charset="2"/>
              </a:rPr>
              <a:t>BX</a:t>
            </a:r>
            <a:r>
              <a:rPr lang="zh-CN" altLang="en-US" sz="1000" dirty="0">
                <a:solidFill>
                  <a:schemeClr val="tx2"/>
                </a:solidFill>
                <a:sym typeface="Wingdings" panose="05000000000000000000" pitchFamily="2" charset="2"/>
              </a:rPr>
              <a:t>，</a:t>
            </a:r>
            <a:r>
              <a:rPr lang="zh-CN" altLang="en-US" sz="1000" dirty="0">
                <a:solidFill>
                  <a:srgbClr val="FF0000"/>
                </a:solidFill>
                <a:sym typeface="Wingdings" panose="05000000000000000000" pitchFamily="2" charset="2"/>
              </a:rPr>
              <a:t>此处不能有 </a:t>
            </a:r>
            <a:r>
              <a:rPr lang="en-US" altLang="zh-CN" sz="1000" dirty="0">
                <a:solidFill>
                  <a:srgbClr val="FF0000"/>
                </a:solidFill>
                <a:sym typeface="Wingdings" panose="05000000000000000000" pitchFamily="2" charset="2"/>
              </a:rPr>
              <a:t>Word </a:t>
            </a:r>
            <a:r>
              <a:rPr lang="en-US" altLang="zh-CN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ptr</a:t>
            </a:r>
            <a:endParaRPr lang="en-US" altLang="zh-CN" sz="1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>
              <a:lnSpc>
                <a:spcPts val="1200"/>
              </a:lnSpc>
              <a:buNone/>
            </a:pPr>
            <a:r>
              <a:rPr lang="zh-CN" altLang="en-US" sz="1000" dirty="0">
                <a:solidFill>
                  <a:schemeClr val="tx2"/>
                </a:solidFill>
              </a:rPr>
              <a:t>段内间接寻址，</a:t>
            </a:r>
            <a:r>
              <a:rPr lang="en-US" altLang="zh-CN" sz="1000" dirty="0">
                <a:solidFill>
                  <a:schemeClr val="tx2"/>
                </a:solidFill>
              </a:rPr>
              <a:t>IP</a:t>
            </a:r>
            <a:r>
              <a:rPr lang="en-US" altLang="zh-CN" sz="1000" dirty="0">
                <a:solidFill>
                  <a:schemeClr val="tx2"/>
                </a:solidFill>
                <a:sym typeface="Wingdings" panose="05000000000000000000" pitchFamily="2" charset="2"/>
              </a:rPr>
              <a:t>BX</a:t>
            </a:r>
          </a:p>
          <a:p>
            <a:pPr>
              <a:lnSpc>
                <a:spcPts val="1200"/>
              </a:lnSpc>
              <a:buNone/>
            </a:pPr>
            <a:r>
              <a:rPr lang="zh-CN" altLang="en-US" sz="1000" dirty="0">
                <a:solidFill>
                  <a:schemeClr val="tx2"/>
                </a:solidFill>
              </a:rPr>
              <a:t>段内间接寻址，</a:t>
            </a:r>
            <a:r>
              <a:rPr lang="en-US" altLang="zh-CN" sz="1000" dirty="0">
                <a:solidFill>
                  <a:schemeClr val="tx2"/>
                </a:solidFill>
              </a:rPr>
              <a:t>IP</a:t>
            </a:r>
            <a:r>
              <a:rPr lang="en-US" altLang="zh-CN" sz="1000" dirty="0">
                <a:solidFill>
                  <a:schemeClr val="tx2"/>
                </a:solidFill>
                <a:sym typeface="Wingdings" panose="05000000000000000000" pitchFamily="2" charset="2"/>
              </a:rPr>
              <a:t>DS:[BX]</a:t>
            </a:r>
            <a:r>
              <a:rPr lang="zh-CN" altLang="en-US" sz="1000" dirty="0">
                <a:solidFill>
                  <a:schemeClr val="tx2"/>
                </a:solidFill>
                <a:sym typeface="Wingdings" panose="05000000000000000000" pitchFamily="2" charset="2"/>
              </a:rPr>
              <a:t>，</a:t>
            </a:r>
            <a:r>
              <a:rPr lang="zh-CN" altLang="en-US" sz="1000" dirty="0">
                <a:solidFill>
                  <a:srgbClr val="FF0000"/>
                </a:solidFill>
                <a:sym typeface="Wingdings" panose="05000000000000000000" pitchFamily="2" charset="2"/>
              </a:rPr>
              <a:t>此处为什么不是</a:t>
            </a:r>
            <a:r>
              <a:rPr lang="en-US" altLang="zh-CN" sz="1000" dirty="0">
                <a:solidFill>
                  <a:srgbClr val="FF0000"/>
                </a:solidFill>
                <a:sym typeface="Wingdings" panose="05000000000000000000" pitchFamily="2" charset="2"/>
              </a:rPr>
              <a:t>near </a:t>
            </a:r>
            <a:r>
              <a:rPr lang="en-US" altLang="zh-CN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ptr</a:t>
            </a:r>
            <a:r>
              <a:rPr lang="zh-CN" altLang="en-US" sz="1000" dirty="0">
                <a:solidFill>
                  <a:srgbClr val="FF0000"/>
                </a:solidFill>
                <a:sym typeface="Wingdings" panose="05000000000000000000" pitchFamily="2" charset="2"/>
              </a:rPr>
              <a:t>？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210932" y="4780029"/>
            <a:ext cx="313349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  <a:buNone/>
            </a:pPr>
            <a:r>
              <a:rPr lang="zh-CN" altLang="en-US" sz="1000" dirty="0">
                <a:solidFill>
                  <a:schemeClr val="tx2"/>
                </a:solidFill>
              </a:rPr>
              <a:t> 段内间接寻址，</a:t>
            </a:r>
            <a:r>
              <a:rPr lang="en-US" altLang="zh-CN" sz="1000" dirty="0">
                <a:solidFill>
                  <a:schemeClr val="tx2"/>
                </a:solidFill>
              </a:rPr>
              <a:t>IP</a:t>
            </a:r>
            <a:r>
              <a:rPr lang="en-US" altLang="zh-CN" sz="1000" dirty="0">
                <a:solidFill>
                  <a:schemeClr val="tx2"/>
                </a:solidFill>
                <a:sym typeface="Wingdings" panose="05000000000000000000" pitchFamily="2" charset="2"/>
              </a:rPr>
              <a:t>DS:[BX]</a:t>
            </a:r>
          </a:p>
          <a:p>
            <a:pPr>
              <a:lnSpc>
                <a:spcPts val="1200"/>
              </a:lnSpc>
              <a:buNone/>
            </a:pPr>
            <a:r>
              <a:rPr lang="en-US" altLang="zh-CN" sz="1000" dirty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zh-CN" altLang="en-US" sz="1000" dirty="0">
                <a:solidFill>
                  <a:schemeClr val="tx2"/>
                </a:solidFill>
                <a:sym typeface="Wingdings" panose="05000000000000000000" pitchFamily="2" charset="2"/>
              </a:rPr>
              <a:t>段间间接寻址，</a:t>
            </a:r>
            <a:r>
              <a:rPr lang="en-US" altLang="zh-CN" sz="1000" dirty="0">
                <a:solidFill>
                  <a:schemeClr val="tx2"/>
                </a:solidFill>
              </a:rPr>
              <a:t>IP</a:t>
            </a:r>
            <a:r>
              <a:rPr lang="en-US" altLang="zh-CN" sz="1000" dirty="0">
                <a:solidFill>
                  <a:schemeClr val="tx2"/>
                </a:solidFill>
                <a:sym typeface="Wingdings" panose="05000000000000000000" pitchFamily="2" charset="2"/>
              </a:rPr>
              <a:t>DS:[BX]</a:t>
            </a:r>
            <a:r>
              <a:rPr lang="zh-CN" altLang="en-US" sz="1000" dirty="0">
                <a:solidFill>
                  <a:schemeClr val="tx2"/>
                </a:solidFill>
                <a:sym typeface="Wingdings" panose="05000000000000000000" pitchFamily="2" charset="2"/>
              </a:rPr>
              <a:t>，</a:t>
            </a:r>
            <a:r>
              <a:rPr lang="en-US" altLang="zh-CN" sz="1000" dirty="0">
                <a:solidFill>
                  <a:schemeClr val="tx2"/>
                </a:solidFill>
              </a:rPr>
              <a:t>CS</a:t>
            </a:r>
            <a:r>
              <a:rPr lang="en-US" altLang="zh-CN" sz="1000" dirty="0">
                <a:solidFill>
                  <a:schemeClr val="tx2"/>
                </a:solidFill>
                <a:sym typeface="Wingdings" panose="05000000000000000000" pitchFamily="2" charset="2"/>
              </a:rPr>
              <a:t>DS:[BX+2]</a:t>
            </a:r>
          </a:p>
          <a:p>
            <a:pPr>
              <a:lnSpc>
                <a:spcPts val="1200"/>
              </a:lnSpc>
              <a:buNone/>
            </a:pPr>
            <a:r>
              <a:rPr lang="zh-CN" altLang="en-US" sz="1000" dirty="0">
                <a:solidFill>
                  <a:srgbClr val="FF0000"/>
                </a:solidFill>
                <a:sym typeface="Wingdings" panose="05000000000000000000" pitchFamily="2" charset="2"/>
              </a:rPr>
              <a:t> 此处为什么不是</a:t>
            </a:r>
            <a:r>
              <a:rPr lang="en-US" altLang="zh-CN" sz="1000" dirty="0">
                <a:solidFill>
                  <a:srgbClr val="FF0000"/>
                </a:solidFill>
                <a:sym typeface="Wingdings" panose="05000000000000000000" pitchFamily="2" charset="2"/>
              </a:rPr>
              <a:t>far  </a:t>
            </a:r>
            <a:r>
              <a:rPr lang="en-US" altLang="zh-CN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ptr</a:t>
            </a:r>
            <a:r>
              <a:rPr lang="zh-CN" altLang="en-US" sz="1000" dirty="0">
                <a:solidFill>
                  <a:srgbClr val="FF0000"/>
                </a:solidFill>
                <a:sym typeface="Wingdings" panose="05000000000000000000" pitchFamily="2" charset="2"/>
              </a:rPr>
              <a:t>？</a:t>
            </a:r>
            <a:endParaRPr lang="zh-CN" altLang="en-US" sz="1000" dirty="0">
              <a:solidFill>
                <a:srgbClr val="FF0000"/>
              </a:solidFill>
            </a:endParaRPr>
          </a:p>
          <a:p>
            <a:pPr>
              <a:lnSpc>
                <a:spcPts val="1200"/>
              </a:lnSpc>
              <a:buNone/>
            </a:pPr>
            <a:endParaRPr lang="zh-CN" altLang="en-US" sz="1000" dirty="0">
              <a:solidFill>
                <a:schemeClr val="tx2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130929" y="5608862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  <a:buNone/>
            </a:pPr>
            <a:r>
              <a:rPr lang="zh-CN" altLang="en-US" sz="1000" dirty="0">
                <a:solidFill>
                  <a:schemeClr val="tx2"/>
                </a:solidFill>
              </a:rPr>
              <a:t> </a:t>
            </a:r>
            <a:r>
              <a:rPr lang="en-US" altLang="zh-CN" sz="1000" dirty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zh-CN" altLang="en-US" sz="1000" dirty="0">
                <a:solidFill>
                  <a:schemeClr val="tx2"/>
                </a:solidFill>
                <a:sym typeface="Wingdings" panose="05000000000000000000" pitchFamily="2" charset="2"/>
              </a:rPr>
              <a:t>段间间接寻址，</a:t>
            </a:r>
            <a:r>
              <a:rPr lang="en-US" altLang="zh-CN" sz="1000" dirty="0">
                <a:solidFill>
                  <a:schemeClr val="tx2"/>
                </a:solidFill>
              </a:rPr>
              <a:t>IP</a:t>
            </a:r>
            <a:r>
              <a:rPr lang="en-US" altLang="zh-CN" sz="1000" dirty="0">
                <a:solidFill>
                  <a:schemeClr val="tx2"/>
                </a:solidFill>
                <a:sym typeface="Wingdings" panose="05000000000000000000" pitchFamily="2" charset="2"/>
              </a:rPr>
              <a:t>DS:[Add1]</a:t>
            </a:r>
            <a:r>
              <a:rPr lang="zh-CN" altLang="en-US" sz="1000" dirty="0">
                <a:solidFill>
                  <a:schemeClr val="tx2"/>
                </a:solidFill>
                <a:sym typeface="Wingdings" panose="05000000000000000000" pitchFamily="2" charset="2"/>
              </a:rPr>
              <a:t>，</a:t>
            </a:r>
            <a:r>
              <a:rPr lang="en-US" altLang="zh-CN" sz="1000" dirty="0">
                <a:solidFill>
                  <a:schemeClr val="tx2"/>
                </a:solidFill>
              </a:rPr>
              <a:t>CS</a:t>
            </a:r>
            <a:r>
              <a:rPr lang="en-US" altLang="zh-CN" sz="1000" dirty="0">
                <a:solidFill>
                  <a:schemeClr val="tx2"/>
                </a:solidFill>
                <a:sym typeface="Wingdings" panose="05000000000000000000" pitchFamily="2" charset="2"/>
              </a:rPr>
              <a:t>DS:[Add1+2]</a:t>
            </a:r>
          </a:p>
          <a:p>
            <a:pPr>
              <a:lnSpc>
                <a:spcPts val="1200"/>
              </a:lnSpc>
              <a:buNone/>
            </a:pPr>
            <a:r>
              <a:rPr lang="zh-CN" altLang="en-US" sz="1000" dirty="0">
                <a:solidFill>
                  <a:srgbClr val="FF0000"/>
                </a:solidFill>
                <a:sym typeface="Wingdings" panose="05000000000000000000" pitchFamily="2" charset="2"/>
              </a:rPr>
              <a:t>  此处为什么不是</a:t>
            </a:r>
            <a:r>
              <a:rPr lang="en-US" altLang="zh-CN" sz="1000" dirty="0">
                <a:solidFill>
                  <a:srgbClr val="FF0000"/>
                </a:solidFill>
                <a:sym typeface="Wingdings" panose="05000000000000000000" pitchFamily="2" charset="2"/>
              </a:rPr>
              <a:t>far  </a:t>
            </a:r>
            <a:r>
              <a:rPr lang="en-US" altLang="zh-CN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ptr</a:t>
            </a:r>
            <a:r>
              <a:rPr lang="zh-CN" altLang="en-US" sz="1000" dirty="0">
                <a:solidFill>
                  <a:srgbClr val="FF0000"/>
                </a:solidFill>
                <a:sym typeface="Wingdings" panose="05000000000000000000" pitchFamily="2" charset="2"/>
              </a:rPr>
              <a:t>？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1979712" y="2996952"/>
            <a:ext cx="216024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>
            <a:off x="1547664" y="4005064"/>
            <a:ext cx="648072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文本框 23"/>
          <p:cNvSpPr txBox="1"/>
          <p:nvPr/>
        </p:nvSpPr>
        <p:spPr>
          <a:xfrm>
            <a:off x="927857" y="6254254"/>
            <a:ext cx="3376245" cy="27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可以在</a:t>
            </a:r>
            <a:r>
              <a:rPr lang="en-US" altLang="zh-CN" sz="1400" dirty="0">
                <a:solidFill>
                  <a:srgbClr val="FF0000"/>
                </a:solidFill>
              </a:rPr>
              <a:t>debug</a:t>
            </a:r>
            <a:r>
              <a:rPr lang="zh-CN" altLang="en-US" sz="1400" dirty="0">
                <a:solidFill>
                  <a:srgbClr val="FF0000"/>
                </a:solidFill>
              </a:rPr>
              <a:t>下验证指令的格式、结果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887616" y="1484784"/>
            <a:ext cx="2231701" cy="27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2"/>
                </a:solidFill>
              </a:rPr>
              <a:t>JMP</a:t>
            </a:r>
            <a:r>
              <a:rPr lang="zh-CN" altLang="en-US" sz="1400" dirty="0">
                <a:solidFill>
                  <a:schemeClr val="accent2"/>
                </a:solidFill>
              </a:rPr>
              <a:t>指令的</a:t>
            </a:r>
            <a:r>
              <a:rPr lang="en-US" altLang="zh-CN" sz="1400" dirty="0">
                <a:solidFill>
                  <a:schemeClr val="accent2"/>
                </a:solidFill>
              </a:rPr>
              <a:t>4</a:t>
            </a:r>
            <a:r>
              <a:rPr lang="zh-CN" altLang="en-US" sz="1400" dirty="0">
                <a:solidFill>
                  <a:schemeClr val="accent2"/>
                </a:solidFill>
              </a:rPr>
              <a:t>种寻址方式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 bwMode="auto">
          <a:xfrm>
            <a:off x="1223628" y="1285057"/>
            <a:ext cx="1152128" cy="1023075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500" tIns="97200" rIns="63500" bIns="61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668338" marR="0" indent="-193675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itchFamily="2" charset="2"/>
              <a:buChar char="Ø"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0386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zh-CN" altLang="en-US" dirty="0"/>
              <a:t>子程序定义与</a:t>
            </a:r>
            <a:r>
              <a:rPr lang="en-US" altLang="zh-CN" dirty="0"/>
              <a:t>CALL</a:t>
            </a:r>
            <a:r>
              <a:rPr lang="zh-CN" altLang="en-US" dirty="0"/>
              <a:t>、</a:t>
            </a:r>
            <a:r>
              <a:rPr lang="en-US" altLang="zh-CN" dirty="0"/>
              <a:t>RET</a:t>
            </a:r>
            <a:r>
              <a:rPr lang="zh-CN" altLang="en-US" dirty="0"/>
              <a:t>指令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80728"/>
            <a:ext cx="3888432" cy="3537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992" y="980728"/>
            <a:ext cx="2741287" cy="21823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6" y="4960067"/>
            <a:ext cx="3993420" cy="189793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80157" y="1844824"/>
            <a:ext cx="1484702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chemeClr val="accent1"/>
                </a:solidFill>
              </a:rPr>
              <a:t>编译成</a:t>
            </a:r>
            <a:r>
              <a:rPr lang="en-US" altLang="zh-CN" dirty="0">
                <a:solidFill>
                  <a:schemeClr val="accent1"/>
                </a:solidFill>
              </a:rPr>
              <a:t>RETF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4644008" y="2060848"/>
            <a:ext cx="136944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文本框 10"/>
          <p:cNvSpPr txBox="1"/>
          <p:nvPr/>
        </p:nvSpPr>
        <p:spPr>
          <a:xfrm>
            <a:off x="539552" y="4575386"/>
            <a:ext cx="2250937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r>
              <a:rPr lang="en-US" altLang="zh-CN" dirty="0">
                <a:solidFill>
                  <a:schemeClr val="accent2"/>
                </a:solidFill>
              </a:rPr>
              <a:t>CALL</a:t>
            </a:r>
            <a:r>
              <a:rPr lang="zh-CN" altLang="en-US" dirty="0">
                <a:solidFill>
                  <a:schemeClr val="accent2"/>
                </a:solidFill>
              </a:rPr>
              <a:t>指令的例子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268424"/>
            <a:ext cx="3138540" cy="1250064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02103" y="768763"/>
            <a:ext cx="1672253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200" dirty="0">
                <a:solidFill>
                  <a:schemeClr val="accent1"/>
                </a:solidFill>
              </a:rPr>
              <a:t>CALL</a:t>
            </a:r>
            <a:r>
              <a:rPr lang="zh-CN" altLang="en-US" sz="1200" dirty="0">
                <a:solidFill>
                  <a:schemeClr val="accent1"/>
                </a:solidFill>
              </a:rPr>
              <a:t>指令的执行过程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341197" y="793487"/>
            <a:ext cx="1569660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200" dirty="0">
                <a:solidFill>
                  <a:schemeClr val="accent1"/>
                </a:solidFill>
              </a:rPr>
              <a:t>RET</a:t>
            </a:r>
            <a:r>
              <a:rPr lang="zh-CN" altLang="en-US" sz="1200" dirty="0">
                <a:solidFill>
                  <a:schemeClr val="accent1"/>
                </a:solidFill>
              </a:rPr>
              <a:t>指令的执行过程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724416" y="5006510"/>
            <a:ext cx="4096056" cy="118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  <a:buNone/>
            </a:pPr>
            <a:r>
              <a:rPr lang="zh-CN" altLang="en-US" sz="1000" dirty="0">
                <a:solidFill>
                  <a:schemeClr val="tx2"/>
                </a:solidFill>
              </a:rPr>
              <a:t> </a:t>
            </a:r>
            <a:r>
              <a:rPr lang="zh-CN" altLang="en-US" sz="900" dirty="0">
                <a:solidFill>
                  <a:schemeClr val="tx2"/>
                </a:solidFill>
              </a:rPr>
              <a:t>段内直接寻址，</a:t>
            </a:r>
            <a:r>
              <a:rPr lang="en-US" altLang="zh-CN" sz="900" dirty="0">
                <a:solidFill>
                  <a:schemeClr val="tx2"/>
                </a:solidFill>
              </a:rPr>
              <a:t>SP=SP-2; SS:[SP]</a:t>
            </a:r>
            <a:r>
              <a:rPr lang="en-US" altLang="zh-CN" sz="900" dirty="0">
                <a:solidFill>
                  <a:schemeClr val="tx2"/>
                </a:solidFill>
                <a:sym typeface="Wingdings" panose="05000000000000000000" pitchFamily="2" charset="2"/>
              </a:rPr>
              <a:t></a:t>
            </a:r>
            <a:r>
              <a:rPr lang="zh-CN" altLang="en-US" sz="900" dirty="0">
                <a:solidFill>
                  <a:schemeClr val="tx2"/>
                </a:solidFill>
              </a:rPr>
              <a:t>下一条指令的地址</a:t>
            </a:r>
            <a:r>
              <a:rPr lang="en-US" altLang="zh-CN" sz="900" dirty="0">
                <a:solidFill>
                  <a:schemeClr val="tx2"/>
                </a:solidFill>
              </a:rPr>
              <a:t>; IP</a:t>
            </a:r>
            <a:r>
              <a:rPr lang="en-US" altLang="zh-CN" sz="900" dirty="0">
                <a:solidFill>
                  <a:schemeClr val="tx2"/>
                </a:solidFill>
                <a:sym typeface="Wingdings" panose="05000000000000000000" pitchFamily="2" charset="2"/>
              </a:rPr>
              <a:t>P1</a:t>
            </a:r>
          </a:p>
          <a:p>
            <a:pPr>
              <a:lnSpc>
                <a:spcPts val="1200"/>
              </a:lnSpc>
              <a:buNone/>
            </a:pPr>
            <a:r>
              <a:rPr lang="en-US" altLang="zh-CN" sz="900" dirty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zh-CN" altLang="en-US" sz="900" dirty="0">
                <a:solidFill>
                  <a:schemeClr val="tx2"/>
                </a:solidFill>
                <a:sym typeface="Wingdings" panose="05000000000000000000" pitchFamily="2" charset="2"/>
              </a:rPr>
              <a:t>段内直接寻址，</a:t>
            </a:r>
            <a:r>
              <a:rPr lang="en-US" altLang="zh-CN" sz="900" dirty="0">
                <a:solidFill>
                  <a:schemeClr val="tx2"/>
                </a:solidFill>
              </a:rPr>
              <a:t>SP=SP-2; SS:[SP]</a:t>
            </a:r>
            <a:r>
              <a:rPr lang="en-US" altLang="zh-CN" sz="900" dirty="0">
                <a:solidFill>
                  <a:schemeClr val="tx2"/>
                </a:solidFill>
                <a:sym typeface="Wingdings" panose="05000000000000000000" pitchFamily="2" charset="2"/>
              </a:rPr>
              <a:t></a:t>
            </a:r>
            <a:r>
              <a:rPr lang="zh-CN" altLang="en-US" sz="900" dirty="0">
                <a:solidFill>
                  <a:schemeClr val="tx2"/>
                </a:solidFill>
              </a:rPr>
              <a:t>下一条指令的地址</a:t>
            </a:r>
            <a:r>
              <a:rPr lang="en-US" altLang="zh-CN" sz="900" dirty="0">
                <a:solidFill>
                  <a:schemeClr val="tx2"/>
                </a:solidFill>
              </a:rPr>
              <a:t>; IP</a:t>
            </a:r>
            <a:r>
              <a:rPr lang="en-US" altLang="zh-CN" sz="900" dirty="0">
                <a:solidFill>
                  <a:schemeClr val="tx2"/>
                </a:solidFill>
                <a:sym typeface="Wingdings" panose="05000000000000000000" pitchFamily="2" charset="2"/>
              </a:rPr>
              <a:t>P1</a:t>
            </a:r>
          </a:p>
          <a:p>
            <a:pPr>
              <a:lnSpc>
                <a:spcPts val="1200"/>
              </a:lnSpc>
              <a:buNone/>
            </a:pPr>
            <a:r>
              <a:rPr lang="en-US" altLang="zh-CN" sz="900" dirty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zh-CN" altLang="en-US" sz="900" dirty="0">
                <a:solidFill>
                  <a:schemeClr val="tx2"/>
                </a:solidFill>
                <a:sym typeface="Wingdings" panose="05000000000000000000" pitchFamily="2" charset="2"/>
              </a:rPr>
              <a:t>段间直接寻址，</a:t>
            </a:r>
            <a:r>
              <a:rPr lang="en-US" altLang="zh-CN" sz="900" dirty="0">
                <a:solidFill>
                  <a:schemeClr val="tx2"/>
                </a:solidFill>
              </a:rPr>
              <a:t> </a:t>
            </a:r>
            <a:r>
              <a:rPr lang="en-US" altLang="zh-CN" sz="900" dirty="0">
                <a:solidFill>
                  <a:schemeClr val="accent1"/>
                </a:solidFill>
              </a:rPr>
              <a:t>SP=SP-2; SS:[SP]</a:t>
            </a:r>
            <a:r>
              <a:rPr lang="en-US" altLang="zh-CN" sz="900" dirty="0">
                <a:solidFill>
                  <a:schemeClr val="accent1"/>
                </a:solidFill>
                <a:sym typeface="Wingdings" panose="05000000000000000000" pitchFamily="2" charset="2"/>
              </a:rPr>
              <a:t></a:t>
            </a:r>
            <a:r>
              <a:rPr lang="zh-CN" altLang="en-US" sz="900" dirty="0">
                <a:solidFill>
                  <a:schemeClr val="accent1"/>
                </a:solidFill>
              </a:rPr>
              <a:t>下一条指令的段地址</a:t>
            </a:r>
            <a:r>
              <a:rPr lang="en-US" altLang="zh-CN" sz="900" dirty="0">
                <a:solidFill>
                  <a:schemeClr val="tx2"/>
                </a:solidFill>
              </a:rPr>
              <a:t>;</a:t>
            </a:r>
            <a:br>
              <a:rPr lang="en-US" altLang="zh-CN" sz="900" dirty="0">
                <a:solidFill>
                  <a:schemeClr val="tx2"/>
                </a:solidFill>
              </a:rPr>
            </a:br>
            <a:r>
              <a:rPr lang="en-US" altLang="zh-CN" sz="900" dirty="0">
                <a:solidFill>
                  <a:schemeClr val="tx2"/>
                </a:solidFill>
              </a:rPr>
              <a:t>                           </a:t>
            </a:r>
            <a:r>
              <a:rPr lang="en-US" altLang="zh-CN" sz="900" dirty="0">
                <a:solidFill>
                  <a:schemeClr val="accent1"/>
                </a:solidFill>
              </a:rPr>
              <a:t>SP=SP-2; SS:[SP]</a:t>
            </a:r>
            <a:r>
              <a:rPr lang="en-US" altLang="zh-CN" sz="900" dirty="0">
                <a:solidFill>
                  <a:schemeClr val="accent1"/>
                </a:solidFill>
                <a:sym typeface="Wingdings" panose="05000000000000000000" pitchFamily="2" charset="2"/>
              </a:rPr>
              <a:t></a:t>
            </a:r>
            <a:r>
              <a:rPr lang="zh-CN" altLang="en-US" sz="900" dirty="0">
                <a:solidFill>
                  <a:schemeClr val="accent1"/>
                </a:solidFill>
              </a:rPr>
              <a:t>下一条指令的偏移地址</a:t>
            </a:r>
            <a:r>
              <a:rPr lang="en-US" altLang="zh-CN" sz="900" dirty="0">
                <a:solidFill>
                  <a:schemeClr val="tx2"/>
                </a:solidFill>
              </a:rPr>
              <a:t>;</a:t>
            </a:r>
            <a:br>
              <a:rPr lang="en-US" altLang="zh-CN" sz="900" dirty="0">
                <a:solidFill>
                  <a:schemeClr val="tx2"/>
                </a:solidFill>
              </a:rPr>
            </a:br>
            <a:r>
              <a:rPr lang="en-US" altLang="zh-CN" sz="900" dirty="0">
                <a:solidFill>
                  <a:schemeClr val="tx2"/>
                </a:solidFill>
              </a:rPr>
              <a:t>                           IP </a:t>
            </a:r>
            <a:r>
              <a:rPr lang="en-US" altLang="zh-CN" sz="900" dirty="0">
                <a:sym typeface="Wingdings" panose="05000000000000000000" pitchFamily="2" charset="2"/>
              </a:rPr>
              <a:t>P2</a:t>
            </a:r>
            <a:r>
              <a:rPr lang="zh-CN" altLang="en-US" sz="900" dirty="0">
                <a:sym typeface="Wingdings" panose="05000000000000000000" pitchFamily="2" charset="2"/>
              </a:rPr>
              <a:t>的偏移值；</a:t>
            </a:r>
            <a:r>
              <a:rPr lang="en-US" altLang="zh-CN" sz="900" dirty="0">
                <a:solidFill>
                  <a:schemeClr val="tx2"/>
                </a:solidFill>
              </a:rPr>
              <a:t> CS </a:t>
            </a:r>
            <a:r>
              <a:rPr lang="en-US" altLang="zh-CN" sz="900" dirty="0">
                <a:sym typeface="Wingdings" panose="05000000000000000000" pitchFamily="2" charset="2"/>
              </a:rPr>
              <a:t>P2</a:t>
            </a:r>
            <a:r>
              <a:rPr lang="zh-CN" altLang="en-US" sz="900" dirty="0">
                <a:sym typeface="Wingdings" panose="05000000000000000000" pitchFamily="2" charset="2"/>
              </a:rPr>
              <a:t>的段地址；</a:t>
            </a:r>
            <a:endParaRPr lang="en-US" altLang="zh-CN" sz="900" dirty="0">
              <a:sym typeface="Wingdings" panose="05000000000000000000" pitchFamily="2" charset="2"/>
            </a:endParaRPr>
          </a:p>
          <a:p>
            <a:pPr>
              <a:lnSpc>
                <a:spcPts val="1200"/>
              </a:lnSpc>
              <a:buNone/>
            </a:pPr>
            <a:endParaRPr lang="en-US" altLang="zh-CN" sz="900" dirty="0">
              <a:solidFill>
                <a:schemeClr val="tx2"/>
              </a:solidFill>
              <a:sym typeface="Wingdings" panose="05000000000000000000" pitchFamily="2" charset="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644008" y="4598102"/>
            <a:ext cx="2973891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chemeClr val="accent2"/>
                </a:solidFill>
              </a:rPr>
              <a:t>指令的寻址方式和执行过程</a:t>
            </a:r>
          </a:p>
        </p:txBody>
      </p:sp>
    </p:spTree>
    <p:extLst>
      <p:ext uri="{BB962C8B-B14F-4D97-AF65-F5344CB8AC3E}">
        <p14:creationId xmlns:p14="http://schemas.microsoft.com/office/powerpoint/2010/main" val="1644752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en-US" altLang="zh-CN" dirty="0"/>
              <a:t>2.8 </a:t>
            </a:r>
            <a:r>
              <a:rPr lang="zh-CN" altLang="en-US" dirty="0"/>
              <a:t>与转移指令有关的寻址方式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506959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1800" dirty="0"/>
              <a:t>标号与过程名：定义了</a:t>
            </a:r>
            <a:r>
              <a:rPr lang="zh-CN" altLang="en-US" sz="1800" dirty="0">
                <a:solidFill>
                  <a:srgbClr val="FF0000"/>
                </a:solidFill>
              </a:rPr>
              <a:t>代码段内</a:t>
            </a:r>
            <a:r>
              <a:rPr lang="zh-CN" altLang="en-US" sz="1800" dirty="0"/>
              <a:t>的偏移值</a:t>
            </a:r>
            <a:r>
              <a:rPr lang="en-US" altLang="zh-CN" sz="1800" dirty="0"/>
              <a:t>(</a:t>
            </a:r>
            <a:r>
              <a:rPr lang="zh-CN" altLang="en-US" sz="1800" dirty="0"/>
              <a:t>直接</a:t>
            </a:r>
            <a:r>
              <a:rPr lang="en-US" altLang="zh-CN" sz="1800" dirty="0"/>
              <a:t>)</a:t>
            </a:r>
            <a:r>
              <a:rPr lang="zh-CN" altLang="en-US" sz="1800" dirty="0"/>
              <a:t>；</a:t>
            </a:r>
            <a:r>
              <a:rPr lang="zh-CN" altLang="en-US" sz="1200" dirty="0">
                <a:solidFill>
                  <a:schemeClr val="accent2"/>
                </a:solidFill>
              </a:rPr>
              <a:t>对应地，变量定义了数据段、堆栈段内的偏移值</a:t>
            </a:r>
            <a:endParaRPr lang="en-US" altLang="zh-CN" sz="1200" dirty="0">
              <a:solidFill>
                <a:schemeClr val="accent2"/>
              </a:solidFill>
            </a:endParaRPr>
          </a:p>
          <a:p>
            <a:r>
              <a:rPr lang="zh-CN" altLang="en-US" sz="1800" dirty="0"/>
              <a:t>段内直接寻址：要转向</a:t>
            </a:r>
            <a:r>
              <a:rPr lang="en-US" altLang="zh-CN" sz="1800" dirty="0"/>
              <a:t>(JMP,CALL,</a:t>
            </a:r>
            <a:r>
              <a:rPr lang="zh-CN" altLang="en-US" sz="1800" dirty="0"/>
              <a:t>条件转移等</a:t>
            </a:r>
            <a:r>
              <a:rPr lang="en-US" altLang="zh-CN" sz="1800" dirty="0"/>
              <a:t>)</a:t>
            </a:r>
            <a:r>
              <a:rPr lang="zh-CN" altLang="en-US" sz="1800" dirty="0"/>
              <a:t>的地址由当前</a:t>
            </a:r>
            <a:r>
              <a:rPr lang="en-US" altLang="zh-CN" sz="1800" dirty="0"/>
              <a:t>IP</a:t>
            </a:r>
            <a:r>
              <a:rPr lang="zh-CN" altLang="en-US" sz="1800" dirty="0"/>
              <a:t>与指令中</a:t>
            </a:r>
          </a:p>
          <a:p>
            <a:pPr>
              <a:buFont typeface="Wingdings" pitchFamily="2" charset="2"/>
              <a:buNone/>
            </a:pPr>
            <a:r>
              <a:rPr lang="zh-CN" altLang="en-US" sz="1800" dirty="0"/>
              <a:t>     的</a:t>
            </a:r>
            <a:r>
              <a:rPr lang="en-US" altLang="zh-CN" sz="1800" dirty="0"/>
              <a:t>8</a:t>
            </a:r>
            <a:r>
              <a:rPr lang="zh-CN" altLang="en-US" sz="1800" dirty="0"/>
              <a:t>位或</a:t>
            </a:r>
            <a:r>
              <a:rPr lang="en-US" altLang="zh-CN" sz="1800" dirty="0"/>
              <a:t>16</a:t>
            </a:r>
            <a:r>
              <a:rPr lang="zh-CN" altLang="en-US" sz="1800" dirty="0"/>
              <a:t>位位移量之和组成</a:t>
            </a:r>
          </a:p>
          <a:p>
            <a:r>
              <a:rPr lang="zh-CN" altLang="en-US" sz="1800" dirty="0"/>
              <a:t>段内间接寻址：要转向的偏移地址由一个寄存器或一个内存单元给出</a:t>
            </a:r>
          </a:p>
          <a:p>
            <a:r>
              <a:rPr lang="zh-CN" altLang="en-US" sz="1800" dirty="0"/>
              <a:t>段间直接寻址：在指令中直接给出了要转移至</a:t>
            </a:r>
            <a:r>
              <a:rPr lang="en-US" altLang="zh-CN" sz="1800" dirty="0"/>
              <a:t>(</a:t>
            </a:r>
            <a:r>
              <a:rPr lang="zh-CN" altLang="en-US" sz="1800" dirty="0"/>
              <a:t>由</a:t>
            </a:r>
            <a:r>
              <a:rPr lang="en-US" altLang="zh-CN" sz="1800" dirty="0"/>
              <a:t>CALL,JMP)</a:t>
            </a:r>
            <a:r>
              <a:rPr lang="zh-CN" altLang="en-US" sz="1800" dirty="0"/>
              <a:t>目标处的</a:t>
            </a:r>
          </a:p>
          <a:p>
            <a:pPr>
              <a:buFont typeface="Wingdings" pitchFamily="2" charset="2"/>
              <a:buNone/>
            </a:pPr>
            <a:r>
              <a:rPr lang="zh-CN" altLang="en-US" sz="1800" dirty="0"/>
              <a:t>            段地址和偏移地址</a:t>
            </a:r>
          </a:p>
          <a:p>
            <a:r>
              <a:rPr lang="zh-CN" altLang="en-US" sz="1800" dirty="0"/>
              <a:t>段间间接寻址：要转移的目标地址</a:t>
            </a:r>
            <a:r>
              <a:rPr lang="en-US" altLang="zh-CN" sz="1800" dirty="0"/>
              <a:t>(</a:t>
            </a:r>
            <a:r>
              <a:rPr lang="zh-CN" altLang="en-US" sz="1800" dirty="0"/>
              <a:t>长转移：</a:t>
            </a:r>
            <a:r>
              <a:rPr lang="en-US" altLang="zh-CN" sz="1800" dirty="0"/>
              <a:t>CALL</a:t>
            </a:r>
            <a:r>
              <a:rPr lang="zh-CN" altLang="en-US" sz="1800" dirty="0"/>
              <a:t>或</a:t>
            </a:r>
            <a:r>
              <a:rPr lang="en-US" altLang="zh-CN" sz="1800" dirty="0"/>
              <a:t>JMP)</a:t>
            </a:r>
            <a:r>
              <a:rPr lang="zh-CN" altLang="en-US" sz="1800" dirty="0"/>
              <a:t>由内存单元给出</a:t>
            </a:r>
          </a:p>
          <a:p>
            <a:pPr>
              <a:buNone/>
            </a:pPr>
            <a:r>
              <a:rPr lang="zh-CN" altLang="en-US" sz="1800" dirty="0">
                <a:solidFill>
                  <a:schemeClr val="accent2"/>
                </a:solidFill>
              </a:rPr>
              <a:t>说明如下指令的执行过程及寻址方式。</a:t>
            </a:r>
            <a:r>
              <a:rPr lang="en-US" altLang="zh-CN" sz="1800" dirty="0">
                <a:solidFill>
                  <a:schemeClr val="accent2"/>
                </a:solidFill>
                <a:sym typeface="Wingdings" panose="05000000000000000000" pitchFamily="2" charset="2"/>
              </a:rPr>
              <a:t>P1</a:t>
            </a:r>
            <a:r>
              <a:rPr lang="zh-CN" altLang="en-US" sz="1800" dirty="0">
                <a:solidFill>
                  <a:schemeClr val="accent2"/>
                </a:solidFill>
                <a:sym typeface="Wingdings" panose="05000000000000000000" pitchFamily="2" charset="2"/>
              </a:rPr>
              <a:t>的属性为</a:t>
            </a:r>
            <a:r>
              <a:rPr lang="en-US" altLang="zh-CN" sz="1800" dirty="0">
                <a:solidFill>
                  <a:schemeClr val="accent2"/>
                </a:solidFill>
                <a:sym typeface="Wingdings" panose="05000000000000000000" pitchFamily="2" charset="2"/>
              </a:rPr>
              <a:t>near,P2</a:t>
            </a:r>
            <a:r>
              <a:rPr lang="zh-CN" altLang="en-US" sz="1800" dirty="0">
                <a:solidFill>
                  <a:schemeClr val="accent2"/>
                </a:solidFill>
                <a:sym typeface="Wingdings" panose="05000000000000000000" pitchFamily="2" charset="2"/>
              </a:rPr>
              <a:t>的属性为</a:t>
            </a:r>
            <a:r>
              <a:rPr lang="en-US" altLang="zh-CN" sz="1800" dirty="0">
                <a:solidFill>
                  <a:schemeClr val="accent2"/>
                </a:solidFill>
                <a:sym typeface="Wingdings" panose="05000000000000000000" pitchFamily="2" charset="2"/>
              </a:rPr>
              <a:t>far</a:t>
            </a:r>
            <a:endParaRPr lang="zh-CN" altLang="en-US" sz="1800" dirty="0"/>
          </a:p>
          <a:p>
            <a:pPr>
              <a:buFont typeface="Wingdings" pitchFamily="2" charset="2"/>
              <a:buNone/>
            </a:pPr>
            <a:r>
              <a:rPr lang="en-US" altLang="zh-CN" sz="1800" dirty="0">
                <a:sym typeface="Wingdings" panose="05000000000000000000" pitchFamily="2" charset="2"/>
              </a:rPr>
              <a:t>   </a:t>
            </a:r>
            <a:r>
              <a:rPr lang="en-US" altLang="zh-CN" sz="1200" dirty="0">
                <a:sym typeface="Wingdings" panose="05000000000000000000" pitchFamily="2" charset="2"/>
              </a:rPr>
              <a:t>CALL near </a:t>
            </a:r>
            <a:r>
              <a:rPr lang="en-US" altLang="zh-CN" sz="1200" dirty="0" err="1">
                <a:sym typeface="Wingdings" panose="05000000000000000000" pitchFamily="2" charset="2"/>
              </a:rPr>
              <a:t>ptr</a:t>
            </a:r>
            <a:r>
              <a:rPr lang="en-US" altLang="zh-CN" sz="1200" dirty="0">
                <a:sym typeface="Wingdings" panose="05000000000000000000" pitchFamily="2" charset="2"/>
              </a:rPr>
              <a:t> P1	</a:t>
            </a:r>
            <a:r>
              <a:rPr lang="zh-CN" altLang="en-US" sz="1200" dirty="0">
                <a:sym typeface="Wingdings" panose="05000000000000000000" pitchFamily="2" charset="2"/>
              </a:rPr>
              <a:t>；</a:t>
            </a:r>
            <a:r>
              <a:rPr lang="en-US" altLang="zh-CN" sz="1200" dirty="0">
                <a:sym typeface="Wingdings" panose="05000000000000000000" pitchFamily="2" charset="2"/>
              </a:rPr>
              <a:t> CALL P1</a:t>
            </a:r>
          </a:p>
          <a:p>
            <a:pPr>
              <a:buFont typeface="Wingdings" pitchFamily="2" charset="2"/>
              <a:buNone/>
            </a:pPr>
            <a:r>
              <a:rPr lang="zh-CN" altLang="en-US" sz="1200" dirty="0">
                <a:sym typeface="Wingdings" panose="05000000000000000000" pitchFamily="2" charset="2"/>
              </a:rPr>
              <a:t>     </a:t>
            </a:r>
            <a:r>
              <a:rPr lang="en-US" altLang="zh-CN" sz="1200" dirty="0">
                <a:sym typeface="Wingdings" panose="05000000000000000000" pitchFamily="2" charset="2"/>
              </a:rPr>
              <a:t>CALL far </a:t>
            </a:r>
            <a:r>
              <a:rPr lang="en-US" altLang="zh-CN" sz="1200" dirty="0" err="1">
                <a:sym typeface="Wingdings" panose="05000000000000000000" pitchFamily="2" charset="2"/>
              </a:rPr>
              <a:t>ptr</a:t>
            </a:r>
            <a:r>
              <a:rPr lang="en-US" altLang="zh-CN" sz="1200" dirty="0">
                <a:sym typeface="Wingdings" panose="05000000000000000000" pitchFamily="2" charset="2"/>
              </a:rPr>
              <a:t> P2	</a:t>
            </a:r>
            <a:r>
              <a:rPr lang="zh-CN" altLang="en-US" sz="1200" dirty="0">
                <a:sym typeface="Wingdings" panose="05000000000000000000" pitchFamily="2" charset="2"/>
              </a:rPr>
              <a:t>；</a:t>
            </a:r>
            <a:r>
              <a:rPr lang="en-US" altLang="zh-CN" sz="1200" dirty="0">
                <a:sym typeface="Wingdings" panose="05000000000000000000" pitchFamily="2" charset="2"/>
              </a:rPr>
              <a:t> CALL P2</a:t>
            </a:r>
          </a:p>
          <a:p>
            <a:pPr>
              <a:buFont typeface="Wingdings" pitchFamily="2" charset="2"/>
              <a:buNone/>
            </a:pPr>
            <a:r>
              <a:rPr lang="en-US" altLang="zh-CN" sz="1200" dirty="0">
                <a:sym typeface="Wingdings" panose="05000000000000000000" pitchFamily="2" charset="2"/>
              </a:rPr>
              <a:t>     CALL BX		</a:t>
            </a:r>
          </a:p>
          <a:p>
            <a:pPr>
              <a:buFont typeface="Wingdings" pitchFamily="2" charset="2"/>
              <a:buNone/>
            </a:pPr>
            <a:r>
              <a:rPr lang="en-US" altLang="zh-CN" sz="1200" dirty="0">
                <a:sym typeface="Wingdings" panose="05000000000000000000" pitchFamily="2" charset="2"/>
              </a:rPr>
              <a:t>     CALL [BX]           	</a:t>
            </a:r>
            <a:r>
              <a:rPr lang="zh-CN" altLang="en-US" sz="1200" dirty="0">
                <a:sym typeface="Wingdings" panose="05000000000000000000" pitchFamily="2" charset="2"/>
              </a:rPr>
              <a:t>；</a:t>
            </a:r>
            <a:r>
              <a:rPr lang="en-US" altLang="zh-CN" sz="1200" dirty="0">
                <a:sym typeface="Wingdings" panose="05000000000000000000" pitchFamily="2" charset="2"/>
              </a:rPr>
              <a:t> CALL word </a:t>
            </a:r>
            <a:r>
              <a:rPr lang="en-US" altLang="zh-CN" sz="1200" dirty="0" err="1">
                <a:sym typeface="Wingdings" panose="05000000000000000000" pitchFamily="2" charset="2"/>
              </a:rPr>
              <a:t>ptr</a:t>
            </a:r>
            <a:r>
              <a:rPr lang="en-US" altLang="zh-CN" sz="1200" dirty="0">
                <a:sym typeface="Wingdings" panose="05000000000000000000" pitchFamily="2" charset="2"/>
              </a:rPr>
              <a:t> [BX]</a:t>
            </a:r>
          </a:p>
          <a:p>
            <a:pPr>
              <a:buFont typeface="Wingdings" pitchFamily="2" charset="2"/>
              <a:buNone/>
            </a:pPr>
            <a:r>
              <a:rPr lang="en-US" altLang="zh-CN" sz="1200" dirty="0">
                <a:sym typeface="Wingdings" panose="05000000000000000000" pitchFamily="2" charset="2"/>
              </a:rPr>
              <a:t>     CALL </a:t>
            </a:r>
            <a:r>
              <a:rPr lang="en-US" altLang="zh-CN" sz="1200" dirty="0" err="1">
                <a:sym typeface="Wingdings" panose="05000000000000000000" pitchFamily="2" charset="2"/>
              </a:rPr>
              <a:t>dword</a:t>
            </a:r>
            <a:r>
              <a:rPr lang="en-US" altLang="zh-CN" sz="1200" dirty="0">
                <a:sym typeface="Wingdings" panose="05000000000000000000" pitchFamily="2" charset="2"/>
              </a:rPr>
              <a:t> </a:t>
            </a:r>
            <a:r>
              <a:rPr lang="en-US" altLang="zh-CN" sz="1200" dirty="0" err="1">
                <a:sym typeface="Wingdings" panose="05000000000000000000" pitchFamily="2" charset="2"/>
              </a:rPr>
              <a:t>ptr</a:t>
            </a:r>
            <a:r>
              <a:rPr lang="en-US" altLang="zh-CN" sz="1200" dirty="0">
                <a:sym typeface="Wingdings" panose="05000000000000000000" pitchFamily="2" charset="2"/>
              </a:rPr>
              <a:t> add1</a:t>
            </a:r>
          </a:p>
          <a:p>
            <a:pPr>
              <a:buFont typeface="Wingdings" pitchFamily="2" charset="2"/>
              <a:buNone/>
            </a:pPr>
            <a:r>
              <a:rPr lang="en-US" altLang="zh-CN" sz="1200" dirty="0">
                <a:sym typeface="Wingdings" panose="05000000000000000000" pitchFamily="2" charset="2"/>
              </a:rPr>
              <a:t>     CALL </a:t>
            </a:r>
            <a:r>
              <a:rPr lang="en-US" altLang="zh-CN" sz="1200" dirty="0" err="1">
                <a:sym typeface="Wingdings" panose="05000000000000000000" pitchFamily="2" charset="2"/>
              </a:rPr>
              <a:t>dword</a:t>
            </a:r>
            <a:r>
              <a:rPr lang="en-US" altLang="zh-CN" sz="1200" dirty="0">
                <a:sym typeface="Wingdings" panose="05000000000000000000" pitchFamily="2" charset="2"/>
              </a:rPr>
              <a:t> </a:t>
            </a:r>
            <a:r>
              <a:rPr lang="en-US" altLang="zh-CN" sz="1200" dirty="0" err="1">
                <a:sym typeface="Wingdings" panose="05000000000000000000" pitchFamily="2" charset="2"/>
              </a:rPr>
              <a:t>ptr</a:t>
            </a:r>
            <a:r>
              <a:rPr lang="en-US" altLang="zh-CN" sz="1200" dirty="0">
                <a:sym typeface="Wingdings" panose="05000000000000000000" pitchFamily="2" charset="2"/>
              </a:rPr>
              <a:t> [BX]</a:t>
            </a:r>
            <a:endParaRPr lang="en-US" altLang="zh-CN" sz="1200" dirty="0"/>
          </a:p>
        </p:txBody>
      </p:sp>
      <p:sp>
        <p:nvSpPr>
          <p:cNvPr id="2" name="文本框 1"/>
          <p:cNvSpPr txBox="1"/>
          <p:nvPr/>
        </p:nvSpPr>
        <p:spPr>
          <a:xfrm>
            <a:off x="4201736" y="5268973"/>
            <a:ext cx="1811714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/>
              <a:t>作为学习的练习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827584" y="4653136"/>
            <a:ext cx="3384376" cy="1559457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500" tIns="97200" rIns="63500" bIns="61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668338" marR="0" indent="-193675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001ADC"/>
              </a:buClr>
              <a:buSzPct val="100000"/>
              <a:buFont typeface="Wingdings" pitchFamily="2" charset="2"/>
              <a:buChar char="Ø"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5257800" cy="372603"/>
          </a:xfrm>
        </p:spPr>
        <p:txBody>
          <a:bodyPr/>
          <a:lstStyle/>
          <a:p>
            <a:r>
              <a:rPr lang="zh-CN" altLang="en-US" dirty="0"/>
              <a:t>与长地址有关的指令（举例）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836712"/>
            <a:ext cx="5688632" cy="576294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 bwMode="auto">
          <a:xfrm>
            <a:off x="3707904" y="4869160"/>
            <a:ext cx="1152128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箭头连接符 8"/>
          <p:cNvCxnSpPr/>
          <p:nvPr/>
        </p:nvCxnSpPr>
        <p:spPr bwMode="auto">
          <a:xfrm flipH="1" flipV="1">
            <a:off x="3275856" y="4581128"/>
            <a:ext cx="324110" cy="216024"/>
          </a:xfrm>
          <a:prstGeom prst="straightConnector1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>
            <a:off x="1115616" y="6021288"/>
            <a:ext cx="2592288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81098549"/>
      </p:ext>
    </p:extLst>
  </p:cSld>
  <p:clrMapOvr>
    <a:masterClrMapping/>
  </p:clrMapOvr>
</p:sld>
</file>

<file path=ppt/theme/theme1.xml><?xml version="1.0" encoding="utf-8"?>
<a:theme xmlns:a="http://schemas.openxmlformats.org/drawingml/2006/main" name="CS152-SP98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CS152-SP98">
      <a:majorFont>
        <a:latin typeface="楷体_GB2312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63500" tIns="97200" rIns="63500" bIns="61200" numCol="1" anchor="t" anchorCtr="0" compatLnSpc="1">
        <a:prstTxWarp prst="textNoShape">
          <a:avLst/>
        </a:prstTxWarp>
        <a:spAutoFit/>
      </a:bodyPr>
      <a:lstStyle>
        <a:defPPr marL="668338" marR="0" indent="-193675" algn="l" defTabSz="914400" rtl="0" eaLnBrk="0" fontAlgn="base" latinLnBrk="0" hangingPunct="0">
          <a:lnSpc>
            <a:spcPct val="85000"/>
          </a:lnSpc>
          <a:spcBef>
            <a:spcPct val="40000"/>
          </a:spcBef>
          <a:spcAft>
            <a:spcPct val="0"/>
          </a:spcAft>
          <a:buClr>
            <a:srgbClr val="001ADC"/>
          </a:buClr>
          <a:buSzPct val="100000"/>
          <a:buFont typeface="Wingdings" pitchFamily="2" charset="2"/>
          <a:buChar char="Ø"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63500" tIns="97200" rIns="63500" bIns="61200" numCol="1" anchor="t" anchorCtr="0" compatLnSpc="1">
        <a:prstTxWarp prst="textNoShape">
          <a:avLst/>
        </a:prstTxWarp>
        <a:spAutoFit/>
      </a:bodyPr>
      <a:lstStyle>
        <a:defPPr marL="668338" marR="0" indent="-193675" algn="l" defTabSz="914400" rtl="0" eaLnBrk="0" fontAlgn="base" latinLnBrk="0" hangingPunct="0">
          <a:lnSpc>
            <a:spcPct val="85000"/>
          </a:lnSpc>
          <a:spcBef>
            <a:spcPct val="40000"/>
          </a:spcBef>
          <a:spcAft>
            <a:spcPct val="0"/>
          </a:spcAft>
          <a:buClr>
            <a:srgbClr val="001ADC"/>
          </a:buClr>
          <a:buSzPct val="100000"/>
          <a:buFont typeface="Wingdings" pitchFamily="2" charset="2"/>
          <a:buChar char="Ø"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S152-SP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2-SP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</TotalTime>
  <Pages>47</Pages>
  <Words>1105</Words>
  <Application>Microsoft Office PowerPoint</Application>
  <PresentationFormat>信纸(8.5x11 英寸)</PresentationFormat>
  <Paragraphs>97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黑体</vt:lpstr>
      <vt:lpstr>华文行楷</vt:lpstr>
      <vt:lpstr>楷体_GB2312</vt:lpstr>
      <vt:lpstr>Arial</vt:lpstr>
      <vt:lpstr>Times New Roman</vt:lpstr>
      <vt:lpstr>Wingdings</vt:lpstr>
      <vt:lpstr>CS152-SP98</vt:lpstr>
      <vt:lpstr>X86汇编语言程序设计 ——寻址方式与指令系统 </vt:lpstr>
      <vt:lpstr>第二部分：寻址方式和指令系统</vt:lpstr>
      <vt:lpstr>2.7 控制转移指令（指令清单）</vt:lpstr>
      <vt:lpstr>条件转移指令</vt:lpstr>
      <vt:lpstr>循环指令</vt:lpstr>
      <vt:lpstr>无条件转移指令JMP JMP  标号|寄存器操作数|内存操作数</vt:lpstr>
      <vt:lpstr>子程序定义与CALL、RET指令</vt:lpstr>
      <vt:lpstr>2.8 与转移指令有关的寻址方式</vt:lpstr>
      <vt:lpstr>与长地址有关的指令（举例）</vt:lpstr>
      <vt:lpstr>2.9 处理器指令及其他指令</vt:lpstr>
      <vt:lpstr>指令练习的综合例子</vt:lpstr>
      <vt:lpstr>课后练习（建议手写答案）</vt:lpstr>
    </vt:vector>
  </TitlesOfParts>
  <Company>BUAA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lxd</dc:creator>
  <cp:lastModifiedBy>Admin</cp:lastModifiedBy>
  <cp:revision>289</cp:revision>
  <cp:lastPrinted>1999-08-22T22:40:57Z</cp:lastPrinted>
  <dcterms:created xsi:type="dcterms:W3CDTF">1997-08-19T16:58:46Z</dcterms:created>
  <dcterms:modified xsi:type="dcterms:W3CDTF">2023-03-06T06:27:39Z</dcterms:modified>
</cp:coreProperties>
</file>