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4" r:id="rId2"/>
    <p:sldId id="328" r:id="rId3"/>
    <p:sldId id="406" r:id="rId4"/>
    <p:sldId id="386" r:id="rId5"/>
    <p:sldId id="396" r:id="rId6"/>
    <p:sldId id="397" r:id="rId7"/>
    <p:sldId id="398" r:id="rId8"/>
    <p:sldId id="399" r:id="rId9"/>
    <p:sldId id="402" r:id="rId10"/>
    <p:sldId id="401" r:id="rId11"/>
    <p:sldId id="403" r:id="rId12"/>
    <p:sldId id="404" r:id="rId13"/>
    <p:sldId id="405" r:id="rId14"/>
    <p:sldId id="400" r:id="rId15"/>
    <p:sldId id="380" r:id="rId16"/>
  </p:sldIdLst>
  <p:sldSz cx="9144000" cy="6858000" type="letter"/>
  <p:notesSz cx="6991350" cy="92821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C6341AF-47CD-476C-8BE2-20674A63FB37}">
          <p14:sldIdLst>
            <p14:sldId id="324"/>
            <p14:sldId id="328"/>
            <p14:sldId id="406"/>
            <p14:sldId id="386"/>
            <p14:sldId id="396"/>
            <p14:sldId id="397"/>
            <p14:sldId id="398"/>
            <p14:sldId id="399"/>
            <p14:sldId id="402"/>
            <p14:sldId id="401"/>
            <p14:sldId id="403"/>
            <p14:sldId id="404"/>
            <p14:sldId id="405"/>
            <p14:sldId id="400"/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35CA1"/>
    <a:srgbClr val="05AD01"/>
    <a:srgbClr val="07FB01"/>
    <a:srgbClr val="FFFF17"/>
    <a:srgbClr val="001ADC"/>
    <a:srgbClr val="00BE00"/>
    <a:srgbClr val="FF0000"/>
    <a:srgbClr val="0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/>
  </p:normalViewPr>
  <p:slideViewPr>
    <p:cSldViewPr>
      <p:cViewPr varScale="1">
        <p:scale>
          <a:sx n="96" d="100"/>
          <a:sy n="96" d="100"/>
        </p:scale>
        <p:origin x="20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230" y="-96"/>
      </p:cViewPr>
      <p:guideLst>
        <p:guide orient="horz" pos="2923"/>
        <p:guide pos="220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930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596900"/>
            <a:ext cx="46228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5463" y="4408488"/>
            <a:ext cx="6026150" cy="417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017" tIns="45201" rIns="92017" bIns="452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4120651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4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78075" y="2020888"/>
            <a:ext cx="5054600" cy="368300"/>
          </a:xfrm>
        </p:spPr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3254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697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153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333375"/>
            <a:ext cx="1962150" cy="3019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734050" cy="3019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72533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683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1028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2324100"/>
            <a:ext cx="3848100" cy="1028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694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556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87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910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759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573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9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768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677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333375"/>
            <a:ext cx="525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标题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This is our 1st Level Bullet</a:t>
            </a:r>
          </a:p>
          <a:p>
            <a:pPr lvl="1"/>
            <a:r>
              <a:rPr lang="en-US" altLang="zh-CN"/>
              <a:t>This is our 2nd level bullet</a:t>
            </a:r>
          </a:p>
          <a:p>
            <a:pPr lvl="2"/>
            <a:r>
              <a:rPr lang="en-US" altLang="zh-CN"/>
              <a:t>This is our 3rd level bullet</a:t>
            </a:r>
          </a:p>
          <a:p>
            <a:pPr lvl="0"/>
            <a:r>
              <a:rPr lang="en-US" altLang="zh-CN"/>
              <a:t>This is our next 1st Level Bullet</a:t>
            </a:r>
          </a:p>
          <a:p>
            <a:pPr lvl="1"/>
            <a:r>
              <a:rPr lang="en-US" altLang="zh-CN"/>
              <a:t>This is our 2nd level bullet</a:t>
            </a:r>
          </a:p>
          <a:p>
            <a:pPr lvl="2"/>
            <a:r>
              <a:rPr lang="en-US" altLang="zh-CN"/>
              <a:t>This is our 3rd level bullet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11188" y="765175"/>
            <a:ext cx="8059737" cy="0"/>
          </a:xfrm>
          <a:prstGeom prst="line">
            <a:avLst/>
          </a:prstGeom>
          <a:noFill/>
          <a:ln w="47625" cmpd="thickThin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284163" indent="-284163" algn="l" rtl="0" eaLnBrk="0" fontAlgn="base" hangingPunct="0">
        <a:lnSpc>
          <a:spcPct val="75000"/>
        </a:lnSpc>
        <a:spcBef>
          <a:spcPct val="65000"/>
        </a:spcBef>
        <a:spcAft>
          <a:spcPct val="0"/>
        </a:spcAft>
        <a:buClr>
          <a:srgbClr val="FF0000"/>
        </a:buClr>
        <a:buSzPct val="100000"/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68338" indent="-193675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001ADC"/>
        </a:buClr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  <a:ea typeface="+mn-ea"/>
        </a:defRPr>
      </a:lvl2pPr>
      <a:lvl3pPr marL="1050925" indent="-1920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05AD01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3pPr>
      <a:lvl4pPr marL="1968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501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959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3416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873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4330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825" y="1628775"/>
            <a:ext cx="8569325" cy="2656981"/>
          </a:xfrm>
          <a:noFill/>
        </p:spPr>
        <p:txBody>
          <a:bodyPr wrap="square" tIns="61200" bIns="61200"/>
          <a:lstStyle/>
          <a:p>
            <a:pPr algn="ctr">
              <a:lnSpc>
                <a:spcPct val="150000"/>
              </a:lnSpc>
            </a:pPr>
            <a:r>
              <a:rPr lang="en-US" altLang="zh-CN" sz="4800" i="0" dirty="0">
                <a:solidFill>
                  <a:schemeClr val="accent1"/>
                </a:solidFill>
              </a:rPr>
              <a:t>X86</a:t>
            </a:r>
            <a:r>
              <a:rPr lang="zh-CN" altLang="en-US" sz="4800" i="0" dirty="0">
                <a:solidFill>
                  <a:schemeClr val="accent1"/>
                </a:solidFill>
              </a:rPr>
              <a:t>汇编语言程序设计</a:t>
            </a:r>
            <a:br>
              <a:rPr lang="en-US" altLang="zh-CN" sz="4800" i="0" dirty="0">
                <a:solidFill>
                  <a:schemeClr val="accent1"/>
                </a:solidFill>
              </a:rPr>
            </a:br>
            <a:r>
              <a:rPr lang="en-US" altLang="zh-CN" sz="2800" i="0" dirty="0">
                <a:solidFill>
                  <a:schemeClr val="tx1"/>
                </a:solidFill>
              </a:rPr>
              <a:t>——</a:t>
            </a:r>
            <a:r>
              <a:rPr lang="zh-CN" altLang="en-US" sz="2800" i="0" dirty="0">
                <a:solidFill>
                  <a:schemeClr val="tx1"/>
                </a:solidFill>
              </a:rPr>
              <a:t>程序设计</a:t>
            </a:r>
            <a:r>
              <a:rPr lang="en-US" altLang="zh-CN" sz="2800" i="0" dirty="0">
                <a:solidFill>
                  <a:schemeClr val="tx1"/>
                </a:solidFill>
              </a:rPr>
              <a:t>1</a:t>
            </a:r>
            <a:r>
              <a:rPr lang="zh-CN" altLang="en-US" sz="2800" i="0" dirty="0">
                <a:solidFill>
                  <a:schemeClr val="tx1"/>
                </a:solidFill>
              </a:rPr>
              <a:t>：数制转换与乘除法</a:t>
            </a:r>
            <a:br>
              <a:rPr lang="zh-CN" altLang="en-US" sz="4800" i="0" dirty="0">
                <a:solidFill>
                  <a:schemeClr val="accent1"/>
                </a:solidFill>
              </a:rPr>
            </a:br>
            <a:endParaRPr lang="zh-CN" altLang="en-US" sz="4000" i="0" dirty="0">
              <a:solidFill>
                <a:schemeClr val="tx2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933825"/>
            <a:ext cx="6769100" cy="1122706"/>
          </a:xfrm>
          <a:noFill/>
        </p:spPr>
        <p:txBody>
          <a:bodyPr tIns="97200" bIns="97200"/>
          <a:lstStyle/>
          <a:p>
            <a:pPr algn="l"/>
            <a:r>
              <a:rPr lang="zh-CN" altLang="en-US" sz="2800" b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北航计算机学院       熊桂喜</a:t>
            </a:r>
            <a:endParaRPr lang="en-US" altLang="zh-CN" sz="2800" b="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800" b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电子邮件</a:t>
            </a:r>
            <a:r>
              <a:rPr lang="zh-CN" altLang="en-US" sz="2800" b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xiongguixi@buaa.edu.cn</a:t>
            </a:r>
            <a:endParaRPr lang="en-US" altLang="zh-CN" sz="28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5.9</a:t>
            </a:r>
            <a:r>
              <a:rPr lang="zh-CN" altLang="en-US" dirty="0"/>
              <a:t>：冒泡排序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4886106" cy="5040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124744"/>
            <a:ext cx="4323184" cy="6620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4139952" y="1052736"/>
            <a:ext cx="4392488" cy="792088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H="1">
            <a:off x="3059832" y="1844824"/>
            <a:ext cx="1080120" cy="936104"/>
          </a:xfrm>
          <a:prstGeom prst="straightConnector1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683568" y="2852936"/>
            <a:ext cx="3456384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1593806" y="4509120"/>
            <a:ext cx="1466026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1593806" y="4797152"/>
            <a:ext cx="1466026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1593806" y="4941168"/>
            <a:ext cx="1466026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4897232" y="4547853"/>
            <a:ext cx="3203159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2"/>
                </a:solidFill>
              </a:rPr>
              <a:t>已知循环次数，内外循环都用</a:t>
            </a:r>
            <a:r>
              <a:rPr lang="en-US" altLang="zh-CN" sz="1200" dirty="0">
                <a:solidFill>
                  <a:schemeClr val="accent2"/>
                </a:solidFill>
              </a:rPr>
              <a:t>CX</a:t>
            </a:r>
            <a:r>
              <a:rPr lang="zh-CN" altLang="en-US" sz="1200" dirty="0">
                <a:solidFill>
                  <a:schemeClr val="accent2"/>
                </a:solidFill>
              </a:rPr>
              <a:t>控制循环次数；如果不知道，就用条件判断：设一个标志灯（寄存器、内存变量）</a:t>
            </a:r>
            <a:endParaRPr lang="en-US" altLang="zh-CN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5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5.9</a:t>
            </a:r>
            <a:r>
              <a:rPr lang="zh-CN" altLang="en-US" dirty="0"/>
              <a:t>：冒泡排序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5094797" cy="4896544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 bwMode="auto">
          <a:xfrm>
            <a:off x="1763688" y="2276872"/>
            <a:ext cx="316835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1763688" y="1413059"/>
            <a:ext cx="2088232" cy="445047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40841" y="2996952"/>
            <a:ext cx="863407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2"/>
                </a:solidFill>
              </a:rPr>
              <a:t>冒泡排序</a:t>
            </a:r>
            <a:endParaRPr lang="en-US" altLang="zh-CN" sz="1200" dirty="0">
              <a:solidFill>
                <a:schemeClr val="accent2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4050173" y="2060848"/>
            <a:ext cx="593835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827584" y="3010233"/>
            <a:ext cx="4536504" cy="3083063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93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6712"/>
            <a:ext cx="4928616" cy="28072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43920"/>
            <a:ext cx="4066032" cy="17190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784717"/>
            <a:ext cx="3672408" cy="1734428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5.9</a:t>
            </a:r>
            <a:r>
              <a:rPr lang="zh-CN" altLang="en-US" dirty="0"/>
              <a:t>：冒泡排序</a:t>
            </a:r>
            <a:r>
              <a:rPr lang="en-US" altLang="zh-CN" dirty="0"/>
              <a:t>-3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4139952" y="4725144"/>
            <a:ext cx="3744416" cy="180020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691680" y="4077072"/>
            <a:ext cx="1800200" cy="432048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672468" y="2924944"/>
            <a:ext cx="1800200" cy="432048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17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416750" cy="292259"/>
          </a:xfrm>
        </p:spPr>
        <p:txBody>
          <a:bodyPr/>
          <a:lstStyle/>
          <a:p>
            <a:r>
              <a:rPr lang="zh-CN" altLang="en-US" sz="1800" i="0" dirty="0">
                <a:solidFill>
                  <a:srgbClr val="063DE8"/>
                </a:solidFill>
              </a:rPr>
              <a:t>内存中的值转换为十进制</a:t>
            </a:r>
            <a:r>
              <a:rPr lang="en-US" altLang="zh-CN" sz="1800" i="0" dirty="0">
                <a:solidFill>
                  <a:srgbClr val="063DE8"/>
                </a:solidFill>
              </a:rPr>
              <a:t>ASCII</a:t>
            </a:r>
            <a:r>
              <a:rPr lang="zh-CN" altLang="en-US" sz="1800" i="0" dirty="0">
                <a:solidFill>
                  <a:srgbClr val="063DE8"/>
                </a:solidFill>
              </a:rPr>
              <a:t>码（子程序）</a:t>
            </a:r>
            <a:r>
              <a:rPr lang="en-US" altLang="zh-CN" sz="1800" i="0" dirty="0">
                <a:solidFill>
                  <a:srgbClr val="063DE8"/>
                </a:solidFill>
              </a:rPr>
              <a:t>,</a:t>
            </a:r>
            <a:r>
              <a:rPr lang="zh-CN" altLang="en-US" sz="1800" i="0" dirty="0">
                <a:solidFill>
                  <a:schemeClr val="accent1"/>
                </a:solidFill>
              </a:rPr>
              <a:t>第</a:t>
            </a:r>
            <a:r>
              <a:rPr lang="en-US" altLang="zh-CN" sz="1800" i="0" dirty="0">
                <a:solidFill>
                  <a:schemeClr val="accent1"/>
                </a:solidFill>
              </a:rPr>
              <a:t>6</a:t>
            </a:r>
            <a:r>
              <a:rPr lang="zh-CN" altLang="en-US" sz="1800" i="0" dirty="0">
                <a:solidFill>
                  <a:schemeClr val="accent1"/>
                </a:solidFill>
              </a:rPr>
              <a:t>章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908719"/>
            <a:ext cx="5184502" cy="5535387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863588" y="1052736"/>
            <a:ext cx="504056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1835696" y="3429000"/>
            <a:ext cx="3096344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827584" y="3789040"/>
            <a:ext cx="5936660" cy="79208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31840" y="1283180"/>
            <a:ext cx="3632404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2"/>
                </a:solidFill>
              </a:rPr>
              <a:t>子程序进入时，保护可能用到的寄存器</a:t>
            </a:r>
            <a:endParaRPr lang="en-US" altLang="zh-CN" sz="1200" dirty="0">
              <a:solidFill>
                <a:schemeClr val="accent2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835696" y="1124744"/>
            <a:ext cx="1008112" cy="64807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43808" y="5671385"/>
            <a:ext cx="3632404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2"/>
                </a:solidFill>
              </a:rPr>
              <a:t>子程序返回时，恢复保护的寄存器</a:t>
            </a:r>
            <a:endParaRPr lang="en-US" altLang="zh-CN" sz="1200" dirty="0">
              <a:solidFill>
                <a:schemeClr val="accent2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835696" y="5471999"/>
            <a:ext cx="1008112" cy="64807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60010" y="3453708"/>
            <a:ext cx="3632404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2"/>
                </a:solidFill>
              </a:rPr>
              <a:t>利用</a:t>
            </a:r>
            <a:r>
              <a:rPr lang="en-US" altLang="zh-CN" sz="1200" dirty="0">
                <a:solidFill>
                  <a:schemeClr val="accent2"/>
                </a:solidFill>
              </a:rPr>
              <a:t>BX</a:t>
            </a:r>
            <a:r>
              <a:rPr lang="zh-CN" altLang="en-US" sz="1200" dirty="0">
                <a:solidFill>
                  <a:schemeClr val="accent2"/>
                </a:solidFill>
              </a:rPr>
              <a:t>做标志，判断前导</a:t>
            </a:r>
            <a:r>
              <a:rPr lang="en-US" altLang="zh-CN" sz="1200" dirty="0">
                <a:solidFill>
                  <a:schemeClr val="accent2"/>
                </a:solidFill>
              </a:rPr>
              <a:t>0</a:t>
            </a:r>
            <a:r>
              <a:rPr lang="zh-CN" altLang="en-US" sz="1200" dirty="0">
                <a:solidFill>
                  <a:schemeClr val="accent2"/>
                </a:solidFill>
              </a:rPr>
              <a:t>，不显示前导</a:t>
            </a:r>
            <a:r>
              <a:rPr lang="en-US" altLang="zh-CN" sz="1200" dirty="0">
                <a:solidFill>
                  <a:schemeClr val="accent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6382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6.4</a:t>
            </a:r>
            <a:r>
              <a:rPr lang="zh-CN" altLang="en-US" dirty="0"/>
              <a:t>：乘法子程序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517232"/>
            <a:ext cx="4380368" cy="67886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9" y="839837"/>
            <a:ext cx="4154424" cy="43952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971600" y="5445224"/>
            <a:ext cx="4392488" cy="79208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63688" y="2276872"/>
            <a:ext cx="1728192" cy="79208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16016" y="2423617"/>
            <a:ext cx="1368152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2"/>
                </a:solidFill>
              </a:rPr>
              <a:t>输入字符过滤</a:t>
            </a:r>
            <a:endParaRPr lang="en-US" altLang="zh-CN" sz="1200" dirty="0">
              <a:solidFill>
                <a:schemeClr val="accent2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835696" y="3212976"/>
            <a:ext cx="2232248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4716016" y="2963677"/>
            <a:ext cx="3096344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200" dirty="0">
                <a:solidFill>
                  <a:schemeClr val="accent2"/>
                </a:solidFill>
              </a:rPr>
              <a:t>‘0’-’9’</a:t>
            </a:r>
            <a:r>
              <a:rPr lang="zh-CN" altLang="en-US" sz="1200" dirty="0">
                <a:solidFill>
                  <a:schemeClr val="accent2"/>
                </a:solidFill>
              </a:rPr>
              <a:t>变为</a:t>
            </a:r>
            <a:r>
              <a:rPr lang="en-US" altLang="zh-CN" sz="1200" dirty="0">
                <a:solidFill>
                  <a:schemeClr val="accent2"/>
                </a:solidFill>
              </a:rPr>
              <a:t>0-9</a:t>
            </a:r>
            <a:r>
              <a:rPr lang="zh-CN" altLang="en-US" sz="1200" dirty="0">
                <a:solidFill>
                  <a:schemeClr val="accent2"/>
                </a:solidFill>
              </a:rPr>
              <a:t>，也可以 </a:t>
            </a:r>
            <a:r>
              <a:rPr lang="en-US" altLang="zh-CN" sz="1200" dirty="0">
                <a:solidFill>
                  <a:schemeClr val="accent2"/>
                </a:solidFill>
              </a:rPr>
              <a:t>AND AL</a:t>
            </a:r>
            <a:r>
              <a:rPr lang="zh-CN" altLang="en-US" sz="1200" dirty="0">
                <a:solidFill>
                  <a:schemeClr val="accent2"/>
                </a:solidFill>
              </a:rPr>
              <a:t>，</a:t>
            </a:r>
            <a:r>
              <a:rPr lang="en-US" altLang="zh-CN" sz="1200" dirty="0">
                <a:solidFill>
                  <a:schemeClr val="accent2"/>
                </a:solidFill>
              </a:rPr>
              <a:t>0Fh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763688" y="3645024"/>
            <a:ext cx="172819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1835696" y="1700808"/>
            <a:ext cx="172819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3815916" y="1568499"/>
            <a:ext cx="4356484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200" dirty="0">
                <a:solidFill>
                  <a:schemeClr val="accent2"/>
                </a:solidFill>
              </a:rPr>
              <a:t>AX,BX,CX,DX</a:t>
            </a:r>
            <a:r>
              <a:rPr lang="zh-CN" altLang="en-US" sz="1200" dirty="0">
                <a:solidFill>
                  <a:schemeClr val="accent2"/>
                </a:solidFill>
              </a:rPr>
              <a:t>不够用了，借用</a:t>
            </a:r>
            <a:r>
              <a:rPr lang="en-US" altLang="zh-CN" sz="1200" dirty="0">
                <a:solidFill>
                  <a:schemeClr val="accent2"/>
                </a:solidFill>
              </a:rPr>
              <a:t>SI</a:t>
            </a:r>
            <a:r>
              <a:rPr lang="zh-CN" altLang="en-US" sz="1200" dirty="0">
                <a:solidFill>
                  <a:schemeClr val="accent2"/>
                </a:solidFill>
              </a:rPr>
              <a:t>；也可以设置一个中间变量</a:t>
            </a:r>
            <a:endParaRPr lang="en-US" altLang="zh-CN" sz="1200" dirty="0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97456" y="257977"/>
            <a:ext cx="4356484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1"/>
                </a:solidFill>
              </a:rPr>
              <a:t>算法思路：输入</a:t>
            </a:r>
            <a:r>
              <a:rPr lang="en-US" altLang="zh-CN" sz="1200" dirty="0">
                <a:solidFill>
                  <a:schemeClr val="accent1"/>
                </a:solidFill>
              </a:rPr>
              <a:t>1</a:t>
            </a:r>
            <a:r>
              <a:rPr lang="zh-CN" altLang="en-US" sz="1200" dirty="0">
                <a:solidFill>
                  <a:schemeClr val="accent1"/>
                </a:solidFill>
              </a:rPr>
              <a:t>个数字后，上次的乘积要乘以</a:t>
            </a:r>
            <a:r>
              <a:rPr lang="en-US" altLang="zh-CN" sz="1200" dirty="0">
                <a:solidFill>
                  <a:schemeClr val="accent1"/>
                </a:solidFill>
              </a:rPr>
              <a:t>10</a:t>
            </a:r>
            <a:r>
              <a:rPr lang="zh-CN" altLang="en-US" sz="1200" dirty="0">
                <a:solidFill>
                  <a:schemeClr val="accent1"/>
                </a:solidFill>
              </a:rPr>
              <a:t>；再加上本次数字。</a:t>
            </a:r>
            <a:endParaRPr lang="en-US" altLang="zh-CN" sz="1200" dirty="0">
              <a:solidFill>
                <a:schemeClr val="accent1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283968" y="183483"/>
            <a:ext cx="4277224" cy="478273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987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课后练习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136904" cy="11439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做一遍讲义中的例题</a:t>
            </a:r>
            <a:r>
              <a:rPr lang="en-US" altLang="zh-CN" sz="2000" dirty="0"/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（看懂？记住的标准？应用的标准？）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完成上机实验（</a:t>
            </a:r>
            <a:r>
              <a:rPr lang="en-US" altLang="zh-CN" sz="2000" dirty="0"/>
              <a:t>3</a:t>
            </a:r>
            <a:r>
              <a:rPr lang="zh-CN" altLang="en-US" sz="2000" dirty="0"/>
              <a:t>道题）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85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15616" y="795503"/>
            <a:ext cx="7341753" cy="479747"/>
          </a:xfrm>
        </p:spPr>
        <p:txBody>
          <a:bodyPr/>
          <a:lstStyle/>
          <a:p>
            <a:pPr algn="ctr"/>
            <a:r>
              <a:rPr lang="zh-CN" altLang="en-US" sz="3200" i="0" dirty="0"/>
              <a:t>第四部分：关键汇编程序设计</a:t>
            </a:r>
            <a:r>
              <a:rPr lang="en-US" altLang="zh-CN" sz="3200" i="0" dirty="0"/>
              <a:t>(</a:t>
            </a:r>
            <a:r>
              <a:rPr lang="zh-CN" altLang="en-US" sz="3200" i="0" dirty="0"/>
              <a:t>第</a:t>
            </a:r>
            <a:r>
              <a:rPr lang="en-US" altLang="zh-CN" sz="3200" i="0" dirty="0"/>
              <a:t>5-6</a:t>
            </a:r>
            <a:r>
              <a:rPr lang="zh-CN" altLang="en-US" sz="3200" i="0" dirty="0"/>
              <a:t>章</a:t>
            </a:r>
            <a:r>
              <a:rPr lang="en-US" altLang="zh-CN" sz="3200" i="0" dirty="0"/>
              <a:t>)</a:t>
            </a:r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1410024" y="1636920"/>
            <a:ext cx="6480175" cy="1584746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133200" rIns="63500" bIns="133200">
            <a:spAutoFit/>
          </a:bodyPr>
          <a:lstStyle>
            <a:lvl1pPr marL="609600" indent="-609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1700" indent="-4572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一、数制转换及乘除法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chemeClr val="accent2"/>
                </a:solidFill>
              </a:rPr>
              <a:t>基本程序结构的运用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>
                <a:solidFill>
                  <a:schemeClr val="accent2"/>
                </a:solidFill>
              </a:rPr>
              <a:t>十六进制值转换</a:t>
            </a:r>
            <a:r>
              <a:rPr lang="zh-CN" altLang="en-US" dirty="0">
                <a:solidFill>
                  <a:schemeClr val="accent2"/>
                </a:solidFill>
              </a:rPr>
              <a:t>成十进制</a:t>
            </a:r>
            <a:r>
              <a:rPr lang="en-US" altLang="zh-CN" dirty="0">
                <a:solidFill>
                  <a:schemeClr val="accent2"/>
                </a:solidFill>
              </a:rPr>
              <a:t>ASCII</a:t>
            </a:r>
            <a:r>
              <a:rPr lang="zh-CN" altLang="en-US" dirty="0">
                <a:solidFill>
                  <a:schemeClr val="accent2"/>
                </a:solidFill>
              </a:rPr>
              <a:t>码（除法）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chemeClr val="accent2"/>
                </a:solidFill>
              </a:rPr>
              <a:t>输入的十进制数转换成十六进制值（乘法）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403349" y="4941168"/>
            <a:ext cx="6480175" cy="1584746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133200" rIns="63500" bIns="133200">
            <a:spAutoFit/>
          </a:bodyPr>
          <a:lstStyle>
            <a:lvl1pPr marL="609600" indent="-609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1700" indent="-4572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None/>
            </a:pPr>
            <a:r>
              <a:rPr lang="zh-CN" altLang="en-US" sz="2400" dirty="0"/>
              <a:t>三、子程序和跳转表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跳转表</a:t>
            </a:r>
            <a:endParaRPr lang="en-US" altLang="zh-CN" dirty="0"/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子程序参数传递</a:t>
            </a:r>
            <a:endParaRPr lang="en-US" altLang="zh-CN" dirty="0"/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递归子程序与堆栈</a:t>
            </a:r>
            <a:endParaRPr lang="en-US" altLang="zh-CN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403348" y="3459077"/>
            <a:ext cx="6480175" cy="1238498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133200" rIns="63500" bIns="133200">
            <a:spAutoFit/>
          </a:bodyPr>
          <a:lstStyle>
            <a:lvl1pPr marL="609600" indent="-609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1700" indent="-4572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None/>
            </a:pPr>
            <a:r>
              <a:rPr lang="zh-CN" altLang="en-US" sz="2400" dirty="0"/>
              <a:t>二、字符串处理</a:t>
            </a:r>
            <a:endParaRPr lang="zh-CN" altLang="en-US" dirty="0"/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字符串指令及运用</a:t>
            </a:r>
            <a:endParaRPr lang="en-US" altLang="zh-CN" dirty="0"/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字符串相关的复制、比较、查找、插入、删除及组合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5,6</a:t>
            </a:r>
            <a:r>
              <a:rPr lang="zh-CN" altLang="en-US" dirty="0"/>
              <a:t>章的学习方法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72512"/>
            <a:ext cx="8136904" cy="215648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看讲义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看课件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按照</a:t>
            </a:r>
            <a:r>
              <a:rPr lang="zh-CN" altLang="en-US" dirty="0">
                <a:solidFill>
                  <a:srgbClr val="FF0000"/>
                </a:solidFill>
              </a:rPr>
              <a:t>要求</a:t>
            </a:r>
            <a:r>
              <a:rPr lang="zh-CN" altLang="en-US" sz="2000" dirty="0">
                <a:solidFill>
                  <a:srgbClr val="535CA1"/>
                </a:solidFill>
              </a:rPr>
              <a:t>（见下页清单）</a:t>
            </a:r>
            <a:r>
              <a:rPr lang="zh-CN" altLang="en-US" dirty="0"/>
              <a:t>“做”例题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/>
              <a:t>进度控制：第</a:t>
            </a:r>
            <a:r>
              <a:rPr lang="en-US" altLang="zh-CN" dirty="0"/>
              <a:t>5-6</a:t>
            </a:r>
            <a:r>
              <a:rPr lang="zh-CN" altLang="en-US" dirty="0"/>
              <a:t>章的全部内容，可顺序看，也可跳着看</a:t>
            </a:r>
          </a:p>
        </p:txBody>
      </p:sp>
    </p:spTree>
    <p:extLst>
      <p:ext uri="{BB962C8B-B14F-4D97-AF65-F5344CB8AC3E}">
        <p14:creationId xmlns:p14="http://schemas.microsoft.com/office/powerpoint/2010/main" val="396818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200726" cy="372603"/>
          </a:xfrm>
        </p:spPr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基本程序结构的运用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713" y="981705"/>
            <a:ext cx="7848600" cy="29751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600" dirty="0"/>
              <a:t>灵活运用指令、寻址方式构造程序块、子程序</a:t>
            </a:r>
            <a:endParaRPr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86" y="1286400"/>
            <a:ext cx="5388864" cy="11917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16448" y="1572331"/>
            <a:ext cx="2347117" cy="81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</a:rPr>
              <a:t>关键点：间接寻址</a:t>
            </a:r>
            <a:br>
              <a:rPr lang="en-US" altLang="zh-CN" sz="1600" dirty="0">
                <a:solidFill>
                  <a:schemeClr val="accent2"/>
                </a:solidFill>
              </a:rPr>
            </a:br>
            <a:r>
              <a:rPr lang="en-US" altLang="zh-CN" sz="1600" dirty="0">
                <a:solidFill>
                  <a:schemeClr val="accent2"/>
                </a:solidFill>
              </a:rPr>
              <a:t>   </a:t>
            </a:r>
            <a:r>
              <a:rPr lang="zh-CN" altLang="en-US" sz="1600" dirty="0">
                <a:solidFill>
                  <a:schemeClr val="accent2"/>
                </a:solidFill>
              </a:rPr>
              <a:t>条件设置、循环构造</a:t>
            </a:r>
            <a:endParaRPr lang="en-US" altLang="zh-CN" sz="1600" dirty="0">
              <a:solidFill>
                <a:schemeClr val="accent2"/>
              </a:solidFill>
            </a:endParaRPr>
          </a:p>
          <a:p>
            <a:r>
              <a:rPr lang="zh-CN" altLang="en-US" sz="1600" dirty="0">
                <a:solidFill>
                  <a:schemeClr val="accent2"/>
                </a:solidFill>
              </a:rPr>
              <a:t>数据驱动</a:t>
            </a:r>
            <a:r>
              <a:rPr lang="en-US" altLang="zh-CN" sz="1600" dirty="0">
                <a:solidFill>
                  <a:schemeClr val="accent2"/>
                </a:solidFill>
              </a:rPr>
              <a:t>(</a:t>
            </a:r>
            <a:r>
              <a:rPr lang="zh-CN" altLang="en-US" sz="1600" dirty="0">
                <a:solidFill>
                  <a:schemeClr val="accent2"/>
                </a:solidFill>
              </a:rPr>
              <a:t>先构造数据</a:t>
            </a:r>
            <a:r>
              <a:rPr lang="en-US" altLang="zh-CN" sz="1600" dirty="0">
                <a:solidFill>
                  <a:schemeClr val="accent2"/>
                </a:solidFill>
              </a:rPr>
              <a:t>)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323528" y="5354770"/>
            <a:ext cx="3960440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4163" indent="-284163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8338" indent="-1936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50925" indent="-1920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5AD01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968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501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59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416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73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330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 kern="0" dirty="0"/>
              <a:t>主要编程算法：数制转换、字符串处理</a:t>
            </a:r>
            <a:endParaRPr lang="en-US" altLang="zh-CN" sz="1600" kern="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33303"/>
            <a:ext cx="2091089" cy="97340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074" y="4258611"/>
            <a:ext cx="2430079" cy="75456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 bwMode="auto">
          <a:xfrm>
            <a:off x="846718" y="2934538"/>
            <a:ext cx="3168278" cy="1066259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808305" y="4212473"/>
            <a:ext cx="3238128" cy="892574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44882" y="4435065"/>
            <a:ext cx="890542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2"/>
                </a:solidFill>
              </a:rPr>
              <a:t>返回</a:t>
            </a:r>
            <a:r>
              <a:rPr lang="en-US" altLang="zh-CN" sz="1200" dirty="0">
                <a:solidFill>
                  <a:schemeClr val="accent2"/>
                </a:solidFill>
              </a:rPr>
              <a:t>DOS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634" y="2969669"/>
            <a:ext cx="2936294" cy="99599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827584" y="3631120"/>
            <a:ext cx="1224135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dirty="0">
                <a:solidFill>
                  <a:schemeClr val="accent2"/>
                </a:solidFill>
              </a:rPr>
              <a:t>初始化</a:t>
            </a:r>
            <a:endParaRPr lang="en-US" altLang="zh-CN" sz="1600" dirty="0">
              <a:solidFill>
                <a:schemeClr val="accent2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987836"/>
            <a:ext cx="4357836" cy="1341849"/>
          </a:xfrm>
          <a:prstGeom prst="rect">
            <a:avLst/>
          </a:prstGeom>
        </p:spPr>
      </p:pic>
      <p:sp>
        <p:nvSpPr>
          <p:cNvPr id="26" name="内容占位符 2"/>
          <p:cNvSpPr txBox="1">
            <a:spLocks/>
          </p:cNvSpPr>
          <p:nvPr/>
        </p:nvSpPr>
        <p:spPr bwMode="auto">
          <a:xfrm>
            <a:off x="463701" y="2554659"/>
            <a:ext cx="7848600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4163" indent="-284163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8338" indent="-1936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50925" indent="-1920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5AD01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968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501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59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416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73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330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 kern="0" dirty="0"/>
              <a:t>掌握主要的伪指令、三段式程序结构、数据定义、初始化、返回</a:t>
            </a:r>
            <a:r>
              <a:rPr lang="en-US" altLang="zh-CN" sz="1600" kern="0" dirty="0"/>
              <a:t>DOS</a:t>
            </a:r>
            <a:r>
              <a:rPr lang="zh-CN" altLang="en-US" sz="1600" kern="0" dirty="0"/>
              <a:t>等</a:t>
            </a:r>
            <a:endParaRPr lang="en-US" altLang="zh-CN" sz="1600" kern="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1" y="5702202"/>
            <a:ext cx="3980688" cy="98145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289826" y="3343017"/>
            <a:ext cx="1450526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2"/>
                </a:solidFill>
              </a:rPr>
              <a:t>返回</a:t>
            </a:r>
            <a:r>
              <a:rPr lang="en-US" altLang="zh-CN" sz="1200" dirty="0">
                <a:solidFill>
                  <a:schemeClr val="accent2"/>
                </a:solidFill>
              </a:rPr>
              <a:t>DOS</a:t>
            </a:r>
            <a:r>
              <a:rPr lang="zh-CN" altLang="en-US" sz="1200" dirty="0">
                <a:solidFill>
                  <a:schemeClr val="accent2"/>
                </a:solidFill>
              </a:rPr>
              <a:t>与</a:t>
            </a:r>
            <a:r>
              <a:rPr lang="en-US" altLang="zh-CN" sz="1200" dirty="0">
                <a:solidFill>
                  <a:schemeClr val="accent2"/>
                </a:solidFill>
              </a:rPr>
              <a:t>PSP</a:t>
            </a:r>
          </a:p>
        </p:txBody>
      </p:sp>
    </p:spTree>
    <p:extLst>
      <p:ext uri="{BB962C8B-B14F-4D97-AF65-F5344CB8AC3E}">
        <p14:creationId xmlns:p14="http://schemas.microsoft.com/office/powerpoint/2010/main" val="345798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632774" cy="372603"/>
          </a:xfrm>
        </p:spPr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5.2:</a:t>
            </a:r>
            <a:r>
              <a:rPr lang="zh-CN" altLang="en-US" dirty="0"/>
              <a:t>查表方式实现</a:t>
            </a:r>
            <a:r>
              <a:rPr lang="en-US" altLang="zh-CN" dirty="0"/>
              <a:t>1</a:t>
            </a:r>
            <a:r>
              <a:rPr lang="zh-CN" altLang="en-US" dirty="0"/>
              <a:t>位</a:t>
            </a:r>
            <a:r>
              <a:rPr lang="en-US" altLang="zh-CN" dirty="0"/>
              <a:t>16</a:t>
            </a:r>
            <a:r>
              <a:rPr lang="zh-CN" altLang="en-US" dirty="0"/>
              <a:t>进制数的显示</a:t>
            </a:r>
            <a:r>
              <a:rPr lang="en-US" altLang="zh-CN" dirty="0"/>
              <a:t>(ASCII</a:t>
            </a:r>
            <a:r>
              <a:rPr lang="zh-CN" altLang="en-US" dirty="0"/>
              <a:t>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4544394" cy="104630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02368"/>
            <a:ext cx="4202079" cy="39102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89" y="5733256"/>
            <a:ext cx="1830834" cy="5121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849189" y="1883016"/>
            <a:ext cx="2138635" cy="3938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63025" y="1913538"/>
            <a:ext cx="2079434" cy="374504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18106" y="1929133"/>
            <a:ext cx="1224135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2"/>
                </a:solidFill>
              </a:rPr>
              <a:t>定义堆栈段</a:t>
            </a:r>
            <a:endParaRPr lang="en-US" altLang="zh-CN" sz="1200" dirty="0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44008" y="2492896"/>
            <a:ext cx="2377434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2"/>
                </a:solidFill>
              </a:rPr>
              <a:t>定义数据段，预留空行</a:t>
            </a:r>
            <a:endParaRPr lang="en-US" altLang="zh-CN" sz="1200" dirty="0">
              <a:solidFill>
                <a:schemeClr val="accent2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640306" y="4077072"/>
            <a:ext cx="1347518" cy="374504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32040" y="4432164"/>
            <a:ext cx="3024336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2"/>
                </a:solidFill>
              </a:rPr>
              <a:t>善用间接寻址</a:t>
            </a:r>
            <a:r>
              <a:rPr lang="en-US" altLang="zh-CN" sz="1200" dirty="0">
                <a:solidFill>
                  <a:schemeClr val="accent2"/>
                </a:solidFill>
              </a:rPr>
              <a:t>(SI,DI,BX; </a:t>
            </a:r>
            <a:r>
              <a:rPr lang="zh-CN" altLang="en-US" sz="1200" dirty="0">
                <a:solidFill>
                  <a:schemeClr val="accent2"/>
                </a:solidFill>
              </a:rPr>
              <a:t>一般不用</a:t>
            </a:r>
            <a:r>
              <a:rPr lang="en-US" altLang="zh-CN" sz="1200" dirty="0">
                <a:solidFill>
                  <a:schemeClr val="accent2"/>
                </a:solidFill>
              </a:rPr>
              <a:t>BP)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908390" y="3269771"/>
            <a:ext cx="2943530" cy="374504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79563" y="4804385"/>
            <a:ext cx="2164375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000" dirty="0">
                <a:solidFill>
                  <a:schemeClr val="accent2"/>
                </a:solidFill>
              </a:rPr>
              <a:t>    MOV AL,HEX</a:t>
            </a:r>
          </a:p>
          <a:p>
            <a:pPr>
              <a:buNone/>
            </a:pPr>
            <a:r>
              <a:rPr lang="en-US" altLang="zh-CN" sz="1000" dirty="0">
                <a:solidFill>
                  <a:schemeClr val="accent2"/>
                </a:solidFill>
              </a:rPr>
              <a:t>    ADD  AL,30h</a:t>
            </a:r>
          </a:p>
          <a:p>
            <a:pPr>
              <a:buNone/>
            </a:pPr>
            <a:r>
              <a:rPr lang="en-US" altLang="zh-CN" sz="1000" dirty="0">
                <a:solidFill>
                  <a:schemeClr val="accent2"/>
                </a:solidFill>
              </a:rPr>
              <a:t>   CMP  AL,39h</a:t>
            </a:r>
          </a:p>
          <a:p>
            <a:pPr>
              <a:buNone/>
            </a:pPr>
            <a:r>
              <a:rPr lang="en-US" altLang="zh-CN" sz="1000" dirty="0">
                <a:solidFill>
                  <a:schemeClr val="accent2"/>
                </a:solidFill>
              </a:rPr>
              <a:t>   JBE   l1</a:t>
            </a:r>
          </a:p>
          <a:p>
            <a:pPr>
              <a:buNone/>
            </a:pPr>
            <a:r>
              <a:rPr lang="en-US" altLang="zh-CN" sz="1000" dirty="0">
                <a:solidFill>
                  <a:schemeClr val="accent2"/>
                </a:solidFill>
              </a:rPr>
              <a:t>   ADD  AL,’A’-’9’-1  ;41h-39h-1=7</a:t>
            </a:r>
          </a:p>
          <a:p>
            <a:pPr>
              <a:buNone/>
            </a:pPr>
            <a:r>
              <a:rPr lang="en-US" altLang="zh-CN" sz="1000" dirty="0">
                <a:solidFill>
                  <a:schemeClr val="accent2"/>
                </a:solidFill>
              </a:rPr>
              <a:t>L1:…….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5148064" y="4725144"/>
            <a:ext cx="2160240" cy="1224136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676743" y="4509869"/>
            <a:ext cx="2865498" cy="790590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4542241" y="5013176"/>
            <a:ext cx="605823" cy="0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文本框 22"/>
          <p:cNvSpPr txBox="1"/>
          <p:nvPr/>
        </p:nvSpPr>
        <p:spPr>
          <a:xfrm>
            <a:off x="7238149" y="5212562"/>
            <a:ext cx="1726339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1"/>
                </a:solidFill>
              </a:rPr>
              <a:t>算法</a:t>
            </a:r>
            <a:r>
              <a:rPr lang="en-US" altLang="zh-CN" sz="1200" dirty="0">
                <a:solidFill>
                  <a:schemeClr val="accent1"/>
                </a:solidFill>
              </a:rPr>
              <a:t>(</a:t>
            </a:r>
            <a:r>
              <a:rPr lang="zh-CN" altLang="en-US" sz="1200" dirty="0">
                <a:solidFill>
                  <a:schemeClr val="accent1"/>
                </a:solidFill>
              </a:rPr>
              <a:t>程序块</a:t>
            </a:r>
            <a:r>
              <a:rPr lang="en-US" altLang="zh-CN" sz="12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87726" y="4691847"/>
            <a:ext cx="1726339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1"/>
                </a:solidFill>
              </a:rPr>
              <a:t>算法</a:t>
            </a:r>
            <a:r>
              <a:rPr lang="en-US" altLang="zh-CN" sz="1200" dirty="0">
                <a:solidFill>
                  <a:schemeClr val="accent1"/>
                </a:solidFill>
              </a:rPr>
              <a:t>(</a:t>
            </a:r>
            <a:r>
              <a:rPr lang="zh-CN" altLang="en-US" sz="1200" dirty="0">
                <a:solidFill>
                  <a:schemeClr val="accent1"/>
                </a:solidFill>
              </a:rPr>
              <a:t>程序块</a:t>
            </a:r>
            <a:r>
              <a:rPr lang="en-US" altLang="zh-CN" sz="12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397132" y="5550882"/>
            <a:ext cx="1033165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200" dirty="0">
                <a:solidFill>
                  <a:schemeClr val="accent2"/>
                </a:solidFill>
              </a:rPr>
              <a:t>ADD AL</a:t>
            </a:r>
            <a:r>
              <a:rPr lang="zh-CN" altLang="en-US" sz="1200" dirty="0">
                <a:solidFill>
                  <a:schemeClr val="accent2"/>
                </a:solidFill>
              </a:rPr>
              <a:t>，</a:t>
            </a:r>
            <a:r>
              <a:rPr lang="en-US" altLang="zh-CN" sz="1200" dirty="0">
                <a:solidFill>
                  <a:schemeClr val="accent2"/>
                </a:solidFill>
              </a:rPr>
              <a:t>7</a:t>
            </a: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7475658" y="5780390"/>
            <a:ext cx="792088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003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128718" cy="359321"/>
          </a:xfrm>
        </p:spPr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5.5</a:t>
            </a:r>
            <a:r>
              <a:rPr lang="zh-CN" altLang="en-US" dirty="0"/>
              <a:t>：内存中的一个字的十六进制</a:t>
            </a:r>
            <a:r>
              <a:rPr lang="en-US" altLang="zh-CN" dirty="0"/>
              <a:t>ASCII</a:t>
            </a:r>
            <a:r>
              <a:rPr lang="zh-CN" altLang="en-US" dirty="0"/>
              <a:t>码显示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908720"/>
            <a:ext cx="4314036" cy="5595762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 bwMode="auto">
          <a:xfrm>
            <a:off x="899592" y="1844824"/>
            <a:ext cx="316835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4211886" y="1700808"/>
            <a:ext cx="3672482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2"/>
                </a:solidFill>
              </a:rPr>
              <a:t>值：二、十六、十进制，编译后都是十六进制</a:t>
            </a:r>
            <a:endParaRPr lang="en-US" altLang="zh-CN" sz="1200" dirty="0">
              <a:solidFill>
                <a:schemeClr val="accent2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55650" y="3284984"/>
            <a:ext cx="2448198" cy="2376264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68428" y="3706601"/>
            <a:ext cx="432048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2"/>
                </a:solidFill>
              </a:rPr>
              <a:t>如：</a:t>
            </a:r>
            <a:r>
              <a:rPr lang="en-US" altLang="zh-CN" sz="1200" dirty="0">
                <a:solidFill>
                  <a:schemeClr val="accent2"/>
                </a:solidFill>
              </a:rPr>
              <a:t>D9E6</a:t>
            </a:r>
            <a:r>
              <a:rPr lang="zh-CN" altLang="en-US" sz="1200" dirty="0">
                <a:solidFill>
                  <a:schemeClr val="accent2"/>
                </a:solidFill>
              </a:rPr>
              <a:t>，依次将</a:t>
            </a:r>
            <a:r>
              <a:rPr lang="en-US" altLang="zh-CN" sz="1200" dirty="0">
                <a:solidFill>
                  <a:schemeClr val="accent2"/>
                </a:solidFill>
              </a:rPr>
              <a:t>D,9,E,6</a:t>
            </a:r>
            <a:r>
              <a:rPr lang="zh-CN" altLang="en-US" sz="1200" dirty="0">
                <a:solidFill>
                  <a:schemeClr val="accent2"/>
                </a:solidFill>
              </a:rPr>
              <a:t>移位至低</a:t>
            </a:r>
            <a:r>
              <a:rPr lang="en-US" altLang="zh-CN" sz="1200" dirty="0">
                <a:solidFill>
                  <a:schemeClr val="accent2"/>
                </a:solidFill>
              </a:rPr>
              <a:t>4</a:t>
            </a:r>
            <a:r>
              <a:rPr lang="zh-CN" altLang="en-US" sz="1200" dirty="0">
                <a:solidFill>
                  <a:schemeClr val="accent2"/>
                </a:solidFill>
              </a:rPr>
              <a:t>位；后</a:t>
            </a:r>
            <a:r>
              <a:rPr lang="en-US" altLang="zh-CN" sz="1200" dirty="0">
                <a:solidFill>
                  <a:schemeClr val="accent2"/>
                </a:solidFill>
              </a:rPr>
              <a:t>12</a:t>
            </a:r>
            <a:r>
              <a:rPr lang="zh-CN" altLang="en-US" sz="1200" dirty="0">
                <a:solidFill>
                  <a:schemeClr val="accent2"/>
                </a:solidFill>
              </a:rPr>
              <a:t>位前移</a:t>
            </a:r>
            <a:r>
              <a:rPr lang="en-US" altLang="zh-CN" sz="1200" dirty="0">
                <a:solidFill>
                  <a:schemeClr val="accent2"/>
                </a:solidFill>
              </a:rPr>
              <a:t>4</a:t>
            </a:r>
            <a:r>
              <a:rPr lang="zh-CN" altLang="en-US" sz="1200" dirty="0">
                <a:solidFill>
                  <a:schemeClr val="accent2"/>
                </a:solidFill>
              </a:rPr>
              <a:t>位；</a:t>
            </a:r>
            <a:br>
              <a:rPr lang="en-US" altLang="zh-CN" sz="1200" dirty="0">
                <a:solidFill>
                  <a:schemeClr val="accent2"/>
                </a:solidFill>
              </a:rPr>
            </a:br>
            <a:r>
              <a:rPr lang="en-US" altLang="zh-CN" sz="1200" dirty="0">
                <a:solidFill>
                  <a:schemeClr val="accent2"/>
                </a:solidFill>
              </a:rPr>
              <a:t>       </a:t>
            </a:r>
            <a:r>
              <a:rPr lang="zh-CN" altLang="en-US" sz="1200" dirty="0">
                <a:solidFill>
                  <a:schemeClr val="accent2"/>
                </a:solidFill>
              </a:rPr>
              <a:t>第一次</a:t>
            </a:r>
            <a:r>
              <a:rPr lang="en-US" altLang="zh-CN" sz="1200" dirty="0">
                <a:solidFill>
                  <a:schemeClr val="accent2"/>
                </a:solidFill>
              </a:rPr>
              <a:t>ROL BX,CL; D9E6</a:t>
            </a:r>
            <a:r>
              <a:rPr lang="zh-CN" altLang="en-US" sz="1200" dirty="0">
                <a:solidFill>
                  <a:schemeClr val="accent2"/>
                </a:solidFill>
              </a:rPr>
              <a:t>变为</a:t>
            </a:r>
            <a:r>
              <a:rPr lang="en-US" altLang="zh-CN" sz="1200" dirty="0">
                <a:solidFill>
                  <a:schemeClr val="accent2"/>
                </a:solidFill>
              </a:rPr>
              <a:t>9E6D</a:t>
            </a:r>
            <a:r>
              <a:rPr lang="zh-CN" altLang="en-US" sz="1200" dirty="0">
                <a:solidFill>
                  <a:schemeClr val="accent2"/>
                </a:solidFill>
              </a:rPr>
              <a:t>，显示</a:t>
            </a:r>
            <a:r>
              <a:rPr lang="en-US" altLang="zh-CN" sz="1200" dirty="0">
                <a:solidFill>
                  <a:schemeClr val="accent2"/>
                </a:solidFill>
              </a:rPr>
              <a:t>’D’</a:t>
            </a:r>
            <a:r>
              <a:rPr lang="zh-CN" altLang="en-US" sz="1200" dirty="0">
                <a:solidFill>
                  <a:schemeClr val="accent2"/>
                </a:solidFill>
              </a:rPr>
              <a:t>。</a:t>
            </a:r>
            <a:endParaRPr lang="en-US" altLang="zh-CN" sz="1200" dirty="0">
              <a:solidFill>
                <a:schemeClr val="accent2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1763688" y="4005064"/>
            <a:ext cx="3096344" cy="72008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3563888" y="5445224"/>
            <a:ext cx="792088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5324898" y="5220663"/>
            <a:ext cx="3207541" cy="86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1"/>
                </a:solidFill>
              </a:rPr>
              <a:t>循环体内，</a:t>
            </a:r>
            <a:r>
              <a:rPr lang="en-US" altLang="zh-CN" sz="1200" dirty="0">
                <a:solidFill>
                  <a:schemeClr val="accent1"/>
                </a:solidFill>
              </a:rPr>
              <a:t>CL</a:t>
            </a:r>
            <a:r>
              <a:rPr lang="zh-CN" altLang="en-US" sz="1200" dirty="0">
                <a:solidFill>
                  <a:schemeClr val="accent1"/>
                </a:solidFill>
              </a:rPr>
              <a:t>用于</a:t>
            </a:r>
            <a:r>
              <a:rPr lang="en-US" altLang="zh-CN" sz="1200" dirty="0">
                <a:solidFill>
                  <a:schemeClr val="accent1"/>
                </a:solidFill>
              </a:rPr>
              <a:t>ROL</a:t>
            </a:r>
            <a:r>
              <a:rPr lang="zh-CN" altLang="en-US" sz="1200" dirty="0">
                <a:solidFill>
                  <a:schemeClr val="accent1"/>
                </a:solidFill>
              </a:rPr>
              <a:t>指令；</a:t>
            </a:r>
            <a:endParaRPr lang="en-US" altLang="zh-CN" sz="12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accent1"/>
                </a:solidFill>
              </a:rPr>
              <a:t>循环指令，</a:t>
            </a:r>
            <a:r>
              <a:rPr lang="en-US" altLang="zh-CN" sz="1200" dirty="0">
                <a:solidFill>
                  <a:schemeClr val="accent1"/>
                </a:solidFill>
              </a:rPr>
              <a:t>CX</a:t>
            </a:r>
            <a:r>
              <a:rPr lang="zh-CN" altLang="en-US" sz="1200" dirty="0">
                <a:solidFill>
                  <a:schemeClr val="accent1"/>
                </a:solidFill>
              </a:rPr>
              <a:t>自动减</a:t>
            </a:r>
            <a:r>
              <a:rPr lang="en-US" altLang="zh-CN" sz="1200" dirty="0">
                <a:solidFill>
                  <a:schemeClr val="accent1"/>
                </a:solidFill>
              </a:rPr>
              <a:t>1</a:t>
            </a:r>
          </a:p>
          <a:p>
            <a:pPr>
              <a:buNone/>
            </a:pPr>
            <a:r>
              <a:rPr lang="zh-CN" altLang="en-US" sz="1000" dirty="0">
                <a:solidFill>
                  <a:schemeClr val="accent2"/>
                </a:solidFill>
              </a:rPr>
              <a:t>类似地，循环体内，调用</a:t>
            </a:r>
            <a:r>
              <a:rPr lang="en-US" altLang="zh-CN" sz="1000" dirty="0">
                <a:solidFill>
                  <a:schemeClr val="accent2"/>
                </a:solidFill>
              </a:rPr>
              <a:t>DOS</a:t>
            </a:r>
            <a:r>
              <a:rPr lang="zh-CN" altLang="en-US" sz="1000" dirty="0">
                <a:solidFill>
                  <a:schemeClr val="accent2"/>
                </a:solidFill>
              </a:rPr>
              <a:t>时，会破坏</a:t>
            </a:r>
            <a:r>
              <a:rPr lang="en-US" altLang="zh-CN" sz="1000" dirty="0">
                <a:solidFill>
                  <a:schemeClr val="accent2"/>
                </a:solidFill>
              </a:rPr>
              <a:t>AX</a:t>
            </a:r>
            <a:r>
              <a:rPr lang="zh-CN" altLang="en-US" sz="1000" dirty="0">
                <a:solidFill>
                  <a:schemeClr val="accent2"/>
                </a:solidFill>
              </a:rPr>
              <a:t>，</a:t>
            </a:r>
            <a:r>
              <a:rPr lang="en-US" altLang="zh-CN" sz="1000" dirty="0">
                <a:solidFill>
                  <a:schemeClr val="accent2"/>
                </a:solidFill>
              </a:rPr>
              <a:t>DX</a:t>
            </a:r>
            <a:r>
              <a:rPr lang="zh-CN" altLang="en-US" sz="1000" dirty="0">
                <a:solidFill>
                  <a:schemeClr val="accent2"/>
                </a:solidFill>
              </a:rPr>
              <a:t>等</a:t>
            </a:r>
            <a:endParaRPr lang="en-US" altLang="zh-CN" sz="10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 sz="1000" dirty="0">
                <a:solidFill>
                  <a:schemeClr val="accent2"/>
                </a:solidFill>
              </a:rPr>
              <a:t>乘除法，会用到</a:t>
            </a:r>
            <a:r>
              <a:rPr lang="en-US" altLang="zh-CN" sz="1000" dirty="0">
                <a:solidFill>
                  <a:schemeClr val="accent2"/>
                </a:solidFill>
              </a:rPr>
              <a:t>DX</a:t>
            </a:r>
          </a:p>
        </p:txBody>
      </p:sp>
    </p:spTree>
    <p:extLst>
      <p:ext uri="{BB962C8B-B14F-4D97-AF65-F5344CB8AC3E}">
        <p14:creationId xmlns:p14="http://schemas.microsoft.com/office/powerpoint/2010/main" val="157075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6192614" cy="693908"/>
          </a:xfrm>
        </p:spPr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5.6</a:t>
            </a:r>
            <a:r>
              <a:rPr lang="zh-CN" altLang="en-US" dirty="0"/>
              <a:t>：内存中的值转换为十进制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20712"/>
            <a:ext cx="4629912" cy="49225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73518" y="1624450"/>
            <a:ext cx="2377434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2"/>
                </a:solidFill>
              </a:rPr>
              <a:t>定义数据段，预留空行</a:t>
            </a:r>
            <a:endParaRPr lang="en-US" altLang="zh-CN" sz="1200" dirty="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04048" y="3219867"/>
            <a:ext cx="3024336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2"/>
                </a:solidFill>
              </a:rPr>
              <a:t>善用间接寻址</a:t>
            </a:r>
            <a:r>
              <a:rPr lang="en-US" altLang="zh-CN" sz="1200" dirty="0">
                <a:solidFill>
                  <a:schemeClr val="accent2"/>
                </a:solidFill>
              </a:rPr>
              <a:t>(SI,DI,BX; </a:t>
            </a:r>
            <a:r>
              <a:rPr lang="zh-CN" altLang="en-US" sz="1200" dirty="0">
                <a:solidFill>
                  <a:schemeClr val="accent2"/>
                </a:solidFill>
              </a:rPr>
              <a:t>一般不用</a:t>
            </a:r>
            <a:r>
              <a:rPr lang="en-US" altLang="zh-CN" sz="1200" dirty="0">
                <a:solidFill>
                  <a:schemeClr val="accent2"/>
                </a:solidFill>
              </a:rPr>
              <a:t>BP)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979712" y="4149080"/>
            <a:ext cx="2304256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1979712" y="5301208"/>
            <a:ext cx="2433083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4998028" y="4005064"/>
            <a:ext cx="3174371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2"/>
                </a:solidFill>
              </a:rPr>
              <a:t>在</a:t>
            </a:r>
            <a:r>
              <a:rPr lang="en-US" altLang="zh-CN" sz="1200" dirty="0">
                <a:solidFill>
                  <a:schemeClr val="accent2"/>
                </a:solidFill>
              </a:rPr>
              <a:t>DOS</a:t>
            </a:r>
            <a:r>
              <a:rPr lang="zh-CN" altLang="en-US" sz="1200" dirty="0">
                <a:solidFill>
                  <a:schemeClr val="accent2"/>
                </a:solidFill>
              </a:rPr>
              <a:t>功能调用前，善用堆栈保存寄存器；</a:t>
            </a:r>
            <a:endParaRPr lang="en-US" altLang="zh-CN" sz="1200" dirty="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73045" y="5600578"/>
            <a:ext cx="3024336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rgbClr val="FF0000"/>
                </a:solidFill>
              </a:rPr>
              <a:t>可以将本例题改写为子程序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960043"/>
            <a:ext cx="2256337" cy="46066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204466" y="972849"/>
            <a:ext cx="3175845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2"/>
                </a:solidFill>
              </a:rPr>
              <a:t>定义堆栈段，注意使用</a:t>
            </a:r>
            <a:r>
              <a:rPr lang="en-US" altLang="zh-CN" sz="1200" dirty="0">
                <a:solidFill>
                  <a:schemeClr val="accent2"/>
                </a:solidFill>
              </a:rPr>
              <a:t>’</a:t>
            </a:r>
            <a:r>
              <a:rPr lang="en-US" altLang="zh-CN" sz="1200" dirty="0">
                <a:solidFill>
                  <a:srgbClr val="FF0000"/>
                </a:solidFill>
              </a:rPr>
              <a:t>STACK’</a:t>
            </a:r>
            <a:r>
              <a:rPr lang="zh-CN" altLang="en-US" sz="1200" dirty="0">
                <a:solidFill>
                  <a:schemeClr val="accent2"/>
                </a:solidFill>
              </a:rPr>
              <a:t>组合类型</a:t>
            </a:r>
            <a:endParaRPr lang="en-US" altLang="zh-CN" sz="1200" dirty="0">
              <a:solidFill>
                <a:schemeClr val="accent2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2915816" y="1124744"/>
            <a:ext cx="384129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4826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6336630" cy="372603"/>
          </a:xfrm>
        </p:spPr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5.7</a:t>
            </a:r>
            <a:r>
              <a:rPr lang="zh-CN" altLang="en-US" dirty="0"/>
              <a:t>：</a:t>
            </a:r>
            <a:r>
              <a:rPr lang="zh-CN" altLang="en-US" sz="1800" i="0" dirty="0">
                <a:solidFill>
                  <a:schemeClr val="accent2"/>
                </a:solidFill>
              </a:rPr>
              <a:t>内存中的值转换为十进制</a:t>
            </a:r>
            <a:r>
              <a:rPr lang="en-US" altLang="zh-CN" sz="1800" i="0" dirty="0">
                <a:solidFill>
                  <a:schemeClr val="accent2"/>
                </a:solidFill>
              </a:rPr>
              <a:t>ASCII</a:t>
            </a:r>
            <a:r>
              <a:rPr lang="zh-CN" altLang="en-US" sz="1800" i="0" dirty="0">
                <a:solidFill>
                  <a:schemeClr val="accent2"/>
                </a:solidFill>
              </a:rPr>
              <a:t>码（倒除</a:t>
            </a:r>
            <a:r>
              <a:rPr lang="en-US" altLang="zh-CN" sz="1800" i="0" dirty="0">
                <a:solidFill>
                  <a:schemeClr val="accent2"/>
                </a:solidFill>
              </a:rPr>
              <a:t>10</a:t>
            </a:r>
            <a:r>
              <a:rPr lang="zh-CN" altLang="en-US" sz="1800" i="0" dirty="0">
                <a:solidFill>
                  <a:schemeClr val="accent2"/>
                </a:solidFill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908720"/>
            <a:ext cx="4681728" cy="51054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 bwMode="auto">
          <a:xfrm>
            <a:off x="1691680" y="4077072"/>
            <a:ext cx="2304256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/>
          <p:cNvCxnSpPr/>
          <p:nvPr/>
        </p:nvCxnSpPr>
        <p:spPr bwMode="auto">
          <a:xfrm>
            <a:off x="1691680" y="4653136"/>
            <a:ext cx="2304256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4786222" y="3952422"/>
            <a:ext cx="3174371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2"/>
                </a:solidFill>
              </a:rPr>
              <a:t>第一个循环中压入求得的余数</a:t>
            </a:r>
            <a:r>
              <a:rPr lang="en-US" altLang="zh-CN" sz="1200" dirty="0">
                <a:solidFill>
                  <a:schemeClr val="accent2"/>
                </a:solidFill>
              </a:rPr>
              <a:t>ASCII</a:t>
            </a:r>
            <a:r>
              <a:rPr lang="zh-CN" altLang="en-US" sz="1200" dirty="0">
                <a:solidFill>
                  <a:schemeClr val="accent2"/>
                </a:solidFill>
              </a:rPr>
              <a:t>码</a:t>
            </a:r>
            <a:endParaRPr lang="en-US" altLang="zh-CN" sz="1200" dirty="0">
              <a:solidFill>
                <a:schemeClr val="accent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86222" y="4404463"/>
            <a:ext cx="3549301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2"/>
                </a:solidFill>
              </a:rPr>
              <a:t>第二个循环中弹出求得的余数</a:t>
            </a:r>
            <a:r>
              <a:rPr lang="en-US" altLang="zh-CN" sz="1200" dirty="0">
                <a:solidFill>
                  <a:schemeClr val="accent2"/>
                </a:solidFill>
              </a:rPr>
              <a:t>ASCII</a:t>
            </a:r>
            <a:r>
              <a:rPr lang="zh-CN" altLang="en-US" sz="1200" dirty="0">
                <a:solidFill>
                  <a:schemeClr val="accent2"/>
                </a:solidFill>
              </a:rPr>
              <a:t>码，并显示</a:t>
            </a:r>
            <a:endParaRPr lang="en-US" altLang="zh-CN" sz="1200" dirty="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73686" y="3044105"/>
            <a:ext cx="3174371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2"/>
                </a:solidFill>
              </a:rPr>
              <a:t>每次都除</a:t>
            </a:r>
            <a:r>
              <a:rPr lang="en-US" altLang="zh-CN" sz="1200" dirty="0">
                <a:solidFill>
                  <a:schemeClr val="accent2"/>
                </a:solidFill>
              </a:rPr>
              <a:t>10</a:t>
            </a:r>
            <a:r>
              <a:rPr lang="zh-CN" altLang="en-US" sz="1200" dirty="0">
                <a:solidFill>
                  <a:schemeClr val="accent2"/>
                </a:solidFill>
              </a:rPr>
              <a:t>，倒着显示余数</a:t>
            </a:r>
            <a:endParaRPr lang="en-US" altLang="zh-CN" sz="1200" dirty="0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07365" y="5506881"/>
            <a:ext cx="3024336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rgbClr val="FF0000"/>
                </a:solidFill>
              </a:rPr>
              <a:t>可以将本例题改写为子程序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6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920806" cy="372603"/>
          </a:xfrm>
        </p:spPr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5.8</a:t>
            </a:r>
            <a:r>
              <a:rPr lang="zh-CN" altLang="en-US" dirty="0"/>
              <a:t>：</a:t>
            </a:r>
            <a:r>
              <a:rPr lang="zh-CN" altLang="en-US" sz="1800" i="0" dirty="0">
                <a:solidFill>
                  <a:srgbClr val="063DE8"/>
                </a:solidFill>
              </a:rPr>
              <a:t>内存中的值转换为十进制</a:t>
            </a:r>
            <a:r>
              <a:rPr lang="en-US" altLang="zh-CN" sz="1800" i="0" dirty="0">
                <a:solidFill>
                  <a:srgbClr val="063DE8"/>
                </a:solidFill>
              </a:rPr>
              <a:t>ASCII</a:t>
            </a:r>
            <a:r>
              <a:rPr lang="zh-CN" altLang="en-US" sz="1800" i="0" dirty="0">
                <a:solidFill>
                  <a:srgbClr val="063DE8"/>
                </a:solidFill>
              </a:rPr>
              <a:t>码（利用字符串显示）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78" y="836712"/>
            <a:ext cx="4556760" cy="5772912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 bwMode="auto">
          <a:xfrm>
            <a:off x="971600" y="2132856"/>
            <a:ext cx="3672408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1835696" y="3861048"/>
            <a:ext cx="280831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1763688" y="4869160"/>
            <a:ext cx="2304256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文本框 11"/>
          <p:cNvSpPr txBox="1"/>
          <p:nvPr/>
        </p:nvSpPr>
        <p:spPr>
          <a:xfrm>
            <a:off x="4932040" y="3617489"/>
            <a:ext cx="3024336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accent2"/>
                </a:solidFill>
              </a:rPr>
              <a:t>善用间接寻址</a:t>
            </a:r>
            <a:r>
              <a:rPr lang="en-US" altLang="zh-CN" sz="1200" dirty="0">
                <a:solidFill>
                  <a:schemeClr val="accent2"/>
                </a:solidFill>
              </a:rPr>
              <a:t>(SI,DI,BX; </a:t>
            </a:r>
            <a:r>
              <a:rPr lang="zh-CN" altLang="en-US" sz="1200" dirty="0">
                <a:solidFill>
                  <a:schemeClr val="accent2"/>
                </a:solidFill>
              </a:rPr>
              <a:t>一般不用</a:t>
            </a:r>
            <a:r>
              <a:rPr lang="en-US" altLang="zh-CN" sz="1200" dirty="0">
                <a:solidFill>
                  <a:schemeClr val="accent2"/>
                </a:solidFill>
              </a:rPr>
              <a:t>BP)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1691680" y="4999895"/>
            <a:ext cx="3384376" cy="805369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64088" y="5277929"/>
            <a:ext cx="302433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000" dirty="0">
                <a:solidFill>
                  <a:schemeClr val="accent2"/>
                </a:solidFill>
              </a:rPr>
              <a:t>DOS 9</a:t>
            </a:r>
            <a:r>
              <a:rPr lang="zh-CN" altLang="en-US" sz="1000" dirty="0">
                <a:solidFill>
                  <a:schemeClr val="accent2"/>
                </a:solidFill>
              </a:rPr>
              <a:t>号功能调用，显示字符串：以</a:t>
            </a:r>
            <a:r>
              <a:rPr lang="en-US" altLang="zh-CN" sz="1000" dirty="0">
                <a:solidFill>
                  <a:schemeClr val="accent2"/>
                </a:solidFill>
              </a:rPr>
              <a:t>’$</a:t>
            </a:r>
            <a:r>
              <a:rPr lang="zh-CN" altLang="en-US" sz="1000" dirty="0">
                <a:solidFill>
                  <a:schemeClr val="accent2"/>
                </a:solidFill>
              </a:rPr>
              <a:t>’结尾</a:t>
            </a:r>
            <a:endParaRPr lang="en-US" altLang="zh-CN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03957"/>
      </p:ext>
    </p:extLst>
  </p:cSld>
  <p:clrMapOvr>
    <a:masterClrMapping/>
  </p:clrMapOvr>
</p:sld>
</file>

<file path=ppt/theme/theme1.xml><?xml version="1.0" encoding="utf-8"?>
<a:theme xmlns:a="http://schemas.openxmlformats.org/drawingml/2006/main" name="CS152-SP98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S152-SP98">
      <a:majorFont>
        <a:latin typeface="楷体_GB2312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63500" tIns="97200" rIns="63500" bIns="61200" numCol="1" anchor="t" anchorCtr="0" compatLnSpc="1">
        <a:prstTxWarp prst="textNoShape">
          <a:avLst/>
        </a:prstTxWarp>
        <a:spAutoFit/>
      </a:bodyPr>
      <a:lstStyle>
        <a:defPPr marL="668338" marR="0" indent="-193675" algn="l" defTabSz="914400" rtl="0" eaLnBrk="0" fontAlgn="base" latinLnBrk="0" hangingPunct="0">
          <a:lnSpc>
            <a:spcPct val="85000"/>
          </a:lnSpc>
          <a:spcBef>
            <a:spcPct val="40000"/>
          </a:spcBef>
          <a:spcAft>
            <a:spcPct val="0"/>
          </a:spcAft>
          <a:buClr>
            <a:srgbClr val="001ADC"/>
          </a:buClr>
          <a:buSzPct val="100000"/>
          <a:buFont typeface="Wingdings" pitchFamily="2" charset="2"/>
          <a:buChar char="Ø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63500" tIns="97200" rIns="63500" bIns="61200" numCol="1" anchor="t" anchorCtr="0" compatLnSpc="1">
        <a:prstTxWarp prst="textNoShape">
          <a:avLst/>
        </a:prstTxWarp>
        <a:spAutoFit/>
      </a:bodyPr>
      <a:lstStyle>
        <a:defPPr marL="668338" marR="0" indent="-193675" algn="l" defTabSz="914400" rtl="0" eaLnBrk="0" fontAlgn="base" latinLnBrk="0" hangingPunct="0">
          <a:lnSpc>
            <a:spcPct val="85000"/>
          </a:lnSpc>
          <a:spcBef>
            <a:spcPct val="40000"/>
          </a:spcBef>
          <a:spcAft>
            <a:spcPct val="0"/>
          </a:spcAft>
          <a:buClr>
            <a:srgbClr val="001ADC"/>
          </a:buClr>
          <a:buSzPct val="100000"/>
          <a:buFont typeface="Wingdings" pitchFamily="2" charset="2"/>
          <a:buChar char="Ø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S152-SP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2-SP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Pages>47</Pages>
  <Words>751</Words>
  <Application>Microsoft Office PowerPoint</Application>
  <PresentationFormat>信纸(8.5x11 英寸)</PresentationFormat>
  <Paragraphs>81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黑体</vt:lpstr>
      <vt:lpstr>华文行楷</vt:lpstr>
      <vt:lpstr>楷体_GB2312</vt:lpstr>
      <vt:lpstr>Arial</vt:lpstr>
      <vt:lpstr>Times New Roman</vt:lpstr>
      <vt:lpstr>Wingdings</vt:lpstr>
      <vt:lpstr>CS152-SP98</vt:lpstr>
      <vt:lpstr>X86汇编语言程序设计 ——程序设计1：数制转换与乘除法 </vt:lpstr>
      <vt:lpstr>第四部分：关键汇编程序设计(第5-6章)</vt:lpstr>
      <vt:lpstr>第5,6章的学习方法</vt:lpstr>
      <vt:lpstr>基本程序结构的运用</vt:lpstr>
      <vt:lpstr>例题5.2:查表方式实现1位16进制数的显示(ASCII码)</vt:lpstr>
      <vt:lpstr>例题5.5：内存中的一个字的十六进制ASCII码显示</vt:lpstr>
      <vt:lpstr>例题5.6：内存中的值转换为十进制ASCII码</vt:lpstr>
      <vt:lpstr>例题5.7：内存中的值转换为十进制ASCII码（倒除10）</vt:lpstr>
      <vt:lpstr>例题5.8：内存中的值转换为十进制ASCII码（利用字符串显示）</vt:lpstr>
      <vt:lpstr>例题5.9：冒泡排序-1</vt:lpstr>
      <vt:lpstr>例题5.9：冒泡排序-2</vt:lpstr>
      <vt:lpstr>例题5.9：冒泡排序-3</vt:lpstr>
      <vt:lpstr>内存中的值转换为十进制ASCII码（子程序）,第6章</vt:lpstr>
      <vt:lpstr>例题6.4：乘法子程序</vt:lpstr>
      <vt:lpstr>课后练习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lxd</dc:creator>
  <cp:lastModifiedBy>Admin</cp:lastModifiedBy>
  <cp:revision>413</cp:revision>
  <cp:lastPrinted>1999-08-22T22:40:57Z</cp:lastPrinted>
  <dcterms:created xsi:type="dcterms:W3CDTF">1997-08-19T16:58:46Z</dcterms:created>
  <dcterms:modified xsi:type="dcterms:W3CDTF">2023-03-20T13:05:47Z</dcterms:modified>
</cp:coreProperties>
</file>