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Pacifico"/>
      <p:regular r:id="rId30"/>
    </p:embeddedFont>
    <p:embeddedFont>
      <p:font typeface="Comforta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chan yu chy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8A6EF7E-20DF-4EC6-B896-251533BBA789}">
  <a:tblStyle styleId="{B8A6EF7E-20DF-4EC6-B896-251533BBA7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regular.fntdata"/><Relationship Id="rId25" Type="http://schemas.openxmlformats.org/officeDocument/2006/relationships/slide" Target="slides/slide18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Roboto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omfortaa-regular.fntdata"/><Relationship Id="rId30" Type="http://schemas.openxmlformats.org/officeDocument/2006/relationships/font" Target="fonts/Pacifico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Comfortaa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1-16T03:09:40.293">
    <p:pos x="6000" y="0"/>
    <p:text>screenshots of app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01-16T03:07:54.343">
    <p:pos x="6000" y="0"/>
    <p:text>in scope - show ux of the home page... to show what to provide.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9-01-16T03:10:21.552">
    <p:pos x="6000" y="0"/>
    <p:text>google archeture of technical solutions...languages...available on what hp...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9-01-16T03:25:44.066">
    <p:pos x="6000" y="0"/>
    <p:text>include the key feature done in each sprint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ec3299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7ec3299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551af5985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551af5985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551af5985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551af5985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55bc3406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55bc340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c7daacf4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c7daacf4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c7daacf4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c7daacf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c7cc667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c7cc667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c7cc667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c7cc667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551af5985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551af5985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551af59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551af59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➔"/>
            </a:pPr>
            <a:r>
              <a:rPr lang="en" sz="1800">
                <a:solidFill>
                  <a:schemeClr val="dk1"/>
                </a:solidFill>
              </a:rPr>
              <a:t>Present solutions to the problems that the elderly in Singapore face.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To deal with the loneliness issue of the elderly.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Encourage the elderly to be proactive socially.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551af598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551af598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551af598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551af598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##I think we are suppose to put only like the product box/poster there without the things at the side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c7daacf4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c7daacf4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ade3d00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ade3d00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551af598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551af598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dk2"/>
                </a:solidFill>
              </a:rPr>
              <a:t>IN Scope</a:t>
            </a:r>
            <a:endParaRPr b="1" sz="1800" u="sng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Simple interface (Bigger Fonts), Easier Navigation (Navigation Bar) and Autofill Password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Messaging + Content Posting and Commenting features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Onboardingscreen app tutorial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News 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Broadcasting of Events (Based on similar interests)</a:t>
            </a:r>
            <a:endParaRPr b="1" sz="1800" u="sng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dk2"/>
                </a:solidFill>
              </a:rPr>
              <a:t>Out Scope</a:t>
            </a:r>
            <a:endParaRPr b="1" sz="1800" u="sng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Voice Help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Friend Suggestion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Ban system + Status feature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Reminder (Notifications)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Language Change (Flexibility)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51af598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51af598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551af598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551af598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838575" y="3888000"/>
            <a:ext cx="39084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mfortaa"/>
                <a:ea typeface="Comfortaa"/>
                <a:cs typeface="Comfortaa"/>
                <a:sym typeface="Comfortaa"/>
              </a:rPr>
              <a:t>-S</a:t>
            </a:r>
            <a:r>
              <a:rPr i="1" lang="en">
                <a:latin typeface="Comfortaa"/>
                <a:ea typeface="Comfortaa"/>
                <a:cs typeface="Comfortaa"/>
                <a:sym typeface="Comfortaa"/>
              </a:rPr>
              <a:t>hare your stories, connect your lives</a:t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80850" y="2795400"/>
            <a:ext cx="46902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Pacifico"/>
                <a:ea typeface="Pacifico"/>
                <a:cs typeface="Pacifico"/>
                <a:sym typeface="Pacifico"/>
              </a:rPr>
              <a:t>Ol’ Friends</a:t>
            </a:r>
            <a:endParaRPr sz="72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9553" l="-1977" r="9581" t="8446"/>
          <a:stretch/>
        </p:blipFill>
        <p:spPr>
          <a:xfrm>
            <a:off x="3191713" y="572225"/>
            <a:ext cx="2760575" cy="22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Timeline</a:t>
            </a:r>
            <a:endParaRPr sz="36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22"/>
          <p:cNvGrpSpPr/>
          <p:nvPr/>
        </p:nvGrpSpPr>
        <p:grpSpPr>
          <a:xfrm>
            <a:off x="4093849" y="1864926"/>
            <a:ext cx="2480148" cy="1728849"/>
            <a:chOff x="4526674" y="1857800"/>
            <a:chExt cx="2480148" cy="1728849"/>
          </a:xfrm>
        </p:grpSpPr>
        <p:sp>
          <p:nvSpPr>
            <p:cNvPr id="120" name="Google Shape;120;p22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22"/>
            <p:cNvGrpSpPr/>
            <p:nvPr/>
          </p:nvGrpSpPr>
          <p:grpSpPr>
            <a:xfrm>
              <a:off x="4526674" y="1857800"/>
              <a:ext cx="2480148" cy="1728849"/>
              <a:chOff x="4526674" y="1857800"/>
              <a:chExt cx="2480148" cy="1728849"/>
            </a:xfrm>
          </p:grpSpPr>
          <p:grpSp>
            <p:nvGrpSpPr>
              <p:cNvPr id="122" name="Google Shape;122;p22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3" name="Google Shape;123;p2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4" name="Google Shape;124;p2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5" name="Google Shape;125;p22"/>
              <p:cNvSpPr txBox="1"/>
              <p:nvPr/>
            </p:nvSpPr>
            <p:spPr>
              <a:xfrm>
                <a:off x="4526674" y="3215249"/>
                <a:ext cx="8394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11/13/18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6" name="Google Shape;126;p22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Heckathon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Code as much of project as possible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7" name="Google Shape;127;p22"/>
          <p:cNvGrpSpPr/>
          <p:nvPr/>
        </p:nvGrpSpPr>
        <p:grpSpPr>
          <a:xfrm>
            <a:off x="6012560" y="2709722"/>
            <a:ext cx="2721140" cy="1735654"/>
            <a:chOff x="6435810" y="2702596"/>
            <a:chExt cx="2721140" cy="1735654"/>
          </a:xfrm>
        </p:grpSpPr>
        <p:sp>
          <p:nvSpPr>
            <p:cNvPr id="128" name="Google Shape;128;p22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" name="Google Shape;129;p22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130" name="Google Shape;130;p22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31" name="Google Shape;131;p2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2" name="Google Shape;132;p2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3" name="Google Shape;133;p22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1/7/19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" name="Google Shape;134;p22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Final Phase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Clean up, make necessary/ additional adjustments to project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5" name="Google Shape;135;p22"/>
          <p:cNvGrpSpPr/>
          <p:nvPr/>
        </p:nvGrpSpPr>
        <p:grpSpPr>
          <a:xfrm>
            <a:off x="129941" y="1864914"/>
            <a:ext cx="2580731" cy="1728863"/>
            <a:chOff x="495991" y="1857800"/>
            <a:chExt cx="2580731" cy="1728863"/>
          </a:xfrm>
        </p:grpSpPr>
        <p:sp>
          <p:nvSpPr>
            <p:cNvPr id="136" name="Google Shape;136;p22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22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138" name="Google Shape;138;p22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10/16/18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39" name="Google Shape;139;p22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40" name="Google Shape;140;p2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41" name="Google Shape;141;p2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2" name="Google Shape;142;p22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Planning Phrase (wk 1- 2)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Features, Problems, Solutions, Feasibility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3" name="Google Shape;143;p22"/>
          <p:cNvGrpSpPr/>
          <p:nvPr/>
        </p:nvGrpSpPr>
        <p:grpSpPr>
          <a:xfrm>
            <a:off x="2070651" y="2709725"/>
            <a:ext cx="2501349" cy="1735651"/>
            <a:chOff x="2525601" y="2702599"/>
            <a:chExt cx="2501349" cy="1735651"/>
          </a:xfrm>
        </p:grpSpPr>
        <p:sp>
          <p:nvSpPr>
            <p:cNvPr id="144" name="Google Shape;144;p22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" name="Google Shape;145;p22"/>
            <p:cNvGrpSpPr/>
            <p:nvPr/>
          </p:nvGrpSpPr>
          <p:grpSpPr>
            <a:xfrm>
              <a:off x="2525601" y="2702599"/>
              <a:ext cx="2501349" cy="1735651"/>
              <a:chOff x="2525601" y="2702599"/>
              <a:chExt cx="2501349" cy="1735651"/>
            </a:xfrm>
          </p:grpSpPr>
          <p:sp>
            <p:nvSpPr>
              <p:cNvPr id="146" name="Google Shape;146;p22"/>
              <p:cNvSpPr txBox="1"/>
              <p:nvPr/>
            </p:nvSpPr>
            <p:spPr>
              <a:xfrm>
                <a:off x="2525601" y="2702599"/>
                <a:ext cx="9165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10/29/18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47" name="Google Shape;147;p22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48" name="Google Shape;148;p2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49" name="Google Shape;149;p2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0" name="Google Shape;150;p22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Sprint Backlog(wk 3 - 4)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Wireframing, UX design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1" name="Google Shape;151;p22"/>
          <p:cNvGrpSpPr/>
          <p:nvPr/>
        </p:nvGrpSpPr>
        <p:grpSpPr>
          <a:xfrm>
            <a:off x="7347024" y="1864935"/>
            <a:ext cx="1985864" cy="1728840"/>
            <a:chOff x="4526663" y="1857800"/>
            <a:chExt cx="2480160" cy="1728840"/>
          </a:xfrm>
        </p:grpSpPr>
        <p:sp>
          <p:nvSpPr>
            <p:cNvPr id="152" name="Google Shape;152;p22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" name="Google Shape;153;p22"/>
            <p:cNvGrpSpPr/>
            <p:nvPr/>
          </p:nvGrpSpPr>
          <p:grpSpPr>
            <a:xfrm>
              <a:off x="4526663" y="1857800"/>
              <a:ext cx="2480160" cy="1728840"/>
              <a:chOff x="4526663" y="1857800"/>
              <a:chExt cx="2480160" cy="1728840"/>
            </a:xfrm>
          </p:grpSpPr>
          <p:grpSp>
            <p:nvGrpSpPr>
              <p:cNvPr id="154" name="Google Shape;154;p22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55" name="Google Shape;155;p2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56" name="Google Shape;156;p2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7" name="Google Shape;157;p22"/>
              <p:cNvSpPr txBox="1"/>
              <p:nvPr/>
            </p:nvSpPr>
            <p:spPr>
              <a:xfrm>
                <a:off x="4526663" y="3215240"/>
                <a:ext cx="9426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1/21/18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" name="Google Shape;158;p22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Demo DAy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Present finalized project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r>
              <a:rPr lang="en" sz="3000">
                <a:latin typeface="Pacifico"/>
                <a:ea typeface="Pacifico"/>
                <a:cs typeface="Pacifico"/>
                <a:sym typeface="Pacifico"/>
              </a:rPr>
              <a:t>rade-Offs</a:t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</p:txBody>
      </p:sp>
      <p:graphicFrame>
        <p:nvGraphicFramePr>
          <p:cNvPr id="164" name="Google Shape;164;p23"/>
          <p:cNvGraphicFramePr/>
          <p:nvPr/>
        </p:nvGraphicFramePr>
        <p:xfrm>
          <a:off x="952500" y="1200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{B8A6EF7E-20DF-4EC6-B896-251533BBA789}</a:tableStyleId>
              </a:tblPr>
              <a:tblGrid>
                <a:gridCol w="3718725"/>
                <a:gridCol w="3718725"/>
              </a:tblGrid>
              <a:tr h="43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Rating</a:t>
                      </a:r>
                      <a:endParaRPr b="1" u="sng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Trade-off</a:t>
                      </a:r>
                      <a:endParaRPr b="1" u="sng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3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Money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3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Time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3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Scope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3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People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3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Quality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775" y="3356600"/>
            <a:ext cx="2148625" cy="4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775" y="2478062"/>
            <a:ext cx="2190750" cy="4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725" y="2061375"/>
            <a:ext cx="2190750" cy="4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9725" y="1615751"/>
            <a:ext cx="2190750" cy="4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0775" y="2922085"/>
            <a:ext cx="21907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69163" y="2513499"/>
            <a:ext cx="276225" cy="3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18425" y="1643074"/>
            <a:ext cx="276225" cy="3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18425" y="2088699"/>
            <a:ext cx="276225" cy="3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52488" y="3336399"/>
            <a:ext cx="276225" cy="3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18413" y="2944649"/>
            <a:ext cx="276225" cy="3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554225" y="4140075"/>
            <a:ext cx="47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1 represents No trade-off, 5 represents OK to trade-off.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32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The A-team</a:t>
            </a:r>
            <a:endParaRPr sz="36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311700" y="973875"/>
            <a:ext cx="8520600" cy="3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Wesley Qua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Roles: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Programmer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Expectations: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Back-End Coding, Database Manager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Competencies: 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C#, C++, Python, Android Studio (Java), Firebase (Database)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Marcus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Roles: 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Programmer, Planner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Expectations: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Front-End and Back-End Coding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Competencies: 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C#, Android Studio (Java Novice), Database (MySQL)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Kheng Hin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Roles: 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Programmer, Planner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Expectations: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Front-End and Back-End Coding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Competencies: 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C#, Python, Firebase (Authentication), Android Studio (Java), Database (MySQL, SQLite)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The A-team</a:t>
            </a:r>
            <a:endParaRPr sz="36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311700" y="1094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4.      Yu Chyi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Roles: 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UI/UX Designer, Researcher, Planner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Expectations: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Find statistics/data to elevate our project, Front-End, app design management,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Planning management (Keep the team on track according to timeline set)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Competencies: 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HTML, CSS, Wireframe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5.	Rai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Roles: 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UI/UX Designer, Researcher, Planner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Expectations: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Management of app design and interface, Planning management (Keep the team on track according to timeline set), Find statistics/data to elevate our project, Soft skills tasks in the project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Competencies: 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HTML, CSS, Wireframe, Adobe Illustration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813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   </a:t>
            </a:r>
            <a:r>
              <a:rPr lang="en" sz="7200">
                <a:latin typeface="Pacifico"/>
                <a:ea typeface="Pacifico"/>
                <a:cs typeface="Pacifico"/>
                <a:sym typeface="Pacifico"/>
              </a:rPr>
              <a:t>     </a:t>
            </a:r>
            <a:r>
              <a:rPr lang="en" sz="7200">
                <a:latin typeface="Pacifico"/>
                <a:ea typeface="Pacifico"/>
                <a:cs typeface="Pacifico"/>
                <a:sym typeface="Pacifico"/>
              </a:rPr>
              <a:t>Thank you</a:t>
            </a:r>
            <a:endParaRPr sz="72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other similar apps</a:t>
            </a:r>
            <a:endParaRPr/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9" name="Google Shape;199;p27"/>
          <p:cNvGraphicFramePr/>
          <p:nvPr/>
        </p:nvGraphicFramePr>
        <p:xfrm>
          <a:off x="6038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{B8A6EF7E-20DF-4EC6-B896-251533BBA789}</a:tableStyleId>
              </a:tblPr>
              <a:tblGrid>
                <a:gridCol w="1011750"/>
                <a:gridCol w="1011750"/>
                <a:gridCol w="1011750"/>
                <a:gridCol w="1011750"/>
                <a:gridCol w="1011750"/>
                <a:gridCol w="1011750"/>
                <a:gridCol w="1011750"/>
                <a:gridCol w="1146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Friend      search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Posting content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Message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Help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Facebook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✅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Stitch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(web)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✅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Instagram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✅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Ol’Friends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✅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✅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001" y="482798"/>
            <a:ext cx="5719297" cy="45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588" y="465400"/>
            <a:ext cx="4156825" cy="434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acifico"/>
                <a:ea typeface="Pacifico"/>
                <a:cs typeface="Pacifico"/>
                <a:sym typeface="Pacifico"/>
              </a:rPr>
              <a:t>Questions which keep us up at night</a:t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311700" y="1152475"/>
            <a:ext cx="8629500" cy="3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Is there any market for this app? Is there even a need for it?</a:t>
            </a:r>
            <a:endParaRPr sz="14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Will this app really work when social media apps like Facebook (which has an older demographic) exists? How will it compete with Facebook? 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Is there a demand for this app⇒ Are the elderly that tech advanced that they would have a need/want for an app like this? 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 will this app benefit the elderly community? 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You talk about a simpler interface, but can’t that be addressed with the changes in Facebook’s settings.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 can we sell our app?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Do similar apps that target the elderly already exist? If yes, how do we differ from them?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Are we able to deliver a prototype in the given amount of time?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What is unique about our app that will make the elderly use it?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35450" y="1518150"/>
            <a:ext cx="45690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Why are we here</a:t>
            </a:r>
            <a:endParaRPr sz="4800">
              <a:solidFill>
                <a:srgbClr val="00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 flipH="1" rot="10800000">
            <a:off x="4804450" y="848250"/>
            <a:ext cx="851400" cy="669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4"/>
          <p:cNvSpPr txBox="1"/>
          <p:nvPr/>
        </p:nvSpPr>
        <p:spPr>
          <a:xfrm>
            <a:off x="6089700" y="341250"/>
            <a:ext cx="2254800" cy="1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To deal with the loneliness issue of the elderly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4572000" y="2378550"/>
            <a:ext cx="851400" cy="775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 txBox="1"/>
          <p:nvPr/>
        </p:nvSpPr>
        <p:spPr>
          <a:xfrm>
            <a:off x="4424800" y="3340225"/>
            <a:ext cx="31446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Encourage the elderly to be proactive socially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26525" y="79950"/>
            <a:ext cx="3459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Elevator Pitch</a:t>
            </a:r>
            <a:endParaRPr sz="36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26525" y="707400"/>
            <a:ext cx="8404200" cy="4182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5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For 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elderly in Singapore </a:t>
            </a:r>
            <a:endParaRPr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Who are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lonely</a:t>
            </a: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and are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not exposed to social media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before 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Ol’ Friends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is a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simple social app </a:t>
            </a:r>
            <a:endParaRPr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That provides a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fuss-free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and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elderly friendly</a:t>
            </a:r>
            <a:r>
              <a:rPr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social platform that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helps</a:t>
            </a:r>
            <a:r>
              <a:rPr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cope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with their loneliness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, therefore,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mitigating</a:t>
            </a:r>
            <a:r>
              <a:rPr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further serious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issues like depression. </a:t>
            </a:r>
            <a:endParaRPr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Unlike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Facebook</a:t>
            </a:r>
            <a:r>
              <a:rPr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which is targeted at an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wider audience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with a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more complicated user interface</a:t>
            </a:r>
            <a:r>
              <a:rPr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Our project is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fuss-free 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and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simple to use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which is of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more convenience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to the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elderly. </a:t>
            </a:r>
            <a:endParaRPr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73250" y="178500"/>
            <a:ext cx="29580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Product box</a:t>
            </a:r>
            <a:endParaRPr sz="36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575" y="0"/>
            <a:ext cx="39023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137" y="903975"/>
            <a:ext cx="2357188" cy="41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75" y="969539"/>
            <a:ext cx="2255000" cy="398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9275" y="982988"/>
            <a:ext cx="2255000" cy="408600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61575" y="148100"/>
            <a:ext cx="6449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Some </a:t>
            </a: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Screenshots</a:t>
            </a: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 Of the App</a:t>
            </a:r>
            <a:endParaRPr sz="36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15575" cy="48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7913" y="153450"/>
            <a:ext cx="26881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2729" y="153450"/>
            <a:ext cx="271122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021650" y="0"/>
            <a:ext cx="29928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The </a:t>
            </a:r>
            <a:r>
              <a:rPr b="1" lang="en" sz="3600" u="sng">
                <a:latin typeface="Pacifico"/>
                <a:ea typeface="Pacifico"/>
                <a:cs typeface="Pacifico"/>
                <a:sym typeface="Pacifico"/>
              </a:rPr>
              <a:t>NOT</a:t>
            </a: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 list</a:t>
            </a:r>
            <a:r>
              <a:rPr lang="en">
                <a:latin typeface="Pacifico"/>
                <a:ea typeface="Pacifico"/>
                <a:cs typeface="Pacifico"/>
                <a:sym typeface="Pacifico"/>
              </a:rPr>
              <a:t>	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311700" y="952800"/>
            <a:ext cx="8705700" cy="3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99" name="Google Shape;99;p19"/>
          <p:cNvCxnSpPr/>
          <p:nvPr/>
        </p:nvCxnSpPr>
        <p:spPr>
          <a:xfrm>
            <a:off x="4572000" y="952800"/>
            <a:ext cx="0" cy="394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9"/>
          <p:cNvSpPr txBox="1"/>
          <p:nvPr/>
        </p:nvSpPr>
        <p:spPr>
          <a:xfrm>
            <a:off x="311700" y="370025"/>
            <a:ext cx="38643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latin typeface="Comfortaa"/>
                <a:ea typeface="Comfortaa"/>
                <a:cs typeface="Comfortaa"/>
                <a:sym typeface="Comfortaa"/>
              </a:rPr>
              <a:t>IN Scope</a:t>
            </a:r>
            <a:endParaRPr b="1" sz="2400" u="sng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Login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Messaging - allows user to message their friends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Content Posting - allows user to post things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Commenting features - allows user to comment on friend’s post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Simple interface (Bigger Fonts), Easier Navigation (Navigation Bar) and Autofill Email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News - allows user to view latest news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Help feature - user is able to view help on how to use the app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Language Change (Flexibility)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5029525" y="875100"/>
            <a:ext cx="38643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latin typeface="Comfortaa"/>
                <a:ea typeface="Comfortaa"/>
                <a:cs typeface="Comfortaa"/>
                <a:sym typeface="Comfortaa"/>
              </a:rPr>
              <a:t>OUT </a:t>
            </a:r>
            <a:r>
              <a:rPr b="1" lang="en" sz="2400" u="sng">
                <a:latin typeface="Comfortaa"/>
                <a:ea typeface="Comfortaa"/>
                <a:cs typeface="Comfortaa"/>
                <a:sym typeface="Comfortaa"/>
              </a:rPr>
              <a:t>Scope</a:t>
            </a:r>
            <a:endParaRPr b="1" sz="2400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Voice Help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Friend Suggestion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Ban system + Status feature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Reminder (Notifications)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Broadcasting of Events (Based on similar interests)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50" y="131300"/>
            <a:ext cx="6460480" cy="5012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Technical Solutions</a:t>
            </a:r>
            <a:endParaRPr b="1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11700" y="1163500"/>
            <a:ext cx="4171500" cy="3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Android Studio</a:t>
            </a:r>
            <a:endParaRPr sz="1900"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/>
              <a:t>Java Programming Language</a:t>
            </a:r>
            <a:endParaRPr sz="1500"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Easy to program Android apps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</a:t>
            </a:r>
            <a:endParaRPr sz="18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Compatible with Android Studio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Firebase</a:t>
            </a:r>
            <a:endParaRPr sz="18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Easy to use realtime database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Trello</a:t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Easy to organize scrum and sprint details with Trello (Kanban Board) 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400" y="627100"/>
            <a:ext cx="4602276" cy="35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