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1"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6071EBC-A337-4049-A38E-035B498A0864}"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669126-07C8-450A-B188-2F87DD4606B2}" type="slidenum">
              <a:rPr lang="en-IN" smtClean="0"/>
              <a:t>‹#›</a:t>
            </a:fld>
            <a:endParaRPr lang="en-IN"/>
          </a:p>
        </p:txBody>
      </p:sp>
    </p:spTree>
    <p:extLst>
      <p:ext uri="{BB962C8B-B14F-4D97-AF65-F5344CB8AC3E}">
        <p14:creationId xmlns:p14="http://schemas.microsoft.com/office/powerpoint/2010/main" val="1735566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071EBC-A337-4049-A38E-035B498A0864}"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669126-07C8-450A-B188-2F87DD4606B2}" type="slidenum">
              <a:rPr lang="en-IN" smtClean="0"/>
              <a:t>‹#›</a:t>
            </a:fld>
            <a:endParaRPr lang="en-IN"/>
          </a:p>
        </p:txBody>
      </p:sp>
    </p:spTree>
    <p:extLst>
      <p:ext uri="{BB962C8B-B14F-4D97-AF65-F5344CB8AC3E}">
        <p14:creationId xmlns:p14="http://schemas.microsoft.com/office/powerpoint/2010/main" val="117883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071EBC-A337-4049-A38E-035B498A0864}"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669126-07C8-450A-B188-2F87DD4606B2}" type="slidenum">
              <a:rPr lang="en-IN" smtClean="0"/>
              <a:t>‹#›</a:t>
            </a:fld>
            <a:endParaRPr lang="en-IN"/>
          </a:p>
        </p:txBody>
      </p:sp>
    </p:spTree>
    <p:extLst>
      <p:ext uri="{BB962C8B-B14F-4D97-AF65-F5344CB8AC3E}">
        <p14:creationId xmlns:p14="http://schemas.microsoft.com/office/powerpoint/2010/main" val="375274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071EBC-A337-4049-A38E-035B498A0864}"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669126-07C8-450A-B188-2F87DD4606B2}" type="slidenum">
              <a:rPr lang="en-IN" smtClean="0"/>
              <a:t>‹#›</a:t>
            </a:fld>
            <a:endParaRPr lang="en-IN"/>
          </a:p>
        </p:txBody>
      </p:sp>
    </p:spTree>
    <p:extLst>
      <p:ext uri="{BB962C8B-B14F-4D97-AF65-F5344CB8AC3E}">
        <p14:creationId xmlns:p14="http://schemas.microsoft.com/office/powerpoint/2010/main" val="373269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71EBC-A337-4049-A38E-035B498A0864}"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669126-07C8-450A-B188-2F87DD4606B2}" type="slidenum">
              <a:rPr lang="en-IN" smtClean="0"/>
              <a:t>‹#›</a:t>
            </a:fld>
            <a:endParaRPr lang="en-IN"/>
          </a:p>
        </p:txBody>
      </p:sp>
    </p:spTree>
    <p:extLst>
      <p:ext uri="{BB962C8B-B14F-4D97-AF65-F5344CB8AC3E}">
        <p14:creationId xmlns:p14="http://schemas.microsoft.com/office/powerpoint/2010/main" val="1849241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6071EBC-A337-4049-A38E-035B498A0864}"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669126-07C8-450A-B188-2F87DD4606B2}" type="slidenum">
              <a:rPr lang="en-IN" smtClean="0"/>
              <a:t>‹#›</a:t>
            </a:fld>
            <a:endParaRPr lang="en-IN"/>
          </a:p>
        </p:txBody>
      </p:sp>
    </p:spTree>
    <p:extLst>
      <p:ext uri="{BB962C8B-B14F-4D97-AF65-F5344CB8AC3E}">
        <p14:creationId xmlns:p14="http://schemas.microsoft.com/office/powerpoint/2010/main" val="238714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6071EBC-A337-4049-A38E-035B498A0864}" type="datetimeFigureOut">
              <a:rPr lang="en-IN" smtClean="0"/>
              <a:t>22-04-2023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669126-07C8-450A-B188-2F87DD4606B2}" type="slidenum">
              <a:rPr lang="en-IN" smtClean="0"/>
              <a:t>‹#›</a:t>
            </a:fld>
            <a:endParaRPr lang="en-IN"/>
          </a:p>
        </p:txBody>
      </p:sp>
    </p:spTree>
    <p:extLst>
      <p:ext uri="{BB962C8B-B14F-4D97-AF65-F5344CB8AC3E}">
        <p14:creationId xmlns:p14="http://schemas.microsoft.com/office/powerpoint/2010/main" val="1367623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071EBC-A337-4049-A38E-035B498A0864}" type="datetimeFigureOut">
              <a:rPr lang="en-IN" smtClean="0"/>
              <a:t>22-04-2023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669126-07C8-450A-B188-2F87DD4606B2}" type="slidenum">
              <a:rPr lang="en-IN" smtClean="0"/>
              <a:t>‹#›</a:t>
            </a:fld>
            <a:endParaRPr lang="en-IN"/>
          </a:p>
        </p:txBody>
      </p:sp>
    </p:spTree>
    <p:extLst>
      <p:ext uri="{BB962C8B-B14F-4D97-AF65-F5344CB8AC3E}">
        <p14:creationId xmlns:p14="http://schemas.microsoft.com/office/powerpoint/2010/main" val="189020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71EBC-A337-4049-A38E-035B498A0864}" type="datetimeFigureOut">
              <a:rPr lang="en-IN" smtClean="0"/>
              <a:t>22-04-2023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669126-07C8-450A-B188-2F87DD4606B2}" type="slidenum">
              <a:rPr lang="en-IN" smtClean="0"/>
              <a:t>‹#›</a:t>
            </a:fld>
            <a:endParaRPr lang="en-IN"/>
          </a:p>
        </p:txBody>
      </p:sp>
    </p:spTree>
    <p:extLst>
      <p:ext uri="{BB962C8B-B14F-4D97-AF65-F5344CB8AC3E}">
        <p14:creationId xmlns:p14="http://schemas.microsoft.com/office/powerpoint/2010/main" val="381606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71EBC-A337-4049-A38E-035B498A0864}"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669126-07C8-450A-B188-2F87DD4606B2}" type="slidenum">
              <a:rPr lang="en-IN" smtClean="0"/>
              <a:t>‹#›</a:t>
            </a:fld>
            <a:endParaRPr lang="en-IN"/>
          </a:p>
        </p:txBody>
      </p:sp>
    </p:spTree>
    <p:extLst>
      <p:ext uri="{BB962C8B-B14F-4D97-AF65-F5344CB8AC3E}">
        <p14:creationId xmlns:p14="http://schemas.microsoft.com/office/powerpoint/2010/main" val="119408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71EBC-A337-4049-A38E-035B498A0864}"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669126-07C8-450A-B188-2F87DD4606B2}" type="slidenum">
              <a:rPr lang="en-IN" smtClean="0"/>
              <a:t>‹#›</a:t>
            </a:fld>
            <a:endParaRPr lang="en-IN"/>
          </a:p>
        </p:txBody>
      </p:sp>
    </p:spTree>
    <p:extLst>
      <p:ext uri="{BB962C8B-B14F-4D97-AF65-F5344CB8AC3E}">
        <p14:creationId xmlns:p14="http://schemas.microsoft.com/office/powerpoint/2010/main" val="56317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71EBC-A337-4049-A38E-035B498A0864}" type="datetimeFigureOut">
              <a:rPr lang="en-IN" smtClean="0"/>
              <a:t>22-04-2023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9126-07C8-450A-B188-2F87DD4606B2}" type="slidenum">
              <a:rPr lang="en-IN" smtClean="0"/>
              <a:t>‹#›</a:t>
            </a:fld>
            <a:endParaRPr lang="en-IN"/>
          </a:p>
        </p:txBody>
      </p:sp>
    </p:spTree>
    <p:extLst>
      <p:ext uri="{BB962C8B-B14F-4D97-AF65-F5344CB8AC3E}">
        <p14:creationId xmlns:p14="http://schemas.microsoft.com/office/powerpoint/2010/main" val="114054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50438" cy="6858000"/>
          </a:xfrm>
          <a:prstGeom prst="rect">
            <a:avLst/>
          </a:prstGeom>
        </p:spPr>
      </p:pic>
      <p:sp>
        <p:nvSpPr>
          <p:cNvPr id="4" name="TextBox 3"/>
          <p:cNvSpPr txBox="1"/>
          <p:nvPr/>
        </p:nvSpPr>
        <p:spPr>
          <a:xfrm>
            <a:off x="1043608" y="620688"/>
            <a:ext cx="7632848" cy="1354217"/>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Revolutionizing Electricity Billing and</a:t>
            </a:r>
          </a:p>
          <a:p>
            <a:r>
              <a:rPr lang="en-US" sz="3200" b="1" dirty="0" smtClean="0">
                <a:latin typeface="Times New Roman" pitchFamily="18" charset="0"/>
                <a:cs typeface="Times New Roman" pitchFamily="18" charset="0"/>
              </a:rPr>
              <a:t> Usage Tracking System</a:t>
            </a:r>
          </a:p>
          <a:p>
            <a:endParaRPr lang="en-IN" dirty="0"/>
          </a:p>
        </p:txBody>
      </p:sp>
      <p:sp>
        <p:nvSpPr>
          <p:cNvPr id="5" name="TextBox 4"/>
          <p:cNvSpPr txBox="1"/>
          <p:nvPr/>
        </p:nvSpPr>
        <p:spPr>
          <a:xfrm>
            <a:off x="2987824" y="2272857"/>
            <a:ext cx="2808312"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CSE 310</a:t>
            </a:r>
            <a:endParaRPr lang="en-IN" sz="2400" b="1" dirty="0">
              <a:latin typeface="Times New Roman" pitchFamily="18" charset="0"/>
              <a:cs typeface="Times New Roman" pitchFamily="18" charset="0"/>
            </a:endParaRPr>
          </a:p>
        </p:txBody>
      </p:sp>
      <p:sp>
        <p:nvSpPr>
          <p:cNvPr id="6" name="TextBox 5"/>
          <p:cNvSpPr txBox="1"/>
          <p:nvPr/>
        </p:nvSpPr>
        <p:spPr>
          <a:xfrm>
            <a:off x="3419872" y="3013501"/>
            <a:ext cx="2160240"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JAVA PROJECT</a:t>
            </a:r>
            <a:endParaRPr lang="en-IN" sz="2400" b="1" dirty="0">
              <a:latin typeface="Times New Roman" pitchFamily="18" charset="0"/>
              <a:cs typeface="Times New Roman" pitchFamily="18" charset="0"/>
            </a:endParaRPr>
          </a:p>
        </p:txBody>
      </p:sp>
      <p:sp>
        <p:nvSpPr>
          <p:cNvPr id="7" name="TextBox 6"/>
          <p:cNvSpPr txBox="1"/>
          <p:nvPr/>
        </p:nvSpPr>
        <p:spPr>
          <a:xfrm>
            <a:off x="611560" y="4405754"/>
            <a:ext cx="378042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Presented to: Dr. A. Ranjith Kumar</a:t>
            </a:r>
            <a:endParaRPr lang="en-IN" b="1" dirty="0">
              <a:latin typeface="Times New Roman" pitchFamily="18" charset="0"/>
              <a:cs typeface="Times New Roman" pitchFamily="18" charset="0"/>
            </a:endParaRPr>
          </a:p>
        </p:txBody>
      </p:sp>
      <p:sp>
        <p:nvSpPr>
          <p:cNvPr id="8" name="TextBox 7"/>
          <p:cNvSpPr txBox="1"/>
          <p:nvPr/>
        </p:nvSpPr>
        <p:spPr>
          <a:xfrm>
            <a:off x="5580112" y="4437112"/>
            <a:ext cx="3168352"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Presented by: Master Ankur</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46327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853176"/>
          </a:xfrm>
          <a:prstGeom prst="rect">
            <a:avLst/>
          </a:prstGeom>
        </p:spPr>
      </p:pic>
      <p:sp>
        <p:nvSpPr>
          <p:cNvPr id="3" name="TextBox 2"/>
          <p:cNvSpPr txBox="1"/>
          <p:nvPr/>
        </p:nvSpPr>
        <p:spPr>
          <a:xfrm>
            <a:off x="2915816" y="980727"/>
            <a:ext cx="3816424" cy="584775"/>
          </a:xfrm>
          <a:prstGeom prst="rect">
            <a:avLst/>
          </a:prstGeom>
          <a:noFill/>
        </p:spPr>
        <p:txBody>
          <a:bodyPr wrap="square" rtlCol="0">
            <a:spAutoFit/>
          </a:bodyPr>
          <a:lstStyle/>
          <a:p>
            <a:r>
              <a:rPr lang="en-IN" sz="3200" b="1" dirty="0" smtClean="0">
                <a:latin typeface="Times New Roman" pitchFamily="18" charset="0"/>
                <a:cs typeface="Times New Roman" pitchFamily="18" charset="0"/>
              </a:rPr>
              <a:t>CONTENTS</a:t>
            </a:r>
            <a:endParaRPr lang="en-IN" sz="3200" b="1" dirty="0">
              <a:latin typeface="Times New Roman" pitchFamily="18" charset="0"/>
              <a:cs typeface="Times New Roman" pitchFamily="18" charset="0"/>
            </a:endParaRPr>
          </a:p>
        </p:txBody>
      </p:sp>
      <p:sp>
        <p:nvSpPr>
          <p:cNvPr id="4" name="TextBox 3"/>
          <p:cNvSpPr txBox="1"/>
          <p:nvPr/>
        </p:nvSpPr>
        <p:spPr>
          <a:xfrm>
            <a:off x="1979712" y="2318593"/>
            <a:ext cx="4104456" cy="2215991"/>
          </a:xfrm>
          <a:prstGeom prst="rect">
            <a:avLst/>
          </a:prstGeom>
          <a:noFill/>
        </p:spPr>
        <p:txBody>
          <a:bodyPr wrap="square" rtlCol="0">
            <a:spAutoFit/>
          </a:bodyPr>
          <a:lstStyle/>
          <a:p>
            <a:pPr marL="342900" indent="-342900">
              <a:buFont typeface="Arial" pitchFamily="34" charset="0"/>
              <a:buChar char="•"/>
            </a:pPr>
            <a:r>
              <a:rPr lang="en-US" sz="2400" b="1" dirty="0" smtClean="0">
                <a:latin typeface="Times New Roman" pitchFamily="18" charset="0"/>
                <a:cs typeface="Times New Roman" pitchFamily="18" charset="0"/>
              </a:rPr>
              <a:t>Introduction</a:t>
            </a:r>
          </a:p>
          <a:p>
            <a:pPr marL="342900" indent="-342900">
              <a:buFont typeface="Arial" pitchFamily="34" charset="0"/>
              <a:buChar char="•"/>
            </a:pPr>
            <a:r>
              <a:rPr lang="en-US" sz="2400" b="1" dirty="0" smtClean="0">
                <a:latin typeface="Times New Roman" pitchFamily="18" charset="0"/>
                <a:cs typeface="Times New Roman" pitchFamily="18" charset="0"/>
              </a:rPr>
              <a:t>Scope of the Project</a:t>
            </a:r>
          </a:p>
          <a:p>
            <a:pPr marL="342900" indent="-342900">
              <a:buFont typeface="Arial" pitchFamily="34" charset="0"/>
              <a:buChar char="•"/>
            </a:pPr>
            <a:r>
              <a:rPr lang="en-US" sz="2400" b="1" dirty="0" smtClean="0">
                <a:latin typeface="Times New Roman" pitchFamily="18" charset="0"/>
                <a:cs typeface="Times New Roman" pitchFamily="18" charset="0"/>
              </a:rPr>
              <a:t>Key Points</a:t>
            </a:r>
          </a:p>
          <a:p>
            <a:pPr marL="342900" indent="-342900">
              <a:buFont typeface="Arial" pitchFamily="34" charset="0"/>
              <a:buChar char="•"/>
            </a:pPr>
            <a:r>
              <a:rPr lang="en-US" sz="2400" b="1" dirty="0" smtClean="0">
                <a:latin typeface="Times New Roman" pitchFamily="18" charset="0"/>
                <a:cs typeface="Times New Roman" pitchFamily="18" charset="0"/>
              </a:rPr>
              <a:t>Modules</a:t>
            </a:r>
          </a:p>
          <a:p>
            <a:pPr marL="342900" indent="-342900">
              <a:buFont typeface="Arial" pitchFamily="34" charset="0"/>
              <a:buChar char="•"/>
            </a:pPr>
            <a:r>
              <a:rPr lang="en-US" sz="2400" b="1" dirty="0" smtClean="0">
                <a:latin typeface="Times New Roman" pitchFamily="18" charset="0"/>
                <a:cs typeface="Times New Roman" pitchFamily="18" charset="0"/>
              </a:rPr>
              <a:t>Conclusion</a:t>
            </a:r>
          </a:p>
          <a:p>
            <a:endParaRPr lang="en-IN" dirty="0"/>
          </a:p>
        </p:txBody>
      </p:sp>
    </p:spTree>
    <p:extLst>
      <p:ext uri="{BB962C8B-B14F-4D97-AF65-F5344CB8AC3E}">
        <p14:creationId xmlns:p14="http://schemas.microsoft.com/office/powerpoint/2010/main" val="248519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2915816" y="516429"/>
            <a:ext cx="3528392"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INTRODUCTION</a:t>
            </a:r>
            <a:endParaRPr lang="en-IN" sz="2800" b="1" dirty="0">
              <a:latin typeface="Times New Roman" pitchFamily="18" charset="0"/>
              <a:cs typeface="Times New Roman" pitchFamily="18" charset="0"/>
            </a:endParaRPr>
          </a:p>
        </p:txBody>
      </p:sp>
      <p:sp>
        <p:nvSpPr>
          <p:cNvPr id="4" name="TextBox 3"/>
          <p:cNvSpPr txBox="1"/>
          <p:nvPr/>
        </p:nvSpPr>
        <p:spPr>
          <a:xfrm>
            <a:off x="1187624" y="1412776"/>
            <a:ext cx="7272808" cy="4370427"/>
          </a:xfrm>
          <a:prstGeom prst="rect">
            <a:avLst/>
          </a:prstGeom>
          <a:noFill/>
        </p:spPr>
        <p:txBody>
          <a:bodyPr wrap="square" rtlCol="0">
            <a:spAutoFit/>
          </a:bodyPr>
          <a:lstStyle/>
          <a:p>
            <a:pPr marL="285750" indent="-285750" algn="just">
              <a:buFont typeface="Wingdings" pitchFamily="2" charset="2"/>
              <a:buChar char="q"/>
            </a:pPr>
            <a:r>
              <a:rPr lang="en-US" sz="2000" dirty="0" smtClean="0">
                <a:latin typeface="Times New Roman" pitchFamily="18" charset="0"/>
                <a:cs typeface="Times New Roman" pitchFamily="18" charset="0"/>
              </a:rPr>
              <a:t>This system is made to keep the records about the bills of the customers. The admin can manage all the accounts .</a:t>
            </a:r>
          </a:p>
          <a:p>
            <a:pPr marL="285750" indent="-285750" algn="just">
              <a:buFont typeface="Wingdings" pitchFamily="2" charset="2"/>
              <a:buChar char="q"/>
            </a:pPr>
            <a:endParaRPr lang="en-US" sz="2000" dirty="0" smtClean="0">
              <a:latin typeface="Times New Roman" pitchFamily="18" charset="0"/>
              <a:cs typeface="Times New Roman" pitchFamily="18" charset="0"/>
            </a:endParaRPr>
          </a:p>
          <a:p>
            <a:pPr marL="285750" indent="-285750" algn="just">
              <a:buFont typeface="Wingdings" pitchFamily="2" charset="2"/>
              <a:buChar char="q"/>
            </a:pPr>
            <a:r>
              <a:rPr lang="en-US" sz="2000" dirty="0" smtClean="0">
                <a:latin typeface="Times New Roman" pitchFamily="18" charset="0"/>
                <a:cs typeface="Times New Roman" pitchFamily="18" charset="0"/>
              </a:rPr>
              <a:t>To develop an online system to electric bills for  calculating and printing the bill. After filling the proper details like first it will open the login page. </a:t>
            </a:r>
          </a:p>
          <a:p>
            <a:pPr marL="285750" indent="-285750" algn="just">
              <a:buFont typeface="Wingdings" pitchFamily="2" charset="2"/>
              <a:buChar char="q"/>
            </a:pPr>
            <a:endParaRPr lang="en-US" sz="2000" dirty="0" smtClean="0">
              <a:latin typeface="Times New Roman" pitchFamily="18" charset="0"/>
              <a:cs typeface="Times New Roman" pitchFamily="18" charset="0"/>
            </a:endParaRPr>
          </a:p>
          <a:p>
            <a:pPr marL="285750" indent="-285750" algn="just">
              <a:buFont typeface="Wingdings" pitchFamily="2" charset="2"/>
              <a:buChar char="q"/>
            </a:pPr>
            <a:r>
              <a:rPr lang="en-US" sz="2000" dirty="0">
                <a:latin typeface="Times New Roman" pitchFamily="18" charset="0"/>
                <a:cs typeface="Times New Roman" pitchFamily="18" charset="0"/>
              </a:rPr>
              <a:t>C</a:t>
            </a:r>
            <a:r>
              <a:rPr lang="en-US" sz="2000" dirty="0" smtClean="0">
                <a:latin typeface="Times New Roman" pitchFamily="18" charset="0"/>
                <a:cs typeface="Times New Roman" pitchFamily="18" charset="0"/>
              </a:rPr>
              <a:t>alculate the total amount of the bill using code written in java format. To collect the power consumption Unit Customer Id ,Customer Name , Address should be required.</a:t>
            </a:r>
          </a:p>
          <a:p>
            <a:pPr marL="285750" indent="-285750" algn="just">
              <a:buFont typeface="Wingdings" pitchFamily="2" charset="2"/>
              <a:buChar char="q"/>
            </a:pPr>
            <a:endParaRPr lang="en-US" sz="2000" dirty="0" smtClean="0">
              <a:latin typeface="Times New Roman" pitchFamily="18" charset="0"/>
              <a:cs typeface="Times New Roman" pitchFamily="18" charset="0"/>
            </a:endParaRPr>
          </a:p>
          <a:p>
            <a:pPr marL="285750" indent="-285750" algn="just">
              <a:buFont typeface="Wingdings" pitchFamily="2" charset="2"/>
              <a:buChar char="q"/>
            </a:pPr>
            <a:r>
              <a:rPr lang="en-US" sz="2000" dirty="0" smtClean="0">
                <a:latin typeface="Times New Roman" pitchFamily="18" charset="0"/>
                <a:cs typeface="Times New Roman" pitchFamily="18" charset="0"/>
              </a:rPr>
              <a:t>Print button print the details which is given in the customers details and total amount of the bill.</a:t>
            </a:r>
          </a:p>
          <a:p>
            <a:endParaRPr lang="en-IN" dirty="0"/>
          </a:p>
        </p:txBody>
      </p:sp>
    </p:spTree>
    <p:extLst>
      <p:ext uri="{BB962C8B-B14F-4D97-AF65-F5344CB8AC3E}">
        <p14:creationId xmlns:p14="http://schemas.microsoft.com/office/powerpoint/2010/main" val="242176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23"/>
            <a:ext cx="9144000" cy="6853177"/>
          </a:xfrm>
          <a:prstGeom prst="rect">
            <a:avLst/>
          </a:prstGeom>
        </p:spPr>
      </p:pic>
      <p:sp>
        <p:nvSpPr>
          <p:cNvPr id="3" name="TextBox 2"/>
          <p:cNvSpPr txBox="1"/>
          <p:nvPr/>
        </p:nvSpPr>
        <p:spPr>
          <a:xfrm>
            <a:off x="2267744" y="575102"/>
            <a:ext cx="4608512"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SCOPE OF THE PROJECT</a:t>
            </a:r>
            <a:endParaRPr lang="en-IN" sz="2800" b="1" dirty="0">
              <a:latin typeface="Times New Roman" pitchFamily="18" charset="0"/>
              <a:cs typeface="Times New Roman" pitchFamily="18" charset="0"/>
            </a:endParaRPr>
          </a:p>
        </p:txBody>
      </p:sp>
      <p:sp>
        <p:nvSpPr>
          <p:cNvPr id="4" name="TextBox 3"/>
          <p:cNvSpPr txBox="1"/>
          <p:nvPr/>
        </p:nvSpPr>
        <p:spPr>
          <a:xfrm>
            <a:off x="1670180" y="1567543"/>
            <a:ext cx="6862260" cy="4647426"/>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Some of the key components of an my project include:</a:t>
            </a:r>
          </a:p>
          <a:p>
            <a:pPr algn="just"/>
            <a:endParaRPr lang="en-US" sz="2000" dirty="0" smtClean="0">
              <a:latin typeface="Times New Roman" pitchFamily="18" charset="0"/>
              <a:cs typeface="Times New Roman" pitchFamily="18" charset="0"/>
            </a:endParaRPr>
          </a:p>
          <a:p>
            <a:pPr marL="342900" indent="-342900" algn="just">
              <a:buFont typeface="Wingdings" pitchFamily="2" charset="2"/>
              <a:buChar char="q"/>
            </a:pPr>
            <a:r>
              <a:rPr lang="en-US" sz="2000" dirty="0" smtClean="0">
                <a:latin typeface="Times New Roman" pitchFamily="18" charset="0"/>
                <a:cs typeface="Times New Roman" pitchFamily="18" charset="0"/>
              </a:rPr>
              <a:t>First it splash for 7 sec and reloaded to login page. Here, we have to fill the credentials, and directly jump to main page.</a:t>
            </a:r>
          </a:p>
          <a:p>
            <a:pPr algn="just"/>
            <a:endParaRPr lang="en-US" sz="2000" dirty="0" smtClean="0">
              <a:latin typeface="Times New Roman" pitchFamily="18" charset="0"/>
              <a:cs typeface="Times New Roman" pitchFamily="18" charset="0"/>
            </a:endParaRPr>
          </a:p>
          <a:p>
            <a:pPr marL="285750" indent="-285750" algn="just">
              <a:buFont typeface="Wingdings" pitchFamily="2" charset="2"/>
              <a:buChar char="q"/>
            </a:pPr>
            <a:r>
              <a:rPr lang="en-US" sz="2000" dirty="0" smtClean="0">
                <a:latin typeface="Times New Roman" pitchFamily="18" charset="0"/>
                <a:cs typeface="Times New Roman" pitchFamily="18" charset="0"/>
              </a:rPr>
              <a:t>The system can be used to add new customer and store the information about users.</a:t>
            </a:r>
          </a:p>
          <a:p>
            <a:pPr marL="285750" indent="-285750" algn="just">
              <a:buFont typeface="Wingdings" pitchFamily="2" charset="2"/>
              <a:buChar char="q"/>
            </a:pPr>
            <a:endParaRPr lang="en-US" sz="2000" dirty="0" smtClean="0">
              <a:latin typeface="Times New Roman" pitchFamily="18" charset="0"/>
              <a:cs typeface="Times New Roman" pitchFamily="18" charset="0"/>
            </a:endParaRPr>
          </a:p>
          <a:p>
            <a:pPr marL="285750" indent="-285750" algn="just">
              <a:buFont typeface="Wingdings" pitchFamily="2" charset="2"/>
              <a:buChar char="q"/>
            </a:pPr>
            <a:r>
              <a:rPr lang="en-US" sz="2000" dirty="0" smtClean="0">
                <a:latin typeface="Times New Roman" pitchFamily="18" charset="0"/>
                <a:cs typeface="Times New Roman" pitchFamily="18" charset="0"/>
              </a:rPr>
              <a:t>The system can generate bills based on meter readings and can also print the bill.</a:t>
            </a:r>
          </a:p>
          <a:p>
            <a:pPr algn="just"/>
            <a:endParaRPr lang="en-US" sz="2000" dirty="0" smtClean="0">
              <a:latin typeface="Times New Roman" pitchFamily="18" charset="0"/>
              <a:cs typeface="Times New Roman" pitchFamily="18" charset="0"/>
            </a:endParaRPr>
          </a:p>
          <a:p>
            <a:pPr marL="285750" indent="-285750" algn="just">
              <a:buFont typeface="Wingdings" pitchFamily="2" charset="2"/>
              <a:buChar char="q"/>
            </a:pPr>
            <a:r>
              <a:rPr lang="en-US" sz="2000" dirty="0" smtClean="0">
                <a:latin typeface="Times New Roman" pitchFamily="18" charset="0"/>
                <a:cs typeface="Times New Roman" pitchFamily="18" charset="0"/>
              </a:rPr>
              <a:t>It will generate the total amount based of the reading that I have mentioned in code. i.e. each unit rs.3.</a:t>
            </a:r>
          </a:p>
          <a:p>
            <a:endParaRPr lang="en-US" dirty="0" smtClean="0"/>
          </a:p>
          <a:p>
            <a:endParaRPr lang="en-IN" dirty="0"/>
          </a:p>
        </p:txBody>
      </p:sp>
    </p:spTree>
    <p:extLst>
      <p:ext uri="{BB962C8B-B14F-4D97-AF65-F5344CB8AC3E}">
        <p14:creationId xmlns:p14="http://schemas.microsoft.com/office/powerpoint/2010/main" val="330234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7" y="1824"/>
            <a:ext cx="9160228" cy="68561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8289" y="2060848"/>
            <a:ext cx="4475604" cy="2376264"/>
          </a:xfrm>
          <a:prstGeom prst="rect">
            <a:avLst/>
          </a:prstGeom>
        </p:spPr>
      </p:pic>
      <p:sp>
        <p:nvSpPr>
          <p:cNvPr id="4" name="TextBox 3"/>
          <p:cNvSpPr txBox="1"/>
          <p:nvPr/>
        </p:nvSpPr>
        <p:spPr>
          <a:xfrm>
            <a:off x="395536" y="1916832"/>
            <a:ext cx="3744416" cy="2246769"/>
          </a:xfrm>
          <a:prstGeom prst="rect">
            <a:avLst/>
          </a:prstGeom>
          <a:noFill/>
        </p:spPr>
        <p:txBody>
          <a:bodyPr wrap="square" rtlCol="0">
            <a:spAutoFit/>
          </a:bodyPr>
          <a:lstStyle/>
          <a:p>
            <a:pPr marL="285750" indent="-285750">
              <a:buFont typeface="Wingdings" pitchFamily="2" charset="2"/>
              <a:buChar char="q"/>
            </a:pPr>
            <a:r>
              <a:rPr lang="en-US" sz="2000" dirty="0" smtClean="0">
                <a:latin typeface="Times New Roman" pitchFamily="18" charset="0"/>
                <a:cs typeface="Times New Roman" pitchFamily="18" charset="0"/>
              </a:rPr>
              <a:t>The class "Login" extends the JFrame class and implements the ActionListener interface. It contains two buttons: "login,“ and "cancel," and two text fields for the username and password, and an image.</a:t>
            </a:r>
            <a:endParaRPr lang="en-IN" sz="2000" dirty="0">
              <a:latin typeface="Times New Roman" pitchFamily="18" charset="0"/>
              <a:cs typeface="Times New Roman" pitchFamily="18" charset="0"/>
            </a:endParaRPr>
          </a:p>
        </p:txBody>
      </p:sp>
      <p:sp>
        <p:nvSpPr>
          <p:cNvPr id="5" name="TextBox 4"/>
          <p:cNvSpPr txBox="1"/>
          <p:nvPr/>
        </p:nvSpPr>
        <p:spPr>
          <a:xfrm>
            <a:off x="3189446" y="512859"/>
            <a:ext cx="2462674"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KEY POINTS</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99395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 y="0"/>
            <a:ext cx="9149274" cy="6858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8064" y="1772816"/>
            <a:ext cx="3656218" cy="2602067"/>
          </a:xfrm>
          <a:prstGeom prst="rect">
            <a:avLst/>
          </a:prstGeom>
        </p:spPr>
      </p:pic>
      <p:sp>
        <p:nvSpPr>
          <p:cNvPr id="6" name="TextBox 5"/>
          <p:cNvSpPr txBox="1"/>
          <p:nvPr/>
        </p:nvSpPr>
        <p:spPr>
          <a:xfrm>
            <a:off x="3347864" y="404663"/>
            <a:ext cx="1944216"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CONTD.</a:t>
            </a:r>
            <a:endParaRPr lang="en-IN" sz="2800" b="1" dirty="0">
              <a:latin typeface="Times New Roman" pitchFamily="18" charset="0"/>
              <a:cs typeface="Times New Roman" pitchFamily="18" charset="0"/>
            </a:endParaRPr>
          </a:p>
        </p:txBody>
      </p:sp>
      <p:sp>
        <p:nvSpPr>
          <p:cNvPr id="7" name="TextBox 6"/>
          <p:cNvSpPr txBox="1"/>
          <p:nvPr/>
        </p:nvSpPr>
        <p:spPr>
          <a:xfrm>
            <a:off x="323528" y="1484784"/>
            <a:ext cx="4680520" cy="3970318"/>
          </a:xfrm>
          <a:prstGeom prst="rect">
            <a:avLst/>
          </a:prstGeom>
          <a:noFill/>
        </p:spPr>
        <p:txBody>
          <a:bodyPr wrap="square" rtlCol="0">
            <a:spAutoFit/>
          </a:bodyPr>
          <a:lstStyle/>
          <a:p>
            <a:pPr marL="285750" indent="-285750">
              <a:buFont typeface="Wingdings" pitchFamily="2" charset="2"/>
              <a:buChar char="q"/>
            </a:pPr>
            <a:r>
              <a:rPr lang="en-US" dirty="0" smtClean="0">
                <a:latin typeface="Times New Roman" pitchFamily="18" charset="0"/>
                <a:cs typeface="Times New Roman" pitchFamily="18" charset="0"/>
              </a:rPr>
              <a:t>The ebill class extends the javax.swing.JFrame class, which means that it creates a new window where the components of the user interface will be displayed.</a:t>
            </a:r>
          </a:p>
          <a:p>
            <a:pPr marL="285750" indent="-285750">
              <a:buFont typeface="Wingdings" pitchFamily="2" charset="2"/>
              <a:buChar char="q"/>
            </a:pP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jLabel1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jLabel2</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jLabel3</a:t>
            </a:r>
            <a:r>
              <a:rPr lang="en-US" dirty="0">
                <a:latin typeface="Times New Roman" pitchFamily="18" charset="0"/>
                <a:cs typeface="Times New Roman" pitchFamily="18" charset="0"/>
              </a:rPr>
              <a:t>, and </a:t>
            </a:r>
            <a:r>
              <a:rPr lang="en-US" dirty="0" smtClean="0">
                <a:latin typeface="Times New Roman" pitchFamily="18" charset="0"/>
                <a:cs typeface="Times New Roman" pitchFamily="18" charset="0"/>
              </a:rPr>
              <a:t>jLabel4</a:t>
            </a:r>
            <a:r>
              <a:rPr lang="en-US" dirty="0">
                <a:latin typeface="Times New Roman" pitchFamily="18" charset="0"/>
                <a:cs typeface="Times New Roman" pitchFamily="18" charset="0"/>
              </a:rPr>
              <a:t> variables </a:t>
            </a:r>
            <a:r>
              <a:rPr lang="en-US" dirty="0" smtClean="0">
                <a:latin typeface="Times New Roman" pitchFamily="18" charset="0"/>
                <a:cs typeface="Times New Roman" pitchFamily="18" charset="0"/>
              </a:rPr>
              <a:t>which </a:t>
            </a:r>
            <a:r>
              <a:rPr lang="en-US" dirty="0">
                <a:latin typeface="Times New Roman" pitchFamily="18" charset="0"/>
                <a:cs typeface="Times New Roman" pitchFamily="18" charset="0"/>
              </a:rPr>
              <a:t>are used to create labels for the customer ID, customer name, unit consumed, and the title of the application</a:t>
            </a:r>
            <a:r>
              <a:rPr lang="en-US" dirty="0" smtClean="0">
                <a:latin typeface="Times New Roman" pitchFamily="18" charset="0"/>
                <a:cs typeface="Times New Roman" pitchFamily="18" charset="0"/>
              </a:rPr>
              <a:t>.</a:t>
            </a:r>
          </a:p>
          <a:p>
            <a:pPr marL="285750" indent="-285750">
              <a:buFont typeface="Wingdings" pitchFamily="2" charset="2"/>
              <a:buChar char="q"/>
            </a:pPr>
            <a:r>
              <a:rPr lang="en-US" dirty="0" smtClean="0">
                <a:latin typeface="Times New Roman" pitchFamily="18" charset="0"/>
                <a:cs typeface="Times New Roman" pitchFamily="18" charset="0"/>
              </a:rPr>
              <a:t>The jButton1ActionPerformed() method is called when the user clicks on the "Calculate" button. This method calculates the electricity bill based on the number of units consumed and displays it in the txtprint text area.</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780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46"/>
            <a:ext cx="9144000" cy="6840353"/>
          </a:xfrm>
          <a:prstGeom prst="rect">
            <a:avLst/>
          </a:prstGeom>
        </p:spPr>
      </p:pic>
      <p:sp>
        <p:nvSpPr>
          <p:cNvPr id="5" name="TextBox 4"/>
          <p:cNvSpPr txBox="1"/>
          <p:nvPr/>
        </p:nvSpPr>
        <p:spPr>
          <a:xfrm>
            <a:off x="3059832" y="894550"/>
            <a:ext cx="3816424"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MODULES</a:t>
            </a:r>
            <a:endParaRPr lang="en-IN" sz="2800" b="1" dirty="0">
              <a:latin typeface="Times New Roman" pitchFamily="18" charset="0"/>
              <a:cs typeface="Times New Roman" pitchFamily="18" charset="0"/>
            </a:endParaRPr>
          </a:p>
        </p:txBody>
      </p:sp>
      <p:sp>
        <p:nvSpPr>
          <p:cNvPr id="6" name="TextBox 5"/>
          <p:cNvSpPr txBox="1"/>
          <p:nvPr/>
        </p:nvSpPr>
        <p:spPr>
          <a:xfrm>
            <a:off x="2987824" y="2060848"/>
            <a:ext cx="5040560" cy="2246769"/>
          </a:xfrm>
          <a:prstGeom prst="rect">
            <a:avLst/>
          </a:prstGeom>
          <a:noFill/>
        </p:spPr>
        <p:txBody>
          <a:bodyPr wrap="square" rtlCol="0">
            <a:spAutoFit/>
          </a:bodyPr>
          <a:lstStyle/>
          <a:p>
            <a:pPr marL="285750" indent="-285750">
              <a:buFont typeface="Wingdings" pitchFamily="2" charset="2"/>
              <a:buChar char="q"/>
            </a:pPr>
            <a:r>
              <a:rPr lang="en-US" sz="2000" dirty="0" smtClean="0">
                <a:latin typeface="Times New Roman" pitchFamily="18" charset="0"/>
                <a:cs typeface="Times New Roman" pitchFamily="18" charset="0"/>
              </a:rPr>
              <a:t>Splash</a:t>
            </a:r>
          </a:p>
          <a:p>
            <a:endParaRPr lang="en-US" sz="2000" dirty="0" smtClean="0">
              <a:latin typeface="Times New Roman" pitchFamily="18" charset="0"/>
              <a:cs typeface="Times New Roman" pitchFamily="18" charset="0"/>
            </a:endParaRPr>
          </a:p>
          <a:p>
            <a:pPr marL="285750" indent="-285750">
              <a:buFont typeface="Wingdings" pitchFamily="2" charset="2"/>
              <a:buChar char="q"/>
            </a:pPr>
            <a:r>
              <a:rPr lang="en-US" sz="2000" dirty="0" smtClean="0">
                <a:latin typeface="Times New Roman" pitchFamily="18" charset="0"/>
                <a:cs typeface="Times New Roman" pitchFamily="18" charset="0"/>
              </a:rPr>
              <a:t>Login</a:t>
            </a:r>
          </a:p>
          <a:p>
            <a:endParaRPr lang="en-US" sz="2000" dirty="0" smtClean="0">
              <a:latin typeface="Times New Roman" pitchFamily="18" charset="0"/>
              <a:cs typeface="Times New Roman" pitchFamily="18" charset="0"/>
            </a:endParaRPr>
          </a:p>
          <a:p>
            <a:pPr marL="285750" indent="-285750">
              <a:buFont typeface="Wingdings" pitchFamily="2" charset="2"/>
              <a:buChar char="q"/>
            </a:pPr>
            <a:r>
              <a:rPr lang="en-US" sz="2000" dirty="0" smtClean="0">
                <a:latin typeface="Times New Roman" pitchFamily="18" charset="0"/>
                <a:cs typeface="Times New Roman" pitchFamily="18" charset="0"/>
              </a:rPr>
              <a:t>Ebill</a:t>
            </a:r>
          </a:p>
          <a:p>
            <a:endParaRPr lang="en-US" sz="2000" dirty="0" smtClean="0">
              <a:latin typeface="Times New Roman" pitchFamily="18" charset="0"/>
              <a:cs typeface="Times New Roman" pitchFamily="18" charset="0"/>
            </a:endParaRPr>
          </a:p>
          <a:p>
            <a:pPr marL="285750" indent="-285750">
              <a:buFont typeface="Wingdings" pitchFamily="2" charset="2"/>
              <a:buChar char="q"/>
            </a:pPr>
            <a:r>
              <a:rPr lang="en-US" sz="2000" dirty="0" smtClean="0">
                <a:latin typeface="Times New Roman" pitchFamily="18" charset="0"/>
                <a:cs typeface="Times New Roman" pitchFamily="18" charset="0"/>
              </a:rPr>
              <a:t>Print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4952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32"/>
            <a:ext cx="9144000" cy="6871832"/>
          </a:xfrm>
          <a:prstGeom prst="rect">
            <a:avLst/>
          </a:prstGeom>
        </p:spPr>
      </p:pic>
      <p:sp>
        <p:nvSpPr>
          <p:cNvPr id="3" name="TextBox 2"/>
          <p:cNvSpPr txBox="1"/>
          <p:nvPr/>
        </p:nvSpPr>
        <p:spPr>
          <a:xfrm>
            <a:off x="3203848" y="584529"/>
            <a:ext cx="3456384"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CONCLUSION</a:t>
            </a:r>
            <a:endParaRPr lang="en-IN" sz="2800" b="1" dirty="0">
              <a:latin typeface="Times New Roman" pitchFamily="18" charset="0"/>
              <a:cs typeface="Times New Roman" pitchFamily="18" charset="0"/>
            </a:endParaRPr>
          </a:p>
        </p:txBody>
      </p:sp>
      <p:sp>
        <p:nvSpPr>
          <p:cNvPr id="4" name="TextBox 3"/>
          <p:cNvSpPr txBox="1"/>
          <p:nvPr/>
        </p:nvSpPr>
        <p:spPr>
          <a:xfrm>
            <a:off x="1043608" y="1628800"/>
            <a:ext cx="7200800" cy="2862322"/>
          </a:xfrm>
          <a:prstGeom prst="rect">
            <a:avLst/>
          </a:prstGeom>
          <a:noFill/>
        </p:spPr>
        <p:txBody>
          <a:bodyPr wrap="square" rtlCol="0">
            <a:spAutoFit/>
          </a:bodyPr>
          <a:lstStyle/>
          <a:p>
            <a:pPr marL="285750" indent="-285750" algn="just">
              <a:buFont typeface="Wingdings" pitchFamily="2" charset="2"/>
              <a:buChar char="q"/>
            </a:pPr>
            <a:r>
              <a:rPr lang="en-US" sz="2000" dirty="0" smtClean="0">
                <a:latin typeface="Times New Roman" pitchFamily="18" charset="0"/>
                <a:cs typeface="Times New Roman" pitchFamily="18" charset="0"/>
              </a:rPr>
              <a:t>This is a simple billing system that is written in java language using basic GUI components. The main purpose of this ebill system is to calculate the bill according to the unit given in code after that it will generate the total amount and print the bill smoothly. </a:t>
            </a:r>
          </a:p>
          <a:p>
            <a:pPr algn="just"/>
            <a:endParaRPr lang="en-US" sz="2000" dirty="0" smtClean="0">
              <a:latin typeface="Times New Roman" pitchFamily="18" charset="0"/>
              <a:cs typeface="Times New Roman" pitchFamily="18" charset="0"/>
            </a:endParaRPr>
          </a:p>
          <a:p>
            <a:pPr marL="285750" indent="-285750" algn="just">
              <a:buFont typeface="Wingdings" pitchFamily="2" charset="2"/>
              <a:buChar char="q"/>
            </a:pPr>
            <a:r>
              <a:rPr lang="en-US" sz="2000" dirty="0" smtClean="0">
                <a:latin typeface="Times New Roman" pitchFamily="18" charset="0"/>
                <a:cs typeface="Times New Roman" pitchFamily="18" charset="0"/>
              </a:rPr>
              <a:t>At last but not the least, its very amazing and many more I also learnt so many things and also improve my skills and it give the confidence to go to a new height.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4126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07"/>
            <a:ext cx="9144000" cy="6826593"/>
          </a:xfrm>
          <a:prstGeom prst="rect">
            <a:avLst/>
          </a:prstGeom>
        </p:spPr>
      </p:pic>
      <p:sp>
        <p:nvSpPr>
          <p:cNvPr id="3" name="TextBox 2"/>
          <p:cNvSpPr txBox="1"/>
          <p:nvPr/>
        </p:nvSpPr>
        <p:spPr>
          <a:xfrm>
            <a:off x="2699792" y="1739424"/>
            <a:ext cx="4104456" cy="1938992"/>
          </a:xfrm>
          <a:prstGeom prst="rect">
            <a:avLst/>
          </a:prstGeom>
          <a:noFill/>
        </p:spPr>
        <p:txBody>
          <a:bodyPr wrap="square" rtlCol="0">
            <a:spAutoFit/>
          </a:bodyPr>
          <a:lstStyle/>
          <a:p>
            <a:r>
              <a:rPr lang="en-US" sz="6000" b="1" dirty="0" smtClean="0">
                <a:latin typeface="Times New Roman" pitchFamily="18" charset="0"/>
                <a:cs typeface="Times New Roman" pitchFamily="18" charset="0"/>
              </a:rPr>
              <a:t>THANK        	YOU</a:t>
            </a:r>
            <a:endParaRPr lang="en-IN" sz="6000" b="1" dirty="0">
              <a:latin typeface="Times New Roman" pitchFamily="18" charset="0"/>
              <a:cs typeface="Times New Roman" pitchFamily="18" charset="0"/>
            </a:endParaRPr>
          </a:p>
        </p:txBody>
      </p:sp>
    </p:spTree>
    <p:extLst>
      <p:ext uri="{BB962C8B-B14F-4D97-AF65-F5344CB8AC3E}">
        <p14:creationId xmlns:p14="http://schemas.microsoft.com/office/powerpoint/2010/main" val="134631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405</Words>
  <Application>Microsoft Office PowerPoint</Application>
  <PresentationFormat>On-screen Show (4:3)</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Master Ankur</dc:creator>
  <cp:lastModifiedBy>Master Ankur</cp:lastModifiedBy>
  <cp:revision>11</cp:revision>
  <dcterms:created xsi:type="dcterms:W3CDTF">2023-04-22T13:58:58Z</dcterms:created>
  <dcterms:modified xsi:type="dcterms:W3CDTF">2023-04-22T16:00:57Z</dcterms:modified>
</cp:coreProperties>
</file>