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97" autoAdjust="0"/>
  </p:normalViewPr>
  <p:slideViewPr>
    <p:cSldViewPr snapToGrid="0">
      <p:cViewPr varScale="1">
        <p:scale>
          <a:sx n="98" d="100"/>
          <a:sy n="98" d="100"/>
        </p:scale>
        <p:origin x="20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135E3-8922-486E-A01D-B652E7D6E10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8DE8-ABC8-499A-8C1B-8601FA0E4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OK,now</a:t>
            </a:r>
            <a:r>
              <a:rPr lang="en-US" altLang="zh-CN" baseline="0" dirty="0"/>
              <a:t> it’s the second experiment of our class, this experiment’s topic is SAPA.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E8-ABC8-499A-8C1B-8601FA0E4B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7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en-US" altLang="zh-CN" baseline="0" dirty="0"/>
              <a:t> first , we need to understand the principle of HA &amp; FA. (Small pause)   the HA has 2 inputs of </a:t>
            </a:r>
            <a:r>
              <a:rPr lang="en-US" altLang="zh-CN" baseline="0"/>
              <a:t>A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E8-ABC8-499A-8C1B-8601FA0E4B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2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</a:t>
            </a:r>
            <a:r>
              <a:rPr lang="zh-CN" altLang="en-US"/>
              <a:t>码</a:t>
            </a:r>
            <a:r>
              <a:rPr lang="zh-CN" altLang="en-US" dirty="0"/>
              <a:t>的加法计算器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E8-ABC8-499A-8C1B-8601FA0E4B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0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减去一个数，等于加上这个数的补码（减去一个数，等于加上他的相反数的补码）</a:t>
            </a:r>
            <a:endParaRPr lang="en-US" altLang="zh-CN" dirty="0"/>
          </a:p>
          <a:p>
            <a:r>
              <a:rPr lang="zh-CN" altLang="en-US" dirty="0"/>
              <a:t>负数的补码等于原码取反加一（符号位不取反）， </a:t>
            </a:r>
            <a:r>
              <a:rPr lang="en-US" altLang="zh-CN" dirty="0"/>
              <a:t>m=1,B</a:t>
            </a:r>
            <a:r>
              <a:rPr lang="zh-CN" altLang="en-US" dirty="0"/>
              <a:t>经</a:t>
            </a:r>
            <a:r>
              <a:rPr lang="en-US" altLang="zh-CN" dirty="0" err="1"/>
              <a:t>xor</a:t>
            </a:r>
            <a:r>
              <a:rPr lang="zh-CN" altLang="en-US" dirty="0"/>
              <a:t>取反，并加上</a:t>
            </a:r>
            <a:r>
              <a:rPr lang="en-US" altLang="zh-CN" dirty="0"/>
              <a:t>1(</a:t>
            </a:r>
            <a:r>
              <a:rPr lang="zh-CN" altLang="en-US" dirty="0"/>
              <a:t>即</a:t>
            </a:r>
            <a:r>
              <a:rPr lang="en-US" altLang="zh-CN" dirty="0"/>
              <a:t>m)</a:t>
            </a:r>
            <a:r>
              <a:rPr lang="zh-CN" altLang="en-US" dirty="0"/>
              <a:t>得其补码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E8-ABC8-499A-8C1B-8601FA0E4B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5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最高位得进位输出不等于最高位得进位输入，则发生溢出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E8-ABC8-499A-8C1B-8601FA0E4B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5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0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6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4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6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1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8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9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5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5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69E248-1BA8-4950-AAD9-F052C672DC49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A6EF41-E8B6-4973-A799-FF135262D1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28745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Organization and Architecture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</a:t>
            </a:r>
            <a:br>
              <a:rPr lang="en-US" altLang="zh-CN" sz="8000" b="1" dirty="0"/>
            </a:br>
            <a:r>
              <a:rPr lang="zh-CN" altLang="en-US" b="1" dirty="0"/>
              <a:t>Serial Adder &amp; Parallel Adder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Is this experimental ALU original form or 2’s complement form? Assume we want to modify the circuit into unsigned 4-bit original form ALU, what we need to do?</a:t>
            </a:r>
          </a:p>
          <a:p>
            <a:r>
              <a:rPr lang="en-US" altLang="zh-CN" sz="2400" dirty="0"/>
              <a:t>2. In this experiment, what’s the range of the 4-bit 2’s complement code? If we want to modify it into 5-bit 2’s complement ALU(1 bit for sign bit, 4 bits for numbers), how does the range change? How to modify it?</a:t>
            </a:r>
          </a:p>
        </p:txBody>
      </p:sp>
    </p:spTree>
    <p:extLst>
      <p:ext uri="{BB962C8B-B14F-4D97-AF65-F5344CB8AC3E}">
        <p14:creationId xmlns:p14="http://schemas.microsoft.com/office/powerpoint/2010/main" val="14076328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357673"/>
            <a:ext cx="7765322" cy="9704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altLang="zh-CN" sz="2800" dirty="0"/>
              <a:t>Experiment Purpose</a:t>
            </a:r>
          </a:p>
          <a:p>
            <a:pPr lvl="1"/>
            <a:r>
              <a:rPr lang="zh-CN" altLang="en-US" sz="2800" dirty="0"/>
              <a:t>(</a:t>
            </a:r>
            <a:r>
              <a:rPr lang="en-US" altLang="zh-CN" sz="2800" dirty="0"/>
              <a:t>1</a:t>
            </a:r>
            <a:r>
              <a:rPr lang="zh-CN" altLang="en-US" sz="2800" dirty="0"/>
              <a:t>) Understand the sturcture of </a:t>
            </a:r>
            <a:r>
              <a:rPr lang="en-US" altLang="zh-CN" sz="2800" dirty="0"/>
              <a:t>serial and </a:t>
            </a:r>
            <a:r>
              <a:rPr lang="zh-CN" altLang="en-US" sz="2800" dirty="0"/>
              <a:t>parallel adder;</a:t>
            </a:r>
            <a:endParaRPr lang="en-US" altLang="zh-CN" sz="2800" dirty="0"/>
          </a:p>
          <a:p>
            <a:pPr lvl="1"/>
            <a:r>
              <a:rPr lang="zh-CN" altLang="en-US" sz="2800" dirty="0"/>
              <a:t>(</a:t>
            </a:r>
            <a:r>
              <a:rPr lang="en-US" altLang="zh-CN" sz="2800" dirty="0"/>
              <a:t>2</a:t>
            </a:r>
            <a:r>
              <a:rPr lang="zh-CN" altLang="en-US" sz="2800" dirty="0"/>
              <a:t>) Know the principle and implementation of </a:t>
            </a:r>
            <a:r>
              <a:rPr lang="zh-CN" altLang="en-US" sz="2800" dirty="0">
                <a:solidFill>
                  <a:schemeClr val="accent1"/>
                </a:solidFill>
              </a:rPr>
              <a:t>arithmetic shift register</a:t>
            </a:r>
            <a:r>
              <a:rPr lang="zh-CN" altLang="en-US" sz="2800" dirty="0"/>
              <a:t>;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Experiment content</a:t>
            </a:r>
          </a:p>
          <a:p>
            <a:pPr lvl="1"/>
            <a:r>
              <a:rPr lang="en-US" altLang="zh-CN" sz="2800" dirty="0"/>
              <a:t>Design 4-bit signed serial adder and parallel adder with same inputs, and compare the </a:t>
            </a:r>
            <a:r>
              <a:rPr lang="en-US" altLang="zh-CN" sz="2800" dirty="0" err="1"/>
              <a:t>resuts</a:t>
            </a:r>
            <a:r>
              <a:rPr lang="en-US" altLang="zh-CN" sz="2800" dirty="0"/>
              <a:t> of them.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152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Understanding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386958"/>
            <a:ext cx="7765322" cy="4058751"/>
          </a:xfrm>
        </p:spPr>
        <p:txBody>
          <a:bodyPr/>
          <a:lstStyle/>
          <a:p>
            <a:r>
              <a:rPr lang="en-US" altLang="zh-CN" dirty="0"/>
              <a:t>HA(Half-Adder)		                     FA(Full-Adder)</a:t>
            </a:r>
          </a:p>
          <a:p>
            <a:endParaRPr lang="zh-CN" altLang="en-US" dirty="0"/>
          </a:p>
        </p:txBody>
      </p:sp>
      <p:pic>
        <p:nvPicPr>
          <p:cNvPr id="13" name="图片 7" descr="C:\Users\Administrator\AppData\Roaming\Tencent\Users\68046508\QQ\WinTemp\RichOle\)95@3{~QBE(6]}E}L43U@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4" y="2296782"/>
            <a:ext cx="2083293" cy="17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组合 30"/>
          <p:cNvGrpSpPr/>
          <p:nvPr/>
        </p:nvGrpSpPr>
        <p:grpSpPr>
          <a:xfrm>
            <a:off x="244841" y="4283616"/>
            <a:ext cx="3852863" cy="2168525"/>
            <a:chOff x="378333" y="4008438"/>
            <a:chExt cx="3852863" cy="2168525"/>
          </a:xfrm>
        </p:grpSpPr>
        <p:pic>
          <p:nvPicPr>
            <p:cNvPr id="20" name="图片 8" descr="C:\Users\Administrator\AppData\Roaming\Tencent\Users\68046508\QQ\WinTemp\RichOle\(WVFFSAB[[G(O$R(1HEX2~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33" y="4008438"/>
              <a:ext cx="3852863" cy="21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628650" y="4086700"/>
              <a:ext cx="969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Input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41423" y="4107368"/>
              <a:ext cx="71397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64334" y="4086035"/>
              <a:ext cx="71397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Carry</a:t>
              </a:r>
              <a:endParaRPr lang="zh-CN" altLang="en-US" sz="1200" dirty="0"/>
            </a:p>
          </p:txBody>
        </p:sp>
      </p:grpSp>
      <p:pic>
        <p:nvPicPr>
          <p:cNvPr id="24" name="图片 9" descr="C:\Users\Administrator\AppData\Roaming\Tencent\Users\68046508\QQ\WinTemp\RichOle\9G6~A~EV[TUCBVYR4L$(GS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05" y="2246496"/>
            <a:ext cx="3571875" cy="19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6551710" y="2589184"/>
            <a:ext cx="518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02197" y="3235515"/>
            <a:ext cx="518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291076" y="4283616"/>
            <a:ext cx="3039427" cy="2482797"/>
            <a:chOff x="5291077" y="4086035"/>
            <a:chExt cx="3039427" cy="2482797"/>
          </a:xfrm>
        </p:grpSpPr>
        <p:pic>
          <p:nvPicPr>
            <p:cNvPr id="25" name="图片 10" descr="C:\Users\Administrator\AppData\Roaming\Tencent\Users\68046508\QQ\WinTemp\RichOle\[TJE{`8J[6Y8S]G0CXB4T7K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077" y="4086035"/>
              <a:ext cx="3039427" cy="248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文本框 28"/>
            <p:cNvSpPr txBox="1"/>
            <p:nvPr/>
          </p:nvSpPr>
          <p:spPr>
            <a:xfrm>
              <a:off x="5935980" y="4130451"/>
              <a:ext cx="61573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Input</a:t>
              </a:r>
              <a:endParaRPr lang="zh-CN" altLang="en-US" sz="105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387590" y="4127695"/>
              <a:ext cx="61573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Output</a:t>
              </a:r>
              <a:endParaRPr lang="zh-CN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845946" y="179785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= A</a:t>
            </a:r>
            <a:r>
              <a:rPr lang="en-US" altLang="zh-CN" b="1" baseline="-30000" dirty="0"/>
              <a:t>i</a:t>
            </a:r>
            <a:r>
              <a:rPr lang="en-US" altLang="zh-CN" b="1" dirty="0"/>
              <a:t>⊕</a:t>
            </a:r>
            <a:r>
              <a:rPr lang="en-US" altLang="zh-CN" b="1" baseline="-30000" dirty="0"/>
              <a:t> </a:t>
            </a:r>
            <a:r>
              <a:rPr lang="en-US" altLang="zh-CN" b="1" dirty="0" err="1"/>
              <a:t>B</a:t>
            </a:r>
            <a:r>
              <a:rPr lang="en-US" altLang="zh-CN" b="1" baseline="-25000" dirty="0" err="1"/>
              <a:t>i</a:t>
            </a:r>
            <a:r>
              <a:rPr lang="en-US" altLang="zh-CN" b="1" dirty="0" err="1"/>
              <a:t>⊕C</a:t>
            </a:r>
            <a:r>
              <a:rPr lang="en-US" altLang="zh-CN" b="1" baseline="-25000" dirty="0" err="1"/>
              <a:t>i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87635" y="1797858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+(A</a:t>
            </a:r>
            <a:r>
              <a:rPr lang="en-US" altLang="zh-CN" b="1" baseline="-25000" dirty="0">
                <a:cs typeface="Times New Roman" panose="02020603050405020304" pitchFamily="18" charset="0"/>
              </a:rPr>
              <a:t>i </a:t>
            </a:r>
            <a:r>
              <a:rPr lang="en-US" altLang="zh-CN" b="1" dirty="0"/>
              <a:t>⊕B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)</a:t>
            </a:r>
            <a:r>
              <a:rPr lang="en-US" altLang="zh-CN" b="1" dirty="0"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7225" y="2143125"/>
            <a:ext cx="2600325" cy="2013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0800000">
            <a:off x="3286125" y="3286126"/>
            <a:ext cx="2286000" cy="385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484635" y="3133817"/>
            <a:ext cx="769099" cy="1022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8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516" y="2417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2.1Design for Serial-Adder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53428" y="1269090"/>
            <a:ext cx="8037144" cy="4582971"/>
            <a:chOff x="0" y="0"/>
            <a:chExt cx="6126" cy="391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98" y="1756"/>
              <a:ext cx="37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B’</a:t>
              </a:r>
              <a:r>
                <a:rPr kumimoji="0" lang="en-US" altLang="zh-CN" sz="1600" b="1" baseline="-25000"/>
                <a:t>n-1</a:t>
              </a:r>
              <a:endParaRPr kumimoji="0" lang="en-US" altLang="zh-CN" sz="1600" b="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28" y="1756"/>
              <a:ext cx="37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B’</a:t>
              </a:r>
              <a:r>
                <a:rPr kumimoji="0" lang="en-US" altLang="zh-CN" sz="1600" b="1" baseline="-25000"/>
                <a:t>n-2</a:t>
              </a:r>
              <a:endParaRPr kumimoji="0" lang="en-US" altLang="zh-CN" sz="1600" b="1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50" y="173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B’</a:t>
              </a:r>
              <a:r>
                <a:rPr kumimoji="0" lang="en-US" altLang="zh-CN" sz="1600" b="1" baseline="-25000"/>
                <a:t>1</a:t>
              </a:r>
              <a:endParaRPr kumimoji="0" lang="en-US" altLang="zh-CN" sz="1600" b="1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932" y="3358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A</a:t>
              </a:r>
              <a:r>
                <a:rPr kumimoji="0" lang="en-US" altLang="zh-CN" sz="1600" b="1" baseline="-25000"/>
                <a:t>0</a:t>
              </a:r>
              <a:endParaRPr kumimoji="0" lang="en-US" altLang="zh-CN" sz="1600" b="1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89" y="33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F</a:t>
              </a:r>
              <a:r>
                <a:rPr kumimoji="0" lang="en-US" altLang="zh-CN" sz="1600" b="1" baseline="-25000"/>
                <a:t>n-1</a:t>
              </a:r>
              <a:endParaRPr kumimoji="0" lang="en-US" altLang="zh-CN" sz="1600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80" y="0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32" y="0"/>
              <a:ext cx="6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OF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504" y="2022"/>
              <a:ext cx="62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M=1Sub</a:t>
              </a:r>
              <a:endParaRPr kumimoji="0" lang="zh-CN" altLang="en-US" sz="1600" b="1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220" y="116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0</a:t>
              </a:r>
              <a:endParaRPr kumimoji="0" lang="en-US" altLang="zh-CN" sz="1600" b="1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392" y="1178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1</a:t>
              </a:r>
              <a:endParaRPr kumimoji="0" lang="en-US" altLang="zh-CN" sz="1600" b="1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260" y="1178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2</a:t>
              </a:r>
              <a:endParaRPr kumimoji="0" lang="en-US" altLang="zh-CN" sz="1600" b="1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276" y="1198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n-2</a:t>
              </a:r>
              <a:endParaRPr kumimoji="0" lang="en-US" altLang="zh-CN" sz="1600" b="1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072" y="155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n-1</a:t>
              </a:r>
              <a:endParaRPr kumimoji="0" lang="en-US" altLang="zh-CN" sz="1600" b="1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64" y="1490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C</a:t>
              </a:r>
              <a:r>
                <a:rPr kumimoji="0" lang="en-US" altLang="zh-CN" sz="1600" b="1" baseline="-25000"/>
                <a:t>n</a:t>
              </a:r>
              <a:endParaRPr kumimoji="0" lang="en-US" altLang="zh-CN" sz="1600" b="1"/>
            </a:p>
          </p:txBody>
        </p:sp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0" y="322"/>
              <a:ext cx="361" cy="522"/>
              <a:chOff x="0" y="0"/>
              <a:chExt cx="390" cy="563"/>
            </a:xfrm>
          </p:grpSpPr>
          <p:sp>
            <p:nvSpPr>
              <p:cNvPr id="100" name="Freeform 20"/>
              <p:cNvSpPr>
                <a:spLocks/>
              </p:cNvSpPr>
              <p:nvPr/>
            </p:nvSpPr>
            <p:spPr bwMode="auto">
              <a:xfrm>
                <a:off x="5" y="0"/>
                <a:ext cx="385" cy="166"/>
              </a:xfrm>
              <a:custGeom>
                <a:avLst/>
                <a:gdLst>
                  <a:gd name="T0" fmla="*/ 0 w 1440"/>
                  <a:gd name="T1" fmla="*/ 513 h 156"/>
                  <a:gd name="T2" fmla="*/ 0 w 1440"/>
                  <a:gd name="T3" fmla="*/ 0 h 156"/>
                  <a:gd name="T4" fmla="*/ 0 w 1440"/>
                  <a:gd name="T5" fmla="*/ 513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21"/>
              <p:cNvSpPr>
                <a:spLocks/>
              </p:cNvSpPr>
              <p:nvPr/>
            </p:nvSpPr>
            <p:spPr bwMode="auto">
              <a:xfrm>
                <a:off x="0" y="439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22"/>
              <p:cNvSpPr>
                <a:spLocks/>
              </p:cNvSpPr>
              <p:nvPr/>
            </p:nvSpPr>
            <p:spPr bwMode="auto">
              <a:xfrm rot="5400000" flipV="1">
                <a:off x="-140" y="304"/>
                <a:ext cx="300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103" name="Freeform 23"/>
              <p:cNvSpPr>
                <a:spLocks/>
              </p:cNvSpPr>
              <p:nvPr/>
            </p:nvSpPr>
            <p:spPr bwMode="auto">
              <a:xfrm rot="16200000" flipV="1">
                <a:off x="227" y="297"/>
                <a:ext cx="301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104" name="Freeform 24"/>
              <p:cNvSpPr>
                <a:spLocks/>
              </p:cNvSpPr>
              <p:nvPr/>
            </p:nvSpPr>
            <p:spPr bwMode="auto">
              <a:xfrm>
                <a:off x="0" y="520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55" y="1384"/>
              <a:ext cx="480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216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240" y="1025"/>
              <a:ext cx="1060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39" y="729"/>
              <a:ext cx="1" cy="3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305" y="1031"/>
              <a:ext cx="1" cy="5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05" y="745"/>
              <a:ext cx="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05" y="1540"/>
              <a:ext cx="4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800" y="1384"/>
              <a:ext cx="480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216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1040" y="1540"/>
              <a:ext cx="7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4680" y="1384"/>
              <a:ext cx="480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216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525" y="1378"/>
              <a:ext cx="480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216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 b="1" dirty="0">
                  <a:latin typeface="宋体" panose="02010600030101010101" pitchFamily="2" charset="-122"/>
                </a:rPr>
                <a:t>FA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 flipV="1">
              <a:off x="3255" y="1535"/>
              <a:ext cx="265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2745" y="1535"/>
              <a:ext cx="4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 flipV="1">
              <a:off x="2280" y="1535"/>
              <a:ext cx="39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4005" y="1540"/>
              <a:ext cx="6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5160" y="1540"/>
              <a:ext cx="2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450" y="2008"/>
              <a:ext cx="361" cy="522"/>
              <a:chOff x="0" y="0"/>
              <a:chExt cx="390" cy="563"/>
            </a:xfrm>
          </p:grpSpPr>
          <p:sp>
            <p:nvSpPr>
              <p:cNvPr id="95" name="Freeform 41"/>
              <p:cNvSpPr>
                <a:spLocks/>
              </p:cNvSpPr>
              <p:nvPr/>
            </p:nvSpPr>
            <p:spPr bwMode="auto">
              <a:xfrm>
                <a:off x="5" y="0"/>
                <a:ext cx="385" cy="166"/>
              </a:xfrm>
              <a:custGeom>
                <a:avLst/>
                <a:gdLst>
                  <a:gd name="T0" fmla="*/ 0 w 1440"/>
                  <a:gd name="T1" fmla="*/ 513 h 156"/>
                  <a:gd name="T2" fmla="*/ 0 w 1440"/>
                  <a:gd name="T3" fmla="*/ 0 h 156"/>
                  <a:gd name="T4" fmla="*/ 0 w 1440"/>
                  <a:gd name="T5" fmla="*/ 513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42"/>
              <p:cNvSpPr>
                <a:spLocks/>
              </p:cNvSpPr>
              <p:nvPr/>
            </p:nvSpPr>
            <p:spPr bwMode="auto">
              <a:xfrm>
                <a:off x="0" y="439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43"/>
              <p:cNvSpPr>
                <a:spLocks/>
              </p:cNvSpPr>
              <p:nvPr/>
            </p:nvSpPr>
            <p:spPr bwMode="auto">
              <a:xfrm rot="5400000" flipV="1">
                <a:off x="-140" y="304"/>
                <a:ext cx="300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98" name="Freeform 44"/>
              <p:cNvSpPr>
                <a:spLocks/>
              </p:cNvSpPr>
              <p:nvPr/>
            </p:nvSpPr>
            <p:spPr bwMode="auto">
              <a:xfrm rot="16200000" flipV="1">
                <a:off x="227" y="297"/>
                <a:ext cx="301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99" name="Freeform 45"/>
              <p:cNvSpPr>
                <a:spLocks/>
              </p:cNvSpPr>
              <p:nvPr/>
            </p:nvSpPr>
            <p:spPr bwMode="auto">
              <a:xfrm>
                <a:off x="0" y="520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1710" y="2023"/>
              <a:ext cx="361" cy="522"/>
              <a:chOff x="0" y="0"/>
              <a:chExt cx="390" cy="563"/>
            </a:xfrm>
          </p:grpSpPr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5" y="0"/>
                <a:ext cx="385" cy="166"/>
              </a:xfrm>
              <a:custGeom>
                <a:avLst/>
                <a:gdLst>
                  <a:gd name="T0" fmla="*/ 0 w 1440"/>
                  <a:gd name="T1" fmla="*/ 513 h 156"/>
                  <a:gd name="T2" fmla="*/ 0 w 1440"/>
                  <a:gd name="T3" fmla="*/ 0 h 156"/>
                  <a:gd name="T4" fmla="*/ 0 w 1440"/>
                  <a:gd name="T5" fmla="*/ 513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48"/>
              <p:cNvSpPr>
                <a:spLocks/>
              </p:cNvSpPr>
              <p:nvPr/>
            </p:nvSpPr>
            <p:spPr bwMode="auto">
              <a:xfrm>
                <a:off x="0" y="439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49"/>
              <p:cNvSpPr>
                <a:spLocks/>
              </p:cNvSpPr>
              <p:nvPr/>
            </p:nvSpPr>
            <p:spPr bwMode="auto">
              <a:xfrm rot="5400000" flipV="1">
                <a:off x="-140" y="304"/>
                <a:ext cx="300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93" name="Freeform 50"/>
              <p:cNvSpPr>
                <a:spLocks/>
              </p:cNvSpPr>
              <p:nvPr/>
            </p:nvSpPr>
            <p:spPr bwMode="auto">
              <a:xfrm rot="16200000" flipV="1">
                <a:off x="227" y="297"/>
                <a:ext cx="301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94" name="Freeform 51"/>
              <p:cNvSpPr>
                <a:spLocks/>
              </p:cNvSpPr>
              <p:nvPr/>
            </p:nvSpPr>
            <p:spPr bwMode="auto">
              <a:xfrm>
                <a:off x="0" y="520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" name="Group 50"/>
            <p:cNvGrpSpPr>
              <a:grpSpLocks/>
            </p:cNvGrpSpPr>
            <p:nvPr/>
          </p:nvGrpSpPr>
          <p:grpSpPr bwMode="auto">
            <a:xfrm>
              <a:off x="4575" y="2008"/>
              <a:ext cx="361" cy="522"/>
              <a:chOff x="0" y="0"/>
              <a:chExt cx="390" cy="563"/>
            </a:xfrm>
          </p:grpSpPr>
          <p:sp>
            <p:nvSpPr>
              <p:cNvPr id="85" name="Freeform 53"/>
              <p:cNvSpPr>
                <a:spLocks/>
              </p:cNvSpPr>
              <p:nvPr/>
            </p:nvSpPr>
            <p:spPr bwMode="auto">
              <a:xfrm>
                <a:off x="5" y="0"/>
                <a:ext cx="385" cy="166"/>
              </a:xfrm>
              <a:custGeom>
                <a:avLst/>
                <a:gdLst>
                  <a:gd name="T0" fmla="*/ 0 w 1440"/>
                  <a:gd name="T1" fmla="*/ 513 h 156"/>
                  <a:gd name="T2" fmla="*/ 0 w 1440"/>
                  <a:gd name="T3" fmla="*/ 0 h 156"/>
                  <a:gd name="T4" fmla="*/ 0 w 1440"/>
                  <a:gd name="T5" fmla="*/ 513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0" y="439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5"/>
              <p:cNvSpPr>
                <a:spLocks/>
              </p:cNvSpPr>
              <p:nvPr/>
            </p:nvSpPr>
            <p:spPr bwMode="auto">
              <a:xfrm rot="5400000" flipV="1">
                <a:off x="-140" y="304"/>
                <a:ext cx="300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88" name="Freeform 56"/>
              <p:cNvSpPr>
                <a:spLocks/>
              </p:cNvSpPr>
              <p:nvPr/>
            </p:nvSpPr>
            <p:spPr bwMode="auto">
              <a:xfrm rot="16200000" flipV="1">
                <a:off x="227" y="297"/>
                <a:ext cx="301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89" name="Freeform 57"/>
              <p:cNvSpPr>
                <a:spLocks/>
              </p:cNvSpPr>
              <p:nvPr/>
            </p:nvSpPr>
            <p:spPr bwMode="auto">
              <a:xfrm>
                <a:off x="0" y="520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3435" y="2008"/>
              <a:ext cx="361" cy="522"/>
              <a:chOff x="0" y="0"/>
              <a:chExt cx="390" cy="563"/>
            </a:xfrm>
          </p:grpSpPr>
          <p:sp>
            <p:nvSpPr>
              <p:cNvPr id="80" name="Freeform 59"/>
              <p:cNvSpPr>
                <a:spLocks/>
              </p:cNvSpPr>
              <p:nvPr/>
            </p:nvSpPr>
            <p:spPr bwMode="auto">
              <a:xfrm>
                <a:off x="5" y="0"/>
                <a:ext cx="385" cy="166"/>
              </a:xfrm>
              <a:custGeom>
                <a:avLst/>
                <a:gdLst>
                  <a:gd name="T0" fmla="*/ 0 w 1440"/>
                  <a:gd name="T1" fmla="*/ 513 h 156"/>
                  <a:gd name="T2" fmla="*/ 0 w 1440"/>
                  <a:gd name="T3" fmla="*/ 0 h 156"/>
                  <a:gd name="T4" fmla="*/ 0 w 1440"/>
                  <a:gd name="T5" fmla="*/ 513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60"/>
              <p:cNvSpPr>
                <a:spLocks/>
              </p:cNvSpPr>
              <p:nvPr/>
            </p:nvSpPr>
            <p:spPr bwMode="auto">
              <a:xfrm>
                <a:off x="0" y="439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auto">
              <a:xfrm rot="5400000" flipV="1">
                <a:off x="-140" y="304"/>
                <a:ext cx="300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83" name="Freeform 62"/>
              <p:cNvSpPr>
                <a:spLocks/>
              </p:cNvSpPr>
              <p:nvPr/>
            </p:nvSpPr>
            <p:spPr bwMode="auto">
              <a:xfrm rot="16200000" flipV="1">
                <a:off x="227" y="297"/>
                <a:ext cx="301" cy="12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84" name="Freeform 63"/>
              <p:cNvSpPr>
                <a:spLocks/>
              </p:cNvSpPr>
              <p:nvPr/>
            </p:nvSpPr>
            <p:spPr bwMode="auto">
              <a:xfrm>
                <a:off x="0" y="520"/>
                <a:ext cx="385" cy="43"/>
              </a:xfrm>
              <a:custGeom>
                <a:avLst/>
                <a:gdLst>
                  <a:gd name="T0" fmla="*/ 0 w 1440"/>
                  <a:gd name="T1" fmla="*/ 0 h 156"/>
                  <a:gd name="T2" fmla="*/ 0 w 1440"/>
                  <a:gd name="T3" fmla="*/ 0 h 156"/>
                  <a:gd name="T4" fmla="*/ 0 w 144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156"/>
                  <a:gd name="T11" fmla="*/ 1440 w 144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631" y="1699"/>
              <a:ext cx="9" cy="3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H="1">
              <a:off x="1891" y="1696"/>
              <a:ext cx="9" cy="3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6"/>
            <p:cNvSpPr>
              <a:spLocks noChangeShapeType="1"/>
            </p:cNvSpPr>
            <p:nvPr/>
          </p:nvSpPr>
          <p:spPr bwMode="auto">
            <a:xfrm>
              <a:off x="3615" y="1691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7"/>
            <p:cNvSpPr>
              <a:spLocks noChangeShapeType="1"/>
            </p:cNvSpPr>
            <p:nvPr/>
          </p:nvSpPr>
          <p:spPr bwMode="auto">
            <a:xfrm flipH="1">
              <a:off x="711" y="2425"/>
              <a:ext cx="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4755" y="1699"/>
              <a:ext cx="1" cy="3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9"/>
            <p:cNvSpPr>
              <a:spLocks noChangeShapeType="1"/>
            </p:cNvSpPr>
            <p:nvPr/>
          </p:nvSpPr>
          <p:spPr bwMode="auto">
            <a:xfrm>
              <a:off x="555" y="2425"/>
              <a:ext cx="1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 flipH="1">
              <a:off x="4671" y="2431"/>
              <a:ext cx="9" cy="9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 flipH="1">
              <a:off x="1791" y="2461"/>
              <a:ext cx="9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3555" y="2395"/>
              <a:ext cx="1" cy="9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73"/>
            <p:cNvSpPr>
              <a:spLocks noChangeShapeType="1"/>
            </p:cNvSpPr>
            <p:nvPr/>
          </p:nvSpPr>
          <p:spPr bwMode="auto">
            <a:xfrm>
              <a:off x="720" y="2752"/>
              <a:ext cx="5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 flipH="1">
              <a:off x="1971" y="2431"/>
              <a:ext cx="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5"/>
            <p:cNvSpPr>
              <a:spLocks noChangeShapeType="1"/>
            </p:cNvSpPr>
            <p:nvPr/>
          </p:nvSpPr>
          <p:spPr bwMode="auto">
            <a:xfrm>
              <a:off x="3705" y="2446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>
              <a:off x="4845" y="2431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945" y="1699"/>
              <a:ext cx="1" cy="1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"/>
            <p:cNvSpPr>
              <a:spLocks noChangeShapeType="1"/>
            </p:cNvSpPr>
            <p:nvPr/>
          </p:nvSpPr>
          <p:spPr bwMode="auto">
            <a:xfrm flipH="1">
              <a:off x="2181" y="1699"/>
              <a:ext cx="9" cy="16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9"/>
            <p:cNvSpPr>
              <a:spLocks noChangeShapeType="1"/>
            </p:cNvSpPr>
            <p:nvPr/>
          </p:nvSpPr>
          <p:spPr bwMode="auto">
            <a:xfrm>
              <a:off x="3915" y="1691"/>
              <a:ext cx="1" cy="1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0"/>
            <p:cNvSpPr>
              <a:spLocks noChangeShapeType="1"/>
            </p:cNvSpPr>
            <p:nvPr/>
          </p:nvSpPr>
          <p:spPr bwMode="auto">
            <a:xfrm>
              <a:off x="5055" y="1699"/>
              <a:ext cx="1" cy="16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81"/>
            <p:cNvSpPr txBox="1">
              <a:spLocks noChangeArrowheads="1"/>
            </p:cNvSpPr>
            <p:nvPr/>
          </p:nvSpPr>
          <p:spPr bwMode="auto">
            <a:xfrm>
              <a:off x="340" y="3334"/>
              <a:ext cx="33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</a:t>
              </a:r>
              <a:r>
                <a:rPr kumimoji="0" lang="en-US" altLang="zh-CN" sz="1600" b="1" baseline="-25000"/>
                <a:t>n-1</a:t>
              </a:r>
              <a:endParaRPr kumimoji="0" lang="en-US" altLang="zh-CN" sz="1600" b="1"/>
            </a:p>
          </p:txBody>
        </p:sp>
        <p:sp>
          <p:nvSpPr>
            <p:cNvPr id="59" name="Text Box 82"/>
            <p:cNvSpPr txBox="1">
              <a:spLocks noChangeArrowheads="1"/>
            </p:cNvSpPr>
            <p:nvPr/>
          </p:nvSpPr>
          <p:spPr bwMode="auto">
            <a:xfrm>
              <a:off x="784" y="335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A</a:t>
              </a:r>
              <a:r>
                <a:rPr kumimoji="0" lang="en-US" altLang="zh-CN" sz="1600" b="1" baseline="-25000"/>
                <a:t>n-1</a:t>
              </a:r>
              <a:endParaRPr kumimoji="0" lang="en-US" altLang="zh-CN" sz="1600" b="1"/>
            </a:p>
          </p:txBody>
        </p:sp>
        <p:sp>
          <p:nvSpPr>
            <p:cNvPr id="60" name="Text Box 83"/>
            <p:cNvSpPr txBox="1">
              <a:spLocks noChangeArrowheads="1"/>
            </p:cNvSpPr>
            <p:nvPr/>
          </p:nvSpPr>
          <p:spPr bwMode="auto">
            <a:xfrm>
              <a:off x="1668" y="332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</a:t>
              </a:r>
              <a:r>
                <a:rPr kumimoji="0" lang="en-US" altLang="zh-CN" sz="1600" b="1" baseline="-25000"/>
                <a:t>n-2</a:t>
              </a:r>
              <a:endParaRPr kumimoji="0" lang="en-US" altLang="zh-CN" sz="1600" b="1"/>
            </a:p>
          </p:txBody>
        </p:sp>
        <p:sp>
          <p:nvSpPr>
            <p:cNvPr id="61" name="Text Box 84"/>
            <p:cNvSpPr txBox="1">
              <a:spLocks noChangeArrowheads="1"/>
            </p:cNvSpPr>
            <p:nvPr/>
          </p:nvSpPr>
          <p:spPr bwMode="auto">
            <a:xfrm>
              <a:off x="2084" y="3358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A</a:t>
              </a:r>
              <a:r>
                <a:rPr kumimoji="0" lang="en-US" altLang="zh-CN" sz="1600" b="1" baseline="-25000"/>
                <a:t>n-2</a:t>
              </a:r>
              <a:endParaRPr kumimoji="0" lang="en-US" altLang="zh-CN" sz="1600" b="1"/>
            </a:p>
          </p:txBody>
        </p:sp>
        <p:sp>
          <p:nvSpPr>
            <p:cNvPr id="62" name="Text Box 85"/>
            <p:cNvSpPr txBox="1">
              <a:spLocks noChangeArrowheads="1"/>
            </p:cNvSpPr>
            <p:nvPr/>
          </p:nvSpPr>
          <p:spPr bwMode="auto">
            <a:xfrm>
              <a:off x="3820" y="334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A</a:t>
              </a:r>
              <a:r>
                <a:rPr kumimoji="0" lang="en-US" altLang="zh-CN" sz="1600" b="1" baseline="-25000"/>
                <a:t>1</a:t>
              </a:r>
              <a:endParaRPr kumimoji="0" lang="en-US" altLang="zh-CN" sz="1600" b="1"/>
            </a:p>
          </p:txBody>
        </p:sp>
        <p:sp>
          <p:nvSpPr>
            <p:cNvPr id="63" name="Text Box 86"/>
            <p:cNvSpPr txBox="1">
              <a:spLocks noChangeArrowheads="1"/>
            </p:cNvSpPr>
            <p:nvPr/>
          </p:nvSpPr>
          <p:spPr bwMode="auto">
            <a:xfrm>
              <a:off x="3442" y="334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</a:t>
              </a:r>
              <a:r>
                <a:rPr kumimoji="0" lang="en-US" altLang="zh-CN" sz="1600" b="1" baseline="-25000"/>
                <a:t>1</a:t>
              </a:r>
              <a:endParaRPr kumimoji="0" lang="en-US" altLang="zh-CN" sz="1600" b="1"/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4520" y="334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</a:t>
              </a:r>
              <a:r>
                <a:rPr kumimoji="0" lang="en-US" altLang="zh-CN" sz="1600" b="1" baseline="-25000"/>
                <a:t>0</a:t>
              </a:r>
              <a:endParaRPr kumimoji="0" lang="en-US" altLang="zh-CN" sz="1600" b="1"/>
            </a:p>
          </p:txBody>
        </p:sp>
        <p:sp>
          <p:nvSpPr>
            <p:cNvPr id="65" name="Text Box 88"/>
            <p:cNvSpPr txBox="1">
              <a:spLocks noChangeArrowheads="1"/>
            </p:cNvSpPr>
            <p:nvPr/>
          </p:nvSpPr>
          <p:spPr bwMode="auto">
            <a:xfrm>
              <a:off x="2676" y="3346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……</a:t>
              </a:r>
            </a:p>
          </p:txBody>
        </p:sp>
        <p:sp>
          <p:nvSpPr>
            <p:cNvPr id="66" name="Text Box 89"/>
            <p:cNvSpPr txBox="1">
              <a:spLocks noChangeArrowheads="1"/>
            </p:cNvSpPr>
            <p:nvPr/>
          </p:nvSpPr>
          <p:spPr bwMode="auto">
            <a:xfrm>
              <a:off x="2550" y="2144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…………</a:t>
              </a:r>
            </a:p>
          </p:txBody>
        </p:sp>
        <p:sp>
          <p:nvSpPr>
            <p:cNvPr id="67" name="Text Box 90"/>
            <p:cNvSpPr txBox="1">
              <a:spLocks noChangeArrowheads="1"/>
            </p:cNvSpPr>
            <p:nvPr/>
          </p:nvSpPr>
          <p:spPr bwMode="auto">
            <a:xfrm>
              <a:off x="500" y="3598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Sign bit</a:t>
              </a:r>
              <a:endParaRPr kumimoji="0" lang="zh-CN" altLang="en-US" sz="1600" b="1" dirty="0"/>
            </a:p>
          </p:txBody>
        </p:sp>
        <p:sp>
          <p:nvSpPr>
            <p:cNvPr id="68" name="Line 91"/>
            <p:cNvSpPr>
              <a:spLocks noChangeShapeType="1"/>
            </p:cNvSpPr>
            <p:nvPr/>
          </p:nvSpPr>
          <p:spPr bwMode="auto">
            <a:xfrm>
              <a:off x="5452" y="1538"/>
              <a:ext cx="1" cy="12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92"/>
            <p:cNvSpPr txBox="1">
              <a:spLocks noChangeArrowheads="1"/>
            </p:cNvSpPr>
            <p:nvPr/>
          </p:nvSpPr>
          <p:spPr bwMode="auto">
            <a:xfrm>
              <a:off x="5492" y="1805"/>
              <a:ext cx="63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M=0Add</a:t>
              </a:r>
              <a:endParaRPr kumimoji="0" lang="zh-CN" altLang="en-US" sz="1600" b="1" dirty="0"/>
            </a:p>
          </p:txBody>
        </p:sp>
        <p:sp>
          <p:nvSpPr>
            <p:cNvPr id="70" name="Text Box 93"/>
            <p:cNvSpPr txBox="1">
              <a:spLocks noChangeArrowheads="1"/>
            </p:cNvSpPr>
            <p:nvPr/>
          </p:nvSpPr>
          <p:spPr bwMode="auto">
            <a:xfrm>
              <a:off x="5096" y="2778"/>
              <a:ext cx="103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 dirty="0"/>
                <a:t>Op-control M</a:t>
              </a:r>
            </a:p>
          </p:txBody>
        </p:sp>
        <p:sp>
          <p:nvSpPr>
            <p:cNvPr id="71" name="Text Box 94"/>
            <p:cNvSpPr txBox="1">
              <a:spLocks noChangeArrowheads="1"/>
            </p:cNvSpPr>
            <p:nvPr/>
          </p:nvSpPr>
          <p:spPr bwMode="auto">
            <a:xfrm>
              <a:off x="2690" y="34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……</a:t>
              </a:r>
            </a:p>
          </p:txBody>
        </p:sp>
        <p:sp>
          <p:nvSpPr>
            <p:cNvPr id="72" name="Line 95"/>
            <p:cNvSpPr>
              <a:spLocks noChangeShapeType="1"/>
            </p:cNvSpPr>
            <p:nvPr/>
          </p:nvSpPr>
          <p:spPr bwMode="auto">
            <a:xfrm flipV="1">
              <a:off x="776" y="610"/>
              <a:ext cx="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6"/>
            <p:cNvSpPr>
              <a:spLocks noChangeShapeType="1"/>
            </p:cNvSpPr>
            <p:nvPr/>
          </p:nvSpPr>
          <p:spPr bwMode="auto">
            <a:xfrm flipV="1">
              <a:off x="2028" y="610"/>
              <a:ext cx="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97"/>
            <p:cNvSpPr>
              <a:spLocks noChangeShapeType="1"/>
            </p:cNvSpPr>
            <p:nvPr/>
          </p:nvSpPr>
          <p:spPr bwMode="auto">
            <a:xfrm flipV="1">
              <a:off x="3748" y="594"/>
              <a:ext cx="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8"/>
            <p:cNvSpPr>
              <a:spLocks noChangeShapeType="1"/>
            </p:cNvSpPr>
            <p:nvPr/>
          </p:nvSpPr>
          <p:spPr bwMode="auto">
            <a:xfrm flipV="1">
              <a:off x="4912" y="602"/>
              <a:ext cx="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1879" y="31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F</a:t>
              </a:r>
              <a:r>
                <a:rPr kumimoji="0" lang="en-US" altLang="zh-CN" sz="1600" b="1" baseline="-25000"/>
                <a:t>n-2</a:t>
              </a:r>
              <a:endParaRPr kumimoji="0" lang="en-US" altLang="zh-CN" sz="1600" b="1"/>
            </a:p>
          </p:txBody>
        </p:sp>
        <p:sp>
          <p:nvSpPr>
            <p:cNvPr id="77" name="Text Box 100"/>
            <p:cNvSpPr txBox="1">
              <a:spLocks noChangeArrowheads="1"/>
            </p:cNvSpPr>
            <p:nvPr/>
          </p:nvSpPr>
          <p:spPr bwMode="auto">
            <a:xfrm>
              <a:off x="3656" y="29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F</a:t>
              </a:r>
              <a:r>
                <a:rPr kumimoji="0" lang="en-US" altLang="zh-CN" sz="1600" b="1" baseline="-25000"/>
                <a:t>1</a:t>
              </a:r>
              <a:endParaRPr kumimoji="0" lang="en-US" altLang="zh-CN" sz="1600" b="1"/>
            </a:p>
          </p:txBody>
        </p: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4768" y="30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F</a:t>
              </a:r>
              <a:r>
                <a:rPr kumimoji="0" lang="en-US" altLang="zh-CN" sz="1600" b="1" baseline="-25000"/>
                <a:t>0</a:t>
              </a:r>
              <a:endParaRPr kumimoji="0" lang="en-US" altLang="zh-CN" sz="1600" b="1"/>
            </a:p>
          </p:txBody>
        </p:sp>
        <p:sp>
          <p:nvSpPr>
            <p:cNvPr id="79" name="Text Box 103"/>
            <p:cNvSpPr txBox="1">
              <a:spLocks noChangeArrowheads="1"/>
            </p:cNvSpPr>
            <p:nvPr/>
          </p:nvSpPr>
          <p:spPr bwMode="auto">
            <a:xfrm>
              <a:off x="4430" y="1716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 b="1"/>
                <a:t>B’</a:t>
              </a:r>
              <a:r>
                <a:rPr kumimoji="0" lang="en-US" altLang="zh-CN" sz="1600" b="1" baseline="-25000"/>
                <a:t>0</a:t>
              </a:r>
              <a:endParaRPr kumimoji="0" lang="en-US" altLang="zh-CN" sz="1600" b="1"/>
            </a:p>
          </p:txBody>
        </p:sp>
      </p:grpSp>
      <p:sp>
        <p:nvSpPr>
          <p:cNvPr id="105" name="矩形 104"/>
          <p:cNvSpPr/>
          <p:nvPr/>
        </p:nvSpPr>
        <p:spPr>
          <a:xfrm>
            <a:off x="879765" y="6364258"/>
            <a:ext cx="7807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66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solidFill>
                  <a:srgbClr val="6600CC"/>
                </a:solidFill>
              </a:rPr>
              <a:t>n</a:t>
            </a:r>
            <a:r>
              <a:rPr lang="zh-CN" altLang="en-US" b="1" baseline="-30000" dirty="0">
                <a:solidFill>
                  <a:srgbClr val="6600CC"/>
                </a:solidFill>
              </a:rPr>
              <a:t>-</a:t>
            </a:r>
            <a:r>
              <a:rPr lang="en-US" altLang="zh-CN" b="1" baseline="-30000" dirty="0">
                <a:solidFill>
                  <a:srgbClr val="6600CC"/>
                </a:solidFill>
              </a:rPr>
              <a:t>1</a:t>
            </a:r>
            <a:r>
              <a:rPr lang="zh-CN" altLang="en-US" b="1" dirty="0">
                <a:solidFill>
                  <a:srgbClr val="66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b="1" dirty="0" err="1">
                <a:solidFill>
                  <a:srgbClr val="6600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b="1" baseline="-30000" dirty="0" err="1">
                <a:solidFill>
                  <a:srgbClr val="6600CC"/>
                </a:solidFill>
              </a:rPr>
              <a:t>n</a:t>
            </a:r>
            <a:r>
              <a:rPr lang="zh-CN" altLang="en-US" b="1" baseline="-30000" dirty="0">
                <a:solidFill>
                  <a:srgbClr val="6600CC"/>
                </a:solidFill>
              </a:rPr>
              <a:t>-</a:t>
            </a:r>
            <a:r>
              <a:rPr lang="en-US" altLang="zh-CN" b="1" baseline="-30000" dirty="0">
                <a:solidFill>
                  <a:srgbClr val="6600CC"/>
                </a:solidFill>
              </a:rPr>
              <a:t>1</a:t>
            </a: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latin typeface="Arial" panose="020B0604020202020204" pitchFamily="34" charset="0"/>
              </a:rPr>
              <a:t>are sign bits </a:t>
            </a: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rgbClr val="6600CC"/>
                </a:solidFill>
                <a:latin typeface="Arial" panose="020B0604020202020204" pitchFamily="34" charset="0"/>
              </a:rPr>
              <a:t>Overflow Flag</a:t>
            </a: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6600CC"/>
                </a:solidFill>
              </a:rPr>
              <a:t>OF</a:t>
            </a:r>
            <a:r>
              <a:rPr lang="en-US" altLang="zh-CN" b="1" dirty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6600CC"/>
                </a:solidFill>
                <a:latin typeface="Arial" panose="020B0604020202020204" pitchFamily="34" charset="0"/>
              </a:rPr>
              <a:t>＝ </a:t>
            </a:r>
            <a:r>
              <a:rPr lang="en-US" altLang="zh-CN" b="1" dirty="0">
                <a:solidFill>
                  <a:srgbClr val="6600CC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solidFill>
                  <a:srgbClr val="6600CC"/>
                </a:solidFill>
              </a:rPr>
              <a:t>n </a:t>
            </a:r>
            <a:r>
              <a:rPr lang="en-US" altLang="zh-CN" b="1" dirty="0">
                <a:solidFill>
                  <a:srgbClr val="6600CC"/>
                </a:solidFill>
              </a:rPr>
              <a:t>⊕</a:t>
            </a:r>
            <a:r>
              <a:rPr lang="en-US" altLang="zh-CN" b="1" baseline="-30000" dirty="0">
                <a:solidFill>
                  <a:srgbClr val="6600CC"/>
                </a:solidFill>
              </a:rPr>
              <a:t> </a:t>
            </a:r>
            <a:r>
              <a:rPr lang="en-US" altLang="zh-CN" b="1" dirty="0">
                <a:solidFill>
                  <a:srgbClr val="6600CC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solidFill>
                  <a:srgbClr val="6600CC"/>
                </a:solidFill>
              </a:rPr>
              <a:t>n</a:t>
            </a:r>
            <a:r>
              <a:rPr lang="zh-CN" altLang="en-US" b="1" baseline="-30000" dirty="0">
                <a:solidFill>
                  <a:srgbClr val="6600CC"/>
                </a:solidFill>
              </a:rPr>
              <a:t>-</a:t>
            </a:r>
            <a:r>
              <a:rPr lang="en-US" altLang="zh-CN" b="1" baseline="-30000" dirty="0">
                <a:solidFill>
                  <a:srgbClr val="6600CC"/>
                </a:solidFill>
              </a:rPr>
              <a:t>1</a:t>
            </a:r>
            <a:r>
              <a:rPr lang="en-US" altLang="zh-CN" b="1" dirty="0">
                <a:solidFill>
                  <a:srgbClr val="6600CC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787203" y="5741369"/>
            <a:ext cx="6907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/>
              <a:t>[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dirty="0"/>
              <a:t>]</a:t>
            </a:r>
            <a:r>
              <a:rPr lang="zh-CN" altLang="en-US" sz="1800" b="1" baseline="-30000" dirty="0"/>
              <a:t>补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sz="1800" b="1" dirty="0"/>
              <a:t>…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cs typeface="Times New Roman" panose="02020603050405020304" pitchFamily="18" charset="0"/>
              </a:rPr>
              <a:t>    </a:t>
            </a:r>
            <a:r>
              <a:rPr lang="en-US" altLang="zh-CN" sz="1800" b="1" dirty="0"/>
              <a:t>[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dirty="0"/>
              <a:t>]</a:t>
            </a:r>
            <a:r>
              <a:rPr lang="zh-CN" altLang="en-US" sz="1800" b="1" baseline="-30000" dirty="0"/>
              <a:t>补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sz="1800" b="1" dirty="0"/>
              <a:t>…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cs typeface="Times New Roman" panose="02020603050405020304" pitchFamily="18" charset="0"/>
              </a:rPr>
              <a:t>            </a:t>
            </a:r>
          </a:p>
          <a:p>
            <a:pPr eaLnBrk="1" hangingPunct="1"/>
            <a:r>
              <a:rPr lang="en-US" altLang="zh-CN" sz="1800" b="1" dirty="0">
                <a:cs typeface="Times New Roman" panose="02020603050405020304" pitchFamily="18" charset="0"/>
              </a:rPr>
              <a:t> </a:t>
            </a:r>
            <a:r>
              <a:rPr lang="en-US" altLang="zh-CN" sz="1800" b="1" dirty="0"/>
              <a:t>F</a:t>
            </a:r>
            <a:r>
              <a:rPr lang="en-US" altLang="zh-CN" sz="1800" b="1" baseline="-25000" dirty="0"/>
              <a:t>i </a:t>
            </a:r>
            <a:r>
              <a:rPr lang="en-US" altLang="zh-CN" sz="1800" b="1" dirty="0"/>
              <a:t>= A</a:t>
            </a:r>
            <a:r>
              <a:rPr lang="en-US" altLang="zh-CN" sz="1800" b="1" baseline="-30000" dirty="0"/>
              <a:t>i</a:t>
            </a:r>
            <a:r>
              <a:rPr lang="en-US" altLang="zh-CN" sz="1800" b="1" dirty="0"/>
              <a:t>⊕</a:t>
            </a:r>
            <a:r>
              <a:rPr lang="en-US" altLang="zh-CN" sz="1800" b="1" baseline="-30000" dirty="0"/>
              <a:t> </a:t>
            </a:r>
            <a:r>
              <a:rPr lang="en-US" altLang="zh-CN" sz="1800" b="1" dirty="0" err="1"/>
              <a:t>B</a:t>
            </a:r>
            <a:r>
              <a:rPr lang="en-US" altLang="zh-CN" sz="1800" b="1" baseline="-25000" dirty="0" err="1"/>
              <a:t>i</a:t>
            </a:r>
            <a:r>
              <a:rPr lang="en-US" altLang="zh-CN" sz="1800" b="1" dirty="0" err="1"/>
              <a:t>⊕C</a:t>
            </a:r>
            <a:r>
              <a:rPr lang="en-US" altLang="zh-CN" sz="1800" b="1" baseline="-25000" dirty="0" err="1"/>
              <a:t>i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 </a:t>
            </a:r>
            <a:r>
              <a:rPr lang="en-US" altLang="zh-CN" sz="1800" b="1" dirty="0"/>
              <a:t>  	    </a:t>
            </a:r>
            <a:r>
              <a:rPr lang="en-US" altLang="zh-CN" sz="1800" b="1" dirty="0"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i+1</a:t>
            </a:r>
            <a:r>
              <a:rPr lang="en-US" altLang="zh-CN" sz="1800" b="1" dirty="0"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18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1800" b="1" dirty="0" err="1"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cs typeface="Times New Roman" panose="02020603050405020304" pitchFamily="18" charset="0"/>
              </a:rPr>
              <a:t>+(A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 </a:t>
            </a:r>
            <a:r>
              <a:rPr lang="en-US" altLang="zh-CN" sz="1800" b="1" dirty="0"/>
              <a:t>⊕B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)</a:t>
            </a:r>
            <a:r>
              <a:rPr lang="en-US" altLang="zh-CN" sz="1800" b="1" dirty="0">
                <a:cs typeface="Times New Roman" panose="02020603050405020304" pitchFamily="18" charset="0"/>
              </a:rPr>
              <a:t>·C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0" y="69532"/>
            <a:ext cx="5292020" cy="6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30465" y="0"/>
            <a:ext cx="51135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/>
              <a:t>[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dirty="0"/>
              <a:t>]</a:t>
            </a:r>
            <a:r>
              <a:rPr lang="zh-CN" altLang="en-US" sz="1800" b="1" baseline="-30000" dirty="0"/>
              <a:t>补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sz="1800" b="1" dirty="0"/>
              <a:t>…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cs typeface="Times New Roman" panose="02020603050405020304" pitchFamily="18" charset="0"/>
              </a:rPr>
              <a:t>A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cs typeface="Times New Roman" panose="02020603050405020304" pitchFamily="18" charset="0"/>
              </a:rPr>
              <a:t>    </a:t>
            </a:r>
            <a:r>
              <a:rPr lang="en-US" altLang="zh-CN" sz="1800" b="1" dirty="0"/>
              <a:t>[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dirty="0"/>
              <a:t>]</a:t>
            </a:r>
            <a:r>
              <a:rPr lang="zh-CN" altLang="en-US" sz="1800" b="1" baseline="-30000" dirty="0"/>
              <a:t>补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sz="1800" b="1" dirty="0"/>
              <a:t>…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1800" b="1" dirty="0">
                <a:cs typeface="Times New Roman" panose="02020603050405020304" pitchFamily="18" charset="0"/>
              </a:rPr>
              <a:t>           </a:t>
            </a:r>
          </a:p>
          <a:p>
            <a:pPr eaLnBrk="1" hangingPunct="1"/>
            <a:r>
              <a:rPr lang="en-US" altLang="zh-CN" sz="1800" b="1" dirty="0">
                <a:cs typeface="Times New Roman" panose="02020603050405020304" pitchFamily="18" charset="0"/>
              </a:rPr>
              <a:t> </a:t>
            </a:r>
            <a:r>
              <a:rPr lang="en-US" altLang="zh-CN" sz="1800" b="1" dirty="0"/>
              <a:t>F</a:t>
            </a:r>
            <a:r>
              <a:rPr lang="en-US" altLang="zh-CN" sz="1800" b="1" baseline="-25000" dirty="0"/>
              <a:t>i </a:t>
            </a:r>
            <a:r>
              <a:rPr lang="en-US" altLang="zh-CN" sz="1800" b="1" dirty="0"/>
              <a:t>= A</a:t>
            </a:r>
            <a:r>
              <a:rPr lang="en-US" altLang="zh-CN" sz="1800" b="1" baseline="-30000" dirty="0"/>
              <a:t>i</a:t>
            </a:r>
            <a:r>
              <a:rPr lang="en-US" altLang="zh-CN" sz="1800" b="1" dirty="0"/>
              <a:t>⊕</a:t>
            </a:r>
            <a:r>
              <a:rPr lang="en-US" altLang="zh-CN" sz="1800" b="1" baseline="-30000" dirty="0"/>
              <a:t> </a:t>
            </a:r>
            <a:r>
              <a:rPr lang="en-US" altLang="zh-CN" sz="1800" b="1" dirty="0" err="1"/>
              <a:t>B</a:t>
            </a:r>
            <a:r>
              <a:rPr lang="en-US" altLang="zh-CN" sz="1800" b="1" baseline="-25000" dirty="0" err="1"/>
              <a:t>i</a:t>
            </a:r>
            <a:r>
              <a:rPr lang="en-US" altLang="zh-CN" sz="1800" b="1" dirty="0" err="1"/>
              <a:t>⊕C</a:t>
            </a:r>
            <a:r>
              <a:rPr lang="en-US" altLang="zh-CN" sz="1800" b="1" baseline="-25000" dirty="0" err="1"/>
              <a:t>i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 </a:t>
            </a:r>
            <a:r>
              <a:rPr lang="en-US" altLang="zh-CN" sz="1800" b="1" dirty="0"/>
              <a:t>  	    </a:t>
            </a:r>
            <a:r>
              <a:rPr lang="en-US" altLang="zh-CN" sz="1800" b="1" dirty="0"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i+1</a:t>
            </a:r>
            <a:r>
              <a:rPr lang="en-US" altLang="zh-CN" sz="1800" b="1" dirty="0"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18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1800" b="1" dirty="0" err="1"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cs typeface="Times New Roman" panose="02020603050405020304" pitchFamily="18" charset="0"/>
              </a:rPr>
              <a:t>+(A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 </a:t>
            </a:r>
            <a:r>
              <a:rPr lang="en-US" altLang="zh-CN" sz="1800" b="1" dirty="0"/>
              <a:t>⊕B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)</a:t>
            </a:r>
            <a:r>
              <a:rPr lang="en-US" altLang="zh-CN" sz="1800" b="1" dirty="0">
                <a:cs typeface="Times New Roman" panose="02020603050405020304" pitchFamily="18" charset="0"/>
              </a:rPr>
              <a:t>·C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76" y="5314950"/>
            <a:ext cx="5329237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140253" y="5481638"/>
            <a:ext cx="3003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/>
              <a:t>[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dirty="0"/>
              <a:t>]</a:t>
            </a:r>
            <a:r>
              <a:rPr lang="zh-CN" altLang="en-US" sz="1800" b="1" baseline="-30000" dirty="0"/>
              <a:t>补</a:t>
            </a:r>
            <a:r>
              <a:rPr lang="en-US" altLang="zh-CN" sz="1800" b="1" dirty="0"/>
              <a:t>=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sz="1800" b="1" dirty="0"/>
              <a:t>…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cs typeface="Times New Roman" panose="02020603050405020304" pitchFamily="18" charset="0"/>
              </a:rPr>
              <a:t>B</a:t>
            </a:r>
            <a:r>
              <a:rPr lang="en-US" altLang="zh-CN" sz="1800" b="1" baseline="-30000" dirty="0">
                <a:cs typeface="Times New Roman" panose="02020603050405020304" pitchFamily="18" charset="0"/>
              </a:rPr>
              <a:t>0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23" name="矩形 22"/>
          <p:cNvSpPr/>
          <p:nvPr/>
        </p:nvSpPr>
        <p:spPr>
          <a:xfrm>
            <a:off x="4786314" y="4171950"/>
            <a:ext cx="914399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140254" y="4438651"/>
            <a:ext cx="1332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/>
              <a:t>A</a:t>
            </a:r>
            <a:r>
              <a:rPr lang="en-US" altLang="zh-CN" sz="1800" b="1" baseline="-30000" dirty="0"/>
              <a:t>i</a:t>
            </a:r>
            <a:r>
              <a:rPr lang="en-US" altLang="zh-CN" sz="1800" b="1" dirty="0"/>
              <a:t>⊕</a:t>
            </a:r>
            <a:r>
              <a:rPr lang="en-US" altLang="zh-CN" sz="1800" b="1" baseline="-30000" dirty="0"/>
              <a:t> </a:t>
            </a:r>
            <a:r>
              <a:rPr lang="en-US" altLang="zh-CN" sz="1800" b="1" dirty="0"/>
              <a:t>B</a:t>
            </a:r>
            <a:r>
              <a:rPr lang="en-US" altLang="zh-CN" sz="1800" b="1" baseline="-25000" dirty="0"/>
              <a:t>i</a:t>
            </a:r>
            <a:r>
              <a:rPr lang="en-US" altLang="zh-CN" sz="1800" b="1" dirty="0"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25" name="矩形 24"/>
          <p:cNvSpPr/>
          <p:nvPr/>
        </p:nvSpPr>
        <p:spPr>
          <a:xfrm>
            <a:off x="4171950" y="4171950"/>
            <a:ext cx="571501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42482" y="365867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0"/>
            <a:endCxn id="26" idx="1"/>
          </p:cNvCxnSpPr>
          <p:nvPr/>
        </p:nvCxnSpPr>
        <p:spPr>
          <a:xfrm rot="5400000" flipH="1" flipV="1">
            <a:off x="4985785" y="3315254"/>
            <a:ext cx="328613" cy="13847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715001" y="4643438"/>
            <a:ext cx="371474" cy="18573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57688" y="3100388"/>
            <a:ext cx="714375" cy="7000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383017" y="3209926"/>
            <a:ext cx="1789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cs typeface="Times New Roman" panose="02020603050405020304" pitchFamily="18" charset="0"/>
              </a:rPr>
              <a:t>(A</a:t>
            </a:r>
            <a:r>
              <a:rPr lang="en-US" altLang="zh-CN" sz="1800" b="1" baseline="-25000" dirty="0">
                <a:cs typeface="Times New Roman" panose="02020603050405020304" pitchFamily="18" charset="0"/>
              </a:rPr>
              <a:t>i </a:t>
            </a:r>
            <a:r>
              <a:rPr lang="en-US" altLang="zh-CN" sz="1800" b="1" dirty="0"/>
              <a:t>⊕B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)</a:t>
            </a:r>
            <a:r>
              <a:rPr lang="en-US" altLang="zh-CN" sz="1800" b="1" dirty="0">
                <a:cs typeface="Times New Roman" panose="02020603050405020304" pitchFamily="18" charset="0"/>
              </a:rPr>
              <a:t>·</a:t>
            </a:r>
            <a:r>
              <a:rPr lang="en-US" altLang="zh-CN" sz="1800" b="1" dirty="0" err="1"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 err="1">
                <a:cs typeface="Times New Roman" panose="02020603050405020304" pitchFamily="18" charset="0"/>
              </a:rPr>
              <a:t>i</a:t>
            </a:r>
            <a:endParaRPr lang="en-US" altLang="zh-CN" sz="1800" b="1" dirty="0"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100638" y="3457575"/>
            <a:ext cx="400050" cy="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43463" y="2100263"/>
            <a:ext cx="714375" cy="7000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48147" y="221563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F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A</a:t>
            </a:r>
            <a:r>
              <a:rPr lang="en-US" altLang="zh-CN" b="1" baseline="-30000" dirty="0"/>
              <a:t>i</a:t>
            </a:r>
            <a:r>
              <a:rPr lang="en-US" altLang="zh-CN" b="1" dirty="0"/>
              <a:t>⊕</a:t>
            </a:r>
            <a:r>
              <a:rPr lang="en-US" altLang="zh-CN" b="1" baseline="-30000" dirty="0"/>
              <a:t> </a:t>
            </a:r>
            <a:r>
              <a:rPr lang="en-US" altLang="zh-CN" b="1" dirty="0" err="1"/>
              <a:t>B</a:t>
            </a:r>
            <a:r>
              <a:rPr lang="en-US" altLang="zh-CN" b="1" baseline="-25000" dirty="0" err="1"/>
              <a:t>i</a:t>
            </a:r>
            <a:r>
              <a:rPr lang="en-US" altLang="zh-CN" b="1" dirty="0" err="1"/>
              <a:t>⊕C</a:t>
            </a:r>
            <a:r>
              <a:rPr lang="en-US" altLang="zh-CN" b="1" baseline="-25000" dirty="0" err="1"/>
              <a:t>i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5543551" y="2428875"/>
            <a:ext cx="428624" cy="142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243389" y="2128838"/>
            <a:ext cx="514350" cy="7000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54039" y="1444109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+(A</a:t>
            </a:r>
            <a:r>
              <a:rPr lang="en-US" altLang="zh-CN" b="1" baseline="-25000" dirty="0">
                <a:cs typeface="Times New Roman" panose="02020603050405020304" pitchFamily="18" charset="0"/>
              </a:rPr>
              <a:t>i </a:t>
            </a:r>
            <a:r>
              <a:rPr lang="en-US" altLang="zh-CN" b="1" dirty="0"/>
              <a:t>⊕B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)</a:t>
            </a:r>
            <a:r>
              <a:rPr lang="en-US" altLang="zh-CN" b="1" dirty="0"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>
          <a:xfrm flipV="1">
            <a:off x="4586288" y="1628775"/>
            <a:ext cx="667751" cy="4572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686425" y="6311681"/>
            <a:ext cx="345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b="1" dirty="0"/>
              <a:t>…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cs typeface="Times New Roman" panose="02020603050405020304" pitchFamily="18" charset="0"/>
              </a:rPr>
              <a:t>    B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n-1</a:t>
            </a:r>
            <a:r>
              <a:rPr lang="en-US" altLang="zh-CN" b="1" dirty="0">
                <a:cs typeface="Times New Roman" panose="02020603050405020304" pitchFamily="18" charset="0"/>
              </a:rPr>
              <a:t>B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n-2</a:t>
            </a:r>
            <a:r>
              <a:rPr lang="en-US" altLang="zh-CN" b="1" dirty="0"/>
              <a:t>…</a:t>
            </a:r>
            <a:r>
              <a:rPr lang="en-US" altLang="zh-CN" b="1" dirty="0">
                <a:cs typeface="Times New Roman" panose="02020603050405020304" pitchFamily="18" charset="0"/>
              </a:rPr>
              <a:t>B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B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2" name="直接箭头连接符 21"/>
          <p:cNvCxnSpPr>
            <a:endCxn id="45" idx="1"/>
          </p:cNvCxnSpPr>
          <p:nvPr/>
        </p:nvCxnSpPr>
        <p:spPr>
          <a:xfrm flipV="1">
            <a:off x="5000626" y="6496347"/>
            <a:ext cx="685799" cy="1616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29175" y="6672263"/>
            <a:ext cx="2814638" cy="142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900738" y="5672138"/>
            <a:ext cx="371474" cy="18573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131" y="305062"/>
            <a:ext cx="8068085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Design for Parallel-Adder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90220" y="4264605"/>
            <a:ext cx="7716837" cy="1857375"/>
            <a:chOff x="-39" y="-18"/>
            <a:chExt cx="4861" cy="1170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-39" y="-18"/>
              <a:ext cx="21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C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=Y</a:t>
              </a:r>
              <a:r>
                <a:rPr lang="en-US" altLang="zh-CN" sz="1600" b="1" dirty="0"/>
                <a:t>0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0</a:t>
              </a:r>
              <a:r>
                <a:rPr lang="en-US" altLang="zh-CN" b="1" dirty="0">
                  <a:solidFill>
                    <a:srgbClr val="CC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</a:rPr>
                <a:t>0</a:t>
              </a:r>
              <a:r>
                <a:rPr lang="en-US" altLang="zh-CN" sz="1600" b="1" dirty="0"/>
                <a:t>                           </a:t>
              </a:r>
              <a:endParaRPr lang="en-US" altLang="zh-CN" b="1" dirty="0"/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0" y="288"/>
              <a:ext cx="2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C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=Y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1</a:t>
              </a:r>
              <a:r>
                <a:rPr lang="en-US" altLang="zh-CN" b="1" dirty="0">
                  <a:solidFill>
                    <a:srgbClr val="CC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</a:rPr>
                <a:t>1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=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0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0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0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0" y="576"/>
              <a:ext cx="3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C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=Y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2</a:t>
              </a:r>
              <a:r>
                <a:rPr lang="en-US" altLang="zh-CN" b="1" dirty="0">
                  <a:solidFill>
                    <a:srgbClr val="CC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</a:rPr>
                <a:t>2</a:t>
              </a:r>
              <a:r>
                <a:rPr lang="en-US" altLang="zh-CN" b="1" dirty="0">
                  <a:solidFill>
                    <a:srgbClr val="FF0000"/>
                  </a:solidFill>
                </a:rPr>
                <a:t>=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1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0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0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0" y="864"/>
              <a:ext cx="48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C</a:t>
              </a:r>
              <a:r>
                <a:rPr lang="en-US" altLang="zh-CN" sz="1600" b="1" dirty="0"/>
                <a:t>4</a:t>
              </a:r>
              <a:r>
                <a:rPr lang="en-US" altLang="zh-CN" b="1" dirty="0"/>
                <a:t>=Y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3</a:t>
              </a:r>
              <a:r>
                <a:rPr lang="en-US" altLang="zh-CN" b="1" dirty="0">
                  <a:solidFill>
                    <a:srgbClr val="CC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</a:rPr>
                <a:t>3</a:t>
              </a:r>
              <a:r>
                <a:rPr lang="en-US" altLang="zh-CN" b="1" dirty="0">
                  <a:solidFill>
                    <a:srgbClr val="FF0000"/>
                  </a:solidFill>
                </a:rPr>
                <a:t>=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2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1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Y</a:t>
              </a:r>
              <a:r>
                <a:rPr lang="en-US" altLang="zh-CN" sz="1600" b="1" dirty="0"/>
                <a:t>0 </a:t>
              </a:r>
              <a:r>
                <a:rPr lang="en-US" altLang="zh-CN" b="1" dirty="0"/>
                <a:t>+X</a:t>
              </a:r>
              <a:r>
                <a:rPr lang="en-US" altLang="zh-CN" sz="1600" b="1" dirty="0"/>
                <a:t>3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2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1</a:t>
              </a:r>
              <a:r>
                <a:rPr lang="en-US" altLang="zh-CN" b="1" dirty="0"/>
                <a:t>X</a:t>
              </a:r>
              <a:r>
                <a:rPr lang="en-US" altLang="zh-CN" sz="1600" b="1" dirty="0"/>
                <a:t>0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28651" y="2089693"/>
            <a:ext cx="4641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Let   </a:t>
            </a:r>
            <a:r>
              <a:rPr lang="en-US" altLang="zh-CN" b="1" dirty="0" err="1"/>
              <a:t>Yn</a:t>
            </a:r>
            <a:r>
              <a:rPr lang="en-US" altLang="zh-CN" b="1" dirty="0"/>
              <a:t>= </a:t>
            </a:r>
            <a:r>
              <a:rPr lang="en-US" altLang="zh-CN" b="1" dirty="0" err="1"/>
              <a:t>An·Bn</a:t>
            </a:r>
            <a:r>
              <a:rPr lang="en-US" altLang="zh-CN" sz="1600" b="1" dirty="0"/>
              <a:t>    </a:t>
            </a:r>
            <a:r>
              <a:rPr lang="en-US" altLang="zh-CN" b="1" dirty="0"/>
              <a:t> </a:t>
            </a:r>
            <a:r>
              <a:rPr lang="en-US" altLang="zh-CN" b="1" dirty="0" err="1"/>
              <a:t>Xn</a:t>
            </a:r>
            <a:r>
              <a:rPr lang="en-US" altLang="zh-CN" b="1" dirty="0"/>
              <a:t>= (</a:t>
            </a:r>
            <a:r>
              <a:rPr lang="en-US" altLang="zh-CN" b="1" dirty="0" err="1"/>
              <a:t>An</a:t>
            </a:r>
            <a:r>
              <a:rPr lang="en-US" altLang="zh-CN" b="1" dirty="0" err="1">
                <a:solidFill>
                  <a:srgbClr val="CC0000"/>
                </a:solidFill>
              </a:rPr>
              <a:t>⊕</a:t>
            </a:r>
            <a:r>
              <a:rPr lang="en-US" altLang="zh-CN" b="1" dirty="0" err="1"/>
              <a:t>Bn</a:t>
            </a:r>
            <a:r>
              <a:rPr lang="en-US" altLang="zh-CN" b="1" dirty="0"/>
              <a:t>) 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204470" y="3479428"/>
            <a:ext cx="3417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C</a:t>
            </a:r>
            <a:r>
              <a:rPr lang="en-US" altLang="zh-CN" sz="2800" b="1" baseline="-25000" dirty="0"/>
              <a:t>n+1</a:t>
            </a:r>
            <a:r>
              <a:rPr lang="en-US" altLang="zh-CN" sz="3200" b="1" dirty="0"/>
              <a:t>=</a:t>
            </a:r>
            <a:r>
              <a:rPr lang="en-US" altLang="zh-CN" sz="3200" b="1" dirty="0" err="1"/>
              <a:t>Y</a:t>
            </a:r>
            <a:r>
              <a:rPr lang="en-US" altLang="zh-CN" b="1" dirty="0" err="1"/>
              <a:t>n</a:t>
            </a:r>
            <a:r>
              <a:rPr lang="en-US" altLang="zh-CN" sz="3200" b="1" dirty="0" err="1"/>
              <a:t>+X</a:t>
            </a:r>
            <a:r>
              <a:rPr lang="en-US" altLang="zh-CN" b="1" dirty="0" err="1"/>
              <a:t>n</a:t>
            </a:r>
            <a:r>
              <a:rPr lang="en-US" altLang="zh-CN" sz="3200" b="1" dirty="0" err="1"/>
              <a:t>C</a:t>
            </a:r>
            <a:r>
              <a:rPr lang="en-US" altLang="zh-CN" sz="2800" b="1" baseline="-25000" dirty="0" err="1"/>
              <a:t>n</a:t>
            </a:r>
            <a:endParaRPr lang="en-US" altLang="zh-CN" sz="2800" b="1" baseline="-25000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28650" y="2497400"/>
            <a:ext cx="8810623" cy="869950"/>
            <a:chOff x="167" y="-138"/>
            <a:chExt cx="5550" cy="548"/>
          </a:xfrm>
        </p:grpSpPr>
        <p:sp>
          <p:nvSpPr>
            <p:cNvPr id="13" name="Text Box 1034"/>
            <p:cNvSpPr txBox="1">
              <a:spLocks noChangeArrowheads="1"/>
            </p:cNvSpPr>
            <p:nvPr/>
          </p:nvSpPr>
          <p:spPr bwMode="auto">
            <a:xfrm>
              <a:off x="167" y="-138"/>
              <a:ext cx="5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Yn</a:t>
              </a:r>
              <a:r>
                <a:rPr lang="en-US" altLang="zh-CN" dirty="0"/>
                <a:t> is the carry bit generation function of 4-bit carry addition chains. </a:t>
              </a:r>
              <a:endParaRPr lang="zh-CN" altLang="en-US" b="1" dirty="0"/>
            </a:p>
          </p:txBody>
        </p:sp>
        <p:sp>
          <p:nvSpPr>
            <p:cNvPr id="14" name="Text Box 1034"/>
            <p:cNvSpPr txBox="1">
              <a:spLocks noChangeArrowheads="1"/>
            </p:cNvSpPr>
            <p:nvPr/>
          </p:nvSpPr>
          <p:spPr bwMode="auto">
            <a:xfrm>
              <a:off x="167" y="119"/>
              <a:ext cx="55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Xn</a:t>
              </a:r>
              <a:r>
                <a:rPr lang="en-US" altLang="zh-CN" dirty="0"/>
                <a:t> is the carry bit transition function of 4-bit carry addition chains. </a:t>
              </a:r>
              <a:endParaRPr lang="zh-CN" altLang="en-US" b="1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628650" y="1754383"/>
            <a:ext cx="4009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Ci+1 =Ai ·Bi  + (Ai ⊕Bi )·Ci </a:t>
            </a:r>
          </a:p>
        </p:txBody>
      </p:sp>
    </p:spTree>
    <p:extLst>
      <p:ext uri="{BB962C8B-B14F-4D97-AF65-F5344CB8AC3E}">
        <p14:creationId xmlns:p14="http://schemas.microsoft.com/office/powerpoint/2010/main" val="53311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49448" cy="678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236208" y="1690689"/>
            <a:ext cx="920496" cy="18754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50480" y="1874013"/>
            <a:ext cx="658195" cy="183845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25616" y="1642745"/>
            <a:ext cx="1664416" cy="19660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096" y="1690689"/>
            <a:ext cx="2572512" cy="20217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60897" y="596829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C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=Y</a:t>
            </a:r>
            <a:r>
              <a:rPr lang="en-US" altLang="zh-CN" sz="1200" b="1" dirty="0"/>
              <a:t>0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0</a:t>
            </a:r>
            <a:r>
              <a:rPr lang="en-US" altLang="zh-CN" sz="1400" b="1" dirty="0">
                <a:solidFill>
                  <a:srgbClr val="CC0000"/>
                </a:solidFill>
              </a:rPr>
              <a:t>C</a:t>
            </a:r>
            <a:r>
              <a:rPr lang="en-US" altLang="zh-CN" sz="1200" b="1" dirty="0">
                <a:solidFill>
                  <a:srgbClr val="CC0000"/>
                </a:solidFill>
              </a:rPr>
              <a:t>0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776249" y="750718"/>
            <a:ext cx="1874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C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=Y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1</a:t>
            </a:r>
            <a:r>
              <a:rPr lang="en-US" altLang="zh-CN" sz="1400" b="1" dirty="0">
                <a:solidFill>
                  <a:srgbClr val="CC0000"/>
                </a:solidFill>
              </a:rPr>
              <a:t>C</a:t>
            </a:r>
            <a:r>
              <a:rPr lang="en-US" altLang="zh-CN" sz="1200" b="1" dirty="0">
                <a:solidFill>
                  <a:srgbClr val="CC0000"/>
                </a:solidFill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=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0 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2562" y="30549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b="1" dirty="0"/>
              <a:t>C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=Y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2</a:t>
            </a:r>
            <a:r>
              <a:rPr lang="en-US" altLang="zh-CN" sz="1400" b="1" dirty="0">
                <a:solidFill>
                  <a:srgbClr val="CC0000"/>
                </a:solidFill>
              </a:rPr>
              <a:t>C</a:t>
            </a:r>
            <a:r>
              <a:rPr lang="en-US" altLang="zh-CN" sz="1200" b="1" dirty="0">
                <a:solidFill>
                  <a:srgbClr val="CC0000"/>
                </a:solidFill>
              </a:rPr>
              <a:t>2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=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1 </a:t>
            </a:r>
            <a:r>
              <a:rPr lang="en-US" altLang="zh-CN" sz="1400" b="1" dirty="0"/>
              <a:t>+</a:t>
            </a:r>
          </a:p>
          <a:p>
            <a:pPr algn="ctr"/>
            <a:r>
              <a:rPr lang="en-US" altLang="zh-CN" sz="1400" b="1" dirty="0"/>
              <a:t>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0 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-73938" y="17660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b="1" dirty="0"/>
              <a:t>C</a:t>
            </a:r>
            <a:r>
              <a:rPr lang="en-US" altLang="zh-CN" sz="1200" b="1" dirty="0"/>
              <a:t>4</a:t>
            </a:r>
            <a:r>
              <a:rPr lang="en-US" altLang="zh-CN" sz="1400" b="1" dirty="0"/>
              <a:t>=Y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3</a:t>
            </a:r>
            <a:r>
              <a:rPr lang="en-US" altLang="zh-CN" sz="1400" b="1" dirty="0">
                <a:solidFill>
                  <a:srgbClr val="CC0000"/>
                </a:solidFill>
              </a:rPr>
              <a:t>C</a:t>
            </a:r>
            <a:r>
              <a:rPr lang="en-US" altLang="zh-CN" sz="1200" b="1" dirty="0">
                <a:solidFill>
                  <a:srgbClr val="CC0000"/>
                </a:solidFill>
              </a:rPr>
              <a:t>3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=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2 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1 </a:t>
            </a:r>
          </a:p>
          <a:p>
            <a:pPr algn="ctr"/>
            <a:r>
              <a:rPr lang="en-US" altLang="zh-CN" sz="1400" b="1" dirty="0"/>
              <a:t>+X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Y</a:t>
            </a:r>
            <a:r>
              <a:rPr lang="en-US" altLang="zh-CN" sz="1200" b="1" dirty="0"/>
              <a:t>0 </a:t>
            </a:r>
            <a:r>
              <a:rPr lang="en-US" altLang="zh-CN" sz="1400" b="1" dirty="0"/>
              <a:t>+X</a:t>
            </a:r>
            <a:r>
              <a:rPr lang="en-US" altLang="zh-CN" sz="1200" b="1" dirty="0"/>
              <a:t>3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2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1</a:t>
            </a:r>
            <a:r>
              <a:rPr lang="en-US" altLang="zh-CN" sz="1400" b="1" dirty="0"/>
              <a:t>X</a:t>
            </a:r>
            <a:r>
              <a:rPr lang="en-US" altLang="zh-CN" sz="12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V="1">
            <a:off x="4757824" y="1018972"/>
            <a:ext cx="238947" cy="62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5" idx="2"/>
          </p:cNvCxnSpPr>
          <p:nvPr/>
        </p:nvCxnSpPr>
        <p:spPr>
          <a:xfrm flipV="1">
            <a:off x="6696456" y="1273938"/>
            <a:ext cx="16909" cy="4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0"/>
            <a:endCxn id="2" idx="2"/>
          </p:cNvCxnSpPr>
          <p:nvPr/>
        </p:nvCxnSpPr>
        <p:spPr>
          <a:xfrm flipV="1">
            <a:off x="7979578" y="904606"/>
            <a:ext cx="229894" cy="96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1286"/>
            <a:ext cx="7886700" cy="1325563"/>
          </a:xfrm>
        </p:spPr>
        <p:txBody>
          <a:bodyPr/>
          <a:lstStyle/>
          <a:p>
            <a:r>
              <a:rPr lang="en-US" altLang="zh-CN" dirty="0"/>
              <a:t>The whole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780" y="1262416"/>
            <a:ext cx="8672440" cy="47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0246" y="6238043"/>
            <a:ext cx="456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find it in our experiment pdf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8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410" y="281126"/>
            <a:ext cx="7765322" cy="9704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3.Experiment Steps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0617" y="1376039"/>
                <a:ext cx="8424909" cy="53177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sz="3100" dirty="0"/>
                  <a:t>Based on previous diagrams and principles, design the whole circuit diagram and verify the correctness.</a:t>
                </a:r>
              </a:p>
              <a:p>
                <a:r>
                  <a:rPr lang="en-US" altLang="zh-CN" sz="3100" dirty="0"/>
                  <a:t>Start the simulation, Switch </a:t>
                </a:r>
                <a:r>
                  <a:rPr lang="en-US" altLang="zh-CN" sz="3100" dirty="0">
                    <a:solidFill>
                      <a:srgbClr val="FF0000"/>
                    </a:solidFill>
                  </a:rPr>
                  <a:t>SW2</a:t>
                </a:r>
                <a:r>
                  <a:rPr lang="en-US" altLang="zh-CN" sz="3100" dirty="0"/>
                  <a:t> to make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𝐵𝑈𝑆</m:t>
                        </m:r>
                      </m:e>
                    </m:acc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100" dirty="0"/>
                  <a:t>1. Let BUS_[7..4]=0101</a:t>
                </a:r>
                <a:r>
                  <a:rPr lang="zh-CN" altLang="en-US" sz="3100" dirty="0"/>
                  <a:t>，</a:t>
                </a:r>
                <a:r>
                  <a:rPr lang="en-US" altLang="zh-CN" sz="3100" dirty="0"/>
                  <a:t>BUS_[3..0]=0010(Set the input bits in </a:t>
                </a:r>
                <a:r>
                  <a:rPr lang="en-US" altLang="zh-CN" sz="3100" dirty="0">
                    <a:solidFill>
                      <a:srgbClr val="FF0000"/>
                    </a:solidFill>
                  </a:rPr>
                  <a:t>DSW1</a:t>
                </a:r>
                <a:r>
                  <a:rPr lang="en-US" altLang="zh-CN" sz="3100" dirty="0"/>
                  <a:t>)</a:t>
                </a:r>
                <a:r>
                  <a:rPr lang="zh-CN" altLang="en-US" sz="3100" dirty="0"/>
                  <a:t>，</a:t>
                </a:r>
                <a:r>
                  <a:rPr lang="en-US" altLang="zh-CN" sz="3100" dirty="0"/>
                  <a:t>M=0(switch </a:t>
                </a:r>
                <a:r>
                  <a:rPr lang="en-US" altLang="zh-CN" sz="3100" dirty="0">
                    <a:solidFill>
                      <a:srgbClr val="FF0000"/>
                    </a:solidFill>
                  </a:rPr>
                  <a:t>SW7</a:t>
                </a:r>
                <a:r>
                  <a:rPr lang="en-US" altLang="zh-CN" sz="3100" dirty="0"/>
                  <a:t>). Observe the result and compare it between serial and parallel adder, check if it’s overflow. If BUS_[3..0]=0011, what’s the result?</a:t>
                </a:r>
              </a:p>
              <a:p>
                <a:r>
                  <a:rPr lang="en-US" altLang="zh-CN" sz="3100" dirty="0"/>
                  <a:t>Do the same when </a:t>
                </a:r>
              </a:p>
              <a:p>
                <a:pPr lvl="1"/>
                <a:r>
                  <a:rPr lang="en-US" altLang="zh-CN" sz="2800" dirty="0"/>
                  <a:t>BUS_[7..4]=0101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BUS_[3..0]=0011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M=1</a:t>
                </a:r>
              </a:p>
              <a:p>
                <a:pPr lvl="1"/>
                <a:r>
                  <a:rPr lang="en-US" altLang="zh-CN" sz="2800" dirty="0"/>
                  <a:t>BUS_[7..4]=0011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BUS_[3..0]=0101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M=1 </a:t>
                </a:r>
              </a:p>
              <a:p>
                <a:pPr lvl="1"/>
                <a:r>
                  <a:rPr lang="en-US" altLang="zh-CN" sz="2800" dirty="0"/>
                  <a:t>BUS_[7..4]=1101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BUS_[3..0]=0011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M=0</a:t>
                </a:r>
              </a:p>
              <a:p>
                <a:pPr lvl="1"/>
                <a:r>
                  <a:rPr lang="en-US" altLang="zh-CN" sz="2800" dirty="0"/>
                  <a:t>BUS_[7..4]=1101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BUS_[3..0]=0011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M=1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617" y="1376039"/>
                <a:ext cx="8424909" cy="53177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443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1085</TotalTime>
  <Words>782</Words>
  <Application>Microsoft Office PowerPoint</Application>
  <PresentationFormat>全屏显示(4:3)</PresentationFormat>
  <Paragraphs>112</Paragraphs>
  <Slides>10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Calisto MT</vt:lpstr>
      <vt:lpstr>Cambria Math</vt:lpstr>
      <vt:lpstr>Times New Roman</vt:lpstr>
      <vt:lpstr>Wingdings 2</vt:lpstr>
      <vt:lpstr>石板</vt:lpstr>
      <vt:lpstr>                  Computer Organization and Architecture  Exp 2 Serial Adder &amp; Parallel Adder </vt:lpstr>
      <vt:lpstr>Preface</vt:lpstr>
      <vt:lpstr>1 Understanding</vt:lpstr>
      <vt:lpstr>2.1Design for Serial-Adder</vt:lpstr>
      <vt:lpstr>PowerPoint 演示文稿</vt:lpstr>
      <vt:lpstr>2.2 Design for Parallel-Adder</vt:lpstr>
      <vt:lpstr>PowerPoint 演示文稿</vt:lpstr>
      <vt:lpstr>The whole diagram</vt:lpstr>
      <vt:lpstr>3.Experiment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 Exp2-2 ALU</dc:title>
  <dc:creator>朱天屹</dc:creator>
  <cp:lastModifiedBy>guanjun zhuo</cp:lastModifiedBy>
  <cp:revision>50</cp:revision>
  <dcterms:created xsi:type="dcterms:W3CDTF">2016-11-16T17:15:44Z</dcterms:created>
  <dcterms:modified xsi:type="dcterms:W3CDTF">2019-11-18T10:02:58Z</dcterms:modified>
</cp:coreProperties>
</file>